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14" r:id="rId2"/>
    <p:sldId id="315" r:id="rId3"/>
    <p:sldId id="334" r:id="rId4"/>
    <p:sldId id="343" r:id="rId5"/>
    <p:sldId id="344" r:id="rId6"/>
    <p:sldId id="316" r:id="rId7"/>
    <p:sldId id="335" r:id="rId8"/>
    <p:sldId id="347" r:id="rId9"/>
    <p:sldId id="337" r:id="rId10"/>
    <p:sldId id="338" r:id="rId11"/>
    <p:sldId id="339" r:id="rId12"/>
    <p:sldId id="345" r:id="rId13"/>
    <p:sldId id="332" r:id="rId14"/>
    <p:sldId id="322" r:id="rId15"/>
    <p:sldId id="341" r:id="rId16"/>
    <p:sldId id="340" r:id="rId17"/>
    <p:sldId id="333" r:id="rId18"/>
    <p:sldId id="324" r:id="rId19"/>
    <p:sldId id="342" r:id="rId20"/>
    <p:sldId id="330" r:id="rId21"/>
    <p:sldId id="346" r:id="rId22"/>
    <p:sldId id="325" r:id="rId23"/>
    <p:sldId id="301" r:id="rId24"/>
  </p:sldIdLst>
  <p:sldSz cx="9144000" cy="5143500" type="screen16x9"/>
  <p:notesSz cx="6858000" cy="9144000"/>
  <p:embeddedFontLst>
    <p:embeddedFont>
      <p:font typeface="方正兰亭细黑_GBK" panose="02010600030101010101" charset="-122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Impact" panose="020B0806030902050204" pitchFamily="34" charset="0"/>
      <p:regular r:id="rId32"/>
    </p:embeddedFont>
    <p:embeddedFont>
      <p:font typeface="黑体" panose="02010609060101010101" pitchFamily="49" charset="-122"/>
      <p:regular r:id="rId33"/>
    </p:embeddedFont>
    <p:embeddedFont>
      <p:font typeface="楷体" panose="02010609060101010101" pitchFamily="49" charset="-122"/>
      <p:regular r:id="rId34"/>
    </p:embeddedFont>
    <p:embeddedFont>
      <p:font typeface="微软雅黑" panose="020B0503020204020204" pitchFamily="34" charset="-122"/>
      <p:regular r:id="rId35"/>
      <p:bold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0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F6C"/>
    <a:srgbClr val="ECEDEF"/>
    <a:srgbClr val="5380F7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0" autoAdjust="0"/>
    <p:restoredTop sz="93123" autoAdjust="0"/>
  </p:normalViewPr>
  <p:slideViewPr>
    <p:cSldViewPr snapToGrid="0">
      <p:cViewPr varScale="1">
        <p:scale>
          <a:sx n="104" d="100"/>
          <a:sy n="104" d="100"/>
        </p:scale>
        <p:origin x="1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69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3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16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73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49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64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048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78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79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99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6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41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31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31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6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81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82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338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图像的输入</a:t>
            </a:r>
            <a:r>
              <a:rPr lang="en-US" altLang="zh-CN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波函数；用神经元</a:t>
            </a:r>
            <a:r>
              <a:rPr lang="en-US" altLang="zh-CN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hi</a:t>
            </a: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表示某一可能状态</a:t>
            </a:r>
            <a:r>
              <a:rPr lang="en-US" altLang="zh-CN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密度概率）；神经网络每一层都是进行一个仿射变换</a:t>
            </a:r>
            <a:r>
              <a:rPr lang="en-US" altLang="zh-CN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线性变换</a:t>
            </a:r>
            <a:r>
              <a:rPr lang="en-US" altLang="zh-CN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平移</a:t>
            </a:r>
            <a:r>
              <a:rPr lang="en-US" altLang="zh-CN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02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图像的输入</a:t>
            </a:r>
            <a:r>
              <a:rPr lang="en-US" altLang="zh-CN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波函数；用神经元</a:t>
            </a:r>
            <a:r>
              <a:rPr lang="en-US" altLang="zh-CN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hi</a:t>
            </a: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表示某一可能状态</a:t>
            </a:r>
            <a:r>
              <a:rPr lang="en-US" altLang="zh-CN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密度概率）；神经网络每一层都是进行一个仿射变换</a:t>
            </a:r>
            <a:r>
              <a:rPr lang="en-US" altLang="zh-CN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线性变换</a:t>
            </a:r>
            <a:r>
              <a:rPr lang="en-US" altLang="zh-CN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平移</a:t>
            </a:r>
            <a:r>
              <a:rPr lang="en-US" altLang="zh-CN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3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1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8" y="624116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8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9" r:id="rId17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5.wmf"/><Relationship Id="rId5" Type="http://schemas.openxmlformats.org/officeDocument/2006/relationships/image" Target="../media/image3.jpeg"/><Relationship Id="rId10" Type="http://schemas.openxmlformats.org/officeDocument/2006/relationships/oleObject" Target="../embeddings/oleObject1.bin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19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34"/>
          <p:cNvSpPr/>
          <p:nvPr/>
        </p:nvSpPr>
        <p:spPr>
          <a:xfrm rot="5400000" flipV="1">
            <a:off x="7234677" y="3023416"/>
            <a:ext cx="1163726" cy="147637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380F7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 rot="5400000">
            <a:off x="845972" y="1076697"/>
            <a:ext cx="1146479" cy="14895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97561" y="1186518"/>
            <a:ext cx="6301112" cy="145827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圆角矩形 2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6880" y="3124882"/>
            <a:ext cx="6133061" cy="161438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圆角矩形 3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solidFill>
              <a:srgbClr val="538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23"/>
          <p:cNvSpPr>
            <a:spLocks noChangeArrowheads="1"/>
          </p:cNvSpPr>
          <p:nvPr/>
        </p:nvSpPr>
        <p:spPr bwMode="auto">
          <a:xfrm>
            <a:off x="2838423" y="1380080"/>
            <a:ext cx="588881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当今以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深度学习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为代表的人工智能摧枯拉朽般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地横扫了计算机科学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的所有领域，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并正在向其他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许多科学技术领域应用中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渗透。但目前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它已经遇到了瓶颈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微软雅黑" pitchFamily="34" charset="-122"/>
            </a:endParaRPr>
          </a:p>
        </p:txBody>
      </p:sp>
      <p:sp>
        <p:nvSpPr>
          <p:cNvPr id="38" name="TextBox 24"/>
          <p:cNvSpPr>
            <a:spLocks noChangeArrowheads="1"/>
          </p:cNvSpPr>
          <p:nvPr/>
        </p:nvSpPr>
        <p:spPr bwMode="auto">
          <a:xfrm>
            <a:off x="806168" y="1436179"/>
            <a:ext cx="8747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应用现状</a:t>
            </a:r>
          </a:p>
        </p:txBody>
      </p:sp>
      <p:sp>
        <p:nvSpPr>
          <p:cNvPr id="39" name="TextBox 31"/>
          <p:cNvSpPr>
            <a:spLocks noChangeArrowheads="1"/>
          </p:cNvSpPr>
          <p:nvPr/>
        </p:nvSpPr>
        <p:spPr bwMode="auto">
          <a:xfrm>
            <a:off x="7537294" y="3338935"/>
            <a:ext cx="8747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存在问题</a:t>
            </a:r>
          </a:p>
        </p:txBody>
      </p:sp>
      <p:sp>
        <p:nvSpPr>
          <p:cNvPr id="40" name="TextBox 25"/>
          <p:cNvSpPr>
            <a:spLocks noChangeArrowheads="1"/>
          </p:cNvSpPr>
          <p:nvPr/>
        </p:nvSpPr>
        <p:spPr bwMode="auto">
          <a:xfrm>
            <a:off x="848768" y="3300861"/>
            <a:ext cx="5713233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深度学习目前比较根本的问题在于没有公认的理论解释，即所谓的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黑箱问题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。</a:t>
            </a:r>
            <a:r>
              <a:rPr lang="zh-CN" altLang="en-US" b="1" dirty="0"/>
              <a:t> </a:t>
            </a:r>
            <a:r>
              <a:rPr lang="en-US" altLang="zh-CN" b="1" dirty="0"/>
              <a:t>AI</a:t>
            </a:r>
            <a:r>
              <a:rPr lang="zh-CN" altLang="en-US" b="1" dirty="0"/>
              <a:t>的应用场景是最大的问题，不可解释性是深度学习的最重大问题</a:t>
            </a:r>
            <a:endParaRPr lang="en-US" altLang="zh-CN" sz="1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sym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尽管围绕基于机器学习的人工智能系统出现了大量创新，但各大行业仍对其大规模影响感到困惑。这在关键系统的上下文中尤其有效，因为大规模采用需要健壮性、信任，特别是解释。纯基于机器学习的方法已经出现，但未能解决可解释性的核心原则，即如何用人类可理解的方式来解释一个决定。为了解决机器学习中的可解释性问题，知识图表现出了适合目的的特征。我们将回顾知识图如何适应人工智能系统的进展解释，并最终大规模采用人工智能。</a:t>
            </a:r>
            <a:endParaRPr lang="en-US" altLang="zh-CN" sz="1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sym typeface="微软雅黑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9265AE-5640-4B79-816B-2B7DF56EF69B}"/>
              </a:ext>
            </a:extLst>
          </p:cNvPr>
          <p:cNvSpPr txBox="1"/>
          <p:nvPr/>
        </p:nvSpPr>
        <p:spPr>
          <a:xfrm>
            <a:off x="908958" y="20633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研究背景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33" grpId="0" bldLvl="0" autoUpdateAnimBg="0"/>
          <p:bldP spid="38" grpId="0" bldLvl="0" autoUpdateAnimBg="0"/>
          <p:bldP spid="39" grpId="0" bldLvl="0" autoUpdateAnimBg="0"/>
          <p:bldP spid="40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33" grpId="0" bldLvl="0" autoUpdateAnimBg="0"/>
          <p:bldP spid="38" grpId="0" bldLvl="0" autoUpdateAnimBg="0"/>
          <p:bldP spid="39" grpId="0" bldLvl="0" autoUpdateAnimBg="0"/>
          <p:bldP spid="40" grpId="0" bldLvl="0" autoUpdateAnimBg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" y="-674913"/>
            <a:ext cx="9144000" cy="571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8" y="624114"/>
            <a:ext cx="81134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1" y="242194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rot="5400000">
            <a:off x="2712840" y="2919449"/>
            <a:ext cx="42481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44924" y="1562572"/>
            <a:ext cx="0" cy="910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1741386" y="3352642"/>
            <a:ext cx="0" cy="3700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45040" y="1962613"/>
            <a:ext cx="4046349" cy="83099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每一层神经网络的特征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本征值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学习的结果输出应该是一个</a:t>
            </a:r>
            <a:r>
              <a:rPr lang="zh-CN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量子测量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，所以需要有</a:t>
            </a:r>
            <a:r>
              <a:rPr lang="zh-CN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激活函数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即确定其</a:t>
            </a:r>
            <a:r>
              <a:rPr lang="zh-CN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概率分布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04357" y="917341"/>
            <a:ext cx="4302136" cy="1077218"/>
            <a:chOff x="890323" y="3131012"/>
            <a:chExt cx="3669178" cy="1048960"/>
          </a:xfrm>
        </p:grpSpPr>
        <p:sp>
          <p:nvSpPr>
            <p:cNvPr id="63" name="椭圆 62"/>
            <p:cNvSpPr/>
            <p:nvPr/>
          </p:nvSpPr>
          <p:spPr>
            <a:xfrm>
              <a:off x="890323" y="3271367"/>
              <a:ext cx="311087" cy="311087"/>
            </a:xfrm>
            <a:prstGeom prst="ellipse">
              <a:avLst/>
            </a:prstGeom>
            <a:solidFill>
              <a:srgbClr val="5380F7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38832" y="3131012"/>
              <a:ext cx="3220669" cy="10489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物理系统得到的结果都是通过</a:t>
              </a:r>
              <a:r>
                <a:rPr lang="zh-CN" altLang="en-US" b="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测量</a:t>
              </a:r>
              <a:r>
                <a:rPr lang="zh-CN" altLang="en-US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获得的，测量不同于一般经典物理，在量子力学会对被测量子系统产生影响，比如改变被之中，</a:t>
              </a:r>
              <a:r>
                <a:rPr lang="zh-CN" altLang="en-US" b="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量子测量</a:t>
              </a:r>
              <a:r>
                <a:rPr lang="zh-CN" altLang="en-US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测量子系统的状态</a:t>
              </a:r>
              <a:r>
                <a: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波函数坍缩</a:t>
              </a:r>
              <a:r>
                <a: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),</a:t>
              </a:r>
              <a:r>
                <a:rPr lang="zh-CN" altLang="en-US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测量结果是一个统计结果。</a:t>
              </a:r>
              <a:endParaRPr lang="en-US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66405" y="2393142"/>
            <a:ext cx="4105596" cy="1077985"/>
            <a:chOff x="930200" y="1980214"/>
            <a:chExt cx="3997897" cy="1049712"/>
          </a:xfrm>
        </p:grpSpPr>
        <p:sp>
          <p:nvSpPr>
            <p:cNvPr id="70" name="椭圆 69"/>
            <p:cNvSpPr/>
            <p:nvPr/>
          </p:nvSpPr>
          <p:spPr>
            <a:xfrm>
              <a:off x="930200" y="2033603"/>
              <a:ext cx="309526" cy="309527"/>
            </a:xfrm>
            <a:prstGeom prst="ellipse">
              <a:avLst/>
            </a:prstGeom>
            <a:solidFill>
              <a:srgbClr val="5380F7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345018" y="1980214"/>
                  <a:ext cx="3583079" cy="10497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zh-CN"/>
                  </a:defPPr>
                  <a:lvl1pPr algn="ctr">
                    <a:defRPr sz="1400" b="1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zh-CN" altLang="en-US" b="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当进行力学量测量的时候，态坍缩到了这个力学量的</a:t>
                  </a:r>
                  <a:r>
                    <a:rPr lang="zh-CN" altLang="en-US" b="0" dirty="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本征态</a:t>
                  </a:r>
                  <a:r>
                    <a:rPr lang="zh-CN" altLang="en-US" b="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，力学量值是其</a:t>
                  </a:r>
                  <a:r>
                    <a:rPr lang="zh-CN" altLang="en-US" b="0" dirty="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本征值</a:t>
                  </a:r>
                  <a:r>
                    <a:rPr lang="zh-CN" altLang="en-US" b="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，但是也可能得到其他的本征值，即也可能坍缩到其他的动量本征态，这是一个概率，所以必须有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𝜄</m:t>
                              </m:r>
                            </m:sup>
                          </m:sSubSup>
                        </m:e>
                      </m:nary>
                    </m:oMath>
                  </a14:m>
                  <a:r>
                    <a:rPr lang="en-US" altLang="zh-CN" b="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=1</a:t>
                  </a:r>
                  <a:r>
                    <a:rPr lang="zh-CN" altLang="en-US" b="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即要满足归一化条件。</a:t>
                  </a:r>
                  <a:endParaRPr lang="zh-CN" altLang="en-US" sz="1200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018" y="1980214"/>
                  <a:ext cx="3583079" cy="1049712"/>
                </a:xfrm>
                <a:prstGeom prst="rect">
                  <a:avLst/>
                </a:prstGeom>
                <a:blipFill>
                  <a:blip r:embed="rId6"/>
                  <a:stretch>
                    <a:fillRect l="-8609" t="-568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TextBox 34">
            <a:extLst>
              <a:ext uri="{FF2B5EF4-FFF2-40B4-BE49-F238E27FC236}">
                <a16:creationId xmlns:a16="http://schemas.microsoft.com/office/drawing/2014/main" id="{9A089933-8C4C-4050-A1D1-59C8CCDD6125}"/>
              </a:ext>
            </a:extLst>
          </p:cNvPr>
          <p:cNvSpPr txBox="1"/>
          <p:nvPr/>
        </p:nvSpPr>
        <p:spPr>
          <a:xfrm>
            <a:off x="908958" y="206330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 1.4</a:t>
            </a:r>
            <a:r>
              <a:rPr lang="zh-CN" altLang="en-US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力学量测量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BA1C932-B601-44AC-BF94-8EED97D8EE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3086"/>
              </p:ext>
            </p:extLst>
          </p:nvPr>
        </p:nvGraphicFramePr>
        <p:xfrm>
          <a:off x="4889504" y="784689"/>
          <a:ext cx="4201885" cy="76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7" imgW="3035160" imgH="507960" progId="Equation.DSMT4">
                  <p:embed/>
                </p:oleObj>
              </mc:Choice>
              <mc:Fallback>
                <p:oleObj name="Equation" r:id="rId7" imgW="30351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89504" y="784689"/>
                        <a:ext cx="4201885" cy="762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62BD1EA-585C-402D-94C9-389698EE47F9}"/>
              </a:ext>
            </a:extLst>
          </p:cNvPr>
          <p:cNvCxnSpPr>
            <a:cxnSpLocks/>
          </p:cNvCxnSpPr>
          <p:nvPr/>
        </p:nvCxnSpPr>
        <p:spPr>
          <a:xfrm flipV="1">
            <a:off x="6804941" y="1571935"/>
            <a:ext cx="0" cy="422624"/>
          </a:xfrm>
          <a:prstGeom prst="straightConnector1">
            <a:avLst/>
          </a:prstGeom>
          <a:ln w="57150">
            <a:solidFill>
              <a:srgbClr val="1A3F6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57">
            <a:extLst>
              <a:ext uri="{FF2B5EF4-FFF2-40B4-BE49-F238E27FC236}">
                <a16:creationId xmlns:a16="http://schemas.microsoft.com/office/drawing/2014/main" id="{6CB49AAF-1142-4D3E-B8EE-3CD17744F4C7}"/>
              </a:ext>
            </a:extLst>
          </p:cNvPr>
          <p:cNvSpPr txBox="1"/>
          <p:nvPr/>
        </p:nvSpPr>
        <p:spPr>
          <a:xfrm>
            <a:off x="4972284" y="3138654"/>
            <a:ext cx="4041338" cy="18158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统计的世界观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聚合：    如平均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信息测量：基于分布的采样，而不至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于担心丢失太多信息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似然度：  特定分布下的概率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内部比较：数据内部的异质性。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回归：    测量值是围绕平均值的涨落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3214ED-0602-4F4E-B22F-B9719A956372}"/>
              </a:ext>
            </a:extLst>
          </p:cNvPr>
          <p:cNvSpPr txBox="1"/>
          <p:nvPr/>
        </p:nvSpPr>
        <p:spPr>
          <a:xfrm>
            <a:off x="492800" y="3722649"/>
            <a:ext cx="4027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量子力学中的测量描述语言是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统计学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，统计学是一门独立学科，是抽象的工具，它有几大支柱。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30" name="燕尾形箭头 30">
            <a:extLst>
              <a:ext uri="{FF2B5EF4-FFF2-40B4-BE49-F238E27FC236}">
                <a16:creationId xmlns:a16="http://schemas.microsoft.com/office/drawing/2014/main" id="{B02D33B3-E739-4880-BCBB-16D6BBCF942D}"/>
              </a:ext>
            </a:extLst>
          </p:cNvPr>
          <p:cNvSpPr/>
          <p:nvPr/>
        </p:nvSpPr>
        <p:spPr>
          <a:xfrm flipV="1">
            <a:off x="4165380" y="1814982"/>
            <a:ext cx="879660" cy="594795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0296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1" grpId="0" animBg="1"/>
      <p:bldP spid="6" grpId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7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84268" y="931928"/>
            <a:ext cx="75327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能量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是物理学乃至整个自然科学的一个最的重要概念。能量的分析极大的简化对物质运动的分析。能量是运动转化度量，能量守恒，能量是可加量。</a:t>
            </a:r>
          </a:p>
        </p:txBody>
      </p:sp>
      <p:sp>
        <p:nvSpPr>
          <p:cNvPr id="31" name="燕尾形箭头 30"/>
          <p:cNvSpPr/>
          <p:nvPr/>
        </p:nvSpPr>
        <p:spPr>
          <a:xfrm flipV="1">
            <a:off x="3578405" y="1777272"/>
            <a:ext cx="898740" cy="548584"/>
          </a:xfrm>
          <a:prstGeom prst="notchedRightArrow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C918F56F-F92A-4ADD-A57D-9251F2540788}"/>
              </a:ext>
            </a:extLst>
          </p:cNvPr>
          <p:cNvSpPr txBox="1"/>
          <p:nvPr/>
        </p:nvSpPr>
        <p:spPr>
          <a:xfrm>
            <a:off x="4666857" y="1678534"/>
            <a:ext cx="4277896" cy="11079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深度学习中的能量模型：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例如受限玻尔兹曼机的能量函数形式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哈密顿量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与物理学中著名的伊辛模型相同。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3A9CC2F7-25DF-457C-8984-BFC25195CED2}"/>
              </a:ext>
            </a:extLst>
          </p:cNvPr>
          <p:cNvSpPr txBox="1"/>
          <p:nvPr/>
        </p:nvSpPr>
        <p:spPr>
          <a:xfrm>
            <a:off x="908958" y="206330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 1.5</a:t>
            </a:r>
            <a:r>
              <a:rPr lang="zh-CN" altLang="en-US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哈密顿量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35EF9767-BB06-4B51-882B-C56A00280565}"/>
              </a:ext>
            </a:extLst>
          </p:cNvPr>
          <p:cNvSpPr txBox="1"/>
          <p:nvPr/>
        </p:nvSpPr>
        <p:spPr>
          <a:xfrm>
            <a:off x="1142999" y="1784181"/>
            <a:ext cx="200691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量子力学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能量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用算符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哈密顿量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CC2F769-CAB7-4B80-B5F5-76E2D767E564}"/>
              </a:ext>
            </a:extLst>
          </p:cNvPr>
          <p:cNvSpPr/>
          <p:nvPr/>
        </p:nvSpPr>
        <p:spPr>
          <a:xfrm>
            <a:off x="1528795" y="3749907"/>
            <a:ext cx="5896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从物理的视角看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目前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深度学习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使用的力学量算符模型有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能量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-------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其代表是</a:t>
            </a:r>
            <a:r>
              <a:rPr lang="zh-CN" altLang="zh-CN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受限玻尔兹曼机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平移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算符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其代表是</a:t>
            </a:r>
            <a:r>
              <a:rPr lang="zh-CN" altLang="zh-CN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卷积神经网络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3A3694A3-4FA3-4EE8-B9F5-95BD5402ACE1}"/>
              </a:ext>
            </a:extLst>
          </p:cNvPr>
          <p:cNvSpPr txBox="1"/>
          <p:nvPr/>
        </p:nvSpPr>
        <p:spPr>
          <a:xfrm>
            <a:off x="2348570" y="3004533"/>
            <a:ext cx="9972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平移算符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燕尾形箭头 30">
            <a:extLst>
              <a:ext uri="{FF2B5EF4-FFF2-40B4-BE49-F238E27FC236}">
                <a16:creationId xmlns:a16="http://schemas.microsoft.com/office/drawing/2014/main" id="{59484DE7-B4FC-4CF0-91D0-52AFFBDBF353}"/>
              </a:ext>
            </a:extLst>
          </p:cNvPr>
          <p:cNvSpPr/>
          <p:nvPr/>
        </p:nvSpPr>
        <p:spPr>
          <a:xfrm flipV="1">
            <a:off x="3578405" y="2914907"/>
            <a:ext cx="898740" cy="548584"/>
          </a:xfrm>
          <a:prstGeom prst="notchedRightArrow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912A566F-F666-4787-9B24-EED6636547D6}"/>
              </a:ext>
            </a:extLst>
          </p:cNvPr>
          <p:cNvSpPr txBox="1"/>
          <p:nvPr/>
        </p:nvSpPr>
        <p:spPr>
          <a:xfrm>
            <a:off x="4666857" y="3027674"/>
            <a:ext cx="275863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卷积神经网络中的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卷积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操作。</a:t>
            </a:r>
            <a:endParaRPr lang="en-US" altLang="zh-CN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71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 animBg="1"/>
      <p:bldP spid="44" grpId="0" animBg="1"/>
      <p:bldP spid="27" grpId="0"/>
      <p:bldP spid="28" grpId="0"/>
      <p:bldP spid="11" grpId="0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247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0517" y="195900"/>
            <a:ext cx="418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楷体" panose="02010609060101010101" pitchFamily="49" charset="-122"/>
                <a:ea typeface="楷体" panose="02010609060101010101" pitchFamily="49" charset="-122"/>
              </a:rPr>
              <a:t>宏观角度：量子统计物理学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7607744" y="3950241"/>
            <a:ext cx="1013741" cy="922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67">
            <a:extLst>
              <a:ext uri="{FF2B5EF4-FFF2-40B4-BE49-F238E27FC236}">
                <a16:creationId xmlns:a16="http://schemas.microsoft.com/office/drawing/2014/main" id="{85E2047D-2E26-43BD-B3B4-9B6E1E6ED8E9}"/>
              </a:ext>
            </a:extLst>
          </p:cNvPr>
          <p:cNvSpPr txBox="1"/>
          <p:nvPr/>
        </p:nvSpPr>
        <p:spPr>
          <a:xfrm>
            <a:off x="552537" y="874557"/>
            <a:ext cx="4376572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神经网络是多体问题，所以受</a:t>
            </a:r>
            <a:r>
              <a:rPr lang="zh-CN" altLang="zh-CN" sz="24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量子统计物理</a:t>
            </a:r>
            <a:r>
              <a:rPr lang="zh-CN" altLang="en-US" sz="24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支配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Box 67">
            <a:extLst>
              <a:ext uri="{FF2B5EF4-FFF2-40B4-BE49-F238E27FC236}">
                <a16:creationId xmlns:a16="http://schemas.microsoft.com/office/drawing/2014/main" id="{C669B0CF-1F6D-4AA7-8670-B830137720CA}"/>
              </a:ext>
            </a:extLst>
          </p:cNvPr>
          <p:cNvSpPr txBox="1"/>
          <p:nvPr/>
        </p:nvSpPr>
        <p:spPr>
          <a:xfrm>
            <a:off x="546106" y="2222535"/>
            <a:ext cx="4376572" cy="30469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二次统计</a:t>
            </a:r>
            <a:endParaRPr lang="en-US" altLang="zh-CN" sz="2400" kern="1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神经网络</a:t>
            </a:r>
            <a:r>
              <a:rPr lang="zh-CN" altLang="en-US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是一个多态（非纯态）组成的混合系综，需要按照</a:t>
            </a:r>
            <a:r>
              <a:rPr lang="zh-CN" altLang="en-US" sz="20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统计物理学</a:t>
            </a:r>
            <a:r>
              <a:rPr lang="zh-CN" altLang="en-US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进行二次统计，以决定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宏观上的平衡态</a:t>
            </a:r>
            <a:r>
              <a:rPr lang="zh-CN" altLang="en-US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稳定态的条件，以及宏观态的变化方向</a:t>
            </a:r>
            <a:r>
              <a:rPr lang="zh-CN" altLang="en-US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燕尾形箭头 30">
            <a:extLst>
              <a:ext uri="{FF2B5EF4-FFF2-40B4-BE49-F238E27FC236}">
                <a16:creationId xmlns:a16="http://schemas.microsoft.com/office/drawing/2014/main" id="{4965884D-A9A5-4D52-8EED-0FFDC8BFAEA4}"/>
              </a:ext>
            </a:extLst>
          </p:cNvPr>
          <p:cNvSpPr/>
          <p:nvPr/>
        </p:nvSpPr>
        <p:spPr>
          <a:xfrm flipV="1">
            <a:off x="5149358" y="1329114"/>
            <a:ext cx="879660" cy="594795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B5924F47-BCAB-454B-B6D4-57B1E7614361}"/>
              </a:ext>
            </a:extLst>
          </p:cNvPr>
          <p:cNvSpPr txBox="1"/>
          <p:nvPr/>
        </p:nvSpPr>
        <p:spPr>
          <a:xfrm>
            <a:off x="6216561" y="1026348"/>
            <a:ext cx="2739896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zh-CN" sz="2000" dirty="0"/>
              <a:t>神经网络底层或中间层</a:t>
            </a:r>
            <a:r>
              <a:rPr lang="zh-CN" altLang="en-US" sz="2000" dirty="0"/>
              <a:t>逐层</a:t>
            </a:r>
            <a:r>
              <a:rPr lang="zh-CN" altLang="zh-CN" sz="2000" dirty="0"/>
              <a:t>进行无监督训练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2A09E439-E95A-427D-9CD4-276879699519}"/>
              </a:ext>
            </a:extLst>
          </p:cNvPr>
          <p:cNvSpPr txBox="1"/>
          <p:nvPr/>
        </p:nvSpPr>
        <p:spPr>
          <a:xfrm>
            <a:off x="6237797" y="2637210"/>
            <a:ext cx="2739896" cy="8656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dirty="0"/>
              <a:t>然后使用监督学习来对总体进行精调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燕尾形箭头 30">
            <a:extLst>
              <a:ext uri="{FF2B5EF4-FFF2-40B4-BE49-F238E27FC236}">
                <a16:creationId xmlns:a16="http://schemas.microsoft.com/office/drawing/2014/main" id="{ECDF8AB9-5495-4854-8E63-CE3A7DCA563E}"/>
              </a:ext>
            </a:extLst>
          </p:cNvPr>
          <p:cNvSpPr/>
          <p:nvPr/>
        </p:nvSpPr>
        <p:spPr>
          <a:xfrm flipV="1">
            <a:off x="5127905" y="2755101"/>
            <a:ext cx="879660" cy="594795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"/>
            <a:ext cx="3779912" cy="5143500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3627" y="1232162"/>
            <a:ext cx="51903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b="1" dirty="0">
                <a:latin typeface="楷体" panose="02010609060101010101" pitchFamily="49" charset="-122"/>
                <a:ea typeface="楷体" panose="02010609060101010101" pitchFamily="49" charset="-122"/>
              </a:rPr>
              <a:t>宏观角度解释深度学习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50"/>
            <a:ext cx="12459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62781" y="1446399"/>
            <a:ext cx="1301107" cy="1301107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2569626" y="1834674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80F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33" name="TextBox 17">
            <a:extLst>
              <a:ext uri="{FF2B5EF4-FFF2-40B4-BE49-F238E27FC236}">
                <a16:creationId xmlns:a16="http://schemas.microsoft.com/office/drawing/2014/main" id="{B40D6346-34A8-49F7-B39F-8A15150EF5F5}"/>
              </a:ext>
            </a:extLst>
          </p:cNvPr>
          <p:cNvSpPr txBox="1"/>
          <p:nvPr/>
        </p:nvSpPr>
        <p:spPr>
          <a:xfrm>
            <a:off x="4575273" y="2571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熵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9B943977-9D10-4E33-927F-123BE78E2102}"/>
              </a:ext>
            </a:extLst>
          </p:cNvPr>
          <p:cNvSpPr txBox="1"/>
          <p:nvPr/>
        </p:nvSpPr>
        <p:spPr>
          <a:xfrm>
            <a:off x="4575273" y="29908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2.2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主方程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2FAF04F-A5D9-4EDC-8556-7679BD71E486}"/>
              </a:ext>
            </a:extLst>
          </p:cNvPr>
          <p:cNvSpPr/>
          <p:nvPr/>
        </p:nvSpPr>
        <p:spPr>
          <a:xfrm>
            <a:off x="4281386" y="2599249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9675E34-CABE-4BEE-8741-330EBDCDEDF2}"/>
              </a:ext>
            </a:extLst>
          </p:cNvPr>
          <p:cNvSpPr/>
          <p:nvPr/>
        </p:nvSpPr>
        <p:spPr>
          <a:xfrm>
            <a:off x="4300496" y="3038121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B1C447E-45C9-429D-A005-287EF4043B4C}"/>
              </a:ext>
            </a:extLst>
          </p:cNvPr>
          <p:cNvSpPr txBox="1"/>
          <p:nvPr/>
        </p:nvSpPr>
        <p:spPr>
          <a:xfrm>
            <a:off x="4572000" y="33685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2.3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重整化群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12378F0-4A40-4B27-94EE-F3B35E400D50}"/>
              </a:ext>
            </a:extLst>
          </p:cNvPr>
          <p:cNvSpPr/>
          <p:nvPr/>
        </p:nvSpPr>
        <p:spPr>
          <a:xfrm>
            <a:off x="4297223" y="3479306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4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7256" y="940141"/>
            <a:ext cx="767193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与物质和能量一样，是基本的物理概念。因此，对于信息的一切处理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比如计算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都受到物理学基本定律的约束。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信息论中的一个关键概念是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熵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C918F56F-F92A-4ADD-A57D-9251F2540788}"/>
              </a:ext>
            </a:extLst>
          </p:cNvPr>
          <p:cNvSpPr txBox="1"/>
          <p:nvPr/>
        </p:nvSpPr>
        <p:spPr>
          <a:xfrm>
            <a:off x="4835135" y="2706339"/>
            <a:ext cx="3821733" cy="4924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深度学习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调参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：怎么调，向哪个方向调，依据就是随机变量的熵。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B5ED84E0-D832-4170-868C-00F2201BB24D}"/>
              </a:ext>
            </a:extLst>
          </p:cNvPr>
          <p:cNvSpPr txBox="1"/>
          <p:nvPr/>
        </p:nvSpPr>
        <p:spPr>
          <a:xfrm>
            <a:off x="515257" y="3417451"/>
            <a:ext cx="272821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交叉熵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比相对熵更简洁，因此一般采用交叉熵来度量两个分布的相似性。</a:t>
            </a: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25B3A9DB-243D-4E4C-8436-B6247F10E2ED}"/>
              </a:ext>
            </a:extLst>
          </p:cNvPr>
          <p:cNvSpPr txBox="1"/>
          <p:nvPr/>
        </p:nvSpPr>
        <p:spPr>
          <a:xfrm>
            <a:off x="908958" y="20633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 2.1</a:t>
            </a:r>
            <a:r>
              <a:rPr lang="zh-CN" altLang="en-US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熵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2" name="燕尾形箭头 30">
            <a:extLst>
              <a:ext uri="{FF2B5EF4-FFF2-40B4-BE49-F238E27FC236}">
                <a16:creationId xmlns:a16="http://schemas.microsoft.com/office/drawing/2014/main" id="{77EC0665-0C2C-44A9-8738-91A9CD001075}"/>
              </a:ext>
            </a:extLst>
          </p:cNvPr>
          <p:cNvSpPr/>
          <p:nvPr/>
        </p:nvSpPr>
        <p:spPr>
          <a:xfrm flipV="1">
            <a:off x="3673260" y="2325915"/>
            <a:ext cx="898740" cy="548584"/>
          </a:xfrm>
          <a:prstGeom prst="notchedRightArrow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燕尾形箭头 30">
            <a:extLst>
              <a:ext uri="{FF2B5EF4-FFF2-40B4-BE49-F238E27FC236}">
                <a16:creationId xmlns:a16="http://schemas.microsoft.com/office/drawing/2014/main" id="{1DA873EE-1931-4331-BECE-92402CF86189}"/>
              </a:ext>
            </a:extLst>
          </p:cNvPr>
          <p:cNvSpPr/>
          <p:nvPr/>
        </p:nvSpPr>
        <p:spPr>
          <a:xfrm flipV="1">
            <a:off x="3672162" y="3360418"/>
            <a:ext cx="898740" cy="548584"/>
          </a:xfrm>
          <a:prstGeom prst="notchedRightArrow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757D3F36-7B56-4842-A940-68188EA9084A}"/>
              </a:ext>
            </a:extLst>
          </p:cNvPr>
          <p:cNvSpPr txBox="1"/>
          <p:nvPr/>
        </p:nvSpPr>
        <p:spPr>
          <a:xfrm>
            <a:off x="549093" y="2442979"/>
            <a:ext cx="2728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物理上：熵指明了运动的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方向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64E9F1CB-4C95-497A-8B14-D4164396263A}"/>
              </a:ext>
            </a:extLst>
          </p:cNvPr>
          <p:cNvSpPr txBox="1"/>
          <p:nvPr/>
        </p:nvSpPr>
        <p:spPr>
          <a:xfrm>
            <a:off x="4878678" y="3573116"/>
            <a:ext cx="3821733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交叉熵代价函数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是常用的目标函数。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DDF145-86ED-45E9-9DD3-859475CDA936}"/>
              </a:ext>
            </a:extLst>
          </p:cNvPr>
          <p:cNvSpPr txBox="1"/>
          <p:nvPr/>
        </p:nvSpPr>
        <p:spPr>
          <a:xfrm>
            <a:off x="4817625" y="1911234"/>
            <a:ext cx="4108817" cy="369332"/>
          </a:xfrm>
          <a:prstGeom prst="rect">
            <a:avLst/>
          </a:prstGeom>
          <a:noFill/>
          <a:ln>
            <a:solidFill>
              <a:srgbClr val="5380F7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确定神经网络物理上平衡和稳定的条件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01D37-B6EB-48E6-80C9-A495EF5F857D}"/>
              </a:ext>
            </a:extLst>
          </p:cNvPr>
          <p:cNvSpPr txBox="1"/>
          <p:nvPr/>
        </p:nvSpPr>
        <p:spPr>
          <a:xfrm>
            <a:off x="4800597" y="4169221"/>
            <a:ext cx="4125845" cy="646331"/>
          </a:xfrm>
          <a:prstGeom prst="rect">
            <a:avLst/>
          </a:prstGeom>
          <a:noFill/>
          <a:ln>
            <a:solidFill>
              <a:srgbClr val="1A3F6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面对现实生活中汪洋大海般的数据时，</a:t>
            </a:r>
            <a:r>
              <a:rPr lang="zh-CN" altLang="zh-CN" dirty="0"/>
              <a:t>熵让你能精确定义‘相关’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3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4" grpId="0" animBg="1"/>
      <p:bldP spid="15" grpId="0"/>
      <p:bldP spid="12" grpId="0" animBg="1"/>
      <p:bldP spid="13" grpId="0" animBg="1"/>
      <p:bldP spid="16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6880" y="988024"/>
            <a:ext cx="78615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马尔可夫过程概率分布的演化方程就是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主方程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，这是统计物理学中最重要的方程之一，因为它几乎是普遍适用的。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马尔可夫过程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在演化过程中，大部分记忆效应可以略去的过程，当一随机变量的系统演化时，在随机变量的不同值之间将发生转移过程，通过转移，在一给定的状态中，发现系统的概率发生变化，直到系统达到一个最终的平衡态。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B5ED84E0-D832-4170-868C-00F2201BB24D}"/>
              </a:ext>
            </a:extLst>
          </p:cNvPr>
          <p:cNvSpPr txBox="1"/>
          <p:nvPr/>
        </p:nvSpPr>
        <p:spPr>
          <a:xfrm>
            <a:off x="784268" y="3221171"/>
            <a:ext cx="25651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马尔可夫方程</a:t>
            </a: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25B3A9DB-243D-4E4C-8436-B6247F10E2ED}"/>
              </a:ext>
            </a:extLst>
          </p:cNvPr>
          <p:cNvSpPr txBox="1"/>
          <p:nvPr/>
        </p:nvSpPr>
        <p:spPr>
          <a:xfrm>
            <a:off x="908958" y="20633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 2.2</a:t>
            </a:r>
            <a:r>
              <a:rPr lang="zh-CN" altLang="en-US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主方程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3" name="燕尾形箭头 30">
            <a:extLst>
              <a:ext uri="{FF2B5EF4-FFF2-40B4-BE49-F238E27FC236}">
                <a16:creationId xmlns:a16="http://schemas.microsoft.com/office/drawing/2014/main" id="{1DA873EE-1931-4331-BECE-92402CF86189}"/>
              </a:ext>
            </a:extLst>
          </p:cNvPr>
          <p:cNvSpPr/>
          <p:nvPr/>
        </p:nvSpPr>
        <p:spPr>
          <a:xfrm flipV="1">
            <a:off x="2645331" y="3085379"/>
            <a:ext cx="2024986" cy="548584"/>
          </a:xfrm>
          <a:prstGeom prst="notchedRightArrow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64E9F1CB-4C95-497A-8B14-D4164396263A}"/>
              </a:ext>
            </a:extLst>
          </p:cNvPr>
          <p:cNvSpPr txBox="1"/>
          <p:nvPr/>
        </p:nvSpPr>
        <p:spPr>
          <a:xfrm>
            <a:off x="5020727" y="3221172"/>
            <a:ext cx="38217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最简单的例子之一是</a:t>
            </a:r>
            <a:r>
              <a:rPr lang="zh-CN" altLang="en-US" sz="1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马尔可夫链。</a:t>
            </a:r>
            <a:endParaRPr lang="en-US" altLang="zh-CN" sz="1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600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13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514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25B3A9DB-243D-4E4C-8436-B6247F10E2ED}"/>
              </a:ext>
            </a:extLst>
          </p:cNvPr>
          <p:cNvSpPr txBox="1"/>
          <p:nvPr/>
        </p:nvSpPr>
        <p:spPr>
          <a:xfrm>
            <a:off x="908958" y="206330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 2.3</a:t>
            </a:r>
            <a:r>
              <a:rPr lang="zh-CN" altLang="en-US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重整化群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45FC8FC0-7913-4A6F-8662-181BD7376EB8}"/>
              </a:ext>
            </a:extLst>
          </p:cNvPr>
          <p:cNvSpPr txBox="1"/>
          <p:nvPr/>
        </p:nvSpPr>
        <p:spPr>
          <a:xfrm>
            <a:off x="475029" y="1756921"/>
            <a:ext cx="311453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物理上以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粗粒度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的方式获取物理系统的细节，从而计算其整体状态。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C8DD7C93-8938-4B15-8477-4262AC79F70D}"/>
              </a:ext>
            </a:extLst>
          </p:cNvPr>
          <p:cNvSpPr txBox="1"/>
          <p:nvPr/>
        </p:nvSpPr>
        <p:spPr>
          <a:xfrm>
            <a:off x="5267584" y="4073751"/>
            <a:ext cx="3553899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卷积神经网络中的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池化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操作。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6543F2CE-D68A-41A6-B80F-FC32740CE8F3}"/>
              </a:ext>
            </a:extLst>
          </p:cNvPr>
          <p:cNvSpPr txBox="1"/>
          <p:nvPr/>
        </p:nvSpPr>
        <p:spPr>
          <a:xfrm>
            <a:off x="499435" y="855224"/>
            <a:ext cx="8322048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50000"/>
              </a:lnSpc>
            </a:pPr>
            <a:endParaRPr lang="en-US" altLang="zh-CN" sz="1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endParaRPr lang="en-US" altLang="zh-CN" sz="1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深度学习与理论物理中最重要和最成功的技术之一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</a:t>
            </a:r>
            <a:r>
              <a:rPr lang="zh-CN" altLang="en-US" sz="1800" spc="300" dirty="0">
                <a:latin typeface="楷体" panose="02010609060101010101" pitchFamily="49" charset="-122"/>
                <a:ea typeface="楷体" panose="02010609060101010101" pitchFamily="49" charset="-122"/>
              </a:rPr>
              <a:t>整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化群（</a:t>
            </a:r>
            <a:r>
              <a:rPr lang="en-US" altLang="zh-CN" sz="1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RG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）密切相关。</a:t>
            </a:r>
            <a:endParaRPr lang="en-US" altLang="zh-CN" sz="1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endParaRPr lang="zh-CN" altLang="en-US" sz="1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燕尾形箭头 30">
            <a:extLst>
              <a:ext uri="{FF2B5EF4-FFF2-40B4-BE49-F238E27FC236}">
                <a16:creationId xmlns:a16="http://schemas.microsoft.com/office/drawing/2014/main" id="{D7D91E0B-68EB-4680-ADF5-FC6E3C6FB05D}"/>
              </a:ext>
            </a:extLst>
          </p:cNvPr>
          <p:cNvSpPr/>
          <p:nvPr/>
        </p:nvSpPr>
        <p:spPr>
          <a:xfrm flipV="1">
            <a:off x="3918718" y="1670818"/>
            <a:ext cx="858644" cy="439358"/>
          </a:xfrm>
          <a:prstGeom prst="notchedRightArrow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" name="TextBox 21">
            <a:extLst>
              <a:ext uri="{FF2B5EF4-FFF2-40B4-BE49-F238E27FC236}">
                <a16:creationId xmlns:a16="http://schemas.microsoft.com/office/drawing/2014/main" id="{D6B6BE6F-0646-4F64-A72F-5FA2F3630B15}"/>
              </a:ext>
            </a:extLst>
          </p:cNvPr>
          <p:cNvSpPr txBox="1"/>
          <p:nvPr/>
        </p:nvSpPr>
        <p:spPr>
          <a:xfrm>
            <a:off x="5267584" y="1705872"/>
            <a:ext cx="3553899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深度学习网络会自动使用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重整化般的过程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来发现模型的状态或特征。</a:t>
            </a:r>
          </a:p>
        </p:txBody>
      </p:sp>
      <p:sp>
        <p:nvSpPr>
          <p:cNvPr id="29" name="燕尾形箭头 30">
            <a:extLst>
              <a:ext uri="{FF2B5EF4-FFF2-40B4-BE49-F238E27FC236}">
                <a16:creationId xmlns:a16="http://schemas.microsoft.com/office/drawing/2014/main" id="{0B07CF39-C054-487D-972B-047BD592A6E7}"/>
              </a:ext>
            </a:extLst>
          </p:cNvPr>
          <p:cNvSpPr/>
          <p:nvPr/>
        </p:nvSpPr>
        <p:spPr>
          <a:xfrm flipV="1">
            <a:off x="3918718" y="2456987"/>
            <a:ext cx="858644" cy="439358"/>
          </a:xfrm>
          <a:prstGeom prst="notchedRightArrow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" name="燕尾形箭头 30">
            <a:extLst>
              <a:ext uri="{FF2B5EF4-FFF2-40B4-BE49-F238E27FC236}">
                <a16:creationId xmlns:a16="http://schemas.microsoft.com/office/drawing/2014/main" id="{18F6D0DD-938E-4324-B0B7-E0F06FA81DDB}"/>
              </a:ext>
            </a:extLst>
          </p:cNvPr>
          <p:cNvSpPr/>
          <p:nvPr/>
        </p:nvSpPr>
        <p:spPr>
          <a:xfrm flipV="1">
            <a:off x="3918718" y="3976845"/>
            <a:ext cx="858644" cy="439358"/>
          </a:xfrm>
          <a:prstGeom prst="notchedRightArrow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327A62FA-015C-4542-A531-205076D24C06}"/>
              </a:ext>
            </a:extLst>
          </p:cNvPr>
          <p:cNvSpPr txBox="1"/>
          <p:nvPr/>
        </p:nvSpPr>
        <p:spPr>
          <a:xfrm>
            <a:off x="5267584" y="2433954"/>
            <a:ext cx="3553899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监督学习的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特征提取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信息经过逐层传递，最终收敛到理论边界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不动点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固定点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不再改变。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8476AD6-CB90-4507-A5CC-004A4C684FA9}"/>
              </a:ext>
            </a:extLst>
          </p:cNvPr>
          <p:cNvSpPr/>
          <p:nvPr/>
        </p:nvSpPr>
        <p:spPr>
          <a:xfrm>
            <a:off x="302151" y="3989829"/>
            <a:ext cx="36484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重整化群每一步都以系统表现出的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主要特征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为基础，而不是把系统牵强的放进我们熟悉的框架内，再通过调参数的方法去凑数。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3" name="燕尾形箭头 30">
            <a:extLst>
              <a:ext uri="{FF2B5EF4-FFF2-40B4-BE49-F238E27FC236}">
                <a16:creationId xmlns:a16="http://schemas.microsoft.com/office/drawing/2014/main" id="{34FFC535-E5CF-4D68-B2CB-65DA3FBCD07B}"/>
              </a:ext>
            </a:extLst>
          </p:cNvPr>
          <p:cNvSpPr/>
          <p:nvPr/>
        </p:nvSpPr>
        <p:spPr>
          <a:xfrm flipV="1">
            <a:off x="3918718" y="3276229"/>
            <a:ext cx="858644" cy="439358"/>
          </a:xfrm>
          <a:prstGeom prst="notchedRightArrow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F17AB89F-BAF0-47E8-927E-A3D012F0F453}"/>
              </a:ext>
            </a:extLst>
          </p:cNvPr>
          <p:cNvSpPr txBox="1"/>
          <p:nvPr/>
        </p:nvSpPr>
        <p:spPr>
          <a:xfrm>
            <a:off x="5267584" y="3343303"/>
            <a:ext cx="3553899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无监督学习的基</a:t>
            </a:r>
            <a:r>
              <a:rPr lang="zh-CN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于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RBM</a:t>
            </a:r>
            <a:r>
              <a:rPr lang="zh-CN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的</a:t>
            </a:r>
            <a:r>
              <a:rPr lang="zh-CN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深度神经网络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17953B7-2474-4330-9F13-91E5834DD675}"/>
              </a:ext>
            </a:extLst>
          </p:cNvPr>
          <p:cNvSpPr/>
          <p:nvPr/>
        </p:nvSpPr>
        <p:spPr>
          <a:xfrm>
            <a:off x="374291" y="2335861"/>
            <a:ext cx="31779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统计物理学中的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标准重整化</a:t>
            </a:r>
            <a:r>
              <a:rPr lang="en-US" altLang="zh-CN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特征提取过程是一个粗粒化过程，我们要求理论具有这样的不变性：改变一个比例 时，耦合常数将作相应的变化，而最后给出的结果将是与 无关的。收敛到理论边界，不动点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/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固定点。</a:t>
            </a:r>
            <a:r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变分重整化群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630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13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5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"/>
            <a:ext cx="3779912" cy="5143500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79912" y="903212"/>
            <a:ext cx="58198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b="1" dirty="0">
                <a:latin typeface="楷体" panose="02010609060101010101" pitchFamily="49" charset="-122"/>
                <a:ea typeface="楷体" panose="02010609060101010101" pitchFamily="49" charset="-122"/>
              </a:rPr>
              <a:t>物理学世界观看深度学习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50"/>
            <a:ext cx="12459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62781" y="1446399"/>
            <a:ext cx="1301107" cy="1301107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2569626" y="1834674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80F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87745" y="19440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3.1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局域性</a:t>
            </a:r>
          </a:p>
        </p:txBody>
      </p:sp>
      <p:sp>
        <p:nvSpPr>
          <p:cNvPr id="22" name="椭圆 21"/>
          <p:cNvSpPr/>
          <p:nvPr/>
        </p:nvSpPr>
        <p:spPr>
          <a:xfrm>
            <a:off x="4193858" y="1971586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9B943977-9D10-4E33-927F-123BE78E2102}"/>
              </a:ext>
            </a:extLst>
          </p:cNvPr>
          <p:cNvSpPr txBox="1"/>
          <p:nvPr/>
        </p:nvSpPr>
        <p:spPr>
          <a:xfrm>
            <a:off x="4529346" y="2423091"/>
            <a:ext cx="248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3.2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对称性，</a:t>
            </a:r>
            <a:r>
              <a:rPr lang="zh-CN" altLang="zh-CN" dirty="0"/>
              <a:t>共轭</a:t>
            </a:r>
            <a:r>
              <a:rPr lang="zh-CN" altLang="en-US" dirty="0"/>
              <a:t>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9675E34-CABE-4BEE-8741-330EBDCDEDF2}"/>
              </a:ext>
            </a:extLst>
          </p:cNvPr>
          <p:cNvSpPr/>
          <p:nvPr/>
        </p:nvSpPr>
        <p:spPr>
          <a:xfrm>
            <a:off x="4216241" y="2472866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25B00427-4D84-4962-BB01-70C6C7B4B839}"/>
              </a:ext>
            </a:extLst>
          </p:cNvPr>
          <p:cNvSpPr txBox="1"/>
          <p:nvPr/>
        </p:nvSpPr>
        <p:spPr>
          <a:xfrm>
            <a:off x="4529346" y="29020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3.3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层次性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D5EA0B6-2D31-47BB-B8A5-3210C441DE70}"/>
              </a:ext>
            </a:extLst>
          </p:cNvPr>
          <p:cNvSpPr/>
          <p:nvPr/>
        </p:nvSpPr>
        <p:spPr>
          <a:xfrm>
            <a:off x="4235459" y="2929595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2D88D10A-C07C-467F-9D9D-970062131844}"/>
              </a:ext>
            </a:extLst>
          </p:cNvPr>
          <p:cNvSpPr txBox="1"/>
          <p:nvPr/>
        </p:nvSpPr>
        <p:spPr>
          <a:xfrm>
            <a:off x="4529346" y="335609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3.4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变化里的不变性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0939FBF-727D-4096-AB32-16DDC0C8F800}"/>
              </a:ext>
            </a:extLst>
          </p:cNvPr>
          <p:cNvSpPr/>
          <p:nvPr/>
        </p:nvSpPr>
        <p:spPr>
          <a:xfrm>
            <a:off x="4216241" y="3403376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05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8" y="624114"/>
            <a:ext cx="81134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1" y="242194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34"/>
          <p:cNvSpPr/>
          <p:nvPr/>
        </p:nvSpPr>
        <p:spPr>
          <a:xfrm rot="5400000">
            <a:off x="3437538" y="1218100"/>
            <a:ext cx="1077643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380F7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 rot="5400000">
            <a:off x="4855145" y="1245747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椭圆 34"/>
          <p:cNvSpPr/>
          <p:nvPr/>
        </p:nvSpPr>
        <p:spPr>
          <a:xfrm rot="5400000">
            <a:off x="4866735" y="2685065"/>
            <a:ext cx="1077643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380F7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 rot="5400000">
            <a:off x="3491949" y="2696326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128773" y="1612261"/>
            <a:ext cx="2344788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马尔科夫链</a:t>
            </a:r>
            <a:endParaRPr lang="en-US" altLang="zh-CN" sz="1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）卷积神经网络中的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池化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28773" y="2657222"/>
            <a:ext cx="2344788" cy="4924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卷积神经网络中的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卷积</a:t>
            </a:r>
            <a:endParaRPr lang="en-US" altLang="zh-CN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动量算法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4201" y="3170562"/>
            <a:ext cx="296073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在物理和机器学习中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许多概率分布在平移和旋转的情况下是不变的。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对称性不仅可以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减少参数个数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而且能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降低计算复杂度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47593" y="1111164"/>
            <a:ext cx="2960738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短程作用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：相互作用只是附近的有作用，忽略了远程的作用，远程的作用被平均或抵消。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）各区域的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局域作用被耦合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，再作为局域被耦合，标度变化，重整化群，长程序，强关联，粗粒化。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6E288B-17B8-4C4F-AC4D-28C6EB61A969}"/>
              </a:ext>
            </a:extLst>
          </p:cNvPr>
          <p:cNvSpPr txBox="1"/>
          <p:nvPr/>
        </p:nvSpPr>
        <p:spPr>
          <a:xfrm>
            <a:off x="908958" y="206330"/>
            <a:ext cx="435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 3.1</a:t>
            </a:r>
            <a:r>
              <a:rPr lang="zh-CN" altLang="en-US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局域性 </a:t>
            </a:r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3.2</a:t>
            </a:r>
            <a:r>
              <a:rPr lang="zh-CN" altLang="en-US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对称性，</a:t>
            </a:r>
            <a:r>
              <a:rPr lang="zh-CN" altLang="zh-CN" sz="2000" dirty="0"/>
              <a:t>共轭</a:t>
            </a:r>
            <a:r>
              <a:rPr lang="zh-CN" altLang="en-US" sz="2000" dirty="0"/>
              <a:t>性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9" name="TextBox 74">
            <a:extLst>
              <a:ext uri="{FF2B5EF4-FFF2-40B4-BE49-F238E27FC236}">
                <a16:creationId xmlns:a16="http://schemas.microsoft.com/office/drawing/2014/main" id="{278DEEBC-BD60-493E-BB67-A3CE992DE133}"/>
              </a:ext>
            </a:extLst>
          </p:cNvPr>
          <p:cNvSpPr txBox="1"/>
          <p:nvPr/>
        </p:nvSpPr>
        <p:spPr>
          <a:xfrm>
            <a:off x="3356277" y="1713441"/>
            <a:ext cx="94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局域性</a:t>
            </a:r>
          </a:p>
        </p:txBody>
      </p:sp>
      <p:sp>
        <p:nvSpPr>
          <p:cNvPr id="40" name="TextBox 74">
            <a:extLst>
              <a:ext uri="{FF2B5EF4-FFF2-40B4-BE49-F238E27FC236}">
                <a16:creationId xmlns:a16="http://schemas.microsoft.com/office/drawing/2014/main" id="{3810438F-C4FA-4605-9F55-EB395EC20F88}"/>
              </a:ext>
            </a:extLst>
          </p:cNvPr>
          <p:cNvSpPr txBox="1"/>
          <p:nvPr/>
        </p:nvSpPr>
        <p:spPr>
          <a:xfrm>
            <a:off x="3300953" y="3201340"/>
            <a:ext cx="116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对称性</a:t>
            </a:r>
          </a:p>
        </p:txBody>
      </p:sp>
      <p:sp>
        <p:nvSpPr>
          <p:cNvPr id="41" name="TextBox 74">
            <a:extLst>
              <a:ext uri="{FF2B5EF4-FFF2-40B4-BE49-F238E27FC236}">
                <a16:creationId xmlns:a16="http://schemas.microsoft.com/office/drawing/2014/main" id="{E2C737C6-52CB-420E-9527-43FACF4DBD0E}"/>
              </a:ext>
            </a:extLst>
          </p:cNvPr>
          <p:cNvSpPr txBox="1"/>
          <p:nvPr/>
        </p:nvSpPr>
        <p:spPr>
          <a:xfrm>
            <a:off x="4700913" y="3170562"/>
            <a:ext cx="12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深度学习</a:t>
            </a:r>
          </a:p>
        </p:txBody>
      </p:sp>
      <p:sp>
        <p:nvSpPr>
          <p:cNvPr id="42" name="TextBox 74">
            <a:extLst>
              <a:ext uri="{FF2B5EF4-FFF2-40B4-BE49-F238E27FC236}">
                <a16:creationId xmlns:a16="http://schemas.microsoft.com/office/drawing/2014/main" id="{D4F1F765-C10E-4D23-82B7-46967F82391F}"/>
              </a:ext>
            </a:extLst>
          </p:cNvPr>
          <p:cNvSpPr txBox="1"/>
          <p:nvPr/>
        </p:nvSpPr>
        <p:spPr>
          <a:xfrm>
            <a:off x="4700913" y="1750761"/>
            <a:ext cx="12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深度学习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AFD755-EFEA-4182-9DE4-E7355F70B584}"/>
              </a:ext>
            </a:extLst>
          </p:cNvPr>
          <p:cNvSpPr txBox="1"/>
          <p:nvPr/>
        </p:nvSpPr>
        <p:spPr>
          <a:xfrm>
            <a:off x="147593" y="4243433"/>
            <a:ext cx="4155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对称性破缺：</a:t>
            </a:r>
            <a:endParaRPr lang="en-US" altLang="zh-CN" dirty="0"/>
          </a:p>
          <a:p>
            <a:r>
              <a:rPr lang="zh-CN" altLang="en-US" dirty="0"/>
              <a:t>不可观测就意味着对称性，任何不对称性的发现必定意味着存在某种可观测量。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AA984E-AC5D-436A-A927-30149BD2DD88}"/>
              </a:ext>
            </a:extLst>
          </p:cNvPr>
          <p:cNvSpPr txBox="1"/>
          <p:nvPr/>
        </p:nvSpPr>
        <p:spPr>
          <a:xfrm>
            <a:off x="6128774" y="3603174"/>
            <a:ext cx="249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数据驱动寻找特征（高维可观测量），知识。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82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 animBg="1"/>
      <p:bldP spid="112" grpId="0" animBg="1"/>
      <p:bldP spid="114" grpId="0" animBg="1"/>
      <p:bldP spid="116" grpId="0"/>
      <p:bldP spid="118" grpId="0"/>
      <p:bldP spid="39" grpId="0"/>
      <p:bldP spid="40" grpId="0"/>
      <p:bldP spid="41" grpId="0"/>
      <p:bldP spid="42" grpId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62" y="-480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8" y="624114"/>
            <a:ext cx="81134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1" y="242194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34"/>
          <p:cNvSpPr/>
          <p:nvPr/>
        </p:nvSpPr>
        <p:spPr>
          <a:xfrm rot="5400000">
            <a:off x="5087210" y="1703068"/>
            <a:ext cx="1077643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380F7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 rot="5400000">
            <a:off x="3731833" y="1698358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361580" y="2197617"/>
            <a:ext cx="2344788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深度学习中神经网络的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多层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深度神经网络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2700" y="1659007"/>
            <a:ext cx="3279252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物理世界最显着的特征之一是其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层次结构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在空间上，它是一个对象层次结构：粒子形成原子，从而形成分子、细胞、有机体、行星、太阳系、星系等。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因果关系，复杂的结构通常是分层的、通过一系列简单步骤创建的。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188020" y="3850981"/>
            <a:ext cx="7066252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大千世界的可观测量本来就是</a:t>
            </a:r>
            <a:r>
              <a:rPr lang="zh-CN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有层次的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，不可能都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对易的，量子力学的法则约束了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非对易的两个可观测量无法同时测量，因此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要提取</a:t>
            </a:r>
            <a:r>
              <a:rPr lang="zh-CN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不对易的各种特征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就需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要</a:t>
            </a:r>
            <a:r>
              <a:rPr lang="zh-CN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多层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深层神经网络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6E288B-17B8-4C4F-AC4D-28C6EB61A969}"/>
              </a:ext>
            </a:extLst>
          </p:cNvPr>
          <p:cNvSpPr txBox="1"/>
          <p:nvPr/>
        </p:nvSpPr>
        <p:spPr>
          <a:xfrm>
            <a:off x="908958" y="20633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 3.3</a:t>
            </a:r>
            <a:r>
              <a:rPr lang="zh-CN" altLang="en-US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层次性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0" name="TextBox 74">
            <a:extLst>
              <a:ext uri="{FF2B5EF4-FFF2-40B4-BE49-F238E27FC236}">
                <a16:creationId xmlns:a16="http://schemas.microsoft.com/office/drawing/2014/main" id="{3810438F-C4FA-4605-9F55-EB395EC20F88}"/>
              </a:ext>
            </a:extLst>
          </p:cNvPr>
          <p:cNvSpPr txBox="1"/>
          <p:nvPr/>
        </p:nvSpPr>
        <p:spPr>
          <a:xfrm>
            <a:off x="3545124" y="2197617"/>
            <a:ext cx="116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层次性</a:t>
            </a:r>
          </a:p>
        </p:txBody>
      </p:sp>
      <p:sp>
        <p:nvSpPr>
          <p:cNvPr id="41" name="TextBox 74">
            <a:extLst>
              <a:ext uri="{FF2B5EF4-FFF2-40B4-BE49-F238E27FC236}">
                <a16:creationId xmlns:a16="http://schemas.microsoft.com/office/drawing/2014/main" id="{E2C737C6-52CB-420E-9527-43FACF4DBD0E}"/>
              </a:ext>
            </a:extLst>
          </p:cNvPr>
          <p:cNvSpPr txBox="1"/>
          <p:nvPr/>
        </p:nvSpPr>
        <p:spPr>
          <a:xfrm>
            <a:off x="4892700" y="2197617"/>
            <a:ext cx="12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深度学习</a:t>
            </a:r>
          </a:p>
        </p:txBody>
      </p:sp>
      <p:sp>
        <p:nvSpPr>
          <p:cNvPr id="23" name="TextBox 117">
            <a:extLst>
              <a:ext uri="{FF2B5EF4-FFF2-40B4-BE49-F238E27FC236}">
                <a16:creationId xmlns:a16="http://schemas.microsoft.com/office/drawing/2014/main" id="{015255FD-4E7B-4B9A-979C-AA8E274F374F}"/>
              </a:ext>
            </a:extLst>
          </p:cNvPr>
          <p:cNvSpPr txBox="1"/>
          <p:nvPr/>
        </p:nvSpPr>
        <p:spPr>
          <a:xfrm>
            <a:off x="553120" y="927112"/>
            <a:ext cx="80756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深度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学习的成功取决于在物理和其他机器学习应用中的</a:t>
            </a:r>
            <a:r>
              <a:rPr lang="zh-CN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分层和组合生成过程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的无处不在。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548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114" grpId="0" animBg="1"/>
      <p:bldP spid="116" grpId="0"/>
      <p:bldP spid="118" grpId="0" animBg="1"/>
      <p:bldP spid="40" grpId="0"/>
      <p:bldP spid="41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1DACF1FC-48A1-4ED9-9A41-907967DA7B1D}"/>
              </a:ext>
            </a:extLst>
          </p:cNvPr>
          <p:cNvGrpSpPr/>
          <p:nvPr/>
        </p:nvGrpSpPr>
        <p:grpSpPr>
          <a:xfrm>
            <a:off x="312234" y="831850"/>
            <a:ext cx="8316511" cy="803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圆角矩形 22">
              <a:extLst>
                <a:ext uri="{FF2B5EF4-FFF2-40B4-BE49-F238E27FC236}">
                  <a16:creationId xmlns:a16="http://schemas.microsoft.com/office/drawing/2014/main" id="{B74B11F3-35BC-4035-8C23-E9B6BE7F6436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28">
              <a:extLst>
                <a:ext uri="{FF2B5EF4-FFF2-40B4-BE49-F238E27FC236}">
                  <a16:creationId xmlns:a16="http://schemas.microsoft.com/office/drawing/2014/main" id="{6198F99F-07B6-4F4D-918F-9B1C89534AF4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515258" y="624114"/>
            <a:ext cx="81134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1" y="242194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7132" y="929683"/>
            <a:ext cx="7582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因此我们需要彻底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理解深度学习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itchFamily="34" charset="-122"/>
              </a:rPr>
              <a:t>整个系统的运作，要回答：“这个领域最为根本的问题是什么？”和“这些根本问题是否成熟到可以用数学物理语言精确描述？” </a:t>
            </a:r>
            <a:endParaRPr lang="zh-CN" altLang="zh-CN" sz="1600" dirty="0"/>
          </a:p>
        </p:txBody>
      </p:sp>
      <p:sp>
        <p:nvSpPr>
          <p:cNvPr id="45" name="TextBox 4">
            <a:extLst>
              <a:ext uri="{FF2B5EF4-FFF2-40B4-BE49-F238E27FC236}">
                <a16:creationId xmlns:a16="http://schemas.microsoft.com/office/drawing/2014/main" id="{1460CB47-F933-4B55-9E8B-43479F380324}"/>
              </a:ext>
            </a:extLst>
          </p:cNvPr>
          <p:cNvSpPr txBox="1"/>
          <p:nvPr/>
        </p:nvSpPr>
        <p:spPr>
          <a:xfrm>
            <a:off x="1177737" y="2341862"/>
            <a:ext cx="7609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神经网络从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上就是企图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逼近任意的函数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，数学已证明，单层神经网络只要足够长就可以逼近任意函数，这一观点极大的阻碍了神经网络的发展，这就是大家那么长时间没有往深度研究的根源，所以从数学上解释是远远不够的。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主要是以下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深度学习领域的“三驾马车”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:Yann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LeCun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Geoffrey Hinton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Yoshua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Bengio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在多层神经网络上坚持研究。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E39ABE3-1E6E-4265-9543-54A33E00E015}"/>
              </a:ext>
            </a:extLst>
          </p:cNvPr>
          <p:cNvCxnSpPr>
            <a:cxnSpLocks/>
          </p:cNvCxnSpPr>
          <p:nvPr/>
        </p:nvCxnSpPr>
        <p:spPr>
          <a:xfrm>
            <a:off x="604170" y="1704810"/>
            <a:ext cx="5996" cy="3141187"/>
          </a:xfrm>
          <a:prstGeom prst="straightConnector1">
            <a:avLst/>
          </a:prstGeom>
          <a:ln w="57150">
            <a:solidFill>
              <a:srgbClr val="1A3F6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4">
            <a:extLst>
              <a:ext uri="{FF2B5EF4-FFF2-40B4-BE49-F238E27FC236}">
                <a16:creationId xmlns:a16="http://schemas.microsoft.com/office/drawing/2014/main" id="{65B9C5AE-B749-4A71-8B1E-1E3363870298}"/>
              </a:ext>
            </a:extLst>
          </p:cNvPr>
          <p:cNvSpPr txBox="1"/>
          <p:nvPr/>
        </p:nvSpPr>
        <p:spPr>
          <a:xfrm>
            <a:off x="908958" y="20633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引言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C72B819-88AB-46E7-9922-54EBE81D8B1B}"/>
              </a:ext>
            </a:extLst>
          </p:cNvPr>
          <p:cNvSpPr/>
          <p:nvPr/>
        </p:nvSpPr>
        <p:spPr>
          <a:xfrm>
            <a:off x="1177737" y="1847482"/>
            <a:ext cx="77496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生物学原理神经科学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以数据转换和自然流形假设为中心的表示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概率性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分析几何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356024C-F817-4FB5-8271-B8803F280012}"/>
              </a:ext>
            </a:extLst>
          </p:cNvPr>
          <p:cNvSpPr/>
          <p:nvPr/>
        </p:nvSpPr>
        <p:spPr>
          <a:xfrm>
            <a:off x="886775" y="1885548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32A9030-AB9D-45CE-86E5-DC277A85506C}"/>
              </a:ext>
            </a:extLst>
          </p:cNvPr>
          <p:cNvGrpSpPr/>
          <p:nvPr/>
        </p:nvGrpSpPr>
        <p:grpSpPr>
          <a:xfrm>
            <a:off x="886776" y="2571750"/>
            <a:ext cx="274776" cy="2747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7" name="同心圆 73">
              <a:extLst>
                <a:ext uri="{FF2B5EF4-FFF2-40B4-BE49-F238E27FC236}">
                  <a16:creationId xmlns:a16="http://schemas.microsoft.com/office/drawing/2014/main" id="{07136FFE-B7EB-4309-AD59-51DF17F3567A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A4916F2-BC06-497B-81A5-4585B4F6AA54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椭圆 58">
            <a:extLst>
              <a:ext uri="{FF2B5EF4-FFF2-40B4-BE49-F238E27FC236}">
                <a16:creationId xmlns:a16="http://schemas.microsoft.com/office/drawing/2014/main" id="{67221741-CD38-437B-9786-8EFEB15E8165}"/>
              </a:ext>
            </a:extLst>
          </p:cNvPr>
          <p:cNvSpPr/>
          <p:nvPr/>
        </p:nvSpPr>
        <p:spPr>
          <a:xfrm>
            <a:off x="902960" y="3453108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FD4989F-A34A-4B94-BC83-C1C20EB692C9}"/>
              </a:ext>
            </a:extLst>
          </p:cNvPr>
          <p:cNvGrpSpPr/>
          <p:nvPr/>
        </p:nvGrpSpPr>
        <p:grpSpPr>
          <a:xfrm>
            <a:off x="880779" y="4217770"/>
            <a:ext cx="274776" cy="2747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" name="同心圆 73">
              <a:extLst>
                <a:ext uri="{FF2B5EF4-FFF2-40B4-BE49-F238E27FC236}">
                  <a16:creationId xmlns:a16="http://schemas.microsoft.com/office/drawing/2014/main" id="{C8A4405B-688E-4D2F-953F-E9DDEAF439C7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BBC690B7-1364-43DD-A8B4-6C142277EC35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16F1B139-AA94-46BC-B00C-D7F0B049A1AB}"/>
              </a:ext>
            </a:extLst>
          </p:cNvPr>
          <p:cNvSpPr/>
          <p:nvPr/>
        </p:nvSpPr>
        <p:spPr>
          <a:xfrm>
            <a:off x="199226" y="1903907"/>
            <a:ext cx="2861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不同的理解方式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43FBEC7C-E94B-4972-90F6-9834D1A50029}"/>
              </a:ext>
            </a:extLst>
          </p:cNvPr>
          <p:cNvSpPr txBox="1"/>
          <p:nvPr/>
        </p:nvSpPr>
        <p:spPr>
          <a:xfrm>
            <a:off x="1177737" y="4124983"/>
            <a:ext cx="7037531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本文</a:t>
            </a:r>
            <a:r>
              <a:rPr lang="zh-CN" altLang="zh-CN" sz="1600" b="1" dirty="0"/>
              <a:t>从物理原理上来解释这些问题，深度学习成功的关键不仅仅依赖于数学，更依赖于</a:t>
            </a:r>
            <a:r>
              <a:rPr lang="zh-CN" altLang="zh-CN" sz="1600" b="1" dirty="0">
                <a:solidFill>
                  <a:srgbClr val="FF0000"/>
                </a:solidFill>
              </a:rPr>
              <a:t>物理学规律</a:t>
            </a:r>
            <a:r>
              <a:rPr lang="zh-CN" altLang="en-US" sz="1600" b="1" dirty="0"/>
              <a:t>。</a:t>
            </a:r>
            <a:endParaRPr lang="en-US" altLang="zh-CN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92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5" grpId="0"/>
      <p:bldP spid="34" grpId="0"/>
      <p:bldP spid="55" grpId="0" animBg="1"/>
      <p:bldP spid="59" grpId="0" animBg="1"/>
      <p:bldP spid="26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6590" y="231940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不够透明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647" y="3499173"/>
            <a:ext cx="306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五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不能从根本上区分因果关系和相关关系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8218" y="2151093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没有自然方式来处理层级架构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36585" y="3653011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六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难以在工程中使用</a:t>
            </a:r>
          </a:p>
        </p:txBody>
      </p:sp>
      <p:sp>
        <p:nvSpPr>
          <p:cNvPr id="6" name="椭圆 34"/>
          <p:cNvSpPr/>
          <p:nvPr/>
        </p:nvSpPr>
        <p:spPr>
          <a:xfrm rot="16200000">
            <a:off x="3721111" y="2235708"/>
            <a:ext cx="916299" cy="1178415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380F7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162168" y="2210324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椭圆 34"/>
          <p:cNvSpPr/>
          <p:nvPr/>
        </p:nvSpPr>
        <p:spPr>
          <a:xfrm rot="5400000">
            <a:off x="4583471" y="3324594"/>
            <a:ext cx="916299" cy="11784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380F7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16200000">
            <a:off x="3181255" y="3300888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964981" y="4090605"/>
            <a:ext cx="251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必须研究其</a:t>
            </a:r>
            <a:r>
              <a:rPr lang="zh-CN" altLang="zh-CN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物理意义</a:t>
            </a:r>
            <a:r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，其发展的关键要依靠物理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9662" y="271811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黑箱问题。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74" y="4165207"/>
            <a:ext cx="336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量子理论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、波函数能够</a:t>
            </a:r>
            <a:r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揭示出微观世界中</a:t>
            </a:r>
            <a:r>
              <a:rPr lang="zh-CN" altLang="zh-CN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因果关系</a:t>
            </a:r>
            <a:r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的具体形式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5287" y="2566851"/>
            <a:ext cx="2935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它学习特征集相对平滑或者说非层级的关联关系。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而很多领域都需要复杂的层级结构。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990" y="997675"/>
            <a:ext cx="28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局限一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目前需要大量数据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9205" y="1018462"/>
            <a:ext cx="28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局限二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无法进行开放推理</a:t>
            </a:r>
          </a:p>
        </p:txBody>
      </p:sp>
      <p:sp>
        <p:nvSpPr>
          <p:cNvPr id="20" name="椭圆 34"/>
          <p:cNvSpPr/>
          <p:nvPr/>
        </p:nvSpPr>
        <p:spPr>
          <a:xfrm rot="5400000">
            <a:off x="4599289" y="1164253"/>
            <a:ext cx="916299" cy="11784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380F7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6200000">
            <a:off x="3197072" y="1140545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970624" y="1521571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方向问题，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可</a:t>
            </a:r>
            <a:r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归于</a:t>
            </a:r>
            <a:r>
              <a:rPr lang="zh-CN" altLang="zh-CN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熵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903" y="1442650"/>
            <a:ext cx="255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而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量子力学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中只要确定了哈密顿量、波函数，一切迎刃而解。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3517576" y="1507552"/>
            <a:ext cx="553496" cy="470471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008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4077369" y="2558001"/>
            <a:ext cx="520755" cy="521623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8" name="KSO_Shape"/>
          <p:cNvSpPr/>
          <p:nvPr/>
        </p:nvSpPr>
        <p:spPr bwMode="auto">
          <a:xfrm>
            <a:off x="3512506" y="3667392"/>
            <a:ext cx="517292" cy="445733"/>
          </a:xfrm>
          <a:custGeom>
            <a:avLst/>
            <a:gdLst>
              <a:gd name="T0" fmla="*/ 838518 w 3856038"/>
              <a:gd name="T1" fmla="*/ 3035936 h 3319463"/>
              <a:gd name="T2" fmla="*/ 807086 w 3856038"/>
              <a:gd name="T3" fmla="*/ 3078481 h 3319463"/>
              <a:gd name="T4" fmla="*/ 345758 w 3856038"/>
              <a:gd name="T5" fmla="*/ 3083244 h 3319463"/>
              <a:gd name="T6" fmla="*/ 306705 w 3856038"/>
              <a:gd name="T7" fmla="*/ 3047684 h 3319463"/>
              <a:gd name="T8" fmla="*/ 1938189 w 3856038"/>
              <a:gd name="T9" fmla="*/ 1874411 h 3319463"/>
              <a:gd name="T10" fmla="*/ 2032113 w 3856038"/>
              <a:gd name="T11" fmla="*/ 1927728 h 3319463"/>
              <a:gd name="T12" fmla="*/ 2127625 w 3856038"/>
              <a:gd name="T13" fmla="*/ 1936931 h 3319463"/>
              <a:gd name="T14" fmla="*/ 2209174 w 3856038"/>
              <a:gd name="T15" fmla="*/ 1913446 h 3319463"/>
              <a:gd name="T16" fmla="*/ 2208222 w 3856038"/>
              <a:gd name="T17" fmla="*/ 3063251 h 3319463"/>
              <a:gd name="T18" fmla="*/ 2159673 w 3856038"/>
              <a:gd name="T19" fmla="*/ 3086101 h 3319463"/>
              <a:gd name="T20" fmla="*/ 1703060 w 3856038"/>
              <a:gd name="T21" fmla="*/ 3067694 h 3319463"/>
              <a:gd name="T22" fmla="*/ 1684338 w 3856038"/>
              <a:gd name="T23" fmla="*/ 1620838 h 3319463"/>
              <a:gd name="T24" fmla="*/ 1517659 w 3856038"/>
              <a:gd name="T25" fmla="*/ 3063249 h 3319463"/>
              <a:gd name="T26" fmla="*/ 1469110 w 3856038"/>
              <a:gd name="T27" fmla="*/ 3086100 h 3319463"/>
              <a:gd name="T28" fmla="*/ 1012179 w 3856038"/>
              <a:gd name="T29" fmla="*/ 3067693 h 3319463"/>
              <a:gd name="T30" fmla="*/ 993775 w 3856038"/>
              <a:gd name="T31" fmla="*/ 2030516 h 3319463"/>
              <a:gd name="T32" fmla="*/ 2903512 w 3856038"/>
              <a:gd name="T33" fmla="*/ 3058483 h 3319463"/>
              <a:gd name="T34" fmla="*/ 2858002 w 3856038"/>
              <a:gd name="T35" fmla="*/ 3085784 h 3319463"/>
              <a:gd name="T36" fmla="*/ 2397814 w 3856038"/>
              <a:gd name="T37" fmla="*/ 3071816 h 3319463"/>
              <a:gd name="T38" fmla="*/ 2374900 w 3856038"/>
              <a:gd name="T39" fmla="*/ 3023247 h 3319463"/>
              <a:gd name="T40" fmla="*/ 3393565 w 3856038"/>
              <a:gd name="T41" fmla="*/ 829618 h 3319463"/>
              <a:gd name="T42" fmla="*/ 3441797 w 3856038"/>
              <a:gd name="T43" fmla="*/ 916284 h 3319463"/>
              <a:gd name="T44" fmla="*/ 3518904 w 3856038"/>
              <a:gd name="T45" fmla="*/ 976601 h 3319463"/>
              <a:gd name="T46" fmla="*/ 3605213 w 3856038"/>
              <a:gd name="T47" fmla="*/ 3023244 h 3319463"/>
              <a:gd name="T48" fmla="*/ 3582367 w 3856038"/>
              <a:gd name="T49" fmla="*/ 3071815 h 3319463"/>
              <a:gd name="T50" fmla="*/ 3123532 w 3856038"/>
              <a:gd name="T51" fmla="*/ 3085783 h 3319463"/>
              <a:gd name="T52" fmla="*/ 3077839 w 3856038"/>
              <a:gd name="T53" fmla="*/ 3058481 h 3319463"/>
              <a:gd name="T54" fmla="*/ 3032368 w 3856038"/>
              <a:gd name="T55" fmla="*/ 0 h 3319463"/>
              <a:gd name="T56" fmla="*/ 3669057 w 3856038"/>
              <a:gd name="T57" fmla="*/ 6984 h 3319463"/>
              <a:gd name="T58" fmla="*/ 3714445 w 3856038"/>
              <a:gd name="T59" fmla="*/ 35552 h 3319463"/>
              <a:gd name="T60" fmla="*/ 3742692 w 3856038"/>
              <a:gd name="T61" fmla="*/ 80308 h 3319463"/>
              <a:gd name="T62" fmla="*/ 3749358 w 3856038"/>
              <a:gd name="T63" fmla="*/ 717377 h 3319463"/>
              <a:gd name="T64" fmla="*/ 3735075 w 3856038"/>
              <a:gd name="T65" fmla="*/ 769117 h 3319463"/>
              <a:gd name="T66" fmla="*/ 3700797 w 3856038"/>
              <a:gd name="T67" fmla="*/ 808795 h 3319463"/>
              <a:gd name="T68" fmla="*/ 3652870 w 3856038"/>
              <a:gd name="T69" fmla="*/ 830698 h 3319463"/>
              <a:gd name="T70" fmla="*/ 3597644 w 3856038"/>
              <a:gd name="T71" fmla="*/ 829110 h 3319463"/>
              <a:gd name="T72" fmla="*/ 3550670 w 3856038"/>
              <a:gd name="T73" fmla="*/ 804986 h 3319463"/>
              <a:gd name="T74" fmla="*/ 3518296 w 3856038"/>
              <a:gd name="T75" fmla="*/ 764039 h 3319463"/>
              <a:gd name="T76" fmla="*/ 3506552 w 3856038"/>
              <a:gd name="T77" fmla="*/ 711346 h 3319463"/>
              <a:gd name="T78" fmla="*/ 2155095 w 3856038"/>
              <a:gd name="T79" fmla="*/ 1756621 h 3319463"/>
              <a:gd name="T80" fmla="*/ 2103678 w 3856038"/>
              <a:gd name="T81" fmla="*/ 1768049 h 3319463"/>
              <a:gd name="T82" fmla="*/ 2052577 w 3856038"/>
              <a:gd name="T83" fmla="*/ 1756621 h 3319463"/>
              <a:gd name="T84" fmla="*/ 207257 w 3856038"/>
              <a:gd name="T85" fmla="*/ 2594619 h 3319463"/>
              <a:gd name="T86" fmla="*/ 161553 w 3856038"/>
              <a:gd name="T87" fmla="*/ 2623505 h 3319463"/>
              <a:gd name="T88" fmla="*/ 109818 w 3856038"/>
              <a:gd name="T89" fmla="*/ 2629853 h 3319463"/>
              <a:gd name="T90" fmla="*/ 59670 w 3856038"/>
              <a:gd name="T91" fmla="*/ 2613665 h 3319463"/>
              <a:gd name="T92" fmla="*/ 19996 w 3856038"/>
              <a:gd name="T93" fmla="*/ 2575574 h 3319463"/>
              <a:gd name="T94" fmla="*/ 952 w 3856038"/>
              <a:gd name="T95" fmla="*/ 2526056 h 3319463"/>
              <a:gd name="T96" fmla="*/ 5078 w 3856038"/>
              <a:gd name="T97" fmla="*/ 2473998 h 3319463"/>
              <a:gd name="T98" fmla="*/ 31105 w 3856038"/>
              <a:gd name="T99" fmla="*/ 2427337 h 3319463"/>
              <a:gd name="T100" fmla="*/ 1492697 w 3856038"/>
              <a:gd name="T101" fmla="*/ 975760 h 3319463"/>
              <a:gd name="T102" fmla="*/ 1543797 w 3856038"/>
              <a:gd name="T103" fmla="*/ 964333 h 3319463"/>
              <a:gd name="T104" fmla="*/ 1595215 w 3856038"/>
              <a:gd name="T105" fmla="*/ 975760 h 3319463"/>
              <a:gd name="T106" fmla="*/ 3334526 w 3856038"/>
              <a:gd name="T107" fmla="*/ 243464 h 3319463"/>
              <a:gd name="T108" fmla="*/ 2991107 w 3856038"/>
              <a:gd name="T109" fmla="*/ 233624 h 3319463"/>
              <a:gd name="T110" fmla="*/ 2948576 w 3856038"/>
              <a:gd name="T111" fmla="*/ 203151 h 3319463"/>
              <a:gd name="T112" fmla="*/ 2922550 w 3856038"/>
              <a:gd name="T113" fmla="*/ 157760 h 3319463"/>
              <a:gd name="T114" fmla="*/ 2918424 w 3856038"/>
              <a:gd name="T115" fmla="*/ 102845 h 3319463"/>
              <a:gd name="T116" fmla="*/ 2937468 w 3856038"/>
              <a:gd name="T117" fmla="*/ 53645 h 3319463"/>
              <a:gd name="T118" fmla="*/ 2975555 w 3856038"/>
              <a:gd name="T119" fmla="*/ 17459 h 3319463"/>
              <a:gd name="T120" fmla="*/ 3026338 w 3856038"/>
              <a:gd name="T121" fmla="*/ 318 h 3319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56038" h="3319463">
                <a:moveTo>
                  <a:pt x="50800" y="3187700"/>
                </a:moveTo>
                <a:lnTo>
                  <a:pt x="3856038" y="3187700"/>
                </a:lnTo>
                <a:lnTo>
                  <a:pt x="3856038" y="3319463"/>
                </a:lnTo>
                <a:lnTo>
                  <a:pt x="50800" y="3319463"/>
                </a:lnTo>
                <a:lnTo>
                  <a:pt x="50800" y="3187700"/>
                </a:lnTo>
                <a:close/>
                <a:moveTo>
                  <a:pt x="839788" y="2182813"/>
                </a:moveTo>
                <a:lnTo>
                  <a:pt x="839788" y="3023236"/>
                </a:lnTo>
                <a:lnTo>
                  <a:pt x="839471" y="3029586"/>
                </a:lnTo>
                <a:lnTo>
                  <a:pt x="838518" y="3035936"/>
                </a:lnTo>
                <a:lnTo>
                  <a:pt x="837248" y="3041969"/>
                </a:lnTo>
                <a:lnTo>
                  <a:pt x="834708" y="3047684"/>
                </a:lnTo>
                <a:lnTo>
                  <a:pt x="832486" y="3053399"/>
                </a:lnTo>
                <a:lnTo>
                  <a:pt x="829311" y="3058479"/>
                </a:lnTo>
                <a:lnTo>
                  <a:pt x="825501" y="3063241"/>
                </a:lnTo>
                <a:lnTo>
                  <a:pt x="821373" y="3067686"/>
                </a:lnTo>
                <a:lnTo>
                  <a:pt x="816928" y="3071814"/>
                </a:lnTo>
                <a:lnTo>
                  <a:pt x="812166" y="3075306"/>
                </a:lnTo>
                <a:lnTo>
                  <a:pt x="807086" y="3078481"/>
                </a:lnTo>
                <a:lnTo>
                  <a:pt x="801688" y="3081339"/>
                </a:lnTo>
                <a:lnTo>
                  <a:pt x="795656" y="3083244"/>
                </a:lnTo>
                <a:lnTo>
                  <a:pt x="789623" y="3084831"/>
                </a:lnTo>
                <a:lnTo>
                  <a:pt x="783591" y="3085784"/>
                </a:lnTo>
                <a:lnTo>
                  <a:pt x="777241" y="3086101"/>
                </a:lnTo>
                <a:lnTo>
                  <a:pt x="364173" y="3086101"/>
                </a:lnTo>
                <a:lnTo>
                  <a:pt x="357823" y="3085784"/>
                </a:lnTo>
                <a:lnTo>
                  <a:pt x="351473" y="3084831"/>
                </a:lnTo>
                <a:lnTo>
                  <a:pt x="345758" y="3083244"/>
                </a:lnTo>
                <a:lnTo>
                  <a:pt x="339725" y="3081339"/>
                </a:lnTo>
                <a:lnTo>
                  <a:pt x="334328" y="3078481"/>
                </a:lnTo>
                <a:lnTo>
                  <a:pt x="329248" y="3075306"/>
                </a:lnTo>
                <a:lnTo>
                  <a:pt x="324485" y="3071814"/>
                </a:lnTo>
                <a:lnTo>
                  <a:pt x="320040" y="3067686"/>
                </a:lnTo>
                <a:lnTo>
                  <a:pt x="315595" y="3063241"/>
                </a:lnTo>
                <a:lnTo>
                  <a:pt x="312103" y="3058479"/>
                </a:lnTo>
                <a:lnTo>
                  <a:pt x="308928" y="3053399"/>
                </a:lnTo>
                <a:lnTo>
                  <a:pt x="306705" y="3047684"/>
                </a:lnTo>
                <a:lnTo>
                  <a:pt x="304165" y="3041969"/>
                </a:lnTo>
                <a:lnTo>
                  <a:pt x="302578" y="3035936"/>
                </a:lnTo>
                <a:lnTo>
                  <a:pt x="301943" y="3029586"/>
                </a:lnTo>
                <a:lnTo>
                  <a:pt x="301625" y="3023236"/>
                </a:lnTo>
                <a:lnTo>
                  <a:pt x="301625" y="2721293"/>
                </a:lnTo>
                <a:lnTo>
                  <a:pt x="839788" y="2182813"/>
                </a:lnTo>
                <a:close/>
                <a:moveTo>
                  <a:pt x="1684338" y="1620838"/>
                </a:moveTo>
                <a:lnTo>
                  <a:pt x="1929304" y="1865842"/>
                </a:lnTo>
                <a:lnTo>
                  <a:pt x="1938189" y="1874411"/>
                </a:lnTo>
                <a:lnTo>
                  <a:pt x="1947708" y="1882345"/>
                </a:lnTo>
                <a:lnTo>
                  <a:pt x="1957227" y="1889644"/>
                </a:lnTo>
                <a:lnTo>
                  <a:pt x="1967064" y="1896944"/>
                </a:lnTo>
                <a:lnTo>
                  <a:pt x="1977218" y="1903291"/>
                </a:lnTo>
                <a:lnTo>
                  <a:pt x="1987690" y="1909003"/>
                </a:lnTo>
                <a:lnTo>
                  <a:pt x="1998478" y="1914716"/>
                </a:lnTo>
                <a:lnTo>
                  <a:pt x="2009267" y="1919476"/>
                </a:lnTo>
                <a:lnTo>
                  <a:pt x="2020690" y="1923602"/>
                </a:lnTo>
                <a:lnTo>
                  <a:pt x="2032113" y="1927728"/>
                </a:lnTo>
                <a:lnTo>
                  <a:pt x="2043537" y="1930901"/>
                </a:lnTo>
                <a:lnTo>
                  <a:pt x="2055277" y="1933440"/>
                </a:lnTo>
                <a:lnTo>
                  <a:pt x="2067335" y="1935344"/>
                </a:lnTo>
                <a:lnTo>
                  <a:pt x="2079393" y="1936931"/>
                </a:lnTo>
                <a:lnTo>
                  <a:pt x="2091768" y="1937883"/>
                </a:lnTo>
                <a:lnTo>
                  <a:pt x="2103826" y="1938201"/>
                </a:lnTo>
                <a:lnTo>
                  <a:pt x="2111759" y="1937883"/>
                </a:lnTo>
                <a:lnTo>
                  <a:pt x="2119692" y="1937566"/>
                </a:lnTo>
                <a:lnTo>
                  <a:pt x="2127625" y="1936931"/>
                </a:lnTo>
                <a:lnTo>
                  <a:pt x="2135240" y="1935979"/>
                </a:lnTo>
                <a:lnTo>
                  <a:pt x="2142856" y="1934710"/>
                </a:lnTo>
                <a:lnTo>
                  <a:pt x="2150788" y="1933440"/>
                </a:lnTo>
                <a:lnTo>
                  <a:pt x="2158404" y="1931536"/>
                </a:lnTo>
                <a:lnTo>
                  <a:pt x="2165702" y="1929949"/>
                </a:lnTo>
                <a:lnTo>
                  <a:pt x="2173318" y="1927728"/>
                </a:lnTo>
                <a:lnTo>
                  <a:pt x="2180299" y="1925189"/>
                </a:lnTo>
                <a:lnTo>
                  <a:pt x="2194895" y="1919794"/>
                </a:lnTo>
                <a:lnTo>
                  <a:pt x="2209174" y="1913446"/>
                </a:lnTo>
                <a:lnTo>
                  <a:pt x="2222501" y="1906782"/>
                </a:lnTo>
                <a:lnTo>
                  <a:pt x="2222501" y="3023263"/>
                </a:lnTo>
                <a:lnTo>
                  <a:pt x="2222501" y="3029611"/>
                </a:lnTo>
                <a:lnTo>
                  <a:pt x="2221232" y="3035958"/>
                </a:lnTo>
                <a:lnTo>
                  <a:pt x="2219645" y="3041988"/>
                </a:lnTo>
                <a:lnTo>
                  <a:pt x="2217742" y="3047700"/>
                </a:lnTo>
                <a:lnTo>
                  <a:pt x="2214886" y="3053413"/>
                </a:lnTo>
                <a:lnTo>
                  <a:pt x="2211713" y="3058491"/>
                </a:lnTo>
                <a:lnTo>
                  <a:pt x="2208222" y="3063251"/>
                </a:lnTo>
                <a:lnTo>
                  <a:pt x="2204414" y="3067694"/>
                </a:lnTo>
                <a:lnTo>
                  <a:pt x="2199655" y="3071820"/>
                </a:lnTo>
                <a:lnTo>
                  <a:pt x="2194895" y="3075311"/>
                </a:lnTo>
                <a:lnTo>
                  <a:pt x="2189818" y="3078484"/>
                </a:lnTo>
                <a:lnTo>
                  <a:pt x="2184424" y="3081341"/>
                </a:lnTo>
                <a:lnTo>
                  <a:pt x="2178712" y="3083245"/>
                </a:lnTo>
                <a:lnTo>
                  <a:pt x="2172366" y="3084832"/>
                </a:lnTo>
                <a:lnTo>
                  <a:pt x="2166654" y="3085784"/>
                </a:lnTo>
                <a:lnTo>
                  <a:pt x="2159673" y="3086101"/>
                </a:lnTo>
                <a:lnTo>
                  <a:pt x="1747166" y="3086101"/>
                </a:lnTo>
                <a:lnTo>
                  <a:pt x="1740820" y="3085784"/>
                </a:lnTo>
                <a:lnTo>
                  <a:pt x="1734474" y="3084832"/>
                </a:lnTo>
                <a:lnTo>
                  <a:pt x="1728445" y="3083245"/>
                </a:lnTo>
                <a:lnTo>
                  <a:pt x="1723050" y="3081341"/>
                </a:lnTo>
                <a:lnTo>
                  <a:pt x="1717656" y="3078484"/>
                </a:lnTo>
                <a:lnTo>
                  <a:pt x="1712579" y="3075311"/>
                </a:lnTo>
                <a:lnTo>
                  <a:pt x="1707185" y="3071820"/>
                </a:lnTo>
                <a:lnTo>
                  <a:pt x="1703060" y="3067694"/>
                </a:lnTo>
                <a:lnTo>
                  <a:pt x="1698935" y="3063251"/>
                </a:lnTo>
                <a:lnTo>
                  <a:pt x="1695444" y="3058491"/>
                </a:lnTo>
                <a:lnTo>
                  <a:pt x="1692271" y="3053413"/>
                </a:lnTo>
                <a:lnTo>
                  <a:pt x="1689415" y="3047700"/>
                </a:lnTo>
                <a:lnTo>
                  <a:pt x="1687511" y="3041988"/>
                </a:lnTo>
                <a:lnTo>
                  <a:pt x="1685925" y="3035958"/>
                </a:lnTo>
                <a:lnTo>
                  <a:pt x="1684973" y="3029611"/>
                </a:lnTo>
                <a:lnTo>
                  <a:pt x="1684338" y="3023263"/>
                </a:lnTo>
                <a:lnTo>
                  <a:pt x="1684338" y="1620838"/>
                </a:lnTo>
                <a:close/>
                <a:moveTo>
                  <a:pt x="1531938" y="1492251"/>
                </a:moveTo>
                <a:lnTo>
                  <a:pt x="1531938" y="3023260"/>
                </a:lnTo>
                <a:lnTo>
                  <a:pt x="1531304" y="3029608"/>
                </a:lnTo>
                <a:lnTo>
                  <a:pt x="1530669" y="3035955"/>
                </a:lnTo>
                <a:lnTo>
                  <a:pt x="1529082" y="3041985"/>
                </a:lnTo>
                <a:lnTo>
                  <a:pt x="1527178" y="3047698"/>
                </a:lnTo>
                <a:lnTo>
                  <a:pt x="1524323" y="3053411"/>
                </a:lnTo>
                <a:lnTo>
                  <a:pt x="1521150" y="3058489"/>
                </a:lnTo>
                <a:lnTo>
                  <a:pt x="1517659" y="3063249"/>
                </a:lnTo>
                <a:lnTo>
                  <a:pt x="1513217" y="3067693"/>
                </a:lnTo>
                <a:lnTo>
                  <a:pt x="1509092" y="3071818"/>
                </a:lnTo>
                <a:lnTo>
                  <a:pt x="1504332" y="3075309"/>
                </a:lnTo>
                <a:lnTo>
                  <a:pt x="1498938" y="3078483"/>
                </a:lnTo>
                <a:lnTo>
                  <a:pt x="1493543" y="3081340"/>
                </a:lnTo>
                <a:lnTo>
                  <a:pt x="1487514" y="3083244"/>
                </a:lnTo>
                <a:lnTo>
                  <a:pt x="1481803" y="3084831"/>
                </a:lnTo>
                <a:lnTo>
                  <a:pt x="1475456" y="3085783"/>
                </a:lnTo>
                <a:lnTo>
                  <a:pt x="1469110" y="3086100"/>
                </a:lnTo>
                <a:lnTo>
                  <a:pt x="1056286" y="3086100"/>
                </a:lnTo>
                <a:lnTo>
                  <a:pt x="1050257" y="3085783"/>
                </a:lnTo>
                <a:lnTo>
                  <a:pt x="1043911" y="3084831"/>
                </a:lnTo>
                <a:lnTo>
                  <a:pt x="1037882" y="3083244"/>
                </a:lnTo>
                <a:lnTo>
                  <a:pt x="1031853" y="3081340"/>
                </a:lnTo>
                <a:lnTo>
                  <a:pt x="1026776" y="3078483"/>
                </a:lnTo>
                <a:lnTo>
                  <a:pt x="1021381" y="3075309"/>
                </a:lnTo>
                <a:lnTo>
                  <a:pt x="1016622" y="3071818"/>
                </a:lnTo>
                <a:lnTo>
                  <a:pt x="1012179" y="3067693"/>
                </a:lnTo>
                <a:lnTo>
                  <a:pt x="1008372" y="3063249"/>
                </a:lnTo>
                <a:lnTo>
                  <a:pt x="1004246" y="3058489"/>
                </a:lnTo>
                <a:lnTo>
                  <a:pt x="1001391" y="3053411"/>
                </a:lnTo>
                <a:lnTo>
                  <a:pt x="998852" y="3047698"/>
                </a:lnTo>
                <a:lnTo>
                  <a:pt x="996631" y="3041985"/>
                </a:lnTo>
                <a:lnTo>
                  <a:pt x="995044" y="3035955"/>
                </a:lnTo>
                <a:lnTo>
                  <a:pt x="994092" y="3029608"/>
                </a:lnTo>
                <a:lnTo>
                  <a:pt x="993775" y="3023260"/>
                </a:lnTo>
                <a:lnTo>
                  <a:pt x="993775" y="2030516"/>
                </a:lnTo>
                <a:lnTo>
                  <a:pt x="1531938" y="1492251"/>
                </a:lnTo>
                <a:close/>
                <a:moveTo>
                  <a:pt x="2914650" y="1230313"/>
                </a:moveTo>
                <a:lnTo>
                  <a:pt x="2914650" y="3023247"/>
                </a:lnTo>
                <a:lnTo>
                  <a:pt x="2914014" y="3029596"/>
                </a:lnTo>
                <a:lnTo>
                  <a:pt x="2913059" y="3035945"/>
                </a:lnTo>
                <a:lnTo>
                  <a:pt x="2911468" y="3041976"/>
                </a:lnTo>
                <a:lnTo>
                  <a:pt x="2909240" y="3047690"/>
                </a:lnTo>
                <a:lnTo>
                  <a:pt x="2906694" y="3053404"/>
                </a:lnTo>
                <a:lnTo>
                  <a:pt x="2903512" y="3058483"/>
                </a:lnTo>
                <a:lnTo>
                  <a:pt x="2900011" y="3063245"/>
                </a:lnTo>
                <a:lnTo>
                  <a:pt x="2895874" y="3067689"/>
                </a:lnTo>
                <a:lnTo>
                  <a:pt x="2891736" y="3071816"/>
                </a:lnTo>
                <a:lnTo>
                  <a:pt x="2886326" y="3075308"/>
                </a:lnTo>
                <a:lnTo>
                  <a:pt x="2881234" y="3078482"/>
                </a:lnTo>
                <a:lnTo>
                  <a:pt x="2875824" y="3081340"/>
                </a:lnTo>
                <a:lnTo>
                  <a:pt x="2870414" y="3083244"/>
                </a:lnTo>
                <a:lnTo>
                  <a:pt x="2864367" y="3084831"/>
                </a:lnTo>
                <a:lnTo>
                  <a:pt x="2858002" y="3085784"/>
                </a:lnTo>
                <a:lnTo>
                  <a:pt x="2851637" y="3086101"/>
                </a:lnTo>
                <a:lnTo>
                  <a:pt x="2437914" y="3086101"/>
                </a:lnTo>
                <a:lnTo>
                  <a:pt x="2430912" y="3085784"/>
                </a:lnTo>
                <a:lnTo>
                  <a:pt x="2425184" y="3084831"/>
                </a:lnTo>
                <a:lnTo>
                  <a:pt x="2418819" y="3083244"/>
                </a:lnTo>
                <a:lnTo>
                  <a:pt x="2413090" y="3081340"/>
                </a:lnTo>
                <a:lnTo>
                  <a:pt x="2407680" y="3078482"/>
                </a:lnTo>
                <a:lnTo>
                  <a:pt x="2402588" y="3075308"/>
                </a:lnTo>
                <a:lnTo>
                  <a:pt x="2397814" y="3071816"/>
                </a:lnTo>
                <a:lnTo>
                  <a:pt x="2393040" y="3067689"/>
                </a:lnTo>
                <a:lnTo>
                  <a:pt x="2389221" y="3063245"/>
                </a:lnTo>
                <a:lnTo>
                  <a:pt x="2385721" y="3058483"/>
                </a:lnTo>
                <a:lnTo>
                  <a:pt x="2382538" y="3053404"/>
                </a:lnTo>
                <a:lnTo>
                  <a:pt x="2379674" y="3047690"/>
                </a:lnTo>
                <a:lnTo>
                  <a:pt x="2377764" y="3041976"/>
                </a:lnTo>
                <a:lnTo>
                  <a:pt x="2376173" y="3035945"/>
                </a:lnTo>
                <a:lnTo>
                  <a:pt x="2374900" y="3029596"/>
                </a:lnTo>
                <a:lnTo>
                  <a:pt x="2374900" y="3023247"/>
                </a:lnTo>
                <a:lnTo>
                  <a:pt x="2374900" y="1768701"/>
                </a:lnTo>
                <a:lnTo>
                  <a:pt x="2914650" y="1230313"/>
                </a:lnTo>
                <a:close/>
                <a:moveTo>
                  <a:pt x="3382142" y="762000"/>
                </a:moveTo>
                <a:lnTo>
                  <a:pt x="3382777" y="774063"/>
                </a:lnTo>
                <a:lnTo>
                  <a:pt x="3384046" y="785492"/>
                </a:lnTo>
                <a:lnTo>
                  <a:pt x="3385633" y="796920"/>
                </a:lnTo>
                <a:lnTo>
                  <a:pt x="3387536" y="808031"/>
                </a:lnTo>
                <a:lnTo>
                  <a:pt x="3390392" y="818825"/>
                </a:lnTo>
                <a:lnTo>
                  <a:pt x="3393565" y="829618"/>
                </a:lnTo>
                <a:lnTo>
                  <a:pt x="3397056" y="840094"/>
                </a:lnTo>
                <a:lnTo>
                  <a:pt x="3401181" y="850888"/>
                </a:lnTo>
                <a:lnTo>
                  <a:pt x="3405623" y="860729"/>
                </a:lnTo>
                <a:lnTo>
                  <a:pt x="3410383" y="870570"/>
                </a:lnTo>
                <a:lnTo>
                  <a:pt x="3416095" y="880411"/>
                </a:lnTo>
                <a:lnTo>
                  <a:pt x="3421806" y="889935"/>
                </a:lnTo>
                <a:lnTo>
                  <a:pt x="3427835" y="899141"/>
                </a:lnTo>
                <a:lnTo>
                  <a:pt x="3434499" y="907713"/>
                </a:lnTo>
                <a:lnTo>
                  <a:pt x="3441797" y="916284"/>
                </a:lnTo>
                <a:lnTo>
                  <a:pt x="3448778" y="924220"/>
                </a:lnTo>
                <a:lnTo>
                  <a:pt x="3456711" y="932157"/>
                </a:lnTo>
                <a:lnTo>
                  <a:pt x="3464644" y="939776"/>
                </a:lnTo>
                <a:lnTo>
                  <a:pt x="3472894" y="946760"/>
                </a:lnTo>
                <a:lnTo>
                  <a:pt x="3481461" y="953426"/>
                </a:lnTo>
                <a:lnTo>
                  <a:pt x="3490663" y="960093"/>
                </a:lnTo>
                <a:lnTo>
                  <a:pt x="3499548" y="966125"/>
                </a:lnTo>
                <a:lnTo>
                  <a:pt x="3509067" y="971521"/>
                </a:lnTo>
                <a:lnTo>
                  <a:pt x="3518904" y="976601"/>
                </a:lnTo>
                <a:lnTo>
                  <a:pt x="3529058" y="981363"/>
                </a:lnTo>
                <a:lnTo>
                  <a:pt x="3539529" y="985807"/>
                </a:lnTo>
                <a:lnTo>
                  <a:pt x="3549683" y="989616"/>
                </a:lnTo>
                <a:lnTo>
                  <a:pt x="3560155" y="992791"/>
                </a:lnTo>
                <a:lnTo>
                  <a:pt x="3571261" y="995966"/>
                </a:lnTo>
                <a:lnTo>
                  <a:pt x="3582367" y="998505"/>
                </a:lnTo>
                <a:lnTo>
                  <a:pt x="3593790" y="1000093"/>
                </a:lnTo>
                <a:lnTo>
                  <a:pt x="3605213" y="1001680"/>
                </a:lnTo>
                <a:lnTo>
                  <a:pt x="3605213" y="3023244"/>
                </a:lnTo>
                <a:lnTo>
                  <a:pt x="3604896" y="3029593"/>
                </a:lnTo>
                <a:lnTo>
                  <a:pt x="3603944" y="3035942"/>
                </a:lnTo>
                <a:lnTo>
                  <a:pt x="3602357" y="3041974"/>
                </a:lnTo>
                <a:lnTo>
                  <a:pt x="3600136" y="3047688"/>
                </a:lnTo>
                <a:lnTo>
                  <a:pt x="3597598" y="3053402"/>
                </a:lnTo>
                <a:lnTo>
                  <a:pt x="3594425" y="3058481"/>
                </a:lnTo>
                <a:lnTo>
                  <a:pt x="3590617" y="3063243"/>
                </a:lnTo>
                <a:lnTo>
                  <a:pt x="3586809" y="3067688"/>
                </a:lnTo>
                <a:lnTo>
                  <a:pt x="3582367" y="3071815"/>
                </a:lnTo>
                <a:lnTo>
                  <a:pt x="3577607" y="3075307"/>
                </a:lnTo>
                <a:lnTo>
                  <a:pt x="3572213" y="3078481"/>
                </a:lnTo>
                <a:lnTo>
                  <a:pt x="3567136" y="3081338"/>
                </a:lnTo>
                <a:lnTo>
                  <a:pt x="3561107" y="3083243"/>
                </a:lnTo>
                <a:lnTo>
                  <a:pt x="3555078" y="3084830"/>
                </a:lnTo>
                <a:lnTo>
                  <a:pt x="3548732" y="3085783"/>
                </a:lnTo>
                <a:lnTo>
                  <a:pt x="3542703" y="3086100"/>
                </a:lnTo>
                <a:lnTo>
                  <a:pt x="3129878" y="3086100"/>
                </a:lnTo>
                <a:lnTo>
                  <a:pt x="3123532" y="3085783"/>
                </a:lnTo>
                <a:lnTo>
                  <a:pt x="3117186" y="3084830"/>
                </a:lnTo>
                <a:lnTo>
                  <a:pt x="3111474" y="3083243"/>
                </a:lnTo>
                <a:lnTo>
                  <a:pt x="3105445" y="3081338"/>
                </a:lnTo>
                <a:lnTo>
                  <a:pt x="3099733" y="3078481"/>
                </a:lnTo>
                <a:lnTo>
                  <a:pt x="3094656" y="3075307"/>
                </a:lnTo>
                <a:lnTo>
                  <a:pt x="3089897" y="3071815"/>
                </a:lnTo>
                <a:lnTo>
                  <a:pt x="3085454" y="3067688"/>
                </a:lnTo>
                <a:lnTo>
                  <a:pt x="3081329" y="3063243"/>
                </a:lnTo>
                <a:lnTo>
                  <a:pt x="3077839" y="3058481"/>
                </a:lnTo>
                <a:lnTo>
                  <a:pt x="3074666" y="3053402"/>
                </a:lnTo>
                <a:lnTo>
                  <a:pt x="3071810" y="3047688"/>
                </a:lnTo>
                <a:lnTo>
                  <a:pt x="3069906" y="3041974"/>
                </a:lnTo>
                <a:lnTo>
                  <a:pt x="3068320" y="3035942"/>
                </a:lnTo>
                <a:lnTo>
                  <a:pt x="3067685" y="3029593"/>
                </a:lnTo>
                <a:lnTo>
                  <a:pt x="3067050" y="3023244"/>
                </a:lnTo>
                <a:lnTo>
                  <a:pt x="3067050" y="1077552"/>
                </a:lnTo>
                <a:lnTo>
                  <a:pt x="3382142" y="762000"/>
                </a:lnTo>
                <a:close/>
                <a:moveTo>
                  <a:pt x="3032368" y="0"/>
                </a:moveTo>
                <a:lnTo>
                  <a:pt x="3038399" y="0"/>
                </a:lnTo>
                <a:lnTo>
                  <a:pt x="3628114" y="0"/>
                </a:lnTo>
                <a:lnTo>
                  <a:pt x="3634144" y="0"/>
                </a:lnTo>
                <a:lnTo>
                  <a:pt x="3640175" y="318"/>
                </a:lnTo>
                <a:lnTo>
                  <a:pt x="3646205" y="1270"/>
                </a:lnTo>
                <a:lnTo>
                  <a:pt x="3651918" y="2222"/>
                </a:lnTo>
                <a:lnTo>
                  <a:pt x="3657631" y="3492"/>
                </a:lnTo>
                <a:lnTo>
                  <a:pt x="3663344" y="5079"/>
                </a:lnTo>
                <a:lnTo>
                  <a:pt x="3669057" y="6984"/>
                </a:lnTo>
                <a:lnTo>
                  <a:pt x="3674453" y="9206"/>
                </a:lnTo>
                <a:lnTo>
                  <a:pt x="3680166" y="11428"/>
                </a:lnTo>
                <a:lnTo>
                  <a:pt x="3685562" y="14284"/>
                </a:lnTo>
                <a:lnTo>
                  <a:pt x="3690640" y="17459"/>
                </a:lnTo>
                <a:lnTo>
                  <a:pt x="3695718" y="20633"/>
                </a:lnTo>
                <a:lnTo>
                  <a:pt x="3700479" y="23807"/>
                </a:lnTo>
                <a:lnTo>
                  <a:pt x="3705240" y="27616"/>
                </a:lnTo>
                <a:lnTo>
                  <a:pt x="3710001" y="31425"/>
                </a:lnTo>
                <a:lnTo>
                  <a:pt x="3714445" y="35552"/>
                </a:lnTo>
                <a:lnTo>
                  <a:pt x="3718253" y="39678"/>
                </a:lnTo>
                <a:lnTo>
                  <a:pt x="3722062" y="44440"/>
                </a:lnTo>
                <a:lnTo>
                  <a:pt x="3725871" y="49201"/>
                </a:lnTo>
                <a:lnTo>
                  <a:pt x="3729362" y="53962"/>
                </a:lnTo>
                <a:lnTo>
                  <a:pt x="3732536" y="59041"/>
                </a:lnTo>
                <a:lnTo>
                  <a:pt x="3735075" y="64437"/>
                </a:lnTo>
                <a:lnTo>
                  <a:pt x="3737932" y="69516"/>
                </a:lnTo>
                <a:lnTo>
                  <a:pt x="3740471" y="74912"/>
                </a:lnTo>
                <a:lnTo>
                  <a:pt x="3742692" y="80308"/>
                </a:lnTo>
                <a:lnTo>
                  <a:pt x="3744279" y="86339"/>
                </a:lnTo>
                <a:lnTo>
                  <a:pt x="3745866" y="91736"/>
                </a:lnTo>
                <a:lnTo>
                  <a:pt x="3747453" y="97767"/>
                </a:lnTo>
                <a:lnTo>
                  <a:pt x="3748088" y="103798"/>
                </a:lnTo>
                <a:lnTo>
                  <a:pt x="3749040" y="109511"/>
                </a:lnTo>
                <a:lnTo>
                  <a:pt x="3749358" y="115542"/>
                </a:lnTo>
                <a:lnTo>
                  <a:pt x="3749675" y="121573"/>
                </a:lnTo>
                <a:lnTo>
                  <a:pt x="3749675" y="711346"/>
                </a:lnTo>
                <a:lnTo>
                  <a:pt x="3749358" y="717377"/>
                </a:lnTo>
                <a:lnTo>
                  <a:pt x="3749040" y="723726"/>
                </a:lnTo>
                <a:lnTo>
                  <a:pt x="3748088" y="729757"/>
                </a:lnTo>
                <a:lnTo>
                  <a:pt x="3747453" y="735788"/>
                </a:lnTo>
                <a:lnTo>
                  <a:pt x="3745866" y="741819"/>
                </a:lnTo>
                <a:lnTo>
                  <a:pt x="3744279" y="747215"/>
                </a:lnTo>
                <a:lnTo>
                  <a:pt x="3742375" y="753246"/>
                </a:lnTo>
                <a:lnTo>
                  <a:pt x="3740471" y="758642"/>
                </a:lnTo>
                <a:lnTo>
                  <a:pt x="3737614" y="764039"/>
                </a:lnTo>
                <a:lnTo>
                  <a:pt x="3735075" y="769117"/>
                </a:lnTo>
                <a:lnTo>
                  <a:pt x="3732219" y="774196"/>
                </a:lnTo>
                <a:lnTo>
                  <a:pt x="3729045" y="779275"/>
                </a:lnTo>
                <a:lnTo>
                  <a:pt x="3725871" y="784036"/>
                </a:lnTo>
                <a:lnTo>
                  <a:pt x="3721745" y="788798"/>
                </a:lnTo>
                <a:lnTo>
                  <a:pt x="3718253" y="793242"/>
                </a:lnTo>
                <a:lnTo>
                  <a:pt x="3714445" y="797368"/>
                </a:lnTo>
                <a:lnTo>
                  <a:pt x="3710001" y="801495"/>
                </a:lnTo>
                <a:lnTo>
                  <a:pt x="3705558" y="804986"/>
                </a:lnTo>
                <a:lnTo>
                  <a:pt x="3700797" y="808795"/>
                </a:lnTo>
                <a:lnTo>
                  <a:pt x="3696036" y="811970"/>
                </a:lnTo>
                <a:lnTo>
                  <a:pt x="3690958" y="815144"/>
                </a:lnTo>
                <a:lnTo>
                  <a:pt x="3685879" y="818318"/>
                </a:lnTo>
                <a:lnTo>
                  <a:pt x="3680801" y="820857"/>
                </a:lnTo>
                <a:lnTo>
                  <a:pt x="3675405" y="823397"/>
                </a:lnTo>
                <a:lnTo>
                  <a:pt x="3669692" y="825301"/>
                </a:lnTo>
                <a:lnTo>
                  <a:pt x="3664297" y="827523"/>
                </a:lnTo>
                <a:lnTo>
                  <a:pt x="3658583" y="829110"/>
                </a:lnTo>
                <a:lnTo>
                  <a:pt x="3652870" y="830698"/>
                </a:lnTo>
                <a:lnTo>
                  <a:pt x="3646523" y="831332"/>
                </a:lnTo>
                <a:lnTo>
                  <a:pt x="3640492" y="832285"/>
                </a:lnTo>
                <a:lnTo>
                  <a:pt x="3634144" y="832919"/>
                </a:lnTo>
                <a:lnTo>
                  <a:pt x="3628114" y="832919"/>
                </a:lnTo>
                <a:lnTo>
                  <a:pt x="3622083" y="832919"/>
                </a:lnTo>
                <a:lnTo>
                  <a:pt x="3615735" y="832285"/>
                </a:lnTo>
                <a:lnTo>
                  <a:pt x="3609705" y="831332"/>
                </a:lnTo>
                <a:lnTo>
                  <a:pt x="3603675" y="830698"/>
                </a:lnTo>
                <a:lnTo>
                  <a:pt x="3597644" y="829110"/>
                </a:lnTo>
                <a:lnTo>
                  <a:pt x="3592248" y="827523"/>
                </a:lnTo>
                <a:lnTo>
                  <a:pt x="3586218" y="825301"/>
                </a:lnTo>
                <a:lnTo>
                  <a:pt x="3580822" y="823397"/>
                </a:lnTo>
                <a:lnTo>
                  <a:pt x="3575427" y="820857"/>
                </a:lnTo>
                <a:lnTo>
                  <a:pt x="3570031" y="818318"/>
                </a:lnTo>
                <a:lnTo>
                  <a:pt x="3565270" y="815144"/>
                </a:lnTo>
                <a:lnTo>
                  <a:pt x="3560192" y="811970"/>
                </a:lnTo>
                <a:lnTo>
                  <a:pt x="3555431" y="808795"/>
                </a:lnTo>
                <a:lnTo>
                  <a:pt x="3550670" y="804986"/>
                </a:lnTo>
                <a:lnTo>
                  <a:pt x="3546227" y="801495"/>
                </a:lnTo>
                <a:lnTo>
                  <a:pt x="3542100" y="797368"/>
                </a:lnTo>
                <a:lnTo>
                  <a:pt x="3537974" y="793242"/>
                </a:lnTo>
                <a:lnTo>
                  <a:pt x="3534166" y="788798"/>
                </a:lnTo>
                <a:lnTo>
                  <a:pt x="3530674" y="784036"/>
                </a:lnTo>
                <a:lnTo>
                  <a:pt x="3527500" y="779275"/>
                </a:lnTo>
                <a:lnTo>
                  <a:pt x="3524326" y="774196"/>
                </a:lnTo>
                <a:lnTo>
                  <a:pt x="3521153" y="769117"/>
                </a:lnTo>
                <a:lnTo>
                  <a:pt x="3518296" y="764039"/>
                </a:lnTo>
                <a:lnTo>
                  <a:pt x="3516074" y="758642"/>
                </a:lnTo>
                <a:lnTo>
                  <a:pt x="3514170" y="753246"/>
                </a:lnTo>
                <a:lnTo>
                  <a:pt x="3511948" y="747215"/>
                </a:lnTo>
                <a:lnTo>
                  <a:pt x="3510361" y="741819"/>
                </a:lnTo>
                <a:lnTo>
                  <a:pt x="3508774" y="735788"/>
                </a:lnTo>
                <a:lnTo>
                  <a:pt x="3508139" y="729757"/>
                </a:lnTo>
                <a:lnTo>
                  <a:pt x="3507187" y="723726"/>
                </a:lnTo>
                <a:lnTo>
                  <a:pt x="3506552" y="717377"/>
                </a:lnTo>
                <a:lnTo>
                  <a:pt x="3506552" y="711346"/>
                </a:lnTo>
                <a:lnTo>
                  <a:pt x="3506552" y="415190"/>
                </a:lnTo>
                <a:lnTo>
                  <a:pt x="2189691" y="1732180"/>
                </a:lnTo>
                <a:lnTo>
                  <a:pt x="2185247" y="1736624"/>
                </a:lnTo>
                <a:lnTo>
                  <a:pt x="2180487" y="1740433"/>
                </a:lnTo>
                <a:lnTo>
                  <a:pt x="2175726" y="1744242"/>
                </a:lnTo>
                <a:lnTo>
                  <a:pt x="2170647" y="1748051"/>
                </a:lnTo>
                <a:lnTo>
                  <a:pt x="2165569" y="1750908"/>
                </a:lnTo>
                <a:lnTo>
                  <a:pt x="2160491" y="1753765"/>
                </a:lnTo>
                <a:lnTo>
                  <a:pt x="2155095" y="1756621"/>
                </a:lnTo>
                <a:lnTo>
                  <a:pt x="2149382" y="1758843"/>
                </a:lnTo>
                <a:lnTo>
                  <a:pt x="2143986" y="1761065"/>
                </a:lnTo>
                <a:lnTo>
                  <a:pt x="2138273" y="1762970"/>
                </a:lnTo>
                <a:lnTo>
                  <a:pt x="2132878" y="1764557"/>
                </a:lnTo>
                <a:lnTo>
                  <a:pt x="2126847" y="1765509"/>
                </a:lnTo>
                <a:lnTo>
                  <a:pt x="2121452" y="1766461"/>
                </a:lnTo>
                <a:lnTo>
                  <a:pt x="2115421" y="1767096"/>
                </a:lnTo>
                <a:lnTo>
                  <a:pt x="2109708" y="1767731"/>
                </a:lnTo>
                <a:lnTo>
                  <a:pt x="2103678" y="1768049"/>
                </a:lnTo>
                <a:lnTo>
                  <a:pt x="2098282" y="1767731"/>
                </a:lnTo>
                <a:lnTo>
                  <a:pt x="2092252" y="1767096"/>
                </a:lnTo>
                <a:lnTo>
                  <a:pt x="2086221" y="1766461"/>
                </a:lnTo>
                <a:lnTo>
                  <a:pt x="2080508" y="1765509"/>
                </a:lnTo>
                <a:lnTo>
                  <a:pt x="2074795" y="1764557"/>
                </a:lnTo>
                <a:lnTo>
                  <a:pt x="2069399" y="1762970"/>
                </a:lnTo>
                <a:lnTo>
                  <a:pt x="2063369" y="1761065"/>
                </a:lnTo>
                <a:lnTo>
                  <a:pt x="2057973" y="1758843"/>
                </a:lnTo>
                <a:lnTo>
                  <a:pt x="2052577" y="1756621"/>
                </a:lnTo>
                <a:lnTo>
                  <a:pt x="2047182" y="1753765"/>
                </a:lnTo>
                <a:lnTo>
                  <a:pt x="2042104" y="1750908"/>
                </a:lnTo>
                <a:lnTo>
                  <a:pt x="2037025" y="1748051"/>
                </a:lnTo>
                <a:lnTo>
                  <a:pt x="2031947" y="1744242"/>
                </a:lnTo>
                <a:lnTo>
                  <a:pt x="2027186" y="1740433"/>
                </a:lnTo>
                <a:lnTo>
                  <a:pt x="2022425" y="1736624"/>
                </a:lnTo>
                <a:lnTo>
                  <a:pt x="2017664" y="1732180"/>
                </a:lnTo>
                <a:lnTo>
                  <a:pt x="1543797" y="1257949"/>
                </a:lnTo>
                <a:lnTo>
                  <a:pt x="207257" y="2594619"/>
                </a:lnTo>
                <a:lnTo>
                  <a:pt x="202814" y="2599063"/>
                </a:lnTo>
                <a:lnTo>
                  <a:pt x="198053" y="2602872"/>
                </a:lnTo>
                <a:lnTo>
                  <a:pt x="193292" y="2606999"/>
                </a:lnTo>
                <a:lnTo>
                  <a:pt x="188214" y="2610490"/>
                </a:lnTo>
                <a:lnTo>
                  <a:pt x="183136" y="2613665"/>
                </a:lnTo>
                <a:lnTo>
                  <a:pt x="178057" y="2616204"/>
                </a:lnTo>
                <a:lnTo>
                  <a:pt x="172662" y="2619061"/>
                </a:lnTo>
                <a:lnTo>
                  <a:pt x="166949" y="2621600"/>
                </a:lnTo>
                <a:lnTo>
                  <a:pt x="161553" y="2623505"/>
                </a:lnTo>
                <a:lnTo>
                  <a:pt x="155840" y="2625409"/>
                </a:lnTo>
                <a:lnTo>
                  <a:pt x="150444" y="2626996"/>
                </a:lnTo>
                <a:lnTo>
                  <a:pt x="144414" y="2628266"/>
                </a:lnTo>
                <a:lnTo>
                  <a:pt x="139018" y="2628901"/>
                </a:lnTo>
                <a:lnTo>
                  <a:pt x="132988" y="2629853"/>
                </a:lnTo>
                <a:lnTo>
                  <a:pt x="127275" y="2630171"/>
                </a:lnTo>
                <a:lnTo>
                  <a:pt x="121244" y="2630488"/>
                </a:lnTo>
                <a:lnTo>
                  <a:pt x="115214" y="2630171"/>
                </a:lnTo>
                <a:lnTo>
                  <a:pt x="109818" y="2629853"/>
                </a:lnTo>
                <a:lnTo>
                  <a:pt x="103787" y="2628901"/>
                </a:lnTo>
                <a:lnTo>
                  <a:pt x="98074" y="2628266"/>
                </a:lnTo>
                <a:lnTo>
                  <a:pt x="92361" y="2626996"/>
                </a:lnTo>
                <a:lnTo>
                  <a:pt x="86648" y="2625409"/>
                </a:lnTo>
                <a:lnTo>
                  <a:pt x="80935" y="2623505"/>
                </a:lnTo>
                <a:lnTo>
                  <a:pt x="75540" y="2621600"/>
                </a:lnTo>
                <a:lnTo>
                  <a:pt x="70144" y="2619061"/>
                </a:lnTo>
                <a:lnTo>
                  <a:pt x="64748" y="2616204"/>
                </a:lnTo>
                <a:lnTo>
                  <a:pt x="59670" y="2613665"/>
                </a:lnTo>
                <a:lnTo>
                  <a:pt x="54592" y="2610490"/>
                </a:lnTo>
                <a:lnTo>
                  <a:pt x="49513" y="2606999"/>
                </a:lnTo>
                <a:lnTo>
                  <a:pt x="44752" y="2602872"/>
                </a:lnTo>
                <a:lnTo>
                  <a:pt x="39992" y="2599063"/>
                </a:lnTo>
                <a:lnTo>
                  <a:pt x="35231" y="2594619"/>
                </a:lnTo>
                <a:lnTo>
                  <a:pt x="31105" y="2590175"/>
                </a:lnTo>
                <a:lnTo>
                  <a:pt x="26978" y="2585731"/>
                </a:lnTo>
                <a:lnTo>
                  <a:pt x="23170" y="2580335"/>
                </a:lnTo>
                <a:lnTo>
                  <a:pt x="19996" y="2575574"/>
                </a:lnTo>
                <a:lnTo>
                  <a:pt x="16822" y="2570495"/>
                </a:lnTo>
                <a:lnTo>
                  <a:pt x="13648" y="2565099"/>
                </a:lnTo>
                <a:lnTo>
                  <a:pt x="10791" y="2560020"/>
                </a:lnTo>
                <a:lnTo>
                  <a:pt x="8570" y="2554307"/>
                </a:lnTo>
                <a:lnTo>
                  <a:pt x="6665" y="2548910"/>
                </a:lnTo>
                <a:lnTo>
                  <a:pt x="5078" y="2543514"/>
                </a:lnTo>
                <a:lnTo>
                  <a:pt x="3491" y="2537483"/>
                </a:lnTo>
                <a:lnTo>
                  <a:pt x="2222" y="2532087"/>
                </a:lnTo>
                <a:lnTo>
                  <a:pt x="952" y="2526056"/>
                </a:lnTo>
                <a:lnTo>
                  <a:pt x="318" y="2520660"/>
                </a:lnTo>
                <a:lnTo>
                  <a:pt x="0" y="2514629"/>
                </a:lnTo>
                <a:lnTo>
                  <a:pt x="0" y="2508598"/>
                </a:lnTo>
                <a:lnTo>
                  <a:pt x="0" y="2502884"/>
                </a:lnTo>
                <a:lnTo>
                  <a:pt x="318" y="2497170"/>
                </a:lnTo>
                <a:lnTo>
                  <a:pt x="952" y="2491457"/>
                </a:lnTo>
                <a:lnTo>
                  <a:pt x="2222" y="2485426"/>
                </a:lnTo>
                <a:lnTo>
                  <a:pt x="3491" y="2480029"/>
                </a:lnTo>
                <a:lnTo>
                  <a:pt x="5078" y="2473998"/>
                </a:lnTo>
                <a:lnTo>
                  <a:pt x="6665" y="2468285"/>
                </a:lnTo>
                <a:lnTo>
                  <a:pt x="8570" y="2462889"/>
                </a:lnTo>
                <a:lnTo>
                  <a:pt x="10791" y="2457492"/>
                </a:lnTo>
                <a:lnTo>
                  <a:pt x="13648" y="2452414"/>
                </a:lnTo>
                <a:lnTo>
                  <a:pt x="16822" y="2446700"/>
                </a:lnTo>
                <a:lnTo>
                  <a:pt x="19996" y="2441621"/>
                </a:lnTo>
                <a:lnTo>
                  <a:pt x="23487" y="2436860"/>
                </a:lnTo>
                <a:lnTo>
                  <a:pt x="26978" y="2431781"/>
                </a:lnTo>
                <a:lnTo>
                  <a:pt x="31105" y="2427337"/>
                </a:lnTo>
                <a:lnTo>
                  <a:pt x="35231" y="2422576"/>
                </a:lnTo>
                <a:lnTo>
                  <a:pt x="1457784" y="1000202"/>
                </a:lnTo>
                <a:lnTo>
                  <a:pt x="1462227" y="995758"/>
                </a:lnTo>
                <a:lnTo>
                  <a:pt x="1466988" y="991631"/>
                </a:lnTo>
                <a:lnTo>
                  <a:pt x="1471749" y="987822"/>
                </a:lnTo>
                <a:lnTo>
                  <a:pt x="1476827" y="984330"/>
                </a:lnTo>
                <a:lnTo>
                  <a:pt x="1481906" y="981156"/>
                </a:lnTo>
                <a:lnTo>
                  <a:pt x="1486984" y="978617"/>
                </a:lnTo>
                <a:lnTo>
                  <a:pt x="1492697" y="975760"/>
                </a:lnTo>
                <a:lnTo>
                  <a:pt x="1498093" y="973221"/>
                </a:lnTo>
                <a:lnTo>
                  <a:pt x="1503488" y="971316"/>
                </a:lnTo>
                <a:lnTo>
                  <a:pt x="1509202" y="969411"/>
                </a:lnTo>
                <a:lnTo>
                  <a:pt x="1514597" y="967824"/>
                </a:lnTo>
                <a:lnTo>
                  <a:pt x="1520628" y="966555"/>
                </a:lnTo>
                <a:lnTo>
                  <a:pt x="1526023" y="965602"/>
                </a:lnTo>
                <a:lnTo>
                  <a:pt x="1532054" y="964968"/>
                </a:lnTo>
                <a:lnTo>
                  <a:pt x="1537767" y="964650"/>
                </a:lnTo>
                <a:lnTo>
                  <a:pt x="1543797" y="964333"/>
                </a:lnTo>
                <a:lnTo>
                  <a:pt x="1549828" y="964650"/>
                </a:lnTo>
                <a:lnTo>
                  <a:pt x="1555223" y="964968"/>
                </a:lnTo>
                <a:lnTo>
                  <a:pt x="1561254" y="965602"/>
                </a:lnTo>
                <a:lnTo>
                  <a:pt x="1566967" y="966555"/>
                </a:lnTo>
                <a:lnTo>
                  <a:pt x="1572680" y="967824"/>
                </a:lnTo>
                <a:lnTo>
                  <a:pt x="1578393" y="969411"/>
                </a:lnTo>
                <a:lnTo>
                  <a:pt x="1584106" y="971316"/>
                </a:lnTo>
                <a:lnTo>
                  <a:pt x="1589502" y="973221"/>
                </a:lnTo>
                <a:lnTo>
                  <a:pt x="1595215" y="975760"/>
                </a:lnTo>
                <a:lnTo>
                  <a:pt x="1600293" y="978617"/>
                </a:lnTo>
                <a:lnTo>
                  <a:pt x="1605371" y="981156"/>
                </a:lnTo>
                <a:lnTo>
                  <a:pt x="1610450" y="984330"/>
                </a:lnTo>
                <a:lnTo>
                  <a:pt x="1615528" y="987822"/>
                </a:lnTo>
                <a:lnTo>
                  <a:pt x="1620289" y="991631"/>
                </a:lnTo>
                <a:lnTo>
                  <a:pt x="1625050" y="995758"/>
                </a:lnTo>
                <a:lnTo>
                  <a:pt x="1629811" y="1000202"/>
                </a:lnTo>
                <a:lnTo>
                  <a:pt x="2103678" y="1474115"/>
                </a:lnTo>
                <a:lnTo>
                  <a:pt x="3334526" y="243464"/>
                </a:lnTo>
                <a:lnTo>
                  <a:pt x="3038399" y="243464"/>
                </a:lnTo>
                <a:lnTo>
                  <a:pt x="3032368" y="242829"/>
                </a:lnTo>
                <a:lnTo>
                  <a:pt x="3026338" y="242512"/>
                </a:lnTo>
                <a:lnTo>
                  <a:pt x="3019990" y="241877"/>
                </a:lnTo>
                <a:lnTo>
                  <a:pt x="3013959" y="240607"/>
                </a:lnTo>
                <a:lnTo>
                  <a:pt x="3008246" y="239338"/>
                </a:lnTo>
                <a:lnTo>
                  <a:pt x="3002216" y="237750"/>
                </a:lnTo>
                <a:lnTo>
                  <a:pt x="2996820" y="235846"/>
                </a:lnTo>
                <a:lnTo>
                  <a:pt x="2991107" y="233624"/>
                </a:lnTo>
                <a:lnTo>
                  <a:pt x="2985711" y="231085"/>
                </a:lnTo>
                <a:lnTo>
                  <a:pt x="2980633" y="228228"/>
                </a:lnTo>
                <a:lnTo>
                  <a:pt x="2975555" y="225688"/>
                </a:lnTo>
                <a:lnTo>
                  <a:pt x="2970794" y="222514"/>
                </a:lnTo>
                <a:lnTo>
                  <a:pt x="2966033" y="219022"/>
                </a:lnTo>
                <a:lnTo>
                  <a:pt x="2961272" y="215213"/>
                </a:lnTo>
                <a:lnTo>
                  <a:pt x="2956829" y="211404"/>
                </a:lnTo>
                <a:lnTo>
                  <a:pt x="2952703" y="207595"/>
                </a:lnTo>
                <a:lnTo>
                  <a:pt x="2948576" y="203151"/>
                </a:lnTo>
                <a:lnTo>
                  <a:pt x="2944768" y="198707"/>
                </a:lnTo>
                <a:lnTo>
                  <a:pt x="2941276" y="194581"/>
                </a:lnTo>
                <a:lnTo>
                  <a:pt x="2937468" y="189820"/>
                </a:lnTo>
                <a:lnTo>
                  <a:pt x="2934294" y="184423"/>
                </a:lnTo>
                <a:lnTo>
                  <a:pt x="2931755" y="179345"/>
                </a:lnTo>
                <a:lnTo>
                  <a:pt x="2928898" y="174266"/>
                </a:lnTo>
                <a:lnTo>
                  <a:pt x="2926676" y="168870"/>
                </a:lnTo>
                <a:lnTo>
                  <a:pt x="2924137" y="163156"/>
                </a:lnTo>
                <a:lnTo>
                  <a:pt x="2922550" y="157760"/>
                </a:lnTo>
                <a:lnTo>
                  <a:pt x="2920646" y="151729"/>
                </a:lnTo>
                <a:lnTo>
                  <a:pt x="2919376" y="146015"/>
                </a:lnTo>
                <a:lnTo>
                  <a:pt x="2918424" y="139984"/>
                </a:lnTo>
                <a:lnTo>
                  <a:pt x="2917472" y="133953"/>
                </a:lnTo>
                <a:lnTo>
                  <a:pt x="2917155" y="127922"/>
                </a:lnTo>
                <a:lnTo>
                  <a:pt x="2917155" y="121573"/>
                </a:lnTo>
                <a:lnTo>
                  <a:pt x="2917155" y="115225"/>
                </a:lnTo>
                <a:lnTo>
                  <a:pt x="2917472" y="109194"/>
                </a:lnTo>
                <a:lnTo>
                  <a:pt x="2918424" y="102845"/>
                </a:lnTo>
                <a:lnTo>
                  <a:pt x="2919376" y="97132"/>
                </a:lnTo>
                <a:lnTo>
                  <a:pt x="2920646" y="91101"/>
                </a:lnTo>
                <a:lnTo>
                  <a:pt x="2922550" y="85070"/>
                </a:lnTo>
                <a:lnTo>
                  <a:pt x="2924137" y="79674"/>
                </a:lnTo>
                <a:lnTo>
                  <a:pt x="2926676" y="74277"/>
                </a:lnTo>
                <a:lnTo>
                  <a:pt x="2928898" y="68564"/>
                </a:lnTo>
                <a:lnTo>
                  <a:pt x="2931755" y="63485"/>
                </a:lnTo>
                <a:lnTo>
                  <a:pt x="2934294" y="58406"/>
                </a:lnTo>
                <a:lnTo>
                  <a:pt x="2937468" y="53645"/>
                </a:lnTo>
                <a:lnTo>
                  <a:pt x="2941276" y="48883"/>
                </a:lnTo>
                <a:lnTo>
                  <a:pt x="2944768" y="44122"/>
                </a:lnTo>
                <a:lnTo>
                  <a:pt x="2948576" y="39678"/>
                </a:lnTo>
                <a:lnTo>
                  <a:pt x="2952703" y="35552"/>
                </a:lnTo>
                <a:lnTo>
                  <a:pt x="2956829" y="31425"/>
                </a:lnTo>
                <a:lnTo>
                  <a:pt x="2961272" y="27616"/>
                </a:lnTo>
                <a:lnTo>
                  <a:pt x="2966033" y="24124"/>
                </a:lnTo>
                <a:lnTo>
                  <a:pt x="2970794" y="20633"/>
                </a:lnTo>
                <a:lnTo>
                  <a:pt x="2975555" y="17459"/>
                </a:lnTo>
                <a:lnTo>
                  <a:pt x="2980633" y="14602"/>
                </a:lnTo>
                <a:lnTo>
                  <a:pt x="2985711" y="11745"/>
                </a:lnTo>
                <a:lnTo>
                  <a:pt x="2991107" y="9523"/>
                </a:lnTo>
                <a:lnTo>
                  <a:pt x="2996820" y="6984"/>
                </a:lnTo>
                <a:lnTo>
                  <a:pt x="3002216" y="5397"/>
                </a:lnTo>
                <a:lnTo>
                  <a:pt x="3008246" y="3492"/>
                </a:lnTo>
                <a:lnTo>
                  <a:pt x="3013959" y="2222"/>
                </a:lnTo>
                <a:lnTo>
                  <a:pt x="3019990" y="1270"/>
                </a:lnTo>
                <a:lnTo>
                  <a:pt x="3026338" y="318"/>
                </a:lnTo>
                <a:lnTo>
                  <a:pt x="3032368" y="0"/>
                </a:lnTo>
                <a:close/>
              </a:path>
            </a:pathLst>
          </a:custGeom>
          <a:solidFill>
            <a:srgbClr val="008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9" name="KSO_Shape"/>
          <p:cNvSpPr/>
          <p:nvPr/>
        </p:nvSpPr>
        <p:spPr bwMode="auto">
          <a:xfrm>
            <a:off x="4640392" y="1547487"/>
            <a:ext cx="597147" cy="410041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5210038" y="2544250"/>
            <a:ext cx="522959" cy="51772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008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1" name="KSO_Shape"/>
          <p:cNvSpPr/>
          <p:nvPr/>
        </p:nvSpPr>
        <p:spPr>
          <a:xfrm>
            <a:off x="4667773" y="3675635"/>
            <a:ext cx="480292" cy="480292"/>
          </a:xfrm>
          <a:custGeom>
            <a:avLst/>
            <a:gdLst>
              <a:gd name="connsiteX0" fmla="*/ 1063385 w 1944000"/>
              <a:gd name="connsiteY0" fmla="*/ 1082014 h 1944000"/>
              <a:gd name="connsiteX1" fmla="*/ 1093900 w 1944000"/>
              <a:gd name="connsiteY1" fmla="*/ 1089952 h 1944000"/>
              <a:gd name="connsiteX2" fmla="*/ 1121871 w 1944000"/>
              <a:gd name="connsiteY2" fmla="*/ 1097572 h 1944000"/>
              <a:gd name="connsiteX3" fmla="*/ 1146982 w 1944000"/>
              <a:gd name="connsiteY3" fmla="*/ 1104557 h 1944000"/>
              <a:gd name="connsiteX4" fmla="*/ 1169550 w 1944000"/>
              <a:gd name="connsiteY4" fmla="*/ 1111542 h 1944000"/>
              <a:gd name="connsiteX5" fmla="*/ 1188940 w 1944000"/>
              <a:gd name="connsiteY5" fmla="*/ 1118209 h 1944000"/>
              <a:gd name="connsiteX6" fmla="*/ 1205469 w 1944000"/>
              <a:gd name="connsiteY6" fmla="*/ 1124559 h 1944000"/>
              <a:gd name="connsiteX7" fmla="*/ 1212779 w 1944000"/>
              <a:gd name="connsiteY7" fmla="*/ 1127734 h 1944000"/>
              <a:gd name="connsiteX8" fmla="*/ 1219137 w 1944000"/>
              <a:gd name="connsiteY8" fmla="*/ 1130592 h 1944000"/>
              <a:gd name="connsiteX9" fmla="*/ 1225176 w 1944000"/>
              <a:gd name="connsiteY9" fmla="*/ 1133449 h 1944000"/>
              <a:gd name="connsiteX10" fmla="*/ 1230262 w 1944000"/>
              <a:gd name="connsiteY10" fmla="*/ 1136307 h 1944000"/>
              <a:gd name="connsiteX11" fmla="*/ 1238526 w 1944000"/>
              <a:gd name="connsiteY11" fmla="*/ 1141704 h 1944000"/>
              <a:gd name="connsiteX12" fmla="*/ 1245837 w 1944000"/>
              <a:gd name="connsiteY12" fmla="*/ 1146784 h 1944000"/>
              <a:gd name="connsiteX13" fmla="*/ 1253148 w 1944000"/>
              <a:gd name="connsiteY13" fmla="*/ 1152499 h 1944000"/>
              <a:gd name="connsiteX14" fmla="*/ 1259823 w 1944000"/>
              <a:gd name="connsiteY14" fmla="*/ 1158532 h 1944000"/>
              <a:gd name="connsiteX15" fmla="*/ 1265862 w 1944000"/>
              <a:gd name="connsiteY15" fmla="*/ 1164564 h 1944000"/>
              <a:gd name="connsiteX16" fmla="*/ 1271266 w 1944000"/>
              <a:gd name="connsiteY16" fmla="*/ 1170914 h 1944000"/>
              <a:gd name="connsiteX17" fmla="*/ 1276351 w 1944000"/>
              <a:gd name="connsiteY17" fmla="*/ 1177582 h 1944000"/>
              <a:gd name="connsiteX18" fmla="*/ 1280801 w 1944000"/>
              <a:gd name="connsiteY18" fmla="*/ 1184567 h 1944000"/>
              <a:gd name="connsiteX19" fmla="*/ 1284934 w 1944000"/>
              <a:gd name="connsiteY19" fmla="*/ 1191234 h 1944000"/>
              <a:gd name="connsiteX20" fmla="*/ 1288112 w 1944000"/>
              <a:gd name="connsiteY20" fmla="*/ 1198537 h 1944000"/>
              <a:gd name="connsiteX21" fmla="*/ 1291291 w 1944000"/>
              <a:gd name="connsiteY21" fmla="*/ 1206157 h 1944000"/>
              <a:gd name="connsiteX22" fmla="*/ 1293516 w 1944000"/>
              <a:gd name="connsiteY22" fmla="*/ 1214094 h 1944000"/>
              <a:gd name="connsiteX23" fmla="*/ 1295423 w 1944000"/>
              <a:gd name="connsiteY23" fmla="*/ 1222032 h 1944000"/>
              <a:gd name="connsiteX24" fmla="*/ 1296694 w 1944000"/>
              <a:gd name="connsiteY24" fmla="*/ 1230287 h 1944000"/>
              <a:gd name="connsiteX25" fmla="*/ 1297330 w 1944000"/>
              <a:gd name="connsiteY25" fmla="*/ 1238859 h 1944000"/>
              <a:gd name="connsiteX26" fmla="*/ 1297648 w 1944000"/>
              <a:gd name="connsiteY26" fmla="*/ 1247432 h 1944000"/>
              <a:gd name="connsiteX27" fmla="*/ 1297330 w 1944000"/>
              <a:gd name="connsiteY27" fmla="*/ 1257275 h 1944000"/>
              <a:gd name="connsiteX28" fmla="*/ 1296377 w 1944000"/>
              <a:gd name="connsiteY28" fmla="*/ 1266800 h 1944000"/>
              <a:gd name="connsiteX29" fmla="*/ 1295105 w 1944000"/>
              <a:gd name="connsiteY29" fmla="*/ 1276007 h 1944000"/>
              <a:gd name="connsiteX30" fmla="*/ 1292880 w 1944000"/>
              <a:gd name="connsiteY30" fmla="*/ 1285215 h 1944000"/>
              <a:gd name="connsiteX31" fmla="*/ 1290019 w 1944000"/>
              <a:gd name="connsiteY31" fmla="*/ 1294422 h 1944000"/>
              <a:gd name="connsiteX32" fmla="*/ 1286841 w 1944000"/>
              <a:gd name="connsiteY32" fmla="*/ 1303312 h 1944000"/>
              <a:gd name="connsiteX33" fmla="*/ 1283344 w 1944000"/>
              <a:gd name="connsiteY33" fmla="*/ 1312202 h 1944000"/>
              <a:gd name="connsiteX34" fmla="*/ 1278576 w 1944000"/>
              <a:gd name="connsiteY34" fmla="*/ 1320775 h 1944000"/>
              <a:gd name="connsiteX35" fmla="*/ 1273808 w 1944000"/>
              <a:gd name="connsiteY35" fmla="*/ 1329347 h 1944000"/>
              <a:gd name="connsiteX36" fmla="*/ 1267769 w 1944000"/>
              <a:gd name="connsiteY36" fmla="*/ 1337602 h 1944000"/>
              <a:gd name="connsiteX37" fmla="*/ 1261412 w 1944000"/>
              <a:gd name="connsiteY37" fmla="*/ 1345857 h 1944000"/>
              <a:gd name="connsiteX38" fmla="*/ 1254737 w 1944000"/>
              <a:gd name="connsiteY38" fmla="*/ 1353795 h 1944000"/>
              <a:gd name="connsiteX39" fmla="*/ 1247426 w 1944000"/>
              <a:gd name="connsiteY39" fmla="*/ 1361732 h 1944000"/>
              <a:gd name="connsiteX40" fmla="*/ 1239162 w 1944000"/>
              <a:gd name="connsiteY40" fmla="*/ 1369670 h 1944000"/>
              <a:gd name="connsiteX41" fmla="*/ 1230580 w 1944000"/>
              <a:gd name="connsiteY41" fmla="*/ 1376655 h 1944000"/>
              <a:gd name="connsiteX42" fmla="*/ 1221362 w 1944000"/>
              <a:gd name="connsiteY42" fmla="*/ 1384275 h 1944000"/>
              <a:gd name="connsiteX43" fmla="*/ 1214051 w 1944000"/>
              <a:gd name="connsiteY43" fmla="*/ 1389672 h 1944000"/>
              <a:gd name="connsiteX44" fmla="*/ 1206422 w 1944000"/>
              <a:gd name="connsiteY44" fmla="*/ 1394435 h 1944000"/>
              <a:gd name="connsiteX45" fmla="*/ 1198476 w 1944000"/>
              <a:gd name="connsiteY45" fmla="*/ 1399515 h 1944000"/>
              <a:gd name="connsiteX46" fmla="*/ 1190211 w 1944000"/>
              <a:gd name="connsiteY46" fmla="*/ 1403960 h 1944000"/>
              <a:gd name="connsiteX47" fmla="*/ 1181311 w 1944000"/>
              <a:gd name="connsiteY47" fmla="*/ 1408087 h 1944000"/>
              <a:gd name="connsiteX48" fmla="*/ 1172411 w 1944000"/>
              <a:gd name="connsiteY48" fmla="*/ 1411897 h 1944000"/>
              <a:gd name="connsiteX49" fmla="*/ 1163193 w 1944000"/>
              <a:gd name="connsiteY49" fmla="*/ 1416025 h 1944000"/>
              <a:gd name="connsiteX50" fmla="*/ 1153340 w 1944000"/>
              <a:gd name="connsiteY50" fmla="*/ 1419517 h 1944000"/>
              <a:gd name="connsiteX51" fmla="*/ 1143486 w 1944000"/>
              <a:gd name="connsiteY51" fmla="*/ 1422692 h 1944000"/>
              <a:gd name="connsiteX52" fmla="*/ 1132997 w 1944000"/>
              <a:gd name="connsiteY52" fmla="*/ 1425867 h 1944000"/>
              <a:gd name="connsiteX53" fmla="*/ 1122189 w 1944000"/>
              <a:gd name="connsiteY53" fmla="*/ 1428407 h 1944000"/>
              <a:gd name="connsiteX54" fmla="*/ 1111064 w 1944000"/>
              <a:gd name="connsiteY54" fmla="*/ 1431265 h 1944000"/>
              <a:gd name="connsiteX55" fmla="*/ 1099621 w 1944000"/>
              <a:gd name="connsiteY55" fmla="*/ 1433487 h 1944000"/>
              <a:gd name="connsiteX56" fmla="*/ 1087860 w 1944000"/>
              <a:gd name="connsiteY56" fmla="*/ 1435392 h 1944000"/>
              <a:gd name="connsiteX57" fmla="*/ 1075782 w 1944000"/>
              <a:gd name="connsiteY57" fmla="*/ 1436980 h 1944000"/>
              <a:gd name="connsiteX58" fmla="*/ 1063385 w 1944000"/>
              <a:gd name="connsiteY58" fmla="*/ 1438567 h 1944000"/>
              <a:gd name="connsiteX59" fmla="*/ 880616 w 1944000"/>
              <a:gd name="connsiteY59" fmla="*/ 505752 h 1944000"/>
              <a:gd name="connsiteX60" fmla="*/ 880616 w 1944000"/>
              <a:gd name="connsiteY60" fmla="*/ 814362 h 1944000"/>
              <a:gd name="connsiteX61" fmla="*/ 847241 w 1944000"/>
              <a:gd name="connsiteY61" fmla="*/ 805789 h 1944000"/>
              <a:gd name="connsiteX62" fmla="*/ 820223 w 1944000"/>
              <a:gd name="connsiteY62" fmla="*/ 798804 h 1944000"/>
              <a:gd name="connsiteX63" fmla="*/ 799879 w 1944000"/>
              <a:gd name="connsiteY63" fmla="*/ 793089 h 1944000"/>
              <a:gd name="connsiteX64" fmla="*/ 785894 w 1944000"/>
              <a:gd name="connsiteY64" fmla="*/ 788327 h 1944000"/>
              <a:gd name="connsiteX65" fmla="*/ 771590 w 1944000"/>
              <a:gd name="connsiteY65" fmla="*/ 782929 h 1944000"/>
              <a:gd name="connsiteX66" fmla="*/ 757922 w 1944000"/>
              <a:gd name="connsiteY66" fmla="*/ 776897 h 1944000"/>
              <a:gd name="connsiteX67" fmla="*/ 745843 w 1944000"/>
              <a:gd name="connsiteY67" fmla="*/ 770229 h 1944000"/>
              <a:gd name="connsiteX68" fmla="*/ 739804 w 1944000"/>
              <a:gd name="connsiteY68" fmla="*/ 767054 h 1944000"/>
              <a:gd name="connsiteX69" fmla="*/ 734400 w 1944000"/>
              <a:gd name="connsiteY69" fmla="*/ 763879 h 1944000"/>
              <a:gd name="connsiteX70" fmla="*/ 728679 w 1944000"/>
              <a:gd name="connsiteY70" fmla="*/ 760069 h 1944000"/>
              <a:gd name="connsiteX71" fmla="*/ 723593 w 1944000"/>
              <a:gd name="connsiteY71" fmla="*/ 756577 h 1944000"/>
              <a:gd name="connsiteX72" fmla="*/ 718825 w 1944000"/>
              <a:gd name="connsiteY72" fmla="*/ 752767 h 1944000"/>
              <a:gd name="connsiteX73" fmla="*/ 714057 w 1944000"/>
              <a:gd name="connsiteY73" fmla="*/ 749274 h 1944000"/>
              <a:gd name="connsiteX74" fmla="*/ 709925 w 1944000"/>
              <a:gd name="connsiteY74" fmla="*/ 745464 h 1944000"/>
              <a:gd name="connsiteX75" fmla="*/ 705475 w 1944000"/>
              <a:gd name="connsiteY75" fmla="*/ 741337 h 1944000"/>
              <a:gd name="connsiteX76" fmla="*/ 701979 w 1944000"/>
              <a:gd name="connsiteY76" fmla="*/ 737209 h 1944000"/>
              <a:gd name="connsiteX77" fmla="*/ 698164 w 1944000"/>
              <a:gd name="connsiteY77" fmla="*/ 733082 h 1944000"/>
              <a:gd name="connsiteX78" fmla="*/ 694668 w 1944000"/>
              <a:gd name="connsiteY78" fmla="*/ 728954 h 1944000"/>
              <a:gd name="connsiteX79" fmla="*/ 691807 w 1944000"/>
              <a:gd name="connsiteY79" fmla="*/ 724827 h 1944000"/>
              <a:gd name="connsiteX80" fmla="*/ 688629 w 1944000"/>
              <a:gd name="connsiteY80" fmla="*/ 720699 h 1944000"/>
              <a:gd name="connsiteX81" fmla="*/ 686086 w 1944000"/>
              <a:gd name="connsiteY81" fmla="*/ 716254 h 1944000"/>
              <a:gd name="connsiteX82" fmla="*/ 683543 w 1944000"/>
              <a:gd name="connsiteY82" fmla="*/ 712127 h 1944000"/>
              <a:gd name="connsiteX83" fmla="*/ 681000 w 1944000"/>
              <a:gd name="connsiteY83" fmla="*/ 707682 h 1944000"/>
              <a:gd name="connsiteX84" fmla="*/ 679093 w 1944000"/>
              <a:gd name="connsiteY84" fmla="*/ 703237 h 1944000"/>
              <a:gd name="connsiteX85" fmla="*/ 677186 w 1944000"/>
              <a:gd name="connsiteY85" fmla="*/ 698474 h 1944000"/>
              <a:gd name="connsiteX86" fmla="*/ 675596 w 1944000"/>
              <a:gd name="connsiteY86" fmla="*/ 694347 h 1944000"/>
              <a:gd name="connsiteX87" fmla="*/ 674325 w 1944000"/>
              <a:gd name="connsiteY87" fmla="*/ 689584 h 1944000"/>
              <a:gd name="connsiteX88" fmla="*/ 673053 w 1944000"/>
              <a:gd name="connsiteY88" fmla="*/ 684822 h 1944000"/>
              <a:gd name="connsiteX89" fmla="*/ 671782 w 1944000"/>
              <a:gd name="connsiteY89" fmla="*/ 680059 h 1944000"/>
              <a:gd name="connsiteX90" fmla="*/ 671146 w 1944000"/>
              <a:gd name="connsiteY90" fmla="*/ 675297 h 1944000"/>
              <a:gd name="connsiteX91" fmla="*/ 670511 w 1944000"/>
              <a:gd name="connsiteY91" fmla="*/ 670217 h 1944000"/>
              <a:gd name="connsiteX92" fmla="*/ 670193 w 1944000"/>
              <a:gd name="connsiteY92" fmla="*/ 665137 h 1944000"/>
              <a:gd name="connsiteX93" fmla="*/ 670193 w 1944000"/>
              <a:gd name="connsiteY93" fmla="*/ 660374 h 1944000"/>
              <a:gd name="connsiteX94" fmla="*/ 670511 w 1944000"/>
              <a:gd name="connsiteY94" fmla="*/ 652437 h 1944000"/>
              <a:gd name="connsiteX95" fmla="*/ 671146 w 1944000"/>
              <a:gd name="connsiteY95" fmla="*/ 644499 h 1944000"/>
              <a:gd name="connsiteX96" fmla="*/ 672736 w 1944000"/>
              <a:gd name="connsiteY96" fmla="*/ 636879 h 1944000"/>
              <a:gd name="connsiteX97" fmla="*/ 674643 w 1944000"/>
              <a:gd name="connsiteY97" fmla="*/ 629259 h 1944000"/>
              <a:gd name="connsiteX98" fmla="*/ 676868 w 1944000"/>
              <a:gd name="connsiteY98" fmla="*/ 622274 h 1944000"/>
              <a:gd name="connsiteX99" fmla="*/ 679728 w 1944000"/>
              <a:gd name="connsiteY99" fmla="*/ 614972 h 1944000"/>
              <a:gd name="connsiteX100" fmla="*/ 683225 w 1944000"/>
              <a:gd name="connsiteY100" fmla="*/ 607669 h 1944000"/>
              <a:gd name="connsiteX101" fmla="*/ 687039 w 1944000"/>
              <a:gd name="connsiteY101" fmla="*/ 600684 h 1944000"/>
              <a:gd name="connsiteX102" fmla="*/ 691807 w 1944000"/>
              <a:gd name="connsiteY102" fmla="*/ 593699 h 1944000"/>
              <a:gd name="connsiteX103" fmla="*/ 696575 w 1944000"/>
              <a:gd name="connsiteY103" fmla="*/ 587349 h 1944000"/>
              <a:gd name="connsiteX104" fmla="*/ 702297 w 1944000"/>
              <a:gd name="connsiteY104" fmla="*/ 580682 h 1944000"/>
              <a:gd name="connsiteX105" fmla="*/ 708336 w 1944000"/>
              <a:gd name="connsiteY105" fmla="*/ 574014 h 1944000"/>
              <a:gd name="connsiteX106" fmla="*/ 714693 w 1944000"/>
              <a:gd name="connsiteY106" fmla="*/ 567664 h 1944000"/>
              <a:gd name="connsiteX107" fmla="*/ 722004 w 1944000"/>
              <a:gd name="connsiteY107" fmla="*/ 561632 h 1944000"/>
              <a:gd name="connsiteX108" fmla="*/ 729632 w 1944000"/>
              <a:gd name="connsiteY108" fmla="*/ 555282 h 1944000"/>
              <a:gd name="connsiteX109" fmla="*/ 737897 w 1944000"/>
              <a:gd name="connsiteY109" fmla="*/ 549249 h 1944000"/>
              <a:gd name="connsiteX110" fmla="*/ 743936 w 1944000"/>
              <a:gd name="connsiteY110" fmla="*/ 545122 h 1944000"/>
              <a:gd name="connsiteX111" fmla="*/ 750293 w 1944000"/>
              <a:gd name="connsiteY111" fmla="*/ 540994 h 1944000"/>
              <a:gd name="connsiteX112" fmla="*/ 757286 w 1944000"/>
              <a:gd name="connsiteY112" fmla="*/ 537502 h 1944000"/>
              <a:gd name="connsiteX113" fmla="*/ 764597 w 1944000"/>
              <a:gd name="connsiteY113" fmla="*/ 533692 h 1944000"/>
              <a:gd name="connsiteX114" fmla="*/ 772544 w 1944000"/>
              <a:gd name="connsiteY114" fmla="*/ 530517 h 1944000"/>
              <a:gd name="connsiteX115" fmla="*/ 780490 w 1944000"/>
              <a:gd name="connsiteY115" fmla="*/ 527342 h 1944000"/>
              <a:gd name="connsiteX116" fmla="*/ 789072 w 1944000"/>
              <a:gd name="connsiteY116" fmla="*/ 524167 h 1944000"/>
              <a:gd name="connsiteX117" fmla="*/ 797654 w 1944000"/>
              <a:gd name="connsiteY117" fmla="*/ 521627 h 1944000"/>
              <a:gd name="connsiteX118" fmla="*/ 806872 w 1944000"/>
              <a:gd name="connsiteY118" fmla="*/ 519087 h 1944000"/>
              <a:gd name="connsiteX119" fmla="*/ 816408 w 1944000"/>
              <a:gd name="connsiteY119" fmla="*/ 516229 h 1944000"/>
              <a:gd name="connsiteX120" fmla="*/ 825944 w 1944000"/>
              <a:gd name="connsiteY120" fmla="*/ 514324 h 1944000"/>
              <a:gd name="connsiteX121" fmla="*/ 836116 w 1944000"/>
              <a:gd name="connsiteY121" fmla="*/ 512102 h 1944000"/>
              <a:gd name="connsiteX122" fmla="*/ 846923 w 1944000"/>
              <a:gd name="connsiteY122" fmla="*/ 510514 h 1944000"/>
              <a:gd name="connsiteX123" fmla="*/ 858048 w 1944000"/>
              <a:gd name="connsiteY123" fmla="*/ 508927 h 1944000"/>
              <a:gd name="connsiteX124" fmla="*/ 869173 w 1944000"/>
              <a:gd name="connsiteY124" fmla="*/ 507022 h 1944000"/>
              <a:gd name="connsiteX125" fmla="*/ 880616 w 1944000"/>
              <a:gd name="connsiteY125" fmla="*/ 217144 h 1944000"/>
              <a:gd name="connsiteX126" fmla="*/ 880616 w 1944000"/>
              <a:gd name="connsiteY126" fmla="*/ 333984 h 1944000"/>
              <a:gd name="connsiteX127" fmla="*/ 863451 w 1944000"/>
              <a:gd name="connsiteY127" fmla="*/ 335254 h 1944000"/>
              <a:gd name="connsiteX128" fmla="*/ 846287 w 1944000"/>
              <a:gd name="connsiteY128" fmla="*/ 337159 h 1944000"/>
              <a:gd name="connsiteX129" fmla="*/ 829440 w 1944000"/>
              <a:gd name="connsiteY129" fmla="*/ 339382 h 1944000"/>
              <a:gd name="connsiteX130" fmla="*/ 812912 w 1944000"/>
              <a:gd name="connsiteY130" fmla="*/ 341922 h 1944000"/>
              <a:gd name="connsiteX131" fmla="*/ 796701 w 1944000"/>
              <a:gd name="connsiteY131" fmla="*/ 344779 h 1944000"/>
              <a:gd name="connsiteX132" fmla="*/ 780490 w 1944000"/>
              <a:gd name="connsiteY132" fmla="*/ 347954 h 1944000"/>
              <a:gd name="connsiteX133" fmla="*/ 764279 w 1944000"/>
              <a:gd name="connsiteY133" fmla="*/ 351764 h 1944000"/>
              <a:gd name="connsiteX134" fmla="*/ 748386 w 1944000"/>
              <a:gd name="connsiteY134" fmla="*/ 355892 h 1944000"/>
              <a:gd name="connsiteX135" fmla="*/ 726136 w 1944000"/>
              <a:gd name="connsiteY135" fmla="*/ 362242 h 1944000"/>
              <a:gd name="connsiteX136" fmla="*/ 704839 w 1944000"/>
              <a:gd name="connsiteY136" fmla="*/ 368909 h 1944000"/>
              <a:gd name="connsiteX137" fmla="*/ 684814 w 1944000"/>
              <a:gd name="connsiteY137" fmla="*/ 375894 h 1944000"/>
              <a:gd name="connsiteX138" fmla="*/ 666061 w 1944000"/>
              <a:gd name="connsiteY138" fmla="*/ 383197 h 1944000"/>
              <a:gd name="connsiteX139" fmla="*/ 657160 w 1944000"/>
              <a:gd name="connsiteY139" fmla="*/ 387324 h 1944000"/>
              <a:gd name="connsiteX140" fmla="*/ 648260 w 1944000"/>
              <a:gd name="connsiteY140" fmla="*/ 391134 h 1944000"/>
              <a:gd name="connsiteX141" fmla="*/ 639996 w 1944000"/>
              <a:gd name="connsiteY141" fmla="*/ 395262 h 1944000"/>
              <a:gd name="connsiteX142" fmla="*/ 632050 w 1944000"/>
              <a:gd name="connsiteY142" fmla="*/ 399072 h 1944000"/>
              <a:gd name="connsiteX143" fmla="*/ 624103 w 1944000"/>
              <a:gd name="connsiteY143" fmla="*/ 403517 h 1944000"/>
              <a:gd name="connsiteX144" fmla="*/ 616792 w 1944000"/>
              <a:gd name="connsiteY144" fmla="*/ 407644 h 1944000"/>
              <a:gd name="connsiteX145" fmla="*/ 609481 w 1944000"/>
              <a:gd name="connsiteY145" fmla="*/ 412089 h 1944000"/>
              <a:gd name="connsiteX146" fmla="*/ 602806 w 1944000"/>
              <a:gd name="connsiteY146" fmla="*/ 416534 h 1944000"/>
              <a:gd name="connsiteX147" fmla="*/ 593906 w 1944000"/>
              <a:gd name="connsiteY147" fmla="*/ 422567 h 1944000"/>
              <a:gd name="connsiteX148" fmla="*/ 585642 w 1944000"/>
              <a:gd name="connsiteY148" fmla="*/ 428282 h 1944000"/>
              <a:gd name="connsiteX149" fmla="*/ 577060 w 1944000"/>
              <a:gd name="connsiteY149" fmla="*/ 434632 h 1944000"/>
              <a:gd name="connsiteX150" fmla="*/ 569113 w 1944000"/>
              <a:gd name="connsiteY150" fmla="*/ 440982 h 1944000"/>
              <a:gd name="connsiteX151" fmla="*/ 561167 w 1944000"/>
              <a:gd name="connsiteY151" fmla="*/ 447967 h 1944000"/>
              <a:gd name="connsiteX152" fmla="*/ 553538 w 1944000"/>
              <a:gd name="connsiteY152" fmla="*/ 454317 h 1944000"/>
              <a:gd name="connsiteX153" fmla="*/ 545910 w 1944000"/>
              <a:gd name="connsiteY153" fmla="*/ 461302 h 1944000"/>
              <a:gd name="connsiteX154" fmla="*/ 538917 w 1944000"/>
              <a:gd name="connsiteY154" fmla="*/ 468604 h 1944000"/>
              <a:gd name="connsiteX155" fmla="*/ 532241 w 1944000"/>
              <a:gd name="connsiteY155" fmla="*/ 475907 h 1944000"/>
              <a:gd name="connsiteX156" fmla="*/ 525249 w 1944000"/>
              <a:gd name="connsiteY156" fmla="*/ 483527 h 1944000"/>
              <a:gd name="connsiteX157" fmla="*/ 518891 w 1944000"/>
              <a:gd name="connsiteY157" fmla="*/ 491464 h 1944000"/>
              <a:gd name="connsiteX158" fmla="*/ 512534 w 1944000"/>
              <a:gd name="connsiteY158" fmla="*/ 499402 h 1944000"/>
              <a:gd name="connsiteX159" fmla="*/ 506813 w 1944000"/>
              <a:gd name="connsiteY159" fmla="*/ 507022 h 1944000"/>
              <a:gd name="connsiteX160" fmla="*/ 501091 w 1944000"/>
              <a:gd name="connsiteY160" fmla="*/ 515277 h 1944000"/>
              <a:gd name="connsiteX161" fmla="*/ 495370 w 1944000"/>
              <a:gd name="connsiteY161" fmla="*/ 523849 h 1944000"/>
              <a:gd name="connsiteX162" fmla="*/ 490284 w 1944000"/>
              <a:gd name="connsiteY162" fmla="*/ 532422 h 1944000"/>
              <a:gd name="connsiteX163" fmla="*/ 485198 w 1944000"/>
              <a:gd name="connsiteY163" fmla="*/ 541312 h 1944000"/>
              <a:gd name="connsiteX164" fmla="*/ 480430 w 1944000"/>
              <a:gd name="connsiteY164" fmla="*/ 550202 h 1944000"/>
              <a:gd name="connsiteX165" fmla="*/ 475980 w 1944000"/>
              <a:gd name="connsiteY165" fmla="*/ 559092 h 1944000"/>
              <a:gd name="connsiteX166" fmla="*/ 472166 w 1944000"/>
              <a:gd name="connsiteY166" fmla="*/ 568299 h 1944000"/>
              <a:gd name="connsiteX167" fmla="*/ 468352 w 1944000"/>
              <a:gd name="connsiteY167" fmla="*/ 577507 h 1944000"/>
              <a:gd name="connsiteX168" fmla="*/ 464855 w 1944000"/>
              <a:gd name="connsiteY168" fmla="*/ 586714 h 1944000"/>
              <a:gd name="connsiteX169" fmla="*/ 461994 w 1944000"/>
              <a:gd name="connsiteY169" fmla="*/ 596239 h 1944000"/>
              <a:gd name="connsiteX170" fmla="*/ 459134 w 1944000"/>
              <a:gd name="connsiteY170" fmla="*/ 605764 h 1944000"/>
              <a:gd name="connsiteX171" fmla="*/ 456591 w 1944000"/>
              <a:gd name="connsiteY171" fmla="*/ 615289 h 1944000"/>
              <a:gd name="connsiteX172" fmla="*/ 454684 w 1944000"/>
              <a:gd name="connsiteY172" fmla="*/ 624814 h 1944000"/>
              <a:gd name="connsiteX173" fmla="*/ 453094 w 1944000"/>
              <a:gd name="connsiteY173" fmla="*/ 634657 h 1944000"/>
              <a:gd name="connsiteX174" fmla="*/ 451187 w 1944000"/>
              <a:gd name="connsiteY174" fmla="*/ 644182 h 1944000"/>
              <a:gd name="connsiteX175" fmla="*/ 450234 w 1944000"/>
              <a:gd name="connsiteY175" fmla="*/ 654024 h 1944000"/>
              <a:gd name="connsiteX176" fmla="*/ 449280 w 1944000"/>
              <a:gd name="connsiteY176" fmla="*/ 664184 h 1944000"/>
              <a:gd name="connsiteX177" fmla="*/ 448962 w 1944000"/>
              <a:gd name="connsiteY177" fmla="*/ 674344 h 1944000"/>
              <a:gd name="connsiteX178" fmla="*/ 448644 w 1944000"/>
              <a:gd name="connsiteY178" fmla="*/ 684822 h 1944000"/>
              <a:gd name="connsiteX179" fmla="*/ 448962 w 1944000"/>
              <a:gd name="connsiteY179" fmla="*/ 695934 h 1944000"/>
              <a:gd name="connsiteX180" fmla="*/ 449598 w 1944000"/>
              <a:gd name="connsiteY180" fmla="*/ 706729 h 1944000"/>
              <a:gd name="connsiteX181" fmla="*/ 450552 w 1944000"/>
              <a:gd name="connsiteY181" fmla="*/ 717842 h 1944000"/>
              <a:gd name="connsiteX182" fmla="*/ 452141 w 1944000"/>
              <a:gd name="connsiteY182" fmla="*/ 728637 h 1944000"/>
              <a:gd name="connsiteX183" fmla="*/ 453730 w 1944000"/>
              <a:gd name="connsiteY183" fmla="*/ 739432 h 1944000"/>
              <a:gd name="connsiteX184" fmla="*/ 455955 w 1944000"/>
              <a:gd name="connsiteY184" fmla="*/ 749909 h 1944000"/>
              <a:gd name="connsiteX185" fmla="*/ 458180 w 1944000"/>
              <a:gd name="connsiteY185" fmla="*/ 760387 h 1944000"/>
              <a:gd name="connsiteX186" fmla="*/ 461359 w 1944000"/>
              <a:gd name="connsiteY186" fmla="*/ 770547 h 1944000"/>
              <a:gd name="connsiteX187" fmla="*/ 464537 w 1944000"/>
              <a:gd name="connsiteY187" fmla="*/ 781024 h 1944000"/>
              <a:gd name="connsiteX188" fmla="*/ 468352 w 1944000"/>
              <a:gd name="connsiteY188" fmla="*/ 791184 h 1944000"/>
              <a:gd name="connsiteX189" fmla="*/ 472484 w 1944000"/>
              <a:gd name="connsiteY189" fmla="*/ 801027 h 1944000"/>
              <a:gd name="connsiteX190" fmla="*/ 476934 w 1944000"/>
              <a:gd name="connsiteY190" fmla="*/ 810869 h 1944000"/>
              <a:gd name="connsiteX191" fmla="*/ 482020 w 1944000"/>
              <a:gd name="connsiteY191" fmla="*/ 820712 h 1944000"/>
              <a:gd name="connsiteX192" fmla="*/ 487423 w 1944000"/>
              <a:gd name="connsiteY192" fmla="*/ 830237 h 1944000"/>
              <a:gd name="connsiteX193" fmla="*/ 492827 w 1944000"/>
              <a:gd name="connsiteY193" fmla="*/ 839762 h 1944000"/>
              <a:gd name="connsiteX194" fmla="*/ 498866 w 1944000"/>
              <a:gd name="connsiteY194" fmla="*/ 848969 h 1944000"/>
              <a:gd name="connsiteX195" fmla="*/ 505541 w 1944000"/>
              <a:gd name="connsiteY195" fmla="*/ 858177 h 1944000"/>
              <a:gd name="connsiteX196" fmla="*/ 512216 w 1944000"/>
              <a:gd name="connsiteY196" fmla="*/ 867067 h 1944000"/>
              <a:gd name="connsiteX197" fmla="*/ 519527 w 1944000"/>
              <a:gd name="connsiteY197" fmla="*/ 875957 h 1944000"/>
              <a:gd name="connsiteX198" fmla="*/ 527156 w 1944000"/>
              <a:gd name="connsiteY198" fmla="*/ 884212 h 1944000"/>
              <a:gd name="connsiteX199" fmla="*/ 535102 w 1944000"/>
              <a:gd name="connsiteY199" fmla="*/ 892467 h 1944000"/>
              <a:gd name="connsiteX200" fmla="*/ 543367 w 1944000"/>
              <a:gd name="connsiteY200" fmla="*/ 900404 h 1944000"/>
              <a:gd name="connsiteX201" fmla="*/ 551949 w 1944000"/>
              <a:gd name="connsiteY201" fmla="*/ 908024 h 1944000"/>
              <a:gd name="connsiteX202" fmla="*/ 561167 w 1944000"/>
              <a:gd name="connsiteY202" fmla="*/ 915644 h 1944000"/>
              <a:gd name="connsiteX203" fmla="*/ 570385 w 1944000"/>
              <a:gd name="connsiteY203" fmla="*/ 922947 h 1944000"/>
              <a:gd name="connsiteX204" fmla="*/ 580238 w 1944000"/>
              <a:gd name="connsiteY204" fmla="*/ 929932 h 1944000"/>
              <a:gd name="connsiteX205" fmla="*/ 590410 w 1944000"/>
              <a:gd name="connsiteY205" fmla="*/ 936282 h 1944000"/>
              <a:gd name="connsiteX206" fmla="*/ 600899 w 1944000"/>
              <a:gd name="connsiteY206" fmla="*/ 942632 h 1944000"/>
              <a:gd name="connsiteX207" fmla="*/ 611706 w 1944000"/>
              <a:gd name="connsiteY207" fmla="*/ 948982 h 1944000"/>
              <a:gd name="connsiteX208" fmla="*/ 623149 w 1944000"/>
              <a:gd name="connsiteY208" fmla="*/ 954697 h 1944000"/>
              <a:gd name="connsiteX209" fmla="*/ 634592 w 1944000"/>
              <a:gd name="connsiteY209" fmla="*/ 960412 h 1944000"/>
              <a:gd name="connsiteX210" fmla="*/ 646671 w 1944000"/>
              <a:gd name="connsiteY210" fmla="*/ 966127 h 1944000"/>
              <a:gd name="connsiteX211" fmla="*/ 666378 w 1944000"/>
              <a:gd name="connsiteY211" fmla="*/ 974064 h 1944000"/>
              <a:gd name="connsiteX212" fmla="*/ 688629 w 1944000"/>
              <a:gd name="connsiteY212" fmla="*/ 982637 h 1944000"/>
              <a:gd name="connsiteX213" fmla="*/ 713739 w 1944000"/>
              <a:gd name="connsiteY213" fmla="*/ 991209 h 1944000"/>
              <a:gd name="connsiteX214" fmla="*/ 741711 w 1944000"/>
              <a:gd name="connsiteY214" fmla="*/ 1000099 h 1944000"/>
              <a:gd name="connsiteX215" fmla="*/ 772544 w 1944000"/>
              <a:gd name="connsiteY215" fmla="*/ 1009307 h 1944000"/>
              <a:gd name="connsiteX216" fmla="*/ 805919 w 1944000"/>
              <a:gd name="connsiteY216" fmla="*/ 1018514 h 1944000"/>
              <a:gd name="connsiteX217" fmla="*/ 841837 w 1944000"/>
              <a:gd name="connsiteY217" fmla="*/ 1028357 h 1944000"/>
              <a:gd name="connsiteX218" fmla="*/ 880616 w 1944000"/>
              <a:gd name="connsiteY218" fmla="*/ 1038199 h 1944000"/>
              <a:gd name="connsiteX219" fmla="*/ 880616 w 1944000"/>
              <a:gd name="connsiteY219" fmla="*/ 1433487 h 1944000"/>
              <a:gd name="connsiteX220" fmla="*/ 870444 w 1944000"/>
              <a:gd name="connsiteY220" fmla="*/ 1431582 h 1944000"/>
              <a:gd name="connsiteX221" fmla="*/ 860591 w 1944000"/>
              <a:gd name="connsiteY221" fmla="*/ 1429042 h 1944000"/>
              <a:gd name="connsiteX222" fmla="*/ 850737 w 1944000"/>
              <a:gd name="connsiteY222" fmla="*/ 1426820 h 1944000"/>
              <a:gd name="connsiteX223" fmla="*/ 841519 w 1944000"/>
              <a:gd name="connsiteY223" fmla="*/ 1424280 h 1944000"/>
              <a:gd name="connsiteX224" fmla="*/ 831983 w 1944000"/>
              <a:gd name="connsiteY224" fmla="*/ 1421422 h 1944000"/>
              <a:gd name="connsiteX225" fmla="*/ 823083 w 1944000"/>
              <a:gd name="connsiteY225" fmla="*/ 1418247 h 1944000"/>
              <a:gd name="connsiteX226" fmla="*/ 814183 w 1944000"/>
              <a:gd name="connsiteY226" fmla="*/ 1415072 h 1944000"/>
              <a:gd name="connsiteX227" fmla="*/ 805283 w 1944000"/>
              <a:gd name="connsiteY227" fmla="*/ 1411580 h 1944000"/>
              <a:gd name="connsiteX228" fmla="*/ 796701 w 1944000"/>
              <a:gd name="connsiteY228" fmla="*/ 1408087 h 1944000"/>
              <a:gd name="connsiteX229" fmla="*/ 788437 w 1944000"/>
              <a:gd name="connsiteY229" fmla="*/ 1404277 h 1944000"/>
              <a:gd name="connsiteX230" fmla="*/ 780490 w 1944000"/>
              <a:gd name="connsiteY230" fmla="*/ 1400150 h 1944000"/>
              <a:gd name="connsiteX231" fmla="*/ 772544 w 1944000"/>
              <a:gd name="connsiteY231" fmla="*/ 1396022 h 1944000"/>
              <a:gd name="connsiteX232" fmla="*/ 764915 w 1944000"/>
              <a:gd name="connsiteY232" fmla="*/ 1391260 h 1944000"/>
              <a:gd name="connsiteX233" fmla="*/ 757604 w 1944000"/>
              <a:gd name="connsiteY233" fmla="*/ 1386815 h 1944000"/>
              <a:gd name="connsiteX234" fmla="*/ 750293 w 1944000"/>
              <a:gd name="connsiteY234" fmla="*/ 1381735 h 1944000"/>
              <a:gd name="connsiteX235" fmla="*/ 743618 w 1944000"/>
              <a:gd name="connsiteY235" fmla="*/ 1376655 h 1944000"/>
              <a:gd name="connsiteX236" fmla="*/ 732811 w 1944000"/>
              <a:gd name="connsiteY236" fmla="*/ 1368082 h 1944000"/>
              <a:gd name="connsiteX237" fmla="*/ 722640 w 1944000"/>
              <a:gd name="connsiteY237" fmla="*/ 1359192 h 1944000"/>
              <a:gd name="connsiteX238" fmla="*/ 713104 w 1944000"/>
              <a:gd name="connsiteY238" fmla="*/ 1349985 h 1944000"/>
              <a:gd name="connsiteX239" fmla="*/ 704204 w 1944000"/>
              <a:gd name="connsiteY239" fmla="*/ 1340142 h 1944000"/>
              <a:gd name="connsiteX240" fmla="*/ 695621 w 1944000"/>
              <a:gd name="connsiteY240" fmla="*/ 1329982 h 1944000"/>
              <a:gd name="connsiteX241" fmla="*/ 687675 w 1944000"/>
              <a:gd name="connsiteY241" fmla="*/ 1319187 h 1944000"/>
              <a:gd name="connsiteX242" fmla="*/ 680046 w 1944000"/>
              <a:gd name="connsiteY242" fmla="*/ 1308075 h 1944000"/>
              <a:gd name="connsiteX243" fmla="*/ 673371 w 1944000"/>
              <a:gd name="connsiteY243" fmla="*/ 1296327 h 1944000"/>
              <a:gd name="connsiteX244" fmla="*/ 667014 w 1944000"/>
              <a:gd name="connsiteY244" fmla="*/ 1284262 h 1944000"/>
              <a:gd name="connsiteX245" fmla="*/ 660975 w 1944000"/>
              <a:gd name="connsiteY245" fmla="*/ 1271562 h 1944000"/>
              <a:gd name="connsiteX246" fmla="*/ 655889 w 1944000"/>
              <a:gd name="connsiteY246" fmla="*/ 1258862 h 1944000"/>
              <a:gd name="connsiteX247" fmla="*/ 651121 w 1944000"/>
              <a:gd name="connsiteY247" fmla="*/ 1245209 h 1944000"/>
              <a:gd name="connsiteX248" fmla="*/ 646989 w 1944000"/>
              <a:gd name="connsiteY248" fmla="*/ 1231557 h 1944000"/>
              <a:gd name="connsiteX249" fmla="*/ 642857 w 1944000"/>
              <a:gd name="connsiteY249" fmla="*/ 1217269 h 1944000"/>
              <a:gd name="connsiteX250" fmla="*/ 639996 w 1944000"/>
              <a:gd name="connsiteY250" fmla="*/ 1202664 h 1944000"/>
              <a:gd name="connsiteX251" fmla="*/ 637453 w 1944000"/>
              <a:gd name="connsiteY251" fmla="*/ 1187424 h 1944000"/>
              <a:gd name="connsiteX252" fmla="*/ 410819 w 1944000"/>
              <a:gd name="connsiteY252" fmla="*/ 1219492 h 1944000"/>
              <a:gd name="connsiteX253" fmla="*/ 413044 w 1944000"/>
              <a:gd name="connsiteY253" fmla="*/ 1231557 h 1944000"/>
              <a:gd name="connsiteX254" fmla="*/ 415587 w 1944000"/>
              <a:gd name="connsiteY254" fmla="*/ 1243304 h 1944000"/>
              <a:gd name="connsiteX255" fmla="*/ 418766 w 1944000"/>
              <a:gd name="connsiteY255" fmla="*/ 1255370 h 1944000"/>
              <a:gd name="connsiteX256" fmla="*/ 421626 w 1944000"/>
              <a:gd name="connsiteY256" fmla="*/ 1266800 h 1944000"/>
              <a:gd name="connsiteX257" fmla="*/ 424805 w 1944000"/>
              <a:gd name="connsiteY257" fmla="*/ 1278230 h 1944000"/>
              <a:gd name="connsiteX258" fmla="*/ 428619 w 1944000"/>
              <a:gd name="connsiteY258" fmla="*/ 1289660 h 1944000"/>
              <a:gd name="connsiteX259" fmla="*/ 432116 w 1944000"/>
              <a:gd name="connsiteY259" fmla="*/ 1300455 h 1944000"/>
              <a:gd name="connsiteX260" fmla="*/ 435930 w 1944000"/>
              <a:gd name="connsiteY260" fmla="*/ 1311250 h 1944000"/>
              <a:gd name="connsiteX261" fmla="*/ 440062 w 1944000"/>
              <a:gd name="connsiteY261" fmla="*/ 1321727 h 1944000"/>
              <a:gd name="connsiteX262" fmla="*/ 444512 w 1944000"/>
              <a:gd name="connsiteY262" fmla="*/ 1332205 h 1944000"/>
              <a:gd name="connsiteX263" fmla="*/ 448644 w 1944000"/>
              <a:gd name="connsiteY263" fmla="*/ 1342682 h 1944000"/>
              <a:gd name="connsiteX264" fmla="*/ 453412 w 1944000"/>
              <a:gd name="connsiteY264" fmla="*/ 1352525 h 1944000"/>
              <a:gd name="connsiteX265" fmla="*/ 458180 w 1944000"/>
              <a:gd name="connsiteY265" fmla="*/ 1362367 h 1944000"/>
              <a:gd name="connsiteX266" fmla="*/ 463266 w 1944000"/>
              <a:gd name="connsiteY266" fmla="*/ 1372210 h 1944000"/>
              <a:gd name="connsiteX267" fmla="*/ 468352 w 1944000"/>
              <a:gd name="connsiteY267" fmla="*/ 1381735 h 1944000"/>
              <a:gd name="connsiteX268" fmla="*/ 473755 w 1944000"/>
              <a:gd name="connsiteY268" fmla="*/ 1390942 h 1944000"/>
              <a:gd name="connsiteX269" fmla="*/ 479477 w 1944000"/>
              <a:gd name="connsiteY269" fmla="*/ 1399832 h 1944000"/>
              <a:gd name="connsiteX270" fmla="*/ 485198 w 1944000"/>
              <a:gd name="connsiteY270" fmla="*/ 1409040 h 1944000"/>
              <a:gd name="connsiteX271" fmla="*/ 491238 w 1944000"/>
              <a:gd name="connsiteY271" fmla="*/ 1417612 h 1944000"/>
              <a:gd name="connsiteX272" fmla="*/ 497595 w 1944000"/>
              <a:gd name="connsiteY272" fmla="*/ 1426185 h 1944000"/>
              <a:gd name="connsiteX273" fmla="*/ 503634 w 1944000"/>
              <a:gd name="connsiteY273" fmla="*/ 1434757 h 1944000"/>
              <a:gd name="connsiteX274" fmla="*/ 510309 w 1944000"/>
              <a:gd name="connsiteY274" fmla="*/ 1442695 h 1944000"/>
              <a:gd name="connsiteX275" fmla="*/ 517302 w 1944000"/>
              <a:gd name="connsiteY275" fmla="*/ 1450950 h 1944000"/>
              <a:gd name="connsiteX276" fmla="*/ 524295 w 1944000"/>
              <a:gd name="connsiteY276" fmla="*/ 1458570 h 1944000"/>
              <a:gd name="connsiteX277" fmla="*/ 531288 w 1944000"/>
              <a:gd name="connsiteY277" fmla="*/ 1466190 h 1944000"/>
              <a:gd name="connsiteX278" fmla="*/ 538599 w 1944000"/>
              <a:gd name="connsiteY278" fmla="*/ 1473492 h 1944000"/>
              <a:gd name="connsiteX279" fmla="*/ 546227 w 1944000"/>
              <a:gd name="connsiteY279" fmla="*/ 1480795 h 1944000"/>
              <a:gd name="connsiteX280" fmla="*/ 553856 w 1944000"/>
              <a:gd name="connsiteY280" fmla="*/ 1487780 h 1944000"/>
              <a:gd name="connsiteX281" fmla="*/ 561802 w 1944000"/>
              <a:gd name="connsiteY281" fmla="*/ 1494765 h 1944000"/>
              <a:gd name="connsiteX282" fmla="*/ 570067 w 1944000"/>
              <a:gd name="connsiteY282" fmla="*/ 1501750 h 1944000"/>
              <a:gd name="connsiteX283" fmla="*/ 578331 w 1944000"/>
              <a:gd name="connsiteY283" fmla="*/ 1507782 h 1944000"/>
              <a:gd name="connsiteX284" fmla="*/ 586913 w 1944000"/>
              <a:gd name="connsiteY284" fmla="*/ 1514132 h 1944000"/>
              <a:gd name="connsiteX285" fmla="*/ 600581 w 1944000"/>
              <a:gd name="connsiteY285" fmla="*/ 1523657 h 1944000"/>
              <a:gd name="connsiteX286" fmla="*/ 615203 w 1944000"/>
              <a:gd name="connsiteY286" fmla="*/ 1532865 h 1944000"/>
              <a:gd name="connsiteX287" fmla="*/ 630142 w 1944000"/>
              <a:gd name="connsiteY287" fmla="*/ 1541437 h 1944000"/>
              <a:gd name="connsiteX288" fmla="*/ 645717 w 1944000"/>
              <a:gd name="connsiteY288" fmla="*/ 1549375 h 1944000"/>
              <a:gd name="connsiteX289" fmla="*/ 661928 w 1944000"/>
              <a:gd name="connsiteY289" fmla="*/ 1556995 h 1944000"/>
              <a:gd name="connsiteX290" fmla="*/ 678775 w 1944000"/>
              <a:gd name="connsiteY290" fmla="*/ 1563980 h 1944000"/>
              <a:gd name="connsiteX291" fmla="*/ 696257 w 1944000"/>
              <a:gd name="connsiteY291" fmla="*/ 1570647 h 1944000"/>
              <a:gd name="connsiteX292" fmla="*/ 714375 w 1944000"/>
              <a:gd name="connsiteY292" fmla="*/ 1576680 h 1944000"/>
              <a:gd name="connsiteX293" fmla="*/ 733129 w 1944000"/>
              <a:gd name="connsiteY293" fmla="*/ 1582395 h 1944000"/>
              <a:gd name="connsiteX294" fmla="*/ 752518 w 1944000"/>
              <a:gd name="connsiteY294" fmla="*/ 1587475 h 1944000"/>
              <a:gd name="connsiteX295" fmla="*/ 772544 w 1944000"/>
              <a:gd name="connsiteY295" fmla="*/ 1592237 h 1944000"/>
              <a:gd name="connsiteX296" fmla="*/ 792887 w 1944000"/>
              <a:gd name="connsiteY296" fmla="*/ 1596365 h 1944000"/>
              <a:gd name="connsiteX297" fmla="*/ 814183 w 1944000"/>
              <a:gd name="connsiteY297" fmla="*/ 1600175 h 1944000"/>
              <a:gd name="connsiteX298" fmla="*/ 835480 w 1944000"/>
              <a:gd name="connsiteY298" fmla="*/ 1603350 h 1944000"/>
              <a:gd name="connsiteX299" fmla="*/ 858048 w 1944000"/>
              <a:gd name="connsiteY299" fmla="*/ 1606525 h 1944000"/>
              <a:gd name="connsiteX300" fmla="*/ 880616 w 1944000"/>
              <a:gd name="connsiteY300" fmla="*/ 1608747 h 1944000"/>
              <a:gd name="connsiteX301" fmla="*/ 880616 w 1944000"/>
              <a:gd name="connsiteY301" fmla="*/ 1726857 h 1944000"/>
              <a:gd name="connsiteX302" fmla="*/ 1063385 w 1944000"/>
              <a:gd name="connsiteY302" fmla="*/ 1726857 h 1944000"/>
              <a:gd name="connsiteX303" fmla="*/ 1063385 w 1944000"/>
              <a:gd name="connsiteY303" fmla="*/ 1610652 h 1944000"/>
              <a:gd name="connsiteX304" fmla="*/ 1077371 w 1944000"/>
              <a:gd name="connsiteY304" fmla="*/ 1609382 h 1944000"/>
              <a:gd name="connsiteX305" fmla="*/ 1091675 w 1944000"/>
              <a:gd name="connsiteY305" fmla="*/ 1607795 h 1944000"/>
              <a:gd name="connsiteX306" fmla="*/ 1105661 w 1944000"/>
              <a:gd name="connsiteY306" fmla="*/ 1606207 h 1944000"/>
              <a:gd name="connsiteX307" fmla="*/ 1119329 w 1944000"/>
              <a:gd name="connsiteY307" fmla="*/ 1603985 h 1944000"/>
              <a:gd name="connsiteX308" fmla="*/ 1133314 w 1944000"/>
              <a:gd name="connsiteY308" fmla="*/ 1602080 h 1944000"/>
              <a:gd name="connsiteX309" fmla="*/ 1146665 w 1944000"/>
              <a:gd name="connsiteY309" fmla="*/ 1599857 h 1944000"/>
              <a:gd name="connsiteX310" fmla="*/ 1160015 w 1944000"/>
              <a:gd name="connsiteY310" fmla="*/ 1597317 h 1944000"/>
              <a:gd name="connsiteX311" fmla="*/ 1173047 w 1944000"/>
              <a:gd name="connsiteY311" fmla="*/ 1594142 h 1944000"/>
              <a:gd name="connsiteX312" fmla="*/ 1186397 w 1944000"/>
              <a:gd name="connsiteY312" fmla="*/ 1591285 h 1944000"/>
              <a:gd name="connsiteX313" fmla="*/ 1199111 w 1944000"/>
              <a:gd name="connsiteY313" fmla="*/ 1587792 h 1944000"/>
              <a:gd name="connsiteX314" fmla="*/ 1212144 w 1944000"/>
              <a:gd name="connsiteY314" fmla="*/ 1584300 h 1944000"/>
              <a:gd name="connsiteX315" fmla="*/ 1224540 w 1944000"/>
              <a:gd name="connsiteY315" fmla="*/ 1580807 h 1944000"/>
              <a:gd name="connsiteX316" fmla="*/ 1236937 w 1944000"/>
              <a:gd name="connsiteY316" fmla="*/ 1576680 h 1944000"/>
              <a:gd name="connsiteX317" fmla="*/ 1249333 w 1944000"/>
              <a:gd name="connsiteY317" fmla="*/ 1572552 h 1944000"/>
              <a:gd name="connsiteX318" fmla="*/ 1261412 w 1944000"/>
              <a:gd name="connsiteY318" fmla="*/ 1567790 h 1944000"/>
              <a:gd name="connsiteX319" fmla="*/ 1273491 w 1944000"/>
              <a:gd name="connsiteY319" fmla="*/ 1563345 h 1944000"/>
              <a:gd name="connsiteX320" fmla="*/ 1288748 w 1944000"/>
              <a:gd name="connsiteY320" fmla="*/ 1556995 h 1944000"/>
              <a:gd name="connsiteX321" fmla="*/ 1304005 w 1944000"/>
              <a:gd name="connsiteY321" fmla="*/ 1550010 h 1944000"/>
              <a:gd name="connsiteX322" fmla="*/ 1318627 w 1944000"/>
              <a:gd name="connsiteY322" fmla="*/ 1543025 h 1944000"/>
              <a:gd name="connsiteX323" fmla="*/ 1332613 w 1944000"/>
              <a:gd name="connsiteY323" fmla="*/ 1535722 h 1944000"/>
              <a:gd name="connsiteX324" fmla="*/ 1346598 w 1944000"/>
              <a:gd name="connsiteY324" fmla="*/ 1528102 h 1944000"/>
              <a:gd name="connsiteX325" fmla="*/ 1359631 w 1944000"/>
              <a:gd name="connsiteY325" fmla="*/ 1519847 h 1944000"/>
              <a:gd name="connsiteX326" fmla="*/ 1372345 w 1944000"/>
              <a:gd name="connsiteY326" fmla="*/ 1511592 h 1944000"/>
              <a:gd name="connsiteX327" fmla="*/ 1384742 w 1944000"/>
              <a:gd name="connsiteY327" fmla="*/ 1502702 h 1944000"/>
              <a:gd name="connsiteX328" fmla="*/ 1396185 w 1944000"/>
              <a:gd name="connsiteY328" fmla="*/ 1493812 h 1944000"/>
              <a:gd name="connsiteX329" fmla="*/ 1407945 w 1944000"/>
              <a:gd name="connsiteY329" fmla="*/ 1484287 h 1944000"/>
              <a:gd name="connsiteX330" fmla="*/ 1418753 w 1944000"/>
              <a:gd name="connsiteY330" fmla="*/ 1474762 h 1944000"/>
              <a:gd name="connsiteX331" fmla="*/ 1429242 w 1944000"/>
              <a:gd name="connsiteY331" fmla="*/ 1464602 h 1944000"/>
              <a:gd name="connsiteX332" fmla="*/ 1439096 w 1944000"/>
              <a:gd name="connsiteY332" fmla="*/ 1454125 h 1944000"/>
              <a:gd name="connsiteX333" fmla="*/ 1448631 w 1944000"/>
              <a:gd name="connsiteY333" fmla="*/ 1443647 h 1944000"/>
              <a:gd name="connsiteX334" fmla="*/ 1457531 w 1944000"/>
              <a:gd name="connsiteY334" fmla="*/ 1432535 h 1944000"/>
              <a:gd name="connsiteX335" fmla="*/ 1466114 w 1944000"/>
              <a:gd name="connsiteY335" fmla="*/ 1421422 h 1944000"/>
              <a:gd name="connsiteX336" fmla="*/ 1474378 w 1944000"/>
              <a:gd name="connsiteY336" fmla="*/ 1409675 h 1944000"/>
              <a:gd name="connsiteX337" fmla="*/ 1482007 w 1944000"/>
              <a:gd name="connsiteY337" fmla="*/ 1398245 h 1944000"/>
              <a:gd name="connsiteX338" fmla="*/ 1489000 w 1944000"/>
              <a:gd name="connsiteY338" fmla="*/ 1386497 h 1944000"/>
              <a:gd name="connsiteX339" fmla="*/ 1495675 w 1944000"/>
              <a:gd name="connsiteY339" fmla="*/ 1374432 h 1944000"/>
              <a:gd name="connsiteX340" fmla="*/ 1501396 w 1944000"/>
              <a:gd name="connsiteY340" fmla="*/ 1362685 h 1944000"/>
              <a:gd name="connsiteX341" fmla="*/ 1507118 w 1944000"/>
              <a:gd name="connsiteY341" fmla="*/ 1350620 h 1944000"/>
              <a:gd name="connsiteX342" fmla="*/ 1512203 w 1944000"/>
              <a:gd name="connsiteY342" fmla="*/ 1338555 h 1944000"/>
              <a:gd name="connsiteX343" fmla="*/ 1516335 w 1944000"/>
              <a:gd name="connsiteY343" fmla="*/ 1326490 h 1944000"/>
              <a:gd name="connsiteX344" fmla="*/ 1520468 w 1944000"/>
              <a:gd name="connsiteY344" fmla="*/ 1314107 h 1944000"/>
              <a:gd name="connsiteX345" fmla="*/ 1523964 w 1944000"/>
              <a:gd name="connsiteY345" fmla="*/ 1301725 h 1944000"/>
              <a:gd name="connsiteX346" fmla="*/ 1526507 w 1944000"/>
              <a:gd name="connsiteY346" fmla="*/ 1289025 h 1944000"/>
              <a:gd name="connsiteX347" fmla="*/ 1528732 w 1944000"/>
              <a:gd name="connsiteY347" fmla="*/ 1276642 h 1944000"/>
              <a:gd name="connsiteX348" fmla="*/ 1530957 w 1944000"/>
              <a:gd name="connsiteY348" fmla="*/ 1263942 h 1944000"/>
              <a:gd name="connsiteX349" fmla="*/ 1532228 w 1944000"/>
              <a:gd name="connsiteY349" fmla="*/ 1251242 h 1944000"/>
              <a:gd name="connsiteX350" fmla="*/ 1532864 w 1944000"/>
              <a:gd name="connsiteY350" fmla="*/ 1238542 h 1944000"/>
              <a:gd name="connsiteX351" fmla="*/ 1533182 w 1944000"/>
              <a:gd name="connsiteY351" fmla="*/ 1225207 h 1944000"/>
              <a:gd name="connsiteX352" fmla="*/ 1533182 w 1944000"/>
              <a:gd name="connsiteY352" fmla="*/ 1212189 h 1944000"/>
              <a:gd name="connsiteX353" fmla="*/ 1532546 w 1944000"/>
              <a:gd name="connsiteY353" fmla="*/ 1199172 h 1944000"/>
              <a:gd name="connsiteX354" fmla="*/ 1531275 w 1944000"/>
              <a:gd name="connsiteY354" fmla="*/ 1186789 h 1944000"/>
              <a:gd name="connsiteX355" fmla="*/ 1530003 w 1944000"/>
              <a:gd name="connsiteY355" fmla="*/ 1174407 h 1944000"/>
              <a:gd name="connsiteX356" fmla="*/ 1527778 w 1944000"/>
              <a:gd name="connsiteY356" fmla="*/ 1162342 h 1944000"/>
              <a:gd name="connsiteX357" fmla="*/ 1525553 w 1944000"/>
              <a:gd name="connsiteY357" fmla="*/ 1150594 h 1944000"/>
              <a:gd name="connsiteX358" fmla="*/ 1522693 w 1944000"/>
              <a:gd name="connsiteY358" fmla="*/ 1138847 h 1944000"/>
              <a:gd name="connsiteX359" fmla="*/ 1519514 w 1944000"/>
              <a:gd name="connsiteY359" fmla="*/ 1127734 h 1944000"/>
              <a:gd name="connsiteX360" fmla="*/ 1516018 w 1944000"/>
              <a:gd name="connsiteY360" fmla="*/ 1116939 h 1944000"/>
              <a:gd name="connsiteX361" fmla="*/ 1511885 w 1944000"/>
              <a:gd name="connsiteY361" fmla="*/ 1106144 h 1944000"/>
              <a:gd name="connsiteX362" fmla="*/ 1507435 w 1944000"/>
              <a:gd name="connsiteY362" fmla="*/ 1095349 h 1944000"/>
              <a:gd name="connsiteX363" fmla="*/ 1502350 w 1944000"/>
              <a:gd name="connsiteY363" fmla="*/ 1085189 h 1944000"/>
              <a:gd name="connsiteX364" fmla="*/ 1496946 w 1944000"/>
              <a:gd name="connsiteY364" fmla="*/ 1075347 h 1944000"/>
              <a:gd name="connsiteX365" fmla="*/ 1491225 w 1944000"/>
              <a:gd name="connsiteY365" fmla="*/ 1065822 h 1944000"/>
              <a:gd name="connsiteX366" fmla="*/ 1485185 w 1944000"/>
              <a:gd name="connsiteY366" fmla="*/ 1056614 h 1944000"/>
              <a:gd name="connsiteX367" fmla="*/ 1478510 w 1944000"/>
              <a:gd name="connsiteY367" fmla="*/ 1047407 h 1944000"/>
              <a:gd name="connsiteX368" fmla="*/ 1471517 w 1944000"/>
              <a:gd name="connsiteY368" fmla="*/ 1038517 h 1944000"/>
              <a:gd name="connsiteX369" fmla="*/ 1463889 w 1944000"/>
              <a:gd name="connsiteY369" fmla="*/ 1029944 h 1944000"/>
              <a:gd name="connsiteX370" fmla="*/ 1456260 w 1944000"/>
              <a:gd name="connsiteY370" fmla="*/ 1021689 h 1944000"/>
              <a:gd name="connsiteX371" fmla="*/ 1448314 w 1944000"/>
              <a:gd name="connsiteY371" fmla="*/ 1013752 h 1944000"/>
              <a:gd name="connsiteX372" fmla="*/ 1440049 w 1944000"/>
              <a:gd name="connsiteY372" fmla="*/ 1005814 h 1944000"/>
              <a:gd name="connsiteX373" fmla="*/ 1431467 w 1944000"/>
              <a:gd name="connsiteY373" fmla="*/ 998512 h 1944000"/>
              <a:gd name="connsiteX374" fmla="*/ 1422567 w 1944000"/>
              <a:gd name="connsiteY374" fmla="*/ 991527 h 1944000"/>
              <a:gd name="connsiteX375" fmla="*/ 1413349 w 1944000"/>
              <a:gd name="connsiteY375" fmla="*/ 984542 h 1944000"/>
              <a:gd name="connsiteX376" fmla="*/ 1403813 w 1944000"/>
              <a:gd name="connsiteY376" fmla="*/ 977557 h 1944000"/>
              <a:gd name="connsiteX377" fmla="*/ 1393959 w 1944000"/>
              <a:gd name="connsiteY377" fmla="*/ 971207 h 1944000"/>
              <a:gd name="connsiteX378" fmla="*/ 1383788 w 1944000"/>
              <a:gd name="connsiteY378" fmla="*/ 965174 h 1944000"/>
              <a:gd name="connsiteX379" fmla="*/ 1373299 w 1944000"/>
              <a:gd name="connsiteY379" fmla="*/ 959142 h 1944000"/>
              <a:gd name="connsiteX380" fmla="*/ 1362491 w 1944000"/>
              <a:gd name="connsiteY380" fmla="*/ 953427 h 1944000"/>
              <a:gd name="connsiteX381" fmla="*/ 1351048 w 1944000"/>
              <a:gd name="connsiteY381" fmla="*/ 948347 h 1944000"/>
              <a:gd name="connsiteX382" fmla="*/ 1339605 w 1944000"/>
              <a:gd name="connsiteY382" fmla="*/ 942949 h 1944000"/>
              <a:gd name="connsiteX383" fmla="*/ 1327845 w 1944000"/>
              <a:gd name="connsiteY383" fmla="*/ 937869 h 1944000"/>
              <a:gd name="connsiteX384" fmla="*/ 1305912 w 1944000"/>
              <a:gd name="connsiteY384" fmla="*/ 930249 h 1944000"/>
              <a:gd name="connsiteX385" fmla="*/ 1280801 w 1944000"/>
              <a:gd name="connsiteY385" fmla="*/ 921677 h 1944000"/>
              <a:gd name="connsiteX386" fmla="*/ 1252512 w 1944000"/>
              <a:gd name="connsiteY386" fmla="*/ 912469 h 1944000"/>
              <a:gd name="connsiteX387" fmla="*/ 1221362 w 1944000"/>
              <a:gd name="connsiteY387" fmla="*/ 902627 h 1944000"/>
              <a:gd name="connsiteX388" fmla="*/ 1186397 w 1944000"/>
              <a:gd name="connsiteY388" fmla="*/ 892784 h 1944000"/>
              <a:gd name="connsiteX389" fmla="*/ 1148572 w 1944000"/>
              <a:gd name="connsiteY389" fmla="*/ 882307 h 1944000"/>
              <a:gd name="connsiteX390" fmla="*/ 1107568 w 1944000"/>
              <a:gd name="connsiteY390" fmla="*/ 871512 h 1944000"/>
              <a:gd name="connsiteX391" fmla="*/ 1063385 w 1944000"/>
              <a:gd name="connsiteY391" fmla="*/ 860399 h 1944000"/>
              <a:gd name="connsiteX392" fmla="*/ 1063385 w 1944000"/>
              <a:gd name="connsiteY392" fmla="*/ 511149 h 1944000"/>
              <a:gd name="connsiteX393" fmla="*/ 1078960 w 1944000"/>
              <a:gd name="connsiteY393" fmla="*/ 514642 h 1944000"/>
              <a:gd name="connsiteX394" fmla="*/ 1093582 w 1944000"/>
              <a:gd name="connsiteY394" fmla="*/ 518769 h 1944000"/>
              <a:gd name="connsiteX395" fmla="*/ 1108204 w 1944000"/>
              <a:gd name="connsiteY395" fmla="*/ 523214 h 1944000"/>
              <a:gd name="connsiteX396" fmla="*/ 1121554 w 1944000"/>
              <a:gd name="connsiteY396" fmla="*/ 528612 h 1944000"/>
              <a:gd name="connsiteX397" fmla="*/ 1128229 w 1944000"/>
              <a:gd name="connsiteY397" fmla="*/ 531469 h 1944000"/>
              <a:gd name="connsiteX398" fmla="*/ 1134904 w 1944000"/>
              <a:gd name="connsiteY398" fmla="*/ 534644 h 1944000"/>
              <a:gd name="connsiteX399" fmla="*/ 1141261 w 1944000"/>
              <a:gd name="connsiteY399" fmla="*/ 537502 h 1944000"/>
              <a:gd name="connsiteX400" fmla="*/ 1146982 w 1944000"/>
              <a:gd name="connsiteY400" fmla="*/ 540677 h 1944000"/>
              <a:gd name="connsiteX401" fmla="*/ 1153022 w 1944000"/>
              <a:gd name="connsiteY401" fmla="*/ 544169 h 1944000"/>
              <a:gd name="connsiteX402" fmla="*/ 1159061 w 1944000"/>
              <a:gd name="connsiteY402" fmla="*/ 547662 h 1944000"/>
              <a:gd name="connsiteX403" fmla="*/ 1164465 w 1944000"/>
              <a:gd name="connsiteY403" fmla="*/ 551154 h 1944000"/>
              <a:gd name="connsiteX404" fmla="*/ 1169868 w 1944000"/>
              <a:gd name="connsiteY404" fmla="*/ 555282 h 1944000"/>
              <a:gd name="connsiteX405" fmla="*/ 1178768 w 1944000"/>
              <a:gd name="connsiteY405" fmla="*/ 561949 h 1944000"/>
              <a:gd name="connsiteX406" fmla="*/ 1187351 w 1944000"/>
              <a:gd name="connsiteY406" fmla="*/ 568934 h 1944000"/>
              <a:gd name="connsiteX407" fmla="*/ 1195297 w 1944000"/>
              <a:gd name="connsiteY407" fmla="*/ 576554 h 1944000"/>
              <a:gd name="connsiteX408" fmla="*/ 1202926 w 1944000"/>
              <a:gd name="connsiteY408" fmla="*/ 584174 h 1944000"/>
              <a:gd name="connsiteX409" fmla="*/ 1209919 w 1944000"/>
              <a:gd name="connsiteY409" fmla="*/ 592429 h 1944000"/>
              <a:gd name="connsiteX410" fmla="*/ 1216594 w 1944000"/>
              <a:gd name="connsiteY410" fmla="*/ 601002 h 1944000"/>
              <a:gd name="connsiteX411" fmla="*/ 1222633 w 1944000"/>
              <a:gd name="connsiteY411" fmla="*/ 609574 h 1944000"/>
              <a:gd name="connsiteX412" fmla="*/ 1228355 w 1944000"/>
              <a:gd name="connsiteY412" fmla="*/ 618782 h 1944000"/>
              <a:gd name="connsiteX413" fmla="*/ 1233758 w 1944000"/>
              <a:gd name="connsiteY413" fmla="*/ 627989 h 1944000"/>
              <a:gd name="connsiteX414" fmla="*/ 1238844 w 1944000"/>
              <a:gd name="connsiteY414" fmla="*/ 637832 h 1944000"/>
              <a:gd name="connsiteX415" fmla="*/ 1242976 w 1944000"/>
              <a:gd name="connsiteY415" fmla="*/ 647674 h 1944000"/>
              <a:gd name="connsiteX416" fmla="*/ 1247108 w 1944000"/>
              <a:gd name="connsiteY416" fmla="*/ 658469 h 1944000"/>
              <a:gd name="connsiteX417" fmla="*/ 1250287 w 1944000"/>
              <a:gd name="connsiteY417" fmla="*/ 668947 h 1944000"/>
              <a:gd name="connsiteX418" fmla="*/ 1253465 w 1944000"/>
              <a:gd name="connsiteY418" fmla="*/ 680059 h 1944000"/>
              <a:gd name="connsiteX419" fmla="*/ 1256326 w 1944000"/>
              <a:gd name="connsiteY419" fmla="*/ 691172 h 1944000"/>
              <a:gd name="connsiteX420" fmla="*/ 1258233 w 1944000"/>
              <a:gd name="connsiteY420" fmla="*/ 702919 h 1944000"/>
              <a:gd name="connsiteX421" fmla="*/ 1482324 w 1944000"/>
              <a:gd name="connsiteY421" fmla="*/ 675297 h 1944000"/>
              <a:gd name="connsiteX422" fmla="*/ 1479464 w 1944000"/>
              <a:gd name="connsiteY422" fmla="*/ 660692 h 1944000"/>
              <a:gd name="connsiteX423" fmla="*/ 1475967 w 1944000"/>
              <a:gd name="connsiteY423" fmla="*/ 646087 h 1944000"/>
              <a:gd name="connsiteX424" fmla="*/ 1472789 w 1944000"/>
              <a:gd name="connsiteY424" fmla="*/ 632434 h 1944000"/>
              <a:gd name="connsiteX425" fmla="*/ 1469292 w 1944000"/>
              <a:gd name="connsiteY425" fmla="*/ 618782 h 1944000"/>
              <a:gd name="connsiteX426" fmla="*/ 1465160 w 1944000"/>
              <a:gd name="connsiteY426" fmla="*/ 605764 h 1944000"/>
              <a:gd name="connsiteX427" fmla="*/ 1461028 w 1944000"/>
              <a:gd name="connsiteY427" fmla="*/ 592747 h 1944000"/>
              <a:gd name="connsiteX428" fmla="*/ 1456260 w 1944000"/>
              <a:gd name="connsiteY428" fmla="*/ 580364 h 1944000"/>
              <a:gd name="connsiteX429" fmla="*/ 1451810 w 1944000"/>
              <a:gd name="connsiteY429" fmla="*/ 568299 h 1944000"/>
              <a:gd name="connsiteX430" fmla="*/ 1446406 w 1944000"/>
              <a:gd name="connsiteY430" fmla="*/ 556552 h 1944000"/>
              <a:gd name="connsiteX431" fmla="*/ 1441321 w 1944000"/>
              <a:gd name="connsiteY431" fmla="*/ 545439 h 1944000"/>
              <a:gd name="connsiteX432" fmla="*/ 1435599 w 1944000"/>
              <a:gd name="connsiteY432" fmla="*/ 534644 h 1944000"/>
              <a:gd name="connsiteX433" fmla="*/ 1429560 w 1944000"/>
              <a:gd name="connsiteY433" fmla="*/ 523532 h 1944000"/>
              <a:gd name="connsiteX434" fmla="*/ 1423838 w 1944000"/>
              <a:gd name="connsiteY434" fmla="*/ 513689 h 1944000"/>
              <a:gd name="connsiteX435" fmla="*/ 1417163 w 1944000"/>
              <a:gd name="connsiteY435" fmla="*/ 503847 h 1944000"/>
              <a:gd name="connsiteX436" fmla="*/ 1410488 w 1944000"/>
              <a:gd name="connsiteY436" fmla="*/ 494322 h 1944000"/>
              <a:gd name="connsiteX437" fmla="*/ 1403177 w 1944000"/>
              <a:gd name="connsiteY437" fmla="*/ 485432 h 1944000"/>
              <a:gd name="connsiteX438" fmla="*/ 1395867 w 1944000"/>
              <a:gd name="connsiteY438" fmla="*/ 476542 h 1944000"/>
              <a:gd name="connsiteX439" fmla="*/ 1388238 w 1944000"/>
              <a:gd name="connsiteY439" fmla="*/ 467969 h 1944000"/>
              <a:gd name="connsiteX440" fmla="*/ 1379974 w 1944000"/>
              <a:gd name="connsiteY440" fmla="*/ 459714 h 1944000"/>
              <a:gd name="connsiteX441" fmla="*/ 1371074 w 1944000"/>
              <a:gd name="connsiteY441" fmla="*/ 451459 h 1944000"/>
              <a:gd name="connsiteX442" fmla="*/ 1361538 w 1944000"/>
              <a:gd name="connsiteY442" fmla="*/ 443522 h 1944000"/>
              <a:gd name="connsiteX443" fmla="*/ 1351366 w 1944000"/>
              <a:gd name="connsiteY443" fmla="*/ 435902 h 1944000"/>
              <a:gd name="connsiteX444" fmla="*/ 1341195 w 1944000"/>
              <a:gd name="connsiteY444" fmla="*/ 428599 h 1944000"/>
              <a:gd name="connsiteX445" fmla="*/ 1330388 w 1944000"/>
              <a:gd name="connsiteY445" fmla="*/ 421614 h 1944000"/>
              <a:gd name="connsiteX446" fmla="*/ 1319262 w 1944000"/>
              <a:gd name="connsiteY446" fmla="*/ 414629 h 1944000"/>
              <a:gd name="connsiteX447" fmla="*/ 1307184 w 1944000"/>
              <a:gd name="connsiteY447" fmla="*/ 407962 h 1944000"/>
              <a:gd name="connsiteX448" fmla="*/ 1294787 w 1944000"/>
              <a:gd name="connsiteY448" fmla="*/ 401294 h 1944000"/>
              <a:gd name="connsiteX449" fmla="*/ 1282073 w 1944000"/>
              <a:gd name="connsiteY449" fmla="*/ 395262 h 1944000"/>
              <a:gd name="connsiteX450" fmla="*/ 1268723 w 1944000"/>
              <a:gd name="connsiteY450" fmla="*/ 389229 h 1944000"/>
              <a:gd name="connsiteX451" fmla="*/ 1254737 w 1944000"/>
              <a:gd name="connsiteY451" fmla="*/ 383197 h 1944000"/>
              <a:gd name="connsiteX452" fmla="*/ 1240751 w 1944000"/>
              <a:gd name="connsiteY452" fmla="*/ 378117 h 1944000"/>
              <a:gd name="connsiteX453" fmla="*/ 1225812 w 1944000"/>
              <a:gd name="connsiteY453" fmla="*/ 372402 h 1944000"/>
              <a:gd name="connsiteX454" fmla="*/ 1207058 w 1944000"/>
              <a:gd name="connsiteY454" fmla="*/ 366369 h 1944000"/>
              <a:gd name="connsiteX455" fmla="*/ 1187986 w 1944000"/>
              <a:gd name="connsiteY455" fmla="*/ 360972 h 1944000"/>
              <a:gd name="connsiteX456" fmla="*/ 1168279 w 1944000"/>
              <a:gd name="connsiteY456" fmla="*/ 355574 h 1944000"/>
              <a:gd name="connsiteX457" fmla="*/ 1147936 w 1944000"/>
              <a:gd name="connsiteY457" fmla="*/ 351129 h 1944000"/>
              <a:gd name="connsiteX458" fmla="*/ 1127593 w 1944000"/>
              <a:gd name="connsiteY458" fmla="*/ 346684 h 1944000"/>
              <a:gd name="connsiteX459" fmla="*/ 1106614 w 1944000"/>
              <a:gd name="connsiteY459" fmla="*/ 343192 h 1944000"/>
              <a:gd name="connsiteX460" fmla="*/ 1085000 w 1944000"/>
              <a:gd name="connsiteY460" fmla="*/ 339699 h 1944000"/>
              <a:gd name="connsiteX461" fmla="*/ 1063385 w 1944000"/>
              <a:gd name="connsiteY461" fmla="*/ 337159 h 1944000"/>
              <a:gd name="connsiteX462" fmla="*/ 1063385 w 1944000"/>
              <a:gd name="connsiteY462" fmla="*/ 217144 h 1944000"/>
              <a:gd name="connsiteX463" fmla="*/ 972000 w 1944000"/>
              <a:gd name="connsiteY463" fmla="*/ 0 h 1944000"/>
              <a:gd name="connsiteX464" fmla="*/ 1944000 w 1944000"/>
              <a:gd name="connsiteY464" fmla="*/ 972000 h 1944000"/>
              <a:gd name="connsiteX465" fmla="*/ 972000 w 1944000"/>
              <a:gd name="connsiteY465" fmla="*/ 1944000 h 1944000"/>
              <a:gd name="connsiteX466" fmla="*/ 0 w 1944000"/>
              <a:gd name="connsiteY466" fmla="*/ 972000 h 1944000"/>
              <a:gd name="connsiteX467" fmla="*/ 972000 w 1944000"/>
              <a:gd name="connsiteY467" fmla="*/ 0 h 19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</a:cxnLst>
            <a:rect l="l" t="t" r="r" b="b"/>
            <a:pathLst>
              <a:path w="1944000" h="1944000">
                <a:moveTo>
                  <a:pt x="1063385" y="1082014"/>
                </a:moveTo>
                <a:lnTo>
                  <a:pt x="1093900" y="1089952"/>
                </a:lnTo>
                <a:lnTo>
                  <a:pt x="1121871" y="1097572"/>
                </a:lnTo>
                <a:lnTo>
                  <a:pt x="1146982" y="1104557"/>
                </a:lnTo>
                <a:lnTo>
                  <a:pt x="1169550" y="1111542"/>
                </a:lnTo>
                <a:lnTo>
                  <a:pt x="1188940" y="1118209"/>
                </a:lnTo>
                <a:lnTo>
                  <a:pt x="1205469" y="1124559"/>
                </a:lnTo>
                <a:lnTo>
                  <a:pt x="1212779" y="1127734"/>
                </a:lnTo>
                <a:lnTo>
                  <a:pt x="1219137" y="1130592"/>
                </a:lnTo>
                <a:lnTo>
                  <a:pt x="1225176" y="1133449"/>
                </a:lnTo>
                <a:lnTo>
                  <a:pt x="1230262" y="1136307"/>
                </a:lnTo>
                <a:lnTo>
                  <a:pt x="1238526" y="1141704"/>
                </a:lnTo>
                <a:lnTo>
                  <a:pt x="1245837" y="1146784"/>
                </a:lnTo>
                <a:lnTo>
                  <a:pt x="1253148" y="1152499"/>
                </a:lnTo>
                <a:lnTo>
                  <a:pt x="1259823" y="1158532"/>
                </a:lnTo>
                <a:lnTo>
                  <a:pt x="1265862" y="1164564"/>
                </a:lnTo>
                <a:lnTo>
                  <a:pt x="1271266" y="1170914"/>
                </a:lnTo>
                <a:lnTo>
                  <a:pt x="1276351" y="1177582"/>
                </a:lnTo>
                <a:lnTo>
                  <a:pt x="1280801" y="1184567"/>
                </a:lnTo>
                <a:lnTo>
                  <a:pt x="1284934" y="1191234"/>
                </a:lnTo>
                <a:lnTo>
                  <a:pt x="1288112" y="1198537"/>
                </a:lnTo>
                <a:lnTo>
                  <a:pt x="1291291" y="1206157"/>
                </a:lnTo>
                <a:lnTo>
                  <a:pt x="1293516" y="1214094"/>
                </a:lnTo>
                <a:lnTo>
                  <a:pt x="1295423" y="1222032"/>
                </a:lnTo>
                <a:lnTo>
                  <a:pt x="1296694" y="1230287"/>
                </a:lnTo>
                <a:lnTo>
                  <a:pt x="1297330" y="1238859"/>
                </a:lnTo>
                <a:lnTo>
                  <a:pt x="1297648" y="1247432"/>
                </a:lnTo>
                <a:lnTo>
                  <a:pt x="1297330" y="1257275"/>
                </a:lnTo>
                <a:lnTo>
                  <a:pt x="1296377" y="1266800"/>
                </a:lnTo>
                <a:lnTo>
                  <a:pt x="1295105" y="1276007"/>
                </a:lnTo>
                <a:lnTo>
                  <a:pt x="1292880" y="1285215"/>
                </a:lnTo>
                <a:lnTo>
                  <a:pt x="1290019" y="1294422"/>
                </a:lnTo>
                <a:lnTo>
                  <a:pt x="1286841" y="1303312"/>
                </a:lnTo>
                <a:lnTo>
                  <a:pt x="1283344" y="1312202"/>
                </a:lnTo>
                <a:lnTo>
                  <a:pt x="1278576" y="1320775"/>
                </a:lnTo>
                <a:lnTo>
                  <a:pt x="1273808" y="1329347"/>
                </a:lnTo>
                <a:lnTo>
                  <a:pt x="1267769" y="1337602"/>
                </a:lnTo>
                <a:lnTo>
                  <a:pt x="1261412" y="1345857"/>
                </a:lnTo>
                <a:lnTo>
                  <a:pt x="1254737" y="1353795"/>
                </a:lnTo>
                <a:lnTo>
                  <a:pt x="1247426" y="1361732"/>
                </a:lnTo>
                <a:lnTo>
                  <a:pt x="1239162" y="1369670"/>
                </a:lnTo>
                <a:lnTo>
                  <a:pt x="1230580" y="1376655"/>
                </a:lnTo>
                <a:lnTo>
                  <a:pt x="1221362" y="1384275"/>
                </a:lnTo>
                <a:lnTo>
                  <a:pt x="1214051" y="1389672"/>
                </a:lnTo>
                <a:lnTo>
                  <a:pt x="1206422" y="1394435"/>
                </a:lnTo>
                <a:lnTo>
                  <a:pt x="1198476" y="1399515"/>
                </a:lnTo>
                <a:lnTo>
                  <a:pt x="1190211" y="1403960"/>
                </a:lnTo>
                <a:lnTo>
                  <a:pt x="1181311" y="1408087"/>
                </a:lnTo>
                <a:lnTo>
                  <a:pt x="1172411" y="1411897"/>
                </a:lnTo>
                <a:lnTo>
                  <a:pt x="1163193" y="1416025"/>
                </a:lnTo>
                <a:lnTo>
                  <a:pt x="1153340" y="1419517"/>
                </a:lnTo>
                <a:lnTo>
                  <a:pt x="1143486" y="1422692"/>
                </a:lnTo>
                <a:lnTo>
                  <a:pt x="1132997" y="1425867"/>
                </a:lnTo>
                <a:lnTo>
                  <a:pt x="1122189" y="1428407"/>
                </a:lnTo>
                <a:lnTo>
                  <a:pt x="1111064" y="1431265"/>
                </a:lnTo>
                <a:lnTo>
                  <a:pt x="1099621" y="1433487"/>
                </a:lnTo>
                <a:lnTo>
                  <a:pt x="1087860" y="1435392"/>
                </a:lnTo>
                <a:lnTo>
                  <a:pt x="1075782" y="1436980"/>
                </a:lnTo>
                <a:lnTo>
                  <a:pt x="1063385" y="1438567"/>
                </a:lnTo>
                <a:close/>
                <a:moveTo>
                  <a:pt x="880616" y="505752"/>
                </a:moveTo>
                <a:lnTo>
                  <a:pt x="880616" y="814362"/>
                </a:lnTo>
                <a:lnTo>
                  <a:pt x="847241" y="805789"/>
                </a:lnTo>
                <a:lnTo>
                  <a:pt x="820223" y="798804"/>
                </a:lnTo>
                <a:lnTo>
                  <a:pt x="799879" y="793089"/>
                </a:lnTo>
                <a:lnTo>
                  <a:pt x="785894" y="788327"/>
                </a:lnTo>
                <a:lnTo>
                  <a:pt x="771590" y="782929"/>
                </a:lnTo>
                <a:lnTo>
                  <a:pt x="757922" y="776897"/>
                </a:lnTo>
                <a:lnTo>
                  <a:pt x="745843" y="770229"/>
                </a:lnTo>
                <a:lnTo>
                  <a:pt x="739804" y="767054"/>
                </a:lnTo>
                <a:lnTo>
                  <a:pt x="734400" y="763879"/>
                </a:lnTo>
                <a:lnTo>
                  <a:pt x="728679" y="760069"/>
                </a:lnTo>
                <a:lnTo>
                  <a:pt x="723593" y="756577"/>
                </a:lnTo>
                <a:lnTo>
                  <a:pt x="718825" y="752767"/>
                </a:lnTo>
                <a:lnTo>
                  <a:pt x="714057" y="749274"/>
                </a:lnTo>
                <a:lnTo>
                  <a:pt x="709925" y="745464"/>
                </a:lnTo>
                <a:lnTo>
                  <a:pt x="705475" y="741337"/>
                </a:lnTo>
                <a:lnTo>
                  <a:pt x="701979" y="737209"/>
                </a:lnTo>
                <a:lnTo>
                  <a:pt x="698164" y="733082"/>
                </a:lnTo>
                <a:lnTo>
                  <a:pt x="694668" y="728954"/>
                </a:lnTo>
                <a:lnTo>
                  <a:pt x="691807" y="724827"/>
                </a:lnTo>
                <a:lnTo>
                  <a:pt x="688629" y="720699"/>
                </a:lnTo>
                <a:lnTo>
                  <a:pt x="686086" y="716254"/>
                </a:lnTo>
                <a:lnTo>
                  <a:pt x="683543" y="712127"/>
                </a:lnTo>
                <a:lnTo>
                  <a:pt x="681000" y="707682"/>
                </a:lnTo>
                <a:lnTo>
                  <a:pt x="679093" y="703237"/>
                </a:lnTo>
                <a:lnTo>
                  <a:pt x="677186" y="698474"/>
                </a:lnTo>
                <a:lnTo>
                  <a:pt x="675596" y="694347"/>
                </a:lnTo>
                <a:lnTo>
                  <a:pt x="674325" y="689584"/>
                </a:lnTo>
                <a:lnTo>
                  <a:pt x="673053" y="684822"/>
                </a:lnTo>
                <a:lnTo>
                  <a:pt x="671782" y="680059"/>
                </a:lnTo>
                <a:lnTo>
                  <a:pt x="671146" y="675297"/>
                </a:lnTo>
                <a:lnTo>
                  <a:pt x="670511" y="670217"/>
                </a:lnTo>
                <a:lnTo>
                  <a:pt x="670193" y="665137"/>
                </a:lnTo>
                <a:lnTo>
                  <a:pt x="670193" y="660374"/>
                </a:lnTo>
                <a:lnTo>
                  <a:pt x="670511" y="652437"/>
                </a:lnTo>
                <a:lnTo>
                  <a:pt x="671146" y="644499"/>
                </a:lnTo>
                <a:lnTo>
                  <a:pt x="672736" y="636879"/>
                </a:lnTo>
                <a:lnTo>
                  <a:pt x="674643" y="629259"/>
                </a:lnTo>
                <a:lnTo>
                  <a:pt x="676868" y="622274"/>
                </a:lnTo>
                <a:lnTo>
                  <a:pt x="679728" y="614972"/>
                </a:lnTo>
                <a:lnTo>
                  <a:pt x="683225" y="607669"/>
                </a:lnTo>
                <a:lnTo>
                  <a:pt x="687039" y="600684"/>
                </a:lnTo>
                <a:lnTo>
                  <a:pt x="691807" y="593699"/>
                </a:lnTo>
                <a:lnTo>
                  <a:pt x="696575" y="587349"/>
                </a:lnTo>
                <a:lnTo>
                  <a:pt x="702297" y="580682"/>
                </a:lnTo>
                <a:lnTo>
                  <a:pt x="708336" y="574014"/>
                </a:lnTo>
                <a:lnTo>
                  <a:pt x="714693" y="567664"/>
                </a:lnTo>
                <a:lnTo>
                  <a:pt x="722004" y="561632"/>
                </a:lnTo>
                <a:lnTo>
                  <a:pt x="729632" y="555282"/>
                </a:lnTo>
                <a:lnTo>
                  <a:pt x="737897" y="549249"/>
                </a:lnTo>
                <a:lnTo>
                  <a:pt x="743936" y="545122"/>
                </a:lnTo>
                <a:lnTo>
                  <a:pt x="750293" y="540994"/>
                </a:lnTo>
                <a:lnTo>
                  <a:pt x="757286" y="537502"/>
                </a:lnTo>
                <a:lnTo>
                  <a:pt x="764597" y="533692"/>
                </a:lnTo>
                <a:lnTo>
                  <a:pt x="772544" y="530517"/>
                </a:lnTo>
                <a:lnTo>
                  <a:pt x="780490" y="527342"/>
                </a:lnTo>
                <a:lnTo>
                  <a:pt x="789072" y="524167"/>
                </a:lnTo>
                <a:lnTo>
                  <a:pt x="797654" y="521627"/>
                </a:lnTo>
                <a:lnTo>
                  <a:pt x="806872" y="519087"/>
                </a:lnTo>
                <a:lnTo>
                  <a:pt x="816408" y="516229"/>
                </a:lnTo>
                <a:lnTo>
                  <a:pt x="825944" y="514324"/>
                </a:lnTo>
                <a:lnTo>
                  <a:pt x="836116" y="512102"/>
                </a:lnTo>
                <a:lnTo>
                  <a:pt x="846923" y="510514"/>
                </a:lnTo>
                <a:lnTo>
                  <a:pt x="858048" y="508927"/>
                </a:lnTo>
                <a:lnTo>
                  <a:pt x="869173" y="507022"/>
                </a:lnTo>
                <a:close/>
                <a:moveTo>
                  <a:pt x="880616" y="217144"/>
                </a:moveTo>
                <a:lnTo>
                  <a:pt x="880616" y="333984"/>
                </a:lnTo>
                <a:lnTo>
                  <a:pt x="863451" y="335254"/>
                </a:lnTo>
                <a:lnTo>
                  <a:pt x="846287" y="337159"/>
                </a:lnTo>
                <a:lnTo>
                  <a:pt x="829440" y="339382"/>
                </a:lnTo>
                <a:lnTo>
                  <a:pt x="812912" y="341922"/>
                </a:lnTo>
                <a:lnTo>
                  <a:pt x="796701" y="344779"/>
                </a:lnTo>
                <a:lnTo>
                  <a:pt x="780490" y="347954"/>
                </a:lnTo>
                <a:lnTo>
                  <a:pt x="764279" y="351764"/>
                </a:lnTo>
                <a:lnTo>
                  <a:pt x="748386" y="355892"/>
                </a:lnTo>
                <a:lnTo>
                  <a:pt x="726136" y="362242"/>
                </a:lnTo>
                <a:lnTo>
                  <a:pt x="704839" y="368909"/>
                </a:lnTo>
                <a:lnTo>
                  <a:pt x="684814" y="375894"/>
                </a:lnTo>
                <a:lnTo>
                  <a:pt x="666061" y="383197"/>
                </a:lnTo>
                <a:lnTo>
                  <a:pt x="657160" y="387324"/>
                </a:lnTo>
                <a:lnTo>
                  <a:pt x="648260" y="391134"/>
                </a:lnTo>
                <a:lnTo>
                  <a:pt x="639996" y="395262"/>
                </a:lnTo>
                <a:lnTo>
                  <a:pt x="632050" y="399072"/>
                </a:lnTo>
                <a:lnTo>
                  <a:pt x="624103" y="403517"/>
                </a:lnTo>
                <a:lnTo>
                  <a:pt x="616792" y="407644"/>
                </a:lnTo>
                <a:lnTo>
                  <a:pt x="609481" y="412089"/>
                </a:lnTo>
                <a:lnTo>
                  <a:pt x="602806" y="416534"/>
                </a:lnTo>
                <a:lnTo>
                  <a:pt x="593906" y="422567"/>
                </a:lnTo>
                <a:lnTo>
                  <a:pt x="585642" y="428282"/>
                </a:lnTo>
                <a:lnTo>
                  <a:pt x="577060" y="434632"/>
                </a:lnTo>
                <a:lnTo>
                  <a:pt x="569113" y="440982"/>
                </a:lnTo>
                <a:lnTo>
                  <a:pt x="561167" y="447967"/>
                </a:lnTo>
                <a:lnTo>
                  <a:pt x="553538" y="454317"/>
                </a:lnTo>
                <a:lnTo>
                  <a:pt x="545910" y="461302"/>
                </a:lnTo>
                <a:lnTo>
                  <a:pt x="538917" y="468604"/>
                </a:lnTo>
                <a:lnTo>
                  <a:pt x="532241" y="475907"/>
                </a:lnTo>
                <a:lnTo>
                  <a:pt x="525249" y="483527"/>
                </a:lnTo>
                <a:lnTo>
                  <a:pt x="518891" y="491464"/>
                </a:lnTo>
                <a:lnTo>
                  <a:pt x="512534" y="499402"/>
                </a:lnTo>
                <a:lnTo>
                  <a:pt x="506813" y="507022"/>
                </a:lnTo>
                <a:lnTo>
                  <a:pt x="501091" y="515277"/>
                </a:lnTo>
                <a:lnTo>
                  <a:pt x="495370" y="523849"/>
                </a:lnTo>
                <a:lnTo>
                  <a:pt x="490284" y="532422"/>
                </a:lnTo>
                <a:lnTo>
                  <a:pt x="485198" y="541312"/>
                </a:lnTo>
                <a:lnTo>
                  <a:pt x="480430" y="550202"/>
                </a:lnTo>
                <a:lnTo>
                  <a:pt x="475980" y="559092"/>
                </a:lnTo>
                <a:lnTo>
                  <a:pt x="472166" y="568299"/>
                </a:lnTo>
                <a:lnTo>
                  <a:pt x="468352" y="577507"/>
                </a:lnTo>
                <a:lnTo>
                  <a:pt x="464855" y="586714"/>
                </a:lnTo>
                <a:lnTo>
                  <a:pt x="461994" y="596239"/>
                </a:lnTo>
                <a:lnTo>
                  <a:pt x="459134" y="605764"/>
                </a:lnTo>
                <a:lnTo>
                  <a:pt x="456591" y="615289"/>
                </a:lnTo>
                <a:lnTo>
                  <a:pt x="454684" y="624814"/>
                </a:lnTo>
                <a:lnTo>
                  <a:pt x="453094" y="634657"/>
                </a:lnTo>
                <a:lnTo>
                  <a:pt x="451187" y="644182"/>
                </a:lnTo>
                <a:lnTo>
                  <a:pt x="450234" y="654024"/>
                </a:lnTo>
                <a:lnTo>
                  <a:pt x="449280" y="664184"/>
                </a:lnTo>
                <a:lnTo>
                  <a:pt x="448962" y="674344"/>
                </a:lnTo>
                <a:lnTo>
                  <a:pt x="448644" y="684822"/>
                </a:lnTo>
                <a:lnTo>
                  <a:pt x="448962" y="695934"/>
                </a:lnTo>
                <a:lnTo>
                  <a:pt x="449598" y="706729"/>
                </a:lnTo>
                <a:lnTo>
                  <a:pt x="450552" y="717842"/>
                </a:lnTo>
                <a:lnTo>
                  <a:pt x="452141" y="728637"/>
                </a:lnTo>
                <a:lnTo>
                  <a:pt x="453730" y="739432"/>
                </a:lnTo>
                <a:lnTo>
                  <a:pt x="455955" y="749909"/>
                </a:lnTo>
                <a:lnTo>
                  <a:pt x="458180" y="760387"/>
                </a:lnTo>
                <a:lnTo>
                  <a:pt x="461359" y="770547"/>
                </a:lnTo>
                <a:lnTo>
                  <a:pt x="464537" y="781024"/>
                </a:lnTo>
                <a:lnTo>
                  <a:pt x="468352" y="791184"/>
                </a:lnTo>
                <a:lnTo>
                  <a:pt x="472484" y="801027"/>
                </a:lnTo>
                <a:lnTo>
                  <a:pt x="476934" y="810869"/>
                </a:lnTo>
                <a:lnTo>
                  <a:pt x="482020" y="820712"/>
                </a:lnTo>
                <a:lnTo>
                  <a:pt x="487423" y="830237"/>
                </a:lnTo>
                <a:lnTo>
                  <a:pt x="492827" y="839762"/>
                </a:lnTo>
                <a:lnTo>
                  <a:pt x="498866" y="848969"/>
                </a:lnTo>
                <a:lnTo>
                  <a:pt x="505541" y="858177"/>
                </a:lnTo>
                <a:lnTo>
                  <a:pt x="512216" y="867067"/>
                </a:lnTo>
                <a:lnTo>
                  <a:pt x="519527" y="875957"/>
                </a:lnTo>
                <a:lnTo>
                  <a:pt x="527156" y="884212"/>
                </a:lnTo>
                <a:lnTo>
                  <a:pt x="535102" y="892467"/>
                </a:lnTo>
                <a:lnTo>
                  <a:pt x="543367" y="900404"/>
                </a:lnTo>
                <a:lnTo>
                  <a:pt x="551949" y="908024"/>
                </a:lnTo>
                <a:lnTo>
                  <a:pt x="561167" y="915644"/>
                </a:lnTo>
                <a:lnTo>
                  <a:pt x="570385" y="922947"/>
                </a:lnTo>
                <a:lnTo>
                  <a:pt x="580238" y="929932"/>
                </a:lnTo>
                <a:lnTo>
                  <a:pt x="590410" y="936282"/>
                </a:lnTo>
                <a:lnTo>
                  <a:pt x="600899" y="942632"/>
                </a:lnTo>
                <a:lnTo>
                  <a:pt x="611706" y="948982"/>
                </a:lnTo>
                <a:lnTo>
                  <a:pt x="623149" y="954697"/>
                </a:lnTo>
                <a:lnTo>
                  <a:pt x="634592" y="960412"/>
                </a:lnTo>
                <a:lnTo>
                  <a:pt x="646671" y="966127"/>
                </a:lnTo>
                <a:lnTo>
                  <a:pt x="666378" y="974064"/>
                </a:lnTo>
                <a:lnTo>
                  <a:pt x="688629" y="982637"/>
                </a:lnTo>
                <a:lnTo>
                  <a:pt x="713739" y="991209"/>
                </a:lnTo>
                <a:lnTo>
                  <a:pt x="741711" y="1000099"/>
                </a:lnTo>
                <a:lnTo>
                  <a:pt x="772544" y="1009307"/>
                </a:lnTo>
                <a:lnTo>
                  <a:pt x="805919" y="1018514"/>
                </a:lnTo>
                <a:lnTo>
                  <a:pt x="841837" y="1028357"/>
                </a:lnTo>
                <a:lnTo>
                  <a:pt x="880616" y="1038199"/>
                </a:lnTo>
                <a:lnTo>
                  <a:pt x="880616" y="1433487"/>
                </a:lnTo>
                <a:lnTo>
                  <a:pt x="870444" y="1431582"/>
                </a:lnTo>
                <a:lnTo>
                  <a:pt x="860591" y="1429042"/>
                </a:lnTo>
                <a:lnTo>
                  <a:pt x="850737" y="1426820"/>
                </a:lnTo>
                <a:lnTo>
                  <a:pt x="841519" y="1424280"/>
                </a:lnTo>
                <a:lnTo>
                  <a:pt x="831983" y="1421422"/>
                </a:lnTo>
                <a:lnTo>
                  <a:pt x="823083" y="1418247"/>
                </a:lnTo>
                <a:lnTo>
                  <a:pt x="814183" y="1415072"/>
                </a:lnTo>
                <a:lnTo>
                  <a:pt x="805283" y="1411580"/>
                </a:lnTo>
                <a:lnTo>
                  <a:pt x="796701" y="1408087"/>
                </a:lnTo>
                <a:lnTo>
                  <a:pt x="788437" y="1404277"/>
                </a:lnTo>
                <a:lnTo>
                  <a:pt x="780490" y="1400150"/>
                </a:lnTo>
                <a:lnTo>
                  <a:pt x="772544" y="1396022"/>
                </a:lnTo>
                <a:lnTo>
                  <a:pt x="764915" y="1391260"/>
                </a:lnTo>
                <a:lnTo>
                  <a:pt x="757604" y="1386815"/>
                </a:lnTo>
                <a:lnTo>
                  <a:pt x="750293" y="1381735"/>
                </a:lnTo>
                <a:lnTo>
                  <a:pt x="743618" y="1376655"/>
                </a:lnTo>
                <a:lnTo>
                  <a:pt x="732811" y="1368082"/>
                </a:lnTo>
                <a:lnTo>
                  <a:pt x="722640" y="1359192"/>
                </a:lnTo>
                <a:lnTo>
                  <a:pt x="713104" y="1349985"/>
                </a:lnTo>
                <a:lnTo>
                  <a:pt x="704204" y="1340142"/>
                </a:lnTo>
                <a:lnTo>
                  <a:pt x="695621" y="1329982"/>
                </a:lnTo>
                <a:lnTo>
                  <a:pt x="687675" y="1319187"/>
                </a:lnTo>
                <a:lnTo>
                  <a:pt x="680046" y="1308075"/>
                </a:lnTo>
                <a:lnTo>
                  <a:pt x="673371" y="1296327"/>
                </a:lnTo>
                <a:lnTo>
                  <a:pt x="667014" y="1284262"/>
                </a:lnTo>
                <a:lnTo>
                  <a:pt x="660975" y="1271562"/>
                </a:lnTo>
                <a:lnTo>
                  <a:pt x="655889" y="1258862"/>
                </a:lnTo>
                <a:lnTo>
                  <a:pt x="651121" y="1245209"/>
                </a:lnTo>
                <a:lnTo>
                  <a:pt x="646989" y="1231557"/>
                </a:lnTo>
                <a:lnTo>
                  <a:pt x="642857" y="1217269"/>
                </a:lnTo>
                <a:lnTo>
                  <a:pt x="639996" y="1202664"/>
                </a:lnTo>
                <a:lnTo>
                  <a:pt x="637453" y="1187424"/>
                </a:lnTo>
                <a:lnTo>
                  <a:pt x="410819" y="1219492"/>
                </a:lnTo>
                <a:lnTo>
                  <a:pt x="413044" y="1231557"/>
                </a:lnTo>
                <a:lnTo>
                  <a:pt x="415587" y="1243304"/>
                </a:lnTo>
                <a:lnTo>
                  <a:pt x="418766" y="1255370"/>
                </a:lnTo>
                <a:lnTo>
                  <a:pt x="421626" y="1266800"/>
                </a:lnTo>
                <a:lnTo>
                  <a:pt x="424805" y="1278230"/>
                </a:lnTo>
                <a:lnTo>
                  <a:pt x="428619" y="1289660"/>
                </a:lnTo>
                <a:lnTo>
                  <a:pt x="432116" y="1300455"/>
                </a:lnTo>
                <a:lnTo>
                  <a:pt x="435930" y="1311250"/>
                </a:lnTo>
                <a:lnTo>
                  <a:pt x="440062" y="1321727"/>
                </a:lnTo>
                <a:lnTo>
                  <a:pt x="444512" y="1332205"/>
                </a:lnTo>
                <a:lnTo>
                  <a:pt x="448644" y="1342682"/>
                </a:lnTo>
                <a:lnTo>
                  <a:pt x="453412" y="1352525"/>
                </a:lnTo>
                <a:lnTo>
                  <a:pt x="458180" y="1362367"/>
                </a:lnTo>
                <a:lnTo>
                  <a:pt x="463266" y="1372210"/>
                </a:lnTo>
                <a:lnTo>
                  <a:pt x="468352" y="1381735"/>
                </a:lnTo>
                <a:lnTo>
                  <a:pt x="473755" y="1390942"/>
                </a:lnTo>
                <a:lnTo>
                  <a:pt x="479477" y="1399832"/>
                </a:lnTo>
                <a:lnTo>
                  <a:pt x="485198" y="1409040"/>
                </a:lnTo>
                <a:lnTo>
                  <a:pt x="491238" y="1417612"/>
                </a:lnTo>
                <a:lnTo>
                  <a:pt x="497595" y="1426185"/>
                </a:lnTo>
                <a:lnTo>
                  <a:pt x="503634" y="1434757"/>
                </a:lnTo>
                <a:lnTo>
                  <a:pt x="510309" y="1442695"/>
                </a:lnTo>
                <a:lnTo>
                  <a:pt x="517302" y="1450950"/>
                </a:lnTo>
                <a:lnTo>
                  <a:pt x="524295" y="1458570"/>
                </a:lnTo>
                <a:lnTo>
                  <a:pt x="531288" y="1466190"/>
                </a:lnTo>
                <a:lnTo>
                  <a:pt x="538599" y="1473492"/>
                </a:lnTo>
                <a:lnTo>
                  <a:pt x="546227" y="1480795"/>
                </a:lnTo>
                <a:lnTo>
                  <a:pt x="553856" y="1487780"/>
                </a:lnTo>
                <a:lnTo>
                  <a:pt x="561802" y="1494765"/>
                </a:lnTo>
                <a:lnTo>
                  <a:pt x="570067" y="1501750"/>
                </a:lnTo>
                <a:lnTo>
                  <a:pt x="578331" y="1507782"/>
                </a:lnTo>
                <a:lnTo>
                  <a:pt x="586913" y="1514132"/>
                </a:lnTo>
                <a:lnTo>
                  <a:pt x="600581" y="1523657"/>
                </a:lnTo>
                <a:lnTo>
                  <a:pt x="615203" y="1532865"/>
                </a:lnTo>
                <a:lnTo>
                  <a:pt x="630142" y="1541437"/>
                </a:lnTo>
                <a:lnTo>
                  <a:pt x="645717" y="1549375"/>
                </a:lnTo>
                <a:lnTo>
                  <a:pt x="661928" y="1556995"/>
                </a:lnTo>
                <a:lnTo>
                  <a:pt x="678775" y="1563980"/>
                </a:lnTo>
                <a:lnTo>
                  <a:pt x="696257" y="1570647"/>
                </a:lnTo>
                <a:lnTo>
                  <a:pt x="714375" y="1576680"/>
                </a:lnTo>
                <a:lnTo>
                  <a:pt x="733129" y="1582395"/>
                </a:lnTo>
                <a:lnTo>
                  <a:pt x="752518" y="1587475"/>
                </a:lnTo>
                <a:lnTo>
                  <a:pt x="772544" y="1592237"/>
                </a:lnTo>
                <a:lnTo>
                  <a:pt x="792887" y="1596365"/>
                </a:lnTo>
                <a:lnTo>
                  <a:pt x="814183" y="1600175"/>
                </a:lnTo>
                <a:lnTo>
                  <a:pt x="835480" y="1603350"/>
                </a:lnTo>
                <a:lnTo>
                  <a:pt x="858048" y="1606525"/>
                </a:lnTo>
                <a:lnTo>
                  <a:pt x="880616" y="1608747"/>
                </a:lnTo>
                <a:lnTo>
                  <a:pt x="880616" y="1726857"/>
                </a:lnTo>
                <a:lnTo>
                  <a:pt x="1063385" y="1726857"/>
                </a:lnTo>
                <a:lnTo>
                  <a:pt x="1063385" y="1610652"/>
                </a:lnTo>
                <a:lnTo>
                  <a:pt x="1077371" y="1609382"/>
                </a:lnTo>
                <a:lnTo>
                  <a:pt x="1091675" y="1607795"/>
                </a:lnTo>
                <a:lnTo>
                  <a:pt x="1105661" y="1606207"/>
                </a:lnTo>
                <a:lnTo>
                  <a:pt x="1119329" y="1603985"/>
                </a:lnTo>
                <a:lnTo>
                  <a:pt x="1133314" y="1602080"/>
                </a:lnTo>
                <a:lnTo>
                  <a:pt x="1146665" y="1599857"/>
                </a:lnTo>
                <a:lnTo>
                  <a:pt x="1160015" y="1597317"/>
                </a:lnTo>
                <a:lnTo>
                  <a:pt x="1173047" y="1594142"/>
                </a:lnTo>
                <a:lnTo>
                  <a:pt x="1186397" y="1591285"/>
                </a:lnTo>
                <a:lnTo>
                  <a:pt x="1199111" y="1587792"/>
                </a:lnTo>
                <a:lnTo>
                  <a:pt x="1212144" y="1584300"/>
                </a:lnTo>
                <a:lnTo>
                  <a:pt x="1224540" y="1580807"/>
                </a:lnTo>
                <a:lnTo>
                  <a:pt x="1236937" y="1576680"/>
                </a:lnTo>
                <a:lnTo>
                  <a:pt x="1249333" y="1572552"/>
                </a:lnTo>
                <a:lnTo>
                  <a:pt x="1261412" y="1567790"/>
                </a:lnTo>
                <a:lnTo>
                  <a:pt x="1273491" y="1563345"/>
                </a:lnTo>
                <a:lnTo>
                  <a:pt x="1288748" y="1556995"/>
                </a:lnTo>
                <a:lnTo>
                  <a:pt x="1304005" y="1550010"/>
                </a:lnTo>
                <a:lnTo>
                  <a:pt x="1318627" y="1543025"/>
                </a:lnTo>
                <a:lnTo>
                  <a:pt x="1332613" y="1535722"/>
                </a:lnTo>
                <a:lnTo>
                  <a:pt x="1346598" y="1528102"/>
                </a:lnTo>
                <a:lnTo>
                  <a:pt x="1359631" y="1519847"/>
                </a:lnTo>
                <a:lnTo>
                  <a:pt x="1372345" y="1511592"/>
                </a:lnTo>
                <a:lnTo>
                  <a:pt x="1384742" y="1502702"/>
                </a:lnTo>
                <a:lnTo>
                  <a:pt x="1396185" y="1493812"/>
                </a:lnTo>
                <a:lnTo>
                  <a:pt x="1407945" y="1484287"/>
                </a:lnTo>
                <a:lnTo>
                  <a:pt x="1418753" y="1474762"/>
                </a:lnTo>
                <a:lnTo>
                  <a:pt x="1429242" y="1464602"/>
                </a:lnTo>
                <a:lnTo>
                  <a:pt x="1439096" y="1454125"/>
                </a:lnTo>
                <a:lnTo>
                  <a:pt x="1448631" y="1443647"/>
                </a:lnTo>
                <a:lnTo>
                  <a:pt x="1457531" y="1432535"/>
                </a:lnTo>
                <a:lnTo>
                  <a:pt x="1466114" y="1421422"/>
                </a:lnTo>
                <a:lnTo>
                  <a:pt x="1474378" y="1409675"/>
                </a:lnTo>
                <a:lnTo>
                  <a:pt x="1482007" y="1398245"/>
                </a:lnTo>
                <a:lnTo>
                  <a:pt x="1489000" y="1386497"/>
                </a:lnTo>
                <a:lnTo>
                  <a:pt x="1495675" y="1374432"/>
                </a:lnTo>
                <a:lnTo>
                  <a:pt x="1501396" y="1362685"/>
                </a:lnTo>
                <a:lnTo>
                  <a:pt x="1507118" y="1350620"/>
                </a:lnTo>
                <a:lnTo>
                  <a:pt x="1512203" y="1338555"/>
                </a:lnTo>
                <a:lnTo>
                  <a:pt x="1516335" y="1326490"/>
                </a:lnTo>
                <a:lnTo>
                  <a:pt x="1520468" y="1314107"/>
                </a:lnTo>
                <a:lnTo>
                  <a:pt x="1523964" y="1301725"/>
                </a:lnTo>
                <a:lnTo>
                  <a:pt x="1526507" y="1289025"/>
                </a:lnTo>
                <a:lnTo>
                  <a:pt x="1528732" y="1276642"/>
                </a:lnTo>
                <a:lnTo>
                  <a:pt x="1530957" y="1263942"/>
                </a:lnTo>
                <a:lnTo>
                  <a:pt x="1532228" y="1251242"/>
                </a:lnTo>
                <a:lnTo>
                  <a:pt x="1532864" y="1238542"/>
                </a:lnTo>
                <a:lnTo>
                  <a:pt x="1533182" y="1225207"/>
                </a:lnTo>
                <a:lnTo>
                  <a:pt x="1533182" y="1212189"/>
                </a:lnTo>
                <a:lnTo>
                  <a:pt x="1532546" y="1199172"/>
                </a:lnTo>
                <a:lnTo>
                  <a:pt x="1531275" y="1186789"/>
                </a:lnTo>
                <a:lnTo>
                  <a:pt x="1530003" y="1174407"/>
                </a:lnTo>
                <a:lnTo>
                  <a:pt x="1527778" y="1162342"/>
                </a:lnTo>
                <a:lnTo>
                  <a:pt x="1525553" y="1150594"/>
                </a:lnTo>
                <a:lnTo>
                  <a:pt x="1522693" y="1138847"/>
                </a:lnTo>
                <a:lnTo>
                  <a:pt x="1519514" y="1127734"/>
                </a:lnTo>
                <a:lnTo>
                  <a:pt x="1516018" y="1116939"/>
                </a:lnTo>
                <a:lnTo>
                  <a:pt x="1511885" y="1106144"/>
                </a:lnTo>
                <a:lnTo>
                  <a:pt x="1507435" y="1095349"/>
                </a:lnTo>
                <a:lnTo>
                  <a:pt x="1502350" y="1085189"/>
                </a:lnTo>
                <a:lnTo>
                  <a:pt x="1496946" y="1075347"/>
                </a:lnTo>
                <a:lnTo>
                  <a:pt x="1491225" y="1065822"/>
                </a:lnTo>
                <a:lnTo>
                  <a:pt x="1485185" y="1056614"/>
                </a:lnTo>
                <a:lnTo>
                  <a:pt x="1478510" y="1047407"/>
                </a:lnTo>
                <a:lnTo>
                  <a:pt x="1471517" y="1038517"/>
                </a:lnTo>
                <a:lnTo>
                  <a:pt x="1463889" y="1029944"/>
                </a:lnTo>
                <a:lnTo>
                  <a:pt x="1456260" y="1021689"/>
                </a:lnTo>
                <a:lnTo>
                  <a:pt x="1448314" y="1013752"/>
                </a:lnTo>
                <a:lnTo>
                  <a:pt x="1440049" y="1005814"/>
                </a:lnTo>
                <a:lnTo>
                  <a:pt x="1431467" y="998512"/>
                </a:lnTo>
                <a:lnTo>
                  <a:pt x="1422567" y="991527"/>
                </a:lnTo>
                <a:lnTo>
                  <a:pt x="1413349" y="984542"/>
                </a:lnTo>
                <a:lnTo>
                  <a:pt x="1403813" y="977557"/>
                </a:lnTo>
                <a:lnTo>
                  <a:pt x="1393959" y="971207"/>
                </a:lnTo>
                <a:lnTo>
                  <a:pt x="1383788" y="965174"/>
                </a:lnTo>
                <a:lnTo>
                  <a:pt x="1373299" y="959142"/>
                </a:lnTo>
                <a:lnTo>
                  <a:pt x="1362491" y="953427"/>
                </a:lnTo>
                <a:lnTo>
                  <a:pt x="1351048" y="948347"/>
                </a:lnTo>
                <a:lnTo>
                  <a:pt x="1339605" y="942949"/>
                </a:lnTo>
                <a:lnTo>
                  <a:pt x="1327845" y="937869"/>
                </a:lnTo>
                <a:lnTo>
                  <a:pt x="1305912" y="930249"/>
                </a:lnTo>
                <a:lnTo>
                  <a:pt x="1280801" y="921677"/>
                </a:lnTo>
                <a:lnTo>
                  <a:pt x="1252512" y="912469"/>
                </a:lnTo>
                <a:lnTo>
                  <a:pt x="1221362" y="902627"/>
                </a:lnTo>
                <a:lnTo>
                  <a:pt x="1186397" y="892784"/>
                </a:lnTo>
                <a:lnTo>
                  <a:pt x="1148572" y="882307"/>
                </a:lnTo>
                <a:lnTo>
                  <a:pt x="1107568" y="871512"/>
                </a:lnTo>
                <a:lnTo>
                  <a:pt x="1063385" y="860399"/>
                </a:lnTo>
                <a:lnTo>
                  <a:pt x="1063385" y="511149"/>
                </a:lnTo>
                <a:lnTo>
                  <a:pt x="1078960" y="514642"/>
                </a:lnTo>
                <a:lnTo>
                  <a:pt x="1093582" y="518769"/>
                </a:lnTo>
                <a:lnTo>
                  <a:pt x="1108204" y="523214"/>
                </a:lnTo>
                <a:lnTo>
                  <a:pt x="1121554" y="528612"/>
                </a:lnTo>
                <a:lnTo>
                  <a:pt x="1128229" y="531469"/>
                </a:lnTo>
                <a:lnTo>
                  <a:pt x="1134904" y="534644"/>
                </a:lnTo>
                <a:lnTo>
                  <a:pt x="1141261" y="537502"/>
                </a:lnTo>
                <a:lnTo>
                  <a:pt x="1146982" y="540677"/>
                </a:lnTo>
                <a:lnTo>
                  <a:pt x="1153022" y="544169"/>
                </a:lnTo>
                <a:lnTo>
                  <a:pt x="1159061" y="547662"/>
                </a:lnTo>
                <a:lnTo>
                  <a:pt x="1164465" y="551154"/>
                </a:lnTo>
                <a:lnTo>
                  <a:pt x="1169868" y="555282"/>
                </a:lnTo>
                <a:lnTo>
                  <a:pt x="1178768" y="561949"/>
                </a:lnTo>
                <a:lnTo>
                  <a:pt x="1187351" y="568934"/>
                </a:lnTo>
                <a:lnTo>
                  <a:pt x="1195297" y="576554"/>
                </a:lnTo>
                <a:lnTo>
                  <a:pt x="1202926" y="584174"/>
                </a:lnTo>
                <a:lnTo>
                  <a:pt x="1209919" y="592429"/>
                </a:lnTo>
                <a:lnTo>
                  <a:pt x="1216594" y="601002"/>
                </a:lnTo>
                <a:lnTo>
                  <a:pt x="1222633" y="609574"/>
                </a:lnTo>
                <a:lnTo>
                  <a:pt x="1228355" y="618782"/>
                </a:lnTo>
                <a:lnTo>
                  <a:pt x="1233758" y="627989"/>
                </a:lnTo>
                <a:lnTo>
                  <a:pt x="1238844" y="637832"/>
                </a:lnTo>
                <a:lnTo>
                  <a:pt x="1242976" y="647674"/>
                </a:lnTo>
                <a:lnTo>
                  <a:pt x="1247108" y="658469"/>
                </a:lnTo>
                <a:lnTo>
                  <a:pt x="1250287" y="668947"/>
                </a:lnTo>
                <a:lnTo>
                  <a:pt x="1253465" y="680059"/>
                </a:lnTo>
                <a:lnTo>
                  <a:pt x="1256326" y="691172"/>
                </a:lnTo>
                <a:lnTo>
                  <a:pt x="1258233" y="702919"/>
                </a:lnTo>
                <a:lnTo>
                  <a:pt x="1482324" y="675297"/>
                </a:lnTo>
                <a:lnTo>
                  <a:pt x="1479464" y="660692"/>
                </a:lnTo>
                <a:lnTo>
                  <a:pt x="1475967" y="646087"/>
                </a:lnTo>
                <a:lnTo>
                  <a:pt x="1472789" y="632434"/>
                </a:lnTo>
                <a:lnTo>
                  <a:pt x="1469292" y="618782"/>
                </a:lnTo>
                <a:lnTo>
                  <a:pt x="1465160" y="605764"/>
                </a:lnTo>
                <a:lnTo>
                  <a:pt x="1461028" y="592747"/>
                </a:lnTo>
                <a:lnTo>
                  <a:pt x="1456260" y="580364"/>
                </a:lnTo>
                <a:lnTo>
                  <a:pt x="1451810" y="568299"/>
                </a:lnTo>
                <a:lnTo>
                  <a:pt x="1446406" y="556552"/>
                </a:lnTo>
                <a:lnTo>
                  <a:pt x="1441321" y="545439"/>
                </a:lnTo>
                <a:lnTo>
                  <a:pt x="1435599" y="534644"/>
                </a:lnTo>
                <a:lnTo>
                  <a:pt x="1429560" y="523532"/>
                </a:lnTo>
                <a:lnTo>
                  <a:pt x="1423838" y="513689"/>
                </a:lnTo>
                <a:lnTo>
                  <a:pt x="1417163" y="503847"/>
                </a:lnTo>
                <a:lnTo>
                  <a:pt x="1410488" y="494322"/>
                </a:lnTo>
                <a:lnTo>
                  <a:pt x="1403177" y="485432"/>
                </a:lnTo>
                <a:lnTo>
                  <a:pt x="1395867" y="476542"/>
                </a:lnTo>
                <a:lnTo>
                  <a:pt x="1388238" y="467969"/>
                </a:lnTo>
                <a:lnTo>
                  <a:pt x="1379974" y="459714"/>
                </a:lnTo>
                <a:lnTo>
                  <a:pt x="1371074" y="451459"/>
                </a:lnTo>
                <a:lnTo>
                  <a:pt x="1361538" y="443522"/>
                </a:lnTo>
                <a:lnTo>
                  <a:pt x="1351366" y="435902"/>
                </a:lnTo>
                <a:lnTo>
                  <a:pt x="1341195" y="428599"/>
                </a:lnTo>
                <a:lnTo>
                  <a:pt x="1330388" y="421614"/>
                </a:lnTo>
                <a:lnTo>
                  <a:pt x="1319262" y="414629"/>
                </a:lnTo>
                <a:lnTo>
                  <a:pt x="1307184" y="407962"/>
                </a:lnTo>
                <a:lnTo>
                  <a:pt x="1294787" y="401294"/>
                </a:lnTo>
                <a:lnTo>
                  <a:pt x="1282073" y="395262"/>
                </a:lnTo>
                <a:lnTo>
                  <a:pt x="1268723" y="389229"/>
                </a:lnTo>
                <a:lnTo>
                  <a:pt x="1254737" y="383197"/>
                </a:lnTo>
                <a:lnTo>
                  <a:pt x="1240751" y="378117"/>
                </a:lnTo>
                <a:lnTo>
                  <a:pt x="1225812" y="372402"/>
                </a:lnTo>
                <a:lnTo>
                  <a:pt x="1207058" y="366369"/>
                </a:lnTo>
                <a:lnTo>
                  <a:pt x="1187986" y="360972"/>
                </a:lnTo>
                <a:lnTo>
                  <a:pt x="1168279" y="355574"/>
                </a:lnTo>
                <a:lnTo>
                  <a:pt x="1147936" y="351129"/>
                </a:lnTo>
                <a:lnTo>
                  <a:pt x="1127593" y="346684"/>
                </a:lnTo>
                <a:lnTo>
                  <a:pt x="1106614" y="343192"/>
                </a:lnTo>
                <a:lnTo>
                  <a:pt x="1085000" y="339699"/>
                </a:lnTo>
                <a:lnTo>
                  <a:pt x="1063385" y="337159"/>
                </a:lnTo>
                <a:lnTo>
                  <a:pt x="1063385" y="217144"/>
                </a:lnTo>
                <a:close/>
                <a:moveTo>
                  <a:pt x="972000" y="0"/>
                </a:moveTo>
                <a:cubicBezTo>
                  <a:pt x="1508821" y="0"/>
                  <a:pt x="1944000" y="435179"/>
                  <a:pt x="1944000" y="972000"/>
                </a:cubicBezTo>
                <a:cubicBezTo>
                  <a:pt x="1944000" y="1508821"/>
                  <a:pt x="1508821" y="1944000"/>
                  <a:pt x="972000" y="1944000"/>
                </a:cubicBezTo>
                <a:cubicBezTo>
                  <a:pt x="435179" y="1944000"/>
                  <a:pt x="0" y="1508821"/>
                  <a:pt x="0" y="972000"/>
                </a:cubicBezTo>
                <a:cubicBezTo>
                  <a:pt x="0" y="435179"/>
                  <a:pt x="435179" y="0"/>
                  <a:pt x="972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15258" y="624114"/>
            <a:ext cx="81134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1" y="242194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4">
            <a:extLst>
              <a:ext uri="{FF2B5EF4-FFF2-40B4-BE49-F238E27FC236}">
                <a16:creationId xmlns:a16="http://schemas.microsoft.com/office/drawing/2014/main" id="{61238264-24B4-4599-99AB-729BEB84A2EF}"/>
              </a:ext>
            </a:extLst>
          </p:cNvPr>
          <p:cNvSpPr txBox="1"/>
          <p:nvPr/>
        </p:nvSpPr>
        <p:spPr>
          <a:xfrm>
            <a:off x="908958" y="206330"/>
            <a:ext cx="7122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spc="300" dirty="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从深度学习的局限性解释物理学原理的重要性</a:t>
            </a:r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00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3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8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6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6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3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1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83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8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3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3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0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0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3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0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/>
          <p:bldP spid="6" grpId="0" animBg="1"/>
          <p:bldP spid="10" grpId="0" animBg="1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 animBg="1"/>
          <p:bldP spid="24" grpId="0"/>
          <p:bldP spid="25" grpId="0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3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8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3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1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8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3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3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3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0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/>
          <p:bldP spid="6" grpId="0" animBg="1"/>
          <p:bldP spid="10" grpId="0" animBg="1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 animBg="1"/>
          <p:bldP spid="24" grpId="0"/>
          <p:bldP spid="25" grpId="0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6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0517" y="195900"/>
            <a:ext cx="418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楷体" panose="02010609060101010101" pitchFamily="49" charset="-122"/>
                <a:ea typeface="楷体" panose="02010609060101010101" pitchFamily="49" charset="-122"/>
              </a:rPr>
              <a:t>结论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7607745" y="3950241"/>
            <a:ext cx="922146" cy="922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67">
            <a:extLst>
              <a:ext uri="{FF2B5EF4-FFF2-40B4-BE49-F238E27FC236}">
                <a16:creationId xmlns:a16="http://schemas.microsoft.com/office/drawing/2014/main" id="{85E2047D-2E26-43BD-B3B4-9B6E1E6ED8E9}"/>
              </a:ext>
            </a:extLst>
          </p:cNvPr>
          <p:cNvSpPr txBox="1"/>
          <p:nvPr/>
        </p:nvSpPr>
        <p:spPr>
          <a:xfrm>
            <a:off x="206829" y="1188198"/>
            <a:ext cx="8577942" cy="21442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600" b="1" dirty="0"/>
              <a:t>深度学习中闪烁着物理学的光辉</a:t>
            </a:r>
            <a:endParaRPr lang="en-US" altLang="zh-CN" sz="3600" b="1" dirty="0"/>
          </a:p>
          <a:p>
            <a:pPr algn="ctr">
              <a:lnSpc>
                <a:spcPct val="200000"/>
              </a:lnSpc>
            </a:pPr>
            <a:r>
              <a:rPr lang="zh-CN" altLang="en-US" sz="3600" b="1" dirty="0"/>
              <a:t>深度学习现在和未来的发展依赖于物理学</a:t>
            </a:r>
            <a:endParaRPr lang="en-US" altLang="zh-CN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046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223533" y="1505723"/>
            <a:ext cx="4696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dirty="0">
                <a:solidFill>
                  <a:srgbClr val="0080C0"/>
                </a:solidFill>
                <a:latin typeface="Impact" pitchFamily="34" charset="0"/>
                <a:ea typeface="微软雅黑" pitchFamily="34" charset="-122"/>
              </a:rPr>
              <a:t>THANKS!</a:t>
            </a:r>
            <a:endParaRPr lang="zh-CN" altLang="en-US" sz="9600" dirty="0">
              <a:solidFill>
                <a:srgbClr val="0080C0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5258" y="624114"/>
            <a:ext cx="81134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46881" y="242194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感谢</a:t>
            </a:r>
          </a:p>
        </p:txBody>
      </p:sp>
    </p:spTree>
    <p:extLst>
      <p:ext uri="{BB962C8B-B14F-4D97-AF65-F5344CB8AC3E}">
        <p14:creationId xmlns:p14="http://schemas.microsoft.com/office/powerpoint/2010/main" val="4103105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71751"/>
            <a:ext cx="9144000" cy="2054037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013" y="285261"/>
            <a:ext cx="1967244" cy="19669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05" y="210280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810969" y="3538228"/>
            <a:ext cx="1415718" cy="461639"/>
          </a:xfrm>
          <a:prstGeom prst="rect">
            <a:avLst/>
          </a:prstGeom>
          <a:noFill/>
        </p:spPr>
        <p:txBody>
          <a:bodyPr wrap="none" lIns="91413" tIns="45707" rIns="91413" bIns="45707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上海大学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4855" y="2756251"/>
            <a:ext cx="7358231" cy="646305"/>
          </a:xfrm>
          <a:prstGeom prst="rect">
            <a:avLst/>
          </a:prstGeom>
          <a:noFill/>
        </p:spPr>
        <p:txBody>
          <a:bodyPr wrap="square" lIns="91413" tIns="45707" rIns="91413" bIns="45707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深度学习的物理学原理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1194" y="4102763"/>
            <a:ext cx="333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演讲人：雷电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0517" y="195900"/>
            <a:ext cx="130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引言</a:t>
            </a:r>
          </a:p>
        </p:txBody>
      </p:sp>
      <p:sp>
        <p:nvSpPr>
          <p:cNvPr id="72" name="椭圆 71"/>
          <p:cNvSpPr/>
          <p:nvPr/>
        </p:nvSpPr>
        <p:spPr>
          <a:xfrm>
            <a:off x="515257" y="1010523"/>
            <a:ext cx="936015" cy="936015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8204642" y="4264926"/>
            <a:ext cx="736782" cy="714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C9A4BC0-E749-44A2-AAA5-CD1B3846A99A}"/>
              </a:ext>
            </a:extLst>
          </p:cNvPr>
          <p:cNvGrpSpPr/>
          <p:nvPr/>
        </p:nvGrpSpPr>
        <p:grpSpPr>
          <a:xfrm>
            <a:off x="1744753" y="724540"/>
            <a:ext cx="6530339" cy="170780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圆角矩形 22">
              <a:extLst>
                <a:ext uri="{FF2B5EF4-FFF2-40B4-BE49-F238E27FC236}">
                  <a16:creationId xmlns:a16="http://schemas.microsoft.com/office/drawing/2014/main" id="{89EDEE88-6C82-46E7-9AF0-D27409B60CAD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28">
              <a:extLst>
                <a:ext uri="{FF2B5EF4-FFF2-40B4-BE49-F238E27FC236}">
                  <a16:creationId xmlns:a16="http://schemas.microsoft.com/office/drawing/2014/main" id="{8EEB406B-FCB2-4C42-A923-407F0C98C123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051703" y="752175"/>
            <a:ext cx="5851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信息世界的数据分两种性质：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符号性：它是我们人类指定的如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猫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物理性：任何我们关心的实际数据集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无论是自然图像还是语音信号都是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现实世界的反映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。所以它们通常表现出局域关联、存在对称性、呈现层级结构等物理特征。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67">
            <a:extLst>
              <a:ext uri="{FF2B5EF4-FFF2-40B4-BE49-F238E27FC236}">
                <a16:creationId xmlns:a16="http://schemas.microsoft.com/office/drawing/2014/main" id="{85E2047D-2E26-43BD-B3B4-9B6E1E6ED8E9}"/>
              </a:ext>
            </a:extLst>
          </p:cNvPr>
          <p:cNvSpPr txBox="1"/>
          <p:nvPr/>
        </p:nvSpPr>
        <p:spPr>
          <a:xfrm>
            <a:off x="515257" y="3067531"/>
            <a:ext cx="7638585" cy="13234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深度学习本来就是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神经网络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，术语“神经网络”是指神经生物学。神经网络不仅是数学计算，它本来就是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的，实践表明它擅长处理物理性的数据（它不知道猫和狗）。它今天的成功和未来的发展当然依赖于物理学的研究方法。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02F835-9619-4040-98C0-B87BDBA4386E}"/>
              </a:ext>
            </a:extLst>
          </p:cNvPr>
          <p:cNvSpPr txBox="1"/>
          <p:nvPr/>
        </p:nvSpPr>
        <p:spPr>
          <a:xfrm>
            <a:off x="334650" y="2432343"/>
            <a:ext cx="2775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不忘初心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477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68" grpId="0"/>
      <p:bldP spid="19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3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直接连接符 94"/>
          <p:cNvCxnSpPr/>
          <p:nvPr/>
        </p:nvCxnSpPr>
        <p:spPr>
          <a:xfrm>
            <a:off x="515257" y="105901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802997" y="40234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175786" y="293510"/>
            <a:ext cx="5749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主目录：从物理视角审视深度学习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1741714" y="2968639"/>
            <a:ext cx="5660572" cy="1204692"/>
          </a:xfrm>
          <a:custGeom>
            <a:avLst/>
            <a:gdLst>
              <a:gd name="connsiteX0" fmla="*/ 0 w 5660572"/>
              <a:gd name="connsiteY0" fmla="*/ 14514 h 1204692"/>
              <a:gd name="connsiteX1" fmla="*/ 1407886 w 5660572"/>
              <a:gd name="connsiteY1" fmla="*/ 1204685 h 1204692"/>
              <a:gd name="connsiteX2" fmla="*/ 2815772 w 5660572"/>
              <a:gd name="connsiteY2" fmla="*/ 0 h 1204692"/>
              <a:gd name="connsiteX3" fmla="*/ 4267200 w 5660572"/>
              <a:gd name="connsiteY3" fmla="*/ 1204685 h 1204692"/>
              <a:gd name="connsiteX4" fmla="*/ 5660572 w 5660572"/>
              <a:gd name="connsiteY4" fmla="*/ 0 h 120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572" h="1204692">
                <a:moveTo>
                  <a:pt x="0" y="14514"/>
                </a:moveTo>
                <a:cubicBezTo>
                  <a:pt x="469295" y="610809"/>
                  <a:pt x="938591" y="1207104"/>
                  <a:pt x="1407886" y="1204685"/>
                </a:cubicBezTo>
                <a:cubicBezTo>
                  <a:pt x="1877181" y="1202266"/>
                  <a:pt x="2339220" y="0"/>
                  <a:pt x="2815772" y="0"/>
                </a:cubicBezTo>
                <a:cubicBezTo>
                  <a:pt x="3292324" y="0"/>
                  <a:pt x="3793067" y="1204685"/>
                  <a:pt x="4267200" y="1204685"/>
                </a:cubicBezTo>
                <a:cubicBezTo>
                  <a:pt x="4741333" y="1204685"/>
                  <a:pt x="5411410" y="152400"/>
                  <a:pt x="5660572" y="0"/>
                </a:cubicBezTo>
              </a:path>
            </a:pathLst>
          </a:cu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59240" y="2118865"/>
            <a:ext cx="1139038" cy="1139038"/>
            <a:chOff x="1180871" y="1661152"/>
            <a:chExt cx="1139038" cy="113903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18087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2" name="同心圆 1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510314" y="1832879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02481" y="2199457"/>
            <a:ext cx="1139038" cy="1139038"/>
            <a:chOff x="2591676" y="2836786"/>
            <a:chExt cx="1139038" cy="1139038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59167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2" name="同心圆 1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2937725" y="2993152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25726" y="2126060"/>
            <a:ext cx="1139038" cy="1139038"/>
            <a:chOff x="4002481" y="1661152"/>
            <a:chExt cx="1139038" cy="1139038"/>
          </a:xfrm>
        </p:grpSpPr>
        <p:grpSp>
          <p:nvGrpSpPr>
            <p:cNvPr id="130" name="组合 129"/>
            <p:cNvGrpSpPr/>
            <p:nvPr/>
          </p:nvGrpSpPr>
          <p:grpSpPr>
            <a:xfrm>
              <a:off x="400248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2" name="同心圆 1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4336045" y="1833462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159239" y="1487163"/>
            <a:ext cx="151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微观角度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050756" y="15082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宏观角度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829178" y="145037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物理世界观角度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31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6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0517" y="195900"/>
            <a:ext cx="350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楷体" panose="02010609060101010101" pitchFamily="49" charset="-122"/>
                <a:ea typeface="楷体" panose="02010609060101010101" pitchFamily="49" charset="-122"/>
              </a:rPr>
              <a:t>微观角度：量子力学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7607745" y="3950241"/>
            <a:ext cx="922146" cy="922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67">
            <a:extLst>
              <a:ext uri="{FF2B5EF4-FFF2-40B4-BE49-F238E27FC236}">
                <a16:creationId xmlns:a16="http://schemas.microsoft.com/office/drawing/2014/main" id="{85E2047D-2E26-43BD-B3B4-9B6E1E6ED8E9}"/>
              </a:ext>
            </a:extLst>
          </p:cNvPr>
          <p:cNvSpPr txBox="1"/>
          <p:nvPr/>
        </p:nvSpPr>
        <p:spPr>
          <a:xfrm>
            <a:off x="921657" y="1672200"/>
            <a:ext cx="7029672" cy="18336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/>
              <a:t>神经网络</a:t>
            </a:r>
            <a:endParaRPr lang="en-US" altLang="zh-CN" sz="4000" b="1" dirty="0"/>
          </a:p>
          <a:p>
            <a:pPr algn="ctr">
              <a:lnSpc>
                <a:spcPct val="150000"/>
              </a:lnSpc>
            </a:pPr>
            <a:r>
              <a:rPr lang="zh-CN" altLang="en-US" sz="4000" b="1" dirty="0"/>
              <a:t>微观上是由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量子力学</a:t>
            </a:r>
            <a:r>
              <a:rPr lang="zh-CN" altLang="en-US" sz="4000" b="1" dirty="0"/>
              <a:t>支配的</a:t>
            </a:r>
            <a:endParaRPr lang="en-US" altLang="zh-CN" sz="4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6C93C8-1D8F-40CC-BCE6-EB829B19ACB1}"/>
              </a:ext>
            </a:extLst>
          </p:cNvPr>
          <p:cNvSpPr txBox="1"/>
          <p:nvPr/>
        </p:nvSpPr>
        <p:spPr>
          <a:xfrm>
            <a:off x="625193" y="961367"/>
            <a:ext cx="762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/>
              <a:t>宇宙的最大法则是：世界是由原子电子光子组成的，它们遵守量子力学！</a:t>
            </a:r>
            <a:endParaRPr lang="zh-CN" altLang="zh-CN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37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"/>
            <a:ext cx="3779912" cy="5143500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78323" y="890446"/>
            <a:ext cx="51903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b="1" dirty="0">
                <a:latin typeface="楷体" panose="02010609060101010101" pitchFamily="49" charset="-122"/>
                <a:ea typeface="楷体" panose="02010609060101010101" pitchFamily="49" charset="-122"/>
              </a:rPr>
              <a:t>微观角度解释深度学习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50"/>
            <a:ext cx="12459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62781" y="1446399"/>
            <a:ext cx="1301107" cy="1301107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2569626" y="1834674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80F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52890" y="21405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1.1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量子波函数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52890" y="25871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1.2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可观测力学量</a:t>
            </a:r>
          </a:p>
        </p:txBody>
      </p:sp>
      <p:sp>
        <p:nvSpPr>
          <p:cNvPr id="22" name="椭圆 21"/>
          <p:cNvSpPr/>
          <p:nvPr/>
        </p:nvSpPr>
        <p:spPr>
          <a:xfrm>
            <a:off x="4259003" y="2168035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259003" y="2605398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FE018066-3746-408D-B44E-0AB0C48736BB}"/>
              </a:ext>
            </a:extLst>
          </p:cNvPr>
          <p:cNvSpPr txBox="1"/>
          <p:nvPr/>
        </p:nvSpPr>
        <p:spPr>
          <a:xfrm>
            <a:off x="4572000" y="304276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1.3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本征态、叠加态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45706A79-4534-40C8-8CA8-E631EA2C1945}"/>
              </a:ext>
            </a:extLst>
          </p:cNvPr>
          <p:cNvSpPr txBox="1"/>
          <p:nvPr/>
        </p:nvSpPr>
        <p:spPr>
          <a:xfrm>
            <a:off x="4572000" y="348935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1.4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力学量测量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465E689-EB9D-4956-905C-CA89AAB63776}"/>
              </a:ext>
            </a:extLst>
          </p:cNvPr>
          <p:cNvSpPr/>
          <p:nvPr/>
        </p:nvSpPr>
        <p:spPr>
          <a:xfrm>
            <a:off x="4278113" y="3070260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DE3D775-39B5-403A-8E76-33FB4080DCD3}"/>
              </a:ext>
            </a:extLst>
          </p:cNvPr>
          <p:cNvSpPr/>
          <p:nvPr/>
        </p:nvSpPr>
        <p:spPr>
          <a:xfrm>
            <a:off x="4278113" y="3507623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03D9FC81-CD2E-4CE1-A349-D7BC445A082B}"/>
              </a:ext>
            </a:extLst>
          </p:cNvPr>
          <p:cNvSpPr txBox="1"/>
          <p:nvPr/>
        </p:nvSpPr>
        <p:spPr>
          <a:xfrm>
            <a:off x="4591110" y="39176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1.5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哈密顿量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0E02DE4-4663-4C90-B1DF-F3747B8932A7}"/>
              </a:ext>
            </a:extLst>
          </p:cNvPr>
          <p:cNvSpPr/>
          <p:nvPr/>
        </p:nvSpPr>
        <p:spPr>
          <a:xfrm>
            <a:off x="4297223" y="3935947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7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9720" y="899321"/>
            <a:ext cx="3817333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zh-CN" sz="1600" b="1" dirty="0">
                <a:solidFill>
                  <a:schemeClr val="tx1"/>
                </a:solidFill>
              </a:rPr>
              <a:t>量子力学假设</a:t>
            </a:r>
            <a:r>
              <a:rPr lang="zh-CN" altLang="en-US" sz="1600" b="1" dirty="0">
                <a:solidFill>
                  <a:schemeClr val="tx1"/>
                </a:solidFill>
              </a:rPr>
              <a:t>一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波函数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是量子力学中描写微观系统状态的函数。用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Ψ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是归一化的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。在坐标表象下，波函数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Ψ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连续、单值、平方可积，是坐标函数，也是时间函数。宏观下解释它是概率波。其模的平方代表粒子在该处出现的概率密度。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58779" y="1101776"/>
            <a:ext cx="3531210" cy="9694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图像数据可以看成是波函数。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神经元状态由波函数来表达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其状态是有量子力学支配的，不需要人类的先验知识，这是深度学习中深度生成模型的根本机理。</a:t>
            </a:r>
          </a:p>
        </p:txBody>
      </p:sp>
      <p:sp>
        <p:nvSpPr>
          <p:cNvPr id="42" name="TextBox 34">
            <a:extLst>
              <a:ext uri="{FF2B5EF4-FFF2-40B4-BE49-F238E27FC236}">
                <a16:creationId xmlns:a16="http://schemas.microsoft.com/office/drawing/2014/main" id="{5FB1CA9F-5C19-4158-B9A1-E05A2EBCDF45}"/>
              </a:ext>
            </a:extLst>
          </p:cNvPr>
          <p:cNvSpPr txBox="1"/>
          <p:nvPr/>
        </p:nvSpPr>
        <p:spPr>
          <a:xfrm>
            <a:off x="908958" y="206330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 1.1</a:t>
            </a:r>
            <a:r>
              <a:rPr lang="zh-CN" altLang="en-US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量子波函数</a:t>
            </a:r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----1.2</a:t>
            </a:r>
            <a:r>
              <a:rPr lang="zh-CN" altLang="en-US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可观测力学量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9" name="燕尾形箭头 30">
            <a:extLst>
              <a:ext uri="{FF2B5EF4-FFF2-40B4-BE49-F238E27FC236}">
                <a16:creationId xmlns:a16="http://schemas.microsoft.com/office/drawing/2014/main" id="{4D4617F4-0789-44E0-8A14-1E1C13C1ED50}"/>
              </a:ext>
            </a:extLst>
          </p:cNvPr>
          <p:cNvSpPr/>
          <p:nvPr/>
        </p:nvSpPr>
        <p:spPr>
          <a:xfrm flipV="1">
            <a:off x="4234958" y="1289126"/>
            <a:ext cx="879660" cy="594795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5FF3BD-7BAF-49DC-9200-1FA58E27D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008" y="2310411"/>
            <a:ext cx="5295900" cy="2781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453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5156D-FB57-4CE3-B3FB-490C9F35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E72FE-C3AE-4753-A1F9-7A9A29148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F:\0PPT素材\背景及图片\白麻子.jpg">
            <a:extLst>
              <a:ext uri="{FF2B5EF4-FFF2-40B4-BE49-F238E27FC236}">
                <a16:creationId xmlns:a16="http://schemas.microsoft.com/office/drawing/2014/main" id="{8BBF75CE-0A7C-4028-A4D4-DAE5021D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8859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9605DE0-289E-4ED9-AF34-561E92FF29AC}"/>
              </a:ext>
            </a:extLst>
          </p:cNvPr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9F11E5F3-1E97-4EF3-AFE0-EA754FFCB392}"/>
              </a:ext>
            </a:extLst>
          </p:cNvPr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F2195374-1953-4477-955D-40A0FEA86561}"/>
              </a:ext>
            </a:extLst>
          </p:cNvPr>
          <p:cNvSpPr txBox="1"/>
          <p:nvPr/>
        </p:nvSpPr>
        <p:spPr>
          <a:xfrm>
            <a:off x="908958" y="206330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 1.2</a:t>
            </a:r>
            <a:r>
              <a:rPr lang="zh-CN" altLang="en-US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可观测力学量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AD1E2088-A4D0-4E4E-B85C-0A5C04C2BEAE}"/>
              </a:ext>
            </a:extLst>
          </p:cNvPr>
          <p:cNvSpPr txBox="1"/>
          <p:nvPr/>
        </p:nvSpPr>
        <p:spPr>
          <a:xfrm>
            <a:off x="309720" y="1181259"/>
            <a:ext cx="3450216" cy="37548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zh-CN" sz="2400" b="1" dirty="0">
                <a:solidFill>
                  <a:schemeClr val="tx1"/>
                </a:solidFill>
              </a:rPr>
              <a:t>量子力学假设</a:t>
            </a:r>
            <a:r>
              <a:rPr lang="zh-CN" altLang="en-US" sz="2000" b="1" dirty="0">
                <a:solidFill>
                  <a:schemeClr val="tx1"/>
                </a:solidFill>
              </a:rPr>
              <a:t>二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体系的任何一个</a:t>
            </a:r>
            <a:r>
              <a:rPr lang="zh-CN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可观测力学量</a:t>
            </a:r>
            <a:r>
              <a:rPr lang="zh-CN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都对应一个</a:t>
            </a:r>
            <a:r>
              <a:rPr lang="zh-CN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厄米</a:t>
            </a:r>
            <a:r>
              <a:rPr lang="zh-CN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算符</a:t>
            </a:r>
            <a:r>
              <a:rPr lang="zh-CN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可观测量是算符，表明了力学量结果的概率统计性，和作用的线性性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算符的厄米性表明</a:t>
            </a:r>
            <a:r>
              <a:rPr lang="zh-CN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可观测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值是实数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力学量算符的对易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不对易性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----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可同时测量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测不准原理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燕尾形箭头 30">
            <a:extLst>
              <a:ext uri="{FF2B5EF4-FFF2-40B4-BE49-F238E27FC236}">
                <a16:creationId xmlns:a16="http://schemas.microsoft.com/office/drawing/2014/main" id="{613D7170-9F15-4612-B051-61EDEF13B2C7}"/>
              </a:ext>
            </a:extLst>
          </p:cNvPr>
          <p:cNvSpPr/>
          <p:nvPr/>
        </p:nvSpPr>
        <p:spPr>
          <a:xfrm flipV="1">
            <a:off x="4234958" y="2013912"/>
            <a:ext cx="879660" cy="594795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TextBox 29">
            <a:extLst>
              <a:ext uri="{FF2B5EF4-FFF2-40B4-BE49-F238E27FC236}">
                <a16:creationId xmlns:a16="http://schemas.microsoft.com/office/drawing/2014/main" id="{BBA0C518-B1CC-4AA2-8683-F739CD55EDD9}"/>
              </a:ext>
            </a:extLst>
          </p:cNvPr>
          <p:cNvSpPr txBox="1"/>
          <p:nvPr/>
        </p:nvSpPr>
        <p:spPr>
          <a:xfrm>
            <a:off x="5387950" y="1251855"/>
            <a:ext cx="3124679" cy="184665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深度学习需要数理统计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神经网络需要多层深层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根本原因是量子力学原理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1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542330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00087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1694" y="949728"/>
                <a:ext cx="3389508" cy="1338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500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zh-CN" altLang="zh-CN" sz="1600" b="1" dirty="0">
                    <a:solidFill>
                      <a:schemeClr val="tx1"/>
                    </a:solidFill>
                  </a:rPr>
                  <a:t>量子力学假设</a:t>
                </a:r>
                <a:r>
                  <a:rPr lang="zh-CN" altLang="en-US" sz="1600" b="1" dirty="0">
                    <a:solidFill>
                      <a:schemeClr val="tx1"/>
                    </a:solidFill>
                  </a:rPr>
                  <a:t>三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若某一力学量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的算符作用于某一状态函数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后，等于常数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乘以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l-GR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即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r>
                      <m:rPr>
                        <m:sty m:val="p"/>
                      </m:rPr>
                      <a:rPr lang="el-GR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l-GR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a: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本征值</a:t>
                </a:r>
                <a14:m>
                  <m:oMath xmlns:m="http://schemas.openxmlformats.org/officeDocument/2006/math"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l-GR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本征波函数。</a:t>
                </a:r>
                <a:endParaRPr lang="en-US" altLang="zh-CN" sz="1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4" y="949728"/>
                <a:ext cx="3389508" cy="1338828"/>
              </a:xfrm>
              <a:prstGeom prst="rect">
                <a:avLst/>
              </a:prstGeom>
              <a:blipFill>
                <a:blip r:embed="rId6"/>
                <a:stretch>
                  <a:fillRect l="-3597" r="-8453" b="-3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72000" y="3987611"/>
                <a:ext cx="4515525" cy="101566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500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求下一层的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h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={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}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叠加态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也就是在相应的</a:t>
                </a:r>
                <a:r>
                  <a:rPr lang="zh-CN" altLang="en-US" sz="1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力学量算符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作用下求其</a:t>
                </a:r>
                <a:r>
                  <a:rPr lang="zh-CN" altLang="en-US" sz="1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本征态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寻找最优的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权重，就是寻找相应的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力学量算符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87611"/>
                <a:ext cx="4515525" cy="1015663"/>
              </a:xfrm>
              <a:prstGeom prst="rect">
                <a:avLst/>
              </a:prstGeom>
              <a:blipFill>
                <a:blip r:embed="rId7"/>
                <a:stretch>
                  <a:fillRect l="-2557" r="-2288" b="-5325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燕尾形箭头 30"/>
          <p:cNvSpPr/>
          <p:nvPr/>
        </p:nvSpPr>
        <p:spPr>
          <a:xfrm flipV="1">
            <a:off x="2464420" y="2288556"/>
            <a:ext cx="2011866" cy="682361"/>
          </a:xfrm>
          <a:prstGeom prst="notchedRightArrow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2" name="TextBox 34">
            <a:extLst>
              <a:ext uri="{FF2B5EF4-FFF2-40B4-BE49-F238E27FC236}">
                <a16:creationId xmlns:a16="http://schemas.microsoft.com/office/drawing/2014/main" id="{5FB1CA9F-5C19-4158-B9A1-E05A2EBCDF45}"/>
              </a:ext>
            </a:extLst>
          </p:cNvPr>
          <p:cNvSpPr txBox="1"/>
          <p:nvPr/>
        </p:nvSpPr>
        <p:spPr>
          <a:xfrm>
            <a:off x="921657" y="142220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 1.3</a:t>
            </a:r>
            <a:r>
              <a:rPr lang="zh-CN" altLang="en-US" sz="2000" spc="300" dirty="0">
                <a:latin typeface="楷体" panose="02010609060101010101" pitchFamily="49" charset="-122"/>
                <a:ea typeface="楷体" panose="02010609060101010101" pitchFamily="49" charset="-122"/>
              </a:rPr>
              <a:t>本征态、叠加态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1">
                <a:extLst>
                  <a:ext uri="{FF2B5EF4-FFF2-40B4-BE49-F238E27FC236}">
                    <a16:creationId xmlns:a16="http://schemas.microsoft.com/office/drawing/2014/main" id="{C918F56F-F92A-4ADD-A57D-9251F2540788}"/>
                  </a:ext>
                </a:extLst>
              </p:cNvPr>
              <p:cNvSpPr txBox="1"/>
              <p:nvPr/>
            </p:nvSpPr>
            <p:spPr>
              <a:xfrm>
                <a:off x="281286" y="2936359"/>
                <a:ext cx="3855815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500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zh-CN" altLang="zh-CN" sz="1600" b="1" dirty="0">
                    <a:solidFill>
                      <a:schemeClr val="tx1"/>
                    </a:solidFill>
                  </a:rPr>
                  <a:t>量子力学假设</a:t>
                </a:r>
                <a:r>
                  <a:rPr lang="zh-CN" altLang="en-US" sz="1600" b="1" dirty="0">
                    <a:solidFill>
                      <a:schemeClr val="tx1"/>
                    </a:solidFill>
                  </a:rPr>
                  <a:t>四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1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:r>
                  <a:rPr lang="el-GR" altLang="zh-CN" sz="1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[1],</a:t>
                </a:r>
                <a:r>
                  <a:rPr lang="el-GR" altLang="zh-CN" sz="1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[2]…</a:t>
                </a:r>
                <a:r>
                  <a:rPr lang="el-GR" altLang="zh-CN" sz="1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[n]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为某体系的可能状态，则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h𝑖</m:t>
                        </m:r>
                        <m:r>
                          <m:rPr>
                            <m:sty m:val="p"/>
                          </m:rPr>
                          <a:rPr lang="el-GR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也是该体系的可能状态。</a:t>
                </a:r>
                <a:r>
                  <a:rPr lang="zh-CN" altLang="en-US" sz="1400" dirty="0">
                    <a:solidFill>
                      <a:schemeClr val="tx1"/>
                    </a:solidFill>
                    <a:ea typeface="楷体" panose="02010609060101010101" pitchFamily="49" charset="-122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ea typeface="楷体" panose="02010609060101010101" pitchFamily="49" charset="-122"/>
                  </a:rPr>
                  <a:t>hi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是概率振幅。</a:t>
                </a:r>
              </a:p>
            </p:txBody>
          </p:sp>
        </mc:Choice>
        <mc:Fallback xmlns="">
          <p:sp>
            <p:nvSpPr>
              <p:cNvPr id="44" name="TextBox 21">
                <a:extLst>
                  <a:ext uri="{FF2B5EF4-FFF2-40B4-BE49-F238E27FC236}">
                    <a16:creationId xmlns:a16="http://schemas.microsoft.com/office/drawing/2014/main" id="{C918F56F-F92A-4ADD-A57D-9251F254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6" y="2936359"/>
                <a:ext cx="3855815" cy="1015663"/>
              </a:xfrm>
              <a:prstGeom prst="rect">
                <a:avLst/>
              </a:prstGeom>
              <a:blipFill>
                <a:blip r:embed="rId8"/>
                <a:stretch>
                  <a:fillRect l="-8215" r="-2686" b="-49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982423EF-CBE3-4D32-827B-99B9898B1C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286" y="1139484"/>
            <a:ext cx="4142869" cy="268068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81D18CE-2B74-41BC-977A-22986FBF4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178474"/>
              </p:ext>
            </p:extLst>
          </p:nvPr>
        </p:nvGraphicFramePr>
        <p:xfrm>
          <a:off x="5596888" y="536710"/>
          <a:ext cx="210026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10" imgW="1041120" imgH="431640" progId="Equation.DSMT4">
                  <p:embed/>
                </p:oleObj>
              </mc:Choice>
              <mc:Fallback>
                <p:oleObj name="Equation" r:id="rId10" imgW="1041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96888" y="536710"/>
                        <a:ext cx="2100263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0250CB4-D9A0-42C5-89DC-80D785A5B583}"/>
              </a:ext>
            </a:extLst>
          </p:cNvPr>
          <p:cNvSpPr txBox="1"/>
          <p:nvPr/>
        </p:nvSpPr>
        <p:spPr>
          <a:xfrm>
            <a:off x="281286" y="4119989"/>
            <a:ext cx="3696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确定了力学量的本征值和本征态，也就是用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少数的参数表征了系统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获得了系统的模型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6695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animBg="1"/>
      <p:bldP spid="31" grpId="0" animBg="1"/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清风素材 https://12sc.taobao.com/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2272</TotalTime>
  <Words>2392</Words>
  <Application>Microsoft Office PowerPoint</Application>
  <PresentationFormat>全屏显示(16:9)</PresentationFormat>
  <Paragraphs>205</Paragraphs>
  <Slides>23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造字工房劲黑（非商用）常规体</vt:lpstr>
      <vt:lpstr>Watford DB</vt:lpstr>
      <vt:lpstr>Times New Roman</vt:lpstr>
      <vt:lpstr>楷体</vt:lpstr>
      <vt:lpstr>方正兰亭细黑_GBK</vt:lpstr>
      <vt:lpstr>Calibri</vt:lpstr>
      <vt:lpstr>宋体</vt:lpstr>
      <vt:lpstr>Cambria Math</vt:lpstr>
      <vt:lpstr>黑体</vt:lpstr>
      <vt:lpstr>微软雅黑</vt:lpstr>
      <vt:lpstr>Arial</vt:lpstr>
      <vt:lpstr>Impact</vt:lpstr>
      <vt:lpstr>清风素材 https://12sc.taobao.com/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更多精品扣466739402</dc:creator>
  <dc:description>更多精品扣466739402</dc:description>
  <cp:lastModifiedBy>雷 电</cp:lastModifiedBy>
  <cp:revision>234</cp:revision>
  <cp:lastPrinted>2018-03-27T02:40:17Z</cp:lastPrinted>
  <dcterms:created xsi:type="dcterms:W3CDTF">2015-01-23T04:02:00Z</dcterms:created>
  <dcterms:modified xsi:type="dcterms:W3CDTF">2019-06-12T08:28:53Z</dcterms:modified>
  <cp:category>更多精品扣466739402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