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ulian Luca" initials="IL" lastIdx="1" clrIdx="0">
    <p:extLst>
      <p:ext uri="{19B8F6BF-5375-455C-9EA6-DF929625EA0E}">
        <p15:presenceInfo xmlns:p15="http://schemas.microsoft.com/office/powerpoint/2012/main" userId="Iulian Lu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05C2-6CD3-4FD8-98F9-78B5B499A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6A375-4B46-4752-8FB7-F3407FF8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9BA2-168F-49AF-88BB-72C8FD1A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4A60F-F80E-41B6-9CE4-D775819A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2634-3380-4562-B3EE-5F518065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7699-B85A-45D8-9E09-58D55114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DEF23-1E98-4F14-9FBD-8B2CA02FB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DBD9-F2A6-44BC-9DB9-363ABAF5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5C1B-D607-4D27-A8AE-9F77C888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7517-487A-4EF9-A63B-A268D52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6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2A1B0-E133-405B-85E2-99012EA63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4905D-2758-45BE-8210-35A4BB7B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A356-77DC-45DE-8429-5D9A85DE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634C-E9A3-448C-860B-9E19E637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BF9C-18CE-4FDE-8CF1-CFA7A958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814B-782F-4E5D-AE94-0D3EE5BB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CAE8-3C5F-40DB-9245-7AB0CFF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679D-1112-4EBA-A96A-3D02F92B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3530-F44A-4116-BFFE-A4FDD136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08CA-B687-4444-A161-5978E602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66FB-2C96-4631-BCBA-EF2AA286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AAF9-1428-48BE-BC71-0D6224957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288A-2F64-40D5-9118-421F4954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A0550-9869-47B6-9840-A40ECD4C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8099-163F-410E-AB62-08C16E32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5827-4CB1-4986-9B63-88483B5C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D44F-5BCC-4262-A179-D0CDD9DC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F31EC-A5DE-4712-A9C2-5798AE74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2D45-B9D5-4F8B-9600-028FB0A0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076F-3425-4C16-B841-D11AC03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9B63-8493-4C46-B184-446AF08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0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07D4-B711-41FE-8087-492AC02A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DBCD-EF17-40C3-B601-0CB90522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D3EC-E910-4845-A37D-3F0F4846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95840-17C1-4AA6-9322-BB51E43A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564A8-E66F-4111-B585-FFF8FC02E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5B199-DB53-4337-8BEB-BA078F56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29896-BA38-47A0-A6AD-056D7546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41FBD-A938-44FD-B5D2-C496917B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7661-F1F4-41E4-8547-DE1EC0A4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2CA85-E623-4002-9338-A9442FC1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03AA4-ECE4-471E-978B-33DC6D5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B92FD-9B2D-4A4B-961C-70848211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82E24-CF19-4872-BAB3-5AFDEAF2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7E4DC-4ED6-4F26-AC55-2CF89E2D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CF0E9-0114-4256-B8B0-C95C5EC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FAB6-851F-472C-B430-A6763C33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48D80-8393-412A-A346-24B9F520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DE008-992F-449D-AAD7-1144FF31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F681-48F0-4717-9579-EA9AC52F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0681-82CF-4863-A40C-03BC849B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ED0D-E144-4B0F-B6B4-0E50CA72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D98E-EC7E-4DC2-95A2-0830355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7861-7B08-4BA7-9895-D8AA952D0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F297B-667D-4E28-8B34-531D3A265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CE3C-AC30-498E-8752-6D523722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D782A-4EED-4EE4-9624-3664FDC0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6968-DAED-41DE-A0D8-084D4731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B223-CE8B-4CCF-83A2-2C3C4B5E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7EA70-BA07-4C3F-A5FA-24D7ED2C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85F4-AA98-46A3-885E-EA153A0E5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F314F-5678-44F2-BA3D-26907F4FB6E2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A967-5EBA-43B3-AF1C-C78F6547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277D3-FB52-4AAD-837B-05D2BD19E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E816-19D9-4055-A37B-F3781E421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t.com.tw/DSP/ateme/rtp.htm" TargetMode="External"/><Relationship Id="rId2" Type="http://schemas.openxmlformats.org/officeDocument/2006/relationships/hyperlink" Target="http://www.ijcee.org/papers/770-ET05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FFB6F0-0B4A-4DB7-97D1-BE14F67E50CC}"/>
              </a:ext>
            </a:extLst>
          </p:cNvPr>
          <p:cNvSpPr txBox="1">
            <a:spLocks/>
          </p:cNvSpPr>
          <p:nvPr/>
        </p:nvSpPr>
        <p:spPr>
          <a:xfrm>
            <a:off x="5848350" y="885825"/>
            <a:ext cx="5889625" cy="52387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/>
              <a:t>Coordonator științific</a:t>
            </a:r>
          </a:p>
          <a:p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3C6DE-BC86-4F82-B7ED-622917653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Lucrare de Licență</a:t>
            </a:r>
            <a:br>
              <a:rPr lang="ro-RO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ro-RO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OpenParty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D7CD-8104-4040-BAEB-E2167528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428" y="2648712"/>
            <a:ext cx="3209544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Luca Iulian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13F4168-3965-416E-BAE2-7E4F5DB6B0D1}"/>
              </a:ext>
            </a:extLst>
          </p:cNvPr>
          <p:cNvSpPr txBox="1">
            <a:spLocks/>
          </p:cNvSpPr>
          <p:nvPr/>
        </p:nvSpPr>
        <p:spPr>
          <a:xfrm>
            <a:off x="7860919" y="4370397"/>
            <a:ext cx="3877056" cy="2249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1800" b="1" dirty="0">
                <a:solidFill>
                  <a:schemeClr val="bg1"/>
                </a:solidFill>
              </a:rPr>
              <a:t>Coordonator științific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Conf. Dr. Anca Vitcu </a:t>
            </a:r>
            <a:endParaRPr lang="ro-RO" sz="1800" dirty="0">
              <a:solidFill>
                <a:schemeClr val="bg1"/>
              </a:solidFill>
            </a:endParaRPr>
          </a:p>
          <a:p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C43482C-ADF9-483E-8CA4-E00B6397E01F}"/>
              </a:ext>
            </a:extLst>
          </p:cNvPr>
          <p:cNvSpPr txBox="1">
            <a:spLocks/>
          </p:cNvSpPr>
          <p:nvPr/>
        </p:nvSpPr>
        <p:spPr>
          <a:xfrm>
            <a:off x="8087932" y="238179"/>
            <a:ext cx="3877056" cy="733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1800" b="1" dirty="0">
                <a:solidFill>
                  <a:schemeClr val="bg1"/>
                </a:solidFill>
              </a:rPr>
              <a:t>Universitatea </a:t>
            </a:r>
            <a:r>
              <a:rPr lang="en-US" sz="1800" b="1" dirty="0">
                <a:solidFill>
                  <a:schemeClr val="bg1"/>
                </a:solidFill>
              </a:rPr>
              <a:t>“</a:t>
            </a:r>
            <a:r>
              <a:rPr lang="ro-RO" sz="1800" b="1" dirty="0">
                <a:solidFill>
                  <a:schemeClr val="bg1"/>
                </a:solidFill>
              </a:rPr>
              <a:t>Alexandru Ioan Cuza</a:t>
            </a:r>
            <a:r>
              <a:rPr lang="en-US" sz="1800" b="1" dirty="0">
                <a:solidFill>
                  <a:schemeClr val="bg1"/>
                </a:solidFill>
              </a:rPr>
              <a:t>”</a:t>
            </a:r>
            <a:r>
              <a:rPr lang="ro-RO" sz="1800" b="1" dirty="0">
                <a:solidFill>
                  <a:schemeClr val="bg1"/>
                </a:solidFill>
              </a:rPr>
              <a:t> Iași</a:t>
            </a:r>
          </a:p>
          <a:p>
            <a:r>
              <a:rPr lang="ro-RO" sz="1800" b="1" dirty="0">
                <a:solidFill>
                  <a:schemeClr val="bg1"/>
                </a:solidFill>
              </a:rPr>
              <a:t>Facultatea de Informatică</a:t>
            </a:r>
            <a:endParaRPr lang="en-US" sz="3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692DB-C78C-411F-970E-14592ADAF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08" y="1008660"/>
            <a:ext cx="886704" cy="84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6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8A2B1-C2D3-4184-86CB-5FE519C4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Cuprins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7BD7-AFAD-4341-BA2E-7F90E83D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o-RO" sz="2400" dirty="0"/>
              <a:t>Motivație</a:t>
            </a:r>
          </a:p>
          <a:p>
            <a:r>
              <a:rPr lang="ro-RO" sz="2400" dirty="0"/>
              <a:t>Structura</a:t>
            </a:r>
          </a:p>
          <a:p>
            <a:r>
              <a:rPr lang="ro-RO" sz="2400" dirty="0"/>
              <a:t>Descriere</a:t>
            </a:r>
          </a:p>
          <a:p>
            <a:r>
              <a:rPr lang="ro-RO" sz="2400" dirty="0"/>
              <a:t>Prezentarea aplicației</a:t>
            </a:r>
          </a:p>
          <a:p>
            <a:r>
              <a:rPr lang="ro-RO" sz="2400" dirty="0"/>
              <a:t>Concluzii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65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Motivație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ro-RO" sz="2200" dirty="0">
                <a:solidFill>
                  <a:schemeClr val="bg1"/>
                </a:solidFill>
              </a:rPr>
              <a:t>Aplicații similare</a:t>
            </a:r>
          </a:p>
          <a:p>
            <a:pPr marL="0" indent="0">
              <a:buNone/>
            </a:pPr>
            <a:r>
              <a:rPr lang="ro-RO" sz="2400" dirty="0">
                <a:solidFill>
                  <a:schemeClr val="bg1"/>
                </a:solidFill>
              </a:rPr>
              <a:t>	</a:t>
            </a:r>
            <a:r>
              <a:rPr lang="ro-RO" sz="1600" dirty="0" err="1">
                <a:solidFill>
                  <a:schemeClr val="bg1"/>
                </a:solidFill>
              </a:rPr>
              <a:t>Teleparty</a:t>
            </a:r>
            <a:r>
              <a:rPr lang="ro-RO" sz="1600" dirty="0">
                <a:solidFill>
                  <a:schemeClr val="bg1"/>
                </a:solidFill>
              </a:rPr>
              <a:t>, Watch2Gether, </a:t>
            </a:r>
            <a:r>
              <a:rPr lang="ro-RO" sz="1600" dirty="0" err="1">
                <a:solidFill>
                  <a:schemeClr val="bg1"/>
                </a:solidFill>
              </a:rPr>
              <a:t>Syncplay</a:t>
            </a:r>
            <a:endParaRPr lang="en-US" sz="1600" dirty="0">
              <a:solidFill>
                <a:schemeClr val="bg1"/>
              </a:solidFill>
            </a:endParaRPr>
          </a:p>
          <a:p>
            <a:endParaRPr lang="ro-RO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Contribu</a:t>
            </a:r>
            <a:r>
              <a:rPr lang="ro-RO" sz="2200" dirty="0">
                <a:solidFill>
                  <a:schemeClr val="bg1"/>
                </a:solidFill>
              </a:rPr>
              <a:t>ții</a:t>
            </a:r>
          </a:p>
          <a:p>
            <a:pPr marL="457200" lvl="1" indent="0">
              <a:buNone/>
            </a:pPr>
            <a:endParaRPr lang="ro-RO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7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Structura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48" y="1231773"/>
            <a:ext cx="5501834" cy="4471416"/>
          </a:xfrm>
        </p:spPr>
        <p:txBody>
          <a:bodyPr anchor="ctr">
            <a:norm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Suport tehnic</a:t>
            </a:r>
          </a:p>
          <a:p>
            <a:pPr lvl="1"/>
            <a:r>
              <a:rPr lang="ro-RO" sz="1800" dirty="0">
                <a:solidFill>
                  <a:schemeClr val="bg1"/>
                </a:solidFill>
              </a:rPr>
              <a:t>Metode de compresie</a:t>
            </a:r>
          </a:p>
          <a:p>
            <a:pPr marL="457200" lvl="1" indent="0">
              <a:buNone/>
            </a:pPr>
            <a:r>
              <a:rPr lang="ro-RO" sz="1400" dirty="0">
                <a:solidFill>
                  <a:schemeClr val="bg1"/>
                </a:solidFill>
              </a:rPr>
              <a:t>	</a:t>
            </a:r>
            <a:r>
              <a:rPr lang="ro-RO" sz="1200" dirty="0">
                <a:solidFill>
                  <a:schemeClr val="bg1"/>
                </a:solidFill>
              </a:rPr>
              <a:t>MJPEG, MPEG, H.26x</a:t>
            </a:r>
          </a:p>
          <a:p>
            <a:pPr lvl="1"/>
            <a:endParaRPr lang="ro-RO" sz="1400" dirty="0">
              <a:solidFill>
                <a:schemeClr val="bg1"/>
              </a:solidFill>
            </a:endParaRPr>
          </a:p>
          <a:p>
            <a:pPr lvl="1"/>
            <a:r>
              <a:rPr lang="ro-RO" sz="1800" dirty="0">
                <a:solidFill>
                  <a:schemeClr val="bg1"/>
                </a:solidFill>
              </a:rPr>
              <a:t>Protocoale de transport si control</a:t>
            </a:r>
          </a:p>
          <a:p>
            <a:pPr marL="914400" lvl="2" indent="0">
              <a:buNone/>
            </a:pPr>
            <a:r>
              <a:rPr lang="ro-RO" sz="1200" dirty="0">
                <a:solidFill>
                  <a:schemeClr val="bg1"/>
                </a:solidFill>
              </a:rPr>
              <a:t>RTP, RTCP, RTSP, RSVP</a:t>
            </a:r>
          </a:p>
          <a:p>
            <a:pPr lvl="1"/>
            <a:endParaRPr lang="ro-RO" sz="1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o-RO" sz="1400" dirty="0">
              <a:solidFill>
                <a:schemeClr val="bg1"/>
              </a:solidFill>
            </a:endParaRPr>
          </a:p>
        </p:txBody>
      </p:sp>
      <p:grpSp>
        <p:nvGrpSpPr>
          <p:cNvPr id="11" name="Group 10" descr="&#10;">
            <a:extLst>
              <a:ext uri="{FF2B5EF4-FFF2-40B4-BE49-F238E27FC236}">
                <a16:creationId xmlns:a16="http://schemas.microsoft.com/office/drawing/2014/main" id="{428EFAE8-C3FB-4337-8A62-3E504184AD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9353906" y="221574"/>
            <a:ext cx="2525850" cy="2037685"/>
            <a:chOff x="9287580" y="500968"/>
            <a:chExt cx="2525850" cy="20376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A9FB95-0A41-448B-B020-7CC2216F7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7581" y="1442506"/>
              <a:ext cx="2525849" cy="10961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F9771A-5DC9-4186-A226-73964DF20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7580" y="500968"/>
              <a:ext cx="2525850" cy="9443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</p:grp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FA3DA6-8379-4345-898E-FD3AA1092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40" y="4450080"/>
            <a:ext cx="4081194" cy="21253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44BE27-3024-44F8-ABE2-B34CA2818028}"/>
              </a:ext>
            </a:extLst>
          </p:cNvPr>
          <p:cNvSpPr txBox="1"/>
          <p:nvPr/>
        </p:nvSpPr>
        <p:spPr>
          <a:xfrm>
            <a:off x="9353906" y="2259257"/>
            <a:ext cx="2525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800" dirty="0">
                <a:solidFill>
                  <a:schemeClr val="bg1"/>
                </a:solidFill>
              </a:rPr>
              <a:t>Fig. 1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Secvența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trei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cadre JPEG</a:t>
            </a:r>
            <a:r>
              <a:rPr lang="ro-RO" sz="800" b="0" i="0" u="none" strike="noStrike" baseline="0" dirty="0">
                <a:solidFill>
                  <a:srgbClr val="000000"/>
                </a:solidFill>
              </a:rPr>
              <a:t> vs.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Secvența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de </a:t>
            </a:r>
            <a:r>
              <a:rPr lang="fr-FR" sz="800" b="0" i="0" u="none" strike="noStrike" baseline="0" dirty="0" err="1">
                <a:solidFill>
                  <a:srgbClr val="000000"/>
                </a:solidFill>
              </a:rPr>
              <a:t>trei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cadre MPEG</a:t>
            </a:r>
            <a:endParaRPr lang="ro-RO" sz="800" b="0" i="0" u="none" strike="noStrike" baseline="0" dirty="0">
              <a:solidFill>
                <a:srgbClr val="000000"/>
              </a:solidFill>
            </a:endParaRPr>
          </a:p>
          <a:p>
            <a:pPr algn="ctr"/>
            <a:r>
              <a:rPr lang="ro-RO" sz="800" dirty="0">
                <a:solidFill>
                  <a:srgbClr val="000000"/>
                </a:solidFill>
              </a:rPr>
              <a:t>Sursă</a:t>
            </a:r>
            <a:r>
              <a:rPr lang="en-US" sz="800" dirty="0">
                <a:solidFill>
                  <a:srgbClr val="000000"/>
                </a:solidFill>
              </a:rPr>
              <a:t>:</a:t>
            </a:r>
            <a:r>
              <a:rPr lang="ro-RO" sz="800" dirty="0">
                <a:solidFill>
                  <a:srgbClr val="000000"/>
                </a:solidFill>
              </a:rPr>
              <a:t> </a:t>
            </a:r>
            <a:r>
              <a:rPr lang="fr-FR" sz="800" b="0" i="0" u="none" strike="noStrike" baseline="0" dirty="0">
                <a:solidFill>
                  <a:srgbClr val="000000"/>
                </a:solidFill>
              </a:rPr>
              <a:t> http://www.ijcee.org/papers/770-ET055.pdf</a:t>
            </a:r>
            <a:r>
              <a:rPr lang="fr-FR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EAC525-0E5D-4EAF-BB80-EE4632297CAA}"/>
              </a:ext>
            </a:extLst>
          </p:cNvPr>
          <p:cNvSpPr txBox="1"/>
          <p:nvPr/>
        </p:nvSpPr>
        <p:spPr>
          <a:xfrm>
            <a:off x="8689255" y="6552359"/>
            <a:ext cx="2299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800" dirty="0">
                <a:solidFill>
                  <a:schemeClr val="bg1"/>
                </a:solidFill>
              </a:rPr>
              <a:t>Fig. 2 Relația dintre protocoale</a:t>
            </a:r>
          </a:p>
          <a:p>
            <a:pPr algn="ctr"/>
            <a:r>
              <a:rPr lang="ro-RO" sz="800" dirty="0">
                <a:solidFill>
                  <a:schemeClr val="bg1"/>
                </a:solidFill>
              </a:rPr>
              <a:t>Sursă</a:t>
            </a:r>
            <a:r>
              <a:rPr lang="en-US" sz="800" dirty="0">
                <a:solidFill>
                  <a:schemeClr val="bg1"/>
                </a:solidFill>
              </a:rPr>
              <a:t>: http://www.ict.com.tw/DSP/ateme/rtp.htm</a:t>
            </a:r>
          </a:p>
        </p:txBody>
      </p:sp>
    </p:spTree>
    <p:extLst>
      <p:ext uri="{BB962C8B-B14F-4D97-AF65-F5344CB8AC3E}">
        <p14:creationId xmlns:p14="http://schemas.microsoft.com/office/powerpoint/2010/main" val="2592985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ro-RO" sz="4800" dirty="0"/>
              <a:t>Structura</a:t>
            </a:r>
            <a:endParaRPr lang="en-US" sz="4800" dirty="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48" y="1231773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Tehnologii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PyQt5, OpenCV, </a:t>
            </a:r>
            <a:r>
              <a:rPr lang="en-US" sz="1400" dirty="0" err="1">
                <a:solidFill>
                  <a:schemeClr val="bg1"/>
                </a:solidFill>
              </a:rPr>
              <a:t>Ffmpeg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PyAudio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pycaw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PyInstaller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Radmin</a:t>
            </a:r>
            <a:r>
              <a:rPr lang="en-US" sz="1400" dirty="0">
                <a:solidFill>
                  <a:schemeClr val="bg1"/>
                </a:solidFill>
              </a:rPr>
              <a:t> VPN</a:t>
            </a:r>
            <a:endParaRPr lang="ro-RO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PyQt - Wikipedia">
            <a:extLst>
              <a:ext uri="{FF2B5EF4-FFF2-40B4-BE49-F238E27FC236}">
                <a16:creationId xmlns:a16="http://schemas.microsoft.com/office/drawing/2014/main" id="{44A2747B-F3C9-4BA2-9579-50A009E01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320" y="343874"/>
            <a:ext cx="920069" cy="95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EAA168-2E72-432F-99C7-29ADE6C6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647" y="741427"/>
            <a:ext cx="770752" cy="95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55A5757-B57B-486A-A19D-81FE9DFE6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460" y="5822066"/>
            <a:ext cx="1813560" cy="4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ntos7 Python3.7 install PyAudio error handling - Programmer Sought">
            <a:extLst>
              <a:ext uri="{FF2B5EF4-FFF2-40B4-BE49-F238E27FC236}">
                <a16:creationId xmlns:a16="http://schemas.microsoft.com/office/drawing/2014/main" id="{D29167D2-78E6-420F-B138-852BC510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641" y="4838189"/>
            <a:ext cx="1609302" cy="8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Installer Logo — PyInstaller bundles Python applications">
            <a:extLst>
              <a:ext uri="{FF2B5EF4-FFF2-40B4-BE49-F238E27FC236}">
                <a16:creationId xmlns:a16="http://schemas.microsoft.com/office/drawing/2014/main" id="{C4AE05D5-26C0-46E7-8C8D-40121E036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802" y="1154811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04565BD-4703-4043-8A1B-D6419A849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503" y="2807212"/>
            <a:ext cx="994406" cy="9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57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614-1BD9-486B-95C8-6B6541D1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Descriere</a:t>
            </a:r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15FD-FB68-4433-987E-70D49EA1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377" y="4366260"/>
            <a:ext cx="5501834" cy="1314069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o-RO" dirty="0">
              <a:solidFill>
                <a:schemeClr val="bg1"/>
              </a:solidFill>
            </a:endParaRPr>
          </a:p>
          <a:p>
            <a:endParaRPr lang="ro-RO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o-RO" sz="3800" dirty="0">
                <a:solidFill>
                  <a:schemeClr val="bg1"/>
                </a:solidFill>
              </a:rPr>
              <a:t>Împărțire pe module</a:t>
            </a:r>
            <a:endParaRPr lang="en-US" sz="3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200" dirty="0">
                <a:solidFill>
                  <a:schemeClr val="bg1"/>
                </a:solidFill>
              </a:rPr>
              <a:t>Main, VideoGen, VideoPlay, AudioPlay, TCP Chat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3CBC0A-C857-4E3E-BE15-61B9A2F190ED}"/>
              </a:ext>
            </a:extLst>
          </p:cNvPr>
          <p:cNvSpPr txBox="1"/>
          <p:nvPr/>
        </p:nvSpPr>
        <p:spPr>
          <a:xfrm>
            <a:off x="5852160" y="5468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Arhitectur</a:t>
            </a:r>
            <a:r>
              <a:rPr lang="ro-RO" sz="2400" dirty="0">
                <a:solidFill>
                  <a:schemeClr val="bg1"/>
                </a:solidFill>
              </a:rPr>
              <a:t>ă</a:t>
            </a:r>
            <a:r>
              <a:rPr lang="en-US" sz="2400" dirty="0">
                <a:solidFill>
                  <a:schemeClr val="bg1"/>
                </a:solidFill>
              </a:rPr>
              <a:t> aplica</a:t>
            </a:r>
            <a:r>
              <a:rPr lang="ro-RO" sz="2400" dirty="0">
                <a:solidFill>
                  <a:schemeClr val="bg1"/>
                </a:solidFill>
              </a:rPr>
              <a:t>ție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06878D4-D994-451C-A3B9-F0E7214B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77" y="546854"/>
            <a:ext cx="4552390" cy="37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28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F471-7A41-4F82-98A7-B1EE8036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3088731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FFFFFF"/>
                </a:solidFill>
              </a:rPr>
              <a:t>Prezentarea aplicației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8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EF471-7A41-4F82-98A7-B1EE8036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49" y="3088731"/>
            <a:ext cx="10520702" cy="1325563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solidFill>
                  <a:srgbClr val="FFFFFF"/>
                </a:solidFill>
              </a:rPr>
              <a:t>Concluzii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56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5DFCDA-694D-4637-8E9B-03857519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952075" cy="6858000"/>
          </a:xfrm>
          <a:custGeom>
            <a:avLst/>
            <a:gdLst>
              <a:gd name="connsiteX0" fmla="*/ 9952075 w 9952075"/>
              <a:gd name="connsiteY0" fmla="*/ 6858000 h 6858000"/>
              <a:gd name="connsiteX1" fmla="*/ 108694 w 9952075"/>
              <a:gd name="connsiteY1" fmla="*/ 6858000 h 6858000"/>
              <a:gd name="connsiteX2" fmla="*/ 79127 w 9952075"/>
              <a:gd name="connsiteY2" fmla="*/ 6681235 h 6858000"/>
              <a:gd name="connsiteX3" fmla="*/ 0 w 9952075"/>
              <a:gd name="connsiteY3" fmla="*/ 5565888 h 6858000"/>
              <a:gd name="connsiteX4" fmla="*/ 2190696 w 9952075"/>
              <a:gd name="connsiteY4" fmla="*/ 145339 h 6858000"/>
              <a:gd name="connsiteX5" fmla="*/ 2339431 w 9952075"/>
              <a:gd name="connsiteY5" fmla="*/ 0 h 6858000"/>
              <a:gd name="connsiteX6" fmla="*/ 9952075 w 9952075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52075" h="6858000">
                <a:moveTo>
                  <a:pt x="9952075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9952075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DB276E-BFF1-43F5-AB90-7ABA4B9A9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9652017" cy="6858000"/>
          </a:xfrm>
          <a:custGeom>
            <a:avLst/>
            <a:gdLst>
              <a:gd name="connsiteX0" fmla="*/ 9652017 w 9652017"/>
              <a:gd name="connsiteY0" fmla="*/ 6858000 h 6858000"/>
              <a:gd name="connsiteX1" fmla="*/ 112827 w 9652017"/>
              <a:gd name="connsiteY1" fmla="*/ 6858000 h 6858000"/>
              <a:gd name="connsiteX2" fmla="*/ 76084 w 9652017"/>
              <a:gd name="connsiteY2" fmla="*/ 6638337 h 6858000"/>
              <a:gd name="connsiteX3" fmla="*/ 0 w 9652017"/>
              <a:gd name="connsiteY3" fmla="*/ 5565888 h 6858000"/>
              <a:gd name="connsiteX4" fmla="*/ 2157501 w 9652017"/>
              <a:gd name="connsiteY4" fmla="*/ 301488 h 6858000"/>
              <a:gd name="connsiteX5" fmla="*/ 2472310 w 9652017"/>
              <a:gd name="connsiteY5" fmla="*/ 0 h 6858000"/>
              <a:gd name="connsiteX6" fmla="*/ 9652017 w 965201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2017" h="6858000">
                <a:moveTo>
                  <a:pt x="9652017" y="6858000"/>
                </a:moveTo>
                <a:lnTo>
                  <a:pt x="112827" y="6858000"/>
                </a:lnTo>
                <a:lnTo>
                  <a:pt x="76084" y="6638337"/>
                </a:lnTo>
                <a:cubicBezTo>
                  <a:pt x="25944" y="6288079"/>
                  <a:pt x="0" y="5930014"/>
                  <a:pt x="0" y="5565888"/>
                </a:cubicBezTo>
                <a:cubicBezTo>
                  <a:pt x="0" y="3514654"/>
                  <a:pt x="823309" y="1655711"/>
                  <a:pt x="2157501" y="301488"/>
                </a:cubicBezTo>
                <a:lnTo>
                  <a:pt x="2472310" y="0"/>
                </a:lnTo>
                <a:lnTo>
                  <a:pt x="9652017" y="0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C88FD-1343-485F-8FAC-404C3517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57694" cy="1288238"/>
          </a:xfrm>
        </p:spPr>
        <p:txBody>
          <a:bodyPr anchor="b">
            <a:normAutofit/>
          </a:bodyPr>
          <a:lstStyle/>
          <a:p>
            <a:r>
              <a:rPr lang="ro-RO" dirty="0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519B-A966-40C5-9BCD-BFAB7832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56390"/>
            <a:ext cx="7322290" cy="39074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o-RO" sz="2400" dirty="0"/>
              <a:t>Fig. 1 </a:t>
            </a:r>
            <a:r>
              <a:rPr lang="fr-FR" sz="2400" b="0" i="0" u="none" strike="noStrike" baseline="0" dirty="0" err="1"/>
              <a:t>Secvența</a:t>
            </a:r>
            <a:r>
              <a:rPr lang="fr-FR" sz="2400" b="0" i="0" u="none" strike="noStrike" baseline="0" dirty="0"/>
              <a:t> de </a:t>
            </a:r>
            <a:r>
              <a:rPr lang="fr-FR" sz="2400" b="0" i="0" u="none" strike="noStrike" baseline="0" dirty="0" err="1"/>
              <a:t>trei</a:t>
            </a:r>
            <a:r>
              <a:rPr lang="fr-FR" sz="2400" b="0" i="0" u="none" strike="noStrike" baseline="0" dirty="0"/>
              <a:t> cadre JPEG</a:t>
            </a:r>
            <a:r>
              <a:rPr lang="ro-RO" sz="2400" b="0" i="0" u="none" strike="noStrike" baseline="0" dirty="0"/>
              <a:t> vs. </a:t>
            </a:r>
            <a:r>
              <a:rPr lang="fr-FR" sz="2400" b="0" i="0" u="none" strike="noStrike" baseline="0" dirty="0" err="1"/>
              <a:t>Secvența</a:t>
            </a:r>
            <a:r>
              <a:rPr lang="fr-FR" sz="2400" b="0" i="0" u="none" strike="noStrike" baseline="0" dirty="0"/>
              <a:t> de </a:t>
            </a:r>
            <a:r>
              <a:rPr lang="fr-FR" sz="2400" b="0" i="0" u="none" strike="noStrike" baseline="0" dirty="0" err="1"/>
              <a:t>trei</a:t>
            </a:r>
            <a:r>
              <a:rPr lang="fr-FR" sz="2400" b="0" i="0" u="none" strike="noStrike" baseline="0" dirty="0"/>
              <a:t> cadre MPEG</a:t>
            </a:r>
            <a:r>
              <a:rPr lang="ro-RO" sz="2400" dirty="0"/>
              <a:t> </a:t>
            </a:r>
          </a:p>
          <a:p>
            <a:pPr marL="0" indent="0" algn="just">
              <a:buNone/>
            </a:pPr>
            <a:r>
              <a:rPr lang="fr-FR" sz="2400" b="0" i="0" u="none" strike="noStrike" baseline="0" dirty="0">
                <a:solidFill>
                  <a:schemeClr val="tx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http://www.ijcee.org/papers/770-ET055.pdf</a:t>
            </a:r>
            <a:endParaRPr lang="ro-RO" sz="2400" b="0" i="0" u="none" strike="noStrike" baseline="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o-RO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ro-RO" sz="2400" dirty="0"/>
              <a:t>Fig. 2 Relația dintre protocoale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http://www.ict.com.tw/DSP/ateme/rtp.htm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193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220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Lucrare de Licență OpenParty Player</vt:lpstr>
      <vt:lpstr>Cuprins</vt:lpstr>
      <vt:lpstr>Motivație</vt:lpstr>
      <vt:lpstr>Structura</vt:lpstr>
      <vt:lpstr>Structura</vt:lpstr>
      <vt:lpstr>Descriere</vt:lpstr>
      <vt:lpstr>Prezentarea aplicației</vt:lpstr>
      <vt:lpstr>Concluzii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OpenParty Player</dc:title>
  <dc:creator>Iulian Luca</dc:creator>
  <cp:lastModifiedBy>Iulian Luca</cp:lastModifiedBy>
  <cp:revision>12</cp:revision>
  <dcterms:created xsi:type="dcterms:W3CDTF">2021-06-23T14:42:59Z</dcterms:created>
  <dcterms:modified xsi:type="dcterms:W3CDTF">2021-07-01T09:26:49Z</dcterms:modified>
</cp:coreProperties>
</file>