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55" autoAdjust="0"/>
  </p:normalViewPr>
  <p:slideViewPr>
    <p:cSldViewPr snapToGrid="0">
      <p:cViewPr varScale="1">
        <p:scale>
          <a:sx n="48" d="100"/>
          <a:sy n="48" d="100"/>
        </p:scale>
        <p:origin x="203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20A0-7FD5-4C22-95A9-8F2AD40B1338}" type="datetimeFigureOut">
              <a:rPr lang="en-US" smtClean="0"/>
              <a:t>8/22/2025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E0579-9FF3-4C0F-AA26-F7896B2CF767}" type="slidenum">
              <a:rPr lang="en-US" smtClean="0"/>
              <a:t>‹#›</a:t>
            </a:fld>
            <a:endParaRPr lang="en-US"/>
          </a:p>
        </p:txBody>
      </p:sp>
    </p:spTree>
    <p:extLst>
      <p:ext uri="{BB962C8B-B14F-4D97-AF65-F5344CB8AC3E}">
        <p14:creationId xmlns:p14="http://schemas.microsoft.com/office/powerpoint/2010/main" val="277677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Courtney Shultz, and my capstone project is called “Something Wicked This Way Comes: Macbeth Visualized Through Data.”</a:t>
            </a:r>
          </a:p>
          <a:p>
            <a:endParaRPr lang="en-US" dirty="0"/>
          </a:p>
          <a:p>
            <a:r>
              <a:rPr lang="en-US" dirty="0"/>
              <a:t>I’ve combined my background as a high school English teacher with my growing skills in data analytics to see how we might uncover the emotional and thematic patterns found in Shakespeare’s Macbeth through data visualizations.</a:t>
            </a:r>
          </a:p>
        </p:txBody>
      </p:sp>
      <p:sp>
        <p:nvSpPr>
          <p:cNvPr id="4" name="Slide Number Placeholder 3"/>
          <p:cNvSpPr>
            <a:spLocks noGrp="1"/>
          </p:cNvSpPr>
          <p:nvPr>
            <p:ph type="sldNum" sz="quarter" idx="5"/>
          </p:nvPr>
        </p:nvSpPr>
        <p:spPr/>
        <p:txBody>
          <a:bodyPr/>
          <a:lstStyle/>
          <a:p>
            <a:fld id="{C29E0579-9FF3-4C0F-AA26-F7896B2CF767}" type="slidenum">
              <a:rPr lang="en-US" smtClean="0"/>
              <a:t>1</a:t>
            </a:fld>
            <a:endParaRPr lang="en-US"/>
          </a:p>
        </p:txBody>
      </p:sp>
    </p:spTree>
    <p:extLst>
      <p:ext uri="{BB962C8B-B14F-4D97-AF65-F5344CB8AC3E}">
        <p14:creationId xmlns:p14="http://schemas.microsoft.com/office/powerpoint/2010/main" val="2895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guiding question that informed my capstone is: How can data analytics be used to reveal the emotional arcs, thematic language patterns, and dramatic relationships in Shakespeare’s Macbeth?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0247BE-2356-47AE-8A0F-912EA96B04C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3615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my goals were:</a:t>
            </a:r>
          </a:p>
          <a:p>
            <a:endParaRPr lang="en-US" dirty="0"/>
          </a:p>
          <a:p>
            <a:pPr marL="228600" indent="-228600">
              <a:buAutoNum type="arabicPeriod"/>
            </a:pPr>
            <a:r>
              <a:rPr lang="en-US" dirty="0"/>
              <a:t>To uncover hidden patterns in the text that might be barriers to modern readers,</a:t>
            </a:r>
          </a:p>
          <a:p>
            <a:pPr marL="228600" indent="-228600">
              <a:buAutoNum type="arabicPeriod"/>
            </a:pPr>
            <a:r>
              <a:rPr lang="en-US" dirty="0"/>
              <a:t>To make those patterns </a:t>
            </a:r>
            <a:r>
              <a:rPr lang="en-US" i="1" dirty="0"/>
              <a:t>visible</a:t>
            </a:r>
            <a:r>
              <a:rPr lang="en-US" i="0" dirty="0"/>
              <a:t> through accessible visualizations,</a:t>
            </a:r>
          </a:p>
          <a:p>
            <a:pPr marL="228600" indent="-228600">
              <a:buAutoNum type="arabicPeriod"/>
            </a:pPr>
            <a:r>
              <a:rPr lang="en-US" i="0" dirty="0"/>
              <a:t>And to explore how these methods might apply beyond literature.</a:t>
            </a:r>
          </a:p>
          <a:p>
            <a:pPr marL="228600" indent="-228600">
              <a:buAutoNum type="arabicPeriod"/>
            </a:pPr>
            <a:r>
              <a:rPr lang="en-US" i="0" dirty="0"/>
              <a:t>See how these tools can have a practical application in the </a:t>
            </a:r>
            <a:r>
              <a:rPr lang="en-US" i="0"/>
              <a:t>English classroom</a:t>
            </a:r>
            <a:endParaRPr lang="en-US" dirty="0"/>
          </a:p>
        </p:txBody>
      </p:sp>
      <p:sp>
        <p:nvSpPr>
          <p:cNvPr id="4" name="Slide Number Placeholder 3"/>
          <p:cNvSpPr>
            <a:spLocks noGrp="1"/>
          </p:cNvSpPr>
          <p:nvPr>
            <p:ph type="sldNum" sz="quarter" idx="5"/>
          </p:nvPr>
        </p:nvSpPr>
        <p:spPr/>
        <p:txBody>
          <a:bodyPr/>
          <a:lstStyle/>
          <a:p>
            <a:fld id="{C29E0579-9FF3-4C0F-AA26-F7896B2CF767}" type="slidenum">
              <a:rPr lang="en-US" smtClean="0"/>
              <a:t>3</a:t>
            </a:fld>
            <a:endParaRPr lang="en-US"/>
          </a:p>
        </p:txBody>
      </p:sp>
    </p:spTree>
    <p:extLst>
      <p:ext uri="{BB962C8B-B14F-4D97-AF65-F5344CB8AC3E}">
        <p14:creationId xmlns:p14="http://schemas.microsoft.com/office/powerpoint/2010/main" val="409972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80203-A7B0-2A37-59E2-9F4D3E63E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BD9C74-4037-943C-13A7-FAD7A77901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1AE7A-AF02-0E82-5301-D3CED010A58C}"/>
              </a:ext>
            </a:extLst>
          </p:cNvPr>
          <p:cNvSpPr>
            <a:spLocks noGrp="1"/>
          </p:cNvSpPr>
          <p:nvPr>
            <p:ph type="body" idx="1"/>
          </p:nvPr>
        </p:nvSpPr>
        <p:spPr/>
        <p:txBody>
          <a:bodyPr/>
          <a:lstStyle/>
          <a:p>
            <a:r>
              <a:rPr lang="en-US" dirty="0"/>
              <a:t>To collect my data, I pulled lines from the whole play, as well as individual character lines using the Folger Shakespeare Library’s API.</a:t>
            </a:r>
          </a:p>
          <a:p>
            <a:endParaRPr lang="en-US" dirty="0"/>
          </a:p>
          <a:p>
            <a:r>
              <a:rPr lang="en-US" dirty="0"/>
              <a:t>As I worked through the data, I parsed </a:t>
            </a:r>
            <a:r>
              <a:rPr lang="en-US" i="1" dirty="0"/>
              <a:t>Macbeth</a:t>
            </a:r>
            <a:r>
              <a:rPr lang="en-US" i="0" dirty="0"/>
              <a:t> line-by-line, tagging each line by act, scene, speaker.</a:t>
            </a:r>
          </a:p>
          <a:p>
            <a:endParaRPr lang="en-US" i="0" dirty="0"/>
          </a:p>
          <a:p>
            <a:r>
              <a:rPr lang="en-US" i="0" dirty="0"/>
              <a:t>For character analysis, I used VADER sentiment analysis, which scores lines as positive, neutral, or negative.</a:t>
            </a:r>
          </a:p>
          <a:p>
            <a:endParaRPr lang="en-US" i="0" dirty="0"/>
          </a:p>
          <a:p>
            <a:r>
              <a:rPr lang="en-US" i="0" dirty="0"/>
              <a:t>I also tracked word frequency and recurring motifs like “blood,” “sleep,” and “hand.”</a:t>
            </a:r>
          </a:p>
          <a:p>
            <a:endParaRPr lang="en-US" i="0" dirty="0"/>
          </a:p>
          <a:p>
            <a:r>
              <a:rPr lang="en-US" i="0" dirty="0"/>
              <a:t>Finally, I brought these elements together in an interactive dashboard, which I will show you next.</a:t>
            </a:r>
            <a:endParaRPr lang="en-US" dirty="0"/>
          </a:p>
        </p:txBody>
      </p:sp>
      <p:sp>
        <p:nvSpPr>
          <p:cNvPr id="4" name="Slide Number Placeholder 3">
            <a:extLst>
              <a:ext uri="{FF2B5EF4-FFF2-40B4-BE49-F238E27FC236}">
                <a16:creationId xmlns:a16="http://schemas.microsoft.com/office/drawing/2014/main" id="{663404EF-09B8-844E-1BB1-8DC03BFC35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0247BE-2356-47AE-8A0F-912EA96B04C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504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 Line Chart – Sentiment Arc</a:t>
            </a:r>
          </a:p>
          <a:p>
            <a:r>
              <a:rPr lang="en-US" dirty="0"/>
              <a:t>Here’s the emotional arc of the play, which is based on rolling sentiment averages. Notice the steady decline as the play moves from ambition in Act I to despair in Act V. This quantifies what we intuitively feel as readers – that the tone darkens the further we follow along Macbeth’s journey from hero, to king, to fallen despot.</a:t>
            </a:r>
          </a:p>
          <a:p>
            <a:endParaRPr lang="en-US" dirty="0"/>
          </a:p>
          <a:p>
            <a:r>
              <a:rPr lang="en-US" dirty="0"/>
              <a:t>Bottom Left – By-the-Numbers</a:t>
            </a:r>
          </a:p>
          <a:p>
            <a:r>
              <a:rPr lang="en-US" dirty="0"/>
              <a:t>The play has over 16,000 words, 2,400+lines, and 39 distinct speakers over 28 scenes across 5 acts This gives you a sense of the scale we are analyzing.</a:t>
            </a:r>
          </a:p>
          <a:p>
            <a:endParaRPr lang="en-US" dirty="0"/>
          </a:p>
          <a:p>
            <a:r>
              <a:rPr lang="en-US" dirty="0"/>
              <a:t>Donut Charts - Top Speakers by Act</a:t>
            </a:r>
          </a:p>
          <a:p>
            <a:r>
              <a:rPr lang="en-US" dirty="0"/>
              <a:t>These show who dominates the stage in each act. Lady Macbeth is most prominent in Act I, but shortly after Duncan’s murder, her voice disappears. Macbeth, by contrast, steadily takes over – which mirrors the power shift in the narrative.</a:t>
            </a:r>
          </a:p>
          <a:p>
            <a:endParaRPr lang="en-US" dirty="0"/>
          </a:p>
          <a:p>
            <a:r>
              <a:rPr lang="en-US" dirty="0"/>
              <a:t>Center Donut – Share of Lines – Whole Play</a:t>
            </a:r>
          </a:p>
          <a:p>
            <a:r>
              <a:rPr lang="en-US" dirty="0"/>
              <a:t>When you look across the full play, Macbeth holds 31% of lines, Lady Macbeth 11%, and others like Malcolm and Macduff grow in importance toward the end. This quantifies their centrality to the drama.</a:t>
            </a:r>
          </a:p>
          <a:p>
            <a:endParaRPr lang="en-US" dirty="0"/>
          </a:p>
          <a:p>
            <a:r>
              <a:rPr lang="en-US" dirty="0"/>
              <a:t>Heatmap – Scene-by-Scene Mood</a:t>
            </a:r>
          </a:p>
          <a:p>
            <a:r>
              <a:rPr lang="en-US" dirty="0"/>
              <a:t>This heatmap shows shift in tone scene by scene. You can see clusters of red (negative sentiment) during turning points like Duncan’s murder or the Macbeth’s &amp; Lady Macbeth’s undoing in Act V. It’s a quick way to see where the play’s emotional intensity spikes.</a:t>
            </a:r>
          </a:p>
          <a:p>
            <a:endParaRPr lang="en-US" dirty="0"/>
          </a:p>
          <a:p>
            <a:r>
              <a:rPr lang="en-US" dirty="0"/>
              <a:t>Map – Where the Drama Takes Place</a:t>
            </a:r>
          </a:p>
          <a:p>
            <a:r>
              <a:rPr lang="en-US" dirty="0"/>
              <a:t>Finally, I mapped the notable settings of the play. It emphasizes the locations where key scenes take place in Scotland, but also shows how pivotal England is in Act IV, when Malcolm rallies forces against Macbeth.</a:t>
            </a:r>
          </a:p>
        </p:txBody>
      </p:sp>
      <p:sp>
        <p:nvSpPr>
          <p:cNvPr id="4" name="Slide Number Placeholder 3"/>
          <p:cNvSpPr>
            <a:spLocks noGrp="1"/>
          </p:cNvSpPr>
          <p:nvPr>
            <p:ph type="sldNum" sz="quarter" idx="5"/>
          </p:nvPr>
        </p:nvSpPr>
        <p:spPr/>
        <p:txBody>
          <a:bodyPr/>
          <a:lstStyle/>
          <a:p>
            <a:fld id="{C29E0579-9FF3-4C0F-AA26-F7896B2CF767}" type="slidenum">
              <a:rPr lang="en-US" smtClean="0"/>
              <a:t>5</a:t>
            </a:fld>
            <a:endParaRPr lang="en-US"/>
          </a:p>
        </p:txBody>
      </p:sp>
    </p:spTree>
    <p:extLst>
      <p:ext uri="{BB962C8B-B14F-4D97-AF65-F5344CB8AC3E}">
        <p14:creationId xmlns:p14="http://schemas.microsoft.com/office/powerpoint/2010/main" val="148679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44749-2674-ED17-FDB2-1B2FF7DC7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9D530-4DCA-A17B-202E-9C9AF4B6E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7C94F-A548-6455-3878-7A3515DB55C2}"/>
              </a:ext>
            </a:extLst>
          </p:cNvPr>
          <p:cNvSpPr>
            <a:spLocks noGrp="1"/>
          </p:cNvSpPr>
          <p:nvPr>
            <p:ph type="body" idx="1"/>
          </p:nvPr>
        </p:nvSpPr>
        <p:spPr/>
        <p:txBody>
          <a:bodyPr/>
          <a:lstStyle/>
          <a:p>
            <a:r>
              <a:rPr lang="en-US" dirty="0"/>
              <a:t>Of course, there are limitations. VADER is tuned for modern English, so words often used in Shakespeare’s tragedy – which are written in early modern English – may not register as Shakespeare intended.</a:t>
            </a:r>
          </a:p>
          <a:p>
            <a:endParaRPr lang="en-US" dirty="0"/>
          </a:p>
          <a:p>
            <a:r>
              <a:rPr lang="en-US" dirty="0"/>
              <a:t>Even when parsing parts of speech, the python package that I used did not identify “thee,” “thou,” and “thine” as pronouns.</a:t>
            </a:r>
          </a:p>
          <a:p>
            <a:endParaRPr lang="en-US" dirty="0"/>
          </a:p>
          <a:p>
            <a:r>
              <a:rPr lang="en-US" dirty="0"/>
              <a:t>Additionally, sentiment analysis also flattens irony and nuance into a single score, which does not capture the play’s full complexity.</a:t>
            </a:r>
          </a:p>
        </p:txBody>
      </p:sp>
      <p:sp>
        <p:nvSpPr>
          <p:cNvPr id="4" name="Slide Number Placeholder 3">
            <a:extLst>
              <a:ext uri="{FF2B5EF4-FFF2-40B4-BE49-F238E27FC236}">
                <a16:creationId xmlns:a16="http://schemas.microsoft.com/office/drawing/2014/main" id="{4FFE4777-4787-FC8C-0AF5-1B670FF09D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0247BE-2356-47AE-8A0F-912EA96B04C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08324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A105B-C146-F3D2-73F8-2BE7F59B05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093094-7842-16A8-8191-345763B1AC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E6629-4505-E05E-0C5D-DBC70BE640DD}"/>
              </a:ext>
            </a:extLst>
          </p:cNvPr>
          <p:cNvSpPr>
            <a:spLocks noGrp="1"/>
          </p:cNvSpPr>
          <p:nvPr>
            <p:ph type="body" idx="1"/>
          </p:nvPr>
        </p:nvSpPr>
        <p:spPr/>
        <p:txBody>
          <a:bodyPr/>
          <a:lstStyle/>
          <a:p>
            <a:r>
              <a:rPr lang="en-US" dirty="0"/>
              <a:t>In conclusion, this project shows how data can reveal Shakespeare’s emotional architecture.</a:t>
            </a:r>
          </a:p>
          <a:p>
            <a:endParaRPr lang="en-US" dirty="0"/>
          </a:p>
          <a:p>
            <a:r>
              <a:rPr lang="en-US" dirty="0"/>
              <a:t>It allows us to see character arcs and motifs in ways that support – not replace – traditional literary analysis.</a:t>
            </a:r>
          </a:p>
          <a:p>
            <a:endParaRPr lang="en-US" dirty="0"/>
          </a:p>
          <a:p>
            <a:r>
              <a:rPr lang="en-US" dirty="0"/>
              <a:t>The same methods could be applied to other texts, from novels to political speeches, making them more accessible and engaging for modern audiences, especially when using modern tools for modern English rather than archaic English.</a:t>
            </a:r>
          </a:p>
          <a:p>
            <a:endParaRPr lang="en-US" dirty="0"/>
          </a:p>
          <a:p>
            <a:r>
              <a:rPr lang="en-US" dirty="0"/>
              <a:t>Thank you for your time today. And I will be happy to take any questions.</a:t>
            </a:r>
          </a:p>
        </p:txBody>
      </p:sp>
      <p:sp>
        <p:nvSpPr>
          <p:cNvPr id="4" name="Slide Number Placeholder 3">
            <a:extLst>
              <a:ext uri="{FF2B5EF4-FFF2-40B4-BE49-F238E27FC236}">
                <a16:creationId xmlns:a16="http://schemas.microsoft.com/office/drawing/2014/main" id="{F9493BF0-EA39-D745-AA7F-8114E48A67EE}"/>
              </a:ext>
            </a:extLst>
          </p:cNvPr>
          <p:cNvSpPr>
            <a:spLocks noGrp="1"/>
          </p:cNvSpPr>
          <p:nvPr>
            <p:ph type="sldNum" sz="quarter" idx="5"/>
          </p:nvPr>
        </p:nvSpPr>
        <p:spPr/>
        <p:txBody>
          <a:bodyPr/>
          <a:lstStyle/>
          <a:p>
            <a:fld id="{C29E0579-9FF3-4C0F-AA26-F7896B2CF767}" type="slidenum">
              <a:rPr lang="en-US" smtClean="0"/>
              <a:t>7</a:t>
            </a:fld>
            <a:endParaRPr lang="en-US"/>
          </a:p>
        </p:txBody>
      </p:sp>
    </p:spTree>
    <p:extLst>
      <p:ext uri="{BB962C8B-B14F-4D97-AF65-F5344CB8AC3E}">
        <p14:creationId xmlns:p14="http://schemas.microsoft.com/office/powerpoint/2010/main" val="14382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59D7-CAC4-1C59-E0DF-12F7FAF90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6B5A7-1D87-27FF-E766-777E94B49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5C708-7E14-B291-830A-6C3374993017}"/>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E7B2253B-9BBC-9865-01B3-9020CECF1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90700-BB0A-52C8-1046-DA2430B5CD9F}"/>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107462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84EB-3DAB-18F9-4237-EA5792BB3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E209F-493E-D501-EE40-23F010C64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E4814-BCE2-CA2F-8364-180824B6A605}"/>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4895AB02-EF53-D2EF-86E6-9B1BA100D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4140E-F7C4-1469-12B4-92256345B0F6}"/>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348794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B0CFE-4BC8-9D9C-16C5-A8D6A7D2A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4BDEC-B99E-F510-DCB6-70BC9FE78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E198D-B4C8-457F-7BB5-3255793D90F7}"/>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73476A85-6726-029F-28B7-E0BA8BCDB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9014-5344-1016-3B80-941468257733}"/>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417264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5EDE-9953-5795-F598-3A6871458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37093-5C3F-E00B-8042-9671B8068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9E871-E07D-E298-A986-5182021B4C41}"/>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A8EDCD7E-9A85-C928-88EF-F564AF543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28CF2-025F-8539-D51E-482BCB16A4EB}"/>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139089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BB5-D0FD-1A4C-48EE-FD9273124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4386E1-267E-0AF4-E3AC-B0B37BB808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41A5-B5C0-6C0B-ADC2-9FFF4E10BB84}"/>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C3324272-2C8F-0242-2BCE-752F2004F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7837F-928A-22C6-8EEF-13984FC27132}"/>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303005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C61D-5B8E-3FFA-15A6-A0D503FBA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6CA3A-0CE7-841D-D463-6C69DAA3AB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85451-BC9D-1BFB-D8F6-71BC0448D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CDB01-2D05-AFD3-63BA-533A8D2C9093}"/>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6" name="Footer Placeholder 5">
            <a:extLst>
              <a:ext uri="{FF2B5EF4-FFF2-40B4-BE49-F238E27FC236}">
                <a16:creationId xmlns:a16="http://schemas.microsoft.com/office/drawing/2014/main" id="{FD1FE4F9-10B0-6465-9335-BEE2BBDAE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20938-4BDA-7125-A9C8-92E5FDF2306C}"/>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159350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8C66-6829-D866-91B1-2A409797C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597DD-B7F1-814E-CA17-422719098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208D0-12D9-4BC0-23D5-4C49C2E0B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5C3C8-5EE3-832F-61BA-4A04BDB82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B9AA8B-4019-196A-E434-9121E4FF9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EAC7BD-1235-56B7-6838-6A23F0DF4E71}"/>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8" name="Footer Placeholder 7">
            <a:extLst>
              <a:ext uri="{FF2B5EF4-FFF2-40B4-BE49-F238E27FC236}">
                <a16:creationId xmlns:a16="http://schemas.microsoft.com/office/drawing/2014/main" id="{4FF27E68-58EB-38CF-7311-EDCA96F155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6D341-8F81-BC5A-2AB6-E8FA349CAB89}"/>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283132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332E-75E4-7B62-D2BD-6F42B8271E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7DDF6-84FC-3B99-3D98-94CB2C1C005D}"/>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4" name="Footer Placeholder 3">
            <a:extLst>
              <a:ext uri="{FF2B5EF4-FFF2-40B4-BE49-F238E27FC236}">
                <a16:creationId xmlns:a16="http://schemas.microsoft.com/office/drawing/2014/main" id="{9FD25622-3F29-5432-AE3F-9D0044581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25FD4-FE40-406B-F571-76BE395548B3}"/>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8731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BE37C-4E36-D3B1-96E7-82A3608CF11D}"/>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3" name="Footer Placeholder 2">
            <a:extLst>
              <a:ext uri="{FF2B5EF4-FFF2-40B4-BE49-F238E27FC236}">
                <a16:creationId xmlns:a16="http://schemas.microsoft.com/office/drawing/2014/main" id="{A90714FD-7EC5-BE43-88AE-50FE08DF4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0F129-F003-76F0-658B-E423F50D7C9B}"/>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330829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B983-80B7-F8D9-319A-AAD9A4F01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C7823-FF1B-E221-4DC9-3B51F3073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C34804-1D2F-ECC9-6E86-B6E8B14C4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A6024-DEE1-D08E-94E2-B82B326FF7C7}"/>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6" name="Footer Placeholder 5">
            <a:extLst>
              <a:ext uri="{FF2B5EF4-FFF2-40B4-BE49-F238E27FC236}">
                <a16:creationId xmlns:a16="http://schemas.microsoft.com/office/drawing/2014/main" id="{EA0B4A3C-9A2D-8FAC-F03E-06101F93C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1F379-24DD-6A5D-E90E-23505AD0C547}"/>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20823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39-6794-8ADB-FA16-31BE247FB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DB3F1-9499-F8F1-7DEB-A10640CEC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1A7F21-DEFD-9F83-9F3B-DA0425152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9F4DB-881D-276F-E898-19E2D9734760}"/>
              </a:ext>
            </a:extLst>
          </p:cNvPr>
          <p:cNvSpPr>
            <a:spLocks noGrp="1"/>
          </p:cNvSpPr>
          <p:nvPr>
            <p:ph type="dt" sz="half" idx="10"/>
          </p:nvPr>
        </p:nvSpPr>
        <p:spPr/>
        <p:txBody>
          <a:bodyPr/>
          <a:lstStyle/>
          <a:p>
            <a:fld id="{9F882320-67E7-4F49-A4A4-DBA323DD1045}" type="datetimeFigureOut">
              <a:rPr lang="en-US" smtClean="0"/>
              <a:t>8/22/2025</a:t>
            </a:fld>
            <a:endParaRPr lang="en-US"/>
          </a:p>
        </p:txBody>
      </p:sp>
      <p:sp>
        <p:nvSpPr>
          <p:cNvPr id="6" name="Footer Placeholder 5">
            <a:extLst>
              <a:ext uri="{FF2B5EF4-FFF2-40B4-BE49-F238E27FC236}">
                <a16:creationId xmlns:a16="http://schemas.microsoft.com/office/drawing/2014/main" id="{6BDE9DCD-3F6A-6F5D-D515-A10DD4D7F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62947-DA30-606C-D6B2-6D247EFB97A1}"/>
              </a:ext>
            </a:extLst>
          </p:cNvPr>
          <p:cNvSpPr>
            <a:spLocks noGrp="1"/>
          </p:cNvSpPr>
          <p:nvPr>
            <p:ph type="sldNum" sz="quarter" idx="12"/>
          </p:nvPr>
        </p:nvSpPr>
        <p:spPr/>
        <p:txBody>
          <a:bodyPr/>
          <a:lstStyle/>
          <a:p>
            <a:fld id="{13DF846A-16C5-42AE-BE52-17DDCC293DD4}" type="slidenum">
              <a:rPr lang="en-US" smtClean="0"/>
              <a:t>‹#›</a:t>
            </a:fld>
            <a:endParaRPr lang="en-US"/>
          </a:p>
        </p:txBody>
      </p:sp>
    </p:spTree>
    <p:extLst>
      <p:ext uri="{BB962C8B-B14F-4D97-AF65-F5344CB8AC3E}">
        <p14:creationId xmlns:p14="http://schemas.microsoft.com/office/powerpoint/2010/main" val="378492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A5932-80E3-ACA4-E71E-93AABADE0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A0835B-68AD-056C-333B-3AE364190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F8503-746B-855D-210E-042C083C5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882320-67E7-4F49-A4A4-DBA323DD1045}" type="datetimeFigureOut">
              <a:rPr lang="en-US" smtClean="0"/>
              <a:t>8/22/2025</a:t>
            </a:fld>
            <a:endParaRPr lang="en-US"/>
          </a:p>
        </p:txBody>
      </p:sp>
      <p:sp>
        <p:nvSpPr>
          <p:cNvPr id="5" name="Footer Placeholder 4">
            <a:extLst>
              <a:ext uri="{FF2B5EF4-FFF2-40B4-BE49-F238E27FC236}">
                <a16:creationId xmlns:a16="http://schemas.microsoft.com/office/drawing/2014/main" id="{E3EAA37E-AF02-9716-8B74-06BF185E2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BA76EA-6F31-D686-D561-A8DC21390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DF846A-16C5-42AE-BE52-17DDCC293DD4}" type="slidenum">
              <a:rPr lang="en-US" smtClean="0"/>
              <a:t>‹#›</a:t>
            </a:fld>
            <a:endParaRPr lang="en-US"/>
          </a:p>
        </p:txBody>
      </p:sp>
    </p:spTree>
    <p:extLst>
      <p:ext uri="{BB962C8B-B14F-4D97-AF65-F5344CB8AC3E}">
        <p14:creationId xmlns:p14="http://schemas.microsoft.com/office/powerpoint/2010/main" val="2508816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smoke&#10;&#10;AI-generated content may be incorrect.">
            <a:extLst>
              <a:ext uri="{FF2B5EF4-FFF2-40B4-BE49-F238E27FC236}">
                <a16:creationId xmlns:a16="http://schemas.microsoft.com/office/drawing/2014/main" id="{FCA96BC7-450A-8782-7D48-722B98C83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effectLst>
            <a:glow rad="63500">
              <a:srgbClr val="B48C32"/>
            </a:glow>
          </a:effectLst>
        </p:spPr>
      </p:pic>
      <p:pic>
        <p:nvPicPr>
          <p:cNvPr id="7" name="Graphic 6" descr="Crown outline">
            <a:extLst>
              <a:ext uri="{FF2B5EF4-FFF2-40B4-BE49-F238E27FC236}">
                <a16:creationId xmlns:a16="http://schemas.microsoft.com/office/drawing/2014/main" id="{784EF24B-575E-27A2-3B3B-B24B1E4E6B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2680" y="1205680"/>
            <a:ext cx="4446639" cy="4446639"/>
          </a:xfrm>
          <a:prstGeom prst="rect">
            <a:avLst/>
          </a:prstGeom>
          <a:effectLst>
            <a:glow rad="101600">
              <a:srgbClr val="AC0000">
                <a:alpha val="25000"/>
              </a:srgbClr>
            </a:glow>
          </a:effectLst>
        </p:spPr>
      </p:pic>
      <p:sp>
        <p:nvSpPr>
          <p:cNvPr id="8" name="Rectangle 7">
            <a:extLst>
              <a:ext uri="{FF2B5EF4-FFF2-40B4-BE49-F238E27FC236}">
                <a16:creationId xmlns:a16="http://schemas.microsoft.com/office/drawing/2014/main" id="{6FAF61E3-45D9-0BC8-70F2-0BE66220B6CA}"/>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148FED9F-8FEF-FF14-787D-AFBCE7A46BF7}"/>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sp>
        <p:nvSpPr>
          <p:cNvPr id="2" name="Title 1">
            <a:extLst>
              <a:ext uri="{FF2B5EF4-FFF2-40B4-BE49-F238E27FC236}">
                <a16:creationId xmlns:a16="http://schemas.microsoft.com/office/drawing/2014/main" id="{E0A40809-AF0C-05B6-C1FE-11A9F6645330}"/>
              </a:ext>
            </a:extLst>
          </p:cNvPr>
          <p:cNvSpPr>
            <a:spLocks noGrp="1"/>
          </p:cNvSpPr>
          <p:nvPr>
            <p:ph type="ctrTitle"/>
          </p:nvPr>
        </p:nvSpPr>
        <p:spPr/>
        <p:txBody>
          <a:bodyPr>
            <a:noAutofit/>
          </a:bodyPr>
          <a:lstStyle/>
          <a:p>
            <a:r>
              <a:rPr lang="en-US" sz="3600" b="1" dirty="0">
                <a:solidFill>
                  <a:srgbClr val="EAE6DA"/>
                </a:solidFill>
                <a:latin typeface="Georgia" panose="02040502050405020303" pitchFamily="18" charset="0"/>
              </a:rPr>
              <a:t>Something Wicked This Way Comes: </a:t>
            </a:r>
            <a:br>
              <a:rPr lang="en-US" sz="3600" b="1" dirty="0">
                <a:solidFill>
                  <a:srgbClr val="EAE6DA"/>
                </a:solidFill>
                <a:latin typeface="Georgia" panose="02040502050405020303" pitchFamily="18" charset="0"/>
              </a:rPr>
            </a:br>
            <a:r>
              <a:rPr lang="en-US" sz="3600" b="1" i="1" dirty="0">
                <a:solidFill>
                  <a:srgbClr val="EAE6DA"/>
                </a:solidFill>
                <a:latin typeface="Georgia" panose="02040502050405020303" pitchFamily="18" charset="0"/>
              </a:rPr>
              <a:t>The Tragedy of Macbeth Visualized Through Data</a:t>
            </a:r>
            <a:br>
              <a:rPr lang="en-US" sz="3600" b="1" i="1" dirty="0">
                <a:solidFill>
                  <a:srgbClr val="EAE6DA"/>
                </a:solidFill>
                <a:latin typeface="Georgia" panose="02040502050405020303" pitchFamily="18" charset="0"/>
              </a:rPr>
            </a:br>
            <a:br>
              <a:rPr lang="en-US" sz="4000" b="1" i="1" dirty="0">
                <a:solidFill>
                  <a:srgbClr val="EAE6DA"/>
                </a:solidFill>
                <a:latin typeface="Georgia" panose="02040502050405020303" pitchFamily="18" charset="0"/>
              </a:rPr>
            </a:br>
            <a:br>
              <a:rPr lang="en-US" sz="4000" b="1" i="1" dirty="0">
                <a:solidFill>
                  <a:srgbClr val="EAE6DA"/>
                </a:solidFill>
                <a:latin typeface="Georgia" panose="02040502050405020303" pitchFamily="18" charset="0"/>
              </a:rPr>
            </a:br>
            <a:endParaRPr lang="en-US" sz="4000" b="1" dirty="0"/>
          </a:p>
        </p:txBody>
      </p:sp>
      <p:sp>
        <p:nvSpPr>
          <p:cNvPr id="3" name="Subtitle 2">
            <a:extLst>
              <a:ext uri="{FF2B5EF4-FFF2-40B4-BE49-F238E27FC236}">
                <a16:creationId xmlns:a16="http://schemas.microsoft.com/office/drawing/2014/main" id="{9617FCB0-45DE-E1AE-F3C7-88231F6C23AF}"/>
              </a:ext>
            </a:extLst>
          </p:cNvPr>
          <p:cNvSpPr>
            <a:spLocks noGrp="1"/>
          </p:cNvSpPr>
          <p:nvPr>
            <p:ph type="subTitle" idx="1"/>
          </p:nvPr>
        </p:nvSpPr>
        <p:spPr>
          <a:xfrm>
            <a:off x="1513113" y="5388429"/>
            <a:ext cx="9144000" cy="1295400"/>
          </a:xfrm>
        </p:spPr>
        <p:txBody>
          <a:bodyPr>
            <a:normAutofit lnSpcReduction="10000"/>
          </a:bodyPr>
          <a:lstStyle/>
          <a:p>
            <a:r>
              <a:rPr lang="en-US" b="1" i="1" dirty="0">
                <a:solidFill>
                  <a:srgbClr val="EAE6DA"/>
                </a:solidFill>
                <a:latin typeface="Georgia" panose="02040502050405020303" pitchFamily="18" charset="0"/>
              </a:rPr>
              <a:t>Nashville Software School</a:t>
            </a:r>
          </a:p>
          <a:p>
            <a:r>
              <a:rPr lang="en-US" b="1" i="1" dirty="0">
                <a:solidFill>
                  <a:srgbClr val="EAE6DA"/>
                </a:solidFill>
                <a:latin typeface="Georgia" panose="02040502050405020303" pitchFamily="18" charset="0"/>
              </a:rPr>
              <a:t>Capstone Project</a:t>
            </a:r>
          </a:p>
          <a:p>
            <a:r>
              <a:rPr lang="en-US" b="1" i="1" dirty="0">
                <a:solidFill>
                  <a:srgbClr val="EAE6DA"/>
                </a:solidFill>
                <a:latin typeface="Georgia" panose="02040502050405020303" pitchFamily="18" charset="0"/>
              </a:rPr>
              <a:t>Courtney Shultz</a:t>
            </a:r>
            <a:endParaRPr lang="en-US" b="1" dirty="0"/>
          </a:p>
        </p:txBody>
      </p:sp>
    </p:spTree>
    <p:extLst>
      <p:ext uri="{BB962C8B-B14F-4D97-AF65-F5344CB8AC3E}">
        <p14:creationId xmlns:p14="http://schemas.microsoft.com/office/powerpoint/2010/main" val="45240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FC740-3067-172B-0AF5-949D96E2085A}"/>
            </a:ext>
          </a:extLst>
        </p:cNvPr>
        <p:cNvGrpSpPr/>
        <p:nvPr/>
      </p:nvGrpSpPr>
      <p:grpSpPr>
        <a:xfrm>
          <a:off x="0" y="0"/>
          <a:ext cx="0" cy="0"/>
          <a:chOff x="0" y="0"/>
          <a:chExt cx="0" cy="0"/>
        </a:xfrm>
      </p:grpSpPr>
      <p:pic>
        <p:nvPicPr>
          <p:cNvPr id="3" name="Picture 2" descr="A close-up of smoke">
            <a:extLst>
              <a:ext uri="{FF2B5EF4-FFF2-40B4-BE49-F238E27FC236}">
                <a16:creationId xmlns:a16="http://schemas.microsoft.com/office/drawing/2014/main" id="{88F1499A-2065-9749-A993-0DABB36BB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 y="-5444"/>
            <a:ext cx="12192000" cy="6858000"/>
          </a:xfrm>
          <a:prstGeom prst="rect">
            <a:avLst/>
          </a:prstGeom>
          <a:ln>
            <a:solidFill>
              <a:srgbClr val="B48C32"/>
            </a:solidFill>
          </a:ln>
          <a:effectLst>
            <a:glow rad="63500">
              <a:srgbClr val="B48C32"/>
            </a:glow>
          </a:effectLst>
        </p:spPr>
      </p:pic>
      <p:sp>
        <p:nvSpPr>
          <p:cNvPr id="8" name="Rectangle 7">
            <a:extLst>
              <a:ext uri="{FF2B5EF4-FFF2-40B4-BE49-F238E27FC236}">
                <a16:creationId xmlns:a16="http://schemas.microsoft.com/office/drawing/2014/main" id="{55F52270-A0F5-FA9D-09E3-7EE161611EC7}"/>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617D66BA-B14C-9892-3622-5D70EFCA753E}"/>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pic>
        <p:nvPicPr>
          <p:cNvPr id="12" name="Graphic 11" descr="Candle outline">
            <a:extLst>
              <a:ext uri="{FF2B5EF4-FFF2-40B4-BE49-F238E27FC236}">
                <a16:creationId xmlns:a16="http://schemas.microsoft.com/office/drawing/2014/main" id="{75056AE7-9A8D-E67A-E16D-CC95FCD1313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72680" y="1200237"/>
            <a:ext cx="4446639" cy="4446639"/>
          </a:xfrm>
          <a:prstGeom prst="rect">
            <a:avLst/>
          </a:prstGeom>
          <a:effectLst>
            <a:glow rad="139700">
              <a:srgbClr val="555F3C">
                <a:alpha val="40000"/>
              </a:srgbClr>
            </a:glow>
          </a:effectLst>
        </p:spPr>
      </p:pic>
      <p:sp>
        <p:nvSpPr>
          <p:cNvPr id="2" name="Title 1">
            <a:extLst>
              <a:ext uri="{FF2B5EF4-FFF2-40B4-BE49-F238E27FC236}">
                <a16:creationId xmlns:a16="http://schemas.microsoft.com/office/drawing/2014/main" id="{428D5BFB-476A-407F-57F9-8033747875DC}"/>
              </a:ext>
            </a:extLst>
          </p:cNvPr>
          <p:cNvSpPr>
            <a:spLocks noGrp="1"/>
          </p:cNvSpPr>
          <p:nvPr>
            <p:ph type="title"/>
          </p:nvPr>
        </p:nvSpPr>
        <p:spPr/>
        <p:txBody>
          <a:bodyPr>
            <a:normAutofit/>
          </a:bodyPr>
          <a:lstStyle/>
          <a:p>
            <a:pPr algn="ctr"/>
            <a:r>
              <a:rPr lang="en-US" sz="7200" b="1" dirty="0">
                <a:solidFill>
                  <a:srgbClr val="EAE6DA"/>
                </a:solidFill>
                <a:latin typeface="Georgia" panose="02040502050405020303" pitchFamily="18" charset="0"/>
              </a:rPr>
              <a:t>Research Question</a:t>
            </a:r>
            <a:endParaRPr lang="en-US" sz="7200" b="1" dirty="0"/>
          </a:p>
        </p:txBody>
      </p:sp>
      <p:sp>
        <p:nvSpPr>
          <p:cNvPr id="4" name="Content Placeholder 3">
            <a:extLst>
              <a:ext uri="{FF2B5EF4-FFF2-40B4-BE49-F238E27FC236}">
                <a16:creationId xmlns:a16="http://schemas.microsoft.com/office/drawing/2014/main" id="{7A79BF19-F74E-5881-7E35-11B40330D504}"/>
              </a:ext>
            </a:extLst>
          </p:cNvPr>
          <p:cNvSpPr>
            <a:spLocks noGrp="1"/>
          </p:cNvSpPr>
          <p:nvPr>
            <p:ph idx="1"/>
          </p:nvPr>
        </p:nvSpPr>
        <p:spPr/>
        <p:txBody>
          <a:bodyPr>
            <a:normAutofit lnSpcReduction="10000"/>
          </a:bodyPr>
          <a:lstStyle/>
          <a:p>
            <a:pPr marL="0" indent="0" algn="ctr">
              <a:buNone/>
            </a:pPr>
            <a:r>
              <a:rPr lang="en-US" sz="5400" b="1" dirty="0">
                <a:solidFill>
                  <a:srgbClr val="EAE6DA"/>
                </a:solidFill>
                <a:latin typeface="Georgia" panose="02040502050405020303" pitchFamily="18" charset="0"/>
              </a:rPr>
              <a:t>How can data analytics be used to reveal the emotional arcs, thematic language patterns, and dramatic relationships in Shakespeare’s </a:t>
            </a:r>
            <a:r>
              <a:rPr lang="en-US" sz="5400" b="1" i="1" dirty="0">
                <a:solidFill>
                  <a:srgbClr val="EAE6DA"/>
                </a:solidFill>
                <a:latin typeface="Georgia" panose="02040502050405020303" pitchFamily="18" charset="0"/>
              </a:rPr>
              <a:t>Macbeth</a:t>
            </a:r>
            <a:r>
              <a:rPr lang="en-US" sz="5400" b="1" dirty="0">
                <a:solidFill>
                  <a:srgbClr val="EAE6DA"/>
                </a:solidFill>
                <a:latin typeface="Georgia" panose="02040502050405020303" pitchFamily="18" charset="0"/>
              </a:rPr>
              <a:t>?</a:t>
            </a:r>
          </a:p>
          <a:p>
            <a:endParaRPr lang="en-US" dirty="0">
              <a:solidFill>
                <a:srgbClr val="EAE6DA"/>
              </a:solidFill>
              <a:latin typeface="Georgia" panose="02040502050405020303" pitchFamily="18" charset="0"/>
            </a:endParaRPr>
          </a:p>
        </p:txBody>
      </p:sp>
    </p:spTree>
    <p:extLst>
      <p:ext uri="{BB962C8B-B14F-4D97-AF65-F5344CB8AC3E}">
        <p14:creationId xmlns:p14="http://schemas.microsoft.com/office/powerpoint/2010/main" val="211706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29AF2-8F35-8E4A-803E-53AC5E07CCE0}"/>
            </a:ext>
          </a:extLst>
        </p:cNvPr>
        <p:cNvGrpSpPr/>
        <p:nvPr/>
      </p:nvGrpSpPr>
      <p:grpSpPr>
        <a:xfrm>
          <a:off x="0" y="0"/>
          <a:ext cx="0" cy="0"/>
          <a:chOff x="0" y="0"/>
          <a:chExt cx="0" cy="0"/>
        </a:xfrm>
      </p:grpSpPr>
      <p:pic>
        <p:nvPicPr>
          <p:cNvPr id="5" name="Picture 4" descr="A close up of smoke&#10;&#10;AI-generated content may be incorrect.">
            <a:extLst>
              <a:ext uri="{FF2B5EF4-FFF2-40B4-BE49-F238E27FC236}">
                <a16:creationId xmlns:a16="http://schemas.microsoft.com/office/drawing/2014/main" id="{B8DD4ADA-22C5-4664-5F04-ED8506F59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effectLst>
            <a:glow rad="63500">
              <a:srgbClr val="B48C32"/>
            </a:glow>
          </a:effectLst>
        </p:spPr>
      </p:pic>
      <p:pic>
        <p:nvPicPr>
          <p:cNvPr id="7" name="Graphic 6" descr="Crown outline">
            <a:extLst>
              <a:ext uri="{FF2B5EF4-FFF2-40B4-BE49-F238E27FC236}">
                <a16:creationId xmlns:a16="http://schemas.microsoft.com/office/drawing/2014/main" id="{1EBB8BF0-3AE4-DDAB-5713-3087C499C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2680" y="1205680"/>
            <a:ext cx="4446639" cy="4446639"/>
          </a:xfrm>
          <a:prstGeom prst="rect">
            <a:avLst/>
          </a:prstGeom>
          <a:effectLst>
            <a:glow rad="101600">
              <a:srgbClr val="AC0000">
                <a:alpha val="25000"/>
              </a:srgbClr>
            </a:glow>
          </a:effectLst>
        </p:spPr>
      </p:pic>
      <p:sp>
        <p:nvSpPr>
          <p:cNvPr id="8" name="Rectangle 7">
            <a:extLst>
              <a:ext uri="{FF2B5EF4-FFF2-40B4-BE49-F238E27FC236}">
                <a16:creationId xmlns:a16="http://schemas.microsoft.com/office/drawing/2014/main" id="{52628574-5BA9-5303-1355-48EB1D663578}"/>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A967AE86-4148-6187-E335-2920EB7B4DF5}"/>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sp>
        <p:nvSpPr>
          <p:cNvPr id="2" name="Title 1">
            <a:extLst>
              <a:ext uri="{FF2B5EF4-FFF2-40B4-BE49-F238E27FC236}">
                <a16:creationId xmlns:a16="http://schemas.microsoft.com/office/drawing/2014/main" id="{D5CD306C-D538-2D56-782D-0B049EE48131}"/>
              </a:ext>
            </a:extLst>
          </p:cNvPr>
          <p:cNvSpPr>
            <a:spLocks noGrp="1"/>
          </p:cNvSpPr>
          <p:nvPr>
            <p:ph type="title"/>
          </p:nvPr>
        </p:nvSpPr>
        <p:spPr/>
        <p:txBody>
          <a:bodyPr>
            <a:noAutofit/>
          </a:bodyPr>
          <a:lstStyle/>
          <a:p>
            <a:pPr algn="ctr"/>
            <a:r>
              <a:rPr lang="en-US" sz="7200" b="1" dirty="0">
                <a:solidFill>
                  <a:srgbClr val="EAE6DA"/>
                </a:solidFill>
                <a:latin typeface="Georgia" panose="02040502050405020303" pitchFamily="18" charset="0"/>
              </a:rPr>
              <a:t>Goals</a:t>
            </a:r>
            <a:endParaRPr lang="en-US" sz="8000" b="1" dirty="0"/>
          </a:p>
        </p:txBody>
      </p:sp>
      <p:sp>
        <p:nvSpPr>
          <p:cNvPr id="3" name="Subtitle 2">
            <a:extLst>
              <a:ext uri="{FF2B5EF4-FFF2-40B4-BE49-F238E27FC236}">
                <a16:creationId xmlns:a16="http://schemas.microsoft.com/office/drawing/2014/main" id="{F88678CA-33CA-DA1E-45A2-61C8BA3375AA}"/>
              </a:ext>
            </a:extLst>
          </p:cNvPr>
          <p:cNvSpPr>
            <a:spLocks noGrp="1"/>
          </p:cNvSpPr>
          <p:nvPr>
            <p:ph idx="1"/>
          </p:nvPr>
        </p:nvSpPr>
        <p:spPr/>
        <p:txBody>
          <a:bodyPr>
            <a:normAutofit lnSpcReduction="10000"/>
          </a:bodyPr>
          <a:lstStyle/>
          <a:p>
            <a:pPr marL="0" indent="0" algn="ctr">
              <a:buNone/>
            </a:pPr>
            <a:r>
              <a:rPr lang="en-US" sz="4800" b="1" dirty="0">
                <a:solidFill>
                  <a:srgbClr val="EAE6DA"/>
                </a:solidFill>
                <a:latin typeface="Georgia" panose="02040502050405020303" pitchFamily="18" charset="0"/>
              </a:rPr>
              <a:t>Uncover hidden patterns in an archaic text that might be a barrier to modern readers.</a:t>
            </a:r>
            <a:br>
              <a:rPr lang="en-US" sz="4800" b="1" dirty="0">
                <a:solidFill>
                  <a:srgbClr val="EAE6DA"/>
                </a:solidFill>
                <a:latin typeface="Georgia" panose="02040502050405020303" pitchFamily="18" charset="0"/>
              </a:rPr>
            </a:br>
            <a:endParaRPr lang="en-US" sz="4800" b="1" dirty="0">
              <a:solidFill>
                <a:srgbClr val="EAE6DA"/>
              </a:solidFill>
              <a:latin typeface="Georgia" panose="02040502050405020303" pitchFamily="18" charset="0"/>
            </a:endParaRPr>
          </a:p>
          <a:p>
            <a:pPr marL="0" indent="0" algn="ctr">
              <a:buNone/>
            </a:pPr>
            <a:r>
              <a:rPr lang="en-US" sz="4800" b="1" dirty="0">
                <a:solidFill>
                  <a:srgbClr val="EAE6DA"/>
                </a:solidFill>
                <a:latin typeface="Georgia" panose="02040502050405020303" pitchFamily="18" charset="0"/>
              </a:rPr>
              <a:t>Make these patterns visible through accessible visualizations.</a:t>
            </a:r>
          </a:p>
        </p:txBody>
      </p:sp>
    </p:spTree>
    <p:extLst>
      <p:ext uri="{BB962C8B-B14F-4D97-AF65-F5344CB8AC3E}">
        <p14:creationId xmlns:p14="http://schemas.microsoft.com/office/powerpoint/2010/main" val="197695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50555-057B-A423-B0E7-BFF8CB1174CA}"/>
            </a:ext>
          </a:extLst>
        </p:cNvPr>
        <p:cNvGrpSpPr/>
        <p:nvPr/>
      </p:nvGrpSpPr>
      <p:grpSpPr>
        <a:xfrm>
          <a:off x="0" y="0"/>
          <a:ext cx="0" cy="0"/>
          <a:chOff x="0" y="0"/>
          <a:chExt cx="0" cy="0"/>
        </a:xfrm>
      </p:grpSpPr>
      <p:pic>
        <p:nvPicPr>
          <p:cNvPr id="3" name="Picture 2" descr="A close-up of smoke">
            <a:extLst>
              <a:ext uri="{FF2B5EF4-FFF2-40B4-BE49-F238E27FC236}">
                <a16:creationId xmlns:a16="http://schemas.microsoft.com/office/drawing/2014/main" id="{4D23E8A1-B5EB-00DA-656C-42093967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 y="-5444"/>
            <a:ext cx="12192000" cy="6858000"/>
          </a:xfrm>
          <a:prstGeom prst="rect">
            <a:avLst/>
          </a:prstGeom>
          <a:ln>
            <a:solidFill>
              <a:srgbClr val="B48C32"/>
            </a:solidFill>
          </a:ln>
          <a:effectLst>
            <a:glow rad="63500">
              <a:srgbClr val="B48C32"/>
            </a:glow>
          </a:effectLst>
        </p:spPr>
      </p:pic>
      <p:sp>
        <p:nvSpPr>
          <p:cNvPr id="8" name="Rectangle 7">
            <a:extLst>
              <a:ext uri="{FF2B5EF4-FFF2-40B4-BE49-F238E27FC236}">
                <a16:creationId xmlns:a16="http://schemas.microsoft.com/office/drawing/2014/main" id="{DE3A417B-ABC7-C320-C813-1178BAC647EB}"/>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6D1E8825-566C-306F-8A82-4FA0A0665A4A}"/>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pic>
        <p:nvPicPr>
          <p:cNvPr id="12" name="Graphic 11" descr="Candle outline">
            <a:extLst>
              <a:ext uri="{FF2B5EF4-FFF2-40B4-BE49-F238E27FC236}">
                <a16:creationId xmlns:a16="http://schemas.microsoft.com/office/drawing/2014/main" id="{FF9EC979-CD38-86AB-2AB1-E8088E53FE0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72680" y="1200237"/>
            <a:ext cx="4446639" cy="4446639"/>
          </a:xfrm>
          <a:prstGeom prst="rect">
            <a:avLst/>
          </a:prstGeom>
          <a:effectLst>
            <a:glow rad="139700">
              <a:srgbClr val="555F3C">
                <a:alpha val="40000"/>
              </a:srgbClr>
            </a:glow>
          </a:effectLst>
        </p:spPr>
      </p:pic>
      <p:sp>
        <p:nvSpPr>
          <p:cNvPr id="2" name="Title 1">
            <a:extLst>
              <a:ext uri="{FF2B5EF4-FFF2-40B4-BE49-F238E27FC236}">
                <a16:creationId xmlns:a16="http://schemas.microsoft.com/office/drawing/2014/main" id="{E9BC869A-C5FB-C408-5BED-B775D7A1D9FF}"/>
              </a:ext>
            </a:extLst>
          </p:cNvPr>
          <p:cNvSpPr>
            <a:spLocks noGrp="1"/>
          </p:cNvSpPr>
          <p:nvPr>
            <p:ph type="title"/>
          </p:nvPr>
        </p:nvSpPr>
        <p:spPr/>
        <p:txBody>
          <a:bodyPr>
            <a:noAutofit/>
          </a:bodyPr>
          <a:lstStyle/>
          <a:p>
            <a:pPr algn="ctr"/>
            <a:r>
              <a:rPr lang="en-US" sz="5400" b="1" dirty="0">
                <a:solidFill>
                  <a:srgbClr val="EAE6DA"/>
                </a:solidFill>
                <a:latin typeface="Georgia" panose="02040502050405020303" pitchFamily="18" charset="0"/>
              </a:rPr>
              <a:t>Methods &amp; Data Preparation</a:t>
            </a:r>
            <a:endParaRPr lang="en-US" sz="5400" b="1" dirty="0"/>
          </a:p>
        </p:txBody>
      </p:sp>
      <p:sp>
        <p:nvSpPr>
          <p:cNvPr id="4" name="Content Placeholder 3">
            <a:extLst>
              <a:ext uri="{FF2B5EF4-FFF2-40B4-BE49-F238E27FC236}">
                <a16:creationId xmlns:a16="http://schemas.microsoft.com/office/drawing/2014/main" id="{BAFD1E8D-B4DF-4873-046F-37B3C23017B2}"/>
              </a:ext>
            </a:extLst>
          </p:cNvPr>
          <p:cNvSpPr>
            <a:spLocks noGrp="1"/>
          </p:cNvSpPr>
          <p:nvPr>
            <p:ph idx="1"/>
          </p:nvPr>
        </p:nvSpPr>
        <p:spPr/>
        <p:txBody>
          <a:bodyPr>
            <a:normAutofit fontScale="92500" lnSpcReduction="20000"/>
          </a:bodyPr>
          <a:lstStyle/>
          <a:p>
            <a:r>
              <a:rPr lang="en-US" sz="4000" b="1" dirty="0">
                <a:solidFill>
                  <a:srgbClr val="EAE6DA"/>
                </a:solidFill>
                <a:latin typeface="Georgia" panose="02040502050405020303" pitchFamily="18" charset="0"/>
              </a:rPr>
              <a:t>Accessed The Folger Shakespeare Library’s API </a:t>
            </a:r>
          </a:p>
          <a:p>
            <a:r>
              <a:rPr lang="en-US" sz="4000" b="1" dirty="0">
                <a:solidFill>
                  <a:srgbClr val="EAE6DA"/>
                </a:solidFill>
                <a:latin typeface="Georgia" panose="02040502050405020303" pitchFamily="18" charset="0"/>
              </a:rPr>
              <a:t>Parsed </a:t>
            </a:r>
            <a:r>
              <a:rPr lang="en-US" sz="4000" b="1" i="1" dirty="0">
                <a:solidFill>
                  <a:srgbClr val="EAE6DA"/>
                </a:solidFill>
                <a:latin typeface="Georgia" panose="02040502050405020303" pitchFamily="18" charset="0"/>
              </a:rPr>
              <a:t>Macbeth </a:t>
            </a:r>
            <a:r>
              <a:rPr lang="en-US" sz="4000" b="1" dirty="0">
                <a:solidFill>
                  <a:srgbClr val="EAE6DA"/>
                </a:solidFill>
                <a:latin typeface="Georgia" panose="02040502050405020303" pitchFamily="18" charset="0"/>
              </a:rPr>
              <a:t>line-by-line</a:t>
            </a:r>
          </a:p>
          <a:p>
            <a:r>
              <a:rPr lang="en-US" sz="4000" b="1" dirty="0">
                <a:solidFill>
                  <a:srgbClr val="EAE6DA"/>
                </a:solidFill>
                <a:latin typeface="Georgia" panose="02040502050405020303" pitchFamily="18" charset="0"/>
              </a:rPr>
              <a:t>Attributed lines to characters, acts, and scenes</a:t>
            </a:r>
          </a:p>
          <a:p>
            <a:r>
              <a:rPr lang="en-US" sz="4000" b="1" dirty="0">
                <a:solidFill>
                  <a:srgbClr val="EAE6DA"/>
                </a:solidFill>
                <a:latin typeface="Georgia" panose="02040502050405020303" pitchFamily="18" charset="0"/>
              </a:rPr>
              <a:t>Applied sentiment scoring to both the play as a whole and individual words</a:t>
            </a:r>
          </a:p>
          <a:p>
            <a:r>
              <a:rPr lang="en-US" sz="4000" b="1" dirty="0">
                <a:solidFill>
                  <a:srgbClr val="EAE6DA"/>
                </a:solidFill>
                <a:latin typeface="Georgia" panose="02040502050405020303" pitchFamily="18" charset="0"/>
              </a:rPr>
              <a:t>Tracked word frequency and motifs</a:t>
            </a:r>
          </a:p>
          <a:p>
            <a:r>
              <a:rPr lang="en-US" sz="4000" b="1" dirty="0">
                <a:solidFill>
                  <a:srgbClr val="EAE6DA"/>
                </a:solidFill>
                <a:latin typeface="Georgia" panose="02040502050405020303" pitchFamily="18" charset="0"/>
              </a:rPr>
              <a:t>Built interactive dashboard</a:t>
            </a:r>
          </a:p>
        </p:txBody>
      </p:sp>
    </p:spTree>
    <p:extLst>
      <p:ext uri="{BB962C8B-B14F-4D97-AF65-F5344CB8AC3E}">
        <p14:creationId xmlns:p14="http://schemas.microsoft.com/office/powerpoint/2010/main" val="396414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9F528-BA21-C182-8870-8EB96B9037B9}"/>
            </a:ext>
          </a:extLst>
        </p:cNvPr>
        <p:cNvGrpSpPr/>
        <p:nvPr/>
      </p:nvGrpSpPr>
      <p:grpSpPr>
        <a:xfrm>
          <a:off x="0" y="0"/>
          <a:ext cx="0" cy="0"/>
          <a:chOff x="0" y="0"/>
          <a:chExt cx="0" cy="0"/>
        </a:xfrm>
      </p:grpSpPr>
      <p:pic>
        <p:nvPicPr>
          <p:cNvPr id="5" name="Picture 4" descr="A close up of smoke&#10;&#10;AI-generated content may be incorrect.">
            <a:extLst>
              <a:ext uri="{FF2B5EF4-FFF2-40B4-BE49-F238E27FC236}">
                <a16:creationId xmlns:a16="http://schemas.microsoft.com/office/drawing/2014/main" id="{7E78C408-FC3E-1AE6-DF75-2E82DCE25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effectLst>
            <a:glow rad="63500">
              <a:srgbClr val="B48C32"/>
            </a:glow>
          </a:effectLst>
        </p:spPr>
      </p:pic>
      <p:pic>
        <p:nvPicPr>
          <p:cNvPr id="7" name="Graphic 6" descr="Crown outline">
            <a:extLst>
              <a:ext uri="{FF2B5EF4-FFF2-40B4-BE49-F238E27FC236}">
                <a16:creationId xmlns:a16="http://schemas.microsoft.com/office/drawing/2014/main" id="{4B8E79D6-01FC-7E06-86E0-2960C0651D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2680" y="1205680"/>
            <a:ext cx="4446639" cy="4446639"/>
          </a:xfrm>
          <a:prstGeom prst="rect">
            <a:avLst/>
          </a:prstGeom>
          <a:effectLst>
            <a:glow rad="101600">
              <a:srgbClr val="AC0000">
                <a:alpha val="25000"/>
              </a:srgbClr>
            </a:glow>
          </a:effectLst>
        </p:spPr>
      </p:pic>
      <p:sp>
        <p:nvSpPr>
          <p:cNvPr id="8" name="Rectangle 7">
            <a:extLst>
              <a:ext uri="{FF2B5EF4-FFF2-40B4-BE49-F238E27FC236}">
                <a16:creationId xmlns:a16="http://schemas.microsoft.com/office/drawing/2014/main" id="{2DB45B64-8960-6E72-CF7A-A288DC5E8C52}"/>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E6F6B0A0-4842-F927-2F79-E9BD8B8BBB27}"/>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sp>
        <p:nvSpPr>
          <p:cNvPr id="2" name="Title 1">
            <a:extLst>
              <a:ext uri="{FF2B5EF4-FFF2-40B4-BE49-F238E27FC236}">
                <a16:creationId xmlns:a16="http://schemas.microsoft.com/office/drawing/2014/main" id="{A09D14BB-22CA-C6F8-186E-B3080EDB0AF3}"/>
              </a:ext>
            </a:extLst>
          </p:cNvPr>
          <p:cNvSpPr>
            <a:spLocks noGrp="1"/>
          </p:cNvSpPr>
          <p:nvPr>
            <p:ph type="ctrTitle"/>
          </p:nvPr>
        </p:nvSpPr>
        <p:spPr>
          <a:xfrm>
            <a:off x="1523999" y="368798"/>
            <a:ext cx="9144000" cy="1295400"/>
          </a:xfrm>
        </p:spPr>
        <p:txBody>
          <a:bodyPr>
            <a:noAutofit/>
          </a:bodyPr>
          <a:lstStyle/>
          <a:p>
            <a:r>
              <a:rPr lang="en-US" sz="7200" b="1" dirty="0">
                <a:solidFill>
                  <a:srgbClr val="EAE6DA"/>
                </a:solidFill>
                <a:latin typeface="Georgia" panose="02040502050405020303" pitchFamily="18" charset="0"/>
              </a:rPr>
              <a:t>Dashboard Demo</a:t>
            </a:r>
            <a:endParaRPr lang="en-US" sz="8000" b="1" dirty="0"/>
          </a:p>
        </p:txBody>
      </p:sp>
      <p:sp>
        <p:nvSpPr>
          <p:cNvPr id="3" name="Subtitle 2">
            <a:extLst>
              <a:ext uri="{FF2B5EF4-FFF2-40B4-BE49-F238E27FC236}">
                <a16:creationId xmlns:a16="http://schemas.microsoft.com/office/drawing/2014/main" id="{12161CDA-BEA1-E401-E987-F5131C33BD97}"/>
              </a:ext>
            </a:extLst>
          </p:cNvPr>
          <p:cNvSpPr>
            <a:spLocks noGrp="1"/>
          </p:cNvSpPr>
          <p:nvPr>
            <p:ph type="subTitle" idx="1"/>
          </p:nvPr>
        </p:nvSpPr>
        <p:spPr>
          <a:xfrm>
            <a:off x="1513113" y="5192486"/>
            <a:ext cx="9144000" cy="1491343"/>
          </a:xfrm>
        </p:spPr>
        <p:txBody>
          <a:bodyPr>
            <a:normAutofit fontScale="92500" lnSpcReduction="20000"/>
          </a:bodyPr>
          <a:lstStyle/>
          <a:p>
            <a:pPr marL="457200" indent="-457200">
              <a:buFont typeface="Wingdings" panose="05000000000000000000" pitchFamily="2" charset="2"/>
              <a:buChar char="ü"/>
            </a:pPr>
            <a:r>
              <a:rPr lang="en-US" b="1" i="1" dirty="0">
                <a:solidFill>
                  <a:srgbClr val="EAE6DA"/>
                </a:solidFill>
                <a:latin typeface="Georgia" panose="02040502050405020303" pitchFamily="18" charset="0"/>
              </a:rPr>
              <a:t>Whole Play Overview</a:t>
            </a:r>
          </a:p>
          <a:p>
            <a:pPr marL="457200" indent="-457200">
              <a:buFont typeface="Wingdings" panose="05000000000000000000" pitchFamily="2" charset="2"/>
              <a:buChar char="ü"/>
            </a:pPr>
            <a:r>
              <a:rPr lang="en-US" b="1" i="1" dirty="0">
                <a:solidFill>
                  <a:srgbClr val="EAE6DA"/>
                </a:solidFill>
                <a:latin typeface="Georgia" panose="02040502050405020303" pitchFamily="18" charset="0"/>
              </a:rPr>
              <a:t>Overall Sentiment Score</a:t>
            </a:r>
          </a:p>
          <a:p>
            <a:pPr marL="457200" indent="-457200">
              <a:buFont typeface="Wingdings" panose="05000000000000000000" pitchFamily="2" charset="2"/>
              <a:buChar char="ü"/>
            </a:pPr>
            <a:r>
              <a:rPr lang="en-US" b="1" i="1" dirty="0">
                <a:solidFill>
                  <a:srgbClr val="EAE6DA"/>
                </a:solidFill>
                <a:latin typeface="Georgia" panose="02040502050405020303" pitchFamily="18" charset="0"/>
              </a:rPr>
              <a:t>Top Speakers by Act</a:t>
            </a:r>
          </a:p>
          <a:p>
            <a:pPr marL="457200" indent="-457200">
              <a:buFont typeface="Wingdings" panose="05000000000000000000" pitchFamily="2" charset="2"/>
              <a:buChar char="ü"/>
            </a:pPr>
            <a:r>
              <a:rPr lang="en-US" b="1" i="1" dirty="0">
                <a:solidFill>
                  <a:srgbClr val="EAE6DA"/>
                </a:solidFill>
                <a:latin typeface="Georgia" panose="02040502050405020303" pitchFamily="18" charset="0"/>
              </a:rPr>
              <a:t>Scene-by-Scene Mood Heatmap</a:t>
            </a:r>
          </a:p>
        </p:txBody>
      </p:sp>
    </p:spTree>
    <p:extLst>
      <p:ext uri="{BB962C8B-B14F-4D97-AF65-F5344CB8AC3E}">
        <p14:creationId xmlns:p14="http://schemas.microsoft.com/office/powerpoint/2010/main" val="250767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8F203-6598-6C1E-018A-B38C5CF3BA38}"/>
            </a:ext>
          </a:extLst>
        </p:cNvPr>
        <p:cNvGrpSpPr/>
        <p:nvPr/>
      </p:nvGrpSpPr>
      <p:grpSpPr>
        <a:xfrm>
          <a:off x="0" y="0"/>
          <a:ext cx="0" cy="0"/>
          <a:chOff x="0" y="0"/>
          <a:chExt cx="0" cy="0"/>
        </a:xfrm>
      </p:grpSpPr>
      <p:pic>
        <p:nvPicPr>
          <p:cNvPr id="3" name="Picture 2" descr="A close-up of smoke">
            <a:extLst>
              <a:ext uri="{FF2B5EF4-FFF2-40B4-BE49-F238E27FC236}">
                <a16:creationId xmlns:a16="http://schemas.microsoft.com/office/drawing/2014/main" id="{3EBACAB7-7E35-3093-DD00-C5CF442C6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 y="-5444"/>
            <a:ext cx="12192000" cy="6858000"/>
          </a:xfrm>
          <a:prstGeom prst="rect">
            <a:avLst/>
          </a:prstGeom>
          <a:ln>
            <a:solidFill>
              <a:srgbClr val="B48C32"/>
            </a:solidFill>
          </a:ln>
          <a:effectLst>
            <a:glow rad="63500">
              <a:srgbClr val="B48C32"/>
            </a:glow>
          </a:effectLst>
        </p:spPr>
      </p:pic>
      <p:sp>
        <p:nvSpPr>
          <p:cNvPr id="8" name="Rectangle 7">
            <a:extLst>
              <a:ext uri="{FF2B5EF4-FFF2-40B4-BE49-F238E27FC236}">
                <a16:creationId xmlns:a16="http://schemas.microsoft.com/office/drawing/2014/main" id="{C9F86C77-096D-A5F4-D9A0-9C34F9317285}"/>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8077DE56-91F3-26AF-2079-D0404DCB1C6E}"/>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pic>
        <p:nvPicPr>
          <p:cNvPr id="12" name="Graphic 11" descr="Candle outline">
            <a:extLst>
              <a:ext uri="{FF2B5EF4-FFF2-40B4-BE49-F238E27FC236}">
                <a16:creationId xmlns:a16="http://schemas.microsoft.com/office/drawing/2014/main" id="{C1D67D8F-133D-B54C-4423-D758F47BEB3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72680" y="1200237"/>
            <a:ext cx="4446639" cy="4446639"/>
          </a:xfrm>
          <a:prstGeom prst="rect">
            <a:avLst/>
          </a:prstGeom>
          <a:effectLst>
            <a:glow rad="139700">
              <a:srgbClr val="555F3C">
                <a:alpha val="40000"/>
              </a:srgbClr>
            </a:glow>
          </a:effectLst>
        </p:spPr>
      </p:pic>
      <p:sp>
        <p:nvSpPr>
          <p:cNvPr id="2" name="Title 1">
            <a:extLst>
              <a:ext uri="{FF2B5EF4-FFF2-40B4-BE49-F238E27FC236}">
                <a16:creationId xmlns:a16="http://schemas.microsoft.com/office/drawing/2014/main" id="{A1C627F5-A26F-2E0A-0591-A6140B0DB9FC}"/>
              </a:ext>
            </a:extLst>
          </p:cNvPr>
          <p:cNvSpPr>
            <a:spLocks noGrp="1"/>
          </p:cNvSpPr>
          <p:nvPr>
            <p:ph type="title"/>
          </p:nvPr>
        </p:nvSpPr>
        <p:spPr/>
        <p:txBody>
          <a:bodyPr>
            <a:noAutofit/>
          </a:bodyPr>
          <a:lstStyle/>
          <a:p>
            <a:pPr algn="ctr"/>
            <a:r>
              <a:rPr lang="en-US" sz="6000" b="1" dirty="0">
                <a:solidFill>
                  <a:srgbClr val="EAE6DA"/>
                </a:solidFill>
                <a:latin typeface="Georgia" panose="02040502050405020303" pitchFamily="18" charset="0"/>
              </a:rPr>
              <a:t>Limitations</a:t>
            </a:r>
            <a:endParaRPr lang="en-US" sz="6000" b="1" dirty="0"/>
          </a:p>
        </p:txBody>
      </p:sp>
      <p:sp>
        <p:nvSpPr>
          <p:cNvPr id="4" name="Content Placeholder 3">
            <a:extLst>
              <a:ext uri="{FF2B5EF4-FFF2-40B4-BE49-F238E27FC236}">
                <a16:creationId xmlns:a16="http://schemas.microsoft.com/office/drawing/2014/main" id="{A097D1BE-057C-7B82-EC26-DB7BD0E023BC}"/>
              </a:ext>
            </a:extLst>
          </p:cNvPr>
          <p:cNvSpPr>
            <a:spLocks noGrp="1"/>
          </p:cNvSpPr>
          <p:nvPr>
            <p:ph idx="1"/>
          </p:nvPr>
        </p:nvSpPr>
        <p:spPr/>
        <p:txBody>
          <a:bodyPr>
            <a:normAutofit/>
          </a:bodyPr>
          <a:lstStyle/>
          <a:p>
            <a:pPr marL="0" indent="0" algn="ctr">
              <a:buNone/>
            </a:pPr>
            <a:r>
              <a:rPr lang="en-US" sz="6000" b="1" dirty="0">
                <a:solidFill>
                  <a:srgbClr val="EAE6DA"/>
                </a:solidFill>
                <a:latin typeface="Georgia" panose="02040502050405020303" pitchFamily="18" charset="0"/>
              </a:rPr>
              <a:t>Sentiment analysis packages for Python are tuned for modern English, not Shakespearean English.</a:t>
            </a:r>
          </a:p>
        </p:txBody>
      </p:sp>
    </p:spTree>
    <p:extLst>
      <p:ext uri="{BB962C8B-B14F-4D97-AF65-F5344CB8AC3E}">
        <p14:creationId xmlns:p14="http://schemas.microsoft.com/office/powerpoint/2010/main" val="191821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3DC33-F634-BB00-1823-C2FCBAA5A1D3}"/>
            </a:ext>
          </a:extLst>
        </p:cNvPr>
        <p:cNvGrpSpPr/>
        <p:nvPr/>
      </p:nvGrpSpPr>
      <p:grpSpPr>
        <a:xfrm>
          <a:off x="0" y="0"/>
          <a:ext cx="0" cy="0"/>
          <a:chOff x="0" y="0"/>
          <a:chExt cx="0" cy="0"/>
        </a:xfrm>
      </p:grpSpPr>
      <p:pic>
        <p:nvPicPr>
          <p:cNvPr id="5" name="Picture 4" descr="A close up of smoke&#10;&#10;AI-generated content may be incorrect.">
            <a:extLst>
              <a:ext uri="{FF2B5EF4-FFF2-40B4-BE49-F238E27FC236}">
                <a16:creationId xmlns:a16="http://schemas.microsoft.com/office/drawing/2014/main" id="{BCB505F4-99A9-8B7B-AC69-89FCB8C0A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effectLst>
            <a:glow rad="63500">
              <a:srgbClr val="B48C32"/>
            </a:glow>
          </a:effectLst>
        </p:spPr>
      </p:pic>
      <p:pic>
        <p:nvPicPr>
          <p:cNvPr id="7" name="Graphic 6" descr="Crown outline">
            <a:extLst>
              <a:ext uri="{FF2B5EF4-FFF2-40B4-BE49-F238E27FC236}">
                <a16:creationId xmlns:a16="http://schemas.microsoft.com/office/drawing/2014/main" id="{179D0B28-9DA9-3574-631C-21BA9D437A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2680" y="1205680"/>
            <a:ext cx="4446639" cy="4446639"/>
          </a:xfrm>
          <a:prstGeom prst="rect">
            <a:avLst/>
          </a:prstGeom>
          <a:effectLst>
            <a:glow rad="101600">
              <a:srgbClr val="AC0000">
                <a:alpha val="25000"/>
              </a:srgbClr>
            </a:glow>
          </a:effectLst>
        </p:spPr>
      </p:pic>
      <p:sp>
        <p:nvSpPr>
          <p:cNvPr id="8" name="Rectangle 7">
            <a:extLst>
              <a:ext uri="{FF2B5EF4-FFF2-40B4-BE49-F238E27FC236}">
                <a16:creationId xmlns:a16="http://schemas.microsoft.com/office/drawing/2014/main" id="{577E0676-4100-80DB-AC5B-946A5F81C0E5}"/>
              </a:ext>
            </a:extLst>
          </p:cNvPr>
          <p:cNvSpPr/>
          <p:nvPr/>
        </p:nvSpPr>
        <p:spPr>
          <a:xfrm>
            <a:off x="108857" y="87086"/>
            <a:ext cx="11963400" cy="6672943"/>
          </a:xfrm>
          <a:prstGeom prst="rect">
            <a:avLst/>
          </a:prstGeom>
          <a:noFill/>
          <a:ln>
            <a:solidFill>
              <a:srgbClr val="B48C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D84F39C9-66F7-A363-BE58-68016EE33D3A}"/>
              </a:ext>
            </a:extLst>
          </p:cNvPr>
          <p:cNvSpPr/>
          <p:nvPr/>
        </p:nvSpPr>
        <p:spPr>
          <a:xfrm>
            <a:off x="261257" y="174171"/>
            <a:ext cx="11647713" cy="32657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00" b="0" i="1" u="none" strike="noStrike" kern="1200" cap="none" spc="0" normalizeH="0" baseline="0" noProof="0" dirty="0">
              <a:ln>
                <a:noFill/>
              </a:ln>
              <a:solidFill>
                <a:srgbClr val="EAE6DA"/>
              </a:solidFill>
              <a:effectLst/>
              <a:uLnTx/>
              <a:uFillTx/>
              <a:latin typeface="Georgia" panose="02040502050405020303" pitchFamily="18" charset="0"/>
              <a:ea typeface="+mn-ea"/>
              <a:cs typeface="+mn-cs"/>
            </a:endParaRPr>
          </a:p>
        </p:txBody>
      </p:sp>
      <p:sp>
        <p:nvSpPr>
          <p:cNvPr id="2" name="Title 1">
            <a:extLst>
              <a:ext uri="{FF2B5EF4-FFF2-40B4-BE49-F238E27FC236}">
                <a16:creationId xmlns:a16="http://schemas.microsoft.com/office/drawing/2014/main" id="{5968E3ED-2E31-178F-C216-07B298F675A3}"/>
              </a:ext>
            </a:extLst>
          </p:cNvPr>
          <p:cNvSpPr>
            <a:spLocks noGrp="1"/>
          </p:cNvSpPr>
          <p:nvPr>
            <p:ph type="title"/>
          </p:nvPr>
        </p:nvSpPr>
        <p:spPr/>
        <p:txBody>
          <a:bodyPr>
            <a:noAutofit/>
          </a:bodyPr>
          <a:lstStyle/>
          <a:p>
            <a:r>
              <a:rPr lang="en-US" sz="6000" b="1" dirty="0">
                <a:solidFill>
                  <a:srgbClr val="EAE6DA"/>
                </a:solidFill>
                <a:latin typeface="Georgia" panose="02040502050405020303" pitchFamily="18" charset="0"/>
              </a:rPr>
              <a:t>Conclusions &amp; Takeaways</a:t>
            </a:r>
            <a:endParaRPr lang="en-US" sz="6600" b="1" dirty="0"/>
          </a:p>
        </p:txBody>
      </p:sp>
      <p:sp>
        <p:nvSpPr>
          <p:cNvPr id="3" name="Subtitle 2">
            <a:extLst>
              <a:ext uri="{FF2B5EF4-FFF2-40B4-BE49-F238E27FC236}">
                <a16:creationId xmlns:a16="http://schemas.microsoft.com/office/drawing/2014/main" id="{A6A93679-7C0D-1D4E-6599-CA0CD5051135}"/>
              </a:ext>
            </a:extLst>
          </p:cNvPr>
          <p:cNvSpPr>
            <a:spLocks noGrp="1"/>
          </p:cNvSpPr>
          <p:nvPr>
            <p:ph idx="1"/>
          </p:nvPr>
        </p:nvSpPr>
        <p:spPr/>
        <p:txBody>
          <a:bodyPr>
            <a:normAutofit lnSpcReduction="10000"/>
          </a:bodyPr>
          <a:lstStyle/>
          <a:p>
            <a:pPr marL="457200" indent="-457200">
              <a:buFont typeface="Wingdings" panose="05000000000000000000" pitchFamily="2" charset="2"/>
              <a:buChar char="ü"/>
            </a:pPr>
            <a:r>
              <a:rPr lang="en-US" sz="4800" b="1" dirty="0">
                <a:solidFill>
                  <a:srgbClr val="EAE6DA"/>
                </a:solidFill>
                <a:latin typeface="Georgia" panose="02040502050405020303" pitchFamily="18" charset="0"/>
              </a:rPr>
              <a:t>Data analytics have the potential to reveal Shakespeare’s emotional architecture.</a:t>
            </a:r>
          </a:p>
          <a:p>
            <a:pPr marL="457200" indent="-457200">
              <a:buFont typeface="Wingdings" panose="05000000000000000000" pitchFamily="2" charset="2"/>
              <a:buChar char="ü"/>
            </a:pPr>
            <a:r>
              <a:rPr lang="en-US" sz="4800" b="1" dirty="0">
                <a:solidFill>
                  <a:srgbClr val="EAE6DA"/>
                </a:solidFill>
                <a:latin typeface="Georgia" panose="02040502050405020303" pitchFamily="18" charset="0"/>
              </a:rPr>
              <a:t>Visualization tools have the power to make literature more accessible.</a:t>
            </a:r>
          </a:p>
        </p:txBody>
      </p:sp>
    </p:spTree>
    <p:extLst>
      <p:ext uri="{BB962C8B-B14F-4D97-AF65-F5344CB8AC3E}">
        <p14:creationId xmlns:p14="http://schemas.microsoft.com/office/powerpoint/2010/main" val="31151065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934</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Georgia</vt:lpstr>
      <vt:lpstr>Wingdings</vt:lpstr>
      <vt:lpstr>1_Office Theme</vt:lpstr>
      <vt:lpstr>Something Wicked This Way Comes:  The Tragedy of Macbeth Visualized Through Data   </vt:lpstr>
      <vt:lpstr>Research Question</vt:lpstr>
      <vt:lpstr>Goals</vt:lpstr>
      <vt:lpstr>Methods &amp; Data Preparation</vt:lpstr>
      <vt:lpstr>Dashboard Demo</vt:lpstr>
      <vt:lpstr>Limitations</vt:lpstr>
      <vt:lpstr>Conclusions &amp;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Whitson</dc:creator>
  <cp:lastModifiedBy>Jennifer Whitson</cp:lastModifiedBy>
  <cp:revision>5</cp:revision>
  <dcterms:created xsi:type="dcterms:W3CDTF">2025-08-22T19:05:12Z</dcterms:created>
  <dcterms:modified xsi:type="dcterms:W3CDTF">2025-08-22T20:16:59Z</dcterms:modified>
</cp:coreProperties>
</file>