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7" r:id="rId3"/>
    <p:sldId id="264" r:id="rId4"/>
    <p:sldId id="261" r:id="rId5"/>
    <p:sldId id="269" r:id="rId6"/>
    <p:sldId id="271" r:id="rId7"/>
    <p:sldId id="268" r:id="rId8"/>
    <p:sldId id="259" r:id="rId9"/>
    <p:sldId id="260" r:id="rId10"/>
    <p:sldId id="262" r:id="rId11"/>
    <p:sldId id="274" r:id="rId12"/>
    <p:sldId id="275" r:id="rId13"/>
    <p:sldId id="272" r:id="rId14"/>
    <p:sldId id="258" r:id="rId15"/>
    <p:sldId id="276" r:id="rId16"/>
    <p:sldId id="265" r:id="rId17"/>
    <p:sldId id="273" r:id="rId18"/>
    <p:sldId id="270" r:id="rId19"/>
    <p:sldId id="267" r:id="rId20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8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123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8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92.xml"/><Relationship Id="rId5" Type="http://schemas.openxmlformats.org/officeDocument/2006/relationships/image" Target="../media/image1.png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" Type="http://schemas.openxmlformats.org/officeDocument/2006/relationships/image" Target="../media/image7.png"/><Relationship Id="rId1" Type="http://schemas.openxmlformats.org/officeDocument/2006/relationships/tags" Target="../tags/tag93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image" Target="../media/image7.png"/><Relationship Id="rId1" Type="http://schemas.openxmlformats.org/officeDocument/2006/relationships/tags" Target="../tags/tag9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image" Target="../media/image1.png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image" Target="../media/image1.png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image" Target="../media/image1.png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image" Target="../media/image1.png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70.xml"/><Relationship Id="rId5" Type="http://schemas.openxmlformats.org/officeDocument/2006/relationships/image" Target="../media/image1.png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75.xml"/><Relationship Id="rId5" Type="http://schemas.openxmlformats.org/officeDocument/2006/relationships/image" Target="../media/image1.png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7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83.xml"/><Relationship Id="rId5" Type="http://schemas.openxmlformats.org/officeDocument/2006/relationships/image" Target="../media/image1.png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8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8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sz="3200"/>
              <a:t>浮点运算单元的设计</a:t>
            </a:r>
            <a:endParaRPr lang="zh-CN" altLang="en-US" sz="32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孙琰斌</a:t>
            </a:r>
            <a:r>
              <a:rPr lang="en-US" altLang="zh-CN"/>
              <a:t> 10.31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400">
                <a:sym typeface="+mn-ea"/>
              </a:rPr>
              <a:t>3. </a:t>
            </a:r>
            <a:r>
              <a:rPr lang="zh-CN" altLang="en-US" sz="2400">
                <a:sym typeface="+mn-ea"/>
              </a:rPr>
              <a:t>定点乘法器的设计</a:t>
            </a:r>
            <a:r>
              <a:rPr lang="en-US" altLang="zh-CN" sz="2400">
                <a:sym typeface="+mn-ea"/>
              </a:rPr>
              <a:t>——</a:t>
            </a:r>
            <a:r>
              <a:rPr lang="zh-CN" altLang="en-US" sz="2400">
                <a:sym typeface="+mn-ea"/>
              </a:rPr>
              <a:t>部分积的</a:t>
            </a:r>
            <a:r>
              <a:rPr lang="zh-CN" altLang="en-US" sz="2400">
                <a:sym typeface="+mn-ea"/>
              </a:rPr>
              <a:t>累加</a:t>
            </a:r>
            <a:endParaRPr lang="zh-CN" altLang="en-US" sz="240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08400" y="1377370"/>
            <a:ext cx="10969200" cy="4759200"/>
          </a:xfrm>
        </p:spPr>
        <p:txBody>
          <a:bodyPr/>
          <a:p>
            <a:r>
              <a:rPr lang="zh-CN" altLang="en-US" sz="2000"/>
              <a:t>减少累加延迟的优化：华莱士树</a:t>
            </a:r>
            <a:endParaRPr lang="zh-CN" altLang="en-US" sz="2000"/>
          </a:p>
          <a:p>
            <a:r>
              <a:rPr lang="zh-CN" altLang="en-US" sz="2000"/>
              <a:t>基本思想：利用n个全加器把3个n位的数字相加转换为2个n+1位的树相加（</a:t>
            </a:r>
            <a:r>
              <a:rPr lang="en-US" altLang="zh-CN" sz="2000"/>
              <a:t>3:2</a:t>
            </a:r>
            <a:r>
              <a:rPr lang="zh-CN" altLang="en-US" sz="2000"/>
              <a:t>压缩，也可以使用</a:t>
            </a:r>
            <a:r>
              <a:rPr lang="en-US" altLang="zh-CN" sz="2000"/>
              <a:t>4:2</a:t>
            </a:r>
            <a:r>
              <a:rPr lang="zh-CN" altLang="en-US" sz="2000"/>
              <a:t>压缩）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31110" y="2915920"/>
            <a:ext cx="6102350" cy="37242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400">
                <a:sym typeface="+mn-ea"/>
              </a:rPr>
              <a:t>4. </a:t>
            </a:r>
            <a:r>
              <a:rPr lang="zh-CN" altLang="en-US" sz="2400">
                <a:sym typeface="+mn-ea"/>
              </a:rPr>
              <a:t>设计优化方案和代码实现中的困难</a:t>
            </a:r>
            <a:endParaRPr lang="zh-CN" altLang="en-US" sz="240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08400" y="1377370"/>
            <a:ext cx="10969200" cy="4759200"/>
          </a:xfrm>
        </p:spPr>
        <p:txBody>
          <a:bodyPr/>
          <a:p>
            <a:r>
              <a:rPr lang="zh-CN" altLang="en-US" sz="2000"/>
              <a:t>多个部分积符号不一致时的符号扩展</a:t>
            </a:r>
            <a:r>
              <a:rPr lang="zh-CN" altLang="en-US" sz="2000"/>
              <a:t>问题</a:t>
            </a:r>
            <a:endParaRPr lang="zh-CN" altLang="en-US" sz="2000"/>
          </a:p>
          <a:p>
            <a:r>
              <a:rPr lang="zh-CN" altLang="en-US" sz="2000"/>
              <a:t>无符号数在</a:t>
            </a:r>
            <a:r>
              <a:rPr lang="en-US" altLang="zh-CN" sz="2000"/>
              <a:t>Booth</a:t>
            </a:r>
            <a:r>
              <a:rPr lang="zh-CN" altLang="en-US" sz="2000"/>
              <a:t>中的</a:t>
            </a:r>
            <a:r>
              <a:rPr lang="zh-CN" altLang="en-US" sz="2000"/>
              <a:t>位扩展</a:t>
            </a:r>
            <a:r>
              <a:rPr lang="zh-CN" altLang="en-US" sz="2000"/>
              <a:t>问题</a:t>
            </a:r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200000"/>
              </a:lnSpc>
            </a:pPr>
            <a:r>
              <a:rPr lang="en-US" altLang="zh-CN" sz="2400"/>
              <a:t>1.</a:t>
            </a:r>
            <a:r>
              <a:rPr lang="zh-CN" altLang="en-US" sz="2400"/>
              <a:t>浮点</a:t>
            </a:r>
            <a:r>
              <a:rPr lang="zh-CN" altLang="en-US" sz="2400"/>
              <a:t>除法器的设计思路</a:t>
            </a:r>
            <a:endParaRPr lang="zh-CN" altLang="en-US" sz="2400"/>
          </a:p>
          <a:p>
            <a:pPr>
              <a:lnSpc>
                <a:spcPct val="200000"/>
              </a:lnSpc>
            </a:pPr>
            <a:r>
              <a:rPr lang="en-US" altLang="zh-CN" sz="2400"/>
              <a:t>2.</a:t>
            </a:r>
            <a:r>
              <a:rPr lang="zh-CN" altLang="en-US" sz="2400"/>
              <a:t>除法器的实现</a:t>
            </a:r>
            <a:r>
              <a:rPr lang="zh-CN" altLang="en-US" sz="2400"/>
              <a:t>算法</a:t>
            </a:r>
            <a:endParaRPr lang="zh-CN" altLang="en-US" sz="2400"/>
          </a:p>
          <a:p>
            <a:pPr marL="0" indent="0">
              <a:lnSpc>
                <a:spcPct val="200000"/>
              </a:lnSpc>
              <a:buNone/>
            </a:pPr>
            <a:endParaRPr lang="zh-CN" altLang="en-US" sz="2400"/>
          </a:p>
        </p:txBody>
      </p:sp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150125" y="941696"/>
            <a:ext cx="1175072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50125" y="229006"/>
            <a:ext cx="84876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三、浮点</a:t>
            </a:r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除法器设计</a:t>
            </a:r>
            <a:endParaRPr lang="zh-CN" altLang="en-US" sz="3200" b="1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2047621" y="749190"/>
            <a:ext cx="144379" cy="192506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1" name="图片 40" descr="中国科学院大学（横式）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16546" y="287453"/>
            <a:ext cx="2852315" cy="599347"/>
          </a:xfrm>
          <a:prstGeom prst="rect">
            <a:avLst/>
          </a:prstGeom>
          <a:noFill/>
          <a:ln>
            <a:noFill/>
          </a:ln>
        </p:spPr>
      </p:pic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400">
                <a:sym typeface="+mn-ea"/>
              </a:rPr>
              <a:t>1.</a:t>
            </a:r>
            <a:r>
              <a:rPr lang="zh-CN" altLang="en-US" sz="2400">
                <a:sym typeface="+mn-ea"/>
              </a:rPr>
              <a:t>浮点</a:t>
            </a:r>
            <a:r>
              <a:rPr lang="zh-CN" altLang="en-US" sz="2400">
                <a:sym typeface="+mn-ea"/>
              </a:rPr>
              <a:t>除法器的设计思路</a:t>
            </a:r>
            <a:endParaRPr lang="zh-CN" altLang="en-US" sz="2400">
              <a:sym typeface="+mn-ea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456000" y="609035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456000" y="1491035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5" name="内容占位符 1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83780" y="445770"/>
            <a:ext cx="4321175" cy="5966460"/>
          </a:xfrm>
          <a:prstGeom prst="rect">
            <a:avLst/>
          </a:prstGeom>
        </p:spPr>
      </p:pic>
      <p:sp>
        <p:nvSpPr>
          <p:cNvPr id="16" name="内容占位符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08400" y="137737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>
                <a:sym typeface="+mn-ea"/>
              </a:rPr>
              <a:t>a.</a:t>
            </a:r>
            <a:r>
              <a:rPr lang="zh-CN" altLang="en-US" sz="2000">
                <a:sym typeface="+mn-ea"/>
              </a:rPr>
              <a:t>操作数的解析</a:t>
            </a:r>
            <a:endParaRPr lang="zh-CN" altLang="en-US" sz="2000"/>
          </a:p>
          <a:p>
            <a:r>
              <a:rPr lang="en-US" altLang="zh-CN" sz="2000">
                <a:sym typeface="+mn-ea"/>
              </a:rPr>
              <a:t>b.</a:t>
            </a:r>
            <a:r>
              <a:rPr lang="zh-CN" altLang="en-US" sz="2000">
                <a:sym typeface="+mn-ea"/>
              </a:rPr>
              <a:t>指数部分的处理</a:t>
            </a:r>
            <a:endParaRPr lang="zh-CN" altLang="en-US" sz="2000"/>
          </a:p>
          <a:p>
            <a:r>
              <a:rPr lang="en-US" altLang="zh-CN" sz="2000">
                <a:sym typeface="+mn-ea"/>
              </a:rPr>
              <a:t>c.</a:t>
            </a:r>
            <a:r>
              <a:rPr lang="zh-CN" altLang="en-US" sz="2000">
                <a:sym typeface="+mn-ea"/>
              </a:rPr>
              <a:t>尾数部分的处理</a:t>
            </a:r>
            <a:endParaRPr lang="zh-CN" altLang="en-US" sz="2000"/>
          </a:p>
          <a:p>
            <a:r>
              <a:rPr lang="en-US" altLang="zh-CN" sz="2000">
                <a:sym typeface="+mn-ea"/>
              </a:rPr>
              <a:t>d.</a:t>
            </a:r>
            <a:r>
              <a:rPr lang="zh-CN" altLang="en-US" sz="2000">
                <a:sym typeface="+mn-ea"/>
              </a:rPr>
              <a:t>规格化和舍入</a:t>
            </a:r>
            <a:endParaRPr lang="zh-CN" altLang="en-US" sz="2000"/>
          </a:p>
          <a:p>
            <a:r>
              <a:rPr lang="en-US" altLang="zh-CN" sz="2000">
                <a:sym typeface="+mn-ea"/>
              </a:rPr>
              <a:t>e.</a:t>
            </a:r>
            <a:r>
              <a:rPr lang="zh-CN" altLang="en-US" sz="2000">
                <a:sym typeface="+mn-ea"/>
              </a:rPr>
              <a:t>特殊数字和异常处理</a:t>
            </a:r>
            <a:r>
              <a:rPr lang="en-US" altLang="zh-CN" sz="2000">
                <a:sym typeface="+mn-ea"/>
              </a:rPr>
              <a:t> </a:t>
            </a:r>
            <a:endParaRPr lang="zh-CN" altLang="en-US" sz="2000"/>
          </a:p>
        </p:txBody>
      </p:sp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400">
                <a:sym typeface="+mn-ea"/>
              </a:rPr>
              <a:t>2.</a:t>
            </a:r>
            <a:r>
              <a:rPr lang="zh-CN" altLang="en-US" sz="2400">
                <a:sym typeface="+mn-ea"/>
              </a:rPr>
              <a:t>除法器的实现算法</a:t>
            </a:r>
            <a:endParaRPr lang="zh-CN" altLang="en-US" sz="2400">
              <a:sym typeface="+mn-ea"/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456000" y="609035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456000" y="1491035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pic>
        <p:nvPicPr>
          <p:cNvPr id="15" name="内容占位符 1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383780" y="445770"/>
            <a:ext cx="4321175" cy="5966460"/>
          </a:xfrm>
          <a:prstGeom prst="rect">
            <a:avLst/>
          </a:prstGeom>
        </p:spPr>
      </p:pic>
      <p:sp>
        <p:nvSpPr>
          <p:cNvPr id="16" name="内容占位符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08400" y="137737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>
                <a:sym typeface="+mn-ea"/>
              </a:rPr>
              <a:t>移位减法</a:t>
            </a:r>
            <a:r>
              <a:rPr lang="zh-CN" altLang="en-US" sz="2000">
                <a:sym typeface="+mn-ea"/>
              </a:rPr>
              <a:t>除法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基</a:t>
            </a:r>
            <a:r>
              <a:rPr lang="en-US" altLang="zh-CN" sz="2000">
                <a:sym typeface="+mn-ea"/>
              </a:rPr>
              <a:t>4-SRT</a:t>
            </a:r>
            <a:r>
              <a:rPr lang="zh-CN" altLang="en-US" sz="2000">
                <a:sym typeface="+mn-ea"/>
              </a:rPr>
              <a:t>除法</a:t>
            </a:r>
            <a:endParaRPr lang="zh-CN" altLang="en-US" sz="2000">
              <a:sym typeface="+mn-ea"/>
            </a:endParaRPr>
          </a:p>
          <a:p>
            <a:r>
              <a:rPr lang="zh-CN" altLang="en-US" sz="2000">
                <a:sym typeface="+mn-ea"/>
              </a:rPr>
              <a:t>除法转化为乘法</a:t>
            </a:r>
            <a:r>
              <a:rPr lang="zh-CN" altLang="en-US" sz="2000">
                <a:sym typeface="+mn-ea"/>
              </a:rPr>
              <a:t>计算</a:t>
            </a:r>
            <a:endParaRPr lang="zh-CN" altLang="en-US" sz="2000">
              <a:sym typeface="+mn-ea"/>
            </a:endParaRPr>
          </a:p>
          <a:p>
            <a:endParaRPr lang="zh-CN" altLang="en-US" sz="2000"/>
          </a:p>
        </p:txBody>
      </p: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150125" y="941696"/>
            <a:ext cx="1175072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50125" y="229006"/>
            <a:ext cx="84876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四、实验目标</a:t>
            </a:r>
            <a:endParaRPr lang="zh-CN" altLang="en-US" sz="3200" b="1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2047621" y="749190"/>
            <a:ext cx="144379" cy="192506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1" name="图片 40" descr="中国科学院大学（横式）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16546" y="287453"/>
            <a:ext cx="2852315" cy="59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内容占位符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540455" y="1037645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/>
              <a:t>基本要求：</a:t>
            </a:r>
            <a:endParaRPr lang="zh-CN" altLang="en-US" sz="2400"/>
          </a:p>
          <a:p>
            <a:pPr>
              <a:lnSpc>
                <a:spcPct val="100000"/>
              </a:lnSpc>
            </a:pPr>
            <a:r>
              <a:rPr lang="en-US" altLang="zh-CN" sz="2400"/>
              <a:t>1. </a:t>
            </a:r>
            <a:r>
              <a:rPr lang="zh-CN" altLang="en-US" sz="2400"/>
              <a:t>设计并实现符合</a:t>
            </a:r>
            <a:r>
              <a:rPr lang="en-US" altLang="zh-CN" sz="2400"/>
              <a:t>IEEE754</a:t>
            </a:r>
            <a:r>
              <a:rPr lang="zh-CN" altLang="en-US" sz="2400"/>
              <a:t>标准的</a:t>
            </a:r>
            <a:r>
              <a:rPr lang="en-US" altLang="zh-CN" sz="2400"/>
              <a:t>32</a:t>
            </a:r>
            <a:r>
              <a:rPr lang="zh-CN" altLang="en-US" sz="2400"/>
              <a:t>位浮点加法器、乘法器和除法器。</a:t>
            </a:r>
            <a:endParaRPr lang="zh-CN" altLang="en-US" sz="2400"/>
          </a:p>
          <a:p>
            <a:pPr lvl="1">
              <a:lnSpc>
                <a:spcPct val="100000"/>
              </a:lnSpc>
            </a:pPr>
            <a:r>
              <a:rPr lang="zh-CN" altLang="en-US" sz="2130"/>
              <a:t>加法器设计：实现前导</a:t>
            </a:r>
            <a:r>
              <a:rPr lang="en-US" altLang="zh-CN" sz="2130"/>
              <a:t>0</a:t>
            </a:r>
            <a:r>
              <a:rPr lang="zh-CN" altLang="en-US" sz="2130"/>
              <a:t>预测。</a:t>
            </a:r>
            <a:endParaRPr lang="zh-CN" altLang="en-US" sz="2130"/>
          </a:p>
          <a:p>
            <a:pPr lvl="1">
              <a:lnSpc>
                <a:spcPct val="100000"/>
              </a:lnSpc>
            </a:pPr>
            <a:r>
              <a:rPr lang="zh-CN" altLang="en-US" sz="2130"/>
              <a:t>乘法器设计：使用基</a:t>
            </a:r>
            <a:r>
              <a:rPr lang="en-US" altLang="zh-CN" sz="2130"/>
              <a:t>4-Booth+</a:t>
            </a:r>
            <a:r>
              <a:rPr lang="zh-CN" altLang="en-US" sz="2130"/>
              <a:t>华莱士树或同类的优化算法，不能用普通的移位</a:t>
            </a:r>
            <a:r>
              <a:rPr lang="zh-CN" altLang="en-US" sz="2130"/>
              <a:t>累加。</a:t>
            </a:r>
            <a:endParaRPr lang="zh-CN" altLang="en-US" sz="2130"/>
          </a:p>
          <a:p>
            <a:pPr lvl="1">
              <a:lnSpc>
                <a:spcPct val="100000"/>
              </a:lnSpc>
            </a:pPr>
            <a:r>
              <a:rPr lang="zh-CN" altLang="en-US" sz="2130"/>
              <a:t>除法器设计：实现正确完整的除法功能，可以处理除以</a:t>
            </a:r>
            <a:r>
              <a:rPr lang="en-US" altLang="zh-CN" sz="2130"/>
              <a:t>0</a:t>
            </a:r>
            <a:r>
              <a:rPr lang="zh-CN" altLang="en-US" sz="2130"/>
              <a:t>异常。</a:t>
            </a:r>
            <a:endParaRPr lang="zh-CN" altLang="en-US" sz="2130"/>
          </a:p>
          <a:p>
            <a:pPr>
              <a:lnSpc>
                <a:spcPct val="100000"/>
              </a:lnSpc>
            </a:pPr>
            <a:endParaRPr lang="zh-CN" altLang="en-US" sz="2130"/>
          </a:p>
          <a:p>
            <a:pPr>
              <a:lnSpc>
                <a:spcPct val="100000"/>
              </a:lnSpc>
            </a:pPr>
            <a:r>
              <a:rPr lang="en-US" altLang="zh-CN" sz="2400"/>
              <a:t>2. </a:t>
            </a:r>
            <a:r>
              <a:rPr lang="zh-CN" altLang="en-US" sz="2400"/>
              <a:t>设计测试数据，验证设计的正确性，注意对特殊数据的</a:t>
            </a:r>
            <a:r>
              <a:rPr lang="zh-CN" altLang="en-US" sz="2400"/>
              <a:t>处理。</a:t>
            </a:r>
            <a:endParaRPr lang="zh-CN" altLang="en-US" sz="2400"/>
          </a:p>
        </p:txBody>
      </p:sp>
    </p:spTree>
    <p:custDataLst>
      <p:tags r:id="rId7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150125" y="941696"/>
            <a:ext cx="1175072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50125" y="229006"/>
            <a:ext cx="84876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四、实验目标</a:t>
            </a:r>
            <a:endParaRPr lang="zh-CN" altLang="en-US" sz="3200" b="1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2047621" y="749190"/>
            <a:ext cx="144379" cy="192506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1" name="图片 40" descr="中国科学院大学（横式）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16546" y="287453"/>
            <a:ext cx="2852315" cy="59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内容占位符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540455" y="1037645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zh-CN" altLang="en-US" sz="2400"/>
              <a:t>进阶要求：</a:t>
            </a:r>
            <a:endParaRPr lang="zh-CN" altLang="en-US" sz="2400"/>
          </a:p>
          <a:p>
            <a:pPr lvl="1">
              <a:lnSpc>
                <a:spcPct val="100000"/>
              </a:lnSpc>
            </a:pPr>
            <a:r>
              <a:rPr lang="zh-CN" altLang="en-US" sz="2130"/>
              <a:t>使用流水线设计优化浮点单元。</a:t>
            </a:r>
            <a:endParaRPr lang="zh-CN" altLang="en-US" sz="1890"/>
          </a:p>
          <a:p>
            <a:pPr>
              <a:lnSpc>
                <a:spcPct val="100000"/>
              </a:lnSpc>
            </a:pPr>
            <a:endParaRPr lang="zh-CN" altLang="en-US" sz="2130"/>
          </a:p>
          <a:p>
            <a:pPr>
              <a:lnSpc>
                <a:spcPct val="100000"/>
              </a:lnSpc>
            </a:pPr>
            <a:r>
              <a:rPr lang="zh-CN" altLang="en-US" sz="2400"/>
              <a:t>评估指标</a:t>
            </a:r>
            <a:endParaRPr lang="zh-CN" altLang="en-US" sz="2400"/>
          </a:p>
          <a:p>
            <a:pPr lvl="1">
              <a:lnSpc>
                <a:spcPct val="100000"/>
              </a:lnSpc>
            </a:pPr>
            <a:r>
              <a:rPr lang="zh-CN" altLang="en-US" sz="2130"/>
              <a:t>功能正确性：浮点部件的输出是否与预期一致。</a:t>
            </a:r>
            <a:endParaRPr lang="zh-CN" altLang="en-US" sz="2130"/>
          </a:p>
          <a:p>
            <a:pPr lvl="1">
              <a:lnSpc>
                <a:spcPct val="100000"/>
              </a:lnSpc>
            </a:pPr>
            <a:r>
              <a:rPr lang="zh-CN" altLang="en-US" sz="2130"/>
              <a:t>性能：浮点部件的吞吐量和延迟。</a:t>
            </a:r>
            <a:endParaRPr lang="zh-CN" altLang="en-US" sz="2130"/>
          </a:p>
          <a:p>
            <a:pPr lvl="1">
              <a:lnSpc>
                <a:spcPct val="100000"/>
              </a:lnSpc>
            </a:pPr>
            <a:r>
              <a:rPr lang="zh-CN" altLang="en-US" sz="2130"/>
              <a:t>资源使用：使用的逻辑单元、寄存器等硬件资源数量。</a:t>
            </a:r>
            <a:endParaRPr lang="zh-CN" altLang="en-US" sz="2130"/>
          </a:p>
        </p:txBody>
      </p:sp>
    </p:spTree>
    <p:custDataLst>
      <p:tags r:id="rId7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150125" y="941696"/>
            <a:ext cx="1175072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50125" y="229006"/>
            <a:ext cx="84876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四、实验目标</a:t>
            </a:r>
            <a:endParaRPr lang="zh-CN" altLang="en-US" sz="3200" b="1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2047621" y="749190"/>
            <a:ext cx="144379" cy="192506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1" name="图片 40" descr="中国科学院大学（横式）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16546" y="287453"/>
            <a:ext cx="2852315" cy="59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内容占位符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540455" y="1037645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/>
              <a:t>代码实现中要注意的点</a:t>
            </a:r>
            <a:endParaRPr lang="zh-CN" altLang="en-US" sz="2400"/>
          </a:p>
          <a:p>
            <a:pPr lvl="1">
              <a:lnSpc>
                <a:spcPct val="200000"/>
              </a:lnSpc>
            </a:pPr>
            <a:r>
              <a:rPr lang="zh-CN" altLang="en-US" sz="2130"/>
              <a:t>关注舍入模式</a:t>
            </a:r>
            <a:endParaRPr lang="zh-CN" altLang="en-US" sz="2130"/>
          </a:p>
          <a:p>
            <a:pPr lvl="1">
              <a:lnSpc>
                <a:spcPct val="200000"/>
              </a:lnSpc>
            </a:pPr>
            <a:r>
              <a:rPr lang="zh-CN" altLang="en-US" sz="2130"/>
              <a:t>对异常状态的输出和处理</a:t>
            </a:r>
            <a:endParaRPr lang="zh-CN" altLang="en-US" sz="2130"/>
          </a:p>
          <a:p>
            <a:pPr lvl="1">
              <a:lnSpc>
                <a:spcPct val="200000"/>
              </a:lnSpc>
            </a:pPr>
            <a:r>
              <a:rPr lang="zh-CN" altLang="en-US" sz="2130"/>
              <a:t>非规格数（</a:t>
            </a:r>
            <a:r>
              <a:rPr lang="en-US" altLang="zh-CN" sz="2130"/>
              <a:t>subnormals</a:t>
            </a:r>
            <a:r>
              <a:rPr lang="zh-CN" altLang="en-US" sz="2130"/>
              <a:t>）带来的问题</a:t>
            </a:r>
            <a:endParaRPr lang="zh-CN" altLang="en-US" sz="2130"/>
          </a:p>
          <a:p>
            <a:pPr marL="0" indent="0">
              <a:lnSpc>
                <a:spcPct val="200000"/>
              </a:lnSpc>
              <a:buNone/>
            </a:pPr>
            <a:endParaRPr lang="zh-CN" altLang="en-US" sz="2400"/>
          </a:p>
        </p:txBody>
      </p:sp>
    </p:spTree>
    <p:custDataLst>
      <p:tags r:id="rId7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150125" y="941696"/>
            <a:ext cx="1175072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50125" y="229006"/>
            <a:ext cx="84876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五、参考内容</a:t>
            </a:r>
            <a:endParaRPr lang="zh-CN" altLang="en-US" sz="3200" b="1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2047621" y="749190"/>
            <a:ext cx="144379" cy="192506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1" name="图片 40" descr="中国科学院大学（横式）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16546" y="287453"/>
            <a:ext cx="2852315" cy="59934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内容占位符 2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/>
              <a:t>《COMPUTER ARITHMETIC : Algorithms and Hardware Designs》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《计算机体系结构》 胡伟武 等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https://cloud.tencent.com/developer/article/1980707</a:t>
            </a:r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070665"/>
            <a:ext cx="10969200" cy="4759200"/>
          </a:xfrm>
        </p:spPr>
        <p:txBody>
          <a:bodyPr/>
          <a:p>
            <a:pPr algn="l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一、浮点加法器设计</a:t>
            </a:r>
            <a:endParaRPr lang="zh-CN" alt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二、浮点乘法器设计</a:t>
            </a:r>
            <a:endParaRPr lang="zh-CN" alt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三、浮点除法器设计</a:t>
            </a:r>
            <a:endParaRPr lang="zh-CN" alt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四、实验目标</a:t>
            </a:r>
            <a:endParaRPr lang="zh-CN" alt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200000"/>
              </a:lnSpc>
              <a:buFont typeface="Wingdings" panose="05000000000000000000" charset="0"/>
              <a:buChar char="n"/>
            </a:pPr>
            <a:r>
              <a:rPr lang="zh-CN" altLang="en-US" sz="2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五、参考内容</a:t>
            </a:r>
            <a:endParaRPr lang="zh-CN" altLang="en-US" sz="2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150125" y="941696"/>
            <a:ext cx="1175072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50125" y="229006"/>
            <a:ext cx="84876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3200" b="1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2047621" y="749190"/>
            <a:ext cx="144379" cy="192506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1" name="图片 40" descr="中国科学院大学（横式）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16546" y="287453"/>
            <a:ext cx="2852315" cy="599347"/>
          </a:xfrm>
          <a:prstGeom prst="rect">
            <a:avLst/>
          </a:prstGeom>
          <a:noFill/>
          <a:ln>
            <a:noFill/>
          </a:ln>
        </p:spPr>
      </p:pic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223065"/>
            <a:ext cx="10969200" cy="4759200"/>
          </a:xfrm>
        </p:spPr>
        <p:txBody>
          <a:bodyPr/>
          <a:p>
            <a:pPr>
              <a:lnSpc>
                <a:spcPct val="200000"/>
              </a:lnSpc>
            </a:pPr>
            <a:r>
              <a:rPr lang="en-US" altLang="zh-CN" sz="2400"/>
              <a:t>1. </a:t>
            </a:r>
            <a:r>
              <a:rPr lang="zh-CN" altLang="en-US" sz="2400"/>
              <a:t>浮点乘法器的设计思路</a:t>
            </a:r>
            <a:endParaRPr lang="zh-CN" altLang="en-US" sz="2400"/>
          </a:p>
          <a:p>
            <a:pPr>
              <a:lnSpc>
                <a:spcPct val="200000"/>
              </a:lnSpc>
            </a:pPr>
            <a:r>
              <a:rPr lang="en-US" altLang="zh-CN" sz="2400"/>
              <a:t>2. </a:t>
            </a:r>
            <a:r>
              <a:rPr lang="zh-CN" altLang="en-US" sz="2400"/>
              <a:t>设计优化方案</a:t>
            </a:r>
            <a:endParaRPr lang="zh-CN" altLang="en-US" sz="2400"/>
          </a:p>
          <a:p>
            <a:pPr marL="457200" lvl="1" indent="0">
              <a:lnSpc>
                <a:spcPct val="200000"/>
              </a:lnSpc>
              <a:buNone/>
            </a:pPr>
            <a:endParaRPr lang="zh-CN" altLang="en-US" sz="2130"/>
          </a:p>
          <a:p>
            <a:pPr marL="0" indent="0">
              <a:lnSpc>
                <a:spcPct val="200000"/>
              </a:lnSpc>
              <a:buNone/>
            </a:pPr>
            <a:endParaRPr lang="zh-CN" altLang="en-US" sz="2400"/>
          </a:p>
        </p:txBody>
      </p:sp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150125" y="941696"/>
            <a:ext cx="1175072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50125" y="229006"/>
            <a:ext cx="84876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一、浮点加法器设计</a:t>
            </a:r>
            <a:endParaRPr lang="zh-CN" altLang="en-US" sz="3200" b="1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2047621" y="749190"/>
            <a:ext cx="144379" cy="192506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1" name="图片 40" descr="中国科学院大学（横式）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16546" y="287453"/>
            <a:ext cx="2852315" cy="599347"/>
          </a:xfrm>
          <a:prstGeom prst="rect">
            <a:avLst/>
          </a:prstGeom>
          <a:noFill/>
          <a:ln>
            <a:noFill/>
          </a:ln>
        </p:spPr>
      </p:pic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400"/>
              <a:t>1.</a:t>
            </a:r>
            <a:r>
              <a:rPr lang="zh-CN" altLang="en-US" sz="2400"/>
              <a:t>浮点加法器设计思路</a:t>
            </a:r>
            <a:endParaRPr lang="zh-CN" altLang="en-US" sz="240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000"/>
              <a:t>1.</a:t>
            </a:r>
            <a:r>
              <a:rPr lang="zh-CN" altLang="en-US" sz="2000"/>
              <a:t>操作数的解析</a:t>
            </a:r>
            <a:endParaRPr lang="zh-CN" altLang="en-US" sz="2000"/>
          </a:p>
          <a:p>
            <a:r>
              <a:rPr lang="en-US" altLang="zh-CN" sz="2000"/>
              <a:t>2.</a:t>
            </a:r>
            <a:r>
              <a:rPr lang="zh-CN" altLang="en-US" sz="2000"/>
              <a:t>指数部分</a:t>
            </a:r>
            <a:r>
              <a:rPr lang="en-US" altLang="zh-CN" sz="2000"/>
              <a:t>——</a:t>
            </a:r>
            <a:r>
              <a:rPr lang="zh-CN" altLang="en-US" sz="2000"/>
              <a:t>比较和对阶</a:t>
            </a:r>
            <a:endParaRPr lang="zh-CN" altLang="en-US" sz="2000"/>
          </a:p>
          <a:p>
            <a:r>
              <a:rPr lang="en-US" altLang="zh-CN" sz="2000"/>
              <a:t>3.</a:t>
            </a:r>
            <a:r>
              <a:rPr lang="zh-CN" altLang="en-US" sz="2000"/>
              <a:t>尾数部分</a:t>
            </a:r>
            <a:r>
              <a:rPr lang="en-US" altLang="zh-CN" sz="2000"/>
              <a:t>——</a:t>
            </a:r>
            <a:r>
              <a:rPr lang="zh-CN" altLang="en-US" sz="2000"/>
              <a:t>移位和舍入</a:t>
            </a:r>
            <a:endParaRPr lang="zh-CN" altLang="en-US" sz="2000"/>
          </a:p>
          <a:p>
            <a:r>
              <a:rPr lang="en-US" altLang="zh-CN" sz="2000"/>
              <a:t>4.</a:t>
            </a:r>
            <a:r>
              <a:rPr lang="zh-CN" altLang="en-US" sz="2000"/>
              <a:t>规格化和舍入</a:t>
            </a:r>
            <a:endParaRPr lang="zh-CN" altLang="en-US" sz="2000"/>
          </a:p>
          <a:p>
            <a:r>
              <a:rPr lang="en-US" altLang="zh-CN" sz="2000"/>
              <a:t>5.</a:t>
            </a:r>
            <a:r>
              <a:rPr lang="zh-CN" altLang="en-US" sz="2000"/>
              <a:t>特殊数字和异常处理</a:t>
            </a:r>
            <a:r>
              <a:rPr lang="en-US" altLang="zh-CN" sz="2000"/>
              <a:t> </a:t>
            </a:r>
            <a:endParaRPr lang="en-US" altLang="zh-CN" sz="20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31940" y="129540"/>
            <a:ext cx="4945380" cy="65989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000"/>
              <a:t>1. </a:t>
            </a:r>
            <a:r>
              <a:rPr lang="zh-CN" altLang="en-US" sz="2000"/>
              <a:t>减少移位部件</a:t>
            </a:r>
            <a:r>
              <a:rPr lang="en-US" altLang="zh-CN" sz="2000"/>
              <a:t>/</a:t>
            </a:r>
            <a:r>
              <a:rPr lang="zh-CN" altLang="en-US" sz="2000"/>
              <a:t>补码</a:t>
            </a:r>
            <a:r>
              <a:rPr lang="zh-CN" altLang="en-US" sz="2000"/>
              <a:t>器设计</a:t>
            </a:r>
            <a:endParaRPr lang="zh-CN" altLang="en-US" sz="2000"/>
          </a:p>
          <a:p>
            <a:r>
              <a:rPr lang="en-US" altLang="zh-CN" sz="2000"/>
              <a:t>2. </a:t>
            </a:r>
            <a:r>
              <a:rPr lang="zh-CN" altLang="en-US" sz="2000"/>
              <a:t>前导</a:t>
            </a:r>
            <a:r>
              <a:rPr lang="en-US" altLang="zh-CN" sz="2000"/>
              <a:t>0</a:t>
            </a:r>
            <a:r>
              <a:rPr lang="zh-CN" altLang="en-US" sz="2000"/>
              <a:t>预测模块（尾数相加后移位</a:t>
            </a:r>
            <a:r>
              <a:rPr lang="zh-CN" altLang="en-US" sz="2000"/>
              <a:t>数）</a:t>
            </a:r>
            <a:endParaRPr lang="zh-CN" altLang="en-US" sz="2000"/>
          </a:p>
          <a:p>
            <a:r>
              <a:rPr lang="en-US" altLang="zh-CN" sz="2000"/>
              <a:t>3. </a:t>
            </a:r>
            <a:r>
              <a:rPr lang="zh-CN" altLang="en-US" sz="2000"/>
              <a:t>预移位</a:t>
            </a:r>
            <a:r>
              <a:rPr lang="zh-CN" altLang="en-US" sz="2000"/>
              <a:t>操作的</a:t>
            </a:r>
            <a:r>
              <a:rPr lang="zh-CN" altLang="en-US" sz="2000"/>
              <a:t>优化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4" name="标题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735400" y="73540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2300">
                <a:sym typeface="+mn-ea"/>
              </a:rPr>
              <a:t>2. </a:t>
            </a:r>
            <a:r>
              <a:rPr lang="zh-CN" altLang="en-US" sz="2300">
                <a:sym typeface="+mn-ea"/>
              </a:rPr>
              <a:t>设计优化方案</a:t>
            </a:r>
            <a:endParaRPr lang="zh-CN" altLang="en-US" sz="230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631940" y="129540"/>
            <a:ext cx="4945380" cy="65989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200000"/>
              </a:lnSpc>
            </a:pPr>
            <a:r>
              <a:rPr lang="en-US" altLang="zh-CN" sz="2400"/>
              <a:t>1. </a:t>
            </a:r>
            <a:r>
              <a:rPr lang="zh-CN" altLang="en-US" sz="2400"/>
              <a:t>浮点乘法器的设计思路</a:t>
            </a:r>
            <a:endParaRPr lang="zh-CN" altLang="en-US" sz="2400"/>
          </a:p>
          <a:p>
            <a:pPr>
              <a:lnSpc>
                <a:spcPct val="200000"/>
              </a:lnSpc>
            </a:pPr>
            <a:r>
              <a:rPr lang="en-US" altLang="zh-CN" sz="2400"/>
              <a:t>2. </a:t>
            </a:r>
            <a:r>
              <a:rPr lang="zh-CN" altLang="en-US" sz="2400"/>
              <a:t>定点乘法器的设计</a:t>
            </a:r>
            <a:r>
              <a:rPr lang="en-US" altLang="zh-CN" sz="2400"/>
              <a:t>——</a:t>
            </a:r>
            <a:r>
              <a:rPr lang="zh-CN" altLang="en-US" sz="2400"/>
              <a:t>部分积的生成</a:t>
            </a:r>
            <a:endParaRPr lang="zh-CN" altLang="en-US" sz="2400"/>
          </a:p>
          <a:p>
            <a:pPr>
              <a:lnSpc>
                <a:spcPct val="200000"/>
              </a:lnSpc>
            </a:pPr>
            <a:r>
              <a:rPr lang="en-US" altLang="zh-CN" sz="2400"/>
              <a:t>3. </a:t>
            </a:r>
            <a:r>
              <a:rPr lang="zh-CN" altLang="en-US" sz="2400"/>
              <a:t>定点乘法器的设计</a:t>
            </a:r>
            <a:r>
              <a:rPr lang="en-US" altLang="zh-CN" sz="2400"/>
              <a:t>——</a:t>
            </a:r>
            <a:r>
              <a:rPr lang="zh-CN" altLang="en-US" sz="2400"/>
              <a:t>部分积的累加</a:t>
            </a:r>
            <a:endParaRPr lang="zh-CN" altLang="en-US" sz="2400"/>
          </a:p>
          <a:p>
            <a:pPr>
              <a:lnSpc>
                <a:spcPct val="200000"/>
              </a:lnSpc>
            </a:pPr>
            <a:r>
              <a:rPr lang="en-US" altLang="zh-CN" sz="2400"/>
              <a:t>4. </a:t>
            </a:r>
            <a:r>
              <a:rPr lang="zh-CN" altLang="en-US" sz="2400"/>
              <a:t>设计优化方案和代码实现中的困难</a:t>
            </a:r>
            <a:endParaRPr lang="zh-CN" altLang="en-US" sz="2400"/>
          </a:p>
          <a:p>
            <a:pPr marL="0" indent="0">
              <a:lnSpc>
                <a:spcPct val="200000"/>
              </a:lnSpc>
              <a:buNone/>
            </a:pPr>
            <a:endParaRPr lang="zh-CN" altLang="en-US" sz="2400"/>
          </a:p>
        </p:txBody>
      </p:sp>
      <p:cxnSp>
        <p:nvCxnSpPr>
          <p:cNvPr id="4" name="直接连接符 3"/>
          <p:cNvCxnSpPr/>
          <p:nvPr>
            <p:custDataLst>
              <p:tags r:id="rId1"/>
            </p:custDataLst>
          </p:nvPr>
        </p:nvCxnSpPr>
        <p:spPr>
          <a:xfrm>
            <a:off x="150125" y="941696"/>
            <a:ext cx="11750723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50125" y="229006"/>
            <a:ext cx="84876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二、浮点乘法器设计</a:t>
            </a:r>
            <a:endParaRPr lang="zh-CN" altLang="en-US" sz="3200" b="1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2047621" y="749190"/>
            <a:ext cx="144379" cy="192506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1" name="图片 40" descr="中国科学院大学（横式）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16546" y="287453"/>
            <a:ext cx="2852315" cy="599347"/>
          </a:xfrm>
          <a:prstGeom prst="rect">
            <a:avLst/>
          </a:prstGeom>
          <a:noFill/>
          <a:ln>
            <a:noFill/>
          </a:ln>
        </p:spPr>
      </p:pic>
    </p:spTree>
    <p:custDataLst>
      <p:tags r:id="rId6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400"/>
              <a:t>1. </a:t>
            </a:r>
            <a:r>
              <a:rPr lang="zh-CN" altLang="en-US" sz="2400"/>
              <a:t>浮点乘法器设计思路</a:t>
            </a:r>
            <a:endParaRPr lang="zh-CN" altLang="en-US" sz="240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/>
              <a:t>a.</a:t>
            </a:r>
            <a:r>
              <a:rPr lang="zh-CN" altLang="en-US" sz="2400"/>
              <a:t>操作数的解析</a:t>
            </a:r>
            <a:endParaRPr lang="zh-CN" altLang="en-US" sz="2400"/>
          </a:p>
          <a:p>
            <a:r>
              <a:rPr lang="en-US" altLang="zh-CN" sz="2400"/>
              <a:t>b.</a:t>
            </a:r>
            <a:r>
              <a:rPr lang="zh-CN" altLang="en-US" sz="2400"/>
              <a:t>指数部分的处理</a:t>
            </a:r>
            <a:endParaRPr lang="zh-CN" altLang="en-US" sz="2400"/>
          </a:p>
          <a:p>
            <a:r>
              <a:rPr lang="en-US" altLang="zh-CN" sz="2400"/>
              <a:t>c.</a:t>
            </a:r>
            <a:r>
              <a:rPr lang="zh-CN" altLang="en-US" sz="2400"/>
              <a:t>尾数部分的处理</a:t>
            </a:r>
            <a:endParaRPr lang="zh-CN" altLang="en-US" sz="2400"/>
          </a:p>
          <a:p>
            <a:r>
              <a:rPr lang="en-US" altLang="zh-CN" sz="2400"/>
              <a:t>d.</a:t>
            </a:r>
            <a:r>
              <a:rPr lang="zh-CN" altLang="en-US" sz="2400"/>
              <a:t>规格化和舍入</a:t>
            </a:r>
            <a:endParaRPr lang="zh-CN" altLang="en-US" sz="2400"/>
          </a:p>
          <a:p>
            <a:r>
              <a:rPr lang="en-US" altLang="zh-CN" sz="2400"/>
              <a:t>e.</a:t>
            </a:r>
            <a:r>
              <a:rPr lang="zh-CN" altLang="en-US" sz="2400"/>
              <a:t>特殊数字和异常处理</a:t>
            </a:r>
            <a:r>
              <a:rPr lang="en-US" altLang="zh-CN" sz="2400"/>
              <a:t> </a:t>
            </a:r>
            <a:endParaRPr lang="zh-CN" altLang="en-US" sz="2400"/>
          </a:p>
        </p:txBody>
      </p:sp>
      <p:pic>
        <p:nvPicPr>
          <p:cNvPr id="2" name="图片 1" descr="IMG_25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33908" t="-1241"/>
          <a:stretch>
            <a:fillRect/>
          </a:stretch>
        </p:blipFill>
        <p:spPr>
          <a:xfrm>
            <a:off x="7602220" y="449580"/>
            <a:ext cx="3975100" cy="59556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400">
                <a:sym typeface="+mn-ea"/>
              </a:rPr>
              <a:t>2. </a:t>
            </a:r>
            <a:r>
              <a:rPr lang="zh-CN" altLang="en-US" sz="2400">
                <a:sym typeface="+mn-ea"/>
              </a:rPr>
              <a:t>定点乘法器的设计</a:t>
            </a:r>
            <a:r>
              <a:rPr lang="en-US" altLang="zh-CN" sz="2400">
                <a:sym typeface="+mn-ea"/>
              </a:rPr>
              <a:t>——</a:t>
            </a:r>
            <a:r>
              <a:rPr lang="zh-CN" altLang="en-US" sz="2400">
                <a:sym typeface="+mn-ea"/>
              </a:rPr>
              <a:t>部分积的生成</a:t>
            </a:r>
            <a:endParaRPr lang="zh-CN" altLang="en-US" sz="240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000"/>
              <a:t> </a:t>
            </a:r>
            <a:r>
              <a:rPr lang="zh-CN" altLang="en-US" sz="2000"/>
              <a:t>最简单的移位累加乘法器设计：代码容易实现但是延迟高</a:t>
            </a:r>
            <a:endParaRPr lang="zh-CN" altLang="en-US" sz="2000"/>
          </a:p>
          <a:p>
            <a:r>
              <a:rPr lang="en-US" altLang="zh-CN" sz="2000"/>
              <a:t> </a:t>
            </a:r>
            <a:r>
              <a:rPr lang="zh-CN" altLang="en-US" sz="2000"/>
              <a:t>改进思路：加法并行</a:t>
            </a:r>
            <a:r>
              <a:rPr lang="en-US" altLang="zh-CN" sz="2000"/>
              <a:t>&amp;</a:t>
            </a:r>
            <a:r>
              <a:rPr lang="zh-CN" altLang="en-US" sz="2000"/>
              <a:t>减少部分积数量</a:t>
            </a:r>
            <a:endParaRPr lang="zh-CN" altLang="en-US" sz="200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68345" y="3004820"/>
            <a:ext cx="5655310" cy="32448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400">
                <a:sym typeface="+mn-ea"/>
              </a:rPr>
              <a:t>2. </a:t>
            </a:r>
            <a:r>
              <a:rPr lang="zh-CN" altLang="en-US" sz="2400">
                <a:sym typeface="+mn-ea"/>
              </a:rPr>
              <a:t>定点乘法器的设计</a:t>
            </a:r>
            <a:r>
              <a:rPr lang="en-US" altLang="zh-CN" sz="2400">
                <a:sym typeface="+mn-ea"/>
              </a:rPr>
              <a:t>——</a:t>
            </a:r>
            <a:r>
              <a:rPr lang="zh-CN" altLang="en-US" sz="2400">
                <a:sym typeface="+mn-ea"/>
              </a:rPr>
              <a:t>部分积的生成</a:t>
            </a:r>
            <a:endParaRPr lang="zh-CN" altLang="en-US" sz="240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基</a:t>
            </a:r>
            <a:r>
              <a:rPr lang="en-US" altLang="zh-CN" sz="2000"/>
              <a:t>4-Booth</a:t>
            </a:r>
            <a:r>
              <a:rPr lang="zh-CN" altLang="en-US" sz="2000"/>
              <a:t>乘法：减少一半的部分积</a:t>
            </a:r>
            <a:endParaRPr lang="zh-CN" altLang="en-US" sz="20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65" b="1866"/>
          <a:stretch>
            <a:fillRect/>
          </a:stretch>
        </p:blipFill>
        <p:spPr>
          <a:xfrm>
            <a:off x="2957830" y="2079625"/>
            <a:ext cx="6276340" cy="4424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3.xml><?xml version="1.0" encoding="utf-8"?>
<p:tagLst xmlns:p="http://schemas.openxmlformats.org/presentationml/2006/main">
  <p:tag name="COMMONDATA" val="eyJoZGlkIjoiYmQ3NjQxYmZmN2ZkODIxYWNiNTEzMzQyMTZmNzQ1MmMifQ==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1139</Words>
  <Application>WPS 演示</Application>
  <PresentationFormat>宽屏</PresentationFormat>
  <Paragraphs>125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5.23汇报</vt:lpstr>
      <vt:lpstr>PowerPoint 演示文稿</vt:lpstr>
      <vt:lpstr>PowerPoint 演示文稿</vt:lpstr>
      <vt:lpstr>浮点乘法器设计思路</vt:lpstr>
      <vt:lpstr>浮点加法器设计思路</vt:lpstr>
      <vt:lpstr>PowerPoint 演示文稿</vt:lpstr>
      <vt:lpstr>本周工作</vt:lpstr>
      <vt:lpstr>本周工作</vt:lpstr>
      <vt:lpstr>定点乘法器的设计——部分积的生成</vt:lpstr>
      <vt:lpstr>定点乘法器的设计——部分积的生成</vt:lpstr>
      <vt:lpstr>3. 定点乘法器的设计——部分积的累加</vt:lpstr>
      <vt:lpstr>PowerPoint 演示文稿</vt:lpstr>
      <vt:lpstr>PowerPoint 演示文稿</vt:lpstr>
      <vt:lpstr>1.浮点除法器的设计思路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明明</cp:lastModifiedBy>
  <cp:revision>179</cp:revision>
  <dcterms:created xsi:type="dcterms:W3CDTF">2019-06-19T02:08:00Z</dcterms:created>
  <dcterms:modified xsi:type="dcterms:W3CDTF">2023-10-30T17:30:19Z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2052-12.1.0.15398</vt:lpwstr>
  </property>
  <property fmtid="{D5CDD505-2E9C-101B-9397-08002B2CF9AE}" pid="3" name="ICV">
    <vt:lpwstr>C5E5972CD6C04AA29A43D9E7BC0D3572_11</vt:lpwstr>
  </property>
</Properties>
</file>