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DBE79-DBAA-D1E5-DFAE-E1D953145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E9D8C7-4D24-C259-E5A3-33F508D88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E124D-D58D-EA94-1D83-3CB0EF21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20569-63E0-BED1-1037-30C2306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3D807-F0B8-3FC9-0D29-1905A5F2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5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9F5B3-8794-7320-6E96-283BCD63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DA0FA-8205-E433-7AF2-1AEF2484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81F66-AD57-C967-F5DD-F0E9E0E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09236-A4CC-C3D9-19CB-9CA97366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8FBB3-2E3A-DF1E-5506-7A3F6528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96C276-1DFE-4BBD-03FA-CB611837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4AB842-CE88-8D0A-7ECC-A6396A0A1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614E9-DBD7-810F-42F7-7B0D9F6D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044A0-3387-1934-1264-E3B21B25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B35BA-CA13-3027-EFB1-4FA0CBF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47CBF-31E0-BC89-70EE-901C6A58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87A40-3200-2BD2-A839-82CBFB3A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064D2-C874-0119-A900-984DFDB4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5B60D-589C-8F5E-6FCB-B4AF3C1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21D23-1C1E-0AC1-106D-973B1233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B4384-7D21-D265-BDF6-39C946FB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3A69C-B4F5-A718-1851-110F51B0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65559-31DF-FBD0-0086-BBB261CB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D8FD7-4AD0-0FFA-B9E0-8061944D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307F-6AB9-AE5F-444C-4D505483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2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213ED-24FA-ED67-C19E-F292D05F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0694F-E202-C951-60AB-467ADC62E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CBD0A-D723-4157-A2E1-BDA9288C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9D4DB-90A1-6431-C94C-713C41D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5A865-DAC3-51CE-A426-89E912A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8D53C-DC0D-FC79-567B-A7622AEC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2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13DBD-1FFD-312D-0295-EE052AE0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D3E9B-2F78-0CD6-04CB-55D5F339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680F5-C27F-DC0A-063C-D18FFFF3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1A22B-C8F3-9F90-B273-FD05484A5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5DA4D5-BED6-B632-4994-0B83A27F1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B3BCE7-B072-85C8-CDF2-F61AB057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075206-CCA1-C1A8-D6F9-ABF60296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3FC861-B454-662E-66B3-3D0A5531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8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0F8AF-BA38-3A84-FA33-419F9F9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4ABCA-2AF9-7DE8-3D87-95D510ED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17EB2E-BE22-159A-F090-FA5DE170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3C78F-E9E5-C66F-30A9-F9931DB9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3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D50C5A-0E8F-5BE1-8B60-F6605CE9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FF797-C956-D3E8-E693-226A6C91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17E63-227D-9EEC-03FE-7F21E31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9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25477-17F3-C75D-5F3F-9A083EED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FB997-C569-AB6B-2937-97BE4E6C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91644-AC4C-8DAF-7412-5EEAD303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B1626-8EB7-2B67-F9B7-5AF5F5E5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2F6B2-249E-7BA2-CA9D-ADE58E8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5B8B9-B517-550C-274F-2B203785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9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E54B-1A73-DE26-3910-AF7EFB0E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4C7E0-8624-8208-8A64-2A8A1FD97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8F831-C047-B538-9293-AD75773B1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68D22-43A0-E914-6C4D-E82578B5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367DF-B17B-6E64-2D3F-73031B13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806D8-D9ED-92A8-8395-87FB6E00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6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CFF387-EF82-E0E7-CA16-46622088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2DA8B-1629-6C2D-67B2-EF13BFDE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8578D-40C6-4F60-9880-047484387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0EAF-7EC0-4D18-A9C0-8A9D1A78790B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F2C8C-7DAC-46CE-8FB6-7998F1CC1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38750-3328-4D80-300F-BBE41AB8C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BE08-3F50-4366-BB39-F3B2C7722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6769-622C-7BAF-6848-2982734FA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9DF9E-920C-F109-A828-993DE1EBD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中国科学院大学（横式）">
            <a:extLst>
              <a:ext uri="{FF2B5EF4-FFF2-40B4-BE49-F238E27FC236}">
                <a16:creationId xmlns:a16="http://schemas.microsoft.com/office/drawing/2014/main" id="{FD510EB3-7AD0-B97B-4FB7-6326796C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86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3DE95-0025-AEF9-B60F-7ADD6B63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78" y="287453"/>
            <a:ext cx="10515600" cy="65424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 --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页表的缓存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0F061-FA97-58BD-C6E5-08205F10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缓存当前常用的虚拟地址和其映射的物理地址之间的映射关系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页表的子集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应该包含的信息：虚拟地址，物理地址，各种保护位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的虚实地址转换流程：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命中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不命中，缺页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的替换算法：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FIFO…</a:t>
            </a: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 descr="中国科学院大学（横式）">
            <a:extLst>
              <a:ext uri="{FF2B5EF4-FFF2-40B4-BE49-F238E27FC236}">
                <a16:creationId xmlns:a16="http://schemas.microsoft.com/office/drawing/2014/main" id="{1D115654-AAF8-996E-03E3-AF643A047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EECDEB0-C5FF-0535-4408-5D222953F552}"/>
              </a:ext>
            </a:extLst>
          </p:cNvPr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9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D84C-B6E4-22D4-A7E8-D24F3803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59" y="20878"/>
            <a:ext cx="10515600" cy="1163546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页表结构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18587B31-D5BF-D775-1C48-65F25DAB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21" y="2143595"/>
            <a:ext cx="5435879" cy="850944"/>
          </a:xfr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85CE608-1199-6ACB-9D23-DDA0BBCB3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21" y="4298390"/>
            <a:ext cx="7664844" cy="103510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88C6BE3-1A1D-69F8-A2FA-3521A1322EE2}"/>
              </a:ext>
            </a:extLst>
          </p:cNvPr>
          <p:cNvSpPr txBox="1"/>
          <p:nvPr/>
        </p:nvSpPr>
        <p:spPr>
          <a:xfrm>
            <a:off x="1342450" y="332564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RV32 Sv32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页表项（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E61F72-017C-CDCD-81AA-0276AF4C3A7A}"/>
              </a:ext>
            </a:extLst>
          </p:cNvPr>
          <p:cNvSpPr txBox="1"/>
          <p:nvPr/>
        </p:nvSpPr>
        <p:spPr>
          <a:xfrm>
            <a:off x="1342450" y="5602241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RV64 Sv39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页表项（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pic>
        <p:nvPicPr>
          <p:cNvPr id="26" name="图片 25" descr="中国科学院大学（横式）">
            <a:extLst>
              <a:ext uri="{FF2B5EF4-FFF2-40B4-BE49-F238E27FC236}">
                <a16:creationId xmlns:a16="http://schemas.microsoft.com/office/drawing/2014/main" id="{A3637AE1-B12C-C4A2-82B8-3F2B1C12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8E9808-DE74-DB10-BCE4-6D11DC49E75E}"/>
              </a:ext>
            </a:extLst>
          </p:cNvPr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D84C-B6E4-22D4-A7E8-D24F3803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39" y="224019"/>
            <a:ext cx="10515600" cy="717678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表项结构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F22413-7C43-13A3-73F9-8465C80D7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48" y="1739783"/>
            <a:ext cx="7220321" cy="3264068"/>
          </a:xfrm>
        </p:spPr>
      </p:pic>
      <p:pic>
        <p:nvPicPr>
          <p:cNvPr id="3" name="图片 2" descr="中国科学院大学（横式）">
            <a:extLst>
              <a:ext uri="{FF2B5EF4-FFF2-40B4-BE49-F238E27FC236}">
                <a16:creationId xmlns:a16="http://schemas.microsoft.com/office/drawing/2014/main" id="{FC5E0396-727B-5F53-8922-F1E6966F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03EF2A-1C4B-AC57-7F9F-BE10F7B2DBD7}"/>
              </a:ext>
            </a:extLst>
          </p:cNvPr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8049E8A-7DB3-D09D-4374-A5311821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11806"/>
            <a:ext cx="10519180" cy="1150640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虚实地址转换过程 </a:t>
            </a:r>
          </a:p>
        </p:txBody>
      </p:sp>
      <p:pic>
        <p:nvPicPr>
          <p:cNvPr id="4" name="图片 3" descr="acb61aaa1a4b88633d725dc1c592d98">
            <a:extLst>
              <a:ext uri="{FF2B5EF4-FFF2-40B4-BE49-F238E27FC236}">
                <a16:creationId xmlns:a16="http://schemas.microsoft.com/office/drawing/2014/main" id="{DFF0B367-B708-5D48-71BE-CE56E92E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3" y="1608315"/>
            <a:ext cx="9238777" cy="5249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EF72EC2-4F0F-8DB8-99D4-F5106023E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64" y="1212008"/>
            <a:ext cx="4654789" cy="2101958"/>
          </a:xfrm>
          <a:prstGeom prst="rect">
            <a:avLst/>
          </a:prstGeom>
        </p:spPr>
      </p:pic>
      <p:pic>
        <p:nvPicPr>
          <p:cNvPr id="14" name="图片 13" descr="中国科学院大学（横式）">
            <a:extLst>
              <a:ext uri="{FF2B5EF4-FFF2-40B4-BE49-F238E27FC236}">
                <a16:creationId xmlns:a16="http://schemas.microsoft.com/office/drawing/2014/main" id="{F8A45213-A0E7-85EF-87FD-A650DCCD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2576CB7-82FD-8658-2E4C-CB5AC9B0F6E7}"/>
              </a:ext>
            </a:extLst>
          </p:cNvPr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4DE66A-3033-8D86-B341-90ADCAECF1DC}"/>
              </a:ext>
            </a:extLst>
          </p:cNvPr>
          <p:cNvSpPr/>
          <p:nvPr/>
        </p:nvSpPr>
        <p:spPr>
          <a:xfrm>
            <a:off x="250585" y="918496"/>
            <a:ext cx="1779705" cy="902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Instruction Fetch(IF)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9D4EF38-9ED0-7068-3725-BB26A699EAD7}"/>
              </a:ext>
            </a:extLst>
          </p:cNvPr>
          <p:cNvSpPr/>
          <p:nvPr/>
        </p:nvSpPr>
        <p:spPr>
          <a:xfrm>
            <a:off x="3209603" y="740526"/>
            <a:ext cx="1779704" cy="12580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ITLB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53242D-8B99-1591-E2BE-30A05609085C}"/>
              </a:ext>
            </a:extLst>
          </p:cNvPr>
          <p:cNvSpPr/>
          <p:nvPr/>
        </p:nvSpPr>
        <p:spPr>
          <a:xfrm>
            <a:off x="6332270" y="750759"/>
            <a:ext cx="1779704" cy="12580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Calculate Instruction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Physical Address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2F46DF-7AB3-1160-2A20-67197055CF3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030290" y="1369559"/>
            <a:ext cx="11793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2A23DA3-0687-156E-8E7E-FB01600D7F9C}"/>
              </a:ext>
            </a:extLst>
          </p:cNvPr>
          <p:cNvSpPr txBox="1"/>
          <p:nvPr/>
        </p:nvSpPr>
        <p:spPr>
          <a:xfrm flipH="1">
            <a:off x="5128105" y="1043275"/>
            <a:ext cx="122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hit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PTE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208919-848B-678D-3A62-4B24C957047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989307" y="1369560"/>
            <a:ext cx="1342963" cy="10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C089BF3-A2A0-8C90-1BD2-E281CC21924A}"/>
              </a:ext>
            </a:extLst>
          </p:cNvPr>
          <p:cNvSpPr txBox="1"/>
          <p:nvPr/>
        </p:nvSpPr>
        <p:spPr>
          <a:xfrm flipH="1">
            <a:off x="2169089" y="1043275"/>
            <a:ext cx="104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36DB097-E275-41FE-C808-4F236DB3C8F5}"/>
              </a:ext>
            </a:extLst>
          </p:cNvPr>
          <p:cNvSpPr/>
          <p:nvPr/>
        </p:nvSpPr>
        <p:spPr>
          <a:xfrm>
            <a:off x="9000804" y="737406"/>
            <a:ext cx="1779704" cy="12580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 Black" panose="020B0A04020102020204" pitchFamily="34" charset="0"/>
              </a:rPr>
              <a:t>ICache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702FEF0-A52B-0A77-DE82-D9F1CF907AC6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8111974" y="1366440"/>
            <a:ext cx="888830" cy="13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D4AC82C-8CBD-DAB4-AB8C-6780904883AF}"/>
              </a:ext>
            </a:extLst>
          </p:cNvPr>
          <p:cNvSpPr/>
          <p:nvPr/>
        </p:nvSpPr>
        <p:spPr>
          <a:xfrm>
            <a:off x="8993647" y="2761564"/>
            <a:ext cx="1779704" cy="6628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ID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0A3A09C-084D-1FE5-95E4-AA1E98580CB6}"/>
              </a:ext>
            </a:extLst>
          </p:cNvPr>
          <p:cNvSpPr/>
          <p:nvPr/>
        </p:nvSpPr>
        <p:spPr>
          <a:xfrm>
            <a:off x="250585" y="2761563"/>
            <a:ext cx="1779704" cy="6628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EX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F0AEB71-2C81-B159-D97B-986E373C1723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 flipV="1">
            <a:off x="2030289" y="3092980"/>
            <a:ext cx="69633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ADB517B-C1CE-59F4-E7DF-7E537502E875}"/>
              </a:ext>
            </a:extLst>
          </p:cNvPr>
          <p:cNvSpPr/>
          <p:nvPr/>
        </p:nvSpPr>
        <p:spPr>
          <a:xfrm>
            <a:off x="3209603" y="5547226"/>
            <a:ext cx="1779704" cy="12580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DTLB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A230073-FD59-2027-EEB3-125923052952}"/>
              </a:ext>
            </a:extLst>
          </p:cNvPr>
          <p:cNvSpPr/>
          <p:nvPr/>
        </p:nvSpPr>
        <p:spPr>
          <a:xfrm>
            <a:off x="6332270" y="5557459"/>
            <a:ext cx="1779704" cy="12580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Calculate 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Physical Address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0D645FC-855C-D08D-4970-6BB8AA44282E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030290" y="6176259"/>
            <a:ext cx="117931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B9AA404-179E-936D-46BE-09C30CF0847C}"/>
              </a:ext>
            </a:extLst>
          </p:cNvPr>
          <p:cNvSpPr txBox="1"/>
          <p:nvPr/>
        </p:nvSpPr>
        <p:spPr>
          <a:xfrm flipH="1">
            <a:off x="5022395" y="5849973"/>
            <a:ext cx="122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hit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PTE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FAD9A1-CD1C-F759-C6D9-AFE130EDAA40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989307" y="6176260"/>
            <a:ext cx="1342963" cy="10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D571A59-51C3-C4C1-733A-DCE648790EF9}"/>
              </a:ext>
            </a:extLst>
          </p:cNvPr>
          <p:cNvSpPr/>
          <p:nvPr/>
        </p:nvSpPr>
        <p:spPr>
          <a:xfrm>
            <a:off x="9000804" y="5544106"/>
            <a:ext cx="1779704" cy="125806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 Black" panose="020B0A04020102020204" pitchFamily="34" charset="0"/>
              </a:rPr>
              <a:t>DCache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81E35C5-E2D8-F7DD-4F83-E85E89C4361A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flipV="1">
            <a:off x="8111974" y="6173140"/>
            <a:ext cx="888830" cy="13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ED9B206-AE27-D365-91F9-F74A708FEC2D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flipH="1">
            <a:off x="9883499" y="1995473"/>
            <a:ext cx="7157" cy="766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1F4BBDE-51C8-E7E3-15CB-1AAE97E0850B}"/>
              </a:ext>
            </a:extLst>
          </p:cNvPr>
          <p:cNvCxnSpPr>
            <a:cxnSpLocks/>
            <a:stCxn id="10" idx="2"/>
            <a:endCxn id="94" idx="0"/>
          </p:cNvCxnSpPr>
          <p:nvPr/>
        </p:nvCxnSpPr>
        <p:spPr>
          <a:xfrm>
            <a:off x="4099455" y="1998593"/>
            <a:ext cx="12271" cy="372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E23445E-5765-04CC-0C46-C0EDB056D100}"/>
              </a:ext>
            </a:extLst>
          </p:cNvPr>
          <p:cNvSpPr txBox="1"/>
          <p:nvPr/>
        </p:nvSpPr>
        <p:spPr>
          <a:xfrm flipH="1">
            <a:off x="2292433" y="1703919"/>
            <a:ext cx="169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miss update TLB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3ADF6A9-8C23-8995-2D2F-F9BFE8037B7C}"/>
              </a:ext>
            </a:extLst>
          </p:cNvPr>
          <p:cNvSpPr txBox="1"/>
          <p:nvPr/>
        </p:nvSpPr>
        <p:spPr>
          <a:xfrm flipH="1">
            <a:off x="2619946" y="4824677"/>
            <a:ext cx="169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miss update TLB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6A7357B-F5FD-55A8-2BC5-79B7F2BEE61B}"/>
              </a:ext>
            </a:extLst>
          </p:cNvPr>
          <p:cNvCxnSpPr>
            <a:cxnSpLocks/>
            <a:endCxn id="94" idx="2"/>
          </p:cNvCxnSpPr>
          <p:nvPr/>
        </p:nvCxnSpPr>
        <p:spPr>
          <a:xfrm flipH="1" flipV="1">
            <a:off x="4111726" y="4859408"/>
            <a:ext cx="12272" cy="684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901516B2-71E6-CEA3-68DB-C35F48BF0C69}"/>
              </a:ext>
            </a:extLst>
          </p:cNvPr>
          <p:cNvSpPr/>
          <p:nvPr/>
        </p:nvSpPr>
        <p:spPr>
          <a:xfrm>
            <a:off x="3268921" y="2371140"/>
            <a:ext cx="1685610" cy="2488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Page Table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" name="图片 101" descr="中国科学院大学（横式）">
            <a:extLst>
              <a:ext uri="{FF2B5EF4-FFF2-40B4-BE49-F238E27FC236}">
                <a16:creationId xmlns:a16="http://schemas.microsoft.com/office/drawing/2014/main" id="{B3B9337A-213C-48BC-BD90-6BD4CE33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2989" y="121726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05E9F296-7CF6-DFF0-4C3C-BD19ACBFB99C}"/>
              </a:ext>
            </a:extLst>
          </p:cNvPr>
          <p:cNvSpPr/>
          <p:nvPr/>
        </p:nvSpPr>
        <p:spPr>
          <a:xfrm>
            <a:off x="9000804" y="4549856"/>
            <a:ext cx="1779704" cy="6628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WB 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CDE729E-C475-C5DD-D736-D9F68E54342A}"/>
              </a:ext>
            </a:extLst>
          </p:cNvPr>
          <p:cNvCxnSpPr>
            <a:cxnSpLocks/>
            <a:stCxn id="52" idx="0"/>
            <a:endCxn id="105" idx="2"/>
          </p:cNvCxnSpPr>
          <p:nvPr/>
        </p:nvCxnSpPr>
        <p:spPr>
          <a:xfrm flipV="1">
            <a:off x="9890656" y="5212689"/>
            <a:ext cx="0" cy="331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458C2A1-6BDC-70D2-BBC8-DA67B3AEBD3F}"/>
              </a:ext>
            </a:extLst>
          </p:cNvPr>
          <p:cNvSpPr txBox="1"/>
          <p:nvPr/>
        </p:nvSpPr>
        <p:spPr>
          <a:xfrm flipH="1">
            <a:off x="2063378" y="5813652"/>
            <a:ext cx="104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D65419F-1A38-7621-5B0E-9BCFE0B38E4E}"/>
              </a:ext>
            </a:extLst>
          </p:cNvPr>
          <p:cNvSpPr/>
          <p:nvPr/>
        </p:nvSpPr>
        <p:spPr>
          <a:xfrm>
            <a:off x="10857099" y="2430146"/>
            <a:ext cx="1294540" cy="6628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原有设计</a:t>
            </a: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E351517-F4D0-E385-7B0A-760ACE2D7687}"/>
              </a:ext>
            </a:extLst>
          </p:cNvPr>
          <p:cNvSpPr/>
          <p:nvPr/>
        </p:nvSpPr>
        <p:spPr>
          <a:xfrm>
            <a:off x="10852133" y="3424396"/>
            <a:ext cx="1294540" cy="66283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需要加的功能</a:t>
            </a: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8B95E70-D112-6D92-E516-7648213DFAC7}"/>
              </a:ext>
            </a:extLst>
          </p:cNvPr>
          <p:cNvSpPr/>
          <p:nvPr/>
        </p:nvSpPr>
        <p:spPr>
          <a:xfrm>
            <a:off x="241559" y="5855075"/>
            <a:ext cx="1779704" cy="6628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 Black" panose="020B0A04020102020204" pitchFamily="34" charset="0"/>
              </a:rPr>
              <a:t>MEM</a:t>
            </a:r>
            <a:endParaRPr lang="zh-CN" alt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72DF620-993E-FF95-BD49-20E23C103F1F}"/>
              </a:ext>
            </a:extLst>
          </p:cNvPr>
          <p:cNvCxnSpPr>
            <a:cxnSpLocks/>
            <a:stCxn id="39" idx="2"/>
            <a:endCxn id="114" idx="0"/>
          </p:cNvCxnSpPr>
          <p:nvPr/>
        </p:nvCxnSpPr>
        <p:spPr>
          <a:xfrm flipH="1">
            <a:off x="1131411" y="3424396"/>
            <a:ext cx="9026" cy="2430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76501AE-24FD-8054-9522-D4DEE6A40245}"/>
              </a:ext>
            </a:extLst>
          </p:cNvPr>
          <p:cNvSpPr txBox="1"/>
          <p:nvPr/>
        </p:nvSpPr>
        <p:spPr>
          <a:xfrm>
            <a:off x="323722" y="162864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sz="3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中的位置</a:t>
            </a:r>
            <a:endParaRPr lang="zh-CN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19743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16006-130E-0CBC-FCF6-D712E828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36" y="211447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712E2-1DB7-30BE-EF0B-1FCD69CB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设计一个支持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Sv32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Sv39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页表项（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Memory Management Unit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MMU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模块，思考设计对应的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表项，页表项结构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加速虚实地址的转换，并且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采用全相联映射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在实验给定的操作系统上添加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page fault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TLB update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的设计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基本要求：实现单进程的虚实地址转换，不考虑进程切换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进阶要求：能区分多进程虚实地址的高效转换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测评标准：设计的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程序能跑通（单进程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多进程）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中国科学院大学（横式）">
            <a:extLst>
              <a:ext uri="{FF2B5EF4-FFF2-40B4-BE49-F238E27FC236}">
                <a16:creationId xmlns:a16="http://schemas.microsoft.com/office/drawing/2014/main" id="{E38CBCC8-1F3E-250A-20BB-36CB7637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2FF452-076A-ED70-7D50-82E82D4F1077}"/>
              </a:ext>
            </a:extLst>
          </p:cNvPr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6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245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黑体</vt:lpstr>
      <vt:lpstr>楷体</vt:lpstr>
      <vt:lpstr>Arial</vt:lpstr>
      <vt:lpstr>Arial Black</vt:lpstr>
      <vt:lpstr>Times New Roman</vt:lpstr>
      <vt:lpstr>Wingdings</vt:lpstr>
      <vt:lpstr>Office 主题​​</vt:lpstr>
      <vt:lpstr>TLB实验</vt:lpstr>
      <vt:lpstr>TLB --页表的缓存</vt:lpstr>
      <vt:lpstr>页表结构</vt:lpstr>
      <vt:lpstr>TLB表项结构</vt:lpstr>
      <vt:lpstr>虚实地址转换过程 </vt:lpstr>
      <vt:lpstr>PowerPoint 演示文稿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TLB实验</dc:title>
  <dc:creator>瑜萍 吴</dc:creator>
  <cp:lastModifiedBy>瑜萍 吴</cp:lastModifiedBy>
  <cp:revision>6</cp:revision>
  <dcterms:created xsi:type="dcterms:W3CDTF">2023-10-30T09:50:57Z</dcterms:created>
  <dcterms:modified xsi:type="dcterms:W3CDTF">2023-10-30T15:15:08Z</dcterms:modified>
</cp:coreProperties>
</file>