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E1AD-063F-4BB1-8BE5-91528A08866F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D91A7-DE76-4BAC-ADD4-3D017D61D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传统芯片制造方式瓶颈简述，但应用发展对芯片算力的需求还在不断提升（例如大模型）</a:t>
            </a:r>
            <a:endParaRPr lang="en-US" altLang="zh-CN" smtClean="0"/>
          </a:p>
          <a:p>
            <a:r>
              <a:rPr lang="en-US" altLang="zh-CN" smtClean="0"/>
              <a:t>-&gt;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未来芯片需要一种新的算力拓展手段：芯粒集成技术介绍</a:t>
            </a:r>
            <a:endParaRPr lang="en-US" altLang="zh-CN" baseline="0" smtClean="0"/>
          </a:p>
          <a:p>
            <a:r>
              <a:rPr lang="zh-CN" altLang="en-US" baseline="0" smtClean="0"/>
              <a:t>各芯片头部企业</a:t>
            </a:r>
            <a:r>
              <a:rPr lang="en-US" altLang="zh-CN" baseline="0" smtClean="0"/>
              <a:t>….</a:t>
            </a:r>
            <a:r>
              <a:rPr lang="zh-CN" altLang="en-US" baseline="0" smtClean="0"/>
              <a:t>，定义大芯片</a:t>
            </a:r>
            <a:endParaRPr lang="en-US" altLang="zh-CN" baseline="0" smtClean="0"/>
          </a:p>
          <a:p>
            <a:r>
              <a:rPr lang="zh-CN" altLang="en-US" baseline="0" smtClean="0"/>
              <a:t>无论从传统芯片面积上限还是</a:t>
            </a: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mtClean="0"/>
              <a:t>英特尔，</a:t>
            </a:r>
            <a:r>
              <a:rPr lang="en-US" altLang="zh-CN" smtClean="0"/>
              <a:t>AMD</a:t>
            </a:r>
            <a:r>
              <a:rPr lang="zh-CN" altLang="en-US" smtClean="0"/>
              <a:t>，台积电，华为，苹果，特斯拉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美国国防先进研究项目局（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DARPA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C3845-8950-40B0-8374-8E371B1F2A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3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传统芯片制造方式瓶颈简述，但应用发展对芯片算力的需求还在不断提升（例如大模型）</a:t>
            </a:r>
            <a:endParaRPr lang="en-US" altLang="zh-CN" smtClean="0"/>
          </a:p>
          <a:p>
            <a:r>
              <a:rPr lang="en-US" altLang="zh-CN" smtClean="0"/>
              <a:t>-&gt;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未来芯片需要一种新的算力拓展手段：芯粒集成技术介绍</a:t>
            </a:r>
            <a:endParaRPr lang="en-US" altLang="zh-CN" baseline="0" smtClean="0"/>
          </a:p>
          <a:p>
            <a:r>
              <a:rPr lang="zh-CN" altLang="en-US" baseline="0" smtClean="0"/>
              <a:t>各芯片头部企业</a:t>
            </a:r>
            <a:r>
              <a:rPr lang="en-US" altLang="zh-CN" baseline="0" smtClean="0"/>
              <a:t>….</a:t>
            </a:r>
            <a:r>
              <a:rPr lang="zh-CN" altLang="en-US" baseline="0" smtClean="0"/>
              <a:t>，定义大芯片</a:t>
            </a:r>
            <a:endParaRPr lang="en-US" altLang="zh-CN" baseline="0" smtClean="0"/>
          </a:p>
          <a:p>
            <a:r>
              <a:rPr lang="zh-CN" altLang="en-US" baseline="0" smtClean="0"/>
              <a:t>无论从传统芯片面积上限还是</a:t>
            </a: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mtClean="0"/>
              <a:t>英特尔，</a:t>
            </a:r>
            <a:r>
              <a:rPr lang="en-US" altLang="zh-CN" smtClean="0"/>
              <a:t>AMD</a:t>
            </a:r>
            <a:r>
              <a:rPr lang="zh-CN" altLang="en-US" smtClean="0"/>
              <a:t>，台积电，华为，苹果，特斯拉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美国国防先进研究项目局（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DARPA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C3845-8950-40B0-8374-8E371B1F2A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传统芯片制造方式瓶颈简述，但应用发展对芯片算力的需求还在不断提升（例如大模型）</a:t>
            </a:r>
            <a:endParaRPr lang="en-US" altLang="zh-CN" smtClean="0"/>
          </a:p>
          <a:p>
            <a:r>
              <a:rPr lang="en-US" altLang="zh-CN" smtClean="0"/>
              <a:t>-&gt;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未来芯片需要一种新的算力拓展手段：芯粒集成技术介绍</a:t>
            </a:r>
            <a:endParaRPr lang="en-US" altLang="zh-CN" baseline="0" smtClean="0"/>
          </a:p>
          <a:p>
            <a:r>
              <a:rPr lang="zh-CN" altLang="en-US" baseline="0" smtClean="0"/>
              <a:t>各芯片头部企业</a:t>
            </a:r>
            <a:r>
              <a:rPr lang="en-US" altLang="zh-CN" baseline="0" smtClean="0"/>
              <a:t>….</a:t>
            </a:r>
            <a:r>
              <a:rPr lang="zh-CN" altLang="en-US" baseline="0" smtClean="0"/>
              <a:t>，定义大芯片</a:t>
            </a:r>
            <a:endParaRPr lang="en-US" altLang="zh-CN" baseline="0" smtClean="0"/>
          </a:p>
          <a:p>
            <a:r>
              <a:rPr lang="zh-CN" altLang="en-US" baseline="0" smtClean="0"/>
              <a:t>无论从传统芯片面积上限还是</a:t>
            </a: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mtClean="0"/>
              <a:t>英特尔，</a:t>
            </a:r>
            <a:r>
              <a:rPr lang="en-US" altLang="zh-CN" smtClean="0"/>
              <a:t>AMD</a:t>
            </a:r>
            <a:r>
              <a:rPr lang="zh-CN" altLang="en-US" smtClean="0"/>
              <a:t>，台积电，华为，苹果，特斯拉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美国国防先进研究项目局（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DARPA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C3845-8950-40B0-8374-8E371B1F2A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07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传统芯片制造方式瓶颈简述，但应用发展对芯片算力的需求还在不断提升（例如大模型）</a:t>
            </a:r>
            <a:endParaRPr lang="en-US" altLang="zh-CN" smtClean="0"/>
          </a:p>
          <a:p>
            <a:r>
              <a:rPr lang="en-US" altLang="zh-CN" smtClean="0"/>
              <a:t>-&gt;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未来芯片需要一种新的算力拓展手段：芯粒集成技术介绍</a:t>
            </a:r>
            <a:endParaRPr lang="en-US" altLang="zh-CN" baseline="0" smtClean="0"/>
          </a:p>
          <a:p>
            <a:r>
              <a:rPr lang="zh-CN" altLang="en-US" baseline="0" smtClean="0"/>
              <a:t>各芯片头部企业</a:t>
            </a:r>
            <a:r>
              <a:rPr lang="en-US" altLang="zh-CN" baseline="0" smtClean="0"/>
              <a:t>….</a:t>
            </a:r>
            <a:r>
              <a:rPr lang="zh-CN" altLang="en-US" baseline="0" smtClean="0"/>
              <a:t>，定义大芯片</a:t>
            </a:r>
            <a:endParaRPr lang="en-US" altLang="zh-CN" baseline="0" smtClean="0"/>
          </a:p>
          <a:p>
            <a:r>
              <a:rPr lang="zh-CN" altLang="en-US" baseline="0" smtClean="0"/>
              <a:t>无论从传统芯片面积上限还是</a:t>
            </a: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mtClean="0"/>
              <a:t>英特尔，</a:t>
            </a:r>
            <a:r>
              <a:rPr lang="en-US" altLang="zh-CN" smtClean="0"/>
              <a:t>AMD</a:t>
            </a:r>
            <a:r>
              <a:rPr lang="zh-CN" altLang="en-US" smtClean="0"/>
              <a:t>，台积电，华为，苹果，特斯拉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美国国防先进研究项目局（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DARPA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C3845-8950-40B0-8374-8E371B1F2A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0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传统芯片制造方式瓶颈简述，但应用发展对芯片算力的需求还在不断提升（例如大模型）</a:t>
            </a:r>
            <a:endParaRPr lang="en-US" altLang="zh-CN" smtClean="0"/>
          </a:p>
          <a:p>
            <a:r>
              <a:rPr lang="en-US" altLang="zh-CN" smtClean="0"/>
              <a:t>-&gt;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未来芯片需要一种新的算力拓展手段：芯粒集成技术介绍</a:t>
            </a:r>
            <a:endParaRPr lang="en-US" altLang="zh-CN" baseline="0" smtClean="0"/>
          </a:p>
          <a:p>
            <a:r>
              <a:rPr lang="zh-CN" altLang="en-US" baseline="0" smtClean="0"/>
              <a:t>各芯片头部企业</a:t>
            </a:r>
            <a:r>
              <a:rPr lang="en-US" altLang="zh-CN" baseline="0" smtClean="0"/>
              <a:t>….</a:t>
            </a:r>
            <a:r>
              <a:rPr lang="zh-CN" altLang="en-US" baseline="0" smtClean="0"/>
              <a:t>，定义大芯片</a:t>
            </a:r>
            <a:endParaRPr lang="en-US" altLang="zh-CN" baseline="0" smtClean="0"/>
          </a:p>
          <a:p>
            <a:r>
              <a:rPr lang="zh-CN" altLang="en-US" baseline="0" smtClean="0"/>
              <a:t>无论从传统芯片面积上限还是</a:t>
            </a: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mtClean="0"/>
              <a:t>英特尔，</a:t>
            </a:r>
            <a:r>
              <a:rPr lang="en-US" altLang="zh-CN" smtClean="0"/>
              <a:t>AMD</a:t>
            </a:r>
            <a:r>
              <a:rPr lang="zh-CN" altLang="en-US" smtClean="0"/>
              <a:t>，台积电，华为，苹果，特斯拉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美国国防先进研究项目局（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DARPA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C3845-8950-40B0-8374-8E371B1F2A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4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传统芯片制造方式瓶颈简述，但应用发展对芯片算力的需求还在不断提升（例如大模型）</a:t>
            </a:r>
            <a:endParaRPr lang="en-US" altLang="zh-CN" smtClean="0"/>
          </a:p>
          <a:p>
            <a:r>
              <a:rPr lang="en-US" altLang="zh-CN" smtClean="0"/>
              <a:t>-&gt;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未来芯片需要一种新的算力拓展手段：芯粒集成技术介绍</a:t>
            </a:r>
            <a:endParaRPr lang="en-US" altLang="zh-CN" baseline="0" smtClean="0"/>
          </a:p>
          <a:p>
            <a:r>
              <a:rPr lang="zh-CN" altLang="en-US" baseline="0" smtClean="0"/>
              <a:t>各芯片头部企业</a:t>
            </a:r>
            <a:r>
              <a:rPr lang="en-US" altLang="zh-CN" baseline="0" smtClean="0"/>
              <a:t>….</a:t>
            </a:r>
            <a:r>
              <a:rPr lang="zh-CN" altLang="en-US" baseline="0" smtClean="0"/>
              <a:t>，定义大芯片</a:t>
            </a:r>
            <a:endParaRPr lang="en-US" altLang="zh-CN" baseline="0" smtClean="0"/>
          </a:p>
          <a:p>
            <a:r>
              <a:rPr lang="zh-CN" altLang="en-US" baseline="0" smtClean="0"/>
              <a:t>无论从传统芯片面积上限还是</a:t>
            </a: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mtClean="0"/>
              <a:t>英特尔，</a:t>
            </a:r>
            <a:r>
              <a:rPr lang="en-US" altLang="zh-CN" smtClean="0"/>
              <a:t>AMD</a:t>
            </a:r>
            <a:r>
              <a:rPr lang="zh-CN" altLang="en-US" smtClean="0"/>
              <a:t>，台积电，华为，苹果，特斯拉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美国国防先进研究项目局（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DARPA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C3845-8950-40B0-8374-8E371B1F2A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7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传统芯片制造方式瓶颈简述，但应用发展对芯片算力的需求还在不断提升（例如大模型）</a:t>
            </a:r>
            <a:endParaRPr lang="en-US" altLang="zh-CN" smtClean="0"/>
          </a:p>
          <a:p>
            <a:r>
              <a:rPr lang="en-US" altLang="zh-CN" smtClean="0"/>
              <a:t>-&gt;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未来芯片需要一种新的算力拓展手段：芯粒集成技术介绍</a:t>
            </a:r>
            <a:endParaRPr lang="en-US" altLang="zh-CN" baseline="0" smtClean="0"/>
          </a:p>
          <a:p>
            <a:r>
              <a:rPr lang="zh-CN" altLang="en-US" baseline="0" smtClean="0"/>
              <a:t>各芯片头部企业</a:t>
            </a:r>
            <a:r>
              <a:rPr lang="en-US" altLang="zh-CN" baseline="0" smtClean="0"/>
              <a:t>….</a:t>
            </a:r>
            <a:r>
              <a:rPr lang="zh-CN" altLang="en-US" baseline="0" smtClean="0"/>
              <a:t>，定义大芯片</a:t>
            </a:r>
            <a:endParaRPr lang="en-US" altLang="zh-CN" baseline="0" smtClean="0"/>
          </a:p>
          <a:p>
            <a:r>
              <a:rPr lang="zh-CN" altLang="en-US" baseline="0" smtClean="0"/>
              <a:t>无论从传统芯片面积上限还是</a:t>
            </a: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mtClean="0"/>
              <a:t>英特尔，</a:t>
            </a:r>
            <a:r>
              <a:rPr lang="en-US" altLang="zh-CN" smtClean="0"/>
              <a:t>AMD</a:t>
            </a:r>
            <a:r>
              <a:rPr lang="zh-CN" altLang="en-US" smtClean="0"/>
              <a:t>，台积电，华为，苹果，特斯拉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美国国防先进研究项目局（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DARPA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C3845-8950-40B0-8374-8E371B1F2A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4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传统芯片制造方式瓶颈简述，但应用发展对芯片算力的需求还在不断提升（例如大模型）</a:t>
            </a:r>
            <a:endParaRPr lang="en-US" altLang="zh-CN" smtClean="0"/>
          </a:p>
          <a:p>
            <a:r>
              <a:rPr lang="en-US" altLang="zh-CN" smtClean="0"/>
              <a:t>-&gt;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未来芯片需要一种新的算力拓展手段：芯粒集成技术介绍</a:t>
            </a:r>
            <a:endParaRPr lang="en-US" altLang="zh-CN" baseline="0" smtClean="0"/>
          </a:p>
          <a:p>
            <a:r>
              <a:rPr lang="zh-CN" altLang="en-US" baseline="0" smtClean="0"/>
              <a:t>各芯片头部企业</a:t>
            </a:r>
            <a:r>
              <a:rPr lang="en-US" altLang="zh-CN" baseline="0" smtClean="0"/>
              <a:t>….</a:t>
            </a:r>
            <a:r>
              <a:rPr lang="zh-CN" altLang="en-US" baseline="0" smtClean="0"/>
              <a:t>，定义大芯片</a:t>
            </a:r>
            <a:endParaRPr lang="en-US" altLang="zh-CN" baseline="0" smtClean="0"/>
          </a:p>
          <a:p>
            <a:r>
              <a:rPr lang="zh-CN" altLang="en-US" baseline="0" smtClean="0"/>
              <a:t>无论从传统芯片面积上限还是</a:t>
            </a: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mtClean="0"/>
              <a:t>英特尔，</a:t>
            </a:r>
            <a:r>
              <a:rPr lang="en-US" altLang="zh-CN" smtClean="0"/>
              <a:t>AMD</a:t>
            </a:r>
            <a:r>
              <a:rPr lang="zh-CN" altLang="en-US" smtClean="0"/>
              <a:t>，台积电，华为，苹果，特斯拉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美国国防先进研究项目局（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DARPA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C3845-8950-40B0-8374-8E371B1F2A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7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传统芯片制造方式瓶颈简述，但应用发展对芯片算力的需求还在不断提升（例如大模型）</a:t>
            </a:r>
            <a:endParaRPr lang="en-US" altLang="zh-CN" smtClean="0"/>
          </a:p>
          <a:p>
            <a:r>
              <a:rPr lang="en-US" altLang="zh-CN" smtClean="0"/>
              <a:t>-&gt;</a:t>
            </a:r>
            <a:r>
              <a:rPr lang="en-US" altLang="zh-CN" baseline="0" smtClean="0"/>
              <a:t> </a:t>
            </a:r>
            <a:r>
              <a:rPr lang="zh-CN" altLang="en-US" baseline="0" smtClean="0"/>
              <a:t>未来芯片需要一种新的算力拓展手段：芯粒集成技术介绍</a:t>
            </a:r>
            <a:endParaRPr lang="en-US" altLang="zh-CN" baseline="0" smtClean="0"/>
          </a:p>
          <a:p>
            <a:r>
              <a:rPr lang="zh-CN" altLang="en-US" baseline="0" smtClean="0"/>
              <a:t>各芯片头部企业</a:t>
            </a:r>
            <a:r>
              <a:rPr lang="en-US" altLang="zh-CN" baseline="0" smtClean="0"/>
              <a:t>….</a:t>
            </a:r>
            <a:r>
              <a:rPr lang="zh-CN" altLang="en-US" baseline="0" smtClean="0"/>
              <a:t>，定义大芯片</a:t>
            </a:r>
            <a:endParaRPr lang="en-US" altLang="zh-CN" baseline="0" smtClean="0"/>
          </a:p>
          <a:p>
            <a:r>
              <a:rPr lang="zh-CN" altLang="en-US" baseline="0" smtClean="0"/>
              <a:t>无论从传统芯片面积上限还是</a:t>
            </a:r>
            <a:endParaRPr lang="en-US" altLang="zh-CN" baseline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</a:t>
            </a:r>
            <a:r>
              <a:rPr lang="zh-CN" altLang="en-US" smtClean="0"/>
              <a:t>英特尔，</a:t>
            </a:r>
            <a:r>
              <a:rPr lang="en-US" altLang="zh-CN" smtClean="0"/>
              <a:t>AMD</a:t>
            </a:r>
            <a:r>
              <a:rPr lang="zh-CN" altLang="en-US" smtClean="0"/>
              <a:t>，台积电，华为，苹果，特斯拉</a:t>
            </a:r>
            <a:endParaRPr lang="en-US" altLang="zh-CN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美国国防先进研究项目局（</a:t>
            </a:r>
            <a:r>
              <a:rPr lang="en-US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DARPA</a:t>
            </a:r>
            <a:r>
              <a:rPr lang="zh-CN" altLang="zh-CN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C3845-8950-40B0-8374-8E371B1F2A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5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8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60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33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4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9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6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0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1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B8DF-51E9-481E-9347-1B2229DF772C}" type="datetimeFigureOut">
              <a:rPr lang="zh-CN" altLang="en-US" smtClean="0"/>
              <a:t>2023年10月30日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4B97-4C2A-4C09-84DD-5C8D1BBBC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125" y="229006"/>
            <a:ext cx="848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、高速缓存（</a:t>
            </a:r>
            <a:r>
              <a:rPr lang="en-US" altLang="zh-CN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）设置意义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5D13-3269-429C-9717-99FACC866FB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7621" y="749190"/>
            <a:ext cx="144379" cy="192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125" y="1069611"/>
            <a:ext cx="1189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减少对内存的频繁访问带来的延时、功耗开销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组合 14"/>
          <p:cNvGrpSpPr/>
          <p:nvPr/>
        </p:nvGrpSpPr>
        <p:grpSpPr>
          <a:xfrm>
            <a:off x="1495044" y="2446946"/>
            <a:ext cx="3182112" cy="2993734"/>
            <a:chOff x="1495044" y="2446946"/>
            <a:chExt cx="3182112" cy="2993734"/>
          </a:xfrm>
        </p:grpSpPr>
        <p:sp>
          <p:nvSpPr>
            <p:cNvPr id="10" name="矩形 9"/>
            <p:cNvSpPr/>
            <p:nvPr/>
          </p:nvSpPr>
          <p:spPr>
            <a:xfrm>
              <a:off x="2157984" y="2446946"/>
              <a:ext cx="1856232" cy="10881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/>
                  </a:solidFill>
                </a:rPr>
                <a:t>CPU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1495044" y="3943813"/>
              <a:ext cx="318211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2"/>
            </p:cNvCxnSpPr>
            <p:nvPr/>
          </p:nvCxnSpPr>
          <p:spPr>
            <a:xfrm>
              <a:off x="3086100" y="3535082"/>
              <a:ext cx="0" cy="40873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3096768" y="3943813"/>
              <a:ext cx="0" cy="40873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2157984" y="4352544"/>
              <a:ext cx="1856232" cy="10881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</a:rPr>
                <a:t>内存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49212" y="1659190"/>
            <a:ext cx="3182112" cy="4191800"/>
            <a:chOff x="6649212" y="1659190"/>
            <a:chExt cx="3182112" cy="4191800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6649212" y="4354123"/>
              <a:ext cx="3182112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8240268" y="3945392"/>
              <a:ext cx="0" cy="40873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8250936" y="4354123"/>
              <a:ext cx="0" cy="40873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7312152" y="4762854"/>
              <a:ext cx="1856232" cy="10881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chemeClr val="tx1"/>
                  </a:solidFill>
                </a:rPr>
                <a:t>内存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7312152" y="3127930"/>
              <a:ext cx="1856232" cy="8174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/>
                  </a:solidFill>
                </a:rPr>
                <a:t>Cache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8250936" y="2719199"/>
              <a:ext cx="0" cy="40873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7312152" y="1659190"/>
              <a:ext cx="1856232" cy="10881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smtClean="0">
                  <a:solidFill>
                    <a:schemeClr val="tx1"/>
                  </a:solidFill>
                </a:rPr>
                <a:t>CPU</a:t>
              </a:r>
              <a:endParaRPr lang="zh-CN" altLang="en-US" sz="2800" b="1">
                <a:solidFill>
                  <a:schemeClr val="tx1"/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1649064" y="5987018"/>
            <a:ext cx="28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</a:t>
            </a:r>
            <a:r>
              <a:rPr lang="zh-CN" altLang="en-US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接从内存搬运数据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164983" y="2933337"/>
            <a:ext cx="1466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容量较小的</a:t>
            </a:r>
            <a:r>
              <a:rPr lang="en-US" altLang="zh-CN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，速度快（几个时钟周期），开销小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029200" y="3648456"/>
            <a:ext cx="1620012" cy="566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4393545" y="2836803"/>
            <a:ext cx="2874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程序、数据的</a:t>
            </a:r>
            <a:endParaRPr lang="en-US" altLang="zh-CN" sz="20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时、空间局部性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378651" y="3594181"/>
            <a:ext cx="10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819484" y="2747890"/>
            <a:ext cx="13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高速互联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351520" y="2942699"/>
            <a:ext cx="5821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509197" y="4004042"/>
            <a:ext cx="107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62330" y="3004602"/>
            <a:ext cx="1258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速度慢（几百个时钟周期）、开销大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955632" y="6139418"/>
            <a:ext cx="28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暂存常用数据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36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125" y="229006"/>
            <a:ext cx="848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计基本点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5D13-3269-429C-9717-99FACC866FB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7621" y="749190"/>
            <a:ext cx="144379" cy="192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738" y="2053334"/>
            <a:ext cx="11897496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0" lvl="8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构组成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0" lvl="8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地址映射方式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0" lvl="8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写策略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0" lvl="8" indent="-342900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置换算法</a:t>
            </a:r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85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125" y="229006"/>
            <a:ext cx="848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的基本结构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5D13-3269-429C-9717-99FACC866FB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7621" y="749190"/>
            <a:ext cx="144379" cy="192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125" y="1069611"/>
            <a:ext cx="1189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标签（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）阵列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数据（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）阵列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控制逻辑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3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43" y="1659190"/>
            <a:ext cx="6145708" cy="43698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6874207" y="6029080"/>
            <a:ext cx="28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简单示意图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8063" y="1826324"/>
            <a:ext cx="4502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Tag: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地址的一部分，用于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</a:t>
            </a:r>
            <a:r>
              <a:rPr lang="en-US" altLang="zh-CN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容量小于内存，暂存内存数据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程序副本。多个内存块可以映射到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的统一行上，于是需要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字段进行标识。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控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制逻辑：查找、比较、置换等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39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153" y="1387434"/>
            <a:ext cx="6145708" cy="436989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125" y="229006"/>
            <a:ext cx="848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四、内存到</a:t>
            </a:r>
            <a:r>
              <a:rPr lang="en-US" altLang="zh-CN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的映射方式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5D13-3269-429C-9717-99FACC866F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7621" y="749190"/>
            <a:ext cx="144379" cy="192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125" y="1069611"/>
            <a:ext cx="63290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直接相联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包含多个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行，由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每个内存块到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行的映射固定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组相联映射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包含多个组，由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，每组包含多个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行（多路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-way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存块到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组的映射固定，到组内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行的映射不固定，靠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全相联映射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包含多个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存块到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行的映射不固定，全靠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文本框 32"/>
          <p:cNvSpPr txBox="1"/>
          <p:nvPr/>
        </p:nvSpPr>
        <p:spPr>
          <a:xfrm>
            <a:off x="7479510" y="5890481"/>
            <a:ext cx="28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简单示意图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2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弧形 11"/>
          <p:cNvSpPr/>
          <p:nvPr/>
        </p:nvSpPr>
        <p:spPr>
          <a:xfrm rot="1773256">
            <a:off x="6422142" y="2356331"/>
            <a:ext cx="1519429" cy="1711585"/>
          </a:xfrm>
          <a:prstGeom prst="arc">
            <a:avLst>
              <a:gd name="adj1" fmla="val 16200000"/>
              <a:gd name="adj2" fmla="val 1453522"/>
            </a:avLst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/>
          <p:cNvSpPr/>
          <p:nvPr/>
        </p:nvSpPr>
        <p:spPr>
          <a:xfrm rot="1773256">
            <a:off x="2079790" y="1642443"/>
            <a:ext cx="2675733" cy="3139365"/>
          </a:xfrm>
          <a:prstGeom prst="arc">
            <a:avLst>
              <a:gd name="adj1" fmla="val 16200000"/>
              <a:gd name="adj2" fmla="val 1453522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125" y="229006"/>
            <a:ext cx="848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的写策略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5D13-3269-429C-9717-99FACC866F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7621" y="749190"/>
            <a:ext cx="144379" cy="192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125" y="1069611"/>
            <a:ext cx="11897496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写数据被写的数据行在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直写：写入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和主存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回：写入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行被替换出去时，才写入主存；需脏位标记；会产生一致性问题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被写的数据行不在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写分配：先把内存块读入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中，再写到该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行中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写不分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配：直接写入主存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2853211" y="4629234"/>
            <a:ext cx="28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直写</a:t>
            </a:r>
            <a:r>
              <a:rPr lang="en-US" altLang="zh-CN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写不分配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85188" y="3968733"/>
            <a:ext cx="28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写回</a:t>
            </a:r>
            <a:r>
              <a: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写分配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0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125" y="229006"/>
            <a:ext cx="848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en-US" altLang="zh-CN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的写策略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5D13-3269-429C-9717-99FACC866F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7621" y="749190"/>
            <a:ext cx="144379" cy="192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519099" y="6171684"/>
            <a:ext cx="28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直写</a:t>
            </a:r>
            <a:r>
              <a:rPr lang="en-US" altLang="zh-CN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写不分配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36403" y="6171684"/>
            <a:ext cx="28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写回</a:t>
            </a:r>
            <a:r>
              <a:rPr lang="en-US" altLang="zh-CN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写分配</a:t>
            </a:r>
            <a:endParaRPr lang="zh-CN" altLang="en-US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24315" y="954692"/>
            <a:ext cx="6098248" cy="5122799"/>
            <a:chOff x="5414581" y="634264"/>
            <a:chExt cx="5512499" cy="462030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4581" y="634264"/>
              <a:ext cx="5512499" cy="4620302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9538535" y="4858744"/>
              <a:ext cx="1263367" cy="395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8791" y="1413142"/>
            <a:ext cx="5242570" cy="4261121"/>
            <a:chOff x="838190" y="1564941"/>
            <a:chExt cx="4605291" cy="39123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90" y="1564941"/>
              <a:ext cx="4605291" cy="391233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4180114" y="5081451"/>
              <a:ext cx="1263367" cy="3958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1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125" y="229006"/>
            <a:ext cx="848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六、常见</a:t>
            </a:r>
            <a:r>
              <a:rPr lang="en-US" altLang="zh-CN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的置换算法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5D13-3269-429C-9717-99FACC866F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7621" y="749190"/>
            <a:ext cx="144379" cy="192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50125" y="1531276"/>
            <a:ext cx="11897496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600"/>
              </a:spcBef>
              <a:buAutoNum type="alphaLcPeriod"/>
            </a:pPr>
            <a:r>
              <a:rPr lang="zh-CN" altLang="en-US" sz="20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随机替换</a:t>
            </a:r>
            <a:endParaRPr lang="en-US" altLang="zh-CN" sz="20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随机替换一路；由一个内置的时钟计数器实现，需要替换时根据计数器内容决定置换哪路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Tx/>
              <a:buAutoNum type="alphaLcPeriod"/>
            </a:pP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0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入先出</a:t>
            </a:r>
            <a:endParaRPr lang="en-US" altLang="zh-CN" sz="20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先进入该组的路优先被替换；队列实现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Tx/>
              <a:buAutoNum type="alphaLcPeriod"/>
            </a:pP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最近最少使用（</a:t>
            </a:r>
            <a:r>
              <a:rPr lang="en-US" altLang="zh-CN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20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替换最近最早访问的路；每个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行对应一个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log2(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路数量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way)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位的计数器，取值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0~(way-1)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，数值小的表示最近被访问的，数值最大的优先被替换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Tx/>
              <a:buAutoNum type="alphaLcPeriod"/>
            </a:pPr>
            <a:r>
              <a:rPr lang="zh-CN" altLang="en-US" sz="20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最近最不经常用（</a:t>
            </a:r>
            <a:r>
              <a:rPr lang="en-US" altLang="zh-CN" sz="20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LFU</a:t>
            </a:r>
            <a:r>
              <a:rPr lang="zh-CN" altLang="en-US" sz="20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替换访问次数最小的路；计数器记录访问次数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0125" y="1069611"/>
            <a:ext cx="1189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组相联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全相联映射，当组内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行已满，但仍需加入新的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行时，决定替换哪路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2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125" y="229006"/>
            <a:ext cx="848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七、其他优化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5D13-3269-429C-9717-99FACC866FB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7621" y="749190"/>
            <a:ext cx="144379" cy="192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125" y="1069611"/>
            <a:ext cx="11897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置换策略优化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率，减小面积开销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多级缓存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水线设计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无阻塞缓存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——MSHR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（缺失状态寄存器）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用多种缓存以提高缓存带宽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分成多个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（地址中取几位标记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bank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并写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路预测、关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字优先和提前重启动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编译器优化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预取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器控制预取 </a:t>
            </a:r>
            <a:r>
              <a:rPr lang="en-US" altLang="zh-CN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参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计算机体系结构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量化研究方法</a:t>
            </a:r>
            <a:r>
              <a:rPr lang="en-US" altLang="zh-CN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1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125" y="229006"/>
            <a:ext cx="848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</a:t>
            </a:r>
            <a:r>
              <a:rPr lang="en-US" altLang="zh-CN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32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部分实验要求</a:t>
            </a:r>
            <a:endParaRPr lang="zh-CN" altLang="en-US" sz="32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E5D13-3269-429C-9717-99FACC866F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47621" y="749190"/>
            <a:ext cx="144379" cy="1925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125" y="1069611"/>
            <a:ext cx="1189749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基本要求：</a:t>
            </a:r>
            <a:endParaRPr lang="en-US" altLang="zh-CN" sz="2400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lvl="2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计一个高速缓存，满足：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采用多路组相联设计；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阵列分开，且并行访问；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写回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写分配的写策略；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现一种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置换算法。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进阶要求：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选择并实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现至少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优化手段，可以不在实验文档列举的优化手段中。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</a:t>
            </a:r>
            <a:r>
              <a:rPr lang="zh-CN" altLang="en-US" sz="2400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估指标：</a:t>
            </a:r>
            <a:endParaRPr lang="en-US" altLang="zh-CN" sz="2400" b="1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主要包括访问延时、带宽、吞吐量、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命中率、硬件开销。将根据各指标表现进行综合评定。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28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2191</Words>
  <Application>Microsoft Office PowerPoint</Application>
  <PresentationFormat>宽屏</PresentationFormat>
  <Paragraphs>160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mx</dc:creator>
  <cp:lastModifiedBy>mx</cp:lastModifiedBy>
  <cp:revision>30</cp:revision>
  <dcterms:created xsi:type="dcterms:W3CDTF">2023-10-30T09:43:08Z</dcterms:created>
  <dcterms:modified xsi:type="dcterms:W3CDTF">2023-10-30T13:40:14Z</dcterms:modified>
</cp:coreProperties>
</file>