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5" r:id="rId5"/>
    <p:sldMasterId id="2147483658" r:id="rId6"/>
  </p:sldMasterIdLst>
  <p:notesMasterIdLst>
    <p:notesMasterId r:id="rId21"/>
  </p:notesMasterIdLst>
  <p:sldIdLst>
    <p:sldId id="256" r:id="rId7"/>
    <p:sldId id="646" r:id="rId8"/>
    <p:sldId id="271" r:id="rId9"/>
    <p:sldId id="656" r:id="rId10"/>
    <p:sldId id="647" r:id="rId11"/>
    <p:sldId id="644" r:id="rId12"/>
    <p:sldId id="661" r:id="rId13"/>
    <p:sldId id="662" r:id="rId14"/>
    <p:sldId id="648" r:id="rId15"/>
    <p:sldId id="650" r:id="rId16"/>
    <p:sldId id="645" r:id="rId17"/>
    <p:sldId id="649" r:id="rId18"/>
    <p:sldId id="651" r:id="rId19"/>
    <p:sldId id="260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9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0E3E-3959-430C-BB54-6E28C6EB4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982E8-261F-49BF-B3C6-9C29E7A05C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542FC-5FC9-4721-ADB7-91DC1FC254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724400" y="6389906"/>
            <a:ext cx="2743200" cy="365125"/>
          </a:xfrm>
          <a:prstGeom prst="rect">
            <a:avLst/>
          </a:prstGeom>
        </p:spPr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A4909-7212-4CF0-8A97-B68047DB87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4EDEF-BA59-41A4-8F92-2F0C21D3B7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8E3B2-1A55-43BC-A730-262869A922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C27D4-79EA-41A0-83EA-80CFB1AF44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8E3B2-1A55-43BC-A730-262869A922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C27D4-79EA-41A0-83EA-80CFB1AF44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9BD8B5-D387-4DD8-B046-2A8792AD1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761F9-719C-4A0B-B0ED-1BACFDDD3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-1"/>
            <a:ext cx="12215105" cy="4581129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92" y="288621"/>
            <a:ext cx="5609911" cy="772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3795" y="458491"/>
            <a:ext cx="4096226" cy="3644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05"/>
            <a:ext cx="12192000" cy="646430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876" y="6364118"/>
            <a:ext cx="4053004" cy="4019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08475" y="6362738"/>
            <a:ext cx="4053004" cy="395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17270" y="94307"/>
            <a:ext cx="3513247" cy="484047"/>
          </a:xfrm>
          <a:prstGeom prst="rect">
            <a:avLst/>
          </a:prstGeom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56830" y="63786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E0248E6A-FC07-4D0B-B220-0EAEB8121BA9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30" y="1052734"/>
            <a:ext cx="4842540" cy="47525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9652" y="612403"/>
            <a:ext cx="5730737" cy="5633192"/>
          </a:xfrm>
          <a:prstGeom prst="rect">
            <a:avLst/>
          </a:prstGeom>
        </p:spPr>
      </p:pic>
      <p:sp>
        <p:nvSpPr>
          <p:cNvPr id="8" name="iṡ1íḋe"/>
          <p:cNvSpPr/>
          <p:nvPr userDrawn="1"/>
        </p:nvSpPr>
        <p:spPr>
          <a:xfrm>
            <a:off x="-11551" y="-1"/>
            <a:ext cx="4578845" cy="6858001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76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87488" y="2556657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4800" spc="6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487488" y="3503880"/>
            <a:ext cx="178766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4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983433" y="2348880"/>
            <a:ext cx="2592288" cy="1321975"/>
          </a:xfrm>
          <a:custGeom>
            <a:avLst/>
            <a:gdLst>
              <a:gd name="connsiteX0" fmla="*/ 0 w 7010400"/>
              <a:gd name="connsiteY0" fmla="*/ 0 h 1981384"/>
              <a:gd name="connsiteX1" fmla="*/ 7010400 w 7010400"/>
              <a:gd name="connsiteY1" fmla="*/ 0 h 1981384"/>
              <a:gd name="connsiteX2" fmla="*/ 7010400 w 7010400"/>
              <a:gd name="connsiteY2" fmla="*/ 1981384 h 1981384"/>
              <a:gd name="connsiteX3" fmla="*/ 6495669 w 7010400"/>
              <a:gd name="connsiteY3" fmla="*/ 1981384 h 1981384"/>
              <a:gd name="connsiteX4" fmla="*/ 6495669 w 7010400"/>
              <a:gd name="connsiteY4" fmla="*/ 1712044 h 1981384"/>
              <a:gd name="connsiteX5" fmla="*/ 514731 w 7010400"/>
              <a:gd name="connsiteY5" fmla="*/ 1712044 h 1981384"/>
              <a:gd name="connsiteX6" fmla="*/ 514731 w 7010400"/>
              <a:gd name="connsiteY6" fmla="*/ 1981384 h 1981384"/>
              <a:gd name="connsiteX7" fmla="*/ 0 w 7010400"/>
              <a:gd name="connsiteY7" fmla="*/ 1981384 h 1981384"/>
              <a:gd name="connsiteX0-1" fmla="*/ 0 w 7010400"/>
              <a:gd name="connsiteY0-2" fmla="*/ 0 h 1981384"/>
              <a:gd name="connsiteX1-3" fmla="*/ 7010400 w 7010400"/>
              <a:gd name="connsiteY1-4" fmla="*/ 0 h 1981384"/>
              <a:gd name="connsiteX2-5" fmla="*/ 7010400 w 7010400"/>
              <a:gd name="connsiteY2-6" fmla="*/ 1981384 h 1981384"/>
              <a:gd name="connsiteX3-7" fmla="*/ 6495669 w 7010400"/>
              <a:gd name="connsiteY3-8" fmla="*/ 1981384 h 1981384"/>
              <a:gd name="connsiteX4-9" fmla="*/ 6495669 w 7010400"/>
              <a:gd name="connsiteY4-10" fmla="*/ 1712044 h 1981384"/>
              <a:gd name="connsiteX5-11" fmla="*/ 514731 w 7010400"/>
              <a:gd name="connsiteY5-12" fmla="*/ 1981384 h 1981384"/>
              <a:gd name="connsiteX6-13" fmla="*/ 0 w 7010400"/>
              <a:gd name="connsiteY6-14" fmla="*/ 1981384 h 1981384"/>
              <a:gd name="connsiteX7-15" fmla="*/ 0 w 7010400"/>
              <a:gd name="connsiteY7-16" fmla="*/ 0 h 1981384"/>
              <a:gd name="connsiteX0-17" fmla="*/ 6495669 w 7010400"/>
              <a:gd name="connsiteY0-18" fmla="*/ 1712044 h 1981384"/>
              <a:gd name="connsiteX1-19" fmla="*/ 514731 w 7010400"/>
              <a:gd name="connsiteY1-20" fmla="*/ 1981384 h 1981384"/>
              <a:gd name="connsiteX2-21" fmla="*/ 0 w 7010400"/>
              <a:gd name="connsiteY2-22" fmla="*/ 1981384 h 1981384"/>
              <a:gd name="connsiteX3-23" fmla="*/ 0 w 7010400"/>
              <a:gd name="connsiteY3-24" fmla="*/ 0 h 1981384"/>
              <a:gd name="connsiteX4-25" fmla="*/ 7010400 w 7010400"/>
              <a:gd name="connsiteY4-26" fmla="*/ 0 h 1981384"/>
              <a:gd name="connsiteX5-27" fmla="*/ 7010400 w 7010400"/>
              <a:gd name="connsiteY5-28" fmla="*/ 1981384 h 1981384"/>
              <a:gd name="connsiteX6-29" fmla="*/ 6495669 w 7010400"/>
              <a:gd name="connsiteY6-30" fmla="*/ 1981384 h 1981384"/>
              <a:gd name="connsiteX7-31" fmla="*/ 6587109 w 7010400"/>
              <a:gd name="connsiteY7-32" fmla="*/ 1803484 h 1981384"/>
              <a:gd name="connsiteX0-33" fmla="*/ 577469 w 7010400"/>
              <a:gd name="connsiteY0-34" fmla="*/ 3629744 h 3629744"/>
              <a:gd name="connsiteX1-35" fmla="*/ 514731 w 7010400"/>
              <a:gd name="connsiteY1-36" fmla="*/ 1981384 h 3629744"/>
              <a:gd name="connsiteX2-37" fmla="*/ 0 w 7010400"/>
              <a:gd name="connsiteY2-38" fmla="*/ 1981384 h 3629744"/>
              <a:gd name="connsiteX3-39" fmla="*/ 0 w 7010400"/>
              <a:gd name="connsiteY3-40" fmla="*/ 0 h 3629744"/>
              <a:gd name="connsiteX4-41" fmla="*/ 7010400 w 7010400"/>
              <a:gd name="connsiteY4-42" fmla="*/ 0 h 3629744"/>
              <a:gd name="connsiteX5-43" fmla="*/ 7010400 w 7010400"/>
              <a:gd name="connsiteY5-44" fmla="*/ 1981384 h 3629744"/>
              <a:gd name="connsiteX6-45" fmla="*/ 6495669 w 7010400"/>
              <a:gd name="connsiteY6-46" fmla="*/ 1981384 h 3629744"/>
              <a:gd name="connsiteX7-47" fmla="*/ 6587109 w 7010400"/>
              <a:gd name="connsiteY7-48" fmla="*/ 1803484 h 3629744"/>
              <a:gd name="connsiteX0-49" fmla="*/ 514731 w 7010400"/>
              <a:gd name="connsiteY0-50" fmla="*/ 1981384 h 1981384"/>
              <a:gd name="connsiteX1-51" fmla="*/ 0 w 7010400"/>
              <a:gd name="connsiteY1-52" fmla="*/ 1981384 h 1981384"/>
              <a:gd name="connsiteX2-53" fmla="*/ 0 w 7010400"/>
              <a:gd name="connsiteY2-54" fmla="*/ 0 h 1981384"/>
              <a:gd name="connsiteX3-55" fmla="*/ 7010400 w 7010400"/>
              <a:gd name="connsiteY3-56" fmla="*/ 0 h 1981384"/>
              <a:gd name="connsiteX4-57" fmla="*/ 7010400 w 7010400"/>
              <a:gd name="connsiteY4-58" fmla="*/ 1981384 h 1981384"/>
              <a:gd name="connsiteX5-59" fmla="*/ 6495669 w 7010400"/>
              <a:gd name="connsiteY5-60" fmla="*/ 1981384 h 1981384"/>
              <a:gd name="connsiteX6-61" fmla="*/ 6587109 w 7010400"/>
              <a:gd name="connsiteY6-62" fmla="*/ 1803484 h 1981384"/>
              <a:gd name="connsiteX0-63" fmla="*/ 514731 w 7010400"/>
              <a:gd name="connsiteY0-64" fmla="*/ 1981384 h 1981384"/>
              <a:gd name="connsiteX1-65" fmla="*/ 0 w 7010400"/>
              <a:gd name="connsiteY1-66" fmla="*/ 1981384 h 1981384"/>
              <a:gd name="connsiteX2-67" fmla="*/ 0 w 7010400"/>
              <a:gd name="connsiteY2-68" fmla="*/ 0 h 1981384"/>
              <a:gd name="connsiteX3-69" fmla="*/ 7010400 w 7010400"/>
              <a:gd name="connsiteY3-70" fmla="*/ 0 h 1981384"/>
              <a:gd name="connsiteX4-71" fmla="*/ 7010400 w 7010400"/>
              <a:gd name="connsiteY4-72" fmla="*/ 1981384 h 1981384"/>
              <a:gd name="connsiteX5-73" fmla="*/ 6495669 w 7010400"/>
              <a:gd name="connsiteY5-74" fmla="*/ 1981384 h 1981384"/>
              <a:gd name="connsiteX0-75" fmla="*/ 1349388 w 7010400"/>
              <a:gd name="connsiteY0-76" fmla="*/ 1986143 h 1986143"/>
              <a:gd name="connsiteX1-77" fmla="*/ 0 w 7010400"/>
              <a:gd name="connsiteY1-78" fmla="*/ 1981384 h 1986143"/>
              <a:gd name="connsiteX2-79" fmla="*/ 0 w 7010400"/>
              <a:gd name="connsiteY2-80" fmla="*/ 0 h 1986143"/>
              <a:gd name="connsiteX3-81" fmla="*/ 7010400 w 7010400"/>
              <a:gd name="connsiteY3-82" fmla="*/ 0 h 1986143"/>
              <a:gd name="connsiteX4-83" fmla="*/ 7010400 w 7010400"/>
              <a:gd name="connsiteY4-84" fmla="*/ 1981384 h 1986143"/>
              <a:gd name="connsiteX5-85" fmla="*/ 6495669 w 7010400"/>
              <a:gd name="connsiteY5-86" fmla="*/ 1981384 h 1986143"/>
              <a:gd name="connsiteX0-87" fmla="*/ 1349388 w 7010400"/>
              <a:gd name="connsiteY0-88" fmla="*/ 1976626 h 1981384"/>
              <a:gd name="connsiteX1-89" fmla="*/ 0 w 7010400"/>
              <a:gd name="connsiteY1-90" fmla="*/ 1981384 h 1981384"/>
              <a:gd name="connsiteX2-91" fmla="*/ 0 w 7010400"/>
              <a:gd name="connsiteY2-92" fmla="*/ 0 h 1981384"/>
              <a:gd name="connsiteX3-93" fmla="*/ 7010400 w 7010400"/>
              <a:gd name="connsiteY3-94" fmla="*/ 0 h 1981384"/>
              <a:gd name="connsiteX4-95" fmla="*/ 7010400 w 7010400"/>
              <a:gd name="connsiteY4-96" fmla="*/ 1981384 h 1981384"/>
              <a:gd name="connsiteX5-97" fmla="*/ 6495669 w 7010400"/>
              <a:gd name="connsiteY5-98" fmla="*/ 1981384 h 1981384"/>
              <a:gd name="connsiteX0-99" fmla="*/ 1349388 w 7010400"/>
              <a:gd name="connsiteY0-100" fmla="*/ 1981385 h 1981385"/>
              <a:gd name="connsiteX1-101" fmla="*/ 0 w 7010400"/>
              <a:gd name="connsiteY1-102" fmla="*/ 1981384 h 1981385"/>
              <a:gd name="connsiteX2-103" fmla="*/ 0 w 7010400"/>
              <a:gd name="connsiteY2-104" fmla="*/ 0 h 1981385"/>
              <a:gd name="connsiteX3-105" fmla="*/ 7010400 w 7010400"/>
              <a:gd name="connsiteY3-106" fmla="*/ 0 h 1981385"/>
              <a:gd name="connsiteX4-107" fmla="*/ 7010400 w 7010400"/>
              <a:gd name="connsiteY4-108" fmla="*/ 1981384 h 1981385"/>
              <a:gd name="connsiteX5-109" fmla="*/ 6495669 w 7010400"/>
              <a:gd name="connsiteY5-110" fmla="*/ 1981384 h 1981385"/>
              <a:gd name="connsiteX0-111" fmla="*/ 1349388 w 7010400"/>
              <a:gd name="connsiteY0-112" fmla="*/ 1981385 h 1981385"/>
              <a:gd name="connsiteX1-113" fmla="*/ 0 w 7010400"/>
              <a:gd name="connsiteY1-114" fmla="*/ 1981384 h 1981385"/>
              <a:gd name="connsiteX2-115" fmla="*/ 0 w 7010400"/>
              <a:gd name="connsiteY2-116" fmla="*/ 0 h 1981385"/>
              <a:gd name="connsiteX3-117" fmla="*/ 7010400 w 7010400"/>
              <a:gd name="connsiteY3-118" fmla="*/ 0 h 1981385"/>
              <a:gd name="connsiteX4-119" fmla="*/ 7010400 w 7010400"/>
              <a:gd name="connsiteY4-120" fmla="*/ 1981384 h 1981385"/>
              <a:gd name="connsiteX5-121" fmla="*/ 5733943 w 7010400"/>
              <a:gd name="connsiteY5-122" fmla="*/ 1971866 h 1981385"/>
              <a:gd name="connsiteX0-123" fmla="*/ 1349388 w 7010400"/>
              <a:gd name="connsiteY0-124" fmla="*/ 1981385 h 1981385"/>
              <a:gd name="connsiteX1-125" fmla="*/ 0 w 7010400"/>
              <a:gd name="connsiteY1-126" fmla="*/ 1981384 h 1981385"/>
              <a:gd name="connsiteX2-127" fmla="*/ 0 w 7010400"/>
              <a:gd name="connsiteY2-128" fmla="*/ 0 h 1981385"/>
              <a:gd name="connsiteX3-129" fmla="*/ 7010400 w 7010400"/>
              <a:gd name="connsiteY3-130" fmla="*/ 0 h 1981385"/>
              <a:gd name="connsiteX4-131" fmla="*/ 7010400 w 7010400"/>
              <a:gd name="connsiteY4-132" fmla="*/ 1981384 h 1981385"/>
              <a:gd name="connsiteX5-133" fmla="*/ 5733943 w 7010400"/>
              <a:gd name="connsiteY5-134" fmla="*/ 1981384 h 1981385"/>
              <a:gd name="connsiteX0-1-1" fmla="*/ 1500505 w 7010400"/>
              <a:gd name="connsiteY0-2-2" fmla="*/ 1981385 h 1981385"/>
              <a:gd name="connsiteX1-3-3" fmla="*/ 0 w 7010400"/>
              <a:gd name="connsiteY1-4-4" fmla="*/ 1981384 h 1981385"/>
              <a:gd name="connsiteX2-5-5" fmla="*/ 0 w 7010400"/>
              <a:gd name="connsiteY2-6-6" fmla="*/ 0 h 1981385"/>
              <a:gd name="connsiteX3-7-7" fmla="*/ 7010400 w 7010400"/>
              <a:gd name="connsiteY3-8-8" fmla="*/ 0 h 1981385"/>
              <a:gd name="connsiteX4-9-9" fmla="*/ 7010400 w 7010400"/>
              <a:gd name="connsiteY4-10-10" fmla="*/ 1981384 h 1981385"/>
              <a:gd name="connsiteX5-11-11" fmla="*/ 5733943 w 7010400"/>
              <a:gd name="connsiteY5-12-12" fmla="*/ 1981384 h 1981385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</a:cxnLst>
            <a:rect l="l" t="t" r="r" b="b"/>
            <a:pathLst>
              <a:path w="7010400" h="1981385">
                <a:moveTo>
                  <a:pt x="1500505" y="1981385"/>
                </a:moveTo>
                <a:lnTo>
                  <a:pt x="0" y="1981384"/>
                </a:lnTo>
                <a:lnTo>
                  <a:pt x="0" y="0"/>
                </a:lnTo>
                <a:lnTo>
                  <a:pt x="7010400" y="0"/>
                </a:lnTo>
                <a:lnTo>
                  <a:pt x="7010400" y="1981384"/>
                </a:lnTo>
                <a:lnTo>
                  <a:pt x="5733943" y="1981384"/>
                </a:lnTo>
              </a:path>
            </a:pathLst>
          </a:custGeom>
          <a:noFill/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b="32195"/>
          <a:stretch>
            <a:fillRect/>
          </a:stretch>
        </p:blipFill>
        <p:spPr>
          <a:xfrm>
            <a:off x="11405" y="4365104"/>
            <a:ext cx="4565039" cy="2457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2389043"/>
            <a:ext cx="12215105" cy="2079914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V="1">
            <a:off x="5211363" y="1431670"/>
            <a:ext cx="1530746" cy="1501386"/>
            <a:chOff x="6095999" y="760163"/>
            <a:chExt cx="1530746" cy="1501386"/>
          </a:xfrm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6095999" y="760163"/>
              <a:ext cx="1530746" cy="1495808"/>
            </a:xfrm>
            <a:prstGeom prst="ellipse">
              <a:avLst/>
            </a:prstGeom>
            <a:gradFill flip="none" rotWithShape="1">
              <a:gsLst>
                <a:gs pos="6000">
                  <a:srgbClr val="0E419C"/>
                </a:gs>
                <a:gs pos="100000">
                  <a:schemeClr val="accent1">
                    <a:lumMod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176912" y="923874"/>
              <a:ext cx="1368920" cy="133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0"/>
            <a:ext cx="12215105" cy="4724400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3278" y="1988840"/>
            <a:ext cx="10376559" cy="1899622"/>
            <a:chOff x="-885305" y="1634156"/>
            <a:chExt cx="10376559" cy="1899622"/>
          </a:xfrm>
        </p:grpSpPr>
        <p:sp>
          <p:nvSpPr>
            <p:cNvPr id="10" name="文本框 9"/>
            <p:cNvSpPr txBox="1"/>
            <p:nvPr/>
          </p:nvSpPr>
          <p:spPr>
            <a:xfrm>
              <a:off x="-885305" y="1634156"/>
              <a:ext cx="103765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600" b="1" spc="600" baseline="0" dirty="0">
                  <a:solidFill>
                    <a:schemeClr val="bg1"/>
                  </a:solidFill>
                  <a:latin typeface="Times New Roman" panose="02020503050405090304" pitchFamily="18" charset="0"/>
                  <a:ea typeface="楷体" panose="02010609060101010101" pitchFamily="49" charset="-122"/>
                  <a:cs typeface="+mn-ea"/>
                  <a:sym typeface="+mn-lt"/>
                </a:rPr>
                <a:t>恳请老师同学批评指正！</a:t>
              </a:r>
              <a:endParaRPr lang="zh-CN" altLang="en-US" sz="6600" b="1" spc="600" baseline="0" dirty="0">
                <a:solidFill>
                  <a:schemeClr val="bg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59283" y="319522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6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 userDrawn="1"/>
        </p:nvSpPr>
        <p:spPr>
          <a:xfrm>
            <a:off x="3056081" y="3276273"/>
            <a:ext cx="6530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600" dirty="0">
                <a:solidFill>
                  <a:schemeClr val="bg1">
                    <a:alpha val="44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THANKS FOR LISTENING</a:t>
            </a:r>
            <a:endParaRPr lang="zh-CN" altLang="en-US" sz="3200" spc="600" dirty="0">
              <a:solidFill>
                <a:schemeClr val="bg1">
                  <a:alpha val="44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lt"/>
            </a:endParaRPr>
          </a:p>
        </p:txBody>
      </p:sp>
      <p:pic>
        <p:nvPicPr>
          <p:cNvPr id="1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1704" y="774835"/>
            <a:ext cx="5112568" cy="7043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42FC-5FC9-4721-ADB7-91DC1FC254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7780" y="4928870"/>
            <a:ext cx="8722995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汇报组：第</a:t>
            </a:r>
            <a:r>
              <a:rPr lang="en-US" altLang="zh-CN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12</a:t>
            </a: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组（李睿涵，郭瑜，王策源，李康，朱烽艺）</a:t>
            </a:r>
            <a:endParaRPr lang="zh-CN" altLang="en-US" sz="2000" b="1" kern="100" dirty="0">
              <a:solidFill>
                <a:srgbClr val="0E41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汇报人：</a:t>
            </a: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李睿涵</a:t>
            </a:r>
            <a:endParaRPr lang="zh-CN" altLang="en-US" sz="2000" b="1" kern="100" dirty="0">
              <a:solidFill>
                <a:srgbClr val="0E41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                     </a:t>
            </a:r>
            <a:endParaRPr lang="zh-CN" altLang="en-US" sz="2000" b="1" kern="100" dirty="0">
              <a:solidFill>
                <a:srgbClr val="0E419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850" y="1667510"/>
            <a:ext cx="11427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503050405090304" pitchFamily="18" charset="0"/>
                <a:ea typeface="Arial Unicode MS" panose="020B0604020202020204" charset="-122"/>
                <a:cs typeface="Times New Roman" panose="02020503050405090304" pitchFamily="18" charset="0"/>
              </a:rPr>
              <a:t>数字图像处理</a:t>
            </a:r>
            <a:endParaRPr lang="zh-CN" altLang="en-US" sz="4400" b="1" dirty="0">
              <a:solidFill>
                <a:schemeClr val="bg1"/>
              </a:solidFill>
              <a:latin typeface="Times New Roman" panose="02020503050405090304" pitchFamily="18" charset="0"/>
              <a:ea typeface="Arial Unicode MS" panose="020B060402020202020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变换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494" y="790454"/>
            <a:ext cx="9770762" cy="55994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AD87-1B8C-4BED-A6E0-E3640FAE44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695" y="780415"/>
            <a:ext cx="4625340" cy="51784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bt5_click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.combobox.currentIndex()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input = cv2.imread(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mean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sigma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gauss = np.random.normal(mean, sigma, (input.shape[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input.shape[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input + gauss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np.clip(noisy_image,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a_min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a_max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vals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len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(np.unique(input))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vals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** np.ceil(np.log2(vals))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np.random.poisson(input * vals) /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float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(vals)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probability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0.4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amount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0.04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noisy_image = np.copy(input)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num = np.ceil(amount * input.size * probability)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coordinate = [np.random.randint(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(num))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input.shape]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noisy_image[coordinate[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]]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255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num_pepper = np.ceil(amount * input.size * probability)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coordinate = [np.random.randint(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(num_pepper))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input.shape]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noisy_image[coordinate[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]]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cv2.imwrite(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"noisy_image.png"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noisy_image)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"noisy_image.png"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4585" y="1305341"/>
            <a:ext cx="6097656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dirty="0">
                <a:effectLst/>
              </a:rPr>
              <a:t>高斯噪声（</a:t>
            </a:r>
            <a:r>
              <a:rPr lang="en-US" altLang="zh-CN" dirty="0">
                <a:effectLst/>
              </a:rPr>
              <a:t>Gaussian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根据高斯分布生成噪声，并添加到图像上。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numpy.random.normal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来生成具有指定平均值和标准差的噪声。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numpy.clip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保证添加噪声后的像素值仍在有效范围内（</a:t>
            </a:r>
            <a:r>
              <a:rPr lang="en-US" altLang="zh-CN" dirty="0">
                <a:effectLst/>
              </a:rPr>
              <a:t>0-255</a:t>
            </a:r>
            <a:r>
              <a:rPr lang="zh-CN" altLang="en-US" dirty="0">
                <a:effectLst/>
              </a:rPr>
              <a:t>）。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泊松噪声（</a:t>
            </a:r>
            <a:r>
              <a:rPr lang="en-US" altLang="zh-CN" dirty="0">
                <a:effectLst/>
              </a:rPr>
              <a:t>Poisson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适用于像素值为计数数据的情况。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numpy.random.poisson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生成噪声，模拟光子到达图像传感器的随机性。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由于泊松分布的标度由数据自身决定，通常需要对数据进行缩放处理。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椒盐噪声（</a:t>
            </a:r>
            <a:r>
              <a:rPr lang="en-US" altLang="zh-CN" dirty="0">
                <a:effectLst/>
              </a:rPr>
              <a:t>Salt-and-Pepper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随机将一些像素点变为白点（盐）或黑点（椒）。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numpy.random.randint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随机选择要改变的像素位置。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3.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添加噪声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高斯噪声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096" y="742142"/>
            <a:ext cx="10047807" cy="57643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椒盐噪声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223" y="809025"/>
            <a:ext cx="9569824" cy="55021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整体界面展示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271" y="735966"/>
            <a:ext cx="9852211" cy="5682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1.</a:t>
            </a:r>
            <a:r>
              <a:rPr lang="zh-CN" altLang="en-US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绘制直方图与直方图均衡化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7670" y="808355"/>
            <a:ext cx="4262120" cy="509333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bt2_click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绘制直方图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img_hist = cv2.calcHist([input],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pyplot.plot(img_hist,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bt3_click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直方图均衡化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dst = cv2.equalizeHist(input)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"img_after_equal.png"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dst)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"img_after_equal.png"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pyplot.plot(dst,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1580" y="1003935"/>
            <a:ext cx="5930900" cy="434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zh-CN" altLang="en-US" dirty="0">
                <a:effectLst/>
              </a:rPr>
              <a:t>打开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更换图片 </a:t>
            </a:r>
            <a:r>
              <a:rPr lang="en-US" altLang="zh-CN" dirty="0">
                <a:effectLst/>
              </a:rPr>
              <a:t>(bt1_click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当用户点击按钮时，打开文件对话框让用户选择图片文件。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读取所选图片文件，并在界面上显示该图片。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绘制直方图 </a:t>
            </a:r>
            <a:r>
              <a:rPr lang="en-US" altLang="zh-CN" dirty="0">
                <a:effectLst/>
              </a:rPr>
              <a:t>(bt2_click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当用户点击按钮时，计算所选图片的直方图。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matplotlib </a:t>
            </a:r>
            <a:r>
              <a:rPr lang="zh-CN" altLang="en-US" dirty="0">
                <a:effectLst/>
              </a:rPr>
              <a:t>绘制直方图，并保存为图片文件。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在界面上显示绘制好的直方图。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直方图均衡化 </a:t>
            </a:r>
            <a:r>
              <a:rPr lang="en-US" altLang="zh-CN" dirty="0">
                <a:effectLst/>
              </a:rPr>
              <a:t>(bt3_click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当用户点击按钮时，对所选图片进行直方图均衡化处理。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保存处理后的图片，并在界面上显示。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同时，绘制均衡化后的直方图，并在界面上显示。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equalizeHist()</a:t>
            </a:r>
            <a:endParaRPr kumimoji="0" 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2" name="图片 1" descr="截屏2024-05-10 11.09.5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6395" y="774065"/>
            <a:ext cx="8723630" cy="5310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24645" y="1357630"/>
            <a:ext cx="2633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计算原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src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的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直方图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归一化使得直方图的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bin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数为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255</a:t>
            </a:r>
            <a:endParaRPr lang="en-US" altLang="zh-CN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计算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cdf</a:t>
            </a:r>
            <a:endParaRPr lang="en-US" altLang="zh-CN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映射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241425"/>
            <a:ext cx="7698105" cy="4374515"/>
          </a:xfrm>
          <a:prstGeom prst="rect">
            <a:avLst/>
          </a:prstGeom>
        </p:spPr>
      </p:pic>
      <p:pic>
        <p:nvPicPr>
          <p:cNvPr id="8" name="图片 7" descr="截屏2024-05-10 11.35.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10550" y="1241425"/>
            <a:ext cx="3795395" cy="2909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AD87-1B8C-4BED-A6E0-E3640FAE44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6490" y="889842"/>
            <a:ext cx="6914322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dirty="0">
                <a:effectLst/>
              </a:rPr>
              <a:t>直方图正规化增强 </a:t>
            </a:r>
            <a:r>
              <a:rPr lang="en-US" altLang="zh-CN" dirty="0">
                <a:effectLst/>
              </a:rPr>
              <a:t>(bt4_click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当用户点击按钮时，对所选图片应用正规化增强，以改善图片的亮度和对比度。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cv2.normalize </a:t>
            </a:r>
            <a:r>
              <a:rPr lang="zh-CN" altLang="en-US" dirty="0">
                <a:effectLst/>
              </a:rPr>
              <a:t>方法对图片进行正规化处理，调整图片的亮度和对比度。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保存增强后的图片，并在界面上显示。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计算并绘制处理后图片的直方图，以便用户可以直观看到图像亮度分布的变化。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水平视角变换 </a:t>
            </a:r>
            <a:r>
              <a:rPr lang="en-US" altLang="zh-CN" dirty="0">
                <a:effectLst/>
              </a:rPr>
              <a:t>(slider1_change_value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当用户移动滑动条时，根据滑动条的值来调整图片的水平视角。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OpenCV </a:t>
            </a:r>
            <a:r>
              <a:rPr lang="zh-CN" altLang="en-US" dirty="0">
                <a:effectLst/>
              </a:rPr>
              <a:t>的透视变换功能 </a:t>
            </a:r>
            <a:r>
              <a:rPr lang="en-US" altLang="zh-CN" dirty="0">
                <a:effectLst/>
              </a:rPr>
              <a:t>(cv2.getPerspectiveTransform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cv2.warpPerspective) </a:t>
            </a:r>
            <a:r>
              <a:rPr lang="zh-CN" altLang="en-US" dirty="0">
                <a:effectLst/>
              </a:rPr>
              <a:t>来模拟图像的水平视角变化。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保存并显示变换后的图片。</a:t>
            </a:r>
            <a:endParaRPr lang="zh-CN" altLang="en-US" dirty="0">
              <a:effectLst/>
            </a:endParaRPr>
          </a:p>
          <a:p>
            <a:pPr rtl="0"/>
            <a:endParaRPr lang="zh-CN" altLang="en-US" dirty="0">
              <a:effectLst/>
            </a:endParaRPr>
          </a:p>
          <a:p>
            <a:pPr rtl="0"/>
            <a:r>
              <a:rPr lang="zh-CN" altLang="en-US" dirty="0">
                <a:effectLst/>
              </a:rPr>
              <a:t>垂直视角变换 </a:t>
            </a:r>
            <a:r>
              <a:rPr lang="en-US" altLang="zh-CN" dirty="0">
                <a:effectLst/>
              </a:rPr>
              <a:t>(slider2_change_value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当用户移动滑动条时，根据滑动条的值来调整图片的垂直视角。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类似于水平视角变换，使用 </a:t>
            </a:r>
            <a:r>
              <a:rPr lang="en-US" altLang="zh-CN" dirty="0">
                <a:effectLst/>
              </a:rPr>
              <a:t>OpenCV </a:t>
            </a:r>
            <a:r>
              <a:rPr lang="zh-CN" altLang="en-US" dirty="0">
                <a:effectLst/>
              </a:rPr>
              <a:t>的透视变换功能来模拟图像的垂直视角变化。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保存并显示变换后的图片。</a:t>
            </a:r>
            <a:endParaRPr lang="zh-CN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68722"/>
            <a:ext cx="4724400" cy="604780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bt4_click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直方图正规化增强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img_bright = cv2.normalize(input,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dst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alpha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350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beta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norm_type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=cv2.NORM_MINMAX)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"img_bright.png"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img_bright)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"img_bright.png"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pyplot.plot(input,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"bright_hist.png"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"bright_hist.png"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slider1_change_value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不变，只变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rows, cols = input.shape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rows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.slider1.value()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img_before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rows], [cols,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img_after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factor], [cols, factor],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 - factor], [cols, rows - factor]])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array = cv2.getPerspectiveTransform(img_before, img_after)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img_horizontal = cv2.warpPerspective(input, array, (cols, rows))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"img_horizontal.png"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img_horizontal)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"img_horizontal.png"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slider2_change_value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rows, cols = input.shape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cols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.slider2.value()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img_before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rows], [cols,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img_after = np.float32([[factor,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 - factor,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[factor, rows], [cols - factor,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array = cv2.getPerspectiveTransform(img_before, img_after)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img_vertical = cv2.warpPerspective(input, array, (cols, rows))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"img_vertical.png"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img_vertical)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"img_vertical.png"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2.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正规化增强与旋转变换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normalize()</a:t>
            </a:r>
            <a:endParaRPr kumimoji="0" 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4645" y="1357630"/>
            <a:ext cx="26333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>
                <a:latin typeface="仿宋" charset="0"/>
                <a:ea typeface="仿宋" charset="0"/>
                <a:cs typeface="仿宋" charset="0"/>
              </a:rPr>
              <a:t>alpha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与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beta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为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上下限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latin typeface="仿宋" charset="0"/>
                <a:ea typeface="仿宋" charset="0"/>
                <a:cs typeface="仿宋" charset="0"/>
              </a:rPr>
              <a:t>norm_type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为归一化的类型，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代码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中选择的是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norm_minmax</a:t>
            </a:r>
            <a:endParaRPr lang="en-US" altLang="zh-CN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latin typeface="仿宋" charset="0"/>
                <a:ea typeface="仿宋" charset="0"/>
                <a:cs typeface="仿宋" charset="0"/>
              </a:rPr>
              <a:t>max_val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与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min_val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为数组中的最大最小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值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3" name="图片 2" descr="截屏2024-05-10 11.26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868680"/>
            <a:ext cx="6406515" cy="4137660"/>
          </a:xfrm>
          <a:prstGeom prst="rect">
            <a:avLst/>
          </a:prstGeom>
        </p:spPr>
      </p:pic>
      <p:pic>
        <p:nvPicPr>
          <p:cNvPr id="4" name="图片 3" descr="截屏2024-05-10 11.29.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5267325"/>
            <a:ext cx="59944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warpPerspective()</a:t>
            </a:r>
            <a:endParaRPr kumimoji="0" 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6340" y="1141095"/>
            <a:ext cx="2633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通过透视变换矩阵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M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得到想要的结果，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M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则从原图像与变换后图像的四个角的坐标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得来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8" name="图片 7" descr="截屏2024-05-10 11.41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696595"/>
            <a:ext cx="7708265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正规化增强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705" y="709952"/>
            <a:ext cx="9908051" cy="56799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2FiZDIzMjBhYjY3YjcwYmIxYWI1NjM4YzVmYjEyMDMifQ=="/>
</p:tagLst>
</file>

<file path=ppt/theme/theme1.xml><?xml version="1.0" encoding="utf-8"?>
<a:theme xmlns:a="http://schemas.openxmlformats.org/drawingml/2006/main" name="标题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研究内容-通用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录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小标题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尾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5428</Words>
  <Application>WPS 演示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楷体</vt:lpstr>
      <vt:lpstr>汉仪楷体KW</vt:lpstr>
      <vt:lpstr>微软雅黑</vt:lpstr>
      <vt:lpstr>汉仪旗黑</vt:lpstr>
      <vt:lpstr>Arial Unicode MS</vt:lpstr>
      <vt:lpstr>等线</vt:lpstr>
      <vt:lpstr>等线</vt:lpstr>
      <vt:lpstr>JetBrains Mono</vt:lpstr>
      <vt:lpstr>仿宋</vt:lpstr>
      <vt:lpstr>Thonburi</vt:lpstr>
      <vt:lpstr>汉仪中等线KW</vt:lpstr>
      <vt:lpstr>宋体</vt:lpstr>
      <vt:lpstr>等线 Light</vt:lpstr>
      <vt:lpstr>汉仪书宋二KW</vt:lpstr>
      <vt:lpstr>方正仿宋_GBK</vt:lpstr>
      <vt:lpstr>标题页</vt:lpstr>
      <vt:lpstr>研究内容-通用版</vt:lpstr>
      <vt:lpstr>目录页</vt:lpstr>
      <vt:lpstr>小标题页</vt:lpstr>
      <vt:lpstr>结尾页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望琳 饶</dc:creator>
  <cp:lastModifiedBy>24k</cp:lastModifiedBy>
  <cp:revision>117</cp:revision>
  <dcterms:created xsi:type="dcterms:W3CDTF">2024-05-10T03:55:07Z</dcterms:created>
  <dcterms:modified xsi:type="dcterms:W3CDTF">2024-05-10T03:55:07Z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F2B57A18BEF80EC8086F376628451BF5_43</vt:lpwstr>
  </property>
  <property fmtid="{D5CDD505-2E9C-101B-9397-08002B2CF9AE}" pid="3" name="KSOProductBuildVer">
    <vt:lpwstr>2052-6.5.2.8766</vt:lpwstr>
  </property>
</Properties>
</file>