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4" r:id="rId4"/>
  </p:sldMasterIdLst>
  <p:notesMasterIdLst>
    <p:notesMasterId r:id="rId6"/>
  </p:notesMasterIdLst>
  <p:handoutMasterIdLst>
    <p:handoutMasterId r:id="rId7"/>
  </p:handoutMasterIdLst>
  <p:sldIdLst>
    <p:sldId id="398" r:id="rId5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 h" initials="h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1FF"/>
    <a:srgbClr val="FFC000"/>
    <a:srgbClr val="656565"/>
    <a:srgbClr val="CBA7FC"/>
    <a:srgbClr val="ACB0B9"/>
    <a:srgbClr val="686868"/>
    <a:srgbClr val="FFFFFF"/>
    <a:srgbClr val="007A36"/>
    <a:srgbClr val="64C2DF"/>
    <a:srgbClr val="DCC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05C04-34B4-4317-93C6-5A08B1A7B1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385BC-CF22-48AC-BC63-952A9D7A5A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3229B0-2D4A-4EA4-A5E4-130CA15739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0007"/>
            <a:ext cx="9601200" cy="407739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9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62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90007"/>
            <a:ext cx="9601200" cy="407739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b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4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9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2829984" y="0"/>
            <a:ext cx="3649133" cy="709448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350" b="1">
              <a:solidFill>
                <a:schemeClr val="accent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28" name="Text Box 45"/>
          <p:cNvSpPr txBox="1">
            <a:spLocks noChangeArrowheads="1"/>
          </p:cNvSpPr>
          <p:nvPr/>
        </p:nvSpPr>
        <p:spPr bwMode="auto">
          <a:xfrm>
            <a:off x="48684" y="6538914"/>
            <a:ext cx="575733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5383C12-1AC3-4C1C-A83D-C2DA9C49C965}" type="slidenum">
              <a:rPr lang="en-US" altLang="zh-CN" sz="9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9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Line 2069"/>
          <p:cNvSpPr>
            <a:spLocks noChangeShapeType="1"/>
          </p:cNvSpPr>
          <p:nvPr/>
        </p:nvSpPr>
        <p:spPr bwMode="auto">
          <a:xfrm>
            <a:off x="406402" y="6553200"/>
            <a:ext cx="11521017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/>
          <a:lstStyle/>
          <a:p>
            <a:pPr>
              <a:defRPr/>
            </a:pPr>
            <a:endParaRPr lang="zh-CN" altLang="en-US" sz="1350"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077" name="图片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93366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1252200" y="0"/>
            <a:ext cx="939800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10297584" y="0"/>
            <a:ext cx="9546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8354484" y="0"/>
            <a:ext cx="9800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3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73935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3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84" y="0"/>
            <a:ext cx="931333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9" y="66675"/>
            <a:ext cx="2281767" cy="57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100" b="1">
          <a:solidFill>
            <a:srgbClr val="A50021"/>
          </a:solidFill>
          <a:latin typeface="+mn-lt"/>
          <a:ea typeface="+mn-ea"/>
          <a:cs typeface="华文中宋" panose="02010600040101010101" pitchFamily="2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b="1">
          <a:solidFill>
            <a:schemeClr val="accent2"/>
          </a:solidFill>
          <a:latin typeface="+mn-lt"/>
          <a:ea typeface="楷体_GB2312" pitchFamily="49" charset="-122"/>
          <a:cs typeface="华文中宋" panose="02010600040101010101" pitchFamily="2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上标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12192000" cy="922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0" y="5411791"/>
            <a:ext cx="12192000" cy="11588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BCD4E2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85000"/>
              </a:lnSpc>
              <a:defRPr/>
            </a:pPr>
            <a:endParaRPr lang="zh-CN" altLang="en-US" sz="135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100" name="图片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6089651" y="5411791"/>
            <a:ext cx="2063749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0185401" y="5411791"/>
            <a:ext cx="201506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8144935" y="5411791"/>
            <a:ext cx="205316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4002617" y="5411791"/>
            <a:ext cx="210608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图片 2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1968502" y="5411791"/>
            <a:ext cx="2063751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图片 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11791"/>
            <a:ext cx="2000251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图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3" y="115889"/>
            <a:ext cx="3304217" cy="76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8"/>
          <p:cNvSpPr>
            <a:spLocks noChangeArrowheads="1"/>
          </p:cNvSpPr>
          <p:nvPr/>
        </p:nvSpPr>
        <p:spPr bwMode="auto">
          <a:xfrm>
            <a:off x="2829984" y="0"/>
            <a:ext cx="3649133" cy="709448"/>
          </a:xfrm>
          <a:prstGeom prst="rect">
            <a:avLst/>
          </a:prstGeom>
          <a:gradFill rotWithShape="1">
            <a:gsLst>
              <a:gs pos="0">
                <a:srgbClr val="FFFFFF">
                  <a:alpha val="48000"/>
                </a:srgbClr>
              </a:gs>
              <a:gs pos="100000">
                <a:srgbClr val="0066FF">
                  <a:alpha val="75000"/>
                </a:srgbClr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endParaRPr lang="zh-CN" altLang="en-US" sz="1350" b="1">
              <a:solidFill>
                <a:schemeClr val="accent2"/>
              </a:solidFill>
              <a:latin typeface="华文隶书" panose="02010800040101010101" charset="-122"/>
              <a:ea typeface="华文隶书" panose="02010800040101010101" charset="-122"/>
            </a:endParaRPr>
          </a:p>
        </p:txBody>
      </p:sp>
      <p:sp>
        <p:nvSpPr>
          <p:cNvPr id="1028" name="Text Box 45"/>
          <p:cNvSpPr txBox="1">
            <a:spLocks noChangeArrowheads="1"/>
          </p:cNvSpPr>
          <p:nvPr/>
        </p:nvSpPr>
        <p:spPr bwMode="auto">
          <a:xfrm>
            <a:off x="48684" y="6538914"/>
            <a:ext cx="575733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5383C12-1AC3-4C1C-A83D-C2DA9C49C965}" type="slidenum">
              <a:rPr lang="en-US" altLang="zh-CN" sz="900" b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9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Line 2069"/>
          <p:cNvSpPr>
            <a:spLocks noChangeShapeType="1"/>
          </p:cNvSpPr>
          <p:nvPr/>
        </p:nvSpPr>
        <p:spPr bwMode="auto">
          <a:xfrm>
            <a:off x="406402" y="6553200"/>
            <a:ext cx="11521017" cy="0"/>
          </a:xfrm>
          <a:prstGeom prst="line">
            <a:avLst/>
          </a:prstGeom>
          <a:noFill/>
          <a:ln w="9525">
            <a:noFill/>
            <a:round/>
          </a:ln>
        </p:spPr>
        <p:txBody>
          <a:bodyPr wrap="none"/>
          <a:lstStyle/>
          <a:p>
            <a:pPr>
              <a:defRPr/>
            </a:pPr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3077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3"/>
          <a:stretch>
            <a:fillRect/>
          </a:stretch>
        </p:blipFill>
        <p:spPr bwMode="auto">
          <a:xfrm>
            <a:off x="93366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26" b="3873"/>
          <a:stretch>
            <a:fillRect/>
          </a:stretch>
        </p:blipFill>
        <p:spPr bwMode="auto">
          <a:xfrm>
            <a:off x="11252200" y="0"/>
            <a:ext cx="939800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图片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t="12788" r="28691" b="6853"/>
          <a:stretch>
            <a:fillRect/>
          </a:stretch>
        </p:blipFill>
        <p:spPr bwMode="auto">
          <a:xfrm>
            <a:off x="10297584" y="0"/>
            <a:ext cx="9546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图片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"/>
          <a:stretch>
            <a:fillRect/>
          </a:stretch>
        </p:blipFill>
        <p:spPr bwMode="auto">
          <a:xfrm>
            <a:off x="8354484" y="0"/>
            <a:ext cx="980016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1" name="图片 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9" r="3806"/>
          <a:stretch>
            <a:fillRect/>
          </a:stretch>
        </p:blipFill>
        <p:spPr bwMode="auto">
          <a:xfrm>
            <a:off x="7393519" y="0"/>
            <a:ext cx="960967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图片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184" y="0"/>
            <a:ext cx="931333" cy="70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图片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19" y="66675"/>
            <a:ext cx="2281767" cy="577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ransition/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sz="2100" b="1">
          <a:solidFill>
            <a:srgbClr val="A50021"/>
          </a:solidFill>
          <a:latin typeface="+mn-lt"/>
          <a:ea typeface="+mn-ea"/>
          <a:cs typeface="华文中宋" panose="02010600040101010101" pitchFamily="2" charset="-122"/>
        </a:defRPr>
      </a:lvl1pPr>
      <a:lvl2pPr marL="557530" indent="-21463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1800" b="1">
          <a:solidFill>
            <a:schemeClr val="accent2"/>
          </a:solidFill>
          <a:latin typeface="+mn-lt"/>
          <a:ea typeface="楷体_GB2312" pitchFamily="49" charset="-122"/>
          <a:cs typeface="华文中宋" panose="02010600040101010101" pitchFamily="2" charset="-122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  <a:cs typeface="华文中宋" panose="02010600040101010101" pitchFamily="2" charset="-122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Interference-aware Multiplexing for Deep Learning in GPU</a:t>
            </a:r>
            <a:br>
              <a:rPr lang="en-US"/>
            </a:br>
            <a:r>
              <a:rPr lang="en-US"/>
              <a:t>Clusters: A Middleware Approach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6235" y="1583690"/>
            <a:ext cx="26231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SC23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澳门大学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共置时的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interference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导致执行时间延长。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ResNet50</a:t>
            </a:r>
            <a:r>
              <a:rPr lang="zh-CN" altLang="en-US" sz="1400" u="sng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作为高优先级任务，执行时间不应被延长。</a:t>
            </a:r>
            <a:endParaRPr lang="zh-CN" altLang="en-US" sz="1400" u="sng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目标：</a:t>
            </a:r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提升资源利用率的同时保证完成时间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0" y="1583690"/>
            <a:ext cx="1353185" cy="152971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999615" y="2369820"/>
            <a:ext cx="1734185" cy="76835"/>
          </a:xfrm>
          <a:prstGeom prst="straightConnector1">
            <a:avLst/>
          </a:prstGeom>
          <a:ln w="317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38455" y="3515360"/>
            <a:ext cx="4064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硬件技术：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MPS/MIG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能划分的资源有限，且没有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IADeep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的时分复用好。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55" y="4049395"/>
            <a:ext cx="3846830" cy="100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05" y="5385435"/>
            <a:ext cx="3877945" cy="9906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38455" y="5055235"/>
            <a:ext cx="4064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主要是因为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带宽竞争。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872855" y="165481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共置组合很多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335" y="2053590"/>
            <a:ext cx="3946525" cy="251777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585335" y="4663440"/>
            <a:ext cx="406400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瓶颈导致：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越大，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SM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利用率越低。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为了降低共置延迟：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与其他任务共置时，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ResNet50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可以设置小一些的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，而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VGG16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可以设置的大一些（如果共置任务无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PCIe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瓶颈问题）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712335" y="165481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方法：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调节训练参数（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batchsize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1575" y="1961515"/>
            <a:ext cx="3218815" cy="134937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791575" y="3275330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共置组合严重影响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latency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1170920" y="2053590"/>
            <a:ext cx="81280" cy="8128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11170920" y="2505710"/>
            <a:ext cx="81280" cy="8128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1575" y="3954145"/>
            <a:ext cx="3159125" cy="105156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8791575" y="358203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共置数量非单调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791575" y="505523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共置数量有上限，但是上限不确定。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8791575" y="5377815"/>
            <a:ext cx="35769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挑战</a:t>
            </a: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可调的训练参数空间巨大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jUwMzdkMmIyZjkwMGYzZjc0NDM1MzNiZDQyZWZiMmQifQ=="/>
  <p:tag name="KSO_WPP_MARK_KEY" val="9fb88ddf-c2a4-4383-85ec-01955c09e158"/>
</p:tagLst>
</file>

<file path=ppt/theme/theme1.xml><?xml version="1.0" encoding="utf-8"?>
<a:theme xmlns:a="http://schemas.openxmlformats.org/drawingml/2006/main" name="中科院模板1">
  <a:themeElements>
    <a:clrScheme name="38_母板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86A5"/>
      </a:accent1>
      <a:accent2>
        <a:srgbClr val="DE5F0F"/>
      </a:accent2>
      <a:accent3>
        <a:srgbClr val="EDAE1B"/>
      </a:accent3>
      <a:accent4>
        <a:srgbClr val="0F6079"/>
      </a:accent4>
      <a:accent5>
        <a:srgbClr val="00A3D5"/>
      </a:accent5>
      <a:accent6>
        <a:srgbClr val="0052CE"/>
      </a:accent6>
      <a:hlink>
        <a:srgbClr val="2286A5"/>
      </a:hlink>
      <a:folHlink>
        <a:srgbClr val="BFBFBF"/>
      </a:folHlink>
    </a:clrScheme>
    <a:fontScheme name="38_母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t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8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6_母板">
  <a:themeElements>
    <a:clrScheme name="36_母板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286A5"/>
      </a:accent1>
      <a:accent2>
        <a:srgbClr val="DE5F0F"/>
      </a:accent2>
      <a:accent3>
        <a:srgbClr val="EDAE1B"/>
      </a:accent3>
      <a:accent4>
        <a:srgbClr val="0F6079"/>
      </a:accent4>
      <a:accent5>
        <a:srgbClr val="00A3D5"/>
      </a:accent5>
      <a:accent6>
        <a:srgbClr val="0052CE"/>
      </a:accent6>
      <a:hlink>
        <a:srgbClr val="2286A5"/>
      </a:hlink>
      <a:folHlink>
        <a:srgbClr val="BFBFBF"/>
      </a:folHlink>
    </a:clrScheme>
    <a:fontScheme name="36_母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6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6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6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中科院模板1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38_母板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 anchor="t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>
    <a:extraClrScheme>
      <a:clrScheme name="38_母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母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母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中科院模板1</Template>
  <TotalTime>0</TotalTime>
  <Words>420</Words>
  <Application>WPS 演示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楷体_GB2312</vt:lpstr>
      <vt:lpstr>新宋体</vt:lpstr>
      <vt:lpstr>华文隶书</vt:lpstr>
      <vt:lpstr>Times New Roman</vt:lpstr>
      <vt:lpstr>华文中宋</vt:lpstr>
      <vt:lpstr>华文楷体</vt:lpstr>
      <vt:lpstr>Arial Unicode MS</vt:lpstr>
      <vt:lpstr>Calibri</vt:lpstr>
      <vt:lpstr>中科院模板1</vt:lpstr>
      <vt:lpstr>36_母板</vt:lpstr>
      <vt:lpstr>1_中科院模板1</vt:lpstr>
      <vt:lpstr>Interference-aware Multiplexing for Deep Learning in GPU Clusters: A Middleware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恩</dc:creator>
  <cp:lastModifiedBy>24k</cp:lastModifiedBy>
  <cp:revision>2980</cp:revision>
  <dcterms:created xsi:type="dcterms:W3CDTF">2020-04-14T02:45:00Z</dcterms:created>
  <dcterms:modified xsi:type="dcterms:W3CDTF">2024-01-05T14:50:01Z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E7A95F7E7AAC42A1A3F77060835B1937</vt:lpwstr>
  </property>
</Properties>
</file>