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8" r:id="rId3"/>
    <p:sldId id="266" r:id="rId4"/>
    <p:sldId id="267" r:id="rId5"/>
    <p:sldId id="268" r:id="rId6"/>
    <p:sldId id="259" r:id="rId7"/>
    <p:sldId id="271" r:id="rId8"/>
    <p:sldId id="270" r:id="rId9"/>
    <p:sldId id="269" r:id="rId10"/>
    <p:sldId id="260" r:id="rId11"/>
    <p:sldId id="261" r:id="rId12"/>
    <p:sldId id="262" r:id="rId13"/>
    <p:sldId id="263" r:id="rId14"/>
    <p:sldId id="264" r:id="rId15"/>
    <p:sldId id="272" r:id="rId16"/>
    <p:sldId id="273" r:id="rId17"/>
    <p:sldId id="275" r:id="rId18"/>
    <p:sldId id="265" r:id="rId19"/>
  </p:sldIdLst>
  <p:sldSz cx="12192000" cy="6858000"/>
  <p:notesSz cx="6858000" cy="9144000"/>
  <p:defaultTextStyle>
    <a:defPPr>
      <a:defRPr lang="nl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94"/>
  </p:normalViewPr>
  <p:slideViewPr>
    <p:cSldViewPr snapToGrid="0">
      <p:cViewPr varScale="1">
        <p:scale>
          <a:sx n="79" d="100"/>
          <a:sy n="79" d="100"/>
        </p:scale>
        <p:origin x="111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82D2B9-7BEB-8F4B-946C-AD7AB2024F3F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31BF5E-AEBF-1E4F-9787-69054F8A84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76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probes must always repeat after 11 trials because the calculations are all mod 11.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31BF5E-AEBF-1E4F-9787-69054F8A841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251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9CF995-E85B-D962-F33C-10C5933B7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CN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58A43F39-802F-D4EB-8695-A4A6C7FF73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CN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F071BBB-65DF-7950-0505-62775F08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FA1C-4C06-5C4F-A22D-6661974005E6}" type="datetimeFigureOut">
              <a:rPr lang="nl-CN" smtClean="0"/>
              <a:t>10/11/2023</a:t>
            </a:fld>
            <a:endParaRPr lang="nl-CN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D8E3363-BBF7-594D-3A51-50618D44A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CN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DC59EA3-6543-8843-FAF4-DED651844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8F2C-09AB-8C46-A92C-2E6B45A18261}" type="slidenum">
              <a:rPr lang="nl-CN" smtClean="0"/>
              <a:t>‹#›</a:t>
            </a:fld>
            <a:endParaRPr lang="nl-CN"/>
          </a:p>
        </p:txBody>
      </p:sp>
    </p:spTree>
    <p:extLst>
      <p:ext uri="{BB962C8B-B14F-4D97-AF65-F5344CB8AC3E}">
        <p14:creationId xmlns:p14="http://schemas.microsoft.com/office/powerpoint/2010/main" val="3631631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4DB400-5891-55F2-208A-00C8A0F2D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CN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B75E3ED-5D1C-C9CF-EF70-5C55C691DE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CN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262040-30C2-F13D-7790-E5D86131D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FA1C-4C06-5C4F-A22D-6661974005E6}" type="datetimeFigureOut">
              <a:rPr lang="nl-CN" smtClean="0"/>
              <a:t>10/11/2023</a:t>
            </a:fld>
            <a:endParaRPr lang="nl-CN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C0FDCB1-669F-D006-9830-D549EAAEC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CN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32AAAA6-D8E7-C063-2AE7-993D0DFCD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8F2C-09AB-8C46-A92C-2E6B45A18261}" type="slidenum">
              <a:rPr lang="nl-CN" smtClean="0"/>
              <a:t>‹#›</a:t>
            </a:fld>
            <a:endParaRPr lang="nl-CN"/>
          </a:p>
        </p:txBody>
      </p:sp>
    </p:spTree>
    <p:extLst>
      <p:ext uri="{BB962C8B-B14F-4D97-AF65-F5344CB8AC3E}">
        <p14:creationId xmlns:p14="http://schemas.microsoft.com/office/powerpoint/2010/main" val="1102131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9D53FD0A-713B-1ADB-9FEA-A6F3A4BD48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CN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F6A2F43-EDF7-088B-98C6-636D206A0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CN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164A228-FF9D-B741-7329-2E9F1BCB5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FA1C-4C06-5C4F-A22D-6661974005E6}" type="datetimeFigureOut">
              <a:rPr lang="nl-CN" smtClean="0"/>
              <a:t>10/11/2023</a:t>
            </a:fld>
            <a:endParaRPr lang="nl-CN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4FBC90A-2043-60AB-0486-4CD7B1CE4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CN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D0EC9777-5099-6627-8748-6156F1639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8F2C-09AB-8C46-A92C-2E6B45A18261}" type="slidenum">
              <a:rPr lang="nl-CN" smtClean="0"/>
              <a:t>‹#›</a:t>
            </a:fld>
            <a:endParaRPr lang="nl-CN"/>
          </a:p>
        </p:txBody>
      </p:sp>
    </p:spTree>
    <p:extLst>
      <p:ext uri="{BB962C8B-B14F-4D97-AF65-F5344CB8AC3E}">
        <p14:creationId xmlns:p14="http://schemas.microsoft.com/office/powerpoint/2010/main" val="15581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5DE3C7-5090-C7B1-50F5-FC56CFFFC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CN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F58E198-E784-361E-1FBC-5ABA9A59F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CN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E95EE2A-0BF1-D477-6B2B-BB73390B8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FA1C-4C06-5C4F-A22D-6661974005E6}" type="datetimeFigureOut">
              <a:rPr lang="nl-CN" smtClean="0"/>
              <a:t>10/11/2023</a:t>
            </a:fld>
            <a:endParaRPr lang="nl-CN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19AAA87-649C-CFF0-D652-AD0459FB5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CN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ACB2123-A6B1-6028-1127-13DBBB871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8F2C-09AB-8C46-A92C-2E6B45A18261}" type="slidenum">
              <a:rPr lang="nl-CN" smtClean="0"/>
              <a:t>‹#›</a:t>
            </a:fld>
            <a:endParaRPr lang="nl-CN"/>
          </a:p>
        </p:txBody>
      </p:sp>
    </p:spTree>
    <p:extLst>
      <p:ext uri="{BB962C8B-B14F-4D97-AF65-F5344CB8AC3E}">
        <p14:creationId xmlns:p14="http://schemas.microsoft.com/office/powerpoint/2010/main" val="1773420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0024AFA-9189-A03B-8275-E871665E3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CN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0F539B4-23A8-5E80-FF4A-46F4E16BA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378608A-1A99-3D4F-E09D-37802A9A3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FA1C-4C06-5C4F-A22D-6661974005E6}" type="datetimeFigureOut">
              <a:rPr lang="nl-CN" smtClean="0"/>
              <a:t>10/11/2023</a:t>
            </a:fld>
            <a:endParaRPr lang="nl-CN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1BC707F-5F2C-A484-5D41-A128506A3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CN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F8B93C94-66E4-A7C6-798F-F4F3431AA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8F2C-09AB-8C46-A92C-2E6B45A18261}" type="slidenum">
              <a:rPr lang="nl-CN" smtClean="0"/>
              <a:t>‹#›</a:t>
            </a:fld>
            <a:endParaRPr lang="nl-CN"/>
          </a:p>
        </p:txBody>
      </p:sp>
    </p:spTree>
    <p:extLst>
      <p:ext uri="{BB962C8B-B14F-4D97-AF65-F5344CB8AC3E}">
        <p14:creationId xmlns:p14="http://schemas.microsoft.com/office/powerpoint/2010/main" val="2196916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6DE0F0-63C7-70BB-5284-F85A45A6C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CN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594DD11-CB87-459F-7573-DF8C2EEC64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CN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6676EC2-D5D2-23E9-39A9-A7BB87628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CN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2888F1B-5B0F-380A-DBC7-5A47DD8FE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FA1C-4C06-5C4F-A22D-6661974005E6}" type="datetimeFigureOut">
              <a:rPr lang="nl-CN" smtClean="0"/>
              <a:t>10/11/2023</a:t>
            </a:fld>
            <a:endParaRPr lang="nl-CN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067CFE1-0AE7-92A7-3576-F9DC598D5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CN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DBE53F8-FB0E-E678-3A5F-79051D92B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8F2C-09AB-8C46-A92C-2E6B45A18261}" type="slidenum">
              <a:rPr lang="nl-CN" smtClean="0"/>
              <a:t>‹#›</a:t>
            </a:fld>
            <a:endParaRPr lang="nl-CN"/>
          </a:p>
        </p:txBody>
      </p:sp>
    </p:spTree>
    <p:extLst>
      <p:ext uri="{BB962C8B-B14F-4D97-AF65-F5344CB8AC3E}">
        <p14:creationId xmlns:p14="http://schemas.microsoft.com/office/powerpoint/2010/main" val="2886589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3A8FFB-8994-0D2F-E2DA-D56CE6C46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CN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DE0CF37-DCE2-7E3A-7F56-7B9C89697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327990F7-F481-F150-0933-6936A200C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CN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9F5B755E-5E28-0D25-CA5F-F57894648C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61AEC36A-1538-AE7B-06F0-EDF9FEFB26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CN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FA967D7-366D-84D4-C2D5-F4F00C4D1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FA1C-4C06-5C4F-A22D-6661974005E6}" type="datetimeFigureOut">
              <a:rPr lang="nl-CN" smtClean="0"/>
              <a:t>10/11/2023</a:t>
            </a:fld>
            <a:endParaRPr lang="nl-CN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F9F11E70-CDF5-9D0C-74FC-62A47A499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CN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05F2556-F0EE-4A77-2E04-03A26E959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8F2C-09AB-8C46-A92C-2E6B45A18261}" type="slidenum">
              <a:rPr lang="nl-CN" smtClean="0"/>
              <a:t>‹#›</a:t>
            </a:fld>
            <a:endParaRPr lang="nl-CN"/>
          </a:p>
        </p:txBody>
      </p:sp>
    </p:spTree>
    <p:extLst>
      <p:ext uri="{BB962C8B-B14F-4D97-AF65-F5344CB8AC3E}">
        <p14:creationId xmlns:p14="http://schemas.microsoft.com/office/powerpoint/2010/main" val="3551554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FAE7EE-0464-3068-4237-362D0CFDC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CN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3BA1A87-43AE-B828-5B37-24736D253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FA1C-4C06-5C4F-A22D-6661974005E6}" type="datetimeFigureOut">
              <a:rPr lang="nl-CN" smtClean="0"/>
              <a:t>10/11/2023</a:t>
            </a:fld>
            <a:endParaRPr lang="nl-CN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80DF8C9-7A4F-2C43-4804-631C835AB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CN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4A45B7CC-763E-BD46-8A0A-B94DA5B24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8F2C-09AB-8C46-A92C-2E6B45A18261}" type="slidenum">
              <a:rPr lang="nl-CN" smtClean="0"/>
              <a:t>‹#›</a:t>
            </a:fld>
            <a:endParaRPr lang="nl-CN"/>
          </a:p>
        </p:txBody>
      </p:sp>
    </p:spTree>
    <p:extLst>
      <p:ext uri="{BB962C8B-B14F-4D97-AF65-F5344CB8AC3E}">
        <p14:creationId xmlns:p14="http://schemas.microsoft.com/office/powerpoint/2010/main" val="2073692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3A819481-95FF-8A85-2C8D-9A411113B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FA1C-4C06-5C4F-A22D-6661974005E6}" type="datetimeFigureOut">
              <a:rPr lang="nl-CN" smtClean="0"/>
              <a:t>10/11/2023</a:t>
            </a:fld>
            <a:endParaRPr lang="nl-CN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E1E4451-9F5F-6A9A-ACA7-5A32555C6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CN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E868423-1C39-70FA-E93D-A19B0F673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8F2C-09AB-8C46-A92C-2E6B45A18261}" type="slidenum">
              <a:rPr lang="nl-CN" smtClean="0"/>
              <a:t>‹#›</a:t>
            </a:fld>
            <a:endParaRPr lang="nl-CN"/>
          </a:p>
        </p:txBody>
      </p:sp>
    </p:spTree>
    <p:extLst>
      <p:ext uri="{BB962C8B-B14F-4D97-AF65-F5344CB8AC3E}">
        <p14:creationId xmlns:p14="http://schemas.microsoft.com/office/powerpoint/2010/main" val="678635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E4B5EE-910D-6162-AD39-4DB3A67F5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CN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5F74D4-2B8A-2F49-E073-B8CAA7601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CN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A1C9BA7-DF3F-3832-A3C3-051656CFB9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9F30DB2-390A-37DF-245F-8CE696A91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FA1C-4C06-5C4F-A22D-6661974005E6}" type="datetimeFigureOut">
              <a:rPr lang="nl-CN" smtClean="0"/>
              <a:t>10/11/2023</a:t>
            </a:fld>
            <a:endParaRPr lang="nl-CN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3C1BD10-95FF-1CFC-8679-E9A90D588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CN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5CA0F25-4A69-89D0-DE0C-237B79720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8F2C-09AB-8C46-A92C-2E6B45A18261}" type="slidenum">
              <a:rPr lang="nl-CN" smtClean="0"/>
              <a:t>‹#›</a:t>
            </a:fld>
            <a:endParaRPr lang="nl-CN"/>
          </a:p>
        </p:txBody>
      </p:sp>
    </p:spTree>
    <p:extLst>
      <p:ext uri="{BB962C8B-B14F-4D97-AF65-F5344CB8AC3E}">
        <p14:creationId xmlns:p14="http://schemas.microsoft.com/office/powerpoint/2010/main" val="1436196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B46C18-F793-A266-3BBA-7AA1B54B2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CN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C6F0AF6E-8FAE-F344-D52A-C7473A5901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CN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27014A9-6A14-3889-19FE-A4261113C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97078CA5-44F1-4E0E-5BB7-EB3DA2C1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FA1C-4C06-5C4F-A22D-6661974005E6}" type="datetimeFigureOut">
              <a:rPr lang="nl-CN" smtClean="0"/>
              <a:t>10/11/2023</a:t>
            </a:fld>
            <a:endParaRPr lang="nl-CN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4B1449FA-E954-75A1-05DF-3A589199C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CN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05EA6EE-3327-42B3-EB17-93FB62418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68F2C-09AB-8C46-A92C-2E6B45A18261}" type="slidenum">
              <a:rPr lang="nl-CN" smtClean="0"/>
              <a:t>‹#›</a:t>
            </a:fld>
            <a:endParaRPr lang="nl-CN"/>
          </a:p>
        </p:txBody>
      </p:sp>
    </p:spTree>
    <p:extLst>
      <p:ext uri="{BB962C8B-B14F-4D97-AF65-F5344CB8AC3E}">
        <p14:creationId xmlns:p14="http://schemas.microsoft.com/office/powerpoint/2010/main" val="267726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9BADC4C-4B55-D7DA-72FD-7A10F17A11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CN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81E85BC-D42A-775C-550D-15DB51D69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CN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7CB8EC-D147-C21B-388A-96B61E95E2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AFFA1C-4C06-5C4F-A22D-6661974005E6}" type="datetimeFigureOut">
              <a:rPr lang="nl-CN" smtClean="0"/>
              <a:t>10/11/2023</a:t>
            </a:fld>
            <a:endParaRPr lang="nl-CN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55D601F-0AF8-639C-6DAA-8A4F7E0370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CN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A08500-3D27-B4A3-7108-98EA2660AD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68F2C-09AB-8C46-A92C-2E6B45A18261}" type="slidenum">
              <a:rPr lang="nl-CN" smtClean="0"/>
              <a:t>‹#›</a:t>
            </a:fld>
            <a:endParaRPr lang="nl-CN"/>
          </a:p>
        </p:txBody>
      </p:sp>
    </p:spTree>
    <p:extLst>
      <p:ext uri="{BB962C8B-B14F-4D97-AF65-F5344CB8AC3E}">
        <p14:creationId xmlns:p14="http://schemas.microsoft.com/office/powerpoint/2010/main" val="3896993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33023033-638D-E975-A5E2-D5840DF80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CN" dirty="0"/>
              <a:t>Exercise 11.4-1</a:t>
            </a:r>
          </a:p>
        </p:txBody>
      </p:sp>
      <p:sp>
        <p:nvSpPr>
          <p:cNvPr id="5" name="Tijdelijke aanduiding voor inhoud 4">
            <a:extLst>
              <a:ext uri="{FF2B5EF4-FFF2-40B4-BE49-F238E27FC236}">
                <a16:creationId xmlns:a16="http://schemas.microsoft.com/office/drawing/2014/main" id="{A068E62D-E311-492F-CE4B-9B269E74D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inserting the keys 10, 22, 31, 4, 15, 28, 17, 88, 59 into a hash table of length </a:t>
            </a:r>
            <a:r>
              <a:rPr lang="en-US" i="1" dirty="0"/>
              <a:t>m</a:t>
            </a:r>
            <a:r>
              <a:rPr lang="en-US" dirty="0"/>
              <a:t> = 11 using open addressing with the auxiliary hash function </a:t>
            </a:r>
            <a:r>
              <a:rPr lang="en-US" i="1" dirty="0"/>
              <a:t>h</a:t>
            </a:r>
            <a:r>
              <a:rPr lang="en-US" dirty="0"/>
              <a:t>′(</a:t>
            </a:r>
            <a:r>
              <a:rPr lang="en-US" i="1" dirty="0"/>
              <a:t>k</a:t>
            </a:r>
            <a:r>
              <a:rPr lang="en-US" dirty="0"/>
              <a:t>) = </a:t>
            </a:r>
            <a:r>
              <a:rPr lang="en-US" i="1" dirty="0"/>
              <a:t>k</a:t>
            </a:r>
            <a:r>
              <a:rPr lang="en-US" dirty="0"/>
              <a:t>.  Illustrate the result of inserting these keys using linear probing, using quadratic probing with </a:t>
            </a:r>
            <a:r>
              <a:rPr lang="en-US" i="1" dirty="0"/>
              <a:t>c</a:t>
            </a:r>
            <a:r>
              <a:rPr lang="en-US" baseline="-25000" dirty="0"/>
              <a:t>1</a:t>
            </a:r>
            <a:r>
              <a:rPr lang="en-US" dirty="0"/>
              <a:t> = 1 and </a:t>
            </a:r>
            <a:r>
              <a:rPr lang="en-US" i="1" dirty="0"/>
              <a:t>c</a:t>
            </a:r>
            <a:r>
              <a:rPr lang="en-US" baseline="-25000" dirty="0"/>
              <a:t>2</a:t>
            </a:r>
            <a:r>
              <a:rPr lang="en-US" dirty="0"/>
              <a:t> = 3, and using double hashing with </a:t>
            </a:r>
            <a:r>
              <a:rPr lang="en-US" i="1" dirty="0"/>
              <a:t>h</a:t>
            </a:r>
            <a:r>
              <a:rPr lang="en-US" baseline="-25000" dirty="0"/>
              <a:t>1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dirty="0"/>
              <a:t>) = k and </a:t>
            </a:r>
            <a:r>
              <a:rPr lang="en-US" i="1" dirty="0"/>
              <a:t>h</a:t>
            </a:r>
            <a:r>
              <a:rPr lang="en-US" baseline="-25000" dirty="0"/>
              <a:t>2</a:t>
            </a:r>
            <a:r>
              <a:rPr lang="en-US" dirty="0"/>
              <a:t>(</a:t>
            </a:r>
            <a:r>
              <a:rPr lang="en-US" i="1" dirty="0"/>
              <a:t>k) = </a:t>
            </a:r>
            <a:r>
              <a:rPr lang="en-US" dirty="0"/>
              <a:t>1 + (</a:t>
            </a:r>
            <a:r>
              <a:rPr lang="en-US" i="1" dirty="0"/>
              <a:t>k</a:t>
            </a:r>
            <a:r>
              <a:rPr lang="en-US" dirty="0"/>
              <a:t> mod (</a:t>
            </a:r>
            <a:r>
              <a:rPr lang="en-US" i="1" dirty="0"/>
              <a:t>m</a:t>
            </a:r>
            <a:r>
              <a:rPr lang="en-US" dirty="0"/>
              <a:t> – 1)).</a:t>
            </a:r>
          </a:p>
          <a:p>
            <a:r>
              <a:rPr lang="zh-CN" altLang="nl-NL" dirty="0">
                <a:latin typeface="+mn-ea"/>
              </a:rPr>
              <a:t>考虑用开放寻址法将</a:t>
            </a:r>
            <a:r>
              <a:rPr lang="zh-CN" altLang="en-US" dirty="0">
                <a:latin typeface="+mn-ea"/>
              </a:rPr>
              <a:t>元素</a:t>
            </a:r>
            <a:r>
              <a:rPr lang="nl-NL" altLang="zh-CN" dirty="0"/>
              <a:t>10, 22, 31, 4, 15, 28, 17, 88, 59</a:t>
            </a:r>
            <a:r>
              <a:rPr lang="zh-CN" altLang="en-US" dirty="0"/>
              <a:t> 加入</a:t>
            </a:r>
            <a:r>
              <a:rPr lang="zh-CN" altLang="nl-NL" dirty="0"/>
              <a:t>到</a:t>
            </a:r>
            <a:r>
              <a:rPr lang="zh-CN" altLang="en-US" dirty="0"/>
              <a:t>长度</a:t>
            </a:r>
            <a:r>
              <a:rPr lang="zh-CN" altLang="nl-NL" dirty="0"/>
              <a:t>为</a:t>
            </a:r>
            <a:r>
              <a:rPr lang="zh-CN" altLang="en-US" dirty="0"/>
              <a:t> </a:t>
            </a:r>
            <a:r>
              <a:rPr lang="nl-NL" altLang="zh-CN" i="1" dirty="0"/>
              <a:t>m</a:t>
            </a:r>
            <a:r>
              <a:rPr lang="zh-CN" altLang="nl-NL" dirty="0"/>
              <a:t> </a:t>
            </a:r>
            <a:r>
              <a:rPr lang="nl-NL" altLang="zh-CN" dirty="0"/>
              <a:t>= 11</a:t>
            </a:r>
            <a:r>
              <a:rPr lang="zh-CN" altLang="en-US" dirty="0"/>
              <a:t> </a:t>
            </a:r>
            <a:r>
              <a:rPr lang="zh-CN" altLang="nl-NL" dirty="0"/>
              <a:t>的散列表中</a:t>
            </a:r>
            <a:r>
              <a:rPr lang="zh-CN" altLang="en-US" dirty="0"/>
              <a:t>，使用</a:t>
            </a:r>
            <a:r>
              <a:rPr lang="zh-CN" altLang="nl-NL" dirty="0"/>
              <a:t>辅助散列函数</a:t>
            </a:r>
            <a:r>
              <a:rPr lang="en-US" altLang="zh-CN" i="1" dirty="0"/>
              <a:t>h</a:t>
            </a:r>
            <a:r>
              <a:rPr lang="en-US" altLang="zh-CN" dirty="0"/>
              <a:t>′(</a:t>
            </a:r>
            <a:r>
              <a:rPr lang="en-US" altLang="zh-CN" i="1" dirty="0"/>
              <a:t>k</a:t>
            </a:r>
            <a:r>
              <a:rPr lang="en-US" altLang="zh-CN" dirty="0"/>
              <a:t>) = </a:t>
            </a:r>
            <a:r>
              <a:rPr lang="en-US" altLang="zh-CN" i="1" dirty="0"/>
              <a:t>k</a:t>
            </a:r>
            <a:r>
              <a:rPr lang="zh-CN" altLang="en-US" dirty="0"/>
              <a:t>。</a:t>
            </a:r>
            <a:r>
              <a:rPr lang="zh-CN" altLang="en-US" dirty="0">
                <a:latin typeface="+mn-ea"/>
              </a:rPr>
              <a:t>分别展示使用</a:t>
            </a:r>
            <a:r>
              <a:rPr lang="zh-CN" altLang="nl-NL" dirty="0">
                <a:latin typeface="+mn-ea"/>
              </a:rPr>
              <a:t>线性探查</a:t>
            </a:r>
            <a:r>
              <a:rPr lang="zh-CN" altLang="en-US" dirty="0">
                <a:latin typeface="+mn-ea"/>
              </a:rPr>
              <a:t>，</a:t>
            </a:r>
            <a:r>
              <a:rPr lang="zh-CN" altLang="nl-NL" dirty="0">
                <a:latin typeface="+mn-ea"/>
              </a:rPr>
              <a:t>二次探查</a:t>
            </a:r>
            <a:r>
              <a:rPr lang="zh-CN" altLang="en-US" dirty="0">
                <a:latin typeface="+mn-ea"/>
              </a:rPr>
              <a:t>（</a:t>
            </a:r>
            <a:r>
              <a:rPr lang="nl-NL" altLang="zh-CN" i="1" dirty="0"/>
              <a:t>c</a:t>
            </a:r>
            <a:r>
              <a:rPr lang="nl-NL" altLang="zh-CN" baseline="-25000" dirty="0"/>
              <a:t>1</a:t>
            </a:r>
            <a:r>
              <a:rPr lang="zh-CN" altLang="nl-NL" dirty="0"/>
              <a:t> </a:t>
            </a:r>
            <a:r>
              <a:rPr lang="nl-NL" altLang="zh-CN" dirty="0"/>
              <a:t>= 1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nl-NL" altLang="zh-CN" i="1" dirty="0"/>
              <a:t>c</a:t>
            </a:r>
            <a:r>
              <a:rPr lang="nl-NL" altLang="zh-CN" baseline="-25000" dirty="0"/>
              <a:t>2</a:t>
            </a:r>
            <a:r>
              <a:rPr lang="zh-CN" altLang="nl-NL" dirty="0"/>
              <a:t> </a:t>
            </a:r>
            <a:r>
              <a:rPr lang="nl-NL" altLang="zh-CN" dirty="0"/>
              <a:t>= 3</a:t>
            </a:r>
            <a:r>
              <a:rPr lang="zh-CN" altLang="en-US" dirty="0">
                <a:latin typeface="+mn-ea"/>
              </a:rPr>
              <a:t>）</a:t>
            </a:r>
            <a:r>
              <a:rPr lang="zh-CN" altLang="nl-NL" dirty="0">
                <a:latin typeface="+mn-ea"/>
              </a:rPr>
              <a:t>和双重散列</a:t>
            </a:r>
            <a:r>
              <a:rPr lang="zh-CN" altLang="en-US" dirty="0">
                <a:latin typeface="+mn-ea"/>
              </a:rPr>
              <a:t>（</a:t>
            </a:r>
            <a:r>
              <a:rPr lang="nl-NL" altLang="zh-CN" i="1" dirty="0"/>
              <a:t>h</a:t>
            </a:r>
            <a:r>
              <a:rPr lang="nl-NL" altLang="zh-CN" baseline="-25000" dirty="0"/>
              <a:t>1</a:t>
            </a:r>
            <a:r>
              <a:rPr lang="nl-NL" altLang="zh-CN" dirty="0"/>
              <a:t>(</a:t>
            </a:r>
            <a:r>
              <a:rPr lang="nl-NL" altLang="zh-CN" i="1" dirty="0"/>
              <a:t>k</a:t>
            </a:r>
            <a:r>
              <a:rPr lang="nl-NL" altLang="zh-CN" dirty="0"/>
              <a:t>) = k</a:t>
            </a:r>
            <a:r>
              <a:rPr lang="zh-CN" altLang="en-US" dirty="0"/>
              <a:t>，</a:t>
            </a:r>
            <a:r>
              <a:rPr lang="nl-NL" altLang="zh-CN" i="1" dirty="0"/>
              <a:t>h</a:t>
            </a:r>
            <a:r>
              <a:rPr lang="nl-NL" altLang="zh-CN" baseline="-25000" dirty="0"/>
              <a:t>2</a:t>
            </a:r>
            <a:r>
              <a:rPr lang="nl-NL" altLang="zh-CN" dirty="0"/>
              <a:t>(</a:t>
            </a:r>
            <a:r>
              <a:rPr lang="nl-NL" altLang="zh-CN" i="1" dirty="0"/>
              <a:t>k) = </a:t>
            </a:r>
            <a:r>
              <a:rPr lang="nl-NL" altLang="zh-CN" dirty="0"/>
              <a:t>1 + (</a:t>
            </a:r>
            <a:r>
              <a:rPr lang="nl-NL" altLang="zh-CN" i="1" dirty="0"/>
              <a:t>k</a:t>
            </a:r>
            <a:r>
              <a:rPr lang="zh-CN" altLang="nl-NL" dirty="0"/>
              <a:t> </a:t>
            </a:r>
            <a:r>
              <a:rPr lang="nl-NL" altLang="zh-CN" dirty="0"/>
              <a:t>mod (</a:t>
            </a:r>
            <a:r>
              <a:rPr lang="nl-NL" altLang="zh-CN" i="1" dirty="0"/>
              <a:t>m</a:t>
            </a:r>
            <a:r>
              <a:rPr lang="nl-NL" altLang="zh-CN" dirty="0"/>
              <a:t> – 1))</a:t>
            </a:r>
            <a:r>
              <a:rPr lang="zh-CN" altLang="en-US" dirty="0">
                <a:latin typeface="+mn-ea"/>
              </a:rPr>
              <a:t>）加入</a:t>
            </a:r>
            <a:r>
              <a:rPr lang="zh-CN" altLang="nl-NL" dirty="0">
                <a:latin typeface="+mn-ea"/>
              </a:rPr>
              <a:t>散列表的过程</a:t>
            </a:r>
            <a:r>
              <a:rPr lang="zh-CN" altLang="en-US" dirty="0">
                <a:latin typeface="+mn-ea"/>
              </a:rPr>
              <a:t>。</a:t>
            </a:r>
            <a:endParaRPr lang="zh-CN" altLang="nl-NL" dirty="0">
              <a:latin typeface="+mn-ea"/>
            </a:endParaRPr>
          </a:p>
          <a:p>
            <a:endParaRPr lang="nl-NL" dirty="0"/>
          </a:p>
          <a:p>
            <a:endParaRPr lang="nl-CN" dirty="0"/>
          </a:p>
        </p:txBody>
      </p:sp>
    </p:spTree>
    <p:extLst>
      <p:ext uri="{BB962C8B-B14F-4D97-AF65-F5344CB8AC3E}">
        <p14:creationId xmlns:p14="http://schemas.microsoft.com/office/powerpoint/2010/main" val="9431716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A3F61B-C093-6E0D-8886-0F137697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11.4-1 Solution: Linear Probing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A4C1657-98FC-E0FC-57D7-69A12C8F5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h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dirty="0"/>
              <a:t>, </a:t>
            </a:r>
            <a:r>
              <a:rPr lang="en-US" i="1" dirty="0" err="1"/>
              <a:t>i</a:t>
            </a:r>
            <a:r>
              <a:rPr lang="en-US" dirty="0"/>
              <a:t>) = (</a:t>
            </a:r>
            <a:r>
              <a:rPr lang="en-US" i="1" dirty="0"/>
              <a:t>h</a:t>
            </a:r>
            <a:r>
              <a:rPr lang="en-US" dirty="0"/>
              <a:t>′(</a:t>
            </a:r>
            <a:r>
              <a:rPr lang="en-US" i="1" dirty="0"/>
              <a:t>k</a:t>
            </a:r>
            <a:r>
              <a:rPr lang="en-US" dirty="0"/>
              <a:t>) + </a:t>
            </a:r>
            <a:r>
              <a:rPr lang="en-US" i="1" dirty="0" err="1"/>
              <a:t>i</a:t>
            </a:r>
            <a:r>
              <a:rPr lang="en-US" dirty="0"/>
              <a:t>) mod </a:t>
            </a:r>
            <a:r>
              <a:rPr lang="en-US" i="1" dirty="0"/>
              <a:t>m</a:t>
            </a:r>
            <a:r>
              <a:rPr lang="en-US" dirty="0"/>
              <a:t> = (</a:t>
            </a:r>
            <a:r>
              <a:rPr lang="en-US" i="1" dirty="0"/>
              <a:t>k</a:t>
            </a:r>
            <a:r>
              <a:rPr lang="en-US" dirty="0"/>
              <a:t> + </a:t>
            </a:r>
            <a:r>
              <a:rPr lang="en-US" i="1" dirty="0" err="1"/>
              <a:t>i</a:t>
            </a:r>
            <a:r>
              <a:rPr lang="en-US" dirty="0"/>
              <a:t>) mod 11.</a:t>
            </a:r>
          </a:p>
          <a:p>
            <a:r>
              <a:rPr lang="en-US" dirty="0"/>
              <a:t>Last insert:</a:t>
            </a:r>
          </a:p>
          <a:p>
            <a:pPr lvl="1"/>
            <a:r>
              <a:rPr lang="en-US" i="1" dirty="0"/>
              <a:t>h</a:t>
            </a:r>
            <a:r>
              <a:rPr lang="en-US" dirty="0"/>
              <a:t>(59, 0) = 4 – collision!</a:t>
            </a:r>
          </a:p>
          <a:p>
            <a:pPr lvl="1"/>
            <a:r>
              <a:rPr lang="en-US" i="1" dirty="0"/>
              <a:t>h</a:t>
            </a:r>
            <a:r>
              <a:rPr lang="en-US" dirty="0"/>
              <a:t>(59, 1) = 5 – collision!</a:t>
            </a:r>
          </a:p>
          <a:p>
            <a:pPr lvl="1"/>
            <a:r>
              <a:rPr lang="en-US" dirty="0"/>
              <a:t>h(59, 2) = 6 – collision!</a:t>
            </a:r>
          </a:p>
          <a:p>
            <a:pPr lvl="1"/>
            <a:r>
              <a:rPr lang="en-US" dirty="0"/>
              <a:t>h(59, 3) = 7 – collision!</a:t>
            </a:r>
          </a:p>
          <a:p>
            <a:pPr lvl="1"/>
            <a:r>
              <a:rPr lang="en-US" dirty="0"/>
              <a:t>h(59, 4) = 8</a:t>
            </a:r>
          </a:p>
        </p:txBody>
      </p:sp>
      <p:graphicFrame>
        <p:nvGraphicFramePr>
          <p:cNvPr id="4" name="Tijdelijke aanduiding voor inhoud 4">
            <a:extLst>
              <a:ext uri="{FF2B5EF4-FFF2-40B4-BE49-F238E27FC236}">
                <a16:creationId xmlns:a16="http://schemas.microsoft.com/office/drawing/2014/main" id="{97E4848A-3C53-B1E4-09E3-C92A4A0AB5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99537872"/>
              </p:ext>
            </p:extLst>
          </p:nvPr>
        </p:nvGraphicFramePr>
        <p:xfrm>
          <a:off x="838207" y="5435283"/>
          <a:ext cx="1051559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71704326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59305800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23764137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565500117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697313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4169720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48103662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644035229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427054549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813348447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332828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820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189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08822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A3F61B-C093-6E0D-8886-0F137697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11.4-1 Solution: Quadratic Probing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A4C1657-98FC-E0FC-57D7-69A12C8F5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h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dirty="0"/>
              <a:t>, </a:t>
            </a:r>
            <a:r>
              <a:rPr lang="en-US" i="1" dirty="0" err="1"/>
              <a:t>i</a:t>
            </a:r>
            <a:r>
              <a:rPr lang="en-US" dirty="0"/>
              <a:t>) = (</a:t>
            </a:r>
            <a:r>
              <a:rPr lang="en-US" i="1" dirty="0"/>
              <a:t>h</a:t>
            </a:r>
            <a:r>
              <a:rPr lang="en-US" dirty="0"/>
              <a:t>′(</a:t>
            </a:r>
            <a:r>
              <a:rPr lang="en-US" i="1" dirty="0"/>
              <a:t>k</a:t>
            </a:r>
            <a:r>
              <a:rPr lang="en-US" dirty="0"/>
              <a:t>) + </a:t>
            </a:r>
            <a:r>
              <a:rPr lang="en-US" i="1" dirty="0"/>
              <a:t>c</a:t>
            </a:r>
            <a:r>
              <a:rPr lang="en-US" baseline="-25000" dirty="0"/>
              <a:t>1</a:t>
            </a:r>
            <a:r>
              <a:rPr lang="en-US" i="1" dirty="0"/>
              <a:t>i</a:t>
            </a:r>
            <a:r>
              <a:rPr lang="en-US" dirty="0"/>
              <a:t> + </a:t>
            </a:r>
            <a:r>
              <a:rPr lang="en-US" i="1" dirty="0"/>
              <a:t>c</a:t>
            </a:r>
            <a:r>
              <a:rPr lang="en-US" baseline="-25000" dirty="0"/>
              <a:t>2</a:t>
            </a:r>
            <a:r>
              <a:rPr lang="en-US" i="1" dirty="0"/>
              <a:t>i</a:t>
            </a:r>
            <a:r>
              <a:rPr lang="en-US" baseline="30000" dirty="0"/>
              <a:t>2</a:t>
            </a:r>
            <a:r>
              <a:rPr lang="en-US" dirty="0"/>
              <a:t>) mod </a:t>
            </a:r>
            <a:r>
              <a:rPr lang="en-US" i="1" dirty="0"/>
              <a:t>m</a:t>
            </a:r>
            <a:r>
              <a:rPr lang="en-US" dirty="0"/>
              <a:t> = (</a:t>
            </a:r>
            <a:r>
              <a:rPr lang="en-US" i="1" dirty="0"/>
              <a:t>k</a:t>
            </a:r>
            <a:r>
              <a:rPr lang="en-US" dirty="0"/>
              <a:t> + </a:t>
            </a:r>
            <a:r>
              <a:rPr lang="en-US" i="1" dirty="0" err="1"/>
              <a:t>i</a:t>
            </a:r>
            <a:r>
              <a:rPr lang="en-US" dirty="0"/>
              <a:t> + 3</a:t>
            </a:r>
            <a:r>
              <a:rPr lang="en-US" i="1" dirty="0"/>
              <a:t>i</a:t>
            </a:r>
            <a:r>
              <a:rPr lang="en-US" baseline="30000" dirty="0"/>
              <a:t>2</a:t>
            </a:r>
            <a:r>
              <a:rPr lang="en-US" dirty="0"/>
              <a:t>) mod 11.</a:t>
            </a:r>
          </a:p>
          <a:p>
            <a:r>
              <a:rPr lang="en-US" dirty="0"/>
              <a:t>Insert without collisions:</a:t>
            </a:r>
          </a:p>
          <a:p>
            <a:pPr lvl="1"/>
            <a:r>
              <a:rPr lang="en-US" i="1" dirty="0"/>
              <a:t>h</a:t>
            </a:r>
            <a:r>
              <a:rPr lang="en-US" dirty="0"/>
              <a:t>(10, 0) = 10</a:t>
            </a:r>
          </a:p>
          <a:p>
            <a:pPr lvl="1"/>
            <a:r>
              <a:rPr lang="en-US" i="1" dirty="0"/>
              <a:t>h</a:t>
            </a:r>
            <a:r>
              <a:rPr lang="en-US" dirty="0"/>
              <a:t>(22, 0) = </a:t>
            </a:r>
            <a:r>
              <a:rPr lang="en-US" dirty="0">
                <a:solidFill>
                  <a:schemeClr val="bg1"/>
                </a:solidFill>
              </a:rPr>
              <a:t>0</a:t>
            </a:r>
            <a:r>
              <a:rPr lang="en-US" dirty="0"/>
              <a:t>0</a:t>
            </a:r>
          </a:p>
          <a:p>
            <a:pPr lvl="1"/>
            <a:r>
              <a:rPr lang="en-US" i="1" dirty="0"/>
              <a:t>h</a:t>
            </a:r>
            <a:r>
              <a:rPr lang="en-US" dirty="0"/>
              <a:t>(31, 0) = </a:t>
            </a:r>
            <a:r>
              <a:rPr lang="en-US" dirty="0">
                <a:solidFill>
                  <a:schemeClr val="bg1"/>
                </a:solidFill>
              </a:rPr>
              <a:t>0</a:t>
            </a:r>
            <a:r>
              <a:rPr lang="en-US" dirty="0"/>
              <a:t>9</a:t>
            </a:r>
          </a:p>
          <a:p>
            <a:pPr lvl="1"/>
            <a:r>
              <a:rPr lang="en-US" i="1" dirty="0"/>
              <a:t>h</a:t>
            </a:r>
            <a:r>
              <a:rPr lang="en-US" dirty="0"/>
              <a:t>(</a:t>
            </a:r>
            <a:r>
              <a:rPr lang="en-US" dirty="0">
                <a:solidFill>
                  <a:schemeClr val="bg1"/>
                </a:solidFill>
              </a:rPr>
              <a:t>0</a:t>
            </a:r>
            <a:r>
              <a:rPr lang="en-US" dirty="0"/>
              <a:t>4, 0) = </a:t>
            </a:r>
            <a:r>
              <a:rPr lang="en-US" dirty="0">
                <a:solidFill>
                  <a:schemeClr val="bg1"/>
                </a:solidFill>
              </a:rPr>
              <a:t>0</a:t>
            </a:r>
            <a:r>
              <a:rPr lang="en-US" dirty="0"/>
              <a:t>4</a:t>
            </a:r>
          </a:p>
        </p:txBody>
      </p:sp>
      <p:graphicFrame>
        <p:nvGraphicFramePr>
          <p:cNvPr id="4" name="Tijdelijke aanduiding voor inhoud 4">
            <a:extLst>
              <a:ext uri="{FF2B5EF4-FFF2-40B4-BE49-F238E27FC236}">
                <a16:creationId xmlns:a16="http://schemas.microsoft.com/office/drawing/2014/main" id="{97E4848A-3C53-B1E4-09E3-C92A4A0AB5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0950747"/>
              </p:ext>
            </p:extLst>
          </p:nvPr>
        </p:nvGraphicFramePr>
        <p:xfrm>
          <a:off x="838207" y="5435283"/>
          <a:ext cx="1051559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71704326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59305800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23764137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565500117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697313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4169720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48103662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644035229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427054549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813348447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332828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820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189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6310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A3F61B-C093-6E0D-8886-0F137697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11.4-1 Solution: Quadratic Probing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A4C1657-98FC-E0FC-57D7-69A12C8F5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h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dirty="0"/>
              <a:t>, </a:t>
            </a:r>
            <a:r>
              <a:rPr lang="en-US" i="1" dirty="0" err="1"/>
              <a:t>i</a:t>
            </a:r>
            <a:r>
              <a:rPr lang="en-US" dirty="0"/>
              <a:t>) = (</a:t>
            </a:r>
            <a:r>
              <a:rPr lang="en-US" i="1" dirty="0"/>
              <a:t>h</a:t>
            </a:r>
            <a:r>
              <a:rPr lang="en-US" dirty="0"/>
              <a:t>′(</a:t>
            </a:r>
            <a:r>
              <a:rPr lang="en-US" i="1" dirty="0"/>
              <a:t>k</a:t>
            </a:r>
            <a:r>
              <a:rPr lang="en-US" dirty="0"/>
              <a:t>) + </a:t>
            </a:r>
            <a:r>
              <a:rPr lang="en-US" i="1" dirty="0"/>
              <a:t>c</a:t>
            </a:r>
            <a:r>
              <a:rPr lang="en-US" baseline="-25000" dirty="0"/>
              <a:t>1</a:t>
            </a:r>
            <a:r>
              <a:rPr lang="en-US" i="1" dirty="0"/>
              <a:t>i</a:t>
            </a:r>
            <a:r>
              <a:rPr lang="en-US" dirty="0"/>
              <a:t> + </a:t>
            </a:r>
            <a:r>
              <a:rPr lang="en-US" i="1" dirty="0"/>
              <a:t>c</a:t>
            </a:r>
            <a:r>
              <a:rPr lang="en-US" baseline="-25000" dirty="0"/>
              <a:t>2</a:t>
            </a:r>
            <a:r>
              <a:rPr lang="en-US" i="1" dirty="0"/>
              <a:t>i</a:t>
            </a:r>
            <a:r>
              <a:rPr lang="en-US" baseline="30000" dirty="0"/>
              <a:t>2</a:t>
            </a:r>
            <a:r>
              <a:rPr lang="en-US" dirty="0"/>
              <a:t>) mod </a:t>
            </a:r>
            <a:r>
              <a:rPr lang="en-US" i="1" dirty="0"/>
              <a:t>m</a:t>
            </a:r>
            <a:r>
              <a:rPr lang="en-US" dirty="0"/>
              <a:t> = (</a:t>
            </a:r>
            <a:r>
              <a:rPr lang="en-US" i="1" dirty="0"/>
              <a:t>k</a:t>
            </a:r>
            <a:r>
              <a:rPr lang="en-US" dirty="0"/>
              <a:t> + </a:t>
            </a:r>
            <a:r>
              <a:rPr lang="en-US" i="1" dirty="0" err="1"/>
              <a:t>i</a:t>
            </a:r>
            <a:r>
              <a:rPr lang="en-US" dirty="0"/>
              <a:t> + 3</a:t>
            </a:r>
            <a:r>
              <a:rPr lang="en-US" i="1" dirty="0"/>
              <a:t>i</a:t>
            </a:r>
            <a:r>
              <a:rPr lang="en-US" baseline="30000" dirty="0"/>
              <a:t>2</a:t>
            </a:r>
            <a:r>
              <a:rPr lang="en-US" dirty="0"/>
              <a:t>) mod 11.</a:t>
            </a:r>
          </a:p>
          <a:p>
            <a:r>
              <a:rPr lang="en-US" dirty="0"/>
              <a:t>Further inserts:</a:t>
            </a:r>
          </a:p>
          <a:p>
            <a:pPr lvl="1"/>
            <a:r>
              <a:rPr lang="en-US" i="1" dirty="0"/>
              <a:t>h</a:t>
            </a:r>
            <a:r>
              <a:rPr lang="en-US" dirty="0"/>
              <a:t>(15, 0) = 4 – collision!   </a:t>
            </a:r>
            <a:r>
              <a:rPr lang="en-US" i="1" dirty="0"/>
              <a:t>h</a:t>
            </a:r>
            <a:r>
              <a:rPr lang="en-US" dirty="0"/>
              <a:t>(15, 1) = (15 + 1 + 3∙1</a:t>
            </a:r>
            <a:r>
              <a:rPr lang="en-US" baseline="30000" dirty="0"/>
              <a:t>2</a:t>
            </a:r>
            <a:r>
              <a:rPr lang="en-US" dirty="0"/>
              <a:t>) mod 11 = 8</a:t>
            </a:r>
          </a:p>
          <a:p>
            <a:pPr lvl="1"/>
            <a:r>
              <a:rPr lang="en-US" i="1" dirty="0"/>
              <a:t>h</a:t>
            </a:r>
            <a:r>
              <a:rPr lang="en-US" dirty="0"/>
              <a:t>(28, 0) = 6</a:t>
            </a:r>
          </a:p>
          <a:p>
            <a:pPr lvl="1"/>
            <a:r>
              <a:rPr lang="en-US" i="1" dirty="0"/>
              <a:t>h</a:t>
            </a:r>
            <a:r>
              <a:rPr lang="en-US" dirty="0"/>
              <a:t>(17, 0) = 6 – collision!   </a:t>
            </a:r>
            <a:r>
              <a:rPr lang="en-US" i="1" dirty="0"/>
              <a:t>h</a:t>
            </a:r>
            <a:r>
              <a:rPr lang="en-US" dirty="0"/>
              <a:t>(17, 1) = (17 + 1 + 3∙1</a:t>
            </a:r>
            <a:r>
              <a:rPr lang="en-US" baseline="30000" dirty="0"/>
              <a:t>2</a:t>
            </a:r>
            <a:r>
              <a:rPr lang="en-US" dirty="0"/>
              <a:t>) mod 11 = 10 – collision!</a:t>
            </a:r>
            <a:br>
              <a:rPr lang="en-US" dirty="0"/>
            </a:br>
            <a:r>
              <a:rPr lang="en-US" dirty="0"/>
              <a:t>h(17, 2) = (17 + 2 + 3∙2</a:t>
            </a:r>
            <a:r>
              <a:rPr lang="en-US" baseline="30000" dirty="0"/>
              <a:t>2</a:t>
            </a:r>
            <a:r>
              <a:rPr lang="en-US" dirty="0"/>
              <a:t>) mod 11 = 9 – collision!</a:t>
            </a:r>
            <a:br>
              <a:rPr lang="en-US" dirty="0"/>
            </a:br>
            <a:r>
              <a:rPr lang="en-US" dirty="0"/>
              <a:t>h(17, 3) = (17 + 3 + 3∙3</a:t>
            </a:r>
            <a:r>
              <a:rPr lang="en-US" baseline="30000" dirty="0"/>
              <a:t>2</a:t>
            </a:r>
            <a:r>
              <a:rPr lang="en-US" dirty="0"/>
              <a:t>) mod 11 = 3</a:t>
            </a:r>
          </a:p>
        </p:txBody>
      </p:sp>
      <p:graphicFrame>
        <p:nvGraphicFramePr>
          <p:cNvPr id="4" name="Tijdelijke aanduiding voor inhoud 4">
            <a:extLst>
              <a:ext uri="{FF2B5EF4-FFF2-40B4-BE49-F238E27FC236}">
                <a16:creationId xmlns:a16="http://schemas.microsoft.com/office/drawing/2014/main" id="{97E4848A-3C53-B1E4-09E3-C92A4A0AB5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0141261"/>
              </p:ext>
            </p:extLst>
          </p:nvPr>
        </p:nvGraphicFramePr>
        <p:xfrm>
          <a:off x="838200" y="5435283"/>
          <a:ext cx="1051559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71704326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59305800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23764137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565500117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697313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4169720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48103662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644035229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427054549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813348447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332828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820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189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8976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A3F61B-C093-6E0D-8886-0F137697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11.4-1 Solution: Quadratic Probing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A4C1657-98FC-E0FC-57D7-69A12C8F5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= (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′(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+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2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mod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(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</a:t>
            </a:r>
            <a:r>
              <a:rPr kumimoji="0" 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+ 3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2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mod 11.</a:t>
            </a:r>
          </a:p>
          <a:p>
            <a:pPr lvl="1">
              <a:spcBef>
                <a:spcPts val="1000"/>
              </a:spcBef>
              <a:defRPr/>
            </a:pPr>
            <a:r>
              <a:rPr lang="en-US" i="1" dirty="0"/>
              <a:t>h</a:t>
            </a:r>
            <a:r>
              <a:rPr lang="en-US" dirty="0"/>
              <a:t>(88, 0) = 0 – collision!</a:t>
            </a:r>
            <a:br>
              <a:rPr lang="en-US" dirty="0"/>
            </a:br>
            <a:r>
              <a:rPr lang="en-US" i="1" dirty="0"/>
              <a:t>h</a:t>
            </a:r>
            <a:r>
              <a:rPr lang="en-US" dirty="0"/>
              <a:t>(88, 1) = (88 + 1 + 3∙1</a:t>
            </a:r>
            <a:r>
              <a:rPr lang="en-US" baseline="30000" dirty="0"/>
              <a:t>2</a:t>
            </a:r>
            <a:r>
              <a:rPr lang="en-US" dirty="0"/>
              <a:t>) mod 11 = 4 – collision!</a:t>
            </a:r>
            <a:br>
              <a:rPr lang="en-US" dirty="0"/>
            </a:br>
            <a:r>
              <a:rPr lang="en-US" i="1" dirty="0"/>
              <a:t>h</a:t>
            </a:r>
            <a:r>
              <a:rPr lang="en-US" dirty="0"/>
              <a:t>(88, 2) = (88 + 2 + 3∙2</a:t>
            </a:r>
            <a:r>
              <a:rPr lang="en-US" baseline="30000" dirty="0"/>
              <a:t>2</a:t>
            </a:r>
            <a:r>
              <a:rPr lang="en-US" dirty="0"/>
              <a:t>) mod 11 = 3 – collision!</a:t>
            </a:r>
            <a:br>
              <a:rPr lang="en-US" dirty="0"/>
            </a:br>
            <a:r>
              <a:rPr lang="en-US" i="1" dirty="0"/>
              <a:t>h</a:t>
            </a:r>
            <a:r>
              <a:rPr lang="en-US" dirty="0"/>
              <a:t>(88, 3) = (88 + 3 + 3∙3</a:t>
            </a:r>
            <a:r>
              <a:rPr lang="en-US" baseline="30000" dirty="0"/>
              <a:t>2</a:t>
            </a:r>
            <a:r>
              <a:rPr lang="en-US" dirty="0"/>
              <a:t>) mod 11 = 8 – collision!</a:t>
            </a:r>
            <a:br>
              <a:rPr lang="en-US" dirty="0"/>
            </a:br>
            <a:r>
              <a:rPr lang="en-US" i="1" dirty="0"/>
              <a:t>h</a:t>
            </a:r>
            <a:r>
              <a:rPr lang="en-US" dirty="0"/>
              <a:t>(88, 4) = (88 + 4 + 3∙4</a:t>
            </a:r>
            <a:r>
              <a:rPr lang="en-US" baseline="30000" dirty="0"/>
              <a:t>2</a:t>
            </a:r>
            <a:r>
              <a:rPr lang="en-US" dirty="0"/>
              <a:t>) mod 11 = 8 – collision!</a:t>
            </a:r>
            <a:br>
              <a:rPr lang="en-US" dirty="0"/>
            </a:br>
            <a:r>
              <a:rPr lang="en-US" i="1" dirty="0"/>
              <a:t>h</a:t>
            </a:r>
            <a:r>
              <a:rPr lang="en-US" dirty="0"/>
              <a:t>(88, 5) = (88 + 5 + 3∙5</a:t>
            </a:r>
            <a:r>
              <a:rPr lang="en-US" baseline="30000" dirty="0"/>
              <a:t>2</a:t>
            </a:r>
            <a:r>
              <a:rPr lang="en-US" dirty="0"/>
              <a:t>) mod 11 = 3 – collision!</a:t>
            </a:r>
            <a:br>
              <a:rPr lang="en-US" dirty="0"/>
            </a:br>
            <a:r>
              <a:rPr lang="en-US" i="1" dirty="0"/>
              <a:t>h</a:t>
            </a:r>
            <a:r>
              <a:rPr lang="en-US" dirty="0"/>
              <a:t>(88, 6) = (88 + 6 + 3∙6</a:t>
            </a:r>
            <a:r>
              <a:rPr lang="en-US" baseline="30000" dirty="0"/>
              <a:t>2</a:t>
            </a:r>
            <a:r>
              <a:rPr lang="en-US" dirty="0"/>
              <a:t>) mod 11 = 4 – collision!</a:t>
            </a:r>
            <a:br>
              <a:rPr lang="en-US" dirty="0"/>
            </a:br>
            <a:r>
              <a:rPr lang="en-US" i="1" dirty="0"/>
              <a:t>h</a:t>
            </a:r>
            <a:r>
              <a:rPr lang="en-US" dirty="0"/>
              <a:t>(88, 7) = (88 + 7 + 3∙7</a:t>
            </a:r>
            <a:r>
              <a:rPr lang="en-US" baseline="30000" dirty="0"/>
              <a:t>2</a:t>
            </a:r>
            <a:r>
              <a:rPr lang="en-US" dirty="0"/>
              <a:t>) mod 11 = 0 – collision!</a:t>
            </a:r>
            <a:br>
              <a:rPr lang="en-US" dirty="0"/>
            </a:br>
            <a:r>
              <a:rPr lang="en-US" i="1" dirty="0"/>
              <a:t>h</a:t>
            </a:r>
            <a:r>
              <a:rPr lang="en-US" dirty="0"/>
              <a:t>(88, 8) = (88 + 8 + 3∙8</a:t>
            </a:r>
            <a:r>
              <a:rPr lang="en-US" baseline="30000" dirty="0"/>
              <a:t>2</a:t>
            </a:r>
            <a:r>
              <a:rPr lang="en-US" dirty="0"/>
              <a:t>) mod 11 = 2</a:t>
            </a:r>
          </a:p>
        </p:txBody>
      </p:sp>
      <p:graphicFrame>
        <p:nvGraphicFramePr>
          <p:cNvPr id="5" name="Tijdelijke aanduiding voor inhoud 4">
            <a:extLst>
              <a:ext uri="{FF2B5EF4-FFF2-40B4-BE49-F238E27FC236}">
                <a16:creationId xmlns:a16="http://schemas.microsoft.com/office/drawing/2014/main" id="{39382CFA-816C-A802-434E-DE4779646C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715745"/>
              </p:ext>
            </p:extLst>
          </p:nvPr>
        </p:nvGraphicFramePr>
        <p:xfrm>
          <a:off x="838207" y="5435283"/>
          <a:ext cx="1051559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71704326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59305800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23764137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565500117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697313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4169720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48103662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644035229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427054549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813348447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332828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820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189164"/>
                  </a:ext>
                </a:extLst>
              </a:tr>
            </a:tbl>
          </a:graphicData>
        </a:graphic>
      </p:graphicFrame>
      <p:sp>
        <p:nvSpPr>
          <p:cNvPr id="9" name="Vierkante haak rechts 8">
            <a:extLst>
              <a:ext uri="{FF2B5EF4-FFF2-40B4-BE49-F238E27FC236}">
                <a16:creationId xmlns:a16="http://schemas.microsoft.com/office/drawing/2014/main" id="{31A79782-FF22-2735-9597-1B4B875C886C}"/>
              </a:ext>
            </a:extLst>
          </p:cNvPr>
          <p:cNvSpPr/>
          <p:nvPr/>
        </p:nvSpPr>
        <p:spPr>
          <a:xfrm>
            <a:off x="7495309" y="2890432"/>
            <a:ext cx="789709" cy="1618594"/>
          </a:xfrm>
          <a:prstGeom prst="rightBracket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Vierkante haak rechts 9">
            <a:extLst>
              <a:ext uri="{FF2B5EF4-FFF2-40B4-BE49-F238E27FC236}">
                <a16:creationId xmlns:a16="http://schemas.microsoft.com/office/drawing/2014/main" id="{67E65CB8-3EA9-54F4-3734-9A4DFED79968}"/>
              </a:ext>
            </a:extLst>
          </p:cNvPr>
          <p:cNvSpPr/>
          <p:nvPr/>
        </p:nvSpPr>
        <p:spPr>
          <a:xfrm>
            <a:off x="7495310" y="3197219"/>
            <a:ext cx="568036" cy="1005021"/>
          </a:xfrm>
          <a:prstGeom prst="rightBracket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Vierkante haak rechts 10">
            <a:extLst>
              <a:ext uri="{FF2B5EF4-FFF2-40B4-BE49-F238E27FC236}">
                <a16:creationId xmlns:a16="http://schemas.microsoft.com/office/drawing/2014/main" id="{AE2C6406-7A75-D5D0-4902-F548405B059A}"/>
              </a:ext>
            </a:extLst>
          </p:cNvPr>
          <p:cNvSpPr/>
          <p:nvPr/>
        </p:nvSpPr>
        <p:spPr>
          <a:xfrm>
            <a:off x="7495310" y="3539614"/>
            <a:ext cx="318654" cy="320230"/>
          </a:xfrm>
          <a:prstGeom prst="rightBracket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Vierkante haak rechts 11">
            <a:extLst>
              <a:ext uri="{FF2B5EF4-FFF2-40B4-BE49-F238E27FC236}">
                <a16:creationId xmlns:a16="http://schemas.microsoft.com/office/drawing/2014/main" id="{9A120952-5F71-ADE3-D5C2-CEB2B34A0391}"/>
              </a:ext>
            </a:extLst>
          </p:cNvPr>
          <p:cNvSpPr/>
          <p:nvPr/>
        </p:nvSpPr>
        <p:spPr>
          <a:xfrm>
            <a:off x="7495309" y="2535382"/>
            <a:ext cx="1052946" cy="2293819"/>
          </a:xfrm>
          <a:prstGeom prst="rightBracket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Rechte verbindingslijn 13">
            <a:extLst>
              <a:ext uri="{FF2B5EF4-FFF2-40B4-BE49-F238E27FC236}">
                <a16:creationId xmlns:a16="http://schemas.microsoft.com/office/drawing/2014/main" id="{EB9BEC70-A977-1502-4933-800A5988B215}"/>
              </a:ext>
            </a:extLst>
          </p:cNvPr>
          <p:cNvCxnSpPr>
            <a:stCxn id="12" idx="0"/>
          </p:cNvCxnSpPr>
          <p:nvPr/>
        </p:nvCxnSpPr>
        <p:spPr>
          <a:xfrm flipH="1">
            <a:off x="4572000" y="2535382"/>
            <a:ext cx="2923309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vak 14">
            <a:extLst>
              <a:ext uri="{FF2B5EF4-FFF2-40B4-BE49-F238E27FC236}">
                <a16:creationId xmlns:a16="http://schemas.microsoft.com/office/drawing/2014/main" id="{44BCAAA4-D86B-B5C0-CE64-4DCF78C275F0}"/>
              </a:ext>
            </a:extLst>
          </p:cNvPr>
          <p:cNvSpPr txBox="1"/>
          <p:nvPr/>
        </p:nvSpPr>
        <p:spPr>
          <a:xfrm>
            <a:off x="8617531" y="2857698"/>
            <a:ext cx="36437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Problem: repeated probes</a:t>
            </a:r>
            <a:br>
              <a:rPr lang="en-US" sz="24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➥ not all slots will be tried</a:t>
            </a:r>
          </a:p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➥ cannot insert some keys while the table is not full</a:t>
            </a:r>
          </a:p>
        </p:txBody>
      </p:sp>
    </p:spTree>
    <p:extLst>
      <p:ext uri="{BB962C8B-B14F-4D97-AF65-F5344CB8AC3E}">
        <p14:creationId xmlns:p14="http://schemas.microsoft.com/office/powerpoint/2010/main" val="2948861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A3F61B-C093-6E0D-8886-0F137697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11.4-1 Solution: Quadratic Probing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A4C1657-98FC-E0FC-57D7-69A12C8F5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= (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′(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+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en-US" sz="2800" b="0" i="0" u="none" strike="noStrike" kern="12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2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mod 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(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</a:t>
            </a:r>
            <a:r>
              <a:rPr kumimoji="0" 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+ 3</a:t>
            </a: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US" sz="2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mod 11.</a:t>
            </a:r>
          </a:p>
          <a:p>
            <a:r>
              <a:rPr lang="en-US" dirty="0"/>
              <a:t>Last insert:</a:t>
            </a:r>
          </a:p>
          <a:p>
            <a:pPr lvl="1"/>
            <a:r>
              <a:rPr lang="en-US" i="1" dirty="0"/>
              <a:t>h</a:t>
            </a:r>
            <a:r>
              <a:rPr lang="en-US" dirty="0"/>
              <a:t>(59, 0) = 4 – collision!</a:t>
            </a:r>
            <a:br>
              <a:rPr lang="en-US" dirty="0"/>
            </a:br>
            <a:r>
              <a:rPr lang="en-US" i="1" dirty="0"/>
              <a:t>h</a:t>
            </a:r>
            <a:r>
              <a:rPr lang="en-US" dirty="0"/>
              <a:t>(59, 1) = (59 + 1 + 3∙1</a:t>
            </a:r>
            <a:r>
              <a:rPr lang="en-US" baseline="30000" dirty="0"/>
              <a:t>2</a:t>
            </a:r>
            <a:r>
              <a:rPr lang="en-US" dirty="0"/>
              <a:t>) mod 11 = 8 – collision!</a:t>
            </a:r>
            <a:br>
              <a:rPr lang="en-US" dirty="0"/>
            </a:br>
            <a:r>
              <a:rPr lang="en-US" i="1" dirty="0"/>
              <a:t>h</a:t>
            </a:r>
            <a:r>
              <a:rPr lang="en-US" dirty="0"/>
              <a:t>(59, 2) = (59 + 2 + 3∙2</a:t>
            </a:r>
            <a:r>
              <a:rPr lang="en-US" baseline="30000" dirty="0"/>
              <a:t>2</a:t>
            </a:r>
            <a:r>
              <a:rPr lang="en-US" dirty="0"/>
              <a:t>) mod 11 = 7</a:t>
            </a:r>
          </a:p>
        </p:txBody>
      </p:sp>
      <p:graphicFrame>
        <p:nvGraphicFramePr>
          <p:cNvPr id="5" name="Tijdelijke aanduiding voor inhoud 4">
            <a:extLst>
              <a:ext uri="{FF2B5EF4-FFF2-40B4-BE49-F238E27FC236}">
                <a16:creationId xmlns:a16="http://schemas.microsoft.com/office/drawing/2014/main" id="{39382CFA-816C-A802-434E-DE4779646C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1268909"/>
              </p:ext>
            </p:extLst>
          </p:nvPr>
        </p:nvGraphicFramePr>
        <p:xfrm>
          <a:off x="838200" y="5435283"/>
          <a:ext cx="1051559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71704326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59305800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23764137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565500117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697313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4169720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48103662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644035229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427054549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813348447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332828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820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189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4376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C6B8C1-BF24-B0CC-7E5A-81E596924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11.4-1 Solution: Double hashing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09C52B3-9E90-A82A-9899-8FBCF25A2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h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dirty="0"/>
              <a:t>, </a:t>
            </a:r>
            <a:r>
              <a:rPr lang="en-US" i="1" dirty="0" err="1"/>
              <a:t>i</a:t>
            </a:r>
            <a:r>
              <a:rPr lang="en-US" dirty="0"/>
              <a:t>) = (</a:t>
            </a:r>
            <a:r>
              <a:rPr lang="en-US" i="1" dirty="0"/>
              <a:t>h</a:t>
            </a:r>
            <a:r>
              <a:rPr lang="en-US" baseline="-25000" dirty="0"/>
              <a:t>1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dirty="0"/>
              <a:t>) + </a:t>
            </a:r>
            <a:r>
              <a:rPr lang="en-US" i="1" dirty="0"/>
              <a:t>ih</a:t>
            </a:r>
            <a:r>
              <a:rPr lang="en-US" baseline="-25000" dirty="0"/>
              <a:t>2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dirty="0"/>
              <a:t>)) mod </a:t>
            </a:r>
            <a:r>
              <a:rPr lang="en-US" i="1" dirty="0"/>
              <a:t>m</a:t>
            </a:r>
            <a:r>
              <a:rPr lang="en-US" dirty="0"/>
              <a:t> = (k + </a:t>
            </a:r>
            <a:r>
              <a:rPr lang="en-US" i="1" dirty="0" err="1"/>
              <a:t>i</a:t>
            </a:r>
            <a:r>
              <a:rPr lang="en-US" dirty="0"/>
              <a:t>[1 + (</a:t>
            </a:r>
            <a:r>
              <a:rPr lang="en-US" i="1" dirty="0"/>
              <a:t>k</a:t>
            </a:r>
            <a:r>
              <a:rPr lang="en-US" dirty="0"/>
              <a:t> mod 10)]) mod 11</a:t>
            </a:r>
          </a:p>
          <a:p>
            <a:r>
              <a:rPr lang="en-US" dirty="0"/>
              <a:t>Insert without collisions:</a:t>
            </a:r>
          </a:p>
          <a:p>
            <a:pPr lvl="1"/>
            <a:r>
              <a:rPr lang="en-US" i="1" dirty="0"/>
              <a:t>h</a:t>
            </a:r>
            <a:r>
              <a:rPr lang="en-US" dirty="0"/>
              <a:t>(10, 0) = 10</a:t>
            </a:r>
          </a:p>
          <a:p>
            <a:pPr lvl="1"/>
            <a:r>
              <a:rPr lang="en-US" i="1" dirty="0"/>
              <a:t>h</a:t>
            </a:r>
            <a:r>
              <a:rPr lang="en-US" dirty="0"/>
              <a:t>(22, 0) = </a:t>
            </a:r>
            <a:r>
              <a:rPr lang="en-US" dirty="0">
                <a:solidFill>
                  <a:schemeClr val="bg1"/>
                </a:solidFill>
              </a:rPr>
              <a:t>0</a:t>
            </a:r>
            <a:r>
              <a:rPr lang="en-US" dirty="0"/>
              <a:t>0</a:t>
            </a:r>
          </a:p>
          <a:p>
            <a:pPr lvl="1"/>
            <a:r>
              <a:rPr lang="en-US" i="1" dirty="0"/>
              <a:t>h</a:t>
            </a:r>
            <a:r>
              <a:rPr lang="en-US" dirty="0"/>
              <a:t>(31, 0) = </a:t>
            </a:r>
            <a:r>
              <a:rPr lang="en-US" dirty="0">
                <a:solidFill>
                  <a:schemeClr val="bg1"/>
                </a:solidFill>
              </a:rPr>
              <a:t>0</a:t>
            </a:r>
            <a:r>
              <a:rPr lang="en-US" dirty="0"/>
              <a:t>9</a:t>
            </a:r>
          </a:p>
          <a:p>
            <a:pPr lvl="1"/>
            <a:r>
              <a:rPr lang="en-US" i="1" dirty="0"/>
              <a:t>h</a:t>
            </a:r>
            <a:r>
              <a:rPr lang="en-US" dirty="0"/>
              <a:t>(</a:t>
            </a:r>
            <a:r>
              <a:rPr lang="en-US" dirty="0">
                <a:solidFill>
                  <a:schemeClr val="bg1"/>
                </a:solidFill>
              </a:rPr>
              <a:t>0</a:t>
            </a:r>
            <a:r>
              <a:rPr lang="en-US" dirty="0"/>
              <a:t>4, 0) = </a:t>
            </a:r>
            <a:r>
              <a:rPr lang="en-US" dirty="0">
                <a:solidFill>
                  <a:schemeClr val="bg1"/>
                </a:solidFill>
              </a:rPr>
              <a:t>0</a:t>
            </a:r>
            <a:r>
              <a:rPr lang="en-US" dirty="0"/>
              <a:t>4</a:t>
            </a:r>
          </a:p>
        </p:txBody>
      </p:sp>
      <p:graphicFrame>
        <p:nvGraphicFramePr>
          <p:cNvPr id="4" name="Tijdelijke aanduiding voor inhoud 4">
            <a:extLst>
              <a:ext uri="{FF2B5EF4-FFF2-40B4-BE49-F238E27FC236}">
                <a16:creationId xmlns:a16="http://schemas.microsoft.com/office/drawing/2014/main" id="{9C0A32D9-6FEE-FF02-3AA7-A70B95D344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2901842"/>
              </p:ext>
            </p:extLst>
          </p:nvPr>
        </p:nvGraphicFramePr>
        <p:xfrm>
          <a:off x="838207" y="5435283"/>
          <a:ext cx="1051559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71704326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59305800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23764137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565500117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697313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4169720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48103662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644035229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427054549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813348447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332828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820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189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6109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A3F61B-C093-6E0D-8886-0F137697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11.4-1 Solution: Double Hashing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A4C1657-98FC-E0FC-57D7-69A12C8F5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h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dirty="0"/>
              <a:t>, </a:t>
            </a:r>
            <a:r>
              <a:rPr lang="en-US" i="1" dirty="0" err="1"/>
              <a:t>i</a:t>
            </a:r>
            <a:r>
              <a:rPr lang="en-US" dirty="0"/>
              <a:t>) = (</a:t>
            </a:r>
            <a:r>
              <a:rPr lang="en-US" i="1" dirty="0"/>
              <a:t>h</a:t>
            </a:r>
            <a:r>
              <a:rPr lang="en-US" baseline="-25000" dirty="0"/>
              <a:t>1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dirty="0"/>
              <a:t>) + </a:t>
            </a:r>
            <a:r>
              <a:rPr lang="en-US" i="1" dirty="0"/>
              <a:t>ih</a:t>
            </a:r>
            <a:r>
              <a:rPr lang="en-US" baseline="-25000" dirty="0"/>
              <a:t>2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dirty="0"/>
              <a:t>)) mod </a:t>
            </a:r>
            <a:r>
              <a:rPr lang="en-US" i="1" dirty="0"/>
              <a:t>m</a:t>
            </a:r>
            <a:r>
              <a:rPr lang="en-US" dirty="0"/>
              <a:t> = (k + </a:t>
            </a:r>
            <a:r>
              <a:rPr lang="en-US" i="1" dirty="0" err="1"/>
              <a:t>i</a:t>
            </a:r>
            <a:r>
              <a:rPr lang="en-US" dirty="0"/>
              <a:t>[1 + (</a:t>
            </a:r>
            <a:r>
              <a:rPr lang="en-US" i="1" dirty="0"/>
              <a:t>k</a:t>
            </a:r>
            <a:r>
              <a:rPr lang="en-US" dirty="0"/>
              <a:t> mod 10)]) mod 11</a:t>
            </a:r>
          </a:p>
          <a:p>
            <a:r>
              <a:rPr lang="en-US" dirty="0"/>
              <a:t>Further inserts:</a:t>
            </a:r>
          </a:p>
          <a:p>
            <a:pPr lvl="1"/>
            <a:r>
              <a:rPr lang="en-US" i="1" dirty="0"/>
              <a:t>h</a:t>
            </a:r>
            <a:r>
              <a:rPr lang="en-US" dirty="0"/>
              <a:t>(15, 0) = 4 – collision!</a:t>
            </a:r>
            <a:br>
              <a:rPr lang="en-US" dirty="0"/>
            </a:br>
            <a:r>
              <a:rPr lang="en-US" i="1" dirty="0"/>
              <a:t>h</a:t>
            </a:r>
            <a:r>
              <a:rPr lang="en-US" dirty="0"/>
              <a:t>(15, 1) = (15 + 1[1 + (15 mod 10)]) mod 11 = 10 – collision!</a:t>
            </a:r>
            <a:br>
              <a:rPr lang="en-US" dirty="0"/>
            </a:br>
            <a:r>
              <a:rPr lang="en-US" dirty="0"/>
              <a:t>h(15, 2) = (15 + 2[1 + (15 mod 10)]) mod 11 = 5</a:t>
            </a:r>
          </a:p>
          <a:p>
            <a:pPr lvl="1"/>
            <a:r>
              <a:rPr lang="en-US" i="1" dirty="0"/>
              <a:t>h</a:t>
            </a:r>
            <a:r>
              <a:rPr lang="en-US" dirty="0"/>
              <a:t>(28, 0) = 6</a:t>
            </a:r>
          </a:p>
          <a:p>
            <a:pPr lvl="1"/>
            <a:r>
              <a:rPr lang="en-US" i="1" dirty="0"/>
              <a:t>h</a:t>
            </a:r>
            <a:r>
              <a:rPr lang="en-US" dirty="0"/>
              <a:t>(17, 0) = 6 – collision!</a:t>
            </a:r>
            <a:br>
              <a:rPr lang="en-US" dirty="0"/>
            </a:br>
            <a:r>
              <a:rPr lang="en-US" i="1" dirty="0"/>
              <a:t>h</a:t>
            </a:r>
            <a:r>
              <a:rPr lang="en-US" dirty="0"/>
              <a:t>(17, 1) = (17 + 1[1 + (17 mod 10)]) mod 11 = 3</a:t>
            </a:r>
          </a:p>
        </p:txBody>
      </p:sp>
      <p:graphicFrame>
        <p:nvGraphicFramePr>
          <p:cNvPr id="4" name="Tijdelijke aanduiding voor inhoud 4">
            <a:extLst>
              <a:ext uri="{FF2B5EF4-FFF2-40B4-BE49-F238E27FC236}">
                <a16:creationId xmlns:a16="http://schemas.microsoft.com/office/drawing/2014/main" id="{97E4848A-3C53-B1E4-09E3-C92A4A0AB5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1735836"/>
              </p:ext>
            </p:extLst>
          </p:nvPr>
        </p:nvGraphicFramePr>
        <p:xfrm>
          <a:off x="838200" y="5435283"/>
          <a:ext cx="1051559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71704326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59305800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23764137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565500117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697313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4169720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48103662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644035229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427054549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813348447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332828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820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189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93881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A3F61B-C093-6E0D-8886-0F137697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11.4-1 Solution: Double Hashing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A4C1657-98FC-E0FC-57D7-69A12C8F5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h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dirty="0"/>
              <a:t>, </a:t>
            </a:r>
            <a:r>
              <a:rPr lang="en-US" i="1" dirty="0" err="1"/>
              <a:t>i</a:t>
            </a:r>
            <a:r>
              <a:rPr lang="en-US" dirty="0"/>
              <a:t>) = (</a:t>
            </a:r>
            <a:r>
              <a:rPr lang="en-US" i="1" dirty="0"/>
              <a:t>h</a:t>
            </a:r>
            <a:r>
              <a:rPr lang="en-US" baseline="-25000" dirty="0"/>
              <a:t>1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dirty="0"/>
              <a:t>) + </a:t>
            </a:r>
            <a:r>
              <a:rPr lang="en-US" i="1" dirty="0"/>
              <a:t>ih</a:t>
            </a:r>
            <a:r>
              <a:rPr lang="en-US" baseline="-25000" dirty="0"/>
              <a:t>2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dirty="0"/>
              <a:t>)) mod </a:t>
            </a:r>
            <a:r>
              <a:rPr lang="en-US" i="1" dirty="0"/>
              <a:t>m</a:t>
            </a:r>
            <a:r>
              <a:rPr lang="en-US" dirty="0"/>
              <a:t> = (k + </a:t>
            </a:r>
            <a:r>
              <a:rPr lang="en-US" i="1" dirty="0" err="1"/>
              <a:t>i</a:t>
            </a:r>
            <a:r>
              <a:rPr lang="en-US" dirty="0"/>
              <a:t>[1 + (</a:t>
            </a:r>
            <a:r>
              <a:rPr lang="en-US" i="1" dirty="0"/>
              <a:t>k</a:t>
            </a:r>
            <a:r>
              <a:rPr lang="en-US" dirty="0"/>
              <a:t> mod 10)]) mod 11</a:t>
            </a:r>
          </a:p>
          <a:p>
            <a:r>
              <a:rPr lang="en-US" dirty="0"/>
              <a:t>Last two inserts:</a:t>
            </a:r>
          </a:p>
          <a:p>
            <a:pPr lvl="1"/>
            <a:r>
              <a:rPr lang="en-US" i="1" dirty="0"/>
              <a:t>h</a:t>
            </a:r>
            <a:r>
              <a:rPr lang="en-US" dirty="0"/>
              <a:t>(88, 0) = 0 – collision!</a:t>
            </a:r>
            <a:br>
              <a:rPr lang="en-US" dirty="0"/>
            </a:br>
            <a:r>
              <a:rPr lang="en-US" i="1" dirty="0"/>
              <a:t>h</a:t>
            </a:r>
            <a:r>
              <a:rPr lang="en-US" dirty="0"/>
              <a:t>(88, 1) = (88 + 1[1 + (88 mod 10)]) mod 11 = 9 – collision!</a:t>
            </a:r>
            <a:br>
              <a:rPr lang="en-US" dirty="0"/>
            </a:br>
            <a:r>
              <a:rPr lang="en-US" i="1" dirty="0"/>
              <a:t>h</a:t>
            </a:r>
            <a:r>
              <a:rPr lang="en-US" dirty="0"/>
              <a:t>(88, 2) = (88 + 2[1 + (88 mod 10)]) mod 11 = 7</a:t>
            </a:r>
          </a:p>
          <a:p>
            <a:pPr lvl="1"/>
            <a:r>
              <a:rPr lang="en-US" i="1" dirty="0"/>
              <a:t>h</a:t>
            </a:r>
            <a:r>
              <a:rPr lang="en-US" dirty="0"/>
              <a:t>(59, 0) = 4 – collision!</a:t>
            </a:r>
            <a:br>
              <a:rPr lang="en-US" dirty="0"/>
            </a:br>
            <a:r>
              <a:rPr lang="en-US" i="1" dirty="0"/>
              <a:t>h</a:t>
            </a:r>
            <a:r>
              <a:rPr lang="en-US" dirty="0"/>
              <a:t>(59, 1) = (59 + 1[1 + (59 mod 10)]) mod 11 = 3 – collision!</a:t>
            </a:r>
            <a:br>
              <a:rPr lang="en-US" dirty="0"/>
            </a:br>
            <a:r>
              <a:rPr lang="en-US" i="1" dirty="0"/>
              <a:t>h</a:t>
            </a:r>
            <a:r>
              <a:rPr lang="en-US" dirty="0"/>
              <a:t>(59, 2) = (59 + 2[1 + (59 mod 10)]) mod 11 = 2</a:t>
            </a:r>
          </a:p>
        </p:txBody>
      </p:sp>
      <p:graphicFrame>
        <p:nvGraphicFramePr>
          <p:cNvPr id="5" name="Tijdelijke aanduiding voor inhoud 4">
            <a:extLst>
              <a:ext uri="{FF2B5EF4-FFF2-40B4-BE49-F238E27FC236}">
                <a16:creationId xmlns:a16="http://schemas.microsoft.com/office/drawing/2014/main" id="{39382CFA-816C-A802-434E-DE4779646C8B}"/>
              </a:ext>
            </a:extLst>
          </p:cNvPr>
          <p:cNvGraphicFramePr>
            <a:graphicFrameLocks/>
          </p:cNvGraphicFramePr>
          <p:nvPr/>
        </p:nvGraphicFramePr>
        <p:xfrm>
          <a:off x="838207" y="5435283"/>
          <a:ext cx="1051559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71704326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59305800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23764137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565500117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697313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4169720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48103662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644035229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427054549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813348447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332828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820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189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36084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A22370-0465-1834-FB43-E20071D96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 11.4-1 Solution: General comments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8DC010E-B67C-4357-EABC-C43BD0BE5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Watch the primary clustering (for linear probing), where keys that have almost the same hash lead to many collisions.</a:t>
            </a:r>
          </a:p>
          <a:p>
            <a:r>
              <a:rPr lang="en-US" dirty="0"/>
              <a:t>For quadratic probing, a problem is that some slots are not touched by the probing function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dirty="0"/>
              <a:t>it must repeat after at most </a:t>
            </a:r>
            <a:r>
              <a:rPr lang="en-US" i="1" dirty="0"/>
              <a:t>m</a:t>
            </a:r>
            <a:r>
              <a:rPr lang="en-US" dirty="0"/>
              <a:t> probes).</a:t>
            </a:r>
          </a:p>
          <a:p>
            <a:r>
              <a:rPr lang="en-US" dirty="0"/>
              <a:t>There are very many collisions!</a:t>
            </a:r>
            <a:br>
              <a:rPr lang="en-US" dirty="0"/>
            </a:br>
            <a:r>
              <a:rPr lang="en-US" dirty="0"/>
              <a:t>The exercise has been created to demonstrate handling of collisions.</a:t>
            </a:r>
            <a:br>
              <a:rPr lang="en-US" dirty="0"/>
            </a:br>
            <a:r>
              <a:rPr lang="en-US" dirty="0"/>
              <a:t>Practical implementations avoid load factors </a:t>
            </a:r>
            <a:r>
              <a:rPr lang="el-GR" dirty="0"/>
              <a:t>α</a:t>
            </a:r>
            <a:r>
              <a:rPr lang="en-US" dirty="0"/>
              <a:t> &gt; </a:t>
            </a:r>
            <a:r>
              <a:rPr lang="nl-CN" dirty="0">
                <a:solidFill>
                  <a:srgbClr val="000000"/>
                </a:solidFill>
                <a:effectLst/>
              </a:rPr>
              <a:t>⅔</a:t>
            </a:r>
            <a:r>
              <a:rPr lang="en-US" dirty="0"/>
              <a:t> (Python) or &gt; </a:t>
            </a:r>
            <a:r>
              <a:rPr lang="nl-CN" dirty="0">
                <a:solidFill>
                  <a:srgbClr val="000000"/>
                </a:solidFill>
                <a:effectLst/>
              </a:rPr>
              <a:t>¾</a:t>
            </a:r>
            <a:r>
              <a:rPr lang="en-US" dirty="0"/>
              <a:t> (Java).</a:t>
            </a:r>
            <a:br>
              <a:rPr lang="en-US" dirty="0"/>
            </a:br>
            <a:r>
              <a:rPr lang="en-US" dirty="0"/>
              <a:t>➥ at most 7 or 8 entries in a hash table with 11 elements</a:t>
            </a:r>
          </a:p>
        </p:txBody>
      </p:sp>
    </p:spTree>
    <p:extLst>
      <p:ext uri="{BB962C8B-B14F-4D97-AF65-F5344CB8AC3E}">
        <p14:creationId xmlns:p14="http://schemas.microsoft.com/office/powerpoint/2010/main" val="3637213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A3F61B-C093-6E0D-8886-0F137697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11.4-1 Solution: Linear Probing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A4C1657-98FC-E0FC-57D7-69A12C8F5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h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dirty="0"/>
              <a:t>, </a:t>
            </a:r>
            <a:r>
              <a:rPr lang="en-US" i="1" dirty="0" err="1"/>
              <a:t>i</a:t>
            </a:r>
            <a:r>
              <a:rPr lang="en-US" dirty="0"/>
              <a:t>) = (</a:t>
            </a:r>
            <a:r>
              <a:rPr lang="en-US" i="1" dirty="0"/>
              <a:t>h</a:t>
            </a:r>
            <a:r>
              <a:rPr lang="en-US" dirty="0"/>
              <a:t>′(</a:t>
            </a:r>
            <a:r>
              <a:rPr lang="en-US" i="1" dirty="0"/>
              <a:t>k</a:t>
            </a:r>
            <a:r>
              <a:rPr lang="en-US" dirty="0"/>
              <a:t>) + </a:t>
            </a:r>
            <a:r>
              <a:rPr lang="en-US" i="1" dirty="0" err="1"/>
              <a:t>i</a:t>
            </a:r>
            <a:r>
              <a:rPr lang="en-US" dirty="0"/>
              <a:t>) mod </a:t>
            </a:r>
            <a:r>
              <a:rPr lang="en-US" i="1" dirty="0"/>
              <a:t>m</a:t>
            </a:r>
            <a:r>
              <a:rPr lang="en-US" dirty="0"/>
              <a:t> = (</a:t>
            </a:r>
            <a:r>
              <a:rPr lang="en-US" i="1" dirty="0"/>
              <a:t>k</a:t>
            </a:r>
            <a:r>
              <a:rPr lang="en-US" dirty="0"/>
              <a:t> + </a:t>
            </a:r>
            <a:r>
              <a:rPr lang="en-US" i="1" dirty="0" err="1"/>
              <a:t>i</a:t>
            </a:r>
            <a:r>
              <a:rPr lang="en-US" dirty="0"/>
              <a:t>) mod 11.</a:t>
            </a:r>
          </a:p>
          <a:p>
            <a:r>
              <a:rPr lang="en-US" dirty="0"/>
              <a:t>Insert without collisions:</a:t>
            </a:r>
          </a:p>
          <a:p>
            <a:pPr lvl="1"/>
            <a:r>
              <a:rPr lang="en-US" i="1" dirty="0"/>
              <a:t>h</a:t>
            </a:r>
            <a:r>
              <a:rPr lang="en-US" dirty="0"/>
              <a:t>(10, 0) = 10</a:t>
            </a:r>
          </a:p>
        </p:txBody>
      </p:sp>
      <p:graphicFrame>
        <p:nvGraphicFramePr>
          <p:cNvPr id="4" name="Tijdelijke aanduiding voor inhoud 4">
            <a:extLst>
              <a:ext uri="{FF2B5EF4-FFF2-40B4-BE49-F238E27FC236}">
                <a16:creationId xmlns:a16="http://schemas.microsoft.com/office/drawing/2014/main" id="{97E4848A-3C53-B1E4-09E3-C92A4A0AB5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1574681"/>
              </p:ext>
            </p:extLst>
          </p:nvPr>
        </p:nvGraphicFramePr>
        <p:xfrm>
          <a:off x="838207" y="5435283"/>
          <a:ext cx="1051559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71704326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59305800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23764137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565500117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697313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4169720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48103662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644035229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427054549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813348447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332828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820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nl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189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216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A3F61B-C093-6E0D-8886-0F137697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11.4-1 Solution: Linear Probing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A4C1657-98FC-E0FC-57D7-69A12C8F5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h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dirty="0"/>
              <a:t>, </a:t>
            </a:r>
            <a:r>
              <a:rPr lang="en-US" i="1" dirty="0" err="1"/>
              <a:t>i</a:t>
            </a:r>
            <a:r>
              <a:rPr lang="en-US" dirty="0"/>
              <a:t>) = (</a:t>
            </a:r>
            <a:r>
              <a:rPr lang="en-US" i="1" dirty="0"/>
              <a:t>h</a:t>
            </a:r>
            <a:r>
              <a:rPr lang="en-US" dirty="0"/>
              <a:t>′(</a:t>
            </a:r>
            <a:r>
              <a:rPr lang="en-US" i="1" dirty="0"/>
              <a:t>k</a:t>
            </a:r>
            <a:r>
              <a:rPr lang="en-US" dirty="0"/>
              <a:t>) + </a:t>
            </a:r>
            <a:r>
              <a:rPr lang="en-US" i="1" dirty="0" err="1"/>
              <a:t>i</a:t>
            </a:r>
            <a:r>
              <a:rPr lang="en-US" dirty="0"/>
              <a:t>) mod </a:t>
            </a:r>
            <a:r>
              <a:rPr lang="en-US" i="1" dirty="0"/>
              <a:t>m</a:t>
            </a:r>
            <a:r>
              <a:rPr lang="en-US" dirty="0"/>
              <a:t> = (</a:t>
            </a:r>
            <a:r>
              <a:rPr lang="en-US" i="1" dirty="0"/>
              <a:t>k</a:t>
            </a:r>
            <a:r>
              <a:rPr lang="en-US" dirty="0"/>
              <a:t> + </a:t>
            </a:r>
            <a:r>
              <a:rPr lang="en-US" i="1" dirty="0" err="1"/>
              <a:t>i</a:t>
            </a:r>
            <a:r>
              <a:rPr lang="en-US" dirty="0"/>
              <a:t>) mod 11.</a:t>
            </a:r>
          </a:p>
          <a:p>
            <a:r>
              <a:rPr lang="en-US" dirty="0"/>
              <a:t>Insert without collisions:</a:t>
            </a:r>
          </a:p>
          <a:p>
            <a:pPr lvl="1"/>
            <a:r>
              <a:rPr lang="en-US" i="1" dirty="0"/>
              <a:t>h</a:t>
            </a:r>
            <a:r>
              <a:rPr lang="en-US" dirty="0"/>
              <a:t>(10, 0) = 10</a:t>
            </a:r>
          </a:p>
          <a:p>
            <a:pPr lvl="1"/>
            <a:r>
              <a:rPr lang="en-US" i="1" dirty="0"/>
              <a:t>h</a:t>
            </a:r>
            <a:r>
              <a:rPr lang="en-US" dirty="0"/>
              <a:t>(22, 0) = </a:t>
            </a:r>
            <a:r>
              <a:rPr lang="en-US" dirty="0">
                <a:solidFill>
                  <a:schemeClr val="bg1"/>
                </a:solidFill>
              </a:rPr>
              <a:t>0</a:t>
            </a:r>
            <a:r>
              <a:rPr lang="en-US" dirty="0"/>
              <a:t>0</a:t>
            </a:r>
          </a:p>
        </p:txBody>
      </p:sp>
      <p:graphicFrame>
        <p:nvGraphicFramePr>
          <p:cNvPr id="4" name="Tijdelijke aanduiding voor inhoud 4">
            <a:extLst>
              <a:ext uri="{FF2B5EF4-FFF2-40B4-BE49-F238E27FC236}">
                <a16:creationId xmlns:a16="http://schemas.microsoft.com/office/drawing/2014/main" id="{97E4848A-3C53-B1E4-09E3-C92A4A0AB5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70532306"/>
              </p:ext>
            </p:extLst>
          </p:nvPr>
        </p:nvGraphicFramePr>
        <p:xfrm>
          <a:off x="838207" y="5435283"/>
          <a:ext cx="1051559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71704326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59305800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23764137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565500117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697313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4169720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48103662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644035229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427054549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813348447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332828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820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189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4065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A3F61B-C093-6E0D-8886-0F137697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11.4-1 Solution: Linear Probing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A4C1657-98FC-E0FC-57D7-69A12C8F5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h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dirty="0"/>
              <a:t>, </a:t>
            </a:r>
            <a:r>
              <a:rPr lang="en-US" i="1" dirty="0" err="1"/>
              <a:t>i</a:t>
            </a:r>
            <a:r>
              <a:rPr lang="en-US" dirty="0"/>
              <a:t>) = (</a:t>
            </a:r>
            <a:r>
              <a:rPr lang="en-US" i="1" dirty="0"/>
              <a:t>h</a:t>
            </a:r>
            <a:r>
              <a:rPr lang="en-US" dirty="0"/>
              <a:t>′(</a:t>
            </a:r>
            <a:r>
              <a:rPr lang="en-US" i="1" dirty="0"/>
              <a:t>k</a:t>
            </a:r>
            <a:r>
              <a:rPr lang="en-US" dirty="0"/>
              <a:t>) + </a:t>
            </a:r>
            <a:r>
              <a:rPr lang="en-US" i="1" dirty="0" err="1"/>
              <a:t>i</a:t>
            </a:r>
            <a:r>
              <a:rPr lang="en-US" dirty="0"/>
              <a:t>) mod </a:t>
            </a:r>
            <a:r>
              <a:rPr lang="en-US" i="1" dirty="0"/>
              <a:t>m</a:t>
            </a:r>
            <a:r>
              <a:rPr lang="en-US" dirty="0"/>
              <a:t> = (</a:t>
            </a:r>
            <a:r>
              <a:rPr lang="en-US" i="1" dirty="0"/>
              <a:t>k</a:t>
            </a:r>
            <a:r>
              <a:rPr lang="en-US" dirty="0"/>
              <a:t> + </a:t>
            </a:r>
            <a:r>
              <a:rPr lang="en-US" i="1" dirty="0" err="1"/>
              <a:t>i</a:t>
            </a:r>
            <a:r>
              <a:rPr lang="en-US" dirty="0"/>
              <a:t>) mod 11.</a:t>
            </a:r>
          </a:p>
          <a:p>
            <a:r>
              <a:rPr lang="en-US" dirty="0"/>
              <a:t>Insert without collisions:</a:t>
            </a:r>
          </a:p>
          <a:p>
            <a:pPr lvl="1"/>
            <a:r>
              <a:rPr lang="en-US" i="1" dirty="0"/>
              <a:t>h</a:t>
            </a:r>
            <a:r>
              <a:rPr lang="en-US" dirty="0"/>
              <a:t>(10, 0) = 10</a:t>
            </a:r>
          </a:p>
          <a:p>
            <a:pPr lvl="1"/>
            <a:r>
              <a:rPr lang="en-US" i="1" dirty="0"/>
              <a:t>h</a:t>
            </a:r>
            <a:r>
              <a:rPr lang="en-US" dirty="0"/>
              <a:t>(22, 0) = </a:t>
            </a:r>
            <a:r>
              <a:rPr lang="en-US" dirty="0">
                <a:solidFill>
                  <a:schemeClr val="bg1"/>
                </a:solidFill>
              </a:rPr>
              <a:t>0</a:t>
            </a:r>
            <a:r>
              <a:rPr lang="en-US" dirty="0"/>
              <a:t>0</a:t>
            </a:r>
          </a:p>
          <a:p>
            <a:pPr lvl="1"/>
            <a:r>
              <a:rPr lang="en-US" i="1" dirty="0"/>
              <a:t>h</a:t>
            </a:r>
            <a:r>
              <a:rPr lang="en-US" dirty="0"/>
              <a:t>(31, 0) = </a:t>
            </a:r>
            <a:r>
              <a:rPr lang="en-US" dirty="0">
                <a:solidFill>
                  <a:schemeClr val="bg1"/>
                </a:solidFill>
              </a:rPr>
              <a:t>0</a:t>
            </a:r>
            <a:r>
              <a:rPr lang="en-US" dirty="0"/>
              <a:t>9</a:t>
            </a:r>
          </a:p>
        </p:txBody>
      </p:sp>
      <p:graphicFrame>
        <p:nvGraphicFramePr>
          <p:cNvPr id="4" name="Tijdelijke aanduiding voor inhoud 4">
            <a:extLst>
              <a:ext uri="{FF2B5EF4-FFF2-40B4-BE49-F238E27FC236}">
                <a16:creationId xmlns:a16="http://schemas.microsoft.com/office/drawing/2014/main" id="{97E4848A-3C53-B1E4-09E3-C92A4A0AB5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69427146"/>
              </p:ext>
            </p:extLst>
          </p:nvPr>
        </p:nvGraphicFramePr>
        <p:xfrm>
          <a:off x="838207" y="5435283"/>
          <a:ext cx="1051559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71704326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59305800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23764137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565500117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697313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4169720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48103662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644035229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427054549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813348447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332828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820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189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9190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A3F61B-C093-6E0D-8886-0F137697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11.4-1 Solution: Linear Probing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A4C1657-98FC-E0FC-57D7-69A12C8F5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h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dirty="0"/>
              <a:t>, </a:t>
            </a:r>
            <a:r>
              <a:rPr lang="en-US" i="1" dirty="0" err="1"/>
              <a:t>i</a:t>
            </a:r>
            <a:r>
              <a:rPr lang="en-US" dirty="0"/>
              <a:t>) = (</a:t>
            </a:r>
            <a:r>
              <a:rPr lang="en-US" i="1" dirty="0"/>
              <a:t>h</a:t>
            </a:r>
            <a:r>
              <a:rPr lang="en-US" dirty="0"/>
              <a:t>′(</a:t>
            </a:r>
            <a:r>
              <a:rPr lang="en-US" i="1" dirty="0"/>
              <a:t>k</a:t>
            </a:r>
            <a:r>
              <a:rPr lang="en-US" dirty="0"/>
              <a:t>) + </a:t>
            </a:r>
            <a:r>
              <a:rPr lang="en-US" i="1" dirty="0" err="1"/>
              <a:t>i</a:t>
            </a:r>
            <a:r>
              <a:rPr lang="en-US" dirty="0"/>
              <a:t>) mod </a:t>
            </a:r>
            <a:r>
              <a:rPr lang="en-US" i="1" dirty="0"/>
              <a:t>m</a:t>
            </a:r>
            <a:r>
              <a:rPr lang="en-US" dirty="0"/>
              <a:t> = (</a:t>
            </a:r>
            <a:r>
              <a:rPr lang="en-US" i="1" dirty="0"/>
              <a:t>k</a:t>
            </a:r>
            <a:r>
              <a:rPr lang="en-US" dirty="0"/>
              <a:t> + </a:t>
            </a:r>
            <a:r>
              <a:rPr lang="en-US" i="1" dirty="0" err="1"/>
              <a:t>i</a:t>
            </a:r>
            <a:r>
              <a:rPr lang="en-US" dirty="0"/>
              <a:t>) mod 11.</a:t>
            </a:r>
          </a:p>
          <a:p>
            <a:r>
              <a:rPr lang="en-US" dirty="0"/>
              <a:t>Insert without collisions:</a:t>
            </a:r>
          </a:p>
          <a:p>
            <a:pPr lvl="1"/>
            <a:r>
              <a:rPr lang="en-US" i="1" dirty="0"/>
              <a:t>h</a:t>
            </a:r>
            <a:r>
              <a:rPr lang="en-US" dirty="0"/>
              <a:t>(10, 0) = 10</a:t>
            </a:r>
          </a:p>
          <a:p>
            <a:pPr lvl="1"/>
            <a:r>
              <a:rPr lang="en-US" i="1" dirty="0"/>
              <a:t>h</a:t>
            </a:r>
            <a:r>
              <a:rPr lang="en-US" dirty="0"/>
              <a:t>(22, 0) = </a:t>
            </a:r>
            <a:r>
              <a:rPr lang="en-US" dirty="0">
                <a:solidFill>
                  <a:schemeClr val="bg1"/>
                </a:solidFill>
              </a:rPr>
              <a:t>0</a:t>
            </a:r>
            <a:r>
              <a:rPr lang="en-US" dirty="0"/>
              <a:t>0</a:t>
            </a:r>
          </a:p>
          <a:p>
            <a:pPr lvl="1"/>
            <a:r>
              <a:rPr lang="en-US" i="1" dirty="0"/>
              <a:t>h</a:t>
            </a:r>
            <a:r>
              <a:rPr lang="en-US" dirty="0"/>
              <a:t>(31, 0) = </a:t>
            </a:r>
            <a:r>
              <a:rPr lang="en-US" dirty="0">
                <a:solidFill>
                  <a:schemeClr val="bg1"/>
                </a:solidFill>
              </a:rPr>
              <a:t>0</a:t>
            </a:r>
            <a:r>
              <a:rPr lang="en-US" dirty="0"/>
              <a:t>9</a:t>
            </a:r>
          </a:p>
          <a:p>
            <a:pPr lvl="1"/>
            <a:r>
              <a:rPr lang="en-US" i="1" dirty="0"/>
              <a:t>h</a:t>
            </a:r>
            <a:r>
              <a:rPr lang="en-US" dirty="0"/>
              <a:t>(</a:t>
            </a:r>
            <a:r>
              <a:rPr lang="en-US" dirty="0">
                <a:solidFill>
                  <a:schemeClr val="bg1"/>
                </a:solidFill>
              </a:rPr>
              <a:t>0</a:t>
            </a:r>
            <a:r>
              <a:rPr lang="en-US" dirty="0"/>
              <a:t>4, 0) = </a:t>
            </a:r>
            <a:r>
              <a:rPr lang="en-US" dirty="0">
                <a:solidFill>
                  <a:schemeClr val="bg1"/>
                </a:solidFill>
              </a:rPr>
              <a:t>0</a:t>
            </a:r>
            <a:r>
              <a:rPr lang="en-US" dirty="0"/>
              <a:t>4</a:t>
            </a:r>
          </a:p>
        </p:txBody>
      </p:sp>
      <p:graphicFrame>
        <p:nvGraphicFramePr>
          <p:cNvPr id="4" name="Tijdelijke aanduiding voor inhoud 4">
            <a:extLst>
              <a:ext uri="{FF2B5EF4-FFF2-40B4-BE49-F238E27FC236}">
                <a16:creationId xmlns:a16="http://schemas.microsoft.com/office/drawing/2014/main" id="{97E4848A-3C53-B1E4-09E3-C92A4A0AB5B1}"/>
              </a:ext>
            </a:extLst>
          </p:cNvPr>
          <p:cNvGraphicFramePr>
            <a:graphicFrameLocks/>
          </p:cNvGraphicFramePr>
          <p:nvPr/>
        </p:nvGraphicFramePr>
        <p:xfrm>
          <a:off x="838207" y="5435283"/>
          <a:ext cx="1051559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71704326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59305800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23764137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565500117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697313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4169720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48103662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644035229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427054549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813348447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332828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820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189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8043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A3F61B-C093-6E0D-8886-0F137697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11.4-1 Solution: Linear Probing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A4C1657-98FC-E0FC-57D7-69A12C8F5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h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dirty="0"/>
              <a:t>, </a:t>
            </a:r>
            <a:r>
              <a:rPr lang="en-US" i="1" dirty="0" err="1"/>
              <a:t>i</a:t>
            </a:r>
            <a:r>
              <a:rPr lang="en-US" dirty="0"/>
              <a:t>) = (</a:t>
            </a:r>
            <a:r>
              <a:rPr lang="en-US" i="1" dirty="0"/>
              <a:t>h</a:t>
            </a:r>
            <a:r>
              <a:rPr lang="en-US" dirty="0"/>
              <a:t>′(</a:t>
            </a:r>
            <a:r>
              <a:rPr lang="en-US" i="1" dirty="0"/>
              <a:t>k</a:t>
            </a:r>
            <a:r>
              <a:rPr lang="en-US" dirty="0"/>
              <a:t>) + </a:t>
            </a:r>
            <a:r>
              <a:rPr lang="en-US" i="1" dirty="0" err="1"/>
              <a:t>i</a:t>
            </a:r>
            <a:r>
              <a:rPr lang="en-US" dirty="0"/>
              <a:t>) mod </a:t>
            </a:r>
            <a:r>
              <a:rPr lang="en-US" i="1" dirty="0"/>
              <a:t>m</a:t>
            </a:r>
            <a:r>
              <a:rPr lang="en-US" dirty="0"/>
              <a:t> = (</a:t>
            </a:r>
            <a:r>
              <a:rPr lang="en-US" i="1" dirty="0"/>
              <a:t>k</a:t>
            </a:r>
            <a:r>
              <a:rPr lang="en-US" dirty="0"/>
              <a:t> + </a:t>
            </a:r>
            <a:r>
              <a:rPr lang="en-US" i="1" dirty="0" err="1"/>
              <a:t>i</a:t>
            </a:r>
            <a:r>
              <a:rPr lang="en-US" dirty="0"/>
              <a:t>) mod 11.</a:t>
            </a:r>
          </a:p>
          <a:p>
            <a:r>
              <a:rPr lang="en-US" dirty="0"/>
              <a:t>Further inserts:</a:t>
            </a:r>
          </a:p>
          <a:p>
            <a:pPr lvl="1"/>
            <a:r>
              <a:rPr lang="en-US" i="1" dirty="0"/>
              <a:t>h</a:t>
            </a:r>
            <a:r>
              <a:rPr lang="en-US" dirty="0"/>
              <a:t>(15, 0) = 4 – collision!   </a:t>
            </a:r>
            <a:r>
              <a:rPr lang="en-US" i="1" dirty="0"/>
              <a:t>h</a:t>
            </a:r>
            <a:r>
              <a:rPr lang="en-US" dirty="0"/>
              <a:t>(15, 1) = 5</a:t>
            </a:r>
          </a:p>
        </p:txBody>
      </p:sp>
      <p:graphicFrame>
        <p:nvGraphicFramePr>
          <p:cNvPr id="4" name="Tijdelijke aanduiding voor inhoud 4">
            <a:extLst>
              <a:ext uri="{FF2B5EF4-FFF2-40B4-BE49-F238E27FC236}">
                <a16:creationId xmlns:a16="http://schemas.microsoft.com/office/drawing/2014/main" id="{97E4848A-3C53-B1E4-09E3-C92A4A0AB5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2720329"/>
              </p:ext>
            </p:extLst>
          </p:nvPr>
        </p:nvGraphicFramePr>
        <p:xfrm>
          <a:off x="838207" y="5435283"/>
          <a:ext cx="1051559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71704326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59305800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23764137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565500117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697313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4169720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48103662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644035229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427054549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813348447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332828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820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189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3894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A3F61B-C093-6E0D-8886-0F137697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11.4-1 Solution: Linear Probing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A4C1657-98FC-E0FC-57D7-69A12C8F5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h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dirty="0"/>
              <a:t>, </a:t>
            </a:r>
            <a:r>
              <a:rPr lang="en-US" i="1" dirty="0" err="1"/>
              <a:t>i</a:t>
            </a:r>
            <a:r>
              <a:rPr lang="en-US" dirty="0"/>
              <a:t>) = (</a:t>
            </a:r>
            <a:r>
              <a:rPr lang="en-US" i="1" dirty="0"/>
              <a:t>h</a:t>
            </a:r>
            <a:r>
              <a:rPr lang="en-US" dirty="0"/>
              <a:t>′(</a:t>
            </a:r>
            <a:r>
              <a:rPr lang="en-US" i="1" dirty="0"/>
              <a:t>k</a:t>
            </a:r>
            <a:r>
              <a:rPr lang="en-US" dirty="0"/>
              <a:t>) + </a:t>
            </a:r>
            <a:r>
              <a:rPr lang="en-US" i="1" dirty="0" err="1"/>
              <a:t>i</a:t>
            </a:r>
            <a:r>
              <a:rPr lang="en-US" dirty="0"/>
              <a:t>) mod </a:t>
            </a:r>
            <a:r>
              <a:rPr lang="en-US" i="1" dirty="0"/>
              <a:t>m</a:t>
            </a:r>
            <a:r>
              <a:rPr lang="en-US" dirty="0"/>
              <a:t> = (</a:t>
            </a:r>
            <a:r>
              <a:rPr lang="en-US" i="1" dirty="0"/>
              <a:t>k</a:t>
            </a:r>
            <a:r>
              <a:rPr lang="en-US" dirty="0"/>
              <a:t> + </a:t>
            </a:r>
            <a:r>
              <a:rPr lang="en-US" i="1" dirty="0" err="1"/>
              <a:t>i</a:t>
            </a:r>
            <a:r>
              <a:rPr lang="en-US" dirty="0"/>
              <a:t>) mod 11.</a:t>
            </a:r>
          </a:p>
          <a:p>
            <a:r>
              <a:rPr lang="en-US" dirty="0"/>
              <a:t>Further inserts:</a:t>
            </a:r>
          </a:p>
          <a:p>
            <a:pPr lvl="1"/>
            <a:r>
              <a:rPr lang="en-US" i="1" dirty="0"/>
              <a:t>h</a:t>
            </a:r>
            <a:r>
              <a:rPr lang="en-US" dirty="0"/>
              <a:t>(15, 0) = 4 – collision!   </a:t>
            </a:r>
            <a:r>
              <a:rPr lang="en-US" i="1" dirty="0"/>
              <a:t>h</a:t>
            </a:r>
            <a:r>
              <a:rPr lang="en-US" dirty="0"/>
              <a:t>(15, 1) = 5</a:t>
            </a:r>
          </a:p>
          <a:p>
            <a:pPr lvl="1"/>
            <a:r>
              <a:rPr lang="en-US" i="1" dirty="0"/>
              <a:t>h</a:t>
            </a:r>
            <a:r>
              <a:rPr lang="en-US" dirty="0"/>
              <a:t>(28, 0) = 6</a:t>
            </a:r>
          </a:p>
        </p:txBody>
      </p:sp>
      <p:graphicFrame>
        <p:nvGraphicFramePr>
          <p:cNvPr id="4" name="Tijdelijke aanduiding voor inhoud 4">
            <a:extLst>
              <a:ext uri="{FF2B5EF4-FFF2-40B4-BE49-F238E27FC236}">
                <a16:creationId xmlns:a16="http://schemas.microsoft.com/office/drawing/2014/main" id="{97E4848A-3C53-B1E4-09E3-C92A4A0AB5B1}"/>
              </a:ext>
            </a:extLst>
          </p:cNvPr>
          <p:cNvGraphicFramePr>
            <a:graphicFrameLocks/>
          </p:cNvGraphicFramePr>
          <p:nvPr/>
        </p:nvGraphicFramePr>
        <p:xfrm>
          <a:off x="838207" y="5435283"/>
          <a:ext cx="1051559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71704326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59305800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23764137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565500117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697313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4169720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48103662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644035229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427054549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813348447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332828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820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189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1814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A3F61B-C093-6E0D-8886-0F137697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11.4-1 Solution: Linear Probing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A4C1657-98FC-E0FC-57D7-69A12C8F5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h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dirty="0"/>
              <a:t>, </a:t>
            </a:r>
            <a:r>
              <a:rPr lang="en-US" i="1" dirty="0" err="1"/>
              <a:t>i</a:t>
            </a:r>
            <a:r>
              <a:rPr lang="en-US" dirty="0"/>
              <a:t>) = (</a:t>
            </a:r>
            <a:r>
              <a:rPr lang="en-US" i="1" dirty="0"/>
              <a:t>h</a:t>
            </a:r>
            <a:r>
              <a:rPr lang="en-US" dirty="0"/>
              <a:t>′(</a:t>
            </a:r>
            <a:r>
              <a:rPr lang="en-US" i="1" dirty="0"/>
              <a:t>k</a:t>
            </a:r>
            <a:r>
              <a:rPr lang="en-US" dirty="0"/>
              <a:t>) + </a:t>
            </a:r>
            <a:r>
              <a:rPr lang="en-US" i="1" dirty="0" err="1"/>
              <a:t>i</a:t>
            </a:r>
            <a:r>
              <a:rPr lang="en-US" dirty="0"/>
              <a:t>) mod </a:t>
            </a:r>
            <a:r>
              <a:rPr lang="en-US" i="1" dirty="0"/>
              <a:t>m</a:t>
            </a:r>
            <a:r>
              <a:rPr lang="en-US" dirty="0"/>
              <a:t> = (</a:t>
            </a:r>
            <a:r>
              <a:rPr lang="en-US" i="1" dirty="0"/>
              <a:t>k</a:t>
            </a:r>
            <a:r>
              <a:rPr lang="en-US" dirty="0"/>
              <a:t> + </a:t>
            </a:r>
            <a:r>
              <a:rPr lang="en-US" i="1" dirty="0" err="1"/>
              <a:t>i</a:t>
            </a:r>
            <a:r>
              <a:rPr lang="en-US" dirty="0"/>
              <a:t>) mod 11.</a:t>
            </a:r>
          </a:p>
          <a:p>
            <a:r>
              <a:rPr lang="en-US" dirty="0"/>
              <a:t>Further inserts:</a:t>
            </a:r>
          </a:p>
          <a:p>
            <a:pPr lvl="1"/>
            <a:r>
              <a:rPr lang="en-US" i="1" dirty="0"/>
              <a:t>h</a:t>
            </a:r>
            <a:r>
              <a:rPr lang="en-US" dirty="0"/>
              <a:t>(15, 0) = 4 – collision!   </a:t>
            </a:r>
            <a:r>
              <a:rPr lang="en-US" i="1" dirty="0"/>
              <a:t>h</a:t>
            </a:r>
            <a:r>
              <a:rPr lang="en-US" dirty="0"/>
              <a:t>(15, 1) = 5</a:t>
            </a:r>
          </a:p>
          <a:p>
            <a:pPr lvl="1"/>
            <a:r>
              <a:rPr lang="en-US" i="1" dirty="0"/>
              <a:t>h</a:t>
            </a:r>
            <a:r>
              <a:rPr lang="en-US" dirty="0"/>
              <a:t>(28, 0) = 6</a:t>
            </a:r>
          </a:p>
          <a:p>
            <a:pPr lvl="1"/>
            <a:r>
              <a:rPr lang="en-US" i="1" dirty="0"/>
              <a:t>h</a:t>
            </a:r>
            <a:r>
              <a:rPr lang="en-US" dirty="0"/>
              <a:t>(17, 0) = 6 – collision!   </a:t>
            </a:r>
            <a:r>
              <a:rPr lang="en-US" i="1" dirty="0"/>
              <a:t>h</a:t>
            </a:r>
            <a:r>
              <a:rPr lang="en-US" dirty="0"/>
              <a:t>(17, 1) = 7</a:t>
            </a:r>
          </a:p>
        </p:txBody>
      </p:sp>
      <p:graphicFrame>
        <p:nvGraphicFramePr>
          <p:cNvPr id="4" name="Tijdelijke aanduiding voor inhoud 4">
            <a:extLst>
              <a:ext uri="{FF2B5EF4-FFF2-40B4-BE49-F238E27FC236}">
                <a16:creationId xmlns:a16="http://schemas.microsoft.com/office/drawing/2014/main" id="{97E4848A-3C53-B1E4-09E3-C92A4A0AB5B1}"/>
              </a:ext>
            </a:extLst>
          </p:cNvPr>
          <p:cNvGraphicFramePr>
            <a:graphicFrameLocks/>
          </p:cNvGraphicFramePr>
          <p:nvPr/>
        </p:nvGraphicFramePr>
        <p:xfrm>
          <a:off x="838207" y="5435283"/>
          <a:ext cx="1051559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71704326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59305800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23764137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565500117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697313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4169720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48103662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644035229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427054549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813348447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332828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820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189164"/>
                  </a:ext>
                </a:extLst>
              </a:tr>
            </a:tbl>
          </a:graphicData>
        </a:graphic>
      </p:graphicFrame>
      <p:sp>
        <p:nvSpPr>
          <p:cNvPr id="5" name="Rechteraccolade 4">
            <a:extLst>
              <a:ext uri="{FF2B5EF4-FFF2-40B4-BE49-F238E27FC236}">
                <a16:creationId xmlns:a16="http://schemas.microsoft.com/office/drawing/2014/main" id="{2E95DD40-4D51-CB9E-C26E-97537C2E6A57}"/>
              </a:ext>
            </a:extLst>
          </p:cNvPr>
          <p:cNvSpPr/>
          <p:nvPr/>
        </p:nvSpPr>
        <p:spPr>
          <a:xfrm rot="16200000">
            <a:off x="6377824" y="3230202"/>
            <a:ext cx="414445" cy="3725839"/>
          </a:xfrm>
          <a:prstGeom prst="rightBrac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714EF71F-9D61-4C82-BDF7-1681FEC726DD}"/>
              </a:ext>
            </a:extLst>
          </p:cNvPr>
          <p:cNvSpPr txBox="1"/>
          <p:nvPr/>
        </p:nvSpPr>
        <p:spPr>
          <a:xfrm>
            <a:off x="4722127" y="4424233"/>
            <a:ext cx="37258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primary clustering </a:t>
            </a:r>
            <a:r>
              <a:rPr lang="zh-CN" altLang="en-US" sz="2400">
                <a:solidFill>
                  <a:schemeClr val="accent2">
                    <a:lumMod val="50000"/>
                  </a:schemeClr>
                </a:solidFill>
              </a:rPr>
              <a:t>主要群集</a:t>
            </a:r>
            <a:endParaRPr 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436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A3F61B-C093-6E0D-8886-0F137697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11.4-1 Solution: Linear Probing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A4C1657-98FC-E0FC-57D7-69A12C8F5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h</a:t>
            </a:r>
            <a:r>
              <a:rPr lang="en-US" dirty="0"/>
              <a:t>(</a:t>
            </a:r>
            <a:r>
              <a:rPr lang="en-US" i="1" dirty="0"/>
              <a:t>k</a:t>
            </a:r>
            <a:r>
              <a:rPr lang="en-US" dirty="0"/>
              <a:t>, </a:t>
            </a:r>
            <a:r>
              <a:rPr lang="en-US" i="1" dirty="0" err="1"/>
              <a:t>i</a:t>
            </a:r>
            <a:r>
              <a:rPr lang="en-US" dirty="0"/>
              <a:t>) = (</a:t>
            </a:r>
            <a:r>
              <a:rPr lang="en-US" i="1" dirty="0"/>
              <a:t>h</a:t>
            </a:r>
            <a:r>
              <a:rPr lang="en-US" dirty="0"/>
              <a:t>′(</a:t>
            </a:r>
            <a:r>
              <a:rPr lang="en-US" i="1" dirty="0"/>
              <a:t>k</a:t>
            </a:r>
            <a:r>
              <a:rPr lang="en-US" dirty="0"/>
              <a:t>) + </a:t>
            </a:r>
            <a:r>
              <a:rPr lang="en-US" i="1" dirty="0" err="1"/>
              <a:t>i</a:t>
            </a:r>
            <a:r>
              <a:rPr lang="en-US" dirty="0"/>
              <a:t>) mod </a:t>
            </a:r>
            <a:r>
              <a:rPr lang="en-US" i="1" dirty="0"/>
              <a:t>m</a:t>
            </a:r>
            <a:r>
              <a:rPr lang="en-US" dirty="0"/>
              <a:t> = (</a:t>
            </a:r>
            <a:r>
              <a:rPr lang="en-US" i="1" dirty="0"/>
              <a:t>k</a:t>
            </a:r>
            <a:r>
              <a:rPr lang="en-US" dirty="0"/>
              <a:t> + </a:t>
            </a:r>
            <a:r>
              <a:rPr lang="en-US" i="1" dirty="0" err="1"/>
              <a:t>i</a:t>
            </a:r>
            <a:r>
              <a:rPr lang="en-US" dirty="0"/>
              <a:t>) mod 11.</a:t>
            </a:r>
          </a:p>
          <a:p>
            <a:r>
              <a:rPr lang="en-US" dirty="0"/>
              <a:t>Further inserts:</a:t>
            </a:r>
          </a:p>
          <a:p>
            <a:pPr lvl="1"/>
            <a:r>
              <a:rPr lang="en-US" i="1" dirty="0"/>
              <a:t>h</a:t>
            </a:r>
            <a:r>
              <a:rPr lang="en-US" dirty="0"/>
              <a:t>(15, 0) = 4 – collision!   </a:t>
            </a:r>
            <a:r>
              <a:rPr lang="en-US" i="1" dirty="0"/>
              <a:t>h</a:t>
            </a:r>
            <a:r>
              <a:rPr lang="en-US" dirty="0"/>
              <a:t>(15, 1) = 5</a:t>
            </a:r>
          </a:p>
          <a:p>
            <a:pPr lvl="1"/>
            <a:r>
              <a:rPr lang="en-US" i="1" dirty="0"/>
              <a:t>h</a:t>
            </a:r>
            <a:r>
              <a:rPr lang="en-US" dirty="0"/>
              <a:t>(28, 0) = 6</a:t>
            </a:r>
          </a:p>
          <a:p>
            <a:pPr lvl="1"/>
            <a:r>
              <a:rPr lang="en-US" i="1" dirty="0"/>
              <a:t>h</a:t>
            </a:r>
            <a:r>
              <a:rPr lang="en-US" dirty="0"/>
              <a:t>(17, 0) = 6 – collision!   </a:t>
            </a:r>
            <a:r>
              <a:rPr lang="en-US" i="1" dirty="0"/>
              <a:t>h</a:t>
            </a:r>
            <a:r>
              <a:rPr lang="en-US" dirty="0"/>
              <a:t>(17, 1) = 7</a:t>
            </a:r>
          </a:p>
          <a:p>
            <a:pPr lvl="1"/>
            <a:r>
              <a:rPr lang="en-US" i="1" dirty="0"/>
              <a:t>h</a:t>
            </a:r>
            <a:r>
              <a:rPr lang="en-US" dirty="0"/>
              <a:t>(88, 0) = 0 – collision!   </a:t>
            </a:r>
            <a:r>
              <a:rPr lang="en-US" i="1" dirty="0"/>
              <a:t>h</a:t>
            </a:r>
            <a:r>
              <a:rPr lang="en-US" dirty="0"/>
              <a:t>(88, 1) = 1</a:t>
            </a:r>
          </a:p>
        </p:txBody>
      </p:sp>
      <p:graphicFrame>
        <p:nvGraphicFramePr>
          <p:cNvPr id="4" name="Tijdelijke aanduiding voor inhoud 4">
            <a:extLst>
              <a:ext uri="{FF2B5EF4-FFF2-40B4-BE49-F238E27FC236}">
                <a16:creationId xmlns:a16="http://schemas.microsoft.com/office/drawing/2014/main" id="{97E4848A-3C53-B1E4-09E3-C92A4A0AB5B1}"/>
              </a:ext>
            </a:extLst>
          </p:cNvPr>
          <p:cNvGraphicFramePr>
            <a:graphicFrameLocks/>
          </p:cNvGraphicFramePr>
          <p:nvPr/>
        </p:nvGraphicFramePr>
        <p:xfrm>
          <a:off x="838207" y="5435283"/>
          <a:ext cx="1051559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5963">
                  <a:extLst>
                    <a:ext uri="{9D8B030D-6E8A-4147-A177-3AD203B41FA5}">
                      <a16:colId xmlns:a16="http://schemas.microsoft.com/office/drawing/2014/main" val="2717043260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59305800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237641371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1565500117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6973134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04169720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481036628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644035229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427054549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2813348447"/>
                    </a:ext>
                  </a:extLst>
                </a:gridCol>
                <a:gridCol w="955963">
                  <a:extLst>
                    <a:ext uri="{9D8B030D-6E8A-4147-A177-3AD203B41FA5}">
                      <a16:colId xmlns:a16="http://schemas.microsoft.com/office/drawing/2014/main" val="33328288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9820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CN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189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88989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2162</Words>
  <Application>Microsoft Office PowerPoint</Application>
  <PresentationFormat>宽屏</PresentationFormat>
  <Paragraphs>371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等线</vt:lpstr>
      <vt:lpstr>Arial</vt:lpstr>
      <vt:lpstr>Calibri</vt:lpstr>
      <vt:lpstr>Calibri Light</vt:lpstr>
      <vt:lpstr>Kantoorthema</vt:lpstr>
      <vt:lpstr>Exercise 11.4-1</vt:lpstr>
      <vt:lpstr>Exercise 11.4-1 Solution: Linear Probing</vt:lpstr>
      <vt:lpstr>Exercise 11.4-1 Solution: Linear Probing</vt:lpstr>
      <vt:lpstr>Exercise 11.4-1 Solution: Linear Probing</vt:lpstr>
      <vt:lpstr>Exercise 11.4-1 Solution: Linear Probing</vt:lpstr>
      <vt:lpstr>Exercise 11.4-1 Solution: Linear Probing</vt:lpstr>
      <vt:lpstr>Exercise 11.4-1 Solution: Linear Probing</vt:lpstr>
      <vt:lpstr>Exercise 11.4-1 Solution: Linear Probing</vt:lpstr>
      <vt:lpstr>Exercise 11.4-1 Solution: Linear Probing</vt:lpstr>
      <vt:lpstr>Exercise 11.4-1 Solution: Linear Probing</vt:lpstr>
      <vt:lpstr>Exercise 11.4-1 Solution: Quadratic Probing</vt:lpstr>
      <vt:lpstr>Exercise 11.4-1 Solution: Quadratic Probing</vt:lpstr>
      <vt:lpstr>Exercise 11.4-1 Solution: Quadratic Probing</vt:lpstr>
      <vt:lpstr>Exercise 11.4-1 Solution: Quadratic Probing</vt:lpstr>
      <vt:lpstr>Exercise 11.4-1 Solution: Double hashing</vt:lpstr>
      <vt:lpstr>Exercise 11.4-1 Solution: Double Hashing</vt:lpstr>
      <vt:lpstr>Exercise 11.4-1 Solution: Double Hashing</vt:lpstr>
      <vt:lpstr>Exercise 11.4-1 Solution: General comments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Exercise 11.4-1</dc:title>
  <dc:creator>Jansen, David</dc:creator>
  <cp:lastModifiedBy>Bohua Zhan</cp:lastModifiedBy>
  <cp:revision>7</cp:revision>
  <dcterms:created xsi:type="dcterms:W3CDTF">2023-10-09T08:44:49Z</dcterms:created>
  <dcterms:modified xsi:type="dcterms:W3CDTF">2023-10-11T07:53:50Z</dcterms:modified>
</cp:coreProperties>
</file>