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600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EBA24-B358-4491-B1DD-39401DD2B1D3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DDAB2-6E01-40C0-9A1E-3880488F5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19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Всплывает только при нажатии на звездочку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DAB2-6E01-40C0-9A1E-3880488F50D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77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Всплывает только при нажатии на звездочку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DAB2-6E01-40C0-9A1E-3880488F50D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05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A90D-D144-4C65-89F2-FA10ED6E7881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5D5-C6D6-4E29-AF78-71DB9D49D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00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A90D-D144-4C65-89F2-FA10ED6E7881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5D5-C6D6-4E29-AF78-71DB9D49D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57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A90D-D144-4C65-89F2-FA10ED6E7881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5D5-C6D6-4E29-AF78-71DB9D49D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0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A90D-D144-4C65-89F2-FA10ED6E7881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5D5-C6D6-4E29-AF78-71DB9D49D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98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A90D-D144-4C65-89F2-FA10ED6E7881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5D5-C6D6-4E29-AF78-71DB9D49D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11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A90D-D144-4C65-89F2-FA10ED6E7881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5D5-C6D6-4E29-AF78-71DB9D49D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91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A90D-D144-4C65-89F2-FA10ED6E7881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5D5-C6D6-4E29-AF78-71DB9D49D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54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A90D-D144-4C65-89F2-FA10ED6E7881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5D5-C6D6-4E29-AF78-71DB9D49D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28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A90D-D144-4C65-89F2-FA10ED6E7881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5D5-C6D6-4E29-AF78-71DB9D49D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15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A90D-D144-4C65-89F2-FA10ED6E7881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5D5-C6D6-4E29-AF78-71DB9D49D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A90D-D144-4C65-89F2-FA10ED6E7881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5D5-C6D6-4E29-AF78-71DB9D49D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26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CA90D-D144-4C65-89F2-FA10ED6E7881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E5D5-C6D6-4E29-AF78-71DB9D49D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2979763"/>
          </a:xfrm>
        </p:spPr>
        <p:txBody>
          <a:bodyPr>
            <a:noAutofit/>
          </a:bodyPr>
          <a:lstStyle/>
          <a:p>
            <a:r>
              <a:rPr lang="ru-RU" sz="30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Гид покупателя</a:t>
            </a:r>
            <a:r>
              <a:rPr lang="en-US" sz="30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/>
            </a:r>
            <a:br>
              <a:rPr lang="en-US" sz="30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</a:br>
            <a:r>
              <a:rPr lang="en-US" sz="30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AllGid.ru</a:t>
            </a:r>
            <a:br>
              <a:rPr lang="en-US" sz="30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</a:br>
            <a:r>
              <a:rPr lang="ru-RU" sz="60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/>
            </a:r>
            <a:br>
              <a:rPr lang="ru-RU" sz="60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</a:br>
            <a:r>
              <a:rPr lang="ru-RU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Компьютеры и периферия</a:t>
            </a:r>
            <a:endParaRPr lang="ru-RU" sz="2400" b="1" i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429000"/>
            <a:ext cx="8424936" cy="1152128"/>
          </a:xfrm>
        </p:spPr>
        <p:txBody>
          <a:bodyPr>
            <a:normAutofit fontScale="25000" lnSpcReduction="20000"/>
          </a:bodyPr>
          <a:lstStyle/>
          <a:p>
            <a:endParaRPr lang="ru-RU" sz="12000" b="1" i="1" dirty="0" smtClean="0">
              <a:solidFill>
                <a:srgbClr val="00B050"/>
              </a:solidFill>
            </a:endParaRPr>
          </a:p>
          <a:p>
            <a:r>
              <a:rPr lang="ru-RU" sz="12000" b="1" i="1" dirty="0" smtClean="0">
                <a:solidFill>
                  <a:srgbClr val="00B050"/>
                </a:solidFill>
              </a:rPr>
              <a:t>Шорт Лист лучших продуктов для ваших целей</a:t>
            </a:r>
            <a:endParaRPr lang="ru-RU" sz="12000" b="1" i="1" dirty="0" smtClean="0">
              <a:solidFill>
                <a:srgbClr val="7030A0"/>
              </a:solidFill>
            </a:endParaRPr>
          </a:p>
          <a:p>
            <a:endParaRPr lang="ru-RU" sz="12000" b="1" i="1" dirty="0" smtClean="0">
              <a:solidFill>
                <a:srgbClr val="7030A0"/>
              </a:solidFill>
            </a:endParaRPr>
          </a:p>
          <a:p>
            <a:endParaRPr lang="ru-RU" b="1" i="1" dirty="0" smtClean="0">
              <a:solidFill>
                <a:srgbClr val="7030A0"/>
              </a:solidFill>
            </a:endParaRPr>
          </a:p>
          <a:p>
            <a:endParaRPr lang="ru-RU" b="1" i="1" dirty="0">
              <a:solidFill>
                <a:srgbClr val="7030A0"/>
              </a:solidFill>
            </a:endParaRPr>
          </a:p>
          <a:p>
            <a:pPr algn="r"/>
            <a:endParaRPr lang="ru-RU" sz="6200" b="1" i="1" dirty="0" smtClean="0">
              <a:solidFill>
                <a:srgbClr val="00B050"/>
              </a:solidFill>
            </a:endParaRPr>
          </a:p>
          <a:p>
            <a:pPr algn="r"/>
            <a:endParaRPr lang="en-US" sz="6200" b="1" i="1" dirty="0" smtClean="0">
              <a:solidFill>
                <a:srgbClr val="00B050"/>
              </a:solidFill>
            </a:endParaRPr>
          </a:p>
          <a:p>
            <a:pPr algn="r"/>
            <a:endParaRPr lang="ru-RU" sz="6200" b="1" i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47125"/>
              </p:ext>
            </p:extLst>
          </p:nvPr>
        </p:nvGraphicFramePr>
        <p:xfrm>
          <a:off x="2555776" y="4653136"/>
          <a:ext cx="38884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15"/>
                <a:gridCol w="1162415"/>
                <a:gridCol w="1563604"/>
              </a:tblGrid>
              <a:tr h="504056"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Ноутбуки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Мониторы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Принтеры и МФУ</a:t>
                      </a:r>
                      <a:endParaRPr lang="ru-RU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66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052736"/>
            <a:ext cx="8352928" cy="5112568"/>
          </a:xfrm>
        </p:spPr>
        <p:txBody>
          <a:bodyPr>
            <a:noAutofit/>
          </a:bodyPr>
          <a:lstStyle/>
          <a:p>
            <a:r>
              <a:rPr lang="ru-RU" sz="2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/>
            </a:r>
            <a:br>
              <a:rPr lang="ru-RU" sz="2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</a:br>
            <a:r>
              <a:rPr lang="ru-RU" sz="2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О проекте</a:t>
            </a:r>
            <a:br>
              <a:rPr lang="ru-RU" sz="2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</a:br>
            <a:r>
              <a:rPr lang="ru-RU" sz="1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Гид Покупателя – это сервис, который позволяет покупателям самостоятельно формировать краткую подборку (</a:t>
            </a:r>
            <a:r>
              <a:rPr lang="en-US" sz="1800" b="1" i="1" dirty="0">
                <a:solidFill>
                  <a:srgbClr val="00B050"/>
                </a:solidFill>
                <a:latin typeface="Bookman Old Style" panose="02050604050505020204" pitchFamily="18" charset="0"/>
              </a:rPr>
              <a:t>Short List</a:t>
            </a:r>
            <a:r>
              <a:rPr lang="en-US" sz="1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)</a:t>
            </a:r>
            <a:r>
              <a:rPr lang="ru-RU" sz="1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 продуктов и </a:t>
            </a:r>
            <a:r>
              <a:rPr lang="ru-RU" sz="1800" b="1" i="1" dirty="0">
                <a:solidFill>
                  <a:srgbClr val="00B050"/>
                </a:solidFill>
                <a:latin typeface="Bookman Old Style" panose="02050604050505020204" pitchFamily="18" charset="0"/>
              </a:rPr>
              <a:t>решений, максимально отвечающим </a:t>
            </a:r>
            <a:r>
              <a:rPr lang="ru-RU" sz="1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их целям и задачам.</a:t>
            </a:r>
            <a:br>
              <a:rPr lang="ru-RU" sz="1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</a:br>
            <a:r>
              <a:rPr lang="ru-RU" sz="1800" b="1" i="1" dirty="0">
                <a:solidFill>
                  <a:srgbClr val="00B050"/>
                </a:solidFill>
                <a:latin typeface="Bookman Old Style" panose="02050604050505020204" pitchFamily="18" charset="0"/>
              </a:rPr>
              <a:t/>
            </a:r>
            <a:br>
              <a:rPr lang="ru-RU" sz="1800" b="1" i="1" dirty="0">
                <a:solidFill>
                  <a:srgbClr val="00B050"/>
                </a:solidFill>
                <a:latin typeface="Bookman Old Style" panose="02050604050505020204" pitchFamily="18" charset="0"/>
              </a:rPr>
            </a:br>
            <a:r>
              <a:rPr lang="ru-RU" sz="1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При этом нет </a:t>
            </a:r>
            <a:r>
              <a:rPr lang="ru-RU" sz="1800" b="1" i="1" dirty="0">
                <a:solidFill>
                  <a:srgbClr val="00B050"/>
                </a:solidFill>
                <a:latin typeface="Bookman Old Style" panose="02050604050505020204" pitchFamily="18" charset="0"/>
              </a:rPr>
              <a:t>необходимости </a:t>
            </a:r>
            <a:r>
              <a:rPr lang="ru-RU" sz="1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глубокого «погружения </a:t>
            </a:r>
            <a:r>
              <a:rPr lang="ru-RU" sz="1800" b="1" i="1" dirty="0">
                <a:solidFill>
                  <a:srgbClr val="00B050"/>
                </a:solidFill>
                <a:latin typeface="Bookman Old Style" panose="02050604050505020204" pitchFamily="18" charset="0"/>
              </a:rPr>
              <a:t>в тему</a:t>
            </a:r>
            <a:r>
              <a:rPr lang="ru-RU" sz="1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».</a:t>
            </a:r>
            <a:br>
              <a:rPr lang="ru-RU" sz="1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</a:br>
            <a:r>
              <a:rPr lang="ru-RU" sz="1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Самостоятельно выбираете </a:t>
            </a:r>
            <a:r>
              <a:rPr lang="ru-RU" sz="1800" b="1" i="1" dirty="0">
                <a:solidFill>
                  <a:srgbClr val="00B050"/>
                </a:solidFill>
                <a:latin typeface="Bookman Old Style" panose="02050604050505020204" pitchFamily="18" charset="0"/>
              </a:rPr>
              <a:t>основные сценарии использования и </a:t>
            </a:r>
            <a:r>
              <a:rPr lang="ru-RU" sz="1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несколько дополнительных  технических параметров. На это требуется всего несколько действий.</a:t>
            </a:r>
            <a:br>
              <a:rPr lang="ru-RU" sz="1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</a:br>
            <a:r>
              <a:rPr lang="en-US" sz="1800" b="1" i="1" dirty="0">
                <a:solidFill>
                  <a:srgbClr val="00B050"/>
                </a:solidFill>
                <a:latin typeface="Bookman Old Style" panose="02050604050505020204" pitchFamily="18" charset="0"/>
              </a:rPr>
              <a:t/>
            </a:r>
            <a:br>
              <a:rPr lang="en-US" sz="1800" b="1" i="1" dirty="0">
                <a:solidFill>
                  <a:srgbClr val="00B050"/>
                </a:solidFill>
                <a:latin typeface="Bookman Old Style" panose="02050604050505020204" pitchFamily="18" charset="0"/>
              </a:rPr>
            </a:br>
            <a:r>
              <a:rPr lang="ru-RU" sz="1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Далее, для отобранных продуктов (</a:t>
            </a:r>
            <a:r>
              <a:rPr lang="en-US" sz="1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Short</a:t>
            </a:r>
            <a:r>
              <a:rPr lang="ru-RU" sz="1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i="1" dirty="0">
                <a:solidFill>
                  <a:srgbClr val="00B050"/>
                </a:solidFill>
                <a:latin typeface="Bookman Old Style" panose="02050604050505020204" pitchFamily="18" charset="0"/>
              </a:rPr>
              <a:t>L</a:t>
            </a:r>
            <a:r>
              <a:rPr lang="en-US" sz="1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ist)</a:t>
            </a:r>
            <a:r>
              <a:rPr lang="ru-RU" sz="1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, сами выбираете предложение с наилучшими финансовыми или логистическими условиями.</a:t>
            </a:r>
            <a:endParaRPr lang="ru-RU" sz="2000" b="1" i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99844"/>
              </p:ext>
            </p:extLst>
          </p:nvPr>
        </p:nvGraphicFramePr>
        <p:xfrm>
          <a:off x="395533" y="332656"/>
          <a:ext cx="792088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55"/>
                <a:gridCol w="1131555"/>
                <a:gridCol w="1131555"/>
                <a:gridCol w="1131555"/>
                <a:gridCol w="1131555"/>
                <a:gridCol w="1131555"/>
                <a:gridCol w="1131555"/>
              </a:tblGrid>
              <a:tr h="504056">
                <a:tc>
                  <a:txBody>
                    <a:bodyPr/>
                    <a:lstStyle/>
                    <a:p>
                      <a:r>
                        <a:rPr lang="ru-RU" dirty="0" smtClean="0"/>
                        <a:t>Ноутбуки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Мониторы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Принтеры и МФУ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ИБП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Проекторы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Сканеры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7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2619722"/>
          </a:xfrm>
        </p:spPr>
        <p:txBody>
          <a:bodyPr>
            <a:noAutofit/>
          </a:bodyPr>
          <a:lstStyle/>
          <a:p>
            <a:r>
              <a:rPr lang="ru-RU" sz="3000" b="1" i="1" dirty="0">
                <a:solidFill>
                  <a:srgbClr val="7030A0"/>
                </a:solidFill>
                <a:latin typeface="Bookman Old Style" panose="02050604050505020204" pitchFamily="18" charset="0"/>
              </a:rPr>
              <a:t>О проекте. Методика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560840" cy="4464496"/>
          </a:xfrm>
        </p:spPr>
        <p:txBody>
          <a:bodyPr>
            <a:normAutofit fontScale="25000" lnSpcReduction="20000"/>
          </a:bodyPr>
          <a:lstStyle/>
          <a:p>
            <a:r>
              <a:rPr lang="ru-RU" sz="7200" b="1" i="1" dirty="0" smtClean="0">
                <a:solidFill>
                  <a:srgbClr val="7030A0"/>
                </a:solidFill>
              </a:rPr>
              <a:t>Методика Гида Покупателя разработана экспертами аналитической компании </a:t>
            </a:r>
            <a:r>
              <a:rPr lang="en-US" sz="7200" b="1" i="1" dirty="0" smtClean="0">
                <a:solidFill>
                  <a:srgbClr val="7030A0"/>
                </a:solidFill>
              </a:rPr>
              <a:t>ITResearch </a:t>
            </a:r>
            <a:r>
              <a:rPr lang="ru-RU" sz="7200" b="1" i="1" dirty="0" smtClean="0">
                <a:solidFill>
                  <a:srgbClr val="7030A0"/>
                </a:solidFill>
              </a:rPr>
              <a:t>с более чем 20-летним опытом работы на ИТ-рынке.</a:t>
            </a:r>
          </a:p>
          <a:p>
            <a:r>
              <a:rPr lang="ru-RU" sz="6000" b="1" i="1" dirty="0" smtClean="0">
                <a:solidFill>
                  <a:srgbClr val="7030A0"/>
                </a:solidFill>
              </a:rPr>
              <a:t>Источники информации:  закрытые коммерческие отчеты </a:t>
            </a:r>
            <a:r>
              <a:rPr lang="en-US" sz="6000" b="1" i="1" dirty="0" smtClean="0">
                <a:solidFill>
                  <a:srgbClr val="7030A0"/>
                </a:solidFill>
              </a:rPr>
              <a:t>ITResearch </a:t>
            </a:r>
            <a:r>
              <a:rPr lang="ru-RU" sz="6000" b="1" i="1" dirty="0" smtClean="0">
                <a:solidFill>
                  <a:srgbClr val="7030A0"/>
                </a:solidFill>
              </a:rPr>
              <a:t>о реальных продажах каждой модели, прямая информация от производителей, а также предложения крупнейших </a:t>
            </a:r>
            <a:r>
              <a:rPr lang="ru-RU" sz="6000" b="1" i="1" dirty="0" err="1" smtClean="0">
                <a:solidFill>
                  <a:srgbClr val="7030A0"/>
                </a:solidFill>
              </a:rPr>
              <a:t>ритейлеров</a:t>
            </a:r>
            <a:r>
              <a:rPr lang="ru-RU" sz="6000" b="1" i="1" dirty="0" smtClean="0">
                <a:solidFill>
                  <a:srgbClr val="7030A0"/>
                </a:solidFill>
              </a:rPr>
              <a:t> и Яндекс-Маркет. </a:t>
            </a:r>
          </a:p>
          <a:p>
            <a:r>
              <a:rPr lang="ru-RU" sz="6000" b="1" i="1" dirty="0" smtClean="0">
                <a:solidFill>
                  <a:srgbClr val="7030A0"/>
                </a:solidFill>
              </a:rPr>
              <a:t>Основная ценность – увязка объемов реальных продаж и популярности, а также цен с правильным сегментированием продуктов по целевым рынкам в зависимости от их позиционирования  и потребительских характеристик.</a:t>
            </a:r>
          </a:p>
          <a:p>
            <a:r>
              <a:rPr lang="ru-RU" sz="6000" b="1" i="1" dirty="0" smtClean="0">
                <a:solidFill>
                  <a:srgbClr val="7030A0"/>
                </a:solidFill>
              </a:rPr>
              <a:t>В каждом сегменте</a:t>
            </a:r>
            <a:r>
              <a:rPr lang="en-US" sz="6000" b="1" i="1" dirty="0" smtClean="0">
                <a:solidFill>
                  <a:srgbClr val="7030A0"/>
                </a:solidFill>
              </a:rPr>
              <a:t> </a:t>
            </a:r>
            <a:r>
              <a:rPr lang="ru-RU" sz="6000" b="1" i="1" dirty="0" smtClean="0">
                <a:solidFill>
                  <a:srgbClr val="7030A0"/>
                </a:solidFill>
              </a:rPr>
              <a:t>экспертами </a:t>
            </a:r>
            <a:r>
              <a:rPr lang="en-US" sz="6000" b="1" i="1" dirty="0" smtClean="0">
                <a:solidFill>
                  <a:srgbClr val="7030A0"/>
                </a:solidFill>
              </a:rPr>
              <a:t>ITResearch</a:t>
            </a:r>
            <a:r>
              <a:rPr lang="ru-RU" sz="6000" b="1" i="1" dirty="0" smtClean="0">
                <a:solidFill>
                  <a:srgbClr val="7030A0"/>
                </a:solidFill>
              </a:rPr>
              <a:t> отбираются бестселлеры и наиболее популярные модели, а также новинки. Проводится динамичный анализ их смены, отслеживаются распродажи, определяются ценовые уровни.</a:t>
            </a:r>
          </a:p>
          <a:p>
            <a:r>
              <a:rPr lang="ru-RU" sz="6000" b="1" i="1" dirty="0" smtClean="0">
                <a:solidFill>
                  <a:srgbClr val="7030A0"/>
                </a:solidFill>
              </a:rPr>
              <a:t>Результатом сложной и строгой методики является простота использования и точность результатов.</a:t>
            </a:r>
          </a:p>
          <a:p>
            <a:r>
              <a:rPr lang="ru-RU" sz="6000" b="1" i="1" dirty="0" smtClean="0">
                <a:solidFill>
                  <a:srgbClr val="7030A0"/>
                </a:solidFill>
              </a:rPr>
              <a:t>Следует помнить, что некоторые группы продуктов являются взаимоисключающими  (например, мониторы начального уровня и игровые мониторы), некоторые же могут иметь более широкое использование, и могут появиться в различных подборках.</a:t>
            </a:r>
          </a:p>
          <a:p>
            <a:r>
              <a:rPr lang="ru-RU" sz="6000" b="1" i="1" dirty="0" smtClean="0">
                <a:solidFill>
                  <a:srgbClr val="7030A0"/>
                </a:solidFill>
              </a:rPr>
              <a:t>Все сценарии использования определяются экспертами </a:t>
            </a:r>
            <a:r>
              <a:rPr lang="en-US" sz="6000" b="1" i="1" dirty="0" smtClean="0">
                <a:solidFill>
                  <a:srgbClr val="7030A0"/>
                </a:solidFill>
              </a:rPr>
              <a:t>ITResearch </a:t>
            </a:r>
            <a:r>
              <a:rPr lang="ru-RU" sz="6000" b="1" i="1" dirty="0" smtClean="0">
                <a:solidFill>
                  <a:srgbClr val="7030A0"/>
                </a:solidFill>
              </a:rPr>
              <a:t>в тесном взаимодействии с производителями.</a:t>
            </a:r>
          </a:p>
          <a:p>
            <a:endParaRPr lang="ru-RU" sz="7200" b="1" i="1" dirty="0" smtClean="0">
              <a:solidFill>
                <a:srgbClr val="7030A0"/>
              </a:solidFill>
            </a:endParaRPr>
          </a:p>
          <a:p>
            <a:endParaRPr lang="ru-RU" sz="7200" b="1" i="1" dirty="0" smtClean="0">
              <a:solidFill>
                <a:srgbClr val="7030A0"/>
              </a:solidFill>
            </a:endParaRPr>
          </a:p>
          <a:p>
            <a:endParaRPr lang="ru-RU" b="1" i="1" dirty="0" smtClean="0">
              <a:solidFill>
                <a:srgbClr val="7030A0"/>
              </a:solidFill>
            </a:endParaRPr>
          </a:p>
          <a:p>
            <a:endParaRPr lang="ru-RU" b="1" i="1" dirty="0" smtClean="0">
              <a:solidFill>
                <a:srgbClr val="7030A0"/>
              </a:solidFill>
            </a:endParaRPr>
          </a:p>
          <a:p>
            <a:endParaRPr lang="ru-RU" b="1" i="1" dirty="0">
              <a:solidFill>
                <a:srgbClr val="7030A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2385"/>
              </p:ext>
            </p:extLst>
          </p:nvPr>
        </p:nvGraphicFramePr>
        <p:xfrm>
          <a:off x="395533" y="332656"/>
          <a:ext cx="792088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55"/>
                <a:gridCol w="1131555"/>
                <a:gridCol w="1131555"/>
                <a:gridCol w="1131555"/>
                <a:gridCol w="1131555"/>
                <a:gridCol w="1131555"/>
                <a:gridCol w="1131555"/>
              </a:tblGrid>
              <a:tr h="504056">
                <a:tc>
                  <a:txBody>
                    <a:bodyPr/>
                    <a:lstStyle/>
                    <a:p>
                      <a:r>
                        <a:rPr lang="ru-RU" dirty="0" smtClean="0"/>
                        <a:t>Ноутбуки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Мониторы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Принтеры и МФУ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ИБП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Проекторы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Сканеры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7552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209</Words>
  <Application>Microsoft Office PowerPoint</Application>
  <PresentationFormat>Экран (4:3)</PresentationFormat>
  <Paragraphs>40</Paragraphs>
  <Slides>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Гид покупателя AllGid.ru  Компьютеры и периферия</vt:lpstr>
      <vt:lpstr> О проекте Гид Покупателя – это сервис, который позволяет покупателям самостоятельно формировать краткую подборку (Short List) продуктов и решений, максимально отвечающим их целям и задачам.  При этом нет необходимости глубокого «погружения в тему». Самостоятельно выбираете основные сценарии использования и несколько дополнительных  технических параметров. На это требуется всего несколько действий.  Далее, для отобранных продуктов (Short List), сами выбираете предложение с наилучшими финансовыми или логистическими условиями.</vt:lpstr>
      <vt:lpstr>О проекте. Методика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Гид покупателя</dc:title>
  <dc:creator>Vasiliy Mochar</dc:creator>
  <cp:lastModifiedBy>User</cp:lastModifiedBy>
  <cp:revision>45</cp:revision>
  <dcterms:created xsi:type="dcterms:W3CDTF">2020-07-14T09:23:11Z</dcterms:created>
  <dcterms:modified xsi:type="dcterms:W3CDTF">2021-03-09T13:19:21Z</dcterms:modified>
</cp:coreProperties>
</file>