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596" y="2823961"/>
            <a:ext cx="9495872" cy="2393726"/>
          </a:xfrm>
        </p:spPr>
        <p:txBody>
          <a:bodyPr/>
          <a:lstStyle/>
          <a:p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  <a:cs typeface="Estrangelo Edessa" panose="03080600000000000000" pitchFamily="66" charset="0"/>
              </a:rPr>
              <a:t>In the World of Hadoop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Estrangelo Edessa" panose="03080600000000000000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26" y="700154"/>
            <a:ext cx="6038238" cy="29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443"/>
          </a:xfrm>
        </p:spPr>
        <p:txBody>
          <a:bodyPr/>
          <a:lstStyle/>
          <a:p>
            <a:r>
              <a:rPr lang="en-IN" dirty="0" smtClean="0"/>
              <a:t>HDFS Robustness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89279"/>
            <a:ext cx="10262295" cy="4541065"/>
          </a:xfrm>
        </p:spPr>
        <p:txBody>
          <a:bodyPr/>
          <a:lstStyle/>
          <a:p>
            <a:r>
              <a:rPr lang="en-IN" dirty="0" smtClean="0"/>
              <a:t>Type of failures </a:t>
            </a:r>
          </a:p>
          <a:p>
            <a:pPr lvl="1"/>
            <a:r>
              <a:rPr lang="en-IN" dirty="0"/>
              <a:t>NameNode </a:t>
            </a:r>
            <a:r>
              <a:rPr lang="en-IN" dirty="0" smtClean="0"/>
              <a:t>failures</a:t>
            </a:r>
          </a:p>
          <a:p>
            <a:pPr lvl="1"/>
            <a:r>
              <a:rPr lang="en-IN" dirty="0"/>
              <a:t> </a:t>
            </a:r>
            <a:r>
              <a:rPr lang="en-IN" dirty="0" err="1"/>
              <a:t>DataNode</a:t>
            </a:r>
            <a:r>
              <a:rPr lang="en-IN" dirty="0"/>
              <a:t> </a:t>
            </a:r>
            <a:r>
              <a:rPr lang="en-IN" dirty="0" smtClean="0"/>
              <a:t>failures</a:t>
            </a:r>
          </a:p>
          <a:p>
            <a:pPr lvl="1"/>
            <a:r>
              <a:rPr lang="en-IN" dirty="0"/>
              <a:t>N</a:t>
            </a:r>
            <a:r>
              <a:rPr lang="en-IN" dirty="0" smtClean="0"/>
              <a:t>etwork failure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b="1" dirty="0" smtClean="0"/>
              <a:t>NameNode Failure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single point of failure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Can bring  down entire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 If the NameNode machine fails, manual intervention is necessary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2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5"/>
          </a:xfrm>
        </p:spPr>
        <p:txBody>
          <a:bodyPr/>
          <a:lstStyle/>
          <a:p>
            <a:r>
              <a:rPr lang="en-IN" dirty="0" smtClean="0"/>
              <a:t>NameNode failure prevention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6552"/>
            <a:ext cx="11009269" cy="5056220"/>
          </a:xfrm>
        </p:spPr>
        <p:txBody>
          <a:bodyPr/>
          <a:lstStyle/>
          <a:p>
            <a:r>
              <a:rPr lang="en-IN" dirty="0"/>
              <a:t>Hadoop provides two mechanisms for </a:t>
            </a:r>
            <a:r>
              <a:rPr lang="en-IN" dirty="0" smtClean="0"/>
              <a:t>this</a:t>
            </a:r>
          </a:p>
          <a:p>
            <a:pPr lvl="1"/>
            <a:r>
              <a:rPr lang="en-IN" dirty="0" smtClean="0"/>
              <a:t>Backing up of </a:t>
            </a:r>
            <a:r>
              <a:rPr lang="en-IN" dirty="0" err="1" smtClean="0"/>
              <a:t>FsImange</a:t>
            </a:r>
            <a:r>
              <a:rPr lang="en-IN" dirty="0" smtClean="0"/>
              <a:t> and </a:t>
            </a:r>
            <a:r>
              <a:rPr lang="en-IN" dirty="0" err="1" smtClean="0"/>
              <a:t>Editlog</a:t>
            </a:r>
            <a:r>
              <a:rPr lang="en-IN" dirty="0" smtClean="0"/>
              <a:t> file on multiple machines or on a remote NFS</a:t>
            </a:r>
          </a:p>
          <a:p>
            <a:pPr lvl="1"/>
            <a:r>
              <a:rPr lang="en-IN" dirty="0" smtClean="0"/>
              <a:t>Run </a:t>
            </a:r>
            <a:r>
              <a:rPr lang="en-IN" dirty="0"/>
              <a:t>a secondary </a:t>
            </a:r>
            <a:r>
              <a:rPr lang="en-IN" dirty="0" smtClean="0"/>
              <a:t>NameNode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Secondary NameNode, </a:t>
            </a:r>
            <a:r>
              <a:rPr lang="en-IN" dirty="0"/>
              <a:t>despite its name does not act </a:t>
            </a:r>
            <a:r>
              <a:rPr lang="en-IN" dirty="0" smtClean="0"/>
              <a:t>as a NameNode</a:t>
            </a:r>
          </a:p>
          <a:p>
            <a:pPr lvl="1"/>
            <a:r>
              <a:rPr lang="en-IN" dirty="0"/>
              <a:t>Its main role is to periodically merge the namespace image with the </a:t>
            </a:r>
            <a:r>
              <a:rPr lang="en-IN" dirty="0" smtClean="0"/>
              <a:t>edit log </a:t>
            </a:r>
            <a:r>
              <a:rPr lang="en-IN" dirty="0"/>
              <a:t>to prevent the edit log from becoming too </a:t>
            </a:r>
            <a:r>
              <a:rPr lang="en-IN" dirty="0" smtClean="0"/>
              <a:t>large</a:t>
            </a:r>
          </a:p>
          <a:p>
            <a:pPr lvl="1"/>
            <a:r>
              <a:rPr lang="en-IN" dirty="0"/>
              <a:t>secondary </a:t>
            </a:r>
            <a:r>
              <a:rPr lang="en-IN" dirty="0" smtClean="0"/>
              <a:t>NameNode usually runs  </a:t>
            </a:r>
            <a:r>
              <a:rPr lang="en-IN" dirty="0"/>
              <a:t>on  a  separate  physical  </a:t>
            </a:r>
            <a:r>
              <a:rPr lang="en-IN" dirty="0" smtClean="0"/>
              <a:t>machine</a:t>
            </a:r>
          </a:p>
          <a:p>
            <a:pPr lvl="1"/>
            <a:r>
              <a:rPr lang="en-IN" dirty="0"/>
              <a:t> it  requires  plenty  of  CPU  and  as  </a:t>
            </a:r>
            <a:r>
              <a:rPr lang="en-IN" dirty="0" smtClean="0"/>
              <a:t>much memory </a:t>
            </a:r>
            <a:r>
              <a:rPr lang="en-IN" dirty="0"/>
              <a:t>as the </a:t>
            </a:r>
            <a:r>
              <a:rPr lang="en-IN" dirty="0" smtClean="0"/>
              <a:t>NameNode </a:t>
            </a:r>
            <a:r>
              <a:rPr lang="en-IN" dirty="0"/>
              <a:t>to perform the </a:t>
            </a:r>
            <a:r>
              <a:rPr lang="en-IN" dirty="0" smtClean="0"/>
              <a:t>merge</a:t>
            </a:r>
          </a:p>
          <a:p>
            <a:pPr lvl="1"/>
            <a:r>
              <a:rPr lang="en-IN" dirty="0"/>
              <a:t>It keeps a copy of the merged namespace image, which can be used in the event of the </a:t>
            </a:r>
            <a:r>
              <a:rPr lang="en-IN" dirty="0" smtClean="0"/>
              <a:t>NameNode </a:t>
            </a:r>
            <a:r>
              <a:rPr lang="en-IN" dirty="0"/>
              <a:t>failing</a:t>
            </a:r>
          </a:p>
        </p:txBody>
      </p:sp>
    </p:spTree>
    <p:extLst>
      <p:ext uri="{BB962C8B-B14F-4D97-AF65-F5344CB8AC3E}">
        <p14:creationId xmlns:p14="http://schemas.microsoft.com/office/powerpoint/2010/main" val="221505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en-IN" dirty="0" smtClean="0"/>
              <a:t>Accessing the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16676"/>
            <a:ext cx="8946541" cy="4662152"/>
          </a:xfrm>
        </p:spPr>
        <p:txBody>
          <a:bodyPr/>
          <a:lstStyle/>
          <a:p>
            <a:r>
              <a:rPr lang="en-IN" dirty="0" smtClean="0"/>
              <a:t>Way of accessing the HDFS</a:t>
            </a:r>
          </a:p>
          <a:p>
            <a:pPr lvl="1"/>
            <a:r>
              <a:rPr lang="en-IN" dirty="0"/>
              <a:t>Command-Line </a:t>
            </a:r>
            <a:r>
              <a:rPr lang="en-IN" dirty="0" smtClean="0"/>
              <a:t>Interface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HFDS can be accessed through File system shell, it </a:t>
            </a:r>
            <a:r>
              <a:rPr lang="en-IN" dirty="0"/>
              <a:t>includes various </a:t>
            </a:r>
            <a:r>
              <a:rPr lang="en-IN" dirty="0" smtClean="0"/>
              <a:t>	shell-like </a:t>
            </a:r>
            <a:r>
              <a:rPr lang="en-IN" dirty="0"/>
              <a:t>commands that directly interact with the </a:t>
            </a:r>
            <a:r>
              <a:rPr lang="en-IN" dirty="0" smtClean="0"/>
              <a:t>(</a:t>
            </a:r>
            <a:r>
              <a:rPr lang="en-IN" dirty="0"/>
              <a:t>HDFS)</a:t>
            </a:r>
            <a:r>
              <a:rPr lang="en-IN" dirty="0" smtClean="0"/>
              <a:t> 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Java </a:t>
            </a:r>
            <a:r>
              <a:rPr lang="en-IN" dirty="0" smtClean="0"/>
              <a:t>Interface</a:t>
            </a:r>
          </a:p>
          <a:p>
            <a:pPr marL="914400" lvl="2" indent="0">
              <a:buNone/>
            </a:pPr>
            <a:r>
              <a:rPr lang="en-IN" dirty="0" smtClean="0"/>
              <a:t>It exposes a JAVA API to access the HDFS programmatically.  It provides classes and methods for reading and writing data.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75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 line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8039"/>
            <a:ext cx="10043354" cy="5012028"/>
          </a:xfrm>
        </p:spPr>
        <p:txBody>
          <a:bodyPr/>
          <a:lstStyle/>
          <a:p>
            <a:r>
              <a:rPr lang="it-IT" dirty="0" smtClean="0"/>
              <a:t>hadoop fs </a:t>
            </a:r>
            <a:r>
              <a:rPr lang="it-IT" dirty="0"/>
              <a:t>-</a:t>
            </a:r>
            <a:r>
              <a:rPr lang="it-IT" b="1" dirty="0">
                <a:solidFill>
                  <a:srgbClr val="FF0000"/>
                </a:solidFill>
              </a:rPr>
              <a:t>cat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URI [URI </a:t>
            </a:r>
            <a:r>
              <a:rPr lang="it-IT" dirty="0" smtClean="0"/>
              <a:t>…]</a:t>
            </a:r>
          </a:p>
          <a:p>
            <a:pPr lvl="1"/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-cat </a:t>
            </a:r>
            <a:r>
              <a:rPr lang="en-IN" b="1" dirty="0">
                <a:solidFill>
                  <a:srgbClr val="FF0000"/>
                </a:solidFill>
              </a:rPr>
              <a:t>hdfs://nn1.example.com/file1</a:t>
            </a:r>
            <a:r>
              <a:rPr lang="en-IN" b="1" dirty="0"/>
              <a:t> </a:t>
            </a:r>
            <a:r>
              <a:rPr lang="en-IN" dirty="0"/>
              <a:t>hdfs://</a:t>
            </a:r>
            <a:r>
              <a:rPr lang="en-IN" dirty="0" smtClean="0"/>
              <a:t>nn2.example.com/file2	</a:t>
            </a:r>
          </a:p>
          <a:p>
            <a:endParaRPr lang="en-IN" dirty="0" smtClean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b="1" dirty="0" err="1">
                <a:solidFill>
                  <a:srgbClr val="FF0000"/>
                </a:solidFill>
              </a:rPr>
              <a:t>copyFromLocal</a:t>
            </a:r>
            <a:r>
              <a:rPr lang="en-IN" dirty="0"/>
              <a:t> &lt;</a:t>
            </a:r>
            <a:r>
              <a:rPr lang="en-IN" dirty="0" err="1"/>
              <a:t>localsrc</a:t>
            </a:r>
            <a:r>
              <a:rPr lang="en-IN" dirty="0"/>
              <a:t>&gt; </a:t>
            </a:r>
            <a:r>
              <a:rPr lang="en-IN" dirty="0" smtClean="0"/>
              <a:t>URI</a:t>
            </a:r>
          </a:p>
          <a:p>
            <a:endParaRPr lang="en-IN" dirty="0" smtClean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b="1" dirty="0" err="1">
                <a:solidFill>
                  <a:srgbClr val="FF0000"/>
                </a:solidFill>
              </a:rPr>
              <a:t>copyToLocal</a:t>
            </a:r>
            <a:r>
              <a:rPr lang="en-IN" dirty="0"/>
              <a:t> </a:t>
            </a:r>
            <a:r>
              <a:rPr lang="en-IN" dirty="0" smtClean="0"/>
              <a:t>URI </a:t>
            </a:r>
            <a:r>
              <a:rPr lang="en-IN" dirty="0"/>
              <a:t>&lt;</a:t>
            </a:r>
            <a:r>
              <a:rPr lang="en-IN" dirty="0" err="1"/>
              <a:t>localdst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b="1" dirty="0" err="1">
                <a:solidFill>
                  <a:srgbClr val="FF0000"/>
                </a:solidFill>
              </a:rPr>
              <a:t>cp</a:t>
            </a:r>
            <a:r>
              <a:rPr lang="en-IN" dirty="0"/>
              <a:t> URI [URI …] &lt;</a:t>
            </a:r>
            <a:r>
              <a:rPr lang="en-IN" dirty="0" err="1"/>
              <a:t>dest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-get</a:t>
            </a:r>
            <a:r>
              <a:rPr lang="en-IN" dirty="0"/>
              <a:t> </a:t>
            </a:r>
            <a:r>
              <a:rPr lang="en-IN" dirty="0" smtClean="0"/>
              <a:t> &lt;</a:t>
            </a:r>
            <a:r>
              <a:rPr lang="en-IN" dirty="0" err="1"/>
              <a:t>src</a:t>
            </a:r>
            <a:r>
              <a:rPr lang="en-IN" dirty="0"/>
              <a:t>&gt; &lt;</a:t>
            </a:r>
            <a:r>
              <a:rPr lang="en-IN" dirty="0" err="1"/>
              <a:t>localdst</a:t>
            </a:r>
            <a:r>
              <a:rPr lang="en-IN" dirty="0"/>
              <a:t>&gt; 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36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8352"/>
          </a:xfrm>
        </p:spPr>
        <p:txBody>
          <a:bodyPr/>
          <a:lstStyle/>
          <a:p>
            <a:r>
              <a:rPr lang="en-IN" dirty="0"/>
              <a:t>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40794"/>
            <a:ext cx="9930174" cy="4785764"/>
          </a:xfrm>
        </p:spPr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-put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err="1"/>
              <a:t>localdst</a:t>
            </a:r>
            <a:r>
              <a:rPr lang="en-IN" dirty="0"/>
              <a:t>&gt; </a:t>
            </a:r>
            <a:r>
              <a:rPr lang="en-IN" dirty="0" smtClean="0"/>
              <a:t> &lt;</a:t>
            </a:r>
            <a:r>
              <a:rPr lang="en-IN" dirty="0" err="1"/>
              <a:t>src</a:t>
            </a:r>
            <a:r>
              <a:rPr lang="en-IN" dirty="0" smtClean="0"/>
              <a:t>&gt;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b="1" dirty="0" err="1">
                <a:solidFill>
                  <a:srgbClr val="FF0000"/>
                </a:solidFill>
              </a:rPr>
              <a:t>getmerge</a:t>
            </a:r>
            <a:r>
              <a:rPr lang="en-IN" dirty="0"/>
              <a:t> &lt;</a:t>
            </a:r>
            <a:r>
              <a:rPr lang="en-IN" dirty="0" err="1"/>
              <a:t>src</a:t>
            </a:r>
            <a:r>
              <a:rPr lang="en-IN" dirty="0"/>
              <a:t>&gt; &lt;</a:t>
            </a:r>
            <a:r>
              <a:rPr lang="en-IN" dirty="0" err="1"/>
              <a:t>localdst</a:t>
            </a:r>
            <a:r>
              <a:rPr lang="en-IN" dirty="0"/>
              <a:t>&gt; </a:t>
            </a:r>
            <a:endParaRPr lang="en-IN" dirty="0" smtClean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b="1" dirty="0" err="1">
                <a:solidFill>
                  <a:srgbClr val="FF0000"/>
                </a:solidFill>
              </a:rPr>
              <a:t>ls</a:t>
            </a:r>
            <a:r>
              <a:rPr lang="en-IN" dirty="0"/>
              <a:t> &lt;</a:t>
            </a:r>
            <a:r>
              <a:rPr lang="en-IN" dirty="0" err="1"/>
              <a:t>args</a:t>
            </a:r>
            <a:r>
              <a:rPr lang="en-IN" dirty="0" smtClean="0"/>
              <a:t>&gt;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-</a:t>
            </a:r>
            <a:r>
              <a:rPr lang="en-IN" b="1" dirty="0" err="1">
                <a:solidFill>
                  <a:srgbClr val="FF0000"/>
                </a:solidFill>
              </a:rPr>
              <a:t>ls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/</a:t>
            </a:r>
            <a:r>
              <a:rPr lang="en-IN" dirty="0" smtClean="0"/>
              <a:t>user/</a:t>
            </a:r>
            <a:r>
              <a:rPr lang="en-IN" dirty="0" err="1" smtClean="0"/>
              <a:t>hadoop</a:t>
            </a:r>
            <a:r>
              <a:rPr lang="en-IN" dirty="0" smtClean="0"/>
              <a:t>/file1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-</a:t>
            </a:r>
            <a:r>
              <a:rPr lang="en-IN" b="1" dirty="0" err="1">
                <a:solidFill>
                  <a:srgbClr val="FF0000"/>
                </a:solidFill>
              </a:rPr>
              <a:t>mkdir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&lt;paths&gt; </a:t>
            </a:r>
            <a:endParaRPr lang="en-IN" dirty="0" smtClean="0"/>
          </a:p>
          <a:p>
            <a:r>
              <a:rPr lang="it-IT" dirty="0" smtClean="0"/>
              <a:t>hadoop fs </a:t>
            </a:r>
            <a:r>
              <a:rPr lang="it-IT" dirty="0"/>
              <a:t>-</a:t>
            </a:r>
            <a:r>
              <a:rPr lang="it-IT" b="1" dirty="0">
                <a:solidFill>
                  <a:srgbClr val="FF0000"/>
                </a:solidFill>
              </a:rPr>
              <a:t>mv</a:t>
            </a:r>
            <a:r>
              <a:rPr lang="it-IT" dirty="0"/>
              <a:t> URI [URI …] &lt;dest</a:t>
            </a:r>
            <a:r>
              <a:rPr lang="it-IT" dirty="0" smtClean="0"/>
              <a:t>&gt;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b="1" dirty="0" err="1">
                <a:solidFill>
                  <a:srgbClr val="FF0000"/>
                </a:solidFill>
              </a:rPr>
              <a:t>rm</a:t>
            </a:r>
            <a:r>
              <a:rPr lang="en-IN" dirty="0"/>
              <a:t> [-</a:t>
            </a:r>
            <a:r>
              <a:rPr lang="en-IN" dirty="0" err="1"/>
              <a:t>skipTrash</a:t>
            </a:r>
            <a:r>
              <a:rPr lang="en-IN" dirty="0"/>
              <a:t>] URI [URI </a:t>
            </a:r>
            <a:r>
              <a:rPr lang="en-IN" dirty="0" smtClean="0"/>
              <a:t>…]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b="1" dirty="0" err="1">
                <a:solidFill>
                  <a:srgbClr val="FF0000"/>
                </a:solidFill>
              </a:rPr>
              <a:t>rmr</a:t>
            </a:r>
            <a:r>
              <a:rPr lang="en-IN" dirty="0"/>
              <a:t> [-</a:t>
            </a:r>
            <a:r>
              <a:rPr lang="en-IN" dirty="0" err="1"/>
              <a:t>skipTrash</a:t>
            </a:r>
            <a:r>
              <a:rPr lang="en-IN" dirty="0"/>
              <a:t>] URI [URI </a:t>
            </a:r>
            <a:r>
              <a:rPr lang="en-IN" dirty="0" smtClean="0"/>
              <a:t>…]</a:t>
            </a:r>
          </a:p>
          <a:p>
            <a:r>
              <a:rPr lang="fr-FR" dirty="0" err="1" smtClean="0"/>
              <a:t>hadoop</a:t>
            </a:r>
            <a:r>
              <a:rPr lang="fr-FR" dirty="0" smtClean="0"/>
              <a:t> </a:t>
            </a:r>
            <a:r>
              <a:rPr lang="fr-FR" dirty="0" err="1" smtClean="0"/>
              <a:t>fs</a:t>
            </a:r>
            <a:r>
              <a:rPr lang="fr-FR" dirty="0" smtClean="0"/>
              <a:t> </a:t>
            </a:r>
            <a:r>
              <a:rPr lang="fr-FR" dirty="0"/>
              <a:t>-</a:t>
            </a:r>
            <a:r>
              <a:rPr lang="fr-FR" b="1" dirty="0" err="1">
                <a:solidFill>
                  <a:srgbClr val="FF0000"/>
                </a:solidFill>
              </a:rPr>
              <a:t>tail</a:t>
            </a:r>
            <a:r>
              <a:rPr lang="fr-FR" dirty="0"/>
              <a:t> [-f] </a:t>
            </a:r>
            <a:r>
              <a:rPr lang="fr-FR" dirty="0" smtClean="0"/>
              <a:t>URI</a:t>
            </a:r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b="1" dirty="0">
                <a:solidFill>
                  <a:srgbClr val="FF0000"/>
                </a:solidFill>
              </a:rPr>
              <a:t>text</a:t>
            </a:r>
            <a:r>
              <a:rPr lang="en-IN" dirty="0"/>
              <a:t> &lt;</a:t>
            </a:r>
            <a:r>
              <a:rPr lang="en-IN" dirty="0" err="1"/>
              <a:t>src</a:t>
            </a:r>
            <a:r>
              <a:rPr lang="en-IN" dirty="0"/>
              <a:t>&gt; </a:t>
            </a:r>
            <a:endParaRPr lang="en-IN" dirty="0" smtClean="0"/>
          </a:p>
          <a:p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b="1" dirty="0" err="1">
                <a:solidFill>
                  <a:srgbClr val="FF0000"/>
                </a:solidFill>
              </a:rPr>
              <a:t>touchz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URI [URI …] </a:t>
            </a:r>
          </a:p>
        </p:txBody>
      </p:sp>
    </p:spTree>
    <p:extLst>
      <p:ext uri="{BB962C8B-B14F-4D97-AF65-F5344CB8AC3E}">
        <p14:creationId xmlns:p14="http://schemas.microsoft.com/office/powerpoint/2010/main" val="252579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80" y="233777"/>
            <a:ext cx="9404723" cy="1092747"/>
          </a:xfrm>
        </p:spPr>
        <p:txBody>
          <a:bodyPr/>
          <a:lstStyle/>
          <a:p>
            <a:r>
              <a:rPr lang="en-IN" dirty="0" smtClean="0"/>
              <a:t>HDFS: continued…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It is meant for	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Very large </a:t>
            </a:r>
            <a:r>
              <a:rPr lang="en-IN" dirty="0" smtClean="0"/>
              <a:t>files</a:t>
            </a:r>
          </a:p>
          <a:p>
            <a:r>
              <a:rPr lang="en-IN" dirty="0"/>
              <a:t>Streaming data access</a:t>
            </a:r>
          </a:p>
          <a:p>
            <a:r>
              <a:rPr lang="en-IN" dirty="0"/>
              <a:t>Commodity hardware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It is not meant for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Low-latency data </a:t>
            </a:r>
            <a:r>
              <a:rPr lang="en-IN" dirty="0" smtClean="0"/>
              <a:t>access</a:t>
            </a:r>
          </a:p>
          <a:p>
            <a:r>
              <a:rPr lang="en-IN" dirty="0"/>
              <a:t>Lots of small </a:t>
            </a:r>
            <a:r>
              <a:rPr lang="en-IN" dirty="0" smtClean="0"/>
              <a:t>files</a:t>
            </a:r>
          </a:p>
          <a:p>
            <a:r>
              <a:rPr lang="en-IN" dirty="0"/>
              <a:t>Multiple writers, arbitrary file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27229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en-IN" dirty="0" smtClean="0"/>
              <a:t>What is Hadoop ?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468192"/>
            <a:ext cx="109212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Hadoop is a software framework for distributed processing of large datasets </a:t>
            </a:r>
          </a:p>
          <a:p>
            <a:r>
              <a:rPr lang="en-IN" dirty="0"/>
              <a:t>across large clusters of computers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Hadoop is open-source implementation for Google </a:t>
            </a:r>
            <a:r>
              <a:rPr lang="en-IN" dirty="0" smtClean="0"/>
              <a:t>MapReduce and GFS</a:t>
            </a:r>
          </a:p>
          <a:p>
            <a:endParaRPr lang="en-IN" dirty="0"/>
          </a:p>
          <a:p>
            <a:r>
              <a:rPr lang="en-IN" dirty="0"/>
              <a:t>Hadoop is based on a simple programming model called </a:t>
            </a:r>
            <a:r>
              <a:rPr lang="en-IN" dirty="0" smtClean="0"/>
              <a:t>MapReduce</a:t>
            </a:r>
          </a:p>
          <a:p>
            <a:endParaRPr lang="en-IN" dirty="0"/>
          </a:p>
          <a:p>
            <a:r>
              <a:rPr lang="en-IN" dirty="0"/>
              <a:t>Hadoop is based on a simple data model, any data will </a:t>
            </a:r>
            <a:r>
              <a:rPr lang="en-IN" dirty="0" smtClean="0"/>
              <a:t>fit</a:t>
            </a:r>
          </a:p>
          <a:p>
            <a:endParaRPr lang="en-IN" dirty="0"/>
          </a:p>
          <a:p>
            <a:r>
              <a:rPr lang="en-IN" dirty="0"/>
              <a:t>Hadoop framework consists on two main layers </a:t>
            </a:r>
          </a:p>
          <a:p>
            <a:r>
              <a:rPr lang="en-IN" dirty="0"/>
              <a:t>•  Distributed file system (HDFS) </a:t>
            </a:r>
          </a:p>
          <a:p>
            <a:r>
              <a:rPr lang="en-IN" dirty="0"/>
              <a:t>•  Execution engine (MapReduce)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7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HDFS: An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477" y="1730946"/>
            <a:ext cx="10665810" cy="4760006"/>
          </a:xfrm>
        </p:spPr>
        <p:txBody>
          <a:bodyPr/>
          <a:lstStyle/>
          <a:p>
            <a:r>
              <a:rPr lang="en-IN" dirty="0" smtClean="0"/>
              <a:t>What is HDFS ?</a:t>
            </a:r>
          </a:p>
          <a:p>
            <a:pPr lvl="1"/>
            <a:r>
              <a:rPr lang="en-IN" dirty="0" smtClean="0"/>
              <a:t>Spread or distributed over multiple nodes</a:t>
            </a:r>
          </a:p>
          <a:p>
            <a:pPr lvl="1"/>
            <a:r>
              <a:rPr lang="en-IN" dirty="0" smtClean="0"/>
              <a:t>Redundancy of data </a:t>
            </a:r>
          </a:p>
          <a:p>
            <a:r>
              <a:rPr lang="en-IN" dirty="0" smtClean="0"/>
              <a:t>Why it is needed ?</a:t>
            </a:r>
          </a:p>
          <a:p>
            <a:pPr lvl="1"/>
            <a:r>
              <a:rPr lang="en-IN" dirty="0" smtClean="0"/>
              <a:t>Data reliability or fault tolerance </a:t>
            </a:r>
          </a:p>
          <a:p>
            <a:pPr lvl="1"/>
            <a:r>
              <a:rPr lang="en-IN" dirty="0" smtClean="0"/>
              <a:t>Higher throughput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26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738648"/>
            <a:ext cx="9403742" cy="4509751"/>
          </a:xfrm>
        </p:spPr>
        <p:txBody>
          <a:bodyPr/>
          <a:lstStyle/>
          <a:p>
            <a:r>
              <a:rPr lang="en-IN" dirty="0" smtClean="0"/>
              <a:t>Data blocks of file system</a:t>
            </a:r>
          </a:p>
          <a:p>
            <a:r>
              <a:rPr lang="en-IN" dirty="0" smtClean="0"/>
              <a:t>Why data block are so large in HDFS</a:t>
            </a:r>
          </a:p>
          <a:p>
            <a:endParaRPr lang="en-IN" dirty="0" smtClean="0"/>
          </a:p>
          <a:p>
            <a:r>
              <a:rPr lang="en-IN" dirty="0" smtClean="0"/>
              <a:t>Benefits of the Block concept</a:t>
            </a:r>
          </a:p>
          <a:p>
            <a:pPr lvl="1"/>
            <a:r>
              <a:rPr lang="en-IN" dirty="0" smtClean="0"/>
              <a:t>File larger than the size of one disk can be saved</a:t>
            </a:r>
          </a:p>
          <a:p>
            <a:pPr lvl="1"/>
            <a:r>
              <a:rPr lang="en-IN" dirty="0" smtClean="0"/>
              <a:t>Simplicity of storage for file subsystem as blocks are of fixed size</a:t>
            </a:r>
          </a:p>
          <a:p>
            <a:pPr lvl="1"/>
            <a:r>
              <a:rPr lang="en-IN" dirty="0" smtClean="0"/>
              <a:t>Helps in data availability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9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46656"/>
            <a:ext cx="9404723" cy="951079"/>
          </a:xfrm>
        </p:spPr>
        <p:txBody>
          <a:bodyPr/>
          <a:lstStyle/>
          <a:p>
            <a:r>
              <a:rPr lang="en-IN" dirty="0" smtClean="0"/>
              <a:t>HDFS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6" y="1287887"/>
            <a:ext cx="9300987" cy="49149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/>
          <p:cNvSpPr txBox="1"/>
          <p:nvPr/>
        </p:nvSpPr>
        <p:spPr>
          <a:xfrm>
            <a:off x="8010660" y="6292939"/>
            <a:ext cx="38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 : Apache Hadoop wiki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32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443"/>
          </a:xfrm>
        </p:spPr>
        <p:txBody>
          <a:bodyPr/>
          <a:lstStyle/>
          <a:p>
            <a:r>
              <a:rPr lang="en-IN" dirty="0"/>
              <a:t>HDFS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28" y="669701"/>
            <a:ext cx="7290072" cy="6188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245" y="1501692"/>
            <a:ext cx="5434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NameNode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/>
              <a:t> maintains </a:t>
            </a:r>
            <a:r>
              <a:rPr lang="en-IN" dirty="0"/>
              <a:t>the file system </a:t>
            </a:r>
            <a:r>
              <a:rPr lang="en-IN" dirty="0" smtClean="0"/>
              <a:t>metadata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manages </a:t>
            </a:r>
            <a:r>
              <a:rPr lang="en-IN" dirty="0" smtClean="0"/>
              <a:t>the file system </a:t>
            </a:r>
            <a:r>
              <a:rPr lang="en-IN" dirty="0"/>
              <a:t>namespace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information is stored persistently on the local disk </a:t>
            </a:r>
            <a:r>
              <a:rPr lang="en-IN" dirty="0" smtClean="0"/>
              <a:t>in the </a:t>
            </a:r>
            <a:r>
              <a:rPr lang="en-IN" dirty="0"/>
              <a:t>form of two files: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namespace image and the edit log</a:t>
            </a: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DataNodes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workhorses of the </a:t>
            </a:r>
            <a:r>
              <a:rPr lang="en-IN" dirty="0" smtClean="0"/>
              <a:t>file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store and retrieve blocks when</a:t>
            </a:r>
          </a:p>
          <a:p>
            <a:pPr lvl="1"/>
            <a:r>
              <a:rPr lang="en-IN" dirty="0" smtClean="0"/>
              <a:t> 	they </a:t>
            </a:r>
            <a:r>
              <a:rPr lang="en-IN" dirty="0"/>
              <a:t>are told to</a:t>
            </a:r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report back to the </a:t>
            </a:r>
            <a:r>
              <a:rPr lang="en-IN" dirty="0" err="1" smtClean="0"/>
              <a:t>nameNode</a:t>
            </a:r>
            <a:endParaRPr lang="en-IN" dirty="0"/>
          </a:p>
          <a:p>
            <a:pPr lvl="1"/>
            <a:r>
              <a:rPr lang="en-IN" dirty="0"/>
              <a:t>periodically with lists of blocks that they are storing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8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HDFS architecture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2586"/>
            <a:ext cx="9403742" cy="4831723"/>
          </a:xfrm>
        </p:spPr>
        <p:txBody>
          <a:bodyPr/>
          <a:lstStyle/>
          <a:p>
            <a:r>
              <a:rPr lang="en-IN" dirty="0"/>
              <a:t>NameNode and </a:t>
            </a:r>
            <a:r>
              <a:rPr lang="en-IN" dirty="0" err="1"/>
              <a:t>DataNode</a:t>
            </a:r>
            <a:r>
              <a:rPr lang="en-IN" dirty="0"/>
              <a:t> are pieces of </a:t>
            </a:r>
            <a:r>
              <a:rPr lang="en-IN" dirty="0" smtClean="0"/>
              <a:t>software</a:t>
            </a:r>
          </a:p>
          <a:p>
            <a:r>
              <a:rPr lang="en-IN" dirty="0"/>
              <a:t>HDFS is built using the Java </a:t>
            </a:r>
            <a:r>
              <a:rPr lang="en-IN" dirty="0" smtClean="0"/>
              <a:t>language</a:t>
            </a:r>
          </a:p>
          <a:p>
            <a:r>
              <a:rPr lang="en-IN" dirty="0"/>
              <a:t> highly portable Java language </a:t>
            </a:r>
            <a:r>
              <a:rPr lang="en-IN" dirty="0" smtClean="0"/>
              <a:t>ensures that HDFS </a:t>
            </a:r>
            <a:r>
              <a:rPr lang="en-IN" dirty="0"/>
              <a:t>can be deployed on a wide range of </a:t>
            </a:r>
            <a:r>
              <a:rPr lang="en-IN" dirty="0" smtClean="0"/>
              <a:t>machines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12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en-IN" dirty="0" smtClean="0"/>
              <a:t>NameNode Explained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40" y="1352282"/>
            <a:ext cx="8946541" cy="4696447"/>
          </a:xfrm>
        </p:spPr>
        <p:txBody>
          <a:bodyPr/>
          <a:lstStyle/>
          <a:p>
            <a:r>
              <a:rPr lang="en-IN" dirty="0"/>
              <a:t>The File System </a:t>
            </a:r>
            <a:r>
              <a:rPr lang="en-IN" dirty="0" smtClean="0"/>
              <a:t>Namespace</a:t>
            </a:r>
          </a:p>
          <a:p>
            <a:r>
              <a:rPr lang="en-IN" dirty="0"/>
              <a:t>Data </a:t>
            </a:r>
            <a:r>
              <a:rPr lang="en-IN" dirty="0" smtClean="0"/>
              <a:t>Replication</a:t>
            </a:r>
          </a:p>
          <a:p>
            <a:r>
              <a:rPr lang="en-IN" dirty="0" smtClean="0"/>
              <a:t>It </a:t>
            </a:r>
            <a:r>
              <a:rPr lang="en-IN" dirty="0"/>
              <a:t>periodically receives a Heartbeat and a </a:t>
            </a:r>
            <a:r>
              <a:rPr lang="en-IN" dirty="0" smtClean="0"/>
              <a:t>Block report </a:t>
            </a:r>
            <a:r>
              <a:rPr lang="en-IN" dirty="0"/>
              <a:t>from each of the DataNodes in the cluster</a:t>
            </a:r>
          </a:p>
          <a:p>
            <a:r>
              <a:rPr lang="en-IN" dirty="0"/>
              <a:t>Cluster </a:t>
            </a:r>
            <a:r>
              <a:rPr lang="en-IN" dirty="0" smtClean="0"/>
              <a:t>Rebalancing</a:t>
            </a:r>
          </a:p>
          <a:p>
            <a:r>
              <a:rPr lang="en-IN" dirty="0"/>
              <a:t>Data </a:t>
            </a:r>
            <a:r>
              <a:rPr lang="en-IN" dirty="0" smtClean="0"/>
              <a:t>Integrity by applying check sum on  each block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8417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10597145" cy="951079"/>
          </a:xfrm>
        </p:spPr>
        <p:txBody>
          <a:bodyPr/>
          <a:lstStyle/>
          <a:p>
            <a:r>
              <a:rPr lang="en-IN" dirty="0" smtClean="0"/>
              <a:t>Persistence </a:t>
            </a:r>
            <a:r>
              <a:rPr lang="en-IN" dirty="0"/>
              <a:t>of File System </a:t>
            </a:r>
            <a:r>
              <a:rPr lang="en-IN" dirty="0" smtClean="0"/>
              <a:t>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403797"/>
            <a:ext cx="9875929" cy="5164428"/>
          </a:xfrm>
        </p:spPr>
        <p:txBody>
          <a:bodyPr/>
          <a:lstStyle/>
          <a:p>
            <a:r>
              <a:rPr lang="en-IN" dirty="0"/>
              <a:t> </a:t>
            </a:r>
            <a:r>
              <a:rPr lang="en-IN" dirty="0" smtClean="0"/>
              <a:t>It uses </a:t>
            </a:r>
            <a:r>
              <a:rPr lang="en-IN" dirty="0"/>
              <a:t>a </a:t>
            </a:r>
            <a:r>
              <a:rPr lang="en-IN" dirty="0" smtClean="0"/>
              <a:t>EditLog </a:t>
            </a:r>
            <a:r>
              <a:rPr lang="en-IN" dirty="0"/>
              <a:t>to persistently record every change that occurs to file system </a:t>
            </a:r>
            <a:r>
              <a:rPr lang="en-IN" dirty="0" smtClean="0"/>
              <a:t>metadata</a:t>
            </a:r>
          </a:p>
          <a:p>
            <a:r>
              <a:rPr lang="en-IN" dirty="0" smtClean="0"/>
              <a:t>It </a:t>
            </a:r>
            <a:r>
              <a:rPr lang="en-IN" dirty="0"/>
              <a:t>uses a file in its local host OS </a:t>
            </a:r>
            <a:r>
              <a:rPr lang="en-IN" dirty="0" smtClean="0"/>
              <a:t>file </a:t>
            </a:r>
            <a:r>
              <a:rPr lang="en-IN" dirty="0"/>
              <a:t>system to store the </a:t>
            </a:r>
            <a:r>
              <a:rPr lang="en-IN" dirty="0" smtClean="0"/>
              <a:t>EditLog</a:t>
            </a:r>
          </a:p>
          <a:p>
            <a:r>
              <a:rPr lang="en-IN" dirty="0"/>
              <a:t>entire file system namespace, including the mapping of blocks to files and file system properties, is stored in a file called the </a:t>
            </a:r>
            <a:r>
              <a:rPr lang="en-IN" dirty="0" err="1" smtClean="0"/>
              <a:t>FsImage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keeps an image of the entire file system namespace and file </a:t>
            </a:r>
            <a:r>
              <a:rPr lang="en-IN" dirty="0" err="1"/>
              <a:t>Blockmap</a:t>
            </a:r>
            <a:r>
              <a:rPr lang="en-IN" dirty="0"/>
              <a:t> in </a:t>
            </a:r>
            <a:r>
              <a:rPr lang="en-IN" dirty="0" smtClean="0"/>
              <a:t>memory</a:t>
            </a:r>
          </a:p>
          <a:p>
            <a:r>
              <a:rPr lang="en-IN" dirty="0" smtClean="0"/>
              <a:t>At the time of booting it </a:t>
            </a:r>
            <a:r>
              <a:rPr lang="en-IN" dirty="0"/>
              <a:t>reads the </a:t>
            </a:r>
            <a:r>
              <a:rPr lang="en-IN" dirty="0" err="1"/>
              <a:t>FsImage</a:t>
            </a:r>
            <a:r>
              <a:rPr lang="en-IN" dirty="0"/>
              <a:t> and EditLog from disk, applies all the transactions from the EditLog to the in-memory representation of the </a:t>
            </a:r>
            <a:r>
              <a:rPr lang="en-IN" dirty="0" err="1"/>
              <a:t>FsImage</a:t>
            </a:r>
            <a:r>
              <a:rPr lang="en-IN" dirty="0"/>
              <a:t>, </a:t>
            </a:r>
            <a:endParaRPr lang="en-IN" dirty="0" smtClean="0"/>
          </a:p>
          <a:p>
            <a:r>
              <a:rPr lang="en-IN" dirty="0" smtClean="0"/>
              <a:t> Then flushes </a:t>
            </a:r>
            <a:r>
              <a:rPr lang="en-IN" dirty="0"/>
              <a:t>out this new version into a new </a:t>
            </a:r>
            <a:r>
              <a:rPr lang="en-IN" dirty="0" err="1"/>
              <a:t>FsImage</a:t>
            </a:r>
            <a:r>
              <a:rPr lang="en-IN" dirty="0"/>
              <a:t> on disk. </a:t>
            </a:r>
            <a:r>
              <a:rPr lang="en-IN" dirty="0" smtClean="0"/>
              <a:t>And discard  old EditLog </a:t>
            </a:r>
            <a:r>
              <a:rPr lang="en-IN" dirty="0"/>
              <a:t>because its transactions have been applied to the persistent </a:t>
            </a:r>
            <a:r>
              <a:rPr lang="en-IN" dirty="0" err="1"/>
              <a:t>FsImage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451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3355</TotalTime>
  <Words>480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Century Gothic</vt:lpstr>
      <vt:lpstr>Estrangelo Edessa</vt:lpstr>
      <vt:lpstr>Wingdings</vt:lpstr>
      <vt:lpstr>Wingdings 3</vt:lpstr>
      <vt:lpstr>Ion</vt:lpstr>
      <vt:lpstr>In the World of Hadoop</vt:lpstr>
      <vt:lpstr>What is Hadoop ?</vt:lpstr>
      <vt:lpstr>HDFS: An introduction</vt:lpstr>
      <vt:lpstr>HDFS</vt:lpstr>
      <vt:lpstr>HDFS architecture</vt:lpstr>
      <vt:lpstr>HDFS architecture</vt:lpstr>
      <vt:lpstr>HDFS architecture </vt:lpstr>
      <vt:lpstr>NameNode Explained</vt:lpstr>
      <vt:lpstr>Persistence of File System Metadata</vt:lpstr>
      <vt:lpstr>HDFS Robustness</vt:lpstr>
      <vt:lpstr>NameNode failure prevention</vt:lpstr>
      <vt:lpstr>Accessing the HDFS</vt:lpstr>
      <vt:lpstr>Command line Interface</vt:lpstr>
      <vt:lpstr>Command line Interface</vt:lpstr>
      <vt:lpstr>HDFS: continued…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World of Hadoop</dc:title>
  <dc:creator>Shubham Sarkarr</dc:creator>
  <cp:lastModifiedBy>shubham</cp:lastModifiedBy>
  <cp:revision>33</cp:revision>
  <dcterms:created xsi:type="dcterms:W3CDTF">2015-02-25T02:17:45Z</dcterms:created>
  <dcterms:modified xsi:type="dcterms:W3CDTF">2015-07-26T06:13:46Z</dcterms:modified>
</cp:coreProperties>
</file>