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 id="2147483974" r:id="rId2"/>
  </p:sldMasterIdLst>
  <p:notesMasterIdLst>
    <p:notesMasterId r:id="rId48"/>
  </p:notesMasterIdLst>
  <p:sldIdLst>
    <p:sldId id="256" r:id="rId3"/>
    <p:sldId id="257" r:id="rId4"/>
    <p:sldId id="259" r:id="rId5"/>
    <p:sldId id="302" r:id="rId6"/>
    <p:sldId id="260" r:id="rId7"/>
    <p:sldId id="300" r:id="rId8"/>
    <p:sldId id="261" r:id="rId9"/>
    <p:sldId id="263" r:id="rId10"/>
    <p:sldId id="262" r:id="rId11"/>
    <p:sldId id="264" r:id="rId12"/>
    <p:sldId id="265" r:id="rId13"/>
    <p:sldId id="266" r:id="rId14"/>
    <p:sldId id="267" r:id="rId15"/>
    <p:sldId id="268" r:id="rId16"/>
    <p:sldId id="269" r:id="rId17"/>
    <p:sldId id="271" r:id="rId18"/>
    <p:sldId id="270"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8" r:id="rId45"/>
    <p:sldId id="299"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0"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2FB8BD-702C-4DED-8F56-D5F159183223}" type="datetimeFigureOut">
              <a:rPr lang="en-US" smtClean="0"/>
              <a:t>12/5/2015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24E50E-D049-4CD3-AA54-2BB9208548D0}" type="slidenum">
              <a:rPr lang="en-US" smtClean="0"/>
              <a:t>‹#›</a:t>
            </a:fld>
            <a:endParaRPr lang="en-US"/>
          </a:p>
        </p:txBody>
      </p:sp>
    </p:spTree>
    <p:extLst>
      <p:ext uri="{BB962C8B-B14F-4D97-AF65-F5344CB8AC3E}">
        <p14:creationId xmlns:p14="http://schemas.microsoft.com/office/powerpoint/2010/main" val="1773713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A24E50E-D049-4CD3-AA54-2BB9208548D0}" type="slidenum">
              <a:rPr lang="en-US" smtClean="0"/>
              <a:t>18</a:t>
            </a:fld>
            <a:endParaRPr lang="en-US"/>
          </a:p>
        </p:txBody>
      </p:sp>
    </p:spTree>
    <p:extLst>
      <p:ext uri="{BB962C8B-B14F-4D97-AF65-F5344CB8AC3E}">
        <p14:creationId xmlns:p14="http://schemas.microsoft.com/office/powerpoint/2010/main" val="267100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4E50E-D049-4CD3-AA54-2BB9208548D0}" type="slidenum">
              <a:rPr lang="en-US" smtClean="0"/>
              <a:t>32</a:t>
            </a:fld>
            <a:endParaRPr lang="en-US"/>
          </a:p>
        </p:txBody>
      </p:sp>
    </p:spTree>
    <p:extLst>
      <p:ext uri="{BB962C8B-B14F-4D97-AF65-F5344CB8AC3E}">
        <p14:creationId xmlns:p14="http://schemas.microsoft.com/office/powerpoint/2010/main" val="751330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8754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225766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19209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3438935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604421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2842219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1701028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3350318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2509898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13148639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93924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23116790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9701555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30631730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136225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44017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1634728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22551340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38013611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22030579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174647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351257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265505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560F4C-7887-4D46-AC76-AA278565618E}"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8085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560F4C-7887-4D46-AC76-AA278565618E}" type="slidenum">
              <a:rPr lang="en-US" smtClean="0"/>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2490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323097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359730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5CCBC-BCF1-46D2-8363-A751721C4F8F}" type="datetimeFigureOut">
              <a:rPr lang="en-US" smtClean="0"/>
              <a:t>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560F4C-7887-4D46-AC76-AA278565618E}" type="slidenum">
              <a:rPr lang="en-US" smtClean="0"/>
              <a:t>‹#›</a:t>
            </a:fld>
            <a:endParaRPr lang="en-US" dirty="0"/>
          </a:p>
        </p:txBody>
      </p:sp>
    </p:spTree>
    <p:extLst>
      <p:ext uri="{BB962C8B-B14F-4D97-AF65-F5344CB8AC3E}">
        <p14:creationId xmlns:p14="http://schemas.microsoft.com/office/powerpoint/2010/main" val="294214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785CCBC-BCF1-46D2-8363-A751721C4F8F}" type="datetimeFigureOut">
              <a:rPr lang="en-US" smtClean="0"/>
              <a:t>12/5/2015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9560F4C-7887-4D46-AC76-AA278565618E}" type="slidenum">
              <a:rPr lang="en-US" smtClean="0"/>
              <a:t>‹#›</a:t>
            </a:fld>
            <a:endParaRPr lang="en-US" dirty="0"/>
          </a:p>
        </p:txBody>
      </p:sp>
    </p:spTree>
    <p:extLst>
      <p:ext uri="{BB962C8B-B14F-4D97-AF65-F5344CB8AC3E}">
        <p14:creationId xmlns:p14="http://schemas.microsoft.com/office/powerpoint/2010/main" val="2087718347"/>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85CCBC-BCF1-46D2-8363-A751721C4F8F}" type="datetimeFigureOut">
              <a:rPr lang="en-US" smtClean="0"/>
              <a:t>12/5/2015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9560F4C-7887-4D46-AC76-AA278565618E}" type="slidenum">
              <a:rPr lang="en-US" smtClean="0"/>
              <a:t>‹#›</a:t>
            </a:fld>
            <a:endParaRPr lang="en-US" dirty="0"/>
          </a:p>
        </p:txBody>
      </p:sp>
    </p:spTree>
    <p:extLst>
      <p:ext uri="{BB962C8B-B14F-4D97-AF65-F5344CB8AC3E}">
        <p14:creationId xmlns:p14="http://schemas.microsoft.com/office/powerpoint/2010/main" val="1330609458"/>
      </p:ext>
    </p:extLst>
  </p:cSld>
  <p:clrMap bg1="dk1" tx1="lt1" bg2="dk2" tx2="lt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87" r:id="rId13"/>
    <p:sldLayoutId id="2147483988" r:id="rId14"/>
    <p:sldLayoutId id="2147483989" r:id="rId15"/>
    <p:sldLayoutId id="2147483990" r:id="rId16"/>
    <p:sldLayoutId id="21474839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3657600"/>
            <a:ext cx="6629400" cy="891181"/>
          </a:xfrm>
        </p:spPr>
        <p:txBody>
          <a:bodyPr/>
          <a:lstStyle/>
          <a:p>
            <a:r>
              <a:rPr lang="en-US" dirty="0" smtClean="0"/>
              <a:t>Learning Hive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990600"/>
            <a:ext cx="5143500" cy="2495550"/>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ackgroundRemoval t="2667" b="96889" l="0" r="97778"/>
                    </a14:imgEffect>
                  </a14:imgLayer>
                </a14:imgProps>
              </a:ext>
              <a:ext uri="{28A0092B-C50C-407E-A947-70E740481C1C}">
                <a14:useLocalDpi xmlns:a14="http://schemas.microsoft.com/office/drawing/2010/main" val="0"/>
              </a:ext>
            </a:extLst>
          </a:blip>
          <a:stretch>
            <a:fillRect/>
          </a:stretch>
        </p:blipFill>
        <p:spPr>
          <a:xfrm>
            <a:off x="228600" y="504967"/>
            <a:ext cx="2143125" cy="3124200"/>
          </a:xfrm>
          <a:prstGeom prst="rect">
            <a:avLst/>
          </a:prstGeom>
        </p:spPr>
      </p:pic>
    </p:spTree>
    <p:extLst>
      <p:ext uri="{BB962C8B-B14F-4D97-AF65-F5344CB8AC3E}">
        <p14:creationId xmlns:p14="http://schemas.microsoft.com/office/powerpoint/2010/main" val="3164500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Data Types</a:t>
            </a:r>
          </a:p>
        </p:txBody>
      </p:sp>
      <p:sp>
        <p:nvSpPr>
          <p:cNvPr id="3" name="Content Placeholder 2"/>
          <p:cNvSpPr>
            <a:spLocks noGrp="1"/>
          </p:cNvSpPr>
          <p:nvPr>
            <p:ph idx="1"/>
          </p:nvPr>
        </p:nvSpPr>
        <p:spPr>
          <a:xfrm>
            <a:off x="875201" y="1447800"/>
            <a:ext cx="9792799" cy="4572000"/>
          </a:xfrm>
        </p:spPr>
        <p:txBody>
          <a:bodyPr>
            <a:normAutofit/>
          </a:bodyPr>
          <a:lstStyle/>
          <a:p>
            <a:r>
              <a:rPr lang="en-US" dirty="0" smtClean="0"/>
              <a:t>STRUCT:	</a:t>
            </a:r>
          </a:p>
          <a:p>
            <a:pPr lvl="2"/>
            <a:r>
              <a:rPr lang="en-US" dirty="0" smtClean="0">
                <a:latin typeface="MyriadPro-Cond"/>
              </a:rPr>
              <a:t>Fields </a:t>
            </a:r>
            <a:r>
              <a:rPr lang="en-US" dirty="0">
                <a:latin typeface="MyriadPro-Cond"/>
              </a:rPr>
              <a:t>can be </a:t>
            </a:r>
            <a:r>
              <a:rPr lang="en-US" dirty="0" smtClean="0">
                <a:latin typeface="MyriadPro-Cond"/>
              </a:rPr>
              <a:t>accessed using </a:t>
            </a:r>
            <a:r>
              <a:rPr lang="en-US" dirty="0">
                <a:latin typeface="MyriadPro-Cond"/>
              </a:rPr>
              <a:t>the “dot” notation. For example, if a column </a:t>
            </a:r>
            <a:r>
              <a:rPr lang="en-US" sz="1400" dirty="0">
                <a:latin typeface="TheSansMonoCd-W5Regular"/>
              </a:rPr>
              <a:t>name </a:t>
            </a:r>
            <a:r>
              <a:rPr lang="en-US" dirty="0">
                <a:latin typeface="MyriadPro-Cond"/>
              </a:rPr>
              <a:t>is </a:t>
            </a:r>
            <a:r>
              <a:rPr lang="en-US" dirty="0" smtClean="0">
                <a:latin typeface="MyriadPro-Cond"/>
              </a:rPr>
              <a:t>of type </a:t>
            </a:r>
            <a:r>
              <a:rPr lang="en-US" dirty="0">
                <a:latin typeface="TheSansMonoCd-W5Regular"/>
              </a:rPr>
              <a:t>STRUCT {first STRING; last STRING}</a:t>
            </a:r>
            <a:r>
              <a:rPr lang="en-US" dirty="0">
                <a:latin typeface="MyriadPro-Cond"/>
              </a:rPr>
              <a:t>, </a:t>
            </a:r>
            <a:r>
              <a:rPr lang="en-US" dirty="0" smtClean="0">
                <a:latin typeface="MyriadPro-Cond"/>
              </a:rPr>
              <a:t>then the </a:t>
            </a:r>
            <a:r>
              <a:rPr lang="en-US" dirty="0">
                <a:latin typeface="MyriadPro-Cond"/>
              </a:rPr>
              <a:t>first name field can be referenced using </a:t>
            </a:r>
            <a:r>
              <a:rPr lang="en-US" sz="1400" dirty="0" err="1">
                <a:latin typeface="TheSansMonoCd-W5Regular"/>
              </a:rPr>
              <a:t>name.first</a:t>
            </a:r>
            <a:endParaRPr lang="en-US" sz="1400" dirty="0">
              <a:latin typeface="TheSansMonoCd-W5Regular"/>
            </a:endParaRPr>
          </a:p>
          <a:p>
            <a:r>
              <a:rPr lang="en-US" dirty="0">
                <a:latin typeface="TheSansMonoCd-W5Regular"/>
              </a:rPr>
              <a:t> </a:t>
            </a:r>
            <a:r>
              <a:rPr lang="en-US" dirty="0" smtClean="0"/>
              <a:t>MAP:</a:t>
            </a:r>
          </a:p>
          <a:p>
            <a:pPr lvl="2"/>
            <a:r>
              <a:rPr lang="en-US" dirty="0" smtClean="0"/>
              <a:t>A collection of key-value tuples, where the fields are accessed using array notation (e.g., ['key']). For example, if a column </a:t>
            </a:r>
            <a:r>
              <a:rPr lang="en-US" sz="1400" dirty="0"/>
              <a:t>name </a:t>
            </a:r>
            <a:r>
              <a:rPr lang="en-US" dirty="0" smtClean="0"/>
              <a:t>is of type </a:t>
            </a:r>
            <a:r>
              <a:rPr lang="en-US" sz="1400" dirty="0"/>
              <a:t>MAP </a:t>
            </a:r>
            <a:r>
              <a:rPr lang="en-US" dirty="0" smtClean="0"/>
              <a:t>with </a:t>
            </a:r>
            <a:r>
              <a:rPr lang="en-US" dirty="0" err="1" smtClean="0"/>
              <a:t>key→value</a:t>
            </a:r>
            <a:r>
              <a:rPr lang="en-US" dirty="0" smtClean="0"/>
              <a:t> pairs '</a:t>
            </a:r>
            <a:r>
              <a:rPr lang="en-US" dirty="0" err="1" smtClean="0"/>
              <a:t>first'→'John</a:t>
            </a:r>
            <a:r>
              <a:rPr lang="en-US" dirty="0" smtClean="0"/>
              <a:t>' and '</a:t>
            </a:r>
            <a:r>
              <a:rPr lang="en-US" dirty="0" err="1" smtClean="0"/>
              <a:t>last'→'Doe</a:t>
            </a:r>
            <a:r>
              <a:rPr lang="en-US" dirty="0" smtClean="0"/>
              <a:t>', then the last name can be referenced using </a:t>
            </a:r>
            <a:r>
              <a:rPr lang="en-US" sz="1400" dirty="0"/>
              <a:t>name['last']</a:t>
            </a:r>
            <a:r>
              <a:rPr lang="en-US" dirty="0" smtClean="0"/>
              <a:t>.</a:t>
            </a:r>
          </a:p>
          <a:p>
            <a:r>
              <a:rPr lang="en-US" dirty="0" smtClean="0"/>
              <a:t>ARRAY : </a:t>
            </a:r>
          </a:p>
          <a:p>
            <a:pPr lvl="2"/>
            <a:r>
              <a:rPr lang="en-US" dirty="0"/>
              <a:t>Ordered sequences of the </a:t>
            </a:r>
            <a:r>
              <a:rPr lang="en-US" i="1" dirty="0"/>
              <a:t>same </a:t>
            </a:r>
            <a:r>
              <a:rPr lang="en-US" dirty="0"/>
              <a:t>type that are </a:t>
            </a:r>
            <a:r>
              <a:rPr lang="en-US" dirty="0" err="1"/>
              <a:t>indexable</a:t>
            </a:r>
            <a:r>
              <a:rPr lang="en-US" dirty="0"/>
              <a:t> </a:t>
            </a:r>
            <a:r>
              <a:rPr lang="en-US" dirty="0" smtClean="0"/>
              <a:t>using zero-based </a:t>
            </a:r>
            <a:r>
              <a:rPr lang="en-US" dirty="0"/>
              <a:t>integers. For example, if a column name is of </a:t>
            </a:r>
            <a:r>
              <a:rPr lang="en-US" dirty="0" smtClean="0"/>
              <a:t>type ARRAY </a:t>
            </a:r>
            <a:r>
              <a:rPr lang="en-US" dirty="0"/>
              <a:t>of strings with the value ['John', 'Doe'], </a:t>
            </a:r>
            <a:r>
              <a:rPr lang="en-US" dirty="0" smtClean="0"/>
              <a:t>then the </a:t>
            </a:r>
            <a:r>
              <a:rPr lang="en-US" dirty="0"/>
              <a:t>second element can be referenced using name[1].</a:t>
            </a:r>
            <a:endParaRPr lang="en-US" dirty="0" smtClean="0">
              <a:latin typeface="TheSansMonoCd-W5Regular"/>
            </a:endParaRPr>
          </a:p>
          <a:p>
            <a:pPr marL="0" indent="0">
              <a:buNone/>
            </a:pPr>
            <a:endParaRPr lang="en-US" dirty="0" smtClean="0">
              <a:latin typeface="TheSansMonoCd-W5Regular"/>
            </a:endParaRPr>
          </a:p>
          <a:p>
            <a:pPr marL="0" indent="0">
              <a:buNone/>
            </a:pPr>
            <a:endParaRPr lang="en-US" dirty="0" smtClean="0">
              <a:latin typeface="TheSansMonoCd-W5Regular"/>
            </a:endParaRPr>
          </a:p>
          <a:p>
            <a:pPr marL="274320" lvl="1" indent="0">
              <a:buNone/>
            </a:pPr>
            <a:endParaRPr lang="en-US" sz="1600" dirty="0">
              <a:latin typeface="TheSansMonoCd-W5Regular"/>
            </a:endParaRPr>
          </a:p>
          <a:p>
            <a:pPr marL="274320" lvl="1" indent="0">
              <a:buNone/>
            </a:pPr>
            <a:endParaRPr lang="en-US" dirty="0"/>
          </a:p>
        </p:txBody>
      </p:sp>
    </p:spTree>
    <p:extLst>
      <p:ext uri="{BB962C8B-B14F-4D97-AF65-F5344CB8AC3E}">
        <p14:creationId xmlns:p14="http://schemas.microsoft.com/office/powerpoint/2010/main" val="4069138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762000" y="1371600"/>
            <a:ext cx="10287000" cy="4952999"/>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err="1"/>
              <a:t>struct</a:t>
            </a:r>
            <a:r>
              <a:rPr lang="en-US" dirty="0"/>
              <a:t>('John', 'Doe</a:t>
            </a:r>
            <a:r>
              <a:rPr lang="en-US" dirty="0" smtClean="0"/>
              <a:t>')</a:t>
            </a:r>
          </a:p>
          <a:p>
            <a:r>
              <a:rPr lang="en-US" dirty="0"/>
              <a:t>map('first', '</a:t>
            </a:r>
            <a:r>
              <a:rPr lang="en-US" dirty="0" err="1"/>
              <a:t>John</a:t>
            </a:r>
            <a:r>
              <a:rPr lang="en-US" dirty="0" err="1" smtClean="0"/>
              <a:t>','last</a:t>
            </a:r>
            <a:r>
              <a:rPr lang="en-US" dirty="0"/>
              <a:t>', 'Doe</a:t>
            </a:r>
            <a:r>
              <a:rPr lang="en-US" dirty="0" smtClean="0"/>
              <a:t>')</a:t>
            </a:r>
          </a:p>
          <a:p>
            <a:r>
              <a:rPr lang="en-US" dirty="0"/>
              <a:t>array('John', </a:t>
            </a:r>
            <a:r>
              <a:rPr lang="en-US" dirty="0" smtClean="0"/>
              <a:t>'Doe')</a:t>
            </a:r>
          </a:p>
          <a:p>
            <a:endParaRPr lang="en-US" dirty="0" smtClean="0"/>
          </a:p>
          <a:p>
            <a:pPr marL="0" indent="0">
              <a:buNone/>
            </a:pPr>
            <a:r>
              <a:rPr lang="en-US" sz="1800" b="1" dirty="0">
                <a:solidFill>
                  <a:srgbClr val="00669A"/>
                </a:solidFill>
                <a:latin typeface="Simplified Arabic Fixed" panose="02070309020205020404" pitchFamily="49" charset="-78"/>
                <a:cs typeface="Simplified Arabic Fixed" panose="02070309020205020404" pitchFamily="49" charset="-78"/>
              </a:rPr>
              <a:t>CREATE TABLE </a:t>
            </a:r>
            <a:r>
              <a:rPr lang="en-US" sz="1800" dirty="0" smtClean="0">
                <a:solidFill>
                  <a:srgbClr val="000089"/>
                </a:solidFill>
                <a:latin typeface="Simplified Arabic Fixed" panose="02070309020205020404" pitchFamily="49" charset="-78"/>
                <a:cs typeface="Simplified Arabic Fixed" panose="02070309020205020404" pitchFamily="49" charset="-78"/>
              </a:rPr>
              <a:t>employees </a:t>
            </a:r>
            <a:r>
              <a:rPr lang="en-US" sz="1800" dirty="0" smtClean="0">
                <a:solidFill>
                  <a:srgbClr val="000000"/>
                </a:solidFill>
                <a:latin typeface="Simplified Arabic Fixed" panose="02070309020205020404" pitchFamily="49" charset="-78"/>
                <a:cs typeface="Simplified Arabic Fixed" panose="02070309020205020404" pitchFamily="49" charset="-78"/>
              </a:rPr>
              <a:t>(</a:t>
            </a:r>
            <a:endParaRPr lang="en-US" sz="1800" dirty="0">
              <a:solidFill>
                <a:srgbClr val="000000"/>
              </a:solidFill>
              <a:latin typeface="Simplified Arabic Fixed" panose="02070309020205020404" pitchFamily="49" charset="-78"/>
              <a:cs typeface="Simplified Arabic Fixed" panose="02070309020205020404" pitchFamily="49" charset="-78"/>
            </a:endParaRPr>
          </a:p>
          <a:p>
            <a:pPr marL="0" indent="0">
              <a:buNone/>
            </a:pP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dirty="0">
                <a:solidFill>
                  <a:srgbClr val="000089"/>
                </a:solidFill>
                <a:latin typeface="Simplified Arabic Fixed" panose="02070309020205020404" pitchFamily="49" charset="-78"/>
                <a:cs typeface="Simplified Arabic Fixed" panose="02070309020205020404" pitchFamily="49" charset="-78"/>
              </a:rPr>
              <a:t>name STRING</a:t>
            </a:r>
            <a:r>
              <a:rPr lang="en-US" sz="1800" dirty="0">
                <a:solidFill>
                  <a:srgbClr val="000000"/>
                </a:solidFill>
                <a:latin typeface="Simplified Arabic Fixed" panose="02070309020205020404" pitchFamily="49" charset="-78"/>
                <a:cs typeface="Simplified Arabic Fixed" panose="02070309020205020404" pitchFamily="49" charset="-78"/>
              </a:rPr>
              <a:t>,</a:t>
            </a:r>
          </a:p>
          <a:p>
            <a:pPr marL="0" indent="0">
              <a:buNone/>
            </a:pPr>
            <a:r>
              <a:rPr lang="en-US" sz="1800" dirty="0">
                <a:solidFill>
                  <a:srgbClr val="000089"/>
                </a:solidFill>
                <a:latin typeface="Simplified Arabic Fixed" panose="02070309020205020404" pitchFamily="49" charset="-78"/>
                <a:cs typeface="Simplified Arabic Fixed" panose="02070309020205020404" pitchFamily="49" charset="-78"/>
              </a:rPr>
              <a:t>salary </a:t>
            </a:r>
            <a:r>
              <a:rPr lang="en-US" sz="1800" dirty="0">
                <a:solidFill>
                  <a:srgbClr val="336666"/>
                </a:solidFill>
                <a:latin typeface="Simplified Arabic Fixed" panose="02070309020205020404" pitchFamily="49" charset="-78"/>
                <a:cs typeface="Simplified Arabic Fixed" panose="02070309020205020404" pitchFamily="49" charset="-78"/>
              </a:rPr>
              <a:t>FLOAT</a:t>
            </a:r>
            <a:r>
              <a:rPr lang="en-US" sz="1800" dirty="0">
                <a:solidFill>
                  <a:srgbClr val="000000"/>
                </a:solidFill>
                <a:latin typeface="Simplified Arabic Fixed" panose="02070309020205020404" pitchFamily="49" charset="-78"/>
                <a:cs typeface="Simplified Arabic Fixed" panose="02070309020205020404" pitchFamily="49" charset="-78"/>
              </a:rPr>
              <a:t>,</a:t>
            </a:r>
          </a:p>
          <a:p>
            <a:pPr marL="0" indent="0">
              <a:buNone/>
            </a:pPr>
            <a:r>
              <a:rPr lang="en-US" sz="1800" dirty="0">
                <a:solidFill>
                  <a:srgbClr val="000089"/>
                </a:solidFill>
                <a:latin typeface="Simplified Arabic Fixed" panose="02070309020205020404" pitchFamily="49" charset="-78"/>
                <a:cs typeface="Simplified Arabic Fixed" panose="02070309020205020404" pitchFamily="49" charset="-78"/>
              </a:rPr>
              <a:t>subordinates </a:t>
            </a:r>
            <a:r>
              <a:rPr lang="en-US" sz="1800" dirty="0">
                <a:solidFill>
                  <a:srgbClr val="336666"/>
                </a:solidFill>
                <a:latin typeface="Simplified Arabic Fixed" panose="02070309020205020404" pitchFamily="49" charset="-78"/>
                <a:cs typeface="Simplified Arabic Fixed" panose="02070309020205020404" pitchFamily="49" charset="-78"/>
              </a:rPr>
              <a:t>ARRAY</a:t>
            </a:r>
            <a:r>
              <a:rPr lang="en-US" sz="1800" dirty="0">
                <a:solidFill>
                  <a:srgbClr val="555555"/>
                </a:solidFill>
                <a:latin typeface="Simplified Arabic Fixed" panose="02070309020205020404" pitchFamily="49" charset="-78"/>
                <a:cs typeface="Simplified Arabic Fixed" panose="02070309020205020404" pitchFamily="49" charset="-78"/>
              </a:rPr>
              <a:t>&lt;</a:t>
            </a:r>
            <a:r>
              <a:rPr lang="en-US" sz="1800" dirty="0">
                <a:solidFill>
                  <a:srgbClr val="000089"/>
                </a:solidFill>
                <a:latin typeface="Simplified Arabic Fixed" panose="02070309020205020404" pitchFamily="49" charset="-78"/>
                <a:cs typeface="Simplified Arabic Fixed" panose="02070309020205020404" pitchFamily="49" charset="-78"/>
              </a:rPr>
              <a:t>STRING</a:t>
            </a:r>
            <a:r>
              <a:rPr lang="en-US" sz="1800" dirty="0">
                <a:solidFill>
                  <a:srgbClr val="555555"/>
                </a:solidFill>
                <a:latin typeface="Simplified Arabic Fixed" panose="02070309020205020404" pitchFamily="49" charset="-78"/>
                <a:cs typeface="Simplified Arabic Fixed" panose="02070309020205020404" pitchFamily="49" charset="-78"/>
              </a:rPr>
              <a:t>&gt;</a:t>
            </a:r>
            <a:r>
              <a:rPr lang="en-US" sz="1800" dirty="0">
                <a:solidFill>
                  <a:srgbClr val="000000"/>
                </a:solidFill>
                <a:latin typeface="Simplified Arabic Fixed" panose="02070309020205020404" pitchFamily="49" charset="-78"/>
                <a:cs typeface="Simplified Arabic Fixed" panose="02070309020205020404" pitchFamily="49" charset="-78"/>
              </a:rPr>
              <a:t>,</a:t>
            </a:r>
          </a:p>
          <a:p>
            <a:pPr marL="0" indent="0">
              <a:buNone/>
            </a:pPr>
            <a:r>
              <a:rPr lang="en-US" sz="1800" dirty="0">
                <a:solidFill>
                  <a:srgbClr val="000089"/>
                </a:solidFill>
                <a:latin typeface="Simplified Arabic Fixed" panose="02070309020205020404" pitchFamily="49" charset="-78"/>
                <a:cs typeface="Simplified Arabic Fixed" panose="02070309020205020404" pitchFamily="49" charset="-78"/>
              </a:rPr>
              <a:t>deductions </a:t>
            </a:r>
            <a:r>
              <a:rPr lang="en-US" sz="1800" b="1" dirty="0">
                <a:solidFill>
                  <a:srgbClr val="00669A"/>
                </a:solidFill>
                <a:latin typeface="Simplified Arabic Fixed" panose="02070309020205020404" pitchFamily="49" charset="-78"/>
                <a:cs typeface="Simplified Arabic Fixed" panose="02070309020205020404" pitchFamily="49" charset="-78"/>
              </a:rPr>
              <a:t>MAP</a:t>
            </a:r>
            <a:r>
              <a:rPr lang="en-US" sz="1800" dirty="0">
                <a:solidFill>
                  <a:srgbClr val="555555"/>
                </a:solidFill>
                <a:latin typeface="Simplified Arabic Fixed" panose="02070309020205020404" pitchFamily="49" charset="-78"/>
                <a:cs typeface="Simplified Arabic Fixed" panose="02070309020205020404" pitchFamily="49" charset="-78"/>
              </a:rPr>
              <a:t>&lt;</a:t>
            </a:r>
            <a:r>
              <a:rPr lang="en-US" sz="1800" dirty="0">
                <a:solidFill>
                  <a:srgbClr val="000089"/>
                </a:solidFill>
                <a:latin typeface="Simplified Arabic Fixed" panose="02070309020205020404" pitchFamily="49" charset="-78"/>
                <a:cs typeface="Simplified Arabic Fixed" panose="02070309020205020404" pitchFamily="49" charset="-78"/>
              </a:rPr>
              <a:t>STRING</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dirty="0">
                <a:solidFill>
                  <a:srgbClr val="336666"/>
                </a:solidFill>
                <a:latin typeface="Simplified Arabic Fixed" panose="02070309020205020404" pitchFamily="49" charset="-78"/>
                <a:cs typeface="Simplified Arabic Fixed" panose="02070309020205020404" pitchFamily="49" charset="-78"/>
              </a:rPr>
              <a:t>FLOAT</a:t>
            </a:r>
            <a:r>
              <a:rPr lang="en-US" sz="1800" dirty="0">
                <a:solidFill>
                  <a:srgbClr val="555555"/>
                </a:solidFill>
                <a:latin typeface="Simplified Arabic Fixed" panose="02070309020205020404" pitchFamily="49" charset="-78"/>
                <a:cs typeface="Simplified Arabic Fixed" panose="02070309020205020404" pitchFamily="49" charset="-78"/>
              </a:rPr>
              <a:t>&gt;</a:t>
            </a:r>
            <a:r>
              <a:rPr lang="en-US" sz="1800" dirty="0">
                <a:solidFill>
                  <a:srgbClr val="000000"/>
                </a:solidFill>
                <a:latin typeface="Simplified Arabic Fixed" panose="02070309020205020404" pitchFamily="49" charset="-78"/>
                <a:cs typeface="Simplified Arabic Fixed" panose="02070309020205020404" pitchFamily="49" charset="-78"/>
              </a:rPr>
              <a:t>,</a:t>
            </a:r>
          </a:p>
          <a:p>
            <a:pPr marL="0" indent="0">
              <a:buNone/>
            </a:pPr>
            <a:r>
              <a:rPr lang="en-US" sz="1800" dirty="0">
                <a:solidFill>
                  <a:srgbClr val="000089"/>
                </a:solidFill>
                <a:latin typeface="Simplified Arabic Fixed" panose="02070309020205020404" pitchFamily="49" charset="-78"/>
                <a:cs typeface="Simplified Arabic Fixed" panose="02070309020205020404" pitchFamily="49" charset="-78"/>
              </a:rPr>
              <a:t>address STRUCT</a:t>
            </a:r>
            <a:r>
              <a:rPr lang="en-US" sz="1800" dirty="0">
                <a:solidFill>
                  <a:srgbClr val="555555"/>
                </a:solidFill>
                <a:latin typeface="Simplified Arabic Fixed" panose="02070309020205020404" pitchFamily="49" charset="-78"/>
                <a:cs typeface="Simplified Arabic Fixed" panose="02070309020205020404" pitchFamily="49" charset="-78"/>
              </a:rPr>
              <a:t>&lt;</a:t>
            </a:r>
            <a:r>
              <a:rPr lang="en-US" sz="1800" dirty="0" err="1">
                <a:solidFill>
                  <a:srgbClr val="000089"/>
                </a:solidFill>
                <a:latin typeface="Simplified Arabic Fixed" panose="02070309020205020404" pitchFamily="49" charset="-78"/>
                <a:cs typeface="Simplified Arabic Fixed" panose="02070309020205020404" pitchFamily="49" charset="-78"/>
              </a:rPr>
              <a:t>street</a:t>
            </a:r>
            <a:r>
              <a:rPr lang="en-US" sz="1800" dirty="0" err="1">
                <a:solidFill>
                  <a:srgbClr val="000000"/>
                </a:solidFill>
                <a:latin typeface="Simplified Arabic Fixed" panose="02070309020205020404" pitchFamily="49" charset="-78"/>
                <a:cs typeface="Simplified Arabic Fixed" panose="02070309020205020404" pitchFamily="49" charset="-78"/>
              </a:rPr>
              <a:t>:</a:t>
            </a:r>
            <a:r>
              <a:rPr lang="en-US" sz="1800" dirty="0" err="1">
                <a:solidFill>
                  <a:srgbClr val="000089"/>
                </a:solidFill>
                <a:latin typeface="Simplified Arabic Fixed" panose="02070309020205020404" pitchFamily="49" charset="-78"/>
                <a:cs typeface="Simplified Arabic Fixed" panose="02070309020205020404" pitchFamily="49" charset="-78"/>
              </a:rPr>
              <a:t>STRING</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dirty="0" err="1">
                <a:solidFill>
                  <a:srgbClr val="000089"/>
                </a:solidFill>
                <a:latin typeface="Simplified Arabic Fixed" panose="02070309020205020404" pitchFamily="49" charset="-78"/>
                <a:cs typeface="Simplified Arabic Fixed" panose="02070309020205020404" pitchFamily="49" charset="-78"/>
              </a:rPr>
              <a:t>city</a:t>
            </a:r>
            <a:r>
              <a:rPr lang="en-US" sz="1800" dirty="0" err="1">
                <a:solidFill>
                  <a:srgbClr val="000000"/>
                </a:solidFill>
                <a:latin typeface="Simplified Arabic Fixed" panose="02070309020205020404" pitchFamily="49" charset="-78"/>
                <a:cs typeface="Simplified Arabic Fixed" panose="02070309020205020404" pitchFamily="49" charset="-78"/>
              </a:rPr>
              <a:t>:</a:t>
            </a:r>
            <a:r>
              <a:rPr lang="en-US" sz="1800" dirty="0" err="1">
                <a:solidFill>
                  <a:srgbClr val="000089"/>
                </a:solidFill>
                <a:latin typeface="Simplified Arabic Fixed" panose="02070309020205020404" pitchFamily="49" charset="-78"/>
                <a:cs typeface="Simplified Arabic Fixed" panose="02070309020205020404" pitchFamily="49" charset="-78"/>
              </a:rPr>
              <a:t>STRING</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err="1">
                <a:solidFill>
                  <a:srgbClr val="00669A"/>
                </a:solidFill>
                <a:latin typeface="Simplified Arabic Fixed" panose="02070309020205020404" pitchFamily="49" charset="-78"/>
                <a:cs typeface="Simplified Arabic Fixed" panose="02070309020205020404" pitchFamily="49" charset="-78"/>
              </a:rPr>
              <a:t>state</a:t>
            </a:r>
            <a:r>
              <a:rPr lang="en-US" sz="1800" dirty="0" err="1">
                <a:solidFill>
                  <a:srgbClr val="000000"/>
                </a:solidFill>
                <a:latin typeface="Simplified Arabic Fixed" panose="02070309020205020404" pitchFamily="49" charset="-78"/>
                <a:cs typeface="Simplified Arabic Fixed" panose="02070309020205020404" pitchFamily="49" charset="-78"/>
              </a:rPr>
              <a:t>:</a:t>
            </a:r>
            <a:r>
              <a:rPr lang="en-US" sz="1800" dirty="0" err="1">
                <a:solidFill>
                  <a:srgbClr val="000089"/>
                </a:solidFill>
                <a:latin typeface="Simplified Arabic Fixed" panose="02070309020205020404" pitchFamily="49" charset="-78"/>
                <a:cs typeface="Simplified Arabic Fixed" panose="02070309020205020404" pitchFamily="49" charset="-78"/>
              </a:rPr>
              <a:t>STRING</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dirty="0" err="1">
                <a:solidFill>
                  <a:srgbClr val="000089"/>
                </a:solidFill>
                <a:latin typeface="Simplified Arabic Fixed" panose="02070309020205020404" pitchFamily="49" charset="-78"/>
                <a:cs typeface="Simplified Arabic Fixed" panose="02070309020205020404" pitchFamily="49" charset="-78"/>
              </a:rPr>
              <a:t>zip</a:t>
            </a:r>
            <a:r>
              <a:rPr lang="en-US" sz="1800" dirty="0" err="1">
                <a:solidFill>
                  <a:srgbClr val="000000"/>
                </a:solidFill>
                <a:latin typeface="Simplified Arabic Fixed" panose="02070309020205020404" pitchFamily="49" charset="-78"/>
                <a:cs typeface="Simplified Arabic Fixed" panose="02070309020205020404" pitchFamily="49" charset="-78"/>
              </a:rPr>
              <a:t>:</a:t>
            </a:r>
            <a:r>
              <a:rPr lang="en-US" sz="1800" dirty="0" err="1">
                <a:solidFill>
                  <a:srgbClr val="336666"/>
                </a:solidFill>
                <a:latin typeface="Simplified Arabic Fixed" panose="02070309020205020404" pitchFamily="49" charset="-78"/>
                <a:cs typeface="Simplified Arabic Fixed" panose="02070309020205020404" pitchFamily="49" charset="-78"/>
              </a:rPr>
              <a:t>INT</a:t>
            </a:r>
            <a:r>
              <a:rPr lang="en-US" sz="1800" dirty="0">
                <a:solidFill>
                  <a:srgbClr val="555555"/>
                </a:solidFill>
                <a:latin typeface="Simplified Arabic Fixed" panose="02070309020205020404" pitchFamily="49" charset="-78"/>
                <a:cs typeface="Simplified Arabic Fixed" panose="02070309020205020404" pitchFamily="49" charset="-78"/>
              </a:rPr>
              <a:t>&gt;</a:t>
            </a:r>
          </a:p>
          <a:p>
            <a:pPr marL="0" indent="0">
              <a:buNone/>
            </a:pPr>
            <a:r>
              <a:rPr lang="en-US" sz="1800" dirty="0">
                <a:solidFill>
                  <a:srgbClr val="000000"/>
                </a:solidFill>
                <a:latin typeface="Arial Narrow" panose="020B0606020202030204" pitchFamily="34" charset="0"/>
              </a:rPr>
              <a:t>);</a:t>
            </a:r>
            <a:endParaRPr lang="en-US" sz="1800" dirty="0">
              <a:latin typeface="Arial Narrow" panose="020B0606020202030204" pitchFamily="34" charset="0"/>
            </a:endParaRPr>
          </a:p>
        </p:txBody>
      </p:sp>
    </p:spTree>
    <p:extLst>
      <p:ext uri="{BB962C8B-B14F-4D97-AF65-F5344CB8AC3E}">
        <p14:creationId xmlns:p14="http://schemas.microsoft.com/office/powerpoint/2010/main" val="837675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Delmiters</a:t>
            </a:r>
            <a:endParaRPr lang="en-US" dirty="0"/>
          </a:p>
        </p:txBody>
      </p:sp>
      <p:sp>
        <p:nvSpPr>
          <p:cNvPr id="3" name="Content Placeholder 2"/>
          <p:cNvSpPr>
            <a:spLocks noGrp="1"/>
          </p:cNvSpPr>
          <p:nvPr>
            <p:ph idx="1"/>
          </p:nvPr>
        </p:nvSpPr>
        <p:spPr>
          <a:xfrm>
            <a:off x="646112" y="1447801"/>
            <a:ext cx="10936288" cy="4572000"/>
          </a:xfrm>
        </p:spPr>
        <p:txBody>
          <a:bodyPr>
            <a:normAutofit/>
          </a:bodyPr>
          <a:lstStyle/>
          <a:p>
            <a:r>
              <a:rPr lang="en-US" dirty="0" smtClean="0"/>
              <a:t>\n :</a:t>
            </a:r>
            <a:r>
              <a:rPr lang="en-US" dirty="0"/>
              <a:t>For text files, each line is a record, so the line feed character separates records.</a:t>
            </a:r>
            <a:endParaRPr lang="en-US" dirty="0" smtClean="0"/>
          </a:p>
          <a:p>
            <a:r>
              <a:rPr lang="en-US" b="1" dirty="0" smtClean="0"/>
              <a:t>CONTROL-A  (^A)</a:t>
            </a:r>
            <a:r>
              <a:rPr lang="en-US" dirty="0" smtClean="0"/>
              <a:t> :</a:t>
            </a:r>
            <a:r>
              <a:rPr lang="en-US" dirty="0"/>
              <a:t>Separates all fields (columns). Written using the octal code \001 when </a:t>
            </a:r>
            <a:r>
              <a:rPr lang="en-US" dirty="0" smtClean="0"/>
              <a:t>explicitly specified </a:t>
            </a:r>
            <a:r>
              <a:rPr lang="en-US" dirty="0"/>
              <a:t>in CREATE TABLE statements.</a:t>
            </a:r>
            <a:endParaRPr lang="en-US" dirty="0" smtClean="0"/>
          </a:p>
          <a:p>
            <a:r>
              <a:rPr lang="en-US" b="1" dirty="0" smtClean="0"/>
              <a:t>CONTROL-B  (^B) </a:t>
            </a:r>
            <a:r>
              <a:rPr lang="en-US" dirty="0" smtClean="0"/>
              <a:t>:</a:t>
            </a:r>
            <a:r>
              <a:rPr lang="en-US" dirty="0">
                <a:latin typeface="MyriadPro-Cond"/>
              </a:rPr>
              <a:t>Separate the elements in an </a:t>
            </a:r>
            <a:r>
              <a:rPr lang="en-US" sz="2000" dirty="0">
                <a:latin typeface="TheSansMonoCd-W5Regular"/>
              </a:rPr>
              <a:t>ARRAY </a:t>
            </a:r>
            <a:r>
              <a:rPr lang="en-US" dirty="0">
                <a:latin typeface="MyriadPro-Cond"/>
              </a:rPr>
              <a:t>or </a:t>
            </a:r>
            <a:r>
              <a:rPr lang="en-US" sz="2000" dirty="0">
                <a:latin typeface="TheSansMonoCd-W5Regular"/>
              </a:rPr>
              <a:t>STRUCT</a:t>
            </a:r>
            <a:r>
              <a:rPr lang="en-US" dirty="0">
                <a:latin typeface="MyriadPro-Cond"/>
              </a:rPr>
              <a:t>, or the key-value pairs in a </a:t>
            </a:r>
            <a:r>
              <a:rPr lang="en-US" sz="2000" dirty="0">
                <a:latin typeface="TheSansMonoCd-W5Regular"/>
              </a:rPr>
              <a:t>MAP</a:t>
            </a:r>
            <a:r>
              <a:rPr lang="en-US" dirty="0" smtClean="0">
                <a:latin typeface="MyriadPro-Cond"/>
              </a:rPr>
              <a:t>. Written </a:t>
            </a:r>
            <a:r>
              <a:rPr lang="en-US" dirty="0">
                <a:latin typeface="MyriadPro-Cond"/>
              </a:rPr>
              <a:t>using the octal code </a:t>
            </a:r>
            <a:r>
              <a:rPr lang="en-US" sz="2000" dirty="0">
                <a:latin typeface="TheSansMonoCd-W5Regular"/>
              </a:rPr>
              <a:t>\002 </a:t>
            </a:r>
            <a:r>
              <a:rPr lang="en-US" dirty="0">
                <a:latin typeface="MyriadPro-Cond"/>
              </a:rPr>
              <a:t>when explicitly specified in </a:t>
            </a:r>
            <a:r>
              <a:rPr lang="en-US" sz="2000" dirty="0">
                <a:latin typeface="TheSansMonoCd-W5Regular"/>
              </a:rPr>
              <a:t>CREATE TABLE </a:t>
            </a:r>
            <a:r>
              <a:rPr lang="en-US" dirty="0" smtClean="0">
                <a:latin typeface="MyriadPro-Cond"/>
              </a:rPr>
              <a:t>statements.</a:t>
            </a:r>
            <a:endParaRPr lang="en-US" dirty="0" smtClean="0"/>
          </a:p>
          <a:p>
            <a:r>
              <a:rPr lang="en-US" b="1" dirty="0" smtClean="0"/>
              <a:t>CONTROL-C  (^C) </a:t>
            </a:r>
            <a:r>
              <a:rPr lang="en-US" dirty="0" smtClean="0"/>
              <a:t>:</a:t>
            </a:r>
            <a:r>
              <a:rPr lang="en-US" dirty="0"/>
              <a:t>Separate the key from the corresponding value in MAP key-value pairs. Written </a:t>
            </a:r>
            <a:r>
              <a:rPr lang="en-US" dirty="0" smtClean="0"/>
              <a:t>using the </a:t>
            </a:r>
            <a:r>
              <a:rPr lang="en-US" dirty="0"/>
              <a:t>octal code \003 when explicitly specified in CREATE TABLE statements.</a:t>
            </a:r>
          </a:p>
          <a:p>
            <a:endParaRPr lang="en-US" dirty="0"/>
          </a:p>
        </p:txBody>
      </p:sp>
    </p:spTree>
    <p:extLst>
      <p:ext uri="{BB962C8B-B14F-4D97-AF65-F5344CB8AC3E}">
        <p14:creationId xmlns:p14="http://schemas.microsoft.com/office/powerpoint/2010/main" val="1006400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DDL</a:t>
            </a:r>
            <a:endParaRPr lang="en-US" dirty="0"/>
          </a:p>
        </p:txBody>
      </p:sp>
      <p:sp>
        <p:nvSpPr>
          <p:cNvPr id="4" name="TextBox 3"/>
          <p:cNvSpPr txBox="1"/>
          <p:nvPr/>
        </p:nvSpPr>
        <p:spPr>
          <a:xfrm>
            <a:off x="646111" y="1447800"/>
            <a:ext cx="10134600" cy="369331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CREATE TABLE </a:t>
            </a:r>
            <a:r>
              <a:rPr lang="en-US" dirty="0">
                <a:solidFill>
                  <a:srgbClr val="000089"/>
                </a:solidFill>
                <a:latin typeface="Simplified Arabic Fixed" panose="02070309020205020404" pitchFamily="49" charset="-78"/>
                <a:cs typeface="Simplified Arabic Fixed" panose="02070309020205020404" pitchFamily="49" charset="-78"/>
              </a:rPr>
              <a:t>employees </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name STRING</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salary </a:t>
            </a:r>
            <a:r>
              <a:rPr lang="en-US" dirty="0">
                <a:solidFill>
                  <a:srgbClr val="336666"/>
                </a:solidFill>
                <a:latin typeface="Simplified Arabic Fixed" panose="02070309020205020404" pitchFamily="49" charset="-78"/>
                <a:cs typeface="Simplified Arabic Fixed" panose="02070309020205020404" pitchFamily="49" charset="-78"/>
              </a:rPr>
              <a:t>FLOAT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subordinates </a:t>
            </a:r>
            <a:r>
              <a:rPr lang="en-US" dirty="0">
                <a:solidFill>
                  <a:srgbClr val="336666"/>
                </a:solidFill>
                <a:latin typeface="Simplified Arabic Fixed" panose="02070309020205020404" pitchFamily="49" charset="-78"/>
                <a:cs typeface="Simplified Arabic Fixed" panose="02070309020205020404" pitchFamily="49" charset="-78"/>
              </a:rPr>
              <a:t>ARRAY</a:t>
            </a:r>
            <a:r>
              <a:rPr lang="en-US" dirty="0">
                <a:solidFill>
                  <a:srgbClr val="555555"/>
                </a:solidFill>
                <a:latin typeface="Simplified Arabic Fixed" panose="02070309020205020404" pitchFamily="49" charset="-78"/>
                <a:cs typeface="Simplified Arabic Fixed" panose="02070309020205020404" pitchFamily="49" charset="-78"/>
              </a:rPr>
              <a:t>&lt;</a:t>
            </a:r>
            <a:r>
              <a:rPr lang="en-US" dirty="0">
                <a:solidFill>
                  <a:srgbClr val="000089"/>
                </a:solidFill>
                <a:latin typeface="Simplified Arabic Fixed" panose="02070309020205020404" pitchFamily="49" charset="-78"/>
                <a:cs typeface="Simplified Arabic Fixed" panose="02070309020205020404" pitchFamily="49" charset="-78"/>
              </a:rPr>
              <a:t>STRING</a:t>
            </a:r>
            <a:r>
              <a:rPr lang="en-US" dirty="0">
                <a:solidFill>
                  <a:srgbClr val="555555"/>
                </a:solidFill>
                <a:latin typeface="Simplified Arabic Fixed" panose="02070309020205020404" pitchFamily="49" charset="-78"/>
                <a:cs typeface="Simplified Arabic Fixed" panose="02070309020205020404" pitchFamily="49" charset="-78"/>
              </a:rPr>
              <a:t>&gt;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deductions </a:t>
            </a:r>
            <a:r>
              <a:rPr lang="en-US" b="1" dirty="0">
                <a:solidFill>
                  <a:srgbClr val="00669A"/>
                </a:solidFill>
                <a:latin typeface="Simplified Arabic Fixed" panose="02070309020205020404" pitchFamily="49" charset="-78"/>
                <a:cs typeface="Simplified Arabic Fixed" panose="02070309020205020404" pitchFamily="49" charset="-78"/>
              </a:rPr>
              <a:t>MAP</a:t>
            </a:r>
            <a:r>
              <a:rPr lang="en-US" dirty="0">
                <a:solidFill>
                  <a:srgbClr val="555555"/>
                </a:solidFill>
                <a:latin typeface="Simplified Arabic Fixed" panose="02070309020205020404" pitchFamily="49" charset="-78"/>
                <a:cs typeface="Simplified Arabic Fixed" panose="02070309020205020404" pitchFamily="49" charset="-78"/>
              </a:rPr>
              <a:t>&lt;</a:t>
            </a:r>
            <a:r>
              <a:rPr lang="en-US" dirty="0">
                <a:solidFill>
                  <a:srgbClr val="000089"/>
                </a:solidFill>
                <a:latin typeface="Simplified Arabic Fixed" panose="02070309020205020404" pitchFamily="49" charset="-78"/>
                <a:cs typeface="Simplified Arabic Fixed" panose="02070309020205020404" pitchFamily="49" charset="-78"/>
              </a:rPr>
              <a:t>STRING</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336666"/>
                </a:solidFill>
                <a:latin typeface="Simplified Arabic Fixed" panose="02070309020205020404" pitchFamily="49" charset="-78"/>
                <a:cs typeface="Simplified Arabic Fixed" panose="02070309020205020404" pitchFamily="49" charset="-78"/>
              </a:rPr>
              <a:t>FLOAT</a:t>
            </a:r>
            <a:r>
              <a:rPr lang="en-US" dirty="0">
                <a:solidFill>
                  <a:srgbClr val="555555"/>
                </a:solidFill>
                <a:latin typeface="Simplified Arabic Fixed" panose="02070309020205020404" pitchFamily="49" charset="-78"/>
                <a:cs typeface="Simplified Arabic Fixed" panose="02070309020205020404" pitchFamily="49" charset="-78"/>
              </a:rPr>
              <a:t>&gt;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address STRUCT</a:t>
            </a:r>
            <a:r>
              <a:rPr lang="en-US" dirty="0">
                <a:solidFill>
                  <a:srgbClr val="555555"/>
                </a:solidFill>
                <a:latin typeface="Simplified Arabic Fixed" panose="02070309020205020404" pitchFamily="49" charset="-78"/>
                <a:cs typeface="Simplified Arabic Fixed" panose="02070309020205020404" pitchFamily="49" charset="-78"/>
              </a:rPr>
              <a:t>&lt;</a:t>
            </a:r>
            <a:r>
              <a:rPr lang="en-US" dirty="0" err="1">
                <a:solidFill>
                  <a:srgbClr val="000089"/>
                </a:solidFill>
                <a:latin typeface="Simplified Arabic Fixed" panose="02070309020205020404" pitchFamily="49" charset="-78"/>
                <a:cs typeface="Simplified Arabic Fixed" panose="02070309020205020404" pitchFamily="49" charset="-78"/>
              </a:rPr>
              <a:t>street</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STRING</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city</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STRING</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err="1">
                <a:solidFill>
                  <a:srgbClr val="00669A"/>
                </a:solidFill>
                <a:latin typeface="Simplified Arabic Fixed" panose="02070309020205020404" pitchFamily="49" charset="-78"/>
                <a:cs typeface="Simplified Arabic Fixed" panose="02070309020205020404" pitchFamily="49" charset="-78"/>
              </a:rPr>
              <a:t>state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STRING</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zip</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336666"/>
                </a:solidFill>
                <a:latin typeface="Simplified Arabic Fixed" panose="02070309020205020404" pitchFamily="49" charset="-78"/>
                <a:cs typeface="Simplified Arabic Fixed" panose="02070309020205020404" pitchFamily="49" charset="-78"/>
              </a:rPr>
              <a:t>INT</a:t>
            </a:r>
            <a:r>
              <a:rPr lang="en-US" dirty="0">
                <a:solidFill>
                  <a:srgbClr val="555555"/>
                </a:solidFill>
                <a:latin typeface="Simplified Arabic Fixed" panose="02070309020205020404" pitchFamily="49" charset="-78"/>
                <a:cs typeface="Simplified Arabic Fixed" panose="02070309020205020404" pitchFamily="49" charset="-78"/>
              </a:rPr>
              <a:t>&gt;</a:t>
            </a:r>
          </a:p>
          <a:p>
            <a:r>
              <a:rPr lang="en-US" dirty="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ROW </a:t>
            </a:r>
            <a:r>
              <a:rPr lang="en-US" dirty="0">
                <a:solidFill>
                  <a:srgbClr val="000089"/>
                </a:solidFill>
                <a:latin typeface="Simplified Arabic Fixed" panose="02070309020205020404" pitchFamily="49" charset="-78"/>
                <a:cs typeface="Simplified Arabic Fixed" panose="02070309020205020404" pitchFamily="49" charset="-78"/>
              </a:rPr>
              <a:t>FORMAT DELIMITED</a:t>
            </a:r>
          </a:p>
          <a:p>
            <a:r>
              <a:rPr lang="en-US" dirty="0">
                <a:solidFill>
                  <a:srgbClr val="000089"/>
                </a:solidFill>
                <a:latin typeface="Simplified Arabic Fixed" panose="02070309020205020404" pitchFamily="49" charset="-78"/>
                <a:cs typeface="Simplified Arabic Fixed" panose="02070309020205020404" pitchFamily="49" charset="-78"/>
              </a:rPr>
              <a:t>FIELDS TERMINATED </a:t>
            </a:r>
            <a:r>
              <a:rPr lang="en-US" b="1" dirty="0">
                <a:solidFill>
                  <a:srgbClr val="00669A"/>
                </a:solidFill>
                <a:latin typeface="Simplified Arabic Fixed" panose="02070309020205020404" pitchFamily="49" charset="-78"/>
                <a:cs typeface="Simplified Arabic Fixed" panose="02070309020205020404" pitchFamily="49" charset="-78"/>
              </a:rPr>
              <a:t>BY </a:t>
            </a:r>
            <a:r>
              <a:rPr lang="en-US" dirty="0">
                <a:solidFill>
                  <a:srgbClr val="CD3300"/>
                </a:solidFill>
                <a:latin typeface="Simplified Arabic Fixed" panose="02070309020205020404" pitchFamily="49" charset="-78"/>
                <a:cs typeface="Simplified Arabic Fixed" panose="02070309020205020404" pitchFamily="49" charset="-78"/>
              </a:rPr>
              <a:t>'\001'</a:t>
            </a:r>
          </a:p>
          <a:p>
            <a:r>
              <a:rPr lang="en-US" dirty="0">
                <a:solidFill>
                  <a:srgbClr val="000089"/>
                </a:solidFill>
                <a:latin typeface="Simplified Arabic Fixed" panose="02070309020205020404" pitchFamily="49" charset="-78"/>
                <a:cs typeface="Simplified Arabic Fixed" panose="02070309020205020404" pitchFamily="49" charset="-78"/>
              </a:rPr>
              <a:t>COLLECTION ITEMS TERMINATED </a:t>
            </a:r>
            <a:r>
              <a:rPr lang="en-US" b="1" dirty="0">
                <a:solidFill>
                  <a:srgbClr val="00669A"/>
                </a:solidFill>
                <a:latin typeface="Simplified Arabic Fixed" panose="02070309020205020404" pitchFamily="49" charset="-78"/>
                <a:cs typeface="Simplified Arabic Fixed" panose="02070309020205020404" pitchFamily="49" charset="-78"/>
              </a:rPr>
              <a:t>BY </a:t>
            </a:r>
            <a:r>
              <a:rPr lang="en-US" dirty="0">
                <a:solidFill>
                  <a:srgbClr val="CD3300"/>
                </a:solidFill>
                <a:latin typeface="Simplified Arabic Fixed" panose="02070309020205020404" pitchFamily="49" charset="-78"/>
                <a:cs typeface="Simplified Arabic Fixed" panose="02070309020205020404" pitchFamily="49" charset="-78"/>
              </a:rPr>
              <a:t>'\002'</a:t>
            </a:r>
          </a:p>
          <a:p>
            <a:r>
              <a:rPr lang="en-US" b="1" dirty="0">
                <a:solidFill>
                  <a:srgbClr val="00669A"/>
                </a:solidFill>
                <a:latin typeface="Simplified Arabic Fixed" panose="02070309020205020404" pitchFamily="49" charset="-78"/>
                <a:cs typeface="Simplified Arabic Fixed" panose="02070309020205020404" pitchFamily="49" charset="-78"/>
              </a:rPr>
              <a:t>MAP </a:t>
            </a:r>
            <a:r>
              <a:rPr lang="en-US" dirty="0">
                <a:solidFill>
                  <a:srgbClr val="000089"/>
                </a:solidFill>
                <a:latin typeface="Simplified Arabic Fixed" panose="02070309020205020404" pitchFamily="49" charset="-78"/>
                <a:cs typeface="Simplified Arabic Fixed" panose="02070309020205020404" pitchFamily="49" charset="-78"/>
              </a:rPr>
              <a:t>KEYS TERMINATED </a:t>
            </a:r>
            <a:r>
              <a:rPr lang="en-US" b="1" dirty="0">
                <a:solidFill>
                  <a:srgbClr val="00669A"/>
                </a:solidFill>
                <a:latin typeface="Simplified Arabic Fixed" panose="02070309020205020404" pitchFamily="49" charset="-78"/>
                <a:cs typeface="Simplified Arabic Fixed" panose="02070309020205020404" pitchFamily="49" charset="-78"/>
              </a:rPr>
              <a:t>BY </a:t>
            </a:r>
            <a:r>
              <a:rPr lang="en-US" dirty="0">
                <a:solidFill>
                  <a:srgbClr val="CD3300"/>
                </a:solidFill>
                <a:latin typeface="Simplified Arabic Fixed" panose="02070309020205020404" pitchFamily="49" charset="-78"/>
                <a:cs typeface="Simplified Arabic Fixed" panose="02070309020205020404" pitchFamily="49" charset="-78"/>
              </a:rPr>
              <a:t>'\003'</a:t>
            </a:r>
          </a:p>
          <a:p>
            <a:r>
              <a:rPr lang="en-US" dirty="0">
                <a:solidFill>
                  <a:srgbClr val="000089"/>
                </a:solidFill>
                <a:latin typeface="Simplified Arabic Fixed" panose="02070309020205020404" pitchFamily="49" charset="-78"/>
                <a:cs typeface="Simplified Arabic Fixed" panose="02070309020205020404" pitchFamily="49" charset="-78"/>
              </a:rPr>
              <a:t>LINES TERMINATED </a:t>
            </a:r>
            <a:r>
              <a:rPr lang="en-US" b="1" dirty="0">
                <a:solidFill>
                  <a:srgbClr val="00669A"/>
                </a:solidFill>
                <a:latin typeface="Simplified Arabic Fixed" panose="02070309020205020404" pitchFamily="49" charset="-78"/>
                <a:cs typeface="Simplified Arabic Fixed" panose="02070309020205020404" pitchFamily="49" charset="-78"/>
              </a:rPr>
              <a:t>BY </a:t>
            </a:r>
            <a:r>
              <a:rPr lang="en-US" dirty="0">
                <a:solidFill>
                  <a:srgbClr val="CD3300"/>
                </a:solidFill>
                <a:latin typeface="Simplified Arabic Fixed" panose="02070309020205020404" pitchFamily="49" charset="-78"/>
                <a:cs typeface="Simplified Arabic Fixed" panose="02070309020205020404" pitchFamily="49" charset="-78"/>
              </a:rPr>
              <a:t>'\n'</a:t>
            </a:r>
          </a:p>
          <a:p>
            <a:r>
              <a:rPr lang="en-US" dirty="0">
                <a:solidFill>
                  <a:srgbClr val="000089"/>
                </a:solidFill>
                <a:latin typeface="Simplified Arabic Fixed" panose="02070309020205020404" pitchFamily="49" charset="-78"/>
                <a:cs typeface="Simplified Arabic Fixed" panose="02070309020205020404" pitchFamily="49" charset="-78"/>
              </a:rPr>
              <a:t>STORED </a:t>
            </a:r>
            <a:r>
              <a:rPr lang="en-US" b="1" dirty="0">
                <a:solidFill>
                  <a:srgbClr val="00669A"/>
                </a:solidFill>
                <a:latin typeface="Simplified Arabic Fixed" panose="02070309020205020404" pitchFamily="49" charset="-78"/>
                <a:cs typeface="Simplified Arabic Fixed" panose="02070309020205020404" pitchFamily="49" charset="-78"/>
              </a:rPr>
              <a:t>AS </a:t>
            </a:r>
            <a:r>
              <a:rPr lang="en-US" dirty="0">
                <a:solidFill>
                  <a:srgbClr val="000089"/>
                </a:solidFill>
                <a:latin typeface="Simplified Arabic Fixed" panose="02070309020205020404" pitchFamily="49" charset="-78"/>
                <a:cs typeface="Simplified Arabic Fixed" panose="02070309020205020404" pitchFamily="49" charset="-78"/>
              </a:rPr>
              <a:t>TEXTFILE</a:t>
            </a:r>
            <a:r>
              <a:rPr lang="en-US" dirty="0">
                <a:solidFill>
                  <a:srgbClr val="000000"/>
                </a:solidFill>
                <a:latin typeface="Simplified Arabic Fixed" panose="02070309020205020404" pitchFamily="49" charset="-78"/>
                <a:cs typeface="Simplified Arabic Fixed" panose="02070309020205020404" pitchFamily="49" charset="-78"/>
              </a:rPr>
              <a:t>;</a:t>
            </a:r>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2444685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Example</a:t>
            </a:r>
            <a:endParaRPr lang="en-US" dirty="0"/>
          </a:p>
        </p:txBody>
      </p:sp>
      <p:sp>
        <p:nvSpPr>
          <p:cNvPr id="5" name="TextBox 4"/>
          <p:cNvSpPr txBox="1"/>
          <p:nvPr/>
        </p:nvSpPr>
        <p:spPr>
          <a:xfrm>
            <a:off x="646111" y="1447800"/>
            <a:ext cx="10250489" cy="646331"/>
          </a:xfrm>
          <a:prstGeom prst="rect">
            <a:avLst/>
          </a:prstGeom>
          <a:noFill/>
        </p:spPr>
        <p:txBody>
          <a:bodyPr wrap="square" rtlCol="0">
            <a:spAutoFit/>
          </a:bodyPr>
          <a:lstStyle/>
          <a:p>
            <a:r>
              <a:rPr lang="en-US" dirty="0"/>
              <a:t>John Doe</a:t>
            </a:r>
            <a:r>
              <a:rPr lang="en-US" b="1" dirty="0">
                <a:solidFill>
                  <a:srgbClr val="FF0000"/>
                </a:solidFill>
              </a:rPr>
              <a:t>^A</a:t>
            </a:r>
            <a:r>
              <a:rPr lang="en-US" dirty="0"/>
              <a:t>100000.0</a:t>
            </a:r>
            <a:r>
              <a:rPr lang="en-US" b="1" dirty="0">
                <a:solidFill>
                  <a:srgbClr val="FF0000"/>
                </a:solidFill>
              </a:rPr>
              <a:t>^A</a:t>
            </a:r>
            <a:r>
              <a:rPr lang="en-US" dirty="0"/>
              <a:t>Mary </a:t>
            </a:r>
            <a:r>
              <a:rPr lang="en-US" dirty="0" err="1"/>
              <a:t>Smith</a:t>
            </a:r>
            <a:r>
              <a:rPr lang="en-US" b="1" dirty="0" err="1">
                <a:solidFill>
                  <a:schemeClr val="accent2">
                    <a:lumMod val="75000"/>
                  </a:schemeClr>
                </a:solidFill>
              </a:rPr>
              <a:t>^B</a:t>
            </a:r>
            <a:r>
              <a:rPr lang="en-US" dirty="0" err="1"/>
              <a:t>Todd</a:t>
            </a:r>
            <a:r>
              <a:rPr lang="en-US" dirty="0"/>
              <a:t> </a:t>
            </a:r>
            <a:r>
              <a:rPr lang="en-US" dirty="0" err="1"/>
              <a:t>Jones</a:t>
            </a:r>
            <a:r>
              <a:rPr lang="en-US" b="1" dirty="0" err="1">
                <a:solidFill>
                  <a:srgbClr val="FF0000"/>
                </a:solidFill>
              </a:rPr>
              <a:t>^A</a:t>
            </a:r>
            <a:r>
              <a:rPr lang="en-US" dirty="0" err="1"/>
              <a:t>Federal</a:t>
            </a:r>
            <a:r>
              <a:rPr lang="en-US" dirty="0"/>
              <a:t> Taxes</a:t>
            </a:r>
            <a:r>
              <a:rPr lang="en-US" b="1" dirty="0">
                <a:solidFill>
                  <a:srgbClr val="92D050"/>
                </a:solidFill>
              </a:rPr>
              <a:t>^C</a:t>
            </a:r>
            <a:r>
              <a:rPr lang="en-US" dirty="0"/>
              <a:t>.2</a:t>
            </a:r>
            <a:r>
              <a:rPr lang="en-US" b="1" dirty="0">
                <a:solidFill>
                  <a:schemeClr val="accent2">
                    <a:lumMod val="75000"/>
                  </a:schemeClr>
                </a:solidFill>
              </a:rPr>
              <a:t>^B</a:t>
            </a:r>
            <a:r>
              <a:rPr lang="en-US" dirty="0"/>
              <a:t>State</a:t>
            </a:r>
          </a:p>
          <a:p>
            <a:r>
              <a:rPr lang="en-US" dirty="0"/>
              <a:t>Taxes</a:t>
            </a:r>
            <a:r>
              <a:rPr lang="en-US" b="1" dirty="0">
                <a:solidFill>
                  <a:srgbClr val="92D050"/>
                </a:solidFill>
              </a:rPr>
              <a:t>^C</a:t>
            </a:r>
            <a:r>
              <a:rPr lang="en-US" dirty="0"/>
              <a:t>.05^BInsurance</a:t>
            </a:r>
            <a:r>
              <a:rPr lang="en-US" b="1" dirty="0">
                <a:solidFill>
                  <a:srgbClr val="92D050"/>
                </a:solidFill>
              </a:rPr>
              <a:t>^C</a:t>
            </a:r>
            <a:r>
              <a:rPr lang="en-US" dirty="0"/>
              <a:t>.1</a:t>
            </a:r>
            <a:r>
              <a:rPr lang="en-US" b="1" dirty="0">
                <a:solidFill>
                  <a:srgbClr val="FF0000"/>
                </a:solidFill>
              </a:rPr>
              <a:t>^A</a:t>
            </a:r>
            <a:r>
              <a:rPr lang="en-US" dirty="0"/>
              <a:t>1 Michigan Ave.</a:t>
            </a:r>
            <a:r>
              <a:rPr lang="en-US" b="1" dirty="0">
                <a:solidFill>
                  <a:schemeClr val="accent2">
                    <a:lumMod val="75000"/>
                  </a:schemeClr>
                </a:solidFill>
              </a:rPr>
              <a:t>^B</a:t>
            </a:r>
            <a:r>
              <a:rPr lang="en-US" dirty="0"/>
              <a:t>Chicago</a:t>
            </a:r>
            <a:r>
              <a:rPr lang="en-US" b="1" dirty="0">
                <a:solidFill>
                  <a:schemeClr val="accent2">
                    <a:lumMod val="75000"/>
                  </a:schemeClr>
                </a:solidFill>
              </a:rPr>
              <a:t>^B</a:t>
            </a:r>
            <a:r>
              <a:rPr lang="en-US" dirty="0"/>
              <a:t>IL^B60600</a:t>
            </a:r>
          </a:p>
        </p:txBody>
      </p:sp>
    </p:spTree>
    <p:extLst>
      <p:ext uri="{BB962C8B-B14F-4D97-AF65-F5344CB8AC3E}">
        <p14:creationId xmlns:p14="http://schemas.microsoft.com/office/powerpoint/2010/main" val="1876685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on Read</a:t>
            </a:r>
          </a:p>
        </p:txBody>
      </p:sp>
      <p:sp>
        <p:nvSpPr>
          <p:cNvPr id="4" name="TextBox 3"/>
          <p:cNvSpPr txBox="1"/>
          <p:nvPr/>
        </p:nvSpPr>
        <p:spPr>
          <a:xfrm>
            <a:off x="646111" y="1371601"/>
            <a:ext cx="11012489" cy="2585323"/>
          </a:xfrm>
          <a:prstGeom prst="rect">
            <a:avLst/>
          </a:prstGeom>
          <a:noFill/>
        </p:spPr>
        <p:txBody>
          <a:bodyPr wrap="square" rtlCol="0">
            <a:spAutoFit/>
          </a:bodyPr>
          <a:lstStyle/>
          <a:p>
            <a:r>
              <a:rPr lang="en-US" dirty="0"/>
              <a:t>while writing data to a traditional database the database has total</a:t>
            </a:r>
          </a:p>
          <a:p>
            <a:r>
              <a:rPr lang="en-US" dirty="0"/>
              <a:t>control over the storage. The database is the “gatekeeper.” An important implication of this control is that the database can enforce the schema as data is </a:t>
            </a:r>
            <a:r>
              <a:rPr lang="en-US" i="1" dirty="0"/>
              <a:t>written</a:t>
            </a:r>
            <a:r>
              <a:rPr lang="en-US" dirty="0"/>
              <a:t>. This is called </a:t>
            </a:r>
            <a:r>
              <a:rPr lang="en-US" i="1" dirty="0"/>
              <a:t>schema on write</a:t>
            </a:r>
            <a:r>
              <a:rPr lang="en-US" dirty="0"/>
              <a:t>.</a:t>
            </a:r>
          </a:p>
          <a:p>
            <a:endParaRPr lang="en-US" dirty="0"/>
          </a:p>
          <a:p>
            <a:endParaRPr lang="en-US" dirty="0"/>
          </a:p>
          <a:p>
            <a:r>
              <a:rPr lang="en-US" dirty="0"/>
              <a:t>Hive has no such control over the underlying storage. There are many ways to create, modify, and even damage the data that Hive will query. Therefore, Hive can only enforce queries on </a:t>
            </a:r>
            <a:r>
              <a:rPr lang="en-US" i="1" dirty="0"/>
              <a:t>read</a:t>
            </a:r>
            <a:r>
              <a:rPr lang="en-US" dirty="0"/>
              <a:t>. This is called </a:t>
            </a:r>
            <a:r>
              <a:rPr lang="en-US" i="1" dirty="0"/>
              <a:t>schema on read</a:t>
            </a:r>
            <a:r>
              <a:rPr lang="en-US" dirty="0"/>
              <a:t>.</a:t>
            </a:r>
          </a:p>
        </p:txBody>
      </p:sp>
    </p:spTree>
    <p:extLst>
      <p:ext uri="{BB962C8B-B14F-4D97-AF65-F5344CB8AC3E}">
        <p14:creationId xmlns:p14="http://schemas.microsoft.com/office/powerpoint/2010/main" val="2995373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Vs PIG</a:t>
            </a:r>
            <a:endParaRPr lang="en-US" dirty="0"/>
          </a:p>
        </p:txBody>
      </p:sp>
      <p:sp>
        <p:nvSpPr>
          <p:cNvPr id="3" name="Content Placeholder 2"/>
          <p:cNvSpPr>
            <a:spLocks noGrp="1"/>
          </p:cNvSpPr>
          <p:nvPr>
            <p:ph idx="1"/>
          </p:nvPr>
        </p:nvSpPr>
        <p:spPr>
          <a:xfrm>
            <a:off x="646112" y="1371600"/>
            <a:ext cx="11164888" cy="4953000"/>
          </a:xfrm>
        </p:spPr>
        <p:txBody>
          <a:bodyPr>
            <a:normAutofit/>
          </a:bodyPr>
          <a:lstStyle/>
          <a:p>
            <a:r>
              <a:rPr lang="en-US" dirty="0"/>
              <a:t>Hive </a:t>
            </a:r>
            <a:r>
              <a:rPr lang="en-US" dirty="0" smtClean="0"/>
              <a:t>is </a:t>
            </a:r>
            <a:r>
              <a:rPr lang="en-US" dirty="0"/>
              <a:t>used mainly by </a:t>
            </a:r>
            <a:r>
              <a:rPr lang="en-US" b="1" dirty="0">
                <a:solidFill>
                  <a:srgbClr val="92D050"/>
                </a:solidFill>
              </a:rPr>
              <a:t>data analysts</a:t>
            </a:r>
            <a:r>
              <a:rPr lang="en-US" dirty="0">
                <a:solidFill>
                  <a:srgbClr val="92D050"/>
                </a:solidFill>
              </a:rPr>
              <a:t> </a:t>
            </a:r>
            <a:r>
              <a:rPr lang="en-US" dirty="0"/>
              <a:t>whereas Pig </a:t>
            </a:r>
            <a:r>
              <a:rPr lang="en-US" dirty="0" smtClean="0"/>
              <a:t>used </a:t>
            </a:r>
            <a:r>
              <a:rPr lang="en-US" dirty="0"/>
              <a:t>by </a:t>
            </a:r>
            <a:r>
              <a:rPr lang="en-US" b="1" dirty="0">
                <a:solidFill>
                  <a:srgbClr val="92D050"/>
                </a:solidFill>
              </a:rPr>
              <a:t>Researchers and </a:t>
            </a:r>
            <a:r>
              <a:rPr lang="en-US" b="1" dirty="0" smtClean="0">
                <a:solidFill>
                  <a:srgbClr val="92D050"/>
                </a:solidFill>
              </a:rPr>
              <a:t>Programmers</a:t>
            </a:r>
          </a:p>
          <a:p>
            <a:r>
              <a:rPr lang="en-US" dirty="0"/>
              <a:t>Hive is used for </a:t>
            </a:r>
            <a:r>
              <a:rPr lang="en-US" b="1" dirty="0">
                <a:solidFill>
                  <a:srgbClr val="92D050"/>
                </a:solidFill>
              </a:rPr>
              <a:t>completely structured </a:t>
            </a:r>
            <a:r>
              <a:rPr lang="en-US" dirty="0"/>
              <a:t>Data whereas Pig  is used for </a:t>
            </a:r>
            <a:r>
              <a:rPr lang="en-US" b="1" dirty="0">
                <a:solidFill>
                  <a:srgbClr val="92D050"/>
                </a:solidFill>
              </a:rPr>
              <a:t>semi structured </a:t>
            </a:r>
            <a:r>
              <a:rPr lang="en-US" dirty="0"/>
              <a:t>data</a:t>
            </a:r>
            <a:r>
              <a:rPr lang="en-US" dirty="0" smtClean="0"/>
              <a:t>.</a:t>
            </a:r>
          </a:p>
          <a:p>
            <a:r>
              <a:rPr lang="en-US" dirty="0"/>
              <a:t>Hive is mainly used for </a:t>
            </a:r>
            <a:r>
              <a:rPr lang="en-US" b="1" dirty="0">
                <a:solidFill>
                  <a:srgbClr val="92D050"/>
                </a:solidFill>
              </a:rPr>
              <a:t>creating reports </a:t>
            </a:r>
            <a:r>
              <a:rPr lang="en-US" dirty="0"/>
              <a:t>whereas Pig  is mainly used for </a:t>
            </a:r>
            <a:r>
              <a:rPr lang="en-US" b="1" dirty="0" smtClean="0">
                <a:solidFill>
                  <a:srgbClr val="92D050"/>
                </a:solidFill>
              </a:rPr>
              <a:t>programming</a:t>
            </a:r>
            <a:r>
              <a:rPr lang="en-US" dirty="0" smtClean="0"/>
              <a:t>.</a:t>
            </a:r>
          </a:p>
          <a:p>
            <a:r>
              <a:rPr lang="en-US" dirty="0"/>
              <a:t>Hive can start an optional thrift based server that can send queries from any nook and corner directly to the Hive server which will execute them whereas this feature is not available with Pig</a:t>
            </a:r>
            <a:r>
              <a:rPr lang="en-US" dirty="0" smtClean="0"/>
              <a:t>.</a:t>
            </a:r>
          </a:p>
          <a:p>
            <a:r>
              <a:rPr lang="en-US" dirty="0"/>
              <a:t>Hive has a declarative </a:t>
            </a:r>
            <a:r>
              <a:rPr lang="en-US" dirty="0" smtClean="0"/>
              <a:t>SQL </a:t>
            </a:r>
            <a:r>
              <a:rPr lang="en-US" dirty="0"/>
              <a:t>language (</a:t>
            </a:r>
            <a:r>
              <a:rPr lang="en-US" dirty="0" err="1"/>
              <a:t>HiveQL</a:t>
            </a:r>
            <a:r>
              <a:rPr lang="en-US" dirty="0"/>
              <a:t>) whereas Pig  has a procedural data flow language (Pig Latin)</a:t>
            </a:r>
          </a:p>
        </p:txBody>
      </p:sp>
    </p:spTree>
    <p:extLst>
      <p:ext uri="{BB962C8B-B14F-4D97-AF65-F5344CB8AC3E}">
        <p14:creationId xmlns:p14="http://schemas.microsoft.com/office/powerpoint/2010/main" val="3254883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endParaRPr lang="en-US" dirty="0"/>
          </a:p>
        </p:txBody>
      </p:sp>
      <p:sp>
        <p:nvSpPr>
          <p:cNvPr id="3" name="Content Placeholder 2"/>
          <p:cNvSpPr>
            <a:spLocks noGrp="1"/>
          </p:cNvSpPr>
          <p:nvPr>
            <p:ph idx="1"/>
          </p:nvPr>
        </p:nvSpPr>
        <p:spPr>
          <a:xfrm>
            <a:off x="875201" y="1447800"/>
            <a:ext cx="10783399" cy="4419600"/>
          </a:xfrm>
        </p:spPr>
        <p:txBody>
          <a:bodyPr>
            <a:normAutofit/>
          </a:bodyPr>
          <a:lstStyle/>
          <a:p>
            <a:r>
              <a:rPr lang="en-US" i="1" dirty="0" err="1"/>
              <a:t>HiveQL</a:t>
            </a:r>
            <a:r>
              <a:rPr lang="en-US" i="1" dirty="0"/>
              <a:t> </a:t>
            </a:r>
            <a:r>
              <a:rPr lang="en-US" dirty="0"/>
              <a:t>is the Hive query </a:t>
            </a:r>
            <a:r>
              <a:rPr lang="en-US" dirty="0" smtClean="0"/>
              <a:t>language</a:t>
            </a:r>
          </a:p>
          <a:p>
            <a:r>
              <a:rPr lang="en-US" dirty="0"/>
              <a:t>It is </a:t>
            </a:r>
            <a:r>
              <a:rPr lang="en-US" dirty="0" smtClean="0"/>
              <a:t>closest to </a:t>
            </a:r>
            <a:r>
              <a:rPr lang="en-US" dirty="0"/>
              <a:t>MySQL’s </a:t>
            </a:r>
            <a:r>
              <a:rPr lang="en-US" dirty="0" smtClean="0"/>
              <a:t>dialect</a:t>
            </a:r>
          </a:p>
          <a:p>
            <a:r>
              <a:rPr lang="en-US" b="1" dirty="0">
                <a:solidFill>
                  <a:schemeClr val="tx2">
                    <a:lumMod val="60000"/>
                    <a:lumOff val="40000"/>
                  </a:schemeClr>
                </a:solidFill>
              </a:rPr>
              <a:t>Hive offers no support for </a:t>
            </a:r>
            <a:r>
              <a:rPr lang="en-US" b="1" dirty="0" smtClean="0">
                <a:solidFill>
                  <a:schemeClr val="tx2">
                    <a:lumMod val="60000"/>
                    <a:lumOff val="40000"/>
                  </a:schemeClr>
                </a:solidFill>
              </a:rPr>
              <a:t>row level inserts</a:t>
            </a:r>
            <a:r>
              <a:rPr lang="en-US" b="1" dirty="0">
                <a:solidFill>
                  <a:schemeClr val="tx2">
                    <a:lumMod val="60000"/>
                    <a:lumOff val="40000"/>
                  </a:schemeClr>
                </a:solidFill>
              </a:rPr>
              <a:t>, updates, and deletes</a:t>
            </a:r>
            <a:endParaRPr lang="en-US" b="1" dirty="0" smtClean="0">
              <a:solidFill>
                <a:schemeClr val="tx2">
                  <a:lumMod val="60000"/>
                  <a:lumOff val="40000"/>
                </a:schemeClr>
              </a:solidFill>
            </a:endParaRPr>
          </a:p>
          <a:p>
            <a:r>
              <a:rPr lang="en-US" b="1" dirty="0">
                <a:solidFill>
                  <a:schemeClr val="tx2">
                    <a:lumMod val="60000"/>
                    <a:lumOff val="40000"/>
                  </a:schemeClr>
                </a:solidFill>
              </a:rPr>
              <a:t>Hive doesn’t support </a:t>
            </a:r>
            <a:r>
              <a:rPr lang="en-US" b="1" dirty="0" smtClean="0">
                <a:solidFill>
                  <a:schemeClr val="tx2">
                    <a:lumMod val="60000"/>
                    <a:lumOff val="40000"/>
                  </a:schemeClr>
                </a:solidFill>
              </a:rPr>
              <a:t>transactions</a:t>
            </a:r>
          </a:p>
          <a:p>
            <a:r>
              <a:rPr lang="en-US" b="1" dirty="0">
                <a:solidFill>
                  <a:srgbClr val="92D050"/>
                </a:solidFill>
              </a:rPr>
              <a:t>Hive adds </a:t>
            </a:r>
            <a:r>
              <a:rPr lang="en-US" b="1" dirty="0" smtClean="0">
                <a:solidFill>
                  <a:srgbClr val="92D050"/>
                </a:solidFill>
              </a:rPr>
              <a:t>extensions to </a:t>
            </a:r>
            <a:r>
              <a:rPr lang="en-US" b="1" dirty="0">
                <a:solidFill>
                  <a:srgbClr val="92D050"/>
                </a:solidFill>
              </a:rPr>
              <a:t>provide better performance in the context of Hadoop and to integrate </a:t>
            </a:r>
            <a:r>
              <a:rPr lang="en-US" b="1" dirty="0" smtClean="0">
                <a:solidFill>
                  <a:srgbClr val="92D050"/>
                </a:solidFill>
              </a:rPr>
              <a:t>with custom </a:t>
            </a:r>
            <a:r>
              <a:rPr lang="en-US" b="1" dirty="0">
                <a:solidFill>
                  <a:srgbClr val="92D050"/>
                </a:solidFill>
              </a:rPr>
              <a:t>extensions and even external programs</a:t>
            </a:r>
            <a:r>
              <a:rPr lang="en-US" dirty="0">
                <a:solidFill>
                  <a:srgbClr val="92D050"/>
                </a:solidFill>
              </a:rPr>
              <a:t>.</a:t>
            </a:r>
            <a:endParaRPr lang="en-US" b="1" dirty="0" smtClean="0">
              <a:solidFill>
                <a:srgbClr val="92D050"/>
              </a:solidFill>
            </a:endParaRPr>
          </a:p>
          <a:p>
            <a:endParaRPr lang="en-US" dirty="0"/>
          </a:p>
        </p:txBody>
      </p:sp>
    </p:spTree>
    <p:extLst>
      <p:ext uri="{BB962C8B-B14F-4D97-AF65-F5344CB8AC3E}">
        <p14:creationId xmlns:p14="http://schemas.microsoft.com/office/powerpoint/2010/main" val="1242877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a:xfrm>
            <a:off x="875201" y="1447800"/>
            <a:ext cx="8946541" cy="2519082"/>
          </a:xfrm>
        </p:spPr>
        <p:txBody>
          <a:bodyPr>
            <a:normAutofit/>
          </a:bodyPr>
          <a:lstStyle/>
          <a:p>
            <a:r>
              <a:rPr lang="en-US" dirty="0"/>
              <a:t>The Hive concept of a database is essentially just a </a:t>
            </a:r>
            <a:r>
              <a:rPr lang="en-US" i="1" dirty="0"/>
              <a:t>catalog </a:t>
            </a:r>
            <a:r>
              <a:rPr lang="en-US" dirty="0"/>
              <a:t>or </a:t>
            </a:r>
            <a:r>
              <a:rPr lang="en-US" i="1" dirty="0"/>
              <a:t>namespace </a:t>
            </a:r>
            <a:r>
              <a:rPr lang="en-US" dirty="0"/>
              <a:t>of </a:t>
            </a:r>
            <a:r>
              <a:rPr lang="en-US" dirty="0" smtClean="0"/>
              <a:t>tables</a:t>
            </a:r>
          </a:p>
          <a:p>
            <a:r>
              <a:rPr lang="en-US" dirty="0" smtClean="0"/>
              <a:t>Organize tables </a:t>
            </a:r>
            <a:r>
              <a:rPr lang="en-US" dirty="0"/>
              <a:t>into logical </a:t>
            </a:r>
            <a:r>
              <a:rPr lang="en-US" dirty="0" smtClean="0"/>
              <a:t>groups</a:t>
            </a:r>
          </a:p>
          <a:p>
            <a:r>
              <a:rPr lang="en-US" dirty="0">
                <a:latin typeface="Birka"/>
              </a:rPr>
              <a:t>If you don’t specify a database, the </a:t>
            </a:r>
            <a:r>
              <a:rPr lang="en-US" sz="2000" b="1" dirty="0">
                <a:latin typeface="TheSansMonoCd-W5Regular"/>
              </a:rPr>
              <a:t>default</a:t>
            </a:r>
            <a:r>
              <a:rPr lang="en-US" sz="2000" dirty="0">
                <a:latin typeface="TheSansMonoCd-W5Regular"/>
              </a:rPr>
              <a:t> </a:t>
            </a:r>
            <a:r>
              <a:rPr lang="en-US" dirty="0">
                <a:latin typeface="Birka"/>
              </a:rPr>
              <a:t>database is used</a:t>
            </a:r>
            <a:r>
              <a:rPr lang="en-US" dirty="0" smtClean="0">
                <a:latin typeface="Birka"/>
              </a:rPr>
              <a:t>.</a:t>
            </a:r>
          </a:p>
          <a:p>
            <a:r>
              <a:rPr lang="en-US" dirty="0" smtClean="0"/>
              <a:t>Hive </a:t>
            </a:r>
            <a:r>
              <a:rPr lang="en-US" dirty="0"/>
              <a:t>will create a directory for each database. Tables in that database will be stored </a:t>
            </a:r>
            <a:r>
              <a:rPr lang="en-US" dirty="0" smtClean="0"/>
              <a:t>in subdirectories </a:t>
            </a:r>
            <a:r>
              <a:rPr lang="en-US" dirty="0"/>
              <a:t>of the database directory</a:t>
            </a:r>
          </a:p>
        </p:txBody>
      </p:sp>
      <p:sp>
        <p:nvSpPr>
          <p:cNvPr id="4" name="TextBox 3"/>
          <p:cNvSpPr txBox="1"/>
          <p:nvPr/>
        </p:nvSpPr>
        <p:spPr>
          <a:xfrm>
            <a:off x="895673" y="3966882"/>
            <a:ext cx="9067800" cy="1477328"/>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lvl="1"/>
            <a:r>
              <a:rPr lang="en-US" b="1" dirty="0">
                <a:solidFill>
                  <a:srgbClr val="00669A"/>
                </a:solidFill>
                <a:latin typeface="TheSansMonoCd-W7Bold"/>
              </a:rPr>
              <a:t>CREATE DATABASE </a:t>
            </a:r>
            <a:r>
              <a:rPr lang="en-US" dirty="0">
                <a:solidFill>
                  <a:srgbClr val="000089"/>
                </a:solidFill>
                <a:latin typeface="TheSansMonoCd-W5Regular"/>
              </a:rPr>
              <a:t>financials</a:t>
            </a:r>
          </a:p>
          <a:p>
            <a:pPr lvl="1"/>
            <a:r>
              <a:rPr lang="en-US" b="1" dirty="0">
                <a:solidFill>
                  <a:srgbClr val="00669A"/>
                </a:solidFill>
                <a:latin typeface="TheSansMonoCd-W7Bold"/>
              </a:rPr>
              <a:t>CREATE DATABASE </a:t>
            </a:r>
            <a:r>
              <a:rPr lang="en-US" dirty="0">
                <a:solidFill>
                  <a:srgbClr val="000089"/>
                </a:solidFill>
                <a:latin typeface="TheSansMonoCd-W5Regular"/>
              </a:rPr>
              <a:t>IF </a:t>
            </a:r>
            <a:r>
              <a:rPr lang="en-US" b="1" dirty="0">
                <a:solidFill>
                  <a:srgbClr val="00669A"/>
                </a:solidFill>
                <a:latin typeface="TheSansMonoCd-W7Bold"/>
              </a:rPr>
              <a:t>NOT EXISTS </a:t>
            </a:r>
            <a:r>
              <a:rPr lang="en-US" dirty="0">
                <a:solidFill>
                  <a:srgbClr val="000089"/>
                </a:solidFill>
                <a:latin typeface="TheSansMonoCd-W5Regular"/>
              </a:rPr>
              <a:t>financials</a:t>
            </a:r>
          </a:p>
          <a:p>
            <a:pPr lvl="1"/>
            <a:r>
              <a:rPr lang="en-US" b="1" dirty="0">
                <a:solidFill>
                  <a:srgbClr val="00669A"/>
                </a:solidFill>
                <a:latin typeface="TheSansMonoCd-W7Bold"/>
              </a:rPr>
              <a:t>SHOW </a:t>
            </a:r>
            <a:r>
              <a:rPr lang="en-US" dirty="0">
                <a:solidFill>
                  <a:srgbClr val="000089"/>
                </a:solidFill>
                <a:latin typeface="TheSansMonoCd-W5Regular"/>
              </a:rPr>
              <a:t>DATABASES</a:t>
            </a:r>
            <a:r>
              <a:rPr lang="en-US" dirty="0">
                <a:solidFill>
                  <a:srgbClr val="000000"/>
                </a:solidFill>
                <a:latin typeface="TheSansMonoCd-W5Regular"/>
              </a:rPr>
              <a:t>;</a:t>
            </a:r>
          </a:p>
          <a:p>
            <a:pPr lvl="1"/>
            <a:r>
              <a:rPr lang="en-US" b="1" dirty="0">
                <a:solidFill>
                  <a:srgbClr val="00669A"/>
                </a:solidFill>
                <a:latin typeface="TheSansMonoCd-W7Bold"/>
              </a:rPr>
              <a:t>SHOW </a:t>
            </a:r>
            <a:r>
              <a:rPr lang="en-US" dirty="0">
                <a:solidFill>
                  <a:srgbClr val="000089"/>
                </a:solidFill>
                <a:latin typeface="TheSansMonoCd-W5Regular"/>
              </a:rPr>
              <a:t>DATABASES </a:t>
            </a:r>
            <a:r>
              <a:rPr lang="en-US" b="1" dirty="0">
                <a:solidFill>
                  <a:srgbClr val="00669A"/>
                </a:solidFill>
                <a:latin typeface="TheSansMonoCd-W7Bold"/>
              </a:rPr>
              <a:t>LIKE </a:t>
            </a:r>
            <a:r>
              <a:rPr lang="en-US" dirty="0">
                <a:solidFill>
                  <a:srgbClr val="CD3300"/>
                </a:solidFill>
                <a:latin typeface="TheSansMonoCd-W5Regular"/>
              </a:rPr>
              <a:t>'h.*'</a:t>
            </a:r>
            <a:r>
              <a:rPr lang="en-US" dirty="0">
                <a:solidFill>
                  <a:srgbClr val="000000"/>
                </a:solidFill>
                <a:latin typeface="TheSansMonoCd-W5Regular"/>
              </a:rPr>
              <a:t>;</a:t>
            </a:r>
          </a:p>
          <a:p>
            <a:endParaRPr lang="en-IN" dirty="0"/>
          </a:p>
        </p:txBody>
      </p:sp>
    </p:spTree>
    <p:extLst>
      <p:ext uri="{BB962C8B-B14F-4D97-AF65-F5344CB8AC3E}">
        <p14:creationId xmlns:p14="http://schemas.microsoft.com/office/powerpoint/2010/main" val="2211451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p>
        </p:txBody>
      </p:sp>
      <p:sp>
        <p:nvSpPr>
          <p:cNvPr id="3" name="Content Placeholder 2"/>
          <p:cNvSpPr>
            <a:spLocks noGrp="1"/>
          </p:cNvSpPr>
          <p:nvPr>
            <p:ph idx="1"/>
          </p:nvPr>
        </p:nvSpPr>
        <p:spPr>
          <a:xfrm>
            <a:off x="680230" y="1524000"/>
            <a:ext cx="10749770" cy="4800600"/>
          </a:xfrm>
        </p:spPr>
        <p:style>
          <a:lnRef idx="1">
            <a:schemeClr val="accent4"/>
          </a:lnRef>
          <a:fillRef idx="3">
            <a:schemeClr val="accent4"/>
          </a:fillRef>
          <a:effectRef idx="2">
            <a:schemeClr val="accent4"/>
          </a:effectRef>
          <a:fontRef idx="minor">
            <a:schemeClr val="lt1"/>
          </a:fontRef>
        </p:style>
        <p:txBody>
          <a:bodyPr>
            <a:norm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CREATE DATABASE </a:t>
            </a:r>
            <a:r>
              <a:rPr lang="en-US" dirty="0" smtClean="0">
                <a:solidFill>
                  <a:srgbClr val="000089"/>
                </a:solidFill>
                <a:latin typeface="Simplified Arabic Fixed" panose="02070309020205020404" pitchFamily="49" charset="-78"/>
                <a:cs typeface="Simplified Arabic Fixed" panose="02070309020205020404" pitchFamily="49" charset="-78"/>
              </a:rPr>
              <a:t>financials </a:t>
            </a:r>
            <a:r>
              <a:rPr lang="en-US" dirty="0" smtClean="0">
                <a:solidFill>
                  <a:srgbClr val="555555"/>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LOCATION </a:t>
            </a:r>
            <a:r>
              <a:rPr lang="en-US" dirty="0" smtClean="0">
                <a:solidFill>
                  <a:srgbClr val="CD3300"/>
                </a:solidFill>
                <a:latin typeface="Simplified Arabic Fixed" panose="02070309020205020404" pitchFamily="49" charset="-78"/>
                <a:cs typeface="Simplified Arabic Fixed" panose="02070309020205020404" pitchFamily="49" charset="-78"/>
              </a:rPr>
              <a:t>'/</a:t>
            </a:r>
            <a:r>
              <a:rPr lang="en-US" dirty="0">
                <a:solidFill>
                  <a:srgbClr val="CD3300"/>
                </a:solidFill>
                <a:latin typeface="Simplified Arabic Fixed" panose="02070309020205020404" pitchFamily="49" charset="-78"/>
                <a:cs typeface="Simplified Arabic Fixed" panose="02070309020205020404" pitchFamily="49" charset="-78"/>
              </a:rPr>
              <a:t>my/preferred/directory</a:t>
            </a:r>
            <a:r>
              <a:rPr lang="en-US" dirty="0" smtClean="0">
                <a:solidFill>
                  <a:srgbClr val="CD3300"/>
                </a:solidFill>
                <a:latin typeface="Simplified Arabic Fixed" panose="02070309020205020404" pitchFamily="49" charset="-78"/>
                <a:cs typeface="Simplified Arabic Fixed" panose="02070309020205020404" pitchFamily="49" charset="-78"/>
              </a:rPr>
              <a:t>'</a:t>
            </a:r>
            <a:r>
              <a:rPr lang="en-US" dirty="0" smtClean="0">
                <a:solidFill>
                  <a:srgbClr val="000000"/>
                </a:solidFill>
                <a:latin typeface="Simplified Arabic Fixed" panose="02070309020205020404" pitchFamily="49" charset="-78"/>
                <a:cs typeface="Simplified Arabic Fixed" panose="02070309020205020404" pitchFamily="49" charset="-78"/>
              </a:rPr>
              <a:t>;</a:t>
            </a:r>
          </a:p>
          <a:p>
            <a:r>
              <a:rPr lang="en-US" b="1" dirty="0" smtClean="0">
                <a:solidFill>
                  <a:srgbClr val="00669A"/>
                </a:solidFill>
                <a:latin typeface="Simplified Arabic Fixed" panose="02070309020205020404" pitchFamily="49" charset="-78"/>
                <a:cs typeface="Simplified Arabic Fixed" panose="02070309020205020404" pitchFamily="49" charset="-78"/>
              </a:rPr>
              <a:t>CREATE </a:t>
            </a:r>
            <a:r>
              <a:rPr lang="en-US" b="1" dirty="0">
                <a:solidFill>
                  <a:srgbClr val="00669A"/>
                </a:solidFill>
                <a:latin typeface="Simplified Arabic Fixed" panose="02070309020205020404" pitchFamily="49" charset="-78"/>
                <a:cs typeface="Simplified Arabic Fixed" panose="02070309020205020404" pitchFamily="49" charset="-78"/>
              </a:rPr>
              <a:t>DATABASE </a:t>
            </a:r>
            <a:r>
              <a:rPr lang="en-US" dirty="0" smtClean="0">
                <a:solidFill>
                  <a:srgbClr val="000089"/>
                </a:solidFill>
                <a:latin typeface="Simplified Arabic Fixed" panose="02070309020205020404" pitchFamily="49" charset="-78"/>
                <a:cs typeface="Simplified Arabic Fixed" panose="02070309020205020404" pitchFamily="49" charset="-78"/>
              </a:rPr>
              <a:t>financials </a:t>
            </a:r>
            <a:r>
              <a:rPr lang="en-US" b="1" dirty="0" smtClean="0">
                <a:solidFill>
                  <a:srgbClr val="00669A"/>
                </a:solidFill>
                <a:latin typeface="Simplified Arabic Fixed" panose="02070309020205020404" pitchFamily="49" charset="-78"/>
                <a:cs typeface="Simplified Arabic Fixed" panose="02070309020205020404" pitchFamily="49" charset="-78"/>
              </a:rPr>
              <a:t>COMMENT </a:t>
            </a:r>
            <a:r>
              <a:rPr lang="en-US" dirty="0">
                <a:solidFill>
                  <a:srgbClr val="CD3300"/>
                </a:solidFill>
                <a:latin typeface="Simplified Arabic Fixed" panose="02070309020205020404" pitchFamily="49" charset="-78"/>
                <a:cs typeface="Simplified Arabic Fixed" panose="02070309020205020404" pitchFamily="49" charset="-78"/>
              </a:rPr>
              <a:t>'Holds all financial tables</a:t>
            </a:r>
            <a:r>
              <a:rPr lang="en-US" dirty="0" smtClean="0">
                <a:solidFill>
                  <a:srgbClr val="CD3300"/>
                </a:solidFill>
                <a:latin typeface="Simplified Arabic Fixed" panose="02070309020205020404" pitchFamily="49" charset="-78"/>
                <a:cs typeface="Simplified Arabic Fixed" panose="02070309020205020404" pitchFamily="49" charset="-78"/>
              </a:rPr>
              <a:t>'</a:t>
            </a:r>
            <a:r>
              <a:rPr lang="en-US" dirty="0" smtClean="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DESCRIBE DATABASE </a:t>
            </a:r>
            <a:r>
              <a:rPr lang="en-US" dirty="0">
                <a:solidFill>
                  <a:srgbClr val="000089"/>
                </a:solidFill>
                <a:latin typeface="Simplified Arabic Fixed" panose="02070309020205020404" pitchFamily="49" charset="-78"/>
                <a:cs typeface="Simplified Arabic Fixed" panose="02070309020205020404" pitchFamily="49" charset="-78"/>
              </a:rPr>
              <a:t>financials</a:t>
            </a:r>
            <a:r>
              <a:rPr lang="en-US" dirty="0" smtClean="0">
                <a:solidFill>
                  <a:srgbClr val="000000"/>
                </a:solidFill>
                <a:latin typeface="Simplified Arabic Fixed" panose="02070309020205020404" pitchFamily="49" charset="-78"/>
                <a:cs typeface="Simplified Arabic Fixed" panose="02070309020205020404" pitchFamily="49" charset="-78"/>
              </a:rPr>
              <a:t>;</a:t>
            </a:r>
          </a:p>
          <a:p>
            <a:endParaRPr lang="en-US" b="1" dirty="0" smtClean="0">
              <a:solidFill>
                <a:srgbClr val="00669A"/>
              </a:solidFill>
              <a:latin typeface="Simplified Arabic Fixed" panose="02070309020205020404" pitchFamily="49" charset="-78"/>
              <a:cs typeface="Simplified Arabic Fixed" panose="02070309020205020404" pitchFamily="49" charset="-78"/>
            </a:endParaRPr>
          </a:p>
          <a:p>
            <a:r>
              <a:rPr lang="en-US" b="1" dirty="0" smtClean="0">
                <a:solidFill>
                  <a:srgbClr val="00669A"/>
                </a:solidFill>
                <a:latin typeface="Simplified Arabic Fixed" panose="02070309020205020404" pitchFamily="49" charset="-78"/>
                <a:cs typeface="Simplified Arabic Fixed" panose="02070309020205020404" pitchFamily="49" charset="-78"/>
              </a:rPr>
              <a:t>CREATE </a:t>
            </a:r>
            <a:r>
              <a:rPr lang="en-US" b="1" dirty="0">
                <a:solidFill>
                  <a:srgbClr val="00669A"/>
                </a:solidFill>
                <a:latin typeface="Simplified Arabic Fixed" panose="02070309020205020404" pitchFamily="49" charset="-78"/>
                <a:cs typeface="Simplified Arabic Fixed" panose="02070309020205020404" pitchFamily="49" charset="-78"/>
              </a:rPr>
              <a:t>DATABASE </a:t>
            </a:r>
            <a:r>
              <a:rPr lang="en-US" dirty="0" smtClean="0">
                <a:solidFill>
                  <a:srgbClr val="000089"/>
                </a:solidFill>
                <a:latin typeface="Simplified Arabic Fixed" panose="02070309020205020404" pitchFamily="49" charset="-78"/>
                <a:cs typeface="Simplified Arabic Fixed" panose="02070309020205020404" pitchFamily="49" charset="-78"/>
              </a:rPr>
              <a:t>financials </a:t>
            </a:r>
            <a:r>
              <a:rPr lang="en-US" dirty="0" smtClean="0">
                <a:solidFill>
                  <a:srgbClr val="555555"/>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WITH </a:t>
            </a:r>
            <a:r>
              <a:rPr lang="en-US" dirty="0">
                <a:solidFill>
                  <a:srgbClr val="000089"/>
                </a:solidFill>
                <a:latin typeface="Simplified Arabic Fixed" panose="02070309020205020404" pitchFamily="49" charset="-78"/>
                <a:cs typeface="Simplified Arabic Fixed" panose="02070309020205020404" pitchFamily="49" charset="-78"/>
              </a:rPr>
              <a:t>DBPROPERTIES </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CD3300"/>
                </a:solidFill>
                <a:latin typeface="Simplified Arabic Fixed" panose="02070309020205020404" pitchFamily="49" charset="-78"/>
                <a:cs typeface="Simplified Arabic Fixed" panose="02070309020205020404" pitchFamily="49" charset="-78"/>
              </a:rPr>
              <a:t>'creator'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'Mark Moneybags'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'date'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'2012-01-02</a:t>
            </a:r>
            <a:r>
              <a:rPr lang="en-US" dirty="0" smtClean="0">
                <a:solidFill>
                  <a:srgbClr val="CD3300"/>
                </a:solidFill>
                <a:latin typeface="Simplified Arabic Fixed" panose="02070309020205020404" pitchFamily="49" charset="-78"/>
                <a:cs typeface="Simplified Arabic Fixed" panose="02070309020205020404" pitchFamily="49" charset="-78"/>
              </a:rPr>
              <a:t>'</a:t>
            </a:r>
            <a:r>
              <a:rPr lang="en-US" dirty="0" smtClean="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DESCRIBE DATABASE </a:t>
            </a:r>
            <a:r>
              <a:rPr lang="en-US" dirty="0">
                <a:solidFill>
                  <a:srgbClr val="000089"/>
                </a:solidFill>
                <a:latin typeface="Simplified Arabic Fixed" panose="02070309020205020404" pitchFamily="49" charset="-78"/>
                <a:cs typeface="Simplified Arabic Fixed" panose="02070309020205020404" pitchFamily="49" charset="-78"/>
              </a:rPr>
              <a:t>EXTENDED financials</a:t>
            </a:r>
            <a:r>
              <a:rPr lang="en-US" dirty="0">
                <a:solidFill>
                  <a:srgbClr val="000000"/>
                </a:solidFill>
                <a:latin typeface="Simplified Arabic Fixed" panose="02070309020205020404" pitchFamily="49" charset="-78"/>
                <a:cs typeface="Simplified Arabic Fixed" panose="02070309020205020404" pitchFamily="49" charset="-78"/>
              </a:rPr>
              <a:t>;</a:t>
            </a:r>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662990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1282"/>
          </a:xfrm>
        </p:spPr>
        <p:txBody>
          <a:bodyPr/>
          <a:lstStyle/>
          <a:p>
            <a:r>
              <a:rPr lang="en-US" dirty="0" smtClean="0"/>
              <a:t>An Introduction</a:t>
            </a:r>
            <a:endParaRPr lang="en-US" dirty="0"/>
          </a:p>
        </p:txBody>
      </p:sp>
      <p:sp>
        <p:nvSpPr>
          <p:cNvPr id="3" name="Content Placeholder 2"/>
          <p:cNvSpPr>
            <a:spLocks noGrp="1"/>
          </p:cNvSpPr>
          <p:nvPr>
            <p:ph idx="1"/>
          </p:nvPr>
        </p:nvSpPr>
        <p:spPr>
          <a:xfrm>
            <a:off x="646111" y="1524000"/>
            <a:ext cx="10707689" cy="4195481"/>
          </a:xfrm>
        </p:spPr>
        <p:txBody>
          <a:bodyPr>
            <a:normAutofit/>
          </a:bodyPr>
          <a:lstStyle/>
          <a:p>
            <a:r>
              <a:rPr lang="en-US" dirty="0" smtClean="0"/>
              <a:t>It is a data </a:t>
            </a:r>
            <a:r>
              <a:rPr lang="en-US" dirty="0"/>
              <a:t>warehousing </a:t>
            </a:r>
            <a:r>
              <a:rPr lang="en-US" dirty="0" smtClean="0"/>
              <a:t>solution built </a:t>
            </a:r>
            <a:r>
              <a:rPr lang="en-US" dirty="0"/>
              <a:t>on top of </a:t>
            </a:r>
            <a:r>
              <a:rPr lang="en-US" dirty="0" smtClean="0"/>
              <a:t>Hadoop.</a:t>
            </a:r>
          </a:p>
          <a:p>
            <a:r>
              <a:rPr lang="en-US" dirty="0" smtClean="0"/>
              <a:t>Its targeted users are data </a:t>
            </a:r>
            <a:r>
              <a:rPr lang="en-US" dirty="0"/>
              <a:t>analysts who are comfortable with SQL and who need to do ad hoc queries , </a:t>
            </a:r>
            <a:r>
              <a:rPr lang="en-US" dirty="0" smtClean="0"/>
              <a:t>summarization, </a:t>
            </a:r>
            <a:r>
              <a:rPr lang="en-US" dirty="0"/>
              <a:t>and data analysis on Hadoop-scale data</a:t>
            </a:r>
            <a:r>
              <a:rPr lang="en-US" dirty="0" smtClean="0"/>
              <a:t>.</a:t>
            </a:r>
          </a:p>
          <a:p>
            <a:r>
              <a:rPr lang="en-IN" dirty="0"/>
              <a:t>It is a platform used to develop SQL type scripts to do MapReduce operations</a:t>
            </a:r>
            <a:endParaRPr lang="en-US" dirty="0" smtClean="0"/>
          </a:p>
          <a:p>
            <a:r>
              <a:rPr lang="en-US" dirty="0" smtClean="0"/>
              <a:t>Hive has it’s own native SQL-like </a:t>
            </a:r>
            <a:r>
              <a:rPr lang="en-US" dirty="0"/>
              <a:t>language called </a:t>
            </a:r>
            <a:r>
              <a:rPr lang="en-US" dirty="0" smtClean="0"/>
              <a:t>HiveQL</a:t>
            </a:r>
          </a:p>
          <a:p>
            <a:endParaRPr lang="en-US" dirty="0" smtClean="0"/>
          </a:p>
          <a:p>
            <a:r>
              <a:rPr lang="en-US" dirty="0" smtClean="0"/>
              <a:t>Hive can be accessed by </a:t>
            </a:r>
          </a:p>
          <a:p>
            <a:pPr lvl="1"/>
            <a:r>
              <a:rPr lang="en-US" dirty="0"/>
              <a:t>Web GUI </a:t>
            </a:r>
          </a:p>
          <a:p>
            <a:pPr lvl="1"/>
            <a:r>
              <a:rPr lang="en-US" dirty="0" smtClean="0"/>
              <a:t>Java </a:t>
            </a:r>
            <a:r>
              <a:rPr lang="en-US" dirty="0"/>
              <a:t>Database Connectivity (JDBC) interface </a:t>
            </a:r>
          </a:p>
          <a:p>
            <a:pPr lvl="1"/>
            <a:r>
              <a:rPr lang="en-US" dirty="0" smtClean="0"/>
              <a:t>command </a:t>
            </a:r>
            <a:r>
              <a:rPr lang="en-US" dirty="0"/>
              <a:t>line interface (CLI )</a:t>
            </a:r>
          </a:p>
          <a:p>
            <a:endParaRPr lang="en-US" dirty="0"/>
          </a:p>
          <a:p>
            <a:endParaRPr lang="en-US" dirty="0"/>
          </a:p>
        </p:txBody>
      </p:sp>
    </p:spTree>
    <p:extLst>
      <p:ext uri="{BB962C8B-B14F-4D97-AF65-F5344CB8AC3E}">
        <p14:creationId xmlns:p14="http://schemas.microsoft.com/office/powerpoint/2010/main" val="2601981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p>
        </p:txBody>
      </p:sp>
      <p:sp>
        <p:nvSpPr>
          <p:cNvPr id="3" name="Content Placeholder 2"/>
          <p:cNvSpPr>
            <a:spLocks noGrp="1"/>
          </p:cNvSpPr>
          <p:nvPr>
            <p:ph idx="1"/>
          </p:nvPr>
        </p:nvSpPr>
        <p:spPr>
          <a:xfrm>
            <a:off x="673407" y="1524000"/>
            <a:ext cx="11137593" cy="2667000"/>
          </a:xfrm>
        </p:spPr>
        <p:style>
          <a:lnRef idx="1">
            <a:schemeClr val="accent4"/>
          </a:lnRef>
          <a:fillRef idx="3">
            <a:schemeClr val="accent4"/>
          </a:fillRef>
          <a:effectRef idx="2">
            <a:schemeClr val="accent4"/>
          </a:effectRef>
          <a:fontRef idx="minor">
            <a:schemeClr val="lt1"/>
          </a:fontRef>
        </p:style>
        <p:txBody>
          <a:bodyPr>
            <a:normAutofit/>
          </a:bodyPr>
          <a:lstStyle/>
          <a:p>
            <a:r>
              <a:rPr lang="en-US" dirty="0" smtClean="0">
                <a:solidFill>
                  <a:srgbClr val="000089"/>
                </a:solidFill>
                <a:latin typeface="TheSansMonoCd-W5Regular"/>
              </a:rPr>
              <a:t>USE </a:t>
            </a:r>
            <a:r>
              <a:rPr lang="en-US" dirty="0">
                <a:solidFill>
                  <a:srgbClr val="000089"/>
                </a:solidFill>
                <a:latin typeface="TheSansMonoCd-W5Regular"/>
              </a:rPr>
              <a:t>financials</a:t>
            </a:r>
            <a:r>
              <a:rPr lang="en-US" dirty="0" smtClean="0">
                <a:solidFill>
                  <a:srgbClr val="000000"/>
                </a:solidFill>
                <a:latin typeface="TheSansMonoCd-W5Regular"/>
              </a:rPr>
              <a:t>;</a:t>
            </a:r>
          </a:p>
          <a:p>
            <a:r>
              <a:rPr lang="en-US" b="1" dirty="0">
                <a:solidFill>
                  <a:srgbClr val="00669A"/>
                </a:solidFill>
                <a:latin typeface="TheSansMonoCd-W7Bold"/>
              </a:rPr>
              <a:t>DROP DATABASE </a:t>
            </a:r>
            <a:r>
              <a:rPr lang="en-US" dirty="0">
                <a:solidFill>
                  <a:srgbClr val="000089"/>
                </a:solidFill>
                <a:latin typeface="TheSansMonoCd-W5Regular"/>
              </a:rPr>
              <a:t>IF </a:t>
            </a:r>
            <a:r>
              <a:rPr lang="en-US" b="1" dirty="0">
                <a:solidFill>
                  <a:srgbClr val="00669A"/>
                </a:solidFill>
                <a:latin typeface="TheSansMonoCd-W7Bold"/>
              </a:rPr>
              <a:t>EXISTS </a:t>
            </a:r>
            <a:r>
              <a:rPr lang="en-US" dirty="0">
                <a:solidFill>
                  <a:srgbClr val="000089"/>
                </a:solidFill>
                <a:latin typeface="TheSansMonoCd-W5Regular"/>
              </a:rPr>
              <a:t>financials</a:t>
            </a:r>
            <a:r>
              <a:rPr lang="en-US" dirty="0" smtClean="0">
                <a:solidFill>
                  <a:srgbClr val="000000"/>
                </a:solidFill>
                <a:latin typeface="TheSansMonoCd-W5Regular"/>
              </a:rPr>
              <a:t>;</a:t>
            </a:r>
          </a:p>
          <a:p>
            <a:r>
              <a:rPr lang="en-US" b="1" dirty="0">
                <a:solidFill>
                  <a:srgbClr val="00669A"/>
                </a:solidFill>
                <a:latin typeface="TheSansMonoCd-W7Bold"/>
              </a:rPr>
              <a:t>DROP DATABASE </a:t>
            </a:r>
            <a:r>
              <a:rPr lang="en-US" dirty="0">
                <a:solidFill>
                  <a:srgbClr val="000089"/>
                </a:solidFill>
                <a:latin typeface="TheSansMonoCd-W5Regular"/>
              </a:rPr>
              <a:t>IF </a:t>
            </a:r>
            <a:r>
              <a:rPr lang="en-US" b="1" dirty="0">
                <a:solidFill>
                  <a:srgbClr val="00669A"/>
                </a:solidFill>
                <a:latin typeface="TheSansMonoCd-W7Bold"/>
              </a:rPr>
              <a:t>EXISTS </a:t>
            </a:r>
            <a:r>
              <a:rPr lang="en-US" dirty="0">
                <a:solidFill>
                  <a:srgbClr val="000089"/>
                </a:solidFill>
                <a:latin typeface="TheSansMonoCd-W5Regular"/>
              </a:rPr>
              <a:t>financials </a:t>
            </a:r>
            <a:r>
              <a:rPr lang="en-US" b="1" dirty="0">
                <a:solidFill>
                  <a:srgbClr val="00669A"/>
                </a:solidFill>
                <a:latin typeface="TheSansMonoCd-W7Bold"/>
              </a:rPr>
              <a:t>CASCADE</a:t>
            </a:r>
            <a:r>
              <a:rPr lang="en-US" dirty="0" smtClean="0">
                <a:solidFill>
                  <a:srgbClr val="000000"/>
                </a:solidFill>
                <a:latin typeface="TheSansMonoCd-W5Regular"/>
              </a:rPr>
              <a:t>;</a:t>
            </a:r>
          </a:p>
          <a:p>
            <a:r>
              <a:rPr lang="en-US" b="1" dirty="0">
                <a:solidFill>
                  <a:srgbClr val="00669A"/>
                </a:solidFill>
                <a:latin typeface="TheSansMonoCd-W7Bold"/>
              </a:rPr>
              <a:t>ALTER DATABASE </a:t>
            </a:r>
            <a:r>
              <a:rPr lang="en-US" dirty="0">
                <a:solidFill>
                  <a:srgbClr val="000089"/>
                </a:solidFill>
                <a:latin typeface="TheSansMonoCd-W5Regular"/>
              </a:rPr>
              <a:t>financials </a:t>
            </a:r>
            <a:r>
              <a:rPr lang="en-US" b="1" dirty="0">
                <a:solidFill>
                  <a:srgbClr val="00669A"/>
                </a:solidFill>
                <a:latin typeface="TheSansMonoCd-W7Bold"/>
              </a:rPr>
              <a:t>SET </a:t>
            </a:r>
            <a:r>
              <a:rPr lang="en-US" dirty="0">
                <a:solidFill>
                  <a:srgbClr val="000089"/>
                </a:solidFill>
                <a:latin typeface="TheSansMonoCd-W5Regular"/>
              </a:rPr>
              <a:t>DBPROPERTIES </a:t>
            </a:r>
            <a:r>
              <a:rPr lang="en-US" dirty="0">
                <a:solidFill>
                  <a:srgbClr val="000000"/>
                </a:solidFill>
                <a:latin typeface="TheSansMonoCd-W5Regular"/>
              </a:rPr>
              <a:t>(</a:t>
            </a:r>
            <a:r>
              <a:rPr lang="en-US" dirty="0">
                <a:solidFill>
                  <a:srgbClr val="CD3300"/>
                </a:solidFill>
                <a:latin typeface="TheSansMonoCd-W5Regular"/>
              </a:rPr>
              <a:t>'edited-by' </a:t>
            </a:r>
            <a:r>
              <a:rPr lang="en-US" dirty="0">
                <a:solidFill>
                  <a:srgbClr val="555555"/>
                </a:solidFill>
                <a:latin typeface="TheSansMonoCd-W5Regular"/>
              </a:rPr>
              <a:t>= </a:t>
            </a:r>
            <a:r>
              <a:rPr lang="en-US" dirty="0">
                <a:solidFill>
                  <a:srgbClr val="CD3300"/>
                </a:solidFill>
                <a:latin typeface="TheSansMonoCd-W5Regular"/>
              </a:rPr>
              <a:t>'Joe Dba</a:t>
            </a:r>
            <a:r>
              <a:rPr lang="en-US" dirty="0" smtClean="0">
                <a:solidFill>
                  <a:srgbClr val="CD3300"/>
                </a:solidFill>
                <a:latin typeface="TheSansMonoCd-W5Regular"/>
              </a:rPr>
              <a:t>'</a:t>
            </a:r>
            <a:r>
              <a:rPr lang="en-US" dirty="0" smtClean="0">
                <a:solidFill>
                  <a:srgbClr val="000000"/>
                </a:solidFill>
                <a:latin typeface="TheSansMonoCd-W5Regular"/>
              </a:rPr>
              <a:t>);</a:t>
            </a:r>
          </a:p>
          <a:p>
            <a:endParaRPr lang="en-US" dirty="0"/>
          </a:p>
        </p:txBody>
      </p:sp>
      <p:sp>
        <p:nvSpPr>
          <p:cNvPr id="4" name="TextBox 3"/>
          <p:cNvSpPr txBox="1"/>
          <p:nvPr/>
        </p:nvSpPr>
        <p:spPr>
          <a:xfrm>
            <a:off x="673407" y="3867834"/>
            <a:ext cx="8946541" cy="646331"/>
          </a:xfrm>
          <a:prstGeom prst="rect">
            <a:avLst/>
          </a:prstGeom>
          <a:noFill/>
        </p:spPr>
        <p:txBody>
          <a:bodyPr wrap="square" rtlCol="0">
            <a:spAutoFit/>
          </a:bodyPr>
          <a:lstStyle/>
          <a:p>
            <a:r>
              <a:rPr lang="en-US" dirty="0"/>
              <a:t>There is no way to delete or “unset” a DBPROPERTY.</a:t>
            </a:r>
          </a:p>
          <a:p>
            <a:endParaRPr lang="en-IN" dirty="0"/>
          </a:p>
        </p:txBody>
      </p:sp>
    </p:spTree>
    <p:extLst>
      <p:ext uri="{BB962C8B-B14F-4D97-AF65-F5344CB8AC3E}">
        <p14:creationId xmlns:p14="http://schemas.microsoft.com/office/powerpoint/2010/main" val="4094893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a:t>
            </a:r>
            <a:endParaRPr lang="en-US" dirty="0"/>
          </a:p>
        </p:txBody>
      </p:sp>
      <p:sp>
        <p:nvSpPr>
          <p:cNvPr id="4" name="TextBox 3"/>
          <p:cNvSpPr txBox="1"/>
          <p:nvPr/>
        </p:nvSpPr>
        <p:spPr>
          <a:xfrm>
            <a:off x="652357" y="1152983"/>
            <a:ext cx="10443832" cy="378565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sz="2000" b="1" dirty="0">
                <a:solidFill>
                  <a:srgbClr val="00669A"/>
                </a:solidFill>
                <a:latin typeface="Simplified Arabic Fixed" panose="02070309020205020404" pitchFamily="49" charset="-78"/>
                <a:cs typeface="Simplified Arabic Fixed" panose="02070309020205020404" pitchFamily="49" charset="-78"/>
              </a:rPr>
              <a:t>CREATE TABLE </a:t>
            </a:r>
            <a:r>
              <a:rPr lang="en-US" sz="2000" dirty="0">
                <a:solidFill>
                  <a:srgbClr val="000089"/>
                </a:solidFill>
                <a:latin typeface="Simplified Arabic Fixed" panose="02070309020205020404" pitchFamily="49" charset="-78"/>
                <a:cs typeface="Simplified Arabic Fixed" panose="02070309020205020404" pitchFamily="49" charset="-78"/>
              </a:rPr>
              <a:t>IF </a:t>
            </a:r>
            <a:r>
              <a:rPr lang="en-US" sz="2000" b="1" dirty="0">
                <a:solidFill>
                  <a:srgbClr val="00669A"/>
                </a:solidFill>
                <a:latin typeface="Simplified Arabic Fixed" panose="02070309020205020404" pitchFamily="49" charset="-78"/>
                <a:cs typeface="Simplified Arabic Fixed" panose="02070309020205020404" pitchFamily="49" charset="-78"/>
              </a:rPr>
              <a:t>NOT EXISTS </a:t>
            </a:r>
            <a:r>
              <a:rPr lang="en-US" sz="2000" dirty="0" err="1">
                <a:solidFill>
                  <a:srgbClr val="000089"/>
                </a:solidFill>
                <a:latin typeface="Simplified Arabic Fixed" panose="02070309020205020404" pitchFamily="49" charset="-78"/>
                <a:cs typeface="Simplified Arabic Fixed" panose="02070309020205020404" pitchFamily="49" charset="-78"/>
              </a:rPr>
              <a:t>mydb</a:t>
            </a:r>
            <a:r>
              <a:rPr lang="en-US" sz="2000" dirty="0" err="1">
                <a:solidFill>
                  <a:srgbClr val="000000"/>
                </a:solidFill>
                <a:latin typeface="Simplified Arabic Fixed" panose="02070309020205020404" pitchFamily="49" charset="-78"/>
                <a:cs typeface="Simplified Arabic Fixed" panose="02070309020205020404" pitchFamily="49" charset="-78"/>
              </a:rPr>
              <a:t>.</a:t>
            </a:r>
            <a:r>
              <a:rPr lang="en-US" sz="2000" dirty="0" err="1">
                <a:solidFill>
                  <a:srgbClr val="000089"/>
                </a:solidFill>
                <a:latin typeface="Simplified Arabic Fixed" panose="02070309020205020404" pitchFamily="49" charset="-78"/>
                <a:cs typeface="Simplified Arabic Fixed" panose="02070309020205020404" pitchFamily="49" charset="-78"/>
              </a:rPr>
              <a:t>employees</a:t>
            </a:r>
            <a:r>
              <a:rPr lang="en-US" sz="2000" dirty="0">
                <a:solidFill>
                  <a:srgbClr val="000089"/>
                </a:solidFill>
                <a:latin typeface="Simplified Arabic Fixed" panose="02070309020205020404" pitchFamily="49" charset="-78"/>
                <a:cs typeface="Simplified Arabic Fixed" panose="02070309020205020404" pitchFamily="49" charset="-78"/>
              </a:rPr>
              <a:t> </a:t>
            </a:r>
            <a:r>
              <a:rPr lang="en-US" sz="2000" dirty="0">
                <a:solidFill>
                  <a:srgbClr val="000000"/>
                </a:solidFill>
                <a:latin typeface="Simplified Arabic Fixed" panose="02070309020205020404" pitchFamily="49" charset="-78"/>
                <a:cs typeface="Simplified Arabic Fixed" panose="02070309020205020404" pitchFamily="49" charset="-78"/>
              </a:rPr>
              <a:t>(</a:t>
            </a:r>
          </a:p>
          <a:p>
            <a:r>
              <a:rPr lang="en-US" sz="2000" dirty="0">
                <a:solidFill>
                  <a:srgbClr val="000089"/>
                </a:solidFill>
                <a:latin typeface="Simplified Arabic Fixed" panose="02070309020205020404" pitchFamily="49" charset="-78"/>
                <a:cs typeface="Simplified Arabic Fixed" panose="02070309020205020404" pitchFamily="49" charset="-78"/>
              </a:rPr>
              <a:t>name STRING </a:t>
            </a:r>
            <a:r>
              <a:rPr lang="en-US" sz="2000" b="1" dirty="0">
                <a:solidFill>
                  <a:srgbClr val="00669A"/>
                </a:solidFill>
                <a:latin typeface="Simplified Arabic Fixed" panose="02070309020205020404" pitchFamily="49" charset="-78"/>
                <a:cs typeface="Simplified Arabic Fixed" panose="02070309020205020404" pitchFamily="49" charset="-78"/>
              </a:rPr>
              <a:t>COMMENT </a:t>
            </a:r>
            <a:r>
              <a:rPr lang="en-US" sz="2000" dirty="0">
                <a:solidFill>
                  <a:srgbClr val="CD3300"/>
                </a:solidFill>
                <a:latin typeface="Simplified Arabic Fixed" panose="02070309020205020404" pitchFamily="49" charset="-78"/>
                <a:cs typeface="Simplified Arabic Fixed" panose="02070309020205020404" pitchFamily="49" charset="-78"/>
              </a:rPr>
              <a:t>'Employee name'</a:t>
            </a:r>
            <a:r>
              <a:rPr lang="en-US" sz="2000" dirty="0">
                <a:solidFill>
                  <a:srgbClr val="000000"/>
                </a:solidFill>
                <a:latin typeface="Simplified Arabic Fixed" panose="02070309020205020404" pitchFamily="49" charset="-78"/>
                <a:cs typeface="Simplified Arabic Fixed" panose="02070309020205020404" pitchFamily="49" charset="-78"/>
              </a:rPr>
              <a:t>,</a:t>
            </a:r>
          </a:p>
          <a:p>
            <a:r>
              <a:rPr lang="en-US" sz="2000" dirty="0">
                <a:solidFill>
                  <a:srgbClr val="000089"/>
                </a:solidFill>
                <a:latin typeface="Simplified Arabic Fixed" panose="02070309020205020404" pitchFamily="49" charset="-78"/>
                <a:cs typeface="Simplified Arabic Fixed" panose="02070309020205020404" pitchFamily="49" charset="-78"/>
              </a:rPr>
              <a:t>salary </a:t>
            </a:r>
            <a:r>
              <a:rPr lang="en-US" sz="2000" dirty="0">
                <a:solidFill>
                  <a:srgbClr val="336666"/>
                </a:solidFill>
                <a:latin typeface="Simplified Arabic Fixed" panose="02070309020205020404" pitchFamily="49" charset="-78"/>
                <a:cs typeface="Simplified Arabic Fixed" panose="02070309020205020404" pitchFamily="49" charset="-78"/>
              </a:rPr>
              <a:t>FLOAT </a:t>
            </a:r>
            <a:r>
              <a:rPr lang="en-US" sz="2000" b="1" dirty="0">
                <a:solidFill>
                  <a:srgbClr val="00669A"/>
                </a:solidFill>
                <a:latin typeface="Simplified Arabic Fixed" panose="02070309020205020404" pitchFamily="49" charset="-78"/>
                <a:cs typeface="Simplified Arabic Fixed" panose="02070309020205020404" pitchFamily="49" charset="-78"/>
              </a:rPr>
              <a:t>COMMENT </a:t>
            </a:r>
            <a:r>
              <a:rPr lang="en-US" sz="2000" dirty="0">
                <a:solidFill>
                  <a:srgbClr val="CD3300"/>
                </a:solidFill>
                <a:latin typeface="Simplified Arabic Fixed" panose="02070309020205020404" pitchFamily="49" charset="-78"/>
                <a:cs typeface="Simplified Arabic Fixed" panose="02070309020205020404" pitchFamily="49" charset="-78"/>
              </a:rPr>
              <a:t>'Employee salary'</a:t>
            </a:r>
            <a:r>
              <a:rPr lang="en-US" sz="2000" dirty="0">
                <a:solidFill>
                  <a:srgbClr val="000000"/>
                </a:solidFill>
                <a:latin typeface="Simplified Arabic Fixed" panose="02070309020205020404" pitchFamily="49" charset="-78"/>
                <a:cs typeface="Simplified Arabic Fixed" panose="02070309020205020404" pitchFamily="49" charset="-78"/>
              </a:rPr>
              <a:t>,</a:t>
            </a:r>
          </a:p>
          <a:p>
            <a:r>
              <a:rPr lang="en-US" sz="2000" dirty="0">
                <a:solidFill>
                  <a:srgbClr val="000089"/>
                </a:solidFill>
                <a:latin typeface="Simplified Arabic Fixed" panose="02070309020205020404" pitchFamily="49" charset="-78"/>
                <a:cs typeface="Simplified Arabic Fixed" panose="02070309020205020404" pitchFamily="49" charset="-78"/>
              </a:rPr>
              <a:t>subordinates </a:t>
            </a:r>
            <a:r>
              <a:rPr lang="en-US" sz="2000" dirty="0">
                <a:solidFill>
                  <a:srgbClr val="336666"/>
                </a:solidFill>
                <a:latin typeface="Simplified Arabic Fixed" panose="02070309020205020404" pitchFamily="49" charset="-78"/>
                <a:cs typeface="Simplified Arabic Fixed" panose="02070309020205020404" pitchFamily="49" charset="-78"/>
              </a:rPr>
              <a:t>ARRAY</a:t>
            </a:r>
            <a:r>
              <a:rPr lang="en-US" sz="2000" dirty="0">
                <a:solidFill>
                  <a:srgbClr val="555555"/>
                </a:solidFill>
                <a:latin typeface="Simplified Arabic Fixed" panose="02070309020205020404" pitchFamily="49" charset="-78"/>
                <a:cs typeface="Simplified Arabic Fixed" panose="02070309020205020404" pitchFamily="49" charset="-78"/>
              </a:rPr>
              <a:t>&lt;</a:t>
            </a:r>
            <a:r>
              <a:rPr lang="en-US" sz="2000" dirty="0">
                <a:solidFill>
                  <a:srgbClr val="000089"/>
                </a:solidFill>
                <a:latin typeface="Simplified Arabic Fixed" panose="02070309020205020404" pitchFamily="49" charset="-78"/>
                <a:cs typeface="Simplified Arabic Fixed" panose="02070309020205020404" pitchFamily="49" charset="-78"/>
              </a:rPr>
              <a:t>STRING</a:t>
            </a:r>
            <a:r>
              <a:rPr lang="en-US" sz="2000" dirty="0">
                <a:solidFill>
                  <a:srgbClr val="555555"/>
                </a:solidFill>
                <a:latin typeface="Simplified Arabic Fixed" panose="02070309020205020404" pitchFamily="49" charset="-78"/>
                <a:cs typeface="Simplified Arabic Fixed" panose="02070309020205020404" pitchFamily="49" charset="-78"/>
              </a:rPr>
              <a:t>&gt; </a:t>
            </a:r>
            <a:r>
              <a:rPr lang="en-US" sz="2000" b="1" dirty="0">
                <a:solidFill>
                  <a:srgbClr val="00669A"/>
                </a:solidFill>
                <a:latin typeface="Simplified Arabic Fixed" panose="02070309020205020404" pitchFamily="49" charset="-78"/>
                <a:cs typeface="Simplified Arabic Fixed" panose="02070309020205020404" pitchFamily="49" charset="-78"/>
              </a:rPr>
              <a:t>COMMENT </a:t>
            </a:r>
            <a:r>
              <a:rPr lang="en-US" sz="2000" dirty="0">
                <a:solidFill>
                  <a:srgbClr val="CD3300"/>
                </a:solidFill>
                <a:latin typeface="Simplified Arabic Fixed" panose="02070309020205020404" pitchFamily="49" charset="-78"/>
                <a:cs typeface="Simplified Arabic Fixed" panose="02070309020205020404" pitchFamily="49" charset="-78"/>
              </a:rPr>
              <a:t>'Names of subordinates'</a:t>
            </a:r>
            <a:r>
              <a:rPr lang="en-US" sz="2000" dirty="0">
                <a:solidFill>
                  <a:srgbClr val="000000"/>
                </a:solidFill>
                <a:latin typeface="Simplified Arabic Fixed" panose="02070309020205020404" pitchFamily="49" charset="-78"/>
                <a:cs typeface="Simplified Arabic Fixed" panose="02070309020205020404" pitchFamily="49" charset="-78"/>
              </a:rPr>
              <a:t>,</a:t>
            </a:r>
          </a:p>
          <a:p>
            <a:r>
              <a:rPr lang="en-US" sz="2000" dirty="0">
                <a:solidFill>
                  <a:srgbClr val="000089"/>
                </a:solidFill>
                <a:latin typeface="Simplified Arabic Fixed" panose="02070309020205020404" pitchFamily="49" charset="-78"/>
                <a:cs typeface="Simplified Arabic Fixed" panose="02070309020205020404" pitchFamily="49" charset="-78"/>
              </a:rPr>
              <a:t>deductions </a:t>
            </a:r>
            <a:r>
              <a:rPr lang="en-US" sz="2000" b="1" dirty="0">
                <a:solidFill>
                  <a:srgbClr val="00669A"/>
                </a:solidFill>
                <a:latin typeface="Simplified Arabic Fixed" panose="02070309020205020404" pitchFamily="49" charset="-78"/>
                <a:cs typeface="Simplified Arabic Fixed" panose="02070309020205020404" pitchFamily="49" charset="-78"/>
              </a:rPr>
              <a:t>MAP</a:t>
            </a:r>
            <a:r>
              <a:rPr lang="en-US" sz="2000" dirty="0">
                <a:solidFill>
                  <a:srgbClr val="555555"/>
                </a:solidFill>
                <a:latin typeface="Simplified Arabic Fixed" panose="02070309020205020404" pitchFamily="49" charset="-78"/>
                <a:cs typeface="Simplified Arabic Fixed" panose="02070309020205020404" pitchFamily="49" charset="-78"/>
              </a:rPr>
              <a:t>&lt;</a:t>
            </a:r>
            <a:r>
              <a:rPr lang="en-US" sz="2000" dirty="0">
                <a:solidFill>
                  <a:srgbClr val="000089"/>
                </a:solidFill>
                <a:latin typeface="Simplified Arabic Fixed" panose="02070309020205020404" pitchFamily="49" charset="-78"/>
                <a:cs typeface="Simplified Arabic Fixed" panose="02070309020205020404" pitchFamily="49" charset="-78"/>
              </a:rPr>
              <a:t>STRING</a:t>
            </a:r>
            <a:r>
              <a:rPr lang="en-US" sz="2000" dirty="0">
                <a:solidFill>
                  <a:srgbClr val="000000"/>
                </a:solidFill>
                <a:latin typeface="Simplified Arabic Fixed" panose="02070309020205020404" pitchFamily="49" charset="-78"/>
                <a:cs typeface="Simplified Arabic Fixed" panose="02070309020205020404" pitchFamily="49" charset="-78"/>
              </a:rPr>
              <a:t>, </a:t>
            </a:r>
            <a:r>
              <a:rPr lang="en-US" sz="2000" dirty="0">
                <a:solidFill>
                  <a:srgbClr val="336666"/>
                </a:solidFill>
                <a:latin typeface="Simplified Arabic Fixed" panose="02070309020205020404" pitchFamily="49" charset="-78"/>
                <a:cs typeface="Simplified Arabic Fixed" panose="02070309020205020404" pitchFamily="49" charset="-78"/>
              </a:rPr>
              <a:t>FLOAT</a:t>
            </a:r>
            <a:r>
              <a:rPr lang="en-US" sz="2000" dirty="0">
                <a:solidFill>
                  <a:srgbClr val="555555"/>
                </a:solidFill>
                <a:latin typeface="Simplified Arabic Fixed" panose="02070309020205020404" pitchFamily="49" charset="-78"/>
                <a:cs typeface="Simplified Arabic Fixed" panose="02070309020205020404" pitchFamily="49" charset="-78"/>
              </a:rPr>
              <a:t>&gt;</a:t>
            </a:r>
          </a:p>
          <a:p>
            <a:r>
              <a:rPr lang="en-US" sz="2000" b="1" dirty="0">
                <a:solidFill>
                  <a:srgbClr val="00669A"/>
                </a:solidFill>
                <a:latin typeface="Simplified Arabic Fixed" panose="02070309020205020404" pitchFamily="49" charset="-78"/>
                <a:cs typeface="Simplified Arabic Fixed" panose="02070309020205020404" pitchFamily="49" charset="-78"/>
              </a:rPr>
              <a:t>COMMENT </a:t>
            </a:r>
            <a:r>
              <a:rPr lang="en-US" sz="2000" dirty="0">
                <a:solidFill>
                  <a:srgbClr val="CD3300"/>
                </a:solidFill>
                <a:latin typeface="Simplified Arabic Fixed" panose="02070309020205020404" pitchFamily="49" charset="-78"/>
                <a:cs typeface="Simplified Arabic Fixed" panose="02070309020205020404" pitchFamily="49" charset="-78"/>
              </a:rPr>
              <a:t>'Keys are deductions names, values are percentages'</a:t>
            </a:r>
            <a:r>
              <a:rPr lang="en-US" sz="2000" dirty="0">
                <a:solidFill>
                  <a:srgbClr val="000000"/>
                </a:solidFill>
                <a:latin typeface="Simplified Arabic Fixed" panose="02070309020205020404" pitchFamily="49" charset="-78"/>
                <a:cs typeface="Simplified Arabic Fixed" panose="02070309020205020404" pitchFamily="49" charset="-78"/>
              </a:rPr>
              <a:t>,</a:t>
            </a:r>
          </a:p>
          <a:p>
            <a:r>
              <a:rPr lang="en-US" sz="2000" dirty="0">
                <a:solidFill>
                  <a:srgbClr val="000089"/>
                </a:solidFill>
                <a:latin typeface="Simplified Arabic Fixed" panose="02070309020205020404" pitchFamily="49" charset="-78"/>
                <a:cs typeface="Simplified Arabic Fixed" panose="02070309020205020404" pitchFamily="49" charset="-78"/>
              </a:rPr>
              <a:t>address STRUCT</a:t>
            </a:r>
            <a:r>
              <a:rPr lang="en-US" sz="2000" dirty="0">
                <a:solidFill>
                  <a:srgbClr val="555555"/>
                </a:solidFill>
                <a:latin typeface="Simplified Arabic Fixed" panose="02070309020205020404" pitchFamily="49" charset="-78"/>
                <a:cs typeface="Simplified Arabic Fixed" panose="02070309020205020404" pitchFamily="49" charset="-78"/>
              </a:rPr>
              <a:t>&lt;</a:t>
            </a:r>
            <a:r>
              <a:rPr lang="en-US" sz="2000" dirty="0" err="1">
                <a:solidFill>
                  <a:srgbClr val="000089"/>
                </a:solidFill>
                <a:latin typeface="Simplified Arabic Fixed" panose="02070309020205020404" pitchFamily="49" charset="-78"/>
                <a:cs typeface="Simplified Arabic Fixed" panose="02070309020205020404" pitchFamily="49" charset="-78"/>
              </a:rPr>
              <a:t>street</a:t>
            </a:r>
            <a:r>
              <a:rPr lang="en-US" sz="2000" dirty="0" err="1">
                <a:solidFill>
                  <a:srgbClr val="000000"/>
                </a:solidFill>
                <a:latin typeface="Simplified Arabic Fixed" panose="02070309020205020404" pitchFamily="49" charset="-78"/>
                <a:cs typeface="Simplified Arabic Fixed" panose="02070309020205020404" pitchFamily="49" charset="-78"/>
              </a:rPr>
              <a:t>:</a:t>
            </a:r>
            <a:r>
              <a:rPr lang="en-US" sz="2000" dirty="0" err="1">
                <a:solidFill>
                  <a:srgbClr val="000089"/>
                </a:solidFill>
                <a:latin typeface="Simplified Arabic Fixed" panose="02070309020205020404" pitchFamily="49" charset="-78"/>
                <a:cs typeface="Simplified Arabic Fixed" panose="02070309020205020404" pitchFamily="49" charset="-78"/>
              </a:rPr>
              <a:t>STRING</a:t>
            </a:r>
            <a:r>
              <a:rPr lang="en-US" sz="2000" dirty="0">
                <a:solidFill>
                  <a:srgbClr val="000000"/>
                </a:solidFill>
                <a:latin typeface="Simplified Arabic Fixed" panose="02070309020205020404" pitchFamily="49" charset="-78"/>
                <a:cs typeface="Simplified Arabic Fixed" panose="02070309020205020404" pitchFamily="49" charset="-78"/>
              </a:rPr>
              <a:t>, </a:t>
            </a:r>
            <a:r>
              <a:rPr lang="en-US" sz="2000" dirty="0" err="1">
                <a:solidFill>
                  <a:srgbClr val="000089"/>
                </a:solidFill>
                <a:latin typeface="Simplified Arabic Fixed" panose="02070309020205020404" pitchFamily="49" charset="-78"/>
                <a:cs typeface="Simplified Arabic Fixed" panose="02070309020205020404" pitchFamily="49" charset="-78"/>
              </a:rPr>
              <a:t>city</a:t>
            </a:r>
            <a:r>
              <a:rPr lang="en-US" sz="2000" dirty="0" err="1">
                <a:solidFill>
                  <a:srgbClr val="000000"/>
                </a:solidFill>
                <a:latin typeface="Simplified Arabic Fixed" panose="02070309020205020404" pitchFamily="49" charset="-78"/>
                <a:cs typeface="Simplified Arabic Fixed" panose="02070309020205020404" pitchFamily="49" charset="-78"/>
              </a:rPr>
              <a:t>:</a:t>
            </a:r>
            <a:r>
              <a:rPr lang="en-US" sz="2000" dirty="0" err="1">
                <a:solidFill>
                  <a:srgbClr val="000089"/>
                </a:solidFill>
                <a:latin typeface="Simplified Arabic Fixed" panose="02070309020205020404" pitchFamily="49" charset="-78"/>
                <a:cs typeface="Simplified Arabic Fixed" panose="02070309020205020404" pitchFamily="49" charset="-78"/>
              </a:rPr>
              <a:t>STRING</a:t>
            </a:r>
            <a:r>
              <a:rPr lang="en-US" sz="2000" dirty="0">
                <a:solidFill>
                  <a:srgbClr val="000000"/>
                </a:solidFill>
                <a:latin typeface="Simplified Arabic Fixed" panose="02070309020205020404" pitchFamily="49" charset="-78"/>
                <a:cs typeface="Simplified Arabic Fixed" panose="02070309020205020404" pitchFamily="49" charset="-78"/>
              </a:rPr>
              <a:t>, </a:t>
            </a:r>
            <a:r>
              <a:rPr lang="en-US" sz="2000" b="1" dirty="0" err="1">
                <a:solidFill>
                  <a:srgbClr val="00669A"/>
                </a:solidFill>
                <a:latin typeface="Simplified Arabic Fixed" panose="02070309020205020404" pitchFamily="49" charset="-78"/>
                <a:cs typeface="Simplified Arabic Fixed" panose="02070309020205020404" pitchFamily="49" charset="-78"/>
              </a:rPr>
              <a:t>state</a:t>
            </a:r>
            <a:r>
              <a:rPr lang="en-US" sz="2000" dirty="0" err="1">
                <a:solidFill>
                  <a:srgbClr val="000000"/>
                </a:solidFill>
                <a:latin typeface="Simplified Arabic Fixed" panose="02070309020205020404" pitchFamily="49" charset="-78"/>
                <a:cs typeface="Simplified Arabic Fixed" panose="02070309020205020404" pitchFamily="49" charset="-78"/>
              </a:rPr>
              <a:t>:</a:t>
            </a:r>
            <a:r>
              <a:rPr lang="en-US" sz="2000" dirty="0" err="1">
                <a:solidFill>
                  <a:srgbClr val="000089"/>
                </a:solidFill>
                <a:latin typeface="Simplified Arabic Fixed" panose="02070309020205020404" pitchFamily="49" charset="-78"/>
                <a:cs typeface="Simplified Arabic Fixed" panose="02070309020205020404" pitchFamily="49" charset="-78"/>
              </a:rPr>
              <a:t>STRING</a:t>
            </a:r>
            <a:r>
              <a:rPr lang="en-US" sz="2000" dirty="0">
                <a:solidFill>
                  <a:srgbClr val="000000"/>
                </a:solidFill>
                <a:latin typeface="Simplified Arabic Fixed" panose="02070309020205020404" pitchFamily="49" charset="-78"/>
                <a:cs typeface="Simplified Arabic Fixed" panose="02070309020205020404" pitchFamily="49" charset="-78"/>
              </a:rPr>
              <a:t>, </a:t>
            </a:r>
            <a:r>
              <a:rPr lang="en-US" sz="2000" dirty="0" err="1">
                <a:solidFill>
                  <a:srgbClr val="000089"/>
                </a:solidFill>
                <a:latin typeface="Simplified Arabic Fixed" panose="02070309020205020404" pitchFamily="49" charset="-78"/>
                <a:cs typeface="Simplified Arabic Fixed" panose="02070309020205020404" pitchFamily="49" charset="-78"/>
              </a:rPr>
              <a:t>zip</a:t>
            </a:r>
            <a:r>
              <a:rPr lang="en-US" sz="2000" dirty="0" err="1">
                <a:solidFill>
                  <a:srgbClr val="000000"/>
                </a:solidFill>
                <a:latin typeface="Simplified Arabic Fixed" panose="02070309020205020404" pitchFamily="49" charset="-78"/>
                <a:cs typeface="Simplified Arabic Fixed" panose="02070309020205020404" pitchFamily="49" charset="-78"/>
              </a:rPr>
              <a:t>:</a:t>
            </a:r>
            <a:r>
              <a:rPr lang="en-US" sz="2000" dirty="0" err="1">
                <a:solidFill>
                  <a:srgbClr val="336666"/>
                </a:solidFill>
                <a:latin typeface="Simplified Arabic Fixed" panose="02070309020205020404" pitchFamily="49" charset="-78"/>
                <a:cs typeface="Simplified Arabic Fixed" panose="02070309020205020404" pitchFamily="49" charset="-78"/>
              </a:rPr>
              <a:t>INT</a:t>
            </a:r>
            <a:r>
              <a:rPr lang="en-US" sz="2000" dirty="0">
                <a:solidFill>
                  <a:srgbClr val="555555"/>
                </a:solidFill>
                <a:latin typeface="Simplified Arabic Fixed" panose="02070309020205020404" pitchFamily="49" charset="-78"/>
                <a:cs typeface="Simplified Arabic Fixed" panose="02070309020205020404" pitchFamily="49" charset="-78"/>
              </a:rPr>
              <a:t>&gt;</a:t>
            </a:r>
          </a:p>
          <a:p>
            <a:r>
              <a:rPr lang="en-US" sz="2000" b="1" dirty="0">
                <a:solidFill>
                  <a:srgbClr val="00669A"/>
                </a:solidFill>
                <a:latin typeface="Simplified Arabic Fixed" panose="02070309020205020404" pitchFamily="49" charset="-78"/>
                <a:cs typeface="Simplified Arabic Fixed" panose="02070309020205020404" pitchFamily="49" charset="-78"/>
              </a:rPr>
              <a:t>COMMENT </a:t>
            </a:r>
            <a:r>
              <a:rPr lang="en-US" sz="2000" dirty="0">
                <a:solidFill>
                  <a:srgbClr val="CD3300"/>
                </a:solidFill>
                <a:latin typeface="Simplified Arabic Fixed" panose="02070309020205020404" pitchFamily="49" charset="-78"/>
                <a:cs typeface="Simplified Arabic Fixed" panose="02070309020205020404" pitchFamily="49" charset="-78"/>
              </a:rPr>
              <a:t>'Home address'</a:t>
            </a:r>
            <a:r>
              <a:rPr lang="en-US" sz="2000" dirty="0">
                <a:solidFill>
                  <a:srgbClr val="000000"/>
                </a:solidFill>
                <a:latin typeface="Simplified Arabic Fixed" panose="02070309020205020404" pitchFamily="49" charset="-78"/>
                <a:cs typeface="Simplified Arabic Fixed" panose="02070309020205020404" pitchFamily="49" charset="-78"/>
              </a:rPr>
              <a:t>)</a:t>
            </a:r>
          </a:p>
          <a:p>
            <a:r>
              <a:rPr lang="en-US" sz="2000" b="1" dirty="0">
                <a:solidFill>
                  <a:srgbClr val="00669A"/>
                </a:solidFill>
                <a:latin typeface="Simplified Arabic Fixed" panose="02070309020205020404" pitchFamily="49" charset="-78"/>
                <a:cs typeface="Simplified Arabic Fixed" panose="02070309020205020404" pitchFamily="49" charset="-78"/>
              </a:rPr>
              <a:t>COMMENT </a:t>
            </a:r>
            <a:r>
              <a:rPr lang="en-US" sz="2000" dirty="0">
                <a:solidFill>
                  <a:srgbClr val="CD3300"/>
                </a:solidFill>
                <a:latin typeface="Simplified Arabic Fixed" panose="02070309020205020404" pitchFamily="49" charset="-78"/>
                <a:cs typeface="Simplified Arabic Fixed" panose="02070309020205020404" pitchFamily="49" charset="-78"/>
              </a:rPr>
              <a:t>'Description of the table'</a:t>
            </a:r>
          </a:p>
          <a:p>
            <a:r>
              <a:rPr lang="en-US" sz="2000" dirty="0">
                <a:solidFill>
                  <a:srgbClr val="000089"/>
                </a:solidFill>
                <a:latin typeface="Simplified Arabic Fixed" panose="02070309020205020404" pitchFamily="49" charset="-78"/>
                <a:cs typeface="Simplified Arabic Fixed" panose="02070309020205020404" pitchFamily="49" charset="-78"/>
              </a:rPr>
              <a:t>TBLPROPERTIES </a:t>
            </a:r>
            <a:r>
              <a:rPr lang="en-US" sz="2000" dirty="0">
                <a:solidFill>
                  <a:srgbClr val="000000"/>
                </a:solidFill>
                <a:latin typeface="Simplified Arabic Fixed" panose="02070309020205020404" pitchFamily="49" charset="-78"/>
                <a:cs typeface="Simplified Arabic Fixed" panose="02070309020205020404" pitchFamily="49" charset="-78"/>
              </a:rPr>
              <a:t>(</a:t>
            </a:r>
            <a:r>
              <a:rPr lang="en-US" sz="2000" dirty="0">
                <a:solidFill>
                  <a:srgbClr val="CD3300"/>
                </a:solidFill>
                <a:latin typeface="Simplified Arabic Fixed" panose="02070309020205020404" pitchFamily="49" charset="-78"/>
                <a:cs typeface="Simplified Arabic Fixed" panose="02070309020205020404" pitchFamily="49" charset="-78"/>
              </a:rPr>
              <a:t>'creator'</a:t>
            </a:r>
            <a:r>
              <a:rPr lang="en-US" sz="2000" dirty="0">
                <a:solidFill>
                  <a:srgbClr val="555555"/>
                </a:solidFill>
                <a:latin typeface="Simplified Arabic Fixed" panose="02070309020205020404" pitchFamily="49" charset="-78"/>
                <a:cs typeface="Simplified Arabic Fixed" panose="02070309020205020404" pitchFamily="49" charset="-78"/>
              </a:rPr>
              <a:t>=</a:t>
            </a:r>
            <a:r>
              <a:rPr lang="en-US" sz="2000" dirty="0">
                <a:solidFill>
                  <a:srgbClr val="CD3300"/>
                </a:solidFill>
                <a:latin typeface="Simplified Arabic Fixed" panose="02070309020205020404" pitchFamily="49" charset="-78"/>
                <a:cs typeface="Simplified Arabic Fixed" panose="02070309020205020404" pitchFamily="49" charset="-78"/>
              </a:rPr>
              <a:t>'me'</a:t>
            </a:r>
            <a:r>
              <a:rPr lang="en-US" sz="2000" dirty="0">
                <a:solidFill>
                  <a:srgbClr val="000000"/>
                </a:solidFill>
                <a:latin typeface="Simplified Arabic Fixed" panose="02070309020205020404" pitchFamily="49" charset="-78"/>
                <a:cs typeface="Simplified Arabic Fixed" panose="02070309020205020404" pitchFamily="49" charset="-78"/>
              </a:rPr>
              <a:t>, </a:t>
            </a:r>
            <a:r>
              <a:rPr lang="en-US" sz="2000" dirty="0">
                <a:solidFill>
                  <a:srgbClr val="CD3300"/>
                </a:solidFill>
                <a:latin typeface="Simplified Arabic Fixed" panose="02070309020205020404" pitchFamily="49" charset="-78"/>
                <a:cs typeface="Simplified Arabic Fixed" panose="02070309020205020404" pitchFamily="49" charset="-78"/>
              </a:rPr>
              <a:t>'</a:t>
            </a:r>
            <a:r>
              <a:rPr lang="en-US" sz="2000" dirty="0" err="1">
                <a:solidFill>
                  <a:srgbClr val="CD3300"/>
                </a:solidFill>
                <a:latin typeface="Simplified Arabic Fixed" panose="02070309020205020404" pitchFamily="49" charset="-78"/>
                <a:cs typeface="Simplified Arabic Fixed" panose="02070309020205020404" pitchFamily="49" charset="-78"/>
              </a:rPr>
              <a:t>created_at</a:t>
            </a:r>
            <a:r>
              <a:rPr lang="en-US" sz="2000" dirty="0">
                <a:solidFill>
                  <a:srgbClr val="CD3300"/>
                </a:solidFill>
                <a:latin typeface="Simplified Arabic Fixed" panose="02070309020205020404" pitchFamily="49" charset="-78"/>
                <a:cs typeface="Simplified Arabic Fixed" panose="02070309020205020404" pitchFamily="49" charset="-78"/>
              </a:rPr>
              <a:t>'</a:t>
            </a:r>
            <a:r>
              <a:rPr lang="en-US" sz="2000" dirty="0">
                <a:solidFill>
                  <a:srgbClr val="555555"/>
                </a:solidFill>
                <a:latin typeface="Simplified Arabic Fixed" panose="02070309020205020404" pitchFamily="49" charset="-78"/>
                <a:cs typeface="Simplified Arabic Fixed" panose="02070309020205020404" pitchFamily="49" charset="-78"/>
              </a:rPr>
              <a:t>=</a:t>
            </a:r>
            <a:r>
              <a:rPr lang="en-US" sz="2000" dirty="0">
                <a:solidFill>
                  <a:srgbClr val="CD3300"/>
                </a:solidFill>
                <a:latin typeface="Simplified Arabic Fixed" panose="02070309020205020404" pitchFamily="49" charset="-78"/>
                <a:cs typeface="Simplified Arabic Fixed" panose="02070309020205020404" pitchFamily="49" charset="-78"/>
              </a:rPr>
              <a:t>'2012-01-02 10:00:00'</a:t>
            </a:r>
            <a:r>
              <a:rPr lang="en-US" sz="2000" dirty="0">
                <a:solidFill>
                  <a:srgbClr val="000000"/>
                </a:solidFill>
                <a:latin typeface="Simplified Arabic Fixed" panose="02070309020205020404" pitchFamily="49" charset="-78"/>
                <a:cs typeface="Simplified Arabic Fixed" panose="02070309020205020404" pitchFamily="49" charset="-78"/>
              </a:rPr>
              <a:t>, ...)</a:t>
            </a:r>
          </a:p>
          <a:p>
            <a:r>
              <a:rPr lang="en-US" sz="2000" b="1" dirty="0">
                <a:solidFill>
                  <a:srgbClr val="00669A"/>
                </a:solidFill>
                <a:latin typeface="Simplified Arabic Fixed" panose="02070309020205020404" pitchFamily="49" charset="-78"/>
                <a:cs typeface="Simplified Arabic Fixed" panose="02070309020205020404" pitchFamily="49" charset="-78"/>
              </a:rPr>
              <a:t>LOCATION </a:t>
            </a:r>
            <a:r>
              <a:rPr lang="en-US" sz="2000" dirty="0">
                <a:solidFill>
                  <a:srgbClr val="CD3300"/>
                </a:solidFill>
                <a:latin typeface="Simplified Arabic Fixed" panose="02070309020205020404" pitchFamily="49" charset="-78"/>
                <a:cs typeface="Simplified Arabic Fixed" panose="02070309020205020404" pitchFamily="49" charset="-78"/>
              </a:rPr>
              <a:t>'/user/hive/warehouse/</a:t>
            </a:r>
            <a:r>
              <a:rPr lang="en-US" sz="2000" dirty="0" err="1">
                <a:solidFill>
                  <a:srgbClr val="CD3300"/>
                </a:solidFill>
                <a:latin typeface="Simplified Arabic Fixed" panose="02070309020205020404" pitchFamily="49" charset="-78"/>
                <a:cs typeface="Simplified Arabic Fixed" panose="02070309020205020404" pitchFamily="49" charset="-78"/>
              </a:rPr>
              <a:t>mydb.db</a:t>
            </a:r>
            <a:r>
              <a:rPr lang="en-US" sz="2000" dirty="0">
                <a:solidFill>
                  <a:srgbClr val="CD3300"/>
                </a:solidFill>
                <a:latin typeface="Simplified Arabic Fixed" panose="02070309020205020404" pitchFamily="49" charset="-78"/>
                <a:cs typeface="Simplified Arabic Fixed" panose="02070309020205020404" pitchFamily="49" charset="-78"/>
              </a:rPr>
              <a:t>/employees'</a:t>
            </a:r>
            <a:r>
              <a:rPr lang="en-US" sz="2000" dirty="0">
                <a:solidFill>
                  <a:srgbClr val="000000"/>
                </a:solidFill>
                <a:latin typeface="Simplified Arabic Fixed" panose="02070309020205020404" pitchFamily="49" charset="-78"/>
                <a:cs typeface="Simplified Arabic Fixed" panose="02070309020205020404" pitchFamily="49" charset="-78"/>
              </a:rPr>
              <a:t>;</a:t>
            </a:r>
            <a:endParaRPr lang="en-US" sz="2000"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3999146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a:t>
            </a:r>
          </a:p>
        </p:txBody>
      </p:sp>
      <p:sp>
        <p:nvSpPr>
          <p:cNvPr id="4" name="TextBox 3"/>
          <p:cNvSpPr txBox="1"/>
          <p:nvPr/>
        </p:nvSpPr>
        <p:spPr>
          <a:xfrm>
            <a:off x="660896" y="1524000"/>
            <a:ext cx="10159504" cy="286232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CREATE TABLE </a:t>
            </a:r>
            <a:r>
              <a:rPr lang="en-US" dirty="0">
                <a:solidFill>
                  <a:srgbClr val="000089"/>
                </a:solidFill>
                <a:latin typeface="Simplified Arabic Fixed" panose="02070309020205020404" pitchFamily="49" charset="-78"/>
                <a:cs typeface="Simplified Arabic Fixed" panose="02070309020205020404" pitchFamily="49" charset="-78"/>
              </a:rPr>
              <a:t>IF </a:t>
            </a:r>
            <a:r>
              <a:rPr lang="en-US" b="1" dirty="0">
                <a:solidFill>
                  <a:srgbClr val="00669A"/>
                </a:solidFill>
                <a:latin typeface="Simplified Arabic Fixed" panose="02070309020205020404" pitchFamily="49" charset="-78"/>
                <a:cs typeface="Simplified Arabic Fixed" panose="02070309020205020404" pitchFamily="49" charset="-78"/>
              </a:rPr>
              <a:t>NOT EXISTS </a:t>
            </a:r>
            <a:r>
              <a:rPr lang="en-US" dirty="0">
                <a:solidFill>
                  <a:srgbClr val="000089"/>
                </a:solidFill>
                <a:latin typeface="Simplified Arabic Fixed" panose="02070309020205020404" pitchFamily="49" charset="-78"/>
                <a:cs typeface="Simplified Arabic Fixed" panose="02070309020205020404" pitchFamily="49" charset="-78"/>
              </a:rPr>
              <a:t>mydb</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employees2</a:t>
            </a:r>
          </a:p>
          <a:p>
            <a:r>
              <a:rPr lang="en-US" b="1" dirty="0">
                <a:solidFill>
                  <a:srgbClr val="00669A"/>
                </a:solidFill>
                <a:latin typeface="Simplified Arabic Fixed" panose="02070309020205020404" pitchFamily="49" charset="-78"/>
                <a:cs typeface="Simplified Arabic Fixed" panose="02070309020205020404" pitchFamily="49" charset="-78"/>
              </a:rPr>
              <a:t>LIKE </a:t>
            </a:r>
            <a:r>
              <a:rPr lang="en-US" dirty="0" err="1">
                <a:solidFill>
                  <a:srgbClr val="000089"/>
                </a:solidFill>
                <a:latin typeface="Simplified Arabic Fixed" panose="02070309020205020404" pitchFamily="49" charset="-78"/>
                <a:cs typeface="Simplified Arabic Fixed" panose="02070309020205020404" pitchFamily="49" charset="-78"/>
              </a:rPr>
              <a:t>mydb</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employees</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SHOW </a:t>
            </a:r>
            <a:r>
              <a:rPr lang="en-US" dirty="0">
                <a:solidFill>
                  <a:srgbClr val="000089"/>
                </a:solidFill>
                <a:latin typeface="Simplified Arabic Fixed" panose="02070309020205020404" pitchFamily="49" charset="-78"/>
                <a:cs typeface="Simplified Arabic Fixed" panose="02070309020205020404" pitchFamily="49" charset="-78"/>
              </a:rPr>
              <a:t>TABLES</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SHOW </a:t>
            </a:r>
            <a:r>
              <a:rPr lang="en-US" dirty="0">
                <a:solidFill>
                  <a:srgbClr val="000089"/>
                </a:solidFill>
                <a:latin typeface="Simplified Arabic Fixed" panose="02070309020205020404" pitchFamily="49" charset="-78"/>
                <a:cs typeface="Simplified Arabic Fixed" panose="02070309020205020404" pitchFamily="49" charset="-78"/>
              </a:rPr>
              <a:t>TABLES </a:t>
            </a:r>
            <a:r>
              <a:rPr lang="en-US" b="1" dirty="0">
                <a:solidFill>
                  <a:srgbClr val="00669A"/>
                </a:solidFill>
                <a:latin typeface="Simplified Arabic Fixed" panose="02070309020205020404" pitchFamily="49" charset="-78"/>
                <a:cs typeface="Simplified Arabic Fixed" panose="02070309020205020404" pitchFamily="49" charset="-78"/>
              </a:rPr>
              <a:t>IN </a:t>
            </a:r>
            <a:r>
              <a:rPr lang="en-US" dirty="0" err="1">
                <a:solidFill>
                  <a:srgbClr val="000089"/>
                </a:solidFill>
                <a:latin typeface="Simplified Arabic Fixed" panose="02070309020205020404" pitchFamily="49" charset="-78"/>
                <a:cs typeface="Simplified Arabic Fixed" panose="02070309020205020404" pitchFamily="49" charset="-78"/>
              </a:rPr>
              <a:t>mydb</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SHOW </a:t>
            </a:r>
            <a:r>
              <a:rPr lang="en-US" dirty="0">
                <a:solidFill>
                  <a:srgbClr val="000089"/>
                </a:solidFill>
                <a:latin typeface="Simplified Arabic Fixed" panose="02070309020205020404" pitchFamily="49" charset="-78"/>
                <a:cs typeface="Simplified Arabic Fixed" panose="02070309020205020404" pitchFamily="49" charset="-78"/>
              </a:rPr>
              <a:t>TABLES </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empl</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DESCRIBE </a:t>
            </a:r>
            <a:r>
              <a:rPr lang="en-US" dirty="0">
                <a:solidFill>
                  <a:srgbClr val="000089"/>
                </a:solidFill>
                <a:latin typeface="Simplified Arabic Fixed" panose="02070309020205020404" pitchFamily="49" charset="-78"/>
                <a:cs typeface="Simplified Arabic Fixed" panose="02070309020205020404" pitchFamily="49" charset="-78"/>
              </a:rPr>
              <a:t>EXTENDED </a:t>
            </a:r>
            <a:r>
              <a:rPr lang="en-US" dirty="0" err="1">
                <a:solidFill>
                  <a:srgbClr val="000089"/>
                </a:solidFill>
                <a:latin typeface="Simplified Arabic Fixed" panose="02070309020205020404" pitchFamily="49" charset="-78"/>
                <a:cs typeface="Simplified Arabic Fixed" panose="02070309020205020404" pitchFamily="49" charset="-78"/>
              </a:rPr>
              <a:t>mydb</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employees</a:t>
            </a:r>
            <a:r>
              <a:rPr lang="en-US" dirty="0">
                <a:solidFill>
                  <a:srgbClr val="000000"/>
                </a:solidFill>
                <a:latin typeface="Simplified Arabic Fixed" panose="02070309020205020404" pitchFamily="49" charset="-78"/>
                <a:cs typeface="Simplified Arabic Fixed" panose="02070309020205020404" pitchFamily="49" charset="-78"/>
              </a:rPr>
              <a:t>;</a:t>
            </a:r>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4246239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in Hive</a:t>
            </a:r>
            <a:endParaRPr lang="en-US" dirty="0"/>
          </a:p>
        </p:txBody>
      </p:sp>
      <p:sp>
        <p:nvSpPr>
          <p:cNvPr id="3" name="Content Placeholder 2"/>
          <p:cNvSpPr>
            <a:spLocks noGrp="1"/>
          </p:cNvSpPr>
          <p:nvPr>
            <p:ph idx="1"/>
          </p:nvPr>
        </p:nvSpPr>
        <p:spPr>
          <a:xfrm>
            <a:off x="762000" y="1524000"/>
            <a:ext cx="11049000" cy="4572000"/>
          </a:xfrm>
        </p:spPr>
        <p:txBody>
          <a:bodyPr>
            <a:normAutofit/>
          </a:bodyPr>
          <a:lstStyle/>
          <a:p>
            <a:r>
              <a:rPr lang="en-US" dirty="0"/>
              <a:t>Managed </a:t>
            </a:r>
            <a:r>
              <a:rPr lang="en-US" dirty="0" smtClean="0"/>
              <a:t>Tables : </a:t>
            </a:r>
          </a:p>
          <a:p>
            <a:pPr lvl="1"/>
            <a:r>
              <a:rPr lang="en-US" dirty="0" smtClean="0"/>
              <a:t>Tables completely owned by Hive	</a:t>
            </a:r>
          </a:p>
          <a:p>
            <a:pPr lvl="1"/>
            <a:r>
              <a:rPr lang="en-US" dirty="0"/>
              <a:t>Hive controls the lifecycle of their </a:t>
            </a:r>
            <a:r>
              <a:rPr lang="en-US" dirty="0" smtClean="0"/>
              <a:t>data</a:t>
            </a:r>
          </a:p>
          <a:p>
            <a:pPr lvl="1"/>
            <a:r>
              <a:rPr lang="en-US" dirty="0" smtClean="0"/>
              <a:t>dropping </a:t>
            </a:r>
            <a:r>
              <a:rPr lang="en-US" dirty="0"/>
              <a:t>a managed </a:t>
            </a:r>
            <a:r>
              <a:rPr lang="en-US" dirty="0" smtClean="0"/>
              <a:t>table causes Hive to delete the </a:t>
            </a:r>
            <a:r>
              <a:rPr lang="en-US" dirty="0"/>
              <a:t>data in the </a:t>
            </a:r>
            <a:r>
              <a:rPr lang="en-US" dirty="0" smtClean="0"/>
              <a:t>table</a:t>
            </a:r>
          </a:p>
          <a:p>
            <a:pPr lvl="1"/>
            <a:endParaRPr lang="en-US" dirty="0" smtClean="0"/>
          </a:p>
          <a:p>
            <a:r>
              <a:rPr lang="en-US" dirty="0"/>
              <a:t>External </a:t>
            </a:r>
            <a:r>
              <a:rPr lang="en-US" dirty="0" smtClean="0"/>
              <a:t>Tables :</a:t>
            </a:r>
          </a:p>
          <a:p>
            <a:pPr lvl="1"/>
            <a:r>
              <a:rPr lang="en-US" dirty="0" smtClean="0"/>
              <a:t>Hive manages only table metadata</a:t>
            </a:r>
          </a:p>
          <a:p>
            <a:pPr lvl="1"/>
            <a:r>
              <a:rPr lang="en-US" dirty="0" smtClean="0"/>
              <a:t>Hive does not have any control on data of these tables</a:t>
            </a:r>
          </a:p>
          <a:p>
            <a:pPr lvl="1"/>
            <a:r>
              <a:rPr lang="en-US" dirty="0"/>
              <a:t>dropping a </a:t>
            </a:r>
            <a:r>
              <a:rPr lang="en-US" dirty="0" smtClean="0"/>
              <a:t>external table </a:t>
            </a:r>
            <a:r>
              <a:rPr lang="en-US" dirty="0"/>
              <a:t>causes Hive </a:t>
            </a:r>
            <a:r>
              <a:rPr lang="en-US" dirty="0" smtClean="0"/>
              <a:t>to drop only metadata not the actual data</a:t>
            </a:r>
            <a:endParaRPr lang="en-US" dirty="0"/>
          </a:p>
          <a:p>
            <a:pPr lvl="1"/>
            <a:endParaRPr lang="en-US" dirty="0"/>
          </a:p>
        </p:txBody>
      </p:sp>
    </p:spTree>
    <p:extLst>
      <p:ext uri="{BB962C8B-B14F-4D97-AF65-F5344CB8AC3E}">
        <p14:creationId xmlns:p14="http://schemas.microsoft.com/office/powerpoint/2010/main" val="1979412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Tables</a:t>
            </a:r>
          </a:p>
        </p:txBody>
      </p:sp>
      <p:sp>
        <p:nvSpPr>
          <p:cNvPr id="4" name="TextBox 3"/>
          <p:cNvSpPr txBox="1"/>
          <p:nvPr/>
        </p:nvSpPr>
        <p:spPr>
          <a:xfrm>
            <a:off x="838200" y="1524000"/>
            <a:ext cx="10287000" cy="480131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CREATE EXTERNAL TABLE </a:t>
            </a:r>
            <a:r>
              <a:rPr lang="en-US" dirty="0">
                <a:solidFill>
                  <a:srgbClr val="000088"/>
                </a:solidFill>
                <a:latin typeface="Simplified Arabic Fixed" panose="02070309020205020404" pitchFamily="49" charset="-78"/>
                <a:cs typeface="Simplified Arabic Fixed" panose="02070309020205020404" pitchFamily="49" charset="-78"/>
              </a:rPr>
              <a:t>IF </a:t>
            </a:r>
            <a:r>
              <a:rPr lang="en-US" b="1" dirty="0">
                <a:solidFill>
                  <a:srgbClr val="00669A"/>
                </a:solidFill>
                <a:latin typeface="Simplified Arabic Fixed" panose="02070309020205020404" pitchFamily="49" charset="-78"/>
                <a:cs typeface="Simplified Arabic Fixed" panose="02070309020205020404" pitchFamily="49" charset="-78"/>
              </a:rPr>
              <a:t>NOT EXISTS </a:t>
            </a:r>
            <a:r>
              <a:rPr lang="en-US" dirty="0">
                <a:solidFill>
                  <a:srgbClr val="000088"/>
                </a:solidFill>
                <a:latin typeface="Simplified Arabic Fixed" panose="02070309020205020404" pitchFamily="49" charset="-78"/>
                <a:cs typeface="Simplified Arabic Fixed" panose="02070309020205020404" pitchFamily="49" charset="-78"/>
              </a:rPr>
              <a:t>stocks </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8"/>
                </a:solidFill>
                <a:latin typeface="Simplified Arabic Fixed" panose="02070309020205020404" pitchFamily="49" charset="-78"/>
                <a:cs typeface="Simplified Arabic Fixed" panose="02070309020205020404" pitchFamily="49" charset="-78"/>
              </a:rPr>
              <a:t>exchange STRING</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8"/>
                </a:solidFill>
                <a:latin typeface="Simplified Arabic Fixed" panose="02070309020205020404" pitchFamily="49" charset="-78"/>
                <a:cs typeface="Simplified Arabic Fixed" panose="02070309020205020404" pitchFamily="49" charset="-78"/>
              </a:rPr>
              <a:t>symbol STRING</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err="1">
                <a:solidFill>
                  <a:srgbClr val="000088"/>
                </a:solidFill>
                <a:latin typeface="Simplified Arabic Fixed" panose="02070309020205020404" pitchFamily="49" charset="-78"/>
                <a:cs typeface="Simplified Arabic Fixed" panose="02070309020205020404" pitchFamily="49" charset="-78"/>
              </a:rPr>
              <a:t>ymd</a:t>
            </a:r>
            <a:r>
              <a:rPr lang="en-US" dirty="0">
                <a:solidFill>
                  <a:srgbClr val="000088"/>
                </a:solidFill>
                <a:latin typeface="Simplified Arabic Fixed" panose="02070309020205020404" pitchFamily="49" charset="-78"/>
                <a:cs typeface="Simplified Arabic Fixed" panose="02070309020205020404" pitchFamily="49" charset="-78"/>
              </a:rPr>
              <a:t> STRING</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err="1">
                <a:solidFill>
                  <a:srgbClr val="000088"/>
                </a:solidFill>
                <a:latin typeface="Simplified Arabic Fixed" panose="02070309020205020404" pitchFamily="49" charset="-78"/>
                <a:cs typeface="Simplified Arabic Fixed" panose="02070309020205020404" pitchFamily="49" charset="-78"/>
              </a:rPr>
              <a:t>price_open</a:t>
            </a:r>
            <a:r>
              <a:rPr lang="en-US" dirty="0">
                <a:solidFill>
                  <a:srgbClr val="000088"/>
                </a:solidFill>
                <a:latin typeface="Simplified Arabic Fixed" panose="02070309020205020404" pitchFamily="49" charset="-78"/>
                <a:cs typeface="Simplified Arabic Fixed" panose="02070309020205020404" pitchFamily="49" charset="-78"/>
              </a:rPr>
              <a:t> </a:t>
            </a:r>
            <a:r>
              <a:rPr lang="en-US" dirty="0">
                <a:solidFill>
                  <a:srgbClr val="336666"/>
                </a:solidFill>
                <a:latin typeface="Simplified Arabic Fixed" panose="02070309020205020404" pitchFamily="49" charset="-78"/>
                <a:cs typeface="Simplified Arabic Fixed" panose="02070309020205020404" pitchFamily="49" charset="-78"/>
              </a:rPr>
              <a:t>FLOAT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err="1">
                <a:solidFill>
                  <a:srgbClr val="000088"/>
                </a:solidFill>
                <a:latin typeface="Simplified Arabic Fixed" panose="02070309020205020404" pitchFamily="49" charset="-78"/>
                <a:cs typeface="Simplified Arabic Fixed" panose="02070309020205020404" pitchFamily="49" charset="-78"/>
              </a:rPr>
              <a:t>price_high</a:t>
            </a:r>
            <a:r>
              <a:rPr lang="en-US" dirty="0">
                <a:solidFill>
                  <a:srgbClr val="000088"/>
                </a:solidFill>
                <a:latin typeface="Simplified Arabic Fixed" panose="02070309020205020404" pitchFamily="49" charset="-78"/>
                <a:cs typeface="Simplified Arabic Fixed" panose="02070309020205020404" pitchFamily="49" charset="-78"/>
              </a:rPr>
              <a:t> </a:t>
            </a:r>
            <a:r>
              <a:rPr lang="en-US" dirty="0">
                <a:solidFill>
                  <a:srgbClr val="336666"/>
                </a:solidFill>
                <a:latin typeface="Simplified Arabic Fixed" panose="02070309020205020404" pitchFamily="49" charset="-78"/>
                <a:cs typeface="Simplified Arabic Fixed" panose="02070309020205020404" pitchFamily="49" charset="-78"/>
              </a:rPr>
              <a:t>FLOAT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err="1">
                <a:solidFill>
                  <a:srgbClr val="000088"/>
                </a:solidFill>
                <a:latin typeface="Simplified Arabic Fixed" panose="02070309020205020404" pitchFamily="49" charset="-78"/>
                <a:cs typeface="Simplified Arabic Fixed" panose="02070309020205020404" pitchFamily="49" charset="-78"/>
              </a:rPr>
              <a:t>price_low</a:t>
            </a:r>
            <a:r>
              <a:rPr lang="en-US" dirty="0">
                <a:solidFill>
                  <a:srgbClr val="000088"/>
                </a:solidFill>
                <a:latin typeface="Simplified Arabic Fixed" panose="02070309020205020404" pitchFamily="49" charset="-78"/>
                <a:cs typeface="Simplified Arabic Fixed" panose="02070309020205020404" pitchFamily="49" charset="-78"/>
              </a:rPr>
              <a:t> </a:t>
            </a:r>
            <a:r>
              <a:rPr lang="en-US" dirty="0">
                <a:solidFill>
                  <a:srgbClr val="336666"/>
                </a:solidFill>
                <a:latin typeface="Simplified Arabic Fixed" panose="02070309020205020404" pitchFamily="49" charset="-78"/>
                <a:cs typeface="Simplified Arabic Fixed" panose="02070309020205020404" pitchFamily="49" charset="-78"/>
              </a:rPr>
              <a:t>FLOAT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err="1">
                <a:solidFill>
                  <a:srgbClr val="000088"/>
                </a:solidFill>
                <a:latin typeface="Simplified Arabic Fixed" panose="02070309020205020404" pitchFamily="49" charset="-78"/>
                <a:cs typeface="Simplified Arabic Fixed" panose="02070309020205020404" pitchFamily="49" charset="-78"/>
              </a:rPr>
              <a:t>price_close</a:t>
            </a:r>
            <a:r>
              <a:rPr lang="en-US" dirty="0">
                <a:solidFill>
                  <a:srgbClr val="000088"/>
                </a:solidFill>
                <a:latin typeface="Simplified Arabic Fixed" panose="02070309020205020404" pitchFamily="49" charset="-78"/>
                <a:cs typeface="Simplified Arabic Fixed" panose="02070309020205020404" pitchFamily="49" charset="-78"/>
              </a:rPr>
              <a:t> </a:t>
            </a:r>
            <a:r>
              <a:rPr lang="en-US" dirty="0">
                <a:solidFill>
                  <a:srgbClr val="336666"/>
                </a:solidFill>
                <a:latin typeface="Simplified Arabic Fixed" panose="02070309020205020404" pitchFamily="49" charset="-78"/>
                <a:cs typeface="Simplified Arabic Fixed" panose="02070309020205020404" pitchFamily="49" charset="-78"/>
              </a:rPr>
              <a:t>FLOAT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8"/>
                </a:solidFill>
                <a:latin typeface="Simplified Arabic Fixed" panose="02070309020205020404" pitchFamily="49" charset="-78"/>
                <a:cs typeface="Simplified Arabic Fixed" panose="02070309020205020404" pitchFamily="49" charset="-78"/>
              </a:rPr>
              <a:t>volume </a:t>
            </a:r>
            <a:r>
              <a:rPr lang="en-US" dirty="0">
                <a:solidFill>
                  <a:srgbClr val="336666"/>
                </a:solidFill>
                <a:latin typeface="Simplified Arabic Fixed" panose="02070309020205020404" pitchFamily="49" charset="-78"/>
                <a:cs typeface="Simplified Arabic Fixed" panose="02070309020205020404" pitchFamily="49" charset="-78"/>
              </a:rPr>
              <a:t>INT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err="1">
                <a:solidFill>
                  <a:srgbClr val="000088"/>
                </a:solidFill>
                <a:latin typeface="Simplified Arabic Fixed" panose="02070309020205020404" pitchFamily="49" charset="-78"/>
                <a:cs typeface="Simplified Arabic Fixed" panose="02070309020205020404" pitchFamily="49" charset="-78"/>
              </a:rPr>
              <a:t>price_adj_close</a:t>
            </a:r>
            <a:r>
              <a:rPr lang="en-US" dirty="0">
                <a:solidFill>
                  <a:srgbClr val="000088"/>
                </a:solidFill>
                <a:latin typeface="Simplified Arabic Fixed" panose="02070309020205020404" pitchFamily="49" charset="-78"/>
                <a:cs typeface="Simplified Arabic Fixed" panose="02070309020205020404" pitchFamily="49" charset="-78"/>
              </a:rPr>
              <a:t> </a:t>
            </a:r>
            <a:r>
              <a:rPr lang="en-US" dirty="0">
                <a:solidFill>
                  <a:srgbClr val="336666"/>
                </a:solidFill>
                <a:latin typeface="Simplified Arabic Fixed" panose="02070309020205020404" pitchFamily="49" charset="-78"/>
                <a:cs typeface="Simplified Arabic Fixed" panose="02070309020205020404" pitchFamily="49" charset="-78"/>
              </a:rPr>
              <a:t>FLOAT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ROW </a:t>
            </a:r>
            <a:r>
              <a:rPr lang="en-US" dirty="0">
                <a:solidFill>
                  <a:srgbClr val="000088"/>
                </a:solidFill>
                <a:latin typeface="Simplified Arabic Fixed" panose="02070309020205020404" pitchFamily="49" charset="-78"/>
                <a:cs typeface="Simplified Arabic Fixed" panose="02070309020205020404" pitchFamily="49" charset="-78"/>
              </a:rPr>
              <a:t>FORMAT DELIMITED FIELDS TERMINATED </a:t>
            </a:r>
            <a:r>
              <a:rPr lang="en-US" b="1" dirty="0">
                <a:solidFill>
                  <a:srgbClr val="00669A"/>
                </a:solidFill>
                <a:latin typeface="Simplified Arabic Fixed" panose="02070309020205020404" pitchFamily="49" charset="-78"/>
                <a:cs typeface="Simplified Arabic Fixed" panose="02070309020205020404" pitchFamily="49" charset="-78"/>
              </a:rPr>
              <a:t>BY </a:t>
            </a:r>
            <a:r>
              <a:rPr lang="en-US" dirty="0">
                <a:solidFill>
                  <a:srgbClr val="CD33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LOCATION </a:t>
            </a:r>
            <a:r>
              <a:rPr lang="en-US" dirty="0">
                <a:solidFill>
                  <a:srgbClr val="CD3300"/>
                </a:solidFill>
                <a:latin typeface="Simplified Arabic Fixed" panose="02070309020205020404" pitchFamily="49" charset="-78"/>
                <a:cs typeface="Simplified Arabic Fixed" panose="02070309020205020404" pitchFamily="49" charset="-78"/>
              </a:rPr>
              <a:t>'/data/stocks'</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CREATE EXTERNAL TABLE </a:t>
            </a:r>
            <a:r>
              <a:rPr lang="en-US" dirty="0">
                <a:solidFill>
                  <a:srgbClr val="000089"/>
                </a:solidFill>
                <a:latin typeface="Simplified Arabic Fixed" panose="02070309020205020404" pitchFamily="49" charset="-78"/>
                <a:cs typeface="Simplified Arabic Fixed" panose="02070309020205020404" pitchFamily="49" charset="-78"/>
              </a:rPr>
              <a:t>IF </a:t>
            </a:r>
            <a:r>
              <a:rPr lang="en-US" b="1" dirty="0">
                <a:solidFill>
                  <a:srgbClr val="00669A"/>
                </a:solidFill>
                <a:latin typeface="Simplified Arabic Fixed" panose="02070309020205020404" pitchFamily="49" charset="-78"/>
                <a:cs typeface="Simplified Arabic Fixed" panose="02070309020205020404" pitchFamily="49" charset="-78"/>
              </a:rPr>
              <a:t>NOT EXISTS </a:t>
            </a:r>
            <a:r>
              <a:rPr lang="en-US" dirty="0">
                <a:solidFill>
                  <a:srgbClr val="000089"/>
                </a:solidFill>
                <a:latin typeface="Simplified Arabic Fixed" panose="02070309020205020404" pitchFamily="49" charset="-78"/>
                <a:cs typeface="Simplified Arabic Fixed" panose="02070309020205020404" pitchFamily="49" charset="-78"/>
              </a:rPr>
              <a:t>mydb</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employees3</a:t>
            </a:r>
          </a:p>
          <a:p>
            <a:r>
              <a:rPr lang="en-US" b="1" dirty="0">
                <a:solidFill>
                  <a:srgbClr val="00669A"/>
                </a:solidFill>
                <a:latin typeface="Simplified Arabic Fixed" panose="02070309020205020404" pitchFamily="49" charset="-78"/>
                <a:cs typeface="Simplified Arabic Fixed" panose="02070309020205020404" pitchFamily="49" charset="-78"/>
              </a:rPr>
              <a:t>LIKE </a:t>
            </a:r>
            <a:r>
              <a:rPr lang="en-US" dirty="0" err="1">
                <a:solidFill>
                  <a:srgbClr val="000089"/>
                </a:solidFill>
                <a:latin typeface="Simplified Arabic Fixed" panose="02070309020205020404" pitchFamily="49" charset="-78"/>
                <a:cs typeface="Simplified Arabic Fixed" panose="02070309020205020404" pitchFamily="49" charset="-78"/>
              </a:rPr>
              <a:t>mydb</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employees</a:t>
            </a:r>
            <a:endParaRPr lang="en-US" dirty="0">
              <a:solidFill>
                <a:srgbClr val="000089"/>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LOCATION </a:t>
            </a:r>
            <a:r>
              <a:rPr lang="en-US" dirty="0">
                <a:solidFill>
                  <a:srgbClr val="CD3300"/>
                </a:solidFill>
                <a:latin typeface="Simplified Arabic Fixed" panose="02070309020205020404" pitchFamily="49" charset="-78"/>
                <a:cs typeface="Simplified Arabic Fixed" panose="02070309020205020404" pitchFamily="49" charset="-78"/>
              </a:rPr>
              <a:t>'/path/to/data'</a:t>
            </a:r>
            <a:r>
              <a:rPr lang="en-US" dirty="0">
                <a:solidFill>
                  <a:srgbClr val="000000"/>
                </a:solidFill>
                <a:latin typeface="Simplified Arabic Fixed" panose="02070309020205020404" pitchFamily="49" charset="-78"/>
                <a:cs typeface="Simplified Arabic Fixed" panose="02070309020205020404" pitchFamily="49" charset="-78"/>
              </a:rPr>
              <a:t>;</a:t>
            </a:r>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990688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a:t>
            </a:r>
            <a:endParaRPr lang="en-US" dirty="0"/>
          </a:p>
        </p:txBody>
      </p:sp>
      <p:sp>
        <p:nvSpPr>
          <p:cNvPr id="3" name="Content Placeholder 2"/>
          <p:cNvSpPr>
            <a:spLocks noGrp="1"/>
          </p:cNvSpPr>
          <p:nvPr>
            <p:ph idx="1"/>
          </p:nvPr>
        </p:nvSpPr>
        <p:spPr>
          <a:xfrm>
            <a:off x="762000" y="1447800"/>
            <a:ext cx="8229600" cy="1752600"/>
          </a:xfrm>
        </p:spPr>
        <p:txBody>
          <a:bodyPr>
            <a:normAutofit/>
          </a:bodyPr>
          <a:lstStyle/>
          <a:p>
            <a:r>
              <a:rPr lang="en-US" dirty="0"/>
              <a:t>it’s used for distributing load </a:t>
            </a:r>
            <a:r>
              <a:rPr lang="en-US" dirty="0" smtClean="0"/>
              <a:t>horizontally</a:t>
            </a:r>
          </a:p>
          <a:p>
            <a:r>
              <a:rPr lang="en-US" dirty="0"/>
              <a:t>moving data physically closer to its </a:t>
            </a:r>
            <a:r>
              <a:rPr lang="en-US" dirty="0" smtClean="0"/>
              <a:t>most frequent </a:t>
            </a:r>
            <a:r>
              <a:rPr lang="en-US" dirty="0"/>
              <a:t>users, and other </a:t>
            </a:r>
            <a:r>
              <a:rPr lang="en-US" dirty="0" smtClean="0"/>
              <a:t>purposes.</a:t>
            </a:r>
          </a:p>
          <a:p>
            <a:r>
              <a:rPr lang="en-US" dirty="0"/>
              <a:t>Hive has the notion of partitioned tables</a:t>
            </a:r>
          </a:p>
        </p:txBody>
      </p:sp>
      <p:sp>
        <p:nvSpPr>
          <p:cNvPr id="4" name="TextBox 3"/>
          <p:cNvSpPr txBox="1"/>
          <p:nvPr/>
        </p:nvSpPr>
        <p:spPr>
          <a:xfrm>
            <a:off x="990600" y="3352800"/>
            <a:ext cx="6934200" cy="3139321"/>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CREATE TABLE </a:t>
            </a:r>
            <a:r>
              <a:rPr lang="en-US" dirty="0">
                <a:solidFill>
                  <a:srgbClr val="000089"/>
                </a:solidFill>
                <a:latin typeface="Simplified Arabic Fixed" panose="02070309020205020404" pitchFamily="49" charset="-78"/>
                <a:cs typeface="Simplified Arabic Fixed" panose="02070309020205020404" pitchFamily="49" charset="-78"/>
              </a:rPr>
              <a:t>employees </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name STRING</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salary </a:t>
            </a:r>
            <a:r>
              <a:rPr lang="en-US" dirty="0">
                <a:solidFill>
                  <a:srgbClr val="336666"/>
                </a:solidFill>
                <a:latin typeface="Simplified Arabic Fixed" panose="02070309020205020404" pitchFamily="49" charset="-78"/>
                <a:cs typeface="Simplified Arabic Fixed" panose="02070309020205020404" pitchFamily="49" charset="-78"/>
              </a:rPr>
              <a:t>FLOAT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subordinates </a:t>
            </a:r>
            <a:r>
              <a:rPr lang="en-US" dirty="0">
                <a:solidFill>
                  <a:srgbClr val="336666"/>
                </a:solidFill>
                <a:latin typeface="Simplified Arabic Fixed" panose="02070309020205020404" pitchFamily="49" charset="-78"/>
                <a:cs typeface="Simplified Arabic Fixed" panose="02070309020205020404" pitchFamily="49" charset="-78"/>
              </a:rPr>
              <a:t>ARRAY</a:t>
            </a:r>
            <a:r>
              <a:rPr lang="en-US" dirty="0">
                <a:solidFill>
                  <a:srgbClr val="555555"/>
                </a:solidFill>
                <a:latin typeface="Simplified Arabic Fixed" panose="02070309020205020404" pitchFamily="49" charset="-78"/>
                <a:cs typeface="Simplified Arabic Fixed" panose="02070309020205020404" pitchFamily="49" charset="-78"/>
              </a:rPr>
              <a:t>&lt;</a:t>
            </a:r>
            <a:r>
              <a:rPr lang="en-US" dirty="0">
                <a:solidFill>
                  <a:srgbClr val="000089"/>
                </a:solidFill>
                <a:latin typeface="Simplified Arabic Fixed" panose="02070309020205020404" pitchFamily="49" charset="-78"/>
                <a:cs typeface="Simplified Arabic Fixed" panose="02070309020205020404" pitchFamily="49" charset="-78"/>
              </a:rPr>
              <a:t>STRING</a:t>
            </a:r>
            <a:r>
              <a:rPr lang="en-US" dirty="0">
                <a:solidFill>
                  <a:srgbClr val="555555"/>
                </a:solidFill>
                <a:latin typeface="Simplified Arabic Fixed" panose="02070309020205020404" pitchFamily="49" charset="-78"/>
                <a:cs typeface="Simplified Arabic Fixed" panose="02070309020205020404" pitchFamily="49" charset="-78"/>
              </a:rPr>
              <a:t>&gt;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deductions </a:t>
            </a:r>
            <a:r>
              <a:rPr lang="en-US" b="1" dirty="0">
                <a:solidFill>
                  <a:srgbClr val="00669A"/>
                </a:solidFill>
                <a:latin typeface="Simplified Arabic Fixed" panose="02070309020205020404" pitchFamily="49" charset="-78"/>
                <a:cs typeface="Simplified Arabic Fixed" panose="02070309020205020404" pitchFamily="49" charset="-78"/>
              </a:rPr>
              <a:t>MAP</a:t>
            </a:r>
            <a:r>
              <a:rPr lang="en-US" dirty="0">
                <a:solidFill>
                  <a:srgbClr val="555555"/>
                </a:solidFill>
                <a:latin typeface="Simplified Arabic Fixed" panose="02070309020205020404" pitchFamily="49" charset="-78"/>
                <a:cs typeface="Simplified Arabic Fixed" panose="02070309020205020404" pitchFamily="49" charset="-78"/>
              </a:rPr>
              <a:t>&lt;</a:t>
            </a:r>
            <a:r>
              <a:rPr lang="en-US" dirty="0">
                <a:solidFill>
                  <a:srgbClr val="000089"/>
                </a:solidFill>
                <a:latin typeface="Simplified Arabic Fixed" panose="02070309020205020404" pitchFamily="49" charset="-78"/>
                <a:cs typeface="Simplified Arabic Fixed" panose="02070309020205020404" pitchFamily="49" charset="-78"/>
              </a:rPr>
              <a:t>STRING</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336666"/>
                </a:solidFill>
                <a:latin typeface="Simplified Arabic Fixed" panose="02070309020205020404" pitchFamily="49" charset="-78"/>
                <a:cs typeface="Simplified Arabic Fixed" panose="02070309020205020404" pitchFamily="49" charset="-78"/>
              </a:rPr>
              <a:t>FLOAT</a:t>
            </a:r>
            <a:r>
              <a:rPr lang="en-US" dirty="0">
                <a:solidFill>
                  <a:srgbClr val="555555"/>
                </a:solidFill>
                <a:latin typeface="Simplified Arabic Fixed" panose="02070309020205020404" pitchFamily="49" charset="-78"/>
                <a:cs typeface="Simplified Arabic Fixed" panose="02070309020205020404" pitchFamily="49" charset="-78"/>
              </a:rPr>
              <a:t>&gt;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address STRUCT</a:t>
            </a:r>
            <a:r>
              <a:rPr lang="en-US" dirty="0">
                <a:solidFill>
                  <a:srgbClr val="555555"/>
                </a:solidFill>
                <a:latin typeface="Simplified Arabic Fixed" panose="02070309020205020404" pitchFamily="49" charset="-78"/>
                <a:cs typeface="Simplified Arabic Fixed" panose="02070309020205020404" pitchFamily="49" charset="-78"/>
              </a:rPr>
              <a:t>&lt;</a:t>
            </a:r>
            <a:r>
              <a:rPr lang="en-US" dirty="0" err="1">
                <a:solidFill>
                  <a:srgbClr val="000089"/>
                </a:solidFill>
                <a:latin typeface="Simplified Arabic Fixed" panose="02070309020205020404" pitchFamily="49" charset="-78"/>
                <a:cs typeface="Simplified Arabic Fixed" panose="02070309020205020404" pitchFamily="49" charset="-78"/>
              </a:rPr>
              <a:t>street</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STRING</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city</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STRING</a:t>
            </a:r>
            <a:r>
              <a:rPr lang="en-US" dirty="0" smtClean="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zip</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336666"/>
                </a:solidFill>
                <a:latin typeface="Simplified Arabic Fixed" panose="02070309020205020404" pitchFamily="49" charset="-78"/>
                <a:cs typeface="Simplified Arabic Fixed" panose="02070309020205020404" pitchFamily="49" charset="-78"/>
              </a:rPr>
              <a:t>INT</a:t>
            </a:r>
            <a:r>
              <a:rPr lang="en-US" dirty="0">
                <a:solidFill>
                  <a:srgbClr val="555555"/>
                </a:solidFill>
                <a:latin typeface="Simplified Arabic Fixed" panose="02070309020205020404" pitchFamily="49" charset="-78"/>
                <a:cs typeface="Simplified Arabic Fixed" panose="02070309020205020404" pitchFamily="49" charset="-78"/>
              </a:rPr>
              <a:t>&gt;</a:t>
            </a:r>
          </a:p>
          <a:p>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PARTITIONED </a:t>
            </a:r>
            <a:r>
              <a:rPr lang="en-US" b="1" dirty="0">
                <a:solidFill>
                  <a:srgbClr val="00669A"/>
                </a:solidFill>
                <a:latin typeface="Simplified Arabic Fixed" panose="02070309020205020404" pitchFamily="49" charset="-78"/>
                <a:cs typeface="Simplified Arabic Fixed" panose="02070309020205020404" pitchFamily="49" charset="-78"/>
              </a:rPr>
              <a:t>BY </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country STRING</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state </a:t>
            </a:r>
            <a:r>
              <a:rPr lang="en-US" dirty="0">
                <a:solidFill>
                  <a:srgbClr val="000089"/>
                </a:solidFill>
                <a:latin typeface="Simplified Arabic Fixed" panose="02070309020205020404" pitchFamily="49" charset="-78"/>
                <a:cs typeface="Simplified Arabic Fixed" panose="02070309020205020404" pitchFamily="49" charset="-78"/>
              </a:rPr>
              <a:t>STRING</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dirty="0">
                <a:solidFill>
                  <a:srgbClr val="000000"/>
                </a:solidFill>
                <a:latin typeface="Simplified Arabic Fixed" panose="02070309020205020404" pitchFamily="49" charset="-78"/>
                <a:cs typeface="Simplified Arabic Fixed" panose="02070309020205020404" pitchFamily="49" charset="-78"/>
              </a:rPr>
              <a:t>.../employees/country</a:t>
            </a:r>
            <a:r>
              <a:rPr lang="en-US" dirty="0">
                <a:solidFill>
                  <a:srgbClr val="555555"/>
                </a:solidFill>
                <a:latin typeface="Simplified Arabic Fixed" panose="02070309020205020404" pitchFamily="49" charset="-78"/>
                <a:cs typeface="Simplified Arabic Fixed" panose="02070309020205020404" pitchFamily="49" charset="-78"/>
              </a:rPr>
              <a:t>=</a:t>
            </a:r>
            <a:r>
              <a:rPr lang="en-US" dirty="0">
                <a:solidFill>
                  <a:srgbClr val="000000"/>
                </a:solidFill>
                <a:latin typeface="Simplified Arabic Fixed" panose="02070309020205020404" pitchFamily="49" charset="-78"/>
                <a:cs typeface="Simplified Arabic Fixed" panose="02070309020205020404" pitchFamily="49" charset="-78"/>
              </a:rPr>
              <a:t>CA/state</a:t>
            </a:r>
            <a:r>
              <a:rPr lang="en-US" dirty="0">
                <a:solidFill>
                  <a:srgbClr val="555555"/>
                </a:solidFill>
                <a:latin typeface="Simplified Arabic Fixed" panose="02070309020205020404" pitchFamily="49" charset="-78"/>
                <a:cs typeface="Simplified Arabic Fixed" panose="02070309020205020404" pitchFamily="49" charset="-78"/>
              </a:rPr>
              <a:t>=</a:t>
            </a:r>
            <a:r>
              <a:rPr lang="en-US" dirty="0">
                <a:solidFill>
                  <a:srgbClr val="000000"/>
                </a:solidFill>
                <a:latin typeface="Simplified Arabic Fixed" panose="02070309020205020404" pitchFamily="49" charset="-78"/>
                <a:cs typeface="Simplified Arabic Fixed" panose="02070309020205020404" pitchFamily="49" charset="-78"/>
              </a:rPr>
              <a:t>AB</a:t>
            </a:r>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2401835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mode</a:t>
            </a:r>
            <a:endParaRPr lang="en-US" dirty="0"/>
          </a:p>
        </p:txBody>
      </p:sp>
      <p:sp>
        <p:nvSpPr>
          <p:cNvPr id="3" name="Content Placeholder 2"/>
          <p:cNvSpPr>
            <a:spLocks noGrp="1"/>
          </p:cNvSpPr>
          <p:nvPr>
            <p:ph idx="1"/>
          </p:nvPr>
        </p:nvSpPr>
        <p:spPr>
          <a:xfrm>
            <a:off x="875201" y="3581400"/>
            <a:ext cx="8946541" cy="2286000"/>
          </a:xfrm>
        </p:spPr>
        <p:style>
          <a:lnRef idx="1">
            <a:schemeClr val="accent4"/>
          </a:lnRef>
          <a:fillRef idx="3">
            <a:schemeClr val="accent4"/>
          </a:fillRef>
          <a:effectRef idx="2">
            <a:schemeClr val="accent4"/>
          </a:effectRef>
          <a:fontRef idx="minor">
            <a:schemeClr val="lt1"/>
          </a:fontRef>
        </p:style>
        <p:txBody>
          <a:bodyPr>
            <a:normAutofit lnSpcReduction="10000"/>
          </a:bodyPr>
          <a:lstStyle/>
          <a:p>
            <a:r>
              <a:rPr lang="en-US" b="1" dirty="0" smtClean="0">
                <a:solidFill>
                  <a:srgbClr val="00669A"/>
                </a:solidFill>
                <a:latin typeface="Simplified Arabic Fixed" panose="02070309020205020404" pitchFamily="49" charset="-78"/>
                <a:cs typeface="Simplified Arabic Fixed" panose="02070309020205020404" pitchFamily="49" charset="-78"/>
              </a:rPr>
              <a:t>set </a:t>
            </a:r>
            <a:r>
              <a:rPr lang="en-US" dirty="0" err="1">
                <a:solidFill>
                  <a:srgbClr val="000089"/>
                </a:solidFill>
                <a:latin typeface="Simplified Arabic Fixed" panose="02070309020205020404" pitchFamily="49" charset="-78"/>
                <a:cs typeface="Simplified Arabic Fixed" panose="02070309020205020404" pitchFamily="49" charset="-78"/>
              </a:rPr>
              <a:t>hive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mapred</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b="1" dirty="0" err="1">
                <a:solidFill>
                  <a:srgbClr val="00669A"/>
                </a:solidFill>
                <a:latin typeface="Simplified Arabic Fixed" panose="02070309020205020404" pitchFamily="49" charset="-78"/>
                <a:cs typeface="Simplified Arabic Fixed" panose="02070309020205020404" pitchFamily="49" charset="-78"/>
              </a:rPr>
              <a:t>mode</a:t>
            </a:r>
            <a:r>
              <a:rPr lang="en-US" dirty="0">
                <a:solidFill>
                  <a:srgbClr val="555555"/>
                </a:solidFill>
                <a:latin typeface="Simplified Arabic Fixed" panose="02070309020205020404" pitchFamily="49" charset="-78"/>
                <a:cs typeface="Simplified Arabic Fixed" panose="02070309020205020404" pitchFamily="49" charset="-78"/>
              </a:rPr>
              <a:t>=</a:t>
            </a:r>
            <a:r>
              <a:rPr lang="en-US" b="1" dirty="0">
                <a:solidFill>
                  <a:srgbClr val="00669A"/>
                </a:solidFill>
                <a:latin typeface="Simplified Arabic Fixed" panose="02070309020205020404" pitchFamily="49" charset="-78"/>
                <a:cs typeface="Simplified Arabic Fixed" panose="02070309020205020404" pitchFamily="49" charset="-78"/>
              </a:rPr>
              <a:t>strict</a:t>
            </a:r>
            <a:r>
              <a:rPr lang="en-US" dirty="0" smtClean="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set </a:t>
            </a:r>
            <a:r>
              <a:rPr lang="en-US" dirty="0" err="1">
                <a:solidFill>
                  <a:srgbClr val="000089"/>
                </a:solidFill>
                <a:latin typeface="Simplified Arabic Fixed" panose="02070309020205020404" pitchFamily="49" charset="-78"/>
                <a:cs typeface="Simplified Arabic Fixed" panose="02070309020205020404" pitchFamily="49" charset="-78"/>
              </a:rPr>
              <a:t>hive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mapred</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b="1" dirty="0" err="1">
                <a:solidFill>
                  <a:srgbClr val="00669A"/>
                </a:solidFill>
                <a:latin typeface="Simplified Arabic Fixed" panose="02070309020205020404" pitchFamily="49" charset="-78"/>
                <a:cs typeface="Simplified Arabic Fixed" panose="02070309020205020404" pitchFamily="49" charset="-78"/>
              </a:rPr>
              <a:t>mode</a:t>
            </a:r>
            <a:r>
              <a:rPr lang="en-US" dirty="0">
                <a:solidFill>
                  <a:srgbClr val="555555"/>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nonstrict</a:t>
            </a:r>
            <a:r>
              <a:rPr lang="en-US" dirty="0">
                <a:solidFill>
                  <a:srgbClr val="000000"/>
                </a:solidFill>
                <a:latin typeface="Simplified Arabic Fixed" panose="02070309020205020404" pitchFamily="49" charset="-78"/>
                <a:cs typeface="Simplified Arabic Fixed" panose="02070309020205020404" pitchFamily="49" charset="-78"/>
              </a:rPr>
              <a:t>;</a:t>
            </a:r>
            <a:endParaRPr lang="en-US" dirty="0" smtClean="0">
              <a:solidFill>
                <a:srgbClr val="000000"/>
              </a:solidFill>
              <a:latin typeface="Simplified Arabic Fixed" panose="02070309020205020404" pitchFamily="49" charset="-78"/>
              <a:cs typeface="Simplified Arabic Fixed" panose="02070309020205020404" pitchFamily="49" charset="-78"/>
            </a:endParaRPr>
          </a:p>
          <a:p>
            <a:endParaRPr lang="en-US" dirty="0" smtClean="0">
              <a:solidFill>
                <a:srgbClr val="000000"/>
              </a:solidFill>
              <a:latin typeface="Simplified Arabic Fixed" panose="02070309020205020404" pitchFamily="49" charset="-78"/>
              <a:cs typeface="Simplified Arabic Fixed" panose="02070309020205020404" pitchFamily="49" charset="-78"/>
            </a:endParaRPr>
          </a:p>
          <a:p>
            <a:r>
              <a:rPr lang="en-US" sz="2000" b="1" dirty="0">
                <a:solidFill>
                  <a:srgbClr val="00669A"/>
                </a:solidFill>
                <a:latin typeface="Simplified Arabic Fixed" panose="02070309020205020404" pitchFamily="49" charset="-78"/>
                <a:cs typeface="Simplified Arabic Fixed" panose="02070309020205020404" pitchFamily="49" charset="-78"/>
              </a:rPr>
              <a:t>SELECT </a:t>
            </a:r>
            <a:r>
              <a:rPr lang="en-US" sz="2000" dirty="0">
                <a:solidFill>
                  <a:srgbClr val="000089"/>
                </a:solidFill>
                <a:latin typeface="Simplified Arabic Fixed" panose="02070309020205020404" pitchFamily="49" charset="-78"/>
                <a:cs typeface="Simplified Arabic Fixed" panose="02070309020205020404" pitchFamily="49" charset="-78"/>
              </a:rPr>
              <a:t>e</a:t>
            </a:r>
            <a:r>
              <a:rPr lang="en-US" sz="2000" dirty="0">
                <a:solidFill>
                  <a:srgbClr val="000000"/>
                </a:solidFill>
                <a:latin typeface="Simplified Arabic Fixed" panose="02070309020205020404" pitchFamily="49" charset="-78"/>
                <a:cs typeface="Simplified Arabic Fixed" panose="02070309020205020404" pitchFamily="49" charset="-78"/>
              </a:rPr>
              <a:t>.</a:t>
            </a:r>
            <a:r>
              <a:rPr lang="en-US" sz="2000" dirty="0">
                <a:solidFill>
                  <a:srgbClr val="000089"/>
                </a:solidFill>
                <a:latin typeface="Simplified Arabic Fixed" panose="02070309020205020404" pitchFamily="49" charset="-78"/>
                <a:cs typeface="Simplified Arabic Fixed" panose="02070309020205020404" pitchFamily="49" charset="-78"/>
              </a:rPr>
              <a:t>name</a:t>
            </a:r>
            <a:r>
              <a:rPr lang="en-US" sz="2000" dirty="0">
                <a:solidFill>
                  <a:srgbClr val="000000"/>
                </a:solidFill>
                <a:latin typeface="Simplified Arabic Fixed" panose="02070309020205020404" pitchFamily="49" charset="-78"/>
                <a:cs typeface="Simplified Arabic Fixed" panose="02070309020205020404" pitchFamily="49" charset="-78"/>
              </a:rPr>
              <a:t>, </a:t>
            </a:r>
            <a:r>
              <a:rPr lang="en-US" sz="2000" dirty="0" err="1">
                <a:solidFill>
                  <a:srgbClr val="000089"/>
                </a:solidFill>
                <a:latin typeface="Simplified Arabic Fixed" panose="02070309020205020404" pitchFamily="49" charset="-78"/>
                <a:cs typeface="Simplified Arabic Fixed" panose="02070309020205020404" pitchFamily="49" charset="-78"/>
              </a:rPr>
              <a:t>e</a:t>
            </a:r>
            <a:r>
              <a:rPr lang="en-US" sz="2000" dirty="0" err="1">
                <a:solidFill>
                  <a:srgbClr val="000000"/>
                </a:solidFill>
                <a:latin typeface="Simplified Arabic Fixed" panose="02070309020205020404" pitchFamily="49" charset="-78"/>
                <a:cs typeface="Simplified Arabic Fixed" panose="02070309020205020404" pitchFamily="49" charset="-78"/>
              </a:rPr>
              <a:t>.</a:t>
            </a:r>
            <a:r>
              <a:rPr lang="en-US" sz="2000" dirty="0" err="1">
                <a:solidFill>
                  <a:srgbClr val="000089"/>
                </a:solidFill>
                <a:latin typeface="Simplified Arabic Fixed" panose="02070309020205020404" pitchFamily="49" charset="-78"/>
                <a:cs typeface="Simplified Arabic Fixed" panose="02070309020205020404" pitchFamily="49" charset="-78"/>
              </a:rPr>
              <a:t>salary</a:t>
            </a:r>
            <a:r>
              <a:rPr lang="en-US" sz="2000" dirty="0">
                <a:solidFill>
                  <a:srgbClr val="000089"/>
                </a:solidFill>
                <a:latin typeface="Simplified Arabic Fixed" panose="02070309020205020404" pitchFamily="49" charset="-78"/>
                <a:cs typeface="Simplified Arabic Fixed" panose="02070309020205020404" pitchFamily="49" charset="-78"/>
              </a:rPr>
              <a:t> </a:t>
            </a:r>
            <a:r>
              <a:rPr lang="en-US" sz="2000" b="1" dirty="0">
                <a:solidFill>
                  <a:srgbClr val="00669A"/>
                </a:solidFill>
                <a:latin typeface="Simplified Arabic Fixed" panose="02070309020205020404" pitchFamily="49" charset="-78"/>
                <a:cs typeface="Simplified Arabic Fixed" panose="02070309020205020404" pitchFamily="49" charset="-78"/>
              </a:rPr>
              <a:t>FROM </a:t>
            </a:r>
            <a:r>
              <a:rPr lang="en-US" sz="2000" dirty="0">
                <a:solidFill>
                  <a:srgbClr val="000089"/>
                </a:solidFill>
                <a:latin typeface="Simplified Arabic Fixed" panose="02070309020205020404" pitchFamily="49" charset="-78"/>
                <a:cs typeface="Simplified Arabic Fixed" panose="02070309020205020404" pitchFamily="49" charset="-78"/>
              </a:rPr>
              <a:t>employees e </a:t>
            </a:r>
            <a:r>
              <a:rPr lang="en-US" sz="2000" b="1" dirty="0">
                <a:solidFill>
                  <a:srgbClr val="00669A"/>
                </a:solidFill>
                <a:latin typeface="Simplified Arabic Fixed" panose="02070309020205020404" pitchFamily="49" charset="-78"/>
                <a:cs typeface="Simplified Arabic Fixed" panose="02070309020205020404" pitchFamily="49" charset="-78"/>
              </a:rPr>
              <a:t>LIMIT </a:t>
            </a:r>
            <a:r>
              <a:rPr lang="en-US" sz="2000" dirty="0">
                <a:solidFill>
                  <a:srgbClr val="FF6600"/>
                </a:solidFill>
                <a:latin typeface="Simplified Arabic Fixed" panose="02070309020205020404" pitchFamily="49" charset="-78"/>
                <a:cs typeface="Simplified Arabic Fixed" panose="02070309020205020404" pitchFamily="49" charset="-78"/>
              </a:rPr>
              <a:t>100</a:t>
            </a:r>
            <a:r>
              <a:rPr lang="en-US" sz="2000" dirty="0">
                <a:solidFill>
                  <a:srgbClr val="000000"/>
                </a:solidFill>
                <a:latin typeface="Simplified Arabic Fixed" panose="02070309020205020404" pitchFamily="49" charset="-78"/>
                <a:cs typeface="Simplified Arabic Fixed" panose="02070309020205020404" pitchFamily="49" charset="-78"/>
              </a:rPr>
              <a:t>;</a:t>
            </a:r>
          </a:p>
          <a:p>
            <a:pPr lvl="1"/>
            <a:r>
              <a:rPr lang="en-US" sz="1600" dirty="0">
                <a:solidFill>
                  <a:srgbClr val="FF0000"/>
                </a:solidFill>
                <a:latin typeface="Simplified Arabic Fixed" panose="02070309020205020404" pitchFamily="49" charset="-78"/>
                <a:cs typeface="Simplified Arabic Fixed" panose="02070309020205020404" pitchFamily="49" charset="-78"/>
              </a:rPr>
              <a:t>FAILED</a:t>
            </a:r>
            <a:r>
              <a:rPr lang="en-US" sz="1600" dirty="0">
                <a:solidFill>
                  <a:srgbClr val="000000"/>
                </a:solidFill>
                <a:latin typeface="Simplified Arabic Fixed" panose="02070309020205020404" pitchFamily="49" charset="-78"/>
                <a:cs typeface="Simplified Arabic Fixed" panose="02070309020205020404" pitchFamily="49" charset="-78"/>
              </a:rPr>
              <a:t>: </a:t>
            </a:r>
            <a:r>
              <a:rPr lang="en-US" sz="1600" dirty="0">
                <a:solidFill>
                  <a:srgbClr val="000089"/>
                </a:solidFill>
                <a:latin typeface="Simplified Arabic Fixed" panose="02070309020205020404" pitchFamily="49" charset="-78"/>
                <a:cs typeface="Simplified Arabic Fixed" panose="02070309020205020404" pitchFamily="49" charset="-78"/>
              </a:rPr>
              <a:t>Error </a:t>
            </a:r>
            <a:r>
              <a:rPr lang="en-US" sz="1600" b="1" dirty="0">
                <a:solidFill>
                  <a:srgbClr val="00669A"/>
                </a:solidFill>
                <a:latin typeface="Simplified Arabic Fixed" panose="02070309020205020404" pitchFamily="49" charset="-78"/>
                <a:cs typeface="Simplified Arabic Fixed" panose="02070309020205020404" pitchFamily="49" charset="-78"/>
              </a:rPr>
              <a:t>in </a:t>
            </a:r>
            <a:r>
              <a:rPr lang="en-US" sz="1600" dirty="0">
                <a:solidFill>
                  <a:srgbClr val="000089"/>
                </a:solidFill>
                <a:latin typeface="Simplified Arabic Fixed" panose="02070309020205020404" pitchFamily="49" charset="-78"/>
                <a:cs typeface="Simplified Arabic Fixed" panose="02070309020205020404" pitchFamily="49" charset="-78"/>
              </a:rPr>
              <a:t>semantic analysis</a:t>
            </a:r>
            <a:r>
              <a:rPr lang="en-US" sz="1600" dirty="0">
                <a:solidFill>
                  <a:srgbClr val="000000"/>
                </a:solidFill>
                <a:latin typeface="Simplified Arabic Fixed" panose="02070309020205020404" pitchFamily="49" charset="-78"/>
                <a:cs typeface="Simplified Arabic Fixed" panose="02070309020205020404" pitchFamily="49" charset="-78"/>
              </a:rPr>
              <a:t>: </a:t>
            </a:r>
            <a:r>
              <a:rPr lang="en-US" sz="1600" b="1" dirty="0">
                <a:solidFill>
                  <a:srgbClr val="00669A"/>
                </a:solidFill>
                <a:latin typeface="Simplified Arabic Fixed" panose="02070309020205020404" pitchFamily="49" charset="-78"/>
                <a:cs typeface="Simplified Arabic Fixed" panose="02070309020205020404" pitchFamily="49" charset="-78"/>
              </a:rPr>
              <a:t>No </a:t>
            </a:r>
            <a:r>
              <a:rPr lang="en-US" sz="1600" dirty="0">
                <a:solidFill>
                  <a:srgbClr val="000089"/>
                </a:solidFill>
                <a:latin typeface="Simplified Arabic Fixed" panose="02070309020205020404" pitchFamily="49" charset="-78"/>
                <a:cs typeface="Simplified Arabic Fixed" panose="02070309020205020404" pitchFamily="49" charset="-78"/>
              </a:rPr>
              <a:t>partition predicate </a:t>
            </a:r>
            <a:r>
              <a:rPr lang="en-US" sz="1600" b="1" dirty="0">
                <a:solidFill>
                  <a:srgbClr val="00669A"/>
                </a:solidFill>
                <a:latin typeface="Simplified Arabic Fixed" panose="02070309020205020404" pitchFamily="49" charset="-78"/>
                <a:cs typeface="Simplified Arabic Fixed" panose="02070309020205020404" pitchFamily="49" charset="-78"/>
              </a:rPr>
              <a:t>found for Alias </a:t>
            </a:r>
            <a:r>
              <a:rPr lang="en-US" sz="1600" dirty="0">
                <a:solidFill>
                  <a:srgbClr val="FFCD33"/>
                </a:solidFill>
                <a:latin typeface="Simplified Arabic Fixed" panose="02070309020205020404" pitchFamily="49" charset="-78"/>
                <a:cs typeface="Simplified Arabic Fixed" panose="02070309020205020404" pitchFamily="49" charset="-78"/>
              </a:rPr>
              <a:t>"e" </a:t>
            </a:r>
            <a:r>
              <a:rPr lang="en-US" sz="1600" b="1" dirty="0">
                <a:solidFill>
                  <a:srgbClr val="00669A"/>
                </a:solidFill>
                <a:latin typeface="Simplified Arabic Fixed" panose="02070309020205020404" pitchFamily="49" charset="-78"/>
                <a:cs typeface="Simplified Arabic Fixed" panose="02070309020205020404" pitchFamily="49" charset="-78"/>
              </a:rPr>
              <a:t>Table </a:t>
            </a:r>
            <a:r>
              <a:rPr lang="en-US" sz="1600" dirty="0">
                <a:solidFill>
                  <a:srgbClr val="FFCD33"/>
                </a:solidFill>
                <a:latin typeface="Simplified Arabic Fixed" panose="02070309020205020404" pitchFamily="49" charset="-78"/>
                <a:cs typeface="Simplified Arabic Fixed" panose="02070309020205020404" pitchFamily="49" charset="-78"/>
              </a:rPr>
              <a:t>"employees"</a:t>
            </a:r>
            <a:endParaRPr lang="en-US" sz="1600" dirty="0">
              <a:latin typeface="Simplified Arabic Fixed" panose="02070309020205020404" pitchFamily="49" charset="-78"/>
              <a:cs typeface="Simplified Arabic Fixed" panose="02070309020205020404" pitchFamily="49" charset="-78"/>
            </a:endParaRPr>
          </a:p>
        </p:txBody>
      </p:sp>
      <p:sp>
        <p:nvSpPr>
          <p:cNvPr id="4" name="TextBox 3"/>
          <p:cNvSpPr txBox="1"/>
          <p:nvPr/>
        </p:nvSpPr>
        <p:spPr>
          <a:xfrm>
            <a:off x="611992" y="1506696"/>
            <a:ext cx="11049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query across all partitions could trigger an enormous MapReduce job if the table data and number of partitions are </a:t>
            </a:r>
            <a:r>
              <a:rPr lang="en-US" dirty="0" smtClean="0"/>
              <a:t>large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suggested safety measure is putting Hive into “strict” mode, which prohibits queries of partitioned tables without a WHERE clause that filters on partitions</a:t>
            </a:r>
          </a:p>
          <a:p>
            <a:endParaRPr lang="en-IN" dirty="0"/>
          </a:p>
        </p:txBody>
      </p:sp>
    </p:spTree>
    <p:extLst>
      <p:ext uri="{BB962C8B-B14F-4D97-AF65-F5344CB8AC3E}">
        <p14:creationId xmlns:p14="http://schemas.microsoft.com/office/powerpoint/2010/main" val="1126253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Content Placeholder 2"/>
          <p:cNvSpPr>
            <a:spLocks noGrp="1"/>
          </p:cNvSpPr>
          <p:nvPr>
            <p:ph idx="1"/>
          </p:nvPr>
        </p:nvSpPr>
        <p:spPr>
          <a:xfrm>
            <a:off x="646111" y="1676400"/>
            <a:ext cx="11012489" cy="4495800"/>
          </a:xfrm>
        </p:spPr>
        <p:style>
          <a:lnRef idx="1">
            <a:schemeClr val="accent4"/>
          </a:lnRef>
          <a:fillRef idx="3">
            <a:schemeClr val="accent4"/>
          </a:fillRef>
          <a:effectRef idx="2">
            <a:schemeClr val="accent4"/>
          </a:effectRef>
          <a:fontRef idx="minor">
            <a:schemeClr val="lt1"/>
          </a:fontRef>
        </p:style>
        <p:txBody>
          <a:bodyPr>
            <a:norm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SHOW </a:t>
            </a:r>
            <a:r>
              <a:rPr lang="en-US" dirty="0">
                <a:solidFill>
                  <a:srgbClr val="000089"/>
                </a:solidFill>
                <a:latin typeface="Simplified Arabic Fixed" panose="02070309020205020404" pitchFamily="49" charset="-78"/>
                <a:cs typeface="Simplified Arabic Fixed" panose="02070309020205020404" pitchFamily="49" charset="-78"/>
              </a:rPr>
              <a:t>PARTITIONS employees</a:t>
            </a:r>
            <a:r>
              <a:rPr lang="en-US" dirty="0" smtClean="0">
                <a:solidFill>
                  <a:srgbClr val="000000"/>
                </a:solidFill>
                <a:latin typeface="Simplified Arabic Fixed" panose="02070309020205020404" pitchFamily="49" charset="-78"/>
                <a:cs typeface="Simplified Arabic Fixed" panose="02070309020205020404" pitchFamily="49" charset="-78"/>
              </a:rPr>
              <a:t>;</a:t>
            </a:r>
          </a:p>
          <a:p>
            <a:endParaRPr lang="en-US" dirty="0" smtClean="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SHOW </a:t>
            </a:r>
            <a:r>
              <a:rPr lang="en-US" dirty="0">
                <a:solidFill>
                  <a:srgbClr val="000089"/>
                </a:solidFill>
                <a:latin typeface="Simplified Arabic Fixed" panose="02070309020205020404" pitchFamily="49" charset="-78"/>
                <a:cs typeface="Simplified Arabic Fixed" panose="02070309020205020404" pitchFamily="49" charset="-78"/>
              </a:rPr>
              <a:t>PARTITIONS employees </a:t>
            </a:r>
            <a:r>
              <a:rPr lang="en-US" dirty="0" smtClean="0">
                <a:solidFill>
                  <a:srgbClr val="000089"/>
                </a:solidFill>
                <a:latin typeface="Simplified Arabic Fixed" panose="02070309020205020404" pitchFamily="49" charset="-78"/>
                <a:cs typeface="Simplified Arabic Fixed" panose="02070309020205020404" pitchFamily="49" charset="-78"/>
              </a:rPr>
              <a:t>PARTITION</a:t>
            </a:r>
            <a:r>
              <a:rPr lang="en-US" dirty="0" smtClean="0">
                <a:solidFill>
                  <a:srgbClr val="000000"/>
                </a:solidFill>
                <a:latin typeface="Simplified Arabic Fixed" panose="02070309020205020404" pitchFamily="49" charset="-78"/>
                <a:cs typeface="Simplified Arabic Fixed" panose="02070309020205020404" pitchFamily="49" charset="-78"/>
              </a:rPr>
              <a:t>(</a:t>
            </a:r>
            <a:r>
              <a:rPr lang="en-US" dirty="0" smtClean="0">
                <a:solidFill>
                  <a:srgbClr val="000089"/>
                </a:solidFill>
                <a:latin typeface="Simplified Arabic Fixed" panose="02070309020205020404" pitchFamily="49" charset="-78"/>
                <a:cs typeface="Simplified Arabic Fixed" panose="02070309020205020404" pitchFamily="49" charset="-78"/>
              </a:rPr>
              <a:t>country</a:t>
            </a:r>
            <a:r>
              <a:rPr lang="en-US" dirty="0">
                <a:solidFill>
                  <a:srgbClr val="555555"/>
                </a:solidFill>
                <a:latin typeface="Simplified Arabic Fixed" panose="02070309020205020404" pitchFamily="49" charset="-78"/>
                <a:cs typeface="Simplified Arabic Fixed" panose="02070309020205020404" pitchFamily="49" charset="-78"/>
              </a:rPr>
              <a:t>=</a:t>
            </a:r>
            <a:r>
              <a:rPr lang="en-US" dirty="0">
                <a:solidFill>
                  <a:srgbClr val="CD3300"/>
                </a:solidFill>
                <a:latin typeface="Simplified Arabic Fixed" panose="02070309020205020404" pitchFamily="49" charset="-78"/>
                <a:cs typeface="Simplified Arabic Fixed" panose="02070309020205020404" pitchFamily="49" charset="-78"/>
              </a:rPr>
              <a:t>'US</a:t>
            </a:r>
            <a:r>
              <a:rPr lang="en-US" dirty="0" smtClean="0">
                <a:solidFill>
                  <a:srgbClr val="CD3300"/>
                </a:solidFill>
                <a:latin typeface="Simplified Arabic Fixed" panose="02070309020205020404" pitchFamily="49" charset="-78"/>
                <a:cs typeface="Simplified Arabic Fixed" panose="02070309020205020404" pitchFamily="49" charset="-78"/>
              </a:rPr>
              <a:t>'</a:t>
            </a:r>
            <a:r>
              <a:rPr lang="en-US" dirty="0" smtClean="0">
                <a:solidFill>
                  <a:srgbClr val="000000"/>
                </a:solidFill>
                <a:latin typeface="Simplified Arabic Fixed" panose="02070309020205020404" pitchFamily="49" charset="-78"/>
                <a:cs typeface="Simplified Arabic Fixed" panose="02070309020205020404" pitchFamily="49" charset="-78"/>
              </a:rPr>
              <a:t>);</a:t>
            </a:r>
          </a:p>
          <a:p>
            <a:endParaRPr lang="en-US" dirty="0" smtClean="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SHOW </a:t>
            </a:r>
            <a:r>
              <a:rPr lang="en-US" dirty="0">
                <a:solidFill>
                  <a:srgbClr val="000089"/>
                </a:solidFill>
                <a:latin typeface="Simplified Arabic Fixed" panose="02070309020205020404" pitchFamily="49" charset="-78"/>
                <a:cs typeface="Simplified Arabic Fixed" panose="02070309020205020404" pitchFamily="49" charset="-78"/>
              </a:rPr>
              <a:t>PARTITIONS employees </a:t>
            </a:r>
            <a:r>
              <a:rPr lang="en-US" dirty="0" smtClean="0">
                <a:solidFill>
                  <a:srgbClr val="000089"/>
                </a:solidFill>
                <a:latin typeface="Simplified Arabic Fixed" panose="02070309020205020404" pitchFamily="49" charset="-78"/>
                <a:cs typeface="Simplified Arabic Fixed" panose="02070309020205020404" pitchFamily="49" charset="-78"/>
              </a:rPr>
              <a:t>PARTITION</a:t>
            </a:r>
            <a:r>
              <a:rPr lang="en-US" dirty="0" smtClean="0">
                <a:solidFill>
                  <a:srgbClr val="000000"/>
                </a:solidFill>
                <a:latin typeface="Simplified Arabic Fixed" panose="02070309020205020404" pitchFamily="49" charset="-78"/>
                <a:cs typeface="Simplified Arabic Fixed" panose="02070309020205020404" pitchFamily="49" charset="-78"/>
              </a:rPr>
              <a:t>(</a:t>
            </a:r>
            <a:r>
              <a:rPr lang="en-US" dirty="0" smtClean="0">
                <a:solidFill>
                  <a:srgbClr val="000089"/>
                </a:solidFill>
                <a:latin typeface="Simplified Arabic Fixed" panose="02070309020205020404" pitchFamily="49" charset="-78"/>
                <a:cs typeface="Simplified Arabic Fixed" panose="02070309020205020404" pitchFamily="49" charset="-78"/>
              </a:rPr>
              <a:t>country</a:t>
            </a:r>
            <a:r>
              <a:rPr lang="en-US" dirty="0">
                <a:solidFill>
                  <a:srgbClr val="555555"/>
                </a:solidFill>
                <a:latin typeface="Simplified Arabic Fixed" panose="02070309020205020404" pitchFamily="49" charset="-78"/>
                <a:cs typeface="Simplified Arabic Fixed" panose="02070309020205020404" pitchFamily="49" charset="-78"/>
              </a:rPr>
              <a:t>=</a:t>
            </a:r>
            <a:r>
              <a:rPr lang="en-US" dirty="0">
                <a:solidFill>
                  <a:srgbClr val="CD3300"/>
                </a:solidFill>
                <a:latin typeface="Simplified Arabic Fixed" panose="02070309020205020404" pitchFamily="49" charset="-78"/>
                <a:cs typeface="Simplified Arabic Fixed" panose="02070309020205020404" pitchFamily="49" charset="-78"/>
              </a:rPr>
              <a:t>'US'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state</a:t>
            </a:r>
            <a:r>
              <a:rPr lang="en-US" dirty="0">
                <a:solidFill>
                  <a:srgbClr val="555555"/>
                </a:solidFill>
                <a:latin typeface="Simplified Arabic Fixed" panose="02070309020205020404" pitchFamily="49" charset="-78"/>
                <a:cs typeface="Simplified Arabic Fixed" panose="02070309020205020404" pitchFamily="49" charset="-78"/>
              </a:rPr>
              <a:t>=</a:t>
            </a:r>
            <a:r>
              <a:rPr lang="en-US" dirty="0">
                <a:solidFill>
                  <a:srgbClr val="CD3300"/>
                </a:solidFill>
                <a:latin typeface="Simplified Arabic Fixed" panose="02070309020205020404" pitchFamily="49" charset="-78"/>
                <a:cs typeface="Simplified Arabic Fixed" panose="02070309020205020404" pitchFamily="49" charset="-78"/>
              </a:rPr>
              <a:t>'AK</a:t>
            </a:r>
            <a:r>
              <a:rPr lang="en-US" dirty="0" smtClean="0">
                <a:solidFill>
                  <a:srgbClr val="CD3300"/>
                </a:solidFill>
                <a:latin typeface="Simplified Arabic Fixed" panose="02070309020205020404" pitchFamily="49" charset="-78"/>
                <a:cs typeface="Simplified Arabic Fixed" panose="02070309020205020404" pitchFamily="49" charset="-78"/>
              </a:rPr>
              <a:t>'</a:t>
            </a:r>
            <a:r>
              <a:rPr lang="en-US" dirty="0" smtClean="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DESCRIBE </a:t>
            </a:r>
            <a:r>
              <a:rPr lang="en-US" dirty="0">
                <a:solidFill>
                  <a:srgbClr val="000089"/>
                </a:solidFill>
                <a:latin typeface="Simplified Arabic Fixed" panose="02070309020205020404" pitchFamily="49" charset="-78"/>
                <a:cs typeface="Simplified Arabic Fixed" panose="02070309020205020404" pitchFamily="49" charset="-78"/>
              </a:rPr>
              <a:t>EXTENDED employees</a:t>
            </a:r>
            <a:r>
              <a:rPr lang="en-US" dirty="0" smtClean="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LOAD DATA LOCAL </a:t>
            </a:r>
            <a:r>
              <a:rPr lang="en-US" dirty="0">
                <a:solidFill>
                  <a:srgbClr val="000089"/>
                </a:solidFill>
                <a:latin typeface="Simplified Arabic Fixed" panose="02070309020205020404" pitchFamily="49" charset="-78"/>
                <a:cs typeface="Simplified Arabic Fixed" panose="02070309020205020404" pitchFamily="49" charset="-78"/>
              </a:rPr>
              <a:t>INPATH </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env:HOME</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smtClean="0">
                <a:solidFill>
                  <a:srgbClr val="CD3300"/>
                </a:solidFill>
                <a:latin typeface="Simplified Arabic Fixed" panose="02070309020205020404" pitchFamily="49" charset="-78"/>
                <a:cs typeface="Simplified Arabic Fixed" panose="02070309020205020404" pitchFamily="49" charset="-78"/>
              </a:rPr>
              <a:t>california</a:t>
            </a:r>
            <a:r>
              <a:rPr lang="en-US" dirty="0" smtClean="0">
                <a:solidFill>
                  <a:srgbClr val="CD3300"/>
                </a:solidFill>
                <a:latin typeface="Simplified Arabic Fixed" panose="02070309020205020404" pitchFamily="49" charset="-78"/>
                <a:cs typeface="Simplified Arabic Fixed" panose="02070309020205020404" pitchFamily="49" charset="-78"/>
              </a:rPr>
              <a:t>-employees‘ </a:t>
            </a:r>
            <a:r>
              <a:rPr lang="en-US" b="1" dirty="0" smtClean="0">
                <a:solidFill>
                  <a:srgbClr val="00669A"/>
                </a:solidFill>
                <a:latin typeface="Simplified Arabic Fixed" panose="02070309020205020404" pitchFamily="49" charset="-78"/>
                <a:cs typeface="Simplified Arabic Fixed" panose="02070309020205020404" pitchFamily="49" charset="-78"/>
              </a:rPr>
              <a:t>INTO </a:t>
            </a:r>
            <a:r>
              <a:rPr lang="en-US" b="1" dirty="0">
                <a:solidFill>
                  <a:srgbClr val="00669A"/>
                </a:solidFill>
                <a:latin typeface="Simplified Arabic Fixed" panose="02070309020205020404" pitchFamily="49" charset="-78"/>
                <a:cs typeface="Simplified Arabic Fixed" panose="02070309020205020404" pitchFamily="49" charset="-78"/>
              </a:rPr>
              <a:t>TABLE </a:t>
            </a:r>
            <a:r>
              <a:rPr lang="en-US" dirty="0" smtClean="0">
                <a:solidFill>
                  <a:srgbClr val="000089"/>
                </a:solidFill>
                <a:latin typeface="Simplified Arabic Fixed" panose="02070309020205020404" pitchFamily="49" charset="-78"/>
                <a:cs typeface="Simplified Arabic Fixed" panose="02070309020205020404" pitchFamily="49" charset="-78"/>
              </a:rPr>
              <a:t>employees PARTITION </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country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'US'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state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'CA'</a:t>
            </a:r>
            <a:r>
              <a:rPr lang="en-US" dirty="0">
                <a:solidFill>
                  <a:srgbClr val="000000"/>
                </a:solidFill>
                <a:latin typeface="Simplified Arabic Fixed" panose="02070309020205020404" pitchFamily="49" charset="-78"/>
                <a:cs typeface="Simplified Arabic Fixed" panose="02070309020205020404" pitchFamily="49" charset="-78"/>
              </a:rPr>
              <a:t>);</a:t>
            </a:r>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106827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in External tables</a:t>
            </a:r>
            <a:endParaRPr lang="en-US" dirty="0"/>
          </a:p>
        </p:txBody>
      </p:sp>
      <p:sp>
        <p:nvSpPr>
          <p:cNvPr id="4" name="TextBox 3"/>
          <p:cNvSpPr txBox="1"/>
          <p:nvPr/>
        </p:nvSpPr>
        <p:spPr>
          <a:xfrm>
            <a:off x="646111" y="1447800"/>
            <a:ext cx="10631490" cy="3693319"/>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CREATE EXTERNAL TABLE </a:t>
            </a:r>
            <a:r>
              <a:rPr lang="en-US" dirty="0">
                <a:solidFill>
                  <a:srgbClr val="000089"/>
                </a:solidFill>
                <a:latin typeface="Simplified Arabic Fixed" panose="02070309020205020404" pitchFamily="49" charset="-78"/>
                <a:cs typeface="Simplified Arabic Fixed" panose="02070309020205020404" pitchFamily="49" charset="-78"/>
              </a:rPr>
              <a:t>IF </a:t>
            </a:r>
            <a:r>
              <a:rPr lang="en-US" b="1" dirty="0">
                <a:solidFill>
                  <a:srgbClr val="00669A"/>
                </a:solidFill>
                <a:latin typeface="Simplified Arabic Fixed" panose="02070309020205020404" pitchFamily="49" charset="-78"/>
                <a:cs typeface="Simplified Arabic Fixed" panose="02070309020205020404" pitchFamily="49" charset="-78"/>
              </a:rPr>
              <a:t>NOT EXISTS </a:t>
            </a:r>
            <a:r>
              <a:rPr lang="en-US" dirty="0" err="1">
                <a:solidFill>
                  <a:srgbClr val="000089"/>
                </a:solidFill>
                <a:latin typeface="Simplified Arabic Fixed" panose="02070309020205020404" pitchFamily="49" charset="-78"/>
                <a:cs typeface="Simplified Arabic Fixed" panose="02070309020205020404" pitchFamily="49" charset="-78"/>
              </a:rPr>
              <a:t>log_messages</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err="1">
                <a:solidFill>
                  <a:srgbClr val="000089"/>
                </a:solidFill>
                <a:latin typeface="Simplified Arabic Fixed" panose="02070309020205020404" pitchFamily="49" charset="-78"/>
                <a:cs typeface="Simplified Arabic Fixed" panose="02070309020205020404" pitchFamily="49" charset="-78"/>
              </a:rPr>
              <a:t>hms</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336666"/>
                </a:solidFill>
                <a:latin typeface="Simplified Arabic Fixed" panose="02070309020205020404" pitchFamily="49" charset="-78"/>
                <a:cs typeface="Simplified Arabic Fixed" panose="02070309020205020404" pitchFamily="49" charset="-78"/>
              </a:rPr>
              <a:t>INT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severity STRING</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server STRING</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err="1">
                <a:solidFill>
                  <a:srgbClr val="000089"/>
                </a:solidFill>
                <a:latin typeface="Simplified Arabic Fixed" panose="02070309020205020404" pitchFamily="49" charset="-78"/>
                <a:cs typeface="Simplified Arabic Fixed" panose="02070309020205020404" pitchFamily="49" charset="-78"/>
              </a:rPr>
              <a:t>process_id</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336666"/>
                </a:solidFill>
                <a:latin typeface="Simplified Arabic Fixed" panose="02070309020205020404" pitchFamily="49" charset="-78"/>
                <a:cs typeface="Simplified Arabic Fixed" panose="02070309020205020404" pitchFamily="49" charset="-78"/>
              </a:rPr>
              <a:t>INT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message STRING</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PARTITIONED </a:t>
            </a:r>
            <a:r>
              <a:rPr lang="en-US" b="1" dirty="0">
                <a:solidFill>
                  <a:srgbClr val="00669A"/>
                </a:solidFill>
                <a:latin typeface="Simplified Arabic Fixed" panose="02070309020205020404" pitchFamily="49" charset="-78"/>
                <a:cs typeface="Simplified Arabic Fixed" panose="02070309020205020404" pitchFamily="49" charset="-78"/>
              </a:rPr>
              <a:t>BY </a:t>
            </a:r>
            <a:r>
              <a:rPr lang="en-US" dirty="0">
                <a:solidFill>
                  <a:srgbClr val="000000"/>
                </a:solidFill>
                <a:latin typeface="Simplified Arabic Fixed" panose="02070309020205020404" pitchFamily="49" charset="-78"/>
                <a:cs typeface="Simplified Arabic Fixed" panose="02070309020205020404" pitchFamily="49" charset="-78"/>
              </a:rPr>
              <a:t>(</a:t>
            </a:r>
            <a:r>
              <a:rPr lang="en-US" b="1" dirty="0">
                <a:solidFill>
                  <a:srgbClr val="00669A"/>
                </a:solidFill>
                <a:latin typeface="Simplified Arabic Fixed" panose="02070309020205020404" pitchFamily="49" charset="-78"/>
                <a:cs typeface="Simplified Arabic Fixed" panose="02070309020205020404" pitchFamily="49" charset="-78"/>
              </a:rPr>
              <a:t>year </a:t>
            </a:r>
            <a:r>
              <a:rPr lang="en-US" dirty="0">
                <a:solidFill>
                  <a:srgbClr val="336666"/>
                </a:solidFill>
                <a:latin typeface="Simplified Arabic Fixed" panose="02070309020205020404" pitchFamily="49" charset="-78"/>
                <a:cs typeface="Simplified Arabic Fixed" panose="02070309020205020404" pitchFamily="49" charset="-78"/>
              </a:rPr>
              <a:t>INT</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month </a:t>
            </a:r>
            <a:r>
              <a:rPr lang="en-US" dirty="0">
                <a:solidFill>
                  <a:srgbClr val="336666"/>
                </a:solidFill>
                <a:latin typeface="Simplified Arabic Fixed" panose="02070309020205020404" pitchFamily="49" charset="-78"/>
                <a:cs typeface="Simplified Arabic Fixed" panose="02070309020205020404" pitchFamily="49" charset="-78"/>
              </a:rPr>
              <a:t>INT</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day </a:t>
            </a:r>
            <a:r>
              <a:rPr lang="en-US" dirty="0">
                <a:solidFill>
                  <a:srgbClr val="336666"/>
                </a:solidFill>
                <a:latin typeface="Simplified Arabic Fixed" panose="02070309020205020404" pitchFamily="49" charset="-78"/>
                <a:cs typeface="Simplified Arabic Fixed" panose="02070309020205020404" pitchFamily="49" charset="-78"/>
              </a:rPr>
              <a:t>INT</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ROW </a:t>
            </a:r>
            <a:r>
              <a:rPr lang="en-US" dirty="0">
                <a:solidFill>
                  <a:srgbClr val="000089"/>
                </a:solidFill>
                <a:latin typeface="Simplified Arabic Fixed" panose="02070309020205020404" pitchFamily="49" charset="-78"/>
                <a:cs typeface="Simplified Arabic Fixed" panose="02070309020205020404" pitchFamily="49" charset="-78"/>
              </a:rPr>
              <a:t>FORMAT DELIMITED FIELDS TERMINATED </a:t>
            </a:r>
            <a:r>
              <a:rPr lang="en-US" b="1" dirty="0">
                <a:solidFill>
                  <a:srgbClr val="00669A"/>
                </a:solidFill>
                <a:latin typeface="Simplified Arabic Fixed" panose="02070309020205020404" pitchFamily="49" charset="-78"/>
                <a:cs typeface="Simplified Arabic Fixed" panose="02070309020205020404" pitchFamily="49" charset="-78"/>
              </a:rPr>
              <a:t>BY </a:t>
            </a:r>
            <a:r>
              <a:rPr lang="en-US" dirty="0">
                <a:solidFill>
                  <a:srgbClr val="CD3300"/>
                </a:solidFill>
                <a:latin typeface="Simplified Arabic Fixed" panose="02070309020205020404" pitchFamily="49" charset="-78"/>
                <a:cs typeface="Simplified Arabic Fixed" panose="02070309020205020404" pitchFamily="49" charset="-78"/>
              </a:rPr>
              <a:t>'\t'</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ALTER TABLE </a:t>
            </a:r>
            <a:r>
              <a:rPr lang="en-US" dirty="0" err="1">
                <a:solidFill>
                  <a:srgbClr val="000089"/>
                </a:solidFill>
                <a:latin typeface="Simplified Arabic Fixed" panose="02070309020205020404" pitchFamily="49" charset="-78"/>
                <a:cs typeface="Simplified Arabic Fixed" panose="02070309020205020404" pitchFamily="49" charset="-78"/>
              </a:rPr>
              <a:t>log_messages</a:t>
            </a:r>
            <a:r>
              <a:rPr lang="en-US" dirty="0">
                <a:solidFill>
                  <a:srgbClr val="000089"/>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ADD </a:t>
            </a:r>
            <a:r>
              <a:rPr lang="en-US" dirty="0">
                <a:solidFill>
                  <a:srgbClr val="000089"/>
                </a:solidFill>
                <a:latin typeface="Simplified Arabic Fixed" panose="02070309020205020404" pitchFamily="49" charset="-78"/>
                <a:cs typeface="Simplified Arabic Fixed" panose="02070309020205020404" pitchFamily="49" charset="-78"/>
              </a:rPr>
              <a:t>PARTITION</a:t>
            </a:r>
            <a:r>
              <a:rPr lang="en-US" dirty="0">
                <a:solidFill>
                  <a:srgbClr val="000000"/>
                </a:solidFill>
                <a:latin typeface="Simplified Arabic Fixed" panose="02070309020205020404" pitchFamily="49" charset="-78"/>
                <a:cs typeface="Simplified Arabic Fixed" panose="02070309020205020404" pitchFamily="49" charset="-78"/>
              </a:rPr>
              <a:t>(</a:t>
            </a:r>
            <a:r>
              <a:rPr lang="en-US" b="1" dirty="0">
                <a:solidFill>
                  <a:srgbClr val="00669A"/>
                </a:solidFill>
                <a:latin typeface="Simplified Arabic Fixed" panose="02070309020205020404" pitchFamily="49" charset="-78"/>
                <a:cs typeface="Simplified Arabic Fixed" panose="02070309020205020404" pitchFamily="49" charset="-78"/>
              </a:rPr>
              <a:t>year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FF6600"/>
                </a:solidFill>
                <a:latin typeface="Simplified Arabic Fixed" panose="02070309020205020404" pitchFamily="49" charset="-78"/>
                <a:cs typeface="Simplified Arabic Fixed" panose="02070309020205020404" pitchFamily="49" charset="-78"/>
              </a:rPr>
              <a:t>2012</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month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FF6600"/>
                </a:solidFill>
                <a:latin typeface="Simplified Arabic Fixed" panose="02070309020205020404" pitchFamily="49" charset="-78"/>
                <a:cs typeface="Simplified Arabic Fixed" panose="02070309020205020404" pitchFamily="49" charset="-78"/>
              </a:rPr>
              <a:t>1</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day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FF6600"/>
                </a:solidFill>
                <a:latin typeface="Simplified Arabic Fixed" panose="02070309020205020404" pitchFamily="49" charset="-78"/>
                <a:cs typeface="Simplified Arabic Fixed" panose="02070309020205020404" pitchFamily="49" charset="-78"/>
              </a:rPr>
              <a:t>2</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LOCATION </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hdfs</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master_server</a:t>
            </a:r>
            <a:r>
              <a:rPr lang="en-US" dirty="0">
                <a:solidFill>
                  <a:srgbClr val="CD3300"/>
                </a:solidFill>
                <a:latin typeface="Simplified Arabic Fixed" panose="02070309020205020404" pitchFamily="49" charset="-78"/>
                <a:cs typeface="Simplified Arabic Fixed" panose="02070309020205020404" pitchFamily="49" charset="-78"/>
              </a:rPr>
              <a:t>/data/</a:t>
            </a:r>
            <a:r>
              <a:rPr lang="en-US" dirty="0" err="1">
                <a:solidFill>
                  <a:srgbClr val="CD3300"/>
                </a:solidFill>
                <a:latin typeface="Simplified Arabic Fixed" panose="02070309020205020404" pitchFamily="49" charset="-78"/>
                <a:cs typeface="Simplified Arabic Fixed" panose="02070309020205020404" pitchFamily="49" charset="-78"/>
              </a:rPr>
              <a:t>log_messages</a:t>
            </a:r>
            <a:r>
              <a:rPr lang="en-US" dirty="0">
                <a:solidFill>
                  <a:srgbClr val="CD3300"/>
                </a:solidFill>
                <a:latin typeface="Simplified Arabic Fixed" panose="02070309020205020404" pitchFamily="49" charset="-78"/>
                <a:cs typeface="Simplified Arabic Fixed" panose="02070309020205020404" pitchFamily="49" charset="-78"/>
              </a:rPr>
              <a:t>/2012/01/02'</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DESCRIBE </a:t>
            </a:r>
            <a:r>
              <a:rPr lang="en-US" dirty="0">
                <a:solidFill>
                  <a:srgbClr val="000089"/>
                </a:solidFill>
                <a:latin typeface="Simplified Arabic Fixed" panose="02070309020205020404" pitchFamily="49" charset="-78"/>
                <a:cs typeface="Simplified Arabic Fixed" panose="02070309020205020404" pitchFamily="49" charset="-78"/>
              </a:rPr>
              <a:t>EXTENDED </a:t>
            </a:r>
            <a:r>
              <a:rPr lang="en-US" dirty="0" err="1">
                <a:solidFill>
                  <a:srgbClr val="000089"/>
                </a:solidFill>
                <a:latin typeface="Simplified Arabic Fixed" panose="02070309020205020404" pitchFamily="49" charset="-78"/>
                <a:cs typeface="Simplified Arabic Fixed" panose="02070309020205020404" pitchFamily="49" charset="-78"/>
              </a:rPr>
              <a:t>log_messages</a:t>
            </a:r>
            <a:r>
              <a:rPr lang="en-US" dirty="0">
                <a:solidFill>
                  <a:srgbClr val="000089"/>
                </a:solidFill>
                <a:latin typeface="Simplified Arabic Fixed" panose="02070309020205020404" pitchFamily="49" charset="-78"/>
                <a:cs typeface="Simplified Arabic Fixed" panose="02070309020205020404" pitchFamily="49" charset="-78"/>
              </a:rPr>
              <a:t> PARTITION </a:t>
            </a:r>
            <a:r>
              <a:rPr lang="en-US" dirty="0">
                <a:solidFill>
                  <a:srgbClr val="000000"/>
                </a:solidFill>
                <a:latin typeface="Simplified Arabic Fixed" panose="02070309020205020404" pitchFamily="49" charset="-78"/>
                <a:cs typeface="Simplified Arabic Fixed" panose="02070309020205020404" pitchFamily="49" charset="-78"/>
              </a:rPr>
              <a:t>(</a:t>
            </a:r>
            <a:r>
              <a:rPr lang="en-US" b="1" dirty="0">
                <a:solidFill>
                  <a:srgbClr val="00669A"/>
                </a:solidFill>
                <a:latin typeface="Simplified Arabic Fixed" panose="02070309020205020404" pitchFamily="49" charset="-78"/>
                <a:cs typeface="Simplified Arabic Fixed" panose="02070309020205020404" pitchFamily="49" charset="-78"/>
              </a:rPr>
              <a:t>year</a:t>
            </a:r>
            <a:r>
              <a:rPr lang="en-US" dirty="0">
                <a:solidFill>
                  <a:srgbClr val="555555"/>
                </a:solidFill>
                <a:latin typeface="Simplified Arabic Fixed" panose="02070309020205020404" pitchFamily="49" charset="-78"/>
                <a:cs typeface="Simplified Arabic Fixed" panose="02070309020205020404" pitchFamily="49" charset="-78"/>
              </a:rPr>
              <a:t>=</a:t>
            </a:r>
            <a:r>
              <a:rPr lang="en-US" dirty="0">
                <a:solidFill>
                  <a:srgbClr val="FF6600"/>
                </a:solidFill>
                <a:latin typeface="Simplified Arabic Fixed" panose="02070309020205020404" pitchFamily="49" charset="-78"/>
                <a:cs typeface="Simplified Arabic Fixed" panose="02070309020205020404" pitchFamily="49" charset="-78"/>
              </a:rPr>
              <a:t>2012</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month</a:t>
            </a:r>
            <a:r>
              <a:rPr lang="en-US" dirty="0">
                <a:solidFill>
                  <a:srgbClr val="555555"/>
                </a:solidFill>
                <a:latin typeface="Simplified Arabic Fixed" panose="02070309020205020404" pitchFamily="49" charset="-78"/>
                <a:cs typeface="Simplified Arabic Fixed" panose="02070309020205020404" pitchFamily="49" charset="-78"/>
              </a:rPr>
              <a:t>=</a:t>
            </a:r>
            <a:r>
              <a:rPr lang="en-US" dirty="0">
                <a:solidFill>
                  <a:srgbClr val="FF6600"/>
                </a:solidFill>
                <a:latin typeface="Simplified Arabic Fixed" panose="02070309020205020404" pitchFamily="49" charset="-78"/>
                <a:cs typeface="Simplified Arabic Fixed" panose="02070309020205020404" pitchFamily="49" charset="-78"/>
              </a:rPr>
              <a:t>1</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day</a:t>
            </a:r>
            <a:r>
              <a:rPr lang="en-US" dirty="0">
                <a:solidFill>
                  <a:srgbClr val="555555"/>
                </a:solidFill>
                <a:latin typeface="Simplified Arabic Fixed" panose="02070309020205020404" pitchFamily="49" charset="-78"/>
                <a:cs typeface="Simplified Arabic Fixed" panose="02070309020205020404" pitchFamily="49" charset="-78"/>
              </a:rPr>
              <a:t>=</a:t>
            </a:r>
            <a:r>
              <a:rPr lang="en-US" dirty="0">
                <a:solidFill>
                  <a:srgbClr val="FF6600"/>
                </a:solidFill>
                <a:latin typeface="Simplified Arabic Fixed" panose="02070309020205020404" pitchFamily="49" charset="-78"/>
                <a:cs typeface="Simplified Arabic Fixed" panose="02070309020205020404" pitchFamily="49" charset="-78"/>
              </a:rPr>
              <a:t>2</a:t>
            </a:r>
            <a:r>
              <a:rPr lang="en-US" dirty="0">
                <a:solidFill>
                  <a:srgbClr val="000000"/>
                </a:solidFill>
                <a:latin typeface="Simplified Arabic Fixed" panose="02070309020205020404" pitchFamily="49" charset="-78"/>
                <a:cs typeface="Simplified Arabic Fixed" panose="02070309020205020404" pitchFamily="49" charset="-78"/>
              </a:rPr>
              <a:t>);</a:t>
            </a:r>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2364182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Altering Tables</a:t>
            </a:r>
            <a:endParaRPr lang="en-US" dirty="0"/>
          </a:p>
        </p:txBody>
      </p:sp>
      <p:sp>
        <p:nvSpPr>
          <p:cNvPr id="3" name="Content Placeholder 2"/>
          <p:cNvSpPr>
            <a:spLocks noGrp="1"/>
          </p:cNvSpPr>
          <p:nvPr>
            <p:ph idx="1"/>
          </p:nvPr>
        </p:nvSpPr>
        <p:spPr>
          <a:xfrm>
            <a:off x="646112" y="1600200"/>
            <a:ext cx="11012488" cy="4876800"/>
          </a:xfrm>
        </p:spPr>
        <p:style>
          <a:lnRef idx="1">
            <a:schemeClr val="accent4"/>
          </a:lnRef>
          <a:fillRef idx="3">
            <a:schemeClr val="accent4"/>
          </a:fillRef>
          <a:effectRef idx="2">
            <a:schemeClr val="accent4"/>
          </a:effectRef>
          <a:fontRef idx="minor">
            <a:schemeClr val="lt1"/>
          </a:fontRef>
        </p:style>
        <p:txBody>
          <a:bodyPr>
            <a:normAutofit lnSpcReduction="10000"/>
          </a:bodyPr>
          <a:lstStyle/>
          <a:p>
            <a:r>
              <a:rPr lang="en-US" sz="1800" b="1" dirty="0">
                <a:solidFill>
                  <a:srgbClr val="00669A"/>
                </a:solidFill>
                <a:latin typeface="Simplified Arabic Fixed" panose="02070309020205020404" pitchFamily="49" charset="-78"/>
                <a:cs typeface="Simplified Arabic Fixed" panose="02070309020205020404" pitchFamily="49" charset="-78"/>
              </a:rPr>
              <a:t>DROP TABLE </a:t>
            </a:r>
            <a:r>
              <a:rPr lang="en-US" sz="1800" dirty="0">
                <a:solidFill>
                  <a:srgbClr val="000089"/>
                </a:solidFill>
                <a:latin typeface="Simplified Arabic Fixed" panose="02070309020205020404" pitchFamily="49" charset="-78"/>
                <a:cs typeface="Simplified Arabic Fixed" panose="02070309020205020404" pitchFamily="49" charset="-78"/>
              </a:rPr>
              <a:t>IF </a:t>
            </a:r>
            <a:r>
              <a:rPr lang="en-US" sz="1800" b="1" dirty="0">
                <a:solidFill>
                  <a:srgbClr val="00669A"/>
                </a:solidFill>
                <a:latin typeface="Simplified Arabic Fixed" panose="02070309020205020404" pitchFamily="49" charset="-78"/>
                <a:cs typeface="Simplified Arabic Fixed" panose="02070309020205020404" pitchFamily="49" charset="-78"/>
              </a:rPr>
              <a:t>EXISTS </a:t>
            </a:r>
            <a:r>
              <a:rPr lang="en-US" sz="1800" dirty="0">
                <a:solidFill>
                  <a:srgbClr val="000089"/>
                </a:solidFill>
                <a:latin typeface="Simplified Arabic Fixed" panose="02070309020205020404" pitchFamily="49" charset="-78"/>
                <a:cs typeface="Simplified Arabic Fixed" panose="02070309020205020404" pitchFamily="49" charset="-78"/>
              </a:rPr>
              <a:t>employees</a:t>
            </a:r>
            <a:r>
              <a:rPr lang="en-US" sz="1800" dirty="0">
                <a:solidFill>
                  <a:srgbClr val="000000"/>
                </a:solidFill>
                <a:latin typeface="Simplified Arabic Fixed" panose="02070309020205020404" pitchFamily="49" charset="-78"/>
                <a:cs typeface="Simplified Arabic Fixed" panose="02070309020205020404" pitchFamily="49" charset="-78"/>
              </a:rPr>
              <a:t>;</a:t>
            </a:r>
          </a:p>
          <a:p>
            <a:r>
              <a:rPr lang="en-US" sz="1800" b="1" dirty="0">
                <a:solidFill>
                  <a:srgbClr val="00669A"/>
                </a:solidFill>
                <a:latin typeface="Simplified Arabic Fixed" panose="02070309020205020404" pitchFamily="49" charset="-78"/>
                <a:cs typeface="Simplified Arabic Fixed" panose="02070309020205020404" pitchFamily="49" charset="-78"/>
              </a:rPr>
              <a:t>ALTER TABLE </a:t>
            </a:r>
            <a:r>
              <a:rPr lang="en-US" sz="1800" dirty="0" err="1">
                <a:solidFill>
                  <a:srgbClr val="000089"/>
                </a:solidFill>
                <a:latin typeface="Simplified Arabic Fixed" panose="02070309020205020404" pitchFamily="49" charset="-78"/>
                <a:cs typeface="Simplified Arabic Fixed" panose="02070309020205020404" pitchFamily="49" charset="-78"/>
              </a:rPr>
              <a:t>log_messages</a:t>
            </a:r>
            <a:r>
              <a:rPr lang="en-US" sz="1800" dirty="0">
                <a:solidFill>
                  <a:srgbClr val="000089"/>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RENAME TO </a:t>
            </a:r>
            <a:r>
              <a:rPr lang="en-US" sz="1800" dirty="0" err="1">
                <a:solidFill>
                  <a:srgbClr val="000089"/>
                </a:solidFill>
                <a:latin typeface="Simplified Arabic Fixed" panose="02070309020205020404" pitchFamily="49" charset="-78"/>
                <a:cs typeface="Simplified Arabic Fixed" panose="02070309020205020404" pitchFamily="49" charset="-78"/>
              </a:rPr>
              <a:t>logmsgs</a:t>
            </a:r>
            <a:r>
              <a:rPr lang="en-US" sz="1800"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sz="1800" b="1" dirty="0">
                <a:solidFill>
                  <a:srgbClr val="00669A"/>
                </a:solidFill>
                <a:latin typeface="Simplified Arabic Fixed" panose="02070309020205020404" pitchFamily="49" charset="-78"/>
                <a:cs typeface="Simplified Arabic Fixed" panose="02070309020205020404" pitchFamily="49" charset="-78"/>
              </a:rPr>
              <a:t>ALTER TABLE </a:t>
            </a:r>
            <a:r>
              <a:rPr lang="en-US" sz="1800" dirty="0" err="1">
                <a:solidFill>
                  <a:srgbClr val="000089"/>
                </a:solidFill>
                <a:latin typeface="Simplified Arabic Fixed" panose="02070309020205020404" pitchFamily="49" charset="-78"/>
                <a:cs typeface="Simplified Arabic Fixed" panose="02070309020205020404" pitchFamily="49" charset="-78"/>
              </a:rPr>
              <a:t>log_messages</a:t>
            </a:r>
            <a:r>
              <a:rPr lang="en-US" sz="1800" dirty="0">
                <a:solidFill>
                  <a:srgbClr val="000089"/>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ADD </a:t>
            </a:r>
            <a:r>
              <a:rPr lang="en-US" sz="1800" dirty="0">
                <a:solidFill>
                  <a:srgbClr val="000089"/>
                </a:solidFill>
                <a:latin typeface="Simplified Arabic Fixed" panose="02070309020205020404" pitchFamily="49" charset="-78"/>
                <a:cs typeface="Simplified Arabic Fixed" panose="02070309020205020404" pitchFamily="49" charset="-78"/>
              </a:rPr>
              <a:t>IF </a:t>
            </a:r>
            <a:r>
              <a:rPr lang="en-US" sz="1800" b="1" dirty="0">
                <a:solidFill>
                  <a:srgbClr val="00669A"/>
                </a:solidFill>
                <a:latin typeface="Simplified Arabic Fixed" panose="02070309020205020404" pitchFamily="49" charset="-78"/>
                <a:cs typeface="Simplified Arabic Fixed" panose="02070309020205020404" pitchFamily="49" charset="-78"/>
              </a:rPr>
              <a:t>NOT EXISTS</a:t>
            </a:r>
          </a:p>
          <a:p>
            <a:r>
              <a:rPr lang="en-US" sz="1800" dirty="0">
                <a:solidFill>
                  <a:srgbClr val="000089"/>
                </a:solidFill>
                <a:latin typeface="Simplified Arabic Fixed" panose="02070309020205020404" pitchFamily="49" charset="-78"/>
                <a:cs typeface="Simplified Arabic Fixed" panose="02070309020205020404" pitchFamily="49" charset="-78"/>
              </a:rPr>
              <a:t>PARTITION </a:t>
            </a:r>
            <a:r>
              <a:rPr lang="en-US" sz="1800" dirty="0">
                <a:solidFill>
                  <a:srgbClr val="000000"/>
                </a:solidFill>
                <a:latin typeface="Simplified Arabic Fixed" panose="02070309020205020404" pitchFamily="49" charset="-78"/>
                <a:cs typeface="Simplified Arabic Fixed" panose="02070309020205020404" pitchFamily="49" charset="-78"/>
              </a:rPr>
              <a:t>(</a:t>
            </a:r>
            <a:r>
              <a:rPr lang="en-US" sz="1800" b="1" dirty="0">
                <a:solidFill>
                  <a:srgbClr val="00669A"/>
                </a:solidFill>
                <a:latin typeface="Simplified Arabic Fixed" panose="02070309020205020404" pitchFamily="49" charset="-78"/>
                <a:cs typeface="Simplified Arabic Fixed" panose="02070309020205020404" pitchFamily="49" charset="-78"/>
              </a:rPr>
              <a:t>year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2011</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month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1</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day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1</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LOCATION </a:t>
            </a:r>
            <a:r>
              <a:rPr lang="en-US" sz="1800" dirty="0">
                <a:solidFill>
                  <a:srgbClr val="CD3300"/>
                </a:solidFill>
                <a:latin typeface="Simplified Arabic Fixed" panose="02070309020205020404" pitchFamily="49" charset="-78"/>
                <a:cs typeface="Simplified Arabic Fixed" panose="02070309020205020404" pitchFamily="49" charset="-78"/>
              </a:rPr>
              <a:t>'/logs/2011/01/01'</a:t>
            </a:r>
          </a:p>
          <a:p>
            <a:r>
              <a:rPr lang="en-US" sz="1800" dirty="0">
                <a:solidFill>
                  <a:srgbClr val="000089"/>
                </a:solidFill>
                <a:latin typeface="Simplified Arabic Fixed" panose="02070309020205020404" pitchFamily="49" charset="-78"/>
                <a:cs typeface="Simplified Arabic Fixed" panose="02070309020205020404" pitchFamily="49" charset="-78"/>
              </a:rPr>
              <a:t>PARTITION </a:t>
            </a:r>
            <a:r>
              <a:rPr lang="en-US" sz="1800" dirty="0">
                <a:solidFill>
                  <a:srgbClr val="000000"/>
                </a:solidFill>
                <a:latin typeface="Simplified Arabic Fixed" panose="02070309020205020404" pitchFamily="49" charset="-78"/>
                <a:cs typeface="Simplified Arabic Fixed" panose="02070309020205020404" pitchFamily="49" charset="-78"/>
              </a:rPr>
              <a:t>(</a:t>
            </a:r>
            <a:r>
              <a:rPr lang="en-US" sz="1800" b="1" dirty="0">
                <a:solidFill>
                  <a:srgbClr val="00669A"/>
                </a:solidFill>
                <a:latin typeface="Simplified Arabic Fixed" panose="02070309020205020404" pitchFamily="49" charset="-78"/>
                <a:cs typeface="Simplified Arabic Fixed" panose="02070309020205020404" pitchFamily="49" charset="-78"/>
              </a:rPr>
              <a:t>year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2011</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month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1</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day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2</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LOCATION </a:t>
            </a:r>
            <a:r>
              <a:rPr lang="en-US" sz="1800" dirty="0">
                <a:solidFill>
                  <a:srgbClr val="CD3300"/>
                </a:solidFill>
                <a:latin typeface="Simplified Arabic Fixed" panose="02070309020205020404" pitchFamily="49" charset="-78"/>
                <a:cs typeface="Simplified Arabic Fixed" panose="02070309020205020404" pitchFamily="49" charset="-78"/>
              </a:rPr>
              <a:t>'/logs/2011/01/02'</a:t>
            </a:r>
          </a:p>
          <a:p>
            <a:r>
              <a:rPr lang="en-US" sz="1800" dirty="0">
                <a:solidFill>
                  <a:srgbClr val="000089"/>
                </a:solidFill>
                <a:latin typeface="Simplified Arabic Fixed" panose="02070309020205020404" pitchFamily="49" charset="-78"/>
                <a:cs typeface="Simplified Arabic Fixed" panose="02070309020205020404" pitchFamily="49" charset="-78"/>
              </a:rPr>
              <a:t>PARTITION </a:t>
            </a:r>
            <a:r>
              <a:rPr lang="en-US" sz="1800" dirty="0">
                <a:solidFill>
                  <a:srgbClr val="000000"/>
                </a:solidFill>
                <a:latin typeface="Simplified Arabic Fixed" panose="02070309020205020404" pitchFamily="49" charset="-78"/>
                <a:cs typeface="Simplified Arabic Fixed" panose="02070309020205020404" pitchFamily="49" charset="-78"/>
              </a:rPr>
              <a:t>(</a:t>
            </a:r>
            <a:r>
              <a:rPr lang="en-US" sz="1800" b="1" dirty="0">
                <a:solidFill>
                  <a:srgbClr val="00669A"/>
                </a:solidFill>
                <a:latin typeface="Simplified Arabic Fixed" panose="02070309020205020404" pitchFamily="49" charset="-78"/>
                <a:cs typeface="Simplified Arabic Fixed" panose="02070309020205020404" pitchFamily="49" charset="-78"/>
              </a:rPr>
              <a:t>year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2011</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month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1</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day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3</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LOCATION </a:t>
            </a:r>
            <a:r>
              <a:rPr lang="en-US" sz="1800" dirty="0">
                <a:solidFill>
                  <a:srgbClr val="CD3300"/>
                </a:solidFill>
                <a:latin typeface="Simplified Arabic Fixed" panose="02070309020205020404" pitchFamily="49" charset="-78"/>
                <a:cs typeface="Simplified Arabic Fixed" panose="02070309020205020404" pitchFamily="49" charset="-78"/>
              </a:rPr>
              <a:t>'/logs/2011/01/03‘</a:t>
            </a:r>
          </a:p>
          <a:p>
            <a:endParaRPr lang="en-US" sz="1800" dirty="0">
              <a:solidFill>
                <a:srgbClr val="CD3300"/>
              </a:solidFill>
              <a:latin typeface="Simplified Arabic Fixed" panose="02070309020205020404" pitchFamily="49" charset="-78"/>
              <a:cs typeface="Simplified Arabic Fixed" panose="02070309020205020404" pitchFamily="49" charset="-78"/>
            </a:endParaRPr>
          </a:p>
          <a:p>
            <a:r>
              <a:rPr lang="en-US" sz="1800" b="1" dirty="0">
                <a:solidFill>
                  <a:srgbClr val="00669A"/>
                </a:solidFill>
                <a:latin typeface="Simplified Arabic Fixed" panose="02070309020205020404" pitchFamily="49" charset="-78"/>
                <a:cs typeface="Simplified Arabic Fixed" panose="02070309020205020404" pitchFamily="49" charset="-78"/>
              </a:rPr>
              <a:t>ALTER TABLE </a:t>
            </a:r>
            <a:r>
              <a:rPr lang="en-US" sz="1800" dirty="0" err="1">
                <a:solidFill>
                  <a:srgbClr val="000089"/>
                </a:solidFill>
                <a:latin typeface="Simplified Arabic Fixed" panose="02070309020205020404" pitchFamily="49" charset="-78"/>
                <a:cs typeface="Simplified Arabic Fixed" panose="02070309020205020404" pitchFamily="49" charset="-78"/>
              </a:rPr>
              <a:t>log_messages</a:t>
            </a:r>
            <a:r>
              <a:rPr lang="en-US" sz="1800" dirty="0">
                <a:solidFill>
                  <a:srgbClr val="000089"/>
                </a:solidFill>
                <a:latin typeface="Simplified Arabic Fixed" panose="02070309020205020404" pitchFamily="49" charset="-78"/>
                <a:cs typeface="Simplified Arabic Fixed" panose="02070309020205020404" pitchFamily="49" charset="-78"/>
              </a:rPr>
              <a:t> PARTITION</a:t>
            </a:r>
            <a:r>
              <a:rPr lang="en-US" sz="1800" dirty="0">
                <a:solidFill>
                  <a:srgbClr val="000000"/>
                </a:solidFill>
                <a:latin typeface="Simplified Arabic Fixed" panose="02070309020205020404" pitchFamily="49" charset="-78"/>
                <a:cs typeface="Simplified Arabic Fixed" panose="02070309020205020404" pitchFamily="49" charset="-78"/>
              </a:rPr>
              <a:t>(</a:t>
            </a:r>
            <a:r>
              <a:rPr lang="en-US" sz="1800" b="1" dirty="0">
                <a:solidFill>
                  <a:srgbClr val="00669A"/>
                </a:solidFill>
                <a:latin typeface="Simplified Arabic Fixed" panose="02070309020205020404" pitchFamily="49" charset="-78"/>
                <a:cs typeface="Simplified Arabic Fixed" panose="02070309020205020404" pitchFamily="49" charset="-78"/>
              </a:rPr>
              <a:t>year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2011</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month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12</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day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2</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SET LOCATION </a:t>
            </a:r>
            <a:r>
              <a:rPr lang="en-US" sz="1800" dirty="0">
                <a:solidFill>
                  <a:srgbClr val="CD3300"/>
                </a:solidFill>
                <a:latin typeface="Simplified Arabic Fixed" panose="02070309020205020404" pitchFamily="49" charset="-78"/>
                <a:cs typeface="Simplified Arabic Fixed" panose="02070309020205020404" pitchFamily="49" charset="-78"/>
              </a:rPr>
              <a:t>'s3n://</a:t>
            </a:r>
            <a:r>
              <a:rPr lang="en-US" sz="1800" dirty="0" err="1">
                <a:solidFill>
                  <a:srgbClr val="CD3300"/>
                </a:solidFill>
                <a:latin typeface="Simplified Arabic Fixed" panose="02070309020205020404" pitchFamily="49" charset="-78"/>
                <a:cs typeface="Simplified Arabic Fixed" panose="02070309020205020404" pitchFamily="49" charset="-78"/>
              </a:rPr>
              <a:t>ourbucket</a:t>
            </a:r>
            <a:r>
              <a:rPr lang="en-US" sz="1800" dirty="0">
                <a:solidFill>
                  <a:srgbClr val="CD3300"/>
                </a:solidFill>
                <a:latin typeface="Simplified Arabic Fixed" panose="02070309020205020404" pitchFamily="49" charset="-78"/>
                <a:cs typeface="Simplified Arabic Fixed" panose="02070309020205020404" pitchFamily="49" charset="-78"/>
              </a:rPr>
              <a:t>/logs/2011/01/02'</a:t>
            </a:r>
            <a:r>
              <a:rPr lang="en-US" sz="1800" dirty="0">
                <a:solidFill>
                  <a:srgbClr val="000000"/>
                </a:solidFill>
                <a:latin typeface="Simplified Arabic Fixed" panose="02070309020205020404" pitchFamily="49" charset="-78"/>
                <a:cs typeface="Simplified Arabic Fixed" panose="02070309020205020404" pitchFamily="49" charset="-78"/>
              </a:rPr>
              <a:t>;</a:t>
            </a:r>
          </a:p>
          <a:p>
            <a:endParaRPr lang="en-US" sz="1800" dirty="0">
              <a:solidFill>
                <a:srgbClr val="000000"/>
              </a:solidFill>
              <a:latin typeface="Simplified Arabic Fixed" panose="02070309020205020404" pitchFamily="49" charset="-78"/>
              <a:cs typeface="Simplified Arabic Fixed" panose="02070309020205020404" pitchFamily="49" charset="-78"/>
            </a:endParaRPr>
          </a:p>
          <a:p>
            <a:r>
              <a:rPr lang="en-US" sz="1800" b="1" dirty="0">
                <a:solidFill>
                  <a:srgbClr val="00669A"/>
                </a:solidFill>
                <a:latin typeface="Simplified Arabic Fixed" panose="02070309020205020404" pitchFamily="49" charset="-78"/>
                <a:cs typeface="Simplified Arabic Fixed" panose="02070309020205020404" pitchFamily="49" charset="-78"/>
              </a:rPr>
              <a:t>ALTER TABLE </a:t>
            </a:r>
            <a:r>
              <a:rPr lang="en-US" sz="1800" dirty="0" err="1">
                <a:solidFill>
                  <a:srgbClr val="000089"/>
                </a:solidFill>
                <a:latin typeface="Simplified Arabic Fixed" panose="02070309020205020404" pitchFamily="49" charset="-78"/>
                <a:cs typeface="Simplified Arabic Fixed" panose="02070309020205020404" pitchFamily="49" charset="-78"/>
              </a:rPr>
              <a:t>log_messages</a:t>
            </a:r>
            <a:r>
              <a:rPr lang="en-US" sz="1800" dirty="0">
                <a:solidFill>
                  <a:srgbClr val="000089"/>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DROP </a:t>
            </a:r>
            <a:r>
              <a:rPr lang="en-US" sz="1800" dirty="0">
                <a:solidFill>
                  <a:srgbClr val="000089"/>
                </a:solidFill>
                <a:latin typeface="Simplified Arabic Fixed" panose="02070309020205020404" pitchFamily="49" charset="-78"/>
                <a:cs typeface="Simplified Arabic Fixed" panose="02070309020205020404" pitchFamily="49" charset="-78"/>
              </a:rPr>
              <a:t>IF </a:t>
            </a:r>
            <a:r>
              <a:rPr lang="en-US" sz="1800" b="1" dirty="0">
                <a:solidFill>
                  <a:srgbClr val="00669A"/>
                </a:solidFill>
                <a:latin typeface="Simplified Arabic Fixed" panose="02070309020205020404" pitchFamily="49" charset="-78"/>
                <a:cs typeface="Simplified Arabic Fixed" panose="02070309020205020404" pitchFamily="49" charset="-78"/>
              </a:rPr>
              <a:t>EXISTS </a:t>
            </a:r>
            <a:r>
              <a:rPr lang="en-US" sz="1800" dirty="0">
                <a:solidFill>
                  <a:srgbClr val="000089"/>
                </a:solidFill>
                <a:latin typeface="Simplified Arabic Fixed" panose="02070309020205020404" pitchFamily="49" charset="-78"/>
                <a:cs typeface="Simplified Arabic Fixed" panose="02070309020205020404" pitchFamily="49" charset="-78"/>
              </a:rPr>
              <a:t>PARTITION</a:t>
            </a:r>
            <a:r>
              <a:rPr lang="en-US" sz="1800" dirty="0">
                <a:solidFill>
                  <a:srgbClr val="000000"/>
                </a:solidFill>
                <a:latin typeface="Simplified Arabic Fixed" panose="02070309020205020404" pitchFamily="49" charset="-78"/>
                <a:cs typeface="Simplified Arabic Fixed" panose="02070309020205020404" pitchFamily="49" charset="-78"/>
              </a:rPr>
              <a:t>(</a:t>
            </a:r>
            <a:r>
              <a:rPr lang="en-US" sz="1800" b="1" dirty="0">
                <a:solidFill>
                  <a:srgbClr val="00669A"/>
                </a:solidFill>
                <a:latin typeface="Simplified Arabic Fixed" panose="02070309020205020404" pitchFamily="49" charset="-78"/>
                <a:cs typeface="Simplified Arabic Fixed" panose="02070309020205020404" pitchFamily="49" charset="-78"/>
              </a:rPr>
              <a:t>year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2011</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month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12</a:t>
            </a:r>
            <a:r>
              <a:rPr lang="en-US" sz="1800" dirty="0">
                <a:solidFill>
                  <a:srgbClr val="000000"/>
                </a:solidFill>
                <a:latin typeface="Simplified Arabic Fixed" panose="02070309020205020404" pitchFamily="49" charset="-78"/>
                <a:cs typeface="Simplified Arabic Fixed" panose="02070309020205020404" pitchFamily="49" charset="-78"/>
              </a:rPr>
              <a:t>, </a:t>
            </a:r>
            <a:r>
              <a:rPr lang="en-US" sz="1800" b="1" dirty="0">
                <a:solidFill>
                  <a:srgbClr val="00669A"/>
                </a:solidFill>
                <a:latin typeface="Simplified Arabic Fixed" panose="02070309020205020404" pitchFamily="49" charset="-78"/>
                <a:cs typeface="Simplified Arabic Fixed" panose="02070309020205020404" pitchFamily="49" charset="-78"/>
              </a:rPr>
              <a:t>day </a:t>
            </a:r>
            <a:r>
              <a:rPr lang="en-US" sz="1800" dirty="0">
                <a:solidFill>
                  <a:srgbClr val="555555"/>
                </a:solidFill>
                <a:latin typeface="Simplified Arabic Fixed" panose="02070309020205020404" pitchFamily="49" charset="-78"/>
                <a:cs typeface="Simplified Arabic Fixed" panose="02070309020205020404" pitchFamily="49" charset="-78"/>
              </a:rPr>
              <a:t>= </a:t>
            </a:r>
            <a:r>
              <a:rPr lang="en-US" sz="1800" dirty="0">
                <a:solidFill>
                  <a:srgbClr val="FF6600"/>
                </a:solidFill>
                <a:latin typeface="Simplified Arabic Fixed" panose="02070309020205020404" pitchFamily="49" charset="-78"/>
                <a:cs typeface="Simplified Arabic Fixed" panose="02070309020205020404" pitchFamily="49" charset="-78"/>
              </a:rPr>
              <a:t>2</a:t>
            </a:r>
            <a:r>
              <a:rPr lang="en-US" sz="1800" dirty="0">
                <a:solidFill>
                  <a:srgbClr val="000000"/>
                </a:solidFill>
                <a:latin typeface="Simplified Arabic Fixed" panose="02070309020205020404" pitchFamily="49" charset="-78"/>
                <a:cs typeface="Simplified Arabic Fixed" panose="02070309020205020404" pitchFamily="49" charset="-78"/>
              </a:rPr>
              <a:t>);</a:t>
            </a:r>
            <a:endParaRPr lang="en-US" sz="1800"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2044196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Hadoop</a:t>
            </a:r>
            <a:endParaRPr lang="en-US" dirty="0"/>
          </a:p>
        </p:txBody>
      </p:sp>
      <p:sp>
        <p:nvSpPr>
          <p:cNvPr id="3" name="Content Placeholder 2"/>
          <p:cNvSpPr>
            <a:spLocks noGrp="1"/>
          </p:cNvSpPr>
          <p:nvPr>
            <p:ph idx="1"/>
          </p:nvPr>
        </p:nvSpPr>
        <p:spPr>
          <a:xfrm>
            <a:off x="762000" y="1524000"/>
            <a:ext cx="10972800" cy="4876800"/>
          </a:xfrm>
        </p:spPr>
        <p:txBody>
          <a:bodyPr>
            <a:normAutofit/>
          </a:bodyPr>
          <a:lstStyle/>
          <a:p>
            <a:r>
              <a:rPr lang="en-US" dirty="0" smtClean="0"/>
              <a:t>Hive </a:t>
            </a:r>
            <a:r>
              <a:rPr lang="en-US" dirty="0"/>
              <a:t>requires Java 1.6 and Hadoop version 0.17 </a:t>
            </a:r>
            <a:endParaRPr lang="en-US" dirty="0" smtClean="0"/>
          </a:p>
          <a:p>
            <a:r>
              <a:rPr lang="en-US" dirty="0" smtClean="0"/>
              <a:t>latest </a:t>
            </a:r>
            <a:r>
              <a:rPr lang="en-US" dirty="0"/>
              <a:t>release of Hive at http://hadoop.apache.org/hive/releases.html </a:t>
            </a:r>
            <a:endParaRPr lang="en-US" dirty="0" smtClean="0"/>
          </a:p>
          <a:p>
            <a:r>
              <a:rPr lang="en-US" dirty="0" smtClean="0"/>
              <a:t>extract </a:t>
            </a:r>
            <a:r>
              <a:rPr lang="en-US" dirty="0"/>
              <a:t>the </a:t>
            </a:r>
            <a:r>
              <a:rPr lang="en-US" dirty="0" err="1"/>
              <a:t>tarball</a:t>
            </a:r>
            <a:r>
              <a:rPr lang="en-US" dirty="0"/>
              <a:t> into a </a:t>
            </a:r>
            <a:r>
              <a:rPr lang="en-US" dirty="0" smtClean="0"/>
              <a:t>directory </a:t>
            </a:r>
            <a:r>
              <a:rPr lang="en-US" dirty="0"/>
              <a:t>that we call </a:t>
            </a:r>
            <a:r>
              <a:rPr lang="en-US" sz="2000" dirty="0"/>
              <a:t>HIVE_HOME </a:t>
            </a:r>
          </a:p>
          <a:p>
            <a:r>
              <a:rPr lang="en-US" sz="2000" dirty="0"/>
              <a:t>Hive requires following directories to be present at HDFS</a:t>
            </a:r>
          </a:p>
          <a:p>
            <a:pPr lvl="1"/>
            <a:r>
              <a:rPr lang="en-US" sz="3200" dirty="0" err="1" smtClean="0"/>
              <a:t>hadoop</a:t>
            </a:r>
            <a:r>
              <a:rPr lang="en-US" sz="3200" dirty="0" smtClean="0"/>
              <a:t> </a:t>
            </a:r>
            <a:r>
              <a:rPr lang="en-US" sz="3200" dirty="0"/>
              <a:t>fs -</a:t>
            </a:r>
            <a:r>
              <a:rPr lang="en-US" sz="3200" dirty="0" err="1"/>
              <a:t>mkdir</a:t>
            </a:r>
            <a:r>
              <a:rPr lang="en-US" sz="3200" dirty="0"/>
              <a:t> /</a:t>
            </a:r>
            <a:r>
              <a:rPr lang="en-US" sz="3200" dirty="0" err="1"/>
              <a:t>tmp</a:t>
            </a:r>
            <a:endParaRPr lang="en-US" sz="3200" dirty="0"/>
          </a:p>
          <a:p>
            <a:pPr lvl="1"/>
            <a:r>
              <a:rPr lang="en-US" sz="3200" dirty="0" err="1" smtClean="0"/>
              <a:t>hadoop</a:t>
            </a:r>
            <a:r>
              <a:rPr lang="en-US" sz="3200" dirty="0" smtClean="0"/>
              <a:t> </a:t>
            </a:r>
            <a:r>
              <a:rPr lang="en-US" sz="3200" dirty="0"/>
              <a:t>fs -</a:t>
            </a:r>
            <a:r>
              <a:rPr lang="en-US" sz="3200" dirty="0" err="1"/>
              <a:t>mkdir</a:t>
            </a:r>
            <a:r>
              <a:rPr lang="en-US" sz="3200" dirty="0"/>
              <a:t> /user/hive/warehouse </a:t>
            </a:r>
          </a:p>
          <a:p>
            <a:pPr lvl="1"/>
            <a:r>
              <a:rPr lang="en-US" sz="3200" dirty="0" err="1" smtClean="0"/>
              <a:t>hadoop</a:t>
            </a:r>
            <a:r>
              <a:rPr lang="en-US" sz="3200" dirty="0" smtClean="0"/>
              <a:t> </a:t>
            </a:r>
            <a:r>
              <a:rPr lang="en-US" sz="3200" dirty="0"/>
              <a:t>fs </a:t>
            </a:r>
            <a:r>
              <a:rPr lang="en-US" sz="3200" dirty="0" smtClean="0"/>
              <a:t>–</a:t>
            </a:r>
            <a:r>
              <a:rPr lang="en-US" sz="3200" dirty="0" err="1" smtClean="0"/>
              <a:t>chmod</a:t>
            </a:r>
            <a:r>
              <a:rPr lang="en-US" sz="3200" dirty="0" smtClean="0"/>
              <a:t> -R 777 /</a:t>
            </a:r>
            <a:r>
              <a:rPr lang="en-US" sz="3200" dirty="0" err="1" smtClean="0"/>
              <a:t>tmp</a:t>
            </a:r>
            <a:r>
              <a:rPr lang="en-US" sz="3200" dirty="0" smtClean="0"/>
              <a:t> </a:t>
            </a:r>
            <a:endParaRPr lang="en-US" sz="3200" dirty="0"/>
          </a:p>
          <a:p>
            <a:pPr lvl="1"/>
            <a:r>
              <a:rPr lang="en-US" sz="3200" dirty="0" err="1" smtClean="0"/>
              <a:t>hadoop</a:t>
            </a:r>
            <a:r>
              <a:rPr lang="en-US" sz="3200" dirty="0" smtClean="0"/>
              <a:t> </a:t>
            </a:r>
            <a:r>
              <a:rPr lang="en-US" sz="3200" dirty="0"/>
              <a:t>fs -</a:t>
            </a:r>
            <a:r>
              <a:rPr lang="en-US" sz="3200" dirty="0" err="1" smtClean="0"/>
              <a:t>chmod</a:t>
            </a:r>
            <a:r>
              <a:rPr lang="en-US" sz="3200" dirty="0" smtClean="0"/>
              <a:t> –R  777 </a:t>
            </a:r>
            <a:r>
              <a:rPr lang="en-US" sz="3200" dirty="0"/>
              <a:t>/user/hive/warehouse </a:t>
            </a:r>
          </a:p>
          <a:p>
            <a:endParaRPr lang="en-US" dirty="0"/>
          </a:p>
        </p:txBody>
      </p:sp>
    </p:spTree>
    <p:extLst>
      <p:ext uri="{BB962C8B-B14F-4D97-AF65-F5344CB8AC3E}">
        <p14:creationId xmlns:p14="http://schemas.microsoft.com/office/powerpoint/2010/main" val="2350256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Columns</a:t>
            </a:r>
          </a:p>
        </p:txBody>
      </p:sp>
      <p:sp>
        <p:nvSpPr>
          <p:cNvPr id="4" name="TextBox 3"/>
          <p:cNvSpPr txBox="1"/>
          <p:nvPr/>
        </p:nvSpPr>
        <p:spPr>
          <a:xfrm>
            <a:off x="658620" y="1676400"/>
            <a:ext cx="11152379" cy="426720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ALTER TABLE </a:t>
            </a:r>
            <a:r>
              <a:rPr lang="en-US" dirty="0" err="1">
                <a:solidFill>
                  <a:srgbClr val="000089"/>
                </a:solidFill>
                <a:latin typeface="Simplified Arabic Fixed" panose="02070309020205020404" pitchFamily="49" charset="-78"/>
                <a:cs typeface="Simplified Arabic Fixed" panose="02070309020205020404" pitchFamily="49" charset="-78"/>
              </a:rPr>
              <a:t>log_messages</a:t>
            </a:r>
            <a:endParaRPr lang="en-US" dirty="0">
              <a:solidFill>
                <a:srgbClr val="000089"/>
              </a:solidFill>
              <a:latin typeface="Simplified Arabic Fixed" panose="02070309020205020404" pitchFamily="49" charset="-78"/>
              <a:cs typeface="Simplified Arabic Fixed" panose="02070309020205020404" pitchFamily="49" charset="-78"/>
            </a:endParaRPr>
          </a:p>
          <a:p>
            <a:r>
              <a:rPr lang="en-US" dirty="0">
                <a:solidFill>
                  <a:srgbClr val="000089"/>
                </a:solidFill>
                <a:latin typeface="Simplified Arabic Fixed" panose="02070309020205020404" pitchFamily="49" charset="-78"/>
                <a:cs typeface="Simplified Arabic Fixed" panose="02070309020205020404" pitchFamily="49" charset="-78"/>
              </a:rPr>
              <a:t>CHANGE </a:t>
            </a:r>
            <a:r>
              <a:rPr lang="en-US" b="1" dirty="0">
                <a:solidFill>
                  <a:srgbClr val="00669A"/>
                </a:solidFill>
                <a:latin typeface="Simplified Arabic Fixed" panose="02070309020205020404" pitchFamily="49" charset="-78"/>
                <a:cs typeface="Simplified Arabic Fixed" panose="02070309020205020404" pitchFamily="49" charset="-78"/>
              </a:rPr>
              <a:t>COLUMN </a:t>
            </a:r>
            <a:r>
              <a:rPr lang="en-US" dirty="0" err="1">
                <a:solidFill>
                  <a:srgbClr val="000089"/>
                </a:solidFill>
                <a:latin typeface="Simplified Arabic Fixed" panose="02070309020205020404" pitchFamily="49" charset="-78"/>
                <a:cs typeface="Simplified Arabic Fixed" panose="02070309020205020404" pitchFamily="49" charset="-78"/>
              </a:rPr>
              <a:t>hms</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hours_minutes_seconds</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336666"/>
                </a:solidFill>
                <a:latin typeface="Simplified Arabic Fixed" panose="02070309020205020404" pitchFamily="49" charset="-78"/>
                <a:cs typeface="Simplified Arabic Fixed" panose="02070309020205020404" pitchFamily="49" charset="-78"/>
              </a:rPr>
              <a:t>INT</a:t>
            </a:r>
          </a:p>
          <a:p>
            <a:r>
              <a:rPr lang="en-US" b="1" dirty="0">
                <a:solidFill>
                  <a:srgbClr val="00669A"/>
                </a:solidFill>
                <a:latin typeface="Simplified Arabic Fixed" panose="02070309020205020404" pitchFamily="49" charset="-78"/>
                <a:cs typeface="Simplified Arabic Fixed" panose="02070309020205020404" pitchFamily="49" charset="-78"/>
              </a:rPr>
              <a:t>COMMENT </a:t>
            </a:r>
            <a:r>
              <a:rPr lang="en-US" dirty="0">
                <a:solidFill>
                  <a:srgbClr val="CD3300"/>
                </a:solidFill>
                <a:latin typeface="Simplified Arabic Fixed" panose="02070309020205020404" pitchFamily="49" charset="-78"/>
                <a:cs typeface="Simplified Arabic Fixed" panose="02070309020205020404" pitchFamily="49" charset="-78"/>
              </a:rPr>
              <a:t>'The hours, minutes, and seconds part of the timestamp'</a:t>
            </a:r>
          </a:p>
          <a:p>
            <a:r>
              <a:rPr lang="en-US" b="1" dirty="0">
                <a:solidFill>
                  <a:srgbClr val="00669A"/>
                </a:solidFill>
                <a:latin typeface="Simplified Arabic Fixed" panose="02070309020205020404" pitchFamily="49" charset="-78"/>
                <a:cs typeface="Simplified Arabic Fixed" panose="02070309020205020404" pitchFamily="49" charset="-78"/>
              </a:rPr>
              <a:t>AFTER </a:t>
            </a:r>
            <a:r>
              <a:rPr lang="en-US" dirty="0">
                <a:solidFill>
                  <a:srgbClr val="000089"/>
                </a:solidFill>
                <a:latin typeface="Simplified Arabic Fixed" panose="02070309020205020404" pitchFamily="49" charset="-78"/>
                <a:cs typeface="Simplified Arabic Fixed" panose="02070309020205020404" pitchFamily="49" charset="-78"/>
              </a:rPr>
              <a:t>severity</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ALTER TABLE </a:t>
            </a:r>
            <a:r>
              <a:rPr lang="en-US" dirty="0" err="1">
                <a:solidFill>
                  <a:srgbClr val="000089"/>
                </a:solidFill>
                <a:latin typeface="Simplified Arabic Fixed" panose="02070309020205020404" pitchFamily="49" charset="-78"/>
                <a:cs typeface="Simplified Arabic Fixed" panose="02070309020205020404" pitchFamily="49" charset="-78"/>
              </a:rPr>
              <a:t>log_messages</a:t>
            </a:r>
            <a:r>
              <a:rPr lang="en-US" dirty="0">
                <a:solidFill>
                  <a:srgbClr val="000089"/>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ADD </a:t>
            </a:r>
            <a:r>
              <a:rPr lang="en-US" dirty="0">
                <a:solidFill>
                  <a:srgbClr val="000089"/>
                </a:solidFill>
                <a:latin typeface="Simplified Arabic Fixed" panose="02070309020205020404" pitchFamily="49" charset="-78"/>
                <a:cs typeface="Simplified Arabic Fixed" panose="02070309020205020404" pitchFamily="49" charset="-78"/>
              </a:rPr>
              <a:t>COLUMNS </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err="1">
                <a:solidFill>
                  <a:srgbClr val="000089"/>
                </a:solidFill>
                <a:latin typeface="Simplified Arabic Fixed" panose="02070309020205020404" pitchFamily="49" charset="-78"/>
                <a:cs typeface="Simplified Arabic Fixed" panose="02070309020205020404" pitchFamily="49" charset="-78"/>
              </a:rPr>
              <a:t>app_name</a:t>
            </a:r>
            <a:r>
              <a:rPr lang="en-US" dirty="0">
                <a:solidFill>
                  <a:srgbClr val="000089"/>
                </a:solidFill>
                <a:latin typeface="Simplified Arabic Fixed" panose="02070309020205020404" pitchFamily="49" charset="-78"/>
                <a:cs typeface="Simplified Arabic Fixed" panose="02070309020205020404" pitchFamily="49" charset="-78"/>
              </a:rPr>
              <a:t> STRING </a:t>
            </a:r>
            <a:r>
              <a:rPr lang="en-US" b="1" dirty="0">
                <a:solidFill>
                  <a:srgbClr val="00669A"/>
                </a:solidFill>
                <a:latin typeface="Simplified Arabic Fixed" panose="02070309020205020404" pitchFamily="49" charset="-78"/>
                <a:cs typeface="Simplified Arabic Fixed" panose="02070309020205020404" pitchFamily="49" charset="-78"/>
              </a:rPr>
              <a:t>COMMENT </a:t>
            </a:r>
            <a:r>
              <a:rPr lang="en-US" dirty="0">
                <a:solidFill>
                  <a:srgbClr val="CD3300"/>
                </a:solidFill>
                <a:latin typeface="Simplified Arabic Fixed" panose="02070309020205020404" pitchFamily="49" charset="-78"/>
                <a:cs typeface="Simplified Arabic Fixed" panose="02070309020205020404" pitchFamily="49" charset="-78"/>
              </a:rPr>
              <a:t>'Application name'</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err="1">
                <a:solidFill>
                  <a:srgbClr val="000089"/>
                </a:solidFill>
                <a:latin typeface="Simplified Arabic Fixed" panose="02070309020205020404" pitchFamily="49" charset="-78"/>
                <a:cs typeface="Simplified Arabic Fixed" panose="02070309020205020404" pitchFamily="49" charset="-78"/>
              </a:rPr>
              <a:t>session_id</a:t>
            </a:r>
            <a:r>
              <a:rPr lang="en-US" dirty="0">
                <a:solidFill>
                  <a:srgbClr val="000089"/>
                </a:solidFill>
                <a:latin typeface="Simplified Arabic Fixed" panose="02070309020205020404" pitchFamily="49" charset="-78"/>
                <a:cs typeface="Simplified Arabic Fixed" panose="02070309020205020404" pitchFamily="49" charset="-78"/>
              </a:rPr>
              <a:t> LONG </a:t>
            </a:r>
            <a:r>
              <a:rPr lang="en-US" b="1" dirty="0">
                <a:solidFill>
                  <a:srgbClr val="00669A"/>
                </a:solidFill>
                <a:latin typeface="Simplified Arabic Fixed" panose="02070309020205020404" pitchFamily="49" charset="-78"/>
                <a:cs typeface="Simplified Arabic Fixed" panose="02070309020205020404" pitchFamily="49" charset="-78"/>
              </a:rPr>
              <a:t>COMMENT </a:t>
            </a:r>
            <a:r>
              <a:rPr lang="en-US" dirty="0">
                <a:solidFill>
                  <a:srgbClr val="CD3300"/>
                </a:solidFill>
                <a:latin typeface="Simplified Arabic Fixed" panose="02070309020205020404" pitchFamily="49" charset="-78"/>
                <a:cs typeface="Simplified Arabic Fixed" panose="02070309020205020404" pitchFamily="49" charset="-78"/>
              </a:rPr>
              <a:t>'The current session id'</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ALTER TABLE </a:t>
            </a:r>
            <a:r>
              <a:rPr lang="en-US" dirty="0" err="1">
                <a:solidFill>
                  <a:srgbClr val="000089"/>
                </a:solidFill>
                <a:latin typeface="Simplified Arabic Fixed" panose="02070309020205020404" pitchFamily="49" charset="-78"/>
                <a:cs typeface="Simplified Arabic Fixed" panose="02070309020205020404" pitchFamily="49" charset="-78"/>
              </a:rPr>
              <a:t>log_messages</a:t>
            </a:r>
            <a:r>
              <a:rPr lang="en-US" dirty="0">
                <a:solidFill>
                  <a:srgbClr val="000089"/>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REPLACE </a:t>
            </a:r>
            <a:r>
              <a:rPr lang="en-US" dirty="0">
                <a:solidFill>
                  <a:srgbClr val="000089"/>
                </a:solidFill>
                <a:latin typeface="Simplified Arabic Fixed" panose="02070309020205020404" pitchFamily="49" charset="-78"/>
                <a:cs typeface="Simplified Arabic Fixed" panose="02070309020205020404" pitchFamily="49" charset="-78"/>
              </a:rPr>
              <a:t>COLUMNS </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err="1">
                <a:solidFill>
                  <a:srgbClr val="000089"/>
                </a:solidFill>
                <a:latin typeface="Simplified Arabic Fixed" panose="02070309020205020404" pitchFamily="49" charset="-78"/>
                <a:cs typeface="Simplified Arabic Fixed" panose="02070309020205020404" pitchFamily="49" charset="-78"/>
              </a:rPr>
              <a:t>hours_mins_secs</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336666"/>
                </a:solidFill>
                <a:latin typeface="Simplified Arabic Fixed" panose="02070309020205020404" pitchFamily="49" charset="-78"/>
                <a:cs typeface="Simplified Arabic Fixed" panose="02070309020205020404" pitchFamily="49" charset="-78"/>
              </a:rPr>
              <a:t>INT </a:t>
            </a:r>
            <a:r>
              <a:rPr lang="en-US" b="1" dirty="0">
                <a:solidFill>
                  <a:srgbClr val="00669A"/>
                </a:solidFill>
                <a:latin typeface="Simplified Arabic Fixed" panose="02070309020205020404" pitchFamily="49" charset="-78"/>
                <a:cs typeface="Simplified Arabic Fixed" panose="02070309020205020404" pitchFamily="49" charset="-78"/>
              </a:rPr>
              <a:t>COMMENT </a:t>
            </a:r>
            <a:r>
              <a:rPr lang="en-US" dirty="0">
                <a:solidFill>
                  <a:srgbClr val="CD3300"/>
                </a:solidFill>
                <a:latin typeface="Simplified Arabic Fixed" panose="02070309020205020404" pitchFamily="49" charset="-78"/>
                <a:cs typeface="Simplified Arabic Fixed" panose="02070309020205020404" pitchFamily="49" charset="-78"/>
              </a:rPr>
              <a:t>'hour, minute, seconds from timestamp'</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severity STRING </a:t>
            </a:r>
            <a:r>
              <a:rPr lang="en-US" b="1" dirty="0">
                <a:solidFill>
                  <a:srgbClr val="00669A"/>
                </a:solidFill>
                <a:latin typeface="Simplified Arabic Fixed" panose="02070309020205020404" pitchFamily="49" charset="-78"/>
                <a:cs typeface="Simplified Arabic Fixed" panose="02070309020205020404" pitchFamily="49" charset="-78"/>
              </a:rPr>
              <a:t>COMMENT </a:t>
            </a:r>
            <a:r>
              <a:rPr lang="en-US" dirty="0">
                <a:solidFill>
                  <a:srgbClr val="CD3300"/>
                </a:solidFill>
                <a:latin typeface="Simplified Arabic Fixed" panose="02070309020205020404" pitchFamily="49" charset="-78"/>
                <a:cs typeface="Simplified Arabic Fixed" panose="02070309020205020404" pitchFamily="49" charset="-78"/>
              </a:rPr>
              <a:t>'The message severity'</a:t>
            </a:r>
          </a:p>
          <a:p>
            <a:r>
              <a:rPr lang="en-US" dirty="0">
                <a:solidFill>
                  <a:srgbClr val="000089"/>
                </a:solidFill>
                <a:latin typeface="Simplified Arabic Fixed" panose="02070309020205020404" pitchFamily="49" charset="-78"/>
                <a:cs typeface="Simplified Arabic Fixed" panose="02070309020205020404" pitchFamily="49" charset="-78"/>
              </a:rPr>
              <a:t>message STRING </a:t>
            </a:r>
            <a:r>
              <a:rPr lang="en-US" b="1" dirty="0">
                <a:solidFill>
                  <a:srgbClr val="00669A"/>
                </a:solidFill>
                <a:latin typeface="Simplified Arabic Fixed" panose="02070309020205020404" pitchFamily="49" charset="-78"/>
                <a:cs typeface="Simplified Arabic Fixed" panose="02070309020205020404" pitchFamily="49" charset="-78"/>
              </a:rPr>
              <a:t>COMMENT </a:t>
            </a:r>
            <a:r>
              <a:rPr lang="en-US" dirty="0">
                <a:solidFill>
                  <a:srgbClr val="CD3300"/>
                </a:solidFill>
                <a:latin typeface="Simplified Arabic Fixed" panose="02070309020205020404" pitchFamily="49" charset="-78"/>
                <a:cs typeface="Simplified Arabic Fixed" panose="02070309020205020404" pitchFamily="49" charset="-78"/>
              </a:rPr>
              <a:t>'The rest of the message'</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2825732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Data</a:t>
            </a:r>
          </a:p>
        </p:txBody>
      </p:sp>
      <p:sp>
        <p:nvSpPr>
          <p:cNvPr id="3" name="Content Placeholder 2"/>
          <p:cNvSpPr>
            <a:spLocks noGrp="1"/>
          </p:cNvSpPr>
          <p:nvPr>
            <p:ph idx="1"/>
          </p:nvPr>
        </p:nvSpPr>
        <p:spPr>
          <a:xfrm>
            <a:off x="838200" y="1527413"/>
            <a:ext cx="8229600" cy="1371600"/>
          </a:xfrm>
        </p:spPr>
        <p:txBody>
          <a:bodyPr>
            <a:normAutofit/>
          </a:bodyPr>
          <a:lstStyle/>
          <a:p>
            <a:r>
              <a:rPr lang="en-US" dirty="0"/>
              <a:t>Since Hive has no row-level insert, update, and delete operations, the only way to </a:t>
            </a:r>
            <a:r>
              <a:rPr lang="en-US" dirty="0" smtClean="0"/>
              <a:t>put data </a:t>
            </a:r>
            <a:r>
              <a:rPr lang="en-US" dirty="0"/>
              <a:t>into an table is to use one of the “bulk” load </a:t>
            </a:r>
            <a:r>
              <a:rPr lang="en-US" dirty="0" smtClean="0"/>
              <a:t>operations</a:t>
            </a:r>
          </a:p>
          <a:p>
            <a:endParaRPr lang="en-US" dirty="0"/>
          </a:p>
        </p:txBody>
      </p:sp>
      <p:sp>
        <p:nvSpPr>
          <p:cNvPr id="4" name="TextBox 3"/>
          <p:cNvSpPr txBox="1"/>
          <p:nvPr/>
        </p:nvSpPr>
        <p:spPr>
          <a:xfrm>
            <a:off x="1143000" y="2927943"/>
            <a:ext cx="9144000" cy="3139321"/>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LOAD DATA LOCAL </a:t>
            </a:r>
            <a:r>
              <a:rPr lang="en-US" dirty="0">
                <a:solidFill>
                  <a:srgbClr val="000089"/>
                </a:solidFill>
                <a:latin typeface="Simplified Arabic Fixed" panose="02070309020205020404" pitchFamily="49" charset="-78"/>
                <a:cs typeface="Simplified Arabic Fixed" panose="02070309020205020404" pitchFamily="49" charset="-78"/>
              </a:rPr>
              <a:t>INPATH </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env:HOME</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california</a:t>
            </a:r>
            <a:r>
              <a:rPr lang="en-US" dirty="0">
                <a:solidFill>
                  <a:srgbClr val="CD3300"/>
                </a:solidFill>
                <a:latin typeface="Simplified Arabic Fixed" panose="02070309020205020404" pitchFamily="49" charset="-78"/>
                <a:cs typeface="Simplified Arabic Fixed" panose="02070309020205020404" pitchFamily="49" charset="-78"/>
              </a:rPr>
              <a:t>-employees'</a:t>
            </a:r>
          </a:p>
          <a:p>
            <a:r>
              <a:rPr lang="en-US" dirty="0">
                <a:solidFill>
                  <a:srgbClr val="000089"/>
                </a:solidFill>
                <a:latin typeface="Simplified Arabic Fixed" panose="02070309020205020404" pitchFamily="49" charset="-78"/>
                <a:cs typeface="Simplified Arabic Fixed" panose="02070309020205020404" pitchFamily="49" charset="-78"/>
              </a:rPr>
              <a:t>OVERWRITE </a:t>
            </a:r>
            <a:r>
              <a:rPr lang="en-US" b="1" dirty="0">
                <a:solidFill>
                  <a:srgbClr val="00669A"/>
                </a:solidFill>
                <a:latin typeface="Simplified Arabic Fixed" panose="02070309020205020404" pitchFamily="49" charset="-78"/>
                <a:cs typeface="Simplified Arabic Fixed" panose="02070309020205020404" pitchFamily="49" charset="-78"/>
              </a:rPr>
              <a:t>INTO TABLE </a:t>
            </a:r>
            <a:r>
              <a:rPr lang="en-US" dirty="0">
                <a:solidFill>
                  <a:srgbClr val="000089"/>
                </a:solidFill>
                <a:latin typeface="Simplified Arabic Fixed" panose="02070309020205020404" pitchFamily="49" charset="-78"/>
                <a:cs typeface="Simplified Arabic Fixed" panose="02070309020205020404" pitchFamily="49" charset="-78"/>
              </a:rPr>
              <a:t>employees</a:t>
            </a:r>
          </a:p>
          <a:p>
            <a:r>
              <a:rPr lang="en-US" dirty="0">
                <a:solidFill>
                  <a:srgbClr val="000089"/>
                </a:solidFill>
                <a:latin typeface="Simplified Arabic Fixed" panose="02070309020205020404" pitchFamily="49" charset="-78"/>
                <a:cs typeface="Simplified Arabic Fixed" panose="02070309020205020404" pitchFamily="49" charset="-78"/>
              </a:rPr>
              <a:t>PARTITION </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country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'US'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state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'CA'</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INSERT </a:t>
            </a:r>
            <a:r>
              <a:rPr lang="en-US" dirty="0">
                <a:solidFill>
                  <a:srgbClr val="000089"/>
                </a:solidFill>
                <a:latin typeface="Simplified Arabic Fixed" panose="02070309020205020404" pitchFamily="49" charset="-78"/>
                <a:cs typeface="Simplified Arabic Fixed" panose="02070309020205020404" pitchFamily="49" charset="-78"/>
              </a:rPr>
              <a:t>OVERWRITE </a:t>
            </a:r>
            <a:r>
              <a:rPr lang="en-US" b="1" dirty="0">
                <a:solidFill>
                  <a:srgbClr val="00669A"/>
                </a:solidFill>
                <a:latin typeface="Simplified Arabic Fixed" panose="02070309020205020404" pitchFamily="49" charset="-78"/>
                <a:cs typeface="Simplified Arabic Fixed" panose="02070309020205020404" pitchFamily="49" charset="-78"/>
              </a:rPr>
              <a:t>TABLE </a:t>
            </a:r>
            <a:r>
              <a:rPr lang="en-US" dirty="0">
                <a:solidFill>
                  <a:srgbClr val="000089"/>
                </a:solidFill>
                <a:latin typeface="Simplified Arabic Fixed" panose="02070309020205020404" pitchFamily="49" charset="-78"/>
                <a:cs typeface="Simplified Arabic Fixed" panose="02070309020205020404" pitchFamily="49" charset="-78"/>
              </a:rPr>
              <a:t>employees</a:t>
            </a:r>
          </a:p>
          <a:p>
            <a:r>
              <a:rPr lang="en-US" dirty="0">
                <a:solidFill>
                  <a:srgbClr val="000089"/>
                </a:solidFill>
                <a:latin typeface="Simplified Arabic Fixed" panose="02070309020205020404" pitchFamily="49" charset="-78"/>
                <a:cs typeface="Simplified Arabic Fixed" panose="02070309020205020404" pitchFamily="49" charset="-78"/>
              </a:rPr>
              <a:t>PARTITION </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country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'US'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state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'OR'</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err="1">
                <a:solidFill>
                  <a:srgbClr val="000089"/>
                </a:solidFill>
                <a:latin typeface="Simplified Arabic Fixed" panose="02070309020205020404" pitchFamily="49" charset="-78"/>
                <a:cs typeface="Simplified Arabic Fixed" panose="02070309020205020404" pitchFamily="49" charset="-78"/>
              </a:rPr>
              <a:t>staged_employees</a:t>
            </a:r>
            <a:r>
              <a:rPr lang="en-US" dirty="0">
                <a:solidFill>
                  <a:srgbClr val="000089"/>
                </a:solidFill>
                <a:latin typeface="Simplified Arabic Fixed" panose="02070309020205020404" pitchFamily="49" charset="-78"/>
                <a:cs typeface="Simplified Arabic Fixed" panose="02070309020205020404" pitchFamily="49" charset="-78"/>
              </a:rPr>
              <a:t> se</a:t>
            </a:r>
          </a:p>
          <a:p>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se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cnty</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'US' </a:t>
            </a:r>
            <a:r>
              <a:rPr lang="en-US" b="1" dirty="0">
                <a:solidFill>
                  <a:srgbClr val="00669A"/>
                </a:solidFill>
                <a:latin typeface="Simplified Arabic Fixed" panose="02070309020205020404" pitchFamily="49" charset="-78"/>
                <a:cs typeface="Simplified Arabic Fixed" panose="02070309020205020404" pitchFamily="49" charset="-78"/>
              </a:rPr>
              <a:t>AND </a:t>
            </a:r>
            <a:r>
              <a:rPr lang="en-US" dirty="0">
                <a:solidFill>
                  <a:srgbClr val="000089"/>
                </a:solidFill>
                <a:latin typeface="Simplified Arabic Fixed" panose="02070309020205020404" pitchFamily="49" charset="-78"/>
                <a:cs typeface="Simplified Arabic Fixed" panose="02070309020205020404" pitchFamily="49" charset="-78"/>
              </a:rPr>
              <a:t>se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st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'OR'</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endParaRPr lang="en-US" dirty="0">
              <a:solidFill>
                <a:srgbClr val="000000"/>
              </a:solidFill>
              <a:latin typeface="Simplified Arabic Fixed" panose="02070309020205020404" pitchFamily="49" charset="-78"/>
              <a:cs typeface="Simplified Arabic Fixed" panose="02070309020205020404" pitchFamily="49" charset="-78"/>
            </a:endParaRPr>
          </a:p>
          <a:p>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25561492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Data</a:t>
            </a:r>
          </a:p>
        </p:txBody>
      </p:sp>
      <p:sp>
        <p:nvSpPr>
          <p:cNvPr id="4" name="TextBox 3"/>
          <p:cNvSpPr txBox="1"/>
          <p:nvPr/>
        </p:nvSpPr>
        <p:spPr>
          <a:xfrm>
            <a:off x="762000" y="1676400"/>
            <a:ext cx="8153400" cy="203132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err="1">
                <a:solidFill>
                  <a:srgbClr val="000089"/>
                </a:solidFill>
                <a:latin typeface="Simplified Arabic Fixed" panose="02070309020205020404" pitchFamily="49" charset="-78"/>
                <a:cs typeface="Simplified Arabic Fixed" panose="02070309020205020404" pitchFamily="49" charset="-78"/>
              </a:rPr>
              <a:t>staged_employees</a:t>
            </a:r>
            <a:r>
              <a:rPr lang="en-US" dirty="0">
                <a:solidFill>
                  <a:srgbClr val="000089"/>
                </a:solidFill>
                <a:latin typeface="Simplified Arabic Fixed" panose="02070309020205020404" pitchFamily="49" charset="-78"/>
                <a:cs typeface="Simplified Arabic Fixed" panose="02070309020205020404" pitchFamily="49" charset="-78"/>
              </a:rPr>
              <a:t> se</a:t>
            </a:r>
          </a:p>
          <a:p>
            <a:r>
              <a:rPr lang="en-US" b="1" dirty="0">
                <a:solidFill>
                  <a:srgbClr val="00669A"/>
                </a:solidFill>
                <a:latin typeface="Simplified Arabic Fixed" panose="02070309020205020404" pitchFamily="49" charset="-78"/>
                <a:cs typeface="Simplified Arabic Fixed" panose="02070309020205020404" pitchFamily="49" charset="-78"/>
              </a:rPr>
              <a:t>INSERT </a:t>
            </a:r>
            <a:r>
              <a:rPr lang="en-US" dirty="0">
                <a:solidFill>
                  <a:srgbClr val="000089"/>
                </a:solidFill>
                <a:latin typeface="Simplified Arabic Fixed" panose="02070309020205020404" pitchFamily="49" charset="-78"/>
                <a:cs typeface="Simplified Arabic Fixed" panose="02070309020205020404" pitchFamily="49" charset="-78"/>
              </a:rPr>
              <a:t>OVERWRITE </a:t>
            </a:r>
            <a:r>
              <a:rPr lang="en-US" b="1" dirty="0">
                <a:solidFill>
                  <a:srgbClr val="00669A"/>
                </a:solidFill>
                <a:latin typeface="Simplified Arabic Fixed" panose="02070309020205020404" pitchFamily="49" charset="-78"/>
                <a:cs typeface="Simplified Arabic Fixed" panose="02070309020205020404" pitchFamily="49" charset="-78"/>
              </a:rPr>
              <a:t>TABLE </a:t>
            </a:r>
            <a:r>
              <a:rPr lang="en-US" dirty="0">
                <a:solidFill>
                  <a:srgbClr val="000089"/>
                </a:solidFill>
                <a:latin typeface="Simplified Arabic Fixed" panose="02070309020205020404" pitchFamily="49" charset="-78"/>
                <a:cs typeface="Simplified Arabic Fixed" panose="02070309020205020404" pitchFamily="49" charset="-78"/>
              </a:rPr>
              <a:t>employees</a:t>
            </a:r>
          </a:p>
          <a:p>
            <a:r>
              <a:rPr lang="en-US" dirty="0">
                <a:solidFill>
                  <a:srgbClr val="000089"/>
                </a:solidFill>
                <a:latin typeface="Simplified Arabic Fixed" panose="02070309020205020404" pitchFamily="49" charset="-78"/>
                <a:cs typeface="Simplified Arabic Fixed" panose="02070309020205020404" pitchFamily="49" charset="-78"/>
              </a:rPr>
              <a:t>PARTITION </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country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'US'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state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'OR'</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se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cnty</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'US' </a:t>
            </a:r>
            <a:r>
              <a:rPr lang="en-US" b="1" dirty="0">
                <a:solidFill>
                  <a:srgbClr val="00669A"/>
                </a:solidFill>
                <a:latin typeface="Simplified Arabic Fixed" panose="02070309020205020404" pitchFamily="49" charset="-78"/>
                <a:cs typeface="Simplified Arabic Fixed" panose="02070309020205020404" pitchFamily="49" charset="-78"/>
              </a:rPr>
              <a:t>AND </a:t>
            </a:r>
            <a:r>
              <a:rPr lang="en-US" dirty="0">
                <a:solidFill>
                  <a:srgbClr val="000089"/>
                </a:solidFill>
                <a:latin typeface="Simplified Arabic Fixed" panose="02070309020205020404" pitchFamily="49" charset="-78"/>
                <a:cs typeface="Simplified Arabic Fixed" panose="02070309020205020404" pitchFamily="49" charset="-78"/>
              </a:rPr>
              <a:t>se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st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'OR'</a:t>
            </a:r>
          </a:p>
          <a:p>
            <a:r>
              <a:rPr lang="en-US" b="1" dirty="0">
                <a:solidFill>
                  <a:srgbClr val="00669A"/>
                </a:solidFill>
                <a:latin typeface="Simplified Arabic Fixed" panose="02070309020205020404" pitchFamily="49" charset="-78"/>
                <a:cs typeface="Simplified Arabic Fixed" panose="02070309020205020404" pitchFamily="49" charset="-78"/>
              </a:rPr>
              <a:t>INSERT </a:t>
            </a:r>
            <a:r>
              <a:rPr lang="en-US" dirty="0">
                <a:solidFill>
                  <a:srgbClr val="000089"/>
                </a:solidFill>
                <a:latin typeface="Simplified Arabic Fixed" panose="02070309020205020404" pitchFamily="49" charset="-78"/>
                <a:cs typeface="Simplified Arabic Fixed" panose="02070309020205020404" pitchFamily="49" charset="-78"/>
              </a:rPr>
              <a:t>OVERWRITE </a:t>
            </a:r>
            <a:r>
              <a:rPr lang="en-US" b="1" dirty="0">
                <a:solidFill>
                  <a:srgbClr val="00669A"/>
                </a:solidFill>
                <a:latin typeface="Simplified Arabic Fixed" panose="02070309020205020404" pitchFamily="49" charset="-78"/>
                <a:cs typeface="Simplified Arabic Fixed" panose="02070309020205020404" pitchFamily="49" charset="-78"/>
              </a:rPr>
              <a:t>TABLE </a:t>
            </a:r>
            <a:r>
              <a:rPr lang="en-US" dirty="0">
                <a:solidFill>
                  <a:srgbClr val="000089"/>
                </a:solidFill>
                <a:latin typeface="Simplified Arabic Fixed" panose="02070309020205020404" pitchFamily="49" charset="-78"/>
                <a:cs typeface="Simplified Arabic Fixed" panose="02070309020205020404" pitchFamily="49" charset="-78"/>
              </a:rPr>
              <a:t>employees</a:t>
            </a:r>
          </a:p>
          <a:p>
            <a:r>
              <a:rPr lang="en-US" dirty="0">
                <a:solidFill>
                  <a:srgbClr val="000089"/>
                </a:solidFill>
                <a:latin typeface="Simplified Arabic Fixed" panose="02070309020205020404" pitchFamily="49" charset="-78"/>
                <a:cs typeface="Simplified Arabic Fixed" panose="02070309020205020404" pitchFamily="49" charset="-78"/>
              </a:rPr>
              <a:t>PARTITION </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country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'US'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state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'CA'</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se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cnty</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'US' </a:t>
            </a:r>
            <a:r>
              <a:rPr lang="en-US" b="1" dirty="0">
                <a:solidFill>
                  <a:srgbClr val="00669A"/>
                </a:solidFill>
                <a:latin typeface="Simplified Arabic Fixed" panose="02070309020205020404" pitchFamily="49" charset="-78"/>
                <a:cs typeface="Simplified Arabic Fixed" panose="02070309020205020404" pitchFamily="49" charset="-78"/>
              </a:rPr>
              <a:t>AND </a:t>
            </a:r>
            <a:r>
              <a:rPr lang="en-US" dirty="0">
                <a:solidFill>
                  <a:srgbClr val="000089"/>
                </a:solidFill>
                <a:latin typeface="Simplified Arabic Fixed" panose="02070309020205020404" pitchFamily="49" charset="-78"/>
                <a:cs typeface="Simplified Arabic Fixed" panose="02070309020205020404" pitchFamily="49" charset="-78"/>
              </a:rPr>
              <a:t>se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st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'CA'</a:t>
            </a:r>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3670049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Partitioning</a:t>
            </a:r>
            <a:endParaRPr lang="en-US" dirty="0"/>
          </a:p>
        </p:txBody>
      </p:sp>
      <p:sp>
        <p:nvSpPr>
          <p:cNvPr id="3" name="Content Placeholder 2"/>
          <p:cNvSpPr>
            <a:spLocks noGrp="1"/>
          </p:cNvSpPr>
          <p:nvPr>
            <p:ph idx="1"/>
          </p:nvPr>
        </p:nvSpPr>
        <p:spPr>
          <a:xfrm>
            <a:off x="610854" y="1447800"/>
            <a:ext cx="10057146" cy="2057400"/>
          </a:xfrm>
        </p:spPr>
        <p:txBody>
          <a:bodyPr>
            <a:normAutofit/>
          </a:bodyPr>
          <a:lstStyle/>
          <a:p>
            <a:r>
              <a:rPr lang="en-US" dirty="0"/>
              <a:t>Hive determines the values of the partition keys, country and state, from the last </a:t>
            </a:r>
            <a:r>
              <a:rPr lang="en-US" dirty="0" smtClean="0"/>
              <a:t>two columns </a:t>
            </a:r>
            <a:r>
              <a:rPr lang="en-US" dirty="0"/>
              <a:t>in the SELECT </a:t>
            </a:r>
            <a:r>
              <a:rPr lang="en-US" dirty="0" smtClean="0"/>
              <a:t>clause</a:t>
            </a:r>
          </a:p>
          <a:p>
            <a:r>
              <a:rPr lang="en-US" dirty="0"/>
              <a:t>partition values is by </a:t>
            </a:r>
            <a:r>
              <a:rPr lang="en-US" i="1" dirty="0"/>
              <a:t>position </a:t>
            </a:r>
            <a:r>
              <a:rPr lang="en-US" dirty="0"/>
              <a:t>only and not by matching on names</a:t>
            </a:r>
          </a:p>
        </p:txBody>
      </p:sp>
      <p:sp>
        <p:nvSpPr>
          <p:cNvPr id="4" name="TextBox 3"/>
          <p:cNvSpPr txBox="1"/>
          <p:nvPr/>
        </p:nvSpPr>
        <p:spPr>
          <a:xfrm>
            <a:off x="838200" y="3069120"/>
            <a:ext cx="8610600" cy="286232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INSERT </a:t>
            </a:r>
            <a:r>
              <a:rPr lang="en-US" dirty="0">
                <a:solidFill>
                  <a:srgbClr val="000089"/>
                </a:solidFill>
                <a:latin typeface="Simplified Arabic Fixed" panose="02070309020205020404" pitchFamily="49" charset="-78"/>
                <a:cs typeface="Simplified Arabic Fixed" panose="02070309020205020404" pitchFamily="49" charset="-78"/>
              </a:rPr>
              <a:t>OVERWRITE </a:t>
            </a:r>
            <a:r>
              <a:rPr lang="en-US" b="1" dirty="0">
                <a:solidFill>
                  <a:srgbClr val="00669A"/>
                </a:solidFill>
                <a:latin typeface="Simplified Arabic Fixed" panose="02070309020205020404" pitchFamily="49" charset="-78"/>
                <a:cs typeface="Simplified Arabic Fixed" panose="02070309020205020404" pitchFamily="49" charset="-78"/>
              </a:rPr>
              <a:t>TABLE </a:t>
            </a:r>
            <a:r>
              <a:rPr lang="en-US" dirty="0">
                <a:solidFill>
                  <a:srgbClr val="000089"/>
                </a:solidFill>
                <a:latin typeface="Simplified Arabic Fixed" panose="02070309020205020404" pitchFamily="49" charset="-78"/>
                <a:cs typeface="Simplified Arabic Fixed" panose="02070309020205020404" pitchFamily="49" charset="-78"/>
              </a:rPr>
              <a:t>employees</a:t>
            </a:r>
          </a:p>
          <a:p>
            <a:r>
              <a:rPr lang="en-US" dirty="0">
                <a:solidFill>
                  <a:srgbClr val="000089"/>
                </a:solidFill>
                <a:latin typeface="Simplified Arabic Fixed" panose="02070309020205020404" pitchFamily="49" charset="-78"/>
                <a:cs typeface="Simplified Arabic Fixed" panose="02070309020205020404" pitchFamily="49" charset="-78"/>
              </a:rPr>
              <a:t>PARTITION </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country</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state</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se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cnty</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se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st</a:t>
            </a:r>
          </a:p>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err="1">
                <a:solidFill>
                  <a:srgbClr val="000089"/>
                </a:solidFill>
                <a:latin typeface="Simplified Arabic Fixed" panose="02070309020205020404" pitchFamily="49" charset="-78"/>
                <a:cs typeface="Simplified Arabic Fixed" panose="02070309020205020404" pitchFamily="49" charset="-78"/>
              </a:rPr>
              <a:t>staged_employees</a:t>
            </a:r>
            <a:r>
              <a:rPr lang="en-US" dirty="0">
                <a:solidFill>
                  <a:srgbClr val="000089"/>
                </a:solidFill>
                <a:latin typeface="Simplified Arabic Fixed" panose="02070309020205020404" pitchFamily="49" charset="-78"/>
                <a:cs typeface="Simplified Arabic Fixed" panose="02070309020205020404" pitchFamily="49" charset="-78"/>
              </a:rPr>
              <a:t> se</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INSERT </a:t>
            </a:r>
            <a:r>
              <a:rPr lang="en-US" dirty="0">
                <a:solidFill>
                  <a:srgbClr val="000089"/>
                </a:solidFill>
                <a:latin typeface="Simplified Arabic Fixed" panose="02070309020205020404" pitchFamily="49" charset="-78"/>
                <a:cs typeface="Simplified Arabic Fixed" panose="02070309020205020404" pitchFamily="49" charset="-78"/>
              </a:rPr>
              <a:t>OVERWRITE </a:t>
            </a:r>
            <a:r>
              <a:rPr lang="en-US" b="1" dirty="0">
                <a:solidFill>
                  <a:srgbClr val="00669A"/>
                </a:solidFill>
                <a:latin typeface="Simplified Arabic Fixed" panose="02070309020205020404" pitchFamily="49" charset="-78"/>
                <a:cs typeface="Simplified Arabic Fixed" panose="02070309020205020404" pitchFamily="49" charset="-78"/>
              </a:rPr>
              <a:t>TABLE </a:t>
            </a:r>
            <a:r>
              <a:rPr lang="en-US" dirty="0">
                <a:solidFill>
                  <a:srgbClr val="000089"/>
                </a:solidFill>
                <a:latin typeface="Simplified Arabic Fixed" panose="02070309020205020404" pitchFamily="49" charset="-78"/>
                <a:cs typeface="Simplified Arabic Fixed" panose="02070309020205020404" pitchFamily="49" charset="-78"/>
              </a:rPr>
              <a:t>employees</a:t>
            </a:r>
          </a:p>
          <a:p>
            <a:r>
              <a:rPr lang="en-US" dirty="0">
                <a:solidFill>
                  <a:srgbClr val="000089"/>
                </a:solidFill>
                <a:latin typeface="Simplified Arabic Fixed" panose="02070309020205020404" pitchFamily="49" charset="-78"/>
                <a:cs typeface="Simplified Arabic Fixed" panose="02070309020205020404" pitchFamily="49" charset="-78"/>
              </a:rPr>
              <a:t>PARTITION </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country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'US'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state</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se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cnty</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se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st</a:t>
            </a:r>
          </a:p>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err="1">
                <a:solidFill>
                  <a:srgbClr val="000089"/>
                </a:solidFill>
                <a:latin typeface="Simplified Arabic Fixed" panose="02070309020205020404" pitchFamily="49" charset="-78"/>
                <a:cs typeface="Simplified Arabic Fixed" panose="02070309020205020404" pitchFamily="49" charset="-78"/>
              </a:rPr>
              <a:t>staged_employees</a:t>
            </a:r>
            <a:r>
              <a:rPr lang="en-US" dirty="0">
                <a:solidFill>
                  <a:srgbClr val="000089"/>
                </a:solidFill>
                <a:latin typeface="Simplified Arabic Fixed" panose="02070309020205020404" pitchFamily="49" charset="-78"/>
                <a:cs typeface="Simplified Arabic Fixed" panose="02070309020205020404" pitchFamily="49" charset="-78"/>
              </a:rPr>
              <a:t> se</a:t>
            </a:r>
          </a:p>
          <a:p>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se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cnty</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'US'</a:t>
            </a:r>
            <a:r>
              <a:rPr lang="en-US" dirty="0">
                <a:solidFill>
                  <a:srgbClr val="000000"/>
                </a:solidFill>
                <a:latin typeface="Simplified Arabic Fixed" panose="02070309020205020404" pitchFamily="49" charset="-78"/>
                <a:cs typeface="Simplified Arabic Fixed" panose="02070309020205020404" pitchFamily="49" charset="-78"/>
              </a:rPr>
              <a:t>;</a:t>
            </a:r>
          </a:p>
        </p:txBody>
      </p:sp>
    </p:spTree>
    <p:extLst>
      <p:ext uri="{BB962C8B-B14F-4D97-AF65-F5344CB8AC3E}">
        <p14:creationId xmlns:p14="http://schemas.microsoft.com/office/powerpoint/2010/main" val="3791622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Partitioning</a:t>
            </a:r>
          </a:p>
        </p:txBody>
      </p:sp>
      <p:sp>
        <p:nvSpPr>
          <p:cNvPr id="3" name="Content Placeholder 2"/>
          <p:cNvSpPr>
            <a:spLocks noGrp="1"/>
          </p:cNvSpPr>
          <p:nvPr>
            <p:ph idx="1"/>
          </p:nvPr>
        </p:nvSpPr>
        <p:spPr>
          <a:xfrm>
            <a:off x="875201" y="1671919"/>
            <a:ext cx="8946541" cy="4195481"/>
          </a:xfrm>
        </p:spPr>
        <p:txBody>
          <a:bodyPr>
            <a:normAutofit/>
          </a:bodyPr>
          <a:lstStyle/>
          <a:p>
            <a:r>
              <a:rPr lang="en-US" dirty="0"/>
              <a:t>Dynamic partitioning is not enabled by </a:t>
            </a:r>
            <a:r>
              <a:rPr lang="en-US" dirty="0" smtClean="0"/>
              <a:t>default</a:t>
            </a:r>
          </a:p>
          <a:p>
            <a:r>
              <a:rPr lang="en-US" dirty="0"/>
              <a:t>When it is enabled, it works in “</a:t>
            </a:r>
            <a:r>
              <a:rPr lang="en-US" dirty="0" smtClean="0"/>
              <a:t>strict” mode </a:t>
            </a:r>
            <a:r>
              <a:rPr lang="en-US" dirty="0"/>
              <a:t>by </a:t>
            </a:r>
            <a:r>
              <a:rPr lang="en-US" dirty="0" smtClean="0"/>
              <a:t>default</a:t>
            </a:r>
          </a:p>
          <a:p>
            <a:r>
              <a:rPr lang="en-US" dirty="0" smtClean="0"/>
              <a:t>it </a:t>
            </a:r>
            <a:r>
              <a:rPr lang="en-US" dirty="0"/>
              <a:t>expects at least some columns to be static</a:t>
            </a:r>
            <a:r>
              <a:rPr lang="en-US" dirty="0" smtClean="0"/>
              <a:t>.</a:t>
            </a:r>
          </a:p>
          <a:p>
            <a:r>
              <a:rPr lang="en-US" dirty="0"/>
              <a:t>This helps </a:t>
            </a:r>
            <a:r>
              <a:rPr lang="en-US" dirty="0" smtClean="0"/>
              <a:t>protect against </a:t>
            </a:r>
            <a:r>
              <a:rPr lang="en-US" dirty="0"/>
              <a:t>a badly designed </a:t>
            </a:r>
            <a:r>
              <a:rPr lang="en-US" dirty="0" smtClean="0"/>
              <a:t>query</a:t>
            </a:r>
          </a:p>
          <a:p>
            <a:r>
              <a:rPr lang="en-US" dirty="0" smtClean="0">
                <a:solidFill>
                  <a:srgbClr val="92D050"/>
                </a:solidFill>
                <a:latin typeface="TheSansMonoCd-W5Regular"/>
              </a:rPr>
              <a:t>hive.exec.dynamic.partition </a:t>
            </a:r>
            <a:r>
              <a:rPr lang="en-US" dirty="0" smtClean="0">
                <a:solidFill>
                  <a:srgbClr val="92D050"/>
                </a:solidFill>
              </a:rPr>
              <a:t>false/true</a:t>
            </a:r>
          </a:p>
          <a:p>
            <a:r>
              <a:rPr lang="en-US" dirty="0" err="1" smtClean="0">
                <a:solidFill>
                  <a:srgbClr val="92D050"/>
                </a:solidFill>
              </a:rPr>
              <a:t>hive.exec.dynamic.partition.mode</a:t>
            </a:r>
            <a:r>
              <a:rPr lang="en-US" dirty="0" smtClean="0">
                <a:solidFill>
                  <a:srgbClr val="92D050"/>
                </a:solidFill>
              </a:rPr>
              <a:t> strict/</a:t>
            </a:r>
            <a:r>
              <a:rPr lang="en-US" dirty="0" err="1" smtClean="0">
                <a:solidFill>
                  <a:srgbClr val="92D050"/>
                </a:solidFill>
              </a:rPr>
              <a:t>nonstrict</a:t>
            </a:r>
            <a:endParaRPr lang="en-US" dirty="0" smtClean="0">
              <a:solidFill>
                <a:srgbClr val="92D050"/>
              </a:solidFill>
            </a:endParaRPr>
          </a:p>
          <a:p>
            <a:r>
              <a:rPr lang="en-US" dirty="0" err="1" smtClean="0">
                <a:solidFill>
                  <a:srgbClr val="92D050"/>
                </a:solidFill>
              </a:rPr>
              <a:t>hive.exec.max.dynamic.partitions.pernode</a:t>
            </a:r>
            <a:r>
              <a:rPr lang="en-US" dirty="0" smtClean="0">
                <a:solidFill>
                  <a:srgbClr val="92D050"/>
                </a:solidFill>
              </a:rPr>
              <a:t> 100</a:t>
            </a:r>
          </a:p>
          <a:p>
            <a:r>
              <a:rPr lang="en-US" dirty="0" err="1" smtClean="0">
                <a:solidFill>
                  <a:srgbClr val="92D050"/>
                </a:solidFill>
              </a:rPr>
              <a:t>hive.exec.max.dynamic.partitions</a:t>
            </a:r>
            <a:r>
              <a:rPr lang="en-US" dirty="0" smtClean="0">
                <a:solidFill>
                  <a:srgbClr val="92D050"/>
                </a:solidFill>
              </a:rPr>
              <a:t> </a:t>
            </a:r>
            <a:r>
              <a:rPr lang="en-US" dirty="0">
                <a:solidFill>
                  <a:srgbClr val="92D050"/>
                </a:solidFill>
              </a:rPr>
              <a:t>100</a:t>
            </a:r>
            <a:endParaRPr lang="en-US" dirty="0" smtClean="0">
              <a:solidFill>
                <a:srgbClr val="92D050"/>
              </a:solidFill>
            </a:endParaRPr>
          </a:p>
          <a:p>
            <a:r>
              <a:rPr lang="en-US" dirty="0" err="1" smtClean="0">
                <a:solidFill>
                  <a:srgbClr val="92D050"/>
                </a:solidFill>
              </a:rPr>
              <a:t>hive.exec.max.created.files</a:t>
            </a:r>
            <a:r>
              <a:rPr lang="en-US" dirty="0" smtClean="0">
                <a:solidFill>
                  <a:srgbClr val="92D050"/>
                </a:solidFill>
              </a:rPr>
              <a:t> </a:t>
            </a:r>
            <a:r>
              <a:rPr lang="en-US" dirty="0">
                <a:solidFill>
                  <a:srgbClr val="92D050"/>
                </a:solidFill>
              </a:rPr>
              <a:t>100</a:t>
            </a:r>
            <a:endParaRPr lang="en-US" dirty="0" smtClean="0">
              <a:solidFill>
                <a:srgbClr val="92D050"/>
              </a:solidFill>
            </a:endParaRPr>
          </a:p>
          <a:p>
            <a:endParaRPr lang="en-US" dirty="0"/>
          </a:p>
        </p:txBody>
      </p:sp>
    </p:spTree>
    <p:extLst>
      <p:ext uri="{BB962C8B-B14F-4D97-AF65-F5344CB8AC3E}">
        <p14:creationId xmlns:p14="http://schemas.microsoft.com/office/powerpoint/2010/main" val="18184750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Data</a:t>
            </a:r>
          </a:p>
        </p:txBody>
      </p:sp>
      <p:sp>
        <p:nvSpPr>
          <p:cNvPr id="4" name="TextBox 3"/>
          <p:cNvSpPr txBox="1"/>
          <p:nvPr/>
        </p:nvSpPr>
        <p:spPr>
          <a:xfrm>
            <a:off x="914400" y="1600200"/>
            <a:ext cx="9136434" cy="341632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INSERT </a:t>
            </a:r>
            <a:r>
              <a:rPr lang="en-US" dirty="0">
                <a:solidFill>
                  <a:srgbClr val="000089"/>
                </a:solidFill>
                <a:latin typeface="Simplified Arabic Fixed" panose="02070309020205020404" pitchFamily="49" charset="-78"/>
                <a:cs typeface="Simplified Arabic Fixed" panose="02070309020205020404" pitchFamily="49" charset="-78"/>
              </a:rPr>
              <a:t>OVERWRITE </a:t>
            </a:r>
            <a:r>
              <a:rPr lang="en-US" b="1" dirty="0">
                <a:solidFill>
                  <a:srgbClr val="00669A"/>
                </a:solidFill>
                <a:latin typeface="Simplified Arabic Fixed" panose="02070309020205020404" pitchFamily="49" charset="-78"/>
                <a:cs typeface="Simplified Arabic Fixed" panose="02070309020205020404" pitchFamily="49" charset="-78"/>
              </a:rPr>
              <a:t>LOCAL </a:t>
            </a:r>
            <a:r>
              <a:rPr lang="en-US" dirty="0">
                <a:solidFill>
                  <a:srgbClr val="000089"/>
                </a:solidFill>
                <a:latin typeface="Simplified Arabic Fixed" panose="02070309020205020404" pitchFamily="49" charset="-78"/>
                <a:cs typeface="Simplified Arabic Fixed" panose="02070309020205020404" pitchFamily="49" charset="-78"/>
              </a:rPr>
              <a:t>DIRECTORY </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tmp</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ca_employees</a:t>
            </a:r>
            <a:r>
              <a:rPr lang="en-US" dirty="0">
                <a:solidFill>
                  <a:srgbClr val="CD33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89"/>
                </a:solidFill>
                <a:latin typeface="Simplified Arabic Fixed" panose="02070309020205020404" pitchFamily="49" charset="-78"/>
                <a:cs typeface="Simplified Arabic Fixed" panose="02070309020205020404" pitchFamily="49" charset="-78"/>
              </a:rPr>
              <a:t>name</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salary</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address</a:t>
            </a:r>
          </a:p>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9"/>
                </a:solidFill>
                <a:latin typeface="Simplified Arabic Fixed" panose="02070309020205020404" pitchFamily="49" charset="-78"/>
                <a:cs typeface="Simplified Arabic Fixed" panose="02070309020205020404" pitchFamily="49" charset="-78"/>
              </a:rPr>
              <a:t>employees</a:t>
            </a:r>
          </a:p>
          <a:p>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se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b="1" dirty="0" err="1">
                <a:solidFill>
                  <a:srgbClr val="00669A"/>
                </a:solidFill>
                <a:latin typeface="Simplified Arabic Fixed" panose="02070309020205020404" pitchFamily="49" charset="-78"/>
                <a:cs typeface="Simplified Arabic Fixed" panose="02070309020205020404" pitchFamily="49" charset="-78"/>
              </a:rPr>
              <a:t>state</a:t>
            </a:r>
            <a:r>
              <a:rPr lang="en-US" b="1" dirty="0">
                <a:solidFill>
                  <a:srgbClr val="00669A"/>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'CA'</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err="1">
                <a:solidFill>
                  <a:srgbClr val="000089"/>
                </a:solidFill>
                <a:latin typeface="Simplified Arabic Fixed" panose="02070309020205020404" pitchFamily="49" charset="-78"/>
                <a:cs typeface="Simplified Arabic Fixed" panose="02070309020205020404" pitchFamily="49" charset="-78"/>
              </a:rPr>
              <a:t>staged_employees</a:t>
            </a:r>
            <a:r>
              <a:rPr lang="en-US" dirty="0">
                <a:solidFill>
                  <a:srgbClr val="000089"/>
                </a:solidFill>
                <a:latin typeface="Simplified Arabic Fixed" panose="02070309020205020404" pitchFamily="49" charset="-78"/>
                <a:cs typeface="Simplified Arabic Fixed" panose="02070309020205020404" pitchFamily="49" charset="-78"/>
              </a:rPr>
              <a:t> se</a:t>
            </a:r>
          </a:p>
          <a:p>
            <a:r>
              <a:rPr lang="en-US" b="1" dirty="0">
                <a:solidFill>
                  <a:srgbClr val="00669A"/>
                </a:solidFill>
                <a:latin typeface="Simplified Arabic Fixed" panose="02070309020205020404" pitchFamily="49" charset="-78"/>
                <a:cs typeface="Simplified Arabic Fixed" panose="02070309020205020404" pitchFamily="49" charset="-78"/>
              </a:rPr>
              <a:t>INSERT </a:t>
            </a:r>
            <a:r>
              <a:rPr lang="en-US" dirty="0">
                <a:solidFill>
                  <a:srgbClr val="000089"/>
                </a:solidFill>
                <a:latin typeface="Simplified Arabic Fixed" panose="02070309020205020404" pitchFamily="49" charset="-78"/>
                <a:cs typeface="Simplified Arabic Fixed" panose="02070309020205020404" pitchFamily="49" charset="-78"/>
              </a:rPr>
              <a:t>OVERWRITE DIRECTORY </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tmp</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or_employees</a:t>
            </a:r>
            <a:r>
              <a:rPr lang="en-US" dirty="0">
                <a:solidFill>
                  <a:srgbClr val="CD33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se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cty</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'US' </a:t>
            </a:r>
            <a:r>
              <a:rPr lang="en-US" b="1" dirty="0">
                <a:solidFill>
                  <a:srgbClr val="00669A"/>
                </a:solidFill>
                <a:latin typeface="Simplified Arabic Fixed" panose="02070309020205020404" pitchFamily="49" charset="-78"/>
                <a:cs typeface="Simplified Arabic Fixed" panose="02070309020205020404" pitchFamily="49" charset="-78"/>
              </a:rPr>
              <a:t>and </a:t>
            </a:r>
            <a:r>
              <a:rPr lang="en-US" dirty="0">
                <a:solidFill>
                  <a:srgbClr val="000089"/>
                </a:solidFill>
                <a:latin typeface="Simplified Arabic Fixed" panose="02070309020205020404" pitchFamily="49" charset="-78"/>
                <a:cs typeface="Simplified Arabic Fixed" panose="02070309020205020404" pitchFamily="49" charset="-78"/>
              </a:rPr>
              <a:t>se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st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'OR'</a:t>
            </a:r>
          </a:p>
          <a:p>
            <a:r>
              <a:rPr lang="en-US" b="1" dirty="0">
                <a:solidFill>
                  <a:srgbClr val="00669A"/>
                </a:solidFill>
                <a:latin typeface="Simplified Arabic Fixed" panose="02070309020205020404" pitchFamily="49" charset="-78"/>
                <a:cs typeface="Simplified Arabic Fixed" panose="02070309020205020404" pitchFamily="49" charset="-78"/>
              </a:rPr>
              <a:t>INSERT </a:t>
            </a:r>
            <a:r>
              <a:rPr lang="en-US" dirty="0">
                <a:solidFill>
                  <a:srgbClr val="000089"/>
                </a:solidFill>
                <a:latin typeface="Simplified Arabic Fixed" panose="02070309020205020404" pitchFamily="49" charset="-78"/>
                <a:cs typeface="Simplified Arabic Fixed" panose="02070309020205020404" pitchFamily="49" charset="-78"/>
              </a:rPr>
              <a:t>OVERWRITE DIRECTORY </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tmp</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ca_employees</a:t>
            </a:r>
            <a:r>
              <a:rPr lang="en-US" dirty="0">
                <a:solidFill>
                  <a:srgbClr val="CD33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se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cty</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'US' </a:t>
            </a:r>
            <a:r>
              <a:rPr lang="en-US" b="1" dirty="0">
                <a:solidFill>
                  <a:srgbClr val="00669A"/>
                </a:solidFill>
                <a:latin typeface="Simplified Arabic Fixed" panose="02070309020205020404" pitchFamily="49" charset="-78"/>
                <a:cs typeface="Simplified Arabic Fixed" panose="02070309020205020404" pitchFamily="49" charset="-78"/>
              </a:rPr>
              <a:t>and </a:t>
            </a:r>
            <a:r>
              <a:rPr lang="en-US" dirty="0">
                <a:solidFill>
                  <a:srgbClr val="000089"/>
                </a:solidFill>
                <a:latin typeface="Simplified Arabic Fixed" panose="02070309020205020404" pitchFamily="49" charset="-78"/>
                <a:cs typeface="Simplified Arabic Fixed" panose="02070309020205020404" pitchFamily="49" charset="-78"/>
              </a:rPr>
              <a:t>se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st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'CA'</a:t>
            </a:r>
          </a:p>
          <a:p>
            <a:r>
              <a:rPr lang="en-US" b="1" dirty="0">
                <a:solidFill>
                  <a:srgbClr val="00669A"/>
                </a:solidFill>
                <a:latin typeface="Simplified Arabic Fixed" panose="02070309020205020404" pitchFamily="49" charset="-78"/>
                <a:cs typeface="Simplified Arabic Fixed" panose="02070309020205020404" pitchFamily="49" charset="-78"/>
              </a:rPr>
              <a:t>INSERT </a:t>
            </a:r>
            <a:r>
              <a:rPr lang="en-US" dirty="0">
                <a:solidFill>
                  <a:srgbClr val="000089"/>
                </a:solidFill>
                <a:latin typeface="Simplified Arabic Fixed" panose="02070309020205020404" pitchFamily="49" charset="-78"/>
                <a:cs typeface="Simplified Arabic Fixed" panose="02070309020205020404" pitchFamily="49" charset="-78"/>
              </a:rPr>
              <a:t>OVERWRITE DIRECTORY </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tmp</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il_employees</a:t>
            </a:r>
            <a:r>
              <a:rPr lang="en-US" dirty="0">
                <a:solidFill>
                  <a:srgbClr val="CD33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se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cty</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'US' </a:t>
            </a:r>
            <a:r>
              <a:rPr lang="en-US" b="1" dirty="0">
                <a:solidFill>
                  <a:srgbClr val="00669A"/>
                </a:solidFill>
                <a:latin typeface="Simplified Arabic Fixed" panose="02070309020205020404" pitchFamily="49" charset="-78"/>
                <a:cs typeface="Simplified Arabic Fixed" panose="02070309020205020404" pitchFamily="49" charset="-78"/>
              </a:rPr>
              <a:t>and </a:t>
            </a:r>
            <a:r>
              <a:rPr lang="en-US" dirty="0">
                <a:solidFill>
                  <a:srgbClr val="000089"/>
                </a:solidFill>
                <a:latin typeface="Simplified Arabic Fixed" panose="02070309020205020404" pitchFamily="49" charset="-78"/>
                <a:cs typeface="Simplified Arabic Fixed" panose="02070309020205020404" pitchFamily="49" charset="-78"/>
              </a:rPr>
              <a:t>se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st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'IL'</a:t>
            </a:r>
            <a:r>
              <a:rPr lang="en-US" dirty="0">
                <a:solidFill>
                  <a:srgbClr val="000000"/>
                </a:solidFill>
                <a:latin typeface="Simplified Arabic Fixed" panose="02070309020205020404" pitchFamily="49" charset="-78"/>
                <a:cs typeface="Simplified Arabic Fixed" panose="02070309020205020404" pitchFamily="49" charset="-78"/>
              </a:rPr>
              <a:t>;</a:t>
            </a:r>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41283061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HiveQL</a:t>
            </a:r>
            <a:r>
              <a:rPr lang="en-US" dirty="0"/>
              <a:t>: Queries</a:t>
            </a:r>
          </a:p>
        </p:txBody>
      </p:sp>
      <p:sp>
        <p:nvSpPr>
          <p:cNvPr id="3" name="Content Placeholder 2"/>
          <p:cNvSpPr>
            <a:spLocks noGrp="1"/>
          </p:cNvSpPr>
          <p:nvPr>
            <p:ph idx="1"/>
          </p:nvPr>
        </p:nvSpPr>
        <p:spPr>
          <a:xfrm>
            <a:off x="762000" y="1524000"/>
            <a:ext cx="11049000" cy="2209800"/>
          </a:xfrm>
        </p:spPr>
        <p:style>
          <a:lnRef idx="1">
            <a:schemeClr val="accent4"/>
          </a:lnRef>
          <a:fillRef idx="3">
            <a:schemeClr val="accent4"/>
          </a:fillRef>
          <a:effectRef idx="2">
            <a:schemeClr val="accent4"/>
          </a:effectRef>
          <a:fontRef idx="minor">
            <a:schemeClr val="lt1"/>
          </a:fontRef>
        </p:style>
        <p:txBody>
          <a:bodyPr>
            <a:norm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89"/>
                </a:solidFill>
                <a:latin typeface="Simplified Arabic Fixed" panose="02070309020205020404" pitchFamily="49" charset="-78"/>
                <a:cs typeface="Simplified Arabic Fixed" panose="02070309020205020404" pitchFamily="49" charset="-78"/>
              </a:rPr>
              <a:t>name</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subordinates</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6600"/>
                </a:solidFill>
                <a:latin typeface="Simplified Arabic Fixed" panose="02070309020205020404" pitchFamily="49" charset="-78"/>
                <a:cs typeface="Simplified Arabic Fixed" panose="02070309020205020404" pitchFamily="49" charset="-78"/>
              </a:rPr>
              <a:t>0</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9"/>
                </a:solidFill>
                <a:latin typeface="Simplified Arabic Fixed" panose="02070309020205020404" pitchFamily="49" charset="-78"/>
                <a:cs typeface="Simplified Arabic Fixed" panose="02070309020205020404" pitchFamily="49" charset="-78"/>
              </a:rPr>
              <a:t>employees</a:t>
            </a:r>
            <a:r>
              <a:rPr lang="en-US" dirty="0" smtClean="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89"/>
                </a:solidFill>
                <a:latin typeface="Simplified Arabic Fixed" panose="02070309020205020404" pitchFamily="49" charset="-78"/>
                <a:cs typeface="Simplified Arabic Fixed" panose="02070309020205020404" pitchFamily="49" charset="-78"/>
              </a:rPr>
              <a:t>name</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deductions</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CD33"/>
                </a:solidFill>
                <a:latin typeface="Simplified Arabic Fixed" panose="02070309020205020404" pitchFamily="49" charset="-78"/>
                <a:cs typeface="Simplified Arabic Fixed" panose="02070309020205020404" pitchFamily="49" charset="-78"/>
              </a:rPr>
              <a:t>"State Taxes"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9"/>
                </a:solidFill>
                <a:latin typeface="Simplified Arabic Fixed" panose="02070309020205020404" pitchFamily="49" charset="-78"/>
                <a:cs typeface="Simplified Arabic Fixed" panose="02070309020205020404" pitchFamily="49" charset="-78"/>
              </a:rPr>
              <a:t>employees</a:t>
            </a:r>
            <a:r>
              <a:rPr lang="en-US" dirty="0" smtClean="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89"/>
                </a:solidFill>
                <a:latin typeface="Simplified Arabic Fixed" panose="02070309020205020404" pitchFamily="49" charset="-78"/>
                <a:cs typeface="Simplified Arabic Fixed" panose="02070309020205020404" pitchFamily="49" charset="-78"/>
              </a:rPr>
              <a:t>name</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address</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city</a:t>
            </a:r>
            <a:r>
              <a:rPr lang="en-US" dirty="0">
                <a:solidFill>
                  <a:srgbClr val="000089"/>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9"/>
                </a:solidFill>
                <a:latin typeface="Simplified Arabic Fixed" panose="02070309020205020404" pitchFamily="49" charset="-78"/>
                <a:cs typeface="Simplified Arabic Fixed" panose="02070309020205020404" pitchFamily="49" charset="-78"/>
              </a:rPr>
              <a:t>employees</a:t>
            </a:r>
            <a:r>
              <a:rPr lang="en-US" dirty="0" smtClean="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89"/>
                </a:solidFill>
                <a:latin typeface="Simplified Arabic Fixed" panose="02070309020205020404" pitchFamily="49" charset="-78"/>
                <a:cs typeface="Simplified Arabic Fixed" panose="02070309020205020404" pitchFamily="49" charset="-78"/>
              </a:rPr>
              <a:t>symbol</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price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555555"/>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9"/>
                </a:solidFill>
                <a:latin typeface="Simplified Arabic Fixed" panose="02070309020205020404" pitchFamily="49" charset="-78"/>
                <a:cs typeface="Simplified Arabic Fixed" panose="02070309020205020404" pitchFamily="49" charset="-78"/>
              </a:rPr>
              <a:t>stocks</a:t>
            </a:r>
            <a:r>
              <a:rPr lang="en-US" dirty="0" smtClean="0">
                <a:solidFill>
                  <a:srgbClr val="000000"/>
                </a:solidFill>
                <a:latin typeface="Simplified Arabic Fixed" panose="02070309020205020404" pitchFamily="49" charset="-78"/>
                <a:cs typeface="Simplified Arabic Fixed" panose="02070309020205020404" pitchFamily="49" charset="-78"/>
              </a:rPr>
              <a:t>;</a:t>
            </a:r>
          </a:p>
          <a:p>
            <a:endParaRPr lang="en-US" dirty="0">
              <a:latin typeface="Simplified Arabic Fixed" panose="02070309020205020404" pitchFamily="49" charset="-78"/>
              <a:cs typeface="Simplified Arabic Fixed" panose="02070309020205020404" pitchFamily="49" charset="-78"/>
            </a:endParaRPr>
          </a:p>
        </p:txBody>
      </p:sp>
      <p:sp>
        <p:nvSpPr>
          <p:cNvPr id="4" name="TextBox 3"/>
          <p:cNvSpPr txBox="1"/>
          <p:nvPr/>
        </p:nvSpPr>
        <p:spPr>
          <a:xfrm>
            <a:off x="762000" y="3733800"/>
            <a:ext cx="11049000" cy="3139321"/>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SELECT upper</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name</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salary</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deductions</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CD33"/>
                </a:solidFill>
                <a:latin typeface="Simplified Arabic Fixed" panose="02070309020205020404" pitchFamily="49" charset="-78"/>
                <a:cs typeface="Simplified Arabic Fixed" panose="02070309020205020404" pitchFamily="49" charset="-78"/>
              </a:rPr>
              <a:t>"Federal Taxes"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as </a:t>
            </a:r>
            <a:r>
              <a:rPr lang="en-US" dirty="0" err="1">
                <a:solidFill>
                  <a:srgbClr val="000089"/>
                </a:solidFill>
                <a:latin typeface="Simplified Arabic Fixed" panose="02070309020205020404" pitchFamily="49" charset="-78"/>
                <a:cs typeface="Simplified Arabic Fixed" panose="02070309020205020404" pitchFamily="49" charset="-78"/>
              </a:rPr>
              <a:t>fed_taxes</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round</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salary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6600"/>
                </a:solidFill>
                <a:latin typeface="Simplified Arabic Fixed" panose="02070309020205020404" pitchFamily="49" charset="-78"/>
                <a:cs typeface="Simplified Arabic Fixed" panose="02070309020205020404" pitchFamily="49" charset="-78"/>
              </a:rPr>
              <a:t>1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deductions</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CD33"/>
                </a:solidFill>
                <a:latin typeface="Simplified Arabic Fixed" panose="02070309020205020404" pitchFamily="49" charset="-78"/>
                <a:cs typeface="Simplified Arabic Fixed" panose="02070309020205020404" pitchFamily="49" charset="-78"/>
              </a:rPr>
              <a:t>"Federal Taxes"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as </a:t>
            </a:r>
            <a:r>
              <a:rPr lang="en-US" dirty="0" err="1">
                <a:solidFill>
                  <a:srgbClr val="000089"/>
                </a:solidFill>
                <a:latin typeface="Simplified Arabic Fixed" panose="02070309020205020404" pitchFamily="49" charset="-78"/>
                <a:cs typeface="Simplified Arabic Fixed" panose="02070309020205020404" pitchFamily="49" charset="-78"/>
              </a:rPr>
              <a:t>salary_minus_fed_taxes</a:t>
            </a:r>
            <a:endParaRPr lang="en-US" dirty="0">
              <a:solidFill>
                <a:srgbClr val="000089"/>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9"/>
                </a:solidFill>
                <a:latin typeface="Simplified Arabic Fixed" panose="02070309020205020404" pitchFamily="49" charset="-78"/>
                <a:cs typeface="Simplified Arabic Fixed" panose="02070309020205020404" pitchFamily="49" charset="-78"/>
              </a:rPr>
              <a:t>employees </a:t>
            </a:r>
            <a:r>
              <a:rPr lang="en-US" b="1" dirty="0">
                <a:solidFill>
                  <a:srgbClr val="00669A"/>
                </a:solidFill>
                <a:latin typeface="Simplified Arabic Fixed" panose="02070309020205020404" pitchFamily="49" charset="-78"/>
                <a:cs typeface="Simplified Arabic Fixed" panose="02070309020205020404" pitchFamily="49" charset="-78"/>
              </a:rPr>
              <a:t>LIMIT </a:t>
            </a:r>
            <a:r>
              <a:rPr lang="en-US" dirty="0">
                <a:solidFill>
                  <a:srgbClr val="FF6600"/>
                </a:solidFill>
                <a:latin typeface="Simplified Arabic Fixed" panose="02070309020205020404" pitchFamily="49" charset="-78"/>
                <a:cs typeface="Simplified Arabic Fixed" panose="02070309020205020404" pitchFamily="49" charset="-78"/>
              </a:rPr>
              <a:t>2</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upper</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name</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salary</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deductions</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CD33"/>
                </a:solidFill>
                <a:latin typeface="Simplified Arabic Fixed" panose="02070309020205020404" pitchFamily="49" charset="-78"/>
                <a:cs typeface="Simplified Arabic Fixed" panose="02070309020205020404" pitchFamily="49" charset="-78"/>
              </a:rPr>
              <a:t>"Federal Taxes"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as </a:t>
            </a:r>
            <a:r>
              <a:rPr lang="en-US" dirty="0" err="1">
                <a:solidFill>
                  <a:srgbClr val="000089"/>
                </a:solidFill>
                <a:latin typeface="Simplified Arabic Fixed" panose="02070309020205020404" pitchFamily="49" charset="-78"/>
                <a:cs typeface="Simplified Arabic Fixed" panose="02070309020205020404" pitchFamily="49" charset="-78"/>
              </a:rPr>
              <a:t>fed_taxes</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a:solidFill>
                  <a:srgbClr val="000089"/>
                </a:solidFill>
                <a:latin typeface="Simplified Arabic Fixed" panose="02070309020205020404" pitchFamily="49" charset="-78"/>
                <a:cs typeface="Simplified Arabic Fixed" panose="02070309020205020404" pitchFamily="49" charset="-78"/>
              </a:rPr>
              <a:t>round</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salary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6600"/>
                </a:solidFill>
                <a:latin typeface="Simplified Arabic Fixed" panose="02070309020205020404" pitchFamily="49" charset="-78"/>
                <a:cs typeface="Simplified Arabic Fixed" panose="02070309020205020404" pitchFamily="49" charset="-78"/>
              </a:rPr>
              <a:t>1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deductions</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CD33"/>
                </a:solidFill>
                <a:latin typeface="Simplified Arabic Fixed" panose="02070309020205020404" pitchFamily="49" charset="-78"/>
                <a:cs typeface="Simplified Arabic Fixed" panose="02070309020205020404" pitchFamily="49" charset="-78"/>
              </a:rPr>
              <a:t>"Federal Taxes"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as </a:t>
            </a:r>
            <a:r>
              <a:rPr lang="en-US" dirty="0" err="1">
                <a:solidFill>
                  <a:srgbClr val="000089"/>
                </a:solidFill>
                <a:latin typeface="Simplified Arabic Fixed" panose="02070309020205020404" pitchFamily="49" charset="-78"/>
                <a:cs typeface="Simplified Arabic Fixed" panose="02070309020205020404" pitchFamily="49" charset="-78"/>
              </a:rPr>
              <a:t>salary_minus_fed_taxes</a:t>
            </a:r>
            <a:endParaRPr lang="en-US" dirty="0">
              <a:solidFill>
                <a:srgbClr val="000089"/>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9"/>
                </a:solidFill>
                <a:latin typeface="Simplified Arabic Fixed" panose="02070309020205020404" pitchFamily="49" charset="-78"/>
                <a:cs typeface="Simplified Arabic Fixed" panose="02070309020205020404" pitchFamily="49" charset="-78"/>
              </a:rPr>
              <a:t>employees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e</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89"/>
                </a:solidFill>
                <a:latin typeface="Simplified Arabic Fixed" panose="02070309020205020404" pitchFamily="49" charset="-78"/>
                <a:cs typeface="Simplified Arabic Fixed" panose="02070309020205020404" pitchFamily="49" charset="-78"/>
              </a:rPr>
              <a:t>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name</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salary_minus_fed_taxes</a:t>
            </a:r>
            <a:endParaRPr lang="en-US" dirty="0">
              <a:solidFill>
                <a:srgbClr val="000089"/>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salary_minus_fed_taxes</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&gt; </a:t>
            </a:r>
            <a:r>
              <a:rPr lang="en-US" dirty="0">
                <a:solidFill>
                  <a:srgbClr val="FF6600"/>
                </a:solidFill>
                <a:latin typeface="Simplified Arabic Fixed" panose="02070309020205020404" pitchFamily="49" charset="-78"/>
                <a:cs typeface="Simplified Arabic Fixed" panose="02070309020205020404" pitchFamily="49" charset="-78"/>
              </a:rPr>
              <a:t>70000</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40500842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Hive Can Avoid </a:t>
            </a:r>
            <a:r>
              <a:rPr lang="en-US" dirty="0" err="1"/>
              <a:t>MapReduce</a:t>
            </a:r>
            <a:endParaRPr lang="en-US" dirty="0"/>
          </a:p>
        </p:txBody>
      </p:sp>
      <p:sp>
        <p:nvSpPr>
          <p:cNvPr id="3" name="Content Placeholder 2"/>
          <p:cNvSpPr>
            <a:spLocks noGrp="1"/>
          </p:cNvSpPr>
          <p:nvPr>
            <p:ph idx="1"/>
          </p:nvPr>
        </p:nvSpPr>
        <p:spPr>
          <a:xfrm>
            <a:off x="658621" y="1676400"/>
            <a:ext cx="10326688" cy="4195481"/>
          </a:xfrm>
        </p:spPr>
        <p:txBody>
          <a:bodyPr/>
          <a:lstStyle/>
          <a:p>
            <a:r>
              <a:rPr lang="en-US" dirty="0"/>
              <a:t>Hive can simply read the records from employees and dump the </a:t>
            </a:r>
            <a:r>
              <a:rPr lang="en-US" dirty="0" smtClean="0"/>
              <a:t>formatted output </a:t>
            </a:r>
            <a:r>
              <a:rPr lang="en-US" dirty="0"/>
              <a:t>to the </a:t>
            </a:r>
            <a:r>
              <a:rPr lang="en-US" dirty="0" smtClean="0"/>
              <a:t>console</a:t>
            </a:r>
          </a:p>
          <a:p>
            <a:r>
              <a:rPr lang="en-US" dirty="0"/>
              <a:t>even works for WHERE clauses that only filter on partition keys, with or </a:t>
            </a:r>
            <a:r>
              <a:rPr lang="en-US" dirty="0" smtClean="0"/>
              <a:t>without LIMIT </a:t>
            </a:r>
            <a:r>
              <a:rPr lang="en-US" dirty="0"/>
              <a:t>clauses</a:t>
            </a:r>
            <a:r>
              <a:rPr lang="en-US" dirty="0" smtClean="0"/>
              <a:t>:</a:t>
            </a:r>
          </a:p>
          <a:p>
            <a:r>
              <a:rPr lang="en-US" dirty="0"/>
              <a:t>Hive will attempt to run other operations in local mode if </a:t>
            </a:r>
            <a:r>
              <a:rPr lang="en-US" dirty="0" smtClean="0"/>
              <a:t>the </a:t>
            </a:r>
            <a:r>
              <a:rPr lang="en-US" dirty="0" err="1" smtClean="0">
                <a:solidFill>
                  <a:srgbClr val="92D050"/>
                </a:solidFill>
              </a:rPr>
              <a:t>hive.exec.mode.local.auto</a:t>
            </a:r>
            <a:r>
              <a:rPr lang="en-US" dirty="0" smtClean="0"/>
              <a:t> </a:t>
            </a:r>
            <a:r>
              <a:rPr lang="en-US" dirty="0"/>
              <a:t>property is set to </a:t>
            </a:r>
            <a:r>
              <a:rPr lang="en-US" dirty="0" smtClean="0"/>
              <a:t>true</a:t>
            </a:r>
          </a:p>
          <a:p>
            <a:endParaRPr lang="en-US" dirty="0"/>
          </a:p>
        </p:txBody>
      </p:sp>
    </p:spTree>
    <p:extLst>
      <p:ext uri="{BB962C8B-B14F-4D97-AF65-F5344CB8AC3E}">
        <p14:creationId xmlns:p14="http://schemas.microsoft.com/office/powerpoint/2010/main" val="342512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9404723" cy="1400530"/>
          </a:xfrm>
        </p:spPr>
        <p:txBody>
          <a:bodyPr/>
          <a:lstStyle/>
          <a:p>
            <a:r>
              <a:rPr lang="en-US" dirty="0"/>
              <a:t>LIKE and RLIKE</a:t>
            </a:r>
          </a:p>
        </p:txBody>
      </p:sp>
      <p:sp>
        <p:nvSpPr>
          <p:cNvPr id="3" name="Content Placeholder 2"/>
          <p:cNvSpPr>
            <a:spLocks noGrp="1"/>
          </p:cNvSpPr>
          <p:nvPr>
            <p:ph idx="1"/>
          </p:nvPr>
        </p:nvSpPr>
        <p:spPr>
          <a:xfrm>
            <a:off x="470848" y="1447800"/>
            <a:ext cx="10174288" cy="2823882"/>
          </a:xfrm>
        </p:spPr>
        <p:txBody>
          <a:bodyPr>
            <a:normAutofit/>
          </a:bodyPr>
          <a:lstStyle/>
          <a:p>
            <a:r>
              <a:rPr lang="en-US" dirty="0" smtClean="0"/>
              <a:t>LIKE lets </a:t>
            </a:r>
            <a:r>
              <a:rPr lang="en-US" dirty="0"/>
              <a:t>us match on strings that begin with or </a:t>
            </a:r>
            <a:r>
              <a:rPr lang="en-US" dirty="0" smtClean="0"/>
              <a:t>end with </a:t>
            </a:r>
            <a:r>
              <a:rPr lang="en-US" dirty="0"/>
              <a:t>a particular substring, or when the substring appears </a:t>
            </a:r>
            <a:r>
              <a:rPr lang="en-US" dirty="0" smtClean="0"/>
              <a:t>anywhere </a:t>
            </a:r>
            <a:r>
              <a:rPr lang="en-US" dirty="0"/>
              <a:t>within the </a:t>
            </a:r>
            <a:r>
              <a:rPr lang="en-US" dirty="0" smtClean="0"/>
              <a:t>string</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88"/>
                </a:solidFill>
                <a:latin typeface="Simplified Arabic Fixed" panose="02070309020205020404" pitchFamily="49" charset="-78"/>
                <a:cs typeface="Simplified Arabic Fixed" panose="02070309020205020404" pitchFamily="49" charset="-78"/>
              </a:rPr>
              <a:t>name</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8"/>
                </a:solidFill>
                <a:latin typeface="Simplified Arabic Fixed" panose="02070309020205020404" pitchFamily="49" charset="-78"/>
                <a:cs typeface="Simplified Arabic Fixed" panose="02070309020205020404" pitchFamily="49" charset="-78"/>
              </a:rPr>
              <a:t>address</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8"/>
                </a:solidFill>
                <a:latin typeface="Simplified Arabic Fixed" panose="02070309020205020404" pitchFamily="49" charset="-78"/>
                <a:cs typeface="Simplified Arabic Fixed" panose="02070309020205020404" pitchFamily="49" charset="-78"/>
              </a:rPr>
              <a:t>street</a:t>
            </a:r>
            <a:r>
              <a:rPr lang="en-US" dirty="0">
                <a:solidFill>
                  <a:srgbClr val="000088"/>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8"/>
                </a:solidFill>
                <a:latin typeface="Simplified Arabic Fixed" panose="02070309020205020404" pitchFamily="49" charset="-78"/>
                <a:cs typeface="Simplified Arabic Fixed" panose="02070309020205020404" pitchFamily="49" charset="-78"/>
              </a:rPr>
              <a:t>employees </a:t>
            </a:r>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8"/>
                </a:solidFill>
                <a:latin typeface="Simplified Arabic Fixed" panose="02070309020205020404" pitchFamily="49" charset="-78"/>
                <a:cs typeface="Simplified Arabic Fixed" panose="02070309020205020404" pitchFamily="49" charset="-78"/>
              </a:rPr>
              <a:t>address</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8"/>
                </a:solidFill>
                <a:latin typeface="Simplified Arabic Fixed" panose="02070309020205020404" pitchFamily="49" charset="-78"/>
                <a:cs typeface="Simplified Arabic Fixed" panose="02070309020205020404" pitchFamily="49" charset="-78"/>
              </a:rPr>
              <a:t>street</a:t>
            </a:r>
            <a:r>
              <a:rPr lang="en-US" dirty="0">
                <a:solidFill>
                  <a:srgbClr val="000088"/>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LIKE </a:t>
            </a:r>
            <a:r>
              <a:rPr lang="en-US" dirty="0">
                <a:solidFill>
                  <a:srgbClr val="CD3300"/>
                </a:solidFill>
                <a:latin typeface="Simplified Arabic Fixed" panose="02070309020205020404" pitchFamily="49" charset="-78"/>
                <a:cs typeface="Simplified Arabic Fixed" panose="02070309020205020404" pitchFamily="49" charset="-78"/>
              </a:rPr>
              <a:t>'%Ave</a:t>
            </a:r>
            <a:r>
              <a:rPr lang="en-US" dirty="0" smtClean="0">
                <a:solidFill>
                  <a:srgbClr val="CD3300"/>
                </a:solidFill>
                <a:latin typeface="Simplified Arabic Fixed" panose="02070309020205020404" pitchFamily="49" charset="-78"/>
                <a:cs typeface="Simplified Arabic Fixed" panose="02070309020205020404" pitchFamily="49" charset="-78"/>
              </a:rPr>
              <a:t>.'</a:t>
            </a:r>
            <a:r>
              <a:rPr lang="en-US" dirty="0" smtClean="0">
                <a:solidFill>
                  <a:srgbClr val="000000"/>
                </a:solidFill>
                <a:latin typeface="Simplified Arabic Fixed" panose="02070309020205020404" pitchFamily="49" charset="-78"/>
                <a:cs typeface="Simplified Arabic Fixed" panose="02070309020205020404" pitchFamily="49" charset="-78"/>
              </a:rPr>
              <a:t>;</a:t>
            </a:r>
          </a:p>
          <a:p>
            <a:r>
              <a:rPr lang="en-US" dirty="0" smtClean="0"/>
              <a:t>RLIKE </a:t>
            </a:r>
            <a:r>
              <a:rPr lang="en-US" dirty="0"/>
              <a:t>lets us use Java </a:t>
            </a:r>
            <a:r>
              <a:rPr lang="en-US" i="1" dirty="0"/>
              <a:t>regular expressions</a:t>
            </a:r>
            <a:r>
              <a:rPr lang="en-US" dirty="0"/>
              <a:t>, a more</a:t>
            </a:r>
          </a:p>
          <a:p>
            <a:r>
              <a:rPr lang="en-US" dirty="0"/>
              <a:t>powerful </a:t>
            </a:r>
            <a:r>
              <a:rPr lang="en-US" dirty="0" err="1"/>
              <a:t>minilanguage</a:t>
            </a:r>
            <a:r>
              <a:rPr lang="en-US" dirty="0"/>
              <a:t> for specifying matches.</a:t>
            </a:r>
          </a:p>
        </p:txBody>
      </p:sp>
    </p:spTree>
    <p:extLst>
      <p:ext uri="{BB962C8B-B14F-4D97-AF65-F5344CB8AC3E}">
        <p14:creationId xmlns:p14="http://schemas.microsoft.com/office/powerpoint/2010/main" val="35060960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r>
              <a:rPr lang="en-US" dirty="0" smtClean="0"/>
              <a:t> operators</a:t>
            </a:r>
            <a:endParaRPr lang="en-US" dirty="0"/>
          </a:p>
        </p:txBody>
      </p:sp>
      <p:sp>
        <p:nvSpPr>
          <p:cNvPr id="3" name="Content Placeholder 2"/>
          <p:cNvSpPr>
            <a:spLocks noGrp="1"/>
          </p:cNvSpPr>
          <p:nvPr>
            <p:ph idx="1"/>
          </p:nvPr>
        </p:nvSpPr>
        <p:spPr>
          <a:xfrm>
            <a:off x="838200" y="1447800"/>
            <a:ext cx="8229600" cy="1828800"/>
          </a:xfrm>
        </p:spPr>
        <p:txBody>
          <a:bodyPr>
            <a:normAutofit/>
          </a:bodyPr>
          <a:lstStyle/>
          <a:p>
            <a:r>
              <a:rPr lang="en-US" dirty="0" smtClean="0"/>
              <a:t>Where</a:t>
            </a:r>
          </a:p>
          <a:p>
            <a:r>
              <a:rPr lang="en-US" dirty="0" smtClean="0"/>
              <a:t>Group by</a:t>
            </a:r>
          </a:p>
          <a:p>
            <a:r>
              <a:rPr lang="en-US" dirty="0" smtClean="0"/>
              <a:t>Having</a:t>
            </a:r>
          </a:p>
          <a:p>
            <a:r>
              <a:rPr lang="en-US" dirty="0" smtClean="0"/>
              <a:t>JOIN ----</a:t>
            </a:r>
            <a:r>
              <a:rPr lang="en-US" dirty="0"/>
              <a:t> LEFT SEMI-JOIN</a:t>
            </a:r>
          </a:p>
        </p:txBody>
      </p:sp>
      <p:sp>
        <p:nvSpPr>
          <p:cNvPr id="4" name="TextBox 3"/>
          <p:cNvSpPr txBox="1"/>
          <p:nvPr/>
        </p:nvSpPr>
        <p:spPr>
          <a:xfrm>
            <a:off x="952500" y="3293660"/>
            <a:ext cx="10401300" cy="3139321"/>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err="1">
                <a:solidFill>
                  <a:srgbClr val="000089"/>
                </a:solidFill>
                <a:latin typeface="Simplified Arabic Fixed" panose="02070309020205020404" pitchFamily="49" charset="-78"/>
                <a:cs typeface="Simplified Arabic Fixed" panose="02070309020205020404" pitchFamily="49" charset="-78"/>
              </a:rPr>
              <a:t>a</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ymd</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a</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price_close</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b</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price_close</a:t>
            </a:r>
            <a:endParaRPr lang="en-US" dirty="0">
              <a:solidFill>
                <a:srgbClr val="000089"/>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9"/>
                </a:solidFill>
                <a:latin typeface="Simplified Arabic Fixed" panose="02070309020205020404" pitchFamily="49" charset="-78"/>
                <a:cs typeface="Simplified Arabic Fixed" panose="02070309020205020404" pitchFamily="49" charset="-78"/>
              </a:rPr>
              <a:t>stocks a </a:t>
            </a:r>
            <a:r>
              <a:rPr lang="en-US" b="1" dirty="0">
                <a:solidFill>
                  <a:srgbClr val="00669A"/>
                </a:solidFill>
                <a:latin typeface="Simplified Arabic Fixed" panose="02070309020205020404" pitchFamily="49" charset="-78"/>
                <a:cs typeface="Simplified Arabic Fixed" panose="02070309020205020404" pitchFamily="49" charset="-78"/>
              </a:rPr>
              <a:t>JOIN </a:t>
            </a:r>
            <a:r>
              <a:rPr lang="en-US" dirty="0">
                <a:solidFill>
                  <a:srgbClr val="000089"/>
                </a:solidFill>
                <a:latin typeface="Simplified Arabic Fixed" panose="02070309020205020404" pitchFamily="49" charset="-78"/>
                <a:cs typeface="Simplified Arabic Fixed" panose="02070309020205020404" pitchFamily="49" charset="-78"/>
              </a:rPr>
              <a:t>stocks b </a:t>
            </a:r>
            <a:r>
              <a:rPr lang="en-US" b="1" dirty="0">
                <a:solidFill>
                  <a:srgbClr val="00669A"/>
                </a:solidFill>
                <a:latin typeface="Simplified Arabic Fixed" panose="02070309020205020404" pitchFamily="49" charset="-78"/>
                <a:cs typeface="Simplified Arabic Fixed" panose="02070309020205020404" pitchFamily="49" charset="-78"/>
              </a:rPr>
              <a:t>ON </a:t>
            </a:r>
            <a:r>
              <a:rPr lang="en-US" dirty="0" err="1">
                <a:solidFill>
                  <a:srgbClr val="000089"/>
                </a:solidFill>
                <a:latin typeface="Simplified Arabic Fixed" panose="02070309020205020404" pitchFamily="49" charset="-78"/>
                <a:cs typeface="Simplified Arabic Fixed" panose="02070309020205020404" pitchFamily="49" charset="-78"/>
              </a:rPr>
              <a:t>a</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ymd</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b</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ymd</a:t>
            </a:r>
            <a:endParaRPr lang="en-US" dirty="0">
              <a:solidFill>
                <a:srgbClr val="000089"/>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a</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symbol</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'AAPL' </a:t>
            </a:r>
            <a:r>
              <a:rPr lang="en-US" b="1" dirty="0">
                <a:solidFill>
                  <a:srgbClr val="00669A"/>
                </a:solidFill>
                <a:latin typeface="Simplified Arabic Fixed" panose="02070309020205020404" pitchFamily="49" charset="-78"/>
                <a:cs typeface="Simplified Arabic Fixed" panose="02070309020205020404" pitchFamily="49" charset="-78"/>
              </a:rPr>
              <a:t>AND </a:t>
            </a:r>
            <a:r>
              <a:rPr lang="en-US" dirty="0" err="1">
                <a:solidFill>
                  <a:srgbClr val="000089"/>
                </a:solidFill>
                <a:latin typeface="Simplified Arabic Fixed" panose="02070309020205020404" pitchFamily="49" charset="-78"/>
                <a:cs typeface="Simplified Arabic Fixed" panose="02070309020205020404" pitchFamily="49" charset="-78"/>
              </a:rPr>
              <a:t>b</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symbol</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'IBM'</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i="1" dirty="0">
                <a:solidFill>
                  <a:srgbClr val="35586C"/>
                </a:solidFill>
                <a:latin typeface="Simplified Arabic Fixed" panose="02070309020205020404" pitchFamily="49" charset="-78"/>
                <a:cs typeface="Simplified Arabic Fixed" panose="02070309020205020404" pitchFamily="49" charset="-78"/>
              </a:rPr>
              <a:t>/*+ MAPJOIN(d) */ </a:t>
            </a:r>
            <a:r>
              <a:rPr lang="en-US" dirty="0" err="1">
                <a:solidFill>
                  <a:srgbClr val="000089"/>
                </a:solidFill>
                <a:latin typeface="Simplified Arabic Fixed" panose="02070309020205020404" pitchFamily="49" charset="-78"/>
                <a:cs typeface="Simplified Arabic Fixed" panose="02070309020205020404" pitchFamily="49" charset="-78"/>
              </a:rPr>
              <a:t>s</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ymd</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s</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symbol</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s</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price_close</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d</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dividend</a:t>
            </a:r>
            <a:endParaRPr lang="en-US" dirty="0">
              <a:solidFill>
                <a:srgbClr val="000089"/>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9"/>
                </a:solidFill>
                <a:latin typeface="Simplified Arabic Fixed" panose="02070309020205020404" pitchFamily="49" charset="-78"/>
                <a:cs typeface="Simplified Arabic Fixed" panose="02070309020205020404" pitchFamily="49" charset="-78"/>
              </a:rPr>
              <a:t>stocks s </a:t>
            </a:r>
            <a:r>
              <a:rPr lang="en-US" b="1" dirty="0">
                <a:solidFill>
                  <a:srgbClr val="00669A"/>
                </a:solidFill>
                <a:latin typeface="Simplified Arabic Fixed" panose="02070309020205020404" pitchFamily="49" charset="-78"/>
                <a:cs typeface="Simplified Arabic Fixed" panose="02070309020205020404" pitchFamily="49" charset="-78"/>
              </a:rPr>
              <a:t>JOIN </a:t>
            </a:r>
            <a:r>
              <a:rPr lang="en-US" dirty="0">
                <a:solidFill>
                  <a:srgbClr val="000089"/>
                </a:solidFill>
                <a:latin typeface="Simplified Arabic Fixed" panose="02070309020205020404" pitchFamily="49" charset="-78"/>
                <a:cs typeface="Simplified Arabic Fixed" panose="02070309020205020404" pitchFamily="49" charset="-78"/>
              </a:rPr>
              <a:t>dividends d </a:t>
            </a:r>
            <a:r>
              <a:rPr lang="en-US" b="1" dirty="0">
                <a:solidFill>
                  <a:srgbClr val="00669A"/>
                </a:solidFill>
                <a:latin typeface="Simplified Arabic Fixed" panose="02070309020205020404" pitchFamily="49" charset="-78"/>
                <a:cs typeface="Simplified Arabic Fixed" panose="02070309020205020404" pitchFamily="49" charset="-78"/>
              </a:rPr>
              <a:t>ON </a:t>
            </a:r>
            <a:r>
              <a:rPr lang="en-US" dirty="0" err="1">
                <a:solidFill>
                  <a:srgbClr val="000089"/>
                </a:solidFill>
                <a:latin typeface="Simplified Arabic Fixed" panose="02070309020205020404" pitchFamily="49" charset="-78"/>
                <a:cs typeface="Simplified Arabic Fixed" panose="02070309020205020404" pitchFamily="49" charset="-78"/>
              </a:rPr>
              <a:t>s</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ymd</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d</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ymd</a:t>
            </a:r>
            <a:r>
              <a:rPr lang="en-US" dirty="0">
                <a:solidFill>
                  <a:srgbClr val="000089"/>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AND </a:t>
            </a:r>
            <a:r>
              <a:rPr lang="en-US" dirty="0" err="1">
                <a:solidFill>
                  <a:srgbClr val="000089"/>
                </a:solidFill>
                <a:latin typeface="Simplified Arabic Fixed" panose="02070309020205020404" pitchFamily="49" charset="-78"/>
                <a:cs typeface="Simplified Arabic Fixed" panose="02070309020205020404" pitchFamily="49" charset="-78"/>
              </a:rPr>
              <a:t>s</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symbol</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d</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symbol</a:t>
            </a:r>
            <a:r>
              <a:rPr lang="en-US" dirty="0">
                <a:solidFill>
                  <a:srgbClr val="000089"/>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s</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symbol</a:t>
            </a:r>
            <a:r>
              <a:rPr lang="en-US" dirty="0">
                <a:solidFill>
                  <a:srgbClr val="000089"/>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dirty="0">
                <a:solidFill>
                  <a:srgbClr val="CD3300"/>
                </a:solidFill>
                <a:latin typeface="Simplified Arabic Fixed" panose="02070309020205020404" pitchFamily="49" charset="-78"/>
                <a:cs typeface="Simplified Arabic Fixed" panose="02070309020205020404" pitchFamily="49" charset="-78"/>
              </a:rPr>
              <a:t>'AAPL'</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set </a:t>
            </a:r>
            <a:r>
              <a:rPr lang="en-US" dirty="0" err="1">
                <a:solidFill>
                  <a:srgbClr val="000089"/>
                </a:solidFill>
                <a:latin typeface="Simplified Arabic Fixed" panose="02070309020205020404" pitchFamily="49" charset="-78"/>
                <a:cs typeface="Simplified Arabic Fixed" panose="02070309020205020404" pitchFamily="49" charset="-78"/>
              </a:rPr>
              <a:t>hive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auto</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b="1" dirty="0" err="1">
                <a:solidFill>
                  <a:srgbClr val="00669A"/>
                </a:solidFill>
                <a:latin typeface="Simplified Arabic Fixed" panose="02070309020205020404" pitchFamily="49" charset="-78"/>
                <a:cs typeface="Simplified Arabic Fixed" panose="02070309020205020404" pitchFamily="49" charset="-78"/>
              </a:rPr>
              <a:t>convert</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b="1" dirty="0" err="1">
                <a:solidFill>
                  <a:srgbClr val="00669A"/>
                </a:solidFill>
                <a:latin typeface="Simplified Arabic Fixed" panose="02070309020205020404" pitchFamily="49" charset="-78"/>
                <a:cs typeface="Simplified Arabic Fixed" panose="02070309020205020404" pitchFamily="49" charset="-78"/>
              </a:rPr>
              <a:t>join</a:t>
            </a:r>
            <a:r>
              <a:rPr lang="en-US" dirty="0">
                <a:solidFill>
                  <a:srgbClr val="555555"/>
                </a:solidFill>
                <a:latin typeface="Simplified Arabic Fixed" panose="02070309020205020404" pitchFamily="49" charset="-78"/>
                <a:cs typeface="Simplified Arabic Fixed" panose="02070309020205020404" pitchFamily="49" charset="-78"/>
              </a:rPr>
              <a:t>=</a:t>
            </a:r>
            <a:r>
              <a:rPr lang="en-US" b="1" dirty="0">
                <a:solidFill>
                  <a:srgbClr val="00669A"/>
                </a:solidFill>
                <a:latin typeface="Simplified Arabic Fixed" panose="02070309020205020404" pitchFamily="49" charset="-78"/>
                <a:cs typeface="Simplified Arabic Fixed" panose="02070309020205020404" pitchFamily="49" charset="-78"/>
              </a:rPr>
              <a:t>true</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dirty="0" err="1">
                <a:solidFill>
                  <a:srgbClr val="000089"/>
                </a:solidFill>
                <a:latin typeface="Simplified Arabic Fixed" panose="02070309020205020404" pitchFamily="49" charset="-78"/>
                <a:cs typeface="Simplified Arabic Fixed" panose="02070309020205020404" pitchFamily="49" charset="-78"/>
              </a:rPr>
              <a:t>hive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mapjoin</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smalltable</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filesize</a:t>
            </a:r>
            <a:r>
              <a:rPr lang="en-US" dirty="0">
                <a:solidFill>
                  <a:srgbClr val="555555"/>
                </a:solidFill>
                <a:latin typeface="Simplified Arabic Fixed" panose="02070309020205020404" pitchFamily="49" charset="-78"/>
                <a:cs typeface="Simplified Arabic Fixed" panose="02070309020205020404" pitchFamily="49" charset="-78"/>
              </a:rPr>
              <a:t>=</a:t>
            </a:r>
            <a:r>
              <a:rPr lang="en-US" dirty="0">
                <a:solidFill>
                  <a:srgbClr val="FF6600"/>
                </a:solidFill>
                <a:latin typeface="Simplified Arabic Fixed" panose="02070309020205020404" pitchFamily="49" charset="-78"/>
                <a:cs typeface="Simplified Arabic Fixed" panose="02070309020205020404" pitchFamily="49" charset="-78"/>
              </a:rPr>
              <a:t>25000000 </a:t>
            </a:r>
            <a:r>
              <a:rPr lang="en-US" dirty="0">
                <a:latin typeface="Simplified Arabic Fixed" panose="02070309020205020404" pitchFamily="49" charset="-78"/>
                <a:cs typeface="Simplified Arabic Fixed" panose="02070309020205020404" pitchFamily="49" charset="-78"/>
              </a:rPr>
              <a:t>(in bytes)</a:t>
            </a:r>
          </a:p>
        </p:txBody>
      </p:sp>
    </p:spTree>
    <p:extLst>
      <p:ext uri="{BB962C8B-B14F-4D97-AF65-F5344CB8AC3E}">
        <p14:creationId xmlns:p14="http://schemas.microsoft.com/office/powerpoint/2010/main" val="865865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1282"/>
          </a:xfrm>
        </p:spPr>
        <p:txBody>
          <a:bodyPr/>
          <a:lstStyle/>
          <a:p>
            <a:r>
              <a:rPr lang="en-IN" dirty="0" smtClean="0"/>
              <a:t>Installing Hive</a:t>
            </a:r>
            <a:endParaRPr lang="en-IN" dirty="0"/>
          </a:p>
        </p:txBody>
      </p:sp>
      <p:sp>
        <p:nvSpPr>
          <p:cNvPr id="3" name="Content Placeholder 2"/>
          <p:cNvSpPr>
            <a:spLocks noGrp="1"/>
          </p:cNvSpPr>
          <p:nvPr>
            <p:ph idx="1"/>
          </p:nvPr>
        </p:nvSpPr>
        <p:spPr>
          <a:xfrm>
            <a:off x="790432" y="2057400"/>
            <a:ext cx="11020568" cy="426720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IN" dirty="0" smtClean="0">
                <a:solidFill>
                  <a:srgbClr val="00B050"/>
                </a:solidFill>
              </a:rPr>
              <a:t>&lt;?</a:t>
            </a:r>
            <a:r>
              <a:rPr lang="en-IN" dirty="0">
                <a:solidFill>
                  <a:srgbClr val="00B050"/>
                </a:solidFill>
              </a:rPr>
              <a:t>xml version="1.0"?&gt;</a:t>
            </a:r>
          </a:p>
          <a:p>
            <a:pPr marL="0" indent="0">
              <a:buNone/>
            </a:pPr>
            <a:r>
              <a:rPr lang="en-IN" dirty="0">
                <a:solidFill>
                  <a:srgbClr val="00B050"/>
                </a:solidFill>
              </a:rPr>
              <a:t>&lt;?xml-</a:t>
            </a:r>
            <a:r>
              <a:rPr lang="en-IN" dirty="0" err="1">
                <a:solidFill>
                  <a:srgbClr val="00B050"/>
                </a:solidFill>
              </a:rPr>
              <a:t>stylesheet</a:t>
            </a:r>
            <a:r>
              <a:rPr lang="en-IN" dirty="0">
                <a:solidFill>
                  <a:srgbClr val="00B050"/>
                </a:solidFill>
              </a:rPr>
              <a:t> type="text/</a:t>
            </a:r>
            <a:r>
              <a:rPr lang="en-IN" dirty="0" err="1">
                <a:solidFill>
                  <a:srgbClr val="00B050"/>
                </a:solidFill>
              </a:rPr>
              <a:t>xsl</a:t>
            </a:r>
            <a:r>
              <a:rPr lang="en-IN" dirty="0">
                <a:solidFill>
                  <a:srgbClr val="00B050"/>
                </a:solidFill>
              </a:rPr>
              <a:t>" </a:t>
            </a:r>
            <a:r>
              <a:rPr lang="en-IN" dirty="0" err="1">
                <a:solidFill>
                  <a:srgbClr val="00B050"/>
                </a:solidFill>
              </a:rPr>
              <a:t>href</a:t>
            </a:r>
            <a:r>
              <a:rPr lang="en-IN" dirty="0">
                <a:solidFill>
                  <a:srgbClr val="00B050"/>
                </a:solidFill>
              </a:rPr>
              <a:t>="</a:t>
            </a:r>
            <a:r>
              <a:rPr lang="en-IN" dirty="0" smtClean="0">
                <a:solidFill>
                  <a:srgbClr val="00B050"/>
                </a:solidFill>
              </a:rPr>
              <a:t>configuration.xsl"?&gt;</a:t>
            </a:r>
          </a:p>
          <a:p>
            <a:pPr marL="0" indent="0">
              <a:buNone/>
            </a:pPr>
            <a:r>
              <a:rPr lang="en-IN" b="1" dirty="0">
                <a:solidFill>
                  <a:schemeClr val="accent1"/>
                </a:solidFill>
              </a:rPr>
              <a:t>&lt;configuration</a:t>
            </a:r>
            <a:r>
              <a:rPr lang="en-IN" b="1" dirty="0" smtClean="0">
                <a:solidFill>
                  <a:schemeClr val="accent1"/>
                </a:solidFill>
              </a:rPr>
              <a:t>&gt;</a:t>
            </a:r>
          </a:p>
          <a:p>
            <a:pPr marL="0" indent="0">
              <a:buNone/>
            </a:pPr>
            <a:r>
              <a:rPr lang="en-IN" b="1" dirty="0" smtClean="0"/>
              <a:t>	</a:t>
            </a:r>
            <a:r>
              <a:rPr lang="en-IN" b="1" dirty="0" smtClean="0">
                <a:solidFill>
                  <a:schemeClr val="accent1"/>
                </a:solidFill>
              </a:rPr>
              <a:t>&lt;</a:t>
            </a:r>
            <a:r>
              <a:rPr lang="en-IN" b="1" dirty="0">
                <a:solidFill>
                  <a:schemeClr val="accent1"/>
                </a:solidFill>
              </a:rPr>
              <a:t>property&gt;</a:t>
            </a:r>
          </a:p>
          <a:p>
            <a:pPr marL="0" indent="0">
              <a:buNone/>
            </a:pPr>
            <a:r>
              <a:rPr lang="en-IN" b="1" dirty="0" smtClean="0"/>
              <a:t>	</a:t>
            </a:r>
            <a:r>
              <a:rPr lang="en-IN" b="1" dirty="0" smtClean="0">
                <a:solidFill>
                  <a:schemeClr val="accent1"/>
                </a:solidFill>
              </a:rPr>
              <a:t>&lt;</a:t>
            </a:r>
            <a:r>
              <a:rPr lang="en-IN" b="1" dirty="0">
                <a:solidFill>
                  <a:schemeClr val="accent1"/>
                </a:solidFill>
              </a:rPr>
              <a:t>name&gt;</a:t>
            </a:r>
            <a:r>
              <a:rPr lang="en-IN" dirty="0" err="1"/>
              <a:t>javax.jdo.option.ConnectionURL</a:t>
            </a:r>
            <a:r>
              <a:rPr lang="en-IN" b="1" dirty="0">
                <a:solidFill>
                  <a:schemeClr val="accent1"/>
                </a:solidFill>
              </a:rPr>
              <a:t>&lt;/name</a:t>
            </a:r>
            <a:r>
              <a:rPr lang="en-IN" b="1" dirty="0" smtClean="0">
                <a:solidFill>
                  <a:schemeClr val="accent1"/>
                </a:solidFill>
              </a:rPr>
              <a:t>&gt;</a:t>
            </a:r>
            <a:r>
              <a:rPr lang="en-IN" b="1" dirty="0" smtClean="0"/>
              <a:t>				</a:t>
            </a:r>
            <a:r>
              <a:rPr lang="en-IN" b="1" dirty="0" smtClean="0">
                <a:solidFill>
                  <a:schemeClr val="accent1"/>
                </a:solidFill>
              </a:rPr>
              <a:t>&lt;</a:t>
            </a:r>
            <a:r>
              <a:rPr lang="en-IN" b="1" dirty="0">
                <a:solidFill>
                  <a:schemeClr val="accent1"/>
                </a:solidFill>
              </a:rPr>
              <a:t>value&gt;</a:t>
            </a:r>
            <a:r>
              <a:rPr lang="en-IN" sz="1800" dirty="0" err="1"/>
              <a:t>jdbc:derby</a:t>
            </a:r>
            <a:r>
              <a:rPr lang="en-IN" sz="1800" dirty="0"/>
              <a:t>:;</a:t>
            </a:r>
            <a:r>
              <a:rPr lang="en-IN" sz="1800" dirty="0" err="1"/>
              <a:t>databaseName</a:t>
            </a:r>
            <a:r>
              <a:rPr lang="en-IN" sz="1800" dirty="0"/>
              <a:t>=/</a:t>
            </a:r>
            <a:r>
              <a:rPr lang="en-IN" sz="1800" dirty="0" smtClean="0"/>
              <a:t>home/</a:t>
            </a:r>
            <a:r>
              <a:rPr lang="en-IN" sz="1800" dirty="0" err="1" smtClean="0"/>
              <a:t>maximus</a:t>
            </a:r>
            <a:r>
              <a:rPr lang="en-IN" sz="1800" dirty="0" smtClean="0"/>
              <a:t>/</a:t>
            </a:r>
            <a:r>
              <a:rPr lang="en-IN" sz="1800" dirty="0" err="1" smtClean="0"/>
              <a:t>localsite</a:t>
            </a:r>
            <a:r>
              <a:rPr lang="en-IN" sz="1800" dirty="0" smtClean="0"/>
              <a:t>/hive/</a:t>
            </a:r>
            <a:r>
              <a:rPr lang="en-IN" sz="1800" dirty="0" err="1" smtClean="0"/>
              <a:t>metastore_db;create</a:t>
            </a:r>
            <a:r>
              <a:rPr lang="en-IN" sz="1800" dirty="0" smtClean="0"/>
              <a:t>=true</a:t>
            </a:r>
            <a:r>
              <a:rPr lang="en-IN" b="1" dirty="0" smtClean="0"/>
              <a:t>  </a:t>
            </a:r>
            <a:r>
              <a:rPr lang="en-IN" b="1" dirty="0" smtClean="0">
                <a:solidFill>
                  <a:schemeClr val="accent1"/>
                </a:solidFill>
              </a:rPr>
              <a:t>&lt;/</a:t>
            </a:r>
            <a:r>
              <a:rPr lang="en-IN" b="1" dirty="0">
                <a:solidFill>
                  <a:schemeClr val="accent1"/>
                </a:solidFill>
              </a:rPr>
              <a:t>value&gt;</a:t>
            </a:r>
          </a:p>
          <a:p>
            <a:pPr marL="0" indent="0">
              <a:buNone/>
            </a:pPr>
            <a:r>
              <a:rPr lang="en-IN" b="1" dirty="0" smtClean="0"/>
              <a:t>      </a:t>
            </a:r>
            <a:r>
              <a:rPr lang="en-IN" b="1" dirty="0" smtClean="0">
                <a:solidFill>
                  <a:schemeClr val="accent1"/>
                </a:solidFill>
              </a:rPr>
              <a:t>&lt;description&gt;</a:t>
            </a:r>
            <a:r>
              <a:rPr lang="en-IN" dirty="0" smtClean="0"/>
              <a:t>The </a:t>
            </a:r>
            <a:r>
              <a:rPr lang="en-IN" dirty="0"/>
              <a:t>JDBC connection URL</a:t>
            </a:r>
            <a:r>
              <a:rPr lang="en-IN" dirty="0" smtClean="0">
                <a:solidFill>
                  <a:schemeClr val="accent1"/>
                </a:solidFill>
              </a:rPr>
              <a:t>.</a:t>
            </a:r>
            <a:r>
              <a:rPr lang="en-IN" b="1" dirty="0" smtClean="0">
                <a:solidFill>
                  <a:schemeClr val="accent1"/>
                </a:solidFill>
              </a:rPr>
              <a:t>&lt;/</a:t>
            </a:r>
            <a:r>
              <a:rPr lang="en-IN" b="1" dirty="0">
                <a:solidFill>
                  <a:schemeClr val="accent1"/>
                </a:solidFill>
              </a:rPr>
              <a:t>description&gt;</a:t>
            </a:r>
          </a:p>
          <a:p>
            <a:pPr marL="0" indent="0">
              <a:buNone/>
            </a:pPr>
            <a:r>
              <a:rPr lang="en-IN" b="1" dirty="0" smtClean="0">
                <a:solidFill>
                  <a:schemeClr val="accent1"/>
                </a:solidFill>
              </a:rPr>
              <a:t>      &lt;/</a:t>
            </a:r>
            <a:r>
              <a:rPr lang="en-IN" b="1" dirty="0">
                <a:solidFill>
                  <a:schemeClr val="accent1"/>
                </a:solidFill>
              </a:rPr>
              <a:t>property&gt;</a:t>
            </a:r>
          </a:p>
          <a:p>
            <a:pPr marL="0" indent="0">
              <a:buNone/>
            </a:pPr>
            <a:r>
              <a:rPr lang="en-IN" b="1" dirty="0">
                <a:solidFill>
                  <a:schemeClr val="accent1"/>
                </a:solidFill>
              </a:rPr>
              <a:t>&lt;/configuration&gt;</a:t>
            </a:r>
            <a:endParaRPr lang="en-IN" dirty="0">
              <a:solidFill>
                <a:schemeClr val="accent1"/>
              </a:solidFill>
            </a:endParaRPr>
          </a:p>
        </p:txBody>
      </p:sp>
      <p:sp>
        <p:nvSpPr>
          <p:cNvPr id="4" name="TextBox 3"/>
          <p:cNvSpPr txBox="1"/>
          <p:nvPr/>
        </p:nvSpPr>
        <p:spPr>
          <a:xfrm>
            <a:off x="790433" y="1389102"/>
            <a:ext cx="4176215" cy="400110"/>
          </a:xfrm>
          <a:prstGeom prst="rect">
            <a:avLst/>
          </a:prstGeom>
          <a:noFill/>
        </p:spPr>
        <p:txBody>
          <a:bodyPr wrap="square" rtlCol="0">
            <a:spAutoFit/>
          </a:bodyPr>
          <a:lstStyle/>
          <a:p>
            <a:r>
              <a:rPr lang="en-IN" sz="2000" dirty="0" smtClean="0"/>
              <a:t>Create </a:t>
            </a:r>
            <a:r>
              <a:rPr lang="en-IN" sz="2000" i="1" dirty="0" smtClean="0"/>
              <a:t>hive-site.xm</a:t>
            </a:r>
            <a:r>
              <a:rPr lang="en-IN" sz="2000" dirty="0" smtClean="0"/>
              <a:t>l </a:t>
            </a:r>
            <a:endParaRPr lang="en-IN" sz="2000" dirty="0"/>
          </a:p>
        </p:txBody>
      </p:sp>
    </p:spTree>
    <p:extLst>
      <p:ext uri="{BB962C8B-B14F-4D97-AF65-F5344CB8AC3E}">
        <p14:creationId xmlns:p14="http://schemas.microsoft.com/office/powerpoint/2010/main" val="1727960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 and SORT BY</a:t>
            </a:r>
          </a:p>
        </p:txBody>
      </p:sp>
      <p:sp>
        <p:nvSpPr>
          <p:cNvPr id="4" name="TextBox 3"/>
          <p:cNvSpPr txBox="1"/>
          <p:nvPr/>
        </p:nvSpPr>
        <p:spPr>
          <a:xfrm>
            <a:off x="914400" y="1447800"/>
            <a:ext cx="10439400" cy="3416320"/>
          </a:xfrm>
          <a:prstGeom prst="rect">
            <a:avLst/>
          </a:prstGeom>
          <a:noFill/>
        </p:spPr>
        <p:txBody>
          <a:bodyPr wrap="square" rtlCol="0">
            <a:spAutoFit/>
          </a:bodyPr>
          <a:lstStyle/>
          <a:p>
            <a:r>
              <a:rPr lang="en-US" b="1" dirty="0"/>
              <a:t>ORDER BY </a:t>
            </a:r>
            <a:r>
              <a:rPr lang="en-US" dirty="0"/>
              <a:t>clause is familiar from other SQL dialects. It performs a </a:t>
            </a:r>
            <a:r>
              <a:rPr lang="en-US" i="1" dirty="0"/>
              <a:t>total ordering </a:t>
            </a:r>
            <a:r>
              <a:rPr lang="en-US" dirty="0"/>
              <a:t>of the query result set. This means that </a:t>
            </a:r>
            <a:r>
              <a:rPr lang="en-US" i="1" dirty="0"/>
              <a:t>all </a:t>
            </a:r>
            <a:r>
              <a:rPr lang="en-US" dirty="0"/>
              <a:t>the data is passed through a </a:t>
            </a:r>
            <a:r>
              <a:rPr lang="en-US" b="1" dirty="0">
                <a:solidFill>
                  <a:srgbClr val="92D050"/>
                </a:solidFill>
              </a:rPr>
              <a:t>single reducer</a:t>
            </a:r>
            <a:r>
              <a:rPr lang="en-US" dirty="0"/>
              <a:t>, which may take an unacceptably long time to execute for larger data sets.</a:t>
            </a:r>
          </a:p>
          <a:p>
            <a:endParaRPr lang="en-US" dirty="0"/>
          </a:p>
          <a:p>
            <a:r>
              <a:rPr lang="en-US" dirty="0"/>
              <a:t>Hive adds an alternative, </a:t>
            </a:r>
            <a:r>
              <a:rPr lang="en-US" b="1" dirty="0"/>
              <a:t>SORT BY</a:t>
            </a:r>
            <a:r>
              <a:rPr lang="en-US" dirty="0"/>
              <a:t>, that orders the data only within each reducer, thereby performing a </a:t>
            </a:r>
            <a:r>
              <a:rPr lang="en-US" i="1" dirty="0"/>
              <a:t>local ordering</a:t>
            </a:r>
            <a:r>
              <a:rPr lang="en-US" dirty="0"/>
              <a:t>, where each reducer’s output will be sorted. Better performance is traded for total ordering.</a:t>
            </a:r>
          </a:p>
          <a:p>
            <a:endParaRPr lang="en-US" dirty="0"/>
          </a:p>
          <a:p>
            <a:r>
              <a:rPr lang="en-US" b="1" dirty="0">
                <a:solidFill>
                  <a:srgbClr val="92D050"/>
                </a:solidFill>
              </a:rPr>
              <a:t>DISTRIBUTE BY with SORT BY :</a:t>
            </a:r>
            <a:endParaRPr lang="en-US" dirty="0">
              <a:solidFill>
                <a:srgbClr val="92D050"/>
              </a:solidFill>
            </a:endParaRPr>
          </a:p>
          <a:p>
            <a:r>
              <a:rPr lang="en-US" dirty="0"/>
              <a:t>Hive requires that the DISTRIBUTE BY clause come before the SORT BY clause.</a:t>
            </a:r>
          </a:p>
          <a:p>
            <a:endParaRPr lang="en-US" dirty="0"/>
          </a:p>
          <a:p>
            <a:r>
              <a:rPr lang="en-US" b="1" dirty="0"/>
              <a:t>CLUSTER BY </a:t>
            </a:r>
            <a:r>
              <a:rPr lang="en-US" dirty="0"/>
              <a:t>: it is short hand for combination of distribute by and sort by</a:t>
            </a:r>
          </a:p>
        </p:txBody>
      </p:sp>
    </p:spTree>
    <p:extLst>
      <p:ext uri="{BB962C8B-B14F-4D97-AF65-F5344CB8AC3E}">
        <p14:creationId xmlns:p14="http://schemas.microsoft.com/office/powerpoint/2010/main" val="42377330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a:t>
            </a:r>
            <a:r>
              <a:rPr lang="en-US" dirty="0" smtClean="0"/>
              <a:t>ALL AND </a:t>
            </a:r>
            <a:r>
              <a:rPr lang="en-US" dirty="0"/>
              <a:t>UNION </a:t>
            </a:r>
          </a:p>
        </p:txBody>
      </p:sp>
      <p:sp>
        <p:nvSpPr>
          <p:cNvPr id="4" name="TextBox 3"/>
          <p:cNvSpPr txBox="1"/>
          <p:nvPr/>
        </p:nvSpPr>
        <p:spPr>
          <a:xfrm>
            <a:off x="838200" y="1600200"/>
            <a:ext cx="10820400" cy="2062103"/>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err="1">
                <a:solidFill>
                  <a:srgbClr val="000089"/>
                </a:solidFill>
                <a:latin typeface="Simplified Arabic Fixed" panose="02070309020205020404" pitchFamily="49" charset="-78"/>
                <a:cs typeface="Simplified Arabic Fixed" panose="02070309020205020404" pitchFamily="49" charset="-78"/>
              </a:rPr>
              <a:t>src</a:t>
            </a:r>
            <a:r>
              <a:rPr lang="en-US" dirty="0">
                <a:solidFill>
                  <a:srgbClr val="000089"/>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err="1">
                <a:solidFill>
                  <a:srgbClr val="000089"/>
                </a:solidFill>
                <a:latin typeface="Simplified Arabic Fixed" panose="02070309020205020404" pitchFamily="49" charset="-78"/>
                <a:cs typeface="Simplified Arabic Fixed" panose="02070309020205020404" pitchFamily="49" charset="-78"/>
              </a:rPr>
              <a:t>src</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b="1" dirty="0" err="1">
                <a:solidFill>
                  <a:srgbClr val="00669A"/>
                </a:solidFill>
                <a:latin typeface="Simplified Arabic Fixed" panose="02070309020205020404" pitchFamily="49" charset="-78"/>
                <a:cs typeface="Simplified Arabic Fixed" panose="02070309020205020404" pitchFamily="49" charset="-78"/>
              </a:rPr>
              <a:t>key</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src</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value</a:t>
            </a:r>
            <a:r>
              <a:rPr lang="en-US" dirty="0">
                <a:solidFill>
                  <a:srgbClr val="000089"/>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src</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b="1" dirty="0" err="1">
                <a:solidFill>
                  <a:srgbClr val="00669A"/>
                </a:solidFill>
                <a:latin typeface="Simplified Arabic Fixed" panose="02070309020205020404" pitchFamily="49" charset="-78"/>
                <a:cs typeface="Simplified Arabic Fixed" panose="02070309020205020404" pitchFamily="49" charset="-78"/>
              </a:rPr>
              <a:t>key</a:t>
            </a:r>
            <a:r>
              <a:rPr lang="en-US" b="1" dirty="0">
                <a:solidFill>
                  <a:srgbClr val="00669A"/>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&lt; </a:t>
            </a:r>
            <a:r>
              <a:rPr lang="en-US" dirty="0">
                <a:solidFill>
                  <a:srgbClr val="FF6600"/>
                </a:solidFill>
                <a:latin typeface="Simplified Arabic Fixed" panose="02070309020205020404" pitchFamily="49" charset="-78"/>
                <a:cs typeface="Simplified Arabic Fixed" panose="02070309020205020404" pitchFamily="49" charset="-78"/>
              </a:rPr>
              <a:t>100</a:t>
            </a:r>
          </a:p>
          <a:p>
            <a:r>
              <a:rPr lang="en-US" b="1" dirty="0">
                <a:solidFill>
                  <a:srgbClr val="00669A"/>
                </a:solidFill>
                <a:latin typeface="Simplified Arabic Fixed" panose="02070309020205020404" pitchFamily="49" charset="-78"/>
                <a:cs typeface="Simplified Arabic Fixed" panose="02070309020205020404" pitchFamily="49" charset="-78"/>
              </a:rPr>
              <a:t>UNION ALL</a:t>
            </a:r>
          </a:p>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err="1">
                <a:solidFill>
                  <a:srgbClr val="000089"/>
                </a:solidFill>
                <a:latin typeface="Simplified Arabic Fixed" panose="02070309020205020404" pitchFamily="49" charset="-78"/>
                <a:cs typeface="Simplified Arabic Fixed" panose="02070309020205020404" pitchFamily="49" charset="-78"/>
              </a:rPr>
              <a:t>src</a:t>
            </a:r>
            <a:r>
              <a:rPr lang="en-US" dirty="0">
                <a:solidFill>
                  <a:srgbClr val="000089"/>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89"/>
                </a:solidFill>
                <a:latin typeface="Simplified Arabic Fixed" panose="02070309020205020404" pitchFamily="49" charset="-78"/>
                <a:cs typeface="Simplified Arabic Fixed" panose="02070309020205020404" pitchFamily="49" charset="-78"/>
              </a:rPr>
              <a:t>src</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555555"/>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src</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b="1" dirty="0" err="1">
                <a:solidFill>
                  <a:srgbClr val="00669A"/>
                </a:solidFill>
                <a:latin typeface="Simplified Arabic Fixed" panose="02070309020205020404" pitchFamily="49" charset="-78"/>
                <a:cs typeface="Simplified Arabic Fixed" panose="02070309020205020404" pitchFamily="49" charset="-78"/>
              </a:rPr>
              <a:t>key</a:t>
            </a:r>
            <a:r>
              <a:rPr lang="en-US" b="1" dirty="0">
                <a:solidFill>
                  <a:srgbClr val="00669A"/>
                </a:solidFill>
                <a:latin typeface="Simplified Arabic Fixed" panose="02070309020205020404" pitchFamily="49" charset="-78"/>
                <a:cs typeface="Simplified Arabic Fixed" panose="02070309020205020404" pitchFamily="49" charset="-78"/>
              </a:rPr>
              <a:t> </a:t>
            </a:r>
            <a:r>
              <a:rPr lang="en-US" dirty="0">
                <a:solidFill>
                  <a:srgbClr val="555555"/>
                </a:solidFill>
                <a:latin typeface="Simplified Arabic Fixed" panose="02070309020205020404" pitchFamily="49" charset="-78"/>
                <a:cs typeface="Simplified Arabic Fixed" panose="02070309020205020404" pitchFamily="49" charset="-78"/>
              </a:rPr>
              <a:t>&gt; </a:t>
            </a:r>
            <a:r>
              <a:rPr lang="en-US" dirty="0">
                <a:solidFill>
                  <a:srgbClr val="FF6600"/>
                </a:solidFill>
                <a:latin typeface="Simplified Arabic Fixed" panose="02070309020205020404" pitchFamily="49" charset="-78"/>
                <a:cs typeface="Simplified Arabic Fixed" panose="02070309020205020404" pitchFamily="49" charset="-78"/>
              </a:rPr>
              <a:t>110</a:t>
            </a:r>
          </a:p>
          <a:p>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unioninput</a:t>
            </a:r>
            <a:endParaRPr lang="en-US" dirty="0">
              <a:solidFill>
                <a:srgbClr val="000089"/>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INSERT </a:t>
            </a:r>
            <a:r>
              <a:rPr lang="en-US" dirty="0">
                <a:solidFill>
                  <a:srgbClr val="000089"/>
                </a:solidFill>
                <a:latin typeface="Simplified Arabic Fixed" panose="02070309020205020404" pitchFamily="49" charset="-78"/>
                <a:cs typeface="Simplified Arabic Fixed" panose="02070309020205020404" pitchFamily="49" charset="-78"/>
              </a:rPr>
              <a:t>OVERWRITE DIRECTORY </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tmp</a:t>
            </a:r>
            <a:r>
              <a:rPr lang="en-US" dirty="0">
                <a:solidFill>
                  <a:srgbClr val="CD3300"/>
                </a:solidFill>
                <a:latin typeface="Simplified Arabic Fixed" panose="02070309020205020404" pitchFamily="49" charset="-78"/>
                <a:cs typeface="Simplified Arabic Fixed" panose="02070309020205020404" pitchFamily="49" charset="-78"/>
              </a:rPr>
              <a:t>/</a:t>
            </a:r>
            <a:r>
              <a:rPr lang="en-US" dirty="0" err="1">
                <a:solidFill>
                  <a:srgbClr val="CD3300"/>
                </a:solidFill>
                <a:latin typeface="Simplified Arabic Fixed" panose="02070309020205020404" pitchFamily="49" charset="-78"/>
                <a:cs typeface="Simplified Arabic Fixed" panose="02070309020205020404" pitchFamily="49" charset="-78"/>
              </a:rPr>
              <a:t>union.out</a:t>
            </a:r>
            <a:r>
              <a:rPr lang="en-US" dirty="0">
                <a:solidFill>
                  <a:srgbClr val="CD33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89"/>
                </a:solidFill>
                <a:latin typeface="Simplified Arabic Fixed" panose="02070309020205020404" pitchFamily="49" charset="-78"/>
                <a:cs typeface="Simplified Arabic Fixed" panose="02070309020205020404" pitchFamily="49" charset="-78"/>
              </a:rPr>
              <a:t>unioninput</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555555"/>
                </a:solidFill>
                <a:latin typeface="Simplified Arabic Fixed" panose="02070309020205020404" pitchFamily="49" charset="-78"/>
                <a:cs typeface="Simplified Arabic Fixed" panose="02070309020205020404" pitchFamily="49" charset="-78"/>
              </a:rPr>
              <a:t>*</a:t>
            </a:r>
          </a:p>
          <a:p>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20889455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in Hive</a:t>
            </a:r>
            <a:endParaRPr lang="en-US" dirty="0"/>
          </a:p>
        </p:txBody>
      </p:sp>
      <p:sp>
        <p:nvSpPr>
          <p:cNvPr id="3" name="Content Placeholder 2"/>
          <p:cNvSpPr>
            <a:spLocks noGrp="1"/>
          </p:cNvSpPr>
          <p:nvPr>
            <p:ph idx="1"/>
          </p:nvPr>
        </p:nvSpPr>
        <p:spPr>
          <a:xfrm>
            <a:off x="648386" y="1524000"/>
            <a:ext cx="8229600" cy="1143000"/>
          </a:xfrm>
        </p:spPr>
        <p:txBody>
          <a:bodyPr>
            <a:normAutofit/>
          </a:bodyPr>
          <a:lstStyle/>
          <a:p>
            <a:r>
              <a:rPr lang="en-US" dirty="0" smtClean="0"/>
              <a:t>Hive supports the normal views</a:t>
            </a:r>
          </a:p>
          <a:p>
            <a:r>
              <a:rPr lang="en-US" dirty="0" smtClean="0"/>
              <a:t>Hive does not support materialized views</a:t>
            </a:r>
          </a:p>
          <a:p>
            <a:endParaRPr lang="en-US" dirty="0"/>
          </a:p>
        </p:txBody>
      </p:sp>
      <p:sp>
        <p:nvSpPr>
          <p:cNvPr id="4" name="TextBox 3"/>
          <p:cNvSpPr txBox="1"/>
          <p:nvPr/>
        </p:nvSpPr>
        <p:spPr>
          <a:xfrm>
            <a:off x="613128" y="2846157"/>
            <a:ext cx="8988071" cy="92333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CREATE VIEW </a:t>
            </a:r>
            <a:r>
              <a:rPr lang="en-US" dirty="0" err="1">
                <a:solidFill>
                  <a:srgbClr val="000089"/>
                </a:solidFill>
                <a:latin typeface="Simplified Arabic Fixed" panose="02070309020205020404" pitchFamily="49" charset="-78"/>
                <a:cs typeface="Simplified Arabic Fixed" panose="02070309020205020404" pitchFamily="49" charset="-78"/>
              </a:rPr>
              <a:t>shorter_join</a:t>
            </a:r>
            <a:r>
              <a:rPr lang="en-US" dirty="0">
                <a:solidFill>
                  <a:srgbClr val="000089"/>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AS</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555555"/>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9"/>
                </a:solidFill>
                <a:latin typeface="Simplified Arabic Fixed" panose="02070309020205020404" pitchFamily="49" charset="-78"/>
                <a:cs typeface="Simplified Arabic Fixed" panose="02070309020205020404" pitchFamily="49" charset="-78"/>
              </a:rPr>
              <a:t>people </a:t>
            </a:r>
            <a:r>
              <a:rPr lang="en-US" b="1" dirty="0">
                <a:solidFill>
                  <a:srgbClr val="00669A"/>
                </a:solidFill>
                <a:latin typeface="Simplified Arabic Fixed" panose="02070309020205020404" pitchFamily="49" charset="-78"/>
                <a:cs typeface="Simplified Arabic Fixed" panose="02070309020205020404" pitchFamily="49" charset="-78"/>
              </a:rPr>
              <a:t>JOIN </a:t>
            </a:r>
            <a:r>
              <a:rPr lang="en-US" dirty="0">
                <a:solidFill>
                  <a:srgbClr val="000089"/>
                </a:solidFill>
                <a:latin typeface="Simplified Arabic Fixed" panose="02070309020205020404" pitchFamily="49" charset="-78"/>
                <a:cs typeface="Simplified Arabic Fixed" panose="02070309020205020404" pitchFamily="49" charset="-78"/>
              </a:rPr>
              <a:t>cart</a:t>
            </a:r>
          </a:p>
          <a:p>
            <a:r>
              <a:rPr lang="en-US" b="1" dirty="0">
                <a:solidFill>
                  <a:srgbClr val="00669A"/>
                </a:solidFill>
                <a:latin typeface="Simplified Arabic Fixed" panose="02070309020205020404" pitchFamily="49" charset="-78"/>
                <a:cs typeface="Simplified Arabic Fixed" panose="02070309020205020404" pitchFamily="49" charset="-78"/>
              </a:rPr>
              <a:t>ON </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cart</a:t>
            </a:r>
            <a:r>
              <a:rPr lang="en-US" dirty="0" err="1">
                <a:solidFill>
                  <a:srgbClr val="000000"/>
                </a:solidFill>
                <a:latin typeface="Simplified Arabic Fixed" panose="02070309020205020404" pitchFamily="49" charset="-78"/>
                <a:cs typeface="Simplified Arabic Fixed" panose="02070309020205020404" pitchFamily="49" charset="-78"/>
              </a:rPr>
              <a:t>.</a:t>
            </a:r>
            <a:r>
              <a:rPr lang="en-US" dirty="0" err="1">
                <a:solidFill>
                  <a:srgbClr val="000089"/>
                </a:solidFill>
                <a:latin typeface="Simplified Arabic Fixed" panose="02070309020205020404" pitchFamily="49" charset="-78"/>
                <a:cs typeface="Simplified Arabic Fixed" panose="02070309020205020404" pitchFamily="49" charset="-78"/>
              </a:rPr>
              <a:t>people_id</a:t>
            </a:r>
            <a:r>
              <a:rPr lang="en-US" dirty="0">
                <a:solidFill>
                  <a:srgbClr val="555555"/>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people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id</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WHERE </a:t>
            </a:r>
            <a:r>
              <a:rPr lang="en-US" dirty="0" err="1">
                <a:solidFill>
                  <a:srgbClr val="000089"/>
                </a:solidFill>
                <a:latin typeface="Simplified Arabic Fixed" panose="02070309020205020404" pitchFamily="49" charset="-78"/>
                <a:cs typeface="Simplified Arabic Fixed" panose="02070309020205020404" pitchFamily="49" charset="-78"/>
              </a:rPr>
              <a:t>firstname</a:t>
            </a:r>
            <a:r>
              <a:rPr lang="en-US" dirty="0">
                <a:solidFill>
                  <a:srgbClr val="555555"/>
                </a:solidFill>
                <a:latin typeface="Simplified Arabic Fixed" panose="02070309020205020404" pitchFamily="49" charset="-78"/>
                <a:cs typeface="Simplified Arabic Fixed" panose="02070309020205020404" pitchFamily="49" charset="-78"/>
              </a:rPr>
              <a:t>=</a:t>
            </a:r>
            <a:r>
              <a:rPr lang="en-US" dirty="0">
                <a:solidFill>
                  <a:srgbClr val="CD3300"/>
                </a:solidFill>
                <a:latin typeface="Simplified Arabic Fixed" panose="02070309020205020404" pitchFamily="49" charset="-78"/>
                <a:cs typeface="Simplified Arabic Fixed" panose="02070309020205020404" pitchFamily="49" charset="-78"/>
              </a:rPr>
              <a:t>'john'</a:t>
            </a:r>
            <a:r>
              <a:rPr lang="en-US" dirty="0">
                <a:solidFill>
                  <a:srgbClr val="000000"/>
                </a:solidFill>
                <a:latin typeface="Simplified Arabic Fixed" panose="02070309020205020404" pitchFamily="49" charset="-78"/>
                <a:cs typeface="Simplified Arabic Fixed" panose="02070309020205020404" pitchFamily="49" charset="-78"/>
              </a:rPr>
              <a:t>;</a:t>
            </a:r>
            <a:endParaRPr lang="en-US"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1052542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Hive</a:t>
            </a:r>
            <a:endParaRPr lang="en-US" dirty="0"/>
          </a:p>
        </p:txBody>
      </p:sp>
      <p:sp>
        <p:nvSpPr>
          <p:cNvPr id="3" name="Content Placeholder 2"/>
          <p:cNvSpPr>
            <a:spLocks noGrp="1"/>
          </p:cNvSpPr>
          <p:nvPr>
            <p:ph idx="1"/>
          </p:nvPr>
        </p:nvSpPr>
        <p:spPr>
          <a:xfrm>
            <a:off x="875201" y="1676401"/>
            <a:ext cx="8946541" cy="1371600"/>
          </a:xfrm>
        </p:spPr>
        <p:txBody>
          <a:bodyPr/>
          <a:lstStyle/>
          <a:p>
            <a:r>
              <a:rPr lang="en-US" dirty="0"/>
              <a:t>Standard </a:t>
            </a:r>
            <a:r>
              <a:rPr lang="en-US" dirty="0" smtClean="0"/>
              <a:t>Functions</a:t>
            </a:r>
          </a:p>
          <a:p>
            <a:r>
              <a:rPr lang="en-US" dirty="0"/>
              <a:t>Aggregate </a:t>
            </a:r>
            <a:r>
              <a:rPr lang="en-US" dirty="0" smtClean="0"/>
              <a:t>Functions</a:t>
            </a:r>
          </a:p>
          <a:p>
            <a:r>
              <a:rPr lang="en-US" dirty="0"/>
              <a:t>Table Generating </a:t>
            </a:r>
            <a:r>
              <a:rPr lang="en-US" dirty="0" smtClean="0"/>
              <a:t>Functions</a:t>
            </a:r>
          </a:p>
          <a:p>
            <a:endParaRPr lang="en-US" dirty="0">
              <a:solidFill>
                <a:srgbClr val="000000"/>
              </a:solidFill>
              <a:latin typeface="TheSansMonoCd-W5Regular"/>
            </a:endParaRPr>
          </a:p>
          <a:p>
            <a:endParaRPr lang="en-US" dirty="0"/>
          </a:p>
        </p:txBody>
      </p:sp>
      <p:sp>
        <p:nvSpPr>
          <p:cNvPr id="4" name="TextBox 3"/>
          <p:cNvSpPr txBox="1"/>
          <p:nvPr/>
        </p:nvSpPr>
        <p:spPr>
          <a:xfrm>
            <a:off x="842219" y="3348354"/>
            <a:ext cx="9175633" cy="92333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336666"/>
                </a:solidFill>
                <a:latin typeface="Simplified Arabic Fixed" panose="02070309020205020404" pitchFamily="49" charset="-78"/>
                <a:cs typeface="Simplified Arabic Fixed" panose="02070309020205020404" pitchFamily="49" charset="-78"/>
              </a:rPr>
              <a:t>array</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6600"/>
                </a:solidFill>
                <a:latin typeface="Simplified Arabic Fixed" panose="02070309020205020404" pitchFamily="49" charset="-78"/>
                <a:cs typeface="Simplified Arabic Fixed" panose="02070309020205020404" pitchFamily="49" charset="-78"/>
              </a:rPr>
              <a:t>1</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6600"/>
                </a:solidFill>
                <a:latin typeface="Simplified Arabic Fixed" panose="02070309020205020404" pitchFamily="49" charset="-78"/>
                <a:cs typeface="Simplified Arabic Fixed" panose="02070309020205020404" pitchFamily="49" charset="-78"/>
              </a:rPr>
              <a:t>2</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6600"/>
                </a:solidFill>
                <a:latin typeface="Simplified Arabic Fixed" panose="02070309020205020404" pitchFamily="49" charset="-78"/>
                <a:cs typeface="Simplified Arabic Fixed" panose="02070309020205020404" pitchFamily="49" charset="-78"/>
              </a:rPr>
              <a:t>3</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9"/>
                </a:solidFill>
                <a:latin typeface="Simplified Arabic Fixed" panose="02070309020205020404" pitchFamily="49" charset="-78"/>
                <a:cs typeface="Simplified Arabic Fixed" panose="02070309020205020404" pitchFamily="49" charset="-78"/>
              </a:rPr>
              <a:t>dual</a:t>
            </a:r>
            <a:r>
              <a:rPr lang="en-US" dirty="0">
                <a:solidFill>
                  <a:srgbClr val="000000"/>
                </a:solidFill>
                <a:latin typeface="Simplified Arabic Fixed" panose="02070309020205020404" pitchFamily="49" charset="-78"/>
                <a:cs typeface="Simplified Arabic Fixed" panose="02070309020205020404" pitchFamily="49" charset="-78"/>
              </a:rPr>
              <a:t>;</a:t>
            </a: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89"/>
                </a:solidFill>
                <a:latin typeface="Simplified Arabic Fixed" panose="02070309020205020404" pitchFamily="49" charset="-78"/>
                <a:cs typeface="Simplified Arabic Fixed" panose="02070309020205020404" pitchFamily="49" charset="-78"/>
              </a:rPr>
              <a:t>explode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336666"/>
                </a:solidFill>
                <a:latin typeface="Simplified Arabic Fixed" panose="02070309020205020404" pitchFamily="49" charset="-78"/>
                <a:cs typeface="Simplified Arabic Fixed" panose="02070309020205020404" pitchFamily="49" charset="-78"/>
              </a:rPr>
              <a:t>array</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6600"/>
                </a:solidFill>
                <a:latin typeface="Simplified Arabic Fixed" panose="02070309020205020404" pitchFamily="49" charset="-78"/>
                <a:cs typeface="Simplified Arabic Fixed" panose="02070309020205020404" pitchFamily="49" charset="-78"/>
              </a:rPr>
              <a:t>1</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6600"/>
                </a:solidFill>
                <a:latin typeface="Simplified Arabic Fixed" panose="02070309020205020404" pitchFamily="49" charset="-78"/>
                <a:cs typeface="Simplified Arabic Fixed" panose="02070309020205020404" pitchFamily="49" charset="-78"/>
              </a:rPr>
              <a:t>2</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FF6600"/>
                </a:solidFill>
                <a:latin typeface="Simplified Arabic Fixed" panose="02070309020205020404" pitchFamily="49" charset="-78"/>
                <a:cs typeface="Simplified Arabic Fixed" panose="02070309020205020404" pitchFamily="49" charset="-78"/>
              </a:rPr>
              <a:t>3</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AS </a:t>
            </a:r>
            <a:r>
              <a:rPr lang="en-US" dirty="0">
                <a:solidFill>
                  <a:srgbClr val="000089"/>
                </a:solidFill>
                <a:latin typeface="Simplified Arabic Fixed" panose="02070309020205020404" pitchFamily="49" charset="-78"/>
                <a:cs typeface="Simplified Arabic Fixed" panose="02070309020205020404" pitchFamily="49" charset="-78"/>
              </a:rPr>
              <a:t>element </a:t>
            </a:r>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err="1">
                <a:solidFill>
                  <a:srgbClr val="000089"/>
                </a:solidFill>
                <a:latin typeface="Simplified Arabic Fixed" panose="02070309020205020404" pitchFamily="49" charset="-78"/>
                <a:cs typeface="Simplified Arabic Fixed" panose="02070309020205020404" pitchFamily="49" charset="-78"/>
              </a:rPr>
              <a:t>src</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IN" dirty="0">
              <a:latin typeface="Simplified Arabic Fixed" panose="02070309020205020404" pitchFamily="49" charset="-78"/>
              <a:cs typeface="Simplified Arabic Fixed" panose="02070309020205020404" pitchFamily="49" charset="-78"/>
            </a:endParaRPr>
          </a:p>
        </p:txBody>
      </p:sp>
    </p:spTree>
    <p:extLst>
      <p:ext uri="{BB962C8B-B14F-4D97-AF65-F5344CB8AC3E}">
        <p14:creationId xmlns:p14="http://schemas.microsoft.com/office/powerpoint/2010/main" val="842457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LATERAL VIEW</a:t>
            </a:r>
          </a:p>
        </p:txBody>
      </p:sp>
      <p:sp>
        <p:nvSpPr>
          <p:cNvPr id="4" name="TextBox 3"/>
          <p:cNvSpPr txBox="1"/>
          <p:nvPr/>
        </p:nvSpPr>
        <p:spPr>
          <a:xfrm>
            <a:off x="762000" y="1676400"/>
            <a:ext cx="10515600" cy="203132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89"/>
                </a:solidFill>
                <a:latin typeface="Simplified Arabic Fixed" panose="02070309020205020404" pitchFamily="49" charset="-78"/>
                <a:cs typeface="Simplified Arabic Fixed" panose="02070309020205020404" pitchFamily="49" charset="-78"/>
              </a:rPr>
              <a:t>name</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explode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subordinates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9"/>
                </a:solidFill>
                <a:latin typeface="Simplified Arabic Fixed" panose="02070309020205020404" pitchFamily="49" charset="-78"/>
                <a:cs typeface="Simplified Arabic Fixed" panose="02070309020205020404" pitchFamily="49" charset="-78"/>
              </a:rPr>
              <a:t>employees</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b="1" dirty="0">
                <a:solidFill>
                  <a:srgbClr val="00669A"/>
                </a:solidFill>
                <a:latin typeface="Simplified Arabic Fixed" panose="02070309020205020404" pitchFamily="49" charset="-78"/>
                <a:cs typeface="Simplified Arabic Fixed" panose="02070309020205020404" pitchFamily="49" charset="-78"/>
              </a:rPr>
              <a:t>SELECT </a:t>
            </a:r>
            <a:r>
              <a:rPr lang="en-US" dirty="0">
                <a:solidFill>
                  <a:srgbClr val="000089"/>
                </a:solidFill>
                <a:latin typeface="Simplified Arabic Fixed" panose="02070309020205020404" pitchFamily="49" charset="-78"/>
                <a:cs typeface="Simplified Arabic Fixed" panose="02070309020205020404" pitchFamily="49" charset="-78"/>
              </a:rPr>
              <a:t>name</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a:solidFill>
                  <a:srgbClr val="000089"/>
                </a:solidFill>
                <a:latin typeface="Simplified Arabic Fixed" panose="02070309020205020404" pitchFamily="49" charset="-78"/>
                <a:cs typeface="Simplified Arabic Fixed" panose="02070309020205020404" pitchFamily="49" charset="-78"/>
              </a:rPr>
              <a:t>sub</a:t>
            </a:r>
          </a:p>
          <a:p>
            <a:r>
              <a:rPr lang="en-US" b="1" dirty="0">
                <a:solidFill>
                  <a:srgbClr val="00669A"/>
                </a:solidFill>
                <a:latin typeface="Simplified Arabic Fixed" panose="02070309020205020404" pitchFamily="49" charset="-78"/>
                <a:cs typeface="Simplified Arabic Fixed" panose="02070309020205020404" pitchFamily="49" charset="-78"/>
              </a:rPr>
              <a:t>FROM </a:t>
            </a:r>
            <a:r>
              <a:rPr lang="en-US" dirty="0">
                <a:solidFill>
                  <a:srgbClr val="000089"/>
                </a:solidFill>
                <a:latin typeface="Simplified Arabic Fixed" panose="02070309020205020404" pitchFamily="49" charset="-78"/>
                <a:cs typeface="Simplified Arabic Fixed" panose="02070309020205020404" pitchFamily="49" charset="-78"/>
              </a:rPr>
              <a:t>employees</a:t>
            </a:r>
          </a:p>
          <a:p>
            <a:r>
              <a:rPr lang="en-US" b="1" dirty="0">
                <a:solidFill>
                  <a:srgbClr val="00669A"/>
                </a:solidFill>
                <a:latin typeface="Simplified Arabic Fixed" panose="02070309020205020404" pitchFamily="49" charset="-78"/>
                <a:cs typeface="Simplified Arabic Fixed" panose="02070309020205020404" pitchFamily="49" charset="-78"/>
              </a:rPr>
              <a:t>LATERAL VIEW </a:t>
            </a:r>
            <a:r>
              <a:rPr lang="en-US" dirty="0">
                <a:solidFill>
                  <a:srgbClr val="000089"/>
                </a:solidFill>
                <a:latin typeface="Simplified Arabic Fixed" panose="02070309020205020404" pitchFamily="49" charset="-78"/>
                <a:cs typeface="Simplified Arabic Fixed" panose="02070309020205020404" pitchFamily="49" charset="-78"/>
              </a:rPr>
              <a:t>explode</a:t>
            </a:r>
            <a:r>
              <a:rPr lang="en-US" dirty="0">
                <a:solidFill>
                  <a:srgbClr val="000000"/>
                </a:solidFill>
                <a:latin typeface="Simplified Arabic Fixed" panose="02070309020205020404" pitchFamily="49" charset="-78"/>
                <a:cs typeface="Simplified Arabic Fixed" panose="02070309020205020404" pitchFamily="49" charset="-78"/>
              </a:rPr>
              <a:t>(</a:t>
            </a:r>
            <a:r>
              <a:rPr lang="en-US" dirty="0">
                <a:solidFill>
                  <a:srgbClr val="000089"/>
                </a:solidFill>
                <a:latin typeface="Simplified Arabic Fixed" panose="02070309020205020404" pitchFamily="49" charset="-78"/>
                <a:cs typeface="Simplified Arabic Fixed" panose="02070309020205020404" pitchFamily="49" charset="-78"/>
              </a:rPr>
              <a:t>subordinates</a:t>
            </a:r>
            <a:r>
              <a:rPr lang="en-US" dirty="0">
                <a:solidFill>
                  <a:srgbClr val="000000"/>
                </a:solidFill>
                <a:latin typeface="Simplified Arabic Fixed" panose="02070309020205020404" pitchFamily="49" charset="-78"/>
                <a:cs typeface="Simplified Arabic Fixed" panose="02070309020205020404" pitchFamily="49" charset="-78"/>
              </a:rPr>
              <a:t>) </a:t>
            </a:r>
            <a:r>
              <a:rPr lang="en-US" dirty="0" err="1">
                <a:solidFill>
                  <a:srgbClr val="000089"/>
                </a:solidFill>
                <a:latin typeface="Simplified Arabic Fixed" panose="02070309020205020404" pitchFamily="49" charset="-78"/>
                <a:cs typeface="Simplified Arabic Fixed" panose="02070309020205020404" pitchFamily="49" charset="-78"/>
              </a:rPr>
              <a:t>subView</a:t>
            </a:r>
            <a:r>
              <a:rPr lang="en-US" dirty="0">
                <a:solidFill>
                  <a:srgbClr val="000089"/>
                </a:solidFill>
                <a:latin typeface="Simplified Arabic Fixed" panose="02070309020205020404" pitchFamily="49" charset="-78"/>
                <a:cs typeface="Simplified Arabic Fixed" panose="02070309020205020404" pitchFamily="49" charset="-78"/>
              </a:rPr>
              <a:t> </a:t>
            </a:r>
            <a:r>
              <a:rPr lang="en-US" b="1" dirty="0">
                <a:solidFill>
                  <a:srgbClr val="00669A"/>
                </a:solidFill>
                <a:latin typeface="Simplified Arabic Fixed" panose="02070309020205020404" pitchFamily="49" charset="-78"/>
                <a:cs typeface="Simplified Arabic Fixed" panose="02070309020205020404" pitchFamily="49" charset="-78"/>
              </a:rPr>
              <a:t>AS </a:t>
            </a:r>
            <a:r>
              <a:rPr lang="en-US" dirty="0">
                <a:solidFill>
                  <a:srgbClr val="000089"/>
                </a:solidFill>
                <a:latin typeface="Simplified Arabic Fixed" panose="02070309020205020404" pitchFamily="49" charset="-78"/>
                <a:cs typeface="Simplified Arabic Fixed" panose="02070309020205020404" pitchFamily="49" charset="-78"/>
              </a:rPr>
              <a:t>sub</a:t>
            </a:r>
            <a:r>
              <a:rPr lang="en-US" dirty="0">
                <a:solidFill>
                  <a:srgbClr val="000000"/>
                </a:solidFill>
                <a:latin typeface="Simplified Arabic Fixed" panose="02070309020205020404" pitchFamily="49" charset="-78"/>
                <a:cs typeface="Simplified Arabic Fixed" panose="02070309020205020404" pitchFamily="49" charset="-78"/>
              </a:rPr>
              <a:t>;</a:t>
            </a:r>
          </a:p>
          <a:p>
            <a:endParaRPr lang="en-US" dirty="0">
              <a:solidFill>
                <a:srgbClr val="000000"/>
              </a:solidFill>
              <a:latin typeface="Simplified Arabic Fixed" panose="02070309020205020404" pitchFamily="49" charset="-78"/>
              <a:cs typeface="Simplified Arabic Fixed" panose="02070309020205020404" pitchFamily="49" charset="-78"/>
            </a:endParaRPr>
          </a:p>
          <a:p>
            <a:r>
              <a:rPr lang="en-US" dirty="0">
                <a:solidFill>
                  <a:srgbClr val="000000"/>
                </a:solidFill>
                <a:latin typeface="Simplified Arabic Fixed" panose="02070309020205020404" pitchFamily="49" charset="-78"/>
                <a:cs typeface="Simplified Arabic Fixed" panose="02070309020205020404" pitchFamily="49" charset="-78"/>
              </a:rPr>
              <a:t>	</a:t>
            </a:r>
          </a:p>
        </p:txBody>
      </p:sp>
    </p:spTree>
    <p:extLst>
      <p:ext uri="{BB962C8B-B14F-4D97-AF65-F5344CB8AC3E}">
        <p14:creationId xmlns:p14="http://schemas.microsoft.com/office/powerpoint/2010/main" val="10829517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2682"/>
          </a:xfrm>
        </p:spPr>
        <p:txBody>
          <a:bodyPr/>
          <a:lstStyle/>
          <a:p>
            <a:r>
              <a:rPr lang="en-IN" dirty="0" smtClean="0"/>
              <a:t>UDF In Hive</a:t>
            </a:r>
            <a:endParaRPr lang="en-IN" dirty="0"/>
          </a:p>
        </p:txBody>
      </p:sp>
      <p:sp>
        <p:nvSpPr>
          <p:cNvPr id="3" name="Content Placeholder 2"/>
          <p:cNvSpPr>
            <a:spLocks noGrp="1"/>
          </p:cNvSpPr>
          <p:nvPr>
            <p:ph idx="1"/>
          </p:nvPr>
        </p:nvSpPr>
        <p:spPr>
          <a:xfrm>
            <a:off x="654072" y="1524000"/>
            <a:ext cx="8946541" cy="4195481"/>
          </a:xfrm>
        </p:spPr>
        <p:txBody>
          <a:bodyPr/>
          <a:lstStyle/>
          <a:p>
            <a:r>
              <a:rPr lang="en-IN" dirty="0"/>
              <a:t>hive&gt; ADD JAR /full/path/to/zodiac.jar;</a:t>
            </a:r>
          </a:p>
          <a:p>
            <a:r>
              <a:rPr lang="en-IN" dirty="0"/>
              <a:t>hive&gt; CREATE TEMPORARY FUNCTION </a:t>
            </a:r>
            <a:r>
              <a:rPr lang="en-IN" dirty="0" smtClean="0"/>
              <a:t>zodiac  </a:t>
            </a:r>
            <a:r>
              <a:rPr lang="en-IN" dirty="0"/>
              <a:t>AS '</a:t>
            </a:r>
            <a:r>
              <a:rPr lang="en-IN" dirty="0" err="1"/>
              <a:t>org.apache.hadoop.hive.contrib.udf.example.UDFZodiacSign</a:t>
            </a:r>
            <a:r>
              <a:rPr lang="en-IN" dirty="0"/>
              <a:t>';</a:t>
            </a:r>
          </a:p>
        </p:txBody>
      </p:sp>
    </p:spTree>
    <p:extLst>
      <p:ext uri="{BB962C8B-B14F-4D97-AF65-F5344CB8AC3E}">
        <p14:creationId xmlns:p14="http://schemas.microsoft.com/office/powerpoint/2010/main" val="938110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Internals of Hive</a:t>
            </a:r>
            <a:endParaRPr lang="en-US" dirty="0"/>
          </a:p>
        </p:txBody>
      </p:sp>
      <p:sp>
        <p:nvSpPr>
          <p:cNvPr id="3" name="Content Placeholder 2"/>
          <p:cNvSpPr>
            <a:spLocks noGrp="1"/>
          </p:cNvSpPr>
          <p:nvPr>
            <p:ph idx="1"/>
          </p:nvPr>
        </p:nvSpPr>
        <p:spPr>
          <a:xfrm>
            <a:off x="762000" y="1447800"/>
            <a:ext cx="10210800" cy="4195481"/>
          </a:xfrm>
        </p:spPr>
        <p:txBody>
          <a:bodyPr/>
          <a:lstStyle/>
          <a:p>
            <a:r>
              <a:rPr lang="en-US" dirty="0" smtClean="0"/>
              <a:t>Hive </a:t>
            </a:r>
            <a:r>
              <a:rPr lang="en-US" dirty="0"/>
              <a:t>stores metadata in a standard relational database </a:t>
            </a:r>
            <a:endParaRPr lang="en-US" dirty="0" smtClean="0"/>
          </a:p>
          <a:p>
            <a:r>
              <a:rPr lang="en-US" dirty="0" smtClean="0"/>
              <a:t>Hive processes the data into </a:t>
            </a:r>
            <a:r>
              <a:rPr lang="en-IN" dirty="0" smtClean="0"/>
              <a:t>HDFS</a:t>
            </a:r>
          </a:p>
          <a:p>
            <a:r>
              <a:rPr lang="en-IN" dirty="0"/>
              <a:t>It is </a:t>
            </a:r>
            <a:r>
              <a:rPr lang="en-IN" dirty="0" smtClean="0"/>
              <a:t>a OLAP system.</a:t>
            </a:r>
            <a:endParaRPr lang="en-IN" dirty="0"/>
          </a:p>
          <a:p>
            <a:r>
              <a:rPr lang="en-US" dirty="0" smtClean="0"/>
              <a:t>Hive </a:t>
            </a:r>
            <a:r>
              <a:rPr lang="en-US" dirty="0"/>
              <a:t>comes with an open source, lightweight, embedded SQL database called Derby </a:t>
            </a:r>
            <a:endParaRPr lang="en-US" dirty="0" smtClean="0"/>
          </a:p>
          <a:p>
            <a:r>
              <a:rPr lang="en-US" dirty="0" smtClean="0"/>
              <a:t>Physically</a:t>
            </a:r>
            <a:r>
              <a:rPr lang="en-US" dirty="0"/>
              <a:t>, Hive stores tables as directories under </a:t>
            </a:r>
            <a:r>
              <a:rPr lang="en-US" dirty="0">
                <a:solidFill>
                  <a:schemeClr val="tx2">
                    <a:lumMod val="75000"/>
                  </a:schemeClr>
                </a:solidFill>
              </a:rPr>
              <a:t>/</a:t>
            </a:r>
            <a:r>
              <a:rPr lang="en-US" dirty="0" smtClean="0">
                <a:solidFill>
                  <a:schemeClr val="tx2">
                    <a:lumMod val="75000"/>
                  </a:schemeClr>
                </a:solidFill>
              </a:rPr>
              <a:t>user/hive/warehouse</a:t>
            </a:r>
          </a:p>
          <a:p>
            <a:r>
              <a:rPr lang="en-US" dirty="0" smtClean="0"/>
              <a:t>Hive uses </a:t>
            </a:r>
            <a:r>
              <a:rPr lang="en-US" dirty="0"/>
              <a:t>a concept of partition </a:t>
            </a:r>
            <a:r>
              <a:rPr lang="en-US" dirty="0" smtClean="0"/>
              <a:t>columns for efficient querying</a:t>
            </a:r>
          </a:p>
          <a:p>
            <a:r>
              <a:rPr lang="en-IN" dirty="0"/>
              <a:t>It is familiar, fast, scalable, and </a:t>
            </a:r>
            <a:r>
              <a:rPr lang="en-IN" dirty="0" smtClean="0"/>
              <a:t>extensible by means of UDAF</a:t>
            </a:r>
            <a:endParaRPr lang="en-US" dirty="0" smtClean="0"/>
          </a:p>
          <a:p>
            <a:endParaRPr lang="en-US" dirty="0"/>
          </a:p>
        </p:txBody>
      </p:sp>
    </p:spTree>
    <p:extLst>
      <p:ext uri="{BB962C8B-B14F-4D97-AF65-F5344CB8AC3E}">
        <p14:creationId xmlns:p14="http://schemas.microsoft.com/office/powerpoint/2010/main" val="2520104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IN" dirty="0"/>
              <a:t>Architecture of Hive</a:t>
            </a:r>
            <a:br>
              <a:rPr lang="en-IN" dirty="0"/>
            </a:br>
            <a:endParaRPr lang="en-IN"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0" b="93030" l="667" r="100000">
                        <a14:foregroundMark x1="46667" y1="93030" x2="18167" y2="93636"/>
                        <a14:foregroundMark x1="47167" y1="89394" x2="97500" y2="86364"/>
                      </a14:backgroundRemoval>
                    </a14:imgEffect>
                  </a14:imgLayer>
                </a14:imgProps>
              </a:ext>
              <a:ext uri="{28A0092B-C50C-407E-A947-70E740481C1C}">
                <a14:useLocalDpi xmlns:a14="http://schemas.microsoft.com/office/drawing/2010/main" val="0"/>
              </a:ext>
            </a:extLst>
          </a:blip>
          <a:stretch>
            <a:fillRect/>
          </a:stretch>
        </p:blipFill>
        <p:spPr>
          <a:xfrm>
            <a:off x="838200" y="1544241"/>
            <a:ext cx="9525000" cy="4701778"/>
          </a:xfrm>
        </p:spPr>
      </p:pic>
    </p:spTree>
    <p:extLst>
      <p:ext uri="{BB962C8B-B14F-4D97-AF65-F5344CB8AC3E}">
        <p14:creationId xmlns:p14="http://schemas.microsoft.com/office/powerpoint/2010/main" val="2431257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first example</a:t>
            </a:r>
            <a:endParaRPr lang="en-US" dirty="0"/>
          </a:p>
        </p:txBody>
      </p:sp>
      <p:sp>
        <p:nvSpPr>
          <p:cNvPr id="3" name="Content Placeholder 2"/>
          <p:cNvSpPr>
            <a:spLocks noGrp="1"/>
          </p:cNvSpPr>
          <p:nvPr>
            <p:ph idx="1"/>
          </p:nvPr>
        </p:nvSpPr>
        <p:spPr>
          <a:xfrm>
            <a:off x="646111" y="1872274"/>
            <a:ext cx="10173799" cy="4985726"/>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en-US" sz="3200" dirty="0" smtClean="0"/>
              <a:t>hive</a:t>
            </a:r>
            <a:r>
              <a:rPr lang="en-US" sz="3200" dirty="0"/>
              <a:t>&gt; </a:t>
            </a:r>
            <a:r>
              <a:rPr lang="en-US" sz="2400" dirty="0">
                <a:solidFill>
                  <a:schemeClr val="tx2">
                    <a:lumMod val="75000"/>
                  </a:schemeClr>
                </a:solidFill>
                <a:latin typeface="Meiryo UI" panose="020B0604030504040204" pitchFamily="34" charset="-128"/>
                <a:ea typeface="Meiryo UI" panose="020B0604030504040204" pitchFamily="34" charset="-128"/>
                <a:cs typeface="Meiryo UI" panose="020B0604030504040204" pitchFamily="34" charset="-128"/>
              </a:rPr>
              <a:t>CREATE TABLE cite (citing INT, cited INT) </a:t>
            </a:r>
          </a:p>
          <a:p>
            <a:r>
              <a:rPr lang="en-US" sz="2400" dirty="0">
                <a:solidFill>
                  <a:schemeClr val="tx2">
                    <a:lumMod val="75000"/>
                  </a:schemeClr>
                </a:solidFill>
                <a:latin typeface="Meiryo UI" panose="020B0604030504040204" pitchFamily="34" charset="-128"/>
                <a:ea typeface="Meiryo UI" panose="020B0604030504040204" pitchFamily="34" charset="-128"/>
                <a:cs typeface="Meiryo UI" panose="020B0604030504040204" pitchFamily="34" charset="-128"/>
              </a:rPr>
              <a:t>ROW FORMAT DELIMITED  FIELDS TERMINATED BY ','  STORED AS TEXTFILE; </a:t>
            </a:r>
          </a:p>
          <a:p>
            <a:r>
              <a:rPr lang="en-US" sz="3200" dirty="0" smtClean="0">
                <a:latin typeface="Meiryo UI" panose="020B0604030504040204" pitchFamily="34" charset="-128"/>
                <a:ea typeface="Meiryo UI" panose="020B0604030504040204" pitchFamily="34" charset="-128"/>
                <a:cs typeface="Meiryo UI" panose="020B0604030504040204" pitchFamily="34" charset="-128"/>
              </a:rPr>
              <a:t>hive</a:t>
            </a:r>
            <a:r>
              <a:rPr lang="en-US" sz="3200" dirty="0"/>
              <a:t>&gt; </a:t>
            </a:r>
            <a:r>
              <a:rPr lang="en-US" sz="2400" dirty="0">
                <a:solidFill>
                  <a:schemeClr val="tx2">
                    <a:lumMod val="75000"/>
                  </a:schemeClr>
                </a:solidFill>
                <a:latin typeface="Meiryo UI" panose="020B0604030504040204" pitchFamily="34" charset="-128"/>
                <a:ea typeface="Meiryo UI" panose="020B0604030504040204" pitchFamily="34" charset="-128"/>
                <a:cs typeface="Meiryo UI" panose="020B0604030504040204" pitchFamily="34" charset="-128"/>
              </a:rPr>
              <a:t>SHOW TABLES;</a:t>
            </a:r>
            <a:r>
              <a:rPr lang="en-US" sz="2400" dirty="0">
                <a:latin typeface="Meiryo UI" panose="020B0604030504040204" pitchFamily="34" charset="-128"/>
                <a:ea typeface="Meiryo UI" panose="020B0604030504040204" pitchFamily="34" charset="-128"/>
                <a:cs typeface="Meiryo UI" panose="020B0604030504040204" pitchFamily="34" charset="-128"/>
              </a:rPr>
              <a:t> </a:t>
            </a:r>
          </a:p>
          <a:p>
            <a:r>
              <a:rPr lang="en-US" sz="3200" dirty="0" smtClean="0"/>
              <a:t>hive</a:t>
            </a:r>
            <a:r>
              <a:rPr lang="en-US" sz="3200" dirty="0"/>
              <a:t>&gt; </a:t>
            </a:r>
            <a:r>
              <a:rPr lang="en-US" sz="2400" dirty="0">
                <a:solidFill>
                  <a:schemeClr val="tx2">
                    <a:lumMod val="75000"/>
                  </a:schemeClr>
                </a:solidFill>
                <a:latin typeface="Meiryo UI" panose="020B0604030504040204" pitchFamily="34" charset="-128"/>
                <a:ea typeface="Meiryo UI" panose="020B0604030504040204" pitchFamily="34" charset="-128"/>
                <a:cs typeface="Meiryo UI" panose="020B0604030504040204" pitchFamily="34" charset="-128"/>
              </a:rPr>
              <a:t>DESCRIBE cite</a:t>
            </a:r>
            <a:r>
              <a:rPr lang="en-US" sz="2400" dirty="0">
                <a:solidFill>
                  <a:schemeClr val="tx2">
                    <a:lumMod val="75000"/>
                  </a:schemeClr>
                </a:solidFill>
              </a:rPr>
              <a:t>;</a:t>
            </a:r>
            <a:r>
              <a:rPr lang="en-US" sz="3200" b="1" dirty="0">
                <a:solidFill>
                  <a:schemeClr val="tx2">
                    <a:lumMod val="75000"/>
                  </a:schemeClr>
                </a:solidFill>
              </a:rPr>
              <a:t> </a:t>
            </a:r>
            <a:endParaRPr lang="en-US" sz="3200" b="1" dirty="0" smtClean="0">
              <a:solidFill>
                <a:schemeClr val="tx2">
                  <a:lumMod val="75000"/>
                </a:schemeClr>
              </a:solidFill>
            </a:endParaRPr>
          </a:p>
          <a:p>
            <a:r>
              <a:rPr lang="en-US" sz="3200" dirty="0" smtClean="0"/>
              <a:t>hive</a:t>
            </a:r>
            <a:r>
              <a:rPr lang="en-US" sz="3200" dirty="0"/>
              <a:t>&gt; </a:t>
            </a:r>
            <a:r>
              <a:rPr lang="en-US" sz="2400" dirty="0">
                <a:solidFill>
                  <a:schemeClr val="tx2">
                    <a:lumMod val="75000"/>
                  </a:schemeClr>
                </a:solidFill>
                <a:latin typeface="Meiryo UI" panose="020B0604030504040204" pitchFamily="34" charset="-128"/>
                <a:ea typeface="Meiryo UI" panose="020B0604030504040204" pitchFamily="34" charset="-128"/>
                <a:cs typeface="Meiryo UI" panose="020B0604030504040204" pitchFamily="34" charset="-128"/>
              </a:rPr>
              <a:t>LOAD DATA LOCAL INPATH 'cite75_99.txt' </a:t>
            </a:r>
          </a:p>
          <a:p>
            <a:r>
              <a:rPr lang="en-US" sz="2400" dirty="0">
                <a:solidFill>
                  <a:schemeClr val="tx2">
                    <a:lumMod val="75000"/>
                  </a:schemeClr>
                </a:solidFill>
                <a:latin typeface="Meiryo UI" panose="020B0604030504040204" pitchFamily="34" charset="-128"/>
                <a:ea typeface="Meiryo UI" panose="020B0604030504040204" pitchFamily="34" charset="-128"/>
                <a:cs typeface="Meiryo UI" panose="020B0604030504040204" pitchFamily="34" charset="-128"/>
              </a:rPr>
              <a:t>	 OVERWRITE INTO TABLE cite; </a:t>
            </a:r>
          </a:p>
          <a:p>
            <a:r>
              <a:rPr lang="en-US" sz="3200" dirty="0" smtClean="0"/>
              <a:t>hive</a:t>
            </a:r>
            <a:r>
              <a:rPr lang="en-US" sz="3200" dirty="0"/>
              <a:t>&gt; </a:t>
            </a:r>
            <a:r>
              <a:rPr lang="en-US" sz="2400" dirty="0">
                <a:solidFill>
                  <a:schemeClr val="tx2">
                    <a:lumMod val="75000"/>
                  </a:schemeClr>
                </a:solidFill>
                <a:latin typeface="Meiryo UI" panose="020B0604030504040204" pitchFamily="34" charset="-128"/>
                <a:ea typeface="Meiryo UI" panose="020B0604030504040204" pitchFamily="34" charset="-128"/>
                <a:cs typeface="Meiryo UI" panose="020B0604030504040204" pitchFamily="34" charset="-128"/>
              </a:rPr>
              <a:t>SELECT * FROM cite LIMIT 10;</a:t>
            </a:r>
            <a:r>
              <a:rPr lang="en-US" sz="3200" b="1" dirty="0"/>
              <a:t> </a:t>
            </a:r>
            <a:endParaRPr lang="en-US" sz="3200" b="1" dirty="0" smtClean="0"/>
          </a:p>
          <a:p>
            <a:r>
              <a:rPr lang="en-US" sz="3200" dirty="0" smtClean="0"/>
              <a:t>hive</a:t>
            </a:r>
            <a:r>
              <a:rPr lang="en-US" sz="3200" dirty="0"/>
              <a:t>&gt; </a:t>
            </a:r>
            <a:r>
              <a:rPr lang="en-US" sz="2400" dirty="0">
                <a:solidFill>
                  <a:schemeClr val="tx2">
                    <a:lumMod val="75000"/>
                  </a:schemeClr>
                </a:solidFill>
                <a:latin typeface="Meiryo UI" panose="020B0604030504040204" pitchFamily="34" charset="-128"/>
                <a:ea typeface="Meiryo UI" panose="020B0604030504040204" pitchFamily="34" charset="-128"/>
                <a:cs typeface="Meiryo UI" panose="020B0604030504040204" pitchFamily="34" charset="-128"/>
              </a:rPr>
              <a:t>DROP TABLE </a:t>
            </a:r>
            <a:r>
              <a:rPr lang="en-US" sz="2400" dirty="0" err="1">
                <a:solidFill>
                  <a:schemeClr val="tx2">
                    <a:lumMod val="75000"/>
                  </a:schemeClr>
                </a:solidFill>
                <a:latin typeface="Meiryo UI" panose="020B0604030504040204" pitchFamily="34" charset="-128"/>
                <a:ea typeface="Meiryo UI" panose="020B0604030504040204" pitchFamily="34" charset="-128"/>
                <a:cs typeface="Meiryo UI" panose="020B0604030504040204" pitchFamily="34" charset="-128"/>
              </a:rPr>
              <a:t>cite_count</a:t>
            </a:r>
            <a:r>
              <a:rPr lang="en-US" sz="2400" dirty="0">
                <a:solidFill>
                  <a:schemeClr val="tx2">
                    <a:lumMod val="75000"/>
                  </a:schemeClr>
                </a:solidFill>
                <a:latin typeface="Meiryo UI" panose="020B0604030504040204" pitchFamily="34" charset="-128"/>
                <a:ea typeface="Meiryo UI" panose="020B0604030504040204" pitchFamily="34" charset="-128"/>
                <a:cs typeface="Meiryo UI" panose="020B0604030504040204" pitchFamily="34" charset="-128"/>
              </a:rPr>
              <a:t>;</a:t>
            </a:r>
          </a:p>
          <a:p>
            <a:endParaRPr lang="en-US" sz="3200" dirty="0"/>
          </a:p>
        </p:txBody>
      </p:sp>
      <p:sp>
        <p:nvSpPr>
          <p:cNvPr id="4" name="TextBox 3"/>
          <p:cNvSpPr txBox="1"/>
          <p:nvPr/>
        </p:nvSpPr>
        <p:spPr>
          <a:xfrm>
            <a:off x="646111" y="1483916"/>
            <a:ext cx="6705600" cy="738664"/>
          </a:xfrm>
          <a:prstGeom prst="rect">
            <a:avLst/>
          </a:prstGeom>
          <a:noFill/>
        </p:spPr>
        <p:txBody>
          <a:bodyPr wrap="square" rtlCol="0">
            <a:spAutoFit/>
          </a:bodyPr>
          <a:lstStyle/>
          <a:p>
            <a:r>
              <a:rPr lang="en-US" sz="2400" dirty="0"/>
              <a:t>Create a Hive table</a:t>
            </a:r>
          </a:p>
          <a:p>
            <a:endParaRPr lang="en-IN" dirty="0"/>
          </a:p>
        </p:txBody>
      </p:sp>
    </p:spTree>
    <p:extLst>
      <p:ext uri="{BB962C8B-B14F-4D97-AF65-F5344CB8AC3E}">
        <p14:creationId xmlns:p14="http://schemas.microsoft.com/office/powerpoint/2010/main" val="3805015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data model</a:t>
            </a:r>
            <a:endParaRPr lang="en-US" dirty="0"/>
          </a:p>
        </p:txBody>
      </p:sp>
      <p:sp>
        <p:nvSpPr>
          <p:cNvPr id="3" name="Content Placeholder 2"/>
          <p:cNvSpPr>
            <a:spLocks noGrp="1"/>
          </p:cNvSpPr>
          <p:nvPr>
            <p:ph idx="1"/>
          </p:nvPr>
        </p:nvSpPr>
        <p:spPr>
          <a:xfrm>
            <a:off x="646111" y="1524000"/>
            <a:ext cx="11012489" cy="4953000"/>
          </a:xfrm>
        </p:spPr>
        <p:txBody>
          <a:bodyPr/>
          <a:lstStyle/>
          <a:p>
            <a:r>
              <a:rPr lang="en-IN" b="1" dirty="0"/>
              <a:t>Databases</a:t>
            </a:r>
            <a:r>
              <a:rPr lang="en-IN" dirty="0"/>
              <a:t>: Namespaces that separate tables and other data units from naming confliction</a:t>
            </a:r>
            <a:endParaRPr lang="en-US" dirty="0" smtClean="0"/>
          </a:p>
          <a:p>
            <a:r>
              <a:rPr lang="en-IN" b="1" dirty="0"/>
              <a:t>Tables</a:t>
            </a:r>
            <a:r>
              <a:rPr lang="en-IN" dirty="0"/>
              <a:t>: Homogeneous units of data which have the same </a:t>
            </a:r>
            <a:r>
              <a:rPr lang="en-IN" dirty="0" smtClean="0"/>
              <a:t>schema</a:t>
            </a:r>
          </a:p>
          <a:p>
            <a:r>
              <a:rPr lang="en-US" dirty="0" smtClean="0"/>
              <a:t>It uses </a:t>
            </a:r>
            <a:r>
              <a:rPr lang="en-US" dirty="0"/>
              <a:t>a concept of partition columns , which are columns whose values would divide the table into separate partitions</a:t>
            </a:r>
            <a:r>
              <a:rPr lang="en-US" dirty="0" smtClean="0"/>
              <a:t>.</a:t>
            </a:r>
          </a:p>
          <a:p>
            <a:r>
              <a:rPr lang="en-IN" b="1" dirty="0"/>
              <a:t>Buckets</a:t>
            </a:r>
            <a:r>
              <a:rPr lang="en-IN" dirty="0"/>
              <a:t> (or </a:t>
            </a:r>
            <a:r>
              <a:rPr lang="en-IN" b="1" dirty="0"/>
              <a:t>Clusters</a:t>
            </a:r>
            <a:r>
              <a:rPr lang="en-IN" dirty="0"/>
              <a:t>): Data in each partition may in turn be divided into Buckets based on the value of a hash </a:t>
            </a:r>
            <a:r>
              <a:rPr lang="en-IN" dirty="0" smtClean="0"/>
              <a:t>function</a:t>
            </a:r>
          </a:p>
          <a:p>
            <a:endParaRPr lang="en-US" dirty="0" smtClean="0"/>
          </a:p>
          <a:p>
            <a:r>
              <a:rPr lang="en-US" dirty="0" smtClean="0"/>
              <a:t>partition should be </a:t>
            </a:r>
            <a:r>
              <a:rPr lang="en-US" dirty="0"/>
              <a:t>big enough that a MapReduce job on it can be reasonably efficient.</a:t>
            </a:r>
          </a:p>
        </p:txBody>
      </p:sp>
    </p:spTree>
    <p:extLst>
      <p:ext uri="{BB962C8B-B14F-4D97-AF65-F5344CB8AC3E}">
        <p14:creationId xmlns:p14="http://schemas.microsoft.com/office/powerpoint/2010/main" val="1031494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lstStyle/>
          <a:p>
            <a:r>
              <a:rPr lang="en-US" dirty="0"/>
              <a:t>Data </a:t>
            </a:r>
            <a:r>
              <a:rPr lang="en-US" dirty="0" smtClean="0"/>
              <a:t>Types</a:t>
            </a:r>
            <a:endParaRPr lang="en-US" dirty="0"/>
          </a:p>
        </p:txBody>
      </p:sp>
      <p:sp>
        <p:nvSpPr>
          <p:cNvPr id="3" name="Content Placeholder 2"/>
          <p:cNvSpPr>
            <a:spLocks noGrp="1"/>
          </p:cNvSpPr>
          <p:nvPr>
            <p:ph idx="1"/>
          </p:nvPr>
        </p:nvSpPr>
        <p:spPr>
          <a:xfrm>
            <a:off x="838200" y="1447800"/>
            <a:ext cx="9211653" cy="4800599"/>
          </a:xfrm>
        </p:spPr>
        <p:txBody>
          <a:bodyPr/>
          <a:lstStyle/>
          <a:p>
            <a:r>
              <a:rPr lang="en-US" dirty="0" smtClean="0"/>
              <a:t>Hive </a:t>
            </a:r>
            <a:r>
              <a:rPr lang="en-US" dirty="0"/>
              <a:t>supports </a:t>
            </a:r>
            <a:r>
              <a:rPr lang="en-US" i="1" dirty="0" smtClean="0"/>
              <a:t>primitive </a:t>
            </a:r>
            <a:r>
              <a:rPr lang="en-US" dirty="0"/>
              <a:t>data types </a:t>
            </a:r>
            <a:r>
              <a:rPr lang="en-US" dirty="0" smtClean="0"/>
              <a:t>as well as </a:t>
            </a:r>
            <a:r>
              <a:rPr lang="en-US" dirty="0"/>
              <a:t>three </a:t>
            </a:r>
            <a:r>
              <a:rPr lang="en-US" i="1" dirty="0" smtClean="0"/>
              <a:t>collection</a:t>
            </a:r>
          </a:p>
          <a:p>
            <a:endParaRPr lang="en-US" i="1" dirty="0"/>
          </a:p>
        </p:txBody>
      </p:sp>
      <p:graphicFrame>
        <p:nvGraphicFramePr>
          <p:cNvPr id="6" name="Table 5"/>
          <p:cNvGraphicFramePr>
            <a:graphicFrameLocks noGrp="1"/>
          </p:cNvGraphicFramePr>
          <p:nvPr>
            <p:extLst>
              <p:ext uri="{D42A27DB-BD31-4B8C-83A1-F6EECF244321}">
                <p14:modId xmlns:p14="http://schemas.microsoft.com/office/powerpoint/2010/main" val="2805604416"/>
              </p:ext>
            </p:extLst>
          </p:nvPr>
        </p:nvGraphicFramePr>
        <p:xfrm>
          <a:off x="837219" y="2133602"/>
          <a:ext cx="10745181" cy="4182109"/>
        </p:xfrm>
        <a:graphic>
          <a:graphicData uri="http://schemas.openxmlformats.org/drawingml/2006/table">
            <a:tbl>
              <a:tblPr>
                <a:tableStyleId>{2D5ABB26-0587-4C30-8999-92F81FD0307C}</a:tableStyleId>
              </a:tblPr>
              <a:tblGrid>
                <a:gridCol w="2784337"/>
                <a:gridCol w="7960844"/>
              </a:tblGrid>
              <a:tr h="355689">
                <a:tc>
                  <a:txBody>
                    <a:bodyPr/>
                    <a:lstStyle/>
                    <a:p>
                      <a:pPr algn="l" fontAlgn="b"/>
                      <a:r>
                        <a:rPr lang="en-US" sz="1800" u="none" strike="noStrike" dirty="0">
                          <a:effectLst/>
                        </a:rPr>
                        <a:t>TINYINT </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a:effectLst/>
                        </a:rPr>
                        <a:t>1 byte signed integer</a:t>
                      </a:r>
                      <a:endParaRPr lang="en-US" sz="1800" b="0" i="0" u="none" strike="noStrike">
                        <a:solidFill>
                          <a:srgbClr val="000000"/>
                        </a:solidFill>
                        <a:effectLst/>
                        <a:latin typeface="Calibri"/>
                      </a:endParaRPr>
                    </a:p>
                  </a:txBody>
                  <a:tcPr marL="9525" marR="9525" marT="9525" marB="0" anchor="b"/>
                </a:tc>
              </a:tr>
              <a:tr h="330109">
                <a:tc>
                  <a:txBody>
                    <a:bodyPr/>
                    <a:lstStyle/>
                    <a:p>
                      <a:pPr algn="l" fontAlgn="b"/>
                      <a:r>
                        <a:rPr lang="en-US" sz="1800" u="none" strike="noStrike">
                          <a:effectLst/>
                        </a:rPr>
                        <a:t>SMALLINT </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dirty="0">
                          <a:effectLst/>
                        </a:rPr>
                        <a:t>2 byte signed integer</a:t>
                      </a:r>
                      <a:endParaRPr lang="en-US" sz="1800" b="0" i="0" u="none" strike="noStrike" dirty="0">
                        <a:solidFill>
                          <a:srgbClr val="000000"/>
                        </a:solidFill>
                        <a:effectLst/>
                        <a:latin typeface="Calibri"/>
                      </a:endParaRPr>
                    </a:p>
                  </a:txBody>
                  <a:tcPr marL="9525" marR="9525" marT="9525" marB="0" anchor="b"/>
                </a:tc>
              </a:tr>
              <a:tr h="355689">
                <a:tc>
                  <a:txBody>
                    <a:bodyPr/>
                    <a:lstStyle/>
                    <a:p>
                      <a:pPr algn="l" fontAlgn="b"/>
                      <a:r>
                        <a:rPr lang="en-US" sz="1800" u="none" strike="noStrike">
                          <a:effectLst/>
                        </a:rPr>
                        <a:t>INT </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4 byte signed integer</a:t>
                      </a:r>
                      <a:endParaRPr lang="en-US" sz="1800" b="0" i="0" u="none" strike="noStrike">
                        <a:solidFill>
                          <a:srgbClr val="000000"/>
                        </a:solidFill>
                        <a:effectLst/>
                        <a:latin typeface="Calibri"/>
                      </a:endParaRPr>
                    </a:p>
                  </a:txBody>
                  <a:tcPr marL="9525" marR="9525" marT="9525" marB="0" anchor="b"/>
                </a:tc>
              </a:tr>
              <a:tr h="355689">
                <a:tc>
                  <a:txBody>
                    <a:bodyPr/>
                    <a:lstStyle/>
                    <a:p>
                      <a:pPr algn="l" fontAlgn="b"/>
                      <a:r>
                        <a:rPr lang="en-US" sz="1800" u="none" strike="noStrike">
                          <a:effectLst/>
                        </a:rPr>
                        <a:t>BIGINT </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8 byte signed integer</a:t>
                      </a:r>
                      <a:endParaRPr lang="en-US" sz="1800" b="0" i="0" u="none" strike="noStrike">
                        <a:solidFill>
                          <a:srgbClr val="000000"/>
                        </a:solidFill>
                        <a:effectLst/>
                        <a:latin typeface="Calibri"/>
                      </a:endParaRPr>
                    </a:p>
                  </a:txBody>
                  <a:tcPr marL="9525" marR="9525" marT="9525" marB="0" anchor="b"/>
                </a:tc>
              </a:tr>
              <a:tr h="390227">
                <a:tc>
                  <a:txBody>
                    <a:bodyPr/>
                    <a:lstStyle/>
                    <a:p>
                      <a:pPr algn="l" fontAlgn="b"/>
                      <a:r>
                        <a:rPr lang="en-US" sz="1800" u="none" strike="noStrike" dirty="0">
                          <a:effectLst/>
                        </a:rPr>
                        <a:t>BOOLEAN </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dirty="0">
                          <a:effectLst/>
                        </a:rPr>
                        <a:t>Boolean true or false</a:t>
                      </a:r>
                      <a:endParaRPr lang="en-US" sz="1800" b="0" i="0" u="none" strike="noStrike" dirty="0">
                        <a:solidFill>
                          <a:srgbClr val="000000"/>
                        </a:solidFill>
                        <a:effectLst/>
                        <a:latin typeface="Calibri"/>
                      </a:endParaRPr>
                    </a:p>
                  </a:txBody>
                  <a:tcPr marL="9525" marR="9525" marT="9525" marB="0" anchor="b"/>
                </a:tc>
              </a:tr>
              <a:tr h="355689">
                <a:tc>
                  <a:txBody>
                    <a:bodyPr/>
                    <a:lstStyle/>
                    <a:p>
                      <a:pPr algn="l" fontAlgn="b"/>
                      <a:r>
                        <a:rPr lang="en-US" sz="1800" u="none" strike="noStrike">
                          <a:effectLst/>
                        </a:rPr>
                        <a:t>FLOAT </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Single precision floating point</a:t>
                      </a:r>
                      <a:endParaRPr lang="en-US" sz="1800" b="0" i="0" u="none" strike="noStrike">
                        <a:solidFill>
                          <a:srgbClr val="000000"/>
                        </a:solidFill>
                        <a:effectLst/>
                        <a:latin typeface="Calibri"/>
                      </a:endParaRPr>
                    </a:p>
                  </a:txBody>
                  <a:tcPr marL="9525" marR="9525" marT="9525" marB="0" anchor="b"/>
                </a:tc>
              </a:tr>
              <a:tr h="355689">
                <a:tc>
                  <a:txBody>
                    <a:bodyPr/>
                    <a:lstStyle/>
                    <a:p>
                      <a:pPr algn="l" fontAlgn="b"/>
                      <a:r>
                        <a:rPr lang="en-US" sz="1800" u="none" strike="noStrike">
                          <a:effectLst/>
                        </a:rPr>
                        <a:t>DOUBLE </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Double precision floating point</a:t>
                      </a:r>
                      <a:endParaRPr lang="en-US" sz="1800" b="0" i="0" u="none" strike="noStrike">
                        <a:solidFill>
                          <a:srgbClr val="000000"/>
                        </a:solidFill>
                        <a:effectLst/>
                        <a:latin typeface="Calibri"/>
                      </a:endParaRPr>
                    </a:p>
                  </a:txBody>
                  <a:tcPr marL="9525" marR="9525" marT="9525" marB="0" anchor="b"/>
                </a:tc>
              </a:tr>
              <a:tr h="676502">
                <a:tc>
                  <a:txBody>
                    <a:bodyPr/>
                    <a:lstStyle/>
                    <a:p>
                      <a:pPr algn="l" fontAlgn="b"/>
                      <a:r>
                        <a:rPr lang="en-US" sz="1800" u="none" strike="noStrike" dirty="0">
                          <a:effectLst/>
                        </a:rPr>
                        <a:t>STRING </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a:effectLst/>
                        </a:rPr>
                        <a:t>Sequence of characters. The character set can be specified. Single or double quotes can be used.</a:t>
                      </a:r>
                      <a:endParaRPr lang="en-US" sz="1800" b="0" i="0" u="none" strike="noStrike">
                        <a:solidFill>
                          <a:srgbClr val="000000"/>
                        </a:solidFill>
                        <a:effectLst/>
                        <a:latin typeface="Calibri"/>
                      </a:endParaRPr>
                    </a:p>
                  </a:txBody>
                  <a:tcPr marL="9525" marR="9525" marT="9525" marB="0" anchor="b"/>
                </a:tc>
              </a:tr>
              <a:tr h="363029">
                <a:tc>
                  <a:txBody>
                    <a:bodyPr/>
                    <a:lstStyle/>
                    <a:p>
                      <a:pPr algn="l" fontAlgn="b"/>
                      <a:r>
                        <a:rPr lang="en-US" sz="1800" u="none" strike="noStrike" dirty="0">
                          <a:effectLst/>
                        </a:rPr>
                        <a:t>TIMESTAMP </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a:effectLst/>
                        </a:rPr>
                        <a:t>(v0.8.0+) Integer, float, or string. 1327882394 (Unix epoch seconds),</a:t>
                      </a:r>
                      <a:endParaRPr lang="en-US" sz="1800" b="0" i="0" u="none" strike="noStrike">
                        <a:solidFill>
                          <a:srgbClr val="000000"/>
                        </a:solidFill>
                        <a:effectLst/>
                        <a:latin typeface="Calibri"/>
                      </a:endParaRPr>
                    </a:p>
                  </a:txBody>
                  <a:tcPr marL="9525" marR="9525" marT="9525" marB="0" anchor="b"/>
                </a:tc>
              </a:tr>
              <a:tr h="643797">
                <a:tc>
                  <a:txBody>
                    <a:bodyPr/>
                    <a:lstStyle/>
                    <a:p>
                      <a:pPr algn="l" fontAlgn="b"/>
                      <a:r>
                        <a:rPr lang="en-US" sz="1800" u="none" strike="noStrike" dirty="0">
                          <a:effectLst/>
                        </a:rPr>
                        <a:t>BINARY </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dirty="0">
                          <a:effectLst/>
                        </a:rPr>
                        <a:t>(v0.8.0+) Array of bytes. See discussion below</a:t>
                      </a:r>
                      <a:endParaRPr lang="en-US" sz="1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6145918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TM02900771[[fn=Slice]]</Template>
  <TotalTime>3474</TotalTime>
  <Words>2672</Words>
  <Application>Microsoft Office PowerPoint</Application>
  <PresentationFormat>Widescreen</PresentationFormat>
  <Paragraphs>421</Paragraphs>
  <Slides>45</Slides>
  <Notes>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45</vt:i4>
      </vt:variant>
    </vt:vector>
  </HeadingPairs>
  <TitlesOfParts>
    <vt:vector size="60" baseType="lpstr">
      <vt:lpstr>Arial</vt:lpstr>
      <vt:lpstr>Arial Narrow</vt:lpstr>
      <vt:lpstr>Birka</vt:lpstr>
      <vt:lpstr>Calibri</vt:lpstr>
      <vt:lpstr>Calibri Light</vt:lpstr>
      <vt:lpstr>Century Gothic</vt:lpstr>
      <vt:lpstr>Meiryo UI</vt:lpstr>
      <vt:lpstr>MyriadPro-Cond</vt:lpstr>
      <vt:lpstr>Simplified Arabic Fixed</vt:lpstr>
      <vt:lpstr>TheSansMonoCd-W5Regular</vt:lpstr>
      <vt:lpstr>TheSansMonoCd-W7Bold</vt:lpstr>
      <vt:lpstr>Wingdings 2</vt:lpstr>
      <vt:lpstr>Wingdings 3</vt:lpstr>
      <vt:lpstr>HDOfficeLightV0</vt:lpstr>
      <vt:lpstr>Ion</vt:lpstr>
      <vt:lpstr>Learning Hive</vt:lpstr>
      <vt:lpstr>An Introduction</vt:lpstr>
      <vt:lpstr>Installing Hadoop</vt:lpstr>
      <vt:lpstr>Installing Hive</vt:lpstr>
      <vt:lpstr>Internals of Hive</vt:lpstr>
      <vt:lpstr>Architecture of Hive </vt:lpstr>
      <vt:lpstr>Running first example</vt:lpstr>
      <vt:lpstr>Hive data model</vt:lpstr>
      <vt:lpstr>Data Types</vt:lpstr>
      <vt:lpstr>Collection Data Types</vt:lpstr>
      <vt:lpstr>Examples</vt:lpstr>
      <vt:lpstr>Delmiters</vt:lpstr>
      <vt:lpstr>Full DDL</vt:lpstr>
      <vt:lpstr>Data Example</vt:lpstr>
      <vt:lpstr>Schema on Read</vt:lpstr>
      <vt:lpstr>HIVE Vs PIG</vt:lpstr>
      <vt:lpstr>HiveQL</vt:lpstr>
      <vt:lpstr>Databases</vt:lpstr>
      <vt:lpstr>Databases</vt:lpstr>
      <vt:lpstr>Databases</vt:lpstr>
      <vt:lpstr>Tables</vt:lpstr>
      <vt:lpstr>Tables</vt:lpstr>
      <vt:lpstr>Tables in Hive</vt:lpstr>
      <vt:lpstr>External Tables</vt:lpstr>
      <vt:lpstr>Partitioning </vt:lpstr>
      <vt:lpstr>Strict mode</vt:lpstr>
      <vt:lpstr>Partitioning</vt:lpstr>
      <vt:lpstr>Partitioning in External tables</vt:lpstr>
      <vt:lpstr>Altering Tables</vt:lpstr>
      <vt:lpstr>Changing Columns</vt:lpstr>
      <vt:lpstr>Loading Data</vt:lpstr>
      <vt:lpstr>Loading Data</vt:lpstr>
      <vt:lpstr>Dynamic Partitioning</vt:lpstr>
      <vt:lpstr>Dynamic Partitioning</vt:lpstr>
      <vt:lpstr>Exporting Data</vt:lpstr>
      <vt:lpstr>HiveQL: Queries</vt:lpstr>
      <vt:lpstr>When Hive Can Avoid MapReduce</vt:lpstr>
      <vt:lpstr>LIKE and RLIKE</vt:lpstr>
      <vt:lpstr>HiveQL operators</vt:lpstr>
      <vt:lpstr>ORDER BY and SORT BY</vt:lpstr>
      <vt:lpstr>UNION ALL AND UNION </vt:lpstr>
      <vt:lpstr>Views in Hive</vt:lpstr>
      <vt:lpstr>Functions in Hive</vt:lpstr>
      <vt:lpstr>LATERAL VIEW</vt:lpstr>
      <vt:lpstr>UDF In Hive</vt:lpstr>
    </vt:vector>
  </TitlesOfParts>
  <Company>Sears Holdings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hive</dc:title>
  <dc:creator>Gupta, Shubham (Contractor)</dc:creator>
  <cp:lastModifiedBy>Shubham A Gupta</cp:lastModifiedBy>
  <cp:revision>262</cp:revision>
  <dcterms:created xsi:type="dcterms:W3CDTF">2015-03-27T08:37:02Z</dcterms:created>
  <dcterms:modified xsi:type="dcterms:W3CDTF">2015-12-05T10:49:34Z</dcterms:modified>
</cp:coreProperties>
</file>