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2532" y="1447799"/>
            <a:ext cx="8825658" cy="3329581"/>
          </a:xfrm>
        </p:spPr>
        <p:txBody>
          <a:bodyPr/>
          <a:lstStyle/>
          <a:p>
            <a:r>
              <a:rPr lang="en-IN" b="1" dirty="0">
                <a:solidFill>
                  <a:srgbClr val="F7994B"/>
                </a:solidFill>
              </a:rPr>
              <a:t>Apache Spark™</a:t>
            </a:r>
            <a:endParaRPr lang="en-IN" dirty="0">
              <a:solidFill>
                <a:srgbClr val="F7994B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i="1" dirty="0"/>
              <a:t>Lightning-fast cluster computing</a:t>
            </a:r>
            <a:endParaRPr lang="en-IN" dirty="0"/>
          </a:p>
        </p:txBody>
      </p:sp>
      <p:pic>
        <p:nvPicPr>
          <p:cNvPr id="1026" name="Picture 2" descr="http://spark.apache.org/images/spark-logo-tradema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157" y="1447799"/>
            <a:ext cx="6438408" cy="219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373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1079"/>
          </a:xfrm>
        </p:spPr>
        <p:txBody>
          <a:bodyPr/>
          <a:lstStyle/>
          <a:p>
            <a:r>
              <a:rPr lang="en-IN" dirty="0" err="1"/>
              <a:t>GraphX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369" y="1403797"/>
            <a:ext cx="10264461" cy="4984123"/>
          </a:xfrm>
        </p:spPr>
        <p:txBody>
          <a:bodyPr/>
          <a:lstStyle/>
          <a:p>
            <a:r>
              <a:rPr lang="en-IN" dirty="0" err="1"/>
              <a:t>GraphX</a:t>
            </a:r>
            <a:r>
              <a:rPr lang="en-IN" dirty="0"/>
              <a:t> is a library for manipulating graphs (e.g., a social network’s friend graph</a:t>
            </a:r>
            <a:r>
              <a:rPr lang="en-IN" dirty="0" smtClean="0"/>
              <a:t>)</a:t>
            </a:r>
          </a:p>
          <a:p>
            <a:r>
              <a:rPr lang="en-IN" dirty="0" err="1"/>
              <a:t>GraphX</a:t>
            </a:r>
            <a:r>
              <a:rPr lang="en-IN" dirty="0"/>
              <a:t> extends the Spark RDD </a:t>
            </a:r>
            <a:r>
              <a:rPr lang="en-IN" dirty="0" smtClean="0"/>
              <a:t>API</a:t>
            </a:r>
          </a:p>
          <a:p>
            <a:r>
              <a:rPr lang="en-IN" dirty="0" err="1"/>
              <a:t>GraphX</a:t>
            </a:r>
            <a:r>
              <a:rPr lang="en-IN" dirty="0"/>
              <a:t> also provides various </a:t>
            </a:r>
            <a:r>
              <a:rPr lang="en-IN" dirty="0" smtClean="0"/>
              <a:t>operators for </a:t>
            </a:r>
            <a:r>
              <a:rPr lang="en-IN" dirty="0"/>
              <a:t>manipulating </a:t>
            </a:r>
            <a:r>
              <a:rPr lang="en-IN" dirty="0" smtClean="0"/>
              <a:t>graphs</a:t>
            </a:r>
          </a:p>
          <a:p>
            <a:r>
              <a:rPr lang="en-IN" dirty="0"/>
              <a:t>library </a:t>
            </a:r>
            <a:r>
              <a:rPr lang="en-IN" dirty="0" smtClean="0"/>
              <a:t>of common </a:t>
            </a:r>
            <a:r>
              <a:rPr lang="en-IN" dirty="0"/>
              <a:t>graph algorithms (e.g., PageRank and triangle counting)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8489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63958"/>
          </a:xfrm>
        </p:spPr>
        <p:txBody>
          <a:bodyPr/>
          <a:lstStyle/>
          <a:p>
            <a:r>
              <a:rPr lang="en-IN" dirty="0" smtClean="0"/>
              <a:t>Spark </a:t>
            </a:r>
            <a:r>
              <a:rPr lang="en-IN" dirty="0" err="1" smtClean="0"/>
              <a:t>Vs</a:t>
            </a:r>
            <a:r>
              <a:rPr lang="en-IN" dirty="0" smtClean="0"/>
              <a:t> Hadoop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16676"/>
            <a:ext cx="10893359" cy="5125792"/>
          </a:xfrm>
        </p:spPr>
        <p:txBody>
          <a:bodyPr/>
          <a:lstStyle/>
          <a:p>
            <a:r>
              <a:rPr lang="en-IN" dirty="0"/>
              <a:t>MapReduce is a great solution for one-pass computations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6777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9716"/>
          </a:xfrm>
        </p:spPr>
        <p:txBody>
          <a:bodyPr/>
          <a:lstStyle/>
          <a:p>
            <a:r>
              <a:rPr lang="en-IN" dirty="0"/>
              <a:t>Spark </a:t>
            </a:r>
            <a:r>
              <a:rPr lang="en-IN" dirty="0" smtClean="0"/>
              <a:t>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442434"/>
            <a:ext cx="10828964" cy="4288665"/>
          </a:xfrm>
        </p:spPr>
        <p:txBody>
          <a:bodyPr/>
          <a:lstStyle/>
          <a:p>
            <a:r>
              <a:rPr lang="en-IN" dirty="0"/>
              <a:t>Spark Architecture includes following three main components</a:t>
            </a:r>
            <a:r>
              <a:rPr lang="en-IN" dirty="0" smtClean="0"/>
              <a:t>:</a:t>
            </a:r>
          </a:p>
          <a:p>
            <a:pPr lvl="1"/>
            <a:r>
              <a:rPr lang="en-IN" dirty="0"/>
              <a:t>Data Storage</a:t>
            </a:r>
          </a:p>
          <a:p>
            <a:pPr lvl="1"/>
            <a:r>
              <a:rPr lang="en-IN" dirty="0"/>
              <a:t>API</a:t>
            </a:r>
          </a:p>
          <a:p>
            <a:pPr lvl="1"/>
            <a:r>
              <a:rPr lang="en-IN" dirty="0"/>
              <a:t>Management </a:t>
            </a:r>
            <a:r>
              <a:rPr lang="en-IN" dirty="0" smtClean="0"/>
              <a:t>Framework</a:t>
            </a:r>
          </a:p>
          <a:p>
            <a:endParaRPr lang="en-IN" dirty="0"/>
          </a:p>
          <a:p>
            <a:r>
              <a:rPr lang="en-IN" dirty="0"/>
              <a:t>The API provides the application developers to create Spark based applications using a standard API interface. Spark provides API for </a:t>
            </a:r>
            <a:r>
              <a:rPr lang="en-IN" b="1" dirty="0" err="1">
                <a:solidFill>
                  <a:srgbClr val="92D050"/>
                </a:solidFill>
              </a:rPr>
              <a:t>Scala</a:t>
            </a:r>
            <a:r>
              <a:rPr lang="en-IN" b="1" dirty="0">
                <a:solidFill>
                  <a:srgbClr val="92D050"/>
                </a:solidFill>
              </a:rPr>
              <a:t>, Java, and Python</a:t>
            </a:r>
            <a:r>
              <a:rPr lang="en-IN" b="1" dirty="0"/>
              <a:t> </a:t>
            </a:r>
            <a:r>
              <a:rPr lang="en-IN" dirty="0" smtClean="0"/>
              <a:t>programming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314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28352"/>
          </a:xfrm>
        </p:spPr>
        <p:txBody>
          <a:bodyPr/>
          <a:lstStyle/>
          <a:p>
            <a:r>
              <a:rPr lang="en-IN" dirty="0"/>
              <a:t>Resilient Distributed </a:t>
            </a:r>
            <a:r>
              <a:rPr lang="en-IN" dirty="0" smtClean="0"/>
              <a:t>Datasets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339404"/>
            <a:ext cx="10391082" cy="4908996"/>
          </a:xfrm>
        </p:spPr>
        <p:txBody>
          <a:bodyPr/>
          <a:lstStyle/>
          <a:p>
            <a:r>
              <a:rPr lang="en-IN" dirty="0"/>
              <a:t> RDD is the core concept in Spark </a:t>
            </a:r>
            <a:r>
              <a:rPr lang="en-IN" dirty="0" smtClean="0"/>
              <a:t>framework</a:t>
            </a:r>
          </a:p>
          <a:p>
            <a:r>
              <a:rPr lang="en-IN" dirty="0" smtClean="0"/>
              <a:t>RDD can be visualized as </a:t>
            </a:r>
            <a:r>
              <a:rPr lang="en-IN" dirty="0"/>
              <a:t>a table in a </a:t>
            </a:r>
            <a:r>
              <a:rPr lang="en-IN" dirty="0" smtClean="0"/>
              <a:t>database but </a:t>
            </a:r>
            <a:r>
              <a:rPr lang="en-IN" dirty="0"/>
              <a:t>It can hold any type of </a:t>
            </a:r>
            <a:r>
              <a:rPr lang="en-IN" dirty="0" smtClean="0"/>
              <a:t>data</a:t>
            </a:r>
          </a:p>
          <a:p>
            <a:r>
              <a:rPr lang="en-IN" dirty="0"/>
              <a:t>Spark stores data in RDD on different </a:t>
            </a:r>
            <a:r>
              <a:rPr lang="en-IN" dirty="0" smtClean="0"/>
              <a:t>partitions</a:t>
            </a:r>
          </a:p>
          <a:p>
            <a:r>
              <a:rPr lang="en-IN" dirty="0" smtClean="0"/>
              <a:t>RDDs are used for </a:t>
            </a:r>
            <a:r>
              <a:rPr lang="en-IN" dirty="0"/>
              <a:t>rearranging the computations and optimizing the data </a:t>
            </a:r>
            <a:r>
              <a:rPr lang="en-IN" dirty="0" smtClean="0"/>
              <a:t>processing</a:t>
            </a:r>
          </a:p>
          <a:p>
            <a:r>
              <a:rPr lang="en-IN" dirty="0" smtClean="0"/>
              <a:t>These are fault </a:t>
            </a:r>
            <a:r>
              <a:rPr lang="en-IN" dirty="0" err="1" smtClean="0"/>
              <a:t>tolerent</a:t>
            </a:r>
            <a:r>
              <a:rPr lang="en-IN" dirty="0" smtClean="0"/>
              <a:t> </a:t>
            </a:r>
            <a:r>
              <a:rPr lang="en-IN" dirty="0"/>
              <a:t>because an RDD know how to recreate and </a:t>
            </a:r>
            <a:r>
              <a:rPr lang="en-IN" dirty="0" err="1"/>
              <a:t>recompute</a:t>
            </a:r>
            <a:r>
              <a:rPr lang="en-IN" dirty="0"/>
              <a:t> the datasets.</a:t>
            </a:r>
            <a:endParaRPr lang="en-IN" dirty="0" smtClean="0"/>
          </a:p>
          <a:p>
            <a:r>
              <a:rPr lang="en-IN" dirty="0"/>
              <a:t>RDDs are </a:t>
            </a:r>
            <a:r>
              <a:rPr lang="en-IN" b="1" dirty="0">
                <a:solidFill>
                  <a:srgbClr val="92D050"/>
                </a:solidFill>
              </a:rPr>
              <a:t>immutable.</a:t>
            </a:r>
            <a:endParaRPr lang="en-IN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883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2443"/>
          </a:xfrm>
        </p:spPr>
        <p:txBody>
          <a:bodyPr/>
          <a:lstStyle/>
          <a:p>
            <a:r>
              <a:rPr lang="en-IN" dirty="0" smtClean="0"/>
              <a:t>Operation on RDD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365162"/>
            <a:ext cx="10713054" cy="4726545"/>
          </a:xfrm>
        </p:spPr>
        <p:txBody>
          <a:bodyPr/>
          <a:lstStyle/>
          <a:p>
            <a:r>
              <a:rPr lang="en-IN" dirty="0" smtClean="0">
                <a:solidFill>
                  <a:srgbClr val="92D050"/>
                </a:solidFill>
              </a:rPr>
              <a:t>Transformation </a:t>
            </a:r>
            <a:r>
              <a:rPr lang="en-IN" b="1" dirty="0" smtClean="0"/>
              <a:t>:</a:t>
            </a:r>
            <a:r>
              <a:rPr lang="en-IN" dirty="0"/>
              <a:t> </a:t>
            </a:r>
            <a:r>
              <a:rPr lang="en-IN" dirty="0" smtClean="0"/>
              <a:t>Transformation</a:t>
            </a:r>
            <a:r>
              <a:rPr lang="en-IN" dirty="0"/>
              <a:t> don't return a single value, they return a new RDD. Nothing gets evaluated when you call a Transformation function, it just takes an RDD and return a new RDD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e.g</a:t>
            </a:r>
            <a:r>
              <a:rPr lang="en-IN" dirty="0" smtClean="0"/>
              <a:t> </a:t>
            </a:r>
            <a:r>
              <a:rPr lang="en-IN" dirty="0"/>
              <a:t>map, filter, </a:t>
            </a:r>
            <a:r>
              <a:rPr lang="en-IN" dirty="0" err="1"/>
              <a:t>flatMap</a:t>
            </a:r>
            <a:r>
              <a:rPr lang="en-IN" dirty="0"/>
              <a:t>, </a:t>
            </a:r>
            <a:r>
              <a:rPr lang="en-IN" dirty="0" err="1"/>
              <a:t>groupByKey</a:t>
            </a:r>
            <a:r>
              <a:rPr lang="en-IN" dirty="0"/>
              <a:t>, </a:t>
            </a:r>
            <a:endParaRPr lang="en-IN" dirty="0"/>
          </a:p>
          <a:p>
            <a:r>
              <a:rPr lang="en-IN" b="1" dirty="0">
                <a:solidFill>
                  <a:srgbClr val="92D050"/>
                </a:solidFill>
              </a:rPr>
              <a:t>Action</a:t>
            </a:r>
            <a:r>
              <a:rPr lang="en-IN" b="1" dirty="0"/>
              <a:t>:</a:t>
            </a:r>
            <a:r>
              <a:rPr lang="en-IN" dirty="0"/>
              <a:t> </a:t>
            </a:r>
            <a:r>
              <a:rPr lang="en-IN" dirty="0" smtClean="0"/>
              <a:t>Action</a:t>
            </a:r>
            <a:r>
              <a:rPr lang="en-IN" dirty="0"/>
              <a:t> operation evaluates and returns a new value. When an Action function is called on a RDD object, all the data processing queries are computed at that time and the result value is returned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      e.g.  collect</a:t>
            </a:r>
            <a:r>
              <a:rPr lang="en-IN" dirty="0"/>
              <a:t>, count, first, take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2444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6685"/>
          </a:xfrm>
        </p:spPr>
        <p:txBody>
          <a:bodyPr/>
          <a:lstStyle/>
          <a:p>
            <a:r>
              <a:rPr lang="en-IN" dirty="0" smtClean="0"/>
              <a:t>Working of Spark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97" y="1477642"/>
            <a:ext cx="10056762" cy="2697305"/>
          </a:xfrm>
        </p:spPr>
      </p:pic>
    </p:spTree>
    <p:extLst>
      <p:ext uri="{BB962C8B-B14F-4D97-AF65-F5344CB8AC3E}">
        <p14:creationId xmlns:p14="http://schemas.microsoft.com/office/powerpoint/2010/main" val="350084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9564"/>
          </a:xfrm>
        </p:spPr>
        <p:txBody>
          <a:bodyPr/>
          <a:lstStyle/>
          <a:p>
            <a:r>
              <a:rPr lang="en-IN" dirty="0" smtClean="0"/>
              <a:t>Spark Job Flow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06" y="2142790"/>
            <a:ext cx="9002332" cy="4195762"/>
          </a:xfrm>
        </p:spPr>
      </p:pic>
    </p:spTree>
    <p:extLst>
      <p:ext uri="{BB962C8B-B14F-4D97-AF65-F5344CB8AC3E}">
        <p14:creationId xmlns:p14="http://schemas.microsoft.com/office/powerpoint/2010/main" val="3013879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626" y="426961"/>
            <a:ext cx="9404723" cy="925321"/>
          </a:xfrm>
        </p:spPr>
        <p:txBody>
          <a:bodyPr/>
          <a:lstStyle/>
          <a:p>
            <a:r>
              <a:rPr lang="en-IN" dirty="0" smtClean="0"/>
              <a:t>What is Spark ?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97626" y="1468192"/>
            <a:ext cx="107516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hlinkClick r:id="rId2"/>
              </a:rPr>
              <a:t>Spark</a:t>
            </a:r>
            <a:r>
              <a:rPr lang="en-IN" sz="2000" dirty="0"/>
              <a:t> is an open source </a:t>
            </a:r>
            <a:r>
              <a:rPr lang="en-IN" sz="2000" b="1" i="1" dirty="0">
                <a:solidFill>
                  <a:srgbClr val="92D050"/>
                </a:solidFill>
              </a:rPr>
              <a:t>big data processing framework</a:t>
            </a:r>
            <a:r>
              <a:rPr lang="en-IN" sz="2000" b="1" i="1" dirty="0"/>
              <a:t> </a:t>
            </a:r>
            <a:endParaRPr lang="en-IN" sz="2000" b="1" i="1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 smtClean="0"/>
              <a:t>It is Hadoop-compatible</a:t>
            </a:r>
            <a:r>
              <a:rPr lang="en-IN" sz="2000" dirty="0"/>
              <a:t>, fast and expressive cluster-computing platform</a:t>
            </a:r>
            <a:endParaRPr lang="en-IN" sz="2000" b="1" i="1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Spark </a:t>
            </a:r>
            <a:r>
              <a:rPr lang="en-IN" sz="2000" b="1" dirty="0">
                <a:solidFill>
                  <a:srgbClr val="92D050"/>
                </a:solidFill>
              </a:rPr>
              <a:t>does not</a:t>
            </a:r>
            <a:r>
              <a:rPr lang="en-IN" sz="2000" dirty="0"/>
              <a:t> use MapReduce as an execution </a:t>
            </a:r>
            <a:r>
              <a:rPr lang="en-IN" sz="2000" dirty="0" smtClean="0"/>
              <a:t>engine(EE), But It is an EE in itself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 smtClean="0"/>
              <a:t>Spark is in-memory computation </a:t>
            </a:r>
            <a:r>
              <a:rPr lang="en-IN" sz="2000" dirty="0" err="1" smtClean="0"/>
              <a:t>engin</a:t>
            </a:r>
            <a:r>
              <a:rPr lang="en-IN" sz="2000" dirty="0" smtClean="0"/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 smtClean="0"/>
              <a:t>It </a:t>
            </a:r>
            <a:r>
              <a:rPr lang="en-IN" sz="2000" dirty="0"/>
              <a:t>was originally developed in 2009 in UC Berkeley’s </a:t>
            </a:r>
            <a:r>
              <a:rPr lang="en-IN" sz="2000" dirty="0" err="1"/>
              <a:t>AMPLab</a:t>
            </a:r>
            <a:r>
              <a:rPr lang="en-IN" sz="2000" dirty="0"/>
              <a:t>, and open sourced in 2010 as an Apache project.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54923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2290"/>
          </a:xfrm>
        </p:spPr>
        <p:txBody>
          <a:bodyPr/>
          <a:lstStyle/>
          <a:p>
            <a:r>
              <a:rPr lang="en-IN" dirty="0" smtClean="0"/>
              <a:t>Why Spark ?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24884"/>
            <a:ext cx="10674419" cy="4837279"/>
          </a:xfrm>
        </p:spPr>
        <p:txBody>
          <a:bodyPr/>
          <a:lstStyle/>
          <a:p>
            <a:r>
              <a:rPr lang="en-IN" dirty="0" smtClean="0"/>
              <a:t>unified </a:t>
            </a:r>
            <a:r>
              <a:rPr lang="en-IN" dirty="0"/>
              <a:t>framework to manage big data processing </a:t>
            </a:r>
            <a:r>
              <a:rPr lang="en-IN" dirty="0" smtClean="0"/>
              <a:t>(</a:t>
            </a:r>
            <a:r>
              <a:rPr lang="pt-BR" dirty="0" smtClean="0"/>
              <a:t>text </a:t>
            </a:r>
            <a:r>
              <a:rPr lang="pt-BR" dirty="0"/>
              <a:t>data, graph data etc</a:t>
            </a:r>
            <a:r>
              <a:rPr lang="pt-BR" dirty="0" smtClean="0"/>
              <a:t>)</a:t>
            </a:r>
          </a:p>
          <a:p>
            <a:r>
              <a:rPr lang="pt-BR" dirty="0" smtClean="0"/>
              <a:t>Much faster than MapReduce </a:t>
            </a:r>
          </a:p>
          <a:p>
            <a:r>
              <a:rPr lang="pt-BR" dirty="0" smtClean="0"/>
              <a:t>General purpose data processing engine. </a:t>
            </a:r>
            <a:r>
              <a:rPr lang="en-IN" dirty="0"/>
              <a:t>It </a:t>
            </a:r>
            <a:r>
              <a:rPr lang="en-IN" dirty="0" smtClean="0"/>
              <a:t>supports </a:t>
            </a:r>
            <a:r>
              <a:rPr lang="en-IN" dirty="0"/>
              <a:t>SQL queries, Streaming data, Machine learning (ML), and Graph </a:t>
            </a:r>
            <a:r>
              <a:rPr lang="en-IN" dirty="0" smtClean="0"/>
              <a:t>algorithms</a:t>
            </a:r>
          </a:p>
          <a:p>
            <a:r>
              <a:rPr lang="en-IN" dirty="0" smtClean="0"/>
              <a:t>Multi-lingual support </a:t>
            </a:r>
          </a:p>
          <a:p>
            <a:r>
              <a:rPr lang="en-IN" dirty="0"/>
              <a:t> It comes with a built-in set of over 80 high-level operators. 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4313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54110"/>
          </a:xfrm>
        </p:spPr>
        <p:txBody>
          <a:bodyPr/>
          <a:lstStyle/>
          <a:p>
            <a:r>
              <a:rPr lang="en-IN" dirty="0" smtClean="0"/>
              <a:t>Any kind of Big data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403797"/>
            <a:ext cx="10558508" cy="4984123"/>
          </a:xfrm>
        </p:spPr>
        <p:txBody>
          <a:bodyPr/>
          <a:lstStyle/>
          <a:p>
            <a:r>
              <a:rPr lang="en-IN" dirty="0" smtClean="0"/>
              <a:t>Batch Processing</a:t>
            </a:r>
          </a:p>
          <a:p>
            <a:r>
              <a:rPr lang="en-IN" dirty="0" smtClean="0"/>
              <a:t>Interactive Data processing</a:t>
            </a:r>
          </a:p>
          <a:p>
            <a:r>
              <a:rPr lang="en-IN" dirty="0" smtClean="0"/>
              <a:t>Stream data processing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317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Spark components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732" y="1737977"/>
            <a:ext cx="10328856" cy="46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7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41231"/>
          </a:xfrm>
        </p:spPr>
        <p:txBody>
          <a:bodyPr/>
          <a:lstStyle/>
          <a:p>
            <a:r>
              <a:rPr lang="en-IN" dirty="0"/>
              <a:t>Spark Core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854" y="1493949"/>
            <a:ext cx="9775064" cy="4855335"/>
          </a:xfrm>
        </p:spPr>
        <p:txBody>
          <a:bodyPr/>
          <a:lstStyle/>
          <a:p>
            <a:r>
              <a:rPr lang="en-IN" dirty="0"/>
              <a:t>Spark Core contains the basic functionality of </a:t>
            </a:r>
            <a:r>
              <a:rPr lang="en-IN" dirty="0" smtClean="0"/>
              <a:t>Spark like task scheduling</a:t>
            </a:r>
            <a:r>
              <a:rPr lang="en-IN" dirty="0"/>
              <a:t>, memory management, fault recovery, interacting with storage </a:t>
            </a:r>
            <a:r>
              <a:rPr lang="en-IN" dirty="0" smtClean="0"/>
              <a:t>systems</a:t>
            </a:r>
          </a:p>
          <a:p>
            <a:r>
              <a:rPr lang="en-IN" dirty="0"/>
              <a:t>Spark Core is also home to the API that defines </a:t>
            </a:r>
            <a:r>
              <a:rPr lang="en-IN" i="1" dirty="0"/>
              <a:t>resilient distributed datasets</a:t>
            </a:r>
          </a:p>
          <a:p>
            <a:r>
              <a:rPr lang="en-IN" dirty="0"/>
              <a:t>RDDs represent </a:t>
            </a:r>
            <a:r>
              <a:rPr lang="en-IN" dirty="0" smtClean="0"/>
              <a:t>a collection </a:t>
            </a:r>
            <a:r>
              <a:rPr lang="en-IN" dirty="0"/>
              <a:t>of items distributed across many compute nodes that can be </a:t>
            </a:r>
            <a:r>
              <a:rPr lang="en-IN" dirty="0" smtClean="0"/>
              <a:t>manipulated in parallel</a:t>
            </a:r>
          </a:p>
          <a:p>
            <a:r>
              <a:rPr lang="en-IN" dirty="0"/>
              <a:t>Spark Core provides many APIs for building and manipulating </a:t>
            </a:r>
            <a:r>
              <a:rPr lang="en-IN" dirty="0" smtClean="0"/>
              <a:t>these collections</a:t>
            </a:r>
            <a:r>
              <a:rPr lang="en-IN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4645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18505"/>
          </a:xfrm>
        </p:spPr>
        <p:txBody>
          <a:bodyPr/>
          <a:lstStyle/>
          <a:p>
            <a:r>
              <a:rPr lang="en-IN" dirty="0"/>
              <a:t>Spark SQL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143" y="1416678"/>
            <a:ext cx="10262294" cy="4883238"/>
          </a:xfrm>
        </p:spPr>
        <p:txBody>
          <a:bodyPr/>
          <a:lstStyle/>
          <a:p>
            <a:r>
              <a:rPr lang="en-IN" dirty="0"/>
              <a:t>Spark SQL is Spark’s package for working with structured </a:t>
            </a:r>
            <a:r>
              <a:rPr lang="en-IN" dirty="0" smtClean="0"/>
              <a:t>data</a:t>
            </a:r>
          </a:p>
          <a:p>
            <a:r>
              <a:rPr lang="en-IN" dirty="0"/>
              <a:t>It allows </a:t>
            </a:r>
            <a:r>
              <a:rPr lang="en-IN" dirty="0" smtClean="0"/>
              <a:t>querying data </a:t>
            </a:r>
            <a:r>
              <a:rPr lang="en-IN" dirty="0"/>
              <a:t>via SQL as well as </a:t>
            </a:r>
            <a:r>
              <a:rPr lang="en-IN" dirty="0" smtClean="0"/>
              <a:t>the HQL</a:t>
            </a:r>
          </a:p>
          <a:p>
            <a:r>
              <a:rPr lang="en-IN" dirty="0"/>
              <a:t>it supports many sources of data, including Hive tables, Parquet</a:t>
            </a:r>
            <a:r>
              <a:rPr lang="en-IN" dirty="0" smtClean="0"/>
              <a:t>, and JSON</a:t>
            </a:r>
          </a:p>
          <a:p>
            <a:r>
              <a:rPr lang="en-IN" dirty="0"/>
              <a:t>SQL queries with the programmatic data manipulations supported </a:t>
            </a:r>
            <a:r>
              <a:rPr lang="en-IN" dirty="0" smtClean="0"/>
              <a:t>by RDDs </a:t>
            </a:r>
            <a:r>
              <a:rPr lang="en-IN" dirty="0"/>
              <a:t>in Python, Java, and </a:t>
            </a:r>
            <a:r>
              <a:rPr lang="en-IN" dirty="0" err="1" smtClean="0"/>
              <a:t>Scala</a:t>
            </a:r>
            <a:endParaRPr lang="en-IN" dirty="0" smtClean="0"/>
          </a:p>
          <a:p>
            <a:r>
              <a:rPr lang="en-IN" dirty="0"/>
              <a:t>Spark SQL was added to Spark in version </a:t>
            </a:r>
            <a:r>
              <a:rPr lang="en-IN" dirty="0" smtClean="0"/>
              <a:t>1.0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4859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05626"/>
          </a:xfrm>
        </p:spPr>
        <p:txBody>
          <a:bodyPr/>
          <a:lstStyle/>
          <a:p>
            <a:r>
              <a:rPr lang="en-IN" dirty="0"/>
              <a:t>Spark Streaming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955" y="1468192"/>
            <a:ext cx="9774083" cy="4971245"/>
          </a:xfrm>
        </p:spPr>
        <p:txBody>
          <a:bodyPr/>
          <a:lstStyle/>
          <a:p>
            <a:r>
              <a:rPr lang="en-IN" dirty="0" smtClean="0"/>
              <a:t>It enables </a:t>
            </a:r>
            <a:r>
              <a:rPr lang="en-IN" dirty="0"/>
              <a:t>processing of live streams of data</a:t>
            </a:r>
            <a:r>
              <a:rPr lang="en-IN" dirty="0" smtClean="0"/>
              <a:t>. Examples </a:t>
            </a:r>
            <a:r>
              <a:rPr lang="en-IN" dirty="0"/>
              <a:t>of data streams include </a:t>
            </a:r>
            <a:r>
              <a:rPr lang="en-IN" dirty="0" err="1"/>
              <a:t>logfiles</a:t>
            </a:r>
            <a:r>
              <a:rPr lang="en-IN" dirty="0"/>
              <a:t> generated by production web servers, </a:t>
            </a:r>
            <a:r>
              <a:rPr lang="en-IN" dirty="0" smtClean="0"/>
              <a:t>or queues </a:t>
            </a:r>
            <a:r>
              <a:rPr lang="en-IN" dirty="0"/>
              <a:t>of </a:t>
            </a:r>
            <a:r>
              <a:rPr lang="en-IN" dirty="0" smtClean="0"/>
              <a:t>messages</a:t>
            </a:r>
          </a:p>
          <a:p>
            <a:r>
              <a:rPr lang="en-IN" dirty="0" smtClean="0"/>
              <a:t>Streaming </a:t>
            </a:r>
            <a:r>
              <a:rPr lang="en-IN" dirty="0"/>
              <a:t>API for manipulating data </a:t>
            </a:r>
            <a:r>
              <a:rPr lang="en-IN" dirty="0" smtClean="0"/>
              <a:t>streams </a:t>
            </a:r>
            <a:r>
              <a:rPr lang="en-IN" dirty="0"/>
              <a:t>closely matches </a:t>
            </a:r>
            <a:r>
              <a:rPr lang="en-IN" dirty="0" smtClean="0"/>
              <a:t>RDD API</a:t>
            </a:r>
          </a:p>
          <a:p>
            <a:r>
              <a:rPr lang="en-IN" dirty="0" smtClean="0"/>
              <a:t>It provides same </a:t>
            </a:r>
            <a:r>
              <a:rPr lang="en-IN" dirty="0"/>
              <a:t>degree of fault tolerance, throughput, and scalability as Spark Core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6287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44262"/>
          </a:xfrm>
        </p:spPr>
        <p:txBody>
          <a:bodyPr/>
          <a:lstStyle/>
          <a:p>
            <a:r>
              <a:rPr lang="en-IN" dirty="0" err="1"/>
              <a:t>MLlib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390918"/>
            <a:ext cx="9403742" cy="4857481"/>
          </a:xfrm>
        </p:spPr>
        <p:txBody>
          <a:bodyPr/>
          <a:lstStyle/>
          <a:p>
            <a:r>
              <a:rPr lang="en-IN" dirty="0"/>
              <a:t>Spark comes with a library containing common machine learning (ML) </a:t>
            </a:r>
            <a:r>
              <a:rPr lang="en-IN" dirty="0" smtClean="0"/>
              <a:t>functionality</a:t>
            </a:r>
          </a:p>
          <a:p>
            <a:r>
              <a:rPr lang="en-IN" dirty="0" err="1"/>
              <a:t>MLlib</a:t>
            </a:r>
            <a:r>
              <a:rPr lang="en-IN" dirty="0"/>
              <a:t> provides multiple types of machine learning </a:t>
            </a:r>
            <a:r>
              <a:rPr lang="en-IN" dirty="0" smtClean="0"/>
              <a:t>algorithms</a:t>
            </a:r>
          </a:p>
          <a:p>
            <a:r>
              <a:rPr lang="en-IN" dirty="0" smtClean="0"/>
              <a:t>Like classification</a:t>
            </a:r>
            <a:r>
              <a:rPr lang="en-IN" dirty="0"/>
              <a:t>, regression, clustering, and collaborative filtering, as well as </a:t>
            </a:r>
            <a:r>
              <a:rPr lang="en-IN" dirty="0" smtClean="0"/>
              <a:t>supporting functionality </a:t>
            </a:r>
            <a:r>
              <a:rPr lang="en-IN" dirty="0"/>
              <a:t>such as model </a:t>
            </a:r>
            <a:r>
              <a:rPr lang="en-IN" dirty="0" smtClean="0"/>
              <a:t>evaluation</a:t>
            </a:r>
          </a:p>
          <a:p>
            <a:r>
              <a:rPr lang="en-IN" dirty="0"/>
              <a:t>It also </a:t>
            </a:r>
            <a:r>
              <a:rPr lang="en-IN" dirty="0" smtClean="0"/>
              <a:t>provides some </a:t>
            </a:r>
            <a:r>
              <a:rPr lang="en-IN" dirty="0"/>
              <a:t>lower-level ML primitives, including a generic gradient descent </a:t>
            </a:r>
            <a:r>
              <a:rPr lang="en-IN" dirty="0" smtClean="0"/>
              <a:t>optimization 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6802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894</TotalTime>
  <Words>388</Words>
  <Application>Microsoft Office PowerPoint</Application>
  <PresentationFormat>Widescreen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</vt:lpstr>
      <vt:lpstr>Apache Spark™</vt:lpstr>
      <vt:lpstr>What is Spark ?</vt:lpstr>
      <vt:lpstr>Why Spark ? </vt:lpstr>
      <vt:lpstr>Any kind of Big data analysis</vt:lpstr>
      <vt:lpstr>Spark components</vt:lpstr>
      <vt:lpstr>Spark Core</vt:lpstr>
      <vt:lpstr>Spark SQL</vt:lpstr>
      <vt:lpstr>Spark Streaming</vt:lpstr>
      <vt:lpstr>MLlib</vt:lpstr>
      <vt:lpstr>GraphX</vt:lpstr>
      <vt:lpstr>Spark Vs Hadoop</vt:lpstr>
      <vt:lpstr>Spark Architecture</vt:lpstr>
      <vt:lpstr>Resilient Distributed Datasets</vt:lpstr>
      <vt:lpstr>Operation on RDD</vt:lpstr>
      <vt:lpstr>Working of Spark</vt:lpstr>
      <vt:lpstr>Spark Job Flow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Spark™</dc:title>
  <dc:creator>Shubham A Gupta</dc:creator>
  <cp:keywords>spark,Big data</cp:keywords>
  <cp:lastModifiedBy>Shubham A Gupta</cp:lastModifiedBy>
  <cp:revision>86</cp:revision>
  <dcterms:created xsi:type="dcterms:W3CDTF">2015-12-26T13:20:39Z</dcterms:created>
  <dcterms:modified xsi:type="dcterms:W3CDTF">2015-12-27T04:14:54Z</dcterms:modified>
</cp:coreProperties>
</file>