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494" r:id="rId3"/>
    <p:sldId id="480" r:id="rId4"/>
    <p:sldId id="482" r:id="rId5"/>
    <p:sldId id="483" r:id="rId6"/>
    <p:sldId id="487" r:id="rId7"/>
    <p:sldId id="485" r:id="rId8"/>
    <p:sldId id="495" r:id="rId9"/>
    <p:sldId id="486" r:id="rId10"/>
    <p:sldId id="4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tika Liaquat" initials="A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>
      <p:cViewPr varScale="1">
        <p:scale>
          <a:sx n="69" d="100"/>
          <a:sy n="69" d="100"/>
        </p:scale>
        <p:origin x="12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C7EC9-2CE2-4888-B745-8A9EB7296C6C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2B131-BCFB-44E8-BA8D-4BCC8A10E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8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06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7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53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8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1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" descr="C:\Users\Syed Liaquat Ali\Desktop\Electronics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4475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81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91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1" descr="C:\Users\Syed Liaquat Ali\Desktop\Electronics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752F-1704-4A05-9868-9A0A5ECE6C3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F1A4-BCA1-4527-9072-CF0A0766D49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752F-1704-4A05-9868-9A0A5ECE6C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F1A4-BCA1-4527-9072-CF0A0766D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6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67000"/>
            <a:ext cx="674094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600" b="1" cap="all" dirty="0" err="1">
                <a:ln w="9000" cmpd="sng">
                  <a:solidFill>
                    <a:srgbClr val="39639D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reflection blurRad="12700" stA="28000" endPos="45000" dist="1000" dir="5400000" sy="-100000" algn="bl" rotWithShape="0"/>
                </a:effectLst>
                <a:latin typeface="Adobe Caslon Pro Bold" panose="0205070206050A020403" pitchFamily="18" charset="0"/>
              </a:rPr>
              <a:t>JSON</a:t>
            </a:r>
            <a:endParaRPr lang="en-US" sz="19600" dirty="0">
              <a:solidFill>
                <a:prstClr val="black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CBB0C-9936-4B83-BC2E-9D7D1B0EC236}"/>
              </a:ext>
            </a:extLst>
          </p:cNvPr>
          <p:cNvSpPr/>
          <p:nvPr/>
        </p:nvSpPr>
        <p:spPr>
          <a:xfrm>
            <a:off x="1600200" y="152400"/>
            <a:ext cx="44312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Introduction To JSON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6736" y="829508"/>
            <a:ext cx="730936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Java Script Object Notation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exchanging data between a browser and a server, the data can only be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is text, and we can convert any JavaScript object into </a:t>
            </a:r>
            <a:r>
              <a:rPr lang="en-US" dirty="0" err="1"/>
              <a:t>JSON</a:t>
            </a:r>
            <a:r>
              <a:rPr lang="en-US" dirty="0"/>
              <a:t>, and send </a:t>
            </a:r>
            <a:r>
              <a:rPr lang="en-US" dirty="0" err="1"/>
              <a:t>JSON</a:t>
            </a:r>
            <a:r>
              <a:rPr lang="en-US" dirty="0"/>
              <a:t> to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convert any </a:t>
            </a:r>
            <a:r>
              <a:rPr lang="en-US" dirty="0" err="1"/>
              <a:t>JSON</a:t>
            </a:r>
            <a:r>
              <a:rPr lang="en-US" dirty="0"/>
              <a:t> received from the server into JavaScript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way we can work with the data as JavaScript objects, with no complicated parsing and translations.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is lightweight , text based and open standard data interchange format.</a:t>
            </a:r>
          </a:p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</a:rPr>
              <a:t>Uses Of </a:t>
            </a: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</a:rPr>
              <a:t>JSON</a:t>
            </a:r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Serializing data to be sent over a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facilitating communication between incompatible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developing JavaScript based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sending public data through Web services and Application Programming Interfaces (APIs)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fetching data without hard coding in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FB7A0D-E018-4D83-97E0-4FC9661669CF}"/>
              </a:ext>
            </a:extLst>
          </p:cNvPr>
          <p:cNvSpPr/>
          <p:nvPr/>
        </p:nvSpPr>
        <p:spPr>
          <a:xfrm>
            <a:off x="2895600" y="76200"/>
            <a:ext cx="3900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Features Of JSON: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28C18-04E1-4CBB-BD21-2645221F4A57}"/>
              </a:ext>
            </a:extLst>
          </p:cNvPr>
          <p:cNvSpPr/>
          <p:nvPr/>
        </p:nvSpPr>
        <p:spPr>
          <a:xfrm>
            <a:off x="1524000" y="7620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 describing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Scalable/Reusable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4267200"/>
            <a:ext cx="7467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Advantages of </a:t>
            </a:r>
            <a:r>
              <a:rPr lang="en-US" sz="32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JSON</a:t>
            </a:r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parsing than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to work with other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differentiated between data types.</a:t>
            </a:r>
          </a:p>
        </p:txBody>
      </p:sp>
    </p:spTree>
    <p:extLst>
      <p:ext uri="{BB962C8B-B14F-4D97-AF65-F5344CB8AC3E}">
        <p14:creationId xmlns:p14="http://schemas.microsoft.com/office/powerpoint/2010/main" val="165000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163105"/>
            <a:ext cx="3090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JSON</a:t>
            </a:r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 AND </a:t>
            </a:r>
            <a:r>
              <a:rPr lang="en-US" sz="32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XMl</a:t>
            </a:r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74788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Similarities Between </a:t>
            </a:r>
            <a:r>
              <a:rPr lang="en-US" b="1" dirty="0" err="1"/>
              <a:t>JSON</a:t>
            </a:r>
            <a:r>
              <a:rPr lang="en-US" b="1" dirty="0"/>
              <a:t> and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 err="1"/>
              <a:t>JSON</a:t>
            </a:r>
            <a:r>
              <a:rPr lang="en-US" dirty="0"/>
              <a:t> and XML are "self describing" (human readable)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 err="1"/>
              <a:t>JSON</a:t>
            </a:r>
            <a:r>
              <a:rPr lang="en-US" dirty="0"/>
              <a:t> and XML are hierarchical (values within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 err="1"/>
              <a:t>JSON</a:t>
            </a:r>
            <a:r>
              <a:rPr lang="en-US" dirty="0"/>
              <a:t> and XML can be parsed and used by lots of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 err="1"/>
              <a:t>JSON</a:t>
            </a:r>
            <a:r>
              <a:rPr lang="en-US" dirty="0"/>
              <a:t> and XML can be fetched with an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2667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Dissimilarities Between </a:t>
            </a:r>
            <a:r>
              <a:rPr lang="en-US" b="1" dirty="0" err="1"/>
              <a:t>JSON</a:t>
            </a:r>
            <a:r>
              <a:rPr lang="en-US" b="1" dirty="0"/>
              <a:t> and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doesn't use end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is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is quicker to read and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can use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biggest difference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XML has to be parsed with an XML parser. </a:t>
            </a:r>
            <a:r>
              <a:rPr lang="en-US" dirty="0" err="1"/>
              <a:t>JSON</a:t>
            </a:r>
            <a:r>
              <a:rPr lang="en-US" dirty="0"/>
              <a:t> can be parsed by a standard JavaScript function.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5164363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</a:t>
            </a:r>
            <a:r>
              <a:rPr lang="en-US" b="1" dirty="0" err="1"/>
              <a:t>JSON</a:t>
            </a:r>
            <a:r>
              <a:rPr lang="en-US" b="1" dirty="0"/>
              <a:t> is Better Than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is much more difficult to parse than </a:t>
            </a:r>
            <a:r>
              <a:rPr lang="en-US" dirty="0" err="1"/>
              <a:t>JSON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is parsed into a ready-to-use JavaScript object</a:t>
            </a:r>
          </a:p>
        </p:txBody>
      </p:sp>
    </p:spTree>
    <p:extLst>
      <p:ext uri="{BB962C8B-B14F-4D97-AF65-F5344CB8AC3E}">
        <p14:creationId xmlns:p14="http://schemas.microsoft.com/office/powerpoint/2010/main" val="287710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A58F1A-3678-46D6-A294-AD39DA5AE582}"/>
              </a:ext>
            </a:extLst>
          </p:cNvPr>
          <p:cNvSpPr/>
          <p:nvPr/>
        </p:nvSpPr>
        <p:spPr>
          <a:xfrm>
            <a:off x="1524000" y="304800"/>
            <a:ext cx="7010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Data Types:</a:t>
            </a:r>
          </a:p>
          <a:p>
            <a:r>
              <a:rPr lang="en-US" dirty="0"/>
              <a:t>In </a:t>
            </a:r>
            <a:r>
              <a:rPr lang="en-US" dirty="0" err="1"/>
              <a:t>JSON</a:t>
            </a:r>
            <a:r>
              <a:rPr lang="en-US" dirty="0"/>
              <a:t>, values must be one of the following data types:</a:t>
            </a:r>
          </a:p>
          <a:p>
            <a:endParaRPr lang="en-US" dirty="0"/>
          </a:p>
          <a:p>
            <a:pPr marL="285750" indent="-285750"/>
            <a:r>
              <a:rPr lang="en-US" b="1" dirty="0" err="1"/>
              <a:t>JSON</a:t>
            </a:r>
            <a:r>
              <a:rPr lang="en-US" b="1" dirty="0"/>
              <a:t> Strings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name":"John</a:t>
            </a:r>
            <a:r>
              <a:rPr lang="en-US" dirty="0"/>
              <a:t>" }</a:t>
            </a:r>
          </a:p>
          <a:p>
            <a:pPr lvl="1"/>
            <a:endParaRPr lang="en-US" dirty="0"/>
          </a:p>
          <a:p>
            <a:pPr marL="285750" indent="-285750"/>
            <a:r>
              <a:rPr lang="en-US" b="1" dirty="0"/>
              <a:t>JSON Numbers</a:t>
            </a:r>
          </a:p>
          <a:p>
            <a:pPr lvl="1"/>
            <a:r>
              <a:rPr lang="en-US" dirty="0"/>
              <a:t>{ "age":30 }</a:t>
            </a:r>
          </a:p>
          <a:p>
            <a:pPr lvl="1"/>
            <a:endParaRPr lang="en-US" dirty="0"/>
          </a:p>
          <a:p>
            <a:pPr marL="285750" indent="-285750"/>
            <a:r>
              <a:rPr lang="en-US" b="1" dirty="0"/>
              <a:t>JSON Objects</a:t>
            </a:r>
          </a:p>
          <a:p>
            <a:pPr lvl="1"/>
            <a:r>
              <a:rPr lang="en-US" dirty="0"/>
              <a:t>"employee":{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city":"New</a:t>
            </a:r>
            <a:r>
              <a:rPr lang="en-US" dirty="0"/>
              <a:t> York" }</a:t>
            </a:r>
          </a:p>
          <a:p>
            <a:pPr lvl="1"/>
            <a:endParaRPr lang="en-US" dirty="0"/>
          </a:p>
          <a:p>
            <a:pPr marL="285750" indent="-285750"/>
            <a:r>
              <a:rPr lang="en-US" b="1" dirty="0"/>
              <a:t>JSON Arrays(</a:t>
            </a:r>
            <a:r>
              <a:rPr lang="en-US" b="1" i="1" dirty="0"/>
              <a:t>can be of different types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"employees":[ "John", "Anna", "Peter" ]</a:t>
            </a:r>
          </a:p>
          <a:p>
            <a:pPr lvl="1"/>
            <a:endParaRPr lang="en-US" dirty="0"/>
          </a:p>
          <a:p>
            <a:pPr marL="285750" indent="-285750"/>
            <a:r>
              <a:rPr lang="en-US" b="1" dirty="0"/>
              <a:t>JSON Booleans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sale":true</a:t>
            </a:r>
            <a:r>
              <a:rPr lang="en-US" dirty="0"/>
              <a:t> }</a:t>
            </a:r>
          </a:p>
          <a:p>
            <a:pPr lvl="1"/>
            <a:endParaRPr lang="en-US" dirty="0"/>
          </a:p>
          <a:p>
            <a:pPr marL="285750" indent="-285750"/>
            <a:r>
              <a:rPr lang="en-US" b="1" dirty="0"/>
              <a:t>JSON null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middlename</a:t>
            </a:r>
            <a:r>
              <a:rPr lang="en-US" dirty="0"/>
              <a:t>":null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9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4B1CD3-E3AC-4B21-8C90-508398B0C853}"/>
              </a:ext>
            </a:extLst>
          </p:cNvPr>
          <p:cNvSpPr/>
          <p:nvPr/>
        </p:nvSpPr>
        <p:spPr>
          <a:xfrm>
            <a:off x="1600200" y="381000"/>
            <a:ext cx="73152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0928" y="152400"/>
            <a:ext cx="76442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From JavaScript Literals to </a:t>
            </a:r>
            <a:r>
              <a:rPr lang="en-US" sz="32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JSON</a:t>
            </a:r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has stricter rules:</a:t>
            </a:r>
          </a:p>
          <a:p>
            <a:pPr lvl="1"/>
            <a:r>
              <a:rPr lang="en-US" dirty="0"/>
              <a:t>Object member name to be a valid JSON string in. quotation marks</a:t>
            </a:r>
          </a:p>
          <a:p>
            <a:pPr lvl="1"/>
            <a:r>
              <a:rPr lang="en-US" dirty="0"/>
              <a:t>A member value or an array element in </a:t>
            </a:r>
            <a:r>
              <a:rPr lang="en-US" dirty="0" err="1"/>
              <a:t>JSON</a:t>
            </a:r>
            <a:r>
              <a:rPr lang="en-US" dirty="0"/>
              <a:t> to be confined to a restricted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does not support date time literals.</a:t>
            </a:r>
            <a:endParaRPr lang="en-US" sz="3200" u="sng" dirty="0">
              <a:solidFill>
                <a:srgbClr val="002060"/>
              </a:solidFill>
              <a:latin typeface="Showcard Gothic" panose="04020904020102020604" pitchFamily="82" charset="0"/>
            </a:endParaRPr>
          </a:p>
          <a:p>
            <a:pPr lvl="0" algn="ctr">
              <a:lnSpc>
                <a:spcPct val="150000"/>
              </a:lnSpc>
            </a:pPr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Syntax</a:t>
            </a:r>
            <a:endParaRPr lang="en-US" dirty="0"/>
          </a:p>
          <a:p>
            <a:r>
              <a:rPr lang="en-US" dirty="0"/>
              <a:t>var </a:t>
            </a:r>
            <a:r>
              <a:rPr lang="en-US" dirty="0" err="1"/>
              <a:t>myObj</a:t>
            </a:r>
            <a:r>
              <a:rPr lang="en-US" dirty="0"/>
              <a:t> = { "</a:t>
            </a:r>
            <a:r>
              <a:rPr lang="en-US" dirty="0" err="1"/>
              <a:t>name":"John</a:t>
            </a:r>
            <a:r>
              <a:rPr lang="en-US" dirty="0"/>
              <a:t>", "age":31, "</a:t>
            </a:r>
            <a:r>
              <a:rPr lang="en-US" dirty="0" err="1"/>
              <a:t>city":"New</a:t>
            </a:r>
            <a:r>
              <a:rPr lang="en-US" dirty="0"/>
              <a:t> York" };</a:t>
            </a:r>
          </a:p>
          <a:p>
            <a:endParaRPr lang="en-US" dirty="0"/>
          </a:p>
          <a:p>
            <a:r>
              <a:rPr lang="en-US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Always in square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Always in curly braces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in name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value pairs separated by commas, and value delimited by colon</a:t>
            </a:r>
          </a:p>
        </p:txBody>
      </p:sp>
    </p:spTree>
    <p:extLst>
      <p:ext uri="{BB962C8B-B14F-4D97-AF65-F5344CB8AC3E}">
        <p14:creationId xmlns:p14="http://schemas.microsoft.com/office/powerpoint/2010/main" val="303547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2286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JSON</a:t>
            </a:r>
            <a:r>
              <a:rPr lang="en-US" sz="32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 versus XML Coding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BA0A1-B8B2-47A4-90D1-D6D3C27A01D2}"/>
              </a:ext>
            </a:extLst>
          </p:cNvPr>
          <p:cNvSpPr/>
          <p:nvPr/>
        </p:nvSpPr>
        <p:spPr>
          <a:xfrm>
            <a:off x="3505200" y="4648200"/>
            <a:ext cx="533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/>
              <a:t>]}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1DD72-5730-4C2C-871A-B2FB4C66B855}"/>
              </a:ext>
            </a:extLst>
          </p:cNvPr>
          <p:cNvSpPr/>
          <p:nvPr/>
        </p:nvSpPr>
        <p:spPr>
          <a:xfrm>
            <a:off x="277091" y="914400"/>
            <a:ext cx="8714509" cy="329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&lt;employees&gt;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&gt;John&lt;/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&gt;Doe&lt;/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&gt;Jones&lt;/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34896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D070BC-6263-4F6B-B08D-E626130EF897}"/>
              </a:ext>
            </a:extLst>
          </p:cNvPr>
          <p:cNvSpPr/>
          <p:nvPr/>
        </p:nvSpPr>
        <p:spPr>
          <a:xfrm>
            <a:off x="1447800" y="626339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Literal Notations in JavaScript:</a:t>
            </a:r>
          </a:p>
          <a:p>
            <a:r>
              <a:rPr lang="en-US" dirty="0"/>
              <a:t>Expresses Fixed values literally.</a:t>
            </a:r>
          </a:p>
          <a:p>
            <a:r>
              <a:rPr lang="en-US" dirty="0"/>
              <a:t>Is a floating point number, string ,integer, Boolean , array  or object.</a:t>
            </a:r>
          </a:p>
          <a:p>
            <a:r>
              <a:rPr lang="en-US" dirty="0"/>
              <a:t>Contains zero or more expressions in a sequence in an array literal.</a:t>
            </a:r>
          </a:p>
          <a:p>
            <a:r>
              <a:rPr lang="en-US" dirty="0"/>
              <a:t>Contains a list of members in an object literal.</a:t>
            </a:r>
          </a:p>
          <a:p>
            <a:r>
              <a:rPr lang="en-US" dirty="0"/>
              <a:t>Following code defines an array using literal notations ;</a:t>
            </a:r>
          </a:p>
          <a:p>
            <a:r>
              <a:rPr lang="en-US" dirty="0"/>
              <a:t> var fruits=[“Pineapple” ,”Orange”, “Melon”, “Kiwi”, “Guava”];</a:t>
            </a:r>
          </a:p>
          <a:p>
            <a:r>
              <a:rPr lang="en-US" dirty="0"/>
              <a:t> alert(fruits[4] +” is one of the “ + </a:t>
            </a:r>
            <a:r>
              <a:rPr lang="en-US" dirty="0" err="1"/>
              <a:t>fruit.length</a:t>
            </a:r>
            <a:r>
              <a:rPr lang="en-US" dirty="0"/>
              <a:t> +”fruits.”);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3E35B-B798-4503-A5EA-AE397B817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1" t="27004" r="30932" b="44892"/>
          <a:stretch/>
        </p:blipFill>
        <p:spPr>
          <a:xfrm>
            <a:off x="914400" y="2962372"/>
            <a:ext cx="7877060" cy="25118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62200" y="381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32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aRRAY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0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599149-82A4-4FB7-BAA5-7A94BC4AAEC2}"/>
              </a:ext>
            </a:extLst>
          </p:cNvPr>
          <p:cNvSpPr txBox="1">
            <a:spLocks/>
          </p:cNvSpPr>
          <p:nvPr/>
        </p:nvSpPr>
        <p:spPr>
          <a:xfrm>
            <a:off x="1524000" y="13252"/>
            <a:ext cx="6934199" cy="5259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Limitations with JSON:</a:t>
            </a:r>
          </a:p>
          <a:p>
            <a:r>
              <a:rPr lang="en-US" sz="2000" dirty="0"/>
              <a:t>Difficult in reading the format and precision of keeping brackets in its place.</a:t>
            </a:r>
          </a:p>
          <a:p>
            <a:r>
              <a:rPr lang="en-US" sz="2000" dirty="0"/>
              <a:t>Following snippet illustrates complexity: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8F329-384C-4875-966F-4909F927F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3" t="31934" r="33516" b="24255"/>
          <a:stretch/>
        </p:blipFill>
        <p:spPr>
          <a:xfrm>
            <a:off x="2936536" y="1630328"/>
            <a:ext cx="5795291" cy="29322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92827" y="4876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sz="14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JSON.stringify</a:t>
            </a:r>
            <a:r>
              <a:rPr lang="en-US" sz="14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() </a:t>
            </a:r>
            <a:r>
              <a:rPr lang="en-US" dirty="0"/>
              <a:t>method allows converting a JavaScript object into a </a:t>
            </a:r>
            <a:r>
              <a:rPr lang="en-US" dirty="0" err="1"/>
              <a:t>JSON</a:t>
            </a:r>
            <a:r>
              <a:rPr lang="en-US" dirty="0"/>
              <a:t> String.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sz="1400" u="sng" dirty="0" err="1">
                <a:solidFill>
                  <a:srgbClr val="002060"/>
                </a:solidFill>
                <a:latin typeface="Showcard Gothic" panose="04020904020102020604" pitchFamily="82" charset="0"/>
              </a:rPr>
              <a:t>JSON.parse</a:t>
            </a:r>
            <a:r>
              <a:rPr lang="en-US" sz="1400" u="sng" dirty="0">
                <a:solidFill>
                  <a:srgbClr val="002060"/>
                </a:solidFill>
                <a:latin typeface="Showcard Gothic" panose="04020904020102020604" pitchFamily="82" charset="0"/>
              </a:rPr>
              <a:t>() </a:t>
            </a:r>
            <a:r>
              <a:rPr lang="en-US" dirty="0"/>
              <a:t>method allows parsing object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11852507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526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Caslon Pro Bold</vt:lpstr>
      <vt:lpstr>Arial</vt:lpstr>
      <vt:lpstr>Calibri</vt:lpstr>
      <vt:lpstr>Showcard Gothic</vt:lpstr>
      <vt:lpstr>Times New Roman</vt:lpstr>
      <vt:lpstr>Wingdings</vt:lpstr>
      <vt:lpstr>Theme1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Liaquat Ali</dc:creator>
  <cp:lastModifiedBy>aptech student</cp:lastModifiedBy>
  <cp:revision>309</cp:revision>
  <dcterms:created xsi:type="dcterms:W3CDTF">2016-05-11T05:45:00Z</dcterms:created>
  <dcterms:modified xsi:type="dcterms:W3CDTF">2023-08-28T12:13:20Z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