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87" r:id="rId3"/>
    <p:sldId id="288" r:id="rId4"/>
    <p:sldId id="289" r:id="rId5"/>
    <p:sldId id="290" r:id="rId6"/>
    <p:sldId id="291" r:id="rId7"/>
    <p:sldId id="292" r:id="rId8"/>
    <p:sldId id="257" r:id="rId9"/>
    <p:sldId id="259" r:id="rId10"/>
    <p:sldId id="260" r:id="rId11"/>
    <p:sldId id="261" r:id="rId12"/>
    <p:sldId id="262" r:id="rId13"/>
    <p:sldId id="263" r:id="rId14"/>
    <p:sldId id="264" r:id="rId15"/>
    <p:sldId id="265" r:id="rId16"/>
    <p:sldId id="266" r:id="rId17"/>
    <p:sldId id="307" r:id="rId18"/>
    <p:sldId id="308" r:id="rId19"/>
    <p:sldId id="309" r:id="rId20"/>
    <p:sldId id="268" r:id="rId21"/>
    <p:sldId id="269" r:id="rId22"/>
    <p:sldId id="270" r:id="rId23"/>
    <p:sldId id="271" r:id="rId24"/>
    <p:sldId id="272" r:id="rId25"/>
    <p:sldId id="267"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7/9/2024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7/9/2024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7/9/2024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7/9/2024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7/9/2024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7/9/2024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7/9/2024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7/9/2024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7/9/2024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7/9/2024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7/9/2024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7/9/2024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www.abc.com/" TargetMode="External"/><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CCB6D-C546-49D2-AC59-14F34AE375D5}"/>
              </a:ext>
            </a:extLst>
          </p:cNvPr>
          <p:cNvSpPr>
            <a:spLocks noGrp="1"/>
          </p:cNvSpPr>
          <p:nvPr>
            <p:ph type="ctrTitle"/>
          </p:nvPr>
        </p:nvSpPr>
        <p:spPr>
          <a:xfrm>
            <a:off x="2611807" y="3428998"/>
            <a:ext cx="6697446" cy="2268559"/>
          </a:xfrm>
        </p:spPr>
        <p:txBody>
          <a:bodyPr>
            <a:normAutofit/>
          </a:bodyPr>
          <a:lstStyle/>
          <a:p>
            <a:pPr algn="l"/>
            <a:r>
              <a:rPr lang="en-US" dirty="0"/>
              <a:t>XML  </a:t>
            </a:r>
            <a:br>
              <a:rPr lang="en-US" dirty="0"/>
            </a:br>
            <a:r>
              <a:rPr lang="en-US" sz="2400" dirty="0"/>
              <a:t>Extensible Markup Language</a:t>
            </a:r>
            <a:endParaRPr lang="en-US" dirty="0"/>
          </a:p>
        </p:txBody>
      </p:sp>
      <p:pic>
        <p:nvPicPr>
          <p:cNvPr id="6" name="Picture 5">
            <a:extLst>
              <a:ext uri="{FF2B5EF4-FFF2-40B4-BE49-F238E27FC236}">
                <a16:creationId xmlns:a16="http://schemas.microsoft.com/office/drawing/2014/main" id="{50C99A62-6268-444A-8E68-915F944878D6}"/>
              </a:ext>
            </a:extLst>
          </p:cNvPr>
          <p:cNvPicPr>
            <a:picLocks noChangeAspect="1"/>
          </p:cNvPicPr>
          <p:nvPr/>
        </p:nvPicPr>
        <p:blipFill>
          <a:blip r:embed="rId2"/>
          <a:stretch>
            <a:fillRect/>
          </a:stretch>
        </p:blipFill>
        <p:spPr>
          <a:xfrm>
            <a:off x="1962107" y="360218"/>
            <a:ext cx="7996845" cy="4502728"/>
          </a:xfrm>
          <a:prstGeom prst="rect">
            <a:avLst/>
          </a:prstGeom>
        </p:spPr>
      </p:pic>
    </p:spTree>
    <p:extLst>
      <p:ext uri="{BB962C8B-B14F-4D97-AF65-F5344CB8AC3E}">
        <p14:creationId xmlns:p14="http://schemas.microsoft.com/office/powerpoint/2010/main" val="71504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09;p4">
            <a:extLst>
              <a:ext uri="{FF2B5EF4-FFF2-40B4-BE49-F238E27FC236}">
                <a16:creationId xmlns:a16="http://schemas.microsoft.com/office/drawing/2014/main" id="{EF965879-A084-40E5-8C1F-8370628372D5}"/>
              </a:ext>
            </a:extLst>
          </p:cNvPr>
          <p:cNvPicPr preferRelativeResize="0"/>
          <p:nvPr/>
        </p:nvPicPr>
        <p:blipFill rotWithShape="1">
          <a:blip r:embed="rId2">
            <a:alphaModFix/>
          </a:blip>
          <a:srcRect/>
          <a:stretch/>
        </p:blipFill>
        <p:spPr>
          <a:xfrm>
            <a:off x="1600200" y="0"/>
            <a:ext cx="5427654" cy="3780350"/>
          </a:xfrm>
          <a:prstGeom prst="rect">
            <a:avLst/>
          </a:prstGeom>
          <a:noFill/>
          <a:ln>
            <a:noFill/>
          </a:ln>
        </p:spPr>
      </p:pic>
      <p:pic>
        <p:nvPicPr>
          <p:cNvPr id="3" name="Google Shape;110;p4">
            <a:extLst>
              <a:ext uri="{FF2B5EF4-FFF2-40B4-BE49-F238E27FC236}">
                <a16:creationId xmlns:a16="http://schemas.microsoft.com/office/drawing/2014/main" id="{B96CC90F-B1E1-46C5-98E0-C0A3CA0F9B25}"/>
              </a:ext>
            </a:extLst>
          </p:cNvPr>
          <p:cNvPicPr preferRelativeResize="0"/>
          <p:nvPr/>
        </p:nvPicPr>
        <p:blipFill rotWithShape="1">
          <a:blip r:embed="rId3">
            <a:alphaModFix/>
          </a:blip>
          <a:srcRect/>
          <a:stretch/>
        </p:blipFill>
        <p:spPr>
          <a:xfrm>
            <a:off x="4572000" y="3727171"/>
            <a:ext cx="4419600" cy="3013313"/>
          </a:xfrm>
          <a:prstGeom prst="rect">
            <a:avLst/>
          </a:prstGeom>
          <a:noFill/>
          <a:ln>
            <a:noFill/>
          </a:ln>
        </p:spPr>
      </p:pic>
    </p:spTree>
    <p:extLst>
      <p:ext uri="{BB962C8B-B14F-4D97-AF65-F5344CB8AC3E}">
        <p14:creationId xmlns:p14="http://schemas.microsoft.com/office/powerpoint/2010/main" val="3949220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5;p5">
            <a:extLst>
              <a:ext uri="{FF2B5EF4-FFF2-40B4-BE49-F238E27FC236}">
                <a16:creationId xmlns:a16="http://schemas.microsoft.com/office/drawing/2014/main" id="{7F9A53F1-C060-4CB8-9F2B-E2F182CAC6C8}"/>
              </a:ext>
            </a:extLst>
          </p:cNvPr>
          <p:cNvSpPr/>
          <p:nvPr/>
        </p:nvSpPr>
        <p:spPr>
          <a:xfrm>
            <a:off x="1504781" y="18757"/>
            <a:ext cx="7626324" cy="28622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dirty="0">
                <a:solidFill>
                  <a:schemeClr val="tx2"/>
                </a:solidFill>
                <a:latin typeface="Times New Roman"/>
                <a:ea typeface="Times New Roman"/>
                <a:cs typeface="Times New Roman"/>
                <a:sym typeface="Times New Roman"/>
              </a:rPr>
              <a:t>Easy data exchange</a:t>
            </a:r>
            <a:endParaRPr dirty="0">
              <a:solidFill>
                <a:schemeClr val="tx2"/>
              </a:solidFill>
            </a:endParaRPr>
          </a:p>
          <a:p>
            <a:pPr marL="914400" marR="0" lvl="2" indent="0" algn="l" rtl="0">
              <a:spcBef>
                <a:spcPts val="0"/>
              </a:spcBef>
              <a:spcAft>
                <a:spcPts val="0"/>
              </a:spcAft>
              <a:buNone/>
            </a:pPr>
            <a:r>
              <a:rPr lang="en-US" sz="1800" b="0" i="0" u="none" strike="noStrike" cap="none" dirty="0">
                <a:latin typeface="Arial"/>
                <a:ea typeface="Arial"/>
                <a:cs typeface="Arial"/>
                <a:sym typeface="Arial"/>
              </a:rPr>
              <a:t>One of the great things about XML is that it can allow easy sharing of data between different applications - even if these applications are written in different languages and reside on different platforms.</a:t>
            </a:r>
            <a:endParaRPr dirty="0"/>
          </a:p>
          <a:p>
            <a:pPr marL="0" marR="0" lvl="0" indent="0" algn="l" rtl="0">
              <a:spcBef>
                <a:spcPts val="0"/>
              </a:spcBef>
              <a:spcAft>
                <a:spcPts val="0"/>
              </a:spcAft>
              <a:buClr>
                <a:schemeClr val="dk1"/>
              </a:buClr>
              <a:buSzPts val="1800"/>
              <a:buFont typeface="Arial"/>
              <a:buNone/>
            </a:pPr>
            <a:endParaRPr sz="1800" u="sng" dirty="0">
              <a:solidFill>
                <a:srgbClr val="78310A"/>
              </a:solidFill>
              <a:latin typeface="Arial"/>
              <a:ea typeface="Arial"/>
              <a:cs typeface="Arial"/>
              <a:sym typeface="Arial"/>
            </a:endParaRPr>
          </a:p>
          <a:p>
            <a:pPr marL="0" marR="0" lvl="0" indent="0" algn="l" rtl="0">
              <a:spcBef>
                <a:spcPts val="0"/>
              </a:spcBef>
              <a:spcAft>
                <a:spcPts val="0"/>
              </a:spcAft>
              <a:buNone/>
            </a:pPr>
            <a:r>
              <a:rPr lang="en-US" sz="1800" b="1" u="sng" dirty="0">
                <a:solidFill>
                  <a:schemeClr val="tx2"/>
                </a:solidFill>
                <a:latin typeface="Times New Roman"/>
                <a:ea typeface="Times New Roman"/>
                <a:cs typeface="Times New Roman"/>
                <a:sym typeface="Times New Roman"/>
              </a:rPr>
              <a:t>Self-describing data</a:t>
            </a:r>
            <a:endParaRPr dirty="0">
              <a:solidFill>
                <a:schemeClr val="tx2"/>
              </a:solidFill>
            </a:endParaRPr>
          </a:p>
          <a:p>
            <a:pPr marL="914400" marR="0" lvl="2" indent="0" algn="l" rtl="0">
              <a:spcBef>
                <a:spcPts val="0"/>
              </a:spcBef>
              <a:spcAft>
                <a:spcPts val="0"/>
              </a:spcAft>
              <a:buNone/>
            </a:pPr>
            <a:r>
              <a:rPr lang="en-US" sz="1800" b="0" i="0" u="none" strike="noStrike" cap="none" dirty="0">
                <a:latin typeface="Arial"/>
                <a:ea typeface="Arial"/>
                <a:cs typeface="Arial"/>
                <a:sym typeface="Arial"/>
              </a:rPr>
              <a:t> Provide an easy to use and standardized way to store self-describing data (self-describing data is data that describes both its content and its structure).</a:t>
            </a:r>
            <a:endParaRPr dirty="0"/>
          </a:p>
        </p:txBody>
      </p:sp>
      <p:pic>
        <p:nvPicPr>
          <p:cNvPr id="3" name="Google Shape;116;p5">
            <a:extLst>
              <a:ext uri="{FF2B5EF4-FFF2-40B4-BE49-F238E27FC236}">
                <a16:creationId xmlns:a16="http://schemas.microsoft.com/office/drawing/2014/main" id="{74E0ADBE-623F-4CE8-A063-D86F1BD15AC0}"/>
              </a:ext>
            </a:extLst>
          </p:cNvPr>
          <p:cNvPicPr preferRelativeResize="0"/>
          <p:nvPr/>
        </p:nvPicPr>
        <p:blipFill rotWithShape="1">
          <a:blip r:embed="rId2">
            <a:alphaModFix/>
          </a:blip>
          <a:srcRect/>
          <a:stretch/>
        </p:blipFill>
        <p:spPr>
          <a:xfrm>
            <a:off x="1208183" y="2881039"/>
            <a:ext cx="5415490" cy="3347323"/>
          </a:xfrm>
          <a:prstGeom prst="rect">
            <a:avLst/>
          </a:prstGeom>
          <a:noFill/>
          <a:ln>
            <a:noFill/>
          </a:ln>
        </p:spPr>
      </p:pic>
      <p:pic>
        <p:nvPicPr>
          <p:cNvPr id="4" name="Google Shape;117;p5">
            <a:extLst>
              <a:ext uri="{FF2B5EF4-FFF2-40B4-BE49-F238E27FC236}">
                <a16:creationId xmlns:a16="http://schemas.microsoft.com/office/drawing/2014/main" id="{76AE5E4B-7CE7-4E67-9AC7-B8446A0B4E79}"/>
              </a:ext>
            </a:extLst>
          </p:cNvPr>
          <p:cNvPicPr preferRelativeResize="0"/>
          <p:nvPr/>
        </p:nvPicPr>
        <p:blipFill rotWithShape="1">
          <a:blip r:embed="rId3">
            <a:alphaModFix/>
          </a:blip>
          <a:srcRect/>
          <a:stretch/>
        </p:blipFill>
        <p:spPr>
          <a:xfrm>
            <a:off x="6650683" y="2881039"/>
            <a:ext cx="4333134" cy="1903444"/>
          </a:xfrm>
          <a:prstGeom prst="rect">
            <a:avLst/>
          </a:prstGeom>
          <a:noFill/>
          <a:ln>
            <a:noFill/>
          </a:ln>
        </p:spPr>
      </p:pic>
    </p:spTree>
    <p:extLst>
      <p:ext uri="{BB962C8B-B14F-4D97-AF65-F5344CB8AC3E}">
        <p14:creationId xmlns:p14="http://schemas.microsoft.com/office/powerpoint/2010/main" val="3133243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2;p6">
            <a:extLst>
              <a:ext uri="{FF2B5EF4-FFF2-40B4-BE49-F238E27FC236}">
                <a16:creationId xmlns:a16="http://schemas.microsoft.com/office/drawing/2014/main" id="{3436AC26-86D7-49DB-A17A-AACB491F2CBF}"/>
              </a:ext>
            </a:extLst>
          </p:cNvPr>
          <p:cNvSpPr/>
          <p:nvPr/>
        </p:nvSpPr>
        <p:spPr>
          <a:xfrm>
            <a:off x="1600200" y="1074509"/>
            <a:ext cx="7543800" cy="47089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dirty="0">
                <a:solidFill>
                  <a:schemeClr val="tx2">
                    <a:lumMod val="90000"/>
                  </a:schemeClr>
                </a:solidFill>
                <a:latin typeface="Times New Roman"/>
                <a:ea typeface="Times New Roman"/>
                <a:cs typeface="Times New Roman"/>
                <a:sym typeface="Times New Roman"/>
              </a:rPr>
              <a:t>XML Declaration </a:t>
            </a:r>
            <a:endParaRPr sz="1800" dirty="0">
              <a:solidFill>
                <a:schemeClr val="tx2">
                  <a:lumMod val="90000"/>
                </a:schemeClr>
              </a:solidFill>
              <a:latin typeface="Arial"/>
              <a:ea typeface="Arial"/>
              <a:cs typeface="Arial"/>
              <a:sym typeface="Arial"/>
            </a:endParaRPr>
          </a:p>
          <a:p>
            <a:pPr marL="0" marR="0" lvl="0" indent="0" algn="l" rtl="0">
              <a:spcBef>
                <a:spcPts val="0"/>
              </a:spcBef>
              <a:spcAft>
                <a:spcPts val="0"/>
              </a:spcAft>
              <a:buNone/>
            </a:pPr>
            <a:r>
              <a:rPr lang="en-US" sz="1800" dirty="0">
                <a:latin typeface="Arial"/>
                <a:ea typeface="Arial"/>
                <a:cs typeface="Arial"/>
                <a:sym typeface="Arial"/>
              </a:rPr>
              <a:t>XML declaration statement is the first line of every XML document.</a:t>
            </a:r>
            <a:endParaRPr dirty="0"/>
          </a:p>
          <a:p>
            <a:pPr marL="0" marR="0" lvl="0" indent="0" algn="l" rtl="0">
              <a:spcBef>
                <a:spcPts val="0"/>
              </a:spcBef>
              <a:spcAft>
                <a:spcPts val="0"/>
              </a:spcAft>
              <a:buNone/>
            </a:pPr>
            <a:r>
              <a:rPr lang="en-US" sz="1800" dirty="0">
                <a:latin typeface="Arial"/>
                <a:ea typeface="Arial"/>
                <a:cs typeface="Arial"/>
                <a:sym typeface="Arial"/>
              </a:rPr>
              <a:t>It simply states what version of XML you are using and the type of encoding you are using</a:t>
            </a:r>
            <a:endParaRPr dirty="0"/>
          </a:p>
          <a:p>
            <a:pPr marL="0" marR="0" lvl="0" indent="0" algn="l" rtl="0">
              <a:spcBef>
                <a:spcPts val="0"/>
              </a:spcBef>
              <a:spcAft>
                <a:spcPts val="0"/>
              </a:spcAft>
              <a:buNone/>
            </a:pPr>
            <a:endParaRPr sz="1800" b="1" u="sng" dirty="0">
              <a:solidFill>
                <a:srgbClr val="002060"/>
              </a:solidFill>
              <a:latin typeface="Times New Roman"/>
              <a:ea typeface="Times New Roman"/>
              <a:cs typeface="Times New Roman"/>
              <a:sym typeface="Times New Roman"/>
            </a:endParaRPr>
          </a:p>
          <a:p>
            <a:pPr marL="0" marR="0" lvl="0" indent="0" algn="l" rtl="0">
              <a:spcBef>
                <a:spcPts val="0"/>
              </a:spcBef>
              <a:spcAft>
                <a:spcPts val="0"/>
              </a:spcAft>
              <a:buNone/>
            </a:pPr>
            <a:endParaRPr sz="1800" b="1" u="sng" dirty="0">
              <a:solidFill>
                <a:srgbClr val="002060"/>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u="sng" dirty="0">
                <a:solidFill>
                  <a:schemeClr val="tx2">
                    <a:lumMod val="90000"/>
                  </a:schemeClr>
                </a:solidFill>
                <a:latin typeface="Times New Roman"/>
                <a:ea typeface="Times New Roman"/>
                <a:cs typeface="Times New Roman"/>
                <a:sym typeface="Times New Roman"/>
              </a:rPr>
              <a:t>Basic Structure</a:t>
            </a:r>
            <a:endParaRPr dirty="0">
              <a:solidFill>
                <a:schemeClr val="tx2">
                  <a:lumMod val="90000"/>
                </a:schemeClr>
              </a:solidFill>
            </a:endParaRPr>
          </a:p>
          <a:p>
            <a:pPr marL="0" marR="0" lvl="0" indent="0" algn="l" rtl="0">
              <a:spcBef>
                <a:spcPts val="0"/>
              </a:spcBef>
              <a:spcAft>
                <a:spcPts val="0"/>
              </a:spcAft>
              <a:buNone/>
            </a:pPr>
            <a:r>
              <a:rPr lang="en-US" sz="1800" dirty="0">
                <a:latin typeface="Arial"/>
                <a:ea typeface="Arial"/>
                <a:cs typeface="Arial"/>
                <a:sym typeface="Arial"/>
              </a:rPr>
              <a:t>&lt;root&gt;</a:t>
            </a:r>
            <a:br>
              <a:rPr lang="en-US" sz="1800" dirty="0">
                <a:latin typeface="Arial"/>
                <a:ea typeface="Arial"/>
                <a:cs typeface="Arial"/>
                <a:sym typeface="Arial"/>
              </a:rPr>
            </a:br>
            <a:r>
              <a:rPr lang="en-US" sz="1800" dirty="0">
                <a:latin typeface="Arial"/>
                <a:ea typeface="Arial"/>
                <a:cs typeface="Arial"/>
                <a:sym typeface="Arial"/>
              </a:rPr>
              <a:t>  &lt;child&gt;</a:t>
            </a:r>
            <a:br>
              <a:rPr lang="en-US" sz="1800" dirty="0">
                <a:latin typeface="Arial"/>
                <a:ea typeface="Arial"/>
                <a:cs typeface="Arial"/>
                <a:sym typeface="Arial"/>
              </a:rPr>
            </a:br>
            <a:r>
              <a:rPr lang="en-US" sz="1800" dirty="0">
                <a:latin typeface="Arial"/>
                <a:ea typeface="Arial"/>
                <a:cs typeface="Arial"/>
                <a:sym typeface="Arial"/>
              </a:rPr>
              <a:t>    &lt;</a:t>
            </a:r>
            <a:r>
              <a:rPr lang="en-US" sz="1800" dirty="0" err="1">
                <a:latin typeface="Arial"/>
                <a:ea typeface="Arial"/>
                <a:cs typeface="Arial"/>
                <a:sym typeface="Arial"/>
              </a:rPr>
              <a:t>subchild</a:t>
            </a:r>
            <a:r>
              <a:rPr lang="en-US" sz="1800" dirty="0">
                <a:latin typeface="Arial"/>
                <a:ea typeface="Arial"/>
                <a:cs typeface="Arial"/>
                <a:sym typeface="Arial"/>
              </a:rPr>
              <a:t>&gt;.....&lt;/</a:t>
            </a:r>
            <a:r>
              <a:rPr lang="en-US" sz="1800" dirty="0" err="1">
                <a:latin typeface="Arial"/>
                <a:ea typeface="Arial"/>
                <a:cs typeface="Arial"/>
                <a:sym typeface="Arial"/>
              </a:rPr>
              <a:t>subchild</a:t>
            </a:r>
            <a:r>
              <a:rPr lang="en-US" sz="1800" dirty="0">
                <a:latin typeface="Arial"/>
                <a:ea typeface="Arial"/>
                <a:cs typeface="Arial"/>
                <a:sym typeface="Arial"/>
              </a:rPr>
              <a:t>&gt;</a:t>
            </a:r>
            <a:br>
              <a:rPr lang="en-US" sz="1800" dirty="0">
                <a:latin typeface="Arial"/>
                <a:ea typeface="Arial"/>
                <a:cs typeface="Arial"/>
                <a:sym typeface="Arial"/>
              </a:rPr>
            </a:br>
            <a:r>
              <a:rPr lang="en-US" sz="1800" dirty="0">
                <a:latin typeface="Arial"/>
                <a:ea typeface="Arial"/>
                <a:cs typeface="Arial"/>
                <a:sym typeface="Arial"/>
              </a:rPr>
              <a:t>  &lt;/child&gt;</a:t>
            </a:r>
            <a:br>
              <a:rPr lang="en-US" sz="1800" dirty="0">
                <a:latin typeface="Arial"/>
                <a:ea typeface="Arial"/>
                <a:cs typeface="Arial"/>
                <a:sym typeface="Arial"/>
              </a:rPr>
            </a:br>
            <a:r>
              <a:rPr lang="en-US" sz="1800" dirty="0">
                <a:latin typeface="Arial"/>
                <a:ea typeface="Arial"/>
                <a:cs typeface="Arial"/>
                <a:sym typeface="Arial"/>
              </a:rPr>
              <a:t>&lt;/root&gt;</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r>
              <a:rPr lang="en-US" sz="2400" b="1" u="sng" dirty="0">
                <a:solidFill>
                  <a:schemeClr val="tx2">
                    <a:lumMod val="90000"/>
                  </a:schemeClr>
                </a:solidFill>
                <a:latin typeface="Times New Roman"/>
                <a:ea typeface="Times New Roman"/>
                <a:cs typeface="Times New Roman"/>
                <a:sym typeface="Times New Roman"/>
              </a:rPr>
              <a:t>Comments in XML</a:t>
            </a:r>
            <a:endParaRPr dirty="0">
              <a:solidFill>
                <a:schemeClr val="tx2">
                  <a:lumMod val="90000"/>
                </a:schemeClr>
              </a:solidFill>
            </a:endParaRPr>
          </a:p>
          <a:p>
            <a:pPr marL="0" marR="0" lvl="0" indent="0" algn="l" rtl="0">
              <a:spcBef>
                <a:spcPts val="0"/>
              </a:spcBef>
              <a:spcAft>
                <a:spcPts val="0"/>
              </a:spcAft>
              <a:buNone/>
            </a:pPr>
            <a:r>
              <a:rPr lang="en-US" sz="1800" dirty="0">
                <a:latin typeface="Arial"/>
                <a:ea typeface="Arial"/>
                <a:cs typeface="Arial"/>
                <a:sym typeface="Arial"/>
              </a:rPr>
              <a:t>&lt;!– this is comment section--&gt;</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3" name="Google Shape;123;p6">
            <a:extLst>
              <a:ext uri="{FF2B5EF4-FFF2-40B4-BE49-F238E27FC236}">
                <a16:creationId xmlns:a16="http://schemas.microsoft.com/office/drawing/2014/main" id="{D2981EEB-C5BC-4BB2-9CE9-B75C6CE3ECD0}"/>
              </a:ext>
            </a:extLst>
          </p:cNvPr>
          <p:cNvSpPr/>
          <p:nvPr/>
        </p:nvSpPr>
        <p:spPr>
          <a:xfrm>
            <a:off x="2247900" y="2286000"/>
            <a:ext cx="4648200" cy="338554"/>
          </a:xfrm>
          <a:prstGeom prst="rect">
            <a:avLst/>
          </a:prstGeom>
          <a:solidFill>
            <a:srgbClr val="1FADCC"/>
          </a:solid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600"/>
              <a:buFont typeface="Arial"/>
              <a:buNone/>
            </a:pPr>
            <a:r>
              <a:rPr lang="en-US" sz="1600" dirty="0">
                <a:solidFill>
                  <a:schemeClr val="dk1"/>
                </a:solidFill>
                <a:latin typeface="Arial"/>
                <a:ea typeface="Arial"/>
                <a:cs typeface="Arial"/>
                <a:sym typeface="Arial"/>
              </a:rPr>
              <a:t>&lt;?xml version="1.0" encoding=“UTF-8"?&gt;</a:t>
            </a:r>
            <a:endParaRPr dirty="0"/>
          </a:p>
        </p:txBody>
      </p:sp>
      <p:sp>
        <p:nvSpPr>
          <p:cNvPr id="4" name="Google Shape;124;p6">
            <a:extLst>
              <a:ext uri="{FF2B5EF4-FFF2-40B4-BE49-F238E27FC236}">
                <a16:creationId xmlns:a16="http://schemas.microsoft.com/office/drawing/2014/main" id="{0212E913-1F4F-4988-BD9A-C39487E70643}"/>
              </a:ext>
            </a:extLst>
          </p:cNvPr>
          <p:cNvSpPr/>
          <p:nvPr/>
        </p:nvSpPr>
        <p:spPr>
          <a:xfrm>
            <a:off x="3964519" y="316721"/>
            <a:ext cx="175400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u="sng" dirty="0">
                <a:solidFill>
                  <a:schemeClr val="tx2">
                    <a:lumMod val="90000"/>
                  </a:schemeClr>
                </a:solidFill>
                <a:latin typeface="Erica One"/>
                <a:ea typeface="Erica One"/>
                <a:cs typeface="Erica One"/>
                <a:sym typeface="Erica One"/>
              </a:rPr>
              <a:t>Syntax</a:t>
            </a:r>
            <a:endParaRPr dirty="0">
              <a:solidFill>
                <a:schemeClr val="tx2">
                  <a:lumMod val="90000"/>
                </a:schemeClr>
              </a:solidFill>
            </a:endParaRPr>
          </a:p>
        </p:txBody>
      </p:sp>
    </p:spTree>
    <p:extLst>
      <p:ext uri="{BB962C8B-B14F-4D97-AF65-F5344CB8AC3E}">
        <p14:creationId xmlns:p14="http://schemas.microsoft.com/office/powerpoint/2010/main" val="832575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0;p7">
            <a:extLst>
              <a:ext uri="{FF2B5EF4-FFF2-40B4-BE49-F238E27FC236}">
                <a16:creationId xmlns:a16="http://schemas.microsoft.com/office/drawing/2014/main" id="{09BF57EC-395B-4B3A-BD8D-576A7333C23C}"/>
              </a:ext>
            </a:extLst>
          </p:cNvPr>
          <p:cNvSpPr/>
          <p:nvPr/>
        </p:nvSpPr>
        <p:spPr>
          <a:xfrm>
            <a:off x="1520125" y="304800"/>
            <a:ext cx="7620000" cy="64017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u="sng" dirty="0">
                <a:solidFill>
                  <a:schemeClr val="tx2">
                    <a:lumMod val="90000"/>
                  </a:schemeClr>
                </a:solidFill>
                <a:latin typeface="Erica One"/>
                <a:ea typeface="Erica One"/>
                <a:cs typeface="Erica One"/>
                <a:sym typeface="Erica One"/>
              </a:rPr>
              <a:t>Key Points</a:t>
            </a:r>
            <a:endParaRPr sz="1800" dirty="0">
              <a:solidFill>
                <a:schemeClr val="tx2">
                  <a:lumMod val="90000"/>
                </a:schemeClr>
              </a:solidFill>
              <a:latin typeface="Arial"/>
              <a:ea typeface="Arial"/>
              <a:cs typeface="Arial"/>
              <a:sym typeface="Arial"/>
            </a:endParaRPr>
          </a:p>
          <a:p>
            <a:pPr marL="342900" marR="0" lvl="0" indent="-342900" algn="l" rtl="0">
              <a:spcBef>
                <a:spcPts val="0"/>
              </a:spcBef>
              <a:spcAft>
                <a:spcPts val="0"/>
              </a:spcAft>
              <a:buClr>
                <a:schemeClr val="dk1"/>
              </a:buClr>
              <a:buSzPts val="1800"/>
              <a:buFont typeface="Arial" panose="020B0604020202020204" pitchFamily="34" charset="0"/>
              <a:buChar char="•"/>
            </a:pPr>
            <a:r>
              <a:rPr lang="en-US" sz="1800" dirty="0">
                <a:latin typeface="Arial"/>
                <a:ea typeface="Arial"/>
                <a:cs typeface="Arial"/>
                <a:sym typeface="Arial"/>
              </a:rPr>
              <a:t>The XML specification was created by the World Wide Web Consortium (W3C), the body that sets standards for the web.</a:t>
            </a:r>
            <a:endParaRPr dirty="0"/>
          </a:p>
          <a:p>
            <a:pPr marL="342900" marR="0" lvl="0" indent="-342900" algn="l" rtl="0">
              <a:spcBef>
                <a:spcPts val="0"/>
              </a:spcBef>
              <a:spcAft>
                <a:spcPts val="0"/>
              </a:spcAft>
              <a:buClr>
                <a:schemeClr val="dk1"/>
              </a:buClr>
              <a:buSzPts val="1800"/>
              <a:buFont typeface="Arial" panose="020B0604020202020204" pitchFamily="34" charset="0"/>
              <a:buChar char="•"/>
            </a:pPr>
            <a:r>
              <a:rPr lang="en-US" sz="1800" dirty="0">
                <a:latin typeface="Arial"/>
                <a:ea typeface="Arial"/>
                <a:cs typeface="Arial"/>
                <a:sym typeface="Arial"/>
              </a:rPr>
              <a:t>XML is a software- and hardware-independent tool for carrying information.</a:t>
            </a:r>
            <a:endParaRPr dirty="0"/>
          </a:p>
          <a:p>
            <a:pPr marL="342900" marR="0" lvl="0" indent="-342900" algn="l" rtl="0">
              <a:spcBef>
                <a:spcPts val="0"/>
              </a:spcBef>
              <a:spcAft>
                <a:spcPts val="0"/>
              </a:spcAft>
              <a:buClr>
                <a:schemeClr val="dk1"/>
              </a:buClr>
              <a:buSzPts val="1800"/>
              <a:buFont typeface="Arial" panose="020B0604020202020204" pitchFamily="34" charset="0"/>
              <a:buChar char="•"/>
            </a:pPr>
            <a:r>
              <a:rPr lang="en-US" sz="1800" dirty="0">
                <a:latin typeface="Arial"/>
                <a:ea typeface="Arial"/>
                <a:cs typeface="Arial"/>
                <a:sym typeface="Arial"/>
              </a:rPr>
              <a:t>XML DTD or XML Schemas are used to define the XML document structure</a:t>
            </a:r>
            <a:endParaRPr dirty="0"/>
          </a:p>
          <a:p>
            <a:pPr marL="342900" marR="0" lvl="0" indent="-342900" algn="l" rtl="0">
              <a:spcBef>
                <a:spcPts val="0"/>
              </a:spcBef>
              <a:spcAft>
                <a:spcPts val="0"/>
              </a:spcAft>
              <a:buClr>
                <a:schemeClr val="dk1"/>
              </a:buClr>
              <a:buSzPts val="1800"/>
              <a:buFont typeface="Arial" panose="020B0604020202020204" pitchFamily="34" charset="0"/>
              <a:buChar char="•"/>
            </a:pPr>
            <a:r>
              <a:rPr lang="en-US" sz="1800" dirty="0">
                <a:latin typeface="Arial"/>
                <a:ea typeface="Arial"/>
                <a:cs typeface="Arial"/>
                <a:sym typeface="Arial"/>
              </a:rPr>
              <a:t>XML Elements Must be Properly Nested</a:t>
            </a:r>
            <a:endParaRPr dirty="0"/>
          </a:p>
          <a:p>
            <a:pPr marL="342900" marR="0" lvl="0" indent="-342900" algn="l" rtl="0">
              <a:spcBef>
                <a:spcPts val="0"/>
              </a:spcBef>
              <a:spcAft>
                <a:spcPts val="0"/>
              </a:spcAft>
              <a:buClr>
                <a:schemeClr val="dk1"/>
              </a:buClr>
              <a:buSzPts val="1800"/>
              <a:buFont typeface="Arial" panose="020B0604020202020204" pitchFamily="34" charset="0"/>
              <a:buChar char="•"/>
            </a:pPr>
            <a:r>
              <a:rPr lang="en-US" sz="1800" dirty="0">
                <a:latin typeface="Arial"/>
                <a:ea typeface="Arial"/>
                <a:cs typeface="Arial"/>
                <a:sym typeface="Arial"/>
              </a:rPr>
              <a:t>XML Documents Must Have a Root Element(only one)</a:t>
            </a:r>
            <a:endParaRPr dirty="0"/>
          </a:p>
          <a:p>
            <a:pPr marL="342900" marR="0" lvl="0" indent="-342900" algn="l" rtl="0">
              <a:spcBef>
                <a:spcPts val="0"/>
              </a:spcBef>
              <a:spcAft>
                <a:spcPts val="0"/>
              </a:spcAft>
              <a:buClr>
                <a:schemeClr val="dk1"/>
              </a:buClr>
              <a:buSzPts val="1800"/>
              <a:buFont typeface="Arial" panose="020B0604020202020204" pitchFamily="34" charset="0"/>
              <a:buChar char="•"/>
            </a:pPr>
            <a:r>
              <a:rPr lang="en-US" sz="1800" dirty="0">
                <a:latin typeface="Arial"/>
                <a:ea typeface="Arial"/>
                <a:cs typeface="Arial"/>
                <a:sym typeface="Arial"/>
              </a:rPr>
              <a:t>XML Attribute Values Must be Quoted</a:t>
            </a:r>
            <a:endParaRPr dirty="0"/>
          </a:p>
          <a:p>
            <a:pPr marL="342900" marR="0" lvl="0" indent="-342900" algn="l" rtl="0">
              <a:spcBef>
                <a:spcPts val="0"/>
              </a:spcBef>
              <a:spcAft>
                <a:spcPts val="0"/>
              </a:spcAft>
              <a:buClr>
                <a:schemeClr val="dk1"/>
              </a:buClr>
              <a:buSzPts val="1800"/>
              <a:buFont typeface="Arial" panose="020B0604020202020204" pitchFamily="34" charset="0"/>
              <a:buChar char="•"/>
            </a:pPr>
            <a:r>
              <a:rPr lang="en-US" sz="1800" dirty="0">
                <a:latin typeface="Arial"/>
                <a:ea typeface="Arial"/>
                <a:cs typeface="Arial"/>
                <a:sym typeface="Arial"/>
              </a:rPr>
              <a:t>All Elements Must have an Opening and Closing Tag</a:t>
            </a:r>
            <a:endParaRPr dirty="0"/>
          </a:p>
          <a:p>
            <a:pPr marL="342900" marR="0" lvl="0" indent="-342900" algn="l" rtl="0">
              <a:spcBef>
                <a:spcPts val="0"/>
              </a:spcBef>
              <a:spcAft>
                <a:spcPts val="0"/>
              </a:spcAft>
              <a:buClr>
                <a:schemeClr val="dk1"/>
              </a:buClr>
              <a:buSzPts val="1800"/>
              <a:buFont typeface="Arial" panose="020B0604020202020204" pitchFamily="34" charset="0"/>
              <a:buChar char="•"/>
            </a:pPr>
            <a:r>
              <a:rPr lang="en-US" sz="1800" u="sng" dirty="0">
                <a:latin typeface="Arial"/>
                <a:ea typeface="Arial"/>
                <a:cs typeface="Arial"/>
                <a:sym typeface="Arial"/>
              </a:rPr>
              <a:t>Well-formed of XML Document</a:t>
            </a:r>
            <a:endParaRPr dirty="0"/>
          </a:p>
          <a:p>
            <a:pPr marL="0" marR="0" lvl="0" indent="0" algn="just" rtl="0">
              <a:spcBef>
                <a:spcPts val="0"/>
              </a:spcBef>
              <a:spcAft>
                <a:spcPts val="0"/>
              </a:spcAft>
              <a:buNone/>
            </a:pPr>
            <a:r>
              <a:rPr lang="en-US" sz="1800" dirty="0">
                <a:latin typeface="Arial"/>
                <a:ea typeface="Arial"/>
                <a:cs typeface="Arial"/>
                <a:sym typeface="Arial"/>
              </a:rPr>
              <a:t>Well-formed-ness refers to the standards that are to be followed by the XML documents. Well-formedness makes XML processors and browsers read XML documents. A document is well- formed, if it fulfills the following rules</a:t>
            </a:r>
            <a:endParaRPr dirty="0"/>
          </a:p>
          <a:p>
            <a:pPr marL="0" marR="0" lvl="0" indent="0" algn="just" rtl="0">
              <a:spcBef>
                <a:spcPts val="0"/>
              </a:spcBef>
              <a:spcAft>
                <a:spcPts val="0"/>
              </a:spcAft>
              <a:buNone/>
            </a:pPr>
            <a:r>
              <a:rPr lang="en-US" sz="1800" dirty="0">
                <a:latin typeface="Arial"/>
                <a:ea typeface="Arial"/>
                <a:cs typeface="Arial"/>
                <a:sym typeface="Arial"/>
              </a:rPr>
              <a:t>XML tags should be valid</a:t>
            </a:r>
            <a:endParaRPr dirty="0"/>
          </a:p>
          <a:p>
            <a:pPr marL="457200" marR="0" lvl="1" indent="-114300" algn="just" rtl="0">
              <a:spcBef>
                <a:spcPts val="0"/>
              </a:spcBef>
              <a:spcAft>
                <a:spcPts val="0"/>
              </a:spcAft>
              <a:buClr>
                <a:schemeClr val="dk1"/>
              </a:buClr>
              <a:buSzPts val="1800"/>
              <a:buFont typeface="Courier New"/>
              <a:buChar char="o"/>
            </a:pPr>
            <a:r>
              <a:rPr lang="en-US" sz="1800" b="0" i="0" u="none" strike="noStrike" cap="none" dirty="0">
                <a:latin typeface="Arial"/>
                <a:ea typeface="Arial"/>
                <a:cs typeface="Arial"/>
                <a:sym typeface="Arial"/>
              </a:rPr>
              <a:t>	Tags can begin with letter, an underscore or a colon.</a:t>
            </a:r>
            <a:endParaRPr dirty="0"/>
          </a:p>
          <a:p>
            <a:pPr marL="457200" marR="0" lvl="1" indent="-114300" algn="just" rtl="0">
              <a:spcBef>
                <a:spcPts val="0"/>
              </a:spcBef>
              <a:spcAft>
                <a:spcPts val="0"/>
              </a:spcAft>
              <a:buClr>
                <a:schemeClr val="dk1"/>
              </a:buClr>
              <a:buSzPts val="1800"/>
              <a:buFont typeface="Courier New"/>
              <a:buChar char="o"/>
            </a:pPr>
            <a:r>
              <a:rPr lang="en-US" sz="1800" b="0" i="0" u="none" strike="noStrike" cap="none" dirty="0">
                <a:latin typeface="Arial"/>
                <a:ea typeface="Arial"/>
                <a:cs typeface="Arial"/>
                <a:sym typeface="Arial"/>
              </a:rPr>
              <a:t>	Tags can contain combination of letters, numbers, periods, colons, underscores, or hyphens.</a:t>
            </a:r>
            <a:endParaRPr dirty="0"/>
          </a:p>
          <a:p>
            <a:pPr marL="457200" marR="0" lvl="1" indent="-114300" algn="just" rtl="0">
              <a:spcBef>
                <a:spcPts val="0"/>
              </a:spcBef>
              <a:spcAft>
                <a:spcPts val="0"/>
              </a:spcAft>
              <a:buClr>
                <a:schemeClr val="dk1"/>
              </a:buClr>
              <a:buSzPts val="1800"/>
              <a:buFont typeface="Courier New"/>
              <a:buChar char="o"/>
            </a:pPr>
            <a:r>
              <a:rPr lang="en-US" sz="1800" b="0" i="0" u="none" strike="noStrike" cap="none" dirty="0">
                <a:latin typeface="Arial"/>
                <a:ea typeface="Arial"/>
                <a:cs typeface="Arial"/>
                <a:sym typeface="Arial"/>
              </a:rPr>
              <a:t>	Tags should not contain whitespace.</a:t>
            </a:r>
            <a:endParaRPr dirty="0"/>
          </a:p>
          <a:p>
            <a:pPr marL="457200" marR="0" lvl="1" indent="-114300" algn="just" rtl="0">
              <a:spcBef>
                <a:spcPts val="0"/>
              </a:spcBef>
              <a:spcAft>
                <a:spcPts val="0"/>
              </a:spcAft>
              <a:buClr>
                <a:schemeClr val="dk1"/>
              </a:buClr>
              <a:buSzPts val="1800"/>
              <a:buFont typeface="Courier New"/>
              <a:buChar char="o"/>
            </a:pPr>
            <a:r>
              <a:rPr lang="en-US" sz="1800" b="0" i="0" u="none" strike="noStrike" cap="none" dirty="0">
                <a:latin typeface="Arial"/>
                <a:ea typeface="Arial"/>
                <a:cs typeface="Arial"/>
                <a:sym typeface="Arial"/>
              </a:rPr>
              <a:t>	Tags should not start with reserved words like xml.</a:t>
            </a:r>
            <a:endParaRPr dirty="0"/>
          </a:p>
        </p:txBody>
      </p:sp>
    </p:spTree>
    <p:extLst>
      <p:ext uri="{BB962C8B-B14F-4D97-AF65-F5344CB8AC3E}">
        <p14:creationId xmlns:p14="http://schemas.microsoft.com/office/powerpoint/2010/main" val="2520097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3F67D0-8955-4E42-AC12-6B839BE8F217}"/>
              </a:ext>
            </a:extLst>
          </p:cNvPr>
          <p:cNvSpPr/>
          <p:nvPr/>
        </p:nvSpPr>
        <p:spPr>
          <a:xfrm>
            <a:off x="1189822" y="520511"/>
            <a:ext cx="10003316" cy="5816977"/>
          </a:xfrm>
          <a:prstGeom prst="rect">
            <a:avLst/>
          </a:prstGeom>
        </p:spPr>
        <p:txBody>
          <a:bodyPr wrap="square">
            <a:spAutoFit/>
          </a:bodyPr>
          <a:lstStyle/>
          <a:p>
            <a:pPr lvl="0" algn="ctr"/>
            <a:r>
              <a:rPr lang="en-US" sz="3200" u="sng" dirty="0">
                <a:solidFill>
                  <a:schemeClr val="tx2">
                    <a:lumMod val="90000"/>
                  </a:schemeClr>
                </a:solidFill>
                <a:latin typeface="Erica One"/>
                <a:ea typeface="Erica One"/>
                <a:cs typeface="Erica One"/>
                <a:sym typeface="Erica One"/>
              </a:rPr>
              <a:t>Key Terminologies</a:t>
            </a:r>
            <a:endParaRPr lang="en-US" dirty="0">
              <a:solidFill>
                <a:schemeClr val="tx2">
                  <a:lumMod val="90000"/>
                </a:schemeClr>
              </a:solidFill>
            </a:endParaRPr>
          </a:p>
          <a:p>
            <a:pPr lvl="0">
              <a:buClr>
                <a:schemeClr val="dk1"/>
              </a:buClr>
              <a:buSzPts val="1800"/>
            </a:pPr>
            <a:r>
              <a:rPr lang="en-US" dirty="0">
                <a:solidFill>
                  <a:schemeClr val="dk1"/>
                </a:solidFill>
                <a:ea typeface="Arial"/>
                <a:cs typeface="Arial"/>
                <a:sym typeface="Arial"/>
              </a:rPr>
              <a:t>	</a:t>
            </a:r>
            <a:endParaRPr lang="en-US" b="1" u="sng" dirty="0">
              <a:solidFill>
                <a:srgbClr val="002060"/>
              </a:solidFill>
              <a:latin typeface="Times New Roman"/>
              <a:ea typeface="Times New Roman"/>
              <a:cs typeface="Times New Roman"/>
              <a:sym typeface="Times New Roman"/>
            </a:endParaRPr>
          </a:p>
          <a:p>
            <a:pPr lvl="0"/>
            <a:r>
              <a:rPr lang="en-US" b="1" u="sng" dirty="0">
                <a:solidFill>
                  <a:schemeClr val="tx2">
                    <a:lumMod val="90000"/>
                  </a:schemeClr>
                </a:solidFill>
                <a:latin typeface="Times New Roman"/>
                <a:ea typeface="Times New Roman"/>
                <a:cs typeface="Times New Roman"/>
                <a:sym typeface="Times New Roman"/>
              </a:rPr>
              <a:t>(Unicode) Character</a:t>
            </a:r>
            <a:endParaRPr lang="en-US" dirty="0">
              <a:solidFill>
                <a:schemeClr val="tx2">
                  <a:lumMod val="90000"/>
                </a:schemeClr>
              </a:solidFill>
            </a:endParaRPr>
          </a:p>
          <a:p>
            <a:pPr lvl="0">
              <a:buClr>
                <a:schemeClr val="dk1"/>
              </a:buClr>
              <a:buSzPts val="1800"/>
            </a:pPr>
            <a:r>
              <a:rPr lang="en-US" dirty="0">
                <a:ea typeface="Arial"/>
                <a:cs typeface="Arial"/>
                <a:sym typeface="Arial"/>
              </a:rPr>
              <a:t>	An XML document is a string of characters. Almost every legal Unicode character may appear in an XML document. </a:t>
            </a:r>
            <a:endParaRPr lang="en-US" dirty="0"/>
          </a:p>
          <a:p>
            <a:pPr lvl="0"/>
            <a:r>
              <a:rPr lang="en-US" b="1" u="sng" dirty="0">
                <a:solidFill>
                  <a:schemeClr val="tx2">
                    <a:lumMod val="90000"/>
                  </a:schemeClr>
                </a:solidFill>
                <a:latin typeface="Times New Roman"/>
                <a:ea typeface="Times New Roman"/>
                <a:cs typeface="Times New Roman"/>
                <a:sym typeface="Times New Roman"/>
              </a:rPr>
              <a:t>Processor and Application </a:t>
            </a:r>
            <a:endParaRPr lang="en-US" dirty="0">
              <a:solidFill>
                <a:schemeClr val="tx2">
                  <a:lumMod val="90000"/>
                </a:schemeClr>
              </a:solidFill>
            </a:endParaRPr>
          </a:p>
          <a:p>
            <a:pPr lvl="0">
              <a:buClr>
                <a:schemeClr val="dk1"/>
              </a:buClr>
              <a:buSzPts val="1800"/>
            </a:pPr>
            <a:r>
              <a:rPr lang="en-US" dirty="0">
                <a:ea typeface="Arial"/>
                <a:cs typeface="Arial"/>
                <a:sym typeface="Arial"/>
              </a:rPr>
              <a:t>	The processor analyzes the markup and passes structured information to an application. (parsing)</a:t>
            </a:r>
            <a:endParaRPr lang="en-US" dirty="0"/>
          </a:p>
          <a:p>
            <a:pPr lvl="0"/>
            <a:r>
              <a:rPr lang="en-US" b="1" u="sng" dirty="0">
                <a:solidFill>
                  <a:schemeClr val="tx2">
                    <a:lumMod val="90000"/>
                  </a:schemeClr>
                </a:solidFill>
                <a:latin typeface="Times New Roman"/>
                <a:ea typeface="Times New Roman"/>
                <a:cs typeface="Times New Roman"/>
                <a:sym typeface="Times New Roman"/>
              </a:rPr>
              <a:t>Markup and Content </a:t>
            </a:r>
            <a:endParaRPr lang="en-US" dirty="0">
              <a:solidFill>
                <a:schemeClr val="tx2">
                  <a:lumMod val="90000"/>
                </a:schemeClr>
              </a:solidFill>
            </a:endParaRPr>
          </a:p>
          <a:p>
            <a:pPr lvl="0">
              <a:buClr>
                <a:schemeClr val="dk1"/>
              </a:buClr>
              <a:buSzPts val="1800"/>
            </a:pPr>
            <a:r>
              <a:rPr lang="en-US" dirty="0">
                <a:ea typeface="Arial"/>
                <a:cs typeface="Arial"/>
                <a:sym typeface="Arial"/>
              </a:rPr>
              <a:t>	All strings which constitute markup either begin with the character</a:t>
            </a:r>
            <a:endParaRPr lang="en-US" dirty="0"/>
          </a:p>
          <a:p>
            <a:pPr lvl="0">
              <a:buClr>
                <a:schemeClr val="dk1"/>
              </a:buClr>
              <a:buSzPts val="1800"/>
            </a:pPr>
            <a:r>
              <a:rPr lang="en-US" dirty="0">
                <a:ea typeface="Arial"/>
                <a:cs typeface="Arial"/>
                <a:sym typeface="Arial"/>
              </a:rPr>
              <a:t> &lt; and end with a &gt;. Strings of characters which are not markup are content.</a:t>
            </a:r>
            <a:endParaRPr lang="en-US" dirty="0"/>
          </a:p>
          <a:p>
            <a:pPr lvl="0"/>
            <a:r>
              <a:rPr lang="en-US" b="1" u="sng" dirty="0">
                <a:solidFill>
                  <a:schemeClr val="tx2">
                    <a:lumMod val="90000"/>
                  </a:schemeClr>
                </a:solidFill>
                <a:latin typeface="Times New Roman"/>
                <a:ea typeface="Times New Roman"/>
                <a:cs typeface="Times New Roman"/>
                <a:sym typeface="Times New Roman"/>
              </a:rPr>
              <a:t>Tag</a:t>
            </a:r>
            <a:endParaRPr lang="en-US" dirty="0">
              <a:solidFill>
                <a:schemeClr val="tx2">
                  <a:lumMod val="90000"/>
                </a:schemeClr>
              </a:solidFill>
            </a:endParaRPr>
          </a:p>
          <a:p>
            <a:pPr lvl="0">
              <a:buClr>
                <a:schemeClr val="dk1"/>
              </a:buClr>
              <a:buSzPts val="1800"/>
            </a:pPr>
            <a:r>
              <a:rPr lang="en-US" dirty="0">
                <a:solidFill>
                  <a:schemeClr val="dk1"/>
                </a:solidFill>
                <a:ea typeface="Arial"/>
                <a:cs typeface="Arial"/>
                <a:sym typeface="Arial"/>
              </a:rPr>
              <a:t> </a:t>
            </a:r>
            <a:r>
              <a:rPr lang="en-US" dirty="0">
                <a:ea typeface="Arial"/>
                <a:cs typeface="Arial"/>
                <a:sym typeface="Arial"/>
              </a:rPr>
              <a:t>A markup construct that begins with &lt; and ends with &gt;. </a:t>
            </a:r>
            <a:endParaRPr lang="en-US" dirty="0"/>
          </a:p>
          <a:p>
            <a:pPr lvl="0"/>
            <a:r>
              <a:rPr lang="en-US" b="1" u="sng" dirty="0">
                <a:solidFill>
                  <a:schemeClr val="tx2">
                    <a:lumMod val="90000"/>
                  </a:schemeClr>
                </a:solidFill>
                <a:latin typeface="Times New Roman"/>
                <a:ea typeface="Times New Roman"/>
                <a:cs typeface="Times New Roman"/>
                <a:sym typeface="Times New Roman"/>
              </a:rPr>
              <a:t>Element</a:t>
            </a:r>
            <a:endParaRPr lang="en-US" dirty="0">
              <a:solidFill>
                <a:schemeClr val="tx2">
                  <a:lumMod val="90000"/>
                </a:schemeClr>
              </a:solidFill>
            </a:endParaRPr>
          </a:p>
          <a:p>
            <a:pPr lvl="0"/>
            <a:r>
              <a:rPr lang="en-US" dirty="0">
                <a:ea typeface="Arial"/>
                <a:cs typeface="Arial"/>
                <a:sym typeface="Arial"/>
              </a:rPr>
              <a:t>A logical document component either begins with a start-tag and ends with a matching end-tag or consists only of an empty-element tag.</a:t>
            </a:r>
            <a:endParaRPr lang="en-US" dirty="0"/>
          </a:p>
          <a:p>
            <a:pPr lvl="0"/>
            <a:r>
              <a:rPr lang="en-US" b="1" u="sng" dirty="0">
                <a:solidFill>
                  <a:schemeClr val="tx2">
                    <a:lumMod val="90000"/>
                  </a:schemeClr>
                </a:solidFill>
                <a:latin typeface="Times New Roman"/>
                <a:ea typeface="Times New Roman"/>
                <a:cs typeface="Times New Roman"/>
                <a:sym typeface="Times New Roman"/>
              </a:rPr>
              <a:t>Attributes</a:t>
            </a:r>
            <a:endParaRPr lang="en-US" dirty="0">
              <a:solidFill>
                <a:schemeClr val="tx2">
                  <a:lumMod val="90000"/>
                </a:schemeClr>
              </a:solidFill>
            </a:endParaRPr>
          </a:p>
          <a:p>
            <a:pPr lvl="0"/>
            <a:r>
              <a:rPr lang="en-US" dirty="0">
                <a:ea typeface="Arial"/>
                <a:cs typeface="Arial"/>
                <a:sym typeface="Arial"/>
              </a:rPr>
              <a:t>Provide information that is not a part of the data.</a:t>
            </a:r>
            <a:endParaRPr lang="en-US" dirty="0"/>
          </a:p>
          <a:p>
            <a:pPr lvl="0"/>
            <a:r>
              <a:rPr lang="en-US" dirty="0">
                <a:ea typeface="Arial"/>
                <a:cs typeface="Arial"/>
                <a:sym typeface="Arial"/>
              </a:rPr>
              <a:t>&lt;name Id= “123”&gt; Shahzaib &lt;/name&gt;</a:t>
            </a:r>
            <a:endParaRPr lang="en-US" dirty="0"/>
          </a:p>
          <a:p>
            <a:pPr lvl="0"/>
            <a:endParaRPr lang="en-US" sz="1600" dirty="0">
              <a:solidFill>
                <a:schemeClr val="dk1"/>
              </a:solidFill>
              <a:ea typeface="Arial"/>
              <a:cs typeface="Arial"/>
              <a:sym typeface="Arial"/>
            </a:endParaRPr>
          </a:p>
        </p:txBody>
      </p:sp>
    </p:spTree>
    <p:extLst>
      <p:ext uri="{BB962C8B-B14F-4D97-AF65-F5344CB8AC3E}">
        <p14:creationId xmlns:p14="http://schemas.microsoft.com/office/powerpoint/2010/main" val="2908647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0;p9">
            <a:extLst>
              <a:ext uri="{FF2B5EF4-FFF2-40B4-BE49-F238E27FC236}">
                <a16:creationId xmlns:a16="http://schemas.microsoft.com/office/drawing/2014/main" id="{6C83FF20-F2DD-4E07-9E7E-C5B4BD3F5A9C}"/>
              </a:ext>
            </a:extLst>
          </p:cNvPr>
          <p:cNvSpPr/>
          <p:nvPr/>
        </p:nvSpPr>
        <p:spPr>
          <a:xfrm>
            <a:off x="1524000" y="762000"/>
            <a:ext cx="7010400"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latin typeface="Arial"/>
                <a:ea typeface="Arial"/>
                <a:cs typeface="Arial"/>
                <a:sym typeface="Arial"/>
              </a:rPr>
              <a:t>Attributes provide </a:t>
            </a:r>
            <a:r>
              <a:rPr lang="en-US" sz="1800" b="1" dirty="0">
                <a:latin typeface="Arial"/>
                <a:ea typeface="Arial"/>
                <a:cs typeface="Arial"/>
                <a:sym typeface="Arial"/>
              </a:rPr>
              <a:t>extra information about elements.</a:t>
            </a:r>
            <a:endParaRPr dirty="0"/>
          </a:p>
          <a:p>
            <a:pPr marL="0" marR="0" lvl="0" indent="0" algn="l" rtl="0">
              <a:spcBef>
                <a:spcPts val="0"/>
              </a:spcBef>
              <a:spcAft>
                <a:spcPts val="0"/>
              </a:spcAft>
              <a:buNone/>
            </a:pPr>
            <a:r>
              <a:rPr lang="en-US" sz="1800" dirty="0">
                <a:latin typeface="Arial"/>
                <a:ea typeface="Arial"/>
                <a:cs typeface="Arial"/>
                <a:sym typeface="Arial"/>
              </a:rPr>
              <a:t>Attributes are always placed inside the opening tag of an element.</a:t>
            </a:r>
            <a:endParaRPr dirty="0"/>
          </a:p>
          <a:p>
            <a:pPr marL="0" marR="0" lvl="0" indent="0" algn="l" rtl="0">
              <a:spcBef>
                <a:spcPts val="0"/>
              </a:spcBef>
              <a:spcAft>
                <a:spcPts val="0"/>
              </a:spcAft>
              <a:buNone/>
            </a:pPr>
            <a:r>
              <a:rPr lang="en-US" sz="1800" dirty="0">
                <a:latin typeface="Arial"/>
                <a:ea typeface="Arial"/>
                <a:cs typeface="Arial"/>
                <a:sym typeface="Arial"/>
              </a:rPr>
              <a:t>&lt;name id=“123" &gt; hamza &lt;/name&gt;</a:t>
            </a:r>
            <a:endParaRPr dirty="0"/>
          </a:p>
          <a:p>
            <a:pPr marL="109728" marR="0" lvl="0" indent="0" algn="l" rtl="0">
              <a:spcBef>
                <a:spcPts val="0"/>
              </a:spcBef>
              <a:spcAft>
                <a:spcPts val="0"/>
              </a:spcAft>
              <a:buClr>
                <a:schemeClr val="dk1"/>
              </a:buClr>
              <a:buSzPts val="1800"/>
              <a:buFont typeface="Arial"/>
              <a:buNone/>
            </a:pPr>
            <a:endParaRPr sz="1800" dirty="0">
              <a:latin typeface="Arial"/>
              <a:ea typeface="Arial"/>
              <a:cs typeface="Arial"/>
              <a:sym typeface="Arial"/>
            </a:endParaRPr>
          </a:p>
          <a:p>
            <a:pPr marL="109728" marR="0" lvl="0" indent="0" algn="l" rtl="0">
              <a:spcBef>
                <a:spcPts val="0"/>
              </a:spcBef>
              <a:spcAft>
                <a:spcPts val="0"/>
              </a:spcAft>
              <a:buClr>
                <a:schemeClr val="dk1"/>
              </a:buClr>
              <a:buSzPts val="1800"/>
              <a:buFont typeface="Arial"/>
              <a:buNone/>
            </a:pPr>
            <a:r>
              <a:rPr lang="en-US" sz="1800" b="1" dirty="0">
                <a:latin typeface="Arial"/>
                <a:ea typeface="Arial"/>
                <a:cs typeface="Arial"/>
                <a:sym typeface="Arial"/>
              </a:rPr>
              <a:t>Avoid Xml Attributes</a:t>
            </a:r>
            <a:endParaRPr dirty="0"/>
          </a:p>
          <a:p>
            <a:pPr marL="0" marR="0" lvl="0" indent="0" algn="l" rtl="0">
              <a:spcBef>
                <a:spcPts val="0"/>
              </a:spcBef>
              <a:spcAft>
                <a:spcPts val="0"/>
              </a:spcAft>
              <a:buNone/>
            </a:pPr>
            <a:r>
              <a:rPr lang="en-US" sz="1800" dirty="0">
                <a:latin typeface="Arial"/>
                <a:ea typeface="Arial"/>
                <a:cs typeface="Arial"/>
                <a:sym typeface="Arial"/>
              </a:rPr>
              <a:t>Attributes cannot contain multiple values (element can)</a:t>
            </a:r>
            <a:endParaRPr dirty="0"/>
          </a:p>
          <a:p>
            <a:pPr marL="0" marR="0" lvl="0" indent="0" algn="l" rtl="0">
              <a:spcBef>
                <a:spcPts val="0"/>
              </a:spcBef>
              <a:spcAft>
                <a:spcPts val="0"/>
              </a:spcAft>
              <a:buNone/>
            </a:pPr>
            <a:r>
              <a:rPr lang="en-US" sz="1800" dirty="0">
                <a:latin typeface="Arial"/>
                <a:ea typeface="Arial"/>
                <a:cs typeface="Arial"/>
                <a:sym typeface="Arial"/>
              </a:rPr>
              <a:t>Attribute cannot contain tree structure.</a:t>
            </a:r>
            <a:endParaRPr dirty="0"/>
          </a:p>
          <a:p>
            <a:pPr marL="0" marR="0" lvl="0" indent="0" algn="l" rtl="0">
              <a:spcBef>
                <a:spcPts val="0"/>
              </a:spcBef>
              <a:spcAft>
                <a:spcPts val="0"/>
              </a:spcAft>
              <a:buNone/>
            </a:pPr>
            <a:r>
              <a:rPr lang="en-US" sz="1800" dirty="0">
                <a:latin typeface="Arial"/>
                <a:ea typeface="Arial"/>
                <a:cs typeface="Arial"/>
                <a:sym typeface="Arial"/>
              </a:rPr>
              <a:t>Attributes are not easily expandable.</a:t>
            </a:r>
            <a:endParaRPr dirty="0"/>
          </a:p>
          <a:p>
            <a:pPr marL="457200" marR="0" lvl="1" indent="0" algn="l" rtl="0">
              <a:spcBef>
                <a:spcPts val="0"/>
              </a:spcBef>
              <a:spcAft>
                <a:spcPts val="0"/>
              </a:spcAft>
              <a:buNone/>
            </a:pPr>
            <a:r>
              <a:rPr lang="en-US" sz="1800" b="0" i="0" u="none" strike="noStrike" cap="none" dirty="0">
                <a:latin typeface="Arial"/>
                <a:ea typeface="Arial"/>
                <a:cs typeface="Arial"/>
                <a:sym typeface="Arial"/>
              </a:rPr>
              <a:t>&lt;Address City = “</a:t>
            </a:r>
            <a:r>
              <a:rPr lang="en-US" sz="1800" b="0" i="0" u="none" strike="noStrike" cap="none" dirty="0" err="1">
                <a:latin typeface="Arial"/>
                <a:ea typeface="Arial"/>
                <a:cs typeface="Arial"/>
                <a:sym typeface="Arial"/>
              </a:rPr>
              <a:t>Khi</a:t>
            </a:r>
            <a:r>
              <a:rPr lang="en-US" sz="1800" b="0" i="0" u="none" strike="noStrike" cap="none" dirty="0">
                <a:latin typeface="Arial"/>
                <a:ea typeface="Arial"/>
                <a:cs typeface="Arial"/>
                <a:sym typeface="Arial"/>
              </a:rPr>
              <a:t>” Street = “2A” /&gt;</a:t>
            </a:r>
            <a:endParaRPr dirty="0"/>
          </a:p>
          <a:p>
            <a:pPr marL="0" marR="0" lvl="0" indent="0" algn="l" rtl="0">
              <a:spcBef>
                <a:spcPts val="0"/>
              </a:spcBef>
              <a:spcAft>
                <a:spcPts val="0"/>
              </a:spcAft>
              <a:buNone/>
            </a:pPr>
            <a:r>
              <a:rPr lang="en-US" sz="1800" dirty="0">
                <a:latin typeface="Arial"/>
                <a:ea typeface="Arial"/>
                <a:cs typeface="Arial"/>
                <a:sym typeface="Arial"/>
              </a:rPr>
              <a:t>Use Child Elements instead.</a:t>
            </a:r>
            <a:endParaRPr dirty="0"/>
          </a:p>
          <a:p>
            <a:pPr marL="457200" marR="0" lvl="1" indent="0" algn="l" rtl="0">
              <a:spcBef>
                <a:spcPts val="0"/>
              </a:spcBef>
              <a:spcAft>
                <a:spcPts val="0"/>
              </a:spcAft>
              <a:buNone/>
            </a:pPr>
            <a:r>
              <a:rPr lang="en-US" sz="1800" b="0" i="0" u="none" strike="noStrike" cap="none" dirty="0">
                <a:latin typeface="Arial"/>
                <a:ea typeface="Arial"/>
                <a:cs typeface="Arial"/>
                <a:sym typeface="Arial"/>
              </a:rPr>
              <a:t>&lt;Address&gt;</a:t>
            </a:r>
            <a:endParaRPr dirty="0"/>
          </a:p>
          <a:p>
            <a:pPr marL="457200" marR="0" lvl="1" indent="0" algn="l" rtl="0">
              <a:spcBef>
                <a:spcPts val="0"/>
              </a:spcBef>
              <a:spcAft>
                <a:spcPts val="0"/>
              </a:spcAft>
              <a:buNone/>
            </a:pPr>
            <a:r>
              <a:rPr lang="en-US" sz="1800" b="0" i="0" u="none" strike="noStrike" cap="none" dirty="0">
                <a:latin typeface="Arial"/>
                <a:ea typeface="Arial"/>
                <a:cs typeface="Arial"/>
                <a:sym typeface="Arial"/>
              </a:rPr>
              <a:t>&lt;City&gt;&lt;/City&gt;</a:t>
            </a:r>
            <a:endParaRPr dirty="0"/>
          </a:p>
          <a:p>
            <a:pPr marL="457200" marR="0" lvl="1" indent="0" algn="l" rtl="0">
              <a:spcBef>
                <a:spcPts val="0"/>
              </a:spcBef>
              <a:spcAft>
                <a:spcPts val="0"/>
              </a:spcAft>
              <a:buNone/>
            </a:pPr>
            <a:r>
              <a:rPr lang="en-US" sz="1800" b="0" i="0" u="none" strike="noStrike" cap="none" dirty="0">
                <a:latin typeface="Arial"/>
                <a:ea typeface="Arial"/>
                <a:cs typeface="Arial"/>
                <a:sym typeface="Arial"/>
              </a:rPr>
              <a:t>&lt;Street&gt;&lt;/Street&gt;</a:t>
            </a:r>
            <a:endParaRPr dirty="0"/>
          </a:p>
          <a:p>
            <a:pPr marL="457200" marR="0" lvl="1" indent="0" algn="l" rtl="0">
              <a:spcBef>
                <a:spcPts val="0"/>
              </a:spcBef>
              <a:spcAft>
                <a:spcPts val="0"/>
              </a:spcAft>
              <a:buNone/>
            </a:pPr>
            <a:r>
              <a:rPr lang="en-US" sz="1800" b="0" i="0" u="none" strike="noStrike" cap="none" dirty="0">
                <a:latin typeface="Arial"/>
                <a:ea typeface="Arial"/>
                <a:cs typeface="Arial"/>
                <a:sym typeface="Arial"/>
              </a:rPr>
              <a:t>&lt;/Address&gt;</a:t>
            </a:r>
            <a:endParaRPr dirty="0"/>
          </a:p>
        </p:txBody>
      </p:sp>
      <p:sp>
        <p:nvSpPr>
          <p:cNvPr id="3" name="Google Shape;141;p9">
            <a:extLst>
              <a:ext uri="{FF2B5EF4-FFF2-40B4-BE49-F238E27FC236}">
                <a16:creationId xmlns:a16="http://schemas.microsoft.com/office/drawing/2014/main" id="{F2EFBE40-77DD-4808-A17E-2655655F064A}"/>
              </a:ext>
            </a:extLst>
          </p:cNvPr>
          <p:cNvSpPr/>
          <p:nvPr/>
        </p:nvSpPr>
        <p:spPr>
          <a:xfrm>
            <a:off x="3657600" y="3517"/>
            <a:ext cx="243207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u="sng" dirty="0">
                <a:solidFill>
                  <a:schemeClr val="tx2">
                    <a:lumMod val="90000"/>
                  </a:schemeClr>
                </a:solidFill>
                <a:latin typeface="Erica One"/>
                <a:ea typeface="Erica One"/>
                <a:cs typeface="Erica One"/>
                <a:sym typeface="Erica One"/>
              </a:rPr>
              <a:t>Attribute</a:t>
            </a:r>
            <a:endParaRPr dirty="0">
              <a:solidFill>
                <a:schemeClr val="tx2">
                  <a:lumMod val="90000"/>
                </a:schemeClr>
              </a:solidFill>
            </a:endParaRPr>
          </a:p>
        </p:txBody>
      </p:sp>
    </p:spTree>
    <p:extLst>
      <p:ext uri="{BB962C8B-B14F-4D97-AF65-F5344CB8AC3E}">
        <p14:creationId xmlns:p14="http://schemas.microsoft.com/office/powerpoint/2010/main" val="3211457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6;p10">
            <a:extLst>
              <a:ext uri="{FF2B5EF4-FFF2-40B4-BE49-F238E27FC236}">
                <a16:creationId xmlns:a16="http://schemas.microsoft.com/office/drawing/2014/main" id="{D2FEB03F-7920-4B5F-8CCD-8E35BC592407}"/>
              </a:ext>
            </a:extLst>
          </p:cNvPr>
          <p:cNvSpPr/>
          <p:nvPr/>
        </p:nvSpPr>
        <p:spPr>
          <a:xfrm>
            <a:off x="1524000" y="457200"/>
            <a:ext cx="7086600" cy="2246769"/>
          </a:xfrm>
          <a:prstGeom prst="rect">
            <a:avLst/>
          </a:prstGeom>
          <a:noFill/>
          <a:ln>
            <a:noFill/>
          </a:ln>
        </p:spPr>
        <p:txBody>
          <a:bodyPr spcFirstLastPara="1" wrap="square" lIns="91425" tIns="45700" rIns="91425" bIns="45700" anchor="t" anchorCtr="0">
            <a:spAutoFit/>
          </a:bodyPr>
          <a:lstStyle/>
          <a:p>
            <a:pPr marL="118871" marR="0" lvl="0" indent="0" algn="ctr" rtl="0">
              <a:spcBef>
                <a:spcPts val="0"/>
              </a:spcBef>
              <a:spcAft>
                <a:spcPts val="0"/>
              </a:spcAft>
              <a:buClr>
                <a:srgbClr val="002060"/>
              </a:buClr>
              <a:buSzPts val="3200"/>
              <a:buFont typeface="Erica One"/>
              <a:buNone/>
            </a:pPr>
            <a:r>
              <a:rPr lang="en-US" sz="3200" u="sng" dirty="0">
                <a:solidFill>
                  <a:schemeClr val="tx2">
                    <a:lumMod val="90000"/>
                  </a:schemeClr>
                </a:solidFill>
                <a:latin typeface="Erica One"/>
                <a:ea typeface="Erica One"/>
                <a:cs typeface="Erica One"/>
                <a:sym typeface="Erica One"/>
              </a:rPr>
              <a:t>Entities</a:t>
            </a:r>
            <a:endParaRPr dirty="0">
              <a:solidFill>
                <a:schemeClr val="tx2">
                  <a:lumMod val="90000"/>
                </a:schemeClr>
              </a:solidFill>
            </a:endParaRPr>
          </a:p>
          <a:p>
            <a:pPr marL="118871" marR="0" lvl="0" indent="0" algn="l" rtl="0">
              <a:spcBef>
                <a:spcPts val="0"/>
              </a:spcBef>
              <a:spcAft>
                <a:spcPts val="0"/>
              </a:spcAft>
              <a:buClr>
                <a:schemeClr val="dk1"/>
              </a:buClr>
              <a:buSzPts val="1800"/>
              <a:buFont typeface="Arial"/>
              <a:buNone/>
            </a:pPr>
            <a:r>
              <a:rPr lang="en-US" sz="1800" dirty="0">
                <a:latin typeface="Arial"/>
                <a:ea typeface="Arial"/>
                <a:cs typeface="Arial"/>
                <a:sym typeface="Arial"/>
              </a:rPr>
              <a:t>Sort of short code for a particular word that is to be repeated again and again. Created using &amp; before the word and ; after the word</a:t>
            </a:r>
            <a:endParaRPr dirty="0"/>
          </a:p>
          <a:p>
            <a:pPr marL="0" marR="0" lvl="0" indent="0" algn="l" rtl="0">
              <a:spcBef>
                <a:spcPts val="0"/>
              </a:spcBef>
              <a:spcAft>
                <a:spcPts val="0"/>
              </a:spcAft>
              <a:buNone/>
            </a:pPr>
            <a:r>
              <a:rPr lang="en-US" sz="1800" dirty="0">
                <a:latin typeface="Arial"/>
                <a:ea typeface="Arial"/>
                <a:cs typeface="Arial"/>
                <a:sym typeface="Arial"/>
              </a:rPr>
              <a:t>Some characters have a special meaning in XML, like the less than sign (&lt;) that defines the start of an XML tag.</a:t>
            </a:r>
            <a:endParaRPr dirty="0"/>
          </a:p>
          <a:p>
            <a:pPr marL="0" marR="0" lvl="0" indent="0" algn="l" rtl="0">
              <a:spcBef>
                <a:spcPts val="0"/>
              </a:spcBef>
              <a:spcAft>
                <a:spcPts val="0"/>
              </a:spcAft>
              <a:buNone/>
            </a:pPr>
            <a:r>
              <a:rPr lang="en-US" sz="1800" dirty="0">
                <a:latin typeface="Arial"/>
                <a:ea typeface="Arial"/>
                <a:cs typeface="Arial"/>
                <a:sym typeface="Arial"/>
              </a:rPr>
              <a:t>The following entities are predefined in XML:</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3" name="Google Shape;147;p10">
            <a:extLst>
              <a:ext uri="{FF2B5EF4-FFF2-40B4-BE49-F238E27FC236}">
                <a16:creationId xmlns:a16="http://schemas.microsoft.com/office/drawing/2014/main" id="{AF6A2489-86BA-45F9-8FC6-E5A6C06F18C7}"/>
              </a:ext>
            </a:extLst>
          </p:cNvPr>
          <p:cNvSpPr/>
          <p:nvPr/>
        </p:nvSpPr>
        <p:spPr>
          <a:xfrm>
            <a:off x="2133600" y="2630984"/>
            <a:ext cx="5638800" cy="1477328"/>
          </a:xfrm>
          <a:prstGeom prst="rect">
            <a:avLst/>
          </a:prstGeom>
          <a:noFill/>
          <a:ln>
            <a:noFill/>
          </a:ln>
        </p:spPr>
        <p:txBody>
          <a:bodyPr spcFirstLastPara="1" wrap="square" lIns="91425" tIns="45700" rIns="91425" bIns="45700" anchor="t" anchorCtr="0">
            <a:spAutoFit/>
          </a:bodyPr>
          <a:lstStyle/>
          <a:p>
            <a:pPr marL="457200" marR="0" lvl="1" indent="-114300" algn="l" rtl="0">
              <a:spcBef>
                <a:spcPts val="0"/>
              </a:spcBef>
              <a:spcAft>
                <a:spcPts val="0"/>
              </a:spcAft>
              <a:buClr>
                <a:srgbClr val="FFFF82"/>
              </a:buClr>
              <a:buSzPts val="1800"/>
              <a:buFont typeface="Trebuchet MS"/>
              <a:buChar char=" "/>
            </a:pPr>
            <a:r>
              <a:rPr lang="en-US" sz="1800" b="0" i="0" u="none" strike="noStrike" cap="none" dirty="0">
                <a:latin typeface="Trebuchet MS"/>
                <a:ea typeface="Trebuchet MS"/>
                <a:cs typeface="Trebuchet MS"/>
                <a:sym typeface="Trebuchet MS"/>
              </a:rPr>
              <a:t>&amp;amp;</a:t>
            </a:r>
            <a:r>
              <a:rPr lang="en-US" sz="1800" b="0" i="0" u="none" strike="noStrike" cap="none" dirty="0">
                <a:latin typeface="Arial"/>
                <a:ea typeface="Arial"/>
                <a:cs typeface="Arial"/>
                <a:sym typeface="Arial"/>
              </a:rPr>
              <a:t>  for  </a:t>
            </a:r>
            <a:r>
              <a:rPr lang="en-US" sz="1800" b="0" i="0" u="none" strike="noStrike" cap="none" dirty="0">
                <a:latin typeface="Trebuchet MS"/>
                <a:ea typeface="Trebuchet MS"/>
                <a:cs typeface="Trebuchet MS"/>
                <a:sym typeface="Trebuchet MS"/>
              </a:rPr>
              <a:t>&amp;</a:t>
            </a:r>
            <a:r>
              <a:rPr lang="en-US" sz="1800" b="0" i="0" u="none" strike="noStrike" cap="none" dirty="0">
                <a:latin typeface="Arial"/>
                <a:ea typeface="Arial"/>
                <a:cs typeface="Arial"/>
                <a:sym typeface="Arial"/>
              </a:rPr>
              <a:t>   (almost always necessary)</a:t>
            </a:r>
            <a:endParaRPr dirty="0"/>
          </a:p>
          <a:p>
            <a:pPr marL="457200" marR="0" lvl="1" indent="-114300" algn="l" rtl="0">
              <a:spcBef>
                <a:spcPts val="0"/>
              </a:spcBef>
              <a:spcAft>
                <a:spcPts val="0"/>
              </a:spcAft>
              <a:buClr>
                <a:srgbClr val="FFFF82"/>
              </a:buClr>
              <a:buSzPts val="1800"/>
              <a:buFont typeface="Trebuchet MS"/>
              <a:buChar char=" "/>
            </a:pPr>
            <a:r>
              <a:rPr lang="en-US" sz="1800" b="0" i="0" u="none" strike="noStrike" cap="none" dirty="0">
                <a:latin typeface="Trebuchet MS"/>
                <a:ea typeface="Trebuchet MS"/>
                <a:cs typeface="Trebuchet MS"/>
                <a:sym typeface="Trebuchet MS"/>
              </a:rPr>
              <a:t>&amp;lt; </a:t>
            </a:r>
            <a:r>
              <a:rPr lang="en-US" sz="1800" b="0" i="0" u="none" strike="noStrike" cap="none" dirty="0">
                <a:latin typeface="Arial"/>
                <a:ea typeface="Arial"/>
                <a:cs typeface="Arial"/>
                <a:sym typeface="Arial"/>
              </a:rPr>
              <a:t>      for  </a:t>
            </a:r>
            <a:r>
              <a:rPr lang="en-US" sz="1800" b="0" i="0" u="none" strike="noStrike" cap="none" dirty="0">
                <a:latin typeface="Trebuchet MS"/>
                <a:ea typeface="Trebuchet MS"/>
                <a:cs typeface="Trebuchet MS"/>
                <a:sym typeface="Trebuchet MS"/>
              </a:rPr>
              <a:t>&lt;</a:t>
            </a:r>
            <a:r>
              <a:rPr lang="en-US" sz="1800" b="0" i="0" u="none" strike="noStrike" cap="none" dirty="0">
                <a:latin typeface="Arial"/>
                <a:ea typeface="Arial"/>
                <a:cs typeface="Arial"/>
                <a:sym typeface="Arial"/>
              </a:rPr>
              <a:t>    (almost always necessary)</a:t>
            </a:r>
            <a:endParaRPr dirty="0"/>
          </a:p>
          <a:p>
            <a:pPr marL="457200" marR="0" lvl="1" indent="-114300" algn="l" rtl="0">
              <a:spcBef>
                <a:spcPts val="0"/>
              </a:spcBef>
              <a:spcAft>
                <a:spcPts val="0"/>
              </a:spcAft>
              <a:buClr>
                <a:srgbClr val="FFFF82"/>
              </a:buClr>
              <a:buSzPts val="1800"/>
              <a:buFont typeface="Trebuchet MS"/>
              <a:buChar char=" "/>
            </a:pPr>
            <a:r>
              <a:rPr lang="en-US" sz="1800" b="0" i="0" u="none" strike="noStrike" cap="none" dirty="0">
                <a:latin typeface="Trebuchet MS"/>
                <a:ea typeface="Trebuchet MS"/>
                <a:cs typeface="Trebuchet MS"/>
                <a:sym typeface="Trebuchet MS"/>
              </a:rPr>
              <a:t>&amp;gt;</a:t>
            </a:r>
            <a:r>
              <a:rPr lang="en-US" sz="1800" b="0" i="0" u="none" strike="noStrike" cap="none" dirty="0">
                <a:latin typeface="Arial"/>
                <a:ea typeface="Arial"/>
                <a:cs typeface="Arial"/>
                <a:sym typeface="Arial"/>
              </a:rPr>
              <a:t>      for   </a:t>
            </a:r>
            <a:r>
              <a:rPr lang="en-US" sz="1800" b="0" i="0" u="none" strike="noStrike" cap="none" dirty="0">
                <a:latin typeface="Trebuchet MS"/>
                <a:ea typeface="Trebuchet MS"/>
                <a:cs typeface="Trebuchet MS"/>
                <a:sym typeface="Trebuchet MS"/>
              </a:rPr>
              <a:t>&gt;</a:t>
            </a:r>
            <a:r>
              <a:rPr lang="en-US" sz="1800" b="0" i="0" u="none" strike="noStrike" cap="none" dirty="0">
                <a:latin typeface="Arial"/>
                <a:ea typeface="Arial"/>
                <a:cs typeface="Arial"/>
                <a:sym typeface="Arial"/>
              </a:rPr>
              <a:t>   (not usually necessary)</a:t>
            </a:r>
            <a:endParaRPr dirty="0"/>
          </a:p>
          <a:p>
            <a:pPr marL="457200" marR="0" lvl="1" indent="-114300" algn="l" rtl="0">
              <a:spcBef>
                <a:spcPts val="0"/>
              </a:spcBef>
              <a:spcAft>
                <a:spcPts val="0"/>
              </a:spcAft>
              <a:buClr>
                <a:srgbClr val="FFFF82"/>
              </a:buClr>
              <a:buSzPts val="1800"/>
              <a:buFont typeface="Trebuchet MS"/>
              <a:buChar char=" "/>
            </a:pPr>
            <a:r>
              <a:rPr lang="en-US" sz="1800" b="0" i="0" u="none" strike="noStrike" cap="none" dirty="0">
                <a:latin typeface="Trebuchet MS"/>
                <a:ea typeface="Trebuchet MS"/>
                <a:cs typeface="Trebuchet MS"/>
                <a:sym typeface="Trebuchet MS"/>
              </a:rPr>
              <a:t>&amp;quot; </a:t>
            </a:r>
            <a:r>
              <a:rPr lang="en-US" sz="1800" b="0" i="0" u="none" strike="noStrike" cap="none" dirty="0">
                <a:latin typeface="Arial"/>
                <a:ea typeface="Arial"/>
                <a:cs typeface="Arial"/>
                <a:sym typeface="Arial"/>
              </a:rPr>
              <a:t>for   </a:t>
            </a:r>
            <a:r>
              <a:rPr lang="en-US" sz="1800" b="0" i="0" u="none" strike="noStrike" cap="none" dirty="0">
                <a:latin typeface="Trebuchet MS"/>
                <a:ea typeface="Trebuchet MS"/>
                <a:cs typeface="Trebuchet MS"/>
                <a:sym typeface="Trebuchet MS"/>
              </a:rPr>
              <a:t>" </a:t>
            </a:r>
            <a:r>
              <a:rPr lang="en-US" sz="1800" b="0" i="0" u="none" strike="noStrike" cap="none" dirty="0">
                <a:latin typeface="Arial"/>
                <a:ea typeface="Arial"/>
                <a:cs typeface="Arial"/>
                <a:sym typeface="Arial"/>
              </a:rPr>
              <a:t>   (necessary inside double quotes)</a:t>
            </a:r>
            <a:endParaRPr dirty="0"/>
          </a:p>
          <a:p>
            <a:pPr marL="457200" marR="0" lvl="1" indent="-114300" algn="l" rtl="0">
              <a:spcBef>
                <a:spcPts val="0"/>
              </a:spcBef>
              <a:spcAft>
                <a:spcPts val="0"/>
              </a:spcAft>
              <a:buClr>
                <a:srgbClr val="FFFF82"/>
              </a:buClr>
              <a:buSzPts val="1800"/>
              <a:buFont typeface="Trebuchet MS"/>
              <a:buChar char=" "/>
            </a:pPr>
            <a:r>
              <a:rPr lang="en-US" sz="1800" b="0" i="0" u="none" strike="noStrike" cap="none" dirty="0">
                <a:latin typeface="Trebuchet MS"/>
                <a:ea typeface="Trebuchet MS"/>
                <a:cs typeface="Trebuchet MS"/>
                <a:sym typeface="Trebuchet MS"/>
              </a:rPr>
              <a:t>&amp;apos;</a:t>
            </a:r>
            <a:r>
              <a:rPr lang="en-US" sz="1800" b="0" i="0" u="none" strike="noStrike" cap="none" dirty="0">
                <a:latin typeface="Arial"/>
                <a:ea typeface="Arial"/>
                <a:cs typeface="Arial"/>
                <a:sym typeface="Arial"/>
              </a:rPr>
              <a:t> for  </a:t>
            </a:r>
            <a:r>
              <a:rPr lang="en-US" sz="1800" b="0" i="0" u="none" strike="noStrike" cap="none" dirty="0">
                <a:latin typeface="Trebuchet MS"/>
                <a:ea typeface="Trebuchet MS"/>
                <a:cs typeface="Trebuchet MS"/>
                <a:sym typeface="Trebuchet MS"/>
              </a:rPr>
              <a:t> '</a:t>
            </a:r>
            <a:r>
              <a:rPr lang="en-US" sz="1800" b="0" i="0" u="none" strike="noStrike" cap="none" dirty="0">
                <a:latin typeface="Arial"/>
                <a:ea typeface="Arial"/>
                <a:cs typeface="Arial"/>
                <a:sym typeface="Arial"/>
              </a:rPr>
              <a:t>    (necessary inside single quotes)</a:t>
            </a:r>
            <a:endParaRPr dirty="0"/>
          </a:p>
        </p:txBody>
      </p:sp>
    </p:spTree>
    <p:extLst>
      <p:ext uri="{BB962C8B-B14F-4D97-AF65-F5344CB8AC3E}">
        <p14:creationId xmlns:p14="http://schemas.microsoft.com/office/powerpoint/2010/main" val="296194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2;p11">
            <a:extLst>
              <a:ext uri="{FF2B5EF4-FFF2-40B4-BE49-F238E27FC236}">
                <a16:creationId xmlns:a16="http://schemas.microsoft.com/office/drawing/2014/main" id="{ECF59A07-39AA-4CB7-BB8F-F1E71AD070F9}"/>
              </a:ext>
            </a:extLst>
          </p:cNvPr>
          <p:cNvSpPr/>
          <p:nvPr/>
        </p:nvSpPr>
        <p:spPr>
          <a:xfrm>
            <a:off x="3947481" y="-45698"/>
            <a:ext cx="267893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u="sng" dirty="0">
                <a:solidFill>
                  <a:schemeClr val="tx2">
                    <a:lumMod val="90000"/>
                  </a:schemeClr>
                </a:solidFill>
                <a:latin typeface="Erica One"/>
                <a:ea typeface="Erica One"/>
                <a:cs typeface="Erica One"/>
                <a:sym typeface="Erica One"/>
              </a:rPr>
              <a:t>Namespaces</a:t>
            </a:r>
            <a:endParaRPr dirty="0">
              <a:solidFill>
                <a:schemeClr val="tx2">
                  <a:lumMod val="90000"/>
                </a:schemeClr>
              </a:solidFill>
            </a:endParaRPr>
          </a:p>
        </p:txBody>
      </p:sp>
      <p:sp>
        <p:nvSpPr>
          <p:cNvPr id="3" name="Google Shape;153;p11">
            <a:extLst>
              <a:ext uri="{FF2B5EF4-FFF2-40B4-BE49-F238E27FC236}">
                <a16:creationId xmlns:a16="http://schemas.microsoft.com/office/drawing/2014/main" id="{C374F78B-6596-408F-849F-AF198F05B63F}"/>
              </a:ext>
            </a:extLst>
          </p:cNvPr>
          <p:cNvSpPr txBox="1"/>
          <p:nvPr/>
        </p:nvSpPr>
        <p:spPr>
          <a:xfrm>
            <a:off x="1576442" y="483690"/>
            <a:ext cx="9182140" cy="2839239"/>
          </a:xfrm>
          <a:prstGeom prst="rect">
            <a:avLst/>
          </a:prstGeom>
          <a:noFill/>
          <a:ln>
            <a:noFill/>
          </a:ln>
        </p:spPr>
        <p:txBody>
          <a:bodyPr spcFirstLastPara="1" wrap="square" lIns="0" tIns="12700" rIns="0" bIns="0" anchor="t" anchorCtr="0">
            <a:spAutoFit/>
          </a:bodyPr>
          <a:lstStyle/>
          <a:p>
            <a:pPr marL="0" marR="0" lvl="0" indent="0" algn="l" rtl="0">
              <a:spcBef>
                <a:spcPts val="0"/>
              </a:spcBef>
              <a:spcAft>
                <a:spcPts val="0"/>
              </a:spcAft>
              <a:buNone/>
            </a:pPr>
            <a:r>
              <a:rPr lang="en-US" sz="1800" u="sng" dirty="0">
                <a:solidFill>
                  <a:schemeClr val="tx2">
                    <a:lumMod val="90000"/>
                  </a:schemeClr>
                </a:solidFill>
                <a:latin typeface="Arial"/>
                <a:ea typeface="Arial"/>
                <a:cs typeface="Arial"/>
                <a:sym typeface="Arial"/>
              </a:rPr>
              <a:t>Duplicate Element Names</a:t>
            </a:r>
            <a:endParaRPr sz="1800" u="sng" dirty="0">
              <a:solidFill>
                <a:schemeClr val="tx2">
                  <a:lumMod val="90000"/>
                </a:schemeClr>
              </a:solidFill>
              <a:latin typeface="Arial"/>
              <a:ea typeface="Arial"/>
              <a:cs typeface="Arial"/>
              <a:sym typeface="Arial"/>
            </a:endParaRPr>
          </a:p>
          <a:p>
            <a:pPr marL="0" marR="0" lvl="0" indent="0" algn="l" rtl="0">
              <a:spcBef>
                <a:spcPts val="100"/>
              </a:spcBef>
              <a:spcAft>
                <a:spcPts val="0"/>
              </a:spcAft>
              <a:buClr>
                <a:srgbClr val="3333CC"/>
              </a:buClr>
              <a:buSzPts val="1087"/>
              <a:buFont typeface="Noto Sans Symbols"/>
              <a:buChar char="■"/>
            </a:pPr>
            <a:r>
              <a:rPr lang="en-US" sz="1800" dirty="0">
                <a:latin typeface="Arial"/>
                <a:ea typeface="Arial"/>
                <a:cs typeface="Arial"/>
                <a:sym typeface="Arial"/>
              </a:rPr>
              <a:t>It allows developers to create their own elements</a:t>
            </a:r>
            <a:endParaRPr dirty="0"/>
          </a:p>
          <a:p>
            <a:pPr marL="0" marR="0" lvl="0" indent="0" algn="l" rtl="0">
              <a:spcBef>
                <a:spcPts val="0"/>
              </a:spcBef>
              <a:spcAft>
                <a:spcPts val="0"/>
              </a:spcAft>
              <a:buNone/>
            </a:pPr>
            <a:r>
              <a:rPr lang="en-US" sz="1800" dirty="0">
                <a:latin typeface="Arial"/>
                <a:ea typeface="Arial"/>
                <a:cs typeface="Arial"/>
                <a:sym typeface="Arial"/>
              </a:rPr>
              <a:t>and attributes for their own projects.</a:t>
            </a:r>
            <a:endParaRPr dirty="0"/>
          </a:p>
          <a:p>
            <a:pPr marL="0" marR="360045" lvl="0" indent="0" algn="l" rtl="0">
              <a:spcBef>
                <a:spcPts val="615"/>
              </a:spcBef>
              <a:spcAft>
                <a:spcPts val="0"/>
              </a:spcAft>
              <a:buClr>
                <a:srgbClr val="3333CC"/>
              </a:buClr>
              <a:buSzPts val="1087"/>
              <a:buFont typeface="Noto Sans Symbols"/>
              <a:buChar char="■"/>
            </a:pPr>
            <a:r>
              <a:rPr lang="en-US" sz="1800" dirty="0">
                <a:latin typeface="Arial"/>
                <a:ea typeface="Arial"/>
                <a:cs typeface="Arial"/>
                <a:sym typeface="Arial"/>
              </a:rPr>
              <a:t>Developer has to ensure the uniqueness of the  element names and attributes in a document.</a:t>
            </a:r>
            <a:endParaRPr sz="1800" dirty="0">
              <a:latin typeface="Arial"/>
              <a:ea typeface="Arial"/>
              <a:cs typeface="Arial"/>
              <a:sym typeface="Arial"/>
            </a:endParaRPr>
          </a:p>
          <a:p>
            <a:pPr marL="354965" marR="0" lvl="0" indent="-342265" algn="l" rtl="0">
              <a:spcBef>
                <a:spcPts val="100"/>
              </a:spcBef>
              <a:spcAft>
                <a:spcPts val="0"/>
              </a:spcAft>
              <a:buClr>
                <a:srgbClr val="3333CC"/>
              </a:buClr>
              <a:buSzPts val="1087"/>
              <a:buFont typeface="Noto Sans Symbols"/>
              <a:buChar char="■"/>
            </a:pPr>
            <a:r>
              <a:rPr lang="en-US" sz="1800" dirty="0">
                <a:latin typeface="Arial"/>
                <a:ea typeface="Arial"/>
                <a:cs typeface="Arial"/>
                <a:sym typeface="Arial"/>
              </a:rPr>
              <a:t>Name conflicts are inevitable from different developers.</a:t>
            </a:r>
            <a:endParaRPr dirty="0"/>
          </a:p>
          <a:p>
            <a:pPr marL="354965" marR="5080" lvl="0" indent="-342265" algn="l" rtl="0">
              <a:spcBef>
                <a:spcPts val="575"/>
              </a:spcBef>
              <a:spcAft>
                <a:spcPts val="0"/>
              </a:spcAft>
              <a:buClr>
                <a:srgbClr val="3333CC"/>
              </a:buClr>
              <a:buSzPts val="1087"/>
              <a:buFont typeface="Noto Sans Symbols"/>
              <a:buChar char="■"/>
            </a:pPr>
            <a:r>
              <a:rPr lang="en-US" sz="1800" dirty="0">
                <a:latin typeface="Arial"/>
                <a:ea typeface="Arial"/>
                <a:cs typeface="Arial"/>
                <a:sym typeface="Arial"/>
              </a:rPr>
              <a:t>It is difficult for the browser to distinguish a  conflicting element.</a:t>
            </a:r>
            <a:endParaRPr dirty="0"/>
          </a:p>
          <a:p>
            <a:pPr marL="0" marR="360045" lvl="0" indent="69055" algn="l" rtl="0">
              <a:spcBef>
                <a:spcPts val="615"/>
              </a:spcBef>
              <a:spcAft>
                <a:spcPts val="0"/>
              </a:spcAft>
              <a:buClr>
                <a:srgbClr val="3333CC"/>
              </a:buClr>
              <a:buSzPts val="1087"/>
              <a:buFont typeface="Noto Sans Symbols"/>
              <a:buNone/>
            </a:pPr>
            <a:endParaRPr sz="1800" dirty="0">
              <a:solidFill>
                <a:schemeClr val="dk1"/>
              </a:solidFill>
              <a:latin typeface="Arial"/>
              <a:ea typeface="Arial"/>
              <a:cs typeface="Arial"/>
              <a:sym typeface="Arial"/>
            </a:endParaRPr>
          </a:p>
          <a:p>
            <a:pPr marL="0" marR="360045" lvl="0" indent="69055" algn="l" rtl="0">
              <a:spcBef>
                <a:spcPts val="615"/>
              </a:spcBef>
              <a:spcAft>
                <a:spcPts val="0"/>
              </a:spcAft>
              <a:buClr>
                <a:srgbClr val="3333CC"/>
              </a:buClr>
              <a:buSzPts val="1087"/>
              <a:buFont typeface="Noto Sans Symbols"/>
              <a:buNone/>
            </a:pPr>
            <a:endParaRPr sz="1800" dirty="0">
              <a:solidFill>
                <a:schemeClr val="dk1"/>
              </a:solidFill>
              <a:latin typeface="Arial"/>
              <a:ea typeface="Arial"/>
              <a:cs typeface="Arial"/>
              <a:sym typeface="Arial"/>
            </a:endParaRPr>
          </a:p>
        </p:txBody>
      </p:sp>
      <p:sp>
        <p:nvSpPr>
          <p:cNvPr id="4" name="Google Shape;154;p11">
            <a:extLst>
              <a:ext uri="{FF2B5EF4-FFF2-40B4-BE49-F238E27FC236}">
                <a16:creationId xmlns:a16="http://schemas.microsoft.com/office/drawing/2014/main" id="{46E105B9-0673-428C-A4D9-094D3F32E1B5}"/>
              </a:ext>
            </a:extLst>
          </p:cNvPr>
          <p:cNvSpPr/>
          <p:nvPr/>
        </p:nvSpPr>
        <p:spPr>
          <a:xfrm>
            <a:off x="6951380" y="4577542"/>
            <a:ext cx="4866547" cy="207264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 name="Google Shape;155;p11">
            <a:extLst>
              <a:ext uri="{FF2B5EF4-FFF2-40B4-BE49-F238E27FC236}">
                <a16:creationId xmlns:a16="http://schemas.microsoft.com/office/drawing/2014/main" id="{CDC33552-84F2-4DD6-8CAE-F09D90A2E2D2}"/>
              </a:ext>
            </a:extLst>
          </p:cNvPr>
          <p:cNvSpPr/>
          <p:nvPr/>
        </p:nvSpPr>
        <p:spPr>
          <a:xfrm>
            <a:off x="1433418" y="2823670"/>
            <a:ext cx="7707063" cy="2639184"/>
          </a:xfrm>
          <a:prstGeom prst="rect">
            <a:avLst/>
          </a:prstGeom>
          <a:noFill/>
          <a:ln>
            <a:noFill/>
          </a:ln>
        </p:spPr>
        <p:txBody>
          <a:bodyPr spcFirstLastPara="1" wrap="square" lIns="91425" tIns="45700" rIns="91425" bIns="45700" anchor="t" anchorCtr="0">
            <a:spAutoFit/>
          </a:bodyPr>
          <a:lstStyle/>
          <a:p>
            <a:pPr marL="12700" marR="0" lvl="0" indent="0" algn="l" rtl="0">
              <a:spcBef>
                <a:spcPts val="0"/>
              </a:spcBef>
              <a:spcAft>
                <a:spcPts val="0"/>
              </a:spcAft>
              <a:buNone/>
            </a:pPr>
            <a:r>
              <a:rPr lang="en-US" sz="1800" b="1" dirty="0">
                <a:solidFill>
                  <a:schemeClr val="tx2">
                    <a:lumMod val="90000"/>
                  </a:schemeClr>
                </a:solidFill>
                <a:latin typeface="Arial"/>
                <a:ea typeface="Arial"/>
                <a:cs typeface="Arial"/>
                <a:sym typeface="Arial"/>
              </a:rPr>
              <a:t>Namespaces</a:t>
            </a:r>
            <a:endParaRPr dirty="0">
              <a:solidFill>
                <a:schemeClr val="tx2">
                  <a:lumMod val="90000"/>
                </a:schemeClr>
              </a:solidFill>
            </a:endParaRPr>
          </a:p>
          <a:p>
            <a:pPr marL="354965" marR="0" lvl="0" indent="-342265" algn="l" rtl="0">
              <a:spcBef>
                <a:spcPts val="100"/>
              </a:spcBef>
              <a:spcAft>
                <a:spcPts val="0"/>
              </a:spcAft>
              <a:buClr>
                <a:srgbClr val="3333CC"/>
              </a:buClr>
              <a:buSzPts val="1087"/>
              <a:buFont typeface="Noto Sans Symbols"/>
              <a:buChar char="■"/>
            </a:pPr>
            <a:r>
              <a:rPr lang="en-US" sz="1800" dirty="0">
                <a:latin typeface="Arial"/>
                <a:ea typeface="Arial"/>
                <a:cs typeface="Arial"/>
                <a:sym typeface="Arial"/>
              </a:rPr>
              <a:t>Elements are distinguished by using namespaces.</a:t>
            </a:r>
            <a:endParaRPr sz="1800" dirty="0">
              <a:latin typeface="Arial"/>
              <a:ea typeface="Arial"/>
              <a:cs typeface="Arial"/>
              <a:sym typeface="Arial"/>
            </a:endParaRPr>
          </a:p>
          <a:p>
            <a:pPr marL="354965" marR="0" lvl="0" indent="-342265" algn="l" rtl="0">
              <a:spcBef>
                <a:spcPts val="1710"/>
              </a:spcBef>
              <a:spcAft>
                <a:spcPts val="0"/>
              </a:spcAft>
              <a:buClr>
                <a:srgbClr val="3333CC"/>
              </a:buClr>
              <a:buSzPts val="1087"/>
              <a:buFont typeface="Noto Sans Symbols"/>
              <a:buChar char="■"/>
            </a:pPr>
            <a:r>
              <a:rPr lang="en-US" sz="1800" dirty="0">
                <a:latin typeface="Arial"/>
                <a:ea typeface="Arial"/>
                <a:cs typeface="Arial"/>
                <a:sym typeface="Arial"/>
              </a:rPr>
              <a:t>A namespace is a collection of names.</a:t>
            </a:r>
            <a:endParaRPr sz="1800" dirty="0">
              <a:latin typeface="Arial"/>
              <a:ea typeface="Arial"/>
              <a:cs typeface="Arial"/>
              <a:sym typeface="Arial"/>
            </a:endParaRPr>
          </a:p>
          <a:p>
            <a:pPr marL="354965" marR="0" lvl="0" indent="-342265" algn="l" rtl="0">
              <a:spcBef>
                <a:spcPts val="1689"/>
              </a:spcBef>
              <a:spcAft>
                <a:spcPts val="0"/>
              </a:spcAft>
              <a:buClr>
                <a:srgbClr val="3333CC"/>
              </a:buClr>
              <a:buSzPts val="1087"/>
              <a:buFont typeface="Noto Sans Symbols"/>
              <a:buChar char="■"/>
            </a:pPr>
            <a:r>
              <a:rPr lang="en-US" sz="1800" dirty="0">
                <a:latin typeface="Arial"/>
                <a:ea typeface="Arial"/>
                <a:cs typeface="Arial"/>
                <a:sym typeface="Arial"/>
              </a:rPr>
              <a:t>Namespaces allow the browser to:</a:t>
            </a:r>
            <a:endParaRPr dirty="0"/>
          </a:p>
          <a:p>
            <a:pPr marL="756285" marR="0" lvl="1" indent="-287019" algn="l" rtl="0">
              <a:spcBef>
                <a:spcPts val="1705"/>
              </a:spcBef>
              <a:spcAft>
                <a:spcPts val="0"/>
              </a:spcAft>
              <a:buClr>
                <a:srgbClr val="FF0000"/>
              </a:buClr>
              <a:buSzPts val="975"/>
              <a:buFont typeface="Noto Sans Symbols"/>
              <a:buChar char="■"/>
            </a:pPr>
            <a:r>
              <a:rPr lang="en-US" sz="1800" b="0" i="0" u="none" strike="noStrike" cap="none" dirty="0">
                <a:latin typeface="Arial"/>
                <a:ea typeface="Arial"/>
                <a:cs typeface="Arial"/>
                <a:sym typeface="Arial"/>
              </a:rPr>
              <a:t>Combine documents from different sources</a:t>
            </a:r>
            <a:endParaRPr sz="1800" b="0" i="0" u="none" strike="noStrike" cap="none" dirty="0">
              <a:latin typeface="Arial"/>
              <a:ea typeface="Arial"/>
              <a:cs typeface="Arial"/>
              <a:sym typeface="Arial"/>
            </a:endParaRPr>
          </a:p>
          <a:p>
            <a:pPr marL="756285" marR="0" lvl="1" indent="-287019" algn="l" rtl="0">
              <a:spcBef>
                <a:spcPts val="1705"/>
              </a:spcBef>
              <a:spcAft>
                <a:spcPts val="0"/>
              </a:spcAft>
              <a:buClr>
                <a:srgbClr val="FF0000"/>
              </a:buClr>
              <a:buSzPts val="975"/>
              <a:buFont typeface="Noto Sans Symbols"/>
              <a:buChar char="■"/>
            </a:pPr>
            <a:r>
              <a:rPr lang="en-US" sz="1800" b="0" i="0" u="none" strike="noStrike" cap="none" dirty="0">
                <a:latin typeface="Arial"/>
                <a:ea typeface="Arial"/>
                <a:cs typeface="Arial"/>
                <a:sym typeface="Arial"/>
              </a:rPr>
              <a:t>Identify the source of elements or attributes</a:t>
            </a:r>
            <a:endParaRPr sz="1800" b="0" i="0" u="none" strike="noStrike" cap="none" dirty="0">
              <a:latin typeface="Arial"/>
              <a:ea typeface="Arial"/>
              <a:cs typeface="Arial"/>
              <a:sym typeface="Arial"/>
            </a:endParaRPr>
          </a:p>
        </p:txBody>
      </p:sp>
    </p:spTree>
    <p:extLst>
      <p:ext uri="{BB962C8B-B14F-4D97-AF65-F5344CB8AC3E}">
        <p14:creationId xmlns:p14="http://schemas.microsoft.com/office/powerpoint/2010/main" val="974737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0;p12">
            <a:extLst>
              <a:ext uri="{FF2B5EF4-FFF2-40B4-BE49-F238E27FC236}">
                <a16:creationId xmlns:a16="http://schemas.microsoft.com/office/drawing/2014/main" id="{8F72075D-6C80-4C4F-8F32-ED3FE2BC93BD}"/>
              </a:ext>
            </a:extLst>
          </p:cNvPr>
          <p:cNvSpPr/>
          <p:nvPr/>
        </p:nvSpPr>
        <p:spPr>
          <a:xfrm>
            <a:off x="1487658" y="595326"/>
            <a:ext cx="7697906" cy="22098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 name="Google Shape;161;p12">
            <a:extLst>
              <a:ext uri="{FF2B5EF4-FFF2-40B4-BE49-F238E27FC236}">
                <a16:creationId xmlns:a16="http://schemas.microsoft.com/office/drawing/2014/main" id="{A3916ABF-B6AC-4165-BC2F-F664C9868969}"/>
              </a:ext>
            </a:extLst>
          </p:cNvPr>
          <p:cNvSpPr/>
          <p:nvPr/>
        </p:nvSpPr>
        <p:spPr>
          <a:xfrm>
            <a:off x="3428999" y="0"/>
            <a:ext cx="1771939"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u="sng">
                <a:solidFill>
                  <a:srgbClr val="002060"/>
                </a:solidFill>
                <a:latin typeface="Arial"/>
                <a:ea typeface="Arial"/>
                <a:cs typeface="Arial"/>
                <a:sym typeface="Arial"/>
              </a:rPr>
              <a:t>SYNTAX</a:t>
            </a:r>
            <a:endParaRPr/>
          </a:p>
        </p:txBody>
      </p:sp>
      <p:sp>
        <p:nvSpPr>
          <p:cNvPr id="4" name="Google Shape;162;p12">
            <a:extLst>
              <a:ext uri="{FF2B5EF4-FFF2-40B4-BE49-F238E27FC236}">
                <a16:creationId xmlns:a16="http://schemas.microsoft.com/office/drawing/2014/main" id="{74EDB759-72CF-4C8A-87F1-9F766B04CE48}"/>
              </a:ext>
            </a:extLst>
          </p:cNvPr>
          <p:cNvSpPr/>
          <p:nvPr/>
        </p:nvSpPr>
        <p:spPr>
          <a:xfrm>
            <a:off x="1600200" y="2885889"/>
            <a:ext cx="7697906" cy="202106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u="sng" dirty="0">
                <a:solidFill>
                  <a:schemeClr val="tx2">
                    <a:lumMod val="90000"/>
                  </a:schemeClr>
                </a:solidFill>
                <a:latin typeface="Arial"/>
                <a:ea typeface="Arial"/>
                <a:cs typeface="Arial"/>
                <a:sym typeface="Arial"/>
              </a:rPr>
              <a:t>EXAMPLE</a:t>
            </a:r>
            <a:r>
              <a:rPr lang="en-US" sz="1800" dirty="0">
                <a:solidFill>
                  <a:schemeClr val="tx2">
                    <a:lumMod val="90000"/>
                  </a:schemeClr>
                </a:solidFill>
                <a:latin typeface="Arial"/>
                <a:ea typeface="Arial"/>
                <a:cs typeface="Arial"/>
                <a:sym typeface="Arial"/>
              </a:rPr>
              <a:t>:</a:t>
            </a:r>
            <a:endParaRPr sz="1800" dirty="0">
              <a:solidFill>
                <a:schemeClr val="tx2">
                  <a:lumMod val="90000"/>
                </a:schemeClr>
              </a:solidFill>
              <a:latin typeface="Courier New"/>
              <a:ea typeface="Courier New"/>
              <a:cs typeface="Courier New"/>
              <a:sym typeface="Courier New"/>
            </a:endParaRPr>
          </a:p>
          <a:p>
            <a:pPr marL="0" marR="0" lvl="0" indent="0" algn="l" rtl="0">
              <a:spcBef>
                <a:spcPts val="180"/>
              </a:spcBef>
              <a:spcAft>
                <a:spcPts val="0"/>
              </a:spcAft>
              <a:buNone/>
            </a:pPr>
            <a:r>
              <a:rPr lang="en-US" sz="1800" dirty="0">
                <a:latin typeface="Courier New"/>
                <a:ea typeface="Courier New"/>
                <a:cs typeface="Courier New"/>
                <a:sym typeface="Courier New"/>
              </a:rPr>
              <a:t>&lt;</a:t>
            </a:r>
            <a:r>
              <a:rPr lang="en-US" sz="1800" dirty="0" err="1">
                <a:latin typeface="Courier New"/>
                <a:ea typeface="Courier New"/>
                <a:cs typeface="Courier New"/>
                <a:sym typeface="Courier New"/>
              </a:rPr>
              <a:t>S:Student</a:t>
            </a:r>
            <a:r>
              <a:rPr lang="en-US" sz="1800" dirty="0">
                <a:latin typeface="Courier New"/>
                <a:ea typeface="Courier New"/>
                <a:cs typeface="Courier New"/>
                <a:sym typeface="Courier New"/>
              </a:rPr>
              <a:t> </a:t>
            </a:r>
            <a:r>
              <a:rPr lang="en-US" sz="1800" dirty="0" err="1">
                <a:latin typeface="Courier New"/>
                <a:ea typeface="Courier New"/>
                <a:cs typeface="Courier New"/>
                <a:sym typeface="Courier New"/>
              </a:rPr>
              <a:t>xmlns:S</a:t>
            </a:r>
            <a:r>
              <a:rPr lang="en-US" sz="1800" dirty="0">
                <a:latin typeface="Courier New"/>
                <a:ea typeface="Courier New"/>
                <a:cs typeface="Courier New"/>
                <a:sym typeface="Courier New"/>
              </a:rPr>
              <a:t>=” </a:t>
            </a:r>
            <a:r>
              <a:rPr lang="en-US" sz="1800" u="sng" dirty="0">
                <a:latin typeface="Courier New"/>
                <a:ea typeface="Courier New"/>
                <a:cs typeface="Courier New"/>
                <a:sym typeface="Courier New"/>
                <a:hlinkClick r:id="rId3">
                  <a:extLst>
                    <a:ext uri="{A12FA001-AC4F-418D-AE19-62706E023703}">
                      <ahyp:hlinkClr xmlns:ahyp="http://schemas.microsoft.com/office/drawing/2018/hyperlinkcolor" val="tx"/>
                    </a:ext>
                  </a:extLst>
                </a:hlinkClick>
              </a:rPr>
              <a:t>http://www.abc.com</a:t>
            </a:r>
            <a:r>
              <a:rPr lang="en-US" sz="1800" dirty="0">
                <a:latin typeface="Courier New"/>
                <a:ea typeface="Courier New"/>
                <a:cs typeface="Courier New"/>
                <a:sym typeface="Courier New"/>
              </a:rPr>
              <a:t>”&gt;</a:t>
            </a:r>
            <a:endParaRPr dirty="0"/>
          </a:p>
          <a:p>
            <a:pPr marL="0" marR="0" lvl="0" indent="0" algn="l" rtl="0">
              <a:spcBef>
                <a:spcPts val="180"/>
              </a:spcBef>
              <a:spcAft>
                <a:spcPts val="0"/>
              </a:spcAft>
              <a:buNone/>
            </a:pPr>
            <a:r>
              <a:rPr lang="en-US" sz="1800" dirty="0">
                <a:latin typeface="Courier New"/>
                <a:ea typeface="Courier New"/>
                <a:cs typeface="Courier New"/>
                <a:sym typeface="Courier New"/>
              </a:rPr>
              <a:t>&lt;</a:t>
            </a:r>
            <a:r>
              <a:rPr lang="en-US" sz="1800" dirty="0" err="1">
                <a:latin typeface="Courier New"/>
                <a:ea typeface="Courier New"/>
                <a:cs typeface="Courier New"/>
                <a:sym typeface="Courier New"/>
              </a:rPr>
              <a:t>S:First</a:t>
            </a:r>
            <a:r>
              <a:rPr lang="en-US" sz="1800" dirty="0">
                <a:latin typeface="Courier New"/>
                <a:ea typeface="Courier New"/>
                <a:cs typeface="Courier New"/>
                <a:sym typeface="Courier New"/>
              </a:rPr>
              <a:t>&gt;John&lt;/</a:t>
            </a:r>
            <a:r>
              <a:rPr lang="en-US" sz="1800" dirty="0" err="1">
                <a:latin typeface="Courier New"/>
                <a:ea typeface="Courier New"/>
                <a:cs typeface="Courier New"/>
                <a:sym typeface="Courier New"/>
              </a:rPr>
              <a:t>S:First</a:t>
            </a:r>
            <a:r>
              <a:rPr lang="en-US" sz="1800" dirty="0">
                <a:latin typeface="Courier New"/>
                <a:ea typeface="Courier New"/>
                <a:cs typeface="Courier New"/>
                <a:sym typeface="Courier New"/>
              </a:rPr>
              <a:t>&gt;</a:t>
            </a:r>
            <a:endParaRPr sz="1800" dirty="0">
              <a:latin typeface="Courier New"/>
              <a:ea typeface="Courier New"/>
              <a:cs typeface="Courier New"/>
              <a:sym typeface="Courier New"/>
            </a:endParaRPr>
          </a:p>
          <a:p>
            <a:pPr marL="79248" marR="0" lvl="0" indent="0" algn="l" rtl="0">
              <a:lnSpc>
                <a:spcPct val="100000"/>
              </a:lnSpc>
              <a:spcBef>
                <a:spcPts val="0"/>
              </a:spcBef>
              <a:spcAft>
                <a:spcPts val="0"/>
              </a:spcAft>
              <a:buClr>
                <a:schemeClr val="dk1"/>
              </a:buClr>
              <a:buSzPts val="1800"/>
              <a:buFont typeface="Courier New"/>
              <a:buNone/>
            </a:pPr>
            <a:r>
              <a:rPr lang="en-US" sz="1800" dirty="0">
                <a:latin typeface="Courier New"/>
                <a:ea typeface="Courier New"/>
                <a:cs typeface="Courier New"/>
                <a:sym typeface="Courier New"/>
              </a:rPr>
              <a:t>&lt;</a:t>
            </a:r>
            <a:r>
              <a:rPr lang="en-US" sz="1800" dirty="0" err="1">
                <a:latin typeface="Courier New"/>
                <a:ea typeface="Courier New"/>
                <a:cs typeface="Courier New"/>
                <a:sym typeface="Courier New"/>
              </a:rPr>
              <a:t>S:Last</a:t>
            </a:r>
            <a:r>
              <a:rPr lang="en-US" sz="1800" dirty="0">
                <a:latin typeface="Courier New"/>
                <a:ea typeface="Courier New"/>
                <a:cs typeface="Courier New"/>
                <a:sym typeface="Courier New"/>
              </a:rPr>
              <a:t>&gt;Dewey&lt;/</a:t>
            </a:r>
            <a:r>
              <a:rPr lang="en-US" sz="1800" dirty="0" err="1">
                <a:latin typeface="Courier New"/>
                <a:ea typeface="Courier New"/>
                <a:cs typeface="Courier New"/>
                <a:sym typeface="Courier New"/>
              </a:rPr>
              <a:t>S:Last</a:t>
            </a:r>
            <a:r>
              <a:rPr lang="en-US" sz="1800" dirty="0">
                <a:latin typeface="Courier New"/>
                <a:ea typeface="Courier New"/>
                <a:cs typeface="Courier New"/>
                <a:sym typeface="Courier New"/>
              </a:rPr>
              <a:t>&gt;</a:t>
            </a:r>
            <a:endParaRPr sz="1800" dirty="0">
              <a:latin typeface="Courier New"/>
              <a:ea typeface="Courier New"/>
              <a:cs typeface="Courier New"/>
              <a:sym typeface="Courier New"/>
            </a:endParaRPr>
          </a:p>
          <a:p>
            <a:pPr marL="79248" marR="0" lvl="0" indent="0" algn="l" rtl="0">
              <a:lnSpc>
                <a:spcPct val="100000"/>
              </a:lnSpc>
              <a:spcBef>
                <a:spcPts val="5"/>
              </a:spcBef>
              <a:spcAft>
                <a:spcPts val="0"/>
              </a:spcAft>
              <a:buClr>
                <a:schemeClr val="dk1"/>
              </a:buClr>
              <a:buSzPts val="1800"/>
              <a:buFont typeface="Courier New"/>
              <a:buNone/>
            </a:pPr>
            <a:r>
              <a:rPr lang="en-US" sz="1800" dirty="0">
                <a:latin typeface="Courier New"/>
                <a:ea typeface="Courier New"/>
                <a:cs typeface="Courier New"/>
                <a:sym typeface="Courier New"/>
              </a:rPr>
              <a:t>&lt;</a:t>
            </a:r>
            <a:r>
              <a:rPr lang="en-US" sz="1800" dirty="0" err="1">
                <a:latin typeface="Courier New"/>
                <a:ea typeface="Courier New"/>
                <a:cs typeface="Courier New"/>
                <a:sym typeface="Courier New"/>
              </a:rPr>
              <a:t>S:Title</a:t>
            </a:r>
            <a:r>
              <a:rPr lang="en-US" sz="1800" dirty="0">
                <a:latin typeface="Courier New"/>
                <a:ea typeface="Courier New"/>
                <a:cs typeface="Courier New"/>
                <a:sym typeface="Courier New"/>
              </a:rPr>
              <a:t>&gt;Student&lt;/</a:t>
            </a:r>
            <a:r>
              <a:rPr lang="en-US" sz="1800" dirty="0" err="1">
                <a:latin typeface="Courier New"/>
                <a:ea typeface="Courier New"/>
                <a:cs typeface="Courier New"/>
                <a:sym typeface="Courier New"/>
              </a:rPr>
              <a:t>S:Title</a:t>
            </a:r>
            <a:r>
              <a:rPr lang="en-US" sz="1800" dirty="0">
                <a:latin typeface="Courier New"/>
                <a:ea typeface="Courier New"/>
                <a:cs typeface="Courier New"/>
                <a:sym typeface="Courier New"/>
              </a:rPr>
              <a:t>&gt;</a:t>
            </a:r>
            <a:endParaRPr sz="1800" dirty="0">
              <a:latin typeface="Courier New"/>
              <a:ea typeface="Courier New"/>
              <a:cs typeface="Courier New"/>
              <a:sym typeface="Courier New"/>
            </a:endParaRPr>
          </a:p>
          <a:p>
            <a:pPr marL="0" marR="0" lvl="0" indent="0" algn="l" rtl="0">
              <a:spcBef>
                <a:spcPts val="0"/>
              </a:spcBef>
              <a:spcAft>
                <a:spcPts val="0"/>
              </a:spcAft>
              <a:buNone/>
            </a:pPr>
            <a:r>
              <a:rPr lang="en-US" sz="1800" dirty="0">
                <a:latin typeface="Courier New"/>
                <a:ea typeface="Courier New"/>
                <a:cs typeface="Courier New"/>
                <a:sym typeface="Courier New"/>
              </a:rPr>
              <a:t>&lt;/</a:t>
            </a:r>
            <a:r>
              <a:rPr lang="en-US" sz="1800" dirty="0" err="1">
                <a:latin typeface="Courier New"/>
                <a:ea typeface="Courier New"/>
                <a:cs typeface="Courier New"/>
                <a:sym typeface="Courier New"/>
              </a:rPr>
              <a:t>S:Student</a:t>
            </a:r>
            <a:r>
              <a:rPr lang="en-US" sz="1800" dirty="0">
                <a:latin typeface="Courier New"/>
                <a:ea typeface="Courier New"/>
                <a:cs typeface="Courier New"/>
                <a:sym typeface="Courier New"/>
              </a:rPr>
              <a:t>&gt;</a:t>
            </a:r>
            <a:endParaRPr sz="1800" dirty="0">
              <a:latin typeface="Courier New"/>
              <a:ea typeface="Courier New"/>
              <a:cs typeface="Courier New"/>
              <a:sym typeface="Courier New"/>
            </a:endParaRPr>
          </a:p>
        </p:txBody>
      </p:sp>
    </p:spTree>
    <p:extLst>
      <p:ext uri="{BB962C8B-B14F-4D97-AF65-F5344CB8AC3E}">
        <p14:creationId xmlns:p14="http://schemas.microsoft.com/office/powerpoint/2010/main" val="1119120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7;p13">
            <a:extLst>
              <a:ext uri="{FF2B5EF4-FFF2-40B4-BE49-F238E27FC236}">
                <a16:creationId xmlns:a16="http://schemas.microsoft.com/office/drawing/2014/main" id="{BF4BA4FA-5DDB-4DE7-BF16-4ACF279B53EF}"/>
              </a:ext>
            </a:extLst>
          </p:cNvPr>
          <p:cNvSpPr/>
          <p:nvPr/>
        </p:nvSpPr>
        <p:spPr>
          <a:xfrm>
            <a:off x="1676400" y="914400"/>
            <a:ext cx="8021782" cy="3557344"/>
          </a:xfrm>
          <a:prstGeom prst="rect">
            <a:avLst/>
          </a:prstGeom>
          <a:noFill/>
          <a:ln>
            <a:noFill/>
          </a:ln>
        </p:spPr>
        <p:txBody>
          <a:bodyPr spcFirstLastPara="1" wrap="square" lIns="91425" tIns="45700" rIns="91425" bIns="45700" anchor="t" anchorCtr="0">
            <a:spAutoFit/>
          </a:bodyPr>
          <a:lstStyle/>
          <a:p>
            <a:pPr marL="354965" marR="0" lvl="0" indent="-342265" algn="l" rtl="0">
              <a:spcBef>
                <a:spcPts val="0"/>
              </a:spcBef>
              <a:spcAft>
                <a:spcPts val="0"/>
              </a:spcAft>
              <a:buClr>
                <a:srgbClr val="3333CC"/>
              </a:buClr>
              <a:buSzPts val="840"/>
              <a:buFont typeface="Noto Sans Symbols"/>
              <a:buChar char="■"/>
            </a:pPr>
            <a:r>
              <a:rPr lang="en-US" sz="1400" b="1" dirty="0">
                <a:solidFill>
                  <a:schemeClr val="tx2">
                    <a:lumMod val="90000"/>
                  </a:schemeClr>
                </a:solidFill>
                <a:latin typeface="Arial"/>
                <a:ea typeface="Arial"/>
                <a:cs typeface="Arial"/>
                <a:sym typeface="Arial"/>
              </a:rPr>
              <a:t>XML Namespaces</a:t>
            </a:r>
            <a:endParaRPr sz="1400" dirty="0">
              <a:solidFill>
                <a:schemeClr val="tx2">
                  <a:lumMod val="90000"/>
                </a:schemeClr>
              </a:solidFill>
              <a:latin typeface="Arial"/>
              <a:ea typeface="Arial"/>
              <a:cs typeface="Arial"/>
              <a:sym typeface="Arial"/>
            </a:endParaRPr>
          </a:p>
          <a:p>
            <a:pPr marL="756285" marR="218440" lvl="1" indent="-287019" algn="l" rtl="0">
              <a:spcBef>
                <a:spcPts val="480"/>
              </a:spcBef>
              <a:spcAft>
                <a:spcPts val="0"/>
              </a:spcAft>
              <a:buClr>
                <a:srgbClr val="FF0000"/>
              </a:buClr>
              <a:buSzPts val="770"/>
              <a:buFont typeface="Noto Sans Symbols"/>
              <a:buChar char="■"/>
            </a:pPr>
            <a:r>
              <a:rPr lang="en-US" sz="1400" b="0" i="0" u="none" strike="noStrike" cap="none" dirty="0">
                <a:latin typeface="Arial"/>
                <a:ea typeface="Arial"/>
                <a:cs typeface="Arial"/>
                <a:sym typeface="Arial"/>
              </a:rPr>
              <a:t>Namespaces distinguish between elements and attributes  with the same name from different XML applications.</a:t>
            </a:r>
            <a:endParaRPr dirty="0"/>
          </a:p>
          <a:p>
            <a:pPr marL="756285" marR="509905" lvl="1" indent="-287019" algn="l" rtl="0">
              <a:spcBef>
                <a:spcPts val="480"/>
              </a:spcBef>
              <a:spcAft>
                <a:spcPts val="0"/>
              </a:spcAft>
              <a:buClr>
                <a:srgbClr val="FF0000"/>
              </a:buClr>
              <a:buSzPts val="770"/>
              <a:buFont typeface="Noto Sans Symbols"/>
              <a:buChar char="■"/>
            </a:pPr>
            <a:r>
              <a:rPr lang="en-US" sz="1400" b="0" i="0" u="none" strike="noStrike" cap="none" dirty="0">
                <a:latin typeface="Arial"/>
                <a:ea typeface="Arial"/>
                <a:cs typeface="Arial"/>
                <a:sym typeface="Arial"/>
              </a:rPr>
              <a:t>It is a collection of names that can be used as element  names or attribute names in XML document.</a:t>
            </a:r>
            <a:endParaRPr dirty="0"/>
          </a:p>
          <a:p>
            <a:pPr marL="756285" marR="535940" lvl="1" indent="-287019" algn="l" rtl="0">
              <a:spcBef>
                <a:spcPts val="484"/>
              </a:spcBef>
              <a:spcAft>
                <a:spcPts val="0"/>
              </a:spcAft>
              <a:buClr>
                <a:srgbClr val="FF0000"/>
              </a:buClr>
              <a:buSzPts val="770"/>
              <a:buFont typeface="Noto Sans Symbols"/>
              <a:buChar char="■"/>
            </a:pPr>
            <a:r>
              <a:rPr lang="en-US" sz="1400" b="0" i="0" u="none" strike="noStrike" cap="none" dirty="0">
                <a:latin typeface="Arial"/>
                <a:ea typeface="Arial"/>
                <a:cs typeface="Arial"/>
                <a:sym typeface="Arial"/>
              </a:rPr>
              <a:t>XML namespaces provide a globally unique name for a  element or attribute to avoid name collisions.</a:t>
            </a:r>
            <a:endParaRPr sz="1400" b="0" i="0" u="none" strike="noStrike" cap="none" dirty="0">
              <a:latin typeface="Arial"/>
              <a:ea typeface="Arial"/>
              <a:cs typeface="Arial"/>
              <a:sym typeface="Arial"/>
            </a:endParaRPr>
          </a:p>
          <a:p>
            <a:pPr marL="354965" marR="0" lvl="0" indent="-342265" algn="l" rtl="0">
              <a:spcBef>
                <a:spcPts val="480"/>
              </a:spcBef>
              <a:spcAft>
                <a:spcPts val="0"/>
              </a:spcAft>
              <a:buClr>
                <a:srgbClr val="3333CC"/>
              </a:buClr>
              <a:buSzPts val="840"/>
              <a:buFont typeface="Noto Sans Symbols"/>
              <a:buChar char="■"/>
            </a:pPr>
            <a:r>
              <a:rPr lang="en-US" sz="1400" b="1" dirty="0">
                <a:solidFill>
                  <a:schemeClr val="tx2">
                    <a:lumMod val="90000"/>
                  </a:schemeClr>
                </a:solidFill>
                <a:latin typeface="Arial"/>
                <a:ea typeface="Arial"/>
                <a:cs typeface="Arial"/>
                <a:sym typeface="Arial"/>
              </a:rPr>
              <a:t>Working with Namespaces syntax</a:t>
            </a:r>
            <a:endParaRPr sz="1400" dirty="0">
              <a:solidFill>
                <a:schemeClr val="tx2">
                  <a:lumMod val="90000"/>
                </a:schemeClr>
              </a:solidFill>
              <a:latin typeface="Arial"/>
              <a:ea typeface="Arial"/>
              <a:cs typeface="Arial"/>
              <a:sym typeface="Arial"/>
            </a:endParaRPr>
          </a:p>
          <a:p>
            <a:pPr marL="756285" marR="0" lvl="1" indent="-287019" algn="l" rtl="0">
              <a:spcBef>
                <a:spcPts val="310"/>
              </a:spcBef>
              <a:spcAft>
                <a:spcPts val="0"/>
              </a:spcAft>
              <a:buClr>
                <a:srgbClr val="FF0000"/>
              </a:buClr>
              <a:buSzPts val="770"/>
              <a:buFont typeface="Noto Sans Symbols"/>
              <a:buChar char="■"/>
            </a:pPr>
            <a:r>
              <a:rPr lang="en-US" sz="1400" b="0" i="0" u="none" strike="noStrike" cap="none" dirty="0">
                <a:latin typeface="Arial"/>
                <a:ea typeface="Arial"/>
                <a:cs typeface="Arial"/>
                <a:sym typeface="Arial"/>
              </a:rPr>
              <a:t>Namespaces are declared by an </a:t>
            </a:r>
            <a:r>
              <a:rPr lang="en-US" sz="1400" b="0" i="0" u="none" strike="noStrike" cap="none" dirty="0" err="1">
                <a:latin typeface="Courier New"/>
                <a:ea typeface="Courier New"/>
                <a:cs typeface="Courier New"/>
                <a:sym typeface="Courier New"/>
              </a:rPr>
              <a:t>xmlns</a:t>
            </a:r>
            <a:r>
              <a:rPr lang="en-US" sz="1400" b="0" i="0" u="none" strike="noStrike" cap="none" dirty="0">
                <a:latin typeface="Courier New"/>
                <a:ea typeface="Courier New"/>
                <a:cs typeface="Courier New"/>
                <a:sym typeface="Courier New"/>
              </a:rPr>
              <a:t> </a:t>
            </a:r>
            <a:r>
              <a:rPr lang="en-US" sz="1400" b="0" i="0" u="none" strike="noStrike" cap="none" dirty="0">
                <a:latin typeface="Arial"/>
                <a:ea typeface="Arial"/>
                <a:cs typeface="Arial"/>
                <a:sym typeface="Arial"/>
              </a:rPr>
              <a:t>attribute whose</a:t>
            </a:r>
            <a:endParaRPr dirty="0"/>
          </a:p>
          <a:p>
            <a:pPr marL="756285" marR="0" lvl="0" indent="0" algn="l" rtl="0">
              <a:spcBef>
                <a:spcPts val="170"/>
              </a:spcBef>
              <a:spcAft>
                <a:spcPts val="0"/>
              </a:spcAft>
              <a:buNone/>
            </a:pPr>
            <a:r>
              <a:rPr lang="en-US" sz="1400" dirty="0">
                <a:latin typeface="Arial"/>
                <a:ea typeface="Arial"/>
                <a:cs typeface="Arial"/>
                <a:sym typeface="Arial"/>
              </a:rPr>
              <a:t>value is the URI of the namespace.</a:t>
            </a:r>
            <a:endParaRPr sz="1400" dirty="0">
              <a:latin typeface="Arial"/>
              <a:ea typeface="Arial"/>
              <a:cs typeface="Arial"/>
              <a:sym typeface="Arial"/>
            </a:endParaRPr>
          </a:p>
          <a:p>
            <a:pPr marL="756285" marR="0" lvl="1" indent="-287019" algn="l" rtl="0">
              <a:spcBef>
                <a:spcPts val="480"/>
              </a:spcBef>
              <a:spcAft>
                <a:spcPts val="0"/>
              </a:spcAft>
              <a:buClr>
                <a:srgbClr val="FF0000"/>
              </a:buClr>
              <a:buSzPts val="770"/>
              <a:buFont typeface="Noto Sans Symbols"/>
              <a:buChar char="■"/>
            </a:pPr>
            <a:r>
              <a:rPr lang="en-US" sz="1400" b="0" i="0" u="none" strike="noStrike" cap="none" dirty="0">
                <a:latin typeface="Arial"/>
                <a:ea typeface="Arial"/>
                <a:cs typeface="Arial"/>
                <a:sym typeface="Arial"/>
              </a:rPr>
              <a:t>If an attribute name has no prefix, it has no namespace.</a:t>
            </a:r>
            <a:endParaRPr dirty="0"/>
          </a:p>
          <a:p>
            <a:pPr marL="756285" marR="5080" lvl="1" indent="-287019" algn="l" rtl="0">
              <a:spcBef>
                <a:spcPts val="480"/>
              </a:spcBef>
              <a:spcAft>
                <a:spcPts val="0"/>
              </a:spcAft>
              <a:buClr>
                <a:srgbClr val="FF0000"/>
              </a:buClr>
              <a:buSzPts val="770"/>
              <a:buFont typeface="Noto Sans Symbols"/>
              <a:buChar char="■"/>
            </a:pPr>
            <a:r>
              <a:rPr lang="en-US" sz="1400" b="0" i="0" u="none" strike="noStrike" cap="none" dirty="0">
                <a:latin typeface="Arial"/>
                <a:ea typeface="Arial"/>
                <a:cs typeface="Arial"/>
                <a:sym typeface="Arial"/>
              </a:rPr>
              <a:t>A default namespace is used by an element and its child  elements if the element does not have a namespace prefix.</a:t>
            </a:r>
            <a:endParaRPr sz="1400" b="0" i="0" u="none" strike="noStrike" cap="none" dirty="0">
              <a:latin typeface="Arial"/>
              <a:ea typeface="Arial"/>
              <a:cs typeface="Arial"/>
              <a:sym typeface="Arial"/>
            </a:endParaRPr>
          </a:p>
          <a:p>
            <a:pPr marL="0" marR="0" lvl="0" indent="0" algn="l" rtl="0">
              <a:spcBef>
                <a:spcPts val="0"/>
              </a:spcBef>
              <a:spcAft>
                <a:spcPts val="0"/>
              </a:spcAft>
              <a:buNone/>
            </a:pPr>
            <a:endParaRPr sz="1400" dirty="0">
              <a:solidFill>
                <a:schemeClr val="dk1"/>
              </a:solidFill>
              <a:latin typeface="Arial"/>
              <a:ea typeface="Arial"/>
              <a:cs typeface="Arial"/>
              <a:sym typeface="Arial"/>
            </a:endParaRPr>
          </a:p>
        </p:txBody>
      </p:sp>
      <p:sp>
        <p:nvSpPr>
          <p:cNvPr id="3" name="Google Shape;168;p13">
            <a:extLst>
              <a:ext uri="{FF2B5EF4-FFF2-40B4-BE49-F238E27FC236}">
                <a16:creationId xmlns:a16="http://schemas.microsoft.com/office/drawing/2014/main" id="{8D8A805F-8620-4A37-B383-6E6391A02C3C}"/>
              </a:ext>
            </a:extLst>
          </p:cNvPr>
          <p:cNvSpPr/>
          <p:nvPr/>
        </p:nvSpPr>
        <p:spPr>
          <a:xfrm>
            <a:off x="3700093" y="152400"/>
            <a:ext cx="404459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u="sng" dirty="0">
                <a:solidFill>
                  <a:schemeClr val="tx2">
                    <a:lumMod val="90000"/>
                  </a:schemeClr>
                </a:solidFill>
                <a:latin typeface="Arial"/>
                <a:ea typeface="Arial"/>
                <a:cs typeface="Arial"/>
                <a:sym typeface="Arial"/>
              </a:rPr>
              <a:t>SUMMARY</a:t>
            </a:r>
            <a:endParaRPr dirty="0">
              <a:solidFill>
                <a:schemeClr val="tx2">
                  <a:lumMod val="90000"/>
                </a:schemeClr>
              </a:solidFill>
            </a:endParaRPr>
          </a:p>
        </p:txBody>
      </p:sp>
    </p:spTree>
    <p:extLst>
      <p:ext uri="{BB962C8B-B14F-4D97-AF65-F5344CB8AC3E}">
        <p14:creationId xmlns:p14="http://schemas.microsoft.com/office/powerpoint/2010/main" val="1411908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E13B2A-2903-4A68-B6B1-A0A26D5ADED0}"/>
              </a:ext>
            </a:extLst>
          </p:cNvPr>
          <p:cNvPicPr>
            <a:picLocks noChangeAspect="1"/>
          </p:cNvPicPr>
          <p:nvPr/>
        </p:nvPicPr>
        <p:blipFill>
          <a:blip r:embed="rId2"/>
          <a:stretch>
            <a:fillRect/>
          </a:stretch>
        </p:blipFill>
        <p:spPr>
          <a:xfrm>
            <a:off x="6096000" y="-1215648"/>
            <a:ext cx="6343650" cy="3571875"/>
          </a:xfrm>
          <a:prstGeom prst="rect">
            <a:avLst/>
          </a:prstGeom>
        </p:spPr>
      </p:pic>
      <p:sp>
        <p:nvSpPr>
          <p:cNvPr id="4" name="TextBox 3">
            <a:extLst>
              <a:ext uri="{FF2B5EF4-FFF2-40B4-BE49-F238E27FC236}">
                <a16:creationId xmlns:a16="http://schemas.microsoft.com/office/drawing/2014/main" id="{72577F5E-78DE-4CF2-8860-F08D5184EE2F}"/>
              </a:ext>
            </a:extLst>
          </p:cNvPr>
          <p:cNvSpPr txBox="1"/>
          <p:nvPr/>
        </p:nvSpPr>
        <p:spPr>
          <a:xfrm>
            <a:off x="1011382" y="1080654"/>
            <a:ext cx="9407236" cy="4247317"/>
          </a:xfrm>
          <a:prstGeom prst="rect">
            <a:avLst/>
          </a:prstGeom>
          <a:noFill/>
        </p:spPr>
        <p:txBody>
          <a:bodyPr wrap="square" rtlCol="0">
            <a:spAutoFit/>
          </a:bodyPr>
          <a:lstStyle/>
          <a:p>
            <a:r>
              <a:rPr lang="en-US" sz="3600" dirty="0">
                <a:solidFill>
                  <a:schemeClr val="tx2">
                    <a:lumMod val="90000"/>
                  </a:schemeClr>
                </a:solidFill>
              </a:rPr>
              <a:t>What is XML, and What Does it Do?</a:t>
            </a:r>
          </a:p>
          <a:p>
            <a:endParaRPr lang="en-US" dirty="0"/>
          </a:p>
          <a:p>
            <a:r>
              <a:rPr lang="en-US" dirty="0"/>
              <a:t>XML is not a programming language with specific tasks. Instead, it offers a faster framework for addressing various needs. Some languages that support the framework structure are XHTML, XSLT, and SOAP(Simple Object Access Protocol).</a:t>
            </a:r>
          </a:p>
          <a:p>
            <a:endParaRPr lang="en-US" dirty="0"/>
          </a:p>
          <a:p>
            <a:endParaRPr lang="en-US" dirty="0"/>
          </a:p>
          <a:p>
            <a:r>
              <a:rPr lang="en-US" dirty="0"/>
              <a:t>XML follows a set of rules that computers can easily understand and process. It aims to be simple and user-friendly on the Internet. It can handle any language since it relies on textual characters for its structure.</a:t>
            </a:r>
          </a:p>
          <a:p>
            <a:endParaRPr lang="en-US" dirty="0"/>
          </a:p>
          <a:p>
            <a:r>
              <a:rPr lang="en-US" dirty="0"/>
              <a:t>People created XML to make it easier to share information electronically. Over time, it became widely used for web-based information exchange, aligning with the increasing needs of users.</a:t>
            </a:r>
          </a:p>
        </p:txBody>
      </p:sp>
    </p:spTree>
    <p:extLst>
      <p:ext uri="{BB962C8B-B14F-4D97-AF65-F5344CB8AC3E}">
        <p14:creationId xmlns:p14="http://schemas.microsoft.com/office/powerpoint/2010/main" val="903205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1;p15">
            <a:extLst>
              <a:ext uri="{FF2B5EF4-FFF2-40B4-BE49-F238E27FC236}">
                <a16:creationId xmlns:a16="http://schemas.microsoft.com/office/drawing/2014/main" id="{FD0B14ED-845C-40FB-8668-D2A9FC963258}"/>
              </a:ext>
            </a:extLst>
          </p:cNvPr>
          <p:cNvSpPr/>
          <p:nvPr/>
        </p:nvSpPr>
        <p:spPr>
          <a:xfrm>
            <a:off x="1305951" y="152400"/>
            <a:ext cx="777240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u="sng" dirty="0">
                <a:solidFill>
                  <a:schemeClr val="tx2"/>
                </a:solidFill>
                <a:latin typeface="Erica One"/>
                <a:ea typeface="Erica One"/>
                <a:cs typeface="Erica One"/>
                <a:sym typeface="Erica One"/>
              </a:rPr>
              <a:t>DTD🡪 Document Type Definition </a:t>
            </a:r>
            <a:endParaRPr dirty="0">
              <a:solidFill>
                <a:schemeClr val="tx2"/>
              </a:solidFill>
            </a:endParaRPr>
          </a:p>
        </p:txBody>
      </p:sp>
      <p:sp>
        <p:nvSpPr>
          <p:cNvPr id="3" name="Google Shape;182;p15">
            <a:extLst>
              <a:ext uri="{FF2B5EF4-FFF2-40B4-BE49-F238E27FC236}">
                <a16:creationId xmlns:a16="http://schemas.microsoft.com/office/drawing/2014/main" id="{1CB8281B-744B-41F5-BEC2-7E5967D98066}"/>
              </a:ext>
            </a:extLst>
          </p:cNvPr>
          <p:cNvSpPr/>
          <p:nvPr/>
        </p:nvSpPr>
        <p:spPr>
          <a:xfrm>
            <a:off x="1458351" y="990600"/>
            <a:ext cx="7467600" cy="43088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latin typeface="Arial"/>
                <a:ea typeface="Arial"/>
                <a:cs typeface="Arial"/>
                <a:sym typeface="Arial"/>
              </a:rPr>
              <a:t>A Document Type Definition (DTD) defines the legal building blocks of an XML document. It defines the document structure with a list of legal elements and attributes.</a:t>
            </a:r>
            <a:endParaRPr dirty="0"/>
          </a:p>
          <a:p>
            <a:pPr marL="0" marR="0" lvl="0" indent="0" algn="l" rtl="0">
              <a:spcBef>
                <a:spcPts val="0"/>
              </a:spcBef>
              <a:spcAft>
                <a:spcPts val="0"/>
              </a:spcAft>
              <a:buNone/>
            </a:pPr>
            <a:endParaRPr sz="1800" dirty="0">
              <a:latin typeface="Arial"/>
              <a:ea typeface="Arial"/>
              <a:cs typeface="Arial"/>
              <a:sym typeface="Arial"/>
            </a:endParaRPr>
          </a:p>
          <a:p>
            <a:pPr marL="0" marR="0" lvl="0" indent="0" algn="l" rtl="0">
              <a:spcBef>
                <a:spcPts val="0"/>
              </a:spcBef>
              <a:spcAft>
                <a:spcPts val="0"/>
              </a:spcAft>
              <a:buNone/>
            </a:pPr>
            <a:r>
              <a:rPr lang="en-US" sz="2000" b="1" dirty="0">
                <a:latin typeface="Arial"/>
                <a:ea typeface="Arial"/>
                <a:cs typeface="Arial"/>
                <a:sym typeface="Arial"/>
              </a:rPr>
              <a:t>A DTD can be declared inline inside an XML document, or as an external reference</a:t>
            </a:r>
            <a:r>
              <a:rPr lang="en-US" sz="1800" dirty="0">
                <a:latin typeface="Arial"/>
                <a:ea typeface="Arial"/>
                <a:cs typeface="Arial"/>
                <a:sym typeface="Arial"/>
              </a:rPr>
              <a:t>.</a:t>
            </a:r>
            <a:endParaRPr dirty="0"/>
          </a:p>
          <a:p>
            <a:pPr marL="118871" marR="0" lvl="0" indent="0" algn="l" rtl="0">
              <a:spcBef>
                <a:spcPts val="0"/>
              </a:spcBef>
              <a:spcAft>
                <a:spcPts val="0"/>
              </a:spcAft>
              <a:buClr>
                <a:schemeClr val="dk1"/>
              </a:buClr>
              <a:buSzPts val="1800"/>
              <a:buFont typeface="Arial"/>
              <a:buNone/>
            </a:pPr>
            <a:endParaRPr sz="1800" dirty="0">
              <a:latin typeface="Arial"/>
              <a:ea typeface="Arial"/>
              <a:cs typeface="Arial"/>
              <a:sym typeface="Arial"/>
            </a:endParaRPr>
          </a:p>
          <a:p>
            <a:pPr marL="118871" marR="0" lvl="0" indent="0" algn="l" rtl="0">
              <a:spcBef>
                <a:spcPts val="0"/>
              </a:spcBef>
              <a:spcAft>
                <a:spcPts val="0"/>
              </a:spcAft>
              <a:buClr>
                <a:schemeClr val="dk1"/>
              </a:buClr>
              <a:buSzPts val="1800"/>
              <a:buFont typeface="Arial"/>
              <a:buNone/>
            </a:pPr>
            <a:r>
              <a:rPr lang="en-US" sz="1800" b="1" dirty="0">
                <a:latin typeface="Arial"/>
                <a:ea typeface="Arial"/>
                <a:cs typeface="Arial"/>
                <a:sym typeface="Arial"/>
              </a:rPr>
              <a:t>USE OF DTD</a:t>
            </a:r>
            <a:endParaRPr dirty="0"/>
          </a:p>
          <a:p>
            <a:pPr marL="285750" marR="0" lvl="0" indent="-285750" algn="l" rtl="0">
              <a:spcBef>
                <a:spcPts val="0"/>
              </a:spcBef>
              <a:spcAft>
                <a:spcPts val="0"/>
              </a:spcAft>
              <a:buClr>
                <a:schemeClr val="dk1"/>
              </a:buClr>
              <a:buSzPts val="1800"/>
              <a:buFont typeface="Arial"/>
              <a:buChar char="•"/>
            </a:pPr>
            <a:r>
              <a:rPr lang="en-US" sz="1800" dirty="0">
                <a:latin typeface="Arial"/>
                <a:ea typeface="Arial"/>
                <a:cs typeface="Arial"/>
                <a:sym typeface="Arial"/>
              </a:rPr>
              <a:t>With a DTD, each of your XML files can carry a description of its own format.</a:t>
            </a:r>
            <a:endParaRPr dirty="0"/>
          </a:p>
          <a:p>
            <a:pPr marL="285750" marR="0" lvl="0" indent="-285750" algn="l" rtl="0">
              <a:spcBef>
                <a:spcPts val="0"/>
              </a:spcBef>
              <a:spcAft>
                <a:spcPts val="0"/>
              </a:spcAft>
              <a:buClr>
                <a:schemeClr val="dk1"/>
              </a:buClr>
              <a:buSzPts val="1800"/>
              <a:buFont typeface="Arial"/>
              <a:buChar char="•"/>
            </a:pPr>
            <a:r>
              <a:rPr lang="en-US" sz="1800" dirty="0">
                <a:latin typeface="Arial"/>
                <a:ea typeface="Arial"/>
                <a:cs typeface="Arial"/>
                <a:sym typeface="Arial"/>
              </a:rPr>
              <a:t>With a DTD, independent groups of people can agree to use a standard DTD for interchanging data.</a:t>
            </a:r>
            <a:endParaRPr dirty="0"/>
          </a:p>
          <a:p>
            <a:pPr marL="285750" marR="0" lvl="0" indent="-285750" algn="l" rtl="0">
              <a:spcBef>
                <a:spcPts val="0"/>
              </a:spcBef>
              <a:spcAft>
                <a:spcPts val="0"/>
              </a:spcAft>
              <a:buClr>
                <a:schemeClr val="dk1"/>
              </a:buClr>
              <a:buSzPts val="1800"/>
              <a:buFont typeface="Arial"/>
              <a:buChar char="•"/>
            </a:pPr>
            <a:r>
              <a:rPr lang="en-US" sz="1800" dirty="0">
                <a:latin typeface="Arial"/>
                <a:ea typeface="Arial"/>
                <a:cs typeface="Arial"/>
                <a:sym typeface="Arial"/>
              </a:rPr>
              <a:t>Your application can use a standard DTD to verify that the data you receive from the outside world is valid.</a:t>
            </a:r>
            <a:endParaRPr dirty="0"/>
          </a:p>
          <a:p>
            <a:pPr marL="285750" marR="0" lvl="0" indent="-285750" algn="l" rtl="0">
              <a:spcBef>
                <a:spcPts val="0"/>
              </a:spcBef>
              <a:spcAft>
                <a:spcPts val="0"/>
              </a:spcAft>
              <a:buClr>
                <a:schemeClr val="dk1"/>
              </a:buClr>
              <a:buSzPts val="1800"/>
              <a:buFont typeface="Arial"/>
              <a:buChar char="•"/>
            </a:pPr>
            <a:r>
              <a:rPr lang="en-US" sz="1800" dirty="0">
                <a:latin typeface="Arial"/>
                <a:ea typeface="Arial"/>
                <a:cs typeface="Arial"/>
                <a:sym typeface="Arial"/>
              </a:rPr>
              <a:t>You can also use a DTD to verify your own data.</a:t>
            </a:r>
            <a:endParaRPr dirty="0"/>
          </a:p>
        </p:txBody>
      </p:sp>
    </p:spTree>
    <p:extLst>
      <p:ext uri="{BB962C8B-B14F-4D97-AF65-F5344CB8AC3E}">
        <p14:creationId xmlns:p14="http://schemas.microsoft.com/office/powerpoint/2010/main" val="3167682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87;p16">
            <a:extLst>
              <a:ext uri="{FF2B5EF4-FFF2-40B4-BE49-F238E27FC236}">
                <a16:creationId xmlns:a16="http://schemas.microsoft.com/office/drawing/2014/main" id="{0B5A0F6A-F4DE-4BB4-ABA5-64573CE31D9E}"/>
              </a:ext>
            </a:extLst>
          </p:cNvPr>
          <p:cNvPicPr preferRelativeResize="0"/>
          <p:nvPr/>
        </p:nvPicPr>
        <p:blipFill rotWithShape="1">
          <a:blip r:embed="rId2">
            <a:alphaModFix/>
          </a:blip>
          <a:srcRect/>
          <a:stretch/>
        </p:blipFill>
        <p:spPr>
          <a:xfrm>
            <a:off x="2057400" y="1219200"/>
            <a:ext cx="5715000" cy="3276600"/>
          </a:xfrm>
          <a:prstGeom prst="rect">
            <a:avLst/>
          </a:prstGeom>
          <a:noFill/>
          <a:ln>
            <a:noFill/>
          </a:ln>
        </p:spPr>
      </p:pic>
      <p:sp>
        <p:nvSpPr>
          <p:cNvPr id="3" name="Google Shape;188;p16">
            <a:extLst>
              <a:ext uri="{FF2B5EF4-FFF2-40B4-BE49-F238E27FC236}">
                <a16:creationId xmlns:a16="http://schemas.microsoft.com/office/drawing/2014/main" id="{5474F5E7-5764-4631-9D6A-945A4577F376}"/>
              </a:ext>
            </a:extLst>
          </p:cNvPr>
          <p:cNvSpPr/>
          <p:nvPr/>
        </p:nvSpPr>
        <p:spPr>
          <a:xfrm>
            <a:off x="1805354" y="152400"/>
            <a:ext cx="7338646" cy="7848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EE1EA"/>
              </a:buClr>
              <a:buSzPts val="4500"/>
              <a:buFont typeface="Arial"/>
              <a:buNone/>
            </a:pPr>
            <a:r>
              <a:rPr lang="en-US" sz="4500" b="1" i="0" u="none" strike="noStrike" cap="none">
                <a:solidFill>
                  <a:srgbClr val="BEE1EA"/>
                </a:solidFill>
                <a:latin typeface="Arial"/>
                <a:ea typeface="Arial"/>
                <a:cs typeface="Arial"/>
                <a:sym typeface="Arial"/>
              </a:rPr>
              <a:t>Structure of a DTD</a:t>
            </a:r>
            <a:endParaRPr sz="18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154821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4;p17">
            <a:extLst>
              <a:ext uri="{FF2B5EF4-FFF2-40B4-BE49-F238E27FC236}">
                <a16:creationId xmlns:a16="http://schemas.microsoft.com/office/drawing/2014/main" id="{2E652E4B-E827-47F0-8525-D60D84E8C1B9}"/>
              </a:ext>
            </a:extLst>
          </p:cNvPr>
          <p:cNvSpPr/>
          <p:nvPr/>
        </p:nvSpPr>
        <p:spPr>
          <a:xfrm>
            <a:off x="1600200" y="1752600"/>
            <a:ext cx="7315200" cy="38862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 name="Google Shape;195;p17">
            <a:extLst>
              <a:ext uri="{FF2B5EF4-FFF2-40B4-BE49-F238E27FC236}">
                <a16:creationId xmlns:a16="http://schemas.microsoft.com/office/drawing/2014/main" id="{F7F98A7F-0F56-4BCC-B290-00E366A9E34E}"/>
              </a:ext>
            </a:extLst>
          </p:cNvPr>
          <p:cNvSpPr/>
          <p:nvPr/>
        </p:nvSpPr>
        <p:spPr>
          <a:xfrm>
            <a:off x="1600200" y="152400"/>
            <a:ext cx="7514492" cy="1415772"/>
          </a:xfrm>
          <a:prstGeom prst="rect">
            <a:avLst/>
          </a:prstGeom>
          <a:noFill/>
          <a:ln>
            <a:noFill/>
          </a:ln>
        </p:spPr>
        <p:txBody>
          <a:bodyPr spcFirstLastPara="1" wrap="square" lIns="91425" tIns="45700" rIns="91425" bIns="45700" anchor="t" anchorCtr="0">
            <a:spAutoFit/>
          </a:bodyPr>
          <a:lstStyle/>
          <a:p>
            <a:pPr marL="118871" marR="0" lvl="0" indent="0" algn="ctr" rtl="0">
              <a:spcBef>
                <a:spcPts val="0"/>
              </a:spcBef>
              <a:spcAft>
                <a:spcPts val="0"/>
              </a:spcAft>
              <a:buClr>
                <a:srgbClr val="002060"/>
              </a:buClr>
              <a:buSzPts val="3200"/>
              <a:buFont typeface="Arial"/>
              <a:buNone/>
            </a:pPr>
            <a:r>
              <a:rPr lang="en-US" sz="3200" u="sng" dirty="0">
                <a:solidFill>
                  <a:srgbClr val="002060"/>
                </a:solidFill>
                <a:latin typeface="Arial"/>
                <a:ea typeface="Arial"/>
                <a:cs typeface="Arial"/>
                <a:sym typeface="Arial"/>
              </a:rPr>
              <a:t>Internal DTD Declaration</a:t>
            </a:r>
            <a:endParaRPr dirty="0"/>
          </a:p>
          <a:p>
            <a:pPr marL="0" marR="0" lvl="0" indent="0" algn="l" rtl="0">
              <a:spcBef>
                <a:spcPts val="0"/>
              </a:spcBef>
              <a:spcAft>
                <a:spcPts val="0"/>
              </a:spcAft>
              <a:buNone/>
            </a:pPr>
            <a:r>
              <a:rPr lang="en-US" sz="1800" dirty="0">
                <a:latin typeface="Arial"/>
                <a:ea typeface="Arial"/>
                <a:cs typeface="Arial"/>
                <a:sym typeface="Arial"/>
              </a:rPr>
              <a:t>If the DTD is declared inside the XML file, it should be wrapped in a DOCTYPE definition with the following syntax:</a:t>
            </a:r>
            <a:endParaRPr dirty="0"/>
          </a:p>
          <a:p>
            <a:pPr marL="0" marR="0" lvl="0" indent="0" algn="l" rtl="0">
              <a:spcBef>
                <a:spcPts val="0"/>
              </a:spcBef>
              <a:spcAft>
                <a:spcPts val="0"/>
              </a:spcAft>
              <a:buNone/>
            </a:pPr>
            <a:r>
              <a:rPr lang="en-US" sz="1800" dirty="0">
                <a:latin typeface="Arial"/>
                <a:ea typeface="Arial"/>
                <a:cs typeface="Arial"/>
                <a:sym typeface="Arial"/>
              </a:rPr>
              <a:t>&lt;!DOCTYPE root-element [element-declarations]&gt;</a:t>
            </a:r>
            <a:endParaRPr dirty="0"/>
          </a:p>
        </p:txBody>
      </p:sp>
    </p:spTree>
    <p:extLst>
      <p:ext uri="{BB962C8B-B14F-4D97-AF65-F5344CB8AC3E}">
        <p14:creationId xmlns:p14="http://schemas.microsoft.com/office/powerpoint/2010/main" val="1404654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0;p18">
            <a:extLst>
              <a:ext uri="{FF2B5EF4-FFF2-40B4-BE49-F238E27FC236}">
                <a16:creationId xmlns:a16="http://schemas.microsoft.com/office/drawing/2014/main" id="{D9ABE1AE-FBAA-42B9-9757-DA5CE44976DD}"/>
              </a:ext>
            </a:extLst>
          </p:cNvPr>
          <p:cNvSpPr/>
          <p:nvPr/>
        </p:nvSpPr>
        <p:spPr>
          <a:xfrm>
            <a:off x="1524000" y="152400"/>
            <a:ext cx="7315200" cy="44012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u="sng" dirty="0">
                <a:solidFill>
                  <a:schemeClr val="tx2"/>
                </a:solidFill>
                <a:latin typeface="Arial"/>
                <a:ea typeface="Arial"/>
                <a:cs typeface="Arial"/>
                <a:sym typeface="Arial"/>
              </a:rPr>
              <a:t>ELEMENT IN DTD</a:t>
            </a:r>
            <a:endParaRPr sz="2800" dirty="0">
              <a:solidFill>
                <a:schemeClr val="tx2"/>
              </a:solidFill>
              <a:latin typeface="Arial"/>
              <a:ea typeface="Arial"/>
              <a:cs typeface="Arial"/>
              <a:sym typeface="Arial"/>
            </a:endParaRPr>
          </a:p>
          <a:p>
            <a:pPr marL="0" marR="0" lvl="0" indent="0" algn="l" rtl="0">
              <a:spcBef>
                <a:spcPts val="0"/>
              </a:spcBef>
              <a:spcAft>
                <a:spcPts val="0"/>
              </a:spcAft>
              <a:buNone/>
            </a:pPr>
            <a:r>
              <a:rPr lang="en-US" sz="1800" dirty="0">
                <a:latin typeface="Arial"/>
                <a:ea typeface="Arial"/>
                <a:cs typeface="Arial"/>
                <a:sym typeface="Arial"/>
              </a:rPr>
              <a:t>&lt;?xml version="1.0"?&gt;</a:t>
            </a:r>
            <a:br>
              <a:rPr lang="en-US" sz="1800" dirty="0">
                <a:latin typeface="Arial"/>
                <a:ea typeface="Arial"/>
                <a:cs typeface="Arial"/>
                <a:sym typeface="Arial"/>
              </a:rPr>
            </a:br>
            <a:r>
              <a:rPr lang="en-US" sz="1800" dirty="0">
                <a:latin typeface="Arial"/>
                <a:ea typeface="Arial"/>
                <a:cs typeface="Arial"/>
                <a:sym typeface="Arial"/>
              </a:rPr>
              <a:t>&lt;!DOCTYPE note [</a:t>
            </a:r>
            <a:br>
              <a:rPr lang="en-US" sz="1800" dirty="0">
                <a:latin typeface="Arial"/>
                <a:ea typeface="Arial"/>
                <a:cs typeface="Arial"/>
                <a:sym typeface="Arial"/>
              </a:rPr>
            </a:br>
            <a:r>
              <a:rPr lang="en-US" sz="1800" dirty="0">
                <a:latin typeface="Arial"/>
                <a:ea typeface="Arial"/>
                <a:cs typeface="Arial"/>
                <a:sym typeface="Arial"/>
              </a:rPr>
              <a:t>&lt;!ELEMENT note (</a:t>
            </a:r>
            <a:r>
              <a:rPr lang="en-US" sz="1800" dirty="0" err="1">
                <a:latin typeface="Arial"/>
                <a:ea typeface="Arial"/>
                <a:cs typeface="Arial"/>
                <a:sym typeface="Arial"/>
              </a:rPr>
              <a:t>to,from,heading,body</a:t>
            </a:r>
            <a:r>
              <a:rPr lang="en-US" sz="1800" dirty="0">
                <a:latin typeface="Arial"/>
                <a:ea typeface="Arial"/>
                <a:cs typeface="Arial"/>
                <a:sym typeface="Arial"/>
              </a:rPr>
              <a:t>)&gt;</a:t>
            </a:r>
            <a:br>
              <a:rPr lang="en-US" sz="1800" dirty="0">
                <a:latin typeface="Arial"/>
                <a:ea typeface="Arial"/>
                <a:cs typeface="Arial"/>
                <a:sym typeface="Arial"/>
              </a:rPr>
            </a:br>
            <a:r>
              <a:rPr lang="en-US" sz="1800" dirty="0">
                <a:latin typeface="Arial"/>
                <a:ea typeface="Arial"/>
                <a:cs typeface="Arial"/>
                <a:sym typeface="Arial"/>
              </a:rPr>
              <a:t>&lt;!ELEMENT to (#PCDATA)&gt;</a:t>
            </a:r>
            <a:br>
              <a:rPr lang="en-US" sz="1800" dirty="0">
                <a:latin typeface="Arial"/>
                <a:ea typeface="Arial"/>
                <a:cs typeface="Arial"/>
                <a:sym typeface="Arial"/>
              </a:rPr>
            </a:br>
            <a:r>
              <a:rPr lang="en-US" sz="1800" dirty="0">
                <a:latin typeface="Arial"/>
                <a:ea typeface="Arial"/>
                <a:cs typeface="Arial"/>
                <a:sym typeface="Arial"/>
              </a:rPr>
              <a:t>&lt;!ELEMENT from (#PCDATA)&gt;</a:t>
            </a:r>
            <a:br>
              <a:rPr lang="en-US" sz="1800" dirty="0">
                <a:latin typeface="Arial"/>
                <a:ea typeface="Arial"/>
                <a:cs typeface="Arial"/>
                <a:sym typeface="Arial"/>
              </a:rPr>
            </a:br>
            <a:r>
              <a:rPr lang="en-US" sz="1800" dirty="0">
                <a:latin typeface="Arial"/>
                <a:ea typeface="Arial"/>
                <a:cs typeface="Arial"/>
                <a:sym typeface="Arial"/>
              </a:rPr>
              <a:t>&lt;!ELEMENT heading (#PCDATA)&gt;</a:t>
            </a:r>
            <a:br>
              <a:rPr lang="en-US" sz="1800" dirty="0">
                <a:latin typeface="Arial"/>
                <a:ea typeface="Arial"/>
                <a:cs typeface="Arial"/>
                <a:sym typeface="Arial"/>
              </a:rPr>
            </a:br>
            <a:r>
              <a:rPr lang="en-US" sz="1800" dirty="0">
                <a:latin typeface="Arial"/>
                <a:ea typeface="Arial"/>
                <a:cs typeface="Arial"/>
                <a:sym typeface="Arial"/>
              </a:rPr>
              <a:t>&lt;!ELEMENT body (#PCDATA)&gt;</a:t>
            </a:r>
            <a:br>
              <a:rPr lang="en-US" sz="1800" dirty="0">
                <a:latin typeface="Arial"/>
                <a:ea typeface="Arial"/>
                <a:cs typeface="Arial"/>
                <a:sym typeface="Arial"/>
              </a:rPr>
            </a:br>
            <a:r>
              <a:rPr lang="en-US" sz="1800" dirty="0">
                <a:latin typeface="Arial"/>
                <a:ea typeface="Arial"/>
                <a:cs typeface="Arial"/>
                <a:sym typeface="Arial"/>
              </a:rPr>
              <a:t>]&gt;</a:t>
            </a:r>
            <a:br>
              <a:rPr lang="en-US" sz="1800" dirty="0">
                <a:latin typeface="Arial"/>
                <a:ea typeface="Arial"/>
                <a:cs typeface="Arial"/>
                <a:sym typeface="Arial"/>
              </a:rPr>
            </a:br>
            <a:r>
              <a:rPr lang="en-US" sz="1800" dirty="0">
                <a:latin typeface="Arial"/>
                <a:ea typeface="Arial"/>
                <a:cs typeface="Arial"/>
                <a:sym typeface="Arial"/>
              </a:rPr>
              <a:t>&lt;note&gt;</a:t>
            </a:r>
            <a:br>
              <a:rPr lang="en-US" sz="1800" dirty="0">
                <a:latin typeface="Arial"/>
                <a:ea typeface="Arial"/>
                <a:cs typeface="Arial"/>
                <a:sym typeface="Arial"/>
              </a:rPr>
            </a:br>
            <a:r>
              <a:rPr lang="en-US" sz="1800" dirty="0">
                <a:latin typeface="Arial"/>
                <a:ea typeface="Arial"/>
                <a:cs typeface="Arial"/>
                <a:sym typeface="Arial"/>
              </a:rPr>
              <a:t>&lt;to&gt;</a:t>
            </a:r>
            <a:r>
              <a:rPr lang="en-US" sz="1800" dirty="0" err="1">
                <a:latin typeface="Arial"/>
                <a:ea typeface="Arial"/>
                <a:cs typeface="Arial"/>
                <a:sym typeface="Arial"/>
              </a:rPr>
              <a:t>Tove</a:t>
            </a:r>
            <a:r>
              <a:rPr lang="en-US" sz="1800" dirty="0">
                <a:latin typeface="Arial"/>
                <a:ea typeface="Arial"/>
                <a:cs typeface="Arial"/>
                <a:sym typeface="Arial"/>
              </a:rPr>
              <a:t>&lt;/to&gt;</a:t>
            </a:r>
            <a:br>
              <a:rPr lang="en-US" sz="1800" dirty="0">
                <a:latin typeface="Arial"/>
                <a:ea typeface="Arial"/>
                <a:cs typeface="Arial"/>
                <a:sym typeface="Arial"/>
              </a:rPr>
            </a:br>
            <a:r>
              <a:rPr lang="en-US" sz="1800" dirty="0">
                <a:latin typeface="Arial"/>
                <a:ea typeface="Arial"/>
                <a:cs typeface="Arial"/>
                <a:sym typeface="Arial"/>
              </a:rPr>
              <a:t>&lt;from&gt;Jani&lt;/from&gt;</a:t>
            </a:r>
            <a:br>
              <a:rPr lang="en-US" sz="1800" dirty="0">
                <a:latin typeface="Arial"/>
                <a:ea typeface="Arial"/>
                <a:cs typeface="Arial"/>
                <a:sym typeface="Arial"/>
              </a:rPr>
            </a:br>
            <a:r>
              <a:rPr lang="en-US" sz="1800" dirty="0">
                <a:latin typeface="Arial"/>
                <a:ea typeface="Arial"/>
                <a:cs typeface="Arial"/>
                <a:sym typeface="Arial"/>
              </a:rPr>
              <a:t>&lt;heading&gt;Reminder&lt;/heading&gt;</a:t>
            </a:r>
            <a:br>
              <a:rPr lang="en-US" sz="1800" dirty="0">
                <a:latin typeface="Arial"/>
                <a:ea typeface="Arial"/>
                <a:cs typeface="Arial"/>
                <a:sym typeface="Arial"/>
              </a:rPr>
            </a:br>
            <a:r>
              <a:rPr lang="en-US" sz="1800" dirty="0">
                <a:latin typeface="Arial"/>
                <a:ea typeface="Arial"/>
                <a:cs typeface="Arial"/>
                <a:sym typeface="Arial"/>
              </a:rPr>
              <a:t>&lt;body&gt;Don't forget me this weekend&lt;/body&gt;</a:t>
            </a:r>
            <a:br>
              <a:rPr lang="en-US" sz="1800" dirty="0">
                <a:latin typeface="Arial"/>
                <a:ea typeface="Arial"/>
                <a:cs typeface="Arial"/>
                <a:sym typeface="Arial"/>
              </a:rPr>
            </a:br>
            <a:r>
              <a:rPr lang="en-US" sz="1800" dirty="0">
                <a:latin typeface="Arial"/>
                <a:ea typeface="Arial"/>
                <a:cs typeface="Arial"/>
                <a:sym typeface="Arial"/>
              </a:rPr>
              <a:t>&lt;/note&gt;</a:t>
            </a:r>
            <a:endParaRPr dirty="0"/>
          </a:p>
        </p:txBody>
      </p:sp>
      <p:sp>
        <p:nvSpPr>
          <p:cNvPr id="3" name="Google Shape;201;p18">
            <a:extLst>
              <a:ext uri="{FF2B5EF4-FFF2-40B4-BE49-F238E27FC236}">
                <a16:creationId xmlns:a16="http://schemas.microsoft.com/office/drawing/2014/main" id="{B8429942-4ADE-466E-B0B2-581CE60C420B}"/>
              </a:ext>
            </a:extLst>
          </p:cNvPr>
          <p:cNvSpPr/>
          <p:nvPr/>
        </p:nvSpPr>
        <p:spPr>
          <a:xfrm>
            <a:off x="1447800" y="4571190"/>
            <a:ext cx="7391400"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latin typeface="Arial"/>
                <a:ea typeface="Arial"/>
                <a:cs typeface="Arial"/>
                <a:sym typeface="Arial"/>
              </a:rPr>
              <a:t>!DOCTYPE note</a:t>
            </a:r>
            <a:r>
              <a:rPr lang="en-US" sz="1800" dirty="0">
                <a:latin typeface="Arial"/>
                <a:ea typeface="Arial"/>
                <a:cs typeface="Arial"/>
                <a:sym typeface="Arial"/>
              </a:rPr>
              <a:t> defines that the root element of this document is note</a:t>
            </a:r>
            <a:endParaRPr dirty="0"/>
          </a:p>
          <a:p>
            <a:pPr marL="0" marR="0" lvl="0" indent="0" algn="l" rtl="0">
              <a:spcBef>
                <a:spcPts val="0"/>
              </a:spcBef>
              <a:spcAft>
                <a:spcPts val="0"/>
              </a:spcAft>
              <a:buNone/>
            </a:pPr>
            <a:r>
              <a:rPr lang="en-US" sz="1800" b="1" dirty="0">
                <a:latin typeface="Arial"/>
                <a:ea typeface="Arial"/>
                <a:cs typeface="Arial"/>
                <a:sym typeface="Arial"/>
              </a:rPr>
              <a:t>!ELEMENT note</a:t>
            </a:r>
            <a:r>
              <a:rPr lang="en-US" sz="1800" dirty="0">
                <a:latin typeface="Arial"/>
                <a:ea typeface="Arial"/>
                <a:cs typeface="Arial"/>
                <a:sym typeface="Arial"/>
              </a:rPr>
              <a:t> defines that the note element contains four elements: "</a:t>
            </a:r>
            <a:r>
              <a:rPr lang="en-US" sz="1800" dirty="0" err="1">
                <a:latin typeface="Arial"/>
                <a:ea typeface="Arial"/>
                <a:cs typeface="Arial"/>
                <a:sym typeface="Arial"/>
              </a:rPr>
              <a:t>to,from,heading,body</a:t>
            </a:r>
            <a:r>
              <a:rPr lang="en-US" sz="1800" dirty="0">
                <a:latin typeface="Arial"/>
                <a:ea typeface="Arial"/>
                <a:cs typeface="Arial"/>
                <a:sym typeface="Arial"/>
              </a:rPr>
              <a:t>"</a:t>
            </a:r>
            <a:endParaRPr dirty="0"/>
          </a:p>
          <a:p>
            <a:pPr marL="0" marR="0" lvl="0" indent="0" algn="l" rtl="0">
              <a:spcBef>
                <a:spcPts val="0"/>
              </a:spcBef>
              <a:spcAft>
                <a:spcPts val="0"/>
              </a:spcAft>
              <a:buNone/>
            </a:pPr>
            <a:r>
              <a:rPr lang="en-US" sz="1800" b="1" dirty="0">
                <a:latin typeface="Arial"/>
                <a:ea typeface="Arial"/>
                <a:cs typeface="Arial"/>
                <a:sym typeface="Arial"/>
              </a:rPr>
              <a:t>!ELEMENT to</a:t>
            </a:r>
            <a:r>
              <a:rPr lang="en-US" sz="1800" dirty="0">
                <a:latin typeface="Arial"/>
                <a:ea typeface="Arial"/>
                <a:cs typeface="Arial"/>
                <a:sym typeface="Arial"/>
              </a:rPr>
              <a:t> defines the to element  to be of type "#PCDATA"</a:t>
            </a:r>
            <a:endParaRPr dirty="0"/>
          </a:p>
          <a:p>
            <a:pPr marL="0" marR="0" lvl="0" indent="0" algn="l" rtl="0">
              <a:spcBef>
                <a:spcPts val="0"/>
              </a:spcBef>
              <a:spcAft>
                <a:spcPts val="0"/>
              </a:spcAft>
              <a:buNone/>
            </a:pPr>
            <a:r>
              <a:rPr lang="en-US" sz="1800" b="1" dirty="0">
                <a:latin typeface="Arial"/>
                <a:ea typeface="Arial"/>
                <a:cs typeface="Arial"/>
                <a:sym typeface="Arial"/>
              </a:rPr>
              <a:t>!ELEMENT from</a:t>
            </a:r>
            <a:r>
              <a:rPr lang="en-US" sz="1800" dirty="0">
                <a:latin typeface="Arial"/>
                <a:ea typeface="Arial"/>
                <a:cs typeface="Arial"/>
                <a:sym typeface="Arial"/>
              </a:rPr>
              <a:t> defines the from element to be of type "#PCDATA"</a:t>
            </a:r>
            <a:endParaRPr dirty="0"/>
          </a:p>
          <a:p>
            <a:pPr marL="0" marR="0" lvl="0" indent="0" algn="l" rtl="0">
              <a:spcBef>
                <a:spcPts val="0"/>
              </a:spcBef>
              <a:spcAft>
                <a:spcPts val="0"/>
              </a:spcAft>
              <a:buNone/>
            </a:pPr>
            <a:r>
              <a:rPr lang="en-US" sz="1800" b="1" dirty="0">
                <a:latin typeface="Arial"/>
                <a:ea typeface="Arial"/>
                <a:cs typeface="Arial"/>
                <a:sym typeface="Arial"/>
              </a:rPr>
              <a:t>!ELEMENT heading</a:t>
            </a:r>
            <a:r>
              <a:rPr lang="en-US" sz="1800" dirty="0">
                <a:latin typeface="Arial"/>
                <a:ea typeface="Arial"/>
                <a:cs typeface="Arial"/>
                <a:sym typeface="Arial"/>
              </a:rPr>
              <a:t> defines the heading element to be of type "#PCDATA"</a:t>
            </a:r>
            <a:endParaRPr dirty="0"/>
          </a:p>
          <a:p>
            <a:pPr marL="0" marR="0" lvl="0" indent="0" algn="l" rtl="0">
              <a:spcBef>
                <a:spcPts val="0"/>
              </a:spcBef>
              <a:spcAft>
                <a:spcPts val="0"/>
              </a:spcAft>
              <a:buNone/>
            </a:pPr>
            <a:r>
              <a:rPr lang="en-US" sz="1800" b="1" dirty="0">
                <a:latin typeface="Arial"/>
                <a:ea typeface="Arial"/>
                <a:cs typeface="Arial"/>
                <a:sym typeface="Arial"/>
              </a:rPr>
              <a:t>!ELEMENT body</a:t>
            </a:r>
            <a:r>
              <a:rPr lang="en-US" sz="1800" dirty="0">
                <a:latin typeface="Arial"/>
                <a:ea typeface="Arial"/>
                <a:cs typeface="Arial"/>
                <a:sym typeface="Arial"/>
              </a:rPr>
              <a:t> defines the body element to be of type "#PCDATA"</a:t>
            </a:r>
            <a:endParaRPr dirty="0"/>
          </a:p>
        </p:txBody>
      </p:sp>
    </p:spTree>
    <p:extLst>
      <p:ext uri="{BB962C8B-B14F-4D97-AF65-F5344CB8AC3E}">
        <p14:creationId xmlns:p14="http://schemas.microsoft.com/office/powerpoint/2010/main" val="471131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6;p19">
            <a:extLst>
              <a:ext uri="{FF2B5EF4-FFF2-40B4-BE49-F238E27FC236}">
                <a16:creationId xmlns:a16="http://schemas.microsoft.com/office/drawing/2014/main" id="{202339D4-A4D2-4A3F-A481-BBCCB9390160}"/>
              </a:ext>
            </a:extLst>
          </p:cNvPr>
          <p:cNvSpPr/>
          <p:nvPr/>
        </p:nvSpPr>
        <p:spPr>
          <a:xfrm>
            <a:off x="1600200" y="152400"/>
            <a:ext cx="6248400" cy="3831778"/>
          </a:xfrm>
          <a:prstGeom prst="rect">
            <a:avLst/>
          </a:prstGeom>
          <a:noFill/>
          <a:ln>
            <a:noFill/>
          </a:ln>
        </p:spPr>
        <p:txBody>
          <a:bodyPr spcFirstLastPara="1" wrap="square" lIns="91425" tIns="45700" rIns="91425" bIns="45700" anchor="t" anchorCtr="0">
            <a:spAutoFit/>
          </a:bodyPr>
          <a:lstStyle/>
          <a:p>
            <a:pPr marL="118871" marR="0" lvl="0" indent="0" algn="l" rtl="0">
              <a:spcBef>
                <a:spcPts val="0"/>
              </a:spcBef>
              <a:spcAft>
                <a:spcPts val="0"/>
              </a:spcAft>
              <a:buClr>
                <a:srgbClr val="BEE1EA"/>
              </a:buClr>
              <a:buSzPts val="4500"/>
              <a:buFont typeface="Arial"/>
              <a:buNone/>
            </a:pPr>
            <a:r>
              <a:rPr lang="en-US" sz="4500" b="1" dirty="0">
                <a:solidFill>
                  <a:srgbClr val="BEE1EA"/>
                </a:solidFill>
                <a:latin typeface="Arial"/>
                <a:ea typeface="Arial"/>
                <a:cs typeface="Arial"/>
                <a:sym typeface="Arial"/>
              </a:rPr>
              <a:t>PCDATA</a:t>
            </a:r>
            <a:endParaRPr dirty="0"/>
          </a:p>
          <a:p>
            <a:pPr marL="0" marR="0" lvl="0" indent="0" algn="l" rtl="0">
              <a:spcBef>
                <a:spcPts val="0"/>
              </a:spcBef>
              <a:spcAft>
                <a:spcPts val="0"/>
              </a:spcAft>
              <a:buNone/>
            </a:pPr>
            <a:r>
              <a:rPr lang="en-US" sz="1800" dirty="0">
                <a:latin typeface="Arial"/>
                <a:ea typeface="Arial"/>
                <a:cs typeface="Arial"/>
                <a:sym typeface="Arial"/>
              </a:rPr>
              <a:t>PCDATA means parsed character data.</a:t>
            </a:r>
            <a:endParaRPr dirty="0"/>
          </a:p>
          <a:p>
            <a:pPr marL="0" marR="0" lvl="0" indent="0" algn="l" rtl="0">
              <a:spcBef>
                <a:spcPts val="0"/>
              </a:spcBef>
              <a:spcAft>
                <a:spcPts val="0"/>
              </a:spcAft>
              <a:buNone/>
            </a:pPr>
            <a:r>
              <a:rPr lang="en-US" sz="1800" b="1" dirty="0">
                <a:latin typeface="Arial"/>
                <a:ea typeface="Arial"/>
                <a:cs typeface="Arial"/>
                <a:sym typeface="Arial"/>
              </a:rPr>
              <a:t>PCDATA is text that WILL be parsed by a parser</a:t>
            </a:r>
            <a:r>
              <a:rPr lang="en-US" sz="1800" dirty="0">
                <a:latin typeface="Arial"/>
                <a:ea typeface="Arial"/>
                <a:cs typeface="Arial"/>
                <a:sym typeface="Arial"/>
              </a:rPr>
              <a:t>. </a:t>
            </a:r>
            <a:r>
              <a:rPr lang="en-US" sz="1800" b="1" dirty="0">
                <a:latin typeface="Arial"/>
                <a:ea typeface="Arial"/>
                <a:cs typeface="Arial"/>
                <a:sym typeface="Arial"/>
              </a:rPr>
              <a:t>The text will be examined by the parser for entities and markup.</a:t>
            </a:r>
            <a:endParaRPr dirty="0"/>
          </a:p>
          <a:p>
            <a:pPr marL="0" marR="0" lvl="0" indent="0" algn="l" rtl="0">
              <a:spcBef>
                <a:spcPts val="0"/>
              </a:spcBef>
              <a:spcAft>
                <a:spcPts val="0"/>
              </a:spcAft>
              <a:buNone/>
            </a:pPr>
            <a:r>
              <a:rPr lang="en-US" sz="1800" dirty="0">
                <a:latin typeface="Arial"/>
                <a:ea typeface="Arial"/>
                <a:cs typeface="Arial"/>
                <a:sym typeface="Arial"/>
              </a:rPr>
              <a:t>Tags inside the text will be treated as markup and entities will be expanded.</a:t>
            </a:r>
            <a:endParaRPr dirty="0"/>
          </a:p>
          <a:p>
            <a:pPr marL="0" marR="0" lvl="0" indent="0" algn="l" rtl="0">
              <a:spcBef>
                <a:spcPts val="0"/>
              </a:spcBef>
              <a:spcAft>
                <a:spcPts val="0"/>
              </a:spcAft>
              <a:buNone/>
            </a:pPr>
            <a:r>
              <a:rPr lang="en-US" sz="1800" dirty="0">
                <a:latin typeface="Arial"/>
                <a:ea typeface="Arial"/>
                <a:cs typeface="Arial"/>
                <a:sym typeface="Arial"/>
              </a:rPr>
              <a:t>However, parsed character data should not contain any &amp;, &lt;, or &gt; characters; these need to be represented by the &amp;amp; &amp;lt; and &amp;gt; entities, respectively.</a:t>
            </a:r>
            <a:endParaRPr dirty="0"/>
          </a:p>
          <a:p>
            <a:pPr marL="0" marR="0" lvl="0" indent="0" algn="l" rtl="0">
              <a:spcBef>
                <a:spcPts val="0"/>
              </a:spcBef>
              <a:spcAft>
                <a:spcPts val="0"/>
              </a:spcAft>
              <a:buNone/>
            </a:pPr>
            <a:br>
              <a:rPr lang="en-US" sz="1800" dirty="0">
                <a:solidFill>
                  <a:schemeClr val="dk1"/>
                </a:solidFill>
                <a:latin typeface="Arial"/>
                <a:ea typeface="Arial"/>
                <a:cs typeface="Arial"/>
                <a:sym typeface="Arial"/>
              </a:rPr>
            </a:br>
            <a:endParaRPr sz="1800" dirty="0">
              <a:solidFill>
                <a:schemeClr val="dk1"/>
              </a:solidFill>
              <a:latin typeface="Arial"/>
              <a:ea typeface="Arial"/>
              <a:cs typeface="Arial"/>
              <a:sym typeface="Arial"/>
            </a:endParaRPr>
          </a:p>
        </p:txBody>
      </p:sp>
      <p:sp>
        <p:nvSpPr>
          <p:cNvPr id="3" name="Google Shape;207;p19">
            <a:extLst>
              <a:ext uri="{FF2B5EF4-FFF2-40B4-BE49-F238E27FC236}">
                <a16:creationId xmlns:a16="http://schemas.microsoft.com/office/drawing/2014/main" id="{CB983FAC-94EB-4C26-8EF6-43EB8290B4C2}"/>
              </a:ext>
            </a:extLst>
          </p:cNvPr>
          <p:cNvSpPr/>
          <p:nvPr/>
        </p:nvSpPr>
        <p:spPr>
          <a:xfrm>
            <a:off x="1600200" y="3429000"/>
            <a:ext cx="7010400" cy="2169784"/>
          </a:xfrm>
          <a:prstGeom prst="rect">
            <a:avLst/>
          </a:prstGeom>
          <a:noFill/>
          <a:ln>
            <a:noFill/>
          </a:ln>
        </p:spPr>
        <p:txBody>
          <a:bodyPr spcFirstLastPara="1" wrap="square" lIns="91425" tIns="45700" rIns="91425" bIns="45700" anchor="t" anchorCtr="0">
            <a:spAutoFit/>
          </a:bodyPr>
          <a:lstStyle/>
          <a:p>
            <a:pPr marL="118871" marR="0" lvl="0" indent="0" algn="l" rtl="0">
              <a:spcBef>
                <a:spcPts val="0"/>
              </a:spcBef>
              <a:spcAft>
                <a:spcPts val="0"/>
              </a:spcAft>
              <a:buClr>
                <a:srgbClr val="BEE1EA"/>
              </a:buClr>
              <a:buSzPts val="4500"/>
              <a:buFont typeface="Arial"/>
              <a:buNone/>
            </a:pPr>
            <a:r>
              <a:rPr lang="en-US" sz="4500" b="1" dirty="0">
                <a:solidFill>
                  <a:srgbClr val="BEE1EA"/>
                </a:solidFill>
                <a:latin typeface="Arial"/>
                <a:ea typeface="Arial"/>
                <a:cs typeface="Arial"/>
                <a:sym typeface="Arial"/>
              </a:rPr>
              <a:t>CDATA</a:t>
            </a:r>
            <a:endParaRPr dirty="0"/>
          </a:p>
          <a:p>
            <a:pPr marL="0" marR="0" lvl="0" indent="0" algn="l" rtl="0">
              <a:spcBef>
                <a:spcPts val="0"/>
              </a:spcBef>
              <a:spcAft>
                <a:spcPts val="0"/>
              </a:spcAft>
              <a:buNone/>
            </a:pPr>
            <a:r>
              <a:rPr lang="en-US" sz="1800" dirty="0">
                <a:latin typeface="Arial"/>
                <a:ea typeface="Arial"/>
                <a:cs typeface="Arial"/>
                <a:sym typeface="Arial"/>
              </a:rPr>
              <a:t>CDATA means character data.</a:t>
            </a:r>
            <a:endParaRPr dirty="0"/>
          </a:p>
          <a:p>
            <a:pPr marL="0" marR="0" lvl="0" indent="0" algn="l" rtl="0">
              <a:spcBef>
                <a:spcPts val="0"/>
              </a:spcBef>
              <a:spcAft>
                <a:spcPts val="0"/>
              </a:spcAft>
              <a:buNone/>
            </a:pPr>
            <a:r>
              <a:rPr lang="en-US" sz="1800" b="1" dirty="0">
                <a:latin typeface="Arial"/>
                <a:ea typeface="Arial"/>
                <a:cs typeface="Arial"/>
                <a:sym typeface="Arial"/>
              </a:rPr>
              <a:t>CDATA is text that will NOT be parsed by a parser</a:t>
            </a:r>
            <a:r>
              <a:rPr lang="en-US" sz="1800" dirty="0">
                <a:latin typeface="Arial"/>
                <a:ea typeface="Arial"/>
                <a:cs typeface="Arial"/>
                <a:sym typeface="Arial"/>
              </a:rPr>
              <a:t>. Tags inside the text will NOT be treated as markup and entities will not be expanded.</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21558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14">
            <a:extLst>
              <a:ext uri="{FF2B5EF4-FFF2-40B4-BE49-F238E27FC236}">
                <a16:creationId xmlns:a16="http://schemas.microsoft.com/office/drawing/2014/main" id="{DCAE1AC3-0311-4971-967A-A4D6151AB6CD}"/>
              </a:ext>
            </a:extLst>
          </p:cNvPr>
          <p:cNvPicPr preferRelativeResize="0"/>
          <p:nvPr/>
        </p:nvPicPr>
        <p:blipFill rotWithShape="1">
          <a:blip r:embed="rId2">
            <a:alphaModFix/>
          </a:blip>
          <a:srcRect/>
          <a:stretch/>
        </p:blipFill>
        <p:spPr>
          <a:xfrm>
            <a:off x="3553858" y="1868943"/>
            <a:ext cx="4290152" cy="2069589"/>
          </a:xfrm>
          <a:prstGeom prst="rect">
            <a:avLst/>
          </a:prstGeom>
          <a:noFill/>
          <a:ln>
            <a:noFill/>
          </a:ln>
        </p:spPr>
      </p:pic>
      <p:pic>
        <p:nvPicPr>
          <p:cNvPr id="3" name="Google Shape;176;p14">
            <a:extLst>
              <a:ext uri="{FF2B5EF4-FFF2-40B4-BE49-F238E27FC236}">
                <a16:creationId xmlns:a16="http://schemas.microsoft.com/office/drawing/2014/main" id="{A2C837F2-67ED-471C-B817-46C188726E59}"/>
              </a:ext>
            </a:extLst>
          </p:cNvPr>
          <p:cNvPicPr preferRelativeResize="0"/>
          <p:nvPr/>
        </p:nvPicPr>
        <p:blipFill rotWithShape="1">
          <a:blip r:embed="rId3">
            <a:alphaModFix/>
          </a:blip>
          <a:srcRect/>
          <a:stretch/>
        </p:blipFill>
        <p:spPr>
          <a:xfrm>
            <a:off x="2802635" y="4136623"/>
            <a:ext cx="6076950" cy="1581150"/>
          </a:xfrm>
          <a:prstGeom prst="rect">
            <a:avLst/>
          </a:prstGeom>
          <a:noFill/>
          <a:ln>
            <a:noFill/>
          </a:ln>
        </p:spPr>
      </p:pic>
      <p:sp>
        <p:nvSpPr>
          <p:cNvPr id="4" name="TextBox 3">
            <a:extLst>
              <a:ext uri="{FF2B5EF4-FFF2-40B4-BE49-F238E27FC236}">
                <a16:creationId xmlns:a16="http://schemas.microsoft.com/office/drawing/2014/main" id="{012BD624-5137-4D04-8CBF-B1DF674B5984}"/>
              </a:ext>
            </a:extLst>
          </p:cNvPr>
          <p:cNvSpPr txBox="1"/>
          <p:nvPr/>
        </p:nvSpPr>
        <p:spPr>
          <a:xfrm>
            <a:off x="1468582" y="845993"/>
            <a:ext cx="5292436" cy="769441"/>
          </a:xfrm>
          <a:prstGeom prst="rect">
            <a:avLst/>
          </a:prstGeom>
          <a:noFill/>
        </p:spPr>
        <p:txBody>
          <a:bodyPr wrap="square" rtlCol="0">
            <a:spAutoFit/>
          </a:bodyPr>
          <a:lstStyle/>
          <a:p>
            <a:r>
              <a:rPr lang="en-US" sz="4400" dirty="0"/>
              <a:t>Practical:</a:t>
            </a:r>
          </a:p>
        </p:txBody>
      </p:sp>
    </p:spTree>
    <p:extLst>
      <p:ext uri="{BB962C8B-B14F-4D97-AF65-F5344CB8AC3E}">
        <p14:creationId xmlns:p14="http://schemas.microsoft.com/office/powerpoint/2010/main" val="3357144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2;p20">
            <a:extLst>
              <a:ext uri="{FF2B5EF4-FFF2-40B4-BE49-F238E27FC236}">
                <a16:creationId xmlns:a16="http://schemas.microsoft.com/office/drawing/2014/main" id="{A38A5D67-589C-4CE2-8DCE-A87B169B43AF}"/>
              </a:ext>
            </a:extLst>
          </p:cNvPr>
          <p:cNvSpPr/>
          <p:nvPr/>
        </p:nvSpPr>
        <p:spPr>
          <a:xfrm>
            <a:off x="1143000" y="152400"/>
            <a:ext cx="73152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u="sng" dirty="0">
                <a:solidFill>
                  <a:schemeClr val="tx2"/>
                </a:solidFill>
                <a:latin typeface="Arial"/>
                <a:ea typeface="Arial"/>
                <a:cs typeface="Arial"/>
                <a:sym typeface="Arial"/>
              </a:rPr>
              <a:t>ATTRIBUTE IN DTD</a:t>
            </a:r>
            <a:endParaRPr sz="2800" dirty="0">
              <a:solidFill>
                <a:schemeClr val="tx2"/>
              </a:solidFill>
              <a:latin typeface="Arial"/>
              <a:ea typeface="Arial"/>
              <a:cs typeface="Arial"/>
              <a:sym typeface="Arial"/>
            </a:endParaRPr>
          </a:p>
        </p:txBody>
      </p:sp>
      <p:sp>
        <p:nvSpPr>
          <p:cNvPr id="3" name="Google Shape;213;p20">
            <a:extLst>
              <a:ext uri="{FF2B5EF4-FFF2-40B4-BE49-F238E27FC236}">
                <a16:creationId xmlns:a16="http://schemas.microsoft.com/office/drawing/2014/main" id="{B8857CE6-1344-4FEB-8813-1153907707B7}"/>
              </a:ext>
            </a:extLst>
          </p:cNvPr>
          <p:cNvSpPr/>
          <p:nvPr/>
        </p:nvSpPr>
        <p:spPr>
          <a:xfrm>
            <a:off x="1593823" y="3289864"/>
            <a:ext cx="37042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tx2"/>
                </a:solidFill>
                <a:latin typeface="Arial"/>
                <a:ea typeface="Arial"/>
                <a:cs typeface="Arial"/>
                <a:sym typeface="Arial"/>
              </a:rPr>
              <a:t>Attribute (Attribute-Default-Value) </a:t>
            </a:r>
            <a:endParaRPr sz="1800" dirty="0">
              <a:solidFill>
                <a:schemeClr val="tx2"/>
              </a:solidFill>
              <a:latin typeface="Arial"/>
              <a:ea typeface="Arial"/>
              <a:cs typeface="Arial"/>
              <a:sym typeface="Arial"/>
            </a:endParaRPr>
          </a:p>
        </p:txBody>
      </p:sp>
      <p:sp>
        <p:nvSpPr>
          <p:cNvPr id="37" name="Google Shape;247;p20">
            <a:extLst>
              <a:ext uri="{FF2B5EF4-FFF2-40B4-BE49-F238E27FC236}">
                <a16:creationId xmlns:a16="http://schemas.microsoft.com/office/drawing/2014/main" id="{2B2D3D0E-80E4-4FCC-8E1D-706DC628E5CF}"/>
              </a:ext>
            </a:extLst>
          </p:cNvPr>
          <p:cNvSpPr/>
          <p:nvPr/>
        </p:nvSpPr>
        <p:spPr>
          <a:xfrm>
            <a:off x="1604485" y="819513"/>
            <a:ext cx="7387113" cy="23637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2"/>
                </a:solidFill>
                <a:latin typeface="Arial"/>
                <a:ea typeface="Arial"/>
                <a:cs typeface="Arial"/>
                <a:sym typeface="Arial"/>
              </a:rPr>
              <a:t>Syntax</a:t>
            </a:r>
            <a:endParaRPr sz="1800" dirty="0">
              <a:solidFill>
                <a:schemeClr val="tx2"/>
              </a:solidFill>
              <a:latin typeface="Arial"/>
              <a:ea typeface="Arial"/>
              <a:cs typeface="Arial"/>
              <a:sym typeface="Arial"/>
            </a:endParaRPr>
          </a:p>
          <a:p>
            <a:pPr marL="0" marR="0" lvl="0" indent="0" algn="l" rtl="0">
              <a:spcBef>
                <a:spcPts val="0"/>
              </a:spcBef>
              <a:spcAft>
                <a:spcPts val="0"/>
              </a:spcAft>
              <a:buNone/>
            </a:pPr>
            <a:r>
              <a:rPr lang="en-US" sz="1800" dirty="0">
                <a:solidFill>
                  <a:schemeClr val="dk1"/>
                </a:solidFill>
                <a:latin typeface="Arial"/>
                <a:ea typeface="Arial"/>
                <a:cs typeface="Arial"/>
                <a:sym typeface="Arial"/>
              </a:rPr>
              <a:t>	</a:t>
            </a:r>
            <a:r>
              <a:rPr lang="en-US" sz="1800" dirty="0">
                <a:latin typeface="Arial"/>
                <a:ea typeface="Arial"/>
                <a:cs typeface="Arial"/>
                <a:sym typeface="Arial"/>
              </a:rPr>
              <a:t>&lt;!ATTLIST tag-name attribute-name type attribute-value&gt; </a:t>
            </a:r>
            <a:endParaRPr dirty="0"/>
          </a:p>
          <a:p>
            <a:pPr marL="0" marR="0" lvl="0" indent="0" algn="l" rtl="0">
              <a:spcBef>
                <a:spcPts val="0"/>
              </a:spcBef>
              <a:spcAft>
                <a:spcPts val="0"/>
              </a:spcAft>
              <a:buNone/>
            </a:pPr>
            <a:r>
              <a:rPr lang="en-US" sz="1800" b="1" dirty="0">
                <a:solidFill>
                  <a:schemeClr val="tx2"/>
                </a:solidFill>
                <a:latin typeface="Arial"/>
                <a:ea typeface="Arial"/>
                <a:cs typeface="Arial"/>
                <a:sym typeface="Arial"/>
              </a:rPr>
              <a:t>Example</a:t>
            </a:r>
            <a:endParaRPr dirty="0">
              <a:solidFill>
                <a:schemeClr val="tx2"/>
              </a:solidFill>
            </a:endParaRPr>
          </a:p>
          <a:p>
            <a:pPr marL="0" marR="0" lvl="0" indent="0" algn="l" rtl="0">
              <a:spcBef>
                <a:spcPts val="900"/>
              </a:spcBef>
              <a:spcAft>
                <a:spcPts val="0"/>
              </a:spcAft>
              <a:buNone/>
            </a:pPr>
            <a:r>
              <a:rPr lang="en-US" sz="1800" dirty="0">
                <a:latin typeface="Arial"/>
                <a:ea typeface="Arial"/>
                <a:cs typeface="Arial"/>
                <a:sym typeface="Arial"/>
              </a:rPr>
              <a:t> ------In DTD--------------</a:t>
            </a:r>
            <a:endParaRPr dirty="0"/>
          </a:p>
          <a:p>
            <a:pPr marL="0" marR="0" lvl="0" indent="0" algn="l" rtl="0">
              <a:spcBef>
                <a:spcPts val="900"/>
              </a:spcBef>
              <a:spcAft>
                <a:spcPts val="0"/>
              </a:spcAft>
              <a:buNone/>
            </a:pPr>
            <a:r>
              <a:rPr lang="en-US" sz="1800" dirty="0">
                <a:latin typeface="Arial"/>
                <a:ea typeface="Arial"/>
                <a:cs typeface="Arial"/>
                <a:sym typeface="Arial"/>
              </a:rPr>
              <a:t>&lt;!ATTLIST  name ID CDATA #REQUIRED</a:t>
            </a:r>
            <a:endParaRPr sz="1800" dirty="0">
              <a:latin typeface="Arial"/>
              <a:ea typeface="Arial"/>
              <a:cs typeface="Arial"/>
              <a:sym typeface="Arial"/>
            </a:endParaRPr>
          </a:p>
          <a:p>
            <a:pPr marL="0" marR="0" lvl="0" indent="0" algn="just" rtl="0">
              <a:lnSpc>
                <a:spcPct val="90000"/>
              </a:lnSpc>
              <a:spcBef>
                <a:spcPts val="360"/>
              </a:spcBef>
              <a:spcAft>
                <a:spcPts val="0"/>
              </a:spcAft>
              <a:buNone/>
            </a:pPr>
            <a:r>
              <a:rPr lang="en-US" sz="1800" dirty="0">
                <a:latin typeface="Arial"/>
                <a:ea typeface="Arial"/>
                <a:cs typeface="Arial"/>
                <a:sym typeface="Arial"/>
              </a:rPr>
              <a:t>------In XML--------------</a:t>
            </a:r>
            <a:endParaRPr dirty="0"/>
          </a:p>
          <a:p>
            <a:pPr marL="0" marR="0" lvl="0" indent="0" algn="just" rtl="0">
              <a:lnSpc>
                <a:spcPct val="90000"/>
              </a:lnSpc>
              <a:spcBef>
                <a:spcPts val="360"/>
              </a:spcBef>
              <a:spcAft>
                <a:spcPts val="0"/>
              </a:spcAft>
              <a:buNone/>
            </a:pPr>
            <a:r>
              <a:rPr lang="en-US" sz="1800" dirty="0">
                <a:latin typeface="Arial"/>
                <a:ea typeface="Arial"/>
                <a:cs typeface="Arial"/>
                <a:sym typeface="Arial"/>
              </a:rPr>
              <a:t>&lt;name ID=“1234&gt; hamza &lt;/name&gt;</a:t>
            </a:r>
            <a:endParaRPr dirty="0"/>
          </a:p>
        </p:txBody>
      </p:sp>
      <p:grpSp>
        <p:nvGrpSpPr>
          <p:cNvPr id="40" name="Group 39">
            <a:extLst>
              <a:ext uri="{FF2B5EF4-FFF2-40B4-BE49-F238E27FC236}">
                <a16:creationId xmlns:a16="http://schemas.microsoft.com/office/drawing/2014/main" id="{A2CD992A-F40C-4B02-8F0A-89AA9FE7AC7B}"/>
              </a:ext>
            </a:extLst>
          </p:cNvPr>
          <p:cNvGrpSpPr/>
          <p:nvPr/>
        </p:nvGrpSpPr>
        <p:grpSpPr>
          <a:xfrm>
            <a:off x="1604486" y="3867564"/>
            <a:ext cx="7798714" cy="2815621"/>
            <a:chOff x="2115238" y="3783482"/>
            <a:chExt cx="7798714" cy="2815621"/>
          </a:xfrm>
        </p:grpSpPr>
        <p:sp>
          <p:nvSpPr>
            <p:cNvPr id="39" name="Rectangle 38">
              <a:extLst>
                <a:ext uri="{FF2B5EF4-FFF2-40B4-BE49-F238E27FC236}">
                  <a16:creationId xmlns:a16="http://schemas.microsoft.com/office/drawing/2014/main" id="{99BA7E7A-E86D-471E-9B1D-AC0B6F62E504}"/>
                </a:ext>
              </a:extLst>
            </p:cNvPr>
            <p:cNvSpPr/>
            <p:nvPr/>
          </p:nvSpPr>
          <p:spPr>
            <a:xfrm>
              <a:off x="2115238" y="3783482"/>
              <a:ext cx="7798714" cy="2815621"/>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oogle Shape;214;p20">
              <a:extLst>
                <a:ext uri="{FF2B5EF4-FFF2-40B4-BE49-F238E27FC236}">
                  <a16:creationId xmlns:a16="http://schemas.microsoft.com/office/drawing/2014/main" id="{DCFB2F33-4172-4FD1-AA14-08F6EDB1EE56}"/>
                </a:ext>
              </a:extLst>
            </p:cNvPr>
            <p:cNvGrpSpPr/>
            <p:nvPr/>
          </p:nvGrpSpPr>
          <p:grpSpPr>
            <a:xfrm>
              <a:off x="2278048" y="4083187"/>
              <a:ext cx="7315199" cy="2286000"/>
              <a:chOff x="-3" y="-3"/>
              <a:chExt cx="2560" cy="2188"/>
            </a:xfrm>
          </p:grpSpPr>
          <p:grpSp>
            <p:nvGrpSpPr>
              <p:cNvPr id="5" name="Google Shape;215;p20">
                <a:extLst>
                  <a:ext uri="{FF2B5EF4-FFF2-40B4-BE49-F238E27FC236}">
                    <a16:creationId xmlns:a16="http://schemas.microsoft.com/office/drawing/2014/main" id="{A57B236F-B492-4F06-B5E5-6B91B52055E4}"/>
                  </a:ext>
                </a:extLst>
              </p:cNvPr>
              <p:cNvGrpSpPr/>
              <p:nvPr/>
            </p:nvGrpSpPr>
            <p:grpSpPr>
              <a:xfrm>
                <a:off x="0" y="0"/>
                <a:ext cx="2554" cy="2182"/>
                <a:chOff x="0" y="0"/>
                <a:chExt cx="2554" cy="2182"/>
              </a:xfrm>
            </p:grpSpPr>
            <p:grpSp>
              <p:nvGrpSpPr>
                <p:cNvPr id="7" name="Google Shape;216;p20">
                  <a:extLst>
                    <a:ext uri="{FF2B5EF4-FFF2-40B4-BE49-F238E27FC236}">
                      <a16:creationId xmlns:a16="http://schemas.microsoft.com/office/drawing/2014/main" id="{88AB0876-63F4-4056-B3D9-C263F94090FA}"/>
                    </a:ext>
                  </a:extLst>
                </p:cNvPr>
                <p:cNvGrpSpPr/>
                <p:nvPr/>
              </p:nvGrpSpPr>
              <p:grpSpPr>
                <a:xfrm>
                  <a:off x="0" y="0"/>
                  <a:ext cx="702" cy="394"/>
                  <a:chOff x="0" y="0"/>
                  <a:chExt cx="702" cy="394"/>
                </a:xfrm>
              </p:grpSpPr>
              <p:sp>
                <p:nvSpPr>
                  <p:cNvPr id="35" name="Google Shape;217;p20">
                    <a:extLst>
                      <a:ext uri="{FF2B5EF4-FFF2-40B4-BE49-F238E27FC236}">
                        <a16:creationId xmlns:a16="http://schemas.microsoft.com/office/drawing/2014/main" id="{F618F0FD-9B4D-4342-A55C-21911CA15E1A}"/>
                      </a:ext>
                    </a:extLst>
                  </p:cNvPr>
                  <p:cNvSpPr/>
                  <p:nvPr/>
                </p:nvSpPr>
                <p:spPr>
                  <a:xfrm>
                    <a:off x="0" y="0"/>
                    <a:ext cx="702" cy="39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90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endParaRPr sz="190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a:solidFill>
                          <a:srgbClr val="000000"/>
                        </a:solidFill>
                        <a:latin typeface="Times New Roman"/>
                        <a:ea typeface="Times New Roman"/>
                        <a:cs typeface="Times New Roman"/>
                        <a:sym typeface="Times New Roman"/>
                      </a:rPr>
                      <a:t>  Value</a:t>
                    </a:r>
                    <a:endParaRPr/>
                  </a:p>
                  <a:p>
                    <a:pPr marL="0" marR="0" lvl="0" indent="0" algn="l" rtl="0">
                      <a:spcBef>
                        <a:spcPts val="0"/>
                      </a:spcBef>
                      <a:spcAft>
                        <a:spcPts val="0"/>
                      </a:spcAft>
                      <a:buNone/>
                    </a:pPr>
                    <a:endParaRPr sz="4000">
                      <a:solidFill>
                        <a:schemeClr val="dk1"/>
                      </a:solidFill>
                      <a:latin typeface="Times New Roman"/>
                      <a:ea typeface="Times New Roman"/>
                      <a:cs typeface="Times New Roman"/>
                      <a:sym typeface="Times New Roman"/>
                    </a:endParaRPr>
                  </a:p>
                </p:txBody>
              </p:sp>
              <p:sp>
                <p:nvSpPr>
                  <p:cNvPr id="36" name="Google Shape;218;p20">
                    <a:extLst>
                      <a:ext uri="{FF2B5EF4-FFF2-40B4-BE49-F238E27FC236}">
                        <a16:creationId xmlns:a16="http://schemas.microsoft.com/office/drawing/2014/main" id="{60E7B137-6495-4A44-BBFF-6B32C26958B3}"/>
                      </a:ext>
                    </a:extLst>
                  </p:cNvPr>
                  <p:cNvSpPr/>
                  <p:nvPr/>
                </p:nvSpPr>
                <p:spPr>
                  <a:xfrm>
                    <a:off x="0" y="0"/>
                    <a:ext cx="702" cy="394"/>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3" name="Google Shape;220;p20">
                  <a:extLst>
                    <a:ext uri="{FF2B5EF4-FFF2-40B4-BE49-F238E27FC236}">
                      <a16:creationId xmlns:a16="http://schemas.microsoft.com/office/drawing/2014/main" id="{F26AD935-FC93-45B6-BD70-6CAD465B4694}"/>
                    </a:ext>
                  </a:extLst>
                </p:cNvPr>
                <p:cNvSpPr/>
                <p:nvPr/>
              </p:nvSpPr>
              <p:spPr>
                <a:xfrm>
                  <a:off x="702" y="0"/>
                  <a:ext cx="1852" cy="39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900" dirty="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endParaRPr sz="1900" dirty="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dirty="0">
                      <a:solidFill>
                        <a:srgbClr val="000000"/>
                      </a:solidFill>
                      <a:latin typeface="Times New Roman"/>
                      <a:ea typeface="Times New Roman"/>
                      <a:cs typeface="Times New Roman"/>
                      <a:sym typeface="Times New Roman"/>
                    </a:rPr>
                    <a:t>  Explanation</a:t>
                  </a:r>
                  <a:endParaRPr dirty="0"/>
                </a:p>
                <a:p>
                  <a:pPr marL="0" marR="0" lvl="0" indent="0" algn="l" rtl="0">
                    <a:spcBef>
                      <a:spcPts val="0"/>
                    </a:spcBef>
                    <a:spcAft>
                      <a:spcPts val="0"/>
                    </a:spcAft>
                    <a:buNone/>
                  </a:pPr>
                  <a:endParaRPr sz="4000" dirty="0">
                    <a:solidFill>
                      <a:schemeClr val="dk1"/>
                    </a:solidFill>
                    <a:latin typeface="Times New Roman"/>
                    <a:ea typeface="Times New Roman"/>
                    <a:cs typeface="Times New Roman"/>
                    <a:sym typeface="Times New Roman"/>
                  </a:endParaRPr>
                </a:p>
              </p:txBody>
            </p:sp>
            <p:grpSp>
              <p:nvGrpSpPr>
                <p:cNvPr id="9" name="Google Shape;222;p20">
                  <a:extLst>
                    <a:ext uri="{FF2B5EF4-FFF2-40B4-BE49-F238E27FC236}">
                      <a16:creationId xmlns:a16="http://schemas.microsoft.com/office/drawing/2014/main" id="{E7DB1B35-11C1-4742-BBCF-164D7EF6DC23}"/>
                    </a:ext>
                  </a:extLst>
                </p:cNvPr>
                <p:cNvGrpSpPr/>
                <p:nvPr/>
              </p:nvGrpSpPr>
              <p:grpSpPr>
                <a:xfrm>
                  <a:off x="0" y="394"/>
                  <a:ext cx="702" cy="500"/>
                  <a:chOff x="0" y="394"/>
                  <a:chExt cx="702" cy="500"/>
                </a:xfrm>
              </p:grpSpPr>
              <p:sp>
                <p:nvSpPr>
                  <p:cNvPr id="31" name="Google Shape;223;p20">
                    <a:extLst>
                      <a:ext uri="{FF2B5EF4-FFF2-40B4-BE49-F238E27FC236}">
                        <a16:creationId xmlns:a16="http://schemas.microsoft.com/office/drawing/2014/main" id="{9790C9A9-0B89-476B-A40A-C11860AB70B0}"/>
                      </a:ext>
                    </a:extLst>
                  </p:cNvPr>
                  <p:cNvSpPr/>
                  <p:nvPr/>
                </p:nvSpPr>
                <p:spPr>
                  <a:xfrm>
                    <a:off x="0" y="394"/>
                    <a:ext cx="702" cy="5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9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9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900" dirty="0">
                        <a:solidFill>
                          <a:schemeClr val="dk1"/>
                        </a:solidFill>
                        <a:latin typeface="Times New Roman"/>
                        <a:ea typeface="Times New Roman"/>
                        <a:cs typeface="Times New Roman"/>
                        <a:sym typeface="Times New Roman"/>
                      </a:rPr>
                      <a:t>#DEFAULT </a:t>
                    </a:r>
                    <a:endParaRPr sz="18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4000" dirty="0">
                      <a:solidFill>
                        <a:schemeClr val="dk1"/>
                      </a:solidFill>
                      <a:latin typeface="Times New Roman"/>
                      <a:ea typeface="Times New Roman"/>
                      <a:cs typeface="Times New Roman"/>
                      <a:sym typeface="Times New Roman"/>
                    </a:endParaRPr>
                  </a:p>
                </p:txBody>
              </p:sp>
              <p:sp>
                <p:nvSpPr>
                  <p:cNvPr id="32" name="Google Shape;224;p20">
                    <a:extLst>
                      <a:ext uri="{FF2B5EF4-FFF2-40B4-BE49-F238E27FC236}">
                        <a16:creationId xmlns:a16="http://schemas.microsoft.com/office/drawing/2014/main" id="{32EF49B0-3D93-4014-9494-27226725CFEE}"/>
                      </a:ext>
                    </a:extLst>
                  </p:cNvPr>
                  <p:cNvSpPr/>
                  <p:nvPr/>
                </p:nvSpPr>
                <p:spPr>
                  <a:xfrm>
                    <a:off x="0" y="394"/>
                    <a:ext cx="702" cy="50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0" name="Google Shape;225;p20">
                  <a:extLst>
                    <a:ext uri="{FF2B5EF4-FFF2-40B4-BE49-F238E27FC236}">
                      <a16:creationId xmlns:a16="http://schemas.microsoft.com/office/drawing/2014/main" id="{6D487702-40A0-4934-88CF-21D531972C43}"/>
                    </a:ext>
                  </a:extLst>
                </p:cNvPr>
                <p:cNvGrpSpPr/>
                <p:nvPr/>
              </p:nvGrpSpPr>
              <p:grpSpPr>
                <a:xfrm>
                  <a:off x="702" y="394"/>
                  <a:ext cx="1852" cy="500"/>
                  <a:chOff x="702" y="394"/>
                  <a:chExt cx="1852" cy="500"/>
                </a:xfrm>
              </p:grpSpPr>
              <p:sp>
                <p:nvSpPr>
                  <p:cNvPr id="29" name="Google Shape;226;p20">
                    <a:extLst>
                      <a:ext uri="{FF2B5EF4-FFF2-40B4-BE49-F238E27FC236}">
                        <a16:creationId xmlns:a16="http://schemas.microsoft.com/office/drawing/2014/main" id="{82C4E2DF-B0F1-409F-AD9E-9587EFE6380C}"/>
                      </a:ext>
                    </a:extLst>
                  </p:cNvPr>
                  <p:cNvSpPr/>
                  <p:nvPr/>
                </p:nvSpPr>
                <p:spPr>
                  <a:xfrm>
                    <a:off x="702" y="394"/>
                    <a:ext cx="1852" cy="5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900" dirty="0">
                        <a:solidFill>
                          <a:schemeClr val="dk1"/>
                        </a:solidFill>
                        <a:latin typeface="Times New Roman"/>
                        <a:ea typeface="Times New Roman"/>
                        <a:cs typeface="Times New Roman"/>
                        <a:sym typeface="Times New Roman"/>
                      </a:rPr>
                      <a:t> </a:t>
                    </a:r>
                    <a:endParaRPr dirty="0"/>
                  </a:p>
                  <a:p>
                    <a:pPr marL="0" marR="0" lvl="0" indent="0" algn="l" rtl="0">
                      <a:spcBef>
                        <a:spcPts val="0"/>
                      </a:spcBef>
                      <a:spcAft>
                        <a:spcPts val="0"/>
                      </a:spcAft>
                      <a:buNone/>
                    </a:pPr>
                    <a:endParaRPr sz="19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900" dirty="0">
                        <a:solidFill>
                          <a:schemeClr val="dk1"/>
                        </a:solidFill>
                        <a:latin typeface="Times New Roman"/>
                        <a:ea typeface="Times New Roman"/>
                        <a:cs typeface="Times New Roman"/>
                        <a:sym typeface="Times New Roman"/>
                      </a:rPr>
                      <a:t>The attribute has a default value.</a:t>
                    </a:r>
                    <a:endParaRPr sz="18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4000" dirty="0">
                      <a:solidFill>
                        <a:schemeClr val="dk1"/>
                      </a:solidFill>
                      <a:latin typeface="Times New Roman"/>
                      <a:ea typeface="Times New Roman"/>
                      <a:cs typeface="Times New Roman"/>
                      <a:sym typeface="Times New Roman"/>
                    </a:endParaRPr>
                  </a:p>
                </p:txBody>
              </p:sp>
              <p:sp>
                <p:nvSpPr>
                  <p:cNvPr id="30" name="Google Shape;227;p20">
                    <a:extLst>
                      <a:ext uri="{FF2B5EF4-FFF2-40B4-BE49-F238E27FC236}">
                        <a16:creationId xmlns:a16="http://schemas.microsoft.com/office/drawing/2014/main" id="{036BCE7B-E808-485A-82A0-E19164CE3B98}"/>
                      </a:ext>
                    </a:extLst>
                  </p:cNvPr>
                  <p:cNvSpPr/>
                  <p:nvPr/>
                </p:nvSpPr>
                <p:spPr>
                  <a:xfrm>
                    <a:off x="702" y="394"/>
                    <a:ext cx="1852" cy="50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1" name="Google Shape;228;p20">
                  <a:extLst>
                    <a:ext uri="{FF2B5EF4-FFF2-40B4-BE49-F238E27FC236}">
                      <a16:creationId xmlns:a16="http://schemas.microsoft.com/office/drawing/2014/main" id="{286B733A-6BBA-44B2-913C-D5F14125469F}"/>
                    </a:ext>
                  </a:extLst>
                </p:cNvPr>
                <p:cNvGrpSpPr/>
                <p:nvPr/>
              </p:nvGrpSpPr>
              <p:grpSpPr>
                <a:xfrm>
                  <a:off x="0" y="894"/>
                  <a:ext cx="702" cy="500"/>
                  <a:chOff x="0" y="894"/>
                  <a:chExt cx="702" cy="500"/>
                </a:xfrm>
              </p:grpSpPr>
              <p:sp>
                <p:nvSpPr>
                  <p:cNvPr id="27" name="Google Shape;229;p20">
                    <a:extLst>
                      <a:ext uri="{FF2B5EF4-FFF2-40B4-BE49-F238E27FC236}">
                        <a16:creationId xmlns:a16="http://schemas.microsoft.com/office/drawing/2014/main" id="{CDCAA42C-940E-4371-A360-6E1DA83CCF86}"/>
                      </a:ext>
                    </a:extLst>
                  </p:cNvPr>
                  <p:cNvSpPr/>
                  <p:nvPr/>
                </p:nvSpPr>
                <p:spPr>
                  <a:xfrm>
                    <a:off x="0" y="894"/>
                    <a:ext cx="702" cy="5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9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9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900" dirty="0">
                        <a:solidFill>
                          <a:schemeClr val="dk1"/>
                        </a:solidFill>
                        <a:latin typeface="Times New Roman"/>
                        <a:ea typeface="Times New Roman"/>
                        <a:cs typeface="Times New Roman"/>
                        <a:sym typeface="Times New Roman"/>
                      </a:rPr>
                      <a:t>#REQUIRED</a:t>
                    </a:r>
                    <a:endParaRPr sz="18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4000" dirty="0">
                      <a:solidFill>
                        <a:schemeClr val="dk1"/>
                      </a:solidFill>
                      <a:latin typeface="Times New Roman"/>
                      <a:ea typeface="Times New Roman"/>
                      <a:cs typeface="Times New Roman"/>
                      <a:sym typeface="Times New Roman"/>
                    </a:endParaRPr>
                  </a:p>
                </p:txBody>
              </p:sp>
              <p:sp>
                <p:nvSpPr>
                  <p:cNvPr id="28" name="Google Shape;230;p20">
                    <a:extLst>
                      <a:ext uri="{FF2B5EF4-FFF2-40B4-BE49-F238E27FC236}">
                        <a16:creationId xmlns:a16="http://schemas.microsoft.com/office/drawing/2014/main" id="{411C9FD4-2C74-4FDD-B624-9DAEAE86E63C}"/>
                      </a:ext>
                    </a:extLst>
                  </p:cNvPr>
                  <p:cNvSpPr/>
                  <p:nvPr/>
                </p:nvSpPr>
                <p:spPr>
                  <a:xfrm>
                    <a:off x="0" y="894"/>
                    <a:ext cx="702" cy="50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2" name="Google Shape;231;p20">
                  <a:extLst>
                    <a:ext uri="{FF2B5EF4-FFF2-40B4-BE49-F238E27FC236}">
                      <a16:creationId xmlns:a16="http://schemas.microsoft.com/office/drawing/2014/main" id="{FA4F63AC-3C48-4D61-ACA6-A6323EC4C5CE}"/>
                    </a:ext>
                  </a:extLst>
                </p:cNvPr>
                <p:cNvGrpSpPr/>
                <p:nvPr/>
              </p:nvGrpSpPr>
              <p:grpSpPr>
                <a:xfrm>
                  <a:off x="702" y="894"/>
                  <a:ext cx="1852" cy="500"/>
                  <a:chOff x="702" y="894"/>
                  <a:chExt cx="1852" cy="500"/>
                </a:xfrm>
              </p:grpSpPr>
              <p:sp>
                <p:nvSpPr>
                  <p:cNvPr id="25" name="Google Shape;232;p20">
                    <a:extLst>
                      <a:ext uri="{FF2B5EF4-FFF2-40B4-BE49-F238E27FC236}">
                        <a16:creationId xmlns:a16="http://schemas.microsoft.com/office/drawing/2014/main" id="{6A8ECD33-8A3E-4553-A8C5-CC452822E132}"/>
                      </a:ext>
                    </a:extLst>
                  </p:cNvPr>
                  <p:cNvSpPr/>
                  <p:nvPr/>
                </p:nvSpPr>
                <p:spPr>
                  <a:xfrm>
                    <a:off x="702" y="894"/>
                    <a:ext cx="1852" cy="5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9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9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900" dirty="0">
                        <a:solidFill>
                          <a:schemeClr val="dk1"/>
                        </a:solidFill>
                        <a:latin typeface="Times New Roman"/>
                        <a:ea typeface="Times New Roman"/>
                        <a:cs typeface="Times New Roman"/>
                        <a:sym typeface="Times New Roman"/>
                      </a:rPr>
                      <a:t>The attribute value must be included in the element.</a:t>
                    </a:r>
                    <a:endParaRPr sz="18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4000" dirty="0">
                      <a:solidFill>
                        <a:schemeClr val="dk1"/>
                      </a:solidFill>
                      <a:latin typeface="Times New Roman"/>
                      <a:ea typeface="Times New Roman"/>
                      <a:cs typeface="Times New Roman"/>
                      <a:sym typeface="Times New Roman"/>
                    </a:endParaRPr>
                  </a:p>
                </p:txBody>
              </p:sp>
              <p:sp>
                <p:nvSpPr>
                  <p:cNvPr id="26" name="Google Shape;233;p20">
                    <a:extLst>
                      <a:ext uri="{FF2B5EF4-FFF2-40B4-BE49-F238E27FC236}">
                        <a16:creationId xmlns:a16="http://schemas.microsoft.com/office/drawing/2014/main" id="{0C1310C9-CA56-464C-8125-2561172FDAA0}"/>
                      </a:ext>
                    </a:extLst>
                  </p:cNvPr>
                  <p:cNvSpPr/>
                  <p:nvPr/>
                </p:nvSpPr>
                <p:spPr>
                  <a:xfrm>
                    <a:off x="702" y="894"/>
                    <a:ext cx="1852" cy="50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3" name="Google Shape;234;p20">
                  <a:extLst>
                    <a:ext uri="{FF2B5EF4-FFF2-40B4-BE49-F238E27FC236}">
                      <a16:creationId xmlns:a16="http://schemas.microsoft.com/office/drawing/2014/main" id="{21D6A0E8-B885-4EFE-845D-1373BEE50122}"/>
                    </a:ext>
                  </a:extLst>
                </p:cNvPr>
                <p:cNvGrpSpPr/>
                <p:nvPr/>
              </p:nvGrpSpPr>
              <p:grpSpPr>
                <a:xfrm>
                  <a:off x="0" y="1394"/>
                  <a:ext cx="702" cy="394"/>
                  <a:chOff x="0" y="1394"/>
                  <a:chExt cx="702" cy="394"/>
                </a:xfrm>
              </p:grpSpPr>
              <p:sp>
                <p:nvSpPr>
                  <p:cNvPr id="23" name="Google Shape;235;p20">
                    <a:extLst>
                      <a:ext uri="{FF2B5EF4-FFF2-40B4-BE49-F238E27FC236}">
                        <a16:creationId xmlns:a16="http://schemas.microsoft.com/office/drawing/2014/main" id="{CEFF0CF2-AEEA-4FB4-B093-6086B8DC96FB}"/>
                      </a:ext>
                    </a:extLst>
                  </p:cNvPr>
                  <p:cNvSpPr/>
                  <p:nvPr/>
                </p:nvSpPr>
                <p:spPr>
                  <a:xfrm>
                    <a:off x="0" y="1394"/>
                    <a:ext cx="702" cy="39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9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9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900" dirty="0">
                        <a:solidFill>
                          <a:schemeClr val="dk1"/>
                        </a:solidFill>
                        <a:latin typeface="Times New Roman"/>
                        <a:ea typeface="Times New Roman"/>
                        <a:cs typeface="Times New Roman"/>
                        <a:sym typeface="Times New Roman"/>
                      </a:rPr>
                      <a:t>#IMPLIED</a:t>
                    </a:r>
                    <a:endParaRPr sz="18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4000" dirty="0">
                      <a:solidFill>
                        <a:schemeClr val="dk1"/>
                      </a:solidFill>
                      <a:latin typeface="Times New Roman"/>
                      <a:ea typeface="Times New Roman"/>
                      <a:cs typeface="Times New Roman"/>
                      <a:sym typeface="Times New Roman"/>
                    </a:endParaRPr>
                  </a:p>
                </p:txBody>
              </p:sp>
              <p:sp>
                <p:nvSpPr>
                  <p:cNvPr id="24" name="Google Shape;236;p20">
                    <a:extLst>
                      <a:ext uri="{FF2B5EF4-FFF2-40B4-BE49-F238E27FC236}">
                        <a16:creationId xmlns:a16="http://schemas.microsoft.com/office/drawing/2014/main" id="{7E88A515-BF2F-43E6-ACE1-BAC44405E55E}"/>
                      </a:ext>
                    </a:extLst>
                  </p:cNvPr>
                  <p:cNvSpPr/>
                  <p:nvPr/>
                </p:nvSpPr>
                <p:spPr>
                  <a:xfrm>
                    <a:off x="0" y="1394"/>
                    <a:ext cx="702" cy="394"/>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4" name="Google Shape;237;p20">
                  <a:extLst>
                    <a:ext uri="{FF2B5EF4-FFF2-40B4-BE49-F238E27FC236}">
                      <a16:creationId xmlns:a16="http://schemas.microsoft.com/office/drawing/2014/main" id="{AA653666-D8DB-4EBB-B8DA-74447E24A409}"/>
                    </a:ext>
                  </a:extLst>
                </p:cNvPr>
                <p:cNvGrpSpPr/>
                <p:nvPr/>
              </p:nvGrpSpPr>
              <p:grpSpPr>
                <a:xfrm>
                  <a:off x="702" y="1394"/>
                  <a:ext cx="1852" cy="394"/>
                  <a:chOff x="702" y="1394"/>
                  <a:chExt cx="1852" cy="394"/>
                </a:xfrm>
              </p:grpSpPr>
              <p:sp>
                <p:nvSpPr>
                  <p:cNvPr id="21" name="Google Shape;238;p20">
                    <a:extLst>
                      <a:ext uri="{FF2B5EF4-FFF2-40B4-BE49-F238E27FC236}">
                        <a16:creationId xmlns:a16="http://schemas.microsoft.com/office/drawing/2014/main" id="{B8DF9287-987D-4C0D-B6DA-C33F4B409D20}"/>
                      </a:ext>
                    </a:extLst>
                  </p:cNvPr>
                  <p:cNvSpPr/>
                  <p:nvPr/>
                </p:nvSpPr>
                <p:spPr>
                  <a:xfrm>
                    <a:off x="702" y="1394"/>
                    <a:ext cx="1852" cy="39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9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9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900" dirty="0">
                        <a:solidFill>
                          <a:schemeClr val="dk1"/>
                        </a:solidFill>
                        <a:latin typeface="Times New Roman"/>
                        <a:ea typeface="Times New Roman"/>
                        <a:cs typeface="Times New Roman"/>
                        <a:sym typeface="Times New Roman"/>
                      </a:rPr>
                      <a:t>The attribute does not have to be included.</a:t>
                    </a:r>
                    <a:endParaRPr sz="18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4000" dirty="0">
                      <a:solidFill>
                        <a:schemeClr val="dk1"/>
                      </a:solidFill>
                      <a:latin typeface="Times New Roman"/>
                      <a:ea typeface="Times New Roman"/>
                      <a:cs typeface="Times New Roman"/>
                      <a:sym typeface="Times New Roman"/>
                    </a:endParaRPr>
                  </a:p>
                </p:txBody>
              </p:sp>
              <p:sp>
                <p:nvSpPr>
                  <p:cNvPr id="22" name="Google Shape;239;p20">
                    <a:extLst>
                      <a:ext uri="{FF2B5EF4-FFF2-40B4-BE49-F238E27FC236}">
                        <a16:creationId xmlns:a16="http://schemas.microsoft.com/office/drawing/2014/main" id="{9A2BCB97-5CAB-429A-A7B3-AE1F768CE722}"/>
                      </a:ext>
                    </a:extLst>
                  </p:cNvPr>
                  <p:cNvSpPr/>
                  <p:nvPr/>
                </p:nvSpPr>
                <p:spPr>
                  <a:xfrm>
                    <a:off x="702" y="1394"/>
                    <a:ext cx="1852" cy="394"/>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5" name="Google Shape;240;p20">
                  <a:extLst>
                    <a:ext uri="{FF2B5EF4-FFF2-40B4-BE49-F238E27FC236}">
                      <a16:creationId xmlns:a16="http://schemas.microsoft.com/office/drawing/2014/main" id="{90EFDC3B-2E87-4458-BBDF-0F578FB5A22C}"/>
                    </a:ext>
                  </a:extLst>
                </p:cNvPr>
                <p:cNvGrpSpPr/>
                <p:nvPr/>
              </p:nvGrpSpPr>
              <p:grpSpPr>
                <a:xfrm>
                  <a:off x="0" y="1788"/>
                  <a:ext cx="702" cy="394"/>
                  <a:chOff x="0" y="1788"/>
                  <a:chExt cx="702" cy="394"/>
                </a:xfrm>
              </p:grpSpPr>
              <p:sp>
                <p:nvSpPr>
                  <p:cNvPr id="19" name="Google Shape;241;p20">
                    <a:extLst>
                      <a:ext uri="{FF2B5EF4-FFF2-40B4-BE49-F238E27FC236}">
                        <a16:creationId xmlns:a16="http://schemas.microsoft.com/office/drawing/2014/main" id="{DB47FC55-A1A1-44F4-A594-8A68A25AA48E}"/>
                      </a:ext>
                    </a:extLst>
                  </p:cNvPr>
                  <p:cNvSpPr/>
                  <p:nvPr/>
                </p:nvSpPr>
                <p:spPr>
                  <a:xfrm>
                    <a:off x="0" y="1788"/>
                    <a:ext cx="702" cy="39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#FIXED </a:t>
                    </a:r>
                    <a:endParaRPr sz="180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4000">
                      <a:solidFill>
                        <a:schemeClr val="dk1"/>
                      </a:solidFill>
                      <a:latin typeface="Times New Roman"/>
                      <a:ea typeface="Times New Roman"/>
                      <a:cs typeface="Times New Roman"/>
                      <a:sym typeface="Times New Roman"/>
                    </a:endParaRPr>
                  </a:p>
                </p:txBody>
              </p:sp>
              <p:sp>
                <p:nvSpPr>
                  <p:cNvPr id="20" name="Google Shape;242;p20">
                    <a:extLst>
                      <a:ext uri="{FF2B5EF4-FFF2-40B4-BE49-F238E27FC236}">
                        <a16:creationId xmlns:a16="http://schemas.microsoft.com/office/drawing/2014/main" id="{5B581912-8B10-4A87-9302-21FCC4FAFB29}"/>
                      </a:ext>
                    </a:extLst>
                  </p:cNvPr>
                  <p:cNvSpPr/>
                  <p:nvPr/>
                </p:nvSpPr>
                <p:spPr>
                  <a:xfrm>
                    <a:off x="0" y="1788"/>
                    <a:ext cx="702" cy="394"/>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6" name="Google Shape;243;p20">
                  <a:extLst>
                    <a:ext uri="{FF2B5EF4-FFF2-40B4-BE49-F238E27FC236}">
                      <a16:creationId xmlns:a16="http://schemas.microsoft.com/office/drawing/2014/main" id="{96834707-5415-4069-A77A-BCC1BBE2A13B}"/>
                    </a:ext>
                  </a:extLst>
                </p:cNvPr>
                <p:cNvGrpSpPr/>
                <p:nvPr/>
              </p:nvGrpSpPr>
              <p:grpSpPr>
                <a:xfrm>
                  <a:off x="702" y="1788"/>
                  <a:ext cx="1852" cy="394"/>
                  <a:chOff x="702" y="1788"/>
                  <a:chExt cx="1852" cy="394"/>
                </a:xfrm>
              </p:grpSpPr>
              <p:sp>
                <p:nvSpPr>
                  <p:cNvPr id="17" name="Google Shape;244;p20">
                    <a:extLst>
                      <a:ext uri="{FF2B5EF4-FFF2-40B4-BE49-F238E27FC236}">
                        <a16:creationId xmlns:a16="http://schemas.microsoft.com/office/drawing/2014/main" id="{55064F4A-A0DB-4803-8A4C-E8F9ABF9345E}"/>
                      </a:ext>
                    </a:extLst>
                  </p:cNvPr>
                  <p:cNvSpPr/>
                  <p:nvPr/>
                </p:nvSpPr>
                <p:spPr>
                  <a:xfrm>
                    <a:off x="702" y="1788"/>
                    <a:ext cx="1852" cy="39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The attribute value is fixed.</a:t>
                    </a:r>
                    <a:endParaRPr sz="180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4000">
                      <a:solidFill>
                        <a:schemeClr val="dk1"/>
                      </a:solidFill>
                      <a:latin typeface="Times New Roman"/>
                      <a:ea typeface="Times New Roman"/>
                      <a:cs typeface="Times New Roman"/>
                      <a:sym typeface="Times New Roman"/>
                    </a:endParaRPr>
                  </a:p>
                </p:txBody>
              </p:sp>
              <p:sp>
                <p:nvSpPr>
                  <p:cNvPr id="18" name="Google Shape;245;p20">
                    <a:extLst>
                      <a:ext uri="{FF2B5EF4-FFF2-40B4-BE49-F238E27FC236}">
                        <a16:creationId xmlns:a16="http://schemas.microsoft.com/office/drawing/2014/main" id="{72EE06B4-1BBC-454D-B2B5-6240F1597359}"/>
                      </a:ext>
                    </a:extLst>
                  </p:cNvPr>
                  <p:cNvSpPr/>
                  <p:nvPr/>
                </p:nvSpPr>
                <p:spPr>
                  <a:xfrm>
                    <a:off x="702" y="1788"/>
                    <a:ext cx="1852" cy="394"/>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6" name="Google Shape;246;p20">
                <a:extLst>
                  <a:ext uri="{FF2B5EF4-FFF2-40B4-BE49-F238E27FC236}">
                    <a16:creationId xmlns:a16="http://schemas.microsoft.com/office/drawing/2014/main" id="{2E617782-898F-4B48-A3EE-99FAF3113443}"/>
                  </a:ext>
                </a:extLst>
              </p:cNvPr>
              <p:cNvSpPr/>
              <p:nvPr/>
            </p:nvSpPr>
            <p:spPr>
              <a:xfrm>
                <a:off x="-3" y="-3"/>
                <a:ext cx="2560" cy="2188"/>
              </a:xfrm>
              <a:prstGeom prst="rect">
                <a:avLst/>
              </a:prstGeom>
              <a:noFill/>
              <a:ln w="11100"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Tree>
    <p:extLst>
      <p:ext uri="{BB962C8B-B14F-4D97-AF65-F5344CB8AC3E}">
        <p14:creationId xmlns:p14="http://schemas.microsoft.com/office/powerpoint/2010/main" val="1233169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52;p21">
            <a:extLst>
              <a:ext uri="{FF2B5EF4-FFF2-40B4-BE49-F238E27FC236}">
                <a16:creationId xmlns:a16="http://schemas.microsoft.com/office/drawing/2014/main" id="{97C53936-A189-44B7-9CDE-3BAE0ED7C387}"/>
              </a:ext>
            </a:extLst>
          </p:cNvPr>
          <p:cNvSpPr/>
          <p:nvPr/>
        </p:nvSpPr>
        <p:spPr>
          <a:xfrm>
            <a:off x="1618957" y="980420"/>
            <a:ext cx="6858000" cy="51398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r>
              <a:rPr lang="en-US" sz="2000" b="1" dirty="0">
                <a:solidFill>
                  <a:schemeClr val="tx2"/>
                </a:solidFill>
                <a:latin typeface="Arial"/>
                <a:ea typeface="Arial"/>
                <a:cs typeface="Arial"/>
                <a:sym typeface="Arial"/>
              </a:rPr>
              <a:t>Entity Declaration</a:t>
            </a:r>
            <a:endParaRPr dirty="0">
              <a:solidFill>
                <a:schemeClr val="tx2"/>
              </a:solidFill>
            </a:endParaRPr>
          </a:p>
          <a:p>
            <a:pPr marL="0" marR="0" lvl="0" indent="0" algn="l" rtl="0">
              <a:spcBef>
                <a:spcPts val="0"/>
              </a:spcBef>
              <a:spcAft>
                <a:spcPts val="0"/>
              </a:spcAft>
              <a:buNone/>
            </a:pPr>
            <a:r>
              <a:rPr lang="en-US" sz="2000" dirty="0">
                <a:latin typeface="Arial"/>
                <a:ea typeface="Arial"/>
                <a:cs typeface="Arial"/>
                <a:sym typeface="Arial"/>
              </a:rPr>
              <a:t>Entities that have their contents within the XML document are called internal entities.</a:t>
            </a:r>
            <a:endParaRPr dirty="0"/>
          </a:p>
          <a:p>
            <a:pPr marL="0" marR="0" lvl="0" indent="0" algn="l" rtl="0">
              <a:spcBef>
                <a:spcPts val="0"/>
              </a:spcBef>
              <a:spcAft>
                <a:spcPts val="0"/>
              </a:spcAft>
              <a:buNone/>
            </a:pPr>
            <a:r>
              <a:rPr lang="en-US" sz="2000" b="1" dirty="0">
                <a:solidFill>
                  <a:schemeClr val="tx2"/>
                </a:solidFill>
                <a:latin typeface="Arial"/>
                <a:ea typeface="Arial"/>
                <a:cs typeface="Arial"/>
                <a:sym typeface="Arial"/>
              </a:rPr>
              <a:t>Syntax</a:t>
            </a:r>
            <a:endParaRPr sz="2000" dirty="0">
              <a:solidFill>
                <a:schemeClr val="tx2"/>
              </a:solidFill>
              <a:latin typeface="Arial"/>
              <a:ea typeface="Arial"/>
              <a:cs typeface="Arial"/>
              <a:sym typeface="Arial"/>
            </a:endParaRPr>
          </a:p>
          <a:p>
            <a:pPr marL="0" marR="0" lvl="0" indent="0" algn="l" rtl="0">
              <a:spcBef>
                <a:spcPts val="0"/>
              </a:spcBef>
              <a:spcAft>
                <a:spcPts val="0"/>
              </a:spcAft>
              <a:buNone/>
            </a:pPr>
            <a:r>
              <a:rPr lang="en-US" sz="2000" dirty="0">
                <a:solidFill>
                  <a:schemeClr val="dk1"/>
                </a:solidFill>
                <a:latin typeface="Arial"/>
                <a:ea typeface="Arial"/>
                <a:cs typeface="Arial"/>
                <a:sym typeface="Arial"/>
              </a:rPr>
              <a:t>	</a:t>
            </a:r>
            <a:r>
              <a:rPr lang="en-US" sz="2000" dirty="0">
                <a:latin typeface="Arial"/>
                <a:ea typeface="Arial"/>
                <a:cs typeface="Arial"/>
                <a:sym typeface="Arial"/>
              </a:rPr>
              <a:t>&lt;!ENTITY entity-name "entity-value"&gt; </a:t>
            </a:r>
            <a:endParaRPr dirty="0"/>
          </a:p>
          <a:p>
            <a:pPr marL="0" marR="0" lvl="0" indent="0" algn="l" rtl="0">
              <a:spcBef>
                <a:spcPts val="0"/>
              </a:spcBef>
              <a:spcAft>
                <a:spcPts val="0"/>
              </a:spcAft>
              <a:buNone/>
            </a:pPr>
            <a:r>
              <a:rPr lang="en-US" sz="2000" b="1" dirty="0">
                <a:solidFill>
                  <a:schemeClr val="tx2"/>
                </a:solidFill>
                <a:latin typeface="Arial"/>
                <a:ea typeface="Arial"/>
                <a:cs typeface="Arial"/>
                <a:sym typeface="Arial"/>
              </a:rPr>
              <a:t>Example</a:t>
            </a:r>
            <a:endParaRPr dirty="0">
              <a:solidFill>
                <a:schemeClr val="tx2"/>
              </a:solidFill>
            </a:endParaRPr>
          </a:p>
          <a:p>
            <a:pPr marL="0" marR="0" lvl="0" indent="0" algn="l" rtl="0">
              <a:spcBef>
                <a:spcPts val="0"/>
              </a:spcBef>
              <a:spcAft>
                <a:spcPts val="0"/>
              </a:spcAft>
              <a:buNone/>
            </a:pPr>
            <a:endParaRPr sz="2000" b="1" dirty="0">
              <a:solidFill>
                <a:schemeClr val="dk1"/>
              </a:solidFill>
              <a:latin typeface="Arial"/>
              <a:ea typeface="Arial"/>
              <a:cs typeface="Arial"/>
              <a:sym typeface="Arial"/>
            </a:endParaRPr>
          </a:p>
          <a:p>
            <a:pPr marL="0" marR="0" lvl="0" indent="0" algn="l" rtl="0">
              <a:spcBef>
                <a:spcPts val="1000"/>
              </a:spcBef>
              <a:spcAft>
                <a:spcPts val="0"/>
              </a:spcAft>
              <a:buNone/>
            </a:pPr>
            <a:r>
              <a:rPr lang="en-US" sz="2000" dirty="0">
                <a:solidFill>
                  <a:srgbClr val="000000"/>
                </a:solidFill>
                <a:latin typeface="Arial"/>
                <a:ea typeface="Arial"/>
                <a:cs typeface="Arial"/>
                <a:sym typeface="Arial"/>
              </a:rPr>
              <a:t> </a:t>
            </a:r>
            <a:r>
              <a:rPr lang="en-US" sz="2000" dirty="0">
                <a:latin typeface="Arial"/>
                <a:ea typeface="Arial"/>
                <a:cs typeface="Arial"/>
                <a:sym typeface="Arial"/>
              </a:rPr>
              <a:t>------In DTD--------------</a:t>
            </a:r>
            <a:endParaRPr dirty="0"/>
          </a:p>
          <a:p>
            <a:pPr marL="0" marR="0" lvl="0" indent="0" algn="l" rtl="0">
              <a:spcBef>
                <a:spcPts val="1000"/>
              </a:spcBef>
              <a:spcAft>
                <a:spcPts val="0"/>
              </a:spcAft>
              <a:buNone/>
            </a:pPr>
            <a:r>
              <a:rPr lang="en-US" sz="2000" dirty="0">
                <a:latin typeface="Arial"/>
                <a:ea typeface="Arial"/>
                <a:cs typeface="Arial"/>
                <a:sym typeface="Arial"/>
              </a:rPr>
              <a:t>&lt;!ENTITY  writer  “IQBAL"&gt;</a:t>
            </a:r>
            <a:endParaRPr sz="2000" dirty="0">
              <a:latin typeface="Arial"/>
              <a:ea typeface="Arial"/>
              <a:cs typeface="Arial"/>
              <a:sym typeface="Arial"/>
            </a:endParaRPr>
          </a:p>
          <a:p>
            <a:pPr marL="0" marR="0" lvl="0" indent="0" algn="just" rtl="0">
              <a:lnSpc>
                <a:spcPct val="90000"/>
              </a:lnSpc>
              <a:spcBef>
                <a:spcPts val="400"/>
              </a:spcBef>
              <a:spcAft>
                <a:spcPts val="0"/>
              </a:spcAft>
              <a:buNone/>
            </a:pPr>
            <a:r>
              <a:rPr lang="en-US" sz="2000" dirty="0">
                <a:latin typeface="Arial"/>
                <a:ea typeface="Arial"/>
                <a:cs typeface="Arial"/>
                <a:sym typeface="Arial"/>
              </a:rPr>
              <a:t>&lt;!ENTITY copyright "Copyright Aptech Ltd."&gt;</a:t>
            </a:r>
            <a:endParaRPr dirty="0"/>
          </a:p>
          <a:p>
            <a:pPr marL="0" marR="0" lvl="0" indent="0" algn="just" rtl="0">
              <a:lnSpc>
                <a:spcPct val="90000"/>
              </a:lnSpc>
              <a:spcBef>
                <a:spcPts val="400"/>
              </a:spcBef>
              <a:spcAft>
                <a:spcPts val="0"/>
              </a:spcAft>
              <a:buNone/>
            </a:pPr>
            <a:endParaRPr sz="2000" dirty="0">
              <a:latin typeface="Arial"/>
              <a:ea typeface="Arial"/>
              <a:cs typeface="Arial"/>
              <a:sym typeface="Arial"/>
            </a:endParaRPr>
          </a:p>
          <a:p>
            <a:pPr marL="0" marR="0" lvl="0" indent="0" algn="just" rtl="0">
              <a:lnSpc>
                <a:spcPct val="90000"/>
              </a:lnSpc>
              <a:spcBef>
                <a:spcPts val="400"/>
              </a:spcBef>
              <a:spcAft>
                <a:spcPts val="0"/>
              </a:spcAft>
              <a:buNone/>
            </a:pPr>
            <a:r>
              <a:rPr lang="en-US" sz="2000" dirty="0">
                <a:latin typeface="Arial"/>
                <a:ea typeface="Arial"/>
                <a:cs typeface="Arial"/>
                <a:sym typeface="Arial"/>
              </a:rPr>
              <a:t> ------In XML--------------</a:t>
            </a:r>
            <a:endParaRPr dirty="0"/>
          </a:p>
          <a:p>
            <a:pPr marL="0" marR="0" lvl="0" indent="0" algn="just" rtl="0">
              <a:lnSpc>
                <a:spcPct val="90000"/>
              </a:lnSpc>
              <a:spcBef>
                <a:spcPts val="400"/>
              </a:spcBef>
              <a:spcAft>
                <a:spcPts val="0"/>
              </a:spcAft>
              <a:buNone/>
            </a:pPr>
            <a:r>
              <a:rPr lang="en-US" sz="2000" dirty="0">
                <a:latin typeface="Arial"/>
                <a:ea typeface="Arial"/>
                <a:cs typeface="Arial"/>
                <a:sym typeface="Arial"/>
              </a:rPr>
              <a:t>&lt;author&gt;&amp;writer;&amp;copyright;&lt;/author&gt;</a:t>
            </a:r>
            <a:endParaRPr dirty="0"/>
          </a:p>
          <a:p>
            <a:pPr marL="0" marR="0" lvl="0" indent="0" algn="l" rtl="0">
              <a:spcBef>
                <a:spcPts val="0"/>
              </a:spcBef>
              <a:spcAft>
                <a:spcPts val="0"/>
              </a:spcAft>
              <a:buNone/>
            </a:pPr>
            <a:endParaRPr sz="2000" dirty="0">
              <a:solidFill>
                <a:schemeClr val="dk1"/>
              </a:solidFill>
              <a:latin typeface="Arial"/>
              <a:ea typeface="Arial"/>
              <a:cs typeface="Arial"/>
              <a:sym typeface="Arial"/>
            </a:endParaRPr>
          </a:p>
        </p:txBody>
      </p:sp>
      <p:sp>
        <p:nvSpPr>
          <p:cNvPr id="3" name="Google Shape;253;p21">
            <a:extLst>
              <a:ext uri="{FF2B5EF4-FFF2-40B4-BE49-F238E27FC236}">
                <a16:creationId xmlns:a16="http://schemas.microsoft.com/office/drawing/2014/main" id="{2A54E8AB-3E03-45EA-A0AD-915E22F22D5F}"/>
              </a:ext>
            </a:extLst>
          </p:cNvPr>
          <p:cNvSpPr/>
          <p:nvPr/>
        </p:nvSpPr>
        <p:spPr>
          <a:xfrm>
            <a:off x="3352799" y="457200"/>
            <a:ext cx="537255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u="sng" dirty="0">
                <a:solidFill>
                  <a:schemeClr val="tx2"/>
                </a:solidFill>
                <a:latin typeface="Arial"/>
                <a:ea typeface="Arial"/>
                <a:cs typeface="Arial"/>
                <a:sym typeface="Arial"/>
              </a:rPr>
              <a:t>ENTITY IN DTD</a:t>
            </a:r>
            <a:endParaRPr sz="2800" dirty="0">
              <a:solidFill>
                <a:schemeClr val="tx2"/>
              </a:solidFill>
              <a:latin typeface="Arial"/>
              <a:ea typeface="Arial"/>
              <a:cs typeface="Arial"/>
              <a:sym typeface="Arial"/>
            </a:endParaRPr>
          </a:p>
        </p:txBody>
      </p:sp>
    </p:spTree>
    <p:extLst>
      <p:ext uri="{BB962C8B-B14F-4D97-AF65-F5344CB8AC3E}">
        <p14:creationId xmlns:p14="http://schemas.microsoft.com/office/powerpoint/2010/main" val="2202878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58;p22">
            <a:extLst>
              <a:ext uri="{FF2B5EF4-FFF2-40B4-BE49-F238E27FC236}">
                <a16:creationId xmlns:a16="http://schemas.microsoft.com/office/drawing/2014/main" id="{18F4C122-6DB5-4DA2-A563-21CC68B43598}"/>
              </a:ext>
            </a:extLst>
          </p:cNvPr>
          <p:cNvSpPr/>
          <p:nvPr/>
        </p:nvSpPr>
        <p:spPr>
          <a:xfrm>
            <a:off x="1581443" y="146173"/>
            <a:ext cx="7178040" cy="1600438"/>
          </a:xfrm>
          <a:prstGeom prst="rect">
            <a:avLst/>
          </a:prstGeom>
          <a:noFill/>
          <a:ln>
            <a:noFill/>
          </a:ln>
        </p:spPr>
        <p:txBody>
          <a:bodyPr spcFirstLastPara="1" wrap="square" lIns="91425" tIns="45700" rIns="91425" bIns="45700" anchor="t" anchorCtr="0">
            <a:spAutoFit/>
          </a:bodyPr>
          <a:lstStyle/>
          <a:p>
            <a:pPr marL="118871" marR="0" lvl="0" indent="0" algn="ctr" rtl="0">
              <a:spcBef>
                <a:spcPts val="0"/>
              </a:spcBef>
              <a:spcAft>
                <a:spcPts val="0"/>
              </a:spcAft>
              <a:buClr>
                <a:srgbClr val="002060"/>
              </a:buClr>
              <a:buSzPts val="3200"/>
              <a:buFont typeface="Arial"/>
              <a:buNone/>
            </a:pPr>
            <a:r>
              <a:rPr lang="en-US" sz="3200" u="sng" dirty="0">
                <a:solidFill>
                  <a:schemeClr val="tx2">
                    <a:lumMod val="90000"/>
                  </a:schemeClr>
                </a:solidFill>
                <a:latin typeface="Arial"/>
                <a:ea typeface="Arial"/>
                <a:cs typeface="Arial"/>
                <a:sym typeface="Arial"/>
              </a:rPr>
              <a:t>External DTD Declaration</a:t>
            </a:r>
            <a:endParaRPr dirty="0">
              <a:solidFill>
                <a:schemeClr val="tx2">
                  <a:lumMod val="90000"/>
                </a:schemeClr>
              </a:solidFill>
            </a:endParaRPr>
          </a:p>
          <a:p>
            <a:pPr marL="118871" marR="0" lvl="0" indent="0" algn="ctr" rtl="0">
              <a:spcBef>
                <a:spcPts val="0"/>
              </a:spcBef>
              <a:spcAft>
                <a:spcPts val="0"/>
              </a:spcAft>
              <a:buClr>
                <a:schemeClr val="dk1"/>
              </a:buClr>
              <a:buSzPts val="1200"/>
              <a:buFont typeface="Arial"/>
              <a:buNone/>
            </a:pPr>
            <a:endParaRPr sz="1200" u="sng" dirty="0">
              <a:solidFill>
                <a:srgbClr val="002060"/>
              </a:solidFill>
              <a:latin typeface="Arial"/>
              <a:ea typeface="Arial"/>
              <a:cs typeface="Arial"/>
              <a:sym typeface="Arial"/>
            </a:endParaRPr>
          </a:p>
          <a:p>
            <a:pPr marL="0" marR="0" lvl="0" indent="0" algn="l" rtl="0">
              <a:spcBef>
                <a:spcPts val="0"/>
              </a:spcBef>
              <a:spcAft>
                <a:spcPts val="0"/>
              </a:spcAft>
              <a:buNone/>
            </a:pPr>
            <a:r>
              <a:rPr lang="en-US" sz="1800" dirty="0">
                <a:latin typeface="Arial"/>
                <a:ea typeface="Arial"/>
                <a:cs typeface="Arial"/>
                <a:sym typeface="Arial"/>
              </a:rPr>
              <a:t>If the DTD is declared in an external file, it should be wrapped in a DOCTYPE definition with the following </a:t>
            </a:r>
            <a:r>
              <a:rPr lang="en-US" sz="1800" b="1" dirty="0">
                <a:latin typeface="Arial"/>
                <a:ea typeface="Arial"/>
                <a:cs typeface="Arial"/>
                <a:sym typeface="Arial"/>
              </a:rPr>
              <a:t>syntax</a:t>
            </a:r>
            <a:r>
              <a:rPr lang="en-US" sz="1800" dirty="0">
                <a:latin typeface="Arial"/>
                <a:ea typeface="Arial"/>
                <a:cs typeface="Arial"/>
                <a:sym typeface="Arial"/>
              </a:rPr>
              <a:t>:</a:t>
            </a:r>
            <a:endParaRPr dirty="0"/>
          </a:p>
          <a:p>
            <a:pPr marL="0" marR="0" lvl="0" indent="0" algn="l" rtl="0">
              <a:spcBef>
                <a:spcPts val="0"/>
              </a:spcBef>
              <a:spcAft>
                <a:spcPts val="0"/>
              </a:spcAft>
              <a:buNone/>
            </a:pPr>
            <a:r>
              <a:rPr lang="en-US" sz="1800" dirty="0">
                <a:latin typeface="Arial"/>
                <a:ea typeface="Arial"/>
                <a:cs typeface="Arial"/>
                <a:sym typeface="Arial"/>
              </a:rPr>
              <a:t>&lt;!DOCTYPE root-element SYSTEM "filename"&gt;</a:t>
            </a:r>
            <a:endParaRPr dirty="0"/>
          </a:p>
        </p:txBody>
      </p:sp>
      <p:sp>
        <p:nvSpPr>
          <p:cNvPr id="3" name="Google Shape;259;p22">
            <a:extLst>
              <a:ext uri="{FF2B5EF4-FFF2-40B4-BE49-F238E27FC236}">
                <a16:creationId xmlns:a16="http://schemas.microsoft.com/office/drawing/2014/main" id="{E6363C59-7BC8-4D10-BE66-BB54D317DFAF}"/>
              </a:ext>
            </a:extLst>
          </p:cNvPr>
          <p:cNvSpPr/>
          <p:nvPr/>
        </p:nvSpPr>
        <p:spPr>
          <a:xfrm>
            <a:off x="1571206" y="2054388"/>
            <a:ext cx="7178039" cy="27392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BEE1EA"/>
                </a:solidFill>
                <a:latin typeface="Arial"/>
                <a:ea typeface="Arial"/>
                <a:cs typeface="Arial"/>
                <a:sym typeface="Arial"/>
              </a:rPr>
              <a:t>.XML FILE</a:t>
            </a:r>
            <a:endParaRPr dirty="0"/>
          </a:p>
          <a:p>
            <a:pPr marL="0" marR="0" lvl="0" indent="0" algn="l" rtl="0">
              <a:spcBef>
                <a:spcPts val="0"/>
              </a:spcBef>
              <a:spcAft>
                <a:spcPts val="0"/>
              </a:spcAft>
              <a:buNone/>
            </a:pPr>
            <a:r>
              <a:rPr lang="en-US" sz="1800" dirty="0">
                <a:latin typeface="Arial"/>
                <a:ea typeface="Arial"/>
                <a:cs typeface="Arial"/>
                <a:sym typeface="Arial"/>
              </a:rPr>
              <a:t>&lt;?xml version="1.0"?&gt;</a:t>
            </a:r>
            <a:br>
              <a:rPr lang="en-US" sz="1800" dirty="0">
                <a:latin typeface="Arial"/>
                <a:ea typeface="Arial"/>
                <a:cs typeface="Arial"/>
                <a:sym typeface="Arial"/>
              </a:rPr>
            </a:br>
            <a:r>
              <a:rPr lang="en-US" sz="1800" dirty="0">
                <a:latin typeface="Arial"/>
                <a:ea typeface="Arial"/>
                <a:cs typeface="Arial"/>
                <a:sym typeface="Arial"/>
              </a:rPr>
              <a:t>&lt;!DOCTYPE note SYSTEM "note.dtd"&gt;</a:t>
            </a:r>
            <a:br>
              <a:rPr lang="en-US" sz="1800" dirty="0">
                <a:latin typeface="Arial"/>
                <a:ea typeface="Arial"/>
                <a:cs typeface="Arial"/>
                <a:sym typeface="Arial"/>
              </a:rPr>
            </a:br>
            <a:r>
              <a:rPr lang="en-US" sz="1800" dirty="0">
                <a:latin typeface="Arial"/>
                <a:ea typeface="Arial"/>
                <a:cs typeface="Arial"/>
                <a:sym typeface="Arial"/>
              </a:rPr>
              <a:t>&lt;note&gt;</a:t>
            </a:r>
            <a:br>
              <a:rPr lang="en-US" sz="1800" dirty="0">
                <a:latin typeface="Arial"/>
                <a:ea typeface="Arial"/>
                <a:cs typeface="Arial"/>
                <a:sym typeface="Arial"/>
              </a:rPr>
            </a:br>
            <a:r>
              <a:rPr lang="en-US" sz="1800" dirty="0">
                <a:latin typeface="Arial"/>
                <a:ea typeface="Arial"/>
                <a:cs typeface="Arial"/>
                <a:sym typeface="Arial"/>
              </a:rPr>
              <a:t>  &lt;to&gt;</a:t>
            </a:r>
            <a:r>
              <a:rPr lang="en-US" sz="1800" dirty="0" err="1">
                <a:latin typeface="Arial"/>
                <a:ea typeface="Arial"/>
                <a:cs typeface="Arial"/>
                <a:sym typeface="Arial"/>
              </a:rPr>
              <a:t>Tove</a:t>
            </a:r>
            <a:r>
              <a:rPr lang="en-US" sz="1800" dirty="0">
                <a:latin typeface="Arial"/>
                <a:ea typeface="Arial"/>
                <a:cs typeface="Arial"/>
                <a:sym typeface="Arial"/>
              </a:rPr>
              <a:t>&lt;/to&gt;</a:t>
            </a:r>
            <a:br>
              <a:rPr lang="en-US" sz="1800" dirty="0">
                <a:latin typeface="Arial"/>
                <a:ea typeface="Arial"/>
                <a:cs typeface="Arial"/>
                <a:sym typeface="Arial"/>
              </a:rPr>
            </a:br>
            <a:r>
              <a:rPr lang="en-US" sz="1800" dirty="0">
                <a:latin typeface="Arial"/>
                <a:ea typeface="Arial"/>
                <a:cs typeface="Arial"/>
                <a:sym typeface="Arial"/>
              </a:rPr>
              <a:t>  &lt;from&gt;Jani&lt;/from&gt;</a:t>
            </a:r>
            <a:br>
              <a:rPr lang="en-US" sz="1800" dirty="0">
                <a:latin typeface="Arial"/>
                <a:ea typeface="Arial"/>
                <a:cs typeface="Arial"/>
                <a:sym typeface="Arial"/>
              </a:rPr>
            </a:br>
            <a:r>
              <a:rPr lang="en-US" sz="1800" dirty="0">
                <a:latin typeface="Arial"/>
                <a:ea typeface="Arial"/>
                <a:cs typeface="Arial"/>
                <a:sym typeface="Arial"/>
              </a:rPr>
              <a:t>  &lt;heading&gt;Reminder&lt;/heading&gt;</a:t>
            </a:r>
            <a:br>
              <a:rPr lang="en-US" sz="1800" dirty="0">
                <a:latin typeface="Arial"/>
                <a:ea typeface="Arial"/>
                <a:cs typeface="Arial"/>
                <a:sym typeface="Arial"/>
              </a:rPr>
            </a:br>
            <a:r>
              <a:rPr lang="en-US" sz="1800" dirty="0">
                <a:latin typeface="Arial"/>
                <a:ea typeface="Arial"/>
                <a:cs typeface="Arial"/>
                <a:sym typeface="Arial"/>
              </a:rPr>
              <a:t>  &lt;body&gt;Don't forget me this weekend!&lt;/body&gt;</a:t>
            </a:r>
            <a:br>
              <a:rPr lang="en-US" sz="1800" dirty="0">
                <a:latin typeface="Arial"/>
                <a:ea typeface="Arial"/>
                <a:cs typeface="Arial"/>
                <a:sym typeface="Arial"/>
              </a:rPr>
            </a:br>
            <a:r>
              <a:rPr lang="en-US" sz="1800" dirty="0">
                <a:latin typeface="Arial"/>
                <a:ea typeface="Arial"/>
                <a:cs typeface="Arial"/>
                <a:sym typeface="Arial"/>
              </a:rPr>
              <a:t>&lt;/note&gt;</a:t>
            </a:r>
            <a:endParaRPr dirty="0"/>
          </a:p>
        </p:txBody>
      </p:sp>
      <p:sp>
        <p:nvSpPr>
          <p:cNvPr id="4" name="Google Shape;260;p22">
            <a:extLst>
              <a:ext uri="{FF2B5EF4-FFF2-40B4-BE49-F238E27FC236}">
                <a16:creationId xmlns:a16="http://schemas.microsoft.com/office/drawing/2014/main" id="{AAE31C58-05A5-4AB0-8E8E-58067A70C884}"/>
              </a:ext>
            </a:extLst>
          </p:cNvPr>
          <p:cNvSpPr/>
          <p:nvPr/>
        </p:nvSpPr>
        <p:spPr>
          <a:xfrm>
            <a:off x="1446530" y="4770091"/>
            <a:ext cx="6964681" cy="19082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BEE1EA"/>
                </a:solidFill>
                <a:latin typeface="Arial"/>
                <a:ea typeface="Arial"/>
                <a:cs typeface="Arial"/>
                <a:sym typeface="Arial"/>
              </a:rPr>
              <a:t>.DTD FILE</a:t>
            </a:r>
            <a:endParaRPr sz="1800" dirty="0">
              <a:solidFill>
                <a:schemeClr val="dk1"/>
              </a:solidFill>
              <a:latin typeface="Arial"/>
              <a:ea typeface="Arial"/>
              <a:cs typeface="Arial"/>
              <a:sym typeface="Arial"/>
            </a:endParaRPr>
          </a:p>
          <a:p>
            <a:pPr marL="0" marR="0" lvl="0" indent="0" algn="l" rtl="0">
              <a:spcBef>
                <a:spcPts val="0"/>
              </a:spcBef>
              <a:spcAft>
                <a:spcPts val="0"/>
              </a:spcAft>
              <a:buNone/>
            </a:pPr>
            <a:r>
              <a:rPr lang="en-US" sz="1800" dirty="0">
                <a:latin typeface="Arial"/>
                <a:ea typeface="Arial"/>
                <a:cs typeface="Arial"/>
                <a:sym typeface="Arial"/>
              </a:rPr>
              <a:t>&lt;!ELEMENT note (</a:t>
            </a:r>
            <a:r>
              <a:rPr lang="en-US" sz="1800" dirty="0" err="1">
                <a:latin typeface="Arial"/>
                <a:ea typeface="Arial"/>
                <a:cs typeface="Arial"/>
                <a:sym typeface="Arial"/>
              </a:rPr>
              <a:t>to,from,heading,body</a:t>
            </a:r>
            <a:r>
              <a:rPr lang="en-US" sz="1800" dirty="0">
                <a:latin typeface="Arial"/>
                <a:ea typeface="Arial"/>
                <a:cs typeface="Arial"/>
                <a:sym typeface="Arial"/>
              </a:rPr>
              <a:t>)&gt;</a:t>
            </a:r>
            <a:br>
              <a:rPr lang="en-US" sz="1800" dirty="0">
                <a:latin typeface="Arial"/>
                <a:ea typeface="Arial"/>
                <a:cs typeface="Arial"/>
                <a:sym typeface="Arial"/>
              </a:rPr>
            </a:br>
            <a:r>
              <a:rPr lang="en-US" sz="1800" dirty="0">
                <a:latin typeface="Arial"/>
                <a:ea typeface="Arial"/>
                <a:cs typeface="Arial"/>
                <a:sym typeface="Arial"/>
              </a:rPr>
              <a:t>&lt;!ELEMENT to (#PCDATA)&gt;</a:t>
            </a:r>
            <a:br>
              <a:rPr lang="en-US" sz="1800" dirty="0">
                <a:latin typeface="Arial"/>
                <a:ea typeface="Arial"/>
                <a:cs typeface="Arial"/>
                <a:sym typeface="Arial"/>
              </a:rPr>
            </a:br>
            <a:r>
              <a:rPr lang="en-US" sz="1800" dirty="0">
                <a:latin typeface="Arial"/>
                <a:ea typeface="Arial"/>
                <a:cs typeface="Arial"/>
                <a:sym typeface="Arial"/>
              </a:rPr>
              <a:t>&lt;!ELEMENT from (#PCDATA)&gt;</a:t>
            </a:r>
            <a:br>
              <a:rPr lang="en-US" sz="1800" dirty="0">
                <a:latin typeface="Arial"/>
                <a:ea typeface="Arial"/>
                <a:cs typeface="Arial"/>
                <a:sym typeface="Arial"/>
              </a:rPr>
            </a:br>
            <a:r>
              <a:rPr lang="en-US" sz="1800" dirty="0">
                <a:latin typeface="Arial"/>
                <a:ea typeface="Arial"/>
                <a:cs typeface="Arial"/>
                <a:sym typeface="Arial"/>
              </a:rPr>
              <a:t>&lt;!ELEMENT heading (#PCDATA)&gt;</a:t>
            </a:r>
            <a:br>
              <a:rPr lang="en-US" sz="1800" dirty="0">
                <a:latin typeface="Arial"/>
                <a:ea typeface="Arial"/>
                <a:cs typeface="Arial"/>
                <a:sym typeface="Arial"/>
              </a:rPr>
            </a:br>
            <a:r>
              <a:rPr lang="en-US" sz="1800" dirty="0">
                <a:latin typeface="Arial"/>
                <a:ea typeface="Arial"/>
                <a:cs typeface="Arial"/>
                <a:sym typeface="Arial"/>
              </a:rPr>
              <a:t>&lt;!ELEMENT body (#PCDATA)&gt;</a:t>
            </a:r>
            <a:endParaRPr dirty="0"/>
          </a:p>
        </p:txBody>
      </p:sp>
      <p:sp>
        <p:nvSpPr>
          <p:cNvPr id="5" name="Google Shape;261;p22">
            <a:extLst>
              <a:ext uri="{FF2B5EF4-FFF2-40B4-BE49-F238E27FC236}">
                <a16:creationId xmlns:a16="http://schemas.microsoft.com/office/drawing/2014/main" id="{176C9591-8427-47A8-ACB0-D364860625F2}"/>
              </a:ext>
            </a:extLst>
          </p:cNvPr>
          <p:cNvSpPr/>
          <p:nvPr/>
        </p:nvSpPr>
        <p:spPr>
          <a:xfrm>
            <a:off x="4164353" y="1718578"/>
            <a:ext cx="16839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2">
                    <a:lumMod val="90000"/>
                  </a:schemeClr>
                </a:solidFill>
                <a:latin typeface="Arial"/>
                <a:ea typeface="Arial"/>
                <a:cs typeface="Arial"/>
                <a:sym typeface="Arial"/>
              </a:rPr>
              <a:t>EXAMPLE</a:t>
            </a:r>
            <a:endParaRPr sz="1800" dirty="0">
              <a:solidFill>
                <a:schemeClr val="tx2">
                  <a:lumMod val="90000"/>
                </a:schemeClr>
              </a:solidFill>
              <a:latin typeface="Arial"/>
              <a:ea typeface="Arial"/>
              <a:cs typeface="Arial"/>
              <a:sym typeface="Arial"/>
            </a:endParaRPr>
          </a:p>
        </p:txBody>
      </p:sp>
    </p:spTree>
    <p:extLst>
      <p:ext uri="{BB962C8B-B14F-4D97-AF65-F5344CB8AC3E}">
        <p14:creationId xmlns:p14="http://schemas.microsoft.com/office/powerpoint/2010/main" val="463735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66;p23">
            <a:extLst>
              <a:ext uri="{FF2B5EF4-FFF2-40B4-BE49-F238E27FC236}">
                <a16:creationId xmlns:a16="http://schemas.microsoft.com/office/drawing/2014/main" id="{37243F5D-F357-478E-ABC0-E15FE5E6DFE4}"/>
              </a:ext>
            </a:extLst>
          </p:cNvPr>
          <p:cNvSpPr/>
          <p:nvPr/>
        </p:nvSpPr>
        <p:spPr>
          <a:xfrm>
            <a:off x="1676400" y="2819400"/>
            <a:ext cx="7315200" cy="25237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u="sng" dirty="0">
                <a:solidFill>
                  <a:schemeClr val="tx2">
                    <a:lumMod val="90000"/>
                  </a:schemeClr>
                </a:solidFill>
                <a:latin typeface="Erica One"/>
                <a:ea typeface="Erica One"/>
                <a:cs typeface="Erica One"/>
                <a:sym typeface="Erica One"/>
              </a:rPr>
              <a:t>DTD - XML Building Blocks</a:t>
            </a:r>
            <a:endParaRPr dirty="0">
              <a:solidFill>
                <a:schemeClr val="tx2">
                  <a:lumMod val="90000"/>
                </a:schemeClr>
              </a:solidFill>
            </a:endParaRPr>
          </a:p>
          <a:p>
            <a:pPr marL="0" marR="0" lvl="0" indent="0" algn="l" rtl="0">
              <a:spcBef>
                <a:spcPts val="0"/>
              </a:spcBef>
              <a:spcAft>
                <a:spcPts val="0"/>
              </a:spcAft>
              <a:buNone/>
            </a:pPr>
            <a:r>
              <a:rPr lang="en-US" sz="1800" dirty="0">
                <a:latin typeface="Arial"/>
                <a:ea typeface="Arial"/>
                <a:cs typeface="Arial"/>
                <a:sym typeface="Arial"/>
              </a:rPr>
              <a:t>The Building Blocks of XML Documents</a:t>
            </a:r>
            <a:endParaRPr dirty="0"/>
          </a:p>
          <a:p>
            <a:pPr marL="285750" marR="0" lvl="0" indent="-285750" algn="l" rtl="0">
              <a:spcBef>
                <a:spcPts val="0"/>
              </a:spcBef>
              <a:spcAft>
                <a:spcPts val="0"/>
              </a:spcAft>
              <a:buClr>
                <a:schemeClr val="dk1"/>
              </a:buClr>
              <a:buSzPts val="1800"/>
              <a:buFont typeface="Arial"/>
              <a:buChar char="•"/>
            </a:pPr>
            <a:r>
              <a:rPr lang="en-US" sz="1800" dirty="0">
                <a:latin typeface="Arial"/>
                <a:ea typeface="Arial"/>
                <a:cs typeface="Arial"/>
                <a:sym typeface="Arial"/>
              </a:rPr>
              <a:t>Elements</a:t>
            </a:r>
            <a:endParaRPr sz="1800" dirty="0">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en-US" sz="1800" dirty="0">
                <a:latin typeface="Arial"/>
                <a:ea typeface="Arial"/>
                <a:cs typeface="Arial"/>
                <a:sym typeface="Arial"/>
              </a:rPr>
              <a:t>Attributes</a:t>
            </a:r>
            <a:endParaRPr sz="1800" dirty="0">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en-US" sz="1800" dirty="0">
                <a:latin typeface="Arial"/>
                <a:ea typeface="Arial"/>
                <a:cs typeface="Arial"/>
                <a:sym typeface="Arial"/>
              </a:rPr>
              <a:t>Entities</a:t>
            </a:r>
            <a:endParaRPr sz="1800" dirty="0">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en-US" sz="1800" dirty="0">
                <a:latin typeface="Arial"/>
                <a:ea typeface="Arial"/>
                <a:cs typeface="Arial"/>
                <a:sym typeface="Arial"/>
              </a:rPr>
              <a:t>PCDATA</a:t>
            </a:r>
            <a:endParaRPr dirty="0"/>
          </a:p>
          <a:p>
            <a:pPr marL="285750" marR="0" lvl="0" indent="-285750" algn="l" rtl="0">
              <a:spcBef>
                <a:spcPts val="0"/>
              </a:spcBef>
              <a:spcAft>
                <a:spcPts val="0"/>
              </a:spcAft>
              <a:buClr>
                <a:schemeClr val="dk1"/>
              </a:buClr>
              <a:buSzPts val="1800"/>
              <a:buFont typeface="Arial"/>
              <a:buChar char="•"/>
            </a:pPr>
            <a:r>
              <a:rPr lang="en-US" sz="1800" dirty="0">
                <a:latin typeface="Arial"/>
                <a:ea typeface="Arial"/>
                <a:cs typeface="Arial"/>
                <a:sym typeface="Arial"/>
              </a:rPr>
              <a:t>CDATA</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3" name="Google Shape;267;p23">
            <a:extLst>
              <a:ext uri="{FF2B5EF4-FFF2-40B4-BE49-F238E27FC236}">
                <a16:creationId xmlns:a16="http://schemas.microsoft.com/office/drawing/2014/main" id="{3B4E1780-4E64-45E7-84C5-94025E7E5527}"/>
              </a:ext>
            </a:extLst>
          </p:cNvPr>
          <p:cNvSpPr/>
          <p:nvPr/>
        </p:nvSpPr>
        <p:spPr>
          <a:xfrm>
            <a:off x="1562100" y="228600"/>
            <a:ext cx="6019800" cy="2523727"/>
          </a:xfrm>
          <a:prstGeom prst="rect">
            <a:avLst/>
          </a:prstGeom>
          <a:noFill/>
          <a:ln>
            <a:noFill/>
          </a:ln>
        </p:spPr>
        <p:txBody>
          <a:bodyPr spcFirstLastPara="1" wrap="square" lIns="91425" tIns="45700" rIns="91425" bIns="45700" anchor="t" anchorCtr="0">
            <a:spAutoFit/>
          </a:bodyPr>
          <a:lstStyle/>
          <a:p>
            <a:pPr marL="118871" marR="0" lvl="0" indent="0" algn="l" rtl="0">
              <a:spcBef>
                <a:spcPts val="0"/>
              </a:spcBef>
              <a:spcAft>
                <a:spcPts val="0"/>
              </a:spcAft>
              <a:buClr>
                <a:srgbClr val="002060"/>
              </a:buClr>
              <a:buSzPts val="3200"/>
              <a:buFont typeface="Erica One"/>
              <a:buNone/>
            </a:pPr>
            <a:r>
              <a:rPr lang="en-US" sz="3200" u="sng" dirty="0">
                <a:solidFill>
                  <a:schemeClr val="tx2">
                    <a:lumMod val="90000"/>
                  </a:schemeClr>
                </a:solidFill>
                <a:latin typeface="Erica One"/>
                <a:ea typeface="Erica One"/>
                <a:cs typeface="Erica One"/>
                <a:sym typeface="Erica One"/>
              </a:rPr>
              <a:t>Nodes Quantifiers</a:t>
            </a:r>
            <a:endParaRPr dirty="0">
              <a:solidFill>
                <a:schemeClr val="tx2">
                  <a:lumMod val="90000"/>
                </a:schemeClr>
              </a:solidFill>
            </a:endParaRPr>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en-US" sz="1800" dirty="0">
                <a:latin typeface="Arial"/>
                <a:ea typeface="Arial"/>
                <a:cs typeface="Arial"/>
                <a:sym typeface="Arial"/>
              </a:rPr>
              <a:t>  asterisk (*) - The element may appear zero or more times</a:t>
            </a:r>
            <a:endParaRPr dirty="0"/>
          </a:p>
          <a:p>
            <a:pPr marL="285750" marR="0" lvl="0" indent="-285750" algn="l" rtl="0">
              <a:spcBef>
                <a:spcPts val="0"/>
              </a:spcBef>
              <a:spcAft>
                <a:spcPts val="0"/>
              </a:spcAft>
              <a:buClr>
                <a:schemeClr val="dk1"/>
              </a:buClr>
              <a:buSzPts val="1800"/>
              <a:buFont typeface="Arial"/>
              <a:buChar char="•"/>
            </a:pPr>
            <a:r>
              <a:rPr lang="en-US" sz="1800" dirty="0">
                <a:latin typeface="Arial"/>
                <a:ea typeface="Arial"/>
                <a:cs typeface="Arial"/>
                <a:sym typeface="Arial"/>
              </a:rPr>
              <a:t>question mark (?) - The element may appear zero or one time, only</a:t>
            </a:r>
            <a:endParaRPr dirty="0"/>
          </a:p>
          <a:p>
            <a:pPr marL="285750" marR="0" lvl="0" indent="-285750" algn="l" rtl="0">
              <a:spcBef>
                <a:spcPts val="0"/>
              </a:spcBef>
              <a:spcAft>
                <a:spcPts val="0"/>
              </a:spcAft>
              <a:buClr>
                <a:schemeClr val="dk1"/>
              </a:buClr>
              <a:buSzPts val="1800"/>
              <a:buFont typeface="Arial"/>
              <a:buChar char="•"/>
            </a:pPr>
            <a:r>
              <a:rPr lang="en-US" sz="1800" dirty="0">
                <a:latin typeface="Arial"/>
                <a:ea typeface="Arial"/>
                <a:cs typeface="Arial"/>
                <a:sym typeface="Arial"/>
              </a:rPr>
              <a:t> plus sign (+) - The element appears at least once if not more times</a:t>
            </a:r>
            <a:endParaRPr dirty="0"/>
          </a:p>
        </p:txBody>
      </p:sp>
    </p:spTree>
    <p:extLst>
      <p:ext uri="{BB962C8B-B14F-4D97-AF65-F5344CB8AC3E}">
        <p14:creationId xmlns:p14="http://schemas.microsoft.com/office/powerpoint/2010/main" val="2269741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F89F0-3AB5-4460-AB0C-96E69EC7C3F6}"/>
              </a:ext>
            </a:extLst>
          </p:cNvPr>
          <p:cNvSpPr txBox="1">
            <a:spLocks/>
          </p:cNvSpPr>
          <p:nvPr/>
        </p:nvSpPr>
        <p:spPr>
          <a:xfrm>
            <a:off x="1162384" y="993101"/>
            <a:ext cx="11029616" cy="636314"/>
          </a:xfrm>
          <a:prstGeom prst="rect">
            <a:avLst/>
          </a:prstGeom>
        </p:spPr>
        <p:txBody>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What is Json?</a:t>
            </a:r>
          </a:p>
        </p:txBody>
      </p:sp>
      <p:pic>
        <p:nvPicPr>
          <p:cNvPr id="3" name="Picture 2">
            <a:extLst>
              <a:ext uri="{FF2B5EF4-FFF2-40B4-BE49-F238E27FC236}">
                <a16:creationId xmlns:a16="http://schemas.microsoft.com/office/drawing/2014/main" id="{EA047C8B-72A2-4207-9536-28FE75128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456" y="1762266"/>
            <a:ext cx="8838453" cy="3333468"/>
          </a:xfrm>
          <a:prstGeom prst="rect">
            <a:avLst/>
          </a:prstGeom>
        </p:spPr>
      </p:pic>
    </p:spTree>
    <p:extLst>
      <p:ext uri="{BB962C8B-B14F-4D97-AF65-F5344CB8AC3E}">
        <p14:creationId xmlns:p14="http://schemas.microsoft.com/office/powerpoint/2010/main" val="1985712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2;p24">
            <a:extLst>
              <a:ext uri="{FF2B5EF4-FFF2-40B4-BE49-F238E27FC236}">
                <a16:creationId xmlns:a16="http://schemas.microsoft.com/office/drawing/2014/main" id="{0C8275FF-8E3D-4B30-A23C-7085DD17912C}"/>
              </a:ext>
            </a:extLst>
          </p:cNvPr>
          <p:cNvSpPr/>
          <p:nvPr/>
        </p:nvSpPr>
        <p:spPr>
          <a:xfrm>
            <a:off x="1533378" y="673388"/>
            <a:ext cx="7467600" cy="12003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dirty="0">
                <a:latin typeface="Arial"/>
                <a:ea typeface="Arial"/>
                <a:cs typeface="Arial"/>
                <a:sym typeface="Arial"/>
              </a:rPr>
              <a:t>It is an XML-based alternative to DTD.</a:t>
            </a:r>
            <a:endParaRPr dirty="0"/>
          </a:p>
          <a:p>
            <a:pPr marL="285750" marR="0" lvl="0" indent="-285750" algn="l" rtl="0">
              <a:spcBef>
                <a:spcPts val="0"/>
              </a:spcBef>
              <a:spcAft>
                <a:spcPts val="0"/>
              </a:spcAft>
              <a:buClr>
                <a:schemeClr val="dk1"/>
              </a:buClr>
              <a:buSzPts val="1800"/>
              <a:buFont typeface="Arial"/>
              <a:buChar char="•"/>
            </a:pPr>
            <a:r>
              <a:rPr lang="en-US" sz="1800" dirty="0">
                <a:latin typeface="Arial"/>
                <a:ea typeface="Arial"/>
                <a:cs typeface="Arial"/>
                <a:sym typeface="Arial"/>
              </a:rPr>
              <a:t>An XML schema describes the structure of an XML document.</a:t>
            </a:r>
            <a:endParaRPr dirty="0"/>
          </a:p>
          <a:p>
            <a:pPr marL="285750" marR="0" lvl="0" indent="-285750" algn="l" rtl="0">
              <a:spcBef>
                <a:spcPts val="0"/>
              </a:spcBef>
              <a:spcAft>
                <a:spcPts val="0"/>
              </a:spcAft>
              <a:buClr>
                <a:schemeClr val="dk1"/>
              </a:buClr>
              <a:buSzPts val="1800"/>
              <a:buFont typeface="Arial"/>
              <a:buChar char="•"/>
            </a:pPr>
            <a:r>
              <a:rPr lang="en-US" sz="1800" dirty="0">
                <a:latin typeface="Arial"/>
                <a:ea typeface="Arial"/>
                <a:cs typeface="Arial"/>
                <a:sym typeface="Arial"/>
              </a:rPr>
              <a:t>The XML Schema language is also referred to as XML Schema Definition (XSD).</a:t>
            </a:r>
            <a:endParaRPr dirty="0"/>
          </a:p>
        </p:txBody>
      </p:sp>
      <p:sp>
        <p:nvSpPr>
          <p:cNvPr id="3" name="Google Shape;273;p24">
            <a:extLst>
              <a:ext uri="{FF2B5EF4-FFF2-40B4-BE49-F238E27FC236}">
                <a16:creationId xmlns:a16="http://schemas.microsoft.com/office/drawing/2014/main" id="{6317E911-E03E-4AEB-BF43-545D5C96EB24}"/>
              </a:ext>
            </a:extLst>
          </p:cNvPr>
          <p:cNvSpPr/>
          <p:nvPr/>
        </p:nvSpPr>
        <p:spPr>
          <a:xfrm>
            <a:off x="1534550" y="2121962"/>
            <a:ext cx="7467600"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b="1" dirty="0">
                <a:solidFill>
                  <a:schemeClr val="tx2"/>
                </a:solidFill>
                <a:latin typeface="Arial"/>
                <a:ea typeface="Arial"/>
                <a:cs typeface="Arial"/>
                <a:sym typeface="Arial"/>
              </a:rPr>
              <a:t>An XML Schema:</a:t>
            </a:r>
            <a:endParaRPr dirty="0">
              <a:solidFill>
                <a:schemeClr val="tx2"/>
              </a:solidFill>
            </a:endParaRPr>
          </a:p>
          <a:p>
            <a:pPr marL="0" marR="0" lvl="0" indent="0" algn="l" rtl="0">
              <a:spcBef>
                <a:spcPts val="0"/>
              </a:spcBef>
              <a:spcAft>
                <a:spcPts val="0"/>
              </a:spcAft>
              <a:buNone/>
            </a:pPr>
            <a:r>
              <a:rPr lang="en-US" sz="1800" dirty="0">
                <a:latin typeface="Arial"/>
                <a:ea typeface="Arial"/>
                <a:cs typeface="Arial"/>
                <a:sym typeface="Arial"/>
              </a:rPr>
              <a:t>defines elements that can appear in a document</a:t>
            </a:r>
            <a:endParaRPr dirty="0"/>
          </a:p>
          <a:p>
            <a:pPr marL="0" marR="0" lvl="0" indent="0" algn="l" rtl="0">
              <a:spcBef>
                <a:spcPts val="0"/>
              </a:spcBef>
              <a:spcAft>
                <a:spcPts val="0"/>
              </a:spcAft>
              <a:buNone/>
            </a:pPr>
            <a:r>
              <a:rPr lang="en-US" sz="1800" dirty="0">
                <a:latin typeface="Arial"/>
                <a:ea typeface="Arial"/>
                <a:cs typeface="Arial"/>
                <a:sym typeface="Arial"/>
              </a:rPr>
              <a:t>defines attributes that can appear in a document</a:t>
            </a:r>
            <a:endParaRPr dirty="0"/>
          </a:p>
          <a:p>
            <a:pPr marL="0" marR="0" lvl="0" indent="0" algn="l" rtl="0">
              <a:spcBef>
                <a:spcPts val="0"/>
              </a:spcBef>
              <a:spcAft>
                <a:spcPts val="0"/>
              </a:spcAft>
              <a:buNone/>
            </a:pPr>
            <a:r>
              <a:rPr lang="en-US" sz="1800" dirty="0">
                <a:latin typeface="Arial"/>
                <a:ea typeface="Arial"/>
                <a:cs typeface="Arial"/>
                <a:sym typeface="Arial"/>
              </a:rPr>
              <a:t>defines which elements are child elements</a:t>
            </a:r>
            <a:endParaRPr dirty="0"/>
          </a:p>
          <a:p>
            <a:pPr marL="0" marR="0" lvl="0" indent="0" algn="l" rtl="0">
              <a:spcBef>
                <a:spcPts val="0"/>
              </a:spcBef>
              <a:spcAft>
                <a:spcPts val="0"/>
              </a:spcAft>
              <a:buNone/>
            </a:pPr>
            <a:r>
              <a:rPr lang="en-US" sz="1800" dirty="0">
                <a:latin typeface="Arial"/>
                <a:ea typeface="Arial"/>
                <a:cs typeface="Arial"/>
                <a:sym typeface="Arial"/>
              </a:rPr>
              <a:t>defines the order of child elements</a:t>
            </a:r>
            <a:endParaRPr dirty="0"/>
          </a:p>
          <a:p>
            <a:pPr marL="0" marR="0" lvl="0" indent="0" algn="l" rtl="0">
              <a:spcBef>
                <a:spcPts val="0"/>
              </a:spcBef>
              <a:spcAft>
                <a:spcPts val="0"/>
              </a:spcAft>
              <a:buNone/>
            </a:pPr>
            <a:r>
              <a:rPr lang="en-US" sz="1800" dirty="0">
                <a:latin typeface="Arial"/>
                <a:ea typeface="Arial"/>
                <a:cs typeface="Arial"/>
                <a:sym typeface="Arial"/>
              </a:rPr>
              <a:t>defines the number of child elements</a:t>
            </a:r>
            <a:endParaRPr dirty="0"/>
          </a:p>
          <a:p>
            <a:pPr marL="0" marR="0" lvl="0" indent="0" algn="l" rtl="0">
              <a:spcBef>
                <a:spcPts val="0"/>
              </a:spcBef>
              <a:spcAft>
                <a:spcPts val="0"/>
              </a:spcAft>
              <a:buNone/>
            </a:pPr>
            <a:r>
              <a:rPr lang="en-US" sz="1800" dirty="0">
                <a:latin typeface="Arial"/>
                <a:ea typeface="Arial"/>
                <a:cs typeface="Arial"/>
                <a:sym typeface="Arial"/>
              </a:rPr>
              <a:t>defines whether an element is empty or can include text</a:t>
            </a:r>
            <a:endParaRPr dirty="0"/>
          </a:p>
          <a:p>
            <a:pPr marL="0" marR="0" lvl="0" indent="0" algn="l" rtl="0">
              <a:spcBef>
                <a:spcPts val="0"/>
              </a:spcBef>
              <a:spcAft>
                <a:spcPts val="0"/>
              </a:spcAft>
              <a:buNone/>
            </a:pPr>
            <a:r>
              <a:rPr lang="en-US" sz="1800" dirty="0">
                <a:latin typeface="Arial"/>
                <a:ea typeface="Arial"/>
                <a:cs typeface="Arial"/>
                <a:sym typeface="Arial"/>
              </a:rPr>
              <a:t>defines data types for elements and attributes</a:t>
            </a:r>
            <a:endParaRPr dirty="0"/>
          </a:p>
          <a:p>
            <a:pPr marL="0" marR="0" lvl="0" indent="0" algn="l" rtl="0">
              <a:spcBef>
                <a:spcPts val="0"/>
              </a:spcBef>
              <a:spcAft>
                <a:spcPts val="0"/>
              </a:spcAft>
              <a:buNone/>
            </a:pPr>
            <a:r>
              <a:rPr lang="en-US" sz="1800" dirty="0">
                <a:latin typeface="Arial"/>
                <a:ea typeface="Arial"/>
                <a:cs typeface="Arial"/>
                <a:sym typeface="Arial"/>
              </a:rPr>
              <a:t>defines default and fixed values for elements and attributes</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4" name="Google Shape;274;p24">
            <a:extLst>
              <a:ext uri="{FF2B5EF4-FFF2-40B4-BE49-F238E27FC236}">
                <a16:creationId xmlns:a16="http://schemas.microsoft.com/office/drawing/2014/main" id="{3CDED85B-1A28-494F-9515-9CFD90A8CFC6}"/>
              </a:ext>
            </a:extLst>
          </p:cNvPr>
          <p:cNvSpPr/>
          <p:nvPr/>
        </p:nvSpPr>
        <p:spPr>
          <a:xfrm>
            <a:off x="3684577" y="88613"/>
            <a:ext cx="177484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u="sng" dirty="0">
                <a:solidFill>
                  <a:schemeClr val="tx2"/>
                </a:solidFill>
                <a:latin typeface="Erica One"/>
                <a:ea typeface="Erica One"/>
                <a:cs typeface="Erica One"/>
                <a:sym typeface="Erica One"/>
              </a:rPr>
              <a:t>SCHEMA</a:t>
            </a:r>
            <a:endParaRPr sz="1800" dirty="0">
              <a:solidFill>
                <a:schemeClr val="tx2"/>
              </a:solidFill>
              <a:latin typeface="Arial"/>
              <a:ea typeface="Arial"/>
              <a:cs typeface="Arial"/>
              <a:sym typeface="Arial"/>
            </a:endParaRPr>
          </a:p>
        </p:txBody>
      </p:sp>
    </p:spTree>
    <p:extLst>
      <p:ext uri="{BB962C8B-B14F-4D97-AF65-F5344CB8AC3E}">
        <p14:creationId xmlns:p14="http://schemas.microsoft.com/office/powerpoint/2010/main" val="2390314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9;p25">
            <a:extLst>
              <a:ext uri="{FF2B5EF4-FFF2-40B4-BE49-F238E27FC236}">
                <a16:creationId xmlns:a16="http://schemas.microsoft.com/office/drawing/2014/main" id="{71C6AF33-FF28-452E-BA12-9D2721E7F5E1}"/>
              </a:ext>
            </a:extLst>
          </p:cNvPr>
          <p:cNvSpPr/>
          <p:nvPr/>
        </p:nvSpPr>
        <p:spPr>
          <a:xfrm>
            <a:off x="1665848" y="885735"/>
            <a:ext cx="6178161"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b="1" dirty="0">
                <a:latin typeface="Arial"/>
                <a:ea typeface="Arial"/>
                <a:cs typeface="Arial"/>
                <a:sym typeface="Arial"/>
              </a:rPr>
              <a:t>XML Schemas are the Successors of DTDs</a:t>
            </a:r>
            <a:br>
              <a:rPr lang="en-US" sz="1800" b="1" dirty="0">
                <a:latin typeface="Arial"/>
                <a:ea typeface="Arial"/>
                <a:cs typeface="Arial"/>
                <a:sym typeface="Arial"/>
              </a:rPr>
            </a:br>
            <a:r>
              <a:rPr lang="en-US" sz="1800" dirty="0">
                <a:latin typeface="Arial"/>
                <a:ea typeface="Arial"/>
                <a:cs typeface="Arial"/>
                <a:sym typeface="Arial"/>
              </a:rPr>
              <a:t>Main reasons:</a:t>
            </a:r>
            <a:endParaRPr dirty="0"/>
          </a:p>
          <a:p>
            <a:pPr marL="0" marR="0" lvl="0" indent="0" algn="l" rtl="0">
              <a:spcBef>
                <a:spcPts val="0"/>
              </a:spcBef>
              <a:spcAft>
                <a:spcPts val="0"/>
              </a:spcAft>
              <a:buNone/>
            </a:pPr>
            <a:r>
              <a:rPr lang="en-US" sz="1800" dirty="0">
                <a:latin typeface="Arial"/>
                <a:ea typeface="Arial"/>
                <a:cs typeface="Arial"/>
                <a:sym typeface="Arial"/>
              </a:rPr>
              <a:t>DTDs do not have built-in datatypes.</a:t>
            </a:r>
            <a:endParaRPr dirty="0"/>
          </a:p>
          <a:p>
            <a:pPr marL="0" marR="0" lvl="0" indent="0" algn="l" rtl="0">
              <a:spcBef>
                <a:spcPts val="0"/>
              </a:spcBef>
              <a:spcAft>
                <a:spcPts val="0"/>
              </a:spcAft>
              <a:buNone/>
            </a:pPr>
            <a:r>
              <a:rPr lang="en-US" sz="1800" dirty="0">
                <a:latin typeface="Arial"/>
                <a:ea typeface="Arial"/>
                <a:cs typeface="Arial"/>
                <a:sym typeface="Arial"/>
              </a:rPr>
              <a:t>DTDs do not support user-derived datatypes.</a:t>
            </a:r>
            <a:endParaRPr dirty="0"/>
          </a:p>
        </p:txBody>
      </p:sp>
      <p:sp>
        <p:nvSpPr>
          <p:cNvPr id="3" name="Google Shape;280;p25">
            <a:extLst>
              <a:ext uri="{FF2B5EF4-FFF2-40B4-BE49-F238E27FC236}">
                <a16:creationId xmlns:a16="http://schemas.microsoft.com/office/drawing/2014/main" id="{A18831D5-8EE8-46F3-97A5-64EA30EAB02A}"/>
              </a:ext>
            </a:extLst>
          </p:cNvPr>
          <p:cNvSpPr/>
          <p:nvPr/>
        </p:nvSpPr>
        <p:spPr>
          <a:xfrm>
            <a:off x="1665849" y="2637691"/>
            <a:ext cx="9916740" cy="28622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b="1" dirty="0">
                <a:latin typeface="Arial"/>
                <a:ea typeface="Arial"/>
                <a:cs typeface="Arial"/>
                <a:sym typeface="Arial"/>
              </a:rPr>
              <a:t>XML Schemas Support Data Types</a:t>
            </a:r>
            <a:endParaRPr sz="1800" dirty="0">
              <a:latin typeface="Arial"/>
              <a:ea typeface="Arial"/>
              <a:cs typeface="Arial"/>
              <a:sym typeface="Arial"/>
            </a:endParaRPr>
          </a:p>
          <a:p>
            <a:pPr marL="0" marR="0" lvl="0" indent="0" algn="l" rtl="0">
              <a:spcBef>
                <a:spcPts val="0"/>
              </a:spcBef>
              <a:spcAft>
                <a:spcPts val="0"/>
              </a:spcAft>
              <a:buClr>
                <a:schemeClr val="dk1"/>
              </a:buClr>
              <a:buSzPts val="1800"/>
              <a:buFont typeface="Arial"/>
              <a:buNone/>
            </a:pPr>
            <a:r>
              <a:rPr lang="en-US" sz="1800" dirty="0">
                <a:latin typeface="Arial"/>
                <a:ea typeface="Arial"/>
                <a:cs typeface="Arial"/>
                <a:sym typeface="Arial"/>
              </a:rPr>
              <a:t>One of the greatest strength of XML Schemas is the support for data types.</a:t>
            </a:r>
            <a:endParaRPr dirty="0"/>
          </a:p>
          <a:p>
            <a:pPr marL="0" marR="0" lvl="0" indent="0" algn="l" rtl="0">
              <a:spcBef>
                <a:spcPts val="0"/>
              </a:spcBef>
              <a:spcAft>
                <a:spcPts val="0"/>
              </a:spcAft>
              <a:buClr>
                <a:schemeClr val="dk1"/>
              </a:buClr>
              <a:buSzPts val="1800"/>
              <a:buFont typeface="Arial"/>
              <a:buNone/>
            </a:pPr>
            <a:r>
              <a:rPr lang="en-US" sz="1800" dirty="0">
                <a:latin typeface="Arial"/>
                <a:ea typeface="Arial"/>
                <a:cs typeface="Arial"/>
                <a:sym typeface="Arial"/>
              </a:rPr>
              <a:t>With support for data types:</a:t>
            </a:r>
            <a:endParaRPr dirty="0"/>
          </a:p>
          <a:p>
            <a:pPr marL="285750" marR="0" lvl="0" indent="-285750" algn="l" rtl="0">
              <a:spcBef>
                <a:spcPts val="0"/>
              </a:spcBef>
              <a:spcAft>
                <a:spcPts val="0"/>
              </a:spcAft>
              <a:buClr>
                <a:schemeClr val="dk1"/>
              </a:buClr>
              <a:buSzPts val="1800"/>
              <a:buFont typeface="Arial"/>
              <a:buChar char="•"/>
            </a:pPr>
            <a:r>
              <a:rPr lang="en-US" sz="1800" dirty="0">
                <a:latin typeface="Arial"/>
                <a:ea typeface="Arial"/>
                <a:cs typeface="Arial"/>
                <a:sym typeface="Arial"/>
              </a:rPr>
              <a:t>It is easier to describe allowable document content</a:t>
            </a:r>
            <a:endParaRPr dirty="0"/>
          </a:p>
          <a:p>
            <a:pPr marL="285750" marR="0" lvl="0" indent="-285750" algn="l" rtl="0">
              <a:spcBef>
                <a:spcPts val="0"/>
              </a:spcBef>
              <a:spcAft>
                <a:spcPts val="0"/>
              </a:spcAft>
              <a:buClr>
                <a:schemeClr val="dk1"/>
              </a:buClr>
              <a:buSzPts val="1800"/>
              <a:buFont typeface="Arial"/>
              <a:buChar char="•"/>
            </a:pPr>
            <a:r>
              <a:rPr lang="en-US" sz="1800" dirty="0">
                <a:latin typeface="Arial"/>
                <a:ea typeface="Arial"/>
                <a:cs typeface="Arial"/>
                <a:sym typeface="Arial"/>
              </a:rPr>
              <a:t>It is easier to validate the correctness of data</a:t>
            </a:r>
            <a:endParaRPr dirty="0"/>
          </a:p>
          <a:p>
            <a:pPr marL="285750" marR="0" lvl="0" indent="-285750" algn="l" rtl="0">
              <a:spcBef>
                <a:spcPts val="0"/>
              </a:spcBef>
              <a:spcAft>
                <a:spcPts val="0"/>
              </a:spcAft>
              <a:buClr>
                <a:schemeClr val="dk1"/>
              </a:buClr>
              <a:buSzPts val="1800"/>
              <a:buFont typeface="Arial"/>
              <a:buChar char="•"/>
            </a:pPr>
            <a:r>
              <a:rPr lang="en-US" sz="1800" dirty="0">
                <a:latin typeface="Arial"/>
                <a:ea typeface="Arial"/>
                <a:cs typeface="Arial"/>
                <a:sym typeface="Arial"/>
              </a:rPr>
              <a:t>It is easier to work with data from a database</a:t>
            </a:r>
            <a:endParaRPr dirty="0"/>
          </a:p>
          <a:p>
            <a:pPr marL="285750" marR="0" lvl="0" indent="-285750" algn="l" rtl="0">
              <a:spcBef>
                <a:spcPts val="0"/>
              </a:spcBef>
              <a:spcAft>
                <a:spcPts val="0"/>
              </a:spcAft>
              <a:buClr>
                <a:schemeClr val="dk1"/>
              </a:buClr>
              <a:buSzPts val="1800"/>
              <a:buFont typeface="Arial"/>
              <a:buChar char="•"/>
            </a:pPr>
            <a:r>
              <a:rPr lang="en-US" sz="1800" dirty="0">
                <a:latin typeface="Arial"/>
                <a:ea typeface="Arial"/>
                <a:cs typeface="Arial"/>
                <a:sym typeface="Arial"/>
              </a:rPr>
              <a:t>It is easier to define data facets (restrictions on data)</a:t>
            </a:r>
            <a:endParaRPr dirty="0"/>
          </a:p>
          <a:p>
            <a:pPr marL="285750" marR="0" lvl="0" indent="-285750" algn="l" rtl="0">
              <a:spcBef>
                <a:spcPts val="0"/>
              </a:spcBef>
              <a:spcAft>
                <a:spcPts val="0"/>
              </a:spcAft>
              <a:buClr>
                <a:schemeClr val="dk1"/>
              </a:buClr>
              <a:buSzPts val="1800"/>
              <a:buFont typeface="Arial"/>
              <a:buChar char="•"/>
            </a:pPr>
            <a:r>
              <a:rPr lang="en-US" sz="1800" dirty="0">
                <a:latin typeface="Arial"/>
                <a:ea typeface="Arial"/>
                <a:cs typeface="Arial"/>
                <a:sym typeface="Arial"/>
              </a:rPr>
              <a:t>It is easier to define data patterns (data formats)</a:t>
            </a:r>
            <a:endParaRPr dirty="0"/>
          </a:p>
          <a:p>
            <a:pPr marL="285750" marR="0" lvl="0" indent="-285750" algn="l" rtl="0">
              <a:spcBef>
                <a:spcPts val="0"/>
              </a:spcBef>
              <a:spcAft>
                <a:spcPts val="0"/>
              </a:spcAft>
              <a:buClr>
                <a:schemeClr val="dk1"/>
              </a:buClr>
              <a:buSzPts val="1800"/>
              <a:buFont typeface="Arial"/>
              <a:buChar char="•"/>
            </a:pPr>
            <a:r>
              <a:rPr lang="en-US" sz="1800" dirty="0">
                <a:latin typeface="Arial"/>
                <a:ea typeface="Arial"/>
                <a:cs typeface="Arial"/>
                <a:sym typeface="Arial"/>
              </a:rPr>
              <a:t>It is easier to convert data between different data types</a:t>
            </a:r>
            <a:endParaRPr dirty="0"/>
          </a:p>
          <a:p>
            <a:pPr marL="0" marR="0" lvl="0" indent="0" algn="l" rtl="0">
              <a:spcBef>
                <a:spcPts val="0"/>
              </a:spcBef>
              <a:spcAft>
                <a:spcPts val="0"/>
              </a:spcAft>
              <a:buNone/>
            </a:pPr>
            <a:endParaRPr sz="1800" dirty="0">
              <a:latin typeface="Arial"/>
              <a:ea typeface="Arial"/>
              <a:cs typeface="Arial"/>
              <a:sym typeface="Arial"/>
            </a:endParaRPr>
          </a:p>
        </p:txBody>
      </p:sp>
      <p:sp>
        <p:nvSpPr>
          <p:cNvPr id="4" name="Google Shape;281;p25">
            <a:extLst>
              <a:ext uri="{FF2B5EF4-FFF2-40B4-BE49-F238E27FC236}">
                <a16:creationId xmlns:a16="http://schemas.microsoft.com/office/drawing/2014/main" id="{50810918-8D98-4E50-B20A-0042E05E1B7E}"/>
              </a:ext>
            </a:extLst>
          </p:cNvPr>
          <p:cNvSpPr/>
          <p:nvPr/>
        </p:nvSpPr>
        <p:spPr>
          <a:xfrm>
            <a:off x="3124199" y="101024"/>
            <a:ext cx="679597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u="sng" dirty="0">
                <a:solidFill>
                  <a:schemeClr val="tx2"/>
                </a:solidFill>
                <a:latin typeface="Arial"/>
                <a:ea typeface="Arial"/>
                <a:cs typeface="Arial"/>
                <a:sym typeface="Arial"/>
              </a:rPr>
              <a:t>DTD V/S SCHEMA</a:t>
            </a:r>
            <a:endParaRPr dirty="0">
              <a:solidFill>
                <a:schemeClr val="tx2"/>
              </a:solidFill>
            </a:endParaRPr>
          </a:p>
        </p:txBody>
      </p:sp>
    </p:spTree>
    <p:extLst>
      <p:ext uri="{BB962C8B-B14F-4D97-AF65-F5344CB8AC3E}">
        <p14:creationId xmlns:p14="http://schemas.microsoft.com/office/powerpoint/2010/main" val="1156087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86;p26">
            <a:extLst>
              <a:ext uri="{FF2B5EF4-FFF2-40B4-BE49-F238E27FC236}">
                <a16:creationId xmlns:a16="http://schemas.microsoft.com/office/drawing/2014/main" id="{E7F4A419-5E0B-4D7B-B576-597C14D394F0}"/>
              </a:ext>
            </a:extLst>
          </p:cNvPr>
          <p:cNvSpPr/>
          <p:nvPr/>
        </p:nvSpPr>
        <p:spPr>
          <a:xfrm>
            <a:off x="1600200" y="4724400"/>
            <a:ext cx="4572000" cy="1754326"/>
          </a:xfrm>
          <a:prstGeom prst="rect">
            <a:avLst/>
          </a:prstGeom>
          <a:noFill/>
          <a:ln>
            <a:noFill/>
          </a:ln>
        </p:spPr>
        <p:txBody>
          <a:bodyPr spcFirstLastPara="1" wrap="square" lIns="91425" tIns="45700" rIns="91425" bIns="45700" anchor="t" anchorCtr="0">
            <a:spAutoFit/>
          </a:bodyPr>
          <a:lstStyle/>
          <a:p>
            <a:pPr marL="109728" marR="0" lvl="0" indent="0" algn="l" rtl="0">
              <a:spcBef>
                <a:spcPts val="0"/>
              </a:spcBef>
              <a:spcAft>
                <a:spcPts val="0"/>
              </a:spcAft>
              <a:buClr>
                <a:schemeClr val="dk1"/>
              </a:buClr>
              <a:buSzPts val="1800"/>
              <a:buFont typeface="Arial"/>
              <a:buNone/>
            </a:pPr>
            <a:r>
              <a:rPr lang="en-US" sz="1800" b="1" dirty="0">
                <a:latin typeface="Arial"/>
                <a:ea typeface="Arial"/>
                <a:cs typeface="Arial"/>
                <a:sym typeface="Arial"/>
              </a:rPr>
              <a:t>The &lt;schema&gt; Element</a:t>
            </a:r>
            <a:endParaRPr sz="1800" dirty="0">
              <a:latin typeface="Arial"/>
              <a:ea typeface="Arial"/>
              <a:cs typeface="Arial"/>
              <a:sym typeface="Arial"/>
            </a:endParaRPr>
          </a:p>
          <a:p>
            <a:pPr marL="109728" marR="0" lvl="0" indent="0" algn="l" rtl="0">
              <a:spcBef>
                <a:spcPts val="0"/>
              </a:spcBef>
              <a:spcAft>
                <a:spcPts val="0"/>
              </a:spcAft>
              <a:buClr>
                <a:schemeClr val="dk1"/>
              </a:buClr>
              <a:buSzPts val="1800"/>
              <a:buFont typeface="Arial"/>
              <a:buNone/>
            </a:pPr>
            <a:r>
              <a:rPr lang="en-US" sz="1800" dirty="0">
                <a:latin typeface="Arial"/>
                <a:ea typeface="Arial"/>
                <a:cs typeface="Arial"/>
                <a:sym typeface="Arial"/>
              </a:rPr>
              <a:t>&lt;?xml version="1.0"?&gt;</a:t>
            </a:r>
            <a:br>
              <a:rPr lang="en-US" sz="1800" dirty="0">
                <a:latin typeface="Arial"/>
                <a:ea typeface="Arial"/>
                <a:cs typeface="Arial"/>
                <a:sym typeface="Arial"/>
              </a:rPr>
            </a:br>
            <a:r>
              <a:rPr lang="en-US" sz="1800" dirty="0">
                <a:latin typeface="Arial"/>
                <a:ea typeface="Arial"/>
                <a:cs typeface="Arial"/>
                <a:sym typeface="Arial"/>
              </a:rPr>
              <a:t>&lt;</a:t>
            </a:r>
            <a:r>
              <a:rPr lang="en-US" sz="1800" dirty="0" err="1">
                <a:latin typeface="Arial"/>
                <a:ea typeface="Arial"/>
                <a:cs typeface="Arial"/>
                <a:sym typeface="Arial"/>
              </a:rPr>
              <a:t>xs:schema</a:t>
            </a:r>
            <a:r>
              <a:rPr lang="en-US" sz="1800" dirty="0">
                <a:latin typeface="Arial"/>
                <a:ea typeface="Arial"/>
                <a:cs typeface="Arial"/>
                <a:sym typeface="Arial"/>
              </a:rPr>
              <a:t>&gt;</a:t>
            </a:r>
            <a:br>
              <a:rPr lang="en-US" sz="1800" dirty="0">
                <a:latin typeface="Arial"/>
                <a:ea typeface="Arial"/>
                <a:cs typeface="Arial"/>
                <a:sym typeface="Arial"/>
              </a:rPr>
            </a:br>
            <a:r>
              <a:rPr lang="en-US" sz="1800" dirty="0">
                <a:latin typeface="Arial"/>
                <a:ea typeface="Arial"/>
                <a:cs typeface="Arial"/>
                <a:sym typeface="Arial"/>
              </a:rPr>
              <a:t>...</a:t>
            </a:r>
            <a:br>
              <a:rPr lang="en-US" sz="1800" dirty="0">
                <a:latin typeface="Arial"/>
                <a:ea typeface="Arial"/>
                <a:cs typeface="Arial"/>
                <a:sym typeface="Arial"/>
              </a:rPr>
            </a:br>
            <a:r>
              <a:rPr lang="en-US" sz="1800" dirty="0">
                <a:latin typeface="Arial"/>
                <a:ea typeface="Arial"/>
                <a:cs typeface="Arial"/>
                <a:sym typeface="Arial"/>
              </a:rPr>
              <a:t>...</a:t>
            </a:r>
            <a:br>
              <a:rPr lang="en-US" sz="1800" dirty="0">
                <a:latin typeface="Arial"/>
                <a:ea typeface="Arial"/>
                <a:cs typeface="Arial"/>
                <a:sym typeface="Arial"/>
              </a:rPr>
            </a:br>
            <a:r>
              <a:rPr lang="en-US" sz="1800" dirty="0">
                <a:latin typeface="Arial"/>
                <a:ea typeface="Arial"/>
                <a:cs typeface="Arial"/>
                <a:sym typeface="Arial"/>
              </a:rPr>
              <a:t>&lt;/</a:t>
            </a:r>
            <a:r>
              <a:rPr lang="en-US" sz="1800" dirty="0" err="1">
                <a:latin typeface="Arial"/>
                <a:ea typeface="Arial"/>
                <a:cs typeface="Arial"/>
                <a:sym typeface="Arial"/>
              </a:rPr>
              <a:t>xs:schema</a:t>
            </a:r>
            <a:r>
              <a:rPr lang="en-US" sz="1800" dirty="0">
                <a:latin typeface="Arial"/>
                <a:ea typeface="Arial"/>
                <a:cs typeface="Arial"/>
                <a:sym typeface="Arial"/>
              </a:rPr>
              <a:t>&gt;</a:t>
            </a:r>
            <a:endParaRPr sz="1800" dirty="0">
              <a:latin typeface="Arial"/>
              <a:ea typeface="Arial"/>
              <a:cs typeface="Arial"/>
              <a:sym typeface="Arial"/>
            </a:endParaRPr>
          </a:p>
        </p:txBody>
      </p:sp>
      <p:sp>
        <p:nvSpPr>
          <p:cNvPr id="3" name="Google Shape;287;p26">
            <a:extLst>
              <a:ext uri="{FF2B5EF4-FFF2-40B4-BE49-F238E27FC236}">
                <a16:creationId xmlns:a16="http://schemas.microsoft.com/office/drawing/2014/main" id="{5F0C3E73-FD66-410C-AE78-6BC4C44BFADB}"/>
              </a:ext>
            </a:extLst>
          </p:cNvPr>
          <p:cNvSpPr/>
          <p:nvPr/>
        </p:nvSpPr>
        <p:spPr>
          <a:xfrm>
            <a:off x="1600200" y="609325"/>
            <a:ext cx="7315200" cy="424727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b="1" dirty="0">
                <a:latin typeface="Arial"/>
                <a:ea typeface="Arial"/>
                <a:cs typeface="Arial"/>
                <a:sym typeface="Arial"/>
              </a:rPr>
              <a:t>Defining a Simple type Element</a:t>
            </a:r>
            <a:endParaRPr sz="1800" dirty="0">
              <a:latin typeface="Arial"/>
              <a:ea typeface="Arial"/>
              <a:cs typeface="Arial"/>
              <a:sym typeface="Arial"/>
            </a:endParaRPr>
          </a:p>
          <a:p>
            <a:pPr marL="0" marR="0" lvl="0" indent="0" algn="l" rtl="0">
              <a:spcBef>
                <a:spcPts val="0"/>
              </a:spcBef>
              <a:spcAft>
                <a:spcPts val="0"/>
              </a:spcAft>
              <a:buClr>
                <a:schemeClr val="dk1"/>
              </a:buClr>
              <a:buSzPts val="1800"/>
              <a:buFont typeface="Arial"/>
              <a:buNone/>
            </a:pPr>
            <a:r>
              <a:rPr lang="en-US" sz="1800" dirty="0">
                <a:latin typeface="Arial"/>
                <a:ea typeface="Arial"/>
                <a:cs typeface="Arial"/>
                <a:sym typeface="Arial"/>
              </a:rPr>
              <a:t>The syntax for defining a simple element is: </a:t>
            </a:r>
            <a:endParaRPr dirty="0"/>
          </a:p>
          <a:p>
            <a:pPr marL="0" marR="0" lvl="0" indent="0" algn="ctr" rtl="0">
              <a:spcBef>
                <a:spcPts val="0"/>
              </a:spcBef>
              <a:spcAft>
                <a:spcPts val="0"/>
              </a:spcAft>
              <a:buClr>
                <a:srgbClr val="002060"/>
              </a:buClr>
              <a:buSzPts val="1800"/>
              <a:buFont typeface="Arial"/>
              <a:buNone/>
            </a:pPr>
            <a:r>
              <a:rPr lang="en-US" sz="1800" b="1" dirty="0">
                <a:latin typeface="Arial"/>
                <a:ea typeface="Arial"/>
                <a:cs typeface="Arial"/>
                <a:sym typeface="Arial"/>
              </a:rPr>
              <a:t>&lt;</a:t>
            </a:r>
            <a:r>
              <a:rPr lang="en-US" sz="1800" b="1" dirty="0" err="1">
                <a:latin typeface="Arial"/>
                <a:ea typeface="Arial"/>
                <a:cs typeface="Arial"/>
                <a:sym typeface="Arial"/>
              </a:rPr>
              <a:t>xs:element</a:t>
            </a:r>
            <a:r>
              <a:rPr lang="en-US" sz="1800" b="1" dirty="0">
                <a:latin typeface="Arial"/>
                <a:ea typeface="Arial"/>
                <a:cs typeface="Arial"/>
                <a:sym typeface="Arial"/>
              </a:rPr>
              <a:t> name="</a:t>
            </a:r>
            <a:r>
              <a:rPr lang="en-US" sz="1800" b="1" dirty="0" err="1">
                <a:latin typeface="Arial"/>
                <a:ea typeface="Arial"/>
                <a:cs typeface="Arial"/>
                <a:sym typeface="Arial"/>
              </a:rPr>
              <a:t>abc</a:t>
            </a:r>
            <a:r>
              <a:rPr lang="en-US" sz="1800" b="1" dirty="0">
                <a:latin typeface="Arial"/>
                <a:ea typeface="Arial"/>
                <a:cs typeface="Arial"/>
                <a:sym typeface="Arial"/>
              </a:rPr>
              <a:t>" type="</a:t>
            </a:r>
            <a:r>
              <a:rPr lang="en-US" sz="1800" b="1" dirty="0" err="1">
                <a:latin typeface="Arial"/>
                <a:ea typeface="Arial"/>
                <a:cs typeface="Arial"/>
                <a:sym typeface="Arial"/>
              </a:rPr>
              <a:t>xyz</a:t>
            </a:r>
            <a:r>
              <a:rPr lang="en-US" sz="1800" b="1" dirty="0">
                <a:latin typeface="Arial"/>
                <a:ea typeface="Arial"/>
                <a:cs typeface="Arial"/>
                <a:sym typeface="Arial"/>
              </a:rPr>
              <a:t>"/&gt; </a:t>
            </a:r>
            <a:endParaRPr dirty="0"/>
          </a:p>
          <a:p>
            <a:pPr marL="0" marR="0" lvl="0" indent="0" algn="l" rtl="0">
              <a:spcBef>
                <a:spcPts val="0"/>
              </a:spcBef>
              <a:spcAft>
                <a:spcPts val="0"/>
              </a:spcAft>
              <a:buNone/>
            </a:pPr>
            <a:r>
              <a:rPr lang="en-US" sz="1800" dirty="0">
                <a:latin typeface="Arial"/>
                <a:ea typeface="Arial"/>
                <a:cs typeface="Arial"/>
                <a:sym typeface="Arial"/>
              </a:rPr>
              <a:t>where </a:t>
            </a:r>
            <a:r>
              <a:rPr lang="en-US" sz="1800" dirty="0" err="1">
                <a:latin typeface="Arial"/>
                <a:ea typeface="Arial"/>
                <a:cs typeface="Arial"/>
                <a:sym typeface="Arial"/>
              </a:rPr>
              <a:t>abc</a:t>
            </a:r>
            <a:r>
              <a:rPr lang="en-US" sz="1800" dirty="0">
                <a:latin typeface="Arial"/>
                <a:ea typeface="Arial"/>
                <a:cs typeface="Arial"/>
                <a:sym typeface="Arial"/>
              </a:rPr>
              <a:t> is the name of the element and </a:t>
            </a:r>
            <a:r>
              <a:rPr lang="en-US" sz="1800" dirty="0" err="1">
                <a:latin typeface="Arial"/>
                <a:ea typeface="Arial"/>
                <a:cs typeface="Arial"/>
                <a:sym typeface="Arial"/>
              </a:rPr>
              <a:t>xyz</a:t>
            </a:r>
            <a:r>
              <a:rPr lang="en-US" sz="1800" dirty="0">
                <a:latin typeface="Arial"/>
                <a:ea typeface="Arial"/>
                <a:cs typeface="Arial"/>
                <a:sym typeface="Arial"/>
              </a:rPr>
              <a:t> is the data type of the element.</a:t>
            </a:r>
            <a:endParaRPr dirty="0"/>
          </a:p>
          <a:p>
            <a:pPr marL="0" marR="0" lvl="0" indent="0" algn="l" rtl="0">
              <a:spcBef>
                <a:spcPts val="0"/>
              </a:spcBef>
              <a:spcAft>
                <a:spcPts val="0"/>
              </a:spcAft>
              <a:buNone/>
            </a:pPr>
            <a:endParaRPr sz="1800" dirty="0">
              <a:latin typeface="Arial"/>
              <a:ea typeface="Arial"/>
              <a:cs typeface="Arial"/>
              <a:sym typeface="Arial"/>
            </a:endParaRPr>
          </a:p>
          <a:p>
            <a:pPr marL="0" marR="0" lvl="0" indent="0" algn="l" rtl="0">
              <a:spcBef>
                <a:spcPts val="0"/>
              </a:spcBef>
              <a:spcAft>
                <a:spcPts val="0"/>
              </a:spcAft>
              <a:buNone/>
            </a:pPr>
            <a:r>
              <a:rPr lang="en-US" sz="1800" b="1" dirty="0">
                <a:latin typeface="Arial"/>
                <a:ea typeface="Arial"/>
                <a:cs typeface="Arial"/>
                <a:sym typeface="Arial"/>
              </a:rPr>
              <a:t>Data types</a:t>
            </a:r>
            <a:endParaRPr dirty="0"/>
          </a:p>
          <a:p>
            <a:pPr marL="0" marR="0" lvl="0" indent="0" algn="l" rtl="0">
              <a:spcBef>
                <a:spcPts val="0"/>
              </a:spcBef>
              <a:spcAft>
                <a:spcPts val="0"/>
              </a:spcAft>
              <a:buNone/>
            </a:pPr>
            <a:r>
              <a:rPr lang="en-US" sz="1800" dirty="0">
                <a:latin typeface="Arial"/>
                <a:ea typeface="Arial"/>
                <a:cs typeface="Arial"/>
                <a:sym typeface="Arial"/>
              </a:rPr>
              <a:t>XML Schema has a lot of built-in data types. The most common types are:</a:t>
            </a:r>
            <a:endParaRPr dirty="0"/>
          </a:p>
          <a:p>
            <a:pPr marL="1200150" marR="0" lvl="2" indent="-285750" algn="l" rtl="0">
              <a:spcBef>
                <a:spcPts val="0"/>
              </a:spcBef>
              <a:spcAft>
                <a:spcPts val="0"/>
              </a:spcAft>
              <a:buClr>
                <a:schemeClr val="dk1"/>
              </a:buClr>
              <a:buSzPts val="1800"/>
              <a:buFont typeface="Arial"/>
              <a:buChar char="•"/>
            </a:pPr>
            <a:r>
              <a:rPr lang="en-US" sz="1800" b="0" i="0" u="none" strike="noStrike" cap="none" dirty="0" err="1">
                <a:latin typeface="Arial"/>
                <a:ea typeface="Arial"/>
                <a:cs typeface="Arial"/>
                <a:sym typeface="Arial"/>
              </a:rPr>
              <a:t>xs:string</a:t>
            </a:r>
            <a:endParaRPr sz="1800" b="0" i="0" u="none" strike="noStrike" cap="none" dirty="0">
              <a:latin typeface="Arial"/>
              <a:ea typeface="Arial"/>
              <a:cs typeface="Arial"/>
              <a:sym typeface="Arial"/>
            </a:endParaRPr>
          </a:p>
          <a:p>
            <a:pPr marL="1200150" marR="0" lvl="2" indent="-285750" algn="l" rtl="0">
              <a:spcBef>
                <a:spcPts val="0"/>
              </a:spcBef>
              <a:spcAft>
                <a:spcPts val="0"/>
              </a:spcAft>
              <a:buClr>
                <a:schemeClr val="dk1"/>
              </a:buClr>
              <a:buSzPts val="1800"/>
              <a:buFont typeface="Arial"/>
              <a:buChar char="•"/>
            </a:pPr>
            <a:r>
              <a:rPr lang="en-US" sz="1800" b="0" i="0" u="none" strike="noStrike" cap="none" dirty="0" err="1">
                <a:latin typeface="Arial"/>
                <a:ea typeface="Arial"/>
                <a:cs typeface="Arial"/>
                <a:sym typeface="Arial"/>
              </a:rPr>
              <a:t>xs:decimal</a:t>
            </a:r>
            <a:endParaRPr sz="1800" b="0" i="0" u="none" strike="noStrike" cap="none" dirty="0">
              <a:latin typeface="Arial"/>
              <a:ea typeface="Arial"/>
              <a:cs typeface="Arial"/>
              <a:sym typeface="Arial"/>
            </a:endParaRPr>
          </a:p>
          <a:p>
            <a:pPr marL="1200150" marR="0" lvl="2" indent="-285750" algn="l" rtl="0">
              <a:spcBef>
                <a:spcPts val="0"/>
              </a:spcBef>
              <a:spcAft>
                <a:spcPts val="0"/>
              </a:spcAft>
              <a:buClr>
                <a:schemeClr val="dk1"/>
              </a:buClr>
              <a:buSzPts val="1800"/>
              <a:buFont typeface="Arial"/>
              <a:buChar char="•"/>
            </a:pPr>
            <a:r>
              <a:rPr lang="en-US" sz="1800" b="0" i="0" u="none" strike="noStrike" cap="none" dirty="0" err="1">
                <a:latin typeface="Arial"/>
                <a:ea typeface="Arial"/>
                <a:cs typeface="Arial"/>
                <a:sym typeface="Arial"/>
              </a:rPr>
              <a:t>xs:integer</a:t>
            </a:r>
            <a:endParaRPr sz="1800" b="0" i="0" u="none" strike="noStrike" cap="none" dirty="0">
              <a:latin typeface="Arial"/>
              <a:ea typeface="Arial"/>
              <a:cs typeface="Arial"/>
              <a:sym typeface="Arial"/>
            </a:endParaRPr>
          </a:p>
          <a:p>
            <a:pPr marL="1200150" marR="0" lvl="2" indent="-285750" algn="l" rtl="0">
              <a:spcBef>
                <a:spcPts val="0"/>
              </a:spcBef>
              <a:spcAft>
                <a:spcPts val="0"/>
              </a:spcAft>
              <a:buClr>
                <a:schemeClr val="dk1"/>
              </a:buClr>
              <a:buSzPts val="1800"/>
              <a:buFont typeface="Arial"/>
              <a:buChar char="•"/>
            </a:pPr>
            <a:r>
              <a:rPr lang="en-US" sz="1800" b="0" i="0" u="none" strike="noStrike" cap="none" dirty="0" err="1">
                <a:latin typeface="Arial"/>
                <a:ea typeface="Arial"/>
                <a:cs typeface="Arial"/>
                <a:sym typeface="Arial"/>
              </a:rPr>
              <a:t>xs:boolean</a:t>
            </a:r>
            <a:endParaRPr sz="1800" b="0" i="0" u="none" strike="noStrike" cap="none" dirty="0">
              <a:latin typeface="Arial"/>
              <a:ea typeface="Arial"/>
              <a:cs typeface="Arial"/>
              <a:sym typeface="Arial"/>
            </a:endParaRPr>
          </a:p>
          <a:p>
            <a:pPr marL="1200150" marR="0" lvl="2" indent="-285750" algn="l" rtl="0">
              <a:spcBef>
                <a:spcPts val="0"/>
              </a:spcBef>
              <a:spcAft>
                <a:spcPts val="0"/>
              </a:spcAft>
              <a:buClr>
                <a:schemeClr val="dk1"/>
              </a:buClr>
              <a:buSzPts val="1800"/>
              <a:buFont typeface="Arial"/>
              <a:buChar char="•"/>
            </a:pPr>
            <a:r>
              <a:rPr lang="en-US" sz="1800" b="0" i="0" u="none" strike="noStrike" cap="none" dirty="0" err="1">
                <a:latin typeface="Arial"/>
                <a:ea typeface="Arial"/>
                <a:cs typeface="Arial"/>
                <a:sym typeface="Arial"/>
              </a:rPr>
              <a:t>xs:date</a:t>
            </a:r>
            <a:endParaRPr sz="1800" b="0" i="0" u="none" strike="noStrike" cap="none" dirty="0">
              <a:latin typeface="Arial"/>
              <a:ea typeface="Arial"/>
              <a:cs typeface="Arial"/>
              <a:sym typeface="Arial"/>
            </a:endParaRPr>
          </a:p>
          <a:p>
            <a:pPr marL="1200150" marR="0" lvl="2" indent="-285750" algn="l" rtl="0">
              <a:spcBef>
                <a:spcPts val="0"/>
              </a:spcBef>
              <a:spcAft>
                <a:spcPts val="0"/>
              </a:spcAft>
              <a:buClr>
                <a:schemeClr val="dk1"/>
              </a:buClr>
              <a:buSzPts val="1800"/>
              <a:buFont typeface="Arial"/>
              <a:buChar char="•"/>
            </a:pPr>
            <a:r>
              <a:rPr lang="en-US" sz="1800" b="0" i="0" u="none" strike="noStrike" cap="none" dirty="0" err="1">
                <a:latin typeface="Arial"/>
                <a:ea typeface="Arial"/>
                <a:cs typeface="Arial"/>
                <a:sym typeface="Arial"/>
              </a:rPr>
              <a:t>xs:time</a:t>
            </a:r>
            <a:endParaRPr sz="1800" b="0" i="0" u="none" strike="noStrike" cap="none" dirty="0">
              <a:latin typeface="Arial"/>
              <a:ea typeface="Arial"/>
              <a:cs typeface="Arial"/>
              <a:sym typeface="Arial"/>
            </a:endParaRPr>
          </a:p>
        </p:txBody>
      </p:sp>
      <p:sp>
        <p:nvSpPr>
          <p:cNvPr id="4" name="Google Shape;288;p26">
            <a:extLst>
              <a:ext uri="{FF2B5EF4-FFF2-40B4-BE49-F238E27FC236}">
                <a16:creationId xmlns:a16="http://schemas.microsoft.com/office/drawing/2014/main" id="{D2ECA27A-B607-4E79-97E0-0D5CCFF8EDF0}"/>
              </a:ext>
            </a:extLst>
          </p:cNvPr>
          <p:cNvSpPr/>
          <p:nvPr/>
        </p:nvSpPr>
        <p:spPr>
          <a:xfrm>
            <a:off x="3709875" y="13727"/>
            <a:ext cx="213993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u="sng" dirty="0">
                <a:solidFill>
                  <a:schemeClr val="tx2"/>
                </a:solidFill>
                <a:latin typeface="Arial"/>
                <a:ea typeface="Arial"/>
                <a:cs typeface="Arial"/>
                <a:sym typeface="Arial"/>
              </a:rPr>
              <a:t>SYNTAX</a:t>
            </a:r>
            <a:endParaRPr dirty="0">
              <a:solidFill>
                <a:schemeClr val="tx2"/>
              </a:solidFill>
            </a:endParaRPr>
          </a:p>
        </p:txBody>
      </p:sp>
    </p:spTree>
    <p:extLst>
      <p:ext uri="{BB962C8B-B14F-4D97-AF65-F5344CB8AC3E}">
        <p14:creationId xmlns:p14="http://schemas.microsoft.com/office/powerpoint/2010/main" val="42497320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3;p27">
            <a:extLst>
              <a:ext uri="{FF2B5EF4-FFF2-40B4-BE49-F238E27FC236}">
                <a16:creationId xmlns:a16="http://schemas.microsoft.com/office/drawing/2014/main" id="{A7C06F27-D182-4173-BD96-0DC5FE414BF3}"/>
              </a:ext>
            </a:extLst>
          </p:cNvPr>
          <p:cNvSpPr/>
          <p:nvPr/>
        </p:nvSpPr>
        <p:spPr>
          <a:xfrm>
            <a:off x="1538068" y="43375"/>
            <a:ext cx="7391400" cy="320087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002060"/>
              </a:buClr>
              <a:buSzPts val="2800"/>
              <a:buFont typeface="Arial"/>
              <a:buNone/>
            </a:pPr>
            <a:r>
              <a:rPr lang="en-US" sz="2800" u="sng" dirty="0">
                <a:solidFill>
                  <a:schemeClr val="tx1">
                    <a:lumMod val="95000"/>
                  </a:schemeClr>
                </a:solidFill>
                <a:latin typeface="Arial"/>
                <a:ea typeface="Arial"/>
                <a:cs typeface="Arial"/>
                <a:sym typeface="Arial"/>
              </a:rPr>
              <a:t>Simple Example</a:t>
            </a:r>
            <a:endParaRPr dirty="0">
              <a:solidFill>
                <a:schemeClr val="tx1">
                  <a:lumMod val="95000"/>
                </a:schemeClr>
              </a:solidFill>
            </a:endParaRPr>
          </a:p>
          <a:p>
            <a:pPr marL="0" marR="0" lvl="0" indent="0" algn="l" rtl="0">
              <a:spcBef>
                <a:spcPts val="0"/>
              </a:spcBef>
              <a:spcAft>
                <a:spcPts val="0"/>
              </a:spcAft>
              <a:buNone/>
            </a:pPr>
            <a:r>
              <a:rPr lang="en-US" sz="2400" b="1" dirty="0">
                <a:solidFill>
                  <a:schemeClr val="tx2"/>
                </a:solidFill>
                <a:latin typeface="Arial"/>
                <a:ea typeface="Arial"/>
                <a:cs typeface="Arial"/>
                <a:sym typeface="Arial"/>
              </a:rPr>
              <a:t>XML elements:</a:t>
            </a:r>
            <a:endParaRPr sz="2400" dirty="0">
              <a:solidFill>
                <a:schemeClr val="tx2"/>
              </a:solidFill>
              <a:latin typeface="Arial"/>
              <a:ea typeface="Arial"/>
              <a:cs typeface="Arial"/>
              <a:sym typeface="Arial"/>
            </a:endParaRPr>
          </a:p>
          <a:p>
            <a:pPr marL="457200" marR="0" lvl="1" indent="0" algn="l" rtl="0">
              <a:spcBef>
                <a:spcPts val="0"/>
              </a:spcBef>
              <a:spcAft>
                <a:spcPts val="0"/>
              </a:spcAft>
              <a:buClr>
                <a:schemeClr val="dk1"/>
              </a:buClr>
              <a:buSzPts val="1800"/>
              <a:buFont typeface="Arial"/>
              <a:buNone/>
            </a:pPr>
            <a:r>
              <a:rPr lang="en-US" sz="1800" b="0" i="0" u="none" strike="noStrike" cap="none" dirty="0">
                <a:latin typeface="Arial"/>
                <a:ea typeface="Arial"/>
                <a:cs typeface="Arial"/>
                <a:sym typeface="Arial"/>
              </a:rPr>
              <a:t>&lt;name&gt;</a:t>
            </a:r>
            <a:r>
              <a:rPr lang="en-US" sz="1800" b="0" i="0" u="none" strike="noStrike" cap="none" dirty="0" err="1">
                <a:latin typeface="Arial"/>
                <a:ea typeface="Arial"/>
                <a:cs typeface="Arial"/>
                <a:sym typeface="Arial"/>
              </a:rPr>
              <a:t>huda</a:t>
            </a:r>
            <a:r>
              <a:rPr lang="en-US" sz="1800" b="0" i="0" u="none" strike="noStrike" cap="none" dirty="0">
                <a:latin typeface="Arial"/>
                <a:ea typeface="Arial"/>
                <a:cs typeface="Arial"/>
                <a:sym typeface="Arial"/>
              </a:rPr>
              <a:t>&lt;/name&gt;</a:t>
            </a:r>
            <a:endParaRPr dirty="0"/>
          </a:p>
          <a:p>
            <a:pPr marL="457200" marR="0" lvl="1" indent="0" algn="l" rtl="0">
              <a:spcBef>
                <a:spcPts val="0"/>
              </a:spcBef>
              <a:spcAft>
                <a:spcPts val="0"/>
              </a:spcAft>
              <a:buClr>
                <a:schemeClr val="dk1"/>
              </a:buClr>
              <a:buSzPts val="1800"/>
              <a:buFont typeface="Arial"/>
              <a:buNone/>
            </a:pPr>
            <a:r>
              <a:rPr lang="en-US" sz="1800" b="0" i="0" u="none" strike="noStrike" cap="none" dirty="0">
                <a:latin typeface="Arial"/>
                <a:ea typeface="Arial"/>
                <a:cs typeface="Arial"/>
                <a:sym typeface="Arial"/>
              </a:rPr>
              <a:t>&lt;age&gt;36&lt;/age&gt;</a:t>
            </a:r>
            <a:endParaRPr dirty="0"/>
          </a:p>
          <a:p>
            <a:pPr marL="457200" marR="0" lvl="1" indent="0" algn="l" rtl="0">
              <a:spcBef>
                <a:spcPts val="0"/>
              </a:spcBef>
              <a:spcAft>
                <a:spcPts val="0"/>
              </a:spcAft>
              <a:buClr>
                <a:schemeClr val="dk1"/>
              </a:buClr>
              <a:buSzPts val="1800"/>
              <a:buFont typeface="Arial"/>
              <a:buNone/>
            </a:pPr>
            <a:r>
              <a:rPr lang="en-US" sz="1800" b="0" i="0" u="none" strike="noStrike" cap="none" dirty="0">
                <a:latin typeface="Arial"/>
                <a:ea typeface="Arial"/>
                <a:cs typeface="Arial"/>
                <a:sym typeface="Arial"/>
              </a:rPr>
              <a:t>&lt;</a:t>
            </a:r>
            <a:r>
              <a:rPr lang="en-US" sz="1800" b="0" i="0" u="none" strike="noStrike" cap="none" dirty="0" err="1">
                <a:latin typeface="Arial"/>
                <a:ea typeface="Arial"/>
                <a:cs typeface="Arial"/>
                <a:sym typeface="Arial"/>
              </a:rPr>
              <a:t>birthDate</a:t>
            </a:r>
            <a:r>
              <a:rPr lang="en-US" sz="1800" b="0" i="0" u="none" strike="noStrike" cap="none" dirty="0">
                <a:latin typeface="Arial"/>
                <a:ea typeface="Arial"/>
                <a:cs typeface="Arial"/>
                <a:sym typeface="Arial"/>
              </a:rPr>
              <a:t>&gt;1970-03-27&lt;/ </a:t>
            </a:r>
            <a:r>
              <a:rPr lang="en-US" sz="1800" b="0" i="0" u="none" strike="noStrike" cap="none" dirty="0" err="1">
                <a:latin typeface="Arial"/>
                <a:ea typeface="Arial"/>
                <a:cs typeface="Arial"/>
                <a:sym typeface="Arial"/>
              </a:rPr>
              <a:t>birthDate</a:t>
            </a:r>
            <a:r>
              <a:rPr lang="en-US" sz="1800" b="0" i="0" u="none" strike="noStrike" cap="none" dirty="0">
                <a:latin typeface="Arial"/>
                <a:ea typeface="Arial"/>
                <a:cs typeface="Arial"/>
                <a:sym typeface="Arial"/>
              </a:rPr>
              <a:t> &gt; </a:t>
            </a:r>
            <a:endParaRPr dirty="0"/>
          </a:p>
          <a:p>
            <a:pPr marL="457200" marR="0" lvl="1" indent="0" algn="l" rtl="0">
              <a:spcBef>
                <a:spcPts val="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accent4"/>
              </a:buClr>
              <a:buSzPts val="2400"/>
              <a:buFont typeface="Arial"/>
              <a:buNone/>
            </a:pPr>
            <a:r>
              <a:rPr lang="en-US" sz="2400" b="1" dirty="0">
                <a:solidFill>
                  <a:schemeClr val="tx2"/>
                </a:solidFill>
                <a:latin typeface="Arial"/>
                <a:ea typeface="Arial"/>
                <a:cs typeface="Arial"/>
                <a:sym typeface="Arial"/>
              </a:rPr>
              <a:t>Corresponding element definitions:</a:t>
            </a:r>
            <a:endParaRPr dirty="0">
              <a:solidFill>
                <a:schemeClr val="tx2"/>
              </a:solidFill>
            </a:endParaRPr>
          </a:p>
          <a:p>
            <a:pPr marL="0" marR="0" lvl="0" indent="0" algn="l" rtl="0">
              <a:spcBef>
                <a:spcPts val="0"/>
              </a:spcBef>
              <a:spcAft>
                <a:spcPts val="0"/>
              </a:spcAft>
              <a:buClr>
                <a:schemeClr val="dk1"/>
              </a:buClr>
              <a:buSzPts val="1800"/>
              <a:buFont typeface="Arial"/>
              <a:buNone/>
            </a:pPr>
            <a:r>
              <a:rPr lang="en-US" sz="1800" dirty="0">
                <a:solidFill>
                  <a:schemeClr val="tx1">
                    <a:lumMod val="95000"/>
                  </a:schemeClr>
                </a:solidFill>
                <a:latin typeface="Arial"/>
                <a:ea typeface="Arial"/>
                <a:cs typeface="Arial"/>
                <a:sym typeface="Arial"/>
              </a:rPr>
              <a:t>&lt;</a:t>
            </a:r>
            <a:r>
              <a:rPr lang="en-US" sz="1800" dirty="0" err="1">
                <a:solidFill>
                  <a:schemeClr val="tx1">
                    <a:lumMod val="95000"/>
                  </a:schemeClr>
                </a:solidFill>
                <a:latin typeface="Arial"/>
                <a:ea typeface="Arial"/>
                <a:cs typeface="Arial"/>
                <a:sym typeface="Arial"/>
              </a:rPr>
              <a:t>xs:element</a:t>
            </a:r>
            <a:r>
              <a:rPr lang="en-US" sz="1800" dirty="0">
                <a:solidFill>
                  <a:schemeClr val="tx1">
                    <a:lumMod val="95000"/>
                  </a:schemeClr>
                </a:solidFill>
                <a:latin typeface="Arial"/>
                <a:ea typeface="Arial"/>
                <a:cs typeface="Arial"/>
                <a:sym typeface="Arial"/>
              </a:rPr>
              <a:t> name="name" type="</a:t>
            </a:r>
            <a:r>
              <a:rPr lang="en-US" sz="1800" dirty="0" err="1">
                <a:solidFill>
                  <a:schemeClr val="tx1">
                    <a:lumMod val="95000"/>
                  </a:schemeClr>
                </a:solidFill>
                <a:latin typeface="Arial"/>
                <a:ea typeface="Arial"/>
                <a:cs typeface="Arial"/>
                <a:sym typeface="Arial"/>
              </a:rPr>
              <a:t>xs:string</a:t>
            </a:r>
            <a:r>
              <a:rPr lang="en-US" sz="1800" dirty="0">
                <a:solidFill>
                  <a:schemeClr val="tx1">
                    <a:lumMod val="95000"/>
                  </a:schemeClr>
                </a:solidFill>
                <a:latin typeface="Arial"/>
                <a:ea typeface="Arial"/>
                <a:cs typeface="Arial"/>
                <a:sym typeface="Arial"/>
              </a:rPr>
              <a:t>"/&gt;</a:t>
            </a:r>
            <a:endParaRPr dirty="0">
              <a:solidFill>
                <a:schemeClr val="tx1">
                  <a:lumMod val="95000"/>
                </a:schemeClr>
              </a:solidFill>
            </a:endParaRPr>
          </a:p>
          <a:p>
            <a:pPr marL="0" marR="0" lvl="0" indent="0" algn="l" rtl="0">
              <a:spcBef>
                <a:spcPts val="0"/>
              </a:spcBef>
              <a:spcAft>
                <a:spcPts val="0"/>
              </a:spcAft>
              <a:buClr>
                <a:schemeClr val="dk1"/>
              </a:buClr>
              <a:buSzPts val="1800"/>
              <a:buFont typeface="Arial"/>
              <a:buNone/>
            </a:pPr>
            <a:r>
              <a:rPr lang="en-US" sz="1800" dirty="0">
                <a:solidFill>
                  <a:schemeClr val="tx1">
                    <a:lumMod val="95000"/>
                  </a:schemeClr>
                </a:solidFill>
                <a:latin typeface="Arial"/>
                <a:ea typeface="Arial"/>
                <a:cs typeface="Arial"/>
                <a:sym typeface="Arial"/>
              </a:rPr>
              <a:t>&lt;</a:t>
            </a:r>
            <a:r>
              <a:rPr lang="en-US" sz="1800" dirty="0" err="1">
                <a:solidFill>
                  <a:schemeClr val="tx1">
                    <a:lumMod val="95000"/>
                  </a:schemeClr>
                </a:solidFill>
                <a:latin typeface="Arial"/>
                <a:ea typeface="Arial"/>
                <a:cs typeface="Arial"/>
                <a:sym typeface="Arial"/>
              </a:rPr>
              <a:t>xs:element</a:t>
            </a:r>
            <a:r>
              <a:rPr lang="en-US" sz="1800" dirty="0">
                <a:solidFill>
                  <a:schemeClr val="tx1">
                    <a:lumMod val="95000"/>
                  </a:schemeClr>
                </a:solidFill>
                <a:latin typeface="Arial"/>
                <a:ea typeface="Arial"/>
                <a:cs typeface="Arial"/>
                <a:sym typeface="Arial"/>
              </a:rPr>
              <a:t> name="age" type="</a:t>
            </a:r>
            <a:r>
              <a:rPr lang="en-US" sz="1800" dirty="0" err="1">
                <a:solidFill>
                  <a:schemeClr val="tx1">
                    <a:lumMod val="95000"/>
                  </a:schemeClr>
                </a:solidFill>
                <a:latin typeface="Arial"/>
                <a:ea typeface="Arial"/>
                <a:cs typeface="Arial"/>
                <a:sym typeface="Arial"/>
              </a:rPr>
              <a:t>xs:integer</a:t>
            </a:r>
            <a:r>
              <a:rPr lang="en-US" sz="1800" dirty="0">
                <a:solidFill>
                  <a:schemeClr val="tx1">
                    <a:lumMod val="95000"/>
                  </a:schemeClr>
                </a:solidFill>
                <a:latin typeface="Arial"/>
                <a:ea typeface="Arial"/>
                <a:cs typeface="Arial"/>
                <a:sym typeface="Arial"/>
              </a:rPr>
              <a:t>"/&gt;</a:t>
            </a:r>
            <a:endParaRPr dirty="0">
              <a:solidFill>
                <a:schemeClr val="tx1">
                  <a:lumMod val="95000"/>
                </a:schemeClr>
              </a:solidFill>
            </a:endParaRPr>
          </a:p>
          <a:p>
            <a:pPr marL="0" marR="0" lvl="0" indent="0" algn="l" rtl="0">
              <a:spcBef>
                <a:spcPts val="0"/>
              </a:spcBef>
              <a:spcAft>
                <a:spcPts val="0"/>
              </a:spcAft>
              <a:buClr>
                <a:schemeClr val="dk1"/>
              </a:buClr>
              <a:buSzPts val="1800"/>
              <a:buFont typeface="Arial"/>
              <a:buNone/>
            </a:pPr>
            <a:r>
              <a:rPr lang="en-US" sz="1800" dirty="0">
                <a:solidFill>
                  <a:schemeClr val="tx1">
                    <a:lumMod val="95000"/>
                  </a:schemeClr>
                </a:solidFill>
                <a:latin typeface="Arial"/>
                <a:ea typeface="Arial"/>
                <a:cs typeface="Arial"/>
                <a:sym typeface="Arial"/>
              </a:rPr>
              <a:t>&lt;</a:t>
            </a:r>
            <a:r>
              <a:rPr lang="en-US" sz="1800" dirty="0" err="1">
                <a:solidFill>
                  <a:schemeClr val="tx1">
                    <a:lumMod val="95000"/>
                  </a:schemeClr>
                </a:solidFill>
                <a:latin typeface="Arial"/>
                <a:ea typeface="Arial"/>
                <a:cs typeface="Arial"/>
                <a:sym typeface="Arial"/>
              </a:rPr>
              <a:t>xs:element</a:t>
            </a:r>
            <a:r>
              <a:rPr lang="en-US" sz="1800" dirty="0">
                <a:solidFill>
                  <a:schemeClr val="tx1">
                    <a:lumMod val="95000"/>
                  </a:schemeClr>
                </a:solidFill>
                <a:latin typeface="Arial"/>
                <a:ea typeface="Arial"/>
                <a:cs typeface="Arial"/>
                <a:sym typeface="Arial"/>
              </a:rPr>
              <a:t> name=" </a:t>
            </a:r>
            <a:r>
              <a:rPr lang="en-US" sz="1800" dirty="0" err="1">
                <a:solidFill>
                  <a:schemeClr val="tx1">
                    <a:lumMod val="95000"/>
                  </a:schemeClr>
                </a:solidFill>
                <a:latin typeface="Arial"/>
                <a:ea typeface="Arial"/>
                <a:cs typeface="Arial"/>
                <a:sym typeface="Arial"/>
              </a:rPr>
              <a:t>birthDate</a:t>
            </a:r>
            <a:r>
              <a:rPr lang="en-US" sz="1800" dirty="0">
                <a:solidFill>
                  <a:schemeClr val="tx1">
                    <a:lumMod val="95000"/>
                  </a:schemeClr>
                </a:solidFill>
                <a:latin typeface="Arial"/>
                <a:ea typeface="Arial"/>
                <a:cs typeface="Arial"/>
                <a:sym typeface="Arial"/>
              </a:rPr>
              <a:t> " type="</a:t>
            </a:r>
            <a:r>
              <a:rPr lang="en-US" sz="1800" dirty="0" err="1">
                <a:solidFill>
                  <a:schemeClr val="tx1">
                    <a:lumMod val="95000"/>
                  </a:schemeClr>
                </a:solidFill>
                <a:latin typeface="Arial"/>
                <a:ea typeface="Arial"/>
                <a:cs typeface="Arial"/>
                <a:sym typeface="Arial"/>
              </a:rPr>
              <a:t>xs:date</a:t>
            </a:r>
            <a:r>
              <a:rPr lang="en-US" sz="1800" dirty="0">
                <a:solidFill>
                  <a:schemeClr val="tx1">
                    <a:lumMod val="95000"/>
                  </a:schemeClr>
                </a:solidFill>
                <a:latin typeface="Arial"/>
                <a:ea typeface="Arial"/>
                <a:cs typeface="Arial"/>
                <a:sym typeface="Arial"/>
              </a:rPr>
              <a:t>"/&gt; </a:t>
            </a:r>
            <a:endParaRPr dirty="0">
              <a:solidFill>
                <a:schemeClr val="tx1">
                  <a:lumMod val="95000"/>
                </a:schemeClr>
              </a:solidFill>
            </a:endParaRPr>
          </a:p>
        </p:txBody>
      </p:sp>
    </p:spTree>
    <p:extLst>
      <p:ext uri="{BB962C8B-B14F-4D97-AF65-F5344CB8AC3E}">
        <p14:creationId xmlns:p14="http://schemas.microsoft.com/office/powerpoint/2010/main" val="1721240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8;p28">
            <a:extLst>
              <a:ext uri="{FF2B5EF4-FFF2-40B4-BE49-F238E27FC236}">
                <a16:creationId xmlns:a16="http://schemas.microsoft.com/office/drawing/2014/main" id="{53ADE134-4880-46DF-B06C-11AE691A8731}"/>
              </a:ext>
            </a:extLst>
          </p:cNvPr>
          <p:cNvSpPr/>
          <p:nvPr/>
        </p:nvSpPr>
        <p:spPr>
          <a:xfrm>
            <a:off x="2236360" y="152400"/>
            <a:ext cx="467128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u="sng" dirty="0">
                <a:solidFill>
                  <a:schemeClr val="tx2">
                    <a:lumMod val="90000"/>
                  </a:schemeClr>
                </a:solidFill>
                <a:latin typeface="Arial"/>
                <a:ea typeface="Arial"/>
                <a:cs typeface="Arial"/>
                <a:sym typeface="Arial"/>
              </a:rPr>
              <a:t>Values for Simple Elements</a:t>
            </a:r>
            <a:endParaRPr dirty="0">
              <a:solidFill>
                <a:schemeClr val="tx2">
                  <a:lumMod val="90000"/>
                </a:schemeClr>
              </a:solidFill>
            </a:endParaRPr>
          </a:p>
        </p:txBody>
      </p:sp>
      <p:sp>
        <p:nvSpPr>
          <p:cNvPr id="3" name="Google Shape;299;p28">
            <a:extLst>
              <a:ext uri="{FF2B5EF4-FFF2-40B4-BE49-F238E27FC236}">
                <a16:creationId xmlns:a16="http://schemas.microsoft.com/office/drawing/2014/main" id="{0847EC7D-AB37-416D-9BD9-187F37AB30AA}"/>
              </a:ext>
            </a:extLst>
          </p:cNvPr>
          <p:cNvSpPr/>
          <p:nvPr/>
        </p:nvSpPr>
        <p:spPr>
          <a:xfrm>
            <a:off x="1676400" y="711962"/>
            <a:ext cx="7239000" cy="41241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tx1">
                    <a:lumMod val="95000"/>
                  </a:schemeClr>
                </a:solidFill>
                <a:latin typeface="Arial"/>
                <a:ea typeface="Arial"/>
                <a:cs typeface="Arial"/>
                <a:sym typeface="Arial"/>
              </a:rPr>
              <a:t>Simple elements may have a default value OR a fixed value specified.</a:t>
            </a:r>
            <a:endParaRPr dirty="0">
              <a:solidFill>
                <a:schemeClr val="tx1">
                  <a:lumMod val="95000"/>
                </a:schemeClr>
              </a:solidFill>
            </a:endParaRPr>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r>
              <a:rPr lang="en-US" sz="2400" b="1" dirty="0">
                <a:solidFill>
                  <a:schemeClr val="accent4"/>
                </a:solidFill>
                <a:latin typeface="Arial"/>
                <a:ea typeface="Arial"/>
                <a:cs typeface="Arial"/>
                <a:sym typeface="Arial"/>
              </a:rPr>
              <a:t>Default:</a:t>
            </a:r>
            <a:br>
              <a:rPr lang="en-US" sz="1800" dirty="0">
                <a:solidFill>
                  <a:schemeClr val="dk1"/>
                </a:solidFill>
                <a:latin typeface="Arial"/>
                <a:ea typeface="Arial"/>
                <a:cs typeface="Arial"/>
                <a:sym typeface="Arial"/>
              </a:rPr>
            </a:br>
            <a:r>
              <a:rPr lang="en-US" sz="1800" dirty="0">
                <a:solidFill>
                  <a:schemeClr val="tx1">
                    <a:lumMod val="95000"/>
                  </a:schemeClr>
                </a:solidFill>
                <a:latin typeface="Arial"/>
                <a:ea typeface="Arial"/>
                <a:cs typeface="Arial"/>
                <a:sym typeface="Arial"/>
              </a:rPr>
              <a:t>A default value is automatically assigned to the element when no other value is specified.</a:t>
            </a:r>
            <a:br>
              <a:rPr lang="en-US" sz="1800" dirty="0">
                <a:solidFill>
                  <a:schemeClr val="dk1"/>
                </a:solidFill>
                <a:latin typeface="Arial"/>
                <a:ea typeface="Arial"/>
                <a:cs typeface="Arial"/>
                <a:sym typeface="Arial"/>
              </a:rPr>
            </a:br>
            <a:r>
              <a:rPr lang="en-US" sz="1800" b="1" dirty="0">
                <a:solidFill>
                  <a:schemeClr val="tx2">
                    <a:lumMod val="90000"/>
                  </a:schemeClr>
                </a:solidFill>
                <a:latin typeface="Arial"/>
                <a:ea typeface="Arial"/>
                <a:cs typeface="Arial"/>
                <a:sym typeface="Arial"/>
              </a:rPr>
              <a:t>&lt;</a:t>
            </a:r>
            <a:r>
              <a:rPr lang="en-US" sz="1800" b="1" dirty="0" err="1">
                <a:solidFill>
                  <a:schemeClr val="tx2">
                    <a:lumMod val="90000"/>
                  </a:schemeClr>
                </a:solidFill>
                <a:latin typeface="Arial"/>
                <a:ea typeface="Arial"/>
                <a:cs typeface="Arial"/>
                <a:sym typeface="Arial"/>
              </a:rPr>
              <a:t>xs:element</a:t>
            </a:r>
            <a:r>
              <a:rPr lang="en-US" sz="1800" b="1" dirty="0">
                <a:solidFill>
                  <a:schemeClr val="tx2">
                    <a:lumMod val="90000"/>
                  </a:schemeClr>
                </a:solidFill>
                <a:latin typeface="Arial"/>
                <a:ea typeface="Arial"/>
                <a:cs typeface="Arial"/>
                <a:sym typeface="Arial"/>
              </a:rPr>
              <a:t> name="color" type="</a:t>
            </a:r>
            <a:r>
              <a:rPr lang="en-US" sz="1800" b="1" dirty="0" err="1">
                <a:solidFill>
                  <a:schemeClr val="tx2">
                    <a:lumMod val="90000"/>
                  </a:schemeClr>
                </a:solidFill>
                <a:latin typeface="Arial"/>
                <a:ea typeface="Arial"/>
                <a:cs typeface="Arial"/>
                <a:sym typeface="Arial"/>
              </a:rPr>
              <a:t>xs:string</a:t>
            </a:r>
            <a:r>
              <a:rPr lang="en-US" sz="1800" b="1" dirty="0">
                <a:solidFill>
                  <a:schemeClr val="tx2">
                    <a:lumMod val="90000"/>
                  </a:schemeClr>
                </a:solidFill>
                <a:latin typeface="Arial"/>
                <a:ea typeface="Arial"/>
                <a:cs typeface="Arial"/>
                <a:sym typeface="Arial"/>
              </a:rPr>
              <a:t>“ default="red"/&gt; </a:t>
            </a:r>
            <a:endParaRPr dirty="0">
              <a:solidFill>
                <a:schemeClr val="tx2">
                  <a:lumMod val="90000"/>
                </a:schemeClr>
              </a:solidFill>
            </a:endParaRPr>
          </a:p>
          <a:p>
            <a:pPr marL="0" marR="0" lvl="0" indent="0" algn="l" rtl="0">
              <a:spcBef>
                <a:spcPts val="0"/>
              </a:spcBef>
              <a:spcAft>
                <a:spcPts val="0"/>
              </a:spcAft>
              <a:buNone/>
            </a:pPr>
            <a:endParaRPr sz="1600" dirty="0">
              <a:solidFill>
                <a:srgbClr val="B4490F"/>
              </a:solidFill>
              <a:latin typeface="Arial"/>
              <a:ea typeface="Arial"/>
              <a:cs typeface="Arial"/>
              <a:sym typeface="Arial"/>
            </a:endParaRPr>
          </a:p>
          <a:p>
            <a:pPr marL="0" marR="0" lvl="0" indent="0" algn="l" rtl="0">
              <a:spcBef>
                <a:spcPts val="0"/>
              </a:spcBef>
              <a:spcAft>
                <a:spcPts val="0"/>
              </a:spcAft>
              <a:buNone/>
            </a:pPr>
            <a:r>
              <a:rPr lang="en-US" sz="2400" b="1" dirty="0">
                <a:solidFill>
                  <a:schemeClr val="accent4"/>
                </a:solidFill>
                <a:latin typeface="Arial"/>
                <a:ea typeface="Arial"/>
                <a:cs typeface="Arial"/>
                <a:sym typeface="Arial"/>
              </a:rPr>
              <a:t>Fixed</a:t>
            </a:r>
            <a:br>
              <a:rPr lang="en-US" sz="1600" dirty="0">
                <a:solidFill>
                  <a:srgbClr val="B4490F"/>
                </a:solidFill>
                <a:latin typeface="Arial"/>
                <a:ea typeface="Arial"/>
                <a:cs typeface="Arial"/>
                <a:sym typeface="Arial"/>
              </a:rPr>
            </a:br>
            <a:r>
              <a:rPr lang="en-US" sz="1800" dirty="0">
                <a:solidFill>
                  <a:schemeClr val="tx1">
                    <a:lumMod val="95000"/>
                  </a:schemeClr>
                </a:solidFill>
                <a:latin typeface="Arial"/>
                <a:ea typeface="Arial"/>
                <a:cs typeface="Arial"/>
                <a:sym typeface="Arial"/>
              </a:rPr>
              <a:t>A fixed value is also automatically assigned to the element, and you cannot specify another value.</a:t>
            </a:r>
            <a:br>
              <a:rPr lang="en-US" sz="1800" dirty="0">
                <a:solidFill>
                  <a:schemeClr val="tx1">
                    <a:lumMod val="95000"/>
                  </a:schemeClr>
                </a:solidFill>
                <a:latin typeface="Arial"/>
                <a:ea typeface="Arial"/>
                <a:cs typeface="Arial"/>
                <a:sym typeface="Arial"/>
              </a:rPr>
            </a:br>
            <a:r>
              <a:rPr lang="en-US" sz="1800" dirty="0">
                <a:solidFill>
                  <a:schemeClr val="tx1">
                    <a:lumMod val="95000"/>
                  </a:schemeClr>
                </a:solidFill>
                <a:latin typeface="Arial"/>
                <a:ea typeface="Arial"/>
                <a:cs typeface="Arial"/>
                <a:sym typeface="Arial"/>
              </a:rPr>
              <a:t>In the following example the fixed value is "red":</a:t>
            </a:r>
            <a:br>
              <a:rPr lang="en-US" sz="1800" dirty="0">
                <a:solidFill>
                  <a:schemeClr val="dk1"/>
                </a:solidFill>
                <a:latin typeface="Arial"/>
                <a:ea typeface="Arial"/>
                <a:cs typeface="Arial"/>
                <a:sym typeface="Arial"/>
              </a:rPr>
            </a:br>
            <a:r>
              <a:rPr lang="en-US" sz="1800" b="1" dirty="0">
                <a:solidFill>
                  <a:schemeClr val="tx2">
                    <a:lumMod val="90000"/>
                  </a:schemeClr>
                </a:solidFill>
                <a:latin typeface="Arial"/>
                <a:ea typeface="Arial"/>
                <a:cs typeface="Arial"/>
                <a:sym typeface="Arial"/>
              </a:rPr>
              <a:t>&lt;</a:t>
            </a:r>
            <a:r>
              <a:rPr lang="en-US" sz="1800" b="1" dirty="0" err="1">
                <a:solidFill>
                  <a:schemeClr val="tx2">
                    <a:lumMod val="90000"/>
                  </a:schemeClr>
                </a:solidFill>
                <a:latin typeface="Arial"/>
                <a:ea typeface="Arial"/>
                <a:cs typeface="Arial"/>
                <a:sym typeface="Arial"/>
              </a:rPr>
              <a:t>xs:element</a:t>
            </a:r>
            <a:r>
              <a:rPr lang="en-US" sz="1800" b="1" dirty="0">
                <a:solidFill>
                  <a:schemeClr val="tx2">
                    <a:lumMod val="90000"/>
                  </a:schemeClr>
                </a:solidFill>
                <a:latin typeface="Arial"/>
                <a:ea typeface="Arial"/>
                <a:cs typeface="Arial"/>
                <a:sym typeface="Arial"/>
              </a:rPr>
              <a:t> name="color" type="</a:t>
            </a:r>
            <a:r>
              <a:rPr lang="en-US" sz="1800" b="1" dirty="0" err="1">
                <a:solidFill>
                  <a:schemeClr val="tx2">
                    <a:lumMod val="90000"/>
                  </a:schemeClr>
                </a:solidFill>
                <a:latin typeface="Arial"/>
                <a:ea typeface="Arial"/>
                <a:cs typeface="Arial"/>
                <a:sym typeface="Arial"/>
              </a:rPr>
              <a:t>xs:string</a:t>
            </a:r>
            <a:r>
              <a:rPr lang="en-US" sz="1800" b="1" dirty="0">
                <a:solidFill>
                  <a:schemeClr val="tx2">
                    <a:lumMod val="90000"/>
                  </a:schemeClr>
                </a:solidFill>
                <a:latin typeface="Arial"/>
                <a:ea typeface="Arial"/>
                <a:cs typeface="Arial"/>
                <a:sym typeface="Arial"/>
              </a:rPr>
              <a:t>" fixed="red"/&gt; </a:t>
            </a:r>
            <a:br>
              <a:rPr lang="en-US" sz="1800" dirty="0">
                <a:solidFill>
                  <a:schemeClr val="dk1"/>
                </a:solidFill>
                <a:latin typeface="Arial"/>
                <a:ea typeface="Arial"/>
                <a:cs typeface="Arial"/>
                <a:sym typeface="Arial"/>
              </a:rPr>
            </a:br>
            <a:endParaRPr sz="18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11484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04;p29">
            <a:extLst>
              <a:ext uri="{FF2B5EF4-FFF2-40B4-BE49-F238E27FC236}">
                <a16:creationId xmlns:a16="http://schemas.microsoft.com/office/drawing/2014/main" id="{AD80E4E6-C473-4B5B-8D6D-B52369E24459}"/>
              </a:ext>
            </a:extLst>
          </p:cNvPr>
          <p:cNvSpPr/>
          <p:nvPr/>
        </p:nvSpPr>
        <p:spPr>
          <a:xfrm>
            <a:off x="3660308" y="152400"/>
            <a:ext cx="182338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u="sng" dirty="0">
                <a:solidFill>
                  <a:schemeClr val="tx2">
                    <a:lumMod val="90000"/>
                  </a:schemeClr>
                </a:solidFill>
                <a:latin typeface="Arial"/>
                <a:ea typeface="Arial"/>
                <a:cs typeface="Arial"/>
                <a:sym typeface="Arial"/>
              </a:rPr>
              <a:t>Attributes</a:t>
            </a:r>
            <a:endParaRPr sz="1800" dirty="0">
              <a:solidFill>
                <a:schemeClr val="tx2">
                  <a:lumMod val="90000"/>
                </a:schemeClr>
              </a:solidFill>
              <a:latin typeface="Arial"/>
              <a:ea typeface="Arial"/>
              <a:cs typeface="Arial"/>
              <a:sym typeface="Arial"/>
            </a:endParaRPr>
          </a:p>
        </p:txBody>
      </p:sp>
      <p:sp>
        <p:nvSpPr>
          <p:cNvPr id="3" name="Google Shape;305;p29">
            <a:extLst>
              <a:ext uri="{FF2B5EF4-FFF2-40B4-BE49-F238E27FC236}">
                <a16:creationId xmlns:a16="http://schemas.microsoft.com/office/drawing/2014/main" id="{6C0A6057-B962-46D9-8CBA-B7BCA3CB2E12}"/>
              </a:ext>
            </a:extLst>
          </p:cNvPr>
          <p:cNvSpPr/>
          <p:nvPr/>
        </p:nvSpPr>
        <p:spPr>
          <a:xfrm>
            <a:off x="1676400" y="700238"/>
            <a:ext cx="7391400" cy="56938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b="1" dirty="0">
                <a:solidFill>
                  <a:schemeClr val="tx2">
                    <a:lumMod val="90000"/>
                  </a:schemeClr>
                </a:solidFill>
                <a:latin typeface="Arial"/>
                <a:ea typeface="Arial"/>
                <a:cs typeface="Arial"/>
                <a:sym typeface="Arial"/>
              </a:rPr>
              <a:t>Defining a Attribute</a:t>
            </a:r>
            <a:endParaRPr sz="1800" dirty="0">
              <a:solidFill>
                <a:schemeClr val="tx2">
                  <a:lumMod val="90000"/>
                </a:schemeClr>
              </a:solidFill>
              <a:latin typeface="Arial"/>
              <a:ea typeface="Arial"/>
              <a:cs typeface="Arial"/>
              <a:sym typeface="Arial"/>
            </a:endParaRPr>
          </a:p>
          <a:p>
            <a:pPr marL="0" marR="0" lvl="0" indent="0" algn="l" rtl="0">
              <a:spcBef>
                <a:spcPts val="0"/>
              </a:spcBef>
              <a:spcAft>
                <a:spcPts val="0"/>
              </a:spcAft>
              <a:buClr>
                <a:schemeClr val="dk1"/>
              </a:buClr>
              <a:buSzPts val="1800"/>
              <a:buFont typeface="Arial"/>
              <a:buNone/>
            </a:pPr>
            <a:r>
              <a:rPr lang="en-US" sz="1800" dirty="0">
                <a:latin typeface="Arial"/>
                <a:ea typeface="Arial"/>
                <a:cs typeface="Arial"/>
                <a:sym typeface="Arial"/>
              </a:rPr>
              <a:t>The syntax for defining a attribute is: </a:t>
            </a:r>
            <a:endParaRPr dirty="0"/>
          </a:p>
          <a:p>
            <a:pPr marL="0" marR="0" lvl="0" indent="0" algn="ctr" rtl="0">
              <a:spcBef>
                <a:spcPts val="0"/>
              </a:spcBef>
              <a:spcAft>
                <a:spcPts val="0"/>
              </a:spcAft>
              <a:buClr>
                <a:schemeClr val="dk1"/>
              </a:buClr>
              <a:buSzPts val="1800"/>
              <a:buFont typeface="Arial"/>
              <a:buNone/>
            </a:pPr>
            <a:r>
              <a:rPr lang="en-US" sz="1800" dirty="0">
                <a:solidFill>
                  <a:schemeClr val="tx2">
                    <a:lumMod val="90000"/>
                  </a:schemeClr>
                </a:solidFill>
                <a:latin typeface="Arial"/>
                <a:ea typeface="Arial"/>
                <a:cs typeface="Arial"/>
                <a:sym typeface="Arial"/>
              </a:rPr>
              <a:t>&lt;</a:t>
            </a:r>
            <a:r>
              <a:rPr lang="en-US" sz="1800" b="1" dirty="0" err="1">
                <a:solidFill>
                  <a:schemeClr val="tx2">
                    <a:lumMod val="90000"/>
                  </a:schemeClr>
                </a:solidFill>
                <a:latin typeface="Arial"/>
                <a:ea typeface="Arial"/>
                <a:cs typeface="Arial"/>
                <a:sym typeface="Arial"/>
              </a:rPr>
              <a:t>xs:attribute</a:t>
            </a:r>
            <a:r>
              <a:rPr lang="en-US" sz="1800" b="1" dirty="0">
                <a:solidFill>
                  <a:schemeClr val="tx2">
                    <a:lumMod val="90000"/>
                  </a:schemeClr>
                </a:solidFill>
                <a:latin typeface="Arial"/>
                <a:ea typeface="Arial"/>
                <a:cs typeface="Arial"/>
                <a:sym typeface="Arial"/>
              </a:rPr>
              <a:t> name="xxx" type="</a:t>
            </a:r>
            <a:r>
              <a:rPr lang="en-US" sz="1800" b="1" dirty="0" err="1">
                <a:solidFill>
                  <a:schemeClr val="tx2">
                    <a:lumMod val="90000"/>
                  </a:schemeClr>
                </a:solidFill>
                <a:latin typeface="Arial"/>
                <a:ea typeface="Arial"/>
                <a:cs typeface="Arial"/>
                <a:sym typeface="Arial"/>
              </a:rPr>
              <a:t>yyy</a:t>
            </a:r>
            <a:r>
              <a:rPr lang="en-US" sz="1800" b="1" dirty="0">
                <a:solidFill>
                  <a:schemeClr val="tx2">
                    <a:lumMod val="90000"/>
                  </a:schemeClr>
                </a:solidFill>
                <a:latin typeface="Arial"/>
                <a:ea typeface="Arial"/>
                <a:cs typeface="Arial"/>
                <a:sym typeface="Arial"/>
              </a:rPr>
              <a:t>"/&gt;</a:t>
            </a:r>
            <a:endParaRPr dirty="0">
              <a:solidFill>
                <a:schemeClr val="tx2">
                  <a:lumMod val="90000"/>
                </a:schemeClr>
              </a:solidFill>
            </a:endParaRPr>
          </a:p>
          <a:p>
            <a:pPr marL="0" marR="0" lvl="0" indent="0" algn="l" rtl="0">
              <a:spcBef>
                <a:spcPts val="0"/>
              </a:spcBef>
              <a:spcAft>
                <a:spcPts val="0"/>
              </a:spcAft>
              <a:buNone/>
            </a:pPr>
            <a:r>
              <a:rPr lang="en-US" sz="1800" dirty="0">
                <a:latin typeface="Arial"/>
                <a:ea typeface="Arial"/>
                <a:cs typeface="Arial"/>
                <a:sym typeface="Arial"/>
              </a:rPr>
              <a:t>where xxx is the name of the attribute and </a:t>
            </a:r>
            <a:r>
              <a:rPr lang="en-US" sz="1800" dirty="0" err="1">
                <a:latin typeface="Arial"/>
                <a:ea typeface="Arial"/>
                <a:cs typeface="Arial"/>
                <a:sym typeface="Arial"/>
              </a:rPr>
              <a:t>yyy</a:t>
            </a:r>
            <a:r>
              <a:rPr lang="en-US" sz="1800" dirty="0">
                <a:latin typeface="Arial"/>
                <a:ea typeface="Arial"/>
                <a:cs typeface="Arial"/>
                <a:sym typeface="Arial"/>
              </a:rPr>
              <a:t> specifies the data type of the attribute..</a:t>
            </a:r>
            <a:endParaRPr dirty="0"/>
          </a:p>
          <a:p>
            <a:pPr marL="0" marR="0" lvl="0" indent="0" algn="l" rtl="0">
              <a:spcBef>
                <a:spcPts val="0"/>
              </a:spcBef>
              <a:spcAft>
                <a:spcPts val="0"/>
              </a:spcAft>
              <a:buNone/>
            </a:pPr>
            <a:r>
              <a:rPr lang="en-US" sz="2400" b="1" dirty="0">
                <a:solidFill>
                  <a:schemeClr val="tx2">
                    <a:lumMod val="90000"/>
                  </a:schemeClr>
                </a:solidFill>
                <a:latin typeface="Arial"/>
                <a:ea typeface="Arial"/>
                <a:cs typeface="Arial"/>
                <a:sym typeface="Arial"/>
              </a:rPr>
              <a:t>XML Attribute:</a:t>
            </a:r>
            <a:endParaRPr sz="1800" dirty="0">
              <a:solidFill>
                <a:schemeClr val="tx2">
                  <a:lumMod val="90000"/>
                </a:schemeClr>
              </a:solidFill>
              <a:latin typeface="Arial"/>
              <a:ea typeface="Arial"/>
              <a:cs typeface="Arial"/>
              <a:sym typeface="Arial"/>
            </a:endParaRPr>
          </a:p>
          <a:p>
            <a:pPr marL="0" marR="0" lvl="0" indent="0" algn="l" rtl="0">
              <a:spcBef>
                <a:spcPts val="0"/>
              </a:spcBef>
              <a:spcAft>
                <a:spcPts val="0"/>
              </a:spcAft>
              <a:buNone/>
            </a:pPr>
            <a:r>
              <a:rPr lang="en-US" sz="1800" dirty="0">
                <a:latin typeface="Arial"/>
                <a:ea typeface="Arial"/>
                <a:cs typeface="Arial"/>
                <a:sym typeface="Arial"/>
              </a:rPr>
              <a:t>&lt;</a:t>
            </a:r>
            <a:r>
              <a:rPr lang="en-US" sz="1800" dirty="0" err="1">
                <a:latin typeface="Arial"/>
                <a:ea typeface="Arial"/>
                <a:cs typeface="Arial"/>
                <a:sym typeface="Arial"/>
              </a:rPr>
              <a:t>lastname</a:t>
            </a:r>
            <a:r>
              <a:rPr lang="en-US" sz="1800" dirty="0">
                <a:latin typeface="Arial"/>
                <a:ea typeface="Arial"/>
                <a:cs typeface="Arial"/>
                <a:sym typeface="Arial"/>
              </a:rPr>
              <a:t> </a:t>
            </a:r>
            <a:r>
              <a:rPr lang="en-US" sz="1800" dirty="0" err="1">
                <a:latin typeface="Arial"/>
                <a:ea typeface="Arial"/>
                <a:cs typeface="Arial"/>
                <a:sym typeface="Arial"/>
              </a:rPr>
              <a:t>lang</a:t>
            </a:r>
            <a:r>
              <a:rPr lang="en-US" sz="1800" dirty="0">
                <a:latin typeface="Arial"/>
                <a:ea typeface="Arial"/>
                <a:cs typeface="Arial"/>
                <a:sym typeface="Arial"/>
              </a:rPr>
              <a:t>="EN"&gt;Smith&lt;/</a:t>
            </a:r>
            <a:r>
              <a:rPr lang="en-US" sz="1800" dirty="0" err="1">
                <a:latin typeface="Arial"/>
                <a:ea typeface="Arial"/>
                <a:cs typeface="Arial"/>
                <a:sym typeface="Arial"/>
              </a:rPr>
              <a:t>lastname</a:t>
            </a:r>
            <a:r>
              <a:rPr lang="en-US" sz="1800" dirty="0">
                <a:latin typeface="Arial"/>
                <a:ea typeface="Arial"/>
                <a:cs typeface="Arial"/>
                <a:sym typeface="Arial"/>
              </a:rPr>
              <a:t>&gt;</a:t>
            </a:r>
            <a:endParaRPr dirty="0"/>
          </a:p>
          <a:p>
            <a:pPr marL="0" marR="0" lvl="0" indent="0" algn="l" rtl="0">
              <a:spcBef>
                <a:spcPts val="0"/>
              </a:spcBef>
              <a:spcAft>
                <a:spcPts val="0"/>
              </a:spcAft>
              <a:buNone/>
            </a:pPr>
            <a:r>
              <a:rPr lang="en-US" sz="2400" b="1" dirty="0">
                <a:solidFill>
                  <a:schemeClr val="tx2">
                    <a:lumMod val="90000"/>
                  </a:schemeClr>
                </a:solidFill>
                <a:latin typeface="Arial"/>
                <a:ea typeface="Arial"/>
                <a:cs typeface="Arial"/>
                <a:sym typeface="Arial"/>
              </a:rPr>
              <a:t>Corresponding Attribute definitions:</a:t>
            </a:r>
            <a:endParaRPr sz="1800" dirty="0">
              <a:solidFill>
                <a:schemeClr val="tx2">
                  <a:lumMod val="90000"/>
                </a:schemeClr>
              </a:solidFill>
              <a:latin typeface="Arial"/>
              <a:ea typeface="Arial"/>
              <a:cs typeface="Arial"/>
              <a:sym typeface="Arial"/>
            </a:endParaRPr>
          </a:p>
          <a:p>
            <a:pPr marL="0" marR="0" lvl="0" indent="0" algn="l" rtl="0">
              <a:spcBef>
                <a:spcPts val="0"/>
              </a:spcBef>
              <a:spcAft>
                <a:spcPts val="0"/>
              </a:spcAft>
              <a:buNone/>
            </a:pPr>
            <a:r>
              <a:rPr lang="en-US" sz="1800" dirty="0">
                <a:latin typeface="Arial"/>
                <a:ea typeface="Arial"/>
                <a:cs typeface="Arial"/>
                <a:sym typeface="Arial"/>
              </a:rPr>
              <a:t>&lt;</a:t>
            </a:r>
            <a:r>
              <a:rPr lang="en-US" sz="1800" dirty="0" err="1">
                <a:latin typeface="Arial"/>
                <a:ea typeface="Arial"/>
                <a:cs typeface="Arial"/>
                <a:sym typeface="Arial"/>
              </a:rPr>
              <a:t>xs:attribute</a:t>
            </a:r>
            <a:r>
              <a:rPr lang="en-US" sz="1800" dirty="0">
                <a:latin typeface="Arial"/>
                <a:ea typeface="Arial"/>
                <a:cs typeface="Arial"/>
                <a:sym typeface="Arial"/>
              </a:rPr>
              <a:t> name="</a:t>
            </a:r>
            <a:r>
              <a:rPr lang="en-US" sz="1800" dirty="0" err="1">
                <a:latin typeface="Arial"/>
                <a:ea typeface="Arial"/>
                <a:cs typeface="Arial"/>
                <a:sym typeface="Arial"/>
              </a:rPr>
              <a:t>lang</a:t>
            </a:r>
            <a:r>
              <a:rPr lang="en-US" sz="1800" dirty="0">
                <a:latin typeface="Arial"/>
                <a:ea typeface="Arial"/>
                <a:cs typeface="Arial"/>
                <a:sym typeface="Arial"/>
              </a:rPr>
              <a:t>" type="</a:t>
            </a:r>
            <a:r>
              <a:rPr lang="en-US" sz="1800" dirty="0" err="1">
                <a:latin typeface="Arial"/>
                <a:ea typeface="Arial"/>
                <a:cs typeface="Arial"/>
                <a:sym typeface="Arial"/>
              </a:rPr>
              <a:t>xs:string</a:t>
            </a:r>
            <a:r>
              <a:rPr lang="en-US" sz="1800" dirty="0">
                <a:latin typeface="Arial"/>
                <a:ea typeface="Arial"/>
                <a:cs typeface="Arial"/>
                <a:sym typeface="Arial"/>
              </a:rPr>
              <a:t>"/&gt;</a:t>
            </a:r>
            <a:endParaRPr sz="1800" dirty="0">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r>
              <a:rPr lang="en-US" sz="1800" dirty="0">
                <a:latin typeface="Arial"/>
                <a:ea typeface="Arial"/>
                <a:cs typeface="Arial"/>
                <a:sym typeface="Arial"/>
              </a:rPr>
              <a:t>ATTRIBUTES CAN BE DEFAULT OR FIXED AS WELL AS OPTIONAL AND REQUIRED</a:t>
            </a:r>
            <a:endParaRPr dirty="0"/>
          </a:p>
          <a:p>
            <a:pPr marL="0" marR="0" lvl="0" indent="0" algn="l" rtl="0">
              <a:spcBef>
                <a:spcPts val="0"/>
              </a:spcBef>
              <a:spcAft>
                <a:spcPts val="0"/>
              </a:spcAft>
              <a:buNone/>
            </a:pPr>
            <a:r>
              <a:rPr lang="en-US" sz="2800" b="1" dirty="0">
                <a:solidFill>
                  <a:srgbClr val="BEE1EA"/>
                </a:solidFill>
                <a:latin typeface="Arial"/>
                <a:ea typeface="Arial"/>
                <a:cs typeface="Arial"/>
                <a:sym typeface="Arial"/>
              </a:rPr>
              <a:t>Optional and Required Attributes</a:t>
            </a:r>
            <a:br>
              <a:rPr lang="en-US" sz="1800" b="1" dirty="0">
                <a:solidFill>
                  <a:schemeClr val="dk1"/>
                </a:solidFill>
                <a:latin typeface="Arial"/>
                <a:ea typeface="Arial"/>
                <a:cs typeface="Arial"/>
                <a:sym typeface="Arial"/>
              </a:rPr>
            </a:br>
            <a:r>
              <a:rPr lang="en-US" sz="1800" dirty="0" err="1">
                <a:latin typeface="Georgia"/>
                <a:ea typeface="Georgia"/>
                <a:cs typeface="Georgia"/>
                <a:sym typeface="Georgia"/>
              </a:rPr>
              <a:t>Attributes</a:t>
            </a:r>
            <a:r>
              <a:rPr lang="en-US" sz="1800" dirty="0">
                <a:latin typeface="Georgia"/>
                <a:ea typeface="Georgia"/>
                <a:cs typeface="Georgia"/>
                <a:sym typeface="Georgia"/>
              </a:rPr>
              <a:t> are optional by default. To specify that the attribute is required, use the "use" attribute:</a:t>
            </a:r>
            <a:br>
              <a:rPr lang="en-US" sz="1800" dirty="0">
                <a:solidFill>
                  <a:srgbClr val="000000"/>
                </a:solidFill>
                <a:latin typeface="Georgia"/>
                <a:ea typeface="Georgia"/>
                <a:cs typeface="Georgia"/>
                <a:sym typeface="Georgia"/>
              </a:rPr>
            </a:br>
            <a:r>
              <a:rPr lang="en-US" sz="1800" b="1" dirty="0">
                <a:solidFill>
                  <a:schemeClr val="tx2">
                    <a:lumMod val="90000"/>
                  </a:schemeClr>
                </a:solidFill>
                <a:latin typeface="Arial"/>
                <a:ea typeface="Arial"/>
                <a:cs typeface="Arial"/>
                <a:sym typeface="Arial"/>
              </a:rPr>
              <a:t>&lt;</a:t>
            </a:r>
            <a:r>
              <a:rPr lang="en-US" sz="1800" b="1" dirty="0" err="1">
                <a:solidFill>
                  <a:schemeClr val="tx2">
                    <a:lumMod val="90000"/>
                  </a:schemeClr>
                </a:solidFill>
                <a:latin typeface="Arial"/>
                <a:ea typeface="Arial"/>
                <a:cs typeface="Arial"/>
                <a:sym typeface="Arial"/>
              </a:rPr>
              <a:t>xs:attribute</a:t>
            </a:r>
            <a:r>
              <a:rPr lang="en-US" sz="1800" b="1" dirty="0">
                <a:solidFill>
                  <a:schemeClr val="tx2">
                    <a:lumMod val="90000"/>
                  </a:schemeClr>
                </a:solidFill>
                <a:latin typeface="Arial"/>
                <a:ea typeface="Arial"/>
                <a:cs typeface="Arial"/>
                <a:sym typeface="Arial"/>
              </a:rPr>
              <a:t> name="</a:t>
            </a:r>
            <a:r>
              <a:rPr lang="en-US" sz="1800" b="1" dirty="0" err="1">
                <a:solidFill>
                  <a:schemeClr val="tx2">
                    <a:lumMod val="90000"/>
                  </a:schemeClr>
                </a:solidFill>
                <a:latin typeface="Arial"/>
                <a:ea typeface="Arial"/>
                <a:cs typeface="Arial"/>
                <a:sym typeface="Arial"/>
              </a:rPr>
              <a:t>lang</a:t>
            </a:r>
            <a:r>
              <a:rPr lang="en-US" sz="1800" b="1" dirty="0">
                <a:solidFill>
                  <a:schemeClr val="tx2">
                    <a:lumMod val="90000"/>
                  </a:schemeClr>
                </a:solidFill>
                <a:latin typeface="Arial"/>
                <a:ea typeface="Arial"/>
                <a:cs typeface="Arial"/>
                <a:sym typeface="Arial"/>
              </a:rPr>
              <a:t>" type="</a:t>
            </a:r>
            <a:r>
              <a:rPr lang="en-US" sz="1800" b="1" dirty="0" err="1">
                <a:solidFill>
                  <a:schemeClr val="tx2">
                    <a:lumMod val="90000"/>
                  </a:schemeClr>
                </a:solidFill>
                <a:latin typeface="Arial"/>
                <a:ea typeface="Arial"/>
                <a:cs typeface="Arial"/>
                <a:sym typeface="Arial"/>
              </a:rPr>
              <a:t>xs:string</a:t>
            </a:r>
            <a:r>
              <a:rPr lang="en-US" sz="1800" b="1" dirty="0">
                <a:solidFill>
                  <a:schemeClr val="tx2">
                    <a:lumMod val="90000"/>
                  </a:schemeClr>
                </a:solidFill>
                <a:latin typeface="Arial"/>
                <a:ea typeface="Arial"/>
                <a:cs typeface="Arial"/>
                <a:sym typeface="Arial"/>
              </a:rPr>
              <a:t>" use="required"/&gt;</a:t>
            </a:r>
            <a:br>
              <a:rPr lang="en-US" sz="1800" dirty="0">
                <a:solidFill>
                  <a:srgbClr val="B4490F"/>
                </a:solidFill>
                <a:latin typeface="Arial"/>
                <a:ea typeface="Arial"/>
                <a:cs typeface="Arial"/>
                <a:sym typeface="Arial"/>
              </a:rPr>
            </a:br>
            <a:endParaRPr sz="1800" dirty="0">
              <a:solidFill>
                <a:schemeClr val="dk1"/>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840376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11;p30">
            <a:extLst>
              <a:ext uri="{FF2B5EF4-FFF2-40B4-BE49-F238E27FC236}">
                <a16:creationId xmlns:a16="http://schemas.microsoft.com/office/drawing/2014/main" id="{102F6DF8-C5A0-4E1C-A382-D4F90932E4E0}"/>
              </a:ext>
            </a:extLst>
          </p:cNvPr>
          <p:cNvSpPr/>
          <p:nvPr/>
        </p:nvSpPr>
        <p:spPr>
          <a:xfrm>
            <a:off x="1444910" y="635761"/>
            <a:ext cx="7699090" cy="1015663"/>
          </a:xfrm>
          <a:prstGeom prst="rect">
            <a:avLst/>
          </a:prstGeom>
          <a:noFill/>
          <a:ln>
            <a:noFill/>
          </a:ln>
        </p:spPr>
        <p:txBody>
          <a:bodyPr spcFirstLastPara="1" wrap="square" lIns="91425" tIns="45700" rIns="91425" bIns="45700" anchor="t" anchorCtr="0">
            <a:spAutoFit/>
          </a:bodyPr>
          <a:lstStyle/>
          <a:p>
            <a:pPr marL="109728" marR="0" lvl="0" indent="0" algn="l" rtl="0">
              <a:spcBef>
                <a:spcPts val="0"/>
              </a:spcBef>
              <a:spcAft>
                <a:spcPts val="0"/>
              </a:spcAft>
              <a:buClr>
                <a:schemeClr val="accent4"/>
              </a:buClr>
              <a:buSzPts val="2400"/>
              <a:buFont typeface="Arial"/>
              <a:buNone/>
            </a:pPr>
            <a:r>
              <a:rPr lang="en-US" sz="2400" b="1" dirty="0">
                <a:solidFill>
                  <a:schemeClr val="tx2"/>
                </a:solidFill>
                <a:latin typeface="Arial"/>
                <a:ea typeface="Arial"/>
                <a:cs typeface="Arial"/>
                <a:sym typeface="Arial"/>
              </a:rPr>
              <a:t>XSD Restrictions/Facets</a:t>
            </a:r>
            <a:endParaRPr dirty="0">
              <a:solidFill>
                <a:schemeClr val="tx2"/>
              </a:solidFill>
            </a:endParaRPr>
          </a:p>
          <a:p>
            <a:pPr marL="109728" marR="0" lvl="0" indent="0" algn="l" rtl="0">
              <a:spcBef>
                <a:spcPts val="0"/>
              </a:spcBef>
              <a:spcAft>
                <a:spcPts val="0"/>
              </a:spcAft>
              <a:buClr>
                <a:schemeClr val="dk1"/>
              </a:buClr>
              <a:buSzPts val="1800"/>
              <a:buFont typeface="Arial"/>
              <a:buNone/>
            </a:pPr>
            <a:r>
              <a:rPr lang="en-US" sz="1800" dirty="0">
                <a:latin typeface="Arial"/>
                <a:ea typeface="Arial"/>
                <a:cs typeface="Arial"/>
                <a:sym typeface="Arial"/>
              </a:rPr>
              <a:t>Restrictions are used to define acceptable values for XML elements or attributes. Restrictions on XML elements are called facets.</a:t>
            </a:r>
            <a:endParaRPr dirty="0"/>
          </a:p>
        </p:txBody>
      </p:sp>
      <p:sp>
        <p:nvSpPr>
          <p:cNvPr id="3" name="Google Shape;312;p30">
            <a:extLst>
              <a:ext uri="{FF2B5EF4-FFF2-40B4-BE49-F238E27FC236}">
                <a16:creationId xmlns:a16="http://schemas.microsoft.com/office/drawing/2014/main" id="{BFF8AE65-19CF-44B4-ABDC-5370E9A1D588}"/>
              </a:ext>
            </a:extLst>
          </p:cNvPr>
          <p:cNvSpPr/>
          <p:nvPr/>
        </p:nvSpPr>
        <p:spPr>
          <a:xfrm>
            <a:off x="1581373" y="2301652"/>
            <a:ext cx="4572000" cy="2585323"/>
          </a:xfrm>
          <a:prstGeom prst="rect">
            <a:avLst/>
          </a:prstGeom>
          <a:solidFill>
            <a:srgbClr val="A4DCEA"/>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000000"/>
                </a:solidFill>
                <a:latin typeface="Arial"/>
                <a:ea typeface="Arial"/>
                <a:cs typeface="Arial"/>
                <a:sym typeface="Arial"/>
              </a:rPr>
              <a:t>&lt;</a:t>
            </a:r>
            <a:r>
              <a:rPr lang="en-US" sz="1800" dirty="0" err="1">
                <a:solidFill>
                  <a:srgbClr val="000000"/>
                </a:solidFill>
                <a:latin typeface="Arial"/>
                <a:ea typeface="Arial"/>
                <a:cs typeface="Arial"/>
                <a:sym typeface="Arial"/>
              </a:rPr>
              <a:t>xs:element</a:t>
            </a:r>
            <a:r>
              <a:rPr lang="en-US" sz="1800" dirty="0">
                <a:solidFill>
                  <a:srgbClr val="000000"/>
                </a:solidFill>
                <a:latin typeface="Arial"/>
                <a:ea typeface="Arial"/>
                <a:cs typeface="Arial"/>
                <a:sym typeface="Arial"/>
              </a:rPr>
              <a:t> name="age"&gt;</a:t>
            </a:r>
            <a:br>
              <a:rPr lang="en-US" sz="1800" dirty="0">
                <a:solidFill>
                  <a:srgbClr val="000000"/>
                </a:solidFill>
                <a:latin typeface="Arial"/>
                <a:ea typeface="Arial"/>
                <a:cs typeface="Arial"/>
                <a:sym typeface="Arial"/>
              </a:rPr>
            </a:br>
            <a:r>
              <a:rPr lang="en-US" sz="1800" dirty="0">
                <a:solidFill>
                  <a:srgbClr val="000000"/>
                </a:solidFill>
                <a:latin typeface="Arial"/>
                <a:ea typeface="Arial"/>
                <a:cs typeface="Arial"/>
                <a:sym typeface="Arial"/>
              </a:rPr>
              <a:t>  &lt;</a:t>
            </a:r>
            <a:r>
              <a:rPr lang="en-US" sz="1800" dirty="0" err="1">
                <a:solidFill>
                  <a:srgbClr val="000000"/>
                </a:solidFill>
                <a:latin typeface="Arial"/>
                <a:ea typeface="Arial"/>
                <a:cs typeface="Arial"/>
                <a:sym typeface="Arial"/>
              </a:rPr>
              <a:t>xs:simpleType</a:t>
            </a:r>
            <a:r>
              <a:rPr lang="en-US" sz="1800" dirty="0">
                <a:solidFill>
                  <a:srgbClr val="000000"/>
                </a:solidFill>
                <a:latin typeface="Arial"/>
                <a:ea typeface="Arial"/>
                <a:cs typeface="Arial"/>
                <a:sym typeface="Arial"/>
              </a:rPr>
              <a:t>&gt;</a:t>
            </a:r>
            <a:br>
              <a:rPr lang="en-US" sz="1800" dirty="0">
                <a:solidFill>
                  <a:srgbClr val="000000"/>
                </a:solidFill>
                <a:latin typeface="Arial"/>
                <a:ea typeface="Arial"/>
                <a:cs typeface="Arial"/>
                <a:sym typeface="Arial"/>
              </a:rPr>
            </a:br>
            <a:r>
              <a:rPr lang="en-US" sz="1800" dirty="0">
                <a:solidFill>
                  <a:srgbClr val="000000"/>
                </a:solidFill>
                <a:latin typeface="Arial"/>
                <a:ea typeface="Arial"/>
                <a:cs typeface="Arial"/>
                <a:sym typeface="Arial"/>
              </a:rPr>
              <a:t>    &lt;</a:t>
            </a:r>
            <a:r>
              <a:rPr lang="en-US" sz="1800" dirty="0" err="1">
                <a:solidFill>
                  <a:srgbClr val="000000"/>
                </a:solidFill>
                <a:latin typeface="Arial"/>
                <a:ea typeface="Arial"/>
                <a:cs typeface="Arial"/>
                <a:sym typeface="Arial"/>
              </a:rPr>
              <a:t>xs:restriction</a:t>
            </a:r>
            <a:r>
              <a:rPr lang="en-US" sz="1800" dirty="0">
                <a:solidFill>
                  <a:srgbClr val="000000"/>
                </a:solidFill>
                <a:latin typeface="Arial"/>
                <a:ea typeface="Arial"/>
                <a:cs typeface="Arial"/>
                <a:sym typeface="Arial"/>
              </a:rPr>
              <a:t> base="</a:t>
            </a:r>
            <a:r>
              <a:rPr lang="en-US" sz="1800" dirty="0" err="1">
                <a:solidFill>
                  <a:srgbClr val="000000"/>
                </a:solidFill>
                <a:latin typeface="Arial"/>
                <a:ea typeface="Arial"/>
                <a:cs typeface="Arial"/>
                <a:sym typeface="Arial"/>
              </a:rPr>
              <a:t>xs:integer</a:t>
            </a:r>
            <a:r>
              <a:rPr lang="en-US" sz="1800" dirty="0">
                <a:solidFill>
                  <a:srgbClr val="000000"/>
                </a:solidFill>
                <a:latin typeface="Arial"/>
                <a:ea typeface="Arial"/>
                <a:cs typeface="Arial"/>
                <a:sym typeface="Arial"/>
              </a:rPr>
              <a:t>"&gt;</a:t>
            </a:r>
            <a:br>
              <a:rPr lang="en-US" sz="1800" dirty="0">
                <a:solidFill>
                  <a:srgbClr val="000000"/>
                </a:solidFill>
                <a:latin typeface="Arial"/>
                <a:ea typeface="Arial"/>
                <a:cs typeface="Arial"/>
                <a:sym typeface="Arial"/>
              </a:rPr>
            </a:br>
            <a:r>
              <a:rPr lang="en-US" sz="1800" dirty="0">
                <a:solidFill>
                  <a:srgbClr val="000000"/>
                </a:solidFill>
                <a:latin typeface="Arial"/>
                <a:ea typeface="Arial"/>
                <a:cs typeface="Arial"/>
                <a:sym typeface="Arial"/>
              </a:rPr>
              <a:t>      &lt;</a:t>
            </a:r>
            <a:r>
              <a:rPr lang="en-US" sz="1800" dirty="0" err="1">
                <a:solidFill>
                  <a:srgbClr val="000000"/>
                </a:solidFill>
                <a:latin typeface="Arial"/>
                <a:ea typeface="Arial"/>
                <a:cs typeface="Arial"/>
                <a:sym typeface="Arial"/>
              </a:rPr>
              <a:t>xs:minInclusive</a:t>
            </a:r>
            <a:r>
              <a:rPr lang="en-US" sz="1800" dirty="0">
                <a:solidFill>
                  <a:srgbClr val="000000"/>
                </a:solidFill>
                <a:latin typeface="Arial"/>
                <a:ea typeface="Arial"/>
                <a:cs typeface="Arial"/>
                <a:sym typeface="Arial"/>
              </a:rPr>
              <a:t> value="0"/&gt;</a:t>
            </a:r>
            <a:br>
              <a:rPr lang="en-US" sz="1800" dirty="0">
                <a:solidFill>
                  <a:srgbClr val="000000"/>
                </a:solidFill>
                <a:latin typeface="Arial"/>
                <a:ea typeface="Arial"/>
                <a:cs typeface="Arial"/>
                <a:sym typeface="Arial"/>
              </a:rPr>
            </a:br>
            <a:r>
              <a:rPr lang="en-US" sz="1800" dirty="0">
                <a:solidFill>
                  <a:srgbClr val="000000"/>
                </a:solidFill>
                <a:latin typeface="Arial"/>
                <a:ea typeface="Arial"/>
                <a:cs typeface="Arial"/>
                <a:sym typeface="Arial"/>
              </a:rPr>
              <a:t>      &lt;</a:t>
            </a:r>
            <a:r>
              <a:rPr lang="en-US" sz="1800" dirty="0" err="1">
                <a:solidFill>
                  <a:srgbClr val="000000"/>
                </a:solidFill>
                <a:latin typeface="Arial"/>
                <a:ea typeface="Arial"/>
                <a:cs typeface="Arial"/>
                <a:sym typeface="Arial"/>
              </a:rPr>
              <a:t>xs:maxInclusive</a:t>
            </a:r>
            <a:r>
              <a:rPr lang="en-US" sz="1800" dirty="0">
                <a:solidFill>
                  <a:srgbClr val="000000"/>
                </a:solidFill>
                <a:latin typeface="Arial"/>
                <a:ea typeface="Arial"/>
                <a:cs typeface="Arial"/>
                <a:sym typeface="Arial"/>
              </a:rPr>
              <a:t> value="120"/&gt;</a:t>
            </a:r>
            <a:br>
              <a:rPr lang="en-US" sz="1800" dirty="0">
                <a:solidFill>
                  <a:srgbClr val="000000"/>
                </a:solidFill>
                <a:latin typeface="Arial"/>
                <a:ea typeface="Arial"/>
                <a:cs typeface="Arial"/>
                <a:sym typeface="Arial"/>
              </a:rPr>
            </a:br>
            <a:r>
              <a:rPr lang="en-US" sz="1800" dirty="0">
                <a:solidFill>
                  <a:srgbClr val="000000"/>
                </a:solidFill>
                <a:latin typeface="Arial"/>
                <a:ea typeface="Arial"/>
                <a:cs typeface="Arial"/>
                <a:sym typeface="Arial"/>
              </a:rPr>
              <a:t>    &lt;/</a:t>
            </a:r>
            <a:r>
              <a:rPr lang="en-US" sz="1800" dirty="0" err="1">
                <a:solidFill>
                  <a:srgbClr val="000000"/>
                </a:solidFill>
                <a:latin typeface="Arial"/>
                <a:ea typeface="Arial"/>
                <a:cs typeface="Arial"/>
                <a:sym typeface="Arial"/>
              </a:rPr>
              <a:t>xs:restriction</a:t>
            </a:r>
            <a:r>
              <a:rPr lang="en-US" sz="1800" dirty="0">
                <a:solidFill>
                  <a:srgbClr val="000000"/>
                </a:solidFill>
                <a:latin typeface="Arial"/>
                <a:ea typeface="Arial"/>
                <a:cs typeface="Arial"/>
                <a:sym typeface="Arial"/>
              </a:rPr>
              <a:t>&gt;</a:t>
            </a:r>
            <a:br>
              <a:rPr lang="en-US" sz="1800" dirty="0">
                <a:solidFill>
                  <a:srgbClr val="000000"/>
                </a:solidFill>
                <a:latin typeface="Arial"/>
                <a:ea typeface="Arial"/>
                <a:cs typeface="Arial"/>
                <a:sym typeface="Arial"/>
              </a:rPr>
            </a:br>
            <a:r>
              <a:rPr lang="en-US" sz="1800" dirty="0">
                <a:solidFill>
                  <a:srgbClr val="000000"/>
                </a:solidFill>
                <a:latin typeface="Arial"/>
                <a:ea typeface="Arial"/>
                <a:cs typeface="Arial"/>
                <a:sym typeface="Arial"/>
              </a:rPr>
              <a:t>  &lt;/</a:t>
            </a:r>
            <a:r>
              <a:rPr lang="en-US" sz="1800" dirty="0" err="1">
                <a:solidFill>
                  <a:srgbClr val="000000"/>
                </a:solidFill>
                <a:latin typeface="Arial"/>
                <a:ea typeface="Arial"/>
                <a:cs typeface="Arial"/>
                <a:sym typeface="Arial"/>
              </a:rPr>
              <a:t>xs:simpleType</a:t>
            </a:r>
            <a:r>
              <a:rPr lang="en-US" sz="1800" dirty="0">
                <a:solidFill>
                  <a:srgbClr val="000000"/>
                </a:solidFill>
                <a:latin typeface="Arial"/>
                <a:ea typeface="Arial"/>
                <a:cs typeface="Arial"/>
                <a:sym typeface="Arial"/>
              </a:rPr>
              <a:t>&gt;</a:t>
            </a:r>
            <a:br>
              <a:rPr lang="en-US" sz="1800" dirty="0">
                <a:solidFill>
                  <a:srgbClr val="000000"/>
                </a:solidFill>
                <a:latin typeface="Arial"/>
                <a:ea typeface="Arial"/>
                <a:cs typeface="Arial"/>
                <a:sym typeface="Arial"/>
              </a:rPr>
            </a:br>
            <a:r>
              <a:rPr lang="en-US" sz="1800" dirty="0">
                <a:solidFill>
                  <a:srgbClr val="000000"/>
                </a:solidFill>
                <a:latin typeface="Arial"/>
                <a:ea typeface="Arial"/>
                <a:cs typeface="Arial"/>
                <a:sym typeface="Arial"/>
              </a:rPr>
              <a:t>&lt;/</a:t>
            </a:r>
            <a:r>
              <a:rPr lang="en-US" sz="1800" dirty="0" err="1">
                <a:solidFill>
                  <a:srgbClr val="000000"/>
                </a:solidFill>
                <a:latin typeface="Arial"/>
                <a:ea typeface="Arial"/>
                <a:cs typeface="Arial"/>
                <a:sym typeface="Arial"/>
              </a:rPr>
              <a:t>xs:element</a:t>
            </a:r>
            <a:r>
              <a:rPr lang="en-US" sz="1800" dirty="0">
                <a:solidFill>
                  <a:srgbClr val="000000"/>
                </a:solidFill>
                <a:latin typeface="Arial"/>
                <a:ea typeface="Arial"/>
                <a:cs typeface="Arial"/>
                <a:sym typeface="Arial"/>
              </a:rPr>
              <a:t>&gt;</a:t>
            </a:r>
            <a:br>
              <a:rPr lang="en-US" sz="1800" dirty="0">
                <a:solidFill>
                  <a:srgbClr val="000000"/>
                </a:solidFill>
                <a:latin typeface="Georgia"/>
                <a:ea typeface="Georgia"/>
                <a:cs typeface="Georgia"/>
                <a:sym typeface="Georgia"/>
              </a:rPr>
            </a:br>
            <a:endParaRPr sz="1800" dirty="0">
              <a:solidFill>
                <a:schemeClr val="dk1"/>
              </a:solidFill>
              <a:latin typeface="Arial"/>
              <a:ea typeface="Arial"/>
              <a:cs typeface="Arial"/>
              <a:sym typeface="Arial"/>
            </a:endParaRPr>
          </a:p>
        </p:txBody>
      </p:sp>
      <p:sp>
        <p:nvSpPr>
          <p:cNvPr id="4" name="Google Shape;313;p30">
            <a:extLst>
              <a:ext uri="{FF2B5EF4-FFF2-40B4-BE49-F238E27FC236}">
                <a16:creationId xmlns:a16="http://schemas.microsoft.com/office/drawing/2014/main" id="{63C3B506-22B8-444E-9720-5082A7D46690}"/>
              </a:ext>
            </a:extLst>
          </p:cNvPr>
          <p:cNvSpPr/>
          <p:nvPr/>
        </p:nvSpPr>
        <p:spPr>
          <a:xfrm>
            <a:off x="3124745" y="145366"/>
            <a:ext cx="289451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u="sng" dirty="0">
                <a:solidFill>
                  <a:schemeClr val="tx2"/>
                </a:solidFill>
                <a:latin typeface="Arial"/>
                <a:ea typeface="Arial"/>
                <a:cs typeface="Arial"/>
                <a:sym typeface="Arial"/>
              </a:rPr>
              <a:t>XSD Restrictions</a:t>
            </a:r>
            <a:endParaRPr dirty="0">
              <a:solidFill>
                <a:schemeClr val="tx2"/>
              </a:solidFill>
            </a:endParaRPr>
          </a:p>
        </p:txBody>
      </p:sp>
      <p:sp>
        <p:nvSpPr>
          <p:cNvPr id="5" name="Google Shape;314;p30">
            <a:extLst>
              <a:ext uri="{FF2B5EF4-FFF2-40B4-BE49-F238E27FC236}">
                <a16:creationId xmlns:a16="http://schemas.microsoft.com/office/drawing/2014/main" id="{9FF11642-0B00-488D-B17C-6C51A14499FF}"/>
              </a:ext>
            </a:extLst>
          </p:cNvPr>
          <p:cNvSpPr/>
          <p:nvPr/>
        </p:nvSpPr>
        <p:spPr>
          <a:xfrm>
            <a:off x="1581373" y="1695759"/>
            <a:ext cx="523806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tx2"/>
                </a:solidFill>
                <a:latin typeface="Arial"/>
                <a:ea typeface="Arial"/>
                <a:cs typeface="Arial"/>
                <a:sym typeface="Arial"/>
              </a:rPr>
              <a:t>Restrictions on Values</a:t>
            </a:r>
            <a:endParaRPr sz="1800" dirty="0">
              <a:solidFill>
                <a:schemeClr val="tx2"/>
              </a:solidFill>
              <a:latin typeface="Arial"/>
              <a:ea typeface="Arial"/>
              <a:cs typeface="Arial"/>
              <a:sym typeface="Arial"/>
            </a:endParaRPr>
          </a:p>
        </p:txBody>
      </p:sp>
    </p:spTree>
    <p:extLst>
      <p:ext uri="{BB962C8B-B14F-4D97-AF65-F5344CB8AC3E}">
        <p14:creationId xmlns:p14="http://schemas.microsoft.com/office/powerpoint/2010/main" val="23468794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11;p30">
            <a:extLst>
              <a:ext uri="{FF2B5EF4-FFF2-40B4-BE49-F238E27FC236}">
                <a16:creationId xmlns:a16="http://schemas.microsoft.com/office/drawing/2014/main" id="{FE932C18-6E0D-41FE-A7ED-46D4F12B5061}"/>
              </a:ext>
            </a:extLst>
          </p:cNvPr>
          <p:cNvSpPr/>
          <p:nvPr/>
        </p:nvSpPr>
        <p:spPr>
          <a:xfrm>
            <a:off x="1444910" y="635761"/>
            <a:ext cx="7699090" cy="1015663"/>
          </a:xfrm>
          <a:prstGeom prst="rect">
            <a:avLst/>
          </a:prstGeom>
          <a:noFill/>
          <a:ln>
            <a:noFill/>
          </a:ln>
        </p:spPr>
        <p:txBody>
          <a:bodyPr spcFirstLastPara="1" wrap="square" lIns="91425" tIns="45700" rIns="91425" bIns="45700" anchor="t" anchorCtr="0">
            <a:spAutoFit/>
          </a:bodyPr>
          <a:lstStyle/>
          <a:p>
            <a:pPr marL="109728" marR="0" lvl="0" indent="0" algn="l" rtl="0">
              <a:spcBef>
                <a:spcPts val="0"/>
              </a:spcBef>
              <a:spcAft>
                <a:spcPts val="0"/>
              </a:spcAft>
              <a:buClr>
                <a:schemeClr val="accent4"/>
              </a:buClr>
              <a:buSzPts val="2400"/>
              <a:buFont typeface="Arial"/>
              <a:buNone/>
            </a:pPr>
            <a:r>
              <a:rPr lang="en-US" sz="2400" b="1" dirty="0">
                <a:solidFill>
                  <a:schemeClr val="tx2">
                    <a:lumMod val="90000"/>
                  </a:schemeClr>
                </a:solidFill>
                <a:latin typeface="Arial"/>
                <a:ea typeface="Arial"/>
                <a:cs typeface="Arial"/>
                <a:sym typeface="Arial"/>
              </a:rPr>
              <a:t>XSD Restrictions/Facets</a:t>
            </a:r>
            <a:endParaRPr dirty="0">
              <a:solidFill>
                <a:schemeClr val="tx2">
                  <a:lumMod val="90000"/>
                </a:schemeClr>
              </a:solidFill>
            </a:endParaRPr>
          </a:p>
          <a:p>
            <a:pPr marL="109728" marR="0" lvl="0" indent="0" algn="l" rtl="0">
              <a:spcBef>
                <a:spcPts val="0"/>
              </a:spcBef>
              <a:spcAft>
                <a:spcPts val="0"/>
              </a:spcAft>
              <a:buClr>
                <a:schemeClr val="dk1"/>
              </a:buClr>
              <a:buSzPts val="1800"/>
              <a:buFont typeface="Arial"/>
              <a:buNone/>
            </a:pPr>
            <a:r>
              <a:rPr lang="en-US" sz="1800" dirty="0">
                <a:latin typeface="Arial"/>
                <a:ea typeface="Arial"/>
                <a:cs typeface="Arial"/>
                <a:sym typeface="Arial"/>
              </a:rPr>
              <a:t>Restrictions are used to define acceptable values for XML elements or attributes. Restrictions on XML elements are called facets.</a:t>
            </a:r>
            <a:endParaRPr dirty="0"/>
          </a:p>
        </p:txBody>
      </p:sp>
      <p:sp>
        <p:nvSpPr>
          <p:cNvPr id="3" name="Google Shape;312;p30">
            <a:extLst>
              <a:ext uri="{FF2B5EF4-FFF2-40B4-BE49-F238E27FC236}">
                <a16:creationId xmlns:a16="http://schemas.microsoft.com/office/drawing/2014/main" id="{DA642C51-2539-4245-903F-42CDA6080D96}"/>
              </a:ext>
            </a:extLst>
          </p:cNvPr>
          <p:cNvSpPr/>
          <p:nvPr/>
        </p:nvSpPr>
        <p:spPr>
          <a:xfrm>
            <a:off x="1581373" y="2172484"/>
            <a:ext cx="4572000" cy="2585323"/>
          </a:xfrm>
          <a:prstGeom prst="rect">
            <a:avLst/>
          </a:prstGeom>
          <a:solidFill>
            <a:srgbClr val="A4DCEA"/>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000000"/>
                </a:solidFill>
                <a:latin typeface="Arial"/>
                <a:ea typeface="Arial"/>
                <a:cs typeface="Arial"/>
                <a:sym typeface="Arial"/>
              </a:rPr>
              <a:t>&lt;</a:t>
            </a:r>
            <a:r>
              <a:rPr lang="en-US" sz="1800" dirty="0" err="1">
                <a:solidFill>
                  <a:srgbClr val="000000"/>
                </a:solidFill>
                <a:latin typeface="Arial"/>
                <a:ea typeface="Arial"/>
                <a:cs typeface="Arial"/>
                <a:sym typeface="Arial"/>
              </a:rPr>
              <a:t>xs:element</a:t>
            </a:r>
            <a:r>
              <a:rPr lang="en-US" sz="1800" dirty="0">
                <a:solidFill>
                  <a:srgbClr val="000000"/>
                </a:solidFill>
                <a:latin typeface="Arial"/>
                <a:ea typeface="Arial"/>
                <a:cs typeface="Arial"/>
                <a:sym typeface="Arial"/>
              </a:rPr>
              <a:t> name="age"&gt;</a:t>
            </a:r>
            <a:br>
              <a:rPr lang="en-US" sz="1800" dirty="0">
                <a:solidFill>
                  <a:srgbClr val="000000"/>
                </a:solidFill>
                <a:latin typeface="Arial"/>
                <a:ea typeface="Arial"/>
                <a:cs typeface="Arial"/>
                <a:sym typeface="Arial"/>
              </a:rPr>
            </a:br>
            <a:r>
              <a:rPr lang="en-US" sz="1800" dirty="0">
                <a:solidFill>
                  <a:srgbClr val="000000"/>
                </a:solidFill>
                <a:latin typeface="Arial"/>
                <a:ea typeface="Arial"/>
                <a:cs typeface="Arial"/>
                <a:sym typeface="Arial"/>
              </a:rPr>
              <a:t>  &lt;</a:t>
            </a:r>
            <a:r>
              <a:rPr lang="en-US" sz="1800" dirty="0" err="1">
                <a:solidFill>
                  <a:srgbClr val="000000"/>
                </a:solidFill>
                <a:latin typeface="Arial"/>
                <a:ea typeface="Arial"/>
                <a:cs typeface="Arial"/>
                <a:sym typeface="Arial"/>
              </a:rPr>
              <a:t>xs:simpleType</a:t>
            </a:r>
            <a:r>
              <a:rPr lang="en-US" sz="1800" dirty="0">
                <a:solidFill>
                  <a:srgbClr val="000000"/>
                </a:solidFill>
                <a:latin typeface="Arial"/>
                <a:ea typeface="Arial"/>
                <a:cs typeface="Arial"/>
                <a:sym typeface="Arial"/>
              </a:rPr>
              <a:t>&gt;</a:t>
            </a:r>
            <a:br>
              <a:rPr lang="en-US" sz="1800" dirty="0">
                <a:solidFill>
                  <a:srgbClr val="000000"/>
                </a:solidFill>
                <a:latin typeface="Arial"/>
                <a:ea typeface="Arial"/>
                <a:cs typeface="Arial"/>
                <a:sym typeface="Arial"/>
              </a:rPr>
            </a:br>
            <a:r>
              <a:rPr lang="en-US" sz="1800" dirty="0">
                <a:solidFill>
                  <a:srgbClr val="000000"/>
                </a:solidFill>
                <a:latin typeface="Arial"/>
                <a:ea typeface="Arial"/>
                <a:cs typeface="Arial"/>
                <a:sym typeface="Arial"/>
              </a:rPr>
              <a:t>    &lt;</a:t>
            </a:r>
            <a:r>
              <a:rPr lang="en-US" sz="1800" dirty="0" err="1">
                <a:solidFill>
                  <a:srgbClr val="000000"/>
                </a:solidFill>
                <a:latin typeface="Arial"/>
                <a:ea typeface="Arial"/>
                <a:cs typeface="Arial"/>
                <a:sym typeface="Arial"/>
              </a:rPr>
              <a:t>xs:restriction</a:t>
            </a:r>
            <a:r>
              <a:rPr lang="en-US" sz="1800" dirty="0">
                <a:solidFill>
                  <a:srgbClr val="000000"/>
                </a:solidFill>
                <a:latin typeface="Arial"/>
                <a:ea typeface="Arial"/>
                <a:cs typeface="Arial"/>
                <a:sym typeface="Arial"/>
              </a:rPr>
              <a:t> base="</a:t>
            </a:r>
            <a:r>
              <a:rPr lang="en-US" sz="1800" dirty="0" err="1">
                <a:solidFill>
                  <a:srgbClr val="000000"/>
                </a:solidFill>
                <a:latin typeface="Arial"/>
                <a:ea typeface="Arial"/>
                <a:cs typeface="Arial"/>
                <a:sym typeface="Arial"/>
              </a:rPr>
              <a:t>xs:integer</a:t>
            </a:r>
            <a:r>
              <a:rPr lang="en-US" sz="1800" dirty="0">
                <a:solidFill>
                  <a:srgbClr val="000000"/>
                </a:solidFill>
                <a:latin typeface="Arial"/>
                <a:ea typeface="Arial"/>
                <a:cs typeface="Arial"/>
                <a:sym typeface="Arial"/>
              </a:rPr>
              <a:t>"&gt;</a:t>
            </a:r>
            <a:br>
              <a:rPr lang="en-US" sz="1800" dirty="0">
                <a:solidFill>
                  <a:srgbClr val="000000"/>
                </a:solidFill>
                <a:latin typeface="Arial"/>
                <a:ea typeface="Arial"/>
                <a:cs typeface="Arial"/>
                <a:sym typeface="Arial"/>
              </a:rPr>
            </a:br>
            <a:r>
              <a:rPr lang="en-US" sz="1800" dirty="0">
                <a:solidFill>
                  <a:srgbClr val="000000"/>
                </a:solidFill>
                <a:latin typeface="Arial"/>
                <a:ea typeface="Arial"/>
                <a:cs typeface="Arial"/>
                <a:sym typeface="Arial"/>
              </a:rPr>
              <a:t>      &lt;</a:t>
            </a:r>
            <a:r>
              <a:rPr lang="en-US" sz="1800" dirty="0" err="1">
                <a:solidFill>
                  <a:srgbClr val="000000"/>
                </a:solidFill>
                <a:latin typeface="Arial"/>
                <a:ea typeface="Arial"/>
                <a:cs typeface="Arial"/>
                <a:sym typeface="Arial"/>
              </a:rPr>
              <a:t>xs:minInclusive</a:t>
            </a:r>
            <a:r>
              <a:rPr lang="en-US" sz="1800" dirty="0">
                <a:solidFill>
                  <a:srgbClr val="000000"/>
                </a:solidFill>
                <a:latin typeface="Arial"/>
                <a:ea typeface="Arial"/>
                <a:cs typeface="Arial"/>
                <a:sym typeface="Arial"/>
              </a:rPr>
              <a:t> value="0"/&gt;</a:t>
            </a:r>
            <a:br>
              <a:rPr lang="en-US" sz="1800" dirty="0">
                <a:solidFill>
                  <a:srgbClr val="000000"/>
                </a:solidFill>
                <a:latin typeface="Arial"/>
                <a:ea typeface="Arial"/>
                <a:cs typeface="Arial"/>
                <a:sym typeface="Arial"/>
              </a:rPr>
            </a:br>
            <a:r>
              <a:rPr lang="en-US" sz="1800" dirty="0">
                <a:solidFill>
                  <a:srgbClr val="000000"/>
                </a:solidFill>
                <a:latin typeface="Arial"/>
                <a:ea typeface="Arial"/>
                <a:cs typeface="Arial"/>
                <a:sym typeface="Arial"/>
              </a:rPr>
              <a:t>      &lt;</a:t>
            </a:r>
            <a:r>
              <a:rPr lang="en-US" sz="1800" dirty="0" err="1">
                <a:solidFill>
                  <a:srgbClr val="000000"/>
                </a:solidFill>
                <a:latin typeface="Arial"/>
                <a:ea typeface="Arial"/>
                <a:cs typeface="Arial"/>
                <a:sym typeface="Arial"/>
              </a:rPr>
              <a:t>xs:maxInclusive</a:t>
            </a:r>
            <a:r>
              <a:rPr lang="en-US" sz="1800" dirty="0">
                <a:solidFill>
                  <a:srgbClr val="000000"/>
                </a:solidFill>
                <a:latin typeface="Arial"/>
                <a:ea typeface="Arial"/>
                <a:cs typeface="Arial"/>
                <a:sym typeface="Arial"/>
              </a:rPr>
              <a:t> value="120"/&gt;</a:t>
            </a:r>
            <a:br>
              <a:rPr lang="en-US" sz="1800" dirty="0">
                <a:solidFill>
                  <a:srgbClr val="000000"/>
                </a:solidFill>
                <a:latin typeface="Arial"/>
                <a:ea typeface="Arial"/>
                <a:cs typeface="Arial"/>
                <a:sym typeface="Arial"/>
              </a:rPr>
            </a:br>
            <a:r>
              <a:rPr lang="en-US" sz="1800" dirty="0">
                <a:solidFill>
                  <a:srgbClr val="000000"/>
                </a:solidFill>
                <a:latin typeface="Arial"/>
                <a:ea typeface="Arial"/>
                <a:cs typeface="Arial"/>
                <a:sym typeface="Arial"/>
              </a:rPr>
              <a:t>    &lt;/</a:t>
            </a:r>
            <a:r>
              <a:rPr lang="en-US" sz="1800" dirty="0" err="1">
                <a:solidFill>
                  <a:srgbClr val="000000"/>
                </a:solidFill>
                <a:latin typeface="Arial"/>
                <a:ea typeface="Arial"/>
                <a:cs typeface="Arial"/>
                <a:sym typeface="Arial"/>
              </a:rPr>
              <a:t>xs:restriction</a:t>
            </a:r>
            <a:r>
              <a:rPr lang="en-US" sz="1800" dirty="0">
                <a:solidFill>
                  <a:srgbClr val="000000"/>
                </a:solidFill>
                <a:latin typeface="Arial"/>
                <a:ea typeface="Arial"/>
                <a:cs typeface="Arial"/>
                <a:sym typeface="Arial"/>
              </a:rPr>
              <a:t>&gt;</a:t>
            </a:r>
            <a:br>
              <a:rPr lang="en-US" sz="1800" dirty="0">
                <a:solidFill>
                  <a:srgbClr val="000000"/>
                </a:solidFill>
                <a:latin typeface="Arial"/>
                <a:ea typeface="Arial"/>
                <a:cs typeface="Arial"/>
                <a:sym typeface="Arial"/>
              </a:rPr>
            </a:br>
            <a:r>
              <a:rPr lang="en-US" sz="1800" dirty="0">
                <a:solidFill>
                  <a:srgbClr val="000000"/>
                </a:solidFill>
                <a:latin typeface="Arial"/>
                <a:ea typeface="Arial"/>
                <a:cs typeface="Arial"/>
                <a:sym typeface="Arial"/>
              </a:rPr>
              <a:t>  &lt;/</a:t>
            </a:r>
            <a:r>
              <a:rPr lang="en-US" sz="1800" dirty="0" err="1">
                <a:solidFill>
                  <a:srgbClr val="000000"/>
                </a:solidFill>
                <a:latin typeface="Arial"/>
                <a:ea typeface="Arial"/>
                <a:cs typeface="Arial"/>
                <a:sym typeface="Arial"/>
              </a:rPr>
              <a:t>xs:simpleType</a:t>
            </a:r>
            <a:r>
              <a:rPr lang="en-US" sz="1800" dirty="0">
                <a:solidFill>
                  <a:srgbClr val="000000"/>
                </a:solidFill>
                <a:latin typeface="Arial"/>
                <a:ea typeface="Arial"/>
                <a:cs typeface="Arial"/>
                <a:sym typeface="Arial"/>
              </a:rPr>
              <a:t>&gt;</a:t>
            </a:r>
            <a:br>
              <a:rPr lang="en-US" sz="1800" dirty="0">
                <a:solidFill>
                  <a:srgbClr val="000000"/>
                </a:solidFill>
                <a:latin typeface="Arial"/>
                <a:ea typeface="Arial"/>
                <a:cs typeface="Arial"/>
                <a:sym typeface="Arial"/>
              </a:rPr>
            </a:br>
            <a:r>
              <a:rPr lang="en-US" sz="1800" dirty="0">
                <a:solidFill>
                  <a:srgbClr val="000000"/>
                </a:solidFill>
                <a:latin typeface="Arial"/>
                <a:ea typeface="Arial"/>
                <a:cs typeface="Arial"/>
                <a:sym typeface="Arial"/>
              </a:rPr>
              <a:t>&lt;/</a:t>
            </a:r>
            <a:r>
              <a:rPr lang="en-US" sz="1800" dirty="0" err="1">
                <a:solidFill>
                  <a:srgbClr val="000000"/>
                </a:solidFill>
                <a:latin typeface="Arial"/>
                <a:ea typeface="Arial"/>
                <a:cs typeface="Arial"/>
                <a:sym typeface="Arial"/>
              </a:rPr>
              <a:t>xs:element</a:t>
            </a:r>
            <a:r>
              <a:rPr lang="en-US" sz="1800" dirty="0">
                <a:solidFill>
                  <a:srgbClr val="000000"/>
                </a:solidFill>
                <a:latin typeface="Arial"/>
                <a:ea typeface="Arial"/>
                <a:cs typeface="Arial"/>
                <a:sym typeface="Arial"/>
              </a:rPr>
              <a:t>&gt;</a:t>
            </a:r>
            <a:br>
              <a:rPr lang="en-US" sz="1800" dirty="0">
                <a:solidFill>
                  <a:srgbClr val="000000"/>
                </a:solidFill>
                <a:latin typeface="Georgia"/>
                <a:ea typeface="Georgia"/>
                <a:cs typeface="Georgia"/>
                <a:sym typeface="Georgia"/>
              </a:rPr>
            </a:br>
            <a:endParaRPr sz="1800" dirty="0">
              <a:solidFill>
                <a:schemeClr val="dk1"/>
              </a:solidFill>
              <a:latin typeface="Arial"/>
              <a:ea typeface="Arial"/>
              <a:cs typeface="Arial"/>
              <a:sym typeface="Arial"/>
            </a:endParaRPr>
          </a:p>
        </p:txBody>
      </p:sp>
      <p:sp>
        <p:nvSpPr>
          <p:cNvPr id="4" name="Google Shape;313;p30">
            <a:extLst>
              <a:ext uri="{FF2B5EF4-FFF2-40B4-BE49-F238E27FC236}">
                <a16:creationId xmlns:a16="http://schemas.microsoft.com/office/drawing/2014/main" id="{13B97802-584C-4178-BFCA-04069D2D30EA}"/>
              </a:ext>
            </a:extLst>
          </p:cNvPr>
          <p:cNvSpPr/>
          <p:nvPr/>
        </p:nvSpPr>
        <p:spPr>
          <a:xfrm>
            <a:off x="3124745" y="145366"/>
            <a:ext cx="289451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u="sng" dirty="0">
                <a:solidFill>
                  <a:schemeClr val="tx2">
                    <a:lumMod val="90000"/>
                  </a:schemeClr>
                </a:solidFill>
                <a:latin typeface="Arial"/>
                <a:ea typeface="Arial"/>
                <a:cs typeface="Arial"/>
                <a:sym typeface="Arial"/>
              </a:rPr>
              <a:t>XSD Restrictions</a:t>
            </a:r>
            <a:endParaRPr dirty="0">
              <a:solidFill>
                <a:schemeClr val="tx2">
                  <a:lumMod val="90000"/>
                </a:schemeClr>
              </a:solidFill>
            </a:endParaRPr>
          </a:p>
        </p:txBody>
      </p:sp>
      <p:sp>
        <p:nvSpPr>
          <p:cNvPr id="5" name="Google Shape;314;p30">
            <a:extLst>
              <a:ext uri="{FF2B5EF4-FFF2-40B4-BE49-F238E27FC236}">
                <a16:creationId xmlns:a16="http://schemas.microsoft.com/office/drawing/2014/main" id="{39EB595C-CE32-44CB-B507-56FA12191014}"/>
              </a:ext>
            </a:extLst>
          </p:cNvPr>
          <p:cNvSpPr/>
          <p:nvPr/>
        </p:nvSpPr>
        <p:spPr>
          <a:xfrm>
            <a:off x="1581373" y="1638529"/>
            <a:ext cx="443788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tx2">
                    <a:lumMod val="90000"/>
                  </a:schemeClr>
                </a:solidFill>
                <a:latin typeface="Arial"/>
                <a:ea typeface="Arial"/>
                <a:cs typeface="Arial"/>
                <a:sym typeface="Arial"/>
              </a:rPr>
              <a:t>Restrictions on Values</a:t>
            </a:r>
            <a:endParaRPr sz="1800" dirty="0">
              <a:solidFill>
                <a:schemeClr val="tx2">
                  <a:lumMod val="90000"/>
                </a:schemeClr>
              </a:solidFill>
              <a:latin typeface="Arial"/>
              <a:ea typeface="Arial"/>
              <a:cs typeface="Arial"/>
              <a:sym typeface="Arial"/>
            </a:endParaRPr>
          </a:p>
        </p:txBody>
      </p:sp>
    </p:spTree>
    <p:extLst>
      <p:ext uri="{BB962C8B-B14F-4D97-AF65-F5344CB8AC3E}">
        <p14:creationId xmlns:p14="http://schemas.microsoft.com/office/powerpoint/2010/main" val="28992944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19;p31">
            <a:extLst>
              <a:ext uri="{FF2B5EF4-FFF2-40B4-BE49-F238E27FC236}">
                <a16:creationId xmlns:a16="http://schemas.microsoft.com/office/drawing/2014/main" id="{E33DF929-E48A-45DD-9108-2A8182997A92}"/>
              </a:ext>
            </a:extLst>
          </p:cNvPr>
          <p:cNvSpPr/>
          <p:nvPr/>
        </p:nvSpPr>
        <p:spPr>
          <a:xfrm>
            <a:off x="1773382" y="547255"/>
            <a:ext cx="7315200"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tx2">
                    <a:lumMod val="90000"/>
                  </a:schemeClr>
                </a:solidFill>
                <a:latin typeface="Arial"/>
                <a:ea typeface="Arial"/>
                <a:cs typeface="Arial"/>
                <a:sym typeface="Arial"/>
              </a:rPr>
              <a:t>Restrictions on a Set of Values</a:t>
            </a:r>
            <a:br>
              <a:rPr lang="en-US" sz="1800" b="1" dirty="0">
                <a:solidFill>
                  <a:schemeClr val="dk1"/>
                </a:solidFill>
                <a:latin typeface="Arial"/>
                <a:ea typeface="Arial"/>
                <a:cs typeface="Arial"/>
                <a:sym typeface="Arial"/>
              </a:rPr>
            </a:br>
            <a:r>
              <a:rPr lang="en-US" sz="1800" dirty="0">
                <a:latin typeface="Georgia"/>
                <a:ea typeface="Georgia"/>
                <a:cs typeface="Georgia"/>
                <a:sym typeface="Georgia"/>
              </a:rPr>
              <a:t>The example below defines an element called "car" with a restriction. The only acceptable values are: Audi, Golf, BMW:</a:t>
            </a:r>
            <a:endParaRPr sz="1800" dirty="0">
              <a:latin typeface="Arial"/>
              <a:ea typeface="Arial"/>
              <a:cs typeface="Arial"/>
              <a:sym typeface="Arial"/>
            </a:endParaRPr>
          </a:p>
        </p:txBody>
      </p:sp>
      <p:sp>
        <p:nvSpPr>
          <p:cNvPr id="3" name="Google Shape;320;p31">
            <a:extLst>
              <a:ext uri="{FF2B5EF4-FFF2-40B4-BE49-F238E27FC236}">
                <a16:creationId xmlns:a16="http://schemas.microsoft.com/office/drawing/2014/main" id="{B8C69837-20AC-444C-9D96-810DB7BB96E3}"/>
              </a:ext>
            </a:extLst>
          </p:cNvPr>
          <p:cNvSpPr/>
          <p:nvPr/>
        </p:nvSpPr>
        <p:spPr>
          <a:xfrm>
            <a:off x="1773382" y="1701463"/>
            <a:ext cx="4572000" cy="2862322"/>
          </a:xfrm>
          <a:prstGeom prst="rect">
            <a:avLst/>
          </a:prstGeom>
          <a:solidFill>
            <a:srgbClr val="A4DCEA"/>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000000"/>
                </a:solidFill>
                <a:latin typeface="Arial"/>
                <a:ea typeface="Arial"/>
                <a:cs typeface="Arial"/>
                <a:sym typeface="Arial"/>
              </a:rPr>
              <a:t> &lt;</a:t>
            </a:r>
            <a:r>
              <a:rPr lang="en-US" sz="1800" dirty="0" err="1">
                <a:solidFill>
                  <a:srgbClr val="000000"/>
                </a:solidFill>
                <a:latin typeface="Arial"/>
                <a:ea typeface="Arial"/>
                <a:cs typeface="Arial"/>
                <a:sym typeface="Arial"/>
              </a:rPr>
              <a:t>xs:element</a:t>
            </a:r>
            <a:r>
              <a:rPr lang="en-US" sz="1800" dirty="0">
                <a:solidFill>
                  <a:srgbClr val="000000"/>
                </a:solidFill>
                <a:latin typeface="Arial"/>
                <a:ea typeface="Arial"/>
                <a:cs typeface="Arial"/>
                <a:sym typeface="Arial"/>
              </a:rPr>
              <a:t> name="car"&gt;</a:t>
            </a:r>
            <a:br>
              <a:rPr lang="en-US" sz="1800" dirty="0">
                <a:solidFill>
                  <a:srgbClr val="000000"/>
                </a:solidFill>
                <a:latin typeface="Arial"/>
                <a:ea typeface="Arial"/>
                <a:cs typeface="Arial"/>
                <a:sym typeface="Arial"/>
              </a:rPr>
            </a:br>
            <a:r>
              <a:rPr lang="en-US" sz="1800" dirty="0">
                <a:solidFill>
                  <a:srgbClr val="000000"/>
                </a:solidFill>
                <a:latin typeface="Arial"/>
                <a:ea typeface="Arial"/>
                <a:cs typeface="Arial"/>
                <a:sym typeface="Arial"/>
              </a:rPr>
              <a:t>  &lt;</a:t>
            </a:r>
            <a:r>
              <a:rPr lang="en-US" sz="1800" dirty="0" err="1">
                <a:solidFill>
                  <a:srgbClr val="000000"/>
                </a:solidFill>
                <a:latin typeface="Arial"/>
                <a:ea typeface="Arial"/>
                <a:cs typeface="Arial"/>
                <a:sym typeface="Arial"/>
              </a:rPr>
              <a:t>xs:simpleType</a:t>
            </a:r>
            <a:r>
              <a:rPr lang="en-US" sz="1800" dirty="0">
                <a:solidFill>
                  <a:srgbClr val="000000"/>
                </a:solidFill>
                <a:latin typeface="Arial"/>
                <a:ea typeface="Arial"/>
                <a:cs typeface="Arial"/>
                <a:sym typeface="Arial"/>
              </a:rPr>
              <a:t>&gt;</a:t>
            </a:r>
            <a:br>
              <a:rPr lang="en-US" sz="1800" dirty="0">
                <a:solidFill>
                  <a:srgbClr val="000000"/>
                </a:solidFill>
                <a:latin typeface="Arial"/>
                <a:ea typeface="Arial"/>
                <a:cs typeface="Arial"/>
                <a:sym typeface="Arial"/>
              </a:rPr>
            </a:br>
            <a:r>
              <a:rPr lang="en-US" sz="1800" dirty="0">
                <a:solidFill>
                  <a:srgbClr val="000000"/>
                </a:solidFill>
                <a:latin typeface="Arial"/>
                <a:ea typeface="Arial"/>
                <a:cs typeface="Arial"/>
                <a:sym typeface="Arial"/>
              </a:rPr>
              <a:t>    &lt;</a:t>
            </a:r>
            <a:r>
              <a:rPr lang="en-US" sz="1800" dirty="0" err="1">
                <a:solidFill>
                  <a:srgbClr val="000000"/>
                </a:solidFill>
                <a:latin typeface="Arial"/>
                <a:ea typeface="Arial"/>
                <a:cs typeface="Arial"/>
                <a:sym typeface="Arial"/>
              </a:rPr>
              <a:t>xs:restriction</a:t>
            </a:r>
            <a:r>
              <a:rPr lang="en-US" sz="1800" dirty="0">
                <a:solidFill>
                  <a:srgbClr val="000000"/>
                </a:solidFill>
                <a:latin typeface="Arial"/>
                <a:ea typeface="Arial"/>
                <a:cs typeface="Arial"/>
                <a:sym typeface="Arial"/>
              </a:rPr>
              <a:t> base="</a:t>
            </a:r>
            <a:r>
              <a:rPr lang="en-US" sz="1800" dirty="0" err="1">
                <a:solidFill>
                  <a:srgbClr val="000000"/>
                </a:solidFill>
                <a:latin typeface="Arial"/>
                <a:ea typeface="Arial"/>
                <a:cs typeface="Arial"/>
                <a:sym typeface="Arial"/>
              </a:rPr>
              <a:t>xs:string</a:t>
            </a:r>
            <a:r>
              <a:rPr lang="en-US" sz="1800" dirty="0">
                <a:solidFill>
                  <a:srgbClr val="000000"/>
                </a:solidFill>
                <a:latin typeface="Arial"/>
                <a:ea typeface="Arial"/>
                <a:cs typeface="Arial"/>
                <a:sym typeface="Arial"/>
              </a:rPr>
              <a:t>"&gt;</a:t>
            </a:r>
            <a:br>
              <a:rPr lang="en-US" sz="1800" dirty="0">
                <a:solidFill>
                  <a:srgbClr val="000000"/>
                </a:solidFill>
                <a:latin typeface="Arial"/>
                <a:ea typeface="Arial"/>
                <a:cs typeface="Arial"/>
                <a:sym typeface="Arial"/>
              </a:rPr>
            </a:br>
            <a:r>
              <a:rPr lang="en-US" sz="1800" dirty="0">
                <a:solidFill>
                  <a:srgbClr val="000000"/>
                </a:solidFill>
                <a:latin typeface="Arial"/>
                <a:ea typeface="Arial"/>
                <a:cs typeface="Arial"/>
                <a:sym typeface="Arial"/>
              </a:rPr>
              <a:t>      &lt;</a:t>
            </a:r>
            <a:r>
              <a:rPr lang="en-US" sz="1800" dirty="0" err="1">
                <a:solidFill>
                  <a:srgbClr val="000000"/>
                </a:solidFill>
                <a:latin typeface="Arial"/>
                <a:ea typeface="Arial"/>
                <a:cs typeface="Arial"/>
                <a:sym typeface="Arial"/>
              </a:rPr>
              <a:t>xs:enumeration</a:t>
            </a:r>
            <a:r>
              <a:rPr lang="en-US" sz="1800" dirty="0">
                <a:solidFill>
                  <a:srgbClr val="000000"/>
                </a:solidFill>
                <a:latin typeface="Arial"/>
                <a:ea typeface="Arial"/>
                <a:cs typeface="Arial"/>
                <a:sym typeface="Arial"/>
              </a:rPr>
              <a:t> value="Audi"/&gt;</a:t>
            </a:r>
            <a:br>
              <a:rPr lang="en-US" sz="1800" dirty="0">
                <a:solidFill>
                  <a:srgbClr val="000000"/>
                </a:solidFill>
                <a:latin typeface="Arial"/>
                <a:ea typeface="Arial"/>
                <a:cs typeface="Arial"/>
                <a:sym typeface="Arial"/>
              </a:rPr>
            </a:br>
            <a:r>
              <a:rPr lang="en-US" sz="1800" dirty="0">
                <a:solidFill>
                  <a:srgbClr val="000000"/>
                </a:solidFill>
                <a:latin typeface="Arial"/>
                <a:ea typeface="Arial"/>
                <a:cs typeface="Arial"/>
                <a:sym typeface="Arial"/>
              </a:rPr>
              <a:t>      &lt;</a:t>
            </a:r>
            <a:r>
              <a:rPr lang="en-US" sz="1800" dirty="0" err="1">
                <a:solidFill>
                  <a:srgbClr val="000000"/>
                </a:solidFill>
                <a:latin typeface="Arial"/>
                <a:ea typeface="Arial"/>
                <a:cs typeface="Arial"/>
                <a:sym typeface="Arial"/>
              </a:rPr>
              <a:t>xs:enumeration</a:t>
            </a:r>
            <a:r>
              <a:rPr lang="en-US" sz="1800" dirty="0">
                <a:solidFill>
                  <a:srgbClr val="000000"/>
                </a:solidFill>
                <a:latin typeface="Arial"/>
                <a:ea typeface="Arial"/>
                <a:cs typeface="Arial"/>
                <a:sym typeface="Arial"/>
              </a:rPr>
              <a:t> value="Golf"/&gt;</a:t>
            </a:r>
            <a:br>
              <a:rPr lang="en-US" sz="1800" dirty="0">
                <a:solidFill>
                  <a:srgbClr val="000000"/>
                </a:solidFill>
                <a:latin typeface="Arial"/>
                <a:ea typeface="Arial"/>
                <a:cs typeface="Arial"/>
                <a:sym typeface="Arial"/>
              </a:rPr>
            </a:br>
            <a:r>
              <a:rPr lang="en-US" sz="1800" dirty="0">
                <a:solidFill>
                  <a:srgbClr val="000000"/>
                </a:solidFill>
                <a:latin typeface="Arial"/>
                <a:ea typeface="Arial"/>
                <a:cs typeface="Arial"/>
                <a:sym typeface="Arial"/>
              </a:rPr>
              <a:t>      &lt;</a:t>
            </a:r>
            <a:r>
              <a:rPr lang="en-US" sz="1800" dirty="0" err="1">
                <a:solidFill>
                  <a:srgbClr val="000000"/>
                </a:solidFill>
                <a:latin typeface="Arial"/>
                <a:ea typeface="Arial"/>
                <a:cs typeface="Arial"/>
                <a:sym typeface="Arial"/>
              </a:rPr>
              <a:t>xs:enumeration</a:t>
            </a:r>
            <a:r>
              <a:rPr lang="en-US" sz="1800" dirty="0">
                <a:solidFill>
                  <a:srgbClr val="000000"/>
                </a:solidFill>
                <a:latin typeface="Arial"/>
                <a:ea typeface="Arial"/>
                <a:cs typeface="Arial"/>
                <a:sym typeface="Arial"/>
              </a:rPr>
              <a:t> value="BMW"/&gt;</a:t>
            </a:r>
            <a:br>
              <a:rPr lang="en-US" sz="1800" dirty="0">
                <a:solidFill>
                  <a:srgbClr val="000000"/>
                </a:solidFill>
                <a:latin typeface="Arial"/>
                <a:ea typeface="Arial"/>
                <a:cs typeface="Arial"/>
                <a:sym typeface="Arial"/>
              </a:rPr>
            </a:br>
            <a:r>
              <a:rPr lang="en-US" sz="1800" dirty="0">
                <a:solidFill>
                  <a:srgbClr val="000000"/>
                </a:solidFill>
                <a:latin typeface="Arial"/>
                <a:ea typeface="Arial"/>
                <a:cs typeface="Arial"/>
                <a:sym typeface="Arial"/>
              </a:rPr>
              <a:t>    &lt;/</a:t>
            </a:r>
            <a:r>
              <a:rPr lang="en-US" sz="1800" dirty="0" err="1">
                <a:solidFill>
                  <a:srgbClr val="000000"/>
                </a:solidFill>
                <a:latin typeface="Arial"/>
                <a:ea typeface="Arial"/>
                <a:cs typeface="Arial"/>
                <a:sym typeface="Arial"/>
              </a:rPr>
              <a:t>xs:restriction</a:t>
            </a:r>
            <a:r>
              <a:rPr lang="en-US" sz="1800" dirty="0">
                <a:solidFill>
                  <a:srgbClr val="000000"/>
                </a:solidFill>
                <a:latin typeface="Arial"/>
                <a:ea typeface="Arial"/>
                <a:cs typeface="Arial"/>
                <a:sym typeface="Arial"/>
              </a:rPr>
              <a:t>&gt;</a:t>
            </a:r>
            <a:br>
              <a:rPr lang="en-US" sz="1800" dirty="0">
                <a:solidFill>
                  <a:srgbClr val="000000"/>
                </a:solidFill>
                <a:latin typeface="Arial"/>
                <a:ea typeface="Arial"/>
                <a:cs typeface="Arial"/>
                <a:sym typeface="Arial"/>
              </a:rPr>
            </a:br>
            <a:r>
              <a:rPr lang="en-US" sz="1800" dirty="0">
                <a:solidFill>
                  <a:srgbClr val="000000"/>
                </a:solidFill>
                <a:latin typeface="Arial"/>
                <a:ea typeface="Arial"/>
                <a:cs typeface="Arial"/>
                <a:sym typeface="Arial"/>
              </a:rPr>
              <a:t>  &lt;/</a:t>
            </a:r>
            <a:r>
              <a:rPr lang="en-US" sz="1800" dirty="0" err="1">
                <a:solidFill>
                  <a:srgbClr val="000000"/>
                </a:solidFill>
                <a:latin typeface="Arial"/>
                <a:ea typeface="Arial"/>
                <a:cs typeface="Arial"/>
                <a:sym typeface="Arial"/>
              </a:rPr>
              <a:t>xs:simpleType</a:t>
            </a:r>
            <a:r>
              <a:rPr lang="en-US" sz="1800" dirty="0">
                <a:solidFill>
                  <a:srgbClr val="000000"/>
                </a:solidFill>
                <a:latin typeface="Arial"/>
                <a:ea typeface="Arial"/>
                <a:cs typeface="Arial"/>
                <a:sym typeface="Arial"/>
              </a:rPr>
              <a:t>&gt;</a:t>
            </a:r>
            <a:br>
              <a:rPr lang="en-US" sz="1800" dirty="0">
                <a:solidFill>
                  <a:srgbClr val="000000"/>
                </a:solidFill>
                <a:latin typeface="Arial"/>
                <a:ea typeface="Arial"/>
                <a:cs typeface="Arial"/>
                <a:sym typeface="Arial"/>
              </a:rPr>
            </a:br>
            <a:r>
              <a:rPr lang="en-US" sz="1800" dirty="0">
                <a:solidFill>
                  <a:srgbClr val="000000"/>
                </a:solidFill>
                <a:latin typeface="Arial"/>
                <a:ea typeface="Arial"/>
                <a:cs typeface="Arial"/>
                <a:sym typeface="Arial"/>
              </a:rPr>
              <a:t>&lt;/</a:t>
            </a:r>
            <a:r>
              <a:rPr lang="en-US" sz="1800" dirty="0" err="1">
                <a:solidFill>
                  <a:srgbClr val="000000"/>
                </a:solidFill>
                <a:latin typeface="Arial"/>
                <a:ea typeface="Arial"/>
                <a:cs typeface="Arial"/>
                <a:sym typeface="Arial"/>
              </a:rPr>
              <a:t>xs:element</a:t>
            </a:r>
            <a:r>
              <a:rPr lang="en-US" sz="1800" dirty="0">
                <a:solidFill>
                  <a:srgbClr val="000000"/>
                </a:solidFill>
                <a:latin typeface="Arial"/>
                <a:ea typeface="Arial"/>
                <a:cs typeface="Arial"/>
                <a:sym typeface="Arial"/>
              </a:rPr>
              <a:t>&gt;</a:t>
            </a:r>
            <a:br>
              <a:rPr lang="en-US" sz="1800" dirty="0">
                <a:solidFill>
                  <a:srgbClr val="000000"/>
                </a:solidFill>
                <a:latin typeface="Georgia"/>
                <a:ea typeface="Georgia"/>
                <a:cs typeface="Georgia"/>
                <a:sym typeface="Georgia"/>
              </a:rPr>
            </a:br>
            <a:endParaRPr sz="18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36145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5;p32">
            <a:extLst>
              <a:ext uri="{FF2B5EF4-FFF2-40B4-BE49-F238E27FC236}">
                <a16:creationId xmlns:a16="http://schemas.microsoft.com/office/drawing/2014/main" id="{DF0BD6A5-5C08-491D-BB2A-289CBD5A9820}"/>
              </a:ext>
            </a:extLst>
          </p:cNvPr>
          <p:cNvSpPr/>
          <p:nvPr/>
        </p:nvSpPr>
        <p:spPr>
          <a:xfrm>
            <a:off x="1599028" y="621273"/>
            <a:ext cx="4572000" cy="2400657"/>
          </a:xfrm>
          <a:prstGeom prst="rect">
            <a:avLst/>
          </a:prstGeom>
          <a:solidFill>
            <a:srgbClr val="B5E8F3"/>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39639D"/>
                </a:solidFill>
                <a:latin typeface="Arial"/>
                <a:ea typeface="Arial"/>
                <a:cs typeface="Arial"/>
                <a:sym typeface="Arial"/>
              </a:rPr>
              <a:t>EXAMPLE 1:</a:t>
            </a:r>
            <a:endParaRPr/>
          </a:p>
          <a:p>
            <a:pPr marL="0" marR="0" lvl="0" indent="0" algn="l" rtl="0">
              <a:spcBef>
                <a:spcPts val="0"/>
              </a:spcBef>
              <a:spcAft>
                <a:spcPts val="0"/>
              </a:spcAft>
              <a:buClr>
                <a:srgbClr val="000000"/>
              </a:buClr>
              <a:buSzPts val="1800"/>
              <a:buFont typeface="Arial"/>
              <a:buNone/>
            </a:pPr>
            <a:r>
              <a:rPr lang="en-US" sz="1800">
                <a:solidFill>
                  <a:srgbClr val="000000"/>
                </a:solidFill>
                <a:latin typeface="Arial"/>
                <a:ea typeface="Arial"/>
                <a:cs typeface="Arial"/>
                <a:sym typeface="Arial"/>
              </a:rPr>
              <a:t>&lt;xs:element name="password"&gt;</a:t>
            </a:r>
            <a:br>
              <a:rPr lang="en-US" sz="1800">
                <a:solidFill>
                  <a:srgbClr val="000000"/>
                </a:solidFill>
                <a:latin typeface="Arial"/>
                <a:ea typeface="Arial"/>
                <a:cs typeface="Arial"/>
                <a:sym typeface="Arial"/>
              </a:rPr>
            </a:br>
            <a:r>
              <a:rPr lang="en-US" sz="1800">
                <a:solidFill>
                  <a:srgbClr val="000000"/>
                </a:solidFill>
                <a:latin typeface="Arial"/>
                <a:ea typeface="Arial"/>
                <a:cs typeface="Arial"/>
                <a:sym typeface="Arial"/>
              </a:rPr>
              <a:t>  &lt;xs:simpleType&gt;</a:t>
            </a:r>
            <a:br>
              <a:rPr lang="en-US" sz="1800">
                <a:solidFill>
                  <a:srgbClr val="000000"/>
                </a:solidFill>
                <a:latin typeface="Arial"/>
                <a:ea typeface="Arial"/>
                <a:cs typeface="Arial"/>
                <a:sym typeface="Arial"/>
              </a:rPr>
            </a:br>
            <a:r>
              <a:rPr lang="en-US" sz="1800">
                <a:solidFill>
                  <a:srgbClr val="000000"/>
                </a:solidFill>
                <a:latin typeface="Arial"/>
                <a:ea typeface="Arial"/>
                <a:cs typeface="Arial"/>
                <a:sym typeface="Arial"/>
              </a:rPr>
              <a:t>    &lt;xs:restriction base="xs:string"&gt;</a:t>
            </a:r>
            <a:br>
              <a:rPr lang="en-US" sz="1800">
                <a:solidFill>
                  <a:srgbClr val="000000"/>
                </a:solidFill>
                <a:latin typeface="Arial"/>
                <a:ea typeface="Arial"/>
                <a:cs typeface="Arial"/>
                <a:sym typeface="Arial"/>
              </a:rPr>
            </a:br>
            <a:r>
              <a:rPr lang="en-US" sz="1800">
                <a:solidFill>
                  <a:srgbClr val="000000"/>
                </a:solidFill>
                <a:latin typeface="Arial"/>
                <a:ea typeface="Arial"/>
                <a:cs typeface="Arial"/>
                <a:sym typeface="Arial"/>
              </a:rPr>
              <a:t>      &lt;xs:length value="8"/&gt;</a:t>
            </a:r>
            <a:br>
              <a:rPr lang="en-US" sz="1800">
                <a:solidFill>
                  <a:srgbClr val="000000"/>
                </a:solidFill>
                <a:latin typeface="Arial"/>
                <a:ea typeface="Arial"/>
                <a:cs typeface="Arial"/>
                <a:sym typeface="Arial"/>
              </a:rPr>
            </a:br>
            <a:r>
              <a:rPr lang="en-US" sz="1800">
                <a:solidFill>
                  <a:srgbClr val="000000"/>
                </a:solidFill>
                <a:latin typeface="Arial"/>
                <a:ea typeface="Arial"/>
                <a:cs typeface="Arial"/>
                <a:sym typeface="Arial"/>
              </a:rPr>
              <a:t>    &lt;/xs:restriction&gt;</a:t>
            </a:r>
            <a:br>
              <a:rPr lang="en-US" sz="1800">
                <a:solidFill>
                  <a:srgbClr val="000000"/>
                </a:solidFill>
                <a:latin typeface="Arial"/>
                <a:ea typeface="Arial"/>
                <a:cs typeface="Arial"/>
                <a:sym typeface="Arial"/>
              </a:rPr>
            </a:br>
            <a:r>
              <a:rPr lang="en-US" sz="1800">
                <a:solidFill>
                  <a:srgbClr val="000000"/>
                </a:solidFill>
                <a:latin typeface="Arial"/>
                <a:ea typeface="Arial"/>
                <a:cs typeface="Arial"/>
                <a:sym typeface="Arial"/>
              </a:rPr>
              <a:t>  &lt;/xs:simpleType&gt;</a:t>
            </a:r>
            <a:br>
              <a:rPr lang="en-US" sz="1800">
                <a:solidFill>
                  <a:srgbClr val="000000"/>
                </a:solidFill>
                <a:latin typeface="Arial"/>
                <a:ea typeface="Arial"/>
                <a:cs typeface="Arial"/>
                <a:sym typeface="Arial"/>
              </a:rPr>
            </a:br>
            <a:r>
              <a:rPr lang="en-US" sz="1800">
                <a:solidFill>
                  <a:srgbClr val="000000"/>
                </a:solidFill>
                <a:latin typeface="Arial"/>
                <a:ea typeface="Arial"/>
                <a:cs typeface="Arial"/>
                <a:sym typeface="Arial"/>
              </a:rPr>
              <a:t>&lt;/xs:element&gt; </a:t>
            </a:r>
            <a:endParaRPr/>
          </a:p>
        </p:txBody>
      </p:sp>
      <p:sp>
        <p:nvSpPr>
          <p:cNvPr id="3" name="Google Shape;326;p32">
            <a:extLst>
              <a:ext uri="{FF2B5EF4-FFF2-40B4-BE49-F238E27FC236}">
                <a16:creationId xmlns:a16="http://schemas.microsoft.com/office/drawing/2014/main" id="{9ED3A751-7BD6-439D-84BF-7D23A7795F10}"/>
              </a:ext>
            </a:extLst>
          </p:cNvPr>
          <p:cNvSpPr/>
          <p:nvPr/>
        </p:nvSpPr>
        <p:spPr>
          <a:xfrm>
            <a:off x="4267200" y="3651404"/>
            <a:ext cx="4572000" cy="2677656"/>
          </a:xfrm>
          <a:prstGeom prst="rect">
            <a:avLst/>
          </a:prstGeom>
          <a:solidFill>
            <a:srgbClr val="A4DCEA"/>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39639D"/>
                </a:solidFill>
                <a:latin typeface="Arial"/>
                <a:ea typeface="Arial"/>
                <a:cs typeface="Arial"/>
                <a:sym typeface="Arial"/>
              </a:rPr>
              <a:t>EXAMPLE 2:</a:t>
            </a:r>
            <a:endParaRPr/>
          </a:p>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&lt;xs:element name="password"&gt;</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&lt;xs:simpleType&gt;</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&lt;xs:restriction base="xs:string"&gt;</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&lt;xs:minLength value="5"/&gt;</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&lt;xs:maxLength value="8"/&gt;</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&lt;/xs:restriction&gt;</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&lt;/xs:simpleType&gt;</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&lt;/xs:element&gt; </a:t>
            </a:r>
            <a:endParaRPr/>
          </a:p>
        </p:txBody>
      </p:sp>
      <p:sp>
        <p:nvSpPr>
          <p:cNvPr id="4" name="Google Shape;327;p32">
            <a:extLst>
              <a:ext uri="{FF2B5EF4-FFF2-40B4-BE49-F238E27FC236}">
                <a16:creationId xmlns:a16="http://schemas.microsoft.com/office/drawing/2014/main" id="{E208A2BA-A494-4B28-A09D-8773ADC01134}"/>
              </a:ext>
            </a:extLst>
          </p:cNvPr>
          <p:cNvSpPr/>
          <p:nvPr/>
        </p:nvSpPr>
        <p:spPr>
          <a:xfrm>
            <a:off x="3885028" y="0"/>
            <a:ext cx="180850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u="sng" dirty="0">
                <a:solidFill>
                  <a:schemeClr val="tx2">
                    <a:lumMod val="90000"/>
                  </a:schemeClr>
                </a:solidFill>
                <a:latin typeface="Arial"/>
                <a:ea typeface="Arial"/>
                <a:cs typeface="Arial"/>
                <a:sym typeface="Arial"/>
              </a:rPr>
              <a:t>Examples</a:t>
            </a:r>
            <a:endParaRPr sz="1800" dirty="0">
              <a:solidFill>
                <a:schemeClr val="tx2">
                  <a:lumMod val="90000"/>
                </a:schemeClr>
              </a:solidFill>
              <a:latin typeface="Arial"/>
              <a:ea typeface="Arial"/>
              <a:cs typeface="Arial"/>
              <a:sym typeface="Arial"/>
            </a:endParaRPr>
          </a:p>
        </p:txBody>
      </p:sp>
    </p:spTree>
    <p:extLst>
      <p:ext uri="{BB962C8B-B14F-4D97-AF65-F5344CB8AC3E}">
        <p14:creationId xmlns:p14="http://schemas.microsoft.com/office/powerpoint/2010/main" val="682918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B6EE4-C9C7-425C-B8CB-26705F533F96}"/>
              </a:ext>
            </a:extLst>
          </p:cNvPr>
          <p:cNvSpPr txBox="1">
            <a:spLocks/>
          </p:cNvSpPr>
          <p:nvPr/>
        </p:nvSpPr>
        <p:spPr>
          <a:xfrm>
            <a:off x="1320271" y="979247"/>
            <a:ext cx="11029616" cy="636314"/>
          </a:xfrm>
          <a:prstGeom prst="rect">
            <a:avLst/>
          </a:prstGeom>
        </p:spPr>
        <p:txBody>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When to use Json?</a:t>
            </a:r>
          </a:p>
        </p:txBody>
      </p:sp>
      <p:pic>
        <p:nvPicPr>
          <p:cNvPr id="3" name="Picture 2">
            <a:extLst>
              <a:ext uri="{FF2B5EF4-FFF2-40B4-BE49-F238E27FC236}">
                <a16:creationId xmlns:a16="http://schemas.microsoft.com/office/drawing/2014/main" id="{4047B714-C31F-4AF8-AC3A-DDC9AAD29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271" y="1786046"/>
            <a:ext cx="9551458" cy="3942617"/>
          </a:xfrm>
          <a:prstGeom prst="rect">
            <a:avLst/>
          </a:prstGeom>
        </p:spPr>
      </p:pic>
    </p:spTree>
    <p:extLst>
      <p:ext uri="{BB962C8B-B14F-4D97-AF65-F5344CB8AC3E}">
        <p14:creationId xmlns:p14="http://schemas.microsoft.com/office/powerpoint/2010/main" val="25479959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332;p33">
            <a:extLst>
              <a:ext uri="{FF2B5EF4-FFF2-40B4-BE49-F238E27FC236}">
                <a16:creationId xmlns:a16="http://schemas.microsoft.com/office/drawing/2014/main" id="{4BBF1D77-7EEC-425D-B764-99A8A67F627F}"/>
              </a:ext>
            </a:extLst>
          </p:cNvPr>
          <p:cNvPicPr preferRelativeResize="0"/>
          <p:nvPr/>
        </p:nvPicPr>
        <p:blipFill rotWithShape="1">
          <a:blip r:embed="rId2">
            <a:alphaModFix/>
          </a:blip>
          <a:srcRect/>
          <a:stretch/>
        </p:blipFill>
        <p:spPr>
          <a:xfrm>
            <a:off x="1396421" y="914072"/>
            <a:ext cx="9036052" cy="5596266"/>
          </a:xfrm>
          <a:prstGeom prst="rect">
            <a:avLst/>
          </a:prstGeom>
          <a:noFill/>
          <a:ln>
            <a:noFill/>
          </a:ln>
        </p:spPr>
      </p:pic>
      <p:sp>
        <p:nvSpPr>
          <p:cNvPr id="3" name="Google Shape;333;p33">
            <a:extLst>
              <a:ext uri="{FF2B5EF4-FFF2-40B4-BE49-F238E27FC236}">
                <a16:creationId xmlns:a16="http://schemas.microsoft.com/office/drawing/2014/main" id="{A4364F2C-28EA-4B5F-B661-18AB54DC7E06}"/>
              </a:ext>
            </a:extLst>
          </p:cNvPr>
          <p:cNvSpPr/>
          <p:nvPr/>
        </p:nvSpPr>
        <p:spPr>
          <a:xfrm>
            <a:off x="3401291" y="127616"/>
            <a:ext cx="441973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u="sng" dirty="0">
                <a:solidFill>
                  <a:schemeClr val="tx2">
                    <a:lumMod val="90000"/>
                  </a:schemeClr>
                </a:solidFill>
                <a:latin typeface="Arial"/>
                <a:ea typeface="Arial"/>
                <a:cs typeface="Arial"/>
                <a:sym typeface="Arial"/>
              </a:rPr>
              <a:t>Restrictions for Datatypes</a:t>
            </a:r>
            <a:endParaRPr dirty="0">
              <a:solidFill>
                <a:schemeClr val="tx2">
                  <a:lumMod val="90000"/>
                </a:schemeClr>
              </a:solidFill>
            </a:endParaRPr>
          </a:p>
        </p:txBody>
      </p:sp>
    </p:spTree>
    <p:extLst>
      <p:ext uri="{BB962C8B-B14F-4D97-AF65-F5344CB8AC3E}">
        <p14:creationId xmlns:p14="http://schemas.microsoft.com/office/powerpoint/2010/main" val="1340030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38;p34">
            <a:extLst>
              <a:ext uri="{FF2B5EF4-FFF2-40B4-BE49-F238E27FC236}">
                <a16:creationId xmlns:a16="http://schemas.microsoft.com/office/drawing/2014/main" id="{4D41BF3C-1D0B-4804-84F7-E2E71D0A3FDD}"/>
              </a:ext>
            </a:extLst>
          </p:cNvPr>
          <p:cNvSpPr/>
          <p:nvPr/>
        </p:nvSpPr>
        <p:spPr>
          <a:xfrm>
            <a:off x="1600200" y="228600"/>
            <a:ext cx="75438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u="sng" dirty="0">
                <a:solidFill>
                  <a:schemeClr val="tx2">
                    <a:lumMod val="90000"/>
                  </a:schemeClr>
                </a:solidFill>
                <a:latin typeface="Arial"/>
                <a:ea typeface="Arial"/>
                <a:cs typeface="Arial"/>
                <a:sym typeface="Arial"/>
              </a:rPr>
              <a:t>Complex-type</a:t>
            </a:r>
            <a:endParaRPr sz="1800" dirty="0">
              <a:solidFill>
                <a:schemeClr val="tx2">
                  <a:lumMod val="90000"/>
                </a:schemeClr>
              </a:solidFill>
              <a:latin typeface="Arial"/>
              <a:ea typeface="Arial"/>
              <a:cs typeface="Arial"/>
              <a:sym typeface="Arial"/>
            </a:endParaRPr>
          </a:p>
        </p:txBody>
      </p:sp>
      <p:sp>
        <p:nvSpPr>
          <p:cNvPr id="3" name="Google Shape;339;p34">
            <a:extLst>
              <a:ext uri="{FF2B5EF4-FFF2-40B4-BE49-F238E27FC236}">
                <a16:creationId xmlns:a16="http://schemas.microsoft.com/office/drawing/2014/main" id="{7B31DD65-1A66-4769-B704-D1029E5726B3}"/>
              </a:ext>
            </a:extLst>
          </p:cNvPr>
          <p:cNvSpPr/>
          <p:nvPr/>
        </p:nvSpPr>
        <p:spPr>
          <a:xfrm>
            <a:off x="1676400" y="4603862"/>
            <a:ext cx="7391400"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dirty="0">
                <a:latin typeface="Arial"/>
                <a:ea typeface="Arial"/>
                <a:cs typeface="Arial"/>
                <a:sym typeface="Arial"/>
              </a:rPr>
              <a:t>&lt;</a:t>
            </a:r>
            <a:r>
              <a:rPr lang="en-US" sz="1800" dirty="0" err="1">
                <a:latin typeface="Arial"/>
                <a:ea typeface="Arial"/>
                <a:cs typeface="Arial"/>
                <a:sym typeface="Arial"/>
              </a:rPr>
              <a:t>xs:element</a:t>
            </a:r>
            <a:r>
              <a:rPr lang="en-US" sz="1800" dirty="0">
                <a:latin typeface="Arial"/>
                <a:ea typeface="Arial"/>
                <a:cs typeface="Arial"/>
                <a:sym typeface="Arial"/>
              </a:rPr>
              <a:t> name="</a:t>
            </a:r>
            <a:r>
              <a:rPr lang="en-US" sz="1800" dirty="0" err="1">
                <a:latin typeface="Arial"/>
                <a:ea typeface="Arial"/>
                <a:cs typeface="Arial"/>
                <a:sym typeface="Arial"/>
              </a:rPr>
              <a:t>ElementName</a:t>
            </a:r>
            <a:r>
              <a:rPr lang="en-US" sz="1800" dirty="0">
                <a:latin typeface="Arial"/>
                <a:ea typeface="Arial"/>
                <a:cs typeface="Arial"/>
                <a:sym typeface="Arial"/>
              </a:rPr>
              <a:t>"&gt; </a:t>
            </a:r>
            <a:endParaRPr dirty="0"/>
          </a:p>
          <a:p>
            <a:pPr marL="0" marR="0" lvl="0" indent="0" algn="l" rtl="0">
              <a:spcBef>
                <a:spcPts val="0"/>
              </a:spcBef>
              <a:spcAft>
                <a:spcPts val="0"/>
              </a:spcAft>
              <a:buClr>
                <a:schemeClr val="dk1"/>
              </a:buClr>
              <a:buSzPts val="1800"/>
              <a:buFont typeface="Arial"/>
              <a:buNone/>
            </a:pPr>
            <a:r>
              <a:rPr lang="en-US" sz="1800" dirty="0">
                <a:latin typeface="Arial"/>
                <a:ea typeface="Arial"/>
                <a:cs typeface="Arial"/>
                <a:sym typeface="Arial"/>
              </a:rPr>
              <a:t>		&lt;</a:t>
            </a:r>
            <a:r>
              <a:rPr lang="en-US" sz="1800" dirty="0" err="1">
                <a:latin typeface="Arial"/>
                <a:ea typeface="Arial"/>
                <a:cs typeface="Arial"/>
                <a:sym typeface="Arial"/>
              </a:rPr>
              <a:t>xs:complexType</a:t>
            </a:r>
            <a:r>
              <a:rPr lang="en-US" sz="1800" dirty="0">
                <a:latin typeface="Arial"/>
                <a:ea typeface="Arial"/>
                <a:cs typeface="Arial"/>
                <a:sym typeface="Arial"/>
              </a:rPr>
              <a:t>&gt; </a:t>
            </a:r>
            <a:endParaRPr dirty="0"/>
          </a:p>
          <a:p>
            <a:pPr marL="0" marR="0" lvl="0" indent="0" algn="l" rtl="0">
              <a:spcBef>
                <a:spcPts val="0"/>
              </a:spcBef>
              <a:spcAft>
                <a:spcPts val="0"/>
              </a:spcAft>
              <a:buClr>
                <a:schemeClr val="dk1"/>
              </a:buClr>
              <a:buSzPts val="1800"/>
              <a:buFont typeface="Arial"/>
              <a:buNone/>
            </a:pPr>
            <a:r>
              <a:rPr lang="en-US" sz="1800" dirty="0">
                <a:latin typeface="Arial"/>
                <a:ea typeface="Arial"/>
                <a:cs typeface="Arial"/>
                <a:sym typeface="Arial"/>
              </a:rPr>
              <a:t>			&lt;!--Content Model Goes Here--&gt; </a:t>
            </a:r>
            <a:endParaRPr dirty="0"/>
          </a:p>
          <a:p>
            <a:pPr marL="0" marR="0" lvl="0" indent="0" algn="l" rtl="0">
              <a:spcBef>
                <a:spcPts val="0"/>
              </a:spcBef>
              <a:spcAft>
                <a:spcPts val="0"/>
              </a:spcAft>
              <a:buClr>
                <a:schemeClr val="dk1"/>
              </a:buClr>
              <a:buSzPts val="1800"/>
              <a:buFont typeface="Arial"/>
              <a:buNone/>
            </a:pPr>
            <a:r>
              <a:rPr lang="en-US" sz="1800" dirty="0">
                <a:latin typeface="Arial"/>
                <a:ea typeface="Arial"/>
                <a:cs typeface="Arial"/>
                <a:sym typeface="Arial"/>
              </a:rPr>
              <a:t>		&lt;/</a:t>
            </a:r>
            <a:r>
              <a:rPr lang="en-US" sz="1800" dirty="0" err="1">
                <a:latin typeface="Arial"/>
                <a:ea typeface="Arial"/>
                <a:cs typeface="Arial"/>
                <a:sym typeface="Arial"/>
              </a:rPr>
              <a:t>xs:complexType</a:t>
            </a:r>
            <a:r>
              <a:rPr lang="en-US" sz="1800" dirty="0">
                <a:latin typeface="Arial"/>
                <a:ea typeface="Arial"/>
                <a:cs typeface="Arial"/>
                <a:sym typeface="Arial"/>
              </a:rPr>
              <a:t>&gt; </a:t>
            </a:r>
            <a:endParaRPr dirty="0"/>
          </a:p>
          <a:p>
            <a:pPr marL="0" marR="0" lvl="0" indent="0" algn="l" rtl="0">
              <a:spcBef>
                <a:spcPts val="0"/>
              </a:spcBef>
              <a:spcAft>
                <a:spcPts val="0"/>
              </a:spcAft>
              <a:buClr>
                <a:schemeClr val="dk1"/>
              </a:buClr>
              <a:buSzPts val="1800"/>
              <a:buFont typeface="Arial"/>
              <a:buNone/>
            </a:pPr>
            <a:r>
              <a:rPr lang="en-US" sz="1800" dirty="0">
                <a:latin typeface="Arial"/>
                <a:ea typeface="Arial"/>
                <a:cs typeface="Arial"/>
                <a:sym typeface="Arial"/>
              </a:rPr>
              <a:t>&lt;/</a:t>
            </a:r>
            <a:r>
              <a:rPr lang="en-US" sz="1800" dirty="0" err="1">
                <a:latin typeface="Arial"/>
                <a:ea typeface="Arial"/>
                <a:cs typeface="Arial"/>
                <a:sym typeface="Arial"/>
              </a:rPr>
              <a:t>xs:element</a:t>
            </a:r>
            <a:r>
              <a:rPr lang="en-US" sz="1800" dirty="0">
                <a:latin typeface="Arial"/>
                <a:ea typeface="Arial"/>
                <a:cs typeface="Arial"/>
                <a:sym typeface="Arial"/>
              </a:rPr>
              <a:t>&gt;</a:t>
            </a:r>
            <a:endParaRPr dirty="0"/>
          </a:p>
        </p:txBody>
      </p:sp>
      <p:sp>
        <p:nvSpPr>
          <p:cNvPr id="4" name="Google Shape;340;p34">
            <a:extLst>
              <a:ext uri="{FF2B5EF4-FFF2-40B4-BE49-F238E27FC236}">
                <a16:creationId xmlns:a16="http://schemas.microsoft.com/office/drawing/2014/main" id="{D3AE341E-951D-4384-BB4E-40623A1F246A}"/>
              </a:ext>
            </a:extLst>
          </p:cNvPr>
          <p:cNvSpPr/>
          <p:nvPr/>
        </p:nvSpPr>
        <p:spPr>
          <a:xfrm>
            <a:off x="1600200" y="757682"/>
            <a:ext cx="75438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latin typeface="Arial"/>
                <a:ea typeface="Arial"/>
                <a:cs typeface="Arial"/>
                <a:sym typeface="Arial"/>
              </a:rPr>
              <a:t>Complex-type elements have </a:t>
            </a:r>
            <a:r>
              <a:rPr lang="en-US" sz="1800" u="sng" dirty="0">
                <a:latin typeface="Arial"/>
                <a:ea typeface="Arial"/>
                <a:cs typeface="Arial"/>
                <a:sym typeface="Arial"/>
              </a:rPr>
              <a:t>attributes</a:t>
            </a:r>
            <a:r>
              <a:rPr lang="en-US" sz="1800" dirty="0">
                <a:latin typeface="Arial"/>
                <a:ea typeface="Arial"/>
                <a:cs typeface="Arial"/>
                <a:sym typeface="Arial"/>
              </a:rPr>
              <a:t>, </a:t>
            </a:r>
            <a:r>
              <a:rPr lang="en-US" sz="1800" u="sng" dirty="0">
                <a:latin typeface="Arial"/>
                <a:ea typeface="Arial"/>
                <a:cs typeface="Arial"/>
                <a:sym typeface="Arial"/>
              </a:rPr>
              <a:t>child elements</a:t>
            </a:r>
            <a:r>
              <a:rPr lang="en-US" sz="1800" dirty="0">
                <a:latin typeface="Arial"/>
                <a:ea typeface="Arial"/>
                <a:cs typeface="Arial"/>
                <a:sym typeface="Arial"/>
              </a:rPr>
              <a:t>, or some combination of the two. </a:t>
            </a:r>
            <a:endParaRPr dirty="0"/>
          </a:p>
          <a:p>
            <a:pPr marL="0" marR="0" lvl="0" indent="0" algn="l" rtl="0">
              <a:spcBef>
                <a:spcPts val="0"/>
              </a:spcBef>
              <a:spcAft>
                <a:spcPts val="0"/>
              </a:spcAft>
              <a:buNone/>
            </a:pPr>
            <a:r>
              <a:rPr lang="en-US" sz="1800" dirty="0">
                <a:latin typeface="Arial"/>
                <a:ea typeface="Arial"/>
                <a:cs typeface="Arial"/>
                <a:sym typeface="Arial"/>
              </a:rPr>
              <a:t>For example, the Name and </a:t>
            </a:r>
            <a:r>
              <a:rPr lang="en-US" sz="1800" dirty="0" err="1">
                <a:latin typeface="Arial"/>
                <a:ea typeface="Arial"/>
                <a:cs typeface="Arial"/>
                <a:sym typeface="Arial"/>
              </a:rPr>
              <a:t>HomePage</a:t>
            </a:r>
            <a:r>
              <a:rPr lang="en-US" sz="1800" dirty="0">
                <a:latin typeface="Arial"/>
                <a:ea typeface="Arial"/>
                <a:cs typeface="Arial"/>
                <a:sym typeface="Arial"/>
              </a:rPr>
              <a:t> elements below are both complex-type elements</a:t>
            </a:r>
            <a:endParaRPr sz="1800" dirty="0">
              <a:latin typeface="Arial"/>
              <a:ea typeface="Arial"/>
              <a:cs typeface="Arial"/>
              <a:sym typeface="Arial"/>
            </a:endParaRPr>
          </a:p>
        </p:txBody>
      </p:sp>
      <p:sp>
        <p:nvSpPr>
          <p:cNvPr id="5" name="Google Shape;341;p34">
            <a:extLst>
              <a:ext uri="{FF2B5EF4-FFF2-40B4-BE49-F238E27FC236}">
                <a16:creationId xmlns:a16="http://schemas.microsoft.com/office/drawing/2014/main" id="{07D62600-AB6B-4338-ACDD-3BBC81D94F00}"/>
              </a:ext>
            </a:extLst>
          </p:cNvPr>
          <p:cNvSpPr/>
          <p:nvPr/>
        </p:nvSpPr>
        <p:spPr>
          <a:xfrm>
            <a:off x="2286000" y="1958011"/>
            <a:ext cx="5867400" cy="2308324"/>
          </a:xfrm>
          <a:prstGeom prst="rect">
            <a:avLst/>
          </a:prstGeom>
          <a:solidFill>
            <a:srgbClr val="B5E8F3"/>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&lt;?xml version="1.0"?&gt;</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&lt;Person&gt;</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&lt;Name&gt; </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&lt;FirstName&gt;Mark&lt;/FirstName&gt;</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&lt;LastName&gt;Twain&lt;/LastName&gt;</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&lt;/Name&gt;</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&lt;HomePage URL="http://www.marktwain.com"/&gt;</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&lt;/Person&gt;</a:t>
            </a:r>
            <a:endParaRPr/>
          </a:p>
        </p:txBody>
      </p:sp>
    </p:spTree>
    <p:extLst>
      <p:ext uri="{BB962C8B-B14F-4D97-AF65-F5344CB8AC3E}">
        <p14:creationId xmlns:p14="http://schemas.microsoft.com/office/powerpoint/2010/main" val="37389727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47;p35">
            <a:extLst>
              <a:ext uri="{FF2B5EF4-FFF2-40B4-BE49-F238E27FC236}">
                <a16:creationId xmlns:a16="http://schemas.microsoft.com/office/drawing/2014/main" id="{6BD57CF7-69F4-4148-B8BA-368EB3476B29}"/>
              </a:ext>
            </a:extLst>
          </p:cNvPr>
          <p:cNvSpPr/>
          <p:nvPr/>
        </p:nvSpPr>
        <p:spPr>
          <a:xfrm>
            <a:off x="1524000" y="304800"/>
            <a:ext cx="7620000" cy="1785104"/>
          </a:xfrm>
          <a:prstGeom prst="rect">
            <a:avLst/>
          </a:prstGeom>
          <a:noFill/>
          <a:ln>
            <a:noFill/>
          </a:ln>
        </p:spPr>
        <p:txBody>
          <a:bodyPr spcFirstLastPara="1" wrap="square" lIns="91425" tIns="45700" rIns="91425" bIns="45700" anchor="t" anchorCtr="0">
            <a:spAutoFit/>
          </a:bodyPr>
          <a:lstStyle/>
          <a:p>
            <a:pPr marL="109728" marR="0" lvl="0" indent="0" algn="ctr" rtl="0">
              <a:spcBef>
                <a:spcPts val="0"/>
              </a:spcBef>
              <a:spcAft>
                <a:spcPts val="0"/>
              </a:spcAft>
              <a:buClr>
                <a:schemeClr val="dk1"/>
              </a:buClr>
              <a:buSzPts val="2000"/>
              <a:buFont typeface="Arial"/>
              <a:buNone/>
            </a:pPr>
            <a:r>
              <a:rPr lang="en-US" sz="2000" b="1" dirty="0">
                <a:solidFill>
                  <a:schemeClr val="tx2">
                    <a:lumMod val="90000"/>
                  </a:schemeClr>
                </a:solidFill>
                <a:latin typeface="Arial"/>
                <a:ea typeface="Arial"/>
                <a:cs typeface="Arial"/>
                <a:sym typeface="Arial"/>
              </a:rPr>
              <a:t>There are four kinds of complex elements:</a:t>
            </a:r>
            <a:endParaRPr dirty="0">
              <a:solidFill>
                <a:schemeClr val="tx2">
                  <a:lumMod val="90000"/>
                </a:schemeClr>
              </a:solidFill>
            </a:endParaRPr>
          </a:p>
          <a:p>
            <a:pPr marL="0" marR="0" lvl="0" indent="0" algn="l" rtl="0">
              <a:spcBef>
                <a:spcPts val="0"/>
              </a:spcBef>
              <a:spcAft>
                <a:spcPts val="0"/>
              </a:spcAft>
              <a:buNone/>
            </a:pPr>
            <a:r>
              <a:rPr lang="en-US" sz="1800" dirty="0">
                <a:latin typeface="Arial"/>
                <a:ea typeface="Arial"/>
                <a:cs typeface="Arial"/>
                <a:sym typeface="Arial"/>
              </a:rPr>
              <a:t>There are four kinds of complex elements:</a:t>
            </a:r>
            <a:endParaRPr dirty="0"/>
          </a:p>
          <a:p>
            <a:pPr marL="342900" marR="0" lvl="0" indent="-342900" algn="l" rtl="0">
              <a:spcBef>
                <a:spcPts val="0"/>
              </a:spcBef>
              <a:spcAft>
                <a:spcPts val="0"/>
              </a:spcAft>
              <a:buClr>
                <a:schemeClr val="dk1"/>
              </a:buClr>
              <a:buSzPts val="1800"/>
              <a:buFont typeface="Arial"/>
              <a:buAutoNum type="arabicPeriod"/>
            </a:pPr>
            <a:r>
              <a:rPr lang="en-US" sz="1800" dirty="0">
                <a:latin typeface="Arial"/>
                <a:ea typeface="Arial"/>
                <a:cs typeface="Arial"/>
                <a:sym typeface="Arial"/>
              </a:rPr>
              <a:t>empty elements</a:t>
            </a:r>
            <a:endParaRPr dirty="0"/>
          </a:p>
          <a:p>
            <a:pPr marL="342900" marR="0" lvl="0" indent="-342900" algn="l" rtl="0">
              <a:spcBef>
                <a:spcPts val="0"/>
              </a:spcBef>
              <a:spcAft>
                <a:spcPts val="0"/>
              </a:spcAft>
              <a:buClr>
                <a:schemeClr val="dk1"/>
              </a:buClr>
              <a:buSzPts val="1800"/>
              <a:buFont typeface="Arial"/>
              <a:buAutoNum type="arabicPeriod"/>
            </a:pPr>
            <a:r>
              <a:rPr lang="en-US" sz="1800" dirty="0">
                <a:latin typeface="Arial"/>
                <a:ea typeface="Arial"/>
                <a:cs typeface="Arial"/>
                <a:sym typeface="Arial"/>
              </a:rPr>
              <a:t>elements that contain only other elements</a:t>
            </a:r>
            <a:endParaRPr dirty="0"/>
          </a:p>
          <a:p>
            <a:pPr marL="342900" marR="0" lvl="0" indent="-342900" algn="l" rtl="0">
              <a:spcBef>
                <a:spcPts val="0"/>
              </a:spcBef>
              <a:spcAft>
                <a:spcPts val="0"/>
              </a:spcAft>
              <a:buClr>
                <a:schemeClr val="dk1"/>
              </a:buClr>
              <a:buSzPts val="1800"/>
              <a:buFont typeface="Arial"/>
              <a:buAutoNum type="arabicPeriod"/>
            </a:pPr>
            <a:r>
              <a:rPr lang="en-US" sz="1800" dirty="0">
                <a:latin typeface="Arial"/>
                <a:ea typeface="Arial"/>
                <a:cs typeface="Arial"/>
                <a:sym typeface="Arial"/>
              </a:rPr>
              <a:t>elements that contain only text</a:t>
            </a:r>
            <a:endParaRPr dirty="0"/>
          </a:p>
          <a:p>
            <a:pPr marL="342900" marR="0" lvl="0" indent="-342900" algn="l" rtl="0">
              <a:spcBef>
                <a:spcPts val="0"/>
              </a:spcBef>
              <a:spcAft>
                <a:spcPts val="0"/>
              </a:spcAft>
              <a:buClr>
                <a:schemeClr val="dk1"/>
              </a:buClr>
              <a:buSzPts val="1800"/>
              <a:buFont typeface="Arial"/>
              <a:buAutoNum type="arabicPeriod"/>
            </a:pPr>
            <a:r>
              <a:rPr lang="en-US" sz="1800" dirty="0">
                <a:latin typeface="Arial"/>
                <a:ea typeface="Arial"/>
                <a:cs typeface="Arial"/>
                <a:sym typeface="Arial"/>
              </a:rPr>
              <a:t>elements that contain both other elements and text</a:t>
            </a:r>
            <a:endParaRPr dirty="0"/>
          </a:p>
        </p:txBody>
      </p:sp>
      <p:sp>
        <p:nvSpPr>
          <p:cNvPr id="3" name="Google Shape;348;p35">
            <a:extLst>
              <a:ext uri="{FF2B5EF4-FFF2-40B4-BE49-F238E27FC236}">
                <a16:creationId xmlns:a16="http://schemas.microsoft.com/office/drawing/2014/main" id="{AD3EC89C-526D-4742-BF19-DCDFABA05435}"/>
              </a:ext>
            </a:extLst>
          </p:cNvPr>
          <p:cNvSpPr/>
          <p:nvPr/>
        </p:nvSpPr>
        <p:spPr>
          <a:xfrm>
            <a:off x="1487714" y="2286000"/>
            <a:ext cx="7391400" cy="30469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tx2">
                    <a:lumMod val="90000"/>
                  </a:schemeClr>
                </a:solidFill>
                <a:latin typeface="Arial"/>
                <a:ea typeface="Arial"/>
                <a:cs typeface="Arial"/>
                <a:sym typeface="Arial"/>
              </a:rPr>
              <a:t>1.Empty Elements</a:t>
            </a:r>
            <a:endParaRPr sz="2400" b="1" dirty="0">
              <a:solidFill>
                <a:schemeClr val="tx2">
                  <a:lumMod val="90000"/>
                </a:schemeClr>
              </a:solidFill>
              <a:latin typeface="Arial"/>
              <a:ea typeface="Arial"/>
              <a:cs typeface="Arial"/>
              <a:sym typeface="Arial"/>
            </a:endParaRPr>
          </a:p>
          <a:p>
            <a:pPr marL="0" marR="0" lvl="0" indent="0" algn="l" rtl="0">
              <a:spcBef>
                <a:spcPts val="0"/>
              </a:spcBef>
              <a:spcAft>
                <a:spcPts val="0"/>
              </a:spcAft>
              <a:buNone/>
            </a:pPr>
            <a:r>
              <a:rPr lang="en-US" sz="2400" b="1" dirty="0">
                <a:solidFill>
                  <a:schemeClr val="tx2">
                    <a:lumMod val="90000"/>
                  </a:schemeClr>
                </a:solidFill>
                <a:latin typeface="Arial"/>
                <a:ea typeface="Arial"/>
                <a:cs typeface="Arial"/>
                <a:sym typeface="Arial"/>
              </a:rPr>
              <a:t>XML</a:t>
            </a:r>
            <a:endParaRPr sz="1800" dirty="0">
              <a:solidFill>
                <a:schemeClr val="tx2">
                  <a:lumMod val="90000"/>
                </a:schemeClr>
              </a:solidFill>
              <a:latin typeface="Arial"/>
              <a:ea typeface="Arial"/>
              <a:cs typeface="Arial"/>
              <a:sym typeface="Arial"/>
            </a:endParaRPr>
          </a:p>
          <a:p>
            <a:pPr marL="0" marR="0" lvl="0" indent="0" algn="l" rtl="0">
              <a:spcBef>
                <a:spcPts val="0"/>
              </a:spcBef>
              <a:spcAft>
                <a:spcPts val="0"/>
              </a:spcAft>
              <a:buNone/>
            </a:pPr>
            <a:r>
              <a:rPr lang="en-US" sz="1800" dirty="0">
                <a:latin typeface="Arial"/>
                <a:ea typeface="Arial"/>
                <a:cs typeface="Arial"/>
                <a:sym typeface="Arial"/>
              </a:rPr>
              <a:t>&lt;product </a:t>
            </a:r>
            <a:r>
              <a:rPr lang="en-US" sz="1800" dirty="0" err="1">
                <a:latin typeface="Arial"/>
                <a:ea typeface="Arial"/>
                <a:cs typeface="Arial"/>
                <a:sym typeface="Arial"/>
              </a:rPr>
              <a:t>prodid</a:t>
            </a:r>
            <a:r>
              <a:rPr lang="en-US" sz="1800" dirty="0">
                <a:latin typeface="Arial"/>
                <a:ea typeface="Arial"/>
                <a:cs typeface="Arial"/>
                <a:sym typeface="Arial"/>
              </a:rPr>
              <a:t>="1345" /&gt;</a:t>
            </a:r>
            <a:endParaRPr dirty="0"/>
          </a:p>
          <a:p>
            <a:pPr marL="0" marR="0" lvl="0" indent="0" algn="l" rtl="0">
              <a:spcBef>
                <a:spcPts val="0"/>
              </a:spcBef>
              <a:spcAft>
                <a:spcPts val="0"/>
              </a:spcAft>
              <a:buNone/>
            </a:pPr>
            <a:r>
              <a:rPr lang="en-US" sz="2400" b="1" dirty="0">
                <a:solidFill>
                  <a:schemeClr val="tx2">
                    <a:lumMod val="90000"/>
                  </a:schemeClr>
                </a:solidFill>
                <a:latin typeface="Arial"/>
                <a:ea typeface="Arial"/>
                <a:cs typeface="Arial"/>
                <a:sym typeface="Arial"/>
              </a:rPr>
              <a:t>XSD</a:t>
            </a:r>
            <a:endParaRPr dirty="0">
              <a:solidFill>
                <a:schemeClr val="tx2">
                  <a:lumMod val="90000"/>
                </a:schemeClr>
              </a:solidFill>
            </a:endParaRPr>
          </a:p>
          <a:p>
            <a:pPr marL="0" marR="0" lvl="0" indent="0" algn="l" rtl="0">
              <a:spcBef>
                <a:spcPts val="0"/>
              </a:spcBef>
              <a:spcAft>
                <a:spcPts val="0"/>
              </a:spcAft>
              <a:buNone/>
            </a:pPr>
            <a:r>
              <a:rPr lang="en-US" sz="1800" dirty="0">
                <a:latin typeface="Arial"/>
                <a:ea typeface="Arial"/>
                <a:cs typeface="Arial"/>
                <a:sym typeface="Arial"/>
              </a:rPr>
              <a:t>&lt;</a:t>
            </a:r>
            <a:r>
              <a:rPr lang="en-US" sz="1800" dirty="0" err="1">
                <a:latin typeface="Arial"/>
                <a:ea typeface="Arial"/>
                <a:cs typeface="Arial"/>
                <a:sym typeface="Arial"/>
              </a:rPr>
              <a:t>xs:element</a:t>
            </a:r>
            <a:r>
              <a:rPr lang="en-US" sz="1800" dirty="0">
                <a:latin typeface="Arial"/>
                <a:ea typeface="Arial"/>
                <a:cs typeface="Arial"/>
                <a:sym typeface="Arial"/>
              </a:rPr>
              <a:t> name="product"&gt;</a:t>
            </a:r>
            <a:br>
              <a:rPr lang="en-US" sz="1800" dirty="0">
                <a:latin typeface="Arial"/>
                <a:ea typeface="Arial"/>
                <a:cs typeface="Arial"/>
                <a:sym typeface="Arial"/>
              </a:rPr>
            </a:br>
            <a:r>
              <a:rPr lang="en-US" sz="1800" dirty="0">
                <a:latin typeface="Arial"/>
                <a:ea typeface="Arial"/>
                <a:cs typeface="Arial"/>
                <a:sym typeface="Arial"/>
              </a:rPr>
              <a:t>  &lt;</a:t>
            </a:r>
            <a:r>
              <a:rPr lang="en-US" sz="1800" dirty="0" err="1">
                <a:latin typeface="Arial"/>
                <a:ea typeface="Arial"/>
                <a:cs typeface="Arial"/>
                <a:sym typeface="Arial"/>
              </a:rPr>
              <a:t>xs:complexType</a:t>
            </a:r>
            <a:r>
              <a:rPr lang="en-US" sz="1800" dirty="0">
                <a:latin typeface="Arial"/>
                <a:ea typeface="Arial"/>
                <a:cs typeface="Arial"/>
                <a:sym typeface="Arial"/>
              </a:rPr>
              <a:t>&gt;</a:t>
            </a:r>
            <a:br>
              <a:rPr lang="en-US" sz="1800" dirty="0">
                <a:latin typeface="Arial"/>
                <a:ea typeface="Arial"/>
                <a:cs typeface="Arial"/>
                <a:sym typeface="Arial"/>
              </a:rPr>
            </a:br>
            <a:r>
              <a:rPr lang="en-US" sz="1800" dirty="0">
                <a:latin typeface="Arial"/>
                <a:ea typeface="Arial"/>
                <a:cs typeface="Arial"/>
                <a:sym typeface="Arial"/>
              </a:rPr>
              <a:t>    &lt;</a:t>
            </a:r>
            <a:r>
              <a:rPr lang="en-US" sz="1800" dirty="0" err="1">
                <a:latin typeface="Arial"/>
                <a:ea typeface="Arial"/>
                <a:cs typeface="Arial"/>
                <a:sym typeface="Arial"/>
              </a:rPr>
              <a:t>xs:attribute</a:t>
            </a:r>
            <a:r>
              <a:rPr lang="en-US" sz="1800" dirty="0">
                <a:latin typeface="Arial"/>
                <a:ea typeface="Arial"/>
                <a:cs typeface="Arial"/>
                <a:sym typeface="Arial"/>
              </a:rPr>
              <a:t> name="</a:t>
            </a:r>
            <a:r>
              <a:rPr lang="en-US" sz="1800" dirty="0" err="1">
                <a:latin typeface="Arial"/>
                <a:ea typeface="Arial"/>
                <a:cs typeface="Arial"/>
                <a:sym typeface="Arial"/>
              </a:rPr>
              <a:t>prodid</a:t>
            </a:r>
            <a:r>
              <a:rPr lang="en-US" sz="1800" dirty="0">
                <a:latin typeface="Arial"/>
                <a:ea typeface="Arial"/>
                <a:cs typeface="Arial"/>
                <a:sym typeface="Arial"/>
              </a:rPr>
              <a:t>" type="</a:t>
            </a:r>
            <a:r>
              <a:rPr lang="en-US" sz="1800" dirty="0" err="1">
                <a:latin typeface="Arial"/>
                <a:ea typeface="Arial"/>
                <a:cs typeface="Arial"/>
                <a:sym typeface="Arial"/>
              </a:rPr>
              <a:t>xs:positiveInteger</a:t>
            </a:r>
            <a:r>
              <a:rPr lang="en-US" sz="1800" dirty="0">
                <a:latin typeface="Arial"/>
                <a:ea typeface="Arial"/>
                <a:cs typeface="Arial"/>
                <a:sym typeface="Arial"/>
              </a:rPr>
              <a:t>"/&gt;</a:t>
            </a:r>
            <a:br>
              <a:rPr lang="en-US" sz="1800" dirty="0">
                <a:latin typeface="Arial"/>
                <a:ea typeface="Arial"/>
                <a:cs typeface="Arial"/>
                <a:sym typeface="Arial"/>
              </a:rPr>
            </a:br>
            <a:r>
              <a:rPr lang="en-US" sz="1800" dirty="0">
                <a:latin typeface="Arial"/>
                <a:ea typeface="Arial"/>
                <a:cs typeface="Arial"/>
                <a:sym typeface="Arial"/>
              </a:rPr>
              <a:t>  &lt;/</a:t>
            </a:r>
            <a:r>
              <a:rPr lang="en-US" sz="1800" dirty="0" err="1">
                <a:latin typeface="Arial"/>
                <a:ea typeface="Arial"/>
                <a:cs typeface="Arial"/>
                <a:sym typeface="Arial"/>
              </a:rPr>
              <a:t>xs:complexType</a:t>
            </a:r>
            <a:r>
              <a:rPr lang="en-US" sz="1800" dirty="0">
                <a:latin typeface="Arial"/>
                <a:ea typeface="Arial"/>
                <a:cs typeface="Arial"/>
                <a:sym typeface="Arial"/>
              </a:rPr>
              <a:t>&gt;</a:t>
            </a:r>
            <a:br>
              <a:rPr lang="en-US" sz="1800" dirty="0">
                <a:latin typeface="Arial"/>
                <a:ea typeface="Arial"/>
                <a:cs typeface="Arial"/>
                <a:sym typeface="Arial"/>
              </a:rPr>
            </a:br>
            <a:r>
              <a:rPr lang="en-US" sz="1800" dirty="0">
                <a:latin typeface="Arial"/>
                <a:ea typeface="Arial"/>
                <a:cs typeface="Arial"/>
                <a:sym typeface="Arial"/>
              </a:rPr>
              <a:t>&lt;/</a:t>
            </a:r>
            <a:r>
              <a:rPr lang="en-US" sz="1800" dirty="0" err="1">
                <a:latin typeface="Arial"/>
                <a:ea typeface="Arial"/>
                <a:cs typeface="Arial"/>
                <a:sym typeface="Arial"/>
              </a:rPr>
              <a:t>xs:element</a:t>
            </a:r>
            <a:r>
              <a:rPr lang="en-US" sz="1800" dirty="0">
                <a:latin typeface="Arial"/>
                <a:ea typeface="Arial"/>
                <a:cs typeface="Arial"/>
                <a:sym typeface="Arial"/>
              </a:rPr>
              <a:t>&gt;</a:t>
            </a:r>
            <a:endParaRPr dirty="0"/>
          </a:p>
        </p:txBody>
      </p:sp>
    </p:spTree>
    <p:extLst>
      <p:ext uri="{BB962C8B-B14F-4D97-AF65-F5344CB8AC3E}">
        <p14:creationId xmlns:p14="http://schemas.microsoft.com/office/powerpoint/2010/main" val="26379566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53;p36">
            <a:extLst>
              <a:ext uri="{FF2B5EF4-FFF2-40B4-BE49-F238E27FC236}">
                <a16:creationId xmlns:a16="http://schemas.microsoft.com/office/drawing/2014/main" id="{33090227-6296-4CDB-B986-87D1E9912BD0}"/>
              </a:ext>
            </a:extLst>
          </p:cNvPr>
          <p:cNvSpPr/>
          <p:nvPr/>
        </p:nvSpPr>
        <p:spPr>
          <a:xfrm>
            <a:off x="1676400" y="228600"/>
            <a:ext cx="7239000" cy="6093936"/>
          </a:xfrm>
          <a:prstGeom prst="rect">
            <a:avLst/>
          </a:prstGeom>
          <a:noFill/>
          <a:ln>
            <a:noFill/>
          </a:ln>
        </p:spPr>
        <p:txBody>
          <a:bodyPr spcFirstLastPara="1" wrap="square" lIns="91425" tIns="45700" rIns="91425" bIns="45700" anchor="t" anchorCtr="0">
            <a:spAutoFit/>
          </a:bodyPr>
          <a:lstStyle/>
          <a:p>
            <a:pPr marL="109728" marR="0" lvl="0" indent="0" algn="l" rtl="0">
              <a:spcBef>
                <a:spcPts val="0"/>
              </a:spcBef>
              <a:spcAft>
                <a:spcPts val="0"/>
              </a:spcAft>
              <a:buClr>
                <a:srgbClr val="BEE1EA"/>
              </a:buClr>
              <a:buSzPts val="3600"/>
              <a:buFont typeface="Arial"/>
              <a:buNone/>
            </a:pPr>
            <a:r>
              <a:rPr lang="en-US" sz="3600" b="1" dirty="0">
                <a:solidFill>
                  <a:schemeClr val="tx2">
                    <a:lumMod val="90000"/>
                  </a:schemeClr>
                </a:solidFill>
                <a:latin typeface="Arial"/>
                <a:ea typeface="Arial"/>
                <a:cs typeface="Arial"/>
                <a:sym typeface="Arial"/>
              </a:rPr>
              <a:t>2.Containing Elements Only</a:t>
            </a:r>
            <a:endParaRPr dirty="0">
              <a:solidFill>
                <a:schemeClr val="tx2">
                  <a:lumMod val="90000"/>
                </a:schemeClr>
              </a:solidFill>
            </a:endParaRPr>
          </a:p>
          <a:p>
            <a:pPr marL="109728" marR="0" lvl="0" indent="0" algn="l" rtl="0">
              <a:spcBef>
                <a:spcPts val="0"/>
              </a:spcBef>
              <a:spcAft>
                <a:spcPts val="0"/>
              </a:spcAft>
              <a:buNone/>
            </a:pPr>
            <a:r>
              <a:rPr lang="en-US" sz="2400" b="1" dirty="0">
                <a:solidFill>
                  <a:schemeClr val="tx2">
                    <a:lumMod val="90000"/>
                  </a:schemeClr>
                </a:solidFill>
                <a:latin typeface="Arial"/>
                <a:ea typeface="Arial"/>
                <a:cs typeface="Arial"/>
                <a:sym typeface="Arial"/>
              </a:rPr>
              <a:t>XML</a:t>
            </a:r>
            <a:endParaRPr dirty="0">
              <a:solidFill>
                <a:schemeClr val="tx2">
                  <a:lumMod val="90000"/>
                </a:schemeClr>
              </a:solidFill>
            </a:endParaRPr>
          </a:p>
          <a:p>
            <a:pPr marL="0" marR="0" lvl="0" indent="0" algn="l" rtl="0">
              <a:spcBef>
                <a:spcPts val="0"/>
              </a:spcBef>
              <a:spcAft>
                <a:spcPts val="0"/>
              </a:spcAft>
              <a:buNone/>
            </a:pPr>
            <a:r>
              <a:rPr lang="en-US" sz="1800" dirty="0">
                <a:latin typeface="Arial"/>
                <a:ea typeface="Arial"/>
                <a:cs typeface="Arial"/>
                <a:sym typeface="Arial"/>
              </a:rPr>
              <a:t>&lt;person&gt;</a:t>
            </a:r>
            <a:br>
              <a:rPr lang="en-US" sz="1800" dirty="0">
                <a:latin typeface="Arial"/>
                <a:ea typeface="Arial"/>
                <a:cs typeface="Arial"/>
                <a:sym typeface="Arial"/>
              </a:rPr>
            </a:br>
            <a:r>
              <a:rPr lang="en-US" sz="1800" dirty="0">
                <a:latin typeface="Arial"/>
                <a:ea typeface="Arial"/>
                <a:cs typeface="Arial"/>
                <a:sym typeface="Arial"/>
              </a:rPr>
              <a:t>  &lt;</a:t>
            </a:r>
            <a:r>
              <a:rPr lang="en-US" sz="1800" dirty="0" err="1">
                <a:latin typeface="Arial"/>
                <a:ea typeface="Arial"/>
                <a:cs typeface="Arial"/>
                <a:sym typeface="Arial"/>
              </a:rPr>
              <a:t>firstname</a:t>
            </a:r>
            <a:r>
              <a:rPr lang="en-US" sz="1800" dirty="0">
                <a:latin typeface="Arial"/>
                <a:ea typeface="Arial"/>
                <a:cs typeface="Arial"/>
                <a:sym typeface="Arial"/>
              </a:rPr>
              <a:t>&gt;John&lt;/</a:t>
            </a:r>
            <a:r>
              <a:rPr lang="en-US" sz="1800" dirty="0" err="1">
                <a:latin typeface="Arial"/>
                <a:ea typeface="Arial"/>
                <a:cs typeface="Arial"/>
                <a:sym typeface="Arial"/>
              </a:rPr>
              <a:t>firstname</a:t>
            </a:r>
            <a:r>
              <a:rPr lang="en-US" sz="1800" dirty="0">
                <a:latin typeface="Arial"/>
                <a:ea typeface="Arial"/>
                <a:cs typeface="Arial"/>
                <a:sym typeface="Arial"/>
              </a:rPr>
              <a:t>&gt;</a:t>
            </a:r>
            <a:br>
              <a:rPr lang="en-US" sz="1800" dirty="0">
                <a:latin typeface="Arial"/>
                <a:ea typeface="Arial"/>
                <a:cs typeface="Arial"/>
                <a:sym typeface="Arial"/>
              </a:rPr>
            </a:br>
            <a:r>
              <a:rPr lang="en-US" sz="1800" dirty="0">
                <a:latin typeface="Arial"/>
                <a:ea typeface="Arial"/>
                <a:cs typeface="Arial"/>
                <a:sym typeface="Arial"/>
              </a:rPr>
              <a:t>  &lt;</a:t>
            </a:r>
            <a:r>
              <a:rPr lang="en-US" sz="1800" dirty="0" err="1">
                <a:latin typeface="Arial"/>
                <a:ea typeface="Arial"/>
                <a:cs typeface="Arial"/>
                <a:sym typeface="Arial"/>
              </a:rPr>
              <a:t>lastname</a:t>
            </a:r>
            <a:r>
              <a:rPr lang="en-US" sz="1800" dirty="0">
                <a:latin typeface="Arial"/>
                <a:ea typeface="Arial"/>
                <a:cs typeface="Arial"/>
                <a:sym typeface="Arial"/>
              </a:rPr>
              <a:t>&gt;Smith&lt;/</a:t>
            </a:r>
            <a:r>
              <a:rPr lang="en-US" sz="1800" dirty="0" err="1">
                <a:latin typeface="Arial"/>
                <a:ea typeface="Arial"/>
                <a:cs typeface="Arial"/>
                <a:sym typeface="Arial"/>
              </a:rPr>
              <a:t>lastname</a:t>
            </a:r>
            <a:r>
              <a:rPr lang="en-US" sz="1800" dirty="0">
                <a:latin typeface="Arial"/>
                <a:ea typeface="Arial"/>
                <a:cs typeface="Arial"/>
                <a:sym typeface="Arial"/>
              </a:rPr>
              <a:t>&gt;</a:t>
            </a:r>
            <a:br>
              <a:rPr lang="en-US" sz="1800" dirty="0">
                <a:latin typeface="Arial"/>
                <a:ea typeface="Arial"/>
                <a:cs typeface="Arial"/>
                <a:sym typeface="Arial"/>
              </a:rPr>
            </a:br>
            <a:r>
              <a:rPr lang="en-US" sz="1800" dirty="0">
                <a:latin typeface="Arial"/>
                <a:ea typeface="Arial"/>
                <a:cs typeface="Arial"/>
                <a:sym typeface="Arial"/>
              </a:rPr>
              <a:t>&lt;/person&gt;</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109728" marR="0" lvl="0" indent="0" algn="l" rtl="0">
              <a:spcBef>
                <a:spcPts val="0"/>
              </a:spcBef>
              <a:spcAft>
                <a:spcPts val="0"/>
              </a:spcAft>
              <a:buNone/>
            </a:pPr>
            <a:r>
              <a:rPr lang="en-US" sz="2400" b="1" dirty="0">
                <a:solidFill>
                  <a:schemeClr val="tx2">
                    <a:lumMod val="90000"/>
                  </a:schemeClr>
                </a:solidFill>
                <a:latin typeface="Arial"/>
                <a:ea typeface="Arial"/>
                <a:cs typeface="Arial"/>
                <a:sym typeface="Arial"/>
              </a:rPr>
              <a:t>XSD</a:t>
            </a:r>
            <a:endParaRPr sz="1800" dirty="0">
              <a:solidFill>
                <a:schemeClr val="tx2">
                  <a:lumMod val="90000"/>
                </a:schemeClr>
              </a:solidFill>
              <a:latin typeface="Arial"/>
              <a:ea typeface="Arial"/>
              <a:cs typeface="Arial"/>
              <a:sym typeface="Arial"/>
            </a:endParaRPr>
          </a:p>
          <a:p>
            <a:pPr marL="0" marR="0" lvl="0" indent="0" algn="l" rtl="0">
              <a:spcBef>
                <a:spcPts val="0"/>
              </a:spcBef>
              <a:spcAft>
                <a:spcPts val="0"/>
              </a:spcAft>
              <a:buNone/>
            </a:pPr>
            <a:r>
              <a:rPr lang="en-US" sz="1800" dirty="0">
                <a:latin typeface="Arial"/>
                <a:ea typeface="Arial"/>
                <a:cs typeface="Arial"/>
                <a:sym typeface="Arial"/>
              </a:rPr>
              <a:t>&lt;</a:t>
            </a:r>
            <a:r>
              <a:rPr lang="en-US" sz="1800" dirty="0" err="1">
                <a:latin typeface="Arial"/>
                <a:ea typeface="Arial"/>
                <a:cs typeface="Arial"/>
                <a:sym typeface="Arial"/>
              </a:rPr>
              <a:t>xs:element</a:t>
            </a:r>
            <a:r>
              <a:rPr lang="en-US" sz="1800" dirty="0">
                <a:latin typeface="Arial"/>
                <a:ea typeface="Arial"/>
                <a:cs typeface="Arial"/>
                <a:sym typeface="Arial"/>
              </a:rPr>
              <a:t> name="person"&gt;</a:t>
            </a:r>
            <a:br>
              <a:rPr lang="en-US" sz="1800" dirty="0">
                <a:latin typeface="Arial"/>
                <a:ea typeface="Arial"/>
                <a:cs typeface="Arial"/>
                <a:sym typeface="Arial"/>
              </a:rPr>
            </a:br>
            <a:r>
              <a:rPr lang="en-US" sz="1800" dirty="0">
                <a:latin typeface="Arial"/>
                <a:ea typeface="Arial"/>
                <a:cs typeface="Arial"/>
                <a:sym typeface="Arial"/>
              </a:rPr>
              <a:t>  &lt;</a:t>
            </a:r>
            <a:r>
              <a:rPr lang="en-US" sz="1800" dirty="0" err="1">
                <a:latin typeface="Arial"/>
                <a:ea typeface="Arial"/>
                <a:cs typeface="Arial"/>
                <a:sym typeface="Arial"/>
              </a:rPr>
              <a:t>xs:complexType</a:t>
            </a:r>
            <a:r>
              <a:rPr lang="en-US" sz="1800" dirty="0">
                <a:latin typeface="Arial"/>
                <a:ea typeface="Arial"/>
                <a:cs typeface="Arial"/>
                <a:sym typeface="Arial"/>
              </a:rPr>
              <a:t>&gt;</a:t>
            </a:r>
            <a:br>
              <a:rPr lang="en-US" sz="1800" dirty="0">
                <a:latin typeface="Arial"/>
                <a:ea typeface="Arial"/>
                <a:cs typeface="Arial"/>
                <a:sym typeface="Arial"/>
              </a:rPr>
            </a:br>
            <a:r>
              <a:rPr lang="en-US" sz="1800" dirty="0">
                <a:latin typeface="Arial"/>
                <a:ea typeface="Arial"/>
                <a:cs typeface="Arial"/>
                <a:sym typeface="Arial"/>
              </a:rPr>
              <a:t>    &lt;</a:t>
            </a:r>
            <a:r>
              <a:rPr lang="en-US" sz="1800" dirty="0" err="1">
                <a:latin typeface="Arial"/>
                <a:ea typeface="Arial"/>
                <a:cs typeface="Arial"/>
                <a:sym typeface="Arial"/>
              </a:rPr>
              <a:t>xs:sequence</a:t>
            </a:r>
            <a:r>
              <a:rPr lang="en-US" sz="1800" dirty="0">
                <a:latin typeface="Arial"/>
                <a:ea typeface="Arial"/>
                <a:cs typeface="Arial"/>
                <a:sym typeface="Arial"/>
              </a:rPr>
              <a:t>&gt;</a:t>
            </a:r>
            <a:br>
              <a:rPr lang="en-US" sz="1800" dirty="0">
                <a:latin typeface="Arial"/>
                <a:ea typeface="Arial"/>
                <a:cs typeface="Arial"/>
                <a:sym typeface="Arial"/>
              </a:rPr>
            </a:br>
            <a:r>
              <a:rPr lang="en-US" sz="1800" dirty="0">
                <a:latin typeface="Arial"/>
                <a:ea typeface="Arial"/>
                <a:cs typeface="Arial"/>
                <a:sym typeface="Arial"/>
              </a:rPr>
              <a:t>      &lt;</a:t>
            </a:r>
            <a:r>
              <a:rPr lang="en-US" sz="1800" dirty="0" err="1">
                <a:latin typeface="Arial"/>
                <a:ea typeface="Arial"/>
                <a:cs typeface="Arial"/>
                <a:sym typeface="Arial"/>
              </a:rPr>
              <a:t>xs:element</a:t>
            </a:r>
            <a:r>
              <a:rPr lang="en-US" sz="1800" dirty="0">
                <a:latin typeface="Arial"/>
                <a:ea typeface="Arial"/>
                <a:cs typeface="Arial"/>
                <a:sym typeface="Arial"/>
              </a:rPr>
              <a:t> name="</a:t>
            </a:r>
            <a:r>
              <a:rPr lang="en-US" sz="1800" dirty="0" err="1">
                <a:latin typeface="Arial"/>
                <a:ea typeface="Arial"/>
                <a:cs typeface="Arial"/>
                <a:sym typeface="Arial"/>
              </a:rPr>
              <a:t>firstname</a:t>
            </a:r>
            <a:r>
              <a:rPr lang="en-US" sz="1800" dirty="0">
                <a:latin typeface="Arial"/>
                <a:ea typeface="Arial"/>
                <a:cs typeface="Arial"/>
                <a:sym typeface="Arial"/>
              </a:rPr>
              <a:t>" type="</a:t>
            </a:r>
            <a:r>
              <a:rPr lang="en-US" sz="1800" dirty="0" err="1">
                <a:latin typeface="Arial"/>
                <a:ea typeface="Arial"/>
                <a:cs typeface="Arial"/>
                <a:sym typeface="Arial"/>
              </a:rPr>
              <a:t>xs:string</a:t>
            </a:r>
            <a:r>
              <a:rPr lang="en-US" sz="1800" dirty="0">
                <a:latin typeface="Arial"/>
                <a:ea typeface="Arial"/>
                <a:cs typeface="Arial"/>
                <a:sym typeface="Arial"/>
              </a:rPr>
              <a:t>"/&gt;</a:t>
            </a:r>
            <a:br>
              <a:rPr lang="en-US" sz="1800" dirty="0">
                <a:latin typeface="Arial"/>
                <a:ea typeface="Arial"/>
                <a:cs typeface="Arial"/>
                <a:sym typeface="Arial"/>
              </a:rPr>
            </a:br>
            <a:r>
              <a:rPr lang="en-US" sz="1800" dirty="0">
                <a:latin typeface="Arial"/>
                <a:ea typeface="Arial"/>
                <a:cs typeface="Arial"/>
                <a:sym typeface="Arial"/>
              </a:rPr>
              <a:t>      &lt;</a:t>
            </a:r>
            <a:r>
              <a:rPr lang="en-US" sz="1800" dirty="0" err="1">
                <a:latin typeface="Arial"/>
                <a:ea typeface="Arial"/>
                <a:cs typeface="Arial"/>
                <a:sym typeface="Arial"/>
              </a:rPr>
              <a:t>xs:element</a:t>
            </a:r>
            <a:r>
              <a:rPr lang="en-US" sz="1800" dirty="0">
                <a:latin typeface="Arial"/>
                <a:ea typeface="Arial"/>
                <a:cs typeface="Arial"/>
                <a:sym typeface="Arial"/>
              </a:rPr>
              <a:t> name="</a:t>
            </a:r>
            <a:r>
              <a:rPr lang="en-US" sz="1800" dirty="0" err="1">
                <a:latin typeface="Arial"/>
                <a:ea typeface="Arial"/>
                <a:cs typeface="Arial"/>
                <a:sym typeface="Arial"/>
              </a:rPr>
              <a:t>lastname</a:t>
            </a:r>
            <a:r>
              <a:rPr lang="en-US" sz="1800" dirty="0">
                <a:latin typeface="Arial"/>
                <a:ea typeface="Arial"/>
                <a:cs typeface="Arial"/>
                <a:sym typeface="Arial"/>
              </a:rPr>
              <a:t>" type="</a:t>
            </a:r>
            <a:r>
              <a:rPr lang="en-US" sz="1800" dirty="0" err="1">
                <a:latin typeface="Arial"/>
                <a:ea typeface="Arial"/>
                <a:cs typeface="Arial"/>
                <a:sym typeface="Arial"/>
              </a:rPr>
              <a:t>xs:string</a:t>
            </a:r>
            <a:r>
              <a:rPr lang="en-US" sz="1800" dirty="0">
                <a:latin typeface="Arial"/>
                <a:ea typeface="Arial"/>
                <a:cs typeface="Arial"/>
                <a:sym typeface="Arial"/>
              </a:rPr>
              <a:t>"/&gt;</a:t>
            </a:r>
            <a:br>
              <a:rPr lang="en-US" sz="1800" dirty="0">
                <a:latin typeface="Arial"/>
                <a:ea typeface="Arial"/>
                <a:cs typeface="Arial"/>
                <a:sym typeface="Arial"/>
              </a:rPr>
            </a:br>
            <a:r>
              <a:rPr lang="en-US" sz="1800" dirty="0">
                <a:latin typeface="Arial"/>
                <a:ea typeface="Arial"/>
                <a:cs typeface="Arial"/>
                <a:sym typeface="Arial"/>
              </a:rPr>
              <a:t>    &lt;/</a:t>
            </a:r>
            <a:r>
              <a:rPr lang="en-US" sz="1800" dirty="0" err="1">
                <a:latin typeface="Arial"/>
                <a:ea typeface="Arial"/>
                <a:cs typeface="Arial"/>
                <a:sym typeface="Arial"/>
              </a:rPr>
              <a:t>xs:sequence</a:t>
            </a:r>
            <a:r>
              <a:rPr lang="en-US" sz="1800" dirty="0">
                <a:latin typeface="Arial"/>
                <a:ea typeface="Arial"/>
                <a:cs typeface="Arial"/>
                <a:sym typeface="Arial"/>
              </a:rPr>
              <a:t>&gt;</a:t>
            </a:r>
            <a:br>
              <a:rPr lang="en-US" sz="1800" dirty="0">
                <a:latin typeface="Arial"/>
                <a:ea typeface="Arial"/>
                <a:cs typeface="Arial"/>
                <a:sym typeface="Arial"/>
              </a:rPr>
            </a:br>
            <a:r>
              <a:rPr lang="en-US" sz="1800" dirty="0">
                <a:latin typeface="Arial"/>
                <a:ea typeface="Arial"/>
                <a:cs typeface="Arial"/>
                <a:sym typeface="Arial"/>
              </a:rPr>
              <a:t>  &lt;/</a:t>
            </a:r>
            <a:r>
              <a:rPr lang="en-US" sz="1800" dirty="0" err="1">
                <a:latin typeface="Arial"/>
                <a:ea typeface="Arial"/>
                <a:cs typeface="Arial"/>
                <a:sym typeface="Arial"/>
              </a:rPr>
              <a:t>xs:complexType</a:t>
            </a:r>
            <a:r>
              <a:rPr lang="en-US" sz="1800" dirty="0">
                <a:latin typeface="Arial"/>
                <a:ea typeface="Arial"/>
                <a:cs typeface="Arial"/>
                <a:sym typeface="Arial"/>
              </a:rPr>
              <a:t>&gt;</a:t>
            </a:r>
            <a:br>
              <a:rPr lang="en-US" sz="1800" dirty="0">
                <a:latin typeface="Arial"/>
                <a:ea typeface="Arial"/>
                <a:cs typeface="Arial"/>
                <a:sym typeface="Arial"/>
              </a:rPr>
            </a:br>
            <a:r>
              <a:rPr lang="en-US" sz="1800" dirty="0">
                <a:latin typeface="Arial"/>
                <a:ea typeface="Arial"/>
                <a:cs typeface="Arial"/>
                <a:sym typeface="Arial"/>
              </a:rPr>
              <a:t>&lt;/</a:t>
            </a:r>
            <a:r>
              <a:rPr lang="en-US" sz="1800" dirty="0" err="1">
                <a:latin typeface="Arial"/>
                <a:ea typeface="Arial"/>
                <a:cs typeface="Arial"/>
                <a:sym typeface="Arial"/>
              </a:rPr>
              <a:t>xs:element</a:t>
            </a:r>
            <a:r>
              <a:rPr lang="en-US" sz="1800" dirty="0">
                <a:latin typeface="Arial"/>
                <a:ea typeface="Arial"/>
                <a:cs typeface="Arial"/>
                <a:sym typeface="Arial"/>
              </a:rPr>
              <a:t>&gt;</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r>
              <a:rPr lang="en-US" sz="1800" dirty="0">
                <a:latin typeface="Arial"/>
                <a:ea typeface="Arial"/>
                <a:cs typeface="Arial"/>
                <a:sym typeface="Arial"/>
              </a:rPr>
              <a:t>Note:  &lt;</a:t>
            </a:r>
            <a:r>
              <a:rPr lang="en-US" sz="1800" dirty="0" err="1">
                <a:latin typeface="Arial"/>
                <a:ea typeface="Arial"/>
                <a:cs typeface="Arial"/>
                <a:sym typeface="Arial"/>
              </a:rPr>
              <a:t>xs:sequence</a:t>
            </a:r>
            <a:r>
              <a:rPr lang="en-US" sz="1800" dirty="0">
                <a:latin typeface="Arial"/>
                <a:ea typeface="Arial"/>
                <a:cs typeface="Arial"/>
                <a:sym typeface="Arial"/>
              </a:rPr>
              <a:t>&gt; tag means that the elements defined ("</a:t>
            </a:r>
            <a:r>
              <a:rPr lang="en-US" sz="1800" dirty="0" err="1">
                <a:latin typeface="Arial"/>
                <a:ea typeface="Arial"/>
                <a:cs typeface="Arial"/>
                <a:sym typeface="Arial"/>
              </a:rPr>
              <a:t>firstname</a:t>
            </a:r>
            <a:r>
              <a:rPr lang="en-US" sz="1800" dirty="0">
                <a:latin typeface="Arial"/>
                <a:ea typeface="Arial"/>
                <a:cs typeface="Arial"/>
                <a:sym typeface="Arial"/>
              </a:rPr>
              <a:t>" and "</a:t>
            </a:r>
            <a:r>
              <a:rPr lang="en-US" sz="1800" dirty="0" err="1">
                <a:latin typeface="Arial"/>
                <a:ea typeface="Arial"/>
                <a:cs typeface="Arial"/>
                <a:sym typeface="Arial"/>
              </a:rPr>
              <a:t>lastname</a:t>
            </a:r>
            <a:r>
              <a:rPr lang="en-US" sz="1800" dirty="0">
                <a:latin typeface="Arial"/>
                <a:ea typeface="Arial"/>
                <a:cs typeface="Arial"/>
                <a:sym typeface="Arial"/>
              </a:rPr>
              <a:t>") must appear in that order inside a "person" element.</a:t>
            </a:r>
            <a:endParaRPr dirty="0"/>
          </a:p>
        </p:txBody>
      </p:sp>
    </p:spTree>
    <p:extLst>
      <p:ext uri="{BB962C8B-B14F-4D97-AF65-F5344CB8AC3E}">
        <p14:creationId xmlns:p14="http://schemas.microsoft.com/office/powerpoint/2010/main" val="16868572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58;p37">
            <a:extLst>
              <a:ext uri="{FF2B5EF4-FFF2-40B4-BE49-F238E27FC236}">
                <a16:creationId xmlns:a16="http://schemas.microsoft.com/office/drawing/2014/main" id="{160B21E6-5767-49EF-BE45-C007CC498430}"/>
              </a:ext>
            </a:extLst>
          </p:cNvPr>
          <p:cNvSpPr/>
          <p:nvPr/>
        </p:nvSpPr>
        <p:spPr>
          <a:xfrm>
            <a:off x="1676400" y="304800"/>
            <a:ext cx="7467600" cy="4708981"/>
          </a:xfrm>
          <a:prstGeom prst="rect">
            <a:avLst/>
          </a:prstGeom>
          <a:noFill/>
          <a:ln>
            <a:noFill/>
          </a:ln>
        </p:spPr>
        <p:txBody>
          <a:bodyPr spcFirstLastPara="1" wrap="square" lIns="91425" tIns="45700" rIns="91425" bIns="45700" anchor="t" anchorCtr="0">
            <a:spAutoFit/>
          </a:bodyPr>
          <a:lstStyle/>
          <a:p>
            <a:pPr marL="109728" marR="0" lvl="0" indent="0" algn="l" rtl="0">
              <a:spcBef>
                <a:spcPts val="0"/>
              </a:spcBef>
              <a:spcAft>
                <a:spcPts val="0"/>
              </a:spcAft>
              <a:buClr>
                <a:srgbClr val="BEE1EA"/>
              </a:buClr>
              <a:buSzPts val="3600"/>
              <a:buFont typeface="Arial"/>
              <a:buNone/>
            </a:pPr>
            <a:r>
              <a:rPr lang="en-US" sz="3600" b="1" dirty="0">
                <a:solidFill>
                  <a:schemeClr val="tx2">
                    <a:lumMod val="90000"/>
                  </a:schemeClr>
                </a:solidFill>
                <a:latin typeface="Arial"/>
                <a:ea typeface="Arial"/>
                <a:cs typeface="Arial"/>
                <a:sym typeface="Arial"/>
              </a:rPr>
              <a:t>3.Containing Text-Only</a:t>
            </a:r>
            <a:br>
              <a:rPr lang="en-US" sz="1800" dirty="0">
                <a:solidFill>
                  <a:schemeClr val="dk1"/>
                </a:solidFill>
                <a:latin typeface="Arial"/>
                <a:ea typeface="Arial"/>
                <a:cs typeface="Arial"/>
                <a:sym typeface="Arial"/>
              </a:rPr>
            </a:br>
            <a:endParaRPr sz="1800" dirty="0">
              <a:solidFill>
                <a:schemeClr val="dk1"/>
              </a:solidFill>
              <a:latin typeface="Arial"/>
              <a:ea typeface="Arial"/>
              <a:cs typeface="Arial"/>
              <a:sym typeface="Arial"/>
            </a:endParaRPr>
          </a:p>
          <a:p>
            <a:pPr marL="109728" marR="0" lvl="0" indent="0" algn="l" rtl="0">
              <a:spcBef>
                <a:spcPts val="0"/>
              </a:spcBef>
              <a:spcAft>
                <a:spcPts val="0"/>
              </a:spcAft>
              <a:buNone/>
            </a:pPr>
            <a:r>
              <a:rPr lang="en-US" sz="2400" b="1" dirty="0">
                <a:solidFill>
                  <a:schemeClr val="tx2">
                    <a:lumMod val="90000"/>
                  </a:schemeClr>
                </a:solidFill>
                <a:latin typeface="Arial"/>
                <a:ea typeface="Arial"/>
                <a:cs typeface="Arial"/>
                <a:sym typeface="Arial"/>
              </a:rPr>
              <a:t>XML</a:t>
            </a:r>
            <a:endParaRPr sz="1800" dirty="0">
              <a:solidFill>
                <a:schemeClr val="tx2">
                  <a:lumMod val="90000"/>
                </a:schemeClr>
              </a:solidFill>
              <a:latin typeface="Arial"/>
              <a:ea typeface="Arial"/>
              <a:cs typeface="Arial"/>
              <a:sym typeface="Arial"/>
            </a:endParaRPr>
          </a:p>
          <a:p>
            <a:pPr marL="0" marR="0" lvl="0" indent="0" algn="l" rtl="0">
              <a:spcBef>
                <a:spcPts val="0"/>
              </a:spcBef>
              <a:spcAft>
                <a:spcPts val="0"/>
              </a:spcAft>
              <a:buNone/>
            </a:pPr>
            <a:r>
              <a:rPr lang="en-US" sz="1800" dirty="0">
                <a:latin typeface="Arial"/>
                <a:ea typeface="Arial"/>
                <a:cs typeface="Arial"/>
                <a:sym typeface="Arial"/>
              </a:rPr>
              <a:t>&lt;shoesize country="</a:t>
            </a:r>
            <a:r>
              <a:rPr lang="en-US" sz="1800" dirty="0" err="1">
                <a:latin typeface="Arial"/>
                <a:ea typeface="Arial"/>
                <a:cs typeface="Arial"/>
                <a:sym typeface="Arial"/>
              </a:rPr>
              <a:t>france</a:t>
            </a:r>
            <a:r>
              <a:rPr lang="en-US" sz="1800" dirty="0">
                <a:latin typeface="Arial"/>
                <a:ea typeface="Arial"/>
                <a:cs typeface="Arial"/>
                <a:sym typeface="Arial"/>
              </a:rPr>
              <a:t>"&gt;35&lt;/shoesize&gt;</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109728" marR="0" lvl="0" indent="0" algn="l" rtl="0">
              <a:spcBef>
                <a:spcPts val="0"/>
              </a:spcBef>
              <a:spcAft>
                <a:spcPts val="0"/>
              </a:spcAft>
              <a:buNone/>
            </a:pPr>
            <a:r>
              <a:rPr lang="en-US" sz="2400" b="1" dirty="0">
                <a:solidFill>
                  <a:schemeClr val="tx2">
                    <a:lumMod val="90000"/>
                  </a:schemeClr>
                </a:solidFill>
                <a:latin typeface="Arial"/>
                <a:ea typeface="Arial"/>
                <a:cs typeface="Arial"/>
                <a:sym typeface="Arial"/>
              </a:rPr>
              <a:t>XSD</a:t>
            </a:r>
            <a:endParaRPr sz="1800" dirty="0">
              <a:solidFill>
                <a:schemeClr val="tx2">
                  <a:lumMod val="90000"/>
                </a:schemeClr>
              </a:solidFill>
              <a:latin typeface="Arial"/>
              <a:ea typeface="Arial"/>
              <a:cs typeface="Arial"/>
              <a:sym typeface="Arial"/>
            </a:endParaRPr>
          </a:p>
          <a:p>
            <a:pPr marL="0" marR="0" lvl="0" indent="0" algn="l" rtl="0">
              <a:spcBef>
                <a:spcPts val="0"/>
              </a:spcBef>
              <a:spcAft>
                <a:spcPts val="0"/>
              </a:spcAft>
              <a:buNone/>
            </a:pPr>
            <a:r>
              <a:rPr lang="en-US" sz="1800" dirty="0">
                <a:latin typeface="Arial"/>
                <a:ea typeface="Arial"/>
                <a:cs typeface="Arial"/>
                <a:sym typeface="Arial"/>
              </a:rPr>
              <a:t>&lt;</a:t>
            </a:r>
            <a:r>
              <a:rPr lang="en-US" sz="1800" dirty="0" err="1">
                <a:latin typeface="Arial"/>
                <a:ea typeface="Arial"/>
                <a:cs typeface="Arial"/>
                <a:sym typeface="Arial"/>
              </a:rPr>
              <a:t>xs:element</a:t>
            </a:r>
            <a:r>
              <a:rPr lang="en-US" sz="1800" dirty="0">
                <a:latin typeface="Arial"/>
                <a:ea typeface="Arial"/>
                <a:cs typeface="Arial"/>
                <a:sym typeface="Arial"/>
              </a:rPr>
              <a:t> name="shoesize"&gt;</a:t>
            </a:r>
            <a:br>
              <a:rPr lang="en-US" sz="1800" dirty="0">
                <a:latin typeface="Arial"/>
                <a:ea typeface="Arial"/>
                <a:cs typeface="Arial"/>
                <a:sym typeface="Arial"/>
              </a:rPr>
            </a:br>
            <a:r>
              <a:rPr lang="en-US" sz="1800" dirty="0">
                <a:latin typeface="Arial"/>
                <a:ea typeface="Arial"/>
                <a:cs typeface="Arial"/>
                <a:sym typeface="Arial"/>
              </a:rPr>
              <a:t>  &lt;</a:t>
            </a:r>
            <a:r>
              <a:rPr lang="en-US" sz="1800" dirty="0" err="1">
                <a:latin typeface="Arial"/>
                <a:ea typeface="Arial"/>
                <a:cs typeface="Arial"/>
                <a:sym typeface="Arial"/>
              </a:rPr>
              <a:t>xs:complexType</a:t>
            </a:r>
            <a:r>
              <a:rPr lang="en-US" sz="1800" dirty="0">
                <a:latin typeface="Arial"/>
                <a:ea typeface="Arial"/>
                <a:cs typeface="Arial"/>
                <a:sym typeface="Arial"/>
              </a:rPr>
              <a:t>&gt;</a:t>
            </a:r>
            <a:br>
              <a:rPr lang="en-US" sz="1800" dirty="0">
                <a:latin typeface="Arial"/>
                <a:ea typeface="Arial"/>
                <a:cs typeface="Arial"/>
                <a:sym typeface="Arial"/>
              </a:rPr>
            </a:br>
            <a:r>
              <a:rPr lang="en-US" sz="1800" dirty="0">
                <a:latin typeface="Arial"/>
                <a:ea typeface="Arial"/>
                <a:cs typeface="Arial"/>
                <a:sym typeface="Arial"/>
              </a:rPr>
              <a:t>    &lt;</a:t>
            </a:r>
            <a:r>
              <a:rPr lang="en-US" sz="1800" dirty="0" err="1">
                <a:latin typeface="Arial"/>
                <a:ea typeface="Arial"/>
                <a:cs typeface="Arial"/>
                <a:sym typeface="Arial"/>
              </a:rPr>
              <a:t>xs:simpleContent</a:t>
            </a:r>
            <a:r>
              <a:rPr lang="en-US" sz="1800" dirty="0">
                <a:latin typeface="Arial"/>
                <a:ea typeface="Arial"/>
                <a:cs typeface="Arial"/>
                <a:sym typeface="Arial"/>
              </a:rPr>
              <a:t>&gt;</a:t>
            </a:r>
            <a:br>
              <a:rPr lang="en-US" sz="1800" dirty="0">
                <a:latin typeface="Arial"/>
                <a:ea typeface="Arial"/>
                <a:cs typeface="Arial"/>
                <a:sym typeface="Arial"/>
              </a:rPr>
            </a:br>
            <a:r>
              <a:rPr lang="en-US" sz="1800" dirty="0">
                <a:latin typeface="Arial"/>
                <a:ea typeface="Arial"/>
                <a:cs typeface="Arial"/>
                <a:sym typeface="Arial"/>
              </a:rPr>
              <a:t>      &lt;</a:t>
            </a:r>
            <a:r>
              <a:rPr lang="en-US" sz="1800" dirty="0" err="1">
                <a:latin typeface="Arial"/>
                <a:ea typeface="Arial"/>
                <a:cs typeface="Arial"/>
                <a:sym typeface="Arial"/>
              </a:rPr>
              <a:t>xs:extension</a:t>
            </a:r>
            <a:r>
              <a:rPr lang="en-US" sz="1800" dirty="0">
                <a:latin typeface="Arial"/>
                <a:ea typeface="Arial"/>
                <a:cs typeface="Arial"/>
                <a:sym typeface="Arial"/>
              </a:rPr>
              <a:t> base="</a:t>
            </a:r>
            <a:r>
              <a:rPr lang="en-US" sz="1800" dirty="0" err="1">
                <a:latin typeface="Arial"/>
                <a:ea typeface="Arial"/>
                <a:cs typeface="Arial"/>
                <a:sym typeface="Arial"/>
              </a:rPr>
              <a:t>xs:integer</a:t>
            </a:r>
            <a:r>
              <a:rPr lang="en-US" sz="1800" dirty="0">
                <a:latin typeface="Arial"/>
                <a:ea typeface="Arial"/>
                <a:cs typeface="Arial"/>
                <a:sym typeface="Arial"/>
              </a:rPr>
              <a:t>"&gt;</a:t>
            </a:r>
            <a:br>
              <a:rPr lang="en-US" sz="1800" dirty="0">
                <a:latin typeface="Arial"/>
                <a:ea typeface="Arial"/>
                <a:cs typeface="Arial"/>
                <a:sym typeface="Arial"/>
              </a:rPr>
            </a:br>
            <a:r>
              <a:rPr lang="en-US" sz="1800" dirty="0">
                <a:latin typeface="Arial"/>
                <a:ea typeface="Arial"/>
                <a:cs typeface="Arial"/>
                <a:sym typeface="Arial"/>
              </a:rPr>
              <a:t>        &lt;</a:t>
            </a:r>
            <a:r>
              <a:rPr lang="en-US" sz="1800" dirty="0" err="1">
                <a:latin typeface="Arial"/>
                <a:ea typeface="Arial"/>
                <a:cs typeface="Arial"/>
                <a:sym typeface="Arial"/>
              </a:rPr>
              <a:t>xs:attribute</a:t>
            </a:r>
            <a:r>
              <a:rPr lang="en-US" sz="1800" dirty="0">
                <a:latin typeface="Arial"/>
                <a:ea typeface="Arial"/>
                <a:cs typeface="Arial"/>
                <a:sym typeface="Arial"/>
              </a:rPr>
              <a:t> name="country" type="</a:t>
            </a:r>
            <a:r>
              <a:rPr lang="en-US" sz="1800" dirty="0" err="1">
                <a:latin typeface="Arial"/>
                <a:ea typeface="Arial"/>
                <a:cs typeface="Arial"/>
                <a:sym typeface="Arial"/>
              </a:rPr>
              <a:t>xs:string</a:t>
            </a:r>
            <a:r>
              <a:rPr lang="en-US" sz="1800" dirty="0">
                <a:latin typeface="Arial"/>
                <a:ea typeface="Arial"/>
                <a:cs typeface="Arial"/>
                <a:sym typeface="Arial"/>
              </a:rPr>
              <a:t>" /&gt;</a:t>
            </a:r>
            <a:br>
              <a:rPr lang="en-US" sz="1800" dirty="0">
                <a:latin typeface="Arial"/>
                <a:ea typeface="Arial"/>
                <a:cs typeface="Arial"/>
                <a:sym typeface="Arial"/>
              </a:rPr>
            </a:br>
            <a:r>
              <a:rPr lang="en-US" sz="1800" dirty="0">
                <a:latin typeface="Arial"/>
                <a:ea typeface="Arial"/>
                <a:cs typeface="Arial"/>
                <a:sym typeface="Arial"/>
              </a:rPr>
              <a:t>      &lt;/</a:t>
            </a:r>
            <a:r>
              <a:rPr lang="en-US" sz="1800" dirty="0" err="1">
                <a:latin typeface="Arial"/>
                <a:ea typeface="Arial"/>
                <a:cs typeface="Arial"/>
                <a:sym typeface="Arial"/>
              </a:rPr>
              <a:t>xs:extension</a:t>
            </a:r>
            <a:r>
              <a:rPr lang="en-US" sz="1800" dirty="0">
                <a:latin typeface="Arial"/>
                <a:ea typeface="Arial"/>
                <a:cs typeface="Arial"/>
                <a:sym typeface="Arial"/>
              </a:rPr>
              <a:t>&gt;</a:t>
            </a:r>
            <a:br>
              <a:rPr lang="en-US" sz="1800" dirty="0">
                <a:latin typeface="Arial"/>
                <a:ea typeface="Arial"/>
                <a:cs typeface="Arial"/>
                <a:sym typeface="Arial"/>
              </a:rPr>
            </a:br>
            <a:r>
              <a:rPr lang="en-US" sz="1800" dirty="0">
                <a:latin typeface="Arial"/>
                <a:ea typeface="Arial"/>
                <a:cs typeface="Arial"/>
                <a:sym typeface="Arial"/>
              </a:rPr>
              <a:t>    &lt;/</a:t>
            </a:r>
            <a:r>
              <a:rPr lang="en-US" sz="1800" dirty="0" err="1">
                <a:latin typeface="Arial"/>
                <a:ea typeface="Arial"/>
                <a:cs typeface="Arial"/>
                <a:sym typeface="Arial"/>
              </a:rPr>
              <a:t>xs:simpleContent</a:t>
            </a:r>
            <a:r>
              <a:rPr lang="en-US" sz="1800" dirty="0">
                <a:latin typeface="Arial"/>
                <a:ea typeface="Arial"/>
                <a:cs typeface="Arial"/>
                <a:sym typeface="Arial"/>
              </a:rPr>
              <a:t>&gt;</a:t>
            </a:r>
            <a:br>
              <a:rPr lang="en-US" sz="1800" dirty="0">
                <a:latin typeface="Arial"/>
                <a:ea typeface="Arial"/>
                <a:cs typeface="Arial"/>
                <a:sym typeface="Arial"/>
              </a:rPr>
            </a:br>
            <a:r>
              <a:rPr lang="en-US" sz="1800" dirty="0">
                <a:latin typeface="Arial"/>
                <a:ea typeface="Arial"/>
                <a:cs typeface="Arial"/>
                <a:sym typeface="Arial"/>
              </a:rPr>
              <a:t>  &lt;/</a:t>
            </a:r>
            <a:r>
              <a:rPr lang="en-US" sz="1800" dirty="0" err="1">
                <a:latin typeface="Arial"/>
                <a:ea typeface="Arial"/>
                <a:cs typeface="Arial"/>
                <a:sym typeface="Arial"/>
              </a:rPr>
              <a:t>xs:complexType</a:t>
            </a:r>
            <a:r>
              <a:rPr lang="en-US" sz="1800" dirty="0">
                <a:latin typeface="Arial"/>
                <a:ea typeface="Arial"/>
                <a:cs typeface="Arial"/>
                <a:sym typeface="Arial"/>
              </a:rPr>
              <a:t>&gt;</a:t>
            </a:r>
            <a:br>
              <a:rPr lang="en-US" sz="1800" dirty="0">
                <a:latin typeface="Arial"/>
                <a:ea typeface="Arial"/>
                <a:cs typeface="Arial"/>
                <a:sym typeface="Arial"/>
              </a:rPr>
            </a:br>
            <a:r>
              <a:rPr lang="en-US" sz="1800" dirty="0">
                <a:latin typeface="Arial"/>
                <a:ea typeface="Arial"/>
                <a:cs typeface="Arial"/>
                <a:sym typeface="Arial"/>
              </a:rPr>
              <a:t>&lt;/</a:t>
            </a:r>
            <a:r>
              <a:rPr lang="en-US" sz="1800" dirty="0" err="1">
                <a:latin typeface="Arial"/>
                <a:ea typeface="Arial"/>
                <a:cs typeface="Arial"/>
                <a:sym typeface="Arial"/>
              </a:rPr>
              <a:t>xs:element</a:t>
            </a:r>
            <a:r>
              <a:rPr lang="en-US" sz="1800" dirty="0">
                <a:latin typeface="Arial"/>
                <a:ea typeface="Arial"/>
                <a:cs typeface="Arial"/>
                <a:sym typeface="Arial"/>
              </a:rPr>
              <a:t>&gt;</a:t>
            </a:r>
            <a:endParaRPr dirty="0"/>
          </a:p>
        </p:txBody>
      </p:sp>
    </p:spTree>
    <p:extLst>
      <p:ext uri="{BB962C8B-B14F-4D97-AF65-F5344CB8AC3E}">
        <p14:creationId xmlns:p14="http://schemas.microsoft.com/office/powerpoint/2010/main" val="7900973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2A50FB-649D-4654-8495-CCEC52765A39}"/>
              </a:ext>
            </a:extLst>
          </p:cNvPr>
          <p:cNvSpPr/>
          <p:nvPr/>
        </p:nvSpPr>
        <p:spPr>
          <a:xfrm>
            <a:off x="1163782" y="520741"/>
            <a:ext cx="10363200" cy="6093976"/>
          </a:xfrm>
          <a:prstGeom prst="rect">
            <a:avLst/>
          </a:prstGeom>
        </p:spPr>
        <p:txBody>
          <a:bodyPr wrap="square">
            <a:spAutoFit/>
          </a:bodyPr>
          <a:lstStyle/>
          <a:p>
            <a:pPr marL="109728" lvl="0">
              <a:buClr>
                <a:srgbClr val="BEE1EA"/>
              </a:buClr>
              <a:buSzPts val="3600"/>
            </a:pPr>
            <a:r>
              <a:rPr lang="en-US" sz="3600" b="1" dirty="0">
                <a:solidFill>
                  <a:schemeClr val="tx2"/>
                </a:solidFill>
                <a:ea typeface="Arial"/>
                <a:cs typeface="Arial"/>
                <a:sym typeface="Arial"/>
              </a:rPr>
              <a:t>4. Containing both other elements and text</a:t>
            </a:r>
            <a:endParaRPr lang="en-US" dirty="0">
              <a:solidFill>
                <a:schemeClr val="tx2"/>
              </a:solidFill>
              <a:ea typeface="Arial"/>
              <a:cs typeface="Arial"/>
              <a:sym typeface="Arial"/>
            </a:endParaRPr>
          </a:p>
          <a:p>
            <a:pPr marL="109728" lvl="0"/>
            <a:r>
              <a:rPr lang="en-US" sz="2400" b="1" dirty="0">
                <a:solidFill>
                  <a:schemeClr val="tx2"/>
                </a:solidFill>
                <a:ea typeface="Arial"/>
                <a:cs typeface="Arial"/>
                <a:sym typeface="Arial"/>
              </a:rPr>
              <a:t>XML</a:t>
            </a:r>
            <a:endParaRPr lang="en-US" dirty="0">
              <a:solidFill>
                <a:schemeClr val="tx2"/>
              </a:solidFill>
              <a:ea typeface="Arial"/>
              <a:cs typeface="Arial"/>
              <a:sym typeface="Arial"/>
            </a:endParaRPr>
          </a:p>
          <a:p>
            <a:pPr lvl="0"/>
            <a:r>
              <a:rPr lang="en-US" dirty="0">
                <a:ea typeface="Arial"/>
                <a:cs typeface="Arial"/>
                <a:sym typeface="Arial"/>
              </a:rPr>
              <a:t>&lt;letter&gt;</a:t>
            </a:r>
            <a:br>
              <a:rPr lang="en-US" dirty="0">
                <a:ea typeface="Arial"/>
                <a:cs typeface="Arial"/>
                <a:sym typeface="Arial"/>
              </a:rPr>
            </a:br>
            <a:r>
              <a:rPr lang="en-US" dirty="0">
                <a:ea typeface="Arial"/>
                <a:cs typeface="Arial"/>
                <a:sym typeface="Arial"/>
              </a:rPr>
              <a:t>  Dear Mr.&lt;name&gt;John Smith&lt;/name&gt;.</a:t>
            </a:r>
            <a:br>
              <a:rPr lang="en-US" dirty="0">
                <a:ea typeface="Arial"/>
                <a:cs typeface="Arial"/>
                <a:sym typeface="Arial"/>
              </a:rPr>
            </a:br>
            <a:r>
              <a:rPr lang="en-US" dirty="0">
                <a:ea typeface="Arial"/>
                <a:cs typeface="Arial"/>
                <a:sym typeface="Arial"/>
              </a:rPr>
              <a:t>  Your order &lt;</a:t>
            </a:r>
            <a:r>
              <a:rPr lang="en-US" dirty="0" err="1">
                <a:ea typeface="Arial"/>
                <a:cs typeface="Arial"/>
                <a:sym typeface="Arial"/>
              </a:rPr>
              <a:t>orderid</a:t>
            </a:r>
            <a:r>
              <a:rPr lang="en-US" dirty="0">
                <a:ea typeface="Arial"/>
                <a:cs typeface="Arial"/>
                <a:sym typeface="Arial"/>
              </a:rPr>
              <a:t>&gt;1032&lt;/</a:t>
            </a:r>
            <a:r>
              <a:rPr lang="en-US" dirty="0" err="1">
                <a:ea typeface="Arial"/>
                <a:cs typeface="Arial"/>
                <a:sym typeface="Arial"/>
              </a:rPr>
              <a:t>orderid</a:t>
            </a:r>
            <a:r>
              <a:rPr lang="en-US" dirty="0">
                <a:ea typeface="Arial"/>
                <a:cs typeface="Arial"/>
                <a:sym typeface="Arial"/>
              </a:rPr>
              <a:t>&gt;</a:t>
            </a:r>
            <a:br>
              <a:rPr lang="en-US" dirty="0">
                <a:ea typeface="Arial"/>
                <a:cs typeface="Arial"/>
                <a:sym typeface="Arial"/>
              </a:rPr>
            </a:br>
            <a:r>
              <a:rPr lang="en-US" dirty="0">
                <a:ea typeface="Arial"/>
                <a:cs typeface="Arial"/>
                <a:sym typeface="Arial"/>
              </a:rPr>
              <a:t>  will be shipped on &lt;</a:t>
            </a:r>
            <a:r>
              <a:rPr lang="en-US" dirty="0" err="1">
                <a:ea typeface="Arial"/>
                <a:cs typeface="Arial"/>
                <a:sym typeface="Arial"/>
              </a:rPr>
              <a:t>shipdate</a:t>
            </a:r>
            <a:r>
              <a:rPr lang="en-US" dirty="0">
                <a:ea typeface="Arial"/>
                <a:cs typeface="Arial"/>
                <a:sym typeface="Arial"/>
              </a:rPr>
              <a:t>&gt;2001-07-13&lt;/</a:t>
            </a:r>
            <a:r>
              <a:rPr lang="en-US" dirty="0" err="1">
                <a:ea typeface="Arial"/>
                <a:cs typeface="Arial"/>
                <a:sym typeface="Arial"/>
              </a:rPr>
              <a:t>shipdate</a:t>
            </a:r>
            <a:r>
              <a:rPr lang="en-US" dirty="0">
                <a:ea typeface="Arial"/>
                <a:cs typeface="Arial"/>
                <a:sym typeface="Arial"/>
              </a:rPr>
              <a:t>&gt;.</a:t>
            </a:r>
            <a:br>
              <a:rPr lang="en-US" dirty="0">
                <a:ea typeface="Arial"/>
                <a:cs typeface="Arial"/>
                <a:sym typeface="Arial"/>
              </a:rPr>
            </a:br>
            <a:r>
              <a:rPr lang="en-US" dirty="0">
                <a:ea typeface="Arial"/>
                <a:cs typeface="Arial"/>
                <a:sym typeface="Arial"/>
              </a:rPr>
              <a:t>&lt;/letter&gt;</a:t>
            </a:r>
            <a:endParaRPr lang="en-US" dirty="0"/>
          </a:p>
          <a:p>
            <a:pPr marL="109728" lvl="0"/>
            <a:r>
              <a:rPr lang="en-US" sz="2400" b="1" dirty="0">
                <a:solidFill>
                  <a:schemeClr val="tx2"/>
                </a:solidFill>
                <a:ea typeface="Arial"/>
                <a:cs typeface="Arial"/>
                <a:sym typeface="Arial"/>
              </a:rPr>
              <a:t>XSD</a:t>
            </a:r>
            <a:endParaRPr lang="en-US" dirty="0">
              <a:solidFill>
                <a:schemeClr val="tx2"/>
              </a:solidFill>
              <a:ea typeface="Arial"/>
              <a:cs typeface="Arial"/>
              <a:sym typeface="Arial"/>
            </a:endParaRPr>
          </a:p>
          <a:p>
            <a:pPr lvl="0"/>
            <a:r>
              <a:rPr lang="en-US" dirty="0">
                <a:ea typeface="Arial"/>
                <a:cs typeface="Arial"/>
                <a:sym typeface="Arial"/>
              </a:rPr>
              <a:t>&lt;</a:t>
            </a:r>
            <a:r>
              <a:rPr lang="en-US" dirty="0" err="1">
                <a:ea typeface="Arial"/>
                <a:cs typeface="Arial"/>
                <a:sym typeface="Arial"/>
              </a:rPr>
              <a:t>xs:element</a:t>
            </a:r>
            <a:r>
              <a:rPr lang="en-US" dirty="0">
                <a:ea typeface="Arial"/>
                <a:cs typeface="Arial"/>
                <a:sym typeface="Arial"/>
              </a:rPr>
              <a:t> name="letter"&gt;</a:t>
            </a:r>
            <a:br>
              <a:rPr lang="en-US" dirty="0">
                <a:ea typeface="Arial"/>
                <a:cs typeface="Arial"/>
                <a:sym typeface="Arial"/>
              </a:rPr>
            </a:br>
            <a:r>
              <a:rPr lang="en-US" dirty="0">
                <a:ea typeface="Arial"/>
                <a:cs typeface="Arial"/>
                <a:sym typeface="Arial"/>
              </a:rPr>
              <a:t>  &lt;</a:t>
            </a:r>
            <a:r>
              <a:rPr lang="en-US" dirty="0" err="1">
                <a:ea typeface="Arial"/>
                <a:cs typeface="Arial"/>
                <a:sym typeface="Arial"/>
              </a:rPr>
              <a:t>xs:complexType</a:t>
            </a:r>
            <a:r>
              <a:rPr lang="en-US" dirty="0">
                <a:ea typeface="Arial"/>
                <a:cs typeface="Arial"/>
                <a:sym typeface="Arial"/>
              </a:rPr>
              <a:t> mixed="true"&gt;</a:t>
            </a:r>
            <a:br>
              <a:rPr lang="en-US" dirty="0">
                <a:ea typeface="Arial"/>
                <a:cs typeface="Arial"/>
                <a:sym typeface="Arial"/>
              </a:rPr>
            </a:br>
            <a:r>
              <a:rPr lang="en-US" dirty="0">
                <a:ea typeface="Arial"/>
                <a:cs typeface="Arial"/>
                <a:sym typeface="Arial"/>
              </a:rPr>
              <a:t>    &lt;</a:t>
            </a:r>
            <a:r>
              <a:rPr lang="en-US" dirty="0" err="1">
                <a:ea typeface="Arial"/>
                <a:cs typeface="Arial"/>
                <a:sym typeface="Arial"/>
              </a:rPr>
              <a:t>xs:sequence</a:t>
            </a:r>
            <a:r>
              <a:rPr lang="en-US" dirty="0">
                <a:ea typeface="Arial"/>
                <a:cs typeface="Arial"/>
                <a:sym typeface="Arial"/>
              </a:rPr>
              <a:t>&gt;</a:t>
            </a:r>
            <a:br>
              <a:rPr lang="en-US" dirty="0">
                <a:ea typeface="Arial"/>
                <a:cs typeface="Arial"/>
                <a:sym typeface="Arial"/>
              </a:rPr>
            </a:br>
            <a:r>
              <a:rPr lang="en-US" dirty="0">
                <a:ea typeface="Arial"/>
                <a:cs typeface="Arial"/>
                <a:sym typeface="Arial"/>
              </a:rPr>
              <a:t>      &lt;</a:t>
            </a:r>
            <a:r>
              <a:rPr lang="en-US" dirty="0" err="1">
                <a:ea typeface="Arial"/>
                <a:cs typeface="Arial"/>
                <a:sym typeface="Arial"/>
              </a:rPr>
              <a:t>xs:element</a:t>
            </a:r>
            <a:r>
              <a:rPr lang="en-US" dirty="0">
                <a:ea typeface="Arial"/>
                <a:cs typeface="Arial"/>
                <a:sym typeface="Arial"/>
              </a:rPr>
              <a:t> name="name" type="</a:t>
            </a:r>
            <a:r>
              <a:rPr lang="en-US" dirty="0" err="1">
                <a:ea typeface="Arial"/>
                <a:cs typeface="Arial"/>
                <a:sym typeface="Arial"/>
              </a:rPr>
              <a:t>xs:string</a:t>
            </a:r>
            <a:r>
              <a:rPr lang="en-US" dirty="0">
                <a:ea typeface="Arial"/>
                <a:cs typeface="Arial"/>
                <a:sym typeface="Arial"/>
              </a:rPr>
              <a:t>"/&gt;</a:t>
            </a:r>
            <a:br>
              <a:rPr lang="en-US" dirty="0">
                <a:ea typeface="Arial"/>
                <a:cs typeface="Arial"/>
                <a:sym typeface="Arial"/>
              </a:rPr>
            </a:br>
            <a:r>
              <a:rPr lang="en-US" dirty="0">
                <a:ea typeface="Arial"/>
                <a:cs typeface="Arial"/>
                <a:sym typeface="Arial"/>
              </a:rPr>
              <a:t>      &lt;</a:t>
            </a:r>
            <a:r>
              <a:rPr lang="en-US" dirty="0" err="1">
                <a:ea typeface="Arial"/>
                <a:cs typeface="Arial"/>
                <a:sym typeface="Arial"/>
              </a:rPr>
              <a:t>xs:element</a:t>
            </a:r>
            <a:r>
              <a:rPr lang="en-US" dirty="0">
                <a:ea typeface="Arial"/>
                <a:cs typeface="Arial"/>
                <a:sym typeface="Arial"/>
              </a:rPr>
              <a:t> name="</a:t>
            </a:r>
            <a:r>
              <a:rPr lang="en-US" dirty="0" err="1">
                <a:ea typeface="Arial"/>
                <a:cs typeface="Arial"/>
                <a:sym typeface="Arial"/>
              </a:rPr>
              <a:t>orderid</a:t>
            </a:r>
            <a:r>
              <a:rPr lang="en-US" dirty="0">
                <a:ea typeface="Arial"/>
                <a:cs typeface="Arial"/>
                <a:sym typeface="Arial"/>
              </a:rPr>
              <a:t>" type="</a:t>
            </a:r>
            <a:r>
              <a:rPr lang="en-US" dirty="0" err="1">
                <a:ea typeface="Arial"/>
                <a:cs typeface="Arial"/>
                <a:sym typeface="Arial"/>
              </a:rPr>
              <a:t>xs:positiveInteger</a:t>
            </a:r>
            <a:r>
              <a:rPr lang="en-US" dirty="0">
                <a:ea typeface="Arial"/>
                <a:cs typeface="Arial"/>
                <a:sym typeface="Arial"/>
              </a:rPr>
              <a:t>"/&gt;</a:t>
            </a:r>
            <a:br>
              <a:rPr lang="en-US" dirty="0">
                <a:ea typeface="Arial"/>
                <a:cs typeface="Arial"/>
                <a:sym typeface="Arial"/>
              </a:rPr>
            </a:br>
            <a:r>
              <a:rPr lang="en-US" dirty="0">
                <a:ea typeface="Arial"/>
                <a:cs typeface="Arial"/>
                <a:sym typeface="Arial"/>
              </a:rPr>
              <a:t>      &lt;</a:t>
            </a:r>
            <a:r>
              <a:rPr lang="en-US" dirty="0" err="1">
                <a:ea typeface="Arial"/>
                <a:cs typeface="Arial"/>
                <a:sym typeface="Arial"/>
              </a:rPr>
              <a:t>xs:element</a:t>
            </a:r>
            <a:r>
              <a:rPr lang="en-US" dirty="0">
                <a:ea typeface="Arial"/>
                <a:cs typeface="Arial"/>
                <a:sym typeface="Arial"/>
              </a:rPr>
              <a:t> name="</a:t>
            </a:r>
            <a:r>
              <a:rPr lang="en-US" dirty="0" err="1">
                <a:ea typeface="Arial"/>
                <a:cs typeface="Arial"/>
                <a:sym typeface="Arial"/>
              </a:rPr>
              <a:t>shipdate</a:t>
            </a:r>
            <a:r>
              <a:rPr lang="en-US" dirty="0">
                <a:ea typeface="Arial"/>
                <a:cs typeface="Arial"/>
                <a:sym typeface="Arial"/>
              </a:rPr>
              <a:t>" type="</a:t>
            </a:r>
            <a:r>
              <a:rPr lang="en-US" dirty="0" err="1">
                <a:ea typeface="Arial"/>
                <a:cs typeface="Arial"/>
                <a:sym typeface="Arial"/>
              </a:rPr>
              <a:t>xs:date</a:t>
            </a:r>
            <a:r>
              <a:rPr lang="en-US" dirty="0">
                <a:ea typeface="Arial"/>
                <a:cs typeface="Arial"/>
                <a:sym typeface="Arial"/>
              </a:rPr>
              <a:t>"/&gt;</a:t>
            </a:r>
            <a:br>
              <a:rPr lang="en-US" dirty="0">
                <a:ea typeface="Arial"/>
                <a:cs typeface="Arial"/>
                <a:sym typeface="Arial"/>
              </a:rPr>
            </a:br>
            <a:r>
              <a:rPr lang="en-US" dirty="0">
                <a:ea typeface="Arial"/>
                <a:cs typeface="Arial"/>
                <a:sym typeface="Arial"/>
              </a:rPr>
              <a:t>    &lt;/</a:t>
            </a:r>
            <a:r>
              <a:rPr lang="en-US" dirty="0" err="1">
                <a:ea typeface="Arial"/>
                <a:cs typeface="Arial"/>
                <a:sym typeface="Arial"/>
              </a:rPr>
              <a:t>xs:sequence</a:t>
            </a:r>
            <a:r>
              <a:rPr lang="en-US" dirty="0">
                <a:ea typeface="Arial"/>
                <a:cs typeface="Arial"/>
                <a:sym typeface="Arial"/>
              </a:rPr>
              <a:t>&gt;</a:t>
            </a:r>
            <a:br>
              <a:rPr lang="en-US" dirty="0">
                <a:ea typeface="Arial"/>
                <a:cs typeface="Arial"/>
                <a:sym typeface="Arial"/>
              </a:rPr>
            </a:br>
            <a:r>
              <a:rPr lang="en-US" dirty="0">
                <a:ea typeface="Arial"/>
                <a:cs typeface="Arial"/>
                <a:sym typeface="Arial"/>
              </a:rPr>
              <a:t>  &lt;/</a:t>
            </a:r>
            <a:r>
              <a:rPr lang="en-US" dirty="0" err="1">
                <a:ea typeface="Arial"/>
                <a:cs typeface="Arial"/>
                <a:sym typeface="Arial"/>
              </a:rPr>
              <a:t>xs:complexType</a:t>
            </a:r>
            <a:r>
              <a:rPr lang="en-US" dirty="0">
                <a:ea typeface="Arial"/>
                <a:cs typeface="Arial"/>
                <a:sym typeface="Arial"/>
              </a:rPr>
              <a:t>&gt;</a:t>
            </a:r>
            <a:br>
              <a:rPr lang="en-US" dirty="0">
                <a:ea typeface="Arial"/>
                <a:cs typeface="Arial"/>
                <a:sym typeface="Arial"/>
              </a:rPr>
            </a:br>
            <a:r>
              <a:rPr lang="en-US" dirty="0">
                <a:ea typeface="Arial"/>
                <a:cs typeface="Arial"/>
                <a:sym typeface="Arial"/>
              </a:rPr>
              <a:t>&lt;/</a:t>
            </a:r>
            <a:r>
              <a:rPr lang="en-US" dirty="0" err="1">
                <a:ea typeface="Arial"/>
                <a:cs typeface="Arial"/>
                <a:sym typeface="Arial"/>
              </a:rPr>
              <a:t>xs:element</a:t>
            </a:r>
            <a:r>
              <a:rPr lang="en-US" dirty="0">
                <a:ea typeface="Arial"/>
                <a:cs typeface="Arial"/>
                <a:sym typeface="Arial"/>
              </a:rPr>
              <a:t>&gt;</a:t>
            </a:r>
            <a:endParaRPr lang="en-US" dirty="0"/>
          </a:p>
          <a:p>
            <a:pPr lvl="0"/>
            <a:endParaRPr lang="en-US" dirty="0">
              <a:ea typeface="Arial"/>
              <a:cs typeface="Arial"/>
              <a:sym typeface="Arial"/>
            </a:endParaRPr>
          </a:p>
          <a:p>
            <a:pPr lvl="0"/>
            <a:r>
              <a:rPr lang="en-US" dirty="0">
                <a:ea typeface="Arial"/>
                <a:cs typeface="Arial"/>
                <a:sym typeface="Arial"/>
              </a:rPr>
              <a:t>Note:  To enable character data to appear between the child-elements of "letter", the mixed attribute must be set to "true"</a:t>
            </a:r>
            <a:endParaRPr lang="en-US" dirty="0"/>
          </a:p>
        </p:txBody>
      </p:sp>
    </p:spTree>
    <p:extLst>
      <p:ext uri="{BB962C8B-B14F-4D97-AF65-F5344CB8AC3E}">
        <p14:creationId xmlns:p14="http://schemas.microsoft.com/office/powerpoint/2010/main" val="29615927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68;p39">
            <a:extLst>
              <a:ext uri="{FF2B5EF4-FFF2-40B4-BE49-F238E27FC236}">
                <a16:creationId xmlns:a16="http://schemas.microsoft.com/office/drawing/2014/main" id="{6EA11FFE-D99A-4919-8D61-FA2C945220BA}"/>
              </a:ext>
            </a:extLst>
          </p:cNvPr>
          <p:cNvSpPr/>
          <p:nvPr/>
        </p:nvSpPr>
        <p:spPr>
          <a:xfrm>
            <a:off x="1600200" y="228600"/>
            <a:ext cx="7315200" cy="14157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u="sng" dirty="0">
                <a:solidFill>
                  <a:schemeClr val="tx2"/>
                </a:solidFill>
                <a:latin typeface="Erica One"/>
                <a:ea typeface="Erica One"/>
                <a:cs typeface="Erica One"/>
                <a:sym typeface="Erica One"/>
              </a:rPr>
              <a:t>XSL</a:t>
            </a:r>
            <a:endParaRPr sz="1800" dirty="0">
              <a:solidFill>
                <a:schemeClr val="tx2"/>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en-US" sz="1800" dirty="0">
                <a:latin typeface="Arial"/>
                <a:ea typeface="Arial"/>
                <a:cs typeface="Arial"/>
                <a:sym typeface="Arial"/>
              </a:rPr>
              <a:t>XSL 🡪 </a:t>
            </a:r>
            <a:r>
              <a:rPr lang="en-US" sz="1800" dirty="0" err="1">
                <a:latin typeface="Arial"/>
                <a:ea typeface="Arial"/>
                <a:cs typeface="Arial"/>
                <a:sym typeface="Arial"/>
              </a:rPr>
              <a:t>eXtensible</a:t>
            </a:r>
            <a:r>
              <a:rPr lang="en-US" sz="1800" dirty="0">
                <a:latin typeface="Arial"/>
                <a:ea typeface="Arial"/>
                <a:cs typeface="Arial"/>
                <a:sym typeface="Arial"/>
              </a:rPr>
              <a:t> Stylesheet Language is a styling language for XML.</a:t>
            </a:r>
            <a:endParaRPr dirty="0"/>
          </a:p>
          <a:p>
            <a:pPr marL="285750" marR="0" lvl="0" indent="-285750" algn="l" rtl="0">
              <a:spcBef>
                <a:spcPts val="0"/>
              </a:spcBef>
              <a:spcAft>
                <a:spcPts val="0"/>
              </a:spcAft>
              <a:buClr>
                <a:schemeClr val="dk1"/>
              </a:buClr>
              <a:buSzPts val="1800"/>
              <a:buFont typeface="Arial"/>
              <a:buChar char="•"/>
            </a:pPr>
            <a:r>
              <a:rPr lang="en-US" sz="1800" dirty="0">
                <a:latin typeface="Arial"/>
                <a:ea typeface="Arial"/>
                <a:cs typeface="Arial"/>
                <a:sym typeface="Arial"/>
              </a:rPr>
              <a:t>(Also XSLT 🡪 </a:t>
            </a:r>
            <a:r>
              <a:rPr lang="en-US" sz="1800" dirty="0" err="1">
                <a:latin typeface="Arial"/>
                <a:ea typeface="Arial"/>
                <a:cs typeface="Arial"/>
                <a:sym typeface="Arial"/>
              </a:rPr>
              <a:t>eXtensible</a:t>
            </a:r>
            <a:r>
              <a:rPr lang="en-US" sz="1800" dirty="0">
                <a:latin typeface="Arial"/>
                <a:ea typeface="Arial"/>
                <a:cs typeface="Arial"/>
                <a:sym typeface="Arial"/>
              </a:rPr>
              <a:t> Stylesheet Language Transformations) </a:t>
            </a:r>
            <a:endParaRPr dirty="0"/>
          </a:p>
        </p:txBody>
      </p:sp>
      <p:pic>
        <p:nvPicPr>
          <p:cNvPr id="3" name="Google Shape;369;p39">
            <a:extLst>
              <a:ext uri="{FF2B5EF4-FFF2-40B4-BE49-F238E27FC236}">
                <a16:creationId xmlns:a16="http://schemas.microsoft.com/office/drawing/2014/main" id="{5F7241A3-BE27-41D7-831D-2F6C2B6DB789}"/>
              </a:ext>
            </a:extLst>
          </p:cNvPr>
          <p:cNvPicPr preferRelativeResize="0"/>
          <p:nvPr/>
        </p:nvPicPr>
        <p:blipFill rotWithShape="1">
          <a:blip r:embed="rId2">
            <a:alphaModFix/>
          </a:blip>
          <a:srcRect/>
          <a:stretch/>
        </p:blipFill>
        <p:spPr>
          <a:xfrm>
            <a:off x="2431473" y="1882606"/>
            <a:ext cx="5396345" cy="3536790"/>
          </a:xfrm>
          <a:prstGeom prst="rect">
            <a:avLst/>
          </a:prstGeom>
          <a:noFill/>
          <a:ln>
            <a:noFill/>
          </a:ln>
        </p:spPr>
      </p:pic>
      <p:sp>
        <p:nvSpPr>
          <p:cNvPr id="4" name="Google Shape;370;p39">
            <a:extLst>
              <a:ext uri="{FF2B5EF4-FFF2-40B4-BE49-F238E27FC236}">
                <a16:creationId xmlns:a16="http://schemas.microsoft.com/office/drawing/2014/main" id="{CA878C12-FE7B-4A5C-AFA6-F4FEC03AB218}"/>
              </a:ext>
            </a:extLst>
          </p:cNvPr>
          <p:cNvSpPr/>
          <p:nvPr/>
        </p:nvSpPr>
        <p:spPr>
          <a:xfrm>
            <a:off x="1219200" y="5657671"/>
            <a:ext cx="9490364"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latin typeface="Arial"/>
                <a:ea typeface="Arial"/>
                <a:cs typeface="Arial"/>
                <a:sym typeface="Arial"/>
              </a:rPr>
              <a:t>In the transformation process, XSLT uses XPath to define parts of the source document that should match one or more predefined templates. When a match is found, XSLT will transform the matching part of the source document into the result document.</a:t>
            </a:r>
            <a:endParaRPr dirty="0"/>
          </a:p>
        </p:txBody>
      </p:sp>
    </p:spTree>
    <p:extLst>
      <p:ext uri="{BB962C8B-B14F-4D97-AF65-F5344CB8AC3E}">
        <p14:creationId xmlns:p14="http://schemas.microsoft.com/office/powerpoint/2010/main" val="40110776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375;p40">
            <a:extLst>
              <a:ext uri="{FF2B5EF4-FFF2-40B4-BE49-F238E27FC236}">
                <a16:creationId xmlns:a16="http://schemas.microsoft.com/office/drawing/2014/main" id="{F2B0FF87-834C-46F7-A29E-380AC7DD90FF}"/>
              </a:ext>
            </a:extLst>
          </p:cNvPr>
          <p:cNvPicPr preferRelativeResize="0"/>
          <p:nvPr/>
        </p:nvPicPr>
        <p:blipFill rotWithShape="1">
          <a:blip r:embed="rId2">
            <a:alphaModFix/>
          </a:blip>
          <a:srcRect/>
          <a:stretch/>
        </p:blipFill>
        <p:spPr>
          <a:xfrm>
            <a:off x="1350818" y="1108364"/>
            <a:ext cx="7772400" cy="3886200"/>
          </a:xfrm>
          <a:prstGeom prst="rect">
            <a:avLst/>
          </a:prstGeom>
          <a:noFill/>
          <a:ln>
            <a:noFill/>
          </a:ln>
        </p:spPr>
      </p:pic>
      <p:sp>
        <p:nvSpPr>
          <p:cNvPr id="3" name="Google Shape;376;p40">
            <a:extLst>
              <a:ext uri="{FF2B5EF4-FFF2-40B4-BE49-F238E27FC236}">
                <a16:creationId xmlns:a16="http://schemas.microsoft.com/office/drawing/2014/main" id="{8149FABA-1740-48FE-9C1B-601BCDE6418F}"/>
              </a:ext>
            </a:extLst>
          </p:cNvPr>
          <p:cNvSpPr/>
          <p:nvPr/>
        </p:nvSpPr>
        <p:spPr>
          <a:xfrm>
            <a:off x="1600200" y="304800"/>
            <a:ext cx="696056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u="sng" dirty="0">
                <a:solidFill>
                  <a:schemeClr val="tx2">
                    <a:lumMod val="90000"/>
                  </a:schemeClr>
                </a:solidFill>
                <a:latin typeface="Erica One"/>
                <a:ea typeface="Erica One"/>
                <a:cs typeface="Erica One"/>
                <a:sym typeface="Erica One"/>
              </a:rPr>
              <a:t>Difference Between CSS and XSL</a:t>
            </a:r>
            <a:endParaRPr dirty="0">
              <a:solidFill>
                <a:schemeClr val="tx2">
                  <a:lumMod val="90000"/>
                </a:schemeClr>
              </a:solidFill>
            </a:endParaRPr>
          </a:p>
        </p:txBody>
      </p:sp>
    </p:spTree>
    <p:extLst>
      <p:ext uri="{BB962C8B-B14F-4D97-AF65-F5344CB8AC3E}">
        <p14:creationId xmlns:p14="http://schemas.microsoft.com/office/powerpoint/2010/main" val="17613616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1;p41">
            <a:extLst>
              <a:ext uri="{FF2B5EF4-FFF2-40B4-BE49-F238E27FC236}">
                <a16:creationId xmlns:a16="http://schemas.microsoft.com/office/drawing/2014/main" id="{09919771-8867-49EC-8150-6F13E2257900}"/>
              </a:ext>
            </a:extLst>
          </p:cNvPr>
          <p:cNvSpPr/>
          <p:nvPr/>
        </p:nvSpPr>
        <p:spPr>
          <a:xfrm>
            <a:off x="900545" y="114879"/>
            <a:ext cx="175400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u="sng" dirty="0">
                <a:solidFill>
                  <a:schemeClr val="tx2">
                    <a:lumMod val="90000"/>
                  </a:schemeClr>
                </a:solidFill>
                <a:latin typeface="Erica One"/>
                <a:ea typeface="Erica One"/>
                <a:cs typeface="Erica One"/>
                <a:sym typeface="Erica One"/>
              </a:rPr>
              <a:t>Syntax</a:t>
            </a:r>
            <a:endParaRPr sz="1800" dirty="0">
              <a:solidFill>
                <a:schemeClr val="tx2">
                  <a:lumMod val="90000"/>
                </a:schemeClr>
              </a:solidFill>
              <a:latin typeface="Arial"/>
              <a:ea typeface="Arial"/>
              <a:cs typeface="Arial"/>
              <a:sym typeface="Arial"/>
            </a:endParaRPr>
          </a:p>
        </p:txBody>
      </p:sp>
      <p:sp>
        <p:nvSpPr>
          <p:cNvPr id="3" name="Google Shape;382;p41">
            <a:extLst>
              <a:ext uri="{FF2B5EF4-FFF2-40B4-BE49-F238E27FC236}">
                <a16:creationId xmlns:a16="http://schemas.microsoft.com/office/drawing/2014/main" id="{8AEBBC1D-B8C4-488D-9084-18CEA27312B8}"/>
              </a:ext>
            </a:extLst>
          </p:cNvPr>
          <p:cNvSpPr/>
          <p:nvPr/>
        </p:nvSpPr>
        <p:spPr>
          <a:xfrm>
            <a:off x="1129145" y="699654"/>
            <a:ext cx="4343400" cy="3416279"/>
          </a:xfrm>
          <a:prstGeom prst="rect">
            <a:avLst/>
          </a:prstGeom>
          <a:solidFill>
            <a:srgbClr val="A4DCEA"/>
          </a:solid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Arial"/>
              <a:buNone/>
            </a:pPr>
            <a:r>
              <a:rPr lang="en-US" sz="2400" dirty="0">
                <a:solidFill>
                  <a:schemeClr val="dk1"/>
                </a:solidFill>
                <a:latin typeface="Arial"/>
                <a:ea typeface="Arial"/>
                <a:cs typeface="Arial"/>
                <a:sym typeface="Arial"/>
              </a:rPr>
              <a:t>&lt;</a:t>
            </a:r>
            <a:r>
              <a:rPr lang="en-US" sz="2400" dirty="0" err="1">
                <a:solidFill>
                  <a:schemeClr val="dk1"/>
                </a:solidFill>
                <a:latin typeface="Arial"/>
                <a:ea typeface="Arial"/>
                <a:cs typeface="Arial"/>
                <a:sym typeface="Arial"/>
              </a:rPr>
              <a:t>xsl:stylesheet</a:t>
            </a:r>
            <a:r>
              <a:rPr lang="en-US" sz="2400" dirty="0">
                <a:solidFill>
                  <a:schemeClr val="dk1"/>
                </a:solidFill>
                <a:latin typeface="Arial"/>
                <a:ea typeface="Arial"/>
                <a:cs typeface="Arial"/>
                <a:sym typeface="Arial"/>
              </a:rPr>
              <a:t> version="1.0"</a:t>
            </a:r>
            <a:endParaRPr dirty="0"/>
          </a:p>
          <a:p>
            <a:pPr marL="0" marR="0" lvl="0" indent="0" algn="l" rtl="0">
              <a:spcBef>
                <a:spcPts val="0"/>
              </a:spcBef>
              <a:spcAft>
                <a:spcPts val="0"/>
              </a:spcAft>
              <a:buClr>
                <a:schemeClr val="dk1"/>
              </a:buClr>
              <a:buSzPts val="2400"/>
              <a:buFont typeface="Arial"/>
              <a:buNone/>
            </a:pPr>
            <a:r>
              <a:rPr lang="en-US" sz="2400" dirty="0" err="1">
                <a:solidFill>
                  <a:schemeClr val="dk1"/>
                </a:solidFill>
                <a:latin typeface="Arial"/>
                <a:ea typeface="Arial"/>
                <a:cs typeface="Arial"/>
                <a:sym typeface="Arial"/>
              </a:rPr>
              <a:t>xmlns:xsl</a:t>
            </a:r>
            <a:r>
              <a:rPr lang="en-US" sz="2400" dirty="0">
                <a:solidFill>
                  <a:schemeClr val="dk1"/>
                </a:solidFill>
                <a:latin typeface="Arial"/>
                <a:ea typeface="Arial"/>
                <a:cs typeface="Arial"/>
                <a:sym typeface="Arial"/>
              </a:rPr>
              <a:t>="http://www.w3.org/1999/XSL/Transform"&gt;</a:t>
            </a:r>
            <a:endParaRPr dirty="0"/>
          </a:p>
          <a:p>
            <a:pPr marL="0" marR="0" lvl="0" indent="0" algn="l" rtl="0">
              <a:spcBef>
                <a:spcPts val="0"/>
              </a:spcBef>
              <a:spcAft>
                <a:spcPts val="0"/>
              </a:spcAft>
              <a:buClr>
                <a:schemeClr val="dk1"/>
              </a:buClr>
              <a:buSzPts val="2400"/>
              <a:buFont typeface="Arial"/>
              <a:buNone/>
            </a:pPr>
            <a:r>
              <a:rPr lang="en-US" sz="2400" dirty="0">
                <a:solidFill>
                  <a:schemeClr val="dk1"/>
                </a:solidFill>
                <a:latin typeface="Arial"/>
                <a:ea typeface="Arial"/>
                <a:cs typeface="Arial"/>
                <a:sym typeface="Arial"/>
              </a:rPr>
              <a:t>&lt;</a:t>
            </a:r>
            <a:r>
              <a:rPr lang="en-US" sz="2400" dirty="0" err="1">
                <a:solidFill>
                  <a:schemeClr val="dk1"/>
                </a:solidFill>
                <a:latin typeface="Arial"/>
                <a:ea typeface="Arial"/>
                <a:cs typeface="Arial"/>
                <a:sym typeface="Arial"/>
              </a:rPr>
              <a:t>xsl:template</a:t>
            </a:r>
            <a:r>
              <a:rPr lang="en-US" sz="2400" dirty="0">
                <a:solidFill>
                  <a:schemeClr val="dk1"/>
                </a:solidFill>
                <a:latin typeface="Arial"/>
                <a:ea typeface="Arial"/>
                <a:cs typeface="Arial"/>
                <a:sym typeface="Arial"/>
              </a:rPr>
              <a:t> match="/"&gt;</a:t>
            </a:r>
            <a:endParaRPr dirty="0"/>
          </a:p>
          <a:p>
            <a:pPr marL="0" marR="0" lvl="0" indent="0" algn="l" rtl="0">
              <a:spcBef>
                <a:spcPts val="0"/>
              </a:spcBef>
              <a:spcAft>
                <a:spcPts val="0"/>
              </a:spcAft>
              <a:buClr>
                <a:schemeClr val="dk1"/>
              </a:buClr>
              <a:buSzPts val="2400"/>
              <a:buFont typeface="Arial"/>
              <a:buNone/>
            </a:pPr>
            <a:r>
              <a:rPr lang="en-US" sz="2400" dirty="0">
                <a:solidFill>
                  <a:schemeClr val="dk1"/>
                </a:solidFill>
                <a:latin typeface="Arial"/>
                <a:ea typeface="Arial"/>
                <a:cs typeface="Arial"/>
                <a:sym typeface="Arial"/>
              </a:rPr>
              <a:t>  &lt;html&gt;</a:t>
            </a:r>
            <a:endParaRPr dirty="0"/>
          </a:p>
          <a:p>
            <a:pPr marL="0" marR="0" lvl="0" indent="0" algn="l" rtl="0">
              <a:spcBef>
                <a:spcPts val="0"/>
              </a:spcBef>
              <a:spcAft>
                <a:spcPts val="0"/>
              </a:spcAft>
              <a:buClr>
                <a:schemeClr val="dk1"/>
              </a:buClr>
              <a:buSzPts val="2400"/>
              <a:buFont typeface="Arial"/>
              <a:buNone/>
            </a:pPr>
            <a:r>
              <a:rPr lang="en-US" sz="2400" dirty="0">
                <a:solidFill>
                  <a:schemeClr val="dk1"/>
                </a:solidFill>
                <a:latin typeface="Arial"/>
                <a:ea typeface="Arial"/>
                <a:cs typeface="Arial"/>
                <a:sym typeface="Arial"/>
              </a:rPr>
              <a:t>           ……</a:t>
            </a:r>
            <a:endParaRPr sz="2400"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r>
              <a:rPr lang="en-US" sz="2400" dirty="0">
                <a:solidFill>
                  <a:schemeClr val="dk1"/>
                </a:solidFill>
                <a:latin typeface="Arial"/>
                <a:ea typeface="Arial"/>
                <a:cs typeface="Arial"/>
                <a:sym typeface="Arial"/>
              </a:rPr>
              <a:t>&lt;/html&gt;</a:t>
            </a:r>
            <a:endParaRPr dirty="0"/>
          </a:p>
          <a:p>
            <a:pPr marL="0" marR="0" lvl="0" indent="0" algn="l" rtl="0">
              <a:spcBef>
                <a:spcPts val="0"/>
              </a:spcBef>
              <a:spcAft>
                <a:spcPts val="0"/>
              </a:spcAft>
              <a:buClr>
                <a:schemeClr val="dk1"/>
              </a:buClr>
              <a:buSzPts val="2400"/>
              <a:buFont typeface="Arial"/>
              <a:buNone/>
            </a:pPr>
            <a:r>
              <a:rPr lang="en-US" sz="2400" dirty="0">
                <a:solidFill>
                  <a:schemeClr val="dk1"/>
                </a:solidFill>
                <a:latin typeface="Arial"/>
                <a:ea typeface="Arial"/>
                <a:cs typeface="Arial"/>
                <a:sym typeface="Arial"/>
              </a:rPr>
              <a:t>&lt;/</a:t>
            </a:r>
            <a:r>
              <a:rPr lang="en-US" sz="2400" dirty="0" err="1">
                <a:solidFill>
                  <a:schemeClr val="dk1"/>
                </a:solidFill>
                <a:latin typeface="Arial"/>
                <a:ea typeface="Arial"/>
                <a:cs typeface="Arial"/>
                <a:sym typeface="Arial"/>
              </a:rPr>
              <a:t>xsl:template</a:t>
            </a:r>
            <a:r>
              <a:rPr lang="en-US" sz="2400" dirty="0">
                <a:solidFill>
                  <a:schemeClr val="dk1"/>
                </a:solidFill>
                <a:latin typeface="Arial"/>
                <a:ea typeface="Arial"/>
                <a:cs typeface="Arial"/>
                <a:sym typeface="Arial"/>
              </a:rPr>
              <a:t>&gt;</a:t>
            </a:r>
            <a:endParaRPr dirty="0"/>
          </a:p>
          <a:p>
            <a:pPr marL="0" marR="0" lvl="0" indent="0" algn="l" rtl="0">
              <a:spcBef>
                <a:spcPts val="0"/>
              </a:spcBef>
              <a:spcAft>
                <a:spcPts val="0"/>
              </a:spcAft>
              <a:buClr>
                <a:schemeClr val="dk1"/>
              </a:buClr>
              <a:buSzPts val="2400"/>
              <a:buFont typeface="Arial"/>
              <a:buNone/>
            </a:pPr>
            <a:r>
              <a:rPr lang="en-US" sz="2400" dirty="0">
                <a:solidFill>
                  <a:schemeClr val="dk1"/>
                </a:solidFill>
                <a:latin typeface="Arial"/>
                <a:ea typeface="Arial"/>
                <a:cs typeface="Arial"/>
                <a:sym typeface="Arial"/>
              </a:rPr>
              <a:t>&lt;/</a:t>
            </a:r>
            <a:r>
              <a:rPr lang="en-US" sz="2400" dirty="0" err="1">
                <a:solidFill>
                  <a:schemeClr val="dk1"/>
                </a:solidFill>
                <a:latin typeface="Arial"/>
                <a:ea typeface="Arial"/>
                <a:cs typeface="Arial"/>
                <a:sym typeface="Arial"/>
              </a:rPr>
              <a:t>xsl:stylesheet</a:t>
            </a:r>
            <a:r>
              <a:rPr lang="en-US" sz="2400" dirty="0">
                <a:solidFill>
                  <a:schemeClr val="dk1"/>
                </a:solidFill>
                <a:latin typeface="Arial"/>
                <a:ea typeface="Arial"/>
                <a:cs typeface="Arial"/>
                <a:sym typeface="Arial"/>
              </a:rPr>
              <a:t>&gt;</a:t>
            </a:r>
            <a:endParaRPr dirty="0"/>
          </a:p>
        </p:txBody>
      </p:sp>
      <p:pic>
        <p:nvPicPr>
          <p:cNvPr id="4" name="Google Shape;383;p41">
            <a:extLst>
              <a:ext uri="{FF2B5EF4-FFF2-40B4-BE49-F238E27FC236}">
                <a16:creationId xmlns:a16="http://schemas.microsoft.com/office/drawing/2014/main" id="{A2883003-B926-4324-8210-6ABA33E7736A}"/>
              </a:ext>
            </a:extLst>
          </p:cNvPr>
          <p:cNvPicPr preferRelativeResize="0"/>
          <p:nvPr/>
        </p:nvPicPr>
        <p:blipFill rotWithShape="1">
          <a:blip r:embed="rId2">
            <a:alphaModFix/>
          </a:blip>
          <a:srcRect/>
          <a:stretch/>
        </p:blipFill>
        <p:spPr>
          <a:xfrm>
            <a:off x="5576455" y="699654"/>
            <a:ext cx="5486400" cy="3949473"/>
          </a:xfrm>
          <a:prstGeom prst="rect">
            <a:avLst/>
          </a:prstGeom>
          <a:noFill/>
          <a:ln>
            <a:noFill/>
          </a:ln>
        </p:spPr>
      </p:pic>
    </p:spTree>
    <p:extLst>
      <p:ext uri="{BB962C8B-B14F-4D97-AF65-F5344CB8AC3E}">
        <p14:creationId xmlns:p14="http://schemas.microsoft.com/office/powerpoint/2010/main" val="39515593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8;p42">
            <a:extLst>
              <a:ext uri="{FF2B5EF4-FFF2-40B4-BE49-F238E27FC236}">
                <a16:creationId xmlns:a16="http://schemas.microsoft.com/office/drawing/2014/main" id="{9266DBA4-5AA6-4340-8D08-C4780BAF78BB}"/>
              </a:ext>
            </a:extLst>
          </p:cNvPr>
          <p:cNvSpPr/>
          <p:nvPr/>
        </p:nvSpPr>
        <p:spPr>
          <a:xfrm>
            <a:off x="1493520" y="3200400"/>
            <a:ext cx="9098280" cy="3293169"/>
          </a:xfrm>
          <a:prstGeom prst="rect">
            <a:avLst/>
          </a:prstGeom>
          <a:noFill/>
          <a:ln>
            <a:noFill/>
          </a:ln>
        </p:spPr>
        <p:txBody>
          <a:bodyPr spcFirstLastPara="1" wrap="square" lIns="91425" tIns="45700" rIns="91425" bIns="45700" anchor="t" anchorCtr="0">
            <a:spAutoFit/>
          </a:bodyPr>
          <a:lstStyle/>
          <a:p>
            <a:pPr marL="36576" marR="0" lvl="0" indent="0" algn="l" rtl="0">
              <a:spcBef>
                <a:spcPts val="0"/>
              </a:spcBef>
              <a:spcAft>
                <a:spcPts val="0"/>
              </a:spcAft>
              <a:buClr>
                <a:srgbClr val="002060"/>
              </a:buClr>
              <a:buSzPts val="2800"/>
              <a:buFont typeface="Arial"/>
              <a:buNone/>
            </a:pPr>
            <a:r>
              <a:rPr lang="en-US" sz="2800" u="sng" dirty="0">
                <a:solidFill>
                  <a:schemeClr val="tx2">
                    <a:lumMod val="90000"/>
                  </a:schemeClr>
                </a:solidFill>
                <a:latin typeface="Arial"/>
                <a:ea typeface="Arial"/>
                <a:cs typeface="Arial"/>
                <a:sym typeface="Arial"/>
              </a:rPr>
              <a:t>&lt;</a:t>
            </a:r>
            <a:r>
              <a:rPr lang="en-US" sz="2800" u="sng" dirty="0" err="1">
                <a:solidFill>
                  <a:schemeClr val="tx2">
                    <a:lumMod val="90000"/>
                  </a:schemeClr>
                </a:solidFill>
                <a:latin typeface="Arial"/>
                <a:ea typeface="Arial"/>
                <a:cs typeface="Arial"/>
                <a:sym typeface="Arial"/>
              </a:rPr>
              <a:t>xsl:template</a:t>
            </a:r>
            <a:r>
              <a:rPr lang="en-US" sz="2800" u="sng" dirty="0">
                <a:solidFill>
                  <a:schemeClr val="tx2">
                    <a:lumMod val="90000"/>
                  </a:schemeClr>
                </a:solidFill>
                <a:latin typeface="Arial"/>
                <a:ea typeface="Arial"/>
                <a:cs typeface="Arial"/>
                <a:sym typeface="Arial"/>
              </a:rPr>
              <a:t>&gt; Element</a:t>
            </a:r>
            <a:br>
              <a:rPr lang="en-US" sz="1800" b="1" dirty="0">
                <a:solidFill>
                  <a:schemeClr val="dk1"/>
                </a:solidFill>
                <a:latin typeface="Arial"/>
                <a:ea typeface="Arial"/>
                <a:cs typeface="Arial"/>
                <a:sym typeface="Arial"/>
              </a:rPr>
            </a:br>
            <a:endParaRPr sz="1800" dirty="0">
              <a:solidFill>
                <a:schemeClr val="dk1"/>
              </a:solidFill>
              <a:latin typeface="Arial"/>
              <a:ea typeface="Arial"/>
              <a:cs typeface="Arial"/>
              <a:sym typeface="Arial"/>
            </a:endParaRPr>
          </a:p>
          <a:p>
            <a:pPr marL="0" marR="0" lvl="0" indent="0" algn="l" rtl="0">
              <a:spcBef>
                <a:spcPts val="0"/>
              </a:spcBef>
              <a:spcAft>
                <a:spcPts val="0"/>
              </a:spcAft>
              <a:buNone/>
            </a:pPr>
            <a:r>
              <a:rPr lang="en-US" sz="1800" dirty="0">
                <a:latin typeface="Arial"/>
                <a:ea typeface="Arial"/>
                <a:cs typeface="Arial"/>
                <a:sym typeface="Arial"/>
              </a:rPr>
              <a:t>An XSL style sheet consists of one or more set of rules that are called templates.</a:t>
            </a:r>
            <a:endParaRPr dirty="0"/>
          </a:p>
          <a:p>
            <a:pPr marL="0" marR="0" lvl="0" indent="0" algn="l" rtl="0">
              <a:spcBef>
                <a:spcPts val="0"/>
              </a:spcBef>
              <a:spcAft>
                <a:spcPts val="0"/>
              </a:spcAft>
              <a:buNone/>
            </a:pPr>
            <a:r>
              <a:rPr lang="en-US" sz="1800" dirty="0">
                <a:latin typeface="Arial"/>
                <a:ea typeface="Arial"/>
                <a:cs typeface="Arial"/>
                <a:sym typeface="Arial"/>
              </a:rPr>
              <a:t>A template contains rules to apply when a specified node is matched.</a:t>
            </a:r>
            <a:endParaRPr dirty="0"/>
          </a:p>
          <a:p>
            <a:pPr marL="0" marR="0" lvl="0" indent="0" algn="l" rtl="0">
              <a:spcBef>
                <a:spcPts val="0"/>
              </a:spcBef>
              <a:spcAft>
                <a:spcPts val="0"/>
              </a:spcAft>
              <a:buNone/>
            </a:pPr>
            <a:r>
              <a:rPr lang="en-US" sz="1800" dirty="0">
                <a:latin typeface="Arial"/>
                <a:ea typeface="Arial"/>
                <a:cs typeface="Arial"/>
                <a:sym typeface="Arial"/>
              </a:rPr>
              <a:t>The &lt;</a:t>
            </a:r>
            <a:r>
              <a:rPr lang="en-US" sz="1800" dirty="0" err="1">
                <a:latin typeface="Arial"/>
                <a:ea typeface="Arial"/>
                <a:cs typeface="Arial"/>
                <a:sym typeface="Arial"/>
              </a:rPr>
              <a:t>xsl:template</a:t>
            </a:r>
            <a:r>
              <a:rPr lang="en-US" sz="1800" dirty="0">
                <a:latin typeface="Arial"/>
                <a:ea typeface="Arial"/>
                <a:cs typeface="Arial"/>
                <a:sym typeface="Arial"/>
              </a:rPr>
              <a:t>&gt; element is used to build templates.</a:t>
            </a:r>
            <a:endParaRPr dirty="0"/>
          </a:p>
          <a:p>
            <a:pPr marL="0" marR="0" lvl="0" indent="0" algn="l" rtl="0">
              <a:spcBef>
                <a:spcPts val="0"/>
              </a:spcBef>
              <a:spcAft>
                <a:spcPts val="0"/>
              </a:spcAft>
              <a:buNone/>
            </a:pPr>
            <a:endParaRPr sz="1800" dirty="0">
              <a:latin typeface="Arial"/>
              <a:ea typeface="Arial"/>
              <a:cs typeface="Arial"/>
              <a:sym typeface="Arial"/>
            </a:endParaRPr>
          </a:p>
          <a:p>
            <a:pPr marL="0" marR="0" lvl="0" indent="0" algn="l" rtl="0">
              <a:spcBef>
                <a:spcPts val="0"/>
              </a:spcBef>
              <a:spcAft>
                <a:spcPts val="0"/>
              </a:spcAft>
              <a:buNone/>
            </a:pPr>
            <a:r>
              <a:rPr lang="en-US" sz="1800" dirty="0">
                <a:latin typeface="Arial"/>
                <a:ea typeface="Arial"/>
                <a:cs typeface="Arial"/>
                <a:sym typeface="Arial"/>
              </a:rPr>
              <a:t>The </a:t>
            </a:r>
            <a:r>
              <a:rPr lang="en-US" sz="1800" b="1" dirty="0">
                <a:latin typeface="Arial"/>
                <a:ea typeface="Arial"/>
                <a:cs typeface="Arial"/>
                <a:sym typeface="Arial"/>
              </a:rPr>
              <a:t>match</a:t>
            </a:r>
            <a:r>
              <a:rPr lang="en-US" sz="1800" dirty="0">
                <a:latin typeface="Arial"/>
                <a:ea typeface="Arial"/>
                <a:cs typeface="Arial"/>
                <a:sym typeface="Arial"/>
              </a:rPr>
              <a:t> attribute is used to associate a template with an XML element. The match attribute can also be used to define a template for the entire XML document. The value of the match attribute is an XPath expression (i.e. match="/" defines the whole document).</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3" name="Google Shape;389;p42">
            <a:extLst>
              <a:ext uri="{FF2B5EF4-FFF2-40B4-BE49-F238E27FC236}">
                <a16:creationId xmlns:a16="http://schemas.microsoft.com/office/drawing/2014/main" id="{06F230E6-24AA-47C1-B548-82A8824FC234}"/>
              </a:ext>
            </a:extLst>
          </p:cNvPr>
          <p:cNvSpPr/>
          <p:nvPr/>
        </p:nvSpPr>
        <p:spPr>
          <a:xfrm>
            <a:off x="1600200" y="914400"/>
            <a:ext cx="7620000" cy="24622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2060"/>
              </a:buClr>
              <a:buSzPts val="2800"/>
              <a:buFont typeface="Arial"/>
              <a:buNone/>
            </a:pPr>
            <a:r>
              <a:rPr lang="en-US" sz="2800" u="sng" dirty="0">
                <a:solidFill>
                  <a:schemeClr val="tx2">
                    <a:lumMod val="90000"/>
                  </a:schemeClr>
                </a:solidFill>
                <a:latin typeface="Arial"/>
                <a:ea typeface="Arial"/>
                <a:cs typeface="Arial"/>
                <a:sym typeface="Arial"/>
              </a:rPr>
              <a:t>Style Sheet Declaration </a:t>
            </a:r>
            <a:endParaRPr dirty="0">
              <a:solidFill>
                <a:schemeClr val="tx2">
                  <a:lumMod val="90000"/>
                </a:schemeClr>
              </a:solidFill>
            </a:endParaRPr>
          </a:p>
          <a:p>
            <a:pPr marL="0" marR="0" lvl="0" indent="0" algn="l" rtl="0">
              <a:spcBef>
                <a:spcPts val="0"/>
              </a:spcBef>
              <a:spcAft>
                <a:spcPts val="0"/>
              </a:spcAft>
              <a:buClr>
                <a:schemeClr val="dk1"/>
              </a:buClr>
              <a:buSzPts val="1800"/>
              <a:buFont typeface="Arial"/>
              <a:buNone/>
            </a:pPr>
            <a:r>
              <a:rPr lang="en-US" sz="1800" b="1" dirty="0">
                <a:latin typeface="Arial"/>
                <a:ea typeface="Arial"/>
                <a:cs typeface="Arial"/>
                <a:sym typeface="Arial"/>
              </a:rPr>
              <a:t>(</a:t>
            </a:r>
            <a:r>
              <a:rPr lang="en-US" sz="1800" dirty="0">
                <a:latin typeface="Arial"/>
                <a:ea typeface="Arial"/>
                <a:cs typeface="Arial"/>
                <a:sym typeface="Arial"/>
              </a:rPr>
              <a:t>according to the W3C XSLT Recommendation </a:t>
            </a:r>
            <a:r>
              <a:rPr lang="en-US" sz="1800" b="1" dirty="0">
                <a:latin typeface="Arial"/>
                <a:ea typeface="Arial"/>
                <a:cs typeface="Arial"/>
                <a:sym typeface="Arial"/>
              </a:rPr>
              <a:t>) is:</a:t>
            </a:r>
            <a:endParaRPr dirty="0"/>
          </a:p>
          <a:p>
            <a:pPr marL="0" marR="0" lvl="0" indent="0" algn="l" rtl="0">
              <a:spcBef>
                <a:spcPts val="0"/>
              </a:spcBef>
              <a:spcAft>
                <a:spcPts val="0"/>
              </a:spcAft>
              <a:buClr>
                <a:schemeClr val="dk1"/>
              </a:buClr>
              <a:buSzPts val="1800"/>
              <a:buFont typeface="Arial"/>
              <a:buNone/>
            </a:pPr>
            <a:r>
              <a:rPr lang="en-US" sz="1800" dirty="0">
                <a:latin typeface="Arial"/>
                <a:ea typeface="Arial"/>
                <a:cs typeface="Arial"/>
                <a:sym typeface="Arial"/>
              </a:rPr>
              <a:t>&lt;</a:t>
            </a:r>
            <a:r>
              <a:rPr lang="en-US" sz="1800" dirty="0" err="1">
                <a:latin typeface="Arial"/>
                <a:ea typeface="Arial"/>
                <a:cs typeface="Arial"/>
                <a:sym typeface="Arial"/>
              </a:rPr>
              <a:t>xsl:stylesheet</a:t>
            </a:r>
            <a:r>
              <a:rPr lang="en-US" sz="1800" dirty="0">
                <a:latin typeface="Arial"/>
                <a:ea typeface="Arial"/>
                <a:cs typeface="Arial"/>
                <a:sym typeface="Arial"/>
              </a:rPr>
              <a:t> version="1.0"</a:t>
            </a:r>
            <a:br>
              <a:rPr lang="en-US" sz="1800" dirty="0">
                <a:latin typeface="Arial"/>
                <a:ea typeface="Arial"/>
                <a:cs typeface="Arial"/>
                <a:sym typeface="Arial"/>
              </a:rPr>
            </a:br>
            <a:r>
              <a:rPr lang="en-US" sz="1800" dirty="0" err="1">
                <a:latin typeface="Arial"/>
                <a:ea typeface="Arial"/>
                <a:cs typeface="Arial"/>
                <a:sym typeface="Arial"/>
              </a:rPr>
              <a:t>xmlns:xsl</a:t>
            </a:r>
            <a:r>
              <a:rPr lang="en-US" sz="1800" dirty="0">
                <a:latin typeface="Arial"/>
                <a:ea typeface="Arial"/>
                <a:cs typeface="Arial"/>
                <a:sym typeface="Arial"/>
              </a:rPr>
              <a:t>="http://www.w3.org/1999/XSL/Transform"&gt; </a:t>
            </a:r>
            <a:endParaRPr dirty="0"/>
          </a:p>
          <a:p>
            <a:pPr marL="0" marR="0" lvl="0" indent="0" algn="ctr" rtl="0">
              <a:spcBef>
                <a:spcPts val="0"/>
              </a:spcBef>
              <a:spcAft>
                <a:spcPts val="0"/>
              </a:spcAft>
              <a:buClr>
                <a:schemeClr val="dk1"/>
              </a:buClr>
              <a:buSzPts val="1800"/>
              <a:buFont typeface="Arial"/>
              <a:buNone/>
            </a:pPr>
            <a:r>
              <a:rPr lang="en-US" sz="1800" b="1" dirty="0">
                <a:latin typeface="Arial"/>
                <a:ea typeface="Arial"/>
                <a:cs typeface="Arial"/>
                <a:sym typeface="Arial"/>
              </a:rPr>
              <a:t>Or</a:t>
            </a:r>
            <a:endParaRPr dirty="0"/>
          </a:p>
          <a:p>
            <a:pPr marL="0" marR="0" lvl="0" indent="0" algn="l" rtl="0">
              <a:spcBef>
                <a:spcPts val="0"/>
              </a:spcBef>
              <a:spcAft>
                <a:spcPts val="0"/>
              </a:spcAft>
              <a:buClr>
                <a:schemeClr val="dk1"/>
              </a:buClr>
              <a:buSzPts val="1800"/>
              <a:buFont typeface="Arial"/>
              <a:buNone/>
            </a:pPr>
            <a:r>
              <a:rPr lang="en-US" sz="1800" dirty="0">
                <a:latin typeface="Arial"/>
                <a:ea typeface="Arial"/>
                <a:cs typeface="Arial"/>
                <a:sym typeface="Arial"/>
              </a:rPr>
              <a:t>&lt;</a:t>
            </a:r>
            <a:r>
              <a:rPr lang="en-US" sz="1800" dirty="0" err="1">
                <a:latin typeface="Arial"/>
                <a:ea typeface="Arial"/>
                <a:cs typeface="Arial"/>
                <a:sym typeface="Arial"/>
              </a:rPr>
              <a:t>xsl:transform</a:t>
            </a:r>
            <a:r>
              <a:rPr lang="en-US" sz="1800" dirty="0">
                <a:latin typeface="Arial"/>
                <a:ea typeface="Arial"/>
                <a:cs typeface="Arial"/>
                <a:sym typeface="Arial"/>
              </a:rPr>
              <a:t> version="1.0"</a:t>
            </a:r>
            <a:br>
              <a:rPr lang="en-US" sz="1800" dirty="0">
                <a:latin typeface="Arial"/>
                <a:ea typeface="Arial"/>
                <a:cs typeface="Arial"/>
                <a:sym typeface="Arial"/>
              </a:rPr>
            </a:br>
            <a:r>
              <a:rPr lang="en-US" sz="1800" dirty="0" err="1">
                <a:latin typeface="Arial"/>
                <a:ea typeface="Arial"/>
                <a:cs typeface="Arial"/>
                <a:sym typeface="Arial"/>
              </a:rPr>
              <a:t>xmlns:xsl</a:t>
            </a:r>
            <a:r>
              <a:rPr lang="en-US" sz="1800" dirty="0">
                <a:latin typeface="Arial"/>
                <a:ea typeface="Arial"/>
                <a:cs typeface="Arial"/>
                <a:sym typeface="Arial"/>
              </a:rPr>
              <a:t>="http://www.w3.org/1999/XSL/Transform"&gt; </a:t>
            </a:r>
            <a:endParaRPr sz="1800" b="1" dirty="0">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4" name="Google Shape;390;p42">
            <a:extLst>
              <a:ext uri="{FF2B5EF4-FFF2-40B4-BE49-F238E27FC236}">
                <a16:creationId xmlns:a16="http://schemas.microsoft.com/office/drawing/2014/main" id="{7B651F01-D5DF-4E60-B2BE-70AC561EC1F7}"/>
              </a:ext>
            </a:extLst>
          </p:cNvPr>
          <p:cNvSpPr/>
          <p:nvPr/>
        </p:nvSpPr>
        <p:spPr>
          <a:xfrm>
            <a:off x="3048000" y="202287"/>
            <a:ext cx="3215945"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u="sng" dirty="0">
                <a:solidFill>
                  <a:schemeClr val="tx2">
                    <a:lumMod val="90000"/>
                  </a:schemeClr>
                </a:solidFill>
                <a:latin typeface="Erica One"/>
                <a:ea typeface="Erica One"/>
                <a:cs typeface="Erica One"/>
                <a:sym typeface="Erica One"/>
              </a:rPr>
              <a:t>XSLT elements</a:t>
            </a:r>
            <a:endParaRPr sz="1800" dirty="0">
              <a:solidFill>
                <a:schemeClr val="tx2">
                  <a:lumMod val="90000"/>
                </a:schemeClr>
              </a:solidFill>
              <a:latin typeface="Arial"/>
              <a:ea typeface="Arial"/>
              <a:cs typeface="Arial"/>
              <a:sym typeface="Arial"/>
            </a:endParaRPr>
          </a:p>
        </p:txBody>
      </p:sp>
    </p:spTree>
    <p:extLst>
      <p:ext uri="{BB962C8B-B14F-4D97-AF65-F5344CB8AC3E}">
        <p14:creationId xmlns:p14="http://schemas.microsoft.com/office/powerpoint/2010/main" val="2025535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2F17F-8238-4045-916B-A3B95EE9972D}"/>
              </a:ext>
            </a:extLst>
          </p:cNvPr>
          <p:cNvSpPr txBox="1">
            <a:spLocks/>
          </p:cNvSpPr>
          <p:nvPr/>
        </p:nvSpPr>
        <p:spPr>
          <a:xfrm>
            <a:off x="1010683" y="868411"/>
            <a:ext cx="11029616" cy="636314"/>
          </a:xfrm>
          <a:prstGeom prst="rect">
            <a:avLst/>
          </a:prstGeom>
        </p:spPr>
        <p:txBody>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Deference between JSON &amp; XML  ?</a:t>
            </a:r>
          </a:p>
        </p:txBody>
      </p:sp>
      <p:pic>
        <p:nvPicPr>
          <p:cNvPr id="3" name="Picture 2">
            <a:extLst>
              <a:ext uri="{FF2B5EF4-FFF2-40B4-BE49-F238E27FC236}">
                <a16:creationId xmlns:a16="http://schemas.microsoft.com/office/drawing/2014/main" id="{6BFC4F51-7D39-4F12-98DE-6E4DFFF58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480" y="1651126"/>
            <a:ext cx="10184084" cy="4338463"/>
          </a:xfrm>
          <a:prstGeom prst="rect">
            <a:avLst/>
          </a:prstGeom>
        </p:spPr>
      </p:pic>
    </p:spTree>
    <p:extLst>
      <p:ext uri="{BB962C8B-B14F-4D97-AF65-F5344CB8AC3E}">
        <p14:creationId xmlns:p14="http://schemas.microsoft.com/office/powerpoint/2010/main" val="27471974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95;p43">
            <a:extLst>
              <a:ext uri="{FF2B5EF4-FFF2-40B4-BE49-F238E27FC236}">
                <a16:creationId xmlns:a16="http://schemas.microsoft.com/office/drawing/2014/main" id="{5583D72E-99F7-4938-80E3-52B857B8722D}"/>
              </a:ext>
            </a:extLst>
          </p:cNvPr>
          <p:cNvSpPr txBox="1"/>
          <p:nvPr/>
        </p:nvSpPr>
        <p:spPr>
          <a:xfrm>
            <a:off x="1704109" y="1414828"/>
            <a:ext cx="4876800" cy="5261428"/>
          </a:xfrm>
          <a:prstGeom prst="rect">
            <a:avLst/>
          </a:prstGeom>
          <a:solidFill>
            <a:srgbClr val="A4DCEA"/>
          </a:solidFill>
          <a:ln>
            <a:noFill/>
          </a:ln>
        </p:spPr>
        <p:txBody>
          <a:bodyPr spcFirstLastPara="1" wrap="square" lIns="91425" tIns="45700" rIns="91425" bIns="45700" anchor="t" anchorCtr="0">
            <a:normAutofit fontScale="47500" lnSpcReduction="20000"/>
          </a:bodyPr>
          <a:lstStyle/>
          <a:p>
            <a:pPr marL="342900" marR="0" lvl="0" indent="-342900" algn="l" rtl="0">
              <a:spcBef>
                <a:spcPts val="0"/>
              </a:spcBef>
              <a:spcAft>
                <a:spcPts val="0"/>
              </a:spcAft>
              <a:buClr>
                <a:schemeClr val="dk1"/>
              </a:buClr>
              <a:buSzPct val="100000"/>
              <a:buFont typeface="Arial"/>
              <a:buNone/>
            </a:pPr>
            <a:r>
              <a:rPr lang="en-US" sz="3200" dirty="0">
                <a:solidFill>
                  <a:schemeClr val="dk1"/>
                </a:solidFill>
                <a:latin typeface="Arial"/>
                <a:ea typeface="Arial"/>
                <a:cs typeface="Arial"/>
                <a:sym typeface="Arial"/>
              </a:rPr>
              <a:t>&lt;?xml version="1.0" encoding="ISO-8859-1"?&gt;</a:t>
            </a:r>
            <a:endParaRPr dirty="0"/>
          </a:p>
          <a:p>
            <a:pPr marL="342900" marR="0" lvl="0" indent="-342900" algn="l" rtl="0">
              <a:spcBef>
                <a:spcPts val="304"/>
              </a:spcBef>
              <a:spcAft>
                <a:spcPts val="0"/>
              </a:spcAft>
              <a:buClr>
                <a:schemeClr val="dk1"/>
              </a:buClr>
              <a:buSzPct val="100000"/>
              <a:buFont typeface="Arial"/>
              <a:buNone/>
            </a:pPr>
            <a:r>
              <a:rPr lang="en-US" sz="3200" dirty="0">
                <a:solidFill>
                  <a:schemeClr val="dk1"/>
                </a:solidFill>
                <a:latin typeface="Arial"/>
                <a:ea typeface="Arial"/>
                <a:cs typeface="Arial"/>
                <a:sym typeface="Arial"/>
              </a:rPr>
              <a:t>&lt;!-- Edited by </a:t>
            </a:r>
            <a:r>
              <a:rPr lang="en-US" sz="3200" dirty="0" err="1">
                <a:solidFill>
                  <a:schemeClr val="dk1"/>
                </a:solidFill>
                <a:latin typeface="Arial"/>
                <a:ea typeface="Arial"/>
                <a:cs typeface="Arial"/>
                <a:sym typeface="Arial"/>
              </a:rPr>
              <a:t>XMLSpy</a:t>
            </a:r>
            <a:r>
              <a:rPr lang="en-US" sz="3200" dirty="0">
                <a:solidFill>
                  <a:schemeClr val="dk1"/>
                </a:solidFill>
                <a:latin typeface="Arial"/>
                <a:ea typeface="Arial"/>
                <a:cs typeface="Arial"/>
                <a:sym typeface="Arial"/>
              </a:rPr>
              <a:t>® --&gt;</a:t>
            </a:r>
            <a:endParaRPr dirty="0"/>
          </a:p>
          <a:p>
            <a:pPr marL="342900" marR="0" lvl="0" indent="-342900" algn="l" rtl="0">
              <a:spcBef>
                <a:spcPts val="304"/>
              </a:spcBef>
              <a:spcAft>
                <a:spcPts val="0"/>
              </a:spcAft>
              <a:buClr>
                <a:schemeClr val="dk1"/>
              </a:buClr>
              <a:buSzPct val="100000"/>
              <a:buFont typeface="Arial"/>
              <a:buNone/>
            </a:pPr>
            <a:r>
              <a:rPr lang="en-US" sz="3200" dirty="0">
                <a:solidFill>
                  <a:schemeClr val="dk1"/>
                </a:solidFill>
                <a:latin typeface="Arial"/>
                <a:ea typeface="Arial"/>
                <a:cs typeface="Arial"/>
                <a:sym typeface="Arial"/>
              </a:rPr>
              <a:t>&lt;</a:t>
            </a:r>
            <a:r>
              <a:rPr lang="en-US" sz="3200" dirty="0" err="1">
                <a:solidFill>
                  <a:schemeClr val="dk1"/>
                </a:solidFill>
                <a:latin typeface="Arial"/>
                <a:ea typeface="Arial"/>
                <a:cs typeface="Arial"/>
                <a:sym typeface="Arial"/>
              </a:rPr>
              <a:t>xsl:stylesheet</a:t>
            </a:r>
            <a:r>
              <a:rPr lang="en-US" sz="3200" dirty="0">
                <a:solidFill>
                  <a:schemeClr val="dk1"/>
                </a:solidFill>
                <a:latin typeface="Arial"/>
                <a:ea typeface="Arial"/>
                <a:cs typeface="Arial"/>
                <a:sym typeface="Arial"/>
              </a:rPr>
              <a:t> version="1.0"</a:t>
            </a:r>
            <a:endParaRPr dirty="0"/>
          </a:p>
          <a:p>
            <a:pPr marL="342900" marR="0" lvl="0" indent="-342900" algn="l" rtl="0">
              <a:spcBef>
                <a:spcPts val="304"/>
              </a:spcBef>
              <a:spcAft>
                <a:spcPts val="0"/>
              </a:spcAft>
              <a:buClr>
                <a:schemeClr val="dk1"/>
              </a:buClr>
              <a:buSzPct val="100000"/>
              <a:buFont typeface="Arial"/>
              <a:buNone/>
            </a:pPr>
            <a:r>
              <a:rPr lang="en-US" sz="3200" dirty="0" err="1">
                <a:solidFill>
                  <a:schemeClr val="dk1"/>
                </a:solidFill>
                <a:latin typeface="Arial"/>
                <a:ea typeface="Arial"/>
                <a:cs typeface="Arial"/>
                <a:sym typeface="Arial"/>
              </a:rPr>
              <a:t>xmlns:xsl</a:t>
            </a:r>
            <a:r>
              <a:rPr lang="en-US" sz="3200" dirty="0">
                <a:solidFill>
                  <a:schemeClr val="dk1"/>
                </a:solidFill>
                <a:latin typeface="Arial"/>
                <a:ea typeface="Arial"/>
                <a:cs typeface="Arial"/>
                <a:sym typeface="Arial"/>
              </a:rPr>
              <a:t>="http://www.w3.org/1999/XSL/Transform"&gt;</a:t>
            </a:r>
            <a:endParaRPr dirty="0"/>
          </a:p>
          <a:p>
            <a:pPr marL="342900" marR="0" lvl="0" indent="-342900" algn="l" rtl="0">
              <a:spcBef>
                <a:spcPts val="304"/>
              </a:spcBef>
              <a:spcAft>
                <a:spcPts val="0"/>
              </a:spcAft>
              <a:buClr>
                <a:schemeClr val="dk1"/>
              </a:buClr>
              <a:buSzPct val="100000"/>
              <a:buFont typeface="Arial"/>
              <a:buNone/>
            </a:pPr>
            <a:r>
              <a:rPr lang="en-US" sz="3200" dirty="0">
                <a:solidFill>
                  <a:schemeClr val="dk1"/>
                </a:solidFill>
                <a:latin typeface="Arial"/>
                <a:ea typeface="Arial"/>
                <a:cs typeface="Arial"/>
                <a:sym typeface="Arial"/>
              </a:rPr>
              <a:t>&lt;</a:t>
            </a:r>
            <a:r>
              <a:rPr lang="en-US" sz="3200" dirty="0" err="1">
                <a:solidFill>
                  <a:schemeClr val="dk1"/>
                </a:solidFill>
                <a:latin typeface="Arial"/>
                <a:ea typeface="Arial"/>
                <a:cs typeface="Arial"/>
                <a:sym typeface="Arial"/>
              </a:rPr>
              <a:t>xsl:template</a:t>
            </a:r>
            <a:r>
              <a:rPr lang="en-US" sz="3200" dirty="0">
                <a:solidFill>
                  <a:schemeClr val="dk1"/>
                </a:solidFill>
                <a:latin typeface="Arial"/>
                <a:ea typeface="Arial"/>
                <a:cs typeface="Arial"/>
                <a:sym typeface="Arial"/>
              </a:rPr>
              <a:t> match="/"&gt;</a:t>
            </a:r>
            <a:endParaRPr dirty="0"/>
          </a:p>
          <a:p>
            <a:pPr marL="342900" marR="0" lvl="0" indent="-342900" algn="l" rtl="0">
              <a:spcBef>
                <a:spcPts val="304"/>
              </a:spcBef>
              <a:spcAft>
                <a:spcPts val="0"/>
              </a:spcAft>
              <a:buClr>
                <a:schemeClr val="dk1"/>
              </a:buClr>
              <a:buSzPct val="100000"/>
              <a:buFont typeface="Arial"/>
              <a:buNone/>
            </a:pPr>
            <a:r>
              <a:rPr lang="en-US" sz="3200" dirty="0">
                <a:solidFill>
                  <a:schemeClr val="dk1"/>
                </a:solidFill>
                <a:latin typeface="Arial"/>
                <a:ea typeface="Arial"/>
                <a:cs typeface="Arial"/>
                <a:sym typeface="Arial"/>
              </a:rPr>
              <a:t>  &lt;html&gt;</a:t>
            </a:r>
            <a:endParaRPr dirty="0"/>
          </a:p>
          <a:p>
            <a:pPr marL="342900" marR="0" lvl="0" indent="-342900" algn="l" rtl="0">
              <a:spcBef>
                <a:spcPts val="304"/>
              </a:spcBef>
              <a:spcAft>
                <a:spcPts val="0"/>
              </a:spcAft>
              <a:buClr>
                <a:schemeClr val="dk1"/>
              </a:buClr>
              <a:buSzPct val="100000"/>
              <a:buFont typeface="Arial"/>
              <a:buNone/>
            </a:pPr>
            <a:r>
              <a:rPr lang="en-US" sz="3200" dirty="0">
                <a:solidFill>
                  <a:schemeClr val="dk1"/>
                </a:solidFill>
                <a:latin typeface="Arial"/>
                <a:ea typeface="Arial"/>
                <a:cs typeface="Arial"/>
                <a:sym typeface="Arial"/>
              </a:rPr>
              <a:t>  &lt;body&gt;</a:t>
            </a:r>
            <a:endParaRPr dirty="0"/>
          </a:p>
          <a:p>
            <a:pPr marL="342900" marR="0" lvl="0" indent="-342900" algn="l" rtl="0">
              <a:spcBef>
                <a:spcPts val="304"/>
              </a:spcBef>
              <a:spcAft>
                <a:spcPts val="0"/>
              </a:spcAft>
              <a:buClr>
                <a:schemeClr val="dk1"/>
              </a:buClr>
              <a:buSzPct val="100000"/>
              <a:buFont typeface="Arial"/>
              <a:buNone/>
            </a:pPr>
            <a:r>
              <a:rPr lang="en-US" sz="3200" dirty="0">
                <a:solidFill>
                  <a:schemeClr val="dk1"/>
                </a:solidFill>
                <a:latin typeface="Arial"/>
                <a:ea typeface="Arial"/>
                <a:cs typeface="Arial"/>
                <a:sym typeface="Arial"/>
              </a:rPr>
              <a:t>    &lt;h2&gt;My CD Collection&lt;/h2&gt;</a:t>
            </a:r>
            <a:endParaRPr dirty="0"/>
          </a:p>
          <a:p>
            <a:pPr marL="342900" marR="0" lvl="0" indent="-342900" algn="l" rtl="0">
              <a:spcBef>
                <a:spcPts val="304"/>
              </a:spcBef>
              <a:spcAft>
                <a:spcPts val="0"/>
              </a:spcAft>
              <a:buClr>
                <a:schemeClr val="dk1"/>
              </a:buClr>
              <a:buSzPct val="100000"/>
              <a:buFont typeface="Arial"/>
              <a:buNone/>
            </a:pPr>
            <a:r>
              <a:rPr lang="en-US" sz="3200" dirty="0">
                <a:solidFill>
                  <a:schemeClr val="dk1"/>
                </a:solidFill>
                <a:latin typeface="Arial"/>
                <a:ea typeface="Arial"/>
                <a:cs typeface="Arial"/>
                <a:sym typeface="Arial"/>
              </a:rPr>
              <a:t>    &lt;table border="1"&gt;</a:t>
            </a:r>
            <a:endParaRPr dirty="0"/>
          </a:p>
          <a:p>
            <a:pPr marL="342900" marR="0" lvl="0" indent="-342900" algn="l" rtl="0">
              <a:spcBef>
                <a:spcPts val="304"/>
              </a:spcBef>
              <a:spcAft>
                <a:spcPts val="0"/>
              </a:spcAft>
              <a:buClr>
                <a:schemeClr val="dk1"/>
              </a:buClr>
              <a:buSzPct val="100000"/>
              <a:buFont typeface="Arial"/>
              <a:buNone/>
            </a:pPr>
            <a:r>
              <a:rPr lang="en-US" sz="3200" dirty="0">
                <a:solidFill>
                  <a:schemeClr val="dk1"/>
                </a:solidFill>
                <a:latin typeface="Arial"/>
                <a:ea typeface="Arial"/>
                <a:cs typeface="Arial"/>
                <a:sym typeface="Arial"/>
              </a:rPr>
              <a:t>      &lt;tr </a:t>
            </a:r>
            <a:r>
              <a:rPr lang="en-US" sz="3200" dirty="0" err="1">
                <a:solidFill>
                  <a:schemeClr val="dk1"/>
                </a:solidFill>
                <a:latin typeface="Arial"/>
                <a:ea typeface="Arial"/>
                <a:cs typeface="Arial"/>
                <a:sym typeface="Arial"/>
              </a:rPr>
              <a:t>bgcolor</a:t>
            </a:r>
            <a:r>
              <a:rPr lang="en-US" sz="3200" dirty="0">
                <a:solidFill>
                  <a:schemeClr val="dk1"/>
                </a:solidFill>
                <a:latin typeface="Arial"/>
                <a:ea typeface="Arial"/>
                <a:cs typeface="Arial"/>
                <a:sym typeface="Arial"/>
              </a:rPr>
              <a:t>="#9acd32"&gt;</a:t>
            </a:r>
            <a:endParaRPr dirty="0"/>
          </a:p>
          <a:p>
            <a:pPr marL="342900" marR="0" lvl="0" indent="-342900" algn="l" rtl="0">
              <a:spcBef>
                <a:spcPts val="304"/>
              </a:spcBef>
              <a:spcAft>
                <a:spcPts val="0"/>
              </a:spcAft>
              <a:buClr>
                <a:schemeClr val="dk1"/>
              </a:buClr>
              <a:buSzPct val="100000"/>
              <a:buFont typeface="Arial"/>
              <a:buNone/>
            </a:pPr>
            <a:r>
              <a:rPr lang="en-US" sz="3200" dirty="0">
                <a:solidFill>
                  <a:schemeClr val="dk1"/>
                </a:solidFill>
                <a:latin typeface="Arial"/>
                <a:ea typeface="Arial"/>
                <a:cs typeface="Arial"/>
                <a:sym typeface="Arial"/>
              </a:rPr>
              <a:t>        &lt;</a:t>
            </a:r>
            <a:r>
              <a:rPr lang="en-US" sz="3200" dirty="0" err="1">
                <a:solidFill>
                  <a:schemeClr val="dk1"/>
                </a:solidFill>
                <a:latin typeface="Arial"/>
                <a:ea typeface="Arial"/>
                <a:cs typeface="Arial"/>
                <a:sym typeface="Arial"/>
              </a:rPr>
              <a:t>th</a:t>
            </a:r>
            <a:r>
              <a:rPr lang="en-US" sz="3200" dirty="0">
                <a:solidFill>
                  <a:schemeClr val="dk1"/>
                </a:solidFill>
                <a:latin typeface="Arial"/>
                <a:ea typeface="Arial"/>
                <a:cs typeface="Arial"/>
                <a:sym typeface="Arial"/>
              </a:rPr>
              <a:t>&gt;Title&lt;/</a:t>
            </a:r>
            <a:r>
              <a:rPr lang="en-US" sz="3200" dirty="0" err="1">
                <a:solidFill>
                  <a:schemeClr val="dk1"/>
                </a:solidFill>
                <a:latin typeface="Arial"/>
                <a:ea typeface="Arial"/>
                <a:cs typeface="Arial"/>
                <a:sym typeface="Arial"/>
              </a:rPr>
              <a:t>th</a:t>
            </a:r>
            <a:r>
              <a:rPr lang="en-US" sz="3200" dirty="0">
                <a:solidFill>
                  <a:schemeClr val="dk1"/>
                </a:solidFill>
                <a:latin typeface="Arial"/>
                <a:ea typeface="Arial"/>
                <a:cs typeface="Arial"/>
                <a:sym typeface="Arial"/>
              </a:rPr>
              <a:t>&gt;</a:t>
            </a:r>
            <a:endParaRPr dirty="0"/>
          </a:p>
          <a:p>
            <a:pPr marL="342900" marR="0" lvl="0" indent="-342900" algn="l" rtl="0">
              <a:spcBef>
                <a:spcPts val="304"/>
              </a:spcBef>
              <a:spcAft>
                <a:spcPts val="0"/>
              </a:spcAft>
              <a:buClr>
                <a:schemeClr val="dk1"/>
              </a:buClr>
              <a:buSzPct val="100000"/>
              <a:buFont typeface="Arial"/>
              <a:buNone/>
            </a:pPr>
            <a:r>
              <a:rPr lang="en-US" sz="3200" dirty="0">
                <a:solidFill>
                  <a:schemeClr val="dk1"/>
                </a:solidFill>
                <a:latin typeface="Arial"/>
                <a:ea typeface="Arial"/>
                <a:cs typeface="Arial"/>
                <a:sym typeface="Arial"/>
              </a:rPr>
              <a:t>        &lt;</a:t>
            </a:r>
            <a:r>
              <a:rPr lang="en-US" sz="3200" dirty="0" err="1">
                <a:solidFill>
                  <a:schemeClr val="dk1"/>
                </a:solidFill>
                <a:latin typeface="Arial"/>
                <a:ea typeface="Arial"/>
                <a:cs typeface="Arial"/>
                <a:sym typeface="Arial"/>
              </a:rPr>
              <a:t>th</a:t>
            </a:r>
            <a:r>
              <a:rPr lang="en-US" sz="3200" dirty="0">
                <a:solidFill>
                  <a:schemeClr val="dk1"/>
                </a:solidFill>
                <a:latin typeface="Arial"/>
                <a:ea typeface="Arial"/>
                <a:cs typeface="Arial"/>
                <a:sym typeface="Arial"/>
              </a:rPr>
              <a:t>&gt;Artist&lt;/</a:t>
            </a:r>
            <a:r>
              <a:rPr lang="en-US" sz="3200" dirty="0" err="1">
                <a:solidFill>
                  <a:schemeClr val="dk1"/>
                </a:solidFill>
                <a:latin typeface="Arial"/>
                <a:ea typeface="Arial"/>
                <a:cs typeface="Arial"/>
                <a:sym typeface="Arial"/>
              </a:rPr>
              <a:t>th</a:t>
            </a:r>
            <a:r>
              <a:rPr lang="en-US" sz="3200" dirty="0">
                <a:solidFill>
                  <a:schemeClr val="dk1"/>
                </a:solidFill>
                <a:latin typeface="Arial"/>
                <a:ea typeface="Arial"/>
                <a:cs typeface="Arial"/>
                <a:sym typeface="Arial"/>
              </a:rPr>
              <a:t>&gt;</a:t>
            </a:r>
            <a:endParaRPr dirty="0"/>
          </a:p>
          <a:p>
            <a:pPr marL="342900" marR="0" lvl="0" indent="-342900" algn="l" rtl="0">
              <a:spcBef>
                <a:spcPts val="304"/>
              </a:spcBef>
              <a:spcAft>
                <a:spcPts val="0"/>
              </a:spcAft>
              <a:buClr>
                <a:schemeClr val="dk1"/>
              </a:buClr>
              <a:buSzPct val="100000"/>
              <a:buFont typeface="Arial"/>
              <a:buNone/>
            </a:pPr>
            <a:r>
              <a:rPr lang="en-US" sz="3200" dirty="0">
                <a:solidFill>
                  <a:schemeClr val="dk1"/>
                </a:solidFill>
                <a:latin typeface="Arial"/>
                <a:ea typeface="Arial"/>
                <a:cs typeface="Arial"/>
                <a:sym typeface="Arial"/>
              </a:rPr>
              <a:t>      &lt;/tr&gt;</a:t>
            </a:r>
            <a:endParaRPr dirty="0"/>
          </a:p>
          <a:p>
            <a:pPr marL="342900" marR="0" lvl="0" indent="-342900" algn="l" rtl="0">
              <a:spcBef>
                <a:spcPts val="304"/>
              </a:spcBef>
              <a:spcAft>
                <a:spcPts val="0"/>
              </a:spcAft>
              <a:buClr>
                <a:schemeClr val="dk1"/>
              </a:buClr>
              <a:buSzPct val="100000"/>
              <a:buFont typeface="Arial"/>
              <a:buNone/>
            </a:pPr>
            <a:r>
              <a:rPr lang="en-US" sz="3200" dirty="0">
                <a:solidFill>
                  <a:schemeClr val="dk1"/>
                </a:solidFill>
                <a:latin typeface="Arial"/>
                <a:ea typeface="Arial"/>
                <a:cs typeface="Arial"/>
                <a:sym typeface="Arial"/>
              </a:rPr>
              <a:t>      &lt;tr&gt;</a:t>
            </a:r>
            <a:endParaRPr dirty="0"/>
          </a:p>
          <a:p>
            <a:pPr marL="342900" marR="0" lvl="0" indent="-342900" algn="l" rtl="0">
              <a:spcBef>
                <a:spcPts val="304"/>
              </a:spcBef>
              <a:spcAft>
                <a:spcPts val="0"/>
              </a:spcAft>
              <a:buClr>
                <a:schemeClr val="dk1"/>
              </a:buClr>
              <a:buSzPct val="100000"/>
              <a:buFont typeface="Arial"/>
              <a:buNone/>
            </a:pPr>
            <a:r>
              <a:rPr lang="en-US" sz="3200" dirty="0">
                <a:solidFill>
                  <a:schemeClr val="dk1"/>
                </a:solidFill>
                <a:latin typeface="Arial"/>
                <a:ea typeface="Arial"/>
                <a:cs typeface="Arial"/>
                <a:sym typeface="Arial"/>
              </a:rPr>
              <a:t>        &lt;td&gt;&lt;</a:t>
            </a:r>
            <a:r>
              <a:rPr lang="en-US" sz="3200" dirty="0" err="1">
                <a:solidFill>
                  <a:schemeClr val="dk1"/>
                </a:solidFill>
                <a:latin typeface="Arial"/>
                <a:ea typeface="Arial"/>
                <a:cs typeface="Arial"/>
                <a:sym typeface="Arial"/>
              </a:rPr>
              <a:t>xsl:value-of</a:t>
            </a:r>
            <a:r>
              <a:rPr lang="en-US" sz="3200" dirty="0">
                <a:solidFill>
                  <a:schemeClr val="dk1"/>
                </a:solidFill>
                <a:latin typeface="Arial"/>
                <a:ea typeface="Arial"/>
                <a:cs typeface="Arial"/>
                <a:sym typeface="Arial"/>
              </a:rPr>
              <a:t> select="catalog/cd/title"/&gt;&lt;/td&gt;</a:t>
            </a:r>
            <a:endParaRPr dirty="0"/>
          </a:p>
          <a:p>
            <a:pPr marL="342900" marR="0" lvl="0" indent="-342900" algn="l" rtl="0">
              <a:spcBef>
                <a:spcPts val="304"/>
              </a:spcBef>
              <a:spcAft>
                <a:spcPts val="0"/>
              </a:spcAft>
              <a:buClr>
                <a:schemeClr val="dk1"/>
              </a:buClr>
              <a:buSzPct val="100000"/>
              <a:buFont typeface="Arial"/>
              <a:buNone/>
            </a:pPr>
            <a:r>
              <a:rPr lang="en-US" sz="3200" dirty="0">
                <a:solidFill>
                  <a:schemeClr val="dk1"/>
                </a:solidFill>
                <a:latin typeface="Arial"/>
                <a:ea typeface="Arial"/>
                <a:cs typeface="Arial"/>
                <a:sym typeface="Arial"/>
              </a:rPr>
              <a:t>        &lt;td&gt;&lt;</a:t>
            </a:r>
            <a:r>
              <a:rPr lang="en-US" sz="3200" dirty="0" err="1">
                <a:solidFill>
                  <a:schemeClr val="dk1"/>
                </a:solidFill>
                <a:latin typeface="Arial"/>
                <a:ea typeface="Arial"/>
                <a:cs typeface="Arial"/>
                <a:sym typeface="Arial"/>
              </a:rPr>
              <a:t>xsl:value-of</a:t>
            </a:r>
            <a:r>
              <a:rPr lang="en-US" sz="3200" dirty="0">
                <a:solidFill>
                  <a:schemeClr val="dk1"/>
                </a:solidFill>
                <a:latin typeface="Arial"/>
                <a:ea typeface="Arial"/>
                <a:cs typeface="Arial"/>
                <a:sym typeface="Arial"/>
              </a:rPr>
              <a:t> select="catalog/cd/artist"/&gt; &lt;/td&gt;</a:t>
            </a:r>
            <a:endParaRPr dirty="0"/>
          </a:p>
          <a:p>
            <a:pPr marL="342900" marR="0" lvl="0" indent="-342900" algn="l" rtl="0">
              <a:spcBef>
                <a:spcPts val="304"/>
              </a:spcBef>
              <a:spcAft>
                <a:spcPts val="0"/>
              </a:spcAft>
              <a:buClr>
                <a:schemeClr val="dk1"/>
              </a:buClr>
              <a:buSzPct val="100000"/>
              <a:buFont typeface="Arial"/>
              <a:buNone/>
            </a:pPr>
            <a:r>
              <a:rPr lang="en-US" sz="3200" dirty="0">
                <a:solidFill>
                  <a:schemeClr val="dk1"/>
                </a:solidFill>
                <a:latin typeface="Arial"/>
                <a:ea typeface="Arial"/>
                <a:cs typeface="Arial"/>
                <a:sym typeface="Arial"/>
              </a:rPr>
              <a:t>      &lt;/tr&gt;</a:t>
            </a:r>
            <a:endParaRPr dirty="0"/>
          </a:p>
          <a:p>
            <a:pPr marL="342900" marR="0" lvl="0" indent="-342900" algn="l" rtl="0">
              <a:spcBef>
                <a:spcPts val="304"/>
              </a:spcBef>
              <a:spcAft>
                <a:spcPts val="0"/>
              </a:spcAft>
              <a:buClr>
                <a:schemeClr val="dk1"/>
              </a:buClr>
              <a:buSzPct val="100000"/>
              <a:buFont typeface="Arial"/>
              <a:buNone/>
            </a:pPr>
            <a:r>
              <a:rPr lang="en-US" sz="3200" dirty="0">
                <a:solidFill>
                  <a:schemeClr val="dk1"/>
                </a:solidFill>
                <a:latin typeface="Arial"/>
                <a:ea typeface="Arial"/>
                <a:cs typeface="Arial"/>
                <a:sym typeface="Arial"/>
              </a:rPr>
              <a:t>    &lt;/table&gt;</a:t>
            </a:r>
            <a:endParaRPr dirty="0"/>
          </a:p>
          <a:p>
            <a:pPr marL="342900" marR="0" lvl="0" indent="-342900" algn="l" rtl="0">
              <a:spcBef>
                <a:spcPts val="304"/>
              </a:spcBef>
              <a:spcAft>
                <a:spcPts val="0"/>
              </a:spcAft>
              <a:buClr>
                <a:schemeClr val="dk1"/>
              </a:buClr>
              <a:buSzPct val="100000"/>
              <a:buFont typeface="Arial"/>
              <a:buNone/>
            </a:pPr>
            <a:r>
              <a:rPr lang="en-US" sz="3200" dirty="0">
                <a:solidFill>
                  <a:schemeClr val="dk1"/>
                </a:solidFill>
                <a:latin typeface="Arial"/>
                <a:ea typeface="Arial"/>
                <a:cs typeface="Arial"/>
                <a:sym typeface="Arial"/>
              </a:rPr>
              <a:t>  &lt;/body&gt;</a:t>
            </a:r>
            <a:endParaRPr dirty="0"/>
          </a:p>
          <a:p>
            <a:pPr marL="342900" marR="0" lvl="0" indent="-342900" algn="l" rtl="0">
              <a:spcBef>
                <a:spcPts val="304"/>
              </a:spcBef>
              <a:spcAft>
                <a:spcPts val="0"/>
              </a:spcAft>
              <a:buClr>
                <a:schemeClr val="dk1"/>
              </a:buClr>
              <a:buSzPct val="100000"/>
              <a:buFont typeface="Arial"/>
              <a:buNone/>
            </a:pPr>
            <a:r>
              <a:rPr lang="en-US" sz="3200" dirty="0">
                <a:solidFill>
                  <a:schemeClr val="dk1"/>
                </a:solidFill>
                <a:latin typeface="Arial"/>
                <a:ea typeface="Arial"/>
                <a:cs typeface="Arial"/>
                <a:sym typeface="Arial"/>
              </a:rPr>
              <a:t>  &lt;/html&gt;</a:t>
            </a:r>
            <a:endParaRPr dirty="0"/>
          </a:p>
          <a:p>
            <a:pPr marL="342900" marR="0" lvl="0" indent="-342900" algn="l" rtl="0">
              <a:spcBef>
                <a:spcPts val="304"/>
              </a:spcBef>
              <a:spcAft>
                <a:spcPts val="0"/>
              </a:spcAft>
              <a:buClr>
                <a:schemeClr val="dk1"/>
              </a:buClr>
              <a:buSzPct val="100000"/>
              <a:buFont typeface="Arial"/>
              <a:buNone/>
            </a:pPr>
            <a:r>
              <a:rPr lang="en-US" sz="3200" dirty="0">
                <a:solidFill>
                  <a:schemeClr val="dk1"/>
                </a:solidFill>
                <a:latin typeface="Arial"/>
                <a:ea typeface="Arial"/>
                <a:cs typeface="Arial"/>
                <a:sym typeface="Arial"/>
              </a:rPr>
              <a:t>&lt;/</a:t>
            </a:r>
            <a:r>
              <a:rPr lang="en-US" sz="3200" dirty="0" err="1">
                <a:solidFill>
                  <a:schemeClr val="dk1"/>
                </a:solidFill>
                <a:latin typeface="Arial"/>
                <a:ea typeface="Arial"/>
                <a:cs typeface="Arial"/>
                <a:sym typeface="Arial"/>
              </a:rPr>
              <a:t>xsl:template</a:t>
            </a:r>
            <a:r>
              <a:rPr lang="en-US" sz="3200" dirty="0">
                <a:solidFill>
                  <a:schemeClr val="dk1"/>
                </a:solidFill>
                <a:latin typeface="Arial"/>
                <a:ea typeface="Arial"/>
                <a:cs typeface="Arial"/>
                <a:sym typeface="Arial"/>
              </a:rPr>
              <a:t>&gt;</a:t>
            </a:r>
            <a:endParaRPr dirty="0"/>
          </a:p>
          <a:p>
            <a:pPr marL="342900" marR="0" lvl="0" indent="-342900" algn="l" rtl="0">
              <a:spcBef>
                <a:spcPts val="304"/>
              </a:spcBef>
              <a:spcAft>
                <a:spcPts val="0"/>
              </a:spcAft>
              <a:buClr>
                <a:schemeClr val="dk1"/>
              </a:buClr>
              <a:buSzPct val="100000"/>
              <a:buFont typeface="Arial"/>
              <a:buNone/>
            </a:pPr>
            <a:r>
              <a:rPr lang="en-US" sz="3200" dirty="0">
                <a:solidFill>
                  <a:schemeClr val="dk1"/>
                </a:solidFill>
                <a:latin typeface="Arial"/>
                <a:ea typeface="Arial"/>
                <a:cs typeface="Arial"/>
                <a:sym typeface="Arial"/>
              </a:rPr>
              <a:t>&lt;/</a:t>
            </a:r>
            <a:r>
              <a:rPr lang="en-US" sz="3200" dirty="0" err="1">
                <a:solidFill>
                  <a:schemeClr val="dk1"/>
                </a:solidFill>
                <a:latin typeface="Arial"/>
                <a:ea typeface="Arial"/>
                <a:cs typeface="Arial"/>
                <a:sym typeface="Arial"/>
              </a:rPr>
              <a:t>xsl:stylesheet</a:t>
            </a:r>
            <a:r>
              <a:rPr lang="en-US" sz="3200" dirty="0">
                <a:solidFill>
                  <a:schemeClr val="dk1"/>
                </a:solidFill>
                <a:latin typeface="Arial"/>
                <a:ea typeface="Arial"/>
                <a:cs typeface="Arial"/>
                <a:sym typeface="Arial"/>
              </a:rPr>
              <a:t>&gt;</a:t>
            </a:r>
            <a:endParaRPr dirty="0"/>
          </a:p>
        </p:txBody>
      </p:sp>
      <p:pic>
        <p:nvPicPr>
          <p:cNvPr id="3" name="Google Shape;396;p43">
            <a:extLst>
              <a:ext uri="{FF2B5EF4-FFF2-40B4-BE49-F238E27FC236}">
                <a16:creationId xmlns:a16="http://schemas.microsoft.com/office/drawing/2014/main" id="{BB95F7D8-8382-49AE-9570-7496EFECEF25}"/>
              </a:ext>
            </a:extLst>
          </p:cNvPr>
          <p:cNvPicPr preferRelativeResize="0"/>
          <p:nvPr/>
        </p:nvPicPr>
        <p:blipFill rotWithShape="1">
          <a:blip r:embed="rId2">
            <a:alphaModFix/>
          </a:blip>
          <a:srcRect/>
          <a:stretch/>
        </p:blipFill>
        <p:spPr>
          <a:xfrm>
            <a:off x="7010402" y="1578429"/>
            <a:ext cx="2867025" cy="2000250"/>
          </a:xfrm>
          <a:prstGeom prst="rect">
            <a:avLst/>
          </a:prstGeom>
          <a:noFill/>
          <a:ln>
            <a:noFill/>
          </a:ln>
        </p:spPr>
      </p:pic>
      <p:sp>
        <p:nvSpPr>
          <p:cNvPr id="4" name="Google Shape;397;p43">
            <a:extLst>
              <a:ext uri="{FF2B5EF4-FFF2-40B4-BE49-F238E27FC236}">
                <a16:creationId xmlns:a16="http://schemas.microsoft.com/office/drawing/2014/main" id="{D56F445C-3D30-4096-B65E-3C069EFA904D}"/>
              </a:ext>
            </a:extLst>
          </p:cNvPr>
          <p:cNvSpPr txBox="1"/>
          <p:nvPr/>
        </p:nvSpPr>
        <p:spPr>
          <a:xfrm>
            <a:off x="6905627" y="2739482"/>
            <a:ext cx="2971800" cy="2031325"/>
          </a:xfrm>
          <a:prstGeom prst="rect">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The </a:t>
            </a:r>
            <a:r>
              <a:rPr lang="en-US" sz="1800" b="1" dirty="0">
                <a:solidFill>
                  <a:schemeClr val="dk1"/>
                </a:solidFill>
                <a:latin typeface="Arial"/>
                <a:ea typeface="Arial"/>
                <a:cs typeface="Arial"/>
                <a:sym typeface="Arial"/>
              </a:rPr>
              <a:t>select</a:t>
            </a:r>
            <a:r>
              <a:rPr lang="en-US" sz="1800" dirty="0">
                <a:solidFill>
                  <a:schemeClr val="dk1"/>
                </a:solidFill>
                <a:latin typeface="Arial"/>
                <a:ea typeface="Arial"/>
                <a:cs typeface="Arial"/>
                <a:sym typeface="Arial"/>
              </a:rPr>
              <a:t> attribute in the example above, contains an XPath expression. An XPath expression works like navigating a file system; a forward slash (/) selects subdirectories.</a:t>
            </a:r>
            <a:endParaRPr dirty="0"/>
          </a:p>
        </p:txBody>
      </p:sp>
      <p:sp>
        <p:nvSpPr>
          <p:cNvPr id="5" name="Google Shape;398;p43">
            <a:extLst>
              <a:ext uri="{FF2B5EF4-FFF2-40B4-BE49-F238E27FC236}">
                <a16:creationId xmlns:a16="http://schemas.microsoft.com/office/drawing/2014/main" id="{D18D003A-F009-4814-A107-B6FE334CCC7C}"/>
              </a:ext>
            </a:extLst>
          </p:cNvPr>
          <p:cNvSpPr/>
          <p:nvPr/>
        </p:nvSpPr>
        <p:spPr>
          <a:xfrm>
            <a:off x="1482436" y="324745"/>
            <a:ext cx="7619999" cy="10772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u="sng" dirty="0">
                <a:solidFill>
                  <a:schemeClr val="tx2">
                    <a:lumMod val="90000"/>
                  </a:schemeClr>
                </a:solidFill>
                <a:latin typeface="Arial"/>
                <a:ea typeface="Arial"/>
                <a:cs typeface="Arial"/>
                <a:sym typeface="Arial"/>
              </a:rPr>
              <a:t>&lt;</a:t>
            </a:r>
            <a:r>
              <a:rPr lang="en-US" sz="2800" u="sng" dirty="0" err="1">
                <a:solidFill>
                  <a:schemeClr val="tx2">
                    <a:lumMod val="90000"/>
                  </a:schemeClr>
                </a:solidFill>
                <a:latin typeface="Arial"/>
                <a:ea typeface="Arial"/>
                <a:cs typeface="Arial"/>
                <a:sym typeface="Arial"/>
              </a:rPr>
              <a:t>xsl:value-of</a:t>
            </a:r>
            <a:r>
              <a:rPr lang="en-US" sz="2800" u="sng" dirty="0">
                <a:solidFill>
                  <a:schemeClr val="tx2">
                    <a:lumMod val="90000"/>
                  </a:schemeClr>
                </a:solidFill>
                <a:latin typeface="Arial"/>
                <a:ea typeface="Arial"/>
                <a:cs typeface="Arial"/>
                <a:sym typeface="Arial"/>
              </a:rPr>
              <a:t>&gt; Element</a:t>
            </a:r>
            <a:endParaRPr dirty="0">
              <a:solidFill>
                <a:schemeClr val="tx2">
                  <a:lumMod val="90000"/>
                </a:schemeClr>
              </a:solidFill>
            </a:endParaRPr>
          </a:p>
          <a:p>
            <a:pPr marL="0" marR="0" lvl="0" indent="0" algn="l" rtl="0">
              <a:spcBef>
                <a:spcPts val="0"/>
              </a:spcBef>
              <a:spcAft>
                <a:spcPts val="0"/>
              </a:spcAft>
              <a:buNone/>
            </a:pPr>
            <a:r>
              <a:rPr lang="en-US" sz="1800" dirty="0">
                <a:latin typeface="Arial"/>
                <a:ea typeface="Arial"/>
                <a:cs typeface="Arial"/>
                <a:sym typeface="Arial"/>
              </a:rPr>
              <a:t>The &lt;</a:t>
            </a:r>
            <a:r>
              <a:rPr lang="en-US" sz="1800" dirty="0" err="1">
                <a:latin typeface="Arial"/>
                <a:ea typeface="Arial"/>
                <a:cs typeface="Arial"/>
                <a:sym typeface="Arial"/>
              </a:rPr>
              <a:t>xsl:value-of</a:t>
            </a:r>
            <a:r>
              <a:rPr lang="en-US" sz="1800" dirty="0">
                <a:latin typeface="Arial"/>
                <a:ea typeface="Arial"/>
                <a:cs typeface="Arial"/>
                <a:sym typeface="Arial"/>
              </a:rPr>
              <a:t>&gt; element can be used to extract the value of an XML element and add it to the output stream of the transformation:</a:t>
            </a:r>
            <a:endParaRPr sz="1800" b="0" i="0" dirty="0">
              <a:latin typeface="Arial"/>
              <a:ea typeface="Arial"/>
              <a:cs typeface="Arial"/>
              <a:sym typeface="Arial"/>
            </a:endParaRPr>
          </a:p>
        </p:txBody>
      </p:sp>
    </p:spTree>
    <p:extLst>
      <p:ext uri="{BB962C8B-B14F-4D97-AF65-F5344CB8AC3E}">
        <p14:creationId xmlns:p14="http://schemas.microsoft.com/office/powerpoint/2010/main" val="36862625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3F6EEE-59EF-48EE-875F-7FA46C62C6ED}"/>
              </a:ext>
            </a:extLst>
          </p:cNvPr>
          <p:cNvSpPr/>
          <p:nvPr/>
        </p:nvSpPr>
        <p:spPr>
          <a:xfrm>
            <a:off x="1122219" y="197346"/>
            <a:ext cx="9615054" cy="6186309"/>
          </a:xfrm>
          <a:prstGeom prst="rect">
            <a:avLst/>
          </a:prstGeom>
        </p:spPr>
        <p:txBody>
          <a:bodyPr wrap="square">
            <a:spAutoFit/>
          </a:bodyPr>
          <a:lstStyle/>
          <a:p>
            <a:pPr lvl="0">
              <a:buClr>
                <a:schemeClr val="dk1"/>
              </a:buClr>
              <a:buSzPts val="1600"/>
            </a:pPr>
            <a:r>
              <a:rPr lang="en-US" dirty="0">
                <a:ea typeface="Arial"/>
                <a:cs typeface="Arial"/>
                <a:sym typeface="Arial"/>
              </a:rPr>
              <a:t>&lt;?xml version="1.0" encoding="ISO-8859-1"?&gt;</a:t>
            </a:r>
            <a:endParaRPr lang="en-US" dirty="0"/>
          </a:p>
          <a:p>
            <a:pPr lvl="0">
              <a:buClr>
                <a:schemeClr val="dk1"/>
              </a:buClr>
              <a:buSzPts val="1600"/>
            </a:pPr>
            <a:r>
              <a:rPr lang="en-US" dirty="0">
                <a:ea typeface="Arial"/>
                <a:cs typeface="Arial"/>
                <a:sym typeface="Arial"/>
              </a:rPr>
              <a:t>&lt;</a:t>
            </a:r>
            <a:r>
              <a:rPr lang="en-US" dirty="0" err="1">
                <a:ea typeface="Arial"/>
                <a:cs typeface="Arial"/>
                <a:sym typeface="Arial"/>
              </a:rPr>
              <a:t>xsl:stylesheet</a:t>
            </a:r>
            <a:r>
              <a:rPr lang="en-US" dirty="0">
                <a:ea typeface="Arial"/>
                <a:cs typeface="Arial"/>
                <a:sym typeface="Arial"/>
              </a:rPr>
              <a:t> version="1.0” </a:t>
            </a:r>
            <a:r>
              <a:rPr lang="en-US" dirty="0" err="1">
                <a:ea typeface="Arial"/>
                <a:cs typeface="Arial"/>
                <a:sym typeface="Arial"/>
              </a:rPr>
              <a:t>xmlns:xsl</a:t>
            </a:r>
            <a:r>
              <a:rPr lang="en-US" dirty="0">
                <a:ea typeface="Arial"/>
                <a:cs typeface="Arial"/>
                <a:sym typeface="Arial"/>
              </a:rPr>
              <a:t>="http://www.w3.org/1999/XSL/Transform"&gt;</a:t>
            </a:r>
            <a:br>
              <a:rPr lang="en-US" dirty="0">
                <a:ea typeface="Arial"/>
                <a:cs typeface="Arial"/>
                <a:sym typeface="Arial"/>
              </a:rPr>
            </a:br>
            <a:r>
              <a:rPr lang="en-US" dirty="0">
                <a:ea typeface="Arial"/>
                <a:cs typeface="Arial"/>
                <a:sym typeface="Arial"/>
              </a:rPr>
              <a:t>&lt;</a:t>
            </a:r>
            <a:r>
              <a:rPr lang="en-US" dirty="0" err="1">
                <a:ea typeface="Arial"/>
                <a:cs typeface="Arial"/>
                <a:sym typeface="Arial"/>
              </a:rPr>
              <a:t>xsl:template</a:t>
            </a:r>
            <a:r>
              <a:rPr lang="en-US" dirty="0">
                <a:ea typeface="Arial"/>
                <a:cs typeface="Arial"/>
                <a:sym typeface="Arial"/>
              </a:rPr>
              <a:t> match="/"&gt;</a:t>
            </a:r>
            <a:br>
              <a:rPr lang="en-US" dirty="0">
                <a:ea typeface="Arial"/>
                <a:cs typeface="Arial"/>
                <a:sym typeface="Arial"/>
              </a:rPr>
            </a:br>
            <a:r>
              <a:rPr lang="en-US" dirty="0">
                <a:ea typeface="Arial"/>
                <a:cs typeface="Arial"/>
                <a:sym typeface="Arial"/>
              </a:rPr>
              <a:t>  &lt;html&gt;</a:t>
            </a:r>
            <a:br>
              <a:rPr lang="en-US" dirty="0">
                <a:ea typeface="Arial"/>
                <a:cs typeface="Arial"/>
                <a:sym typeface="Arial"/>
              </a:rPr>
            </a:br>
            <a:r>
              <a:rPr lang="en-US" dirty="0">
                <a:ea typeface="Arial"/>
                <a:cs typeface="Arial"/>
                <a:sym typeface="Arial"/>
              </a:rPr>
              <a:t>  &lt;body&gt;</a:t>
            </a:r>
            <a:br>
              <a:rPr lang="en-US" dirty="0">
                <a:ea typeface="Arial"/>
                <a:cs typeface="Arial"/>
                <a:sym typeface="Arial"/>
              </a:rPr>
            </a:br>
            <a:r>
              <a:rPr lang="en-US" dirty="0">
                <a:ea typeface="Arial"/>
                <a:cs typeface="Arial"/>
                <a:sym typeface="Arial"/>
              </a:rPr>
              <a:t>  	&lt;h2&gt;My CD Collection&lt;/h2&gt;</a:t>
            </a:r>
            <a:br>
              <a:rPr lang="en-US" dirty="0">
                <a:ea typeface="Arial"/>
                <a:cs typeface="Arial"/>
                <a:sym typeface="Arial"/>
              </a:rPr>
            </a:br>
            <a:r>
              <a:rPr lang="en-US" dirty="0">
                <a:ea typeface="Arial"/>
                <a:cs typeface="Arial"/>
                <a:sym typeface="Arial"/>
              </a:rPr>
              <a:t>	  &lt;table border="1"&gt;</a:t>
            </a:r>
            <a:br>
              <a:rPr lang="en-US" dirty="0">
                <a:ea typeface="Arial"/>
                <a:cs typeface="Arial"/>
                <a:sym typeface="Arial"/>
              </a:rPr>
            </a:br>
            <a:r>
              <a:rPr lang="en-US" dirty="0">
                <a:ea typeface="Arial"/>
                <a:cs typeface="Arial"/>
                <a:sym typeface="Arial"/>
              </a:rPr>
              <a:t>   		 &lt;tr </a:t>
            </a:r>
            <a:r>
              <a:rPr lang="en-US" dirty="0" err="1">
                <a:ea typeface="Arial"/>
                <a:cs typeface="Arial"/>
                <a:sym typeface="Arial"/>
              </a:rPr>
              <a:t>bgcolor</a:t>
            </a:r>
            <a:r>
              <a:rPr lang="en-US" dirty="0">
                <a:ea typeface="Arial"/>
                <a:cs typeface="Arial"/>
                <a:sym typeface="Arial"/>
              </a:rPr>
              <a:t>="#9acd32"&gt;</a:t>
            </a:r>
            <a:br>
              <a:rPr lang="en-US" dirty="0">
                <a:ea typeface="Arial"/>
                <a:cs typeface="Arial"/>
                <a:sym typeface="Arial"/>
              </a:rPr>
            </a:br>
            <a:r>
              <a:rPr lang="en-US" dirty="0">
                <a:ea typeface="Arial"/>
                <a:cs typeface="Arial"/>
                <a:sym typeface="Arial"/>
              </a:rPr>
              <a:t>   			   &lt;</a:t>
            </a:r>
            <a:r>
              <a:rPr lang="en-US" dirty="0" err="1">
                <a:ea typeface="Arial"/>
                <a:cs typeface="Arial"/>
                <a:sym typeface="Arial"/>
              </a:rPr>
              <a:t>th</a:t>
            </a:r>
            <a:r>
              <a:rPr lang="en-US" dirty="0">
                <a:ea typeface="Arial"/>
                <a:cs typeface="Arial"/>
                <a:sym typeface="Arial"/>
              </a:rPr>
              <a:t>&gt;Title&lt;/</a:t>
            </a:r>
            <a:r>
              <a:rPr lang="en-US" dirty="0" err="1">
                <a:ea typeface="Arial"/>
                <a:cs typeface="Arial"/>
                <a:sym typeface="Arial"/>
              </a:rPr>
              <a:t>th</a:t>
            </a:r>
            <a:r>
              <a:rPr lang="en-US" dirty="0">
                <a:ea typeface="Arial"/>
                <a:cs typeface="Arial"/>
                <a:sym typeface="Arial"/>
              </a:rPr>
              <a:t>&gt;</a:t>
            </a:r>
            <a:br>
              <a:rPr lang="en-US" dirty="0">
                <a:ea typeface="Arial"/>
                <a:cs typeface="Arial"/>
                <a:sym typeface="Arial"/>
              </a:rPr>
            </a:br>
            <a:r>
              <a:rPr lang="en-US" dirty="0">
                <a:ea typeface="Arial"/>
                <a:cs typeface="Arial"/>
                <a:sym typeface="Arial"/>
              </a:rPr>
              <a:t>     			 &lt;</a:t>
            </a:r>
            <a:r>
              <a:rPr lang="en-US" dirty="0" err="1">
                <a:ea typeface="Arial"/>
                <a:cs typeface="Arial"/>
                <a:sym typeface="Arial"/>
              </a:rPr>
              <a:t>th</a:t>
            </a:r>
            <a:r>
              <a:rPr lang="en-US" dirty="0">
                <a:ea typeface="Arial"/>
                <a:cs typeface="Arial"/>
                <a:sym typeface="Arial"/>
              </a:rPr>
              <a:t>&gt;Artist&lt;/</a:t>
            </a:r>
            <a:r>
              <a:rPr lang="en-US" dirty="0" err="1">
                <a:ea typeface="Arial"/>
                <a:cs typeface="Arial"/>
                <a:sym typeface="Arial"/>
              </a:rPr>
              <a:t>th</a:t>
            </a:r>
            <a:r>
              <a:rPr lang="en-US" dirty="0">
                <a:ea typeface="Arial"/>
                <a:cs typeface="Arial"/>
                <a:sym typeface="Arial"/>
              </a:rPr>
              <a:t>&gt;</a:t>
            </a:r>
            <a:br>
              <a:rPr lang="en-US" dirty="0">
                <a:ea typeface="Arial"/>
                <a:cs typeface="Arial"/>
                <a:sym typeface="Arial"/>
              </a:rPr>
            </a:br>
            <a:r>
              <a:rPr lang="en-US" dirty="0">
                <a:ea typeface="Arial"/>
                <a:cs typeface="Arial"/>
                <a:sym typeface="Arial"/>
              </a:rPr>
              <a:t>  		  &lt;/tr&gt;</a:t>
            </a:r>
            <a:br>
              <a:rPr lang="en-US" dirty="0">
                <a:ea typeface="Arial"/>
                <a:cs typeface="Arial"/>
                <a:sym typeface="Arial"/>
              </a:rPr>
            </a:br>
            <a:r>
              <a:rPr lang="en-US" dirty="0">
                <a:ea typeface="Arial"/>
                <a:cs typeface="Arial"/>
                <a:sym typeface="Arial"/>
              </a:rPr>
              <a:t>    		</a:t>
            </a:r>
            <a:r>
              <a:rPr lang="en-US" b="1" dirty="0">
                <a:ea typeface="Arial"/>
                <a:cs typeface="Arial"/>
                <a:sym typeface="Arial"/>
              </a:rPr>
              <a:t>&lt;</a:t>
            </a:r>
            <a:r>
              <a:rPr lang="en-US" b="1" dirty="0" err="1">
                <a:ea typeface="Arial"/>
                <a:cs typeface="Arial"/>
                <a:sym typeface="Arial"/>
              </a:rPr>
              <a:t>xsl:for-each</a:t>
            </a:r>
            <a:r>
              <a:rPr lang="en-US" b="1" dirty="0">
                <a:ea typeface="Arial"/>
                <a:cs typeface="Arial"/>
                <a:sym typeface="Arial"/>
              </a:rPr>
              <a:t> select="catalog/cd"&gt;</a:t>
            </a:r>
            <a:br>
              <a:rPr lang="en-US" dirty="0">
                <a:ea typeface="Arial"/>
                <a:cs typeface="Arial"/>
                <a:sym typeface="Arial"/>
              </a:rPr>
            </a:br>
            <a:r>
              <a:rPr lang="en-US" dirty="0">
                <a:ea typeface="Arial"/>
                <a:cs typeface="Arial"/>
                <a:sym typeface="Arial"/>
              </a:rPr>
              <a:t>  		  &lt;tr&gt;</a:t>
            </a:r>
            <a:br>
              <a:rPr lang="en-US" dirty="0">
                <a:ea typeface="Arial"/>
                <a:cs typeface="Arial"/>
                <a:sym typeface="Arial"/>
              </a:rPr>
            </a:br>
            <a:r>
              <a:rPr lang="en-US" dirty="0">
                <a:ea typeface="Arial"/>
                <a:cs typeface="Arial"/>
                <a:sym typeface="Arial"/>
              </a:rPr>
              <a:t>     		 &lt;td&gt;&lt;</a:t>
            </a:r>
            <a:r>
              <a:rPr lang="en-US" dirty="0" err="1">
                <a:ea typeface="Arial"/>
                <a:cs typeface="Arial"/>
                <a:sym typeface="Arial"/>
              </a:rPr>
              <a:t>xsl:value-of</a:t>
            </a:r>
            <a:r>
              <a:rPr lang="en-US" dirty="0">
                <a:ea typeface="Arial"/>
                <a:cs typeface="Arial"/>
                <a:sym typeface="Arial"/>
              </a:rPr>
              <a:t> select="title"/&gt;&lt;/td&gt;</a:t>
            </a:r>
            <a:br>
              <a:rPr lang="en-US" dirty="0">
                <a:ea typeface="Arial"/>
                <a:cs typeface="Arial"/>
                <a:sym typeface="Arial"/>
              </a:rPr>
            </a:br>
            <a:r>
              <a:rPr lang="en-US" dirty="0">
                <a:ea typeface="Arial"/>
                <a:cs typeface="Arial"/>
                <a:sym typeface="Arial"/>
              </a:rPr>
              <a:t>    		  &lt;td&gt;&lt;</a:t>
            </a:r>
            <a:r>
              <a:rPr lang="en-US" dirty="0" err="1">
                <a:ea typeface="Arial"/>
                <a:cs typeface="Arial"/>
                <a:sym typeface="Arial"/>
              </a:rPr>
              <a:t>xsl:value-of</a:t>
            </a:r>
            <a:r>
              <a:rPr lang="en-US" dirty="0">
                <a:ea typeface="Arial"/>
                <a:cs typeface="Arial"/>
                <a:sym typeface="Arial"/>
              </a:rPr>
              <a:t> select="artist"/&gt;&lt;/td&gt;</a:t>
            </a:r>
            <a:br>
              <a:rPr lang="en-US" dirty="0">
                <a:ea typeface="Arial"/>
                <a:cs typeface="Arial"/>
                <a:sym typeface="Arial"/>
              </a:rPr>
            </a:br>
            <a:r>
              <a:rPr lang="en-US" dirty="0">
                <a:ea typeface="Arial"/>
                <a:cs typeface="Arial"/>
                <a:sym typeface="Arial"/>
              </a:rPr>
              <a:t>    		&lt;/tr&gt;</a:t>
            </a:r>
            <a:br>
              <a:rPr lang="en-US" dirty="0">
                <a:ea typeface="Arial"/>
                <a:cs typeface="Arial"/>
                <a:sym typeface="Arial"/>
              </a:rPr>
            </a:br>
            <a:r>
              <a:rPr lang="en-US" dirty="0">
                <a:ea typeface="Arial"/>
                <a:cs typeface="Arial"/>
                <a:sym typeface="Arial"/>
              </a:rPr>
              <a:t> 	 	</a:t>
            </a:r>
            <a:r>
              <a:rPr lang="en-US" b="1" dirty="0">
                <a:ea typeface="Arial"/>
                <a:cs typeface="Arial"/>
                <a:sym typeface="Arial"/>
              </a:rPr>
              <a:t>&lt;/</a:t>
            </a:r>
            <a:r>
              <a:rPr lang="en-US" b="1" dirty="0" err="1">
                <a:ea typeface="Arial"/>
                <a:cs typeface="Arial"/>
                <a:sym typeface="Arial"/>
              </a:rPr>
              <a:t>xsl:for-each</a:t>
            </a:r>
            <a:r>
              <a:rPr lang="en-US" b="1" dirty="0">
                <a:ea typeface="Arial"/>
                <a:cs typeface="Arial"/>
                <a:sym typeface="Arial"/>
              </a:rPr>
              <a:t>&gt;</a:t>
            </a:r>
            <a:br>
              <a:rPr lang="en-US" dirty="0">
                <a:ea typeface="Arial"/>
                <a:cs typeface="Arial"/>
                <a:sym typeface="Arial"/>
              </a:rPr>
            </a:br>
            <a:r>
              <a:rPr lang="en-US" dirty="0">
                <a:ea typeface="Arial"/>
                <a:cs typeface="Arial"/>
                <a:sym typeface="Arial"/>
              </a:rPr>
              <a:t> 	 &lt;/table&gt;</a:t>
            </a:r>
            <a:br>
              <a:rPr lang="en-US" dirty="0">
                <a:ea typeface="Arial"/>
                <a:cs typeface="Arial"/>
                <a:sym typeface="Arial"/>
              </a:rPr>
            </a:br>
            <a:r>
              <a:rPr lang="en-US" dirty="0">
                <a:ea typeface="Arial"/>
                <a:cs typeface="Arial"/>
                <a:sym typeface="Arial"/>
              </a:rPr>
              <a:t>  &lt;/body&gt;</a:t>
            </a:r>
            <a:br>
              <a:rPr lang="en-US" dirty="0">
                <a:ea typeface="Arial"/>
                <a:cs typeface="Arial"/>
                <a:sym typeface="Arial"/>
              </a:rPr>
            </a:br>
            <a:r>
              <a:rPr lang="en-US" dirty="0">
                <a:ea typeface="Arial"/>
                <a:cs typeface="Arial"/>
                <a:sym typeface="Arial"/>
              </a:rPr>
              <a:t>  &lt;/html&gt;</a:t>
            </a:r>
            <a:br>
              <a:rPr lang="en-US" dirty="0">
                <a:ea typeface="Arial"/>
                <a:cs typeface="Arial"/>
                <a:sym typeface="Arial"/>
              </a:rPr>
            </a:br>
            <a:r>
              <a:rPr lang="en-US" dirty="0">
                <a:ea typeface="Arial"/>
                <a:cs typeface="Arial"/>
                <a:sym typeface="Arial"/>
              </a:rPr>
              <a:t>&lt;/</a:t>
            </a:r>
            <a:r>
              <a:rPr lang="en-US" dirty="0" err="1">
                <a:ea typeface="Arial"/>
                <a:cs typeface="Arial"/>
                <a:sym typeface="Arial"/>
              </a:rPr>
              <a:t>xsl:template</a:t>
            </a:r>
            <a:r>
              <a:rPr lang="en-US" dirty="0">
                <a:ea typeface="Arial"/>
                <a:cs typeface="Arial"/>
                <a:sym typeface="Arial"/>
              </a:rPr>
              <a:t>&gt;</a:t>
            </a:r>
            <a:endParaRPr lang="en-US" dirty="0"/>
          </a:p>
          <a:p>
            <a:pPr lvl="0">
              <a:buClr>
                <a:schemeClr val="dk1"/>
              </a:buClr>
              <a:buSzPts val="1600"/>
            </a:pPr>
            <a:r>
              <a:rPr lang="en-US" dirty="0">
                <a:ea typeface="Arial"/>
                <a:cs typeface="Arial"/>
                <a:sym typeface="Arial"/>
              </a:rPr>
              <a:t>&lt;/</a:t>
            </a:r>
            <a:r>
              <a:rPr lang="en-US" dirty="0" err="1">
                <a:ea typeface="Arial"/>
                <a:cs typeface="Arial"/>
                <a:sym typeface="Arial"/>
              </a:rPr>
              <a:t>xsl:stylesheet</a:t>
            </a:r>
            <a:r>
              <a:rPr lang="en-US" dirty="0">
                <a:ea typeface="Arial"/>
                <a:cs typeface="Arial"/>
                <a:sym typeface="Arial"/>
              </a:rPr>
              <a:t>&gt; </a:t>
            </a:r>
            <a:endParaRPr lang="en-US" dirty="0"/>
          </a:p>
        </p:txBody>
      </p:sp>
    </p:spTree>
    <p:extLst>
      <p:ext uri="{BB962C8B-B14F-4D97-AF65-F5344CB8AC3E}">
        <p14:creationId xmlns:p14="http://schemas.microsoft.com/office/powerpoint/2010/main" val="7639920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09;p45">
            <a:extLst>
              <a:ext uri="{FF2B5EF4-FFF2-40B4-BE49-F238E27FC236}">
                <a16:creationId xmlns:a16="http://schemas.microsoft.com/office/drawing/2014/main" id="{A64B1094-BE11-4092-BC65-87326E941E68}"/>
              </a:ext>
            </a:extLst>
          </p:cNvPr>
          <p:cNvSpPr/>
          <p:nvPr/>
        </p:nvSpPr>
        <p:spPr>
          <a:xfrm>
            <a:off x="914400" y="990600"/>
            <a:ext cx="8001000" cy="5755422"/>
          </a:xfrm>
          <a:prstGeom prst="rect">
            <a:avLst/>
          </a:prstGeom>
          <a:solidFill>
            <a:srgbClr val="A4DCEA"/>
          </a:solid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600"/>
              <a:buFont typeface="Arial"/>
              <a:buNone/>
            </a:pPr>
            <a:r>
              <a:rPr lang="en-US" sz="1600" dirty="0">
                <a:solidFill>
                  <a:schemeClr val="dk1"/>
                </a:solidFill>
                <a:latin typeface="Arial"/>
                <a:ea typeface="Arial"/>
                <a:cs typeface="Arial"/>
                <a:sym typeface="Arial"/>
              </a:rPr>
              <a:t>&lt;?xml version="1.0" encoding="ISO-8859-1"?&gt;</a:t>
            </a:r>
            <a:endParaRPr dirty="0"/>
          </a:p>
          <a:p>
            <a:pPr marL="0" marR="0" lvl="0" indent="0" algn="l" rtl="0">
              <a:spcBef>
                <a:spcPts val="0"/>
              </a:spcBef>
              <a:spcAft>
                <a:spcPts val="0"/>
              </a:spcAft>
              <a:buClr>
                <a:schemeClr val="dk1"/>
              </a:buClr>
              <a:buSzPts val="1600"/>
              <a:buFont typeface="Arial"/>
              <a:buNone/>
            </a:pPr>
            <a:r>
              <a:rPr lang="en-US" sz="1600" dirty="0">
                <a:solidFill>
                  <a:schemeClr val="dk1"/>
                </a:solidFill>
                <a:latin typeface="Arial"/>
                <a:ea typeface="Arial"/>
                <a:cs typeface="Arial"/>
                <a:sym typeface="Arial"/>
              </a:rPr>
              <a:t>&lt;</a:t>
            </a:r>
            <a:r>
              <a:rPr lang="en-US" sz="1600" dirty="0" err="1">
                <a:solidFill>
                  <a:schemeClr val="dk1"/>
                </a:solidFill>
                <a:latin typeface="Arial"/>
                <a:ea typeface="Arial"/>
                <a:cs typeface="Arial"/>
                <a:sym typeface="Arial"/>
              </a:rPr>
              <a:t>xsl:stylesheet</a:t>
            </a:r>
            <a:r>
              <a:rPr lang="en-US" sz="1600" dirty="0">
                <a:solidFill>
                  <a:schemeClr val="dk1"/>
                </a:solidFill>
                <a:latin typeface="Arial"/>
                <a:ea typeface="Arial"/>
                <a:cs typeface="Arial"/>
                <a:sym typeface="Arial"/>
              </a:rPr>
              <a:t> version="1.0” </a:t>
            </a:r>
            <a:r>
              <a:rPr lang="en-US" sz="1600" dirty="0" err="1">
                <a:solidFill>
                  <a:schemeClr val="dk1"/>
                </a:solidFill>
                <a:latin typeface="Arial"/>
                <a:ea typeface="Arial"/>
                <a:cs typeface="Arial"/>
                <a:sym typeface="Arial"/>
              </a:rPr>
              <a:t>xmlns:xsl</a:t>
            </a:r>
            <a:r>
              <a:rPr lang="en-US" sz="1600" dirty="0">
                <a:solidFill>
                  <a:schemeClr val="dk1"/>
                </a:solidFill>
                <a:latin typeface="Arial"/>
                <a:ea typeface="Arial"/>
                <a:cs typeface="Arial"/>
                <a:sym typeface="Arial"/>
              </a:rPr>
              <a:t>="http://www.w3.org/1999/XSL/Transform"&gt;</a:t>
            </a:r>
            <a:br>
              <a:rPr lang="en-US" sz="1600" dirty="0">
                <a:solidFill>
                  <a:schemeClr val="dk1"/>
                </a:solidFill>
                <a:latin typeface="Arial"/>
                <a:ea typeface="Arial"/>
                <a:cs typeface="Arial"/>
                <a:sym typeface="Arial"/>
              </a:rPr>
            </a:br>
            <a:r>
              <a:rPr lang="en-US" sz="1600" dirty="0">
                <a:solidFill>
                  <a:schemeClr val="dk1"/>
                </a:solidFill>
                <a:latin typeface="Arial"/>
                <a:ea typeface="Arial"/>
                <a:cs typeface="Arial"/>
                <a:sym typeface="Arial"/>
              </a:rPr>
              <a:t>&lt;</a:t>
            </a:r>
            <a:r>
              <a:rPr lang="en-US" sz="1600" dirty="0" err="1">
                <a:solidFill>
                  <a:schemeClr val="dk1"/>
                </a:solidFill>
                <a:latin typeface="Arial"/>
                <a:ea typeface="Arial"/>
                <a:cs typeface="Arial"/>
                <a:sym typeface="Arial"/>
              </a:rPr>
              <a:t>xsl:template</a:t>
            </a:r>
            <a:r>
              <a:rPr lang="en-US" sz="1600" dirty="0">
                <a:solidFill>
                  <a:schemeClr val="dk1"/>
                </a:solidFill>
                <a:latin typeface="Arial"/>
                <a:ea typeface="Arial"/>
                <a:cs typeface="Arial"/>
                <a:sym typeface="Arial"/>
              </a:rPr>
              <a:t> match="/"&gt;</a:t>
            </a:r>
            <a:br>
              <a:rPr lang="en-US" sz="1600" dirty="0">
                <a:solidFill>
                  <a:schemeClr val="dk1"/>
                </a:solidFill>
                <a:latin typeface="Arial"/>
                <a:ea typeface="Arial"/>
                <a:cs typeface="Arial"/>
                <a:sym typeface="Arial"/>
              </a:rPr>
            </a:br>
            <a:r>
              <a:rPr lang="en-US" sz="1600" dirty="0">
                <a:solidFill>
                  <a:schemeClr val="dk1"/>
                </a:solidFill>
                <a:latin typeface="Arial"/>
                <a:ea typeface="Arial"/>
                <a:cs typeface="Arial"/>
                <a:sym typeface="Arial"/>
              </a:rPr>
              <a:t>  &lt;html&gt;</a:t>
            </a:r>
            <a:br>
              <a:rPr lang="en-US" sz="1600" dirty="0">
                <a:solidFill>
                  <a:schemeClr val="dk1"/>
                </a:solidFill>
                <a:latin typeface="Arial"/>
                <a:ea typeface="Arial"/>
                <a:cs typeface="Arial"/>
                <a:sym typeface="Arial"/>
              </a:rPr>
            </a:br>
            <a:r>
              <a:rPr lang="en-US" sz="1600" dirty="0">
                <a:solidFill>
                  <a:schemeClr val="dk1"/>
                </a:solidFill>
                <a:latin typeface="Arial"/>
                <a:ea typeface="Arial"/>
                <a:cs typeface="Arial"/>
                <a:sym typeface="Arial"/>
              </a:rPr>
              <a:t> 	 &lt;body&gt;</a:t>
            </a:r>
            <a:br>
              <a:rPr lang="en-US" sz="1600" dirty="0">
                <a:solidFill>
                  <a:schemeClr val="dk1"/>
                </a:solidFill>
                <a:latin typeface="Arial"/>
                <a:ea typeface="Arial"/>
                <a:cs typeface="Arial"/>
                <a:sym typeface="Arial"/>
              </a:rPr>
            </a:br>
            <a:r>
              <a:rPr lang="en-US" sz="1600" dirty="0">
                <a:solidFill>
                  <a:schemeClr val="dk1"/>
                </a:solidFill>
                <a:latin typeface="Arial"/>
                <a:ea typeface="Arial"/>
                <a:cs typeface="Arial"/>
                <a:sym typeface="Arial"/>
              </a:rPr>
              <a:t>	  	&lt;h2&gt;My CD Collection&lt;/h2&gt;</a:t>
            </a:r>
            <a:br>
              <a:rPr lang="en-US" sz="1600" dirty="0">
                <a:solidFill>
                  <a:schemeClr val="dk1"/>
                </a:solidFill>
                <a:latin typeface="Arial"/>
                <a:ea typeface="Arial"/>
                <a:cs typeface="Arial"/>
                <a:sym typeface="Arial"/>
              </a:rPr>
            </a:br>
            <a:r>
              <a:rPr lang="en-US" sz="1600" dirty="0">
                <a:solidFill>
                  <a:schemeClr val="dk1"/>
                </a:solidFill>
                <a:latin typeface="Arial"/>
                <a:ea typeface="Arial"/>
                <a:cs typeface="Arial"/>
                <a:sym typeface="Arial"/>
              </a:rPr>
              <a:t>	 	 &lt;table border="1"&gt;</a:t>
            </a:r>
            <a:br>
              <a:rPr lang="en-US" sz="1600" dirty="0">
                <a:solidFill>
                  <a:schemeClr val="dk1"/>
                </a:solidFill>
                <a:latin typeface="Arial"/>
                <a:ea typeface="Arial"/>
                <a:cs typeface="Arial"/>
                <a:sym typeface="Arial"/>
              </a:rPr>
            </a:br>
            <a:r>
              <a:rPr lang="en-US" sz="1600" dirty="0">
                <a:solidFill>
                  <a:schemeClr val="dk1"/>
                </a:solidFill>
                <a:latin typeface="Arial"/>
                <a:ea typeface="Arial"/>
                <a:cs typeface="Arial"/>
                <a:sym typeface="Arial"/>
              </a:rPr>
              <a:t>    			&lt;tr </a:t>
            </a:r>
            <a:r>
              <a:rPr lang="en-US" sz="1600" dirty="0" err="1">
                <a:solidFill>
                  <a:schemeClr val="dk1"/>
                </a:solidFill>
                <a:latin typeface="Arial"/>
                <a:ea typeface="Arial"/>
                <a:cs typeface="Arial"/>
                <a:sym typeface="Arial"/>
              </a:rPr>
              <a:t>bgcolor</a:t>
            </a:r>
            <a:r>
              <a:rPr lang="en-US" sz="1600" dirty="0">
                <a:solidFill>
                  <a:schemeClr val="dk1"/>
                </a:solidFill>
                <a:latin typeface="Arial"/>
                <a:ea typeface="Arial"/>
                <a:cs typeface="Arial"/>
                <a:sym typeface="Arial"/>
              </a:rPr>
              <a:t>="#9acd32"&gt;</a:t>
            </a:r>
            <a:br>
              <a:rPr lang="en-US" sz="1600" dirty="0">
                <a:solidFill>
                  <a:schemeClr val="dk1"/>
                </a:solidFill>
                <a:latin typeface="Arial"/>
                <a:ea typeface="Arial"/>
                <a:cs typeface="Arial"/>
                <a:sym typeface="Arial"/>
              </a:rPr>
            </a:br>
            <a:r>
              <a:rPr lang="en-US" sz="1600" dirty="0">
                <a:solidFill>
                  <a:schemeClr val="dk1"/>
                </a:solidFill>
                <a:latin typeface="Arial"/>
                <a:ea typeface="Arial"/>
                <a:cs typeface="Arial"/>
                <a:sym typeface="Arial"/>
              </a:rPr>
              <a:t>     				 &lt;</a:t>
            </a:r>
            <a:r>
              <a:rPr lang="en-US" sz="1600" dirty="0" err="1">
                <a:solidFill>
                  <a:schemeClr val="dk1"/>
                </a:solidFill>
                <a:latin typeface="Arial"/>
                <a:ea typeface="Arial"/>
                <a:cs typeface="Arial"/>
                <a:sym typeface="Arial"/>
              </a:rPr>
              <a:t>th</a:t>
            </a:r>
            <a:r>
              <a:rPr lang="en-US" sz="1600" dirty="0">
                <a:solidFill>
                  <a:schemeClr val="dk1"/>
                </a:solidFill>
                <a:latin typeface="Arial"/>
                <a:ea typeface="Arial"/>
                <a:cs typeface="Arial"/>
                <a:sym typeface="Arial"/>
              </a:rPr>
              <a:t>&gt;Title&lt;/</a:t>
            </a:r>
            <a:r>
              <a:rPr lang="en-US" sz="1600" dirty="0" err="1">
                <a:solidFill>
                  <a:schemeClr val="dk1"/>
                </a:solidFill>
                <a:latin typeface="Arial"/>
                <a:ea typeface="Arial"/>
                <a:cs typeface="Arial"/>
                <a:sym typeface="Arial"/>
              </a:rPr>
              <a:t>th</a:t>
            </a:r>
            <a:r>
              <a:rPr lang="en-US" sz="1600" dirty="0">
                <a:solidFill>
                  <a:schemeClr val="dk1"/>
                </a:solidFill>
                <a:latin typeface="Arial"/>
                <a:ea typeface="Arial"/>
                <a:cs typeface="Arial"/>
                <a:sym typeface="Arial"/>
              </a:rPr>
              <a:t>&gt;</a:t>
            </a:r>
            <a:br>
              <a:rPr lang="en-US" sz="1600" dirty="0">
                <a:solidFill>
                  <a:schemeClr val="dk1"/>
                </a:solidFill>
                <a:latin typeface="Arial"/>
                <a:ea typeface="Arial"/>
                <a:cs typeface="Arial"/>
                <a:sym typeface="Arial"/>
              </a:rPr>
            </a:br>
            <a:r>
              <a:rPr lang="en-US" sz="1600" dirty="0">
                <a:solidFill>
                  <a:schemeClr val="dk1"/>
                </a:solidFill>
                <a:latin typeface="Arial"/>
                <a:ea typeface="Arial"/>
                <a:cs typeface="Arial"/>
                <a:sym typeface="Arial"/>
              </a:rPr>
              <a:t>     				 &lt;</a:t>
            </a:r>
            <a:r>
              <a:rPr lang="en-US" sz="1600" dirty="0" err="1">
                <a:solidFill>
                  <a:schemeClr val="dk1"/>
                </a:solidFill>
                <a:latin typeface="Arial"/>
                <a:ea typeface="Arial"/>
                <a:cs typeface="Arial"/>
                <a:sym typeface="Arial"/>
              </a:rPr>
              <a:t>th</a:t>
            </a:r>
            <a:r>
              <a:rPr lang="en-US" sz="1600" dirty="0">
                <a:solidFill>
                  <a:schemeClr val="dk1"/>
                </a:solidFill>
                <a:latin typeface="Arial"/>
                <a:ea typeface="Arial"/>
                <a:cs typeface="Arial"/>
                <a:sym typeface="Arial"/>
              </a:rPr>
              <a:t>&gt;Artist&lt;/</a:t>
            </a:r>
            <a:r>
              <a:rPr lang="en-US" sz="1600" dirty="0" err="1">
                <a:solidFill>
                  <a:schemeClr val="dk1"/>
                </a:solidFill>
                <a:latin typeface="Arial"/>
                <a:ea typeface="Arial"/>
                <a:cs typeface="Arial"/>
                <a:sym typeface="Arial"/>
              </a:rPr>
              <a:t>th</a:t>
            </a:r>
            <a:r>
              <a:rPr lang="en-US" sz="1600" dirty="0">
                <a:solidFill>
                  <a:schemeClr val="dk1"/>
                </a:solidFill>
                <a:latin typeface="Arial"/>
                <a:ea typeface="Arial"/>
                <a:cs typeface="Arial"/>
                <a:sym typeface="Arial"/>
              </a:rPr>
              <a:t>&gt;</a:t>
            </a:r>
            <a:br>
              <a:rPr lang="en-US" sz="1600" dirty="0">
                <a:solidFill>
                  <a:schemeClr val="dk1"/>
                </a:solidFill>
                <a:latin typeface="Arial"/>
                <a:ea typeface="Arial"/>
                <a:cs typeface="Arial"/>
                <a:sym typeface="Arial"/>
              </a:rPr>
            </a:br>
            <a:r>
              <a:rPr lang="en-US" sz="1600" dirty="0">
                <a:solidFill>
                  <a:schemeClr val="dk1"/>
                </a:solidFill>
                <a:latin typeface="Arial"/>
                <a:ea typeface="Arial"/>
                <a:cs typeface="Arial"/>
                <a:sym typeface="Arial"/>
              </a:rPr>
              <a:t>   	 		&lt;/tr&gt;</a:t>
            </a:r>
            <a:br>
              <a:rPr lang="en-US" sz="1600" dirty="0">
                <a:solidFill>
                  <a:schemeClr val="dk1"/>
                </a:solidFill>
                <a:latin typeface="Arial"/>
                <a:ea typeface="Arial"/>
                <a:cs typeface="Arial"/>
                <a:sym typeface="Arial"/>
              </a:rPr>
            </a:br>
            <a:r>
              <a:rPr lang="en-US" sz="1600" dirty="0">
                <a:solidFill>
                  <a:schemeClr val="dk1"/>
                </a:solidFill>
                <a:latin typeface="Arial"/>
                <a:ea typeface="Arial"/>
                <a:cs typeface="Arial"/>
                <a:sym typeface="Arial"/>
              </a:rPr>
              <a:t>    			</a:t>
            </a:r>
            <a:r>
              <a:rPr lang="en-US" sz="1600" b="1" dirty="0">
                <a:solidFill>
                  <a:schemeClr val="dk1"/>
                </a:solidFill>
                <a:latin typeface="Arial"/>
                <a:ea typeface="Arial"/>
                <a:cs typeface="Arial"/>
                <a:sym typeface="Arial"/>
              </a:rPr>
              <a:t>&lt;</a:t>
            </a:r>
            <a:r>
              <a:rPr lang="en-US" sz="1600" b="1" dirty="0" err="1">
                <a:solidFill>
                  <a:schemeClr val="dk1"/>
                </a:solidFill>
                <a:latin typeface="Arial"/>
                <a:ea typeface="Arial"/>
                <a:cs typeface="Arial"/>
                <a:sym typeface="Arial"/>
              </a:rPr>
              <a:t>xsl:for-each</a:t>
            </a:r>
            <a:r>
              <a:rPr lang="en-US" sz="1600" b="1" dirty="0">
                <a:solidFill>
                  <a:schemeClr val="dk1"/>
                </a:solidFill>
                <a:latin typeface="Arial"/>
                <a:ea typeface="Arial"/>
                <a:cs typeface="Arial"/>
                <a:sym typeface="Arial"/>
              </a:rPr>
              <a:t> select="catalog/cd"&gt;</a:t>
            </a:r>
            <a:br>
              <a:rPr lang="en-US" sz="1600" dirty="0">
                <a:solidFill>
                  <a:schemeClr val="dk1"/>
                </a:solidFill>
                <a:latin typeface="Arial"/>
                <a:ea typeface="Arial"/>
                <a:cs typeface="Arial"/>
                <a:sym typeface="Arial"/>
              </a:rPr>
            </a:br>
            <a:r>
              <a:rPr lang="en-US" sz="1600" dirty="0">
                <a:solidFill>
                  <a:schemeClr val="dk1"/>
                </a:solidFill>
                <a:latin typeface="Arial"/>
                <a:ea typeface="Arial"/>
                <a:cs typeface="Arial"/>
                <a:sym typeface="Arial"/>
              </a:rPr>
              <a:t>     	 		</a:t>
            </a:r>
            <a:r>
              <a:rPr lang="en-US" sz="1600" b="1" dirty="0">
                <a:solidFill>
                  <a:schemeClr val="dk1"/>
                </a:solidFill>
                <a:latin typeface="Arial"/>
                <a:ea typeface="Arial"/>
                <a:cs typeface="Arial"/>
                <a:sym typeface="Arial"/>
              </a:rPr>
              <a:t>&lt;</a:t>
            </a:r>
            <a:r>
              <a:rPr lang="en-US" sz="1600" b="1" dirty="0" err="1">
                <a:solidFill>
                  <a:schemeClr val="dk1"/>
                </a:solidFill>
                <a:latin typeface="Arial"/>
                <a:ea typeface="Arial"/>
                <a:cs typeface="Arial"/>
                <a:sym typeface="Arial"/>
              </a:rPr>
              <a:t>xsl:sort</a:t>
            </a:r>
            <a:r>
              <a:rPr lang="en-US" sz="1600" b="1" dirty="0">
                <a:solidFill>
                  <a:schemeClr val="dk1"/>
                </a:solidFill>
                <a:latin typeface="Arial"/>
                <a:ea typeface="Arial"/>
                <a:cs typeface="Arial"/>
                <a:sym typeface="Arial"/>
              </a:rPr>
              <a:t> select="artist"/&gt;</a:t>
            </a:r>
            <a:br>
              <a:rPr lang="en-US" sz="1600" dirty="0">
                <a:solidFill>
                  <a:schemeClr val="dk1"/>
                </a:solidFill>
                <a:latin typeface="Arial"/>
                <a:ea typeface="Arial"/>
                <a:cs typeface="Arial"/>
                <a:sym typeface="Arial"/>
              </a:rPr>
            </a:br>
            <a:r>
              <a:rPr lang="en-US" sz="1600" dirty="0">
                <a:solidFill>
                  <a:schemeClr val="dk1"/>
                </a:solidFill>
                <a:latin typeface="Arial"/>
                <a:ea typeface="Arial"/>
                <a:cs typeface="Arial"/>
                <a:sym typeface="Arial"/>
              </a:rPr>
              <a:t>     	 		&lt;tr&gt;</a:t>
            </a:r>
            <a:br>
              <a:rPr lang="en-US" sz="1600" dirty="0">
                <a:solidFill>
                  <a:schemeClr val="dk1"/>
                </a:solidFill>
                <a:latin typeface="Arial"/>
                <a:ea typeface="Arial"/>
                <a:cs typeface="Arial"/>
                <a:sym typeface="Arial"/>
              </a:rPr>
            </a:br>
            <a:r>
              <a:rPr lang="en-US" sz="1600" dirty="0">
                <a:solidFill>
                  <a:schemeClr val="dk1"/>
                </a:solidFill>
                <a:latin typeface="Arial"/>
                <a:ea typeface="Arial"/>
                <a:cs typeface="Arial"/>
                <a:sym typeface="Arial"/>
              </a:rPr>
              <a:t>      	 	 	&lt;td&gt;&lt;</a:t>
            </a:r>
            <a:r>
              <a:rPr lang="en-US" sz="1600" dirty="0" err="1">
                <a:solidFill>
                  <a:schemeClr val="dk1"/>
                </a:solidFill>
                <a:latin typeface="Arial"/>
                <a:ea typeface="Arial"/>
                <a:cs typeface="Arial"/>
                <a:sym typeface="Arial"/>
              </a:rPr>
              <a:t>xsl:value-of</a:t>
            </a:r>
            <a:r>
              <a:rPr lang="en-US" sz="1600" dirty="0">
                <a:solidFill>
                  <a:schemeClr val="dk1"/>
                </a:solidFill>
                <a:latin typeface="Arial"/>
                <a:ea typeface="Arial"/>
                <a:cs typeface="Arial"/>
                <a:sym typeface="Arial"/>
              </a:rPr>
              <a:t> select="title"/&gt;&lt;/td&gt;</a:t>
            </a:r>
            <a:br>
              <a:rPr lang="en-US" sz="1600" dirty="0">
                <a:solidFill>
                  <a:schemeClr val="dk1"/>
                </a:solidFill>
                <a:latin typeface="Arial"/>
                <a:ea typeface="Arial"/>
                <a:cs typeface="Arial"/>
                <a:sym typeface="Arial"/>
              </a:rPr>
            </a:br>
            <a:r>
              <a:rPr lang="en-US" sz="1600" dirty="0">
                <a:solidFill>
                  <a:schemeClr val="dk1"/>
                </a:solidFill>
                <a:latin typeface="Arial"/>
                <a:ea typeface="Arial"/>
                <a:cs typeface="Arial"/>
                <a:sym typeface="Arial"/>
              </a:rPr>
              <a:t>      	 		 &lt;td&gt;&lt;</a:t>
            </a:r>
            <a:r>
              <a:rPr lang="en-US" sz="1600" dirty="0" err="1">
                <a:solidFill>
                  <a:schemeClr val="dk1"/>
                </a:solidFill>
                <a:latin typeface="Arial"/>
                <a:ea typeface="Arial"/>
                <a:cs typeface="Arial"/>
                <a:sym typeface="Arial"/>
              </a:rPr>
              <a:t>xsl:value-of</a:t>
            </a:r>
            <a:r>
              <a:rPr lang="en-US" sz="1600" dirty="0">
                <a:solidFill>
                  <a:schemeClr val="dk1"/>
                </a:solidFill>
                <a:latin typeface="Arial"/>
                <a:ea typeface="Arial"/>
                <a:cs typeface="Arial"/>
                <a:sym typeface="Arial"/>
              </a:rPr>
              <a:t> select="artist"/&gt;&lt;/td&gt;</a:t>
            </a:r>
            <a:br>
              <a:rPr lang="en-US" sz="1600" dirty="0">
                <a:solidFill>
                  <a:schemeClr val="dk1"/>
                </a:solidFill>
                <a:latin typeface="Arial"/>
                <a:ea typeface="Arial"/>
                <a:cs typeface="Arial"/>
                <a:sym typeface="Arial"/>
              </a:rPr>
            </a:br>
            <a:r>
              <a:rPr lang="en-US" sz="1600" dirty="0">
                <a:solidFill>
                  <a:schemeClr val="dk1"/>
                </a:solidFill>
                <a:latin typeface="Arial"/>
                <a:ea typeface="Arial"/>
                <a:cs typeface="Arial"/>
                <a:sym typeface="Arial"/>
              </a:rPr>
              <a:t>     			 &lt;/tr&gt;</a:t>
            </a:r>
            <a:br>
              <a:rPr lang="en-US" sz="1600" dirty="0">
                <a:solidFill>
                  <a:schemeClr val="dk1"/>
                </a:solidFill>
                <a:latin typeface="Arial"/>
                <a:ea typeface="Arial"/>
                <a:cs typeface="Arial"/>
                <a:sym typeface="Arial"/>
              </a:rPr>
            </a:br>
            <a:r>
              <a:rPr lang="en-US" sz="1600" dirty="0">
                <a:solidFill>
                  <a:schemeClr val="dk1"/>
                </a:solidFill>
                <a:latin typeface="Arial"/>
                <a:ea typeface="Arial"/>
                <a:cs typeface="Arial"/>
                <a:sym typeface="Arial"/>
              </a:rPr>
              <a:t>    			</a:t>
            </a:r>
            <a:r>
              <a:rPr lang="en-US" sz="1600" b="1" dirty="0">
                <a:solidFill>
                  <a:schemeClr val="dk1"/>
                </a:solidFill>
                <a:latin typeface="Arial"/>
                <a:ea typeface="Arial"/>
                <a:cs typeface="Arial"/>
                <a:sym typeface="Arial"/>
              </a:rPr>
              <a:t>&lt;/</a:t>
            </a:r>
            <a:r>
              <a:rPr lang="en-US" sz="1600" b="1" dirty="0" err="1">
                <a:solidFill>
                  <a:schemeClr val="dk1"/>
                </a:solidFill>
                <a:latin typeface="Arial"/>
                <a:ea typeface="Arial"/>
                <a:cs typeface="Arial"/>
                <a:sym typeface="Arial"/>
              </a:rPr>
              <a:t>xsl:for-each</a:t>
            </a:r>
            <a:r>
              <a:rPr lang="en-US" sz="1600" b="1" dirty="0">
                <a:solidFill>
                  <a:schemeClr val="dk1"/>
                </a:solidFill>
                <a:latin typeface="Arial"/>
                <a:ea typeface="Arial"/>
                <a:cs typeface="Arial"/>
                <a:sym typeface="Arial"/>
              </a:rPr>
              <a:t>&gt;</a:t>
            </a:r>
            <a:br>
              <a:rPr lang="en-US" sz="1600" dirty="0">
                <a:solidFill>
                  <a:schemeClr val="dk1"/>
                </a:solidFill>
                <a:latin typeface="Arial"/>
                <a:ea typeface="Arial"/>
                <a:cs typeface="Arial"/>
                <a:sym typeface="Arial"/>
              </a:rPr>
            </a:br>
            <a:r>
              <a:rPr lang="en-US" sz="1600" dirty="0">
                <a:solidFill>
                  <a:schemeClr val="dk1"/>
                </a:solidFill>
                <a:latin typeface="Arial"/>
                <a:ea typeface="Arial"/>
                <a:cs typeface="Arial"/>
                <a:sym typeface="Arial"/>
              </a:rPr>
              <a:t>	  	&lt;/table&gt;</a:t>
            </a:r>
            <a:br>
              <a:rPr lang="en-US" sz="1600" dirty="0">
                <a:solidFill>
                  <a:schemeClr val="dk1"/>
                </a:solidFill>
                <a:latin typeface="Arial"/>
                <a:ea typeface="Arial"/>
                <a:cs typeface="Arial"/>
                <a:sym typeface="Arial"/>
              </a:rPr>
            </a:br>
            <a:r>
              <a:rPr lang="en-US" sz="1600" dirty="0">
                <a:solidFill>
                  <a:schemeClr val="dk1"/>
                </a:solidFill>
                <a:latin typeface="Arial"/>
                <a:ea typeface="Arial"/>
                <a:cs typeface="Arial"/>
                <a:sym typeface="Arial"/>
              </a:rPr>
              <a:t>  	&lt;/body&gt;</a:t>
            </a:r>
            <a:br>
              <a:rPr lang="en-US" sz="1600" dirty="0">
                <a:solidFill>
                  <a:schemeClr val="dk1"/>
                </a:solidFill>
                <a:latin typeface="Arial"/>
                <a:ea typeface="Arial"/>
                <a:cs typeface="Arial"/>
                <a:sym typeface="Arial"/>
              </a:rPr>
            </a:br>
            <a:r>
              <a:rPr lang="en-US" sz="1600" dirty="0">
                <a:solidFill>
                  <a:schemeClr val="dk1"/>
                </a:solidFill>
                <a:latin typeface="Arial"/>
                <a:ea typeface="Arial"/>
                <a:cs typeface="Arial"/>
                <a:sym typeface="Arial"/>
              </a:rPr>
              <a:t>  &lt;/html&gt;</a:t>
            </a:r>
            <a:br>
              <a:rPr lang="en-US" sz="1600" dirty="0">
                <a:solidFill>
                  <a:schemeClr val="dk1"/>
                </a:solidFill>
                <a:latin typeface="Arial"/>
                <a:ea typeface="Arial"/>
                <a:cs typeface="Arial"/>
                <a:sym typeface="Arial"/>
              </a:rPr>
            </a:br>
            <a:r>
              <a:rPr lang="en-US" sz="1600" dirty="0">
                <a:solidFill>
                  <a:schemeClr val="dk1"/>
                </a:solidFill>
                <a:latin typeface="Arial"/>
                <a:ea typeface="Arial"/>
                <a:cs typeface="Arial"/>
                <a:sym typeface="Arial"/>
              </a:rPr>
              <a:t>&lt;/</a:t>
            </a:r>
            <a:r>
              <a:rPr lang="en-US" sz="1600" dirty="0" err="1">
                <a:solidFill>
                  <a:schemeClr val="dk1"/>
                </a:solidFill>
                <a:latin typeface="Arial"/>
                <a:ea typeface="Arial"/>
                <a:cs typeface="Arial"/>
                <a:sym typeface="Arial"/>
              </a:rPr>
              <a:t>xsl:template</a:t>
            </a:r>
            <a:r>
              <a:rPr lang="en-US" sz="1600" dirty="0">
                <a:solidFill>
                  <a:schemeClr val="dk1"/>
                </a:solidFill>
                <a:latin typeface="Arial"/>
                <a:ea typeface="Arial"/>
                <a:cs typeface="Arial"/>
                <a:sym typeface="Arial"/>
              </a:rPr>
              <a:t>&gt;</a:t>
            </a:r>
            <a:endParaRPr dirty="0"/>
          </a:p>
          <a:p>
            <a:pPr marL="0" marR="0" lvl="0" indent="0" algn="l" rtl="0">
              <a:spcBef>
                <a:spcPts val="0"/>
              </a:spcBef>
              <a:spcAft>
                <a:spcPts val="0"/>
              </a:spcAft>
              <a:buClr>
                <a:schemeClr val="dk1"/>
              </a:buClr>
              <a:buSzPts val="1600"/>
              <a:buFont typeface="Arial"/>
              <a:buNone/>
            </a:pPr>
            <a:r>
              <a:rPr lang="en-US" sz="1600" dirty="0">
                <a:solidFill>
                  <a:schemeClr val="dk1"/>
                </a:solidFill>
                <a:latin typeface="Arial"/>
                <a:ea typeface="Arial"/>
                <a:cs typeface="Arial"/>
                <a:sym typeface="Arial"/>
              </a:rPr>
              <a:t>&lt;/</a:t>
            </a:r>
            <a:r>
              <a:rPr lang="en-US" sz="1600" dirty="0" err="1">
                <a:solidFill>
                  <a:schemeClr val="dk1"/>
                </a:solidFill>
                <a:latin typeface="Arial"/>
                <a:ea typeface="Arial"/>
                <a:cs typeface="Arial"/>
                <a:sym typeface="Arial"/>
              </a:rPr>
              <a:t>xsl:stylesheet</a:t>
            </a:r>
            <a:r>
              <a:rPr lang="en-US" sz="1600" dirty="0">
                <a:solidFill>
                  <a:schemeClr val="dk1"/>
                </a:solidFill>
                <a:latin typeface="Arial"/>
                <a:ea typeface="Arial"/>
                <a:cs typeface="Arial"/>
                <a:sym typeface="Arial"/>
              </a:rPr>
              <a:t>&gt; </a:t>
            </a:r>
            <a:endParaRPr dirty="0"/>
          </a:p>
        </p:txBody>
      </p:sp>
      <p:sp>
        <p:nvSpPr>
          <p:cNvPr id="3" name="Google Shape;410;p45">
            <a:extLst>
              <a:ext uri="{FF2B5EF4-FFF2-40B4-BE49-F238E27FC236}">
                <a16:creationId xmlns:a16="http://schemas.microsoft.com/office/drawing/2014/main" id="{F640295C-EF29-4215-84B8-797E48500DB2}"/>
              </a:ext>
            </a:extLst>
          </p:cNvPr>
          <p:cNvSpPr/>
          <p:nvPr/>
        </p:nvSpPr>
        <p:spPr>
          <a:xfrm>
            <a:off x="1394460" y="56138"/>
            <a:ext cx="7772400" cy="80021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002060"/>
              </a:buClr>
              <a:buSzPts val="2800"/>
              <a:buFont typeface="Arial"/>
              <a:buNone/>
            </a:pPr>
            <a:r>
              <a:rPr lang="en-US" sz="2800" u="sng" dirty="0">
                <a:solidFill>
                  <a:schemeClr val="tx2">
                    <a:lumMod val="90000"/>
                  </a:schemeClr>
                </a:solidFill>
                <a:latin typeface="Arial"/>
                <a:ea typeface="Arial"/>
                <a:cs typeface="Arial"/>
                <a:sym typeface="Arial"/>
              </a:rPr>
              <a:t>XSLT &lt;</a:t>
            </a:r>
            <a:r>
              <a:rPr lang="en-US" sz="2800" u="sng" dirty="0" err="1">
                <a:solidFill>
                  <a:schemeClr val="tx2">
                    <a:lumMod val="90000"/>
                  </a:schemeClr>
                </a:solidFill>
                <a:latin typeface="Arial"/>
                <a:ea typeface="Arial"/>
                <a:cs typeface="Arial"/>
                <a:sym typeface="Arial"/>
              </a:rPr>
              <a:t>xsl:sort</a:t>
            </a:r>
            <a:r>
              <a:rPr lang="en-US" sz="2800" u="sng" dirty="0">
                <a:solidFill>
                  <a:schemeClr val="tx2">
                    <a:lumMod val="90000"/>
                  </a:schemeClr>
                </a:solidFill>
                <a:latin typeface="Arial"/>
                <a:ea typeface="Arial"/>
                <a:cs typeface="Arial"/>
                <a:sym typeface="Arial"/>
              </a:rPr>
              <a:t>&gt; Element</a:t>
            </a:r>
            <a:endParaRPr dirty="0">
              <a:solidFill>
                <a:schemeClr val="tx2">
                  <a:lumMod val="90000"/>
                </a:schemeClr>
              </a:solidFill>
            </a:endParaRPr>
          </a:p>
          <a:p>
            <a:pPr marL="0" marR="0" lvl="0" indent="0" algn="l" rtl="0">
              <a:spcBef>
                <a:spcPts val="0"/>
              </a:spcBef>
              <a:spcAft>
                <a:spcPts val="0"/>
              </a:spcAft>
              <a:buClr>
                <a:srgbClr val="000000"/>
              </a:buClr>
              <a:buSzPts val="1800"/>
              <a:buFont typeface="Arial"/>
              <a:buNone/>
            </a:pPr>
            <a:r>
              <a:rPr lang="en-US" sz="1800" dirty="0">
                <a:latin typeface="Arial"/>
                <a:ea typeface="Arial"/>
                <a:cs typeface="Arial"/>
                <a:sym typeface="Arial"/>
              </a:rPr>
              <a:t>The &lt;</a:t>
            </a:r>
            <a:r>
              <a:rPr lang="en-US" sz="1800" dirty="0" err="1">
                <a:latin typeface="Arial"/>
                <a:ea typeface="Arial"/>
                <a:cs typeface="Arial"/>
                <a:sym typeface="Arial"/>
              </a:rPr>
              <a:t>xsl:sort</a:t>
            </a:r>
            <a:r>
              <a:rPr lang="en-US" sz="1800" dirty="0">
                <a:latin typeface="Arial"/>
                <a:ea typeface="Arial"/>
                <a:cs typeface="Arial"/>
                <a:sym typeface="Arial"/>
              </a:rPr>
              <a:t>&gt; element is used to sort the output.</a:t>
            </a:r>
            <a:endParaRPr dirty="0"/>
          </a:p>
        </p:txBody>
      </p:sp>
    </p:spTree>
    <p:extLst>
      <p:ext uri="{BB962C8B-B14F-4D97-AF65-F5344CB8AC3E}">
        <p14:creationId xmlns:p14="http://schemas.microsoft.com/office/powerpoint/2010/main" val="18863038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3721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AEA65E-F227-4261-B92C-71B94594A2FD}"/>
              </a:ext>
            </a:extLst>
          </p:cNvPr>
          <p:cNvSpPr txBox="1"/>
          <p:nvPr/>
        </p:nvSpPr>
        <p:spPr>
          <a:xfrm>
            <a:off x="1316182" y="1556129"/>
            <a:ext cx="9047018" cy="4801314"/>
          </a:xfrm>
          <a:prstGeom prst="rect">
            <a:avLst/>
          </a:prstGeom>
          <a:noFill/>
        </p:spPr>
        <p:txBody>
          <a:bodyPr wrap="square" rtlCol="0">
            <a:spAutoFit/>
          </a:bodyPr>
          <a:lstStyle/>
          <a:p>
            <a:r>
              <a:rPr lang="en-US" dirty="0"/>
              <a:t>Both XML and JSON can be used for developing APIs, but JSON has become more prevalent and popular due to its lightweight nature and ease of use in web-based APIs. However, the choice between XML and JSON for API development depends on various factors:</a:t>
            </a:r>
          </a:p>
          <a:p>
            <a:endParaRPr lang="en-US" dirty="0"/>
          </a:p>
          <a:p>
            <a:r>
              <a:rPr lang="en-US" b="1" dirty="0">
                <a:solidFill>
                  <a:schemeClr val="tx2">
                    <a:lumMod val="90000"/>
                  </a:schemeClr>
                </a:solidFill>
              </a:rPr>
              <a:t>Historical Context:</a:t>
            </a:r>
            <a:r>
              <a:rPr lang="en-US" dirty="0">
                <a:solidFill>
                  <a:schemeClr val="tx2">
                    <a:lumMod val="90000"/>
                  </a:schemeClr>
                </a:solidFill>
              </a:rPr>
              <a:t> </a:t>
            </a:r>
            <a:r>
              <a:rPr lang="en-US" dirty="0"/>
              <a:t>XML was more commonly used in the past for APIs due to its structured nature and support for complex data types. Many older APIs still use XML.</a:t>
            </a:r>
          </a:p>
          <a:p>
            <a:endParaRPr lang="en-US" dirty="0"/>
          </a:p>
          <a:p>
            <a:r>
              <a:rPr lang="en-US" b="1" dirty="0">
                <a:solidFill>
                  <a:schemeClr val="tx2">
                    <a:lumMod val="90000"/>
                  </a:schemeClr>
                </a:solidFill>
              </a:rPr>
              <a:t>JSON's Rise in Popularity:</a:t>
            </a:r>
            <a:r>
              <a:rPr lang="en-US" dirty="0">
                <a:solidFill>
                  <a:schemeClr val="tx2">
                    <a:lumMod val="90000"/>
                  </a:schemeClr>
                </a:solidFill>
              </a:rPr>
              <a:t> </a:t>
            </a:r>
            <a:r>
              <a:rPr lang="en-US" dirty="0"/>
              <a:t>JSON has gained popularity in recent years, especially in web development and modern APIs, due to its simplicity, lightweight structure, and easy integration with JavaScript. Many new APIs, particularly those related to web services and RESTful APIs, often use JSON due to its ease of parsing and human readability.</a:t>
            </a:r>
          </a:p>
          <a:p>
            <a:endParaRPr lang="en-US" dirty="0"/>
          </a:p>
          <a:p>
            <a:r>
              <a:rPr lang="en-US" dirty="0"/>
              <a:t>In essence, while both XML and JSON can be used for API development, the choice typically leans towards JSON due to its simplicity, ease of use, and its alignment with web-based technologies and practices. </a:t>
            </a:r>
          </a:p>
          <a:p>
            <a:endParaRPr lang="en-US" dirty="0"/>
          </a:p>
        </p:txBody>
      </p:sp>
      <p:sp>
        <p:nvSpPr>
          <p:cNvPr id="3" name="Google Shape;97;p2">
            <a:extLst>
              <a:ext uri="{FF2B5EF4-FFF2-40B4-BE49-F238E27FC236}">
                <a16:creationId xmlns:a16="http://schemas.microsoft.com/office/drawing/2014/main" id="{66425796-BB2A-4BD8-900D-1869DCDE72F6}"/>
              </a:ext>
            </a:extLst>
          </p:cNvPr>
          <p:cNvSpPr/>
          <p:nvPr/>
        </p:nvSpPr>
        <p:spPr>
          <a:xfrm>
            <a:off x="1316182" y="701463"/>
            <a:ext cx="9347982" cy="584735"/>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3200" b="1" dirty="0">
                <a:solidFill>
                  <a:schemeClr val="tx2"/>
                </a:solidFill>
                <a:latin typeface="Arial"/>
                <a:ea typeface="Arial"/>
                <a:cs typeface="Arial"/>
                <a:sym typeface="Arial"/>
              </a:rPr>
              <a:t>Why we use XML &amp; JSON ?</a:t>
            </a:r>
            <a:endParaRPr sz="1100" dirty="0">
              <a:solidFill>
                <a:schemeClr val="tx2"/>
              </a:solidFill>
            </a:endParaRPr>
          </a:p>
        </p:txBody>
      </p:sp>
    </p:spTree>
    <p:extLst>
      <p:ext uri="{BB962C8B-B14F-4D97-AF65-F5344CB8AC3E}">
        <p14:creationId xmlns:p14="http://schemas.microsoft.com/office/powerpoint/2010/main" val="3744228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08CAD-3FFB-489C-87D9-5305B187C148}"/>
              </a:ext>
            </a:extLst>
          </p:cNvPr>
          <p:cNvSpPr txBox="1">
            <a:spLocks/>
          </p:cNvSpPr>
          <p:nvPr/>
        </p:nvSpPr>
        <p:spPr>
          <a:xfrm>
            <a:off x="1384756" y="395143"/>
            <a:ext cx="10142226" cy="1168208"/>
          </a:xfrm>
          <a:prstGeom prst="rect">
            <a:avLst/>
          </a:prstGeom>
        </p:spPr>
        <p:txBody>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What is APIs (</a:t>
            </a:r>
            <a:r>
              <a:rPr lang="en-US" dirty="0"/>
              <a:t>Application Programming Interfaces)</a:t>
            </a:r>
            <a:r>
              <a:rPr lang="en-US" b="1" dirty="0"/>
              <a:t>?</a:t>
            </a:r>
          </a:p>
        </p:txBody>
      </p:sp>
      <p:pic>
        <p:nvPicPr>
          <p:cNvPr id="3" name="Picture 2">
            <a:extLst>
              <a:ext uri="{FF2B5EF4-FFF2-40B4-BE49-F238E27FC236}">
                <a16:creationId xmlns:a16="http://schemas.microsoft.com/office/drawing/2014/main" id="{845EF940-262E-45C7-88CC-60603CB77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756" y="1563351"/>
            <a:ext cx="8945269" cy="4444854"/>
          </a:xfrm>
          <a:prstGeom prst="rect">
            <a:avLst/>
          </a:prstGeom>
        </p:spPr>
      </p:pic>
    </p:spTree>
    <p:extLst>
      <p:ext uri="{BB962C8B-B14F-4D97-AF65-F5344CB8AC3E}">
        <p14:creationId xmlns:p14="http://schemas.microsoft.com/office/powerpoint/2010/main" val="3212346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4;p2">
            <a:extLst>
              <a:ext uri="{FF2B5EF4-FFF2-40B4-BE49-F238E27FC236}">
                <a16:creationId xmlns:a16="http://schemas.microsoft.com/office/drawing/2014/main" id="{56ACD5C4-2666-4C6F-9EC4-F1D56631AC10}"/>
              </a:ext>
            </a:extLst>
          </p:cNvPr>
          <p:cNvSpPr/>
          <p:nvPr/>
        </p:nvSpPr>
        <p:spPr>
          <a:xfrm>
            <a:off x="1524000" y="964180"/>
            <a:ext cx="7315200" cy="64633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b="0" i="0" u="none" strike="noStrike" cap="none" dirty="0">
                <a:latin typeface="Arial"/>
                <a:ea typeface="Arial"/>
                <a:cs typeface="Arial"/>
                <a:sym typeface="Arial"/>
              </a:rPr>
              <a:t>A </a:t>
            </a:r>
            <a:r>
              <a:rPr lang="en-US" sz="1800" b="0" i="0" u="sng" strike="noStrike" cap="none" dirty="0">
                <a:latin typeface="Arial"/>
                <a:ea typeface="Arial"/>
                <a:cs typeface="Arial"/>
                <a:sym typeface="Arial"/>
              </a:rPr>
              <a:t>markup language</a:t>
            </a:r>
            <a:r>
              <a:rPr lang="en-US" sz="1800" b="0" i="0" u="none" strike="noStrike" cap="none" dirty="0">
                <a:latin typeface="Arial"/>
                <a:ea typeface="Arial"/>
                <a:cs typeface="Arial"/>
                <a:sym typeface="Arial"/>
              </a:rPr>
              <a:t> is a computer language that uses tags to define elements within a document.</a:t>
            </a:r>
            <a:endParaRPr sz="1800" b="0" i="0" u="none" strike="noStrike" cap="none" dirty="0">
              <a:latin typeface="Arial"/>
              <a:ea typeface="Arial"/>
              <a:cs typeface="Arial"/>
              <a:sym typeface="Arial"/>
            </a:endParaRPr>
          </a:p>
        </p:txBody>
      </p:sp>
      <p:sp>
        <p:nvSpPr>
          <p:cNvPr id="3" name="Google Shape;95;p2">
            <a:extLst>
              <a:ext uri="{FF2B5EF4-FFF2-40B4-BE49-F238E27FC236}">
                <a16:creationId xmlns:a16="http://schemas.microsoft.com/office/drawing/2014/main" id="{C78CB9DF-90F3-40A7-99F5-B417B669C15D}"/>
              </a:ext>
            </a:extLst>
          </p:cNvPr>
          <p:cNvSpPr/>
          <p:nvPr/>
        </p:nvSpPr>
        <p:spPr>
          <a:xfrm>
            <a:off x="1498209" y="1651361"/>
            <a:ext cx="7467600"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b="0" i="0" u="none" strike="noStrike" cap="none" dirty="0">
                <a:latin typeface="Arial"/>
                <a:ea typeface="Arial"/>
                <a:cs typeface="Arial"/>
                <a:sym typeface="Arial"/>
              </a:rPr>
              <a:t>It is called </a:t>
            </a:r>
            <a:r>
              <a:rPr lang="en-US" sz="1800" b="0" i="0" u="sng" strike="noStrike" cap="none" dirty="0">
                <a:latin typeface="Arial"/>
                <a:ea typeface="Arial"/>
                <a:cs typeface="Arial"/>
                <a:sym typeface="Arial"/>
              </a:rPr>
              <a:t>extensible</a:t>
            </a:r>
            <a:r>
              <a:rPr lang="en-US" sz="1800" b="0" i="0" u="none" strike="noStrike" cap="none" dirty="0">
                <a:latin typeface="Arial"/>
                <a:ea typeface="Arial"/>
                <a:cs typeface="Arial"/>
                <a:sym typeface="Arial"/>
              </a:rPr>
              <a:t> because it has customized tags</a:t>
            </a:r>
            <a:endParaRPr dirty="0"/>
          </a:p>
        </p:txBody>
      </p:sp>
      <p:sp>
        <p:nvSpPr>
          <p:cNvPr id="4" name="Google Shape;96;p2">
            <a:extLst>
              <a:ext uri="{FF2B5EF4-FFF2-40B4-BE49-F238E27FC236}">
                <a16:creationId xmlns:a16="http://schemas.microsoft.com/office/drawing/2014/main" id="{C3A8B784-F4DD-4BED-8DE7-ABE4DDECD2EC}"/>
              </a:ext>
            </a:extLst>
          </p:cNvPr>
          <p:cNvSpPr/>
          <p:nvPr/>
        </p:nvSpPr>
        <p:spPr>
          <a:xfrm>
            <a:off x="2590800" y="2206198"/>
            <a:ext cx="492720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rgbClr val="1FADCC"/>
                </a:solidFill>
                <a:latin typeface="Arial"/>
                <a:ea typeface="Arial"/>
                <a:cs typeface="Arial"/>
                <a:sym typeface="Arial"/>
              </a:rPr>
              <a:t>Difference between HTML AND XML</a:t>
            </a:r>
            <a:endParaRPr/>
          </a:p>
        </p:txBody>
      </p:sp>
      <p:sp>
        <p:nvSpPr>
          <p:cNvPr id="5" name="Google Shape;97;p2">
            <a:extLst>
              <a:ext uri="{FF2B5EF4-FFF2-40B4-BE49-F238E27FC236}">
                <a16:creationId xmlns:a16="http://schemas.microsoft.com/office/drawing/2014/main" id="{6EECDFA7-159D-4B9B-A39C-1ED4D4A2602F}"/>
              </a:ext>
            </a:extLst>
          </p:cNvPr>
          <p:cNvSpPr/>
          <p:nvPr/>
        </p:nvSpPr>
        <p:spPr>
          <a:xfrm>
            <a:off x="710418" y="105718"/>
            <a:ext cx="9347982"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tx2"/>
                </a:solidFill>
                <a:latin typeface="Arial"/>
                <a:ea typeface="Arial"/>
                <a:cs typeface="Arial"/>
                <a:sym typeface="Arial"/>
              </a:rPr>
              <a:t>XML  </a:t>
            </a:r>
            <a:r>
              <a:rPr lang="en-US" sz="3200" b="1" dirty="0" err="1">
                <a:solidFill>
                  <a:schemeClr val="tx2"/>
                </a:solidFill>
                <a:latin typeface="Arial"/>
                <a:ea typeface="Arial"/>
                <a:cs typeface="Arial"/>
                <a:sym typeface="Arial"/>
              </a:rPr>
              <a:t>eXtensible</a:t>
            </a:r>
            <a:r>
              <a:rPr lang="en-US" sz="3200" b="1" dirty="0">
                <a:solidFill>
                  <a:schemeClr val="tx2"/>
                </a:solidFill>
                <a:latin typeface="Arial"/>
                <a:ea typeface="Arial"/>
                <a:cs typeface="Arial"/>
                <a:sym typeface="Arial"/>
              </a:rPr>
              <a:t> Markup Language</a:t>
            </a:r>
            <a:endParaRPr sz="1100" dirty="0">
              <a:solidFill>
                <a:schemeClr val="tx2"/>
              </a:solidFill>
            </a:endParaRPr>
          </a:p>
        </p:txBody>
      </p:sp>
      <p:graphicFrame>
        <p:nvGraphicFramePr>
          <p:cNvPr id="6" name="Google Shape;98;p2">
            <a:extLst>
              <a:ext uri="{FF2B5EF4-FFF2-40B4-BE49-F238E27FC236}">
                <a16:creationId xmlns:a16="http://schemas.microsoft.com/office/drawing/2014/main" id="{5ADA5F4D-6B92-4B2A-A8F0-2D42A9EA9AB0}"/>
              </a:ext>
            </a:extLst>
          </p:cNvPr>
          <p:cNvGraphicFramePr/>
          <p:nvPr>
            <p:extLst>
              <p:ext uri="{D42A27DB-BD31-4B8C-83A1-F6EECF244321}">
                <p14:modId xmlns:p14="http://schemas.microsoft.com/office/powerpoint/2010/main" val="3736546531"/>
              </p:ext>
            </p:extLst>
          </p:nvPr>
        </p:nvGraphicFramePr>
        <p:xfrm>
          <a:off x="2006404" y="2761035"/>
          <a:ext cx="6096000" cy="3729365"/>
        </p:xfrm>
        <a:graphic>
          <a:graphicData uri="http://schemas.openxmlformats.org/drawingml/2006/table">
            <a:tbl>
              <a:tblPr firstRow="1" bandRow="1">
                <a:noFil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22225">
                <a:tc>
                  <a:txBody>
                    <a:bodyPr/>
                    <a:lstStyle/>
                    <a:p>
                      <a:pPr marL="0" marR="0" lvl="0" indent="0" algn="ctr" rtl="0">
                        <a:spcBef>
                          <a:spcPts val="0"/>
                        </a:spcBef>
                        <a:spcAft>
                          <a:spcPts val="0"/>
                        </a:spcAft>
                        <a:buNone/>
                      </a:pPr>
                      <a:r>
                        <a:rPr lang="en-US" sz="1800" u="none" strike="noStrike" cap="none" dirty="0">
                          <a:solidFill>
                            <a:schemeClr val="tx2"/>
                          </a:solidFill>
                        </a:rPr>
                        <a:t>HTML</a:t>
                      </a:r>
                      <a:endParaRPr sz="1800" u="none" strike="noStrike" cap="none" dirty="0">
                        <a:solidFill>
                          <a:schemeClr val="tx2"/>
                        </a:solidFill>
                      </a:endParaRPr>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tx2"/>
                          </a:solidFill>
                        </a:rPr>
                        <a:t>XML</a:t>
                      </a:r>
                      <a:endParaRPr sz="1800" u="none" strike="noStrike" cap="none">
                        <a:solidFill>
                          <a:schemeClr val="tx2"/>
                        </a:solidFill>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u="none" strike="noStrike" cap="none" dirty="0">
                          <a:solidFill>
                            <a:schemeClr val="tx2"/>
                          </a:solidFill>
                        </a:rPr>
                        <a:t>To structure or design a webpage</a:t>
                      </a:r>
                      <a:endParaRPr sz="1800" dirty="0">
                        <a:solidFill>
                          <a:schemeClr val="tx2"/>
                        </a:solidFill>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solidFill>
                        </a:rPr>
                        <a:t>To exchange data or structure data</a:t>
                      </a:r>
                      <a:endParaRPr sz="1800" dirty="0">
                        <a:solidFill>
                          <a:schemeClr val="tx2"/>
                        </a:solidFill>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dirty="0">
                          <a:solidFill>
                            <a:schemeClr val="tx2"/>
                          </a:solidFill>
                        </a:rPr>
                        <a:t>Uses predefined tags.</a:t>
                      </a:r>
                      <a:endParaRPr sz="1800" dirty="0">
                        <a:solidFill>
                          <a:schemeClr val="tx2"/>
                        </a:solidFill>
                      </a:endParaRPr>
                    </a:p>
                  </a:txBody>
                  <a:tcPr marL="91450" marR="91450" marT="45725" marB="45725"/>
                </a:tc>
                <a:tc>
                  <a:txBody>
                    <a:bodyPr/>
                    <a:lstStyle/>
                    <a:p>
                      <a:pPr marL="0" marR="0" lvl="0" indent="0" algn="l" rtl="0">
                        <a:spcBef>
                          <a:spcPts val="0"/>
                        </a:spcBef>
                        <a:spcAft>
                          <a:spcPts val="0"/>
                        </a:spcAft>
                        <a:buNone/>
                      </a:pPr>
                      <a:r>
                        <a:rPr lang="en-US" sz="1800">
                          <a:solidFill>
                            <a:schemeClr val="tx2"/>
                          </a:solidFill>
                        </a:rPr>
                        <a:t>Uses user defined tags, does not have predefined tags.</a:t>
                      </a:r>
                      <a:endParaRPr>
                        <a:solidFill>
                          <a:schemeClr val="tx2"/>
                        </a:solidFill>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dirty="0">
                          <a:solidFill>
                            <a:schemeClr val="tx2"/>
                          </a:solidFill>
                        </a:rPr>
                        <a:t>Not Case Sensitive</a:t>
                      </a:r>
                      <a:endParaRPr sz="1800" dirty="0">
                        <a:solidFill>
                          <a:schemeClr val="tx2"/>
                        </a:solidFill>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solidFill>
                        </a:rPr>
                        <a:t>Case Sensitive</a:t>
                      </a:r>
                      <a:endParaRPr sz="1800" dirty="0">
                        <a:solidFill>
                          <a:schemeClr val="tx2"/>
                        </a:solidFill>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dirty="0">
                          <a:solidFill>
                            <a:schemeClr val="tx2"/>
                          </a:solidFill>
                        </a:rPr>
                        <a:t>No Concept of error generation</a:t>
                      </a:r>
                      <a:endParaRPr sz="1800" dirty="0">
                        <a:solidFill>
                          <a:schemeClr val="tx2"/>
                        </a:solidFill>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solidFill>
                        </a:rPr>
                        <a:t>Well formed else error</a:t>
                      </a:r>
                      <a:endParaRPr sz="1800" dirty="0">
                        <a:solidFill>
                          <a:schemeClr val="tx2"/>
                        </a:solidFill>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dirty="0">
                          <a:solidFill>
                            <a:schemeClr val="tx2"/>
                          </a:solidFill>
                        </a:rPr>
                        <a:t>Not Strict language</a:t>
                      </a:r>
                      <a:endParaRPr sz="1800" dirty="0">
                        <a:solidFill>
                          <a:schemeClr val="tx2"/>
                        </a:solidFill>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dirty="0">
                          <a:solidFill>
                            <a:schemeClr val="tx2"/>
                          </a:solidFill>
                        </a:rPr>
                        <a:t>Strict language</a:t>
                      </a:r>
                      <a:endParaRPr dirty="0">
                        <a:solidFill>
                          <a:schemeClr val="tx2"/>
                        </a:solidFill>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800" dirty="0">
                          <a:solidFill>
                            <a:schemeClr val="tx2"/>
                          </a:solidFill>
                        </a:rPr>
                        <a:t>Extension 🡪html .</a:t>
                      </a:r>
                      <a:endParaRPr sz="1800" dirty="0">
                        <a:solidFill>
                          <a:schemeClr val="tx2"/>
                        </a:solidFill>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solidFill>
                        </a:rPr>
                        <a:t>Extension🡪.xml</a:t>
                      </a:r>
                      <a:endParaRPr sz="1800" dirty="0">
                        <a:solidFill>
                          <a:schemeClr val="tx2"/>
                        </a:solidFill>
                      </a:endParaRPr>
                    </a:p>
                  </a:txBody>
                  <a:tcPr marL="91450" marR="91450" marT="45725" marB="4572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12631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03;p3">
            <a:extLst>
              <a:ext uri="{FF2B5EF4-FFF2-40B4-BE49-F238E27FC236}">
                <a16:creationId xmlns:a16="http://schemas.microsoft.com/office/drawing/2014/main" id="{3E1EB5B1-F365-48C8-BD3B-CA3AC7E682E4}"/>
              </a:ext>
            </a:extLst>
          </p:cNvPr>
          <p:cNvPicPr preferRelativeResize="0"/>
          <p:nvPr/>
        </p:nvPicPr>
        <p:blipFill rotWithShape="1">
          <a:blip r:embed="rId2">
            <a:alphaModFix/>
          </a:blip>
          <a:srcRect/>
          <a:stretch/>
        </p:blipFill>
        <p:spPr>
          <a:xfrm>
            <a:off x="2438400" y="151332"/>
            <a:ext cx="5027443" cy="3517183"/>
          </a:xfrm>
          <a:prstGeom prst="rect">
            <a:avLst/>
          </a:prstGeom>
          <a:noFill/>
          <a:ln>
            <a:noFill/>
          </a:ln>
        </p:spPr>
      </p:pic>
      <p:pic>
        <p:nvPicPr>
          <p:cNvPr id="3" name="Google Shape;104;p3">
            <a:extLst>
              <a:ext uri="{FF2B5EF4-FFF2-40B4-BE49-F238E27FC236}">
                <a16:creationId xmlns:a16="http://schemas.microsoft.com/office/drawing/2014/main" id="{B8A39BE6-DB45-4B82-A8B2-2963D80574F4}"/>
              </a:ext>
            </a:extLst>
          </p:cNvPr>
          <p:cNvPicPr preferRelativeResize="0"/>
          <p:nvPr/>
        </p:nvPicPr>
        <p:blipFill rotWithShape="1">
          <a:blip r:embed="rId3">
            <a:alphaModFix/>
          </a:blip>
          <a:srcRect/>
          <a:stretch/>
        </p:blipFill>
        <p:spPr>
          <a:xfrm>
            <a:off x="4953000" y="3429000"/>
            <a:ext cx="4617934" cy="3285303"/>
          </a:xfrm>
          <a:prstGeom prst="rect">
            <a:avLst/>
          </a:prstGeom>
          <a:noFill/>
          <a:ln>
            <a:noFill/>
          </a:ln>
        </p:spPr>
      </p:pic>
    </p:spTree>
    <p:extLst>
      <p:ext uri="{BB962C8B-B14F-4D97-AF65-F5344CB8AC3E}">
        <p14:creationId xmlns:p14="http://schemas.microsoft.com/office/powerpoint/2010/main" val="1771456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TM16401375[[fn=Madison]]</Template>
  <TotalTime>425</TotalTime>
  <Words>2506</Words>
  <Application>Microsoft Office PowerPoint</Application>
  <PresentationFormat>Widescreen</PresentationFormat>
  <Paragraphs>436</Paragraphs>
  <Slides>53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53</vt:i4>
      </vt:variant>
    </vt:vector>
  </HeadingPairs>
  <TitlesOfParts>
    <vt:vector size="64" baseType="lpstr">
      <vt:lpstr>Arial</vt:lpstr>
      <vt:lpstr>Courier New</vt:lpstr>
      <vt:lpstr>Erica One</vt:lpstr>
      <vt:lpstr>Georgia</vt:lpstr>
      <vt:lpstr>MS Shell Dlg 2</vt:lpstr>
      <vt:lpstr>Noto Sans Symbols</vt:lpstr>
      <vt:lpstr>Times New Roman</vt:lpstr>
      <vt:lpstr>Trebuchet MS</vt:lpstr>
      <vt:lpstr>Wingdings</vt:lpstr>
      <vt:lpstr>Wingdings 3</vt:lpstr>
      <vt:lpstr>Madison</vt:lpstr>
      <vt:lpstr>XML   Extensible Markup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   Extensible Markup Language</dc:title>
  <dc:creator>aptech student</dc:creator>
  <cp:lastModifiedBy>Summaiya Aslam</cp:lastModifiedBy>
  <cp:revision>17</cp:revision>
  <dcterms:created xsi:type="dcterms:W3CDTF">2023-10-28T10:07:21Z</dcterms:created>
  <dcterms:modified xsi:type="dcterms:W3CDTF">2024-07-09T10:04:43Z</dcterms:modified>
</cp:coreProperties>
</file>