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11" autoAdjust="0"/>
  </p:normalViewPr>
  <p:slideViewPr>
    <p:cSldViewPr snapToGrid="0">
      <p:cViewPr varScale="1">
        <p:scale>
          <a:sx n="70" d="100"/>
          <a:sy n="70" d="100"/>
        </p:scale>
        <p:origin x="536"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315E0-F5D3-41F7-8573-126FD1EC910F}" type="datetimeFigureOut">
              <a:rPr lang="en-US" smtClean="0"/>
              <a:t>9/29/2020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1DF91-6621-49AF-AA95-B6AF599C219F}" type="slidenum">
              <a:rPr lang="en-US" smtClean="0"/>
              <a:t>‹#›</a:t>
            </a:fld>
            <a:endParaRPr lang="en-US"/>
          </a:p>
        </p:txBody>
      </p:sp>
    </p:spTree>
    <p:extLst>
      <p:ext uri="{BB962C8B-B14F-4D97-AF65-F5344CB8AC3E}">
        <p14:creationId xmlns:p14="http://schemas.microsoft.com/office/powerpoint/2010/main" val="233604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1DF91-6621-49AF-AA95-B6AF599C219F}" type="slidenum">
              <a:rPr lang="en-US" smtClean="0"/>
              <a:t>2</a:t>
            </a:fld>
            <a:endParaRPr lang="en-US"/>
          </a:p>
        </p:txBody>
      </p:sp>
    </p:spTree>
    <p:extLst>
      <p:ext uri="{BB962C8B-B14F-4D97-AF65-F5344CB8AC3E}">
        <p14:creationId xmlns:p14="http://schemas.microsoft.com/office/powerpoint/2010/main" val="995533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CE8E63-4DDF-49B3-AD90-3211293BB839}"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3B6D-1295-4FF3-8D8B-75E865240467}" type="slidenum">
              <a:rPr lang="en-US" smtClean="0"/>
              <a:t>‹#›</a:t>
            </a:fld>
            <a:endParaRPr lang="en-US"/>
          </a:p>
        </p:txBody>
      </p:sp>
    </p:spTree>
    <p:extLst>
      <p:ext uri="{BB962C8B-B14F-4D97-AF65-F5344CB8AC3E}">
        <p14:creationId xmlns:p14="http://schemas.microsoft.com/office/powerpoint/2010/main" val="3993840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E8E63-4DDF-49B3-AD90-3211293BB839}"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3B6D-1295-4FF3-8D8B-75E865240467}" type="slidenum">
              <a:rPr lang="en-US" smtClean="0"/>
              <a:t>‹#›</a:t>
            </a:fld>
            <a:endParaRPr lang="en-US"/>
          </a:p>
        </p:txBody>
      </p:sp>
    </p:spTree>
    <p:extLst>
      <p:ext uri="{BB962C8B-B14F-4D97-AF65-F5344CB8AC3E}">
        <p14:creationId xmlns:p14="http://schemas.microsoft.com/office/powerpoint/2010/main" val="580183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E8E63-4DDF-49B3-AD90-3211293BB839}"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3B6D-1295-4FF3-8D8B-75E865240467}" type="slidenum">
              <a:rPr lang="en-US" smtClean="0"/>
              <a:t>‹#›</a:t>
            </a:fld>
            <a:endParaRPr lang="en-US"/>
          </a:p>
        </p:txBody>
      </p:sp>
    </p:spTree>
    <p:extLst>
      <p:ext uri="{BB962C8B-B14F-4D97-AF65-F5344CB8AC3E}">
        <p14:creationId xmlns:p14="http://schemas.microsoft.com/office/powerpoint/2010/main" val="3148450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E8E63-4DDF-49B3-AD90-3211293BB839}"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3B6D-1295-4FF3-8D8B-75E865240467}"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25991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E8E63-4DDF-49B3-AD90-3211293BB839}"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3B6D-1295-4FF3-8D8B-75E865240467}" type="slidenum">
              <a:rPr lang="en-US" smtClean="0"/>
              <a:t>‹#›</a:t>
            </a:fld>
            <a:endParaRPr lang="en-US"/>
          </a:p>
        </p:txBody>
      </p:sp>
    </p:spTree>
    <p:extLst>
      <p:ext uri="{BB962C8B-B14F-4D97-AF65-F5344CB8AC3E}">
        <p14:creationId xmlns:p14="http://schemas.microsoft.com/office/powerpoint/2010/main" val="3686155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6CE8E63-4DDF-49B3-AD90-3211293BB839}" type="datetimeFigureOut">
              <a:rPr lang="en-US" smtClean="0"/>
              <a:t>9/29/2020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E3B6D-1295-4FF3-8D8B-75E865240467}" type="slidenum">
              <a:rPr lang="en-US" smtClean="0"/>
              <a:t>‹#›</a:t>
            </a:fld>
            <a:endParaRPr lang="en-US"/>
          </a:p>
        </p:txBody>
      </p:sp>
    </p:spTree>
    <p:extLst>
      <p:ext uri="{BB962C8B-B14F-4D97-AF65-F5344CB8AC3E}">
        <p14:creationId xmlns:p14="http://schemas.microsoft.com/office/powerpoint/2010/main" val="3682354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6CE8E63-4DDF-49B3-AD90-3211293BB839}" type="datetimeFigureOut">
              <a:rPr lang="en-US" smtClean="0"/>
              <a:t>9/29/2020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E3B6D-1295-4FF3-8D8B-75E865240467}" type="slidenum">
              <a:rPr lang="en-US" smtClean="0"/>
              <a:t>‹#›</a:t>
            </a:fld>
            <a:endParaRPr lang="en-US"/>
          </a:p>
        </p:txBody>
      </p:sp>
    </p:spTree>
    <p:extLst>
      <p:ext uri="{BB962C8B-B14F-4D97-AF65-F5344CB8AC3E}">
        <p14:creationId xmlns:p14="http://schemas.microsoft.com/office/powerpoint/2010/main" val="1410985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E8E63-4DDF-49B3-AD90-3211293BB839}"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3B6D-1295-4FF3-8D8B-75E865240467}" type="slidenum">
              <a:rPr lang="en-US" smtClean="0"/>
              <a:t>‹#›</a:t>
            </a:fld>
            <a:endParaRPr lang="en-US"/>
          </a:p>
        </p:txBody>
      </p:sp>
    </p:spTree>
    <p:extLst>
      <p:ext uri="{BB962C8B-B14F-4D97-AF65-F5344CB8AC3E}">
        <p14:creationId xmlns:p14="http://schemas.microsoft.com/office/powerpoint/2010/main" val="2748792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E8E63-4DDF-49B3-AD90-3211293BB839}"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3B6D-1295-4FF3-8D8B-75E865240467}" type="slidenum">
              <a:rPr lang="en-US" smtClean="0"/>
              <a:t>‹#›</a:t>
            </a:fld>
            <a:endParaRPr lang="en-US"/>
          </a:p>
        </p:txBody>
      </p:sp>
    </p:spTree>
    <p:extLst>
      <p:ext uri="{BB962C8B-B14F-4D97-AF65-F5344CB8AC3E}">
        <p14:creationId xmlns:p14="http://schemas.microsoft.com/office/powerpoint/2010/main" val="3140012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E8E63-4DDF-49B3-AD90-3211293BB839}"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3B6D-1295-4FF3-8D8B-75E865240467}" type="slidenum">
              <a:rPr lang="en-US" smtClean="0"/>
              <a:t>‹#›</a:t>
            </a:fld>
            <a:endParaRPr lang="en-US"/>
          </a:p>
        </p:txBody>
      </p:sp>
    </p:spTree>
    <p:extLst>
      <p:ext uri="{BB962C8B-B14F-4D97-AF65-F5344CB8AC3E}">
        <p14:creationId xmlns:p14="http://schemas.microsoft.com/office/powerpoint/2010/main" val="3182847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CE8E63-4DDF-49B3-AD90-3211293BB839}"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3B6D-1295-4FF3-8D8B-75E865240467}" type="slidenum">
              <a:rPr lang="en-US" smtClean="0"/>
              <a:t>‹#›</a:t>
            </a:fld>
            <a:endParaRPr lang="en-US"/>
          </a:p>
        </p:txBody>
      </p:sp>
    </p:spTree>
    <p:extLst>
      <p:ext uri="{BB962C8B-B14F-4D97-AF65-F5344CB8AC3E}">
        <p14:creationId xmlns:p14="http://schemas.microsoft.com/office/powerpoint/2010/main" val="4115563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CE8E63-4DDF-49B3-AD90-3211293BB839}"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3B6D-1295-4FF3-8D8B-75E865240467}" type="slidenum">
              <a:rPr lang="en-US" smtClean="0"/>
              <a:t>‹#›</a:t>
            </a:fld>
            <a:endParaRPr lang="en-US"/>
          </a:p>
        </p:txBody>
      </p:sp>
    </p:spTree>
    <p:extLst>
      <p:ext uri="{BB962C8B-B14F-4D97-AF65-F5344CB8AC3E}">
        <p14:creationId xmlns:p14="http://schemas.microsoft.com/office/powerpoint/2010/main" val="2895523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CE8E63-4DDF-49B3-AD90-3211293BB839}" type="datetimeFigureOut">
              <a:rPr lang="en-US" smtClean="0"/>
              <a:t>9/29/2020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E3B6D-1295-4FF3-8D8B-75E865240467}" type="slidenum">
              <a:rPr lang="en-US" smtClean="0"/>
              <a:t>‹#›</a:t>
            </a:fld>
            <a:endParaRPr lang="en-US"/>
          </a:p>
        </p:txBody>
      </p:sp>
    </p:spTree>
    <p:extLst>
      <p:ext uri="{BB962C8B-B14F-4D97-AF65-F5344CB8AC3E}">
        <p14:creationId xmlns:p14="http://schemas.microsoft.com/office/powerpoint/2010/main" val="700084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CE8E63-4DDF-49B3-AD90-3211293BB839}" type="datetimeFigureOut">
              <a:rPr lang="en-US" smtClean="0"/>
              <a:t>9/29/2020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E3B6D-1295-4FF3-8D8B-75E865240467}" type="slidenum">
              <a:rPr lang="en-US" smtClean="0"/>
              <a:t>‹#›</a:t>
            </a:fld>
            <a:endParaRPr lang="en-US"/>
          </a:p>
        </p:txBody>
      </p:sp>
    </p:spTree>
    <p:extLst>
      <p:ext uri="{BB962C8B-B14F-4D97-AF65-F5344CB8AC3E}">
        <p14:creationId xmlns:p14="http://schemas.microsoft.com/office/powerpoint/2010/main" val="708308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6CE8E63-4DDF-49B3-AD90-3211293BB839}" type="datetimeFigureOut">
              <a:rPr lang="en-US" smtClean="0"/>
              <a:t>9/29/2020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E3B6D-1295-4FF3-8D8B-75E865240467}" type="slidenum">
              <a:rPr lang="en-US" smtClean="0"/>
              <a:t>‹#›</a:t>
            </a:fld>
            <a:endParaRPr lang="en-US"/>
          </a:p>
        </p:txBody>
      </p:sp>
    </p:spTree>
    <p:extLst>
      <p:ext uri="{BB962C8B-B14F-4D97-AF65-F5344CB8AC3E}">
        <p14:creationId xmlns:p14="http://schemas.microsoft.com/office/powerpoint/2010/main" val="308173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E8E63-4DDF-49B3-AD90-3211293BB839}"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3B6D-1295-4FF3-8D8B-75E865240467}" type="slidenum">
              <a:rPr lang="en-US" smtClean="0"/>
              <a:t>‹#›</a:t>
            </a:fld>
            <a:endParaRPr lang="en-US"/>
          </a:p>
        </p:txBody>
      </p:sp>
    </p:spTree>
    <p:extLst>
      <p:ext uri="{BB962C8B-B14F-4D97-AF65-F5344CB8AC3E}">
        <p14:creationId xmlns:p14="http://schemas.microsoft.com/office/powerpoint/2010/main" val="3283615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E8E63-4DDF-49B3-AD90-3211293BB839}"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3B6D-1295-4FF3-8D8B-75E865240467}" type="slidenum">
              <a:rPr lang="en-US" smtClean="0"/>
              <a:t>‹#›</a:t>
            </a:fld>
            <a:endParaRPr lang="en-US"/>
          </a:p>
        </p:txBody>
      </p:sp>
    </p:spTree>
    <p:extLst>
      <p:ext uri="{BB962C8B-B14F-4D97-AF65-F5344CB8AC3E}">
        <p14:creationId xmlns:p14="http://schemas.microsoft.com/office/powerpoint/2010/main" val="375565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6CE8E63-4DDF-49B3-AD90-3211293BB839}" type="datetimeFigureOut">
              <a:rPr lang="en-US" smtClean="0"/>
              <a:t>9/29/2020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09E3B6D-1295-4FF3-8D8B-75E865240467}" type="slidenum">
              <a:rPr lang="en-US" smtClean="0"/>
              <a:t>‹#›</a:t>
            </a:fld>
            <a:endParaRPr lang="en-US"/>
          </a:p>
        </p:txBody>
      </p:sp>
    </p:spTree>
    <p:extLst>
      <p:ext uri="{BB962C8B-B14F-4D97-AF65-F5344CB8AC3E}">
        <p14:creationId xmlns:p14="http://schemas.microsoft.com/office/powerpoint/2010/main" val="365980165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rezi.com/xbwekcx6ymsc/kulekhani-iii-hydroelectric-project/" TargetMode="External"/><Relationship Id="rId2" Type="http://schemas.openxmlformats.org/officeDocument/2006/relationships/audio" Target="../media/audio2.wav"/><Relationship Id="rId1" Type="http://schemas.openxmlformats.org/officeDocument/2006/relationships/slideLayout" Target="../slideLayouts/slideLayout2.xml"/><Relationship Id="rId5" Type="http://schemas.openxmlformats.org/officeDocument/2006/relationships/audio" Target="../media/audio2.wav"/><Relationship Id="rId4" Type="http://schemas.openxmlformats.org/officeDocument/2006/relationships/hyperlink" Target="https://kathmandupost.com/money/2019/02/17/kulekhani-3-project-misses-deadline-for-sixth-time" TargetMode="Externa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2.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Presentation on General Analysis of Kulekhani-3 Hydropower Project</a:t>
            </a:r>
            <a:endParaRPr lang="en-US" dirty="0"/>
          </a:p>
        </p:txBody>
      </p:sp>
      <p:sp>
        <p:nvSpPr>
          <p:cNvPr id="3" name="Subtitle 2"/>
          <p:cNvSpPr>
            <a:spLocks noGrp="1"/>
          </p:cNvSpPr>
          <p:nvPr>
            <p:ph type="subTitle" idx="1"/>
          </p:nvPr>
        </p:nvSpPr>
        <p:spPr/>
        <p:txBody>
          <a:bodyPr>
            <a:normAutofit fontScale="32500" lnSpcReduction="20000"/>
          </a:bodyPr>
          <a:lstStyle/>
          <a:p>
            <a:pPr algn="l"/>
            <a:endParaRPr lang="en-US" dirty="0" smtClean="0"/>
          </a:p>
          <a:p>
            <a:pPr algn="l"/>
            <a:endParaRPr lang="en-US" dirty="0"/>
          </a:p>
          <a:p>
            <a:pPr algn="l"/>
            <a:endParaRPr lang="en-US" dirty="0" smtClean="0"/>
          </a:p>
          <a:p>
            <a:r>
              <a:rPr lang="en-US" sz="3500" dirty="0" smtClean="0"/>
              <a:t>Presented </a:t>
            </a:r>
            <a:r>
              <a:rPr lang="en-US" sz="3500" dirty="0"/>
              <a:t>B</a:t>
            </a:r>
            <a:r>
              <a:rPr lang="en-US" sz="3500" dirty="0" smtClean="0"/>
              <a:t>y :</a:t>
            </a:r>
          </a:p>
          <a:p>
            <a:r>
              <a:rPr lang="en-US" sz="3500" dirty="0" smtClean="0"/>
              <a:t> Suman Bahadur Chhetri</a:t>
            </a:r>
            <a:endParaRPr lang="en-US" sz="3500" dirty="0"/>
          </a:p>
        </p:txBody>
      </p:sp>
    </p:spTree>
    <p:extLst>
      <p:ext uri="{BB962C8B-B14F-4D97-AF65-F5344CB8AC3E}">
        <p14:creationId xmlns:p14="http://schemas.microsoft.com/office/powerpoint/2010/main" val="2962103539"/>
      </p:ext>
    </p:extLst>
  </p:cSld>
  <p:clrMapOvr>
    <a:masterClrMapping/>
  </p:clrMapOvr>
  <p:transition spd="slow" advTm="5000">
    <p:push dir="u"/>
    <p:sndAc>
      <p:stSnd>
        <p:snd r:embed="rId2" name="push.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53083"/>
          </a:xfrm>
        </p:spPr>
        <p:txBody>
          <a:bodyPr/>
          <a:lstStyle/>
          <a:p>
            <a:r>
              <a:rPr lang="en-US" dirty="0" smtClean="0"/>
              <a:t>REFERENCES</a:t>
            </a:r>
            <a:endParaRPr lang="en-US" dirty="0"/>
          </a:p>
        </p:txBody>
      </p:sp>
      <p:sp>
        <p:nvSpPr>
          <p:cNvPr id="3" name="Content Placeholder 2"/>
          <p:cNvSpPr>
            <a:spLocks noGrp="1"/>
          </p:cNvSpPr>
          <p:nvPr>
            <p:ph sz="quarter" idx="13"/>
          </p:nvPr>
        </p:nvSpPr>
        <p:spPr>
          <a:xfrm>
            <a:off x="913774" y="1751798"/>
            <a:ext cx="10363826" cy="4543124"/>
          </a:xfrm>
        </p:spPr>
        <p:txBody>
          <a:bodyPr>
            <a:normAutofit/>
          </a:bodyPr>
          <a:lstStyle/>
          <a:p>
            <a:r>
              <a:rPr lang="en-US" dirty="0" smtClean="0"/>
              <a:t> </a:t>
            </a:r>
            <a:r>
              <a:rPr lang="en-US" dirty="0" err="1" smtClean="0"/>
              <a:t>Dahal</a:t>
            </a:r>
            <a:r>
              <a:rPr lang="en-US" dirty="0" smtClean="0"/>
              <a:t>, </a:t>
            </a:r>
            <a:r>
              <a:rPr lang="en-US" dirty="0" err="1" smtClean="0"/>
              <a:t>khetraj</a:t>
            </a:r>
            <a:r>
              <a:rPr lang="en-US" dirty="0" smtClean="0"/>
              <a:t> </a:t>
            </a:r>
            <a:r>
              <a:rPr lang="en-US" dirty="0"/>
              <a:t>and rai,nabina.2016. Contract Breach and Payment for Environmental Services: A Case from the </a:t>
            </a:r>
            <a:r>
              <a:rPr lang="en-US" dirty="0" err="1"/>
              <a:t>Kulekhani</a:t>
            </a:r>
            <a:r>
              <a:rPr lang="en-US" dirty="0"/>
              <a:t> III Hydroelectric Project in </a:t>
            </a:r>
            <a:r>
              <a:rPr lang="en-US" dirty="0" smtClean="0"/>
              <a:t>Nepal. Hydro </a:t>
            </a:r>
            <a:r>
              <a:rPr lang="en-US" dirty="0" err="1" smtClean="0"/>
              <a:t>Nepal.volume</a:t>
            </a:r>
            <a:r>
              <a:rPr lang="en-US" dirty="0" smtClean="0"/>
              <a:t> 19,p.38.</a:t>
            </a:r>
          </a:p>
          <a:p>
            <a:r>
              <a:rPr lang="en-US" dirty="0" err="1" smtClean="0"/>
              <a:t>Karki,puja</a:t>
            </a:r>
            <a:r>
              <a:rPr lang="en-US" dirty="0" smtClean="0"/>
              <a:t>. Not found. </a:t>
            </a:r>
            <a:r>
              <a:rPr lang="en-US" dirty="0" err="1" smtClean="0"/>
              <a:t>Kulekhani</a:t>
            </a:r>
            <a:r>
              <a:rPr lang="en-US" dirty="0"/>
              <a:t>-</a:t>
            </a:r>
            <a:r>
              <a:rPr lang="en-US" dirty="0" smtClean="0"/>
              <a:t>iii electric project.[online].[4/4/2020]. Available from: </a:t>
            </a:r>
            <a:r>
              <a:rPr lang="en-US" dirty="0">
                <a:hlinkClick r:id="rId3"/>
              </a:rPr>
              <a:t>https://prezi.com/xbwekcx6ymsc/kulekhani-iii-hydroelectric-project/</a:t>
            </a:r>
            <a:endParaRPr lang="en-US" dirty="0" smtClean="0"/>
          </a:p>
          <a:p>
            <a:r>
              <a:rPr lang="en-US" dirty="0" smtClean="0"/>
              <a:t>Subedi,bibek.2019.</a:t>
            </a:r>
            <a:r>
              <a:rPr lang="en-US" dirty="0"/>
              <a:t> Kulekhani-3 project misses deadline for sixth </a:t>
            </a:r>
            <a:r>
              <a:rPr lang="en-US" dirty="0" smtClean="0"/>
              <a:t>time. Money, the Kathmandu post. Available from :</a:t>
            </a:r>
            <a:r>
              <a:rPr lang="en-US" dirty="0" smtClean="0">
                <a:hlinkClick r:id="rId4"/>
              </a:rPr>
              <a:t>https</a:t>
            </a:r>
            <a:r>
              <a:rPr lang="en-US" dirty="0">
                <a:hlinkClick r:id="rId4"/>
              </a:rPr>
              <a:t>://</a:t>
            </a:r>
            <a:r>
              <a:rPr lang="en-US" dirty="0" smtClean="0">
                <a:hlinkClick r:id="rId4"/>
              </a:rPr>
              <a:t>kathmandupost.com/money/2019/02/17/kulekhani-3-project-misses-deadline-for-sixth-time</a:t>
            </a:r>
            <a:endParaRPr lang="en-US" dirty="0" smtClean="0"/>
          </a:p>
          <a:p>
            <a:pPr marL="0" indent="0">
              <a:buNone/>
            </a:pPr>
            <a:endParaRPr lang="en-US" dirty="0"/>
          </a:p>
        </p:txBody>
      </p:sp>
    </p:spTree>
    <p:extLst>
      <p:ext uri="{BB962C8B-B14F-4D97-AF65-F5344CB8AC3E}">
        <p14:creationId xmlns:p14="http://schemas.microsoft.com/office/powerpoint/2010/main" val="2874968808"/>
      </p:ext>
    </p:extLst>
  </p:cSld>
  <p:clrMapOvr>
    <a:masterClrMapping/>
  </p:clrMapOvr>
  <mc:AlternateContent xmlns:mc="http://schemas.openxmlformats.org/markup-compatibility/2006" xmlns:p14="http://schemas.microsoft.com/office/powerpoint/2010/main">
    <mc:Choice Requires="p14">
      <p:transition spd="slow" p14:dur="2000" advClick="0">
        <p:sndAc>
          <p:stSnd>
            <p:snd r:embed="rId2" name="breeze.wav"/>
          </p:stSnd>
        </p:sndAc>
      </p:transition>
    </mc:Choice>
    <mc:Fallback xmlns="">
      <p:transition spd="slow" advClick="0">
        <p:sndAc>
          <p:stSnd>
            <p:snd r:embed="rId5" name="breeze.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07035"/>
            <a:ext cx="10364451" cy="388188"/>
          </a:xfrm>
        </p:spPr>
        <p:txBody>
          <a:bodyPr>
            <a:normAutofit fontScale="90000"/>
          </a:bodyPr>
          <a:lstStyle/>
          <a:p>
            <a:r>
              <a:rPr lang="en-US" dirty="0" smtClean="0"/>
              <a:t>Overview of project</a:t>
            </a:r>
            <a:endParaRPr lang="en-US" dirty="0"/>
          </a:p>
        </p:txBody>
      </p:sp>
      <p:sp>
        <p:nvSpPr>
          <p:cNvPr id="3" name="Content Placeholder 2"/>
          <p:cNvSpPr>
            <a:spLocks noGrp="1"/>
          </p:cNvSpPr>
          <p:nvPr>
            <p:ph sz="quarter" idx="13"/>
          </p:nvPr>
        </p:nvSpPr>
        <p:spPr>
          <a:xfrm>
            <a:off x="914400" y="1147314"/>
            <a:ext cx="10363826" cy="5642954"/>
          </a:xfrm>
        </p:spPr>
        <p:txBody>
          <a:bodyPr>
            <a:normAutofit/>
          </a:bodyPr>
          <a:lstStyle/>
          <a:p>
            <a:pPr marL="0" indent="0">
              <a:buNone/>
            </a:pPr>
            <a:r>
              <a:rPr lang="en-US" dirty="0" err="1" smtClean="0"/>
              <a:t>Kulekhani</a:t>
            </a:r>
            <a:r>
              <a:rPr lang="en-US" dirty="0" smtClean="0"/>
              <a:t> </a:t>
            </a:r>
            <a:r>
              <a:rPr lang="en-US" dirty="0"/>
              <a:t>III hydroelectric project with an installed capacity of 14 MW (annual energy generation of 40.85 </a:t>
            </a:r>
            <a:r>
              <a:rPr lang="en-US" dirty="0" err="1"/>
              <a:t>GWh</a:t>
            </a:r>
            <a:r>
              <a:rPr lang="en-US" dirty="0"/>
              <a:t>) is a cascade scheme of </a:t>
            </a:r>
            <a:r>
              <a:rPr lang="en-US" dirty="0" err="1"/>
              <a:t>Kulekhani</a:t>
            </a:r>
            <a:r>
              <a:rPr lang="en-US" dirty="0"/>
              <a:t> storage project (</a:t>
            </a:r>
            <a:r>
              <a:rPr lang="en-US" dirty="0" err="1"/>
              <a:t>Kulekhani</a:t>
            </a:r>
            <a:r>
              <a:rPr lang="en-US" dirty="0"/>
              <a:t> I and </a:t>
            </a:r>
            <a:r>
              <a:rPr lang="en-US" dirty="0" err="1"/>
              <a:t>Kulekhani</a:t>
            </a:r>
            <a:r>
              <a:rPr lang="en-US" dirty="0"/>
              <a:t> II hydroelectric project, generating 60 and 32 MW peaking power, respectively).</a:t>
            </a:r>
          </a:p>
          <a:p>
            <a:pPr marL="0" indent="0">
              <a:buNone/>
            </a:pPr>
            <a:r>
              <a:rPr lang="en-US" dirty="0"/>
              <a:t>It is designed to utilize the regulated flow of </a:t>
            </a:r>
            <a:r>
              <a:rPr lang="en-US" dirty="0" err="1"/>
              <a:t>Kulekhani</a:t>
            </a:r>
            <a:r>
              <a:rPr lang="en-US" dirty="0"/>
              <a:t> II hydroelectric project and natural flow of </a:t>
            </a:r>
            <a:r>
              <a:rPr lang="en-US" dirty="0" err="1"/>
              <a:t>Khani</a:t>
            </a:r>
            <a:r>
              <a:rPr lang="en-US" dirty="0"/>
              <a:t> </a:t>
            </a:r>
            <a:r>
              <a:rPr lang="en-US" dirty="0" err="1"/>
              <a:t>Khola</a:t>
            </a:r>
            <a:r>
              <a:rPr lang="en-US" dirty="0"/>
              <a:t> for the generation of electricity.</a:t>
            </a:r>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647" y="3855294"/>
            <a:ext cx="4184434" cy="2845996"/>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28301" y="3855294"/>
            <a:ext cx="4033705" cy="2829985"/>
          </a:xfrm>
          <a:prstGeom prst="rect">
            <a:avLst/>
          </a:prstGeom>
        </p:spPr>
      </p:pic>
    </p:spTree>
    <p:extLst>
      <p:ext uri="{BB962C8B-B14F-4D97-AF65-F5344CB8AC3E}">
        <p14:creationId xmlns:p14="http://schemas.microsoft.com/office/powerpoint/2010/main" val="1350043385"/>
      </p:ext>
    </p:extLst>
  </p:cSld>
  <p:clrMapOvr>
    <a:masterClrMapping/>
  </p:clrMapOvr>
  <mc:AlternateContent xmlns:mc="http://schemas.openxmlformats.org/markup-compatibility/2006" xmlns:p14="http://schemas.microsoft.com/office/powerpoint/2010/main">
    <mc:Choice Requires="p14">
      <p:transition spd="slow" p14:dur="2000" advClick="0" advTm="18000">
        <p:push dir="u"/>
        <p:sndAc>
          <p:stSnd>
            <p:snd r:embed="rId3" name="push.wav"/>
          </p:stSnd>
        </p:sndAc>
      </p:transition>
    </mc:Choice>
    <mc:Fallback xmlns="">
      <p:transition spd="slow" advClick="0" advTm="18000">
        <p:push dir="u"/>
        <p:sndAc>
          <p:stSnd>
            <p:snd r:embed="rId6" name="push.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913775" y="-1"/>
            <a:ext cx="10364451" cy="59267"/>
          </a:xfrm>
        </p:spPr>
        <p:txBody>
          <a:bodyPr>
            <a:normAutofit fontScale="90000"/>
          </a:bodyPr>
          <a:lstStyle/>
          <a:p>
            <a:endParaRPr lang="en-US" dirty="0"/>
          </a:p>
        </p:txBody>
      </p:sp>
      <p:pic>
        <p:nvPicPr>
          <p:cNvPr id="4" name="Content Placeholder 3"/>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782320" y="-1"/>
            <a:ext cx="10302240" cy="6858001"/>
          </a:xfrm>
        </p:spPr>
      </p:pic>
    </p:spTree>
    <p:extLst>
      <p:ext uri="{BB962C8B-B14F-4D97-AF65-F5344CB8AC3E}">
        <p14:creationId xmlns:p14="http://schemas.microsoft.com/office/powerpoint/2010/main" val="1362622263"/>
      </p:ext>
    </p:extLst>
  </p:cSld>
  <p:clrMapOvr>
    <a:masterClrMapping/>
  </p:clrMapOvr>
  <mc:AlternateContent xmlns:mc="http://schemas.openxmlformats.org/markup-compatibility/2006" xmlns:p14="http://schemas.microsoft.com/office/powerpoint/2010/main">
    <mc:Choice Requires="p14">
      <p:transition spd="slow" p14:dur="2000" advClick="0" advTm="10000">
        <p:push dir="u"/>
        <p:sndAc>
          <p:stSnd>
            <p:snd r:embed="rId2" name="push.wav"/>
          </p:stSnd>
        </p:sndAc>
      </p:transition>
    </mc:Choice>
    <mc:Fallback xmlns="">
      <p:transition spd="slow" advClick="0" advTm="10000">
        <p:push dir="u"/>
        <p:sndAc>
          <p:stSnd>
            <p:snd r:embed="rId4" name="push.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819508"/>
          </a:xfrm>
        </p:spPr>
        <p:txBody>
          <a:bodyPr/>
          <a:lstStyle/>
          <a:p>
            <a:r>
              <a:rPr lang="en-US" dirty="0" smtClean="0"/>
              <a:t>Forecast and actual of cost </a:t>
            </a:r>
            <a:endParaRPr lang="en-US" dirty="0"/>
          </a:p>
        </p:txBody>
      </p:sp>
      <p:sp>
        <p:nvSpPr>
          <p:cNvPr id="5" name="Content Placeholder 4"/>
          <p:cNvSpPr>
            <a:spLocks noGrp="1"/>
          </p:cNvSpPr>
          <p:nvPr>
            <p:ph sz="quarter" idx="13"/>
          </p:nvPr>
        </p:nvSpPr>
        <p:spPr>
          <a:xfrm>
            <a:off x="913774" y="819508"/>
            <a:ext cx="10363826" cy="5865771"/>
          </a:xfrm>
        </p:spPr>
        <p:txBody>
          <a:bodyPr>
            <a:normAutofit/>
          </a:bodyPr>
          <a:lstStyle/>
          <a:p>
            <a:pPr marL="0" indent="0">
              <a:buNone/>
            </a:pPr>
            <a:r>
              <a:rPr lang="en-US" dirty="0"/>
              <a:t>The </a:t>
            </a:r>
            <a:r>
              <a:rPr lang="en-US" dirty="0" err="1"/>
              <a:t>Kulekhani</a:t>
            </a:r>
            <a:r>
              <a:rPr lang="en-US" dirty="0"/>
              <a:t> III Hydropower Project is being constructed with domestic investment. </a:t>
            </a:r>
            <a:endParaRPr lang="en-US" dirty="0" smtClean="0"/>
          </a:p>
          <a:p>
            <a:pPr marL="0" indent="0">
              <a:buNone/>
            </a:pPr>
            <a:r>
              <a:rPr lang="en-US" dirty="0" smtClean="0"/>
              <a:t>initial estimated cost   = </a:t>
            </a:r>
            <a:r>
              <a:rPr lang="en-US" dirty="0" err="1" smtClean="0"/>
              <a:t>Rs</a:t>
            </a:r>
            <a:r>
              <a:rPr lang="en-US" dirty="0" smtClean="0"/>
              <a:t> 2.43 billion</a:t>
            </a:r>
          </a:p>
          <a:p>
            <a:pPr marL="0" indent="0">
              <a:buNone/>
            </a:pPr>
            <a:r>
              <a:rPr lang="en-US" dirty="0" smtClean="0"/>
              <a:t>Actual cost		= RS 5 BILLION</a:t>
            </a:r>
          </a:p>
          <a:p>
            <a:pPr marL="0" indent="0">
              <a:buNone/>
            </a:pPr>
            <a:r>
              <a:rPr lang="en-US" dirty="0" smtClean="0"/>
              <a:t>WHICH IS DOUBLE OF INTIAL COST.</a:t>
            </a:r>
          </a:p>
          <a:p>
            <a:pPr marL="0" indent="0">
              <a:buNone/>
            </a:pPr>
            <a:endParaRPr lang="en-US" dirty="0"/>
          </a:p>
          <a:p>
            <a:pPr marL="0" indent="0">
              <a:buNone/>
            </a:pPr>
            <a:r>
              <a:rPr lang="en-US" dirty="0" smtClean="0"/>
              <a:t>IN 2014 , National planning commission declared </a:t>
            </a:r>
            <a:r>
              <a:rPr lang="en-US" dirty="0" err="1" smtClean="0"/>
              <a:t>kulekhani</a:t>
            </a:r>
            <a:r>
              <a:rPr lang="en-US" dirty="0" smtClean="0"/>
              <a:t> III as a troubled project.</a:t>
            </a:r>
          </a:p>
          <a:p>
            <a:pPr marL="0" indent="0">
              <a:buNone/>
            </a:pPr>
            <a:r>
              <a:rPr lang="en-US" dirty="0" smtClean="0"/>
              <a:t>Initial estimate cost = Rs173.6 million</a:t>
            </a:r>
            <a:r>
              <a:rPr lang="en-US" dirty="0"/>
              <a:t>  per megawatt </a:t>
            </a:r>
            <a:endParaRPr lang="en-US" dirty="0" smtClean="0"/>
          </a:p>
          <a:p>
            <a:pPr marL="0" indent="0">
              <a:buNone/>
            </a:pPr>
            <a:r>
              <a:rPr lang="en-US" dirty="0" smtClean="0"/>
              <a:t>As </a:t>
            </a:r>
            <a:r>
              <a:rPr lang="en-US" dirty="0"/>
              <a:t>per the revised </a:t>
            </a:r>
            <a:r>
              <a:rPr lang="en-US" dirty="0" smtClean="0"/>
              <a:t>estimate</a:t>
            </a:r>
            <a:r>
              <a:rPr lang="en-US" dirty="0"/>
              <a:t> </a:t>
            </a:r>
            <a:r>
              <a:rPr lang="en-US" dirty="0" smtClean="0"/>
              <a:t>= expected </a:t>
            </a:r>
            <a:r>
              <a:rPr lang="en-US" dirty="0"/>
              <a:t>to reach Rs310 million per megawatt.</a:t>
            </a:r>
            <a:endParaRPr lang="en-US" dirty="0" smtClean="0"/>
          </a:p>
        </p:txBody>
      </p:sp>
    </p:spTree>
    <p:extLst>
      <p:ext uri="{BB962C8B-B14F-4D97-AF65-F5344CB8AC3E}">
        <p14:creationId xmlns:p14="http://schemas.microsoft.com/office/powerpoint/2010/main" val="4077068123"/>
      </p:ext>
    </p:extLst>
  </p:cSld>
  <p:clrMapOvr>
    <a:masterClrMapping/>
  </p:clrMapOvr>
  <mc:AlternateContent xmlns:mc="http://schemas.openxmlformats.org/markup-compatibility/2006" xmlns:p14="http://schemas.microsoft.com/office/powerpoint/2010/main">
    <mc:Choice Requires="p14">
      <p:transition spd="slow" p14:dur="2000" advTm="12000">
        <p:push dir="u"/>
        <p:sndAc>
          <p:stSnd>
            <p:snd r:embed="rId2" name="push.wav"/>
          </p:stSnd>
        </p:sndAc>
      </p:transition>
    </mc:Choice>
    <mc:Fallback xmlns="">
      <p:transition spd="slow" advTm="12000">
        <p:push dir="u"/>
        <p:sndAc>
          <p:stSnd>
            <p:snd r:embed="rId3" name="push.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46123"/>
          </a:xfrm>
        </p:spPr>
        <p:txBody>
          <a:bodyPr/>
          <a:lstStyle/>
          <a:p>
            <a:r>
              <a:rPr lang="en-US" dirty="0"/>
              <a:t>Forecast and actual of </a:t>
            </a:r>
            <a:r>
              <a:rPr lang="en-US" dirty="0" smtClean="0"/>
              <a:t>time</a:t>
            </a:r>
            <a:endParaRPr lang="en-US" dirty="0"/>
          </a:p>
        </p:txBody>
      </p:sp>
      <p:sp>
        <p:nvSpPr>
          <p:cNvPr id="3" name="Content Placeholder 2"/>
          <p:cNvSpPr>
            <a:spLocks noGrp="1"/>
          </p:cNvSpPr>
          <p:nvPr>
            <p:ph sz="quarter" idx="13"/>
          </p:nvPr>
        </p:nvSpPr>
        <p:spPr/>
        <p:txBody>
          <a:bodyPr/>
          <a:lstStyle/>
          <a:p>
            <a:r>
              <a:rPr lang="en-US" dirty="0"/>
              <a:t>construction began in April </a:t>
            </a:r>
            <a:r>
              <a:rPr lang="en-US" dirty="0" smtClean="0"/>
              <a:t>2008.</a:t>
            </a:r>
          </a:p>
          <a:p>
            <a:r>
              <a:rPr lang="en-US" dirty="0"/>
              <a:t>originally scheduled to be finished by </a:t>
            </a:r>
            <a:r>
              <a:rPr lang="en-US" dirty="0" smtClean="0"/>
              <a:t>2012.</a:t>
            </a:r>
          </a:p>
          <a:p>
            <a:r>
              <a:rPr lang="en-US" dirty="0" smtClean="0"/>
              <a:t>Completion deadline has been scheduled for six times in January,2019.</a:t>
            </a:r>
          </a:p>
          <a:p>
            <a:endParaRPr lang="en-US" dirty="0"/>
          </a:p>
        </p:txBody>
      </p:sp>
    </p:spTree>
    <p:extLst>
      <p:ext uri="{BB962C8B-B14F-4D97-AF65-F5344CB8AC3E}">
        <p14:creationId xmlns:p14="http://schemas.microsoft.com/office/powerpoint/2010/main" val="616762027"/>
      </p:ext>
    </p:extLst>
  </p:cSld>
  <p:clrMapOvr>
    <a:masterClrMapping/>
  </p:clrMapOvr>
  <mc:AlternateContent xmlns:mc="http://schemas.openxmlformats.org/markup-compatibility/2006" xmlns:p14="http://schemas.microsoft.com/office/powerpoint/2010/main">
    <mc:Choice Requires="p14">
      <p:transition spd="slow" p14:dur="1500" advClick="0" advTm="10000">
        <p:push dir="u"/>
        <p:sndAc>
          <p:stSnd>
            <p:snd r:embed="rId2" name="push.wav"/>
          </p:stSnd>
        </p:sndAc>
      </p:transition>
    </mc:Choice>
    <mc:Fallback xmlns="">
      <p:transition spd="slow" advClick="0" advTm="10000">
        <p:push dir="u"/>
        <p:sndAc>
          <p:stSnd>
            <p:snd r:embed="rId3" name="push.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delivered by projects </a:t>
            </a:r>
            <a:endParaRPr lang="en-US" dirty="0"/>
          </a:p>
        </p:txBody>
      </p:sp>
      <p:sp>
        <p:nvSpPr>
          <p:cNvPr id="3" name="Content Placeholder 2"/>
          <p:cNvSpPr>
            <a:spLocks noGrp="1"/>
          </p:cNvSpPr>
          <p:nvPr>
            <p:ph sz="quarter" idx="13"/>
          </p:nvPr>
        </p:nvSpPr>
        <p:spPr/>
        <p:txBody>
          <a:bodyPr>
            <a:normAutofit fontScale="85000" lnSpcReduction="20000"/>
          </a:bodyPr>
          <a:lstStyle/>
          <a:p>
            <a:r>
              <a:rPr lang="en-US" dirty="0" smtClean="0"/>
              <a:t>Since the project is still in the final process of completion, the final benefits can’t be outlined.</a:t>
            </a:r>
          </a:p>
          <a:p>
            <a:r>
              <a:rPr lang="en-US" dirty="0"/>
              <a:t>According to the Nepal Electricity Authority, the electricity generated by the project will be fed into the national grid by extending a half-</a:t>
            </a:r>
            <a:r>
              <a:rPr lang="en-US" dirty="0" err="1"/>
              <a:t>kilometre</a:t>
            </a:r>
            <a:r>
              <a:rPr lang="en-US" dirty="0"/>
              <a:t>-long transmission line from the powerhouse.  </a:t>
            </a:r>
            <a:endParaRPr lang="en-US" dirty="0" smtClean="0"/>
          </a:p>
          <a:p>
            <a:r>
              <a:rPr lang="en-US" dirty="0" smtClean="0"/>
              <a:t>Road access has already been completed so local people can have full use of it.</a:t>
            </a:r>
          </a:p>
          <a:p>
            <a:r>
              <a:rPr lang="en-US" dirty="0" smtClean="0"/>
              <a:t>This project is smaller one related to </a:t>
            </a:r>
            <a:r>
              <a:rPr lang="en-US" dirty="0" err="1" smtClean="0"/>
              <a:t>kulekhani</a:t>
            </a:r>
            <a:r>
              <a:rPr lang="en-US" dirty="0" smtClean="0"/>
              <a:t> I and </a:t>
            </a:r>
            <a:r>
              <a:rPr lang="en-US" dirty="0" err="1" smtClean="0"/>
              <a:t>kulekhani</a:t>
            </a:r>
            <a:r>
              <a:rPr lang="en-US" dirty="0" smtClean="0"/>
              <a:t> ii. The benefits are similar to those project for local people.</a:t>
            </a:r>
          </a:p>
          <a:p>
            <a:r>
              <a:rPr lang="en-US" dirty="0" smtClean="0"/>
              <a:t>Chinese contractor, </a:t>
            </a:r>
            <a:r>
              <a:rPr lang="en-US" dirty="0" err="1"/>
              <a:t>Jheijian</a:t>
            </a:r>
            <a:r>
              <a:rPr lang="en-US" dirty="0"/>
              <a:t> </a:t>
            </a:r>
            <a:r>
              <a:rPr lang="en-US" dirty="0" err="1"/>
              <a:t>Jialin</a:t>
            </a:r>
            <a:r>
              <a:rPr lang="en-US" dirty="0"/>
              <a:t> </a:t>
            </a:r>
            <a:r>
              <a:rPr lang="en-US" dirty="0" smtClean="0"/>
              <a:t>has everything ready for project and is willing to finish as soon as possible as </a:t>
            </a:r>
            <a:r>
              <a:rPr lang="en-US" dirty="0" err="1" smtClean="0"/>
              <a:t>Nea</a:t>
            </a:r>
            <a:r>
              <a:rPr lang="en-US" dirty="0" smtClean="0"/>
              <a:t>(NEPAL ELECTRICIY AUTHORITY) STILL TRUST IN HIS WORK.</a:t>
            </a:r>
            <a:r>
              <a:rPr lang="en-US" dirty="0"/>
              <a:t/>
            </a:r>
            <a:br>
              <a:rPr lang="en-US" dirty="0"/>
            </a:br>
            <a:endParaRPr lang="en-US" dirty="0"/>
          </a:p>
        </p:txBody>
      </p:sp>
    </p:spTree>
    <p:extLst>
      <p:ext uri="{BB962C8B-B14F-4D97-AF65-F5344CB8AC3E}">
        <p14:creationId xmlns:p14="http://schemas.microsoft.com/office/powerpoint/2010/main" val="3111372735"/>
      </p:ext>
    </p:extLst>
  </p:cSld>
  <p:clrMapOvr>
    <a:masterClrMapping/>
  </p:clrMapOvr>
  <mc:AlternateContent xmlns:mc="http://schemas.openxmlformats.org/markup-compatibility/2006" xmlns:p14="http://schemas.microsoft.com/office/powerpoint/2010/main">
    <mc:Choice Requires="p14">
      <p:transition spd="slow" p14:dur="2000" advClick="0" advTm="10000">
        <p:pull/>
        <p:sndAc>
          <p:stSnd>
            <p:snd r:embed="rId2" name="breeze.wav"/>
          </p:stSnd>
        </p:sndAc>
      </p:transition>
    </mc:Choice>
    <mc:Fallback xmlns="">
      <p:transition spd="slow" advClick="0" advTm="10000">
        <p:pull/>
        <p:sndAc>
          <p:stSnd>
            <p:snd r:embed="rId3" name="breeze.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72721"/>
            <a:ext cx="10364451" cy="1300480"/>
          </a:xfrm>
        </p:spPr>
        <p:txBody>
          <a:bodyPr>
            <a:normAutofit/>
          </a:bodyPr>
          <a:lstStyle/>
          <a:p>
            <a:r>
              <a:rPr lang="en-US" dirty="0" smtClean="0"/>
              <a:t>REASONS FOR DIFFERENCE IN  PROJECT PERFORMANCE </a:t>
            </a:r>
            <a:endParaRPr lang="en-US" dirty="0"/>
          </a:p>
        </p:txBody>
      </p:sp>
      <p:sp>
        <p:nvSpPr>
          <p:cNvPr id="3" name="Content Placeholder 2"/>
          <p:cNvSpPr>
            <a:spLocks noGrp="1"/>
          </p:cNvSpPr>
          <p:nvPr>
            <p:ph sz="quarter" idx="13"/>
          </p:nvPr>
        </p:nvSpPr>
        <p:spPr>
          <a:xfrm>
            <a:off x="913774" y="1564640"/>
            <a:ext cx="10363826" cy="5293360"/>
          </a:xfrm>
        </p:spPr>
        <p:txBody>
          <a:bodyPr>
            <a:normAutofit/>
          </a:bodyPr>
          <a:lstStyle/>
          <a:p>
            <a:r>
              <a:rPr lang="en-US" dirty="0"/>
              <a:t>Delay in Slow Permitting and Forced </a:t>
            </a:r>
            <a:r>
              <a:rPr lang="en-US" dirty="0" smtClean="0"/>
              <a:t>Re-design.</a:t>
            </a:r>
          </a:p>
          <a:p>
            <a:pPr marL="0" indent="0">
              <a:buNone/>
            </a:pPr>
            <a:r>
              <a:rPr lang="en-US" dirty="0"/>
              <a:t>     -the employer encountered problems acquiring the land for the access </a:t>
            </a:r>
            <a:r>
              <a:rPr lang="en-US" dirty="0" smtClean="0"/>
              <a:t>road AND TO CUT TREES.</a:t>
            </a:r>
          </a:p>
          <a:p>
            <a:r>
              <a:rPr lang="en-US" dirty="0"/>
              <a:t>Payment Issue </a:t>
            </a:r>
            <a:endParaRPr lang="en-US" dirty="0" smtClean="0"/>
          </a:p>
          <a:p>
            <a:pPr marL="0" indent="0">
              <a:buNone/>
            </a:pPr>
            <a:r>
              <a:rPr lang="en-US" dirty="0"/>
              <a:t>      -The payment to the contractor was not made according to the bill submitted by the contractor.</a:t>
            </a:r>
            <a:endParaRPr lang="en-US" dirty="0" smtClean="0"/>
          </a:p>
          <a:p>
            <a:r>
              <a:rPr lang="en-US" dirty="0"/>
              <a:t>Issues of Claim for </a:t>
            </a:r>
            <a:r>
              <a:rPr lang="en-US" dirty="0" smtClean="0"/>
              <a:t>Extension </a:t>
            </a:r>
            <a:r>
              <a:rPr lang="en-US" dirty="0"/>
              <a:t>of Time (</a:t>
            </a:r>
            <a:r>
              <a:rPr lang="en-US" dirty="0" err="1"/>
              <a:t>EoT</a:t>
            </a:r>
            <a:r>
              <a:rPr lang="en-US" dirty="0" smtClean="0"/>
              <a:t>)</a:t>
            </a:r>
          </a:p>
          <a:p>
            <a:pPr marL="0" indent="0">
              <a:buNone/>
            </a:pPr>
            <a:r>
              <a:rPr lang="en-US" dirty="0"/>
              <a:t>  -the </a:t>
            </a:r>
            <a:r>
              <a:rPr lang="en-US" dirty="0" err="1"/>
              <a:t>EoT</a:t>
            </a:r>
            <a:r>
              <a:rPr lang="en-US" dirty="0"/>
              <a:t> was not ultimately granted by the employer and those claims went unfulfilled (NEA Report, 2011).</a:t>
            </a:r>
            <a:endParaRPr lang="en-US" dirty="0" smtClean="0"/>
          </a:p>
          <a:p>
            <a:r>
              <a:rPr lang="en-US" dirty="0" smtClean="0"/>
              <a:t>OVER-LONG BUREAUCATIC PROCEDURES</a:t>
            </a:r>
            <a:endParaRPr lang="en-US" dirty="0"/>
          </a:p>
        </p:txBody>
      </p:sp>
    </p:spTree>
    <p:extLst>
      <p:ext uri="{BB962C8B-B14F-4D97-AF65-F5344CB8AC3E}">
        <p14:creationId xmlns:p14="http://schemas.microsoft.com/office/powerpoint/2010/main" val="3414161701"/>
      </p:ext>
    </p:extLst>
  </p:cSld>
  <p:clrMapOvr>
    <a:masterClrMapping/>
  </p:clrMapOvr>
  <mc:AlternateContent xmlns:mc="http://schemas.openxmlformats.org/markup-compatibility/2006" xmlns:p14="http://schemas.microsoft.com/office/powerpoint/2010/main">
    <mc:Choice Requires="p14">
      <p:transition spd="slow" p14:dur="2000" advClick="0" advTm="10000">
        <p:pull/>
        <p:sndAc>
          <p:stSnd>
            <p:snd r:embed="rId2" name="breeze.wav"/>
          </p:stSnd>
        </p:sndAc>
      </p:transition>
    </mc:Choice>
    <mc:Fallback xmlns="">
      <p:transition spd="slow" advClick="0" advTm="10000">
        <p:pull/>
        <p:sndAc>
          <p:stSnd>
            <p:snd r:embed="rId3" name="breeze.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304800"/>
            <a:ext cx="10363826" cy="5486399"/>
          </a:xfrm>
        </p:spPr>
        <p:txBody>
          <a:bodyPr>
            <a:normAutofit fontScale="92500" lnSpcReduction="20000"/>
          </a:bodyPr>
          <a:lstStyle/>
          <a:p>
            <a:r>
              <a:rPr lang="en-US" dirty="0"/>
              <a:t>Condition Forwarded by the </a:t>
            </a:r>
            <a:r>
              <a:rPr lang="en-US" dirty="0" smtClean="0"/>
              <a:t>Contractor</a:t>
            </a:r>
          </a:p>
          <a:p>
            <a:pPr marL="0" indent="0">
              <a:buNone/>
            </a:pPr>
            <a:r>
              <a:rPr lang="en-US" dirty="0"/>
              <a:t>      -The contractor tried to terminate the contract after sending notice of suspension to the employer. The specific conditions were forwarded by the contractor to the employer in order to resume the works as </a:t>
            </a:r>
            <a:r>
              <a:rPr lang="en-US" dirty="0" smtClean="0"/>
              <a:t>follows :</a:t>
            </a:r>
          </a:p>
          <a:p>
            <a:pPr marL="0" indent="0">
              <a:buNone/>
            </a:pPr>
            <a:r>
              <a:rPr lang="en-US" dirty="0"/>
              <a:t>	1) Extension of </a:t>
            </a:r>
            <a:r>
              <a:rPr lang="en-US" dirty="0" smtClean="0"/>
              <a:t>Time</a:t>
            </a:r>
          </a:p>
          <a:p>
            <a:pPr marL="0" indent="0">
              <a:buNone/>
            </a:pPr>
            <a:r>
              <a:rPr lang="en-US" dirty="0"/>
              <a:t>	2) Payment for all Completed Works </a:t>
            </a:r>
            <a:endParaRPr lang="en-US" dirty="0" smtClean="0"/>
          </a:p>
          <a:p>
            <a:pPr marL="0" indent="0">
              <a:buNone/>
            </a:pPr>
            <a:r>
              <a:rPr lang="en-US" dirty="0"/>
              <a:t>	3) Prolongation </a:t>
            </a:r>
            <a:r>
              <a:rPr lang="en-US" dirty="0" smtClean="0"/>
              <a:t>Cost</a:t>
            </a:r>
          </a:p>
          <a:p>
            <a:pPr marL="0" indent="0">
              <a:buNone/>
            </a:pPr>
            <a:r>
              <a:rPr lang="en-US" dirty="0"/>
              <a:t>	4) Additional </a:t>
            </a:r>
            <a:r>
              <a:rPr lang="en-US" dirty="0" smtClean="0"/>
              <a:t>Cost</a:t>
            </a:r>
            <a:endParaRPr lang="en-US" dirty="0"/>
          </a:p>
          <a:p>
            <a:r>
              <a:rPr lang="en-US" dirty="0"/>
              <a:t>Late Selection of Electro-Mechanical </a:t>
            </a:r>
            <a:r>
              <a:rPr lang="en-US" dirty="0" smtClean="0"/>
              <a:t>Contractor</a:t>
            </a:r>
          </a:p>
          <a:p>
            <a:pPr marL="0" indent="0">
              <a:buNone/>
            </a:pPr>
            <a:r>
              <a:rPr lang="en-US" dirty="0"/>
              <a:t>       -Excavations of the powerhouse and tailrace were planned to start in July 2008 and to finish by the end of February 2009. The excavation of the powerhouse foundation was completed on March 5, 2009. However, the selection of an electro-mechanical contractor was finalized only in 2010 (NEA Report, 2014). As a result, the contractor could not obtain drawings and details for the powerhouse until October 2011. </a:t>
            </a:r>
          </a:p>
        </p:txBody>
      </p:sp>
    </p:spTree>
    <p:extLst>
      <p:ext uri="{BB962C8B-B14F-4D97-AF65-F5344CB8AC3E}">
        <p14:creationId xmlns:p14="http://schemas.microsoft.com/office/powerpoint/2010/main" val="2147681597"/>
      </p:ext>
    </p:extLst>
  </p:cSld>
  <p:clrMapOvr>
    <a:masterClrMapping/>
  </p:clrMapOvr>
  <mc:AlternateContent xmlns:mc="http://schemas.openxmlformats.org/markup-compatibility/2006" xmlns:p14="http://schemas.microsoft.com/office/powerpoint/2010/main">
    <mc:Choice Requires="p14">
      <p:transition spd="slow" p14:dur="2000" advClick="0" advTm="10000">
        <p:pull/>
        <p:sndAc>
          <p:stSnd>
            <p:snd r:embed="rId2" name="breeze.wav"/>
          </p:stSnd>
        </p:sndAc>
      </p:transition>
    </mc:Choice>
    <mc:Fallback xmlns="">
      <p:transition spd="slow" advClick="0" advTm="10000">
        <p:pull/>
        <p:sndAc>
          <p:stSnd>
            <p:snd r:embed="rId3" name="breeze.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31163"/>
          </a:xfrm>
        </p:spPr>
        <p:txBody>
          <a:bodyPr/>
          <a:lstStyle/>
          <a:p>
            <a:r>
              <a:rPr lang="en-US" dirty="0" smtClean="0"/>
              <a:t>KEY LESSON LEARNED</a:t>
            </a:r>
            <a:endParaRPr lang="en-US" dirty="0"/>
          </a:p>
        </p:txBody>
      </p:sp>
      <p:sp>
        <p:nvSpPr>
          <p:cNvPr id="3" name="Content Placeholder 2"/>
          <p:cNvSpPr>
            <a:spLocks noGrp="1"/>
          </p:cNvSpPr>
          <p:nvPr>
            <p:ph sz="quarter" idx="13"/>
          </p:nvPr>
        </p:nvSpPr>
        <p:spPr>
          <a:xfrm>
            <a:off x="913774" y="1625600"/>
            <a:ext cx="10363826" cy="4165599"/>
          </a:xfrm>
        </p:spPr>
        <p:txBody>
          <a:bodyPr/>
          <a:lstStyle/>
          <a:p>
            <a:r>
              <a:rPr lang="en-US" dirty="0" smtClean="0"/>
              <a:t>IN CONTEXT OF NEPAL, TIME ELONGATION FOR MAJOR PROJECTS HAS BECOME NORMS.</a:t>
            </a:r>
          </a:p>
          <a:p>
            <a:r>
              <a:rPr lang="en-US" dirty="0" smtClean="0"/>
              <a:t>INITIAL ESTIMATES DOESNOT SHOWS THE PROJECTS  COST RANGE BECAUSE IT CAN BE DOUBLED OR MORE.</a:t>
            </a:r>
          </a:p>
          <a:p>
            <a:r>
              <a:rPr lang="en-US" dirty="0" smtClean="0"/>
              <a:t>CONTRACTORS ARE NOT ONLY TO BLAME FOR PROJECTS PACE.</a:t>
            </a:r>
          </a:p>
          <a:p>
            <a:r>
              <a:rPr lang="en-US" dirty="0" smtClean="0"/>
              <a:t>LONG BUREUCRATIC PROCESS ALSO PLAYS VITAL ROLE ON PROJECT PERFORMANCE.</a:t>
            </a:r>
          </a:p>
          <a:p>
            <a:r>
              <a:rPr lang="en-US" dirty="0" smtClean="0"/>
              <a:t>SATISFACTION OF LOCAL PEOPLE ALSO IS THE KEY FACTOR FOR PROJECT SMOOTH DEVELOPMENT.</a:t>
            </a:r>
            <a:endParaRPr lang="en-US" dirty="0"/>
          </a:p>
        </p:txBody>
      </p:sp>
    </p:spTree>
    <p:extLst>
      <p:ext uri="{BB962C8B-B14F-4D97-AF65-F5344CB8AC3E}">
        <p14:creationId xmlns:p14="http://schemas.microsoft.com/office/powerpoint/2010/main" val="4072304213"/>
      </p:ext>
    </p:extLst>
  </p:cSld>
  <p:clrMapOvr>
    <a:masterClrMapping/>
  </p:clrMapOvr>
  <mc:AlternateContent xmlns:mc="http://schemas.openxmlformats.org/markup-compatibility/2006" xmlns:p14="http://schemas.microsoft.com/office/powerpoint/2010/main">
    <mc:Choice Requires="p14">
      <p:transition spd="slow" p14:dur="2000" advClick="0" advTm="10000">
        <p:pull/>
        <p:sndAc>
          <p:stSnd>
            <p:snd r:embed="rId2" name="breeze.wav"/>
          </p:stSnd>
        </p:sndAc>
      </p:transition>
    </mc:Choice>
    <mc:Fallback xmlns="">
      <p:transition spd="slow" advClick="0" advTm="10000">
        <p:pull/>
        <p:sndAc>
          <p:stSnd>
            <p:snd r:embed="rId3" name="breeze.wav"/>
          </p:stSnd>
        </p:sndAc>
      </p:transition>
    </mc:Fallback>
  </mc:AlternateContent>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389</TotalTime>
  <Words>471</Words>
  <Application>Microsoft Office PowerPoint</Application>
  <PresentationFormat>Widescreen</PresentationFormat>
  <Paragraphs>56</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Tw Cen MT</vt:lpstr>
      <vt:lpstr>Droplet</vt:lpstr>
      <vt:lpstr>Presentation on General Analysis of Kulekhani-3 Hydropower Project</vt:lpstr>
      <vt:lpstr>Overview of project</vt:lpstr>
      <vt:lpstr>PowerPoint Presentation</vt:lpstr>
      <vt:lpstr>Forecast and actual of cost </vt:lpstr>
      <vt:lpstr>Forecast and actual of time</vt:lpstr>
      <vt:lpstr>Benefits delivered by projects </vt:lpstr>
      <vt:lpstr>REASONS FOR DIFFERENCE IN  PROJECT PERFORMANCE </vt:lpstr>
      <vt:lpstr>PowerPoint Presentation</vt:lpstr>
      <vt:lpstr>KEY LESSON LEARNED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Chhetri</dc:creator>
  <cp:lastModifiedBy>Suman Chhetri</cp:lastModifiedBy>
  <cp:revision>19</cp:revision>
  <dcterms:created xsi:type="dcterms:W3CDTF">2020-04-04T07:02:04Z</dcterms:created>
  <dcterms:modified xsi:type="dcterms:W3CDTF">2020-09-29T09:50:11Z</dcterms:modified>
</cp:coreProperties>
</file>