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51"/>
  </p:notesMasterIdLst>
  <p:sldIdLst>
    <p:sldId id="288" r:id="rId2"/>
    <p:sldId id="337" r:id="rId3"/>
    <p:sldId id="258" r:id="rId4"/>
    <p:sldId id="259" r:id="rId5"/>
    <p:sldId id="289" r:id="rId6"/>
    <p:sldId id="290" r:id="rId7"/>
    <p:sldId id="346" r:id="rId8"/>
    <p:sldId id="260" r:id="rId9"/>
    <p:sldId id="264" r:id="rId10"/>
    <p:sldId id="343" r:id="rId11"/>
    <p:sldId id="291" r:id="rId12"/>
    <p:sldId id="331" r:id="rId13"/>
    <p:sldId id="341" r:id="rId14"/>
    <p:sldId id="342" r:id="rId15"/>
    <p:sldId id="292" r:id="rId16"/>
    <p:sldId id="332" r:id="rId17"/>
    <p:sldId id="333" r:id="rId18"/>
    <p:sldId id="266" r:id="rId19"/>
    <p:sldId id="338" r:id="rId20"/>
    <p:sldId id="339" r:id="rId21"/>
    <p:sldId id="268" r:id="rId22"/>
    <p:sldId id="329" r:id="rId23"/>
    <p:sldId id="269" r:id="rId24"/>
    <p:sldId id="270" r:id="rId25"/>
    <p:sldId id="336" r:id="rId26"/>
    <p:sldId id="330" r:id="rId27"/>
    <p:sldId id="284" r:id="rId28"/>
    <p:sldId id="294" r:id="rId29"/>
    <p:sldId id="275" r:id="rId30"/>
    <p:sldId id="347" r:id="rId31"/>
    <p:sldId id="348" r:id="rId32"/>
    <p:sldId id="304" r:id="rId33"/>
    <p:sldId id="306" r:id="rId34"/>
    <p:sldId id="315" r:id="rId35"/>
    <p:sldId id="349" r:id="rId36"/>
    <p:sldId id="310" r:id="rId37"/>
    <p:sldId id="312" r:id="rId38"/>
    <p:sldId id="350" r:id="rId39"/>
    <p:sldId id="353" r:id="rId40"/>
    <p:sldId id="271" r:id="rId41"/>
    <p:sldId id="276" r:id="rId42"/>
    <p:sldId id="297" r:id="rId43"/>
    <p:sldId id="354" r:id="rId44"/>
    <p:sldId id="328" r:id="rId45"/>
    <p:sldId id="345" r:id="rId46"/>
    <p:sldId id="351" r:id="rId47"/>
    <p:sldId id="352" r:id="rId48"/>
    <p:sldId id="325" r:id="rId49"/>
    <p:sldId id="28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92503" autoAdjust="0"/>
  </p:normalViewPr>
  <p:slideViewPr>
    <p:cSldViewPr>
      <p:cViewPr varScale="1">
        <p:scale>
          <a:sx n="65" d="100"/>
          <a:sy n="65" d="100"/>
        </p:scale>
        <p:origin x="13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2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368B1-1578-4EC7-8EBC-DFCAA820F282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25ACC-2FBE-4247-98BB-1692C9F76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25ACC-2FBE-4247-98BB-1692C9F769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25ACC-2FBE-4247-98BB-1692C9F769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25ACC-2FBE-4247-98BB-1692C9F7695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C384465-7CA7-4C5B-AD5A-29F977D125E9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7A01-EF60-47A9-9B50-216F8B7C44C5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34C5-0383-4A4C-B1A6-FB19A3E95A62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81FC57-F126-44CA-A6EB-F7A65DE940B0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3C0F5E-E76E-49AF-98F1-B643E78D7FFF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DEE3-AD87-48C1-8376-19E34FCC3B3D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8ECA-D63B-43C2-BDBF-6475D88EBAF8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22D541-0D16-46FB-9980-F2CF2E34BA20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FAC5-9180-4033-AE08-1C4DC4D8A1D5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67B2FC-5389-43C4-990A-E2F269686BA9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62C1EA-68B3-4121-9A04-DC613B8DE27E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8FF642-0F4F-4E74-AB1C-7A9B7000DF8F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9177E5-C72C-4588-8AB1-F3AB526D2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700" b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sz="2700" b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2700" b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 SEISMIC  ANALYSIS AND DESIGN OF RCC FRAMED </a:t>
            </a:r>
            <a:r>
              <a:rPr lang="en-US" sz="31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Commercial </a:t>
            </a:r>
            <a:r>
              <a:rPr lang="en-US" sz="3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1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uilding</a:t>
            </a:r>
            <a:r>
              <a:rPr lang="en-US" sz="2700" b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700" b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828800"/>
            <a:ext cx="9144000" cy="50292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Prepare by: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Risihikesh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Neupane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(015-104)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Shashi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Simkhda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(015-114)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Sushil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Chaudhary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(015-122)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Advisor</a:t>
            </a:r>
            <a:endParaRPr lang="en-US" sz="2600" u="sng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Asst. Rajiv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Manadhar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Department of Civil Engineering</a:t>
            </a:r>
            <a:endParaRPr lang="en-US" sz="29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100" b="1" dirty="0">
                <a:latin typeface="Times New Roman" pitchFamily="18" charset="0"/>
                <a:cs typeface="Times New Roman" pitchFamily="18" charset="0"/>
              </a:rPr>
              <a:t>Nepal Engineering College</a:t>
            </a:r>
          </a:p>
          <a:p>
            <a:pPr algn="ctr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Changunarayan, Bhaktapur, Nepal</a:t>
            </a:r>
          </a:p>
          <a:p>
            <a:pPr algn="ctr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August,2019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371C9-7A05-4304-B9CA-B19C962272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077200" y="5734050"/>
            <a:ext cx="685800" cy="521208"/>
          </a:xfrm>
        </p:spPr>
        <p:txBody>
          <a:bodyPr/>
          <a:lstStyle/>
          <a:p>
            <a:r>
              <a:rPr lang="en-US" dirty="0" smtClean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91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basement</a:t>
            </a:r>
            <a:endParaRPr lang="en-US" dirty="0"/>
          </a:p>
        </p:txBody>
      </p:sp>
      <p:pic>
        <p:nvPicPr>
          <p:cNvPr id="5" name="Content Placeholder 4" descr="basemen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143000"/>
            <a:ext cx="5527384" cy="50169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GROUND FLOOR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F3775-9773-4562-907A-734B9A01D6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ground flo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969367"/>
            <a:ext cx="4724401" cy="5648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first floor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236E-75A6-4B53-AD3B-0344594EC5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first flo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042654"/>
            <a:ext cx="4876800" cy="56688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868362"/>
          </a:xfrm>
        </p:spPr>
        <p:txBody>
          <a:bodyPr/>
          <a:lstStyle/>
          <a:p>
            <a:r>
              <a:rPr lang="en-US" dirty="0" smtClean="0"/>
              <a:t>SECOND FLOOR</a:t>
            </a:r>
            <a:endParaRPr lang="en-US" dirty="0"/>
          </a:p>
        </p:txBody>
      </p:sp>
      <p:pic>
        <p:nvPicPr>
          <p:cNvPr id="5" name="Content Placeholder 4" descr="secon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286278"/>
            <a:ext cx="4800599" cy="54155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5943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Roof floor</a:t>
            </a:r>
            <a:endParaRPr lang="en-US" dirty="0"/>
          </a:p>
        </p:txBody>
      </p:sp>
      <p:pic>
        <p:nvPicPr>
          <p:cNvPr id="5" name="Content Placeholder 4" descr="to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204710"/>
            <a:ext cx="5562600" cy="55880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60198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west elevation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F7C06-8F98-4946-8925-F1EE69E430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elev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996337"/>
            <a:ext cx="5029200" cy="5175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24400" cy="792162"/>
          </a:xfrm>
        </p:spPr>
        <p:txBody>
          <a:bodyPr>
            <a:normAutofit/>
          </a:bodyPr>
          <a:lstStyle/>
          <a:p>
            <a:r>
              <a:rPr lang="en-US" b="1" dirty="0"/>
              <a:t> NORTH ELEVATION</a:t>
            </a:r>
          </a:p>
        </p:txBody>
      </p:sp>
      <p:pic>
        <p:nvPicPr>
          <p:cNvPr id="6" name="Content Placeholder 5" descr="north elevat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523" y="1371601"/>
            <a:ext cx="4572277" cy="48136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1D989-6DF7-40E2-8040-483FD3E316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563562"/>
          </a:xfrm>
        </p:spPr>
        <p:txBody>
          <a:bodyPr>
            <a:normAutofit/>
          </a:bodyPr>
          <a:lstStyle/>
          <a:p>
            <a:r>
              <a:rPr lang="en-US" b="1" dirty="0" smtClean="0"/>
              <a:t>South elevation</a:t>
            </a:r>
            <a:endParaRPr lang="en-US" b="1" dirty="0"/>
          </a:p>
        </p:txBody>
      </p:sp>
      <p:pic>
        <p:nvPicPr>
          <p:cNvPr id="6" name="Content Placeholder 5" descr="south elevat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816346"/>
            <a:ext cx="4724400" cy="531646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0CAFE2-5035-461B-9491-EA2F6ABB47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PRELIMINARY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DESIGN SLAB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7387B-7DB4-49E5-AEB7-8429669FC7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914400"/>
            <a:ext cx="7315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u="sng" dirty="0" smtClean="0"/>
              <a:t>Slab</a:t>
            </a:r>
            <a:r>
              <a:rPr lang="en-US" b="1" dirty="0" smtClean="0"/>
              <a:t>  </a:t>
            </a:r>
          </a:p>
          <a:p>
            <a:r>
              <a:rPr lang="en-US" sz="2000" b="1" dirty="0" smtClean="0"/>
              <a:t>Depth=L</a:t>
            </a:r>
            <a:r>
              <a:rPr lang="en-US" sz="2000" b="1" dirty="0"/>
              <a:t>/ </a:t>
            </a:r>
            <a:r>
              <a:rPr lang="el-GR" sz="2000" b="1" dirty="0" smtClean="0"/>
              <a:t>αβγδλ</a:t>
            </a:r>
            <a:r>
              <a:rPr lang="en-US" sz="2000" b="1" dirty="0" smtClean="0"/>
              <a:t>   </a:t>
            </a:r>
            <a:r>
              <a:rPr lang="el-GR" sz="2000" b="1" dirty="0" smtClean="0"/>
              <a:t>=</a:t>
            </a:r>
            <a:r>
              <a:rPr lang="en-US" sz="2000" b="1" dirty="0" smtClean="0"/>
              <a:t>  </a:t>
            </a:r>
            <a:r>
              <a:rPr lang="el-GR" sz="2000" b="1" dirty="0" smtClean="0"/>
              <a:t>5981.7</a:t>
            </a:r>
            <a:r>
              <a:rPr lang="el-GR" sz="2000" b="1" dirty="0"/>
              <a:t>/(</a:t>
            </a:r>
            <a:r>
              <a:rPr lang="el-GR" sz="2000" b="1" dirty="0" smtClean="0"/>
              <a:t>26*1.7)</a:t>
            </a:r>
            <a:r>
              <a:rPr lang="en-US" sz="2000" b="1" dirty="0" smtClean="0"/>
              <a:t>; d  </a:t>
            </a:r>
            <a:r>
              <a:rPr lang="en-US" sz="2000" b="1" dirty="0"/>
              <a:t>=</a:t>
            </a:r>
            <a:r>
              <a:rPr lang="en-US" sz="2000" b="1" dirty="0" err="1"/>
              <a:t>135.33mm</a:t>
            </a:r>
            <a:endParaRPr lang="el-GR" sz="2000" b="1" dirty="0"/>
          </a:p>
          <a:p>
            <a:r>
              <a:rPr lang="en-US" sz="2000" b="1" dirty="0"/>
              <a:t>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overall </a:t>
            </a:r>
            <a:r>
              <a:rPr lang="en-US" sz="2000" b="1" dirty="0"/>
              <a:t>depth, D = 135.33+15+10/2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= </a:t>
            </a:r>
            <a:r>
              <a:rPr lang="en-US" sz="2000" b="1" dirty="0" err="1" smtClean="0"/>
              <a:t>155.33mm</a:t>
            </a:r>
            <a:r>
              <a:rPr lang="en-US" sz="2000" b="1" dirty="0" smtClean="0"/>
              <a:t>&gt; 150 mm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So provide secondary </a:t>
            </a:r>
            <a:r>
              <a:rPr lang="en-US" sz="2000" b="1" dirty="0" smtClean="0"/>
              <a:t>beam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/>
          </a:p>
          <a:p>
            <a:r>
              <a:rPr lang="en-US" sz="2000" b="1" dirty="0" smtClean="0"/>
              <a:t>Eff.   </a:t>
            </a:r>
            <a:r>
              <a:rPr lang="en-US" sz="2000" b="1" dirty="0"/>
              <a:t>depth of slab(d)=5.9817*10^3/(2*26*1.7) =</a:t>
            </a:r>
            <a:r>
              <a:rPr lang="en-US" sz="2000" b="1" dirty="0" err="1"/>
              <a:t>67.67mm</a:t>
            </a:r>
            <a:endParaRPr lang="en-US" sz="2000" b="1" dirty="0"/>
          </a:p>
          <a:p>
            <a:r>
              <a:rPr lang="en-US" sz="2000" b="1" dirty="0" smtClean="0"/>
              <a:t>Total </a:t>
            </a:r>
            <a:r>
              <a:rPr lang="en-US" sz="2000" b="1" dirty="0"/>
              <a:t>depth(d)=</a:t>
            </a:r>
            <a:r>
              <a:rPr lang="en-US" sz="2000" b="1" dirty="0" smtClean="0"/>
              <a:t>67.67+10/2+15 =</a:t>
            </a:r>
            <a:r>
              <a:rPr lang="en-US" sz="2000" b="1" dirty="0" err="1" smtClean="0"/>
              <a:t>87.67mm</a:t>
            </a:r>
            <a:endParaRPr lang="en-US" sz="2000" b="1" dirty="0" smtClean="0"/>
          </a:p>
          <a:p>
            <a:r>
              <a:rPr lang="en-US" sz="2000" b="1" dirty="0" smtClean="0"/>
              <a:t>Provide(D)=</a:t>
            </a:r>
            <a:r>
              <a:rPr lang="en-US" sz="2000" b="1" dirty="0" err="1" smtClean="0"/>
              <a:t>125mm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u="sng" dirty="0"/>
              <a:t>F</a:t>
            </a:r>
            <a:r>
              <a:rPr lang="en-US" sz="2000" b="1" u="sng" dirty="0" smtClean="0"/>
              <a:t>or secondary beam</a:t>
            </a:r>
          </a:p>
          <a:p>
            <a:r>
              <a:rPr lang="en-US" sz="2000" b="1" dirty="0"/>
              <a:t>Effective depth (d) = </a:t>
            </a:r>
            <a:r>
              <a:rPr lang="en-US" sz="2000" b="1" dirty="0" smtClean="0"/>
              <a:t>l/20   =</a:t>
            </a:r>
            <a:r>
              <a:rPr lang="en-US" sz="2000" b="1" dirty="0" err="1" smtClean="0"/>
              <a:t>304.8mm</a:t>
            </a:r>
            <a:endParaRPr lang="en-US" sz="2000" b="1" dirty="0" smtClean="0"/>
          </a:p>
          <a:p>
            <a:r>
              <a:rPr lang="en-US" sz="2000" b="1" dirty="0" smtClean="0"/>
              <a:t>Provide Depth(D)= </a:t>
            </a:r>
            <a:r>
              <a:rPr lang="en-US" sz="2000" b="1" dirty="0"/>
              <a:t>450 </a:t>
            </a:r>
            <a:r>
              <a:rPr lang="en-US" sz="2000" b="1" dirty="0" smtClean="0"/>
              <a:t>mm</a:t>
            </a:r>
          </a:p>
          <a:p>
            <a:endParaRPr lang="en-US" sz="2000" b="1" dirty="0"/>
          </a:p>
          <a:p>
            <a:r>
              <a:rPr lang="en-US" sz="2000" b="1" dirty="0"/>
              <a:t>Width of secondary </a:t>
            </a:r>
            <a:r>
              <a:rPr lang="en-US" sz="2000" b="1" dirty="0" smtClean="0"/>
              <a:t>beam(b</a:t>
            </a:r>
            <a:r>
              <a:rPr lang="en-US" sz="2000" b="1" dirty="0"/>
              <a:t>) = D/2 to </a:t>
            </a:r>
            <a:r>
              <a:rPr lang="en-US" sz="2000" b="1" dirty="0" err="1" smtClean="0"/>
              <a:t>2D</a:t>
            </a:r>
            <a:r>
              <a:rPr lang="en-US" sz="2000" b="1" dirty="0"/>
              <a:t> </a:t>
            </a:r>
            <a:r>
              <a:rPr lang="en-US" sz="2000" b="1" dirty="0" smtClean="0"/>
              <a:t>=450/2</a:t>
            </a:r>
            <a:r>
              <a:rPr lang="en-US" sz="2000" b="1" dirty="0"/>
              <a:t> </a:t>
            </a:r>
            <a:r>
              <a:rPr lang="en-US" sz="2000" b="1" dirty="0" smtClean="0"/>
              <a:t>=225 </a:t>
            </a:r>
            <a:r>
              <a:rPr lang="en-US" sz="2000" b="1" dirty="0"/>
              <a:t>&lt; 230 (ok)  </a:t>
            </a:r>
          </a:p>
          <a:p>
            <a:r>
              <a:rPr lang="en-US" sz="2000" b="1" dirty="0"/>
              <a:t>Adopt (b) = (225 x 450) mm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u="sng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</a:t>
            </a:r>
            <a:r>
              <a:rPr lang="en-US" sz="3600" dirty="0" smtClean="0"/>
              <a:t>eam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i)  </a:t>
            </a:r>
            <a:r>
              <a:rPr lang="en-US" sz="3000" u="sng" dirty="0"/>
              <a:t>For Alphabetic Grid:</a:t>
            </a:r>
            <a:endParaRPr lang="en-US" sz="3000" u="sng" dirty="0" smtClean="0"/>
          </a:p>
          <a:p>
            <a:pPr marL="0" indent="0">
              <a:buNone/>
            </a:pPr>
            <a:r>
              <a:rPr lang="en-US" sz="3000" dirty="0" smtClean="0"/>
              <a:t>.·. </a:t>
            </a:r>
            <a:r>
              <a:rPr lang="en-US" sz="3000" dirty="0"/>
              <a:t>Depth (D) =l/12 = 5943.6/12  =  </a:t>
            </a:r>
            <a:r>
              <a:rPr lang="en-US" sz="3000" dirty="0" err="1"/>
              <a:t>495mm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Overall </a:t>
            </a:r>
            <a:r>
              <a:rPr lang="en-US" sz="3000" dirty="0"/>
              <a:t>depth (D) = 495+25+25/2  =  </a:t>
            </a:r>
            <a:r>
              <a:rPr lang="en-US" sz="3000" dirty="0" err="1"/>
              <a:t>532.5mm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.·. Adopt depth (D) = </a:t>
            </a:r>
            <a:r>
              <a:rPr lang="en-US" sz="3000" dirty="0" err="1" smtClean="0"/>
              <a:t>550mm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Width of beam = 1/2 of the </a:t>
            </a:r>
            <a:r>
              <a:rPr lang="en-US" sz="3000" dirty="0" smtClean="0"/>
              <a:t>depth</a:t>
            </a:r>
            <a:r>
              <a:rPr lang="en-US" sz="3000" dirty="0"/>
              <a:t>= 550/2  = </a:t>
            </a:r>
            <a:r>
              <a:rPr lang="en-US" sz="3000" dirty="0" err="1"/>
              <a:t>225mm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Adopt</a:t>
            </a:r>
            <a:r>
              <a:rPr lang="en-US" sz="3000" dirty="0"/>
              <a:t>, b = </a:t>
            </a:r>
            <a:r>
              <a:rPr lang="en-US" sz="3000" dirty="0" err="1" smtClean="0"/>
              <a:t>225mm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Hence, size of beam = 225 mm * </a:t>
            </a:r>
            <a:r>
              <a:rPr lang="en-US" sz="3000" dirty="0" err="1"/>
              <a:t>550mm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430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E28E-CEA4-4541-A69F-59525739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5F4A-9A9A-4EA3-B9EB-4241A3C180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Scopes</a:t>
            </a:r>
          </a:p>
          <a:p>
            <a:r>
              <a:rPr lang="en-US" dirty="0"/>
              <a:t>Limitation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Detailing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436AC-B277-437B-91C0-32FB6895F4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872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ii</a:t>
            </a:r>
            <a:r>
              <a:rPr lang="en-US" sz="2800" dirty="0"/>
              <a:t>) </a:t>
            </a:r>
            <a:r>
              <a:rPr lang="en-US" sz="2800" u="sng" dirty="0"/>
              <a:t>For Numerical Grid</a:t>
            </a:r>
          </a:p>
          <a:p>
            <a:pPr marL="0" indent="0">
              <a:buNone/>
            </a:pPr>
            <a:r>
              <a:rPr lang="en-US" sz="2800" dirty="0" smtClean="0"/>
              <a:t>.·. </a:t>
            </a:r>
            <a:r>
              <a:rPr lang="en-US" sz="2800" dirty="0"/>
              <a:t>Depth (D) =l/12 = 6096/12  =  </a:t>
            </a:r>
            <a:r>
              <a:rPr lang="en-US" sz="2800" dirty="0" err="1"/>
              <a:t>508mm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Overall </a:t>
            </a:r>
            <a:r>
              <a:rPr lang="en-US" sz="2800" dirty="0"/>
              <a:t>depth (D) = 508+25+20/2  =  </a:t>
            </a:r>
            <a:r>
              <a:rPr lang="en-US" sz="2800" dirty="0" err="1"/>
              <a:t>543mm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.·. Adopt depth (D) = </a:t>
            </a:r>
            <a:r>
              <a:rPr lang="en-US" sz="2800" dirty="0" err="1"/>
              <a:t>550mm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Width of </a:t>
            </a:r>
            <a:r>
              <a:rPr lang="en-US" sz="2800" dirty="0" smtClean="0"/>
              <a:t>beam=1/2 </a:t>
            </a:r>
            <a:r>
              <a:rPr lang="en-US" sz="2800" dirty="0"/>
              <a:t>of the </a:t>
            </a:r>
            <a:r>
              <a:rPr lang="en-US" sz="2800" dirty="0" smtClean="0"/>
              <a:t>depth= </a:t>
            </a:r>
            <a:r>
              <a:rPr lang="en-US" sz="2800" dirty="0" err="1" smtClean="0"/>
              <a:t>225mm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Adopt</a:t>
            </a:r>
            <a:r>
              <a:rPr lang="en-US" sz="2800" dirty="0"/>
              <a:t>, b = </a:t>
            </a:r>
            <a:r>
              <a:rPr lang="en-US" sz="2800" dirty="0" err="1" smtClean="0"/>
              <a:t>225mm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Hence, size of beam = 225 mm * </a:t>
            </a:r>
            <a:r>
              <a:rPr lang="en-US" sz="2800" dirty="0" err="1"/>
              <a:t>550mm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250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SEISMIC WEIGHT OR LUMPED MASS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1AB3A-6F7D-4D6D-8D10-09A2333FEF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54122"/>
              </p:ext>
            </p:extLst>
          </p:nvPr>
        </p:nvGraphicFramePr>
        <p:xfrm>
          <a:off x="381000" y="762000"/>
          <a:ext cx="8153400" cy="5830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8031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Discription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Weights(</a:t>
                      </a:r>
                      <a:r>
                        <a:rPr lang="en-US" sz="1200" b="1" dirty="0" err="1">
                          <a:effectLst/>
                        </a:rPr>
                        <a:t>KN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Total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Wall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Parapet</a:t>
                      </a:r>
                      <a:endParaRPr lang="en-U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Column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Beam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Sec.beam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Staircase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Slab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Lift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Live load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Floor finish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Roof  floor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90.229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129.997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37.8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66.17</a:t>
                      </a:r>
                      <a:endParaRPr lang="en-U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105.264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28.448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33.6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491.632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effectLst/>
                        </a:rPr>
                        <a:t>Fifth floor</a:t>
                      </a:r>
                      <a:endParaRPr lang="en-US" sz="12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503.114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122.031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205.2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373.32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136.2868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43.2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605.18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56.976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158.276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206.112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2205.079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Fourth floor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801.708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44.526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334.8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373.32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136.868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80.325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605.18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56.976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158.276</a:t>
                      </a:r>
                      <a:endParaRPr lang="en-U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206.112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2798.093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effectLst/>
                        </a:rPr>
                        <a:t>Third floor</a:t>
                      </a:r>
                      <a:endParaRPr lang="en-US" sz="12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801.708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44.526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334.8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373.32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136.868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80.325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605.18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56.976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158.276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206.112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2798.093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effectLst/>
                        </a:rPr>
                        <a:t>Second floor</a:t>
                      </a:r>
                      <a:endParaRPr lang="en-US" sz="12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801.708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44.526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334.8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373.32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136.868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80.325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605.18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56.976</a:t>
                      </a:r>
                      <a:endParaRPr lang="en-U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158.276</a:t>
                      </a:r>
                      <a:endParaRPr lang="en-U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206.112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2798.093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effectLst/>
                        </a:rPr>
                        <a:t>First floor</a:t>
                      </a:r>
                      <a:endParaRPr lang="en-US" sz="12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801.708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334.8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334.8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136.886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80.325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605.18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56.976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158.276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206.112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2753.566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2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effectLst/>
                        </a:rPr>
                        <a:t>Ground floor</a:t>
                      </a:r>
                      <a:endParaRPr lang="en-US" sz="12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711.586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386.1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486.786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188.413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80.325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948.794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56.976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240.041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3099.995</a:t>
                      </a:r>
                      <a:endParaRPr lang="en-U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Total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16944.5542</a:t>
                      </a:r>
                      <a:endParaRPr lang="en-US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294" marR="5929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0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7318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LUMP MASS DIAGRAM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588C-DEE1-4CC2-A677-95F3A12B30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00400" y="6488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lump mass diagram</a:t>
            </a:r>
          </a:p>
        </p:txBody>
      </p:sp>
      <p:pic>
        <p:nvPicPr>
          <p:cNvPr id="57" name="Picture 56" descr="Capture.PNG lu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685800"/>
            <a:ext cx="3048000" cy="5867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BASE SHEAR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IS 1893 (Part I): 2002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Along X-axis                  Along Y-axis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a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0.459 sec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a 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0.439 sec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medium soil type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Sa/g = 2.5 (for both x-axis and y-axis)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Ah= 0.108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VB = Ah x W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VB)x = (VB)y = </a:t>
            </a:r>
            <a:r>
              <a:rPr lang="en-US" dirty="0" err="1" smtClean="0"/>
              <a:t>1830.0118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Base shear along both direction are same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3356F-7654-4371-A9A3-32381A50DB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353" name="Picture 28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1879600" cy="825500"/>
          </a:xfrm>
          <a:prstGeom prst="rect">
            <a:avLst/>
          </a:prstGeom>
          <a:noFill/>
        </p:spPr>
      </p:pic>
      <p:pic>
        <p:nvPicPr>
          <p:cNvPr id="3354" name="Picture 2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981200"/>
            <a:ext cx="1346200" cy="77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180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BASE SHEAR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5257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4F64C-3429-44DE-BD8C-4B3D45FEAB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575174"/>
              </p:ext>
            </p:extLst>
          </p:nvPr>
        </p:nvGraphicFramePr>
        <p:xfrm>
          <a:off x="3276600" y="762000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Equation" r:id="rId3" imgW="24993600" imgH="14325600" progId="Equation.3">
                  <p:embed/>
                </p:oleObj>
              </mc:Choice>
              <mc:Fallback>
                <p:oleObj name="Equation" r:id="rId3" imgW="24993600" imgH="1432560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133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0" y="-40705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0" algn="l"/>
              </a:tabLst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025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Capture.PNG ba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1828800"/>
            <a:ext cx="8458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08F-0F42-4BFB-A2D5-37ED7213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base shears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Manually,</a:t>
            </a:r>
          </a:p>
          <a:p>
            <a:pPr>
              <a:buNone/>
            </a:pPr>
            <a:r>
              <a:rPr lang="en-US" dirty="0" smtClean="0"/>
              <a:t>Base shear =1830.011 KN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 err="1" smtClean="0"/>
              <a:t>Etabs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Base shear =1931.6523 KN</a:t>
            </a:r>
          </a:p>
          <a:p>
            <a:pPr>
              <a:buNone/>
            </a:pPr>
            <a:r>
              <a:rPr lang="en-US" dirty="0" smtClean="0"/>
              <a:t> percentage change in base shear: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82C34-478E-48F9-81DF-E69AAEF702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Capture.PNG %err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267199"/>
            <a:ext cx="4800600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216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BASE SHEAR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847FE-D853-49A3-B59D-D717EC59CC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990600" y="1143000"/>
            <a:ext cx="5029200" cy="3124200"/>
            <a:chOff x="1371600" y="1295400"/>
            <a:chExt cx="7010400" cy="4650167"/>
          </a:xfrm>
        </p:grpSpPr>
        <p:grpSp>
          <p:nvGrpSpPr>
            <p:cNvPr id="56" name="Group 55"/>
            <p:cNvGrpSpPr/>
            <p:nvPr/>
          </p:nvGrpSpPr>
          <p:grpSpPr>
            <a:xfrm>
              <a:off x="1371600" y="1676400"/>
              <a:ext cx="6782595" cy="4269167"/>
              <a:chOff x="1219200" y="1143000"/>
              <a:chExt cx="6782595" cy="4269167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-913183" y="3276367"/>
                <a:ext cx="4266216" cy="1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19527" y="1143000"/>
                <a:ext cx="860997" cy="1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219527" y="1992411"/>
                <a:ext cx="2367742" cy="1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219527" y="2841822"/>
                <a:ext cx="3982111" cy="1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219527" y="3691233"/>
                <a:ext cx="5273606" cy="1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219527" y="4540643"/>
                <a:ext cx="6780351" cy="1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1655819" y="1567567"/>
                <a:ext cx="849411" cy="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3162564" y="2416978"/>
                <a:ext cx="849411" cy="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4776933" y="3266389"/>
                <a:ext cx="849411" cy="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6068428" y="4115800"/>
                <a:ext cx="849411" cy="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219200" y="5410200"/>
                <a:ext cx="6780351" cy="1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7566713" y="4975914"/>
                <a:ext cx="868575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371600" y="1295400"/>
              <a:ext cx="1600201" cy="962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164.598 </a:t>
              </a:r>
              <a:r>
                <a:rPr lang="en-US" dirty="0"/>
                <a:t>KN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62200" y="2057400"/>
              <a:ext cx="1600201" cy="962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719.9 </a:t>
              </a:r>
              <a:r>
                <a:rPr lang="en-US" dirty="0"/>
                <a:t>KN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2895600"/>
              <a:ext cx="1752600" cy="962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1226.662 </a:t>
              </a:r>
              <a:r>
                <a:rPr lang="en-US" dirty="0"/>
                <a:t>KN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0201" y="3733800"/>
              <a:ext cx="1524000" cy="962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1541.07 </a:t>
              </a:r>
              <a:r>
                <a:rPr lang="en-US" dirty="0"/>
                <a:t>KN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5600" y="4648200"/>
              <a:ext cx="1676400" cy="9620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1717.935 </a:t>
              </a:r>
              <a:r>
                <a:rPr lang="en-US" dirty="0"/>
                <a:t>KN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590800" y="6172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: Base Shear Diagram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0600" y="4267200"/>
            <a:ext cx="6096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90600" y="4876800"/>
            <a:ext cx="7239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86600" y="4572000"/>
            <a:ext cx="12192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1817,071 </a:t>
            </a:r>
            <a:r>
              <a:rPr lang="en-US" dirty="0"/>
              <a:t>KN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3600" y="3962400"/>
            <a:ext cx="122417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1795.269 </a:t>
            </a:r>
            <a:r>
              <a:rPr lang="en-US" dirty="0"/>
              <a:t>KN</a:t>
            </a:r>
          </a:p>
        </p:txBody>
      </p:sp>
      <p:cxnSp>
        <p:nvCxnSpPr>
          <p:cNvPr id="5" name="Straight Connector 4"/>
          <p:cNvCxnSpPr>
            <a:stCxn id="51" idx="1"/>
          </p:cNvCxnSpPr>
          <p:nvPr/>
        </p:nvCxnSpPr>
        <p:spPr>
          <a:xfrm>
            <a:off x="990600" y="1466166"/>
            <a:ext cx="1040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599" y="1466165"/>
            <a:ext cx="1041" cy="323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1" idx="1"/>
            <a:endCxn id="51" idx="1"/>
          </p:cNvCxnSpPr>
          <p:nvPr/>
        </p:nvCxnSpPr>
        <p:spPr>
          <a:xfrm>
            <a:off x="990600" y="14661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15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STORY SHEAR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EED4B-8FD7-4CAE-B72B-49B9653DDF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6463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514600" y="63246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Storey Shear Diagram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752600" y="6858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52600" y="685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52600" y="15240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52600" y="2362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2" idx="4"/>
          </p:cNvCxnSpPr>
          <p:nvPr/>
        </p:nvCxnSpPr>
        <p:spPr>
          <a:xfrm>
            <a:off x="1752600" y="3124200"/>
            <a:ext cx="1819276" cy="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526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62" idx="1"/>
          </p:cNvCxnSpPr>
          <p:nvPr/>
        </p:nvCxnSpPr>
        <p:spPr>
          <a:xfrm>
            <a:off x="1752600" y="5638800"/>
            <a:ext cx="433388" cy="29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62" idx="2"/>
          </p:cNvCxnSpPr>
          <p:nvPr/>
        </p:nvCxnSpPr>
        <p:spPr>
          <a:xfrm>
            <a:off x="1752600" y="4876800"/>
            <a:ext cx="719138" cy="3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1828800" y="609600"/>
            <a:ext cx="3221831" cy="5715000"/>
          </a:xfrm>
          <a:custGeom>
            <a:avLst/>
            <a:gdLst>
              <a:gd name="connsiteX0" fmla="*/ 0 w 3221831"/>
              <a:gd name="connsiteY0" fmla="*/ 5724524 h 5724524"/>
              <a:gd name="connsiteX1" fmla="*/ 357188 w 3221831"/>
              <a:gd name="connsiteY1" fmla="*/ 5067299 h 5724524"/>
              <a:gd name="connsiteX2" fmla="*/ 642938 w 3221831"/>
              <a:gd name="connsiteY2" fmla="*/ 4310062 h 5724524"/>
              <a:gd name="connsiteX3" fmla="*/ 1228725 w 3221831"/>
              <a:gd name="connsiteY3" fmla="*/ 3452812 h 5724524"/>
              <a:gd name="connsiteX4" fmla="*/ 1743075 w 3221831"/>
              <a:gd name="connsiteY4" fmla="*/ 2524124 h 5724524"/>
              <a:gd name="connsiteX5" fmla="*/ 2400300 w 3221831"/>
              <a:gd name="connsiteY5" fmla="*/ 1609724 h 5724524"/>
              <a:gd name="connsiteX6" fmla="*/ 3028950 w 3221831"/>
              <a:gd name="connsiteY6" fmla="*/ 766762 h 5724524"/>
              <a:gd name="connsiteX7" fmla="*/ 1243013 w 3221831"/>
              <a:gd name="connsiteY7" fmla="*/ 109537 h 5724524"/>
              <a:gd name="connsiteX8" fmla="*/ 1257300 w 3221831"/>
              <a:gd name="connsiteY8" fmla="*/ 109537 h 5724524"/>
              <a:gd name="connsiteX9" fmla="*/ 1214438 w 3221831"/>
              <a:gd name="connsiteY9" fmla="*/ 123824 h 5724524"/>
              <a:gd name="connsiteX10" fmla="*/ 1228725 w 3221831"/>
              <a:gd name="connsiteY10" fmla="*/ 80962 h 572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1831" h="5724524">
                <a:moveTo>
                  <a:pt x="0" y="5724524"/>
                </a:moveTo>
                <a:cubicBezTo>
                  <a:pt x="125016" y="5513783"/>
                  <a:pt x="250032" y="5303043"/>
                  <a:pt x="357188" y="5067299"/>
                </a:cubicBezTo>
                <a:cubicBezTo>
                  <a:pt x="464344" y="4831555"/>
                  <a:pt x="497682" y="4579143"/>
                  <a:pt x="642938" y="4310062"/>
                </a:cubicBezTo>
                <a:cubicBezTo>
                  <a:pt x="788194" y="4040981"/>
                  <a:pt x="1045369" y="3750468"/>
                  <a:pt x="1228725" y="3452812"/>
                </a:cubicBezTo>
                <a:cubicBezTo>
                  <a:pt x="1412081" y="3155156"/>
                  <a:pt x="1547813" y="2831305"/>
                  <a:pt x="1743075" y="2524124"/>
                </a:cubicBezTo>
                <a:cubicBezTo>
                  <a:pt x="1938337" y="2216943"/>
                  <a:pt x="2185988" y="1902618"/>
                  <a:pt x="2400300" y="1609724"/>
                </a:cubicBezTo>
                <a:cubicBezTo>
                  <a:pt x="2614612" y="1316830"/>
                  <a:pt x="3221831" y="1016793"/>
                  <a:pt x="3028950" y="766762"/>
                </a:cubicBezTo>
                <a:cubicBezTo>
                  <a:pt x="2836069" y="516731"/>
                  <a:pt x="1538288" y="219075"/>
                  <a:pt x="1243013" y="109537"/>
                </a:cubicBezTo>
                <a:cubicBezTo>
                  <a:pt x="947738" y="0"/>
                  <a:pt x="1262062" y="107156"/>
                  <a:pt x="1257300" y="109537"/>
                </a:cubicBezTo>
                <a:cubicBezTo>
                  <a:pt x="1252538" y="111918"/>
                  <a:pt x="1219200" y="128586"/>
                  <a:pt x="1214438" y="123824"/>
                </a:cubicBezTo>
                <a:cubicBezTo>
                  <a:pt x="1209676" y="119062"/>
                  <a:pt x="1219200" y="100012"/>
                  <a:pt x="1228725" y="809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514600" y="5486400"/>
            <a:ext cx="2743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22.032KN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648200" y="2209800"/>
            <a:ext cx="1981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497.156 </a:t>
            </a:r>
            <a:r>
              <a:rPr lang="en-US" dirty="0"/>
              <a:t>KN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34000" y="1371600"/>
            <a:ext cx="2057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564.180KN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581400" y="457200"/>
            <a:ext cx="2819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171.209 KN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810000" y="2971800"/>
            <a:ext cx="18337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318.179 </a:t>
            </a:r>
            <a:r>
              <a:rPr lang="en-US" dirty="0"/>
              <a:t>KN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895600" y="4724400"/>
            <a:ext cx="1447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78.279 </a:t>
            </a:r>
            <a:r>
              <a:rPr lang="en-US" dirty="0"/>
              <a:t>KN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52800" y="3810000"/>
            <a:ext cx="2057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178.776 </a:t>
            </a:r>
            <a:r>
              <a:rPr lang="en-US" dirty="0"/>
              <a:t>KN</a:t>
            </a:r>
          </a:p>
        </p:txBody>
      </p:sp>
    </p:spTree>
    <p:extLst>
      <p:ext uri="{BB962C8B-B14F-4D97-AF65-F5344CB8AC3E}">
        <p14:creationId xmlns:p14="http://schemas.microsoft.com/office/powerpoint/2010/main" val="16853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 Thickness of slab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 Load calculation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 Design moment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 Calculation of depth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 Calculation of steel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 Check for shear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 Check for deflection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 Check for development length</a:t>
            </a:r>
          </a:p>
          <a:p>
            <a:pPr>
              <a:spcBef>
                <a:spcPct val="50000"/>
              </a:spcBef>
              <a:buNone/>
            </a:pPr>
            <a:endParaRPr lang="en-US" sz="51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endParaRPr lang="en-US" dirty="0"/>
          </a:p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B02A7-6FBD-44F8-B923-B90DFCC017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Design of Structural Elements: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i) For two way slab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d=105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mm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Assuming dia. =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10mm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clear cover =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15mm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D=125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mm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Reinforcement: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Along short span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10mm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 @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200mm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C/C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Along long span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10mm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 @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200mm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C/C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92B9A-B3A4-42D3-B601-BAE60F8242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1"/>
            <a:ext cx="9067800" cy="5257800"/>
          </a:xfrm>
        </p:spPr>
        <p:txBody>
          <a:bodyPr>
            <a:norm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Seismic analysis and design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RCC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framed residential/commercial building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Contains structural analysis, design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detailing of  Commercial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Business building</a:t>
            </a: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Earthquake prone zone (zone V, IS 1893:2002)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2AE0B-8C3D-4419-9A15-1438CF7A5A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26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Reinforcement detail of slab</a:t>
            </a:r>
            <a:endParaRPr lang="en-US" dirty="0"/>
          </a:p>
        </p:txBody>
      </p:sp>
      <p:pic>
        <p:nvPicPr>
          <p:cNvPr id="5" name="Content Placeholder 4" descr="Captureslab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0"/>
            <a:ext cx="7848600" cy="6248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060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816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Slab section at x-x</a:t>
            </a:r>
            <a:endParaRPr lang="en-US" dirty="0"/>
          </a:p>
        </p:txBody>
      </p:sp>
      <p:pic>
        <p:nvPicPr>
          <p:cNvPr id="5" name="Content Placeholder 4" descr="Captureslb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8305800" cy="48006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1242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</a:t>
            </a:r>
            <a:r>
              <a:rPr lang="en-US" sz="800" dirty="0" smtClean="0">
                <a:sym typeface="Symbol"/>
              </a:rPr>
              <a:t>@200mm c/c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6629400" y="3200400"/>
            <a:ext cx="9316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</a:t>
            </a:r>
            <a:r>
              <a:rPr lang="en-US" sz="800" dirty="0" smtClean="0">
                <a:sym typeface="Symbol"/>
              </a:rPr>
              <a:t>@200mm c/c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3581401" y="3200401"/>
            <a:ext cx="9923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10</a:t>
            </a:r>
            <a:r>
              <a:rPr lang="en-US" sz="800" dirty="0" smtClean="0">
                <a:sym typeface="Symbol"/>
              </a:rPr>
              <a:t>@200mm c/c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30470934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Singly reinforced beam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320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ulim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=0.36*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fck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*b*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Xu,lim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*(d-0.46Xu,m)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M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320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ulim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then designed as singly reinforced beam</a:t>
            </a:r>
          </a:p>
          <a:p>
            <a:pPr marL="365760" lvl="1" indent="0">
              <a:spcBef>
                <a:spcPct val="50000"/>
              </a:spcBef>
              <a:buSzPct val="130000"/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9B583-688B-4E05-BC52-AAF689524B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207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DESIGN OF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BEAM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Ultimate moment of resistance     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Deciding Singly or Doubly reinforced Beam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Calculation of  quantity of steel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Check for minimum and maximum quantity of Steel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Check for shear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Check for development length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Calculation of shear reinforcement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Check for spacing</a:t>
            </a:r>
          </a:p>
          <a:p>
            <a:pPr>
              <a:spcBef>
                <a:spcPct val="50000"/>
              </a:spcBef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E87C-9F6A-47C7-BEBC-AB3F5DA9A6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8392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RESULTS: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550mm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300mm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Numbers of bars in tension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compression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 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NEAR Support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Provide :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20mm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bars as Top Reinforcement 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Bars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20mm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bars as bottom reinforcement Bars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8mm   2 legged stirrups @ </a:t>
            </a:r>
            <a:r>
              <a:rPr lang="en-US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200mm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c/c.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midspan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20mm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bars 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8mm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 2 legged stirrups @ </a:t>
            </a:r>
            <a:r>
              <a:rPr lang="en-US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150mm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c/c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B8356-B331-4D98-905B-022F4E9DF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e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80010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 descr="Capturec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86200"/>
            <a:ext cx="614987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4421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86301"/>
            <a:ext cx="9144000" cy="4525963"/>
          </a:xfrm>
        </p:spPr>
        <p:txBody>
          <a:bodyPr>
            <a:normAutofit fontScale="92500" lnSpcReduction="20000"/>
          </a:bodyPr>
          <a:lstStyle/>
          <a:p>
            <a:pPr marL="800100" indent="-457200">
              <a:spcBef>
                <a:spcPct val="50000"/>
              </a:spcBef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Check short/long column </a:t>
            </a:r>
          </a:p>
          <a:p>
            <a:pPr marL="800100" indent="-457200">
              <a:spcBef>
                <a:spcPct val="50000"/>
              </a:spcBef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Calculation of minimum eccentricity</a:t>
            </a:r>
            <a:r>
              <a:rPr lang="en-US" sz="3500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indent="-457200">
              <a:spcBef>
                <a:spcPct val="50000"/>
              </a:spcBef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Total axial load</a:t>
            </a:r>
          </a:p>
          <a:p>
            <a:pPr marL="800100" indent="-457200">
              <a:spcBef>
                <a:spcPct val="50000"/>
              </a:spcBef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Moment due to eccentricity </a:t>
            </a:r>
          </a:p>
          <a:p>
            <a:pPr marL="800100" indent="-457200">
              <a:spcBef>
                <a:spcPct val="50000"/>
              </a:spcBef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Find critical moment</a:t>
            </a:r>
          </a:p>
          <a:p>
            <a:pPr marL="800100" indent="-457200">
              <a:spcBef>
                <a:spcPct val="50000"/>
              </a:spcBef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Assume % of steel</a:t>
            </a:r>
          </a:p>
          <a:p>
            <a:pPr marL="800100" indent="-457200">
              <a:spcBef>
                <a:spcPct val="50000"/>
              </a:spcBef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d/ D &amp; P</a:t>
            </a:r>
            <a:r>
              <a:rPr lang="en-US" sz="35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/(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500" baseline="-25000" dirty="0" err="1">
                <a:latin typeface="Times New Roman" pitchFamily="18" charset="0"/>
                <a:cs typeface="Times New Roman" pitchFamily="18" charset="0"/>
              </a:rPr>
              <a:t>ck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*b*D ) &amp; use </a:t>
            </a:r>
            <a:r>
              <a:rPr lang="en-US" sz="3500" i="1" dirty="0">
                <a:latin typeface="Times New Roman" pitchFamily="18" charset="0"/>
                <a:cs typeface="Times New Roman" pitchFamily="18" charset="0"/>
              </a:rPr>
              <a:t>SP-16</a:t>
            </a:r>
          </a:p>
          <a:p>
            <a:pPr indent="0">
              <a:spcBef>
                <a:spcPct val="50000"/>
              </a:spcBef>
              <a:buNone/>
            </a:pPr>
            <a:endParaRPr lang="en-US" sz="3500" i="1" dirty="0">
              <a:latin typeface="Times New Roman" pitchFamily="18" charset="0"/>
              <a:cs typeface="Times New Roman" pitchFamily="18" charset="0"/>
            </a:endParaRPr>
          </a:p>
          <a:p>
            <a:pPr marL="800100" indent="-457200">
              <a:spcBef>
                <a:spcPct val="50000"/>
              </a:spcBef>
            </a:pPr>
            <a:endParaRPr lang="en-US" sz="35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04928-1736-4809-8FF2-079166A1CC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33" y="5715000"/>
            <a:ext cx="2838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0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067800" cy="57150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25mm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ø bar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12-20mm ø bar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Adopt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8mm ø ties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Provide 8mm ø lateral ties @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150mm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c/c in central part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Ductile Consideration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/>
              <a:t>Therefore provide lateral ties 8 mm dia@ 100 mm C/C up to 530 mm below and above the connection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28510-4ADA-4181-AB64-FF6D368F7F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e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3810000" cy="6096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 descr="Capture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609600"/>
            <a:ext cx="3810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79536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8800"/>
            <a:ext cx="7467600" cy="838200"/>
          </a:xfrm>
        </p:spPr>
        <p:txBody>
          <a:bodyPr/>
          <a:lstStyle/>
          <a:p>
            <a:pPr algn="ctr"/>
            <a:r>
              <a:rPr lang="en-US" dirty="0" smtClean="0"/>
              <a:t>Column section</a:t>
            </a:r>
            <a:endParaRPr lang="en-US" dirty="0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304800"/>
            <a:ext cx="6553200" cy="556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/>
            </a:r>
            <a:br>
              <a:rPr lang="en-US" sz="4900" dirty="0"/>
            </a:br>
            <a:r>
              <a:rPr lang="en-US" sz="5300" b="1" dirty="0">
                <a:effectLst/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144000" cy="5410200"/>
          </a:xfrm>
        </p:spPr>
        <p:txBody>
          <a:bodyPr>
            <a:normAutofit/>
          </a:bodyPr>
          <a:lstStyle/>
          <a:p>
            <a:pPr marL="1428750" lvl="2" indent="-51435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seismic analysis and design of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RCC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framed residential / Commercial building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428750" lvl="2" indent="-51435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learn the concept of lateral and vertical loading on the building.</a:t>
            </a:r>
          </a:p>
          <a:p>
            <a:pPr marL="1428750" lvl="2" indent="-51435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 model the building for the structural       analysis.</a:t>
            </a:r>
          </a:p>
          <a:p>
            <a:pPr marL="1428750" lvl="2" indent="-51435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perform detail structural analysis using   ETABS.</a:t>
            </a:r>
          </a:p>
          <a:p>
            <a:pPr marL="1428750" lvl="2" indent="-51435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perform structural detailing of the members.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12B56-8F1A-4B25-A8C7-DCC5577156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STAIRCASE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Open well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Staircase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Geometry of Staircase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No. of Risers 	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 nos.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No. of tread                  	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6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Tread 			    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300mm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Riser 			    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Effective Span of stair 	    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5400mm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Floor to floor height	    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3200mm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B9FC8-9285-448F-A1AA-D9A3F0A56D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Assume thickness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Load  and moment calculation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Calculation of depth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Calculation of steel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Check for development length</a:t>
            </a:r>
          </a:p>
          <a:p>
            <a:pPr>
              <a:spcBef>
                <a:spcPct val="5000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2B1B6A-F87D-4B76-9E72-064899D15E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d=150 mm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D=175 mm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12 mm ϕ @ 150 mm c/c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bar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8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mm ϕ @ 150 mm c/c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distribution bar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BF214-86C5-40C5-BB5F-986E504F5D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STAIRCASE PLAN</a:t>
            </a:r>
            <a:endParaRPr lang="en-US" dirty="0"/>
          </a:p>
        </p:txBody>
      </p:sp>
      <p:pic>
        <p:nvPicPr>
          <p:cNvPr id="5" name="Content Placeholder 4" descr="Capturep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57400" y="1066800"/>
            <a:ext cx="4511431" cy="4343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C3A14-2FAF-4DA8-BB5E-5AA0B083BF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Content Placeholder 5" descr="Capturest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04800"/>
            <a:ext cx="8839200" cy="5257800"/>
          </a:xfrm>
        </p:spPr>
      </p:pic>
      <p:sp>
        <p:nvSpPr>
          <p:cNvPr id="8" name="TextBox 7"/>
          <p:cNvSpPr txBox="1"/>
          <p:nvPr/>
        </p:nvSpPr>
        <p:spPr>
          <a:xfrm>
            <a:off x="2133600" y="571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STRUCTURAL DETAIL OF STAIRCASE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943600" cy="1143000"/>
          </a:xfrm>
        </p:spPr>
        <p:txBody>
          <a:bodyPr/>
          <a:lstStyle/>
          <a:p>
            <a:r>
              <a:rPr lang="en-US" sz="4800" b="1" dirty="0" smtClean="0"/>
              <a:t>FOUNDATION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Total vertical load = </a:t>
            </a:r>
            <a:r>
              <a:rPr lang="en-US" dirty="0" err="1"/>
              <a:t>23855.21KN</a:t>
            </a:r>
            <a:endParaRPr lang="en-US" dirty="0"/>
          </a:p>
          <a:p>
            <a:r>
              <a:rPr lang="en-US" dirty="0"/>
              <a:t>Safe Bearing Capacity of soil =</a:t>
            </a:r>
            <a:r>
              <a:rPr lang="en-US" dirty="0" err="1"/>
              <a:t>125KN</a:t>
            </a:r>
            <a:r>
              <a:rPr lang="en-US" dirty="0"/>
              <a:t>/</a:t>
            </a:r>
            <a:r>
              <a:rPr lang="en-US" dirty="0" err="1"/>
              <a:t>m2</a:t>
            </a:r>
            <a:endParaRPr lang="en-US" dirty="0"/>
          </a:p>
          <a:p>
            <a:r>
              <a:rPr lang="en-US" dirty="0"/>
              <a:t>Area of footing  required (A) = 23855.21/125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</a:t>
            </a:r>
            <a:r>
              <a:rPr lang="en-US" dirty="0"/>
              <a:t>= </a:t>
            </a:r>
            <a:r>
              <a:rPr lang="en-US" dirty="0" err="1"/>
              <a:t>190.842m²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% of area covered by isolated </a:t>
            </a:r>
            <a:r>
              <a:rPr lang="en-US" dirty="0"/>
              <a:t>footing =  59.455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which is greater than </a:t>
            </a:r>
            <a:r>
              <a:rPr lang="en-US" dirty="0" err="1" smtClean="0"/>
              <a:t>50%,so</a:t>
            </a:r>
            <a:r>
              <a:rPr lang="en-US" dirty="0" smtClean="0"/>
              <a:t>, raft foundation is used.</a:t>
            </a:r>
          </a:p>
          <a:p>
            <a:r>
              <a:rPr lang="en-US" dirty="0" smtClean="0"/>
              <a:t>Overall depth (D) = 710 mm</a:t>
            </a:r>
          </a:p>
          <a:p>
            <a:r>
              <a:rPr lang="en-US" dirty="0" smtClean="0"/>
              <a:t>Provide </a:t>
            </a:r>
            <a:r>
              <a:rPr lang="en-US" dirty="0" err="1" smtClean="0"/>
              <a:t>16mm</a:t>
            </a:r>
            <a:r>
              <a:rPr lang="en-US" dirty="0" smtClean="0"/>
              <a:t> Ø  bars @ </a:t>
            </a:r>
            <a:r>
              <a:rPr lang="en-US" dirty="0" err="1" smtClean="0"/>
              <a:t>150mm</a:t>
            </a:r>
            <a:r>
              <a:rPr lang="en-US" dirty="0" smtClean="0"/>
              <a:t> c/c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45422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0"/>
            <a:ext cx="7010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Raft foundation top bar layout </a:t>
            </a:r>
            <a:endParaRPr lang="en-US" dirty="0"/>
          </a:p>
        </p:txBody>
      </p:sp>
      <p:pic>
        <p:nvPicPr>
          <p:cNvPr id="5" name="Content Placeholder 4" descr="Ca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228600"/>
            <a:ext cx="5334000" cy="5940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6550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7467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cap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0"/>
            <a:ext cx="81534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8127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>
              <a:tabLst>
                <a:tab pos="-1371600" algn="l"/>
                <a:tab pos="6858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the analysis and design of the five storied structure , we can conclude that  the building can withstand substantial amount of earthquake force ensuring it to be safe at the moment earthquake strikes</a:t>
            </a:r>
            <a:r>
              <a:rPr lang="en-US" sz="2800" dirty="0" smtClean="0"/>
              <a:t>.</a:t>
            </a:r>
          </a:p>
          <a:p>
            <a:pPr algn="just">
              <a:tabLst>
                <a:tab pos="-1371600" algn="l"/>
                <a:tab pos="6858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similar type of frame structure can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done.</a:t>
            </a:r>
          </a:p>
          <a:p>
            <a:pPr algn="just">
              <a:tabLst>
                <a:tab pos="-1371600" algn="l"/>
                <a:tab pos="6858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advising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environment.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tabLst>
                <a:tab pos="-1371600" algn="l"/>
                <a:tab pos="685800" algn="l"/>
              </a:tabLs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tabLst>
                <a:tab pos="-1371600" algn="l"/>
                <a:tab pos="685800" algn="l"/>
              </a:tabLs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77263-9EB4-490B-BB0A-6A2E54D634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>
                <a:latin typeface="Bahnschrift SemiBold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F46B7-B3E8-45C2-B9A0-E18FDACA6F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686800" cy="56388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Identification of the building and the requirement of the space.</a:t>
            </a:r>
          </a:p>
          <a:p>
            <a:pPr marL="342900" lvl="2" indent="-34290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Preliminary design for geometry of structural elements.</a:t>
            </a:r>
          </a:p>
          <a:p>
            <a:pPr marL="342900" lvl="2" indent="-34290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Identification of load cases and load combination cases.</a:t>
            </a:r>
          </a:p>
          <a:p>
            <a:pPr marL="342900" lvl="2" indent="-34290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Finite element modeling of the building and input analysis</a:t>
            </a:r>
          </a:p>
          <a:p>
            <a:pPr marL="0" lvl="2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1D287-8E60-427A-914A-D3A8789F6D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4648200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Sanitary and electrical works are not considered.</a:t>
            </a:r>
          </a:p>
          <a:p>
            <a:pPr lvl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Actual parameters of geotechnical data are not considered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Lift and shear wall is not designed.</a:t>
            </a:r>
          </a:p>
          <a:p>
            <a:pPr lvl="0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B1793-3B9E-4767-BEFD-0DD644EFDE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Codes used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Indian Standard (IS) Codes of Practice: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1893 (Part 1): 2016 Criteria for Earthquake Resistant Design of Structures (General Provision and Building).It deals with dead loads.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IS:875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- 1987 (Part 2)- Code of Practice for Design Loads (Other than Earthquake) for Buildings and Structures. It deals with imposed loads.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456: 2000 :Plain and Reinforced Concrete – Code of Practice.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13920: 2016 :Ductile Detailing of Reinforced Concrete Structures Subjected to Seismic Force- Code of Practice.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16: Design Aids for Reinforced Concrete.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73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610600" cy="59436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D72F3-C50F-497C-81A0-CBA434E792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676400" y="762000"/>
            <a:ext cx="5943600" cy="5867400"/>
            <a:chOff x="762000" y="685800"/>
            <a:chExt cx="5943600" cy="5562600"/>
          </a:xfrm>
        </p:grpSpPr>
        <p:sp>
          <p:nvSpPr>
            <p:cNvPr id="54" name="Rectangle 53"/>
            <p:cNvSpPr/>
            <p:nvPr/>
          </p:nvSpPr>
          <p:spPr>
            <a:xfrm>
              <a:off x="762000" y="685800"/>
              <a:ext cx="4800600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Preparation of Architectural Drawing</a:t>
              </a:r>
            </a:p>
          </p:txBody>
        </p:sp>
        <p:sp>
          <p:nvSpPr>
            <p:cNvPr id="55" name="Down Arrow 54"/>
            <p:cNvSpPr/>
            <p:nvPr/>
          </p:nvSpPr>
          <p:spPr>
            <a:xfrm flipH="1">
              <a:off x="2971800" y="1295400"/>
              <a:ext cx="45719" cy="15240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 flipH="1">
              <a:off x="2971800" y="1981200"/>
              <a:ext cx="45719" cy="15240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71600" y="1524000"/>
              <a:ext cx="32004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Preliminary Design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71600" y="2209800"/>
              <a:ext cx="32004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Load Calculation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71600" y="2819400"/>
              <a:ext cx="32004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Modeling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71600" y="3429000"/>
              <a:ext cx="32004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Observation of Result</a:t>
              </a:r>
            </a:p>
          </p:txBody>
        </p:sp>
        <p:sp>
          <p:nvSpPr>
            <p:cNvPr id="61" name="Down Arrow 60"/>
            <p:cNvSpPr/>
            <p:nvPr/>
          </p:nvSpPr>
          <p:spPr>
            <a:xfrm flipH="1">
              <a:off x="2971800" y="2667000"/>
              <a:ext cx="45719" cy="15240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00200" y="5791200"/>
              <a:ext cx="32004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Data Obstruction</a:t>
              </a:r>
            </a:p>
          </p:txBody>
        </p:sp>
        <p:sp>
          <p:nvSpPr>
            <p:cNvPr id="63" name="Down Arrow 62"/>
            <p:cNvSpPr/>
            <p:nvPr/>
          </p:nvSpPr>
          <p:spPr>
            <a:xfrm flipH="1">
              <a:off x="2971800" y="3276600"/>
              <a:ext cx="45719" cy="15240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Flowchart: Decision 63"/>
            <p:cNvSpPr/>
            <p:nvPr/>
          </p:nvSpPr>
          <p:spPr>
            <a:xfrm>
              <a:off x="1447800" y="4038600"/>
              <a:ext cx="3048000" cy="1066800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Is result with in codal limits?</a:t>
              </a:r>
            </a:p>
          </p:txBody>
        </p:sp>
        <p:sp>
          <p:nvSpPr>
            <p:cNvPr id="65" name="Down Arrow 64"/>
            <p:cNvSpPr/>
            <p:nvPr/>
          </p:nvSpPr>
          <p:spPr>
            <a:xfrm flipH="1">
              <a:off x="2971800" y="3886200"/>
              <a:ext cx="45719" cy="15240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Down Arrow 65"/>
            <p:cNvSpPr/>
            <p:nvPr/>
          </p:nvSpPr>
          <p:spPr>
            <a:xfrm flipH="1">
              <a:off x="2971800" y="5105400"/>
              <a:ext cx="45719" cy="15240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0" y="5257800"/>
              <a:ext cx="1600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Yes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29200" y="5791200"/>
              <a:ext cx="16764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Design</a:t>
              </a:r>
            </a:p>
          </p:txBody>
        </p:sp>
        <p:sp>
          <p:nvSpPr>
            <p:cNvPr id="69" name="Down Arrow 68"/>
            <p:cNvSpPr/>
            <p:nvPr/>
          </p:nvSpPr>
          <p:spPr>
            <a:xfrm flipH="1">
              <a:off x="2971800" y="5638800"/>
              <a:ext cx="45719" cy="15240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Right Arrow 69"/>
            <p:cNvSpPr/>
            <p:nvPr/>
          </p:nvSpPr>
          <p:spPr>
            <a:xfrm>
              <a:off x="4800600" y="5943600"/>
              <a:ext cx="228600" cy="45719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64" idx="3"/>
            </p:cNvCxnSpPr>
            <p:nvPr/>
          </p:nvCxnSpPr>
          <p:spPr>
            <a:xfrm>
              <a:off x="4495800" y="4572000"/>
              <a:ext cx="990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4914900" y="4000500"/>
              <a:ext cx="1143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4953000" y="3048000"/>
              <a:ext cx="1066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No</a:t>
              </a:r>
            </a:p>
          </p:txBody>
        </p:sp>
        <p:cxnSp>
          <p:nvCxnSpPr>
            <p:cNvPr id="74" name="Straight Connector 73"/>
            <p:cNvCxnSpPr>
              <a:stCxn id="73" idx="0"/>
            </p:cNvCxnSpPr>
            <p:nvPr/>
          </p:nvCxnSpPr>
          <p:spPr>
            <a:xfrm rot="5400000" flipH="1" flipV="1">
              <a:off x="5181600" y="2743200"/>
              <a:ext cx="609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58" idx="3"/>
            </p:cNvCxnSpPr>
            <p:nvPr/>
          </p:nvCxnSpPr>
          <p:spPr>
            <a:xfrm rot="10800000">
              <a:off x="4572000" y="2438400"/>
              <a:ext cx="914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19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BUILDING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2964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Building Type	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Residential cum Business Building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Site location            : 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nknown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Structural System    : Moment resisting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RCC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framed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Plinth area covered 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3455.04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square ft.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No. of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Storey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 of Sub-Soil      : Medium soil (bearing capacity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125N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mm2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 of beam          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Numeric grid    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250*550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mm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                      b) Alphabetic grid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:250*550 mm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             c) secondary beam :250*450 mm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 of column        : Square column with size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550* 550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mm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 of staircase     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Open well staircase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 of foundation  : Raft foundation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Method of analysis   : Seismic coefficient method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Design  concept        : Limit State Method </a:t>
            </a:r>
            <a:endParaRPr lang="en-US" sz="44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26ACF-021D-41AB-BDFB-5530FAC41F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9177E5-C72C-4588-8AB1-F3AB526D2E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3029</TotalTime>
  <Words>1229</Words>
  <Application>Microsoft Office PowerPoint</Application>
  <PresentationFormat>On-screen Show (4:3)</PresentationFormat>
  <Paragraphs>458</Paragraphs>
  <Slides>49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Bahnschrift SemiBold</vt:lpstr>
      <vt:lpstr>Calibri</vt:lpstr>
      <vt:lpstr>Century Schoolbook</vt:lpstr>
      <vt:lpstr>Symbol</vt:lpstr>
      <vt:lpstr>Times New Roman</vt:lpstr>
      <vt:lpstr>Wingdings</vt:lpstr>
      <vt:lpstr>Wingdings 2</vt:lpstr>
      <vt:lpstr>Oriel</vt:lpstr>
      <vt:lpstr>Equation</vt:lpstr>
      <vt:lpstr>    A PRESENTATION  ON  SEISMIC  ANALYSIS AND DESIGN OF RCC FRAMED Commercial building </vt:lpstr>
      <vt:lpstr>PRESENTATION OUTLINE</vt:lpstr>
      <vt:lpstr>INTRODUCTION </vt:lpstr>
      <vt:lpstr> OBJECTIVES </vt:lpstr>
      <vt:lpstr>SCOPES</vt:lpstr>
      <vt:lpstr>LIMITATIONS </vt:lpstr>
      <vt:lpstr>Codes used</vt:lpstr>
      <vt:lpstr>METHODOLOGY</vt:lpstr>
      <vt:lpstr>BUILDING DESCRIPTION</vt:lpstr>
      <vt:lpstr>basement</vt:lpstr>
      <vt:lpstr>GROUND FLOOR</vt:lpstr>
      <vt:lpstr> first floor</vt:lpstr>
      <vt:lpstr>SECOND FLOOR</vt:lpstr>
      <vt:lpstr>Roof floor</vt:lpstr>
      <vt:lpstr>west elevation</vt:lpstr>
      <vt:lpstr> NORTH ELEVATION</vt:lpstr>
      <vt:lpstr>South elevation</vt:lpstr>
      <vt:lpstr>PRELIMINARY DESIGN SLAB</vt:lpstr>
      <vt:lpstr>Beam </vt:lpstr>
      <vt:lpstr>PowerPoint Presentation</vt:lpstr>
      <vt:lpstr>SEISMIC WEIGHT OR LUMPED MASS</vt:lpstr>
      <vt:lpstr>LUMP MASS DIAGRAM</vt:lpstr>
      <vt:lpstr>BASE SHEAR </vt:lpstr>
      <vt:lpstr>BASE SHEAR</vt:lpstr>
      <vt:lpstr>Comparison of base shears</vt:lpstr>
      <vt:lpstr>BASE SHEAR DIAGRAM</vt:lpstr>
      <vt:lpstr>STORY SHEAR DIAGRAM</vt:lpstr>
      <vt:lpstr>SLAB</vt:lpstr>
      <vt:lpstr>PowerPoint Presentation</vt:lpstr>
      <vt:lpstr>Reinforcement detail of slab</vt:lpstr>
      <vt:lpstr>Slab section at x-x</vt:lpstr>
      <vt:lpstr>BEAM</vt:lpstr>
      <vt:lpstr>DESIGN OF BEAM</vt:lpstr>
      <vt:lpstr>PowerPoint Presentation</vt:lpstr>
      <vt:lpstr>PowerPoint Presentation</vt:lpstr>
      <vt:lpstr>COLUMN</vt:lpstr>
      <vt:lpstr>  RESULTS</vt:lpstr>
      <vt:lpstr>PowerPoint Presentation</vt:lpstr>
      <vt:lpstr>Column section</vt:lpstr>
      <vt:lpstr> STAIRCASE</vt:lpstr>
      <vt:lpstr>PowerPoint Presentation</vt:lpstr>
      <vt:lpstr>PowerPoint Presentation</vt:lpstr>
      <vt:lpstr>STAIRCASE PLAN</vt:lpstr>
      <vt:lpstr> </vt:lpstr>
      <vt:lpstr>FOUNDATION</vt:lpstr>
      <vt:lpstr>           Raft foundation top bar layout </vt:lpstr>
      <vt:lpstr>PowerPoint Presentation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govind</dc:creator>
  <cp:lastModifiedBy>Suman Chhetri</cp:lastModifiedBy>
  <cp:revision>384</cp:revision>
  <dcterms:created xsi:type="dcterms:W3CDTF">2013-09-18T03:52:13Z</dcterms:created>
  <dcterms:modified xsi:type="dcterms:W3CDTF">2020-06-19T14:40:52Z</dcterms:modified>
</cp:coreProperties>
</file>