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314" r:id="rId11"/>
    <p:sldId id="276" r:id="rId12"/>
    <p:sldId id="277" r:id="rId13"/>
    <p:sldId id="280" r:id="rId14"/>
    <p:sldId id="304" r:id="rId15"/>
    <p:sldId id="281" r:id="rId16"/>
    <p:sldId id="282" r:id="rId17"/>
    <p:sldId id="283" r:id="rId18"/>
    <p:sldId id="284" r:id="rId19"/>
    <p:sldId id="286" r:id="rId20"/>
    <p:sldId id="287" r:id="rId21"/>
    <p:sldId id="308" r:id="rId22"/>
    <p:sldId id="315" r:id="rId23"/>
    <p:sldId id="316" r:id="rId24"/>
    <p:sldId id="317" r:id="rId25"/>
    <p:sldId id="320" r:id="rId26"/>
    <p:sldId id="318" r:id="rId27"/>
    <p:sldId id="288" r:id="rId28"/>
    <p:sldId id="310" r:id="rId29"/>
    <p:sldId id="321" r:id="rId30"/>
    <p:sldId id="322" r:id="rId31"/>
    <p:sldId id="323" r:id="rId32"/>
    <p:sldId id="291" r:id="rId33"/>
    <p:sldId id="324" r:id="rId34"/>
    <p:sldId id="302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6D403-31D4-4D9B-86EC-2526513357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27681-0E6A-4BD9-A1DF-23A0077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27681-0E6A-4BD9-A1DF-23A007706C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6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EA2-E59A-4A8E-9FD2-3FCDB28327CE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7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CACD-7FE2-429D-A19D-F0C54AA041EE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9E4-878A-4E67-B23E-49A74BFC2EBB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87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A8F2-0801-419E-9CA5-4F2AFAE2EA59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0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69F4-C4CE-4389-BC04-D815B9FC5713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03E3-FF3B-48A8-8EDC-10A657285D0E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3E64-B1DD-4D03-B3F7-4EA93924CCF8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96D-7A39-45AF-B022-F58006B85141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9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ED0-56CC-4098-9605-C74A863398FE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1ABB-2573-424F-8C92-ADC23F0DD17A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F778-7602-4EF0-9950-37E78D8FBAC5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3DC-9681-4A01-9720-AFC75D838D2C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995A-A372-4BAC-817B-9FF54FB14B03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A64B-9596-4F14-A922-29D2705E5433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5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DBD3-FE54-46DB-AAED-C559318756A3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609-7326-4AA5-8D78-739F40A306BA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43DD3B-3563-4DD2-A4B7-FEFD77D0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57332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on: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SEISMIC ANALYSIS AND DESIGN OF HOSPITAL BUILDING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Kumar Shrestha (015-099)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Sushant Pandit (015-133)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Prabesh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(015-120)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Ass. Prof.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Dibyashree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Lohani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 ENGINEERING COLLEGE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CHANGUNARAYAN, BHAKTAPUR 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Nov, 2019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890A-7B5B-4AEB-AF25-7BFB9E6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467" y="624110"/>
            <a:ext cx="8829145" cy="787001"/>
          </a:xfrm>
        </p:spPr>
        <p:txBody>
          <a:bodyPr/>
          <a:lstStyle/>
          <a:p>
            <a:r>
              <a:rPr lang="en-US" dirty="0"/>
              <a:t>Lumped mass of Each Floor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F81311-23E8-4E44-B745-8DB4CD9D8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7" y="1728265"/>
            <a:ext cx="4434246" cy="44021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DC1D-3765-46B1-AA0A-C756C9E0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BAE96-B48A-4D04-A61F-9CC47B18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87" y="235922"/>
            <a:ext cx="8911687" cy="4886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Shear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66515" y="724620"/>
                <a:ext cx="8915400" cy="6064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 shear calculation:</a:t>
                </a:r>
              </a:p>
              <a:p>
                <a:pPr marL="0" indent="0"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														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0.09×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														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h=total </a:t>
                </a: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storey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height</a:t>
                </a:r>
              </a:p>
              <a:p>
                <a:pPr marL="0" indent="0">
                  <a:buNone/>
                </a:pPr>
                <a:r>
                  <a:rPr lang="en-US" dirty="0"/>
                  <a:t>           													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 base dimension </a:t>
                </a:r>
              </a:p>
              <a:p>
                <a:pPr marL="0" indent="0">
                  <a:buNone/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6515" y="724620"/>
                <a:ext cx="8915400" cy="6064369"/>
              </a:xfrm>
              <a:blipFill>
                <a:blip r:embed="rId3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777B-30C5-4CAA-A690-F6F626916724}" type="datetime1">
              <a:rPr lang="en-US" smtClean="0"/>
              <a:t>11/15/2019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554075"/>
                  </p:ext>
                </p:extLst>
              </p:nvPr>
            </p:nvGraphicFramePr>
            <p:xfrm>
              <a:off x="2166515" y="1774059"/>
              <a:ext cx="6190407" cy="345769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47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427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234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653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Total Lumped Mass  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26830.628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122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natural periods of vibration[T]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Tx = 0.48sec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 = 0.66sec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21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Design acceleration spectrum[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𝑆𝑎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 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2.0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443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Seismic Zoning Factor [Z]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0.36 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443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Importance Factor [I]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1.50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443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Response reduction factor[R]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5.00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953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Basic Horizontal seismic Coefficient[Ah]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0.135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653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Horizontal Base Shear[</a:t>
                          </a:r>
                          <a:r>
                            <a:rPr lang="en-US" sz="12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Vb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 = </a:t>
                          </a:r>
                          <a:r>
                            <a:rPr lang="en-US" sz="12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Ah×W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3622.13 KN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554075"/>
                  </p:ext>
                </p:extLst>
              </p:nvPr>
            </p:nvGraphicFramePr>
            <p:xfrm>
              <a:off x="2166515" y="1774059"/>
              <a:ext cx="6190407" cy="345769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47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427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234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653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Total Lumped Mass  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26830.628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122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natural periods of vibration[T]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Tx = 0.48sec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 = 0.66sec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8" t="-259494" r="-61331" b="-378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2.0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443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Seismic Zoning Factor [Z]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0.36 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443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Importance Factor [I]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1.50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443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Response reduction factor[R]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5.00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953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Basic Horizontal seismic Coefficient[Ah]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0.135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653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Horizontal Base Shear[</a:t>
                          </a:r>
                          <a:r>
                            <a:rPr lang="en-US" sz="12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Vb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 = </a:t>
                          </a:r>
                          <a:r>
                            <a:rPr lang="en-US" sz="12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Ah×W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3622.13 KN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200643"/>
              </p:ext>
            </p:extLst>
          </p:nvPr>
        </p:nvGraphicFramePr>
        <p:xfrm>
          <a:off x="8590669" y="4178653"/>
          <a:ext cx="9667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r:id="rId5" imgW="761669" imgH="431613" progId="Equation.3">
                  <p:embed/>
                </p:oleObj>
              </mc:Choice>
              <mc:Fallback>
                <p:oleObj r:id="rId5" imgW="761669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0669" y="4178653"/>
                        <a:ext cx="966787" cy="554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05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144" y="227294"/>
            <a:ext cx="8911687" cy="53183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SHEAR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052-66BC-4838-8C0F-EAF3607AA79E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12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9AEEAA-F37F-4464-9C58-CEF263B6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79" y="1059760"/>
            <a:ext cx="6431815" cy="3242841"/>
          </a:xfr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49F866E-621D-4D72-8C4F-89F923486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95010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4700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shear from manual 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02329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69DA901B-C83C-471C-A612-0012A2418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84307"/>
              </p:ext>
            </p:extLst>
          </p:nvPr>
        </p:nvGraphicFramePr>
        <p:xfrm>
          <a:off x="2403144" y="4603236"/>
          <a:ext cx="8534932" cy="153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932">
                  <a:extLst>
                    <a:ext uri="{9D8B030D-6E8A-4147-A177-3AD203B41FA5}">
                      <a16:colId xmlns:a16="http://schemas.microsoft.com/office/drawing/2014/main" val="1848292172"/>
                    </a:ext>
                  </a:extLst>
                </a:gridCol>
              </a:tblGrid>
              <a:tr h="1535097">
                <a:tc>
                  <a:txBody>
                    <a:bodyPr/>
                    <a:lstStyle/>
                    <a:p>
                      <a:r>
                        <a:rPr lang="en-US" dirty="0"/>
                        <a:t>Base shear from </a:t>
                      </a:r>
                      <a:r>
                        <a:rPr lang="en-US" dirty="0" err="1"/>
                        <a:t>Etabs</a:t>
                      </a:r>
                      <a:r>
                        <a:rPr lang="en-US" dirty="0"/>
                        <a:t> = 3663.88 KN</a:t>
                      </a:r>
                    </a:p>
                    <a:p>
                      <a:r>
                        <a:rPr lang="en-US" dirty="0"/>
                        <a:t>Percentage error= 1.14%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3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5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966" y="96328"/>
            <a:ext cx="8911687" cy="5075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3D modeling of building by ETABS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51CA-79D1-4CD8-820D-1A0584F464A6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8724C1-C10B-42A0-AA96-3CDC60C42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6" y="1080852"/>
            <a:ext cx="4930793" cy="5517524"/>
          </a:xfrm>
        </p:spPr>
      </p:pic>
    </p:spTree>
    <p:extLst>
      <p:ext uri="{BB962C8B-B14F-4D97-AF65-F5344CB8AC3E}">
        <p14:creationId xmlns:p14="http://schemas.microsoft.com/office/powerpoint/2010/main" val="216077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284" y="0"/>
            <a:ext cx="8911687" cy="52320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 &amp; DIAGRAMS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12-A2AC-493F-B9FB-BECF2E126BF7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F13CF8-E1AC-4DCC-9BB2-06DBF6307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89" y="906907"/>
            <a:ext cx="4676192" cy="5044185"/>
          </a:xfrm>
        </p:spPr>
      </p:pic>
    </p:spTree>
    <p:extLst>
      <p:ext uri="{BB962C8B-B14F-4D97-AF65-F5344CB8AC3E}">
        <p14:creationId xmlns:p14="http://schemas.microsoft.com/office/powerpoint/2010/main" val="20738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844" y="624110"/>
            <a:ext cx="8637768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88CA-5DDA-485A-85F0-5BFF2DE32F05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50"/>
          <p:cNvSpPr txBox="1"/>
          <p:nvPr/>
        </p:nvSpPr>
        <p:spPr>
          <a:xfrm>
            <a:off x="2866844" y="6124754"/>
            <a:ext cx="314576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Bending Moment diagram 1.5()DL+LL)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AC93070-2E64-4F8B-AA1B-BC635639A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511" y="1153677"/>
            <a:ext cx="3707879" cy="4509817"/>
          </a:xfrm>
        </p:spPr>
      </p:pic>
    </p:spTree>
    <p:extLst>
      <p:ext uri="{BB962C8B-B14F-4D97-AF65-F5344CB8AC3E}">
        <p14:creationId xmlns:p14="http://schemas.microsoft.com/office/powerpoint/2010/main" val="10984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7A9B-F1C3-406B-BFDB-42825FCE0BE6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50"/>
          <p:cNvSpPr txBox="1"/>
          <p:nvPr/>
        </p:nvSpPr>
        <p:spPr>
          <a:xfrm>
            <a:off x="2592923" y="5911850"/>
            <a:ext cx="314576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Shear Force diagram 1.5(DL+LL)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95EBA2-7029-42C2-B94E-83BA3E660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90" y="1356352"/>
            <a:ext cx="3894666" cy="4342798"/>
          </a:xfrm>
        </p:spPr>
      </p:pic>
    </p:spTree>
    <p:extLst>
      <p:ext uri="{BB962C8B-B14F-4D97-AF65-F5344CB8AC3E}">
        <p14:creationId xmlns:p14="http://schemas.microsoft.com/office/powerpoint/2010/main" val="151729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A70D-B96C-4E8A-B69B-720581B9DBBB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50"/>
          <p:cNvSpPr txBox="1"/>
          <p:nvPr/>
        </p:nvSpPr>
        <p:spPr>
          <a:xfrm>
            <a:off x="2592925" y="5911850"/>
            <a:ext cx="314576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Axial Force diagram 1.5(DL+LL)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69B391-F603-48AF-A2FD-F4B8B8FCC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78" y="1449564"/>
            <a:ext cx="4222044" cy="3778250"/>
          </a:xfrm>
        </p:spPr>
      </p:pic>
    </p:spTree>
    <p:extLst>
      <p:ext uri="{BB962C8B-B14F-4D97-AF65-F5344CB8AC3E}">
        <p14:creationId xmlns:p14="http://schemas.microsoft.com/office/powerpoint/2010/main" val="273874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035" y="141031"/>
            <a:ext cx="8911687" cy="51457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DESIGN OF STRUCTURAL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55608"/>
            <a:ext cx="8915400" cy="5255614"/>
          </a:xfrm>
        </p:spPr>
        <p:txBody>
          <a:bodyPr/>
          <a:lstStyle/>
          <a:p>
            <a:pPr>
              <a:buAutoNum type="arabicPeriod"/>
            </a:pPr>
            <a:r>
              <a:rPr lang="en-US" b="1" dirty="0"/>
              <a:t>Design of Slab: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AE78-3C7C-45DB-8D8F-02FC55393815}" type="datetime1">
              <a:rPr lang="en-US" smtClean="0"/>
              <a:t>11/15/2019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8827C-0991-448C-88B4-1E3705C24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20" y="1018996"/>
            <a:ext cx="6213168" cy="57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0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253" y="106525"/>
            <a:ext cx="8911687" cy="531830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156-C3B3-400F-85BF-94C09BF52E0A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B5768A1-67A1-4F98-AB7F-34A7A0792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9879" y="1495585"/>
                <a:ext cx="8915400" cy="3777622"/>
              </a:xfrm>
            </p:spPr>
            <p:txBody>
              <a:bodyPr/>
              <a:lstStyle/>
              <a:p>
                <a:r>
                  <a:rPr lang="en-US" dirty="0"/>
                  <a:t>Moment = 0.138*</a:t>
                </a:r>
                <a:r>
                  <a:rPr lang="en-US" dirty="0" err="1"/>
                  <a:t>fck</a:t>
                </a:r>
                <a:r>
                  <a:rPr lang="en-US" dirty="0"/>
                  <a:t>*bd2 (for Fe 415)</a:t>
                </a:r>
              </a:p>
              <a:p>
                <a:r>
                  <a:rPr lang="en-US" dirty="0"/>
                  <a:t>Area of steel bars calculated using formula</a:t>
                </a:r>
              </a:p>
              <a:p>
                <a:r>
                  <a:rPr lang="en-US" dirty="0"/>
                  <a:t>BM = 0.87 </a:t>
                </a:r>
                <a:r>
                  <a:rPr lang="en-US" dirty="0" err="1"/>
                  <a:t>fy</a:t>
                </a:r>
                <a:r>
                  <a:rPr lang="en-US" dirty="0"/>
                  <a:t> </a:t>
                </a:r>
                <a:r>
                  <a:rPr lang="en-US" dirty="0" err="1"/>
                  <a:t>Ast</a:t>
                </a:r>
                <a:r>
                  <a:rPr lang="en-US" dirty="0"/>
                  <a:t> (d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𝐴𝑠𝑡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B5768A1-67A1-4F98-AB7F-34A7A0792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9879" y="1495585"/>
                <a:ext cx="8915400" cy="3777622"/>
              </a:xfrm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3B94084-A7CE-468D-A465-C31C764E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2947512"/>
            <a:ext cx="641122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1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263" y="624110"/>
            <a:ext cx="8911687" cy="59221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20" y="1216325"/>
            <a:ext cx="8915400" cy="552090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We Have Covered;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Scopes/Limitations of the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 of the Structure &amp; Materials Used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Designs &amp; Structural Drawings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C9F8-69B8-4636-9F1E-22280FC52659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570" y="327804"/>
            <a:ext cx="9555042" cy="628865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STRUCTURAL DETAIL OF SLAB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6395-86F8-4195-B073-63FA12423DDE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3C896-826C-4A04-B5DE-F79FB5E78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342734"/>
            <a:ext cx="9162816" cy="46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0073-0F15-406C-B8E2-E5B878375068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CB1F60-5986-40DD-B566-757DEABC5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5" y="2040779"/>
            <a:ext cx="9603279" cy="3213405"/>
          </a:xfrm>
        </p:spPr>
      </p:pic>
    </p:spTree>
    <p:extLst>
      <p:ext uri="{BB962C8B-B14F-4D97-AF65-F5344CB8AC3E}">
        <p14:creationId xmlns:p14="http://schemas.microsoft.com/office/powerpoint/2010/main" val="116338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C532-49F7-4386-BC33-6D26CE04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7167"/>
            <a:ext cx="8911687" cy="981303"/>
          </a:xfrm>
        </p:spPr>
        <p:txBody>
          <a:bodyPr/>
          <a:lstStyle/>
          <a:p>
            <a:r>
              <a:rPr lang="en-US" dirty="0"/>
              <a:t>Design of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5CD63-6E63-4D85-97C4-0A64B4D8B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495" y="1540189"/>
                <a:ext cx="8915400" cy="377762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Data</a:t>
                </a:r>
              </a:p>
              <a:p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fck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25N/mm</a:t>
                </a:r>
                <a:r>
                  <a:rPr lang="en-US" sz="28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500 N/mm</a:t>
                </a:r>
                <a:r>
                  <a:rPr lang="en-US" sz="2800" baseline="30000" dirty="0">
                    <a:latin typeface="Times New Roman" pitchFamily="18" charset="0"/>
                    <a:cs typeface="Times New Roman" pitchFamily="18" charset="0"/>
                  </a:rPr>
                  <a:t>2 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Pu,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Mux,Muy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from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etabs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GB" dirty="0"/>
                  <a:t> </a:t>
                </a:r>
                <a:r>
                  <a:rPr lang="en-GB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critical column B4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12-28 mm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bars giving area of steel =12*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/4*28</a:t>
                </a:r>
                <a:r>
                  <a:rPr lang="en-GB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/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Lateral  ties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mm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@ 100 mm C/C up 600 mm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below and above Connection and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 mm C/C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remaining portion.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5CD63-6E63-4D85-97C4-0A64B4D8B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495" y="1540189"/>
                <a:ext cx="8915400" cy="3777622"/>
              </a:xfrm>
              <a:blipFill>
                <a:blip r:embed="rId2"/>
                <a:stretch>
                  <a:fillRect l="-1094" t="-2585"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B020-50C1-4F97-AC30-FE288821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D34BE-F7C4-4E1A-888C-36C7A8E5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76CA-C34F-4293-B9D9-6687A745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3" y="0"/>
            <a:ext cx="8695151" cy="78778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C4E6C5-6795-4F53-BD3E-190E633F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63" y="794239"/>
            <a:ext cx="6739602" cy="52695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7FC8-4A5F-444B-937F-B01F7099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B196E-F6B7-444E-9BC8-D1E1FE5F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1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CA1E-BB89-4AD4-80BF-F93AAFE6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7CB28A-6C39-42A8-8C1B-1197AFB7C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87" y="405264"/>
            <a:ext cx="7385961" cy="60955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721C-5904-43FE-8C9D-70AB68C2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AE7F3-FFB2-489C-BDF5-1F8E879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38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D0D3-B4D8-4E8C-9BFE-BC6F5583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17942"/>
          </a:xfrm>
        </p:spPr>
        <p:txBody>
          <a:bodyPr/>
          <a:lstStyle/>
          <a:p>
            <a:r>
              <a:rPr lang="en-US" dirty="0"/>
              <a:t>DESIGN OF BEAM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6C76-5A73-4A74-9E26-43667A7B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57739"/>
            <a:ext cx="8911687" cy="445348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size = 300*600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ETABS , Design data ( moment and shear force ) at support and mid span taken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 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calculated by using formula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 = 0.87*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(d-(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*b))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4-20 mm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bars as bottom reinforcement bars.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2-20 mm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bars as top reinforcement bars throughout the length and 3-20 mm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bars up to 1650 mm (0.25l) from support.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8mm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legged stirrups @ 75 mm c/c up to 1100 mm from support and 200 mm c/c in remaining portion.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66A4-53F9-4067-AEB1-B70D4034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6B6B-02B8-4F81-8EFF-0F6D8AAF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A23C-BA29-4F4F-8013-F9B1297F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61" y="0"/>
            <a:ext cx="8999951" cy="5433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CA9C84-F238-402F-862A-D644441AA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36" y="1457739"/>
            <a:ext cx="5977319" cy="44127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6BC8-EDB1-4DC2-BBAD-77DCE971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2BC8A-505C-420D-8054-CAD7889A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171FF-EB77-44C9-B5EA-BC7ED9E0A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96" y="1352417"/>
            <a:ext cx="270547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0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84164"/>
            <a:ext cx="8911687" cy="5318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STAIRCASE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3574" y="715992"/>
            <a:ext cx="8915400" cy="61247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Staircase is an inclined structural system for the movement from one level to another. Since it is stepped, it is called staircase and staircase behaves like an ordinary slab.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Data &amp; Design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height (Third floor) = 3000mm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size available = 5175* 3500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Trade = 300mm, Riser = 150mm; No. of riser(R) in each flight = 20/2 =10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design load(DL+LL) on flight = 13.434KN/m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design load(DL+LL) on landing = 15.937KN/m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Bending moment = 62.94KN-m 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Area of steel,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1323.77 mm²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Providing 16mm bars @ 200 mm c/c.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Distribution  bar = 0.15%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= 337.5 mm²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Providing 12mm diameter distribution  bars @ 300mm c/c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E9B3-9650-42BD-88D1-556B0B73A813}" type="datetime1">
              <a:rPr lang="en-US" smtClean="0"/>
              <a:t>11/15/2019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152-B988-4954-B37A-0FB52A96CD33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50"/>
          <p:cNvSpPr txBox="1"/>
          <p:nvPr/>
        </p:nvSpPr>
        <p:spPr>
          <a:xfrm>
            <a:off x="4479983" y="301924"/>
            <a:ext cx="359434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Staircase Structural detailing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B55CCA-AC14-4A7E-9467-48B2C2CF3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35" y="715761"/>
            <a:ext cx="5910469" cy="5613232"/>
          </a:xfrm>
        </p:spPr>
      </p:pic>
    </p:spTree>
    <p:extLst>
      <p:ext uri="{BB962C8B-B14F-4D97-AF65-F5344CB8AC3E}">
        <p14:creationId xmlns:p14="http://schemas.microsoft.com/office/powerpoint/2010/main" val="2800404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64B7-909C-427F-BA71-9B537C90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FOUNDATION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21F1FC-F272-4286-B4C6-72B662907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70112"/>
            <a:ext cx="7829754" cy="42801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4FF3-5FA2-4F92-AB30-3B9AEDB2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EED30-57C4-4737-B14B-9D945BA3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312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879" y="1233577"/>
            <a:ext cx="10515600" cy="52362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are subjected to various loads like Concentrated loads, UDL, UVL, Live load,  and Dynamic forces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transfers the loads to the support and ultimately to the ground</a:t>
            </a: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serviceability of the building is the major parameter during the design and to make more service life of the building, earthquake load should be considered.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proper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safety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of practice should be thoroughly adopted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AB9-45E6-4740-AA80-0A7808ED856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79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DFCA-DC99-4F94-8972-AD409B63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04" y="0"/>
            <a:ext cx="8734908" cy="3226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94B3-533F-4103-BC74-4E04DF36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7" y="516836"/>
            <a:ext cx="9145726" cy="598399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of mass with respect to column A1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X=10.877 m , y= 6.046 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X’= 10.66 m, y’ =6.66 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ex= 0.834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=0.217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 = P/A ± (My/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)×x ± (Mx/Ix)×y</a:t>
            </a:r>
          </a:p>
          <a:p>
            <a:pPr marL="114300" marR="91440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503545" algn="r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Where,</a:t>
            </a:r>
          </a:p>
          <a:p>
            <a:pPr marL="114300" marR="91440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503545" algn="r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moment due to eccentricity: My = P ×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and Mx = P× ex</a:t>
            </a:r>
          </a:p>
          <a:p>
            <a:pPr marL="114300" marR="91440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503545" algn="r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Moment of inertia:  Ix   and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and ratio: P/A</a:t>
            </a:r>
          </a:p>
          <a:p>
            <a:pPr marL="114300" marR="91440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503545" algn="r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EB38-9E33-4A02-BC89-02CF23CD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AC375-6BEB-4B3F-9987-3574B494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BD85D2-CB4D-4E7D-8065-0ED04B5BC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11576"/>
              </p:ext>
            </p:extLst>
          </p:nvPr>
        </p:nvGraphicFramePr>
        <p:xfrm>
          <a:off x="2548341" y="3904916"/>
          <a:ext cx="6163945" cy="1204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3945">
                  <a:extLst>
                    <a:ext uri="{9D8B030D-6E8A-4147-A177-3AD203B41FA5}">
                      <a16:colId xmlns:a16="http://schemas.microsoft.com/office/drawing/2014/main" val="20031644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the X-direction the raft is divided into 4 strips, i.e. 4 equivalent beam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857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i) beam A-A with 3.787 m width and soil pressure  119.48 KN/m2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157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ii) beam B-B with 4.725 m width and soil pressure  114.339 KN /m2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469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iii) beam C-C with 4.012 m width and soil pressure   102.394 KN /m2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13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iv) beam D-D with 3.85 m width and soil pressure  87.425 KN /m2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54194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CF96737-0319-4DD7-9138-3E6B40BA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742" y="4196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6CDF0-E2E4-4130-9D49-FF73EC5DE7BF}"/>
              </a:ext>
            </a:extLst>
          </p:cNvPr>
          <p:cNvSpPr/>
          <p:nvPr/>
        </p:nvSpPr>
        <p:spPr>
          <a:xfrm>
            <a:off x="2769704" y="5184993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strip A-A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M=520.454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2128-025C-45E3-96E2-6475A41D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357167"/>
            <a:ext cx="8911687" cy="28327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2DED-6DD5-45EC-AC8D-FC2FD7FA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093692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114300" marR="91440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503545" algn="r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bending moment obtained along long strip A-A = 733.2840KN-m</a:t>
            </a:r>
          </a:p>
          <a:p>
            <a:pPr marL="400050" marR="91440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5503545" algn="r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Depth of raft foundation by Two way shear:</a:t>
            </a:r>
          </a:p>
          <a:p>
            <a:pPr marL="400050" marR="91440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5503545" algn="r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d= 950mm , overall depth = 1000 mm</a:t>
            </a:r>
          </a:p>
          <a:p>
            <a:pPr marL="400050" marR="91440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5503545" algn="r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 of steel required =1304.17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mm²</a:t>
            </a:r>
          </a:p>
          <a:p>
            <a:pPr marL="400050" marR="91440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5503545" algn="r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20mm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bars @200 mm c/c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BF8F-D581-483A-A762-A2914A34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CB9A4-5FF1-4C96-84A6-940238E5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328" y="577970"/>
            <a:ext cx="9503284" cy="619376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At support: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steel,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2183.629mm²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 5-25mm diameter top bars up to 0.3×L of the beam span.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Skin reinforcement bar: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(skin) = 0.1%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provide 2-16mm diameter skin bars.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mid-span: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steel,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2183.629mm²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 5-25mm diameter bottom bars throughout the support.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Skin reinforcement bar: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(skin) = 0.1%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provide 2-16mm diameter skin bars.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6C0C-1D34-4856-8EC1-33D6E33BD05C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7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0617-6F49-4287-BA50-D078A649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329" y="147336"/>
            <a:ext cx="7962569" cy="20983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709DD0-78EC-49F2-87CF-24C6AD65D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4" y="147337"/>
            <a:ext cx="5367130" cy="38083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45F2-3760-457E-A0BD-BF48BD94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18C3-F3D8-47D6-808E-FB281D9BA1A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E0784-1F8B-45F1-9893-1C835F22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A20FC-E1E0-49DA-A0E3-02FB81729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35" y="4018780"/>
            <a:ext cx="8972530" cy="27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9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864" y="267419"/>
            <a:ext cx="10046748" cy="6219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CONCLUSIONS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analysis and design of the hospital building that we have done in this project, we have know  that a building can be designed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safety, stability, strength and economy following the design codes and guidelines.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use of design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like ETABS had made the design procedure easy and less time consuming.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1077-83C8-4138-9FA9-5C5D14EEB51D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898" y="569343"/>
            <a:ext cx="9566694" cy="5193102"/>
          </a:xfrm>
        </p:spPr>
        <p:txBody>
          <a:bodyPr>
            <a:normAutofit/>
          </a:bodyPr>
          <a:lstStyle/>
          <a:p>
            <a:pPr algn="ctr">
              <a:lnSpc>
                <a:spcPct val="30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0DEB-C7AE-4B50-BAA4-5BBA728B4620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026" y="517586"/>
            <a:ext cx="10887974" cy="6340414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and design of various structural elements of building ( slab, beam, column, staircase, foundation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the  structural drawing of the building elements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29CE-CD12-411F-B047-2827A2240471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91" y="1138687"/>
            <a:ext cx="10515600" cy="55122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and layout of the building services like water supply pipelines, electrical appliances, sanitary and sewage are not covered.  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soil survey, environmental, socio-economic condition of that locality is not taken into consideration.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estimate of the project is not included in this report.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Design of shear wall is not included.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7E5-0BC7-428F-8935-A3DEFA9CAE98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26788"/>
            <a:ext cx="8911687" cy="63982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 OF THE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866614"/>
            <a:ext cx="8778240" cy="59913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0" lvl="5" indent="0">
              <a:buNone/>
            </a:pPr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Project: Hospital Building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Gokarneshwor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municipality - 8 Kathmandu.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system: RCC framed structure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Slab: Two way Slab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beam: Rectangular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column: Rectangular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Area:: 561.52 m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B4-7A66-453D-A15D-BD0A899D776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63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90445"/>
            <a:ext cx="8915400" cy="5572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Indian Standard (IS) Codes of Practice: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IS:875- 1987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(Reaffirmed 2003)-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of Practice for Design Loads (Other than Earthquake) for Buildings and Structures i.e. part 1 deal with Dead Load and part 2 deals with Live Load.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1893 (Part 1): 2016 Criteria for Earthquake Resistant Design of Structures (General Provision and Building).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456: 2000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(Reaffirmed 2005)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Plain and Reinforced Concrete – Code of Practice.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13920: 2016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(Reaffirmed 2003)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Ductile Detailing of Reinforced Concrete Structures Subjected to Seismic Force- Code of Practice.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E149-BA8F-4575-A4B9-36D8501FEF34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9114" y="107617"/>
            <a:ext cx="8915400" cy="67717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3632-CC9B-4090-9F54-D89977BBBBD5}" type="datetime1">
              <a:rPr lang="en-US" smtClean="0"/>
              <a:t>11/15/2019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89251" y="1293446"/>
            <a:ext cx="4615132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Architectural Drawings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4911" y="1933957"/>
            <a:ext cx="4183811" cy="43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1314" y="2587407"/>
            <a:ext cx="3071003" cy="41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calculations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219" y="3221771"/>
            <a:ext cx="1531192" cy="34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910" y="3800194"/>
            <a:ext cx="4183810" cy="3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Observation Results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4909" y="4896847"/>
            <a:ext cx="4183811" cy="120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design &amp; Structural Drawings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6896817" y="1716140"/>
            <a:ext cx="0" cy="21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98253" y="2369590"/>
            <a:ext cx="0" cy="21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15506" y="3000412"/>
            <a:ext cx="0" cy="21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25568" y="3582377"/>
            <a:ext cx="0" cy="21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10" idx="0"/>
          </p:cNvCxnSpPr>
          <p:nvPr/>
        </p:nvCxnSpPr>
        <p:spPr>
          <a:xfrm flipH="1">
            <a:off x="6896815" y="4166817"/>
            <a:ext cx="2" cy="73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10" idx="0"/>
          </p:cNvCxnSpPr>
          <p:nvPr/>
        </p:nvCxnSpPr>
        <p:spPr>
          <a:xfrm flipV="1">
            <a:off x="6896814" y="4896847"/>
            <a:ext cx="1" cy="44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5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902" y="227295"/>
            <a:ext cx="8911687" cy="5059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733245"/>
                <a:ext cx="8915400" cy="612475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Slab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depth(d)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𝑆h𝑜𝑟𝑡𝑒𝑟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𝑠𝑝𝑎𝑛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d = 120.62mm, Assuming effective cover = 20mm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Adopt, Overall Depth(D) =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150mm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Beam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a) Numeric grid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Effective depth(d)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𝐿𝑜𝑛𝑔𝑒𝑟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; d = 507.69, Assuming effective cover = 35mm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	Adopt, Overall Depth(D) = 600mm 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b) Alphabetic Grid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Effective depth(d)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𝐿𝑜𝑛𝑔𝑒𝑟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𝑠𝑝𝑎𝑛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; d = 431.25mm, Assuming effective cover = 35mm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	Adopt, Overall Depth(D) = 600mm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3. Column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Total design load(Pu) = 2481.11KN, 	Considering 30% earthquake load, then</a:t>
                </a: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Puˈ =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3225.630 KN</a:t>
                </a: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Factored load= 1.5*3225.630 =4838.445 KN</a:t>
                </a: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Pu´= 0.4×fck×Ac+0.67×fy×Asc, Assuming percentage of steel(p) = 3% </a:t>
                </a: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size of column is 600×450mm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733245"/>
                <a:ext cx="8915400" cy="6124755"/>
              </a:xfrm>
              <a:blipFill>
                <a:blip r:embed="rId2"/>
                <a:stretch>
                  <a:fillRect l="-889" t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6C3D-5350-4C24-996B-170891BAA673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D3B-3563-4DD2-A4B7-FEFD77D0D1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40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1700</Words>
  <Application>Microsoft Office PowerPoint</Application>
  <PresentationFormat>Widescreen</PresentationFormat>
  <Paragraphs>267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Wisp</vt:lpstr>
      <vt:lpstr>Equation.3</vt:lpstr>
      <vt:lpstr> Presentation on: SEISMIC ANALYSIS AND DESIGN OF HOSPITAL BUILDING  Presented by: Ram Kumar Shrestha (015-099) Sushant Pandit (015-133) Prabesh Panta(015-120)   Under the Supervision of: Ass. Prof. Dibyashree Lohani Department of Civil Engineering  NEPAL ENGINEERING COLLEGE CHANGUNARAYAN, BHAKTAPUR   Nov, 2019</vt:lpstr>
      <vt:lpstr>Topics to be Covered:</vt:lpstr>
      <vt:lpstr>INTRODUCTIONS </vt:lpstr>
      <vt:lpstr>PowerPoint Presentation</vt:lpstr>
      <vt:lpstr>PowerPoint Presentation</vt:lpstr>
      <vt:lpstr>DESCRIPTIONS OF THE STRUCTURE</vt:lpstr>
      <vt:lpstr>CODES </vt:lpstr>
      <vt:lpstr>PowerPoint Presentation</vt:lpstr>
      <vt:lpstr>PRELIMINARY DESIGN</vt:lpstr>
      <vt:lpstr>Lumped mass of Each Floor</vt:lpstr>
      <vt:lpstr>Base Shear Calculation</vt:lpstr>
      <vt:lpstr>BASE SHEAR RESULTS</vt:lpstr>
      <vt:lpstr>3D modeling of building by ETABS</vt:lpstr>
      <vt:lpstr>                                         ANALYSIS RESULTS &amp; DIAGRAMS </vt:lpstr>
      <vt:lpstr>PowerPoint Presentation</vt:lpstr>
      <vt:lpstr>PowerPoint Presentation</vt:lpstr>
      <vt:lpstr>PowerPoint Presentation</vt:lpstr>
      <vt:lpstr>DETAIL DESIGN OF STRUCTURAL ELEMENTS</vt:lpstr>
      <vt:lpstr>PowerPoint Presentation</vt:lpstr>
      <vt:lpstr>PowerPoint Presentation</vt:lpstr>
      <vt:lpstr>PowerPoint Presentation</vt:lpstr>
      <vt:lpstr>Design of column</vt:lpstr>
      <vt:lpstr>PowerPoint Presentation</vt:lpstr>
      <vt:lpstr>PowerPoint Presentation</vt:lpstr>
      <vt:lpstr>DESIGN OF BEAM</vt:lpstr>
      <vt:lpstr>PowerPoint Presentation</vt:lpstr>
      <vt:lpstr>DESIGN OF STAIRCASE</vt:lpstr>
      <vt:lpstr>PowerPoint Presentation</vt:lpstr>
      <vt:lpstr>DESIGN OF 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on: SEISMIC ANALYSIS AND DESIGN OF FRAME STRUCTURED HOSPITAL BUIDING    Presented by: Dipendra Kumar Das (015-048) Arun Kumar Das (015-023) Dhirendra Kumar Yadav (015-038) Sujata KC (015-117)   Under the Supervision of: Ass. Prof. Ram Hari Shrestha Department of Civil Engineering Nepal Engineering College Changunarayan, Bhaktapur  Aug, 2019</dc:title>
  <dc:creator>Dipendra Kumar Das</dc:creator>
  <cp:lastModifiedBy>Windows User</cp:lastModifiedBy>
  <cp:revision>198</cp:revision>
  <dcterms:created xsi:type="dcterms:W3CDTF">2019-08-30T13:03:10Z</dcterms:created>
  <dcterms:modified xsi:type="dcterms:W3CDTF">2019-11-15T10:53:23Z</dcterms:modified>
</cp:coreProperties>
</file>