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84" r:id="rId3"/>
    <p:sldId id="266" r:id="rId4"/>
    <p:sldId id="275" r:id="rId5"/>
    <p:sldId id="267" r:id="rId6"/>
    <p:sldId id="262" r:id="rId7"/>
    <p:sldId id="282" r:id="rId8"/>
    <p:sldId id="270" r:id="rId9"/>
    <p:sldId id="283" r:id="rId10"/>
    <p:sldId id="271" r:id="rId11"/>
    <p:sldId id="272" r:id="rId12"/>
    <p:sldId id="273" r:id="rId13"/>
    <p:sldId id="274" r:id="rId14"/>
    <p:sldId id="269" r:id="rId15"/>
    <p:sldId id="276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30629E8-E249-4938-ADBF-F6CB9371FB4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84B4B6-7D75-4D02-8F77-E86ECFE8F0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0F726188-D659-4040-9948-5F955513C0F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94E92C2-135A-4838-B83F-787FDCC18F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F66248-9828-4541-AB0F-CCCF6BF8E4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6BE9-1F28-4B4F-9F5D-1DB0F127E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ED019-FE9A-447C-AF37-6192A2217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2450-6923-4177-87A0-CF122EEA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4A939-DE62-4315-9629-8F9E6305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5D27A-EB67-4B70-9460-BCF6B952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82F89-83F9-48C7-8265-71AF971103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2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A22C-7E4F-4622-8D0F-1EE26F9E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116FF-962A-4302-87DA-16190ADF8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A99DB-D2BC-4C60-83BA-47AF79EC9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F82D-49AE-434E-9A7C-D0F80767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68B6-6A1A-4FFF-AFE9-3464E6A5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6AE68-60F6-4BD0-8278-54E4805005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27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C8611-9DBB-4EA5-A780-F8A06A3AD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EE5C7-C65E-4197-AF5F-854A424EF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4E11-ADBE-45CA-BC4C-0D0D44B2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ADEA1-08D8-487E-B30B-4AFBC893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3D179-2086-4043-B2E7-79FD5B16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12897-005C-4289-87E2-4C99F7F16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473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E5F4-31F6-4D44-8666-A314745C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09C49211-C352-431C-A432-B3C396967A97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6111-CFDC-477A-A74B-59270F7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4C828-8B08-475D-86E9-B69E01E4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2321-A689-4E0B-B15F-92CF7A0A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CA0522D-7EB3-4B25-883B-45626063D2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95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68AE-C010-49E6-ACBE-72932343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12B8A-9837-45FD-A151-5FDE4482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22C5-E0AC-403A-B2AA-10D6437B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15CB-FA29-4181-BC1A-1C7E6B19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5CB4-7FE0-433E-8FDE-141D6CDD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BADF0-B0CB-456A-9BA9-679AA6475F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3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9766-F607-47F1-89A4-00105D31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BCD92-6F44-439A-8EE4-43F8553E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E00DE-C640-49C8-8035-07CD57EC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AE0F-ADEB-4EDF-A808-BC273EE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B392-94D5-49C6-8170-94A5E3F6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F321E-C6B7-4B20-AA19-2B3F2653B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969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B35C-1CF5-43D2-A82D-78DB5A89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1F9A-B395-414F-A0A7-22F27FAA1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6E60C-A544-4D0D-851C-D63071FF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8190E-EA0B-4E82-AC63-550A2AA6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7504-60C2-4BD2-B038-52F00776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C080-5B0A-4717-B365-DC053F9A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9F231-022A-4733-8B7B-DDB91576D5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68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C97-9106-4E1B-A251-8CAD91DC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7236-99A9-4F4E-84C8-793A29DD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838A7-3875-4E74-B89C-160449319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D3E64-7D53-4354-8536-0B2770AAD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842CB-CDA3-4F4E-85D3-561C88C96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0C5AF-D5ED-4786-ABFF-683A7BB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E000D-48A8-4F92-8077-B107FFB0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AB103-22AC-4804-98C8-D3270EC6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AC60E-28E0-466E-ABE2-979EA9715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71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7B01-5FB6-44B3-950B-9FFBA18D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FFCD4-7B2A-401F-BA3A-F8A48A2F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7526B-FFA7-4014-A33D-90461D9B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88FC3-054E-47FA-87DC-F92F2052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3E66F0-790C-42A9-9DA9-DCC0CABE0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759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BF999-672B-49E5-B708-B0D644A8A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71E70-AF0E-4006-BF63-120A01FD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B50E-4C47-4A13-89ED-AB34D2E1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207C-93EA-40DA-B5D3-1553F4831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09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FCEE-0418-4C12-A13E-83D345BE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D1D2-2615-4ECA-A562-F7659E6E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51BB2-9054-402A-A084-0355BBC1A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CAD98-624F-47FA-BB5D-21982DCD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B3C73-4ED7-41D1-8D63-6C00FE75D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41F5C-3B17-4774-8529-EEBAF090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37A1A-045F-40C3-859A-F11251686D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76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F7DF-6304-45ED-956B-E53BF2BE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56DA3-7B5E-4788-A668-357CE0009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409AC-51C6-4F32-BB82-06B831B6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63E2A-3897-44EB-AF83-F60DF560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77CB8-0B60-43F5-BF25-8A53EAE9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1B749-0BD0-4BD9-B94E-7B05BC7C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AF955-A6D7-4053-AA14-EBDACA492C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38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609701E-D4A9-4644-8CD8-A8AFE2830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3F0C36-BE82-4003-8B32-27A7872F6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3394619-4AA7-47D1-AD54-4812A14C05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BB93D1D-7B26-4700-9A71-21D74E1BEB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7FBE82C-BF1D-4DAA-9E5B-7D4E2BFD09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4E5A16-D9FD-4D35-B47E-68EC350616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89EE869-5D94-4581-A2D4-C1A9F3C7DF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A Deterministic Model of Health Systems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1C28042-8638-4A2C-9D7D-1291C86DAC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676400"/>
          </a:xfrm>
        </p:spPr>
        <p:txBody>
          <a:bodyPr/>
          <a:lstStyle/>
          <a:p>
            <a:r>
              <a:rPr lang="en-US" altLang="en-US" sz="3200"/>
              <a:t>William C. Hsiao</a:t>
            </a:r>
          </a:p>
          <a:p>
            <a:r>
              <a:rPr lang="en-US" altLang="en-US" sz="3200"/>
              <a:t>January 28, 2010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D6ECBCA-0A8A-49BE-BFD6-667852398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Payment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1D5C4B8-4BFC-4843-8EA4-8283B5190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2"/>
                </a:solidFill>
              </a:rPr>
              <a:t>Payment method determines the incentive structure to providers, and who bears the risk in the uncertainty of health costs</a:t>
            </a:r>
          </a:p>
          <a:p>
            <a:r>
              <a:rPr lang="en-US" altLang="en-US">
                <a:solidFill>
                  <a:schemeClr val="tx2"/>
                </a:solidFill>
              </a:rPr>
              <a:t>Payment level affects providers’ revenues and their practice behavior</a:t>
            </a:r>
          </a:p>
          <a:p>
            <a:r>
              <a:rPr lang="en-US" altLang="en-US">
                <a:solidFill>
                  <a:schemeClr val="tx2"/>
                </a:solidFill>
              </a:rPr>
              <a:t>Payment impacts on the organization of health care delivery, division of labor, and production efficiency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89523D6-6B82-48CC-AF6F-97247A403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Macro-Organization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8438212-CC78-4D83-9BBD-75535D928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Marco-organization Options: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 sz="2800">
                <a:solidFill>
                  <a:schemeClr val="tx2"/>
                </a:solidFill>
              </a:rPr>
              <a:t>Rely on Competition or Planning?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 Who owns health facilities?—For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            profit, non-profit or government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 Centralize or Decentralize?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chemeClr val="tx2"/>
                </a:solidFill>
              </a:rPr>
              <a:t> Vertically Integrate Medical Services?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Macro-organization Choice Affects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Efficiency and Quality of Health Services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797482F-B6FA-4959-8BA3-A2AEC5FF57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DFAD8734-B4FD-4914-928A-A40CB3A78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solidFill>
                  <a:schemeClr val="tx2"/>
                </a:solidFill>
              </a:rPr>
              <a:t>Definition: Uses the Coercive Power to Alter Organizational and Individual Behavior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chemeClr val="tx2"/>
                </a:solidFill>
              </a:rPr>
              <a:t>Public and/or Self Regulation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chemeClr val="tx2"/>
                </a:solidFill>
              </a:rPr>
              <a:t>Assures Safety of Drugs, Water, Food, Medical Devices and Medical Practices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chemeClr val="tx2"/>
                </a:solidFill>
              </a:rPr>
              <a:t>Protects Rights and Assure the Fulfillment of Contracts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chemeClr val="tx2"/>
                </a:solidFill>
              </a:rPr>
              <a:t>Sets the Rules of Game for market competition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chemeClr val="tx2"/>
                </a:solidFill>
              </a:rPr>
              <a:t>For regulation to be effective, often requires complementary structural changes such as incentives and organizational 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3F759A8-3407-42B2-B462-F53906266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Persuasion/Information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2325642-8F10-4CF8-B299-D61CB8B9F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Affects People’s Values and Preferences and thus alters their behavior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Uses Education, Social Marketing, Advertising, and Social Norms to Influence Individual’s Behavior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Includes public sector efforts such as family planning and smoking; private sector efforts such as drug advertising and physicians’ advice.</a:t>
            </a:r>
          </a:p>
          <a:p>
            <a:pPr>
              <a:lnSpc>
                <a:spcPct val="90000"/>
              </a:lnSpc>
            </a:pP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077DD5A-4C96-413B-A705-EA5DF9990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 Types of Systems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97EC7C9-87E2-46D1-B156-32EF6D40A0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National Health Service (UK, NZ, Demark)</a:t>
            </a:r>
          </a:p>
          <a:p>
            <a:r>
              <a:rPr lang="en-US" altLang="en-US" b="1"/>
              <a:t>National Health Insurance (Canada)</a:t>
            </a:r>
          </a:p>
          <a:p>
            <a:r>
              <a:rPr lang="en-US" altLang="en-US" b="1"/>
              <a:t>Bismarkian Social Insurance (Germany, Japan, East and Central European and Latin American countries)</a:t>
            </a:r>
          </a:p>
          <a:p>
            <a:r>
              <a:rPr lang="en-US" altLang="en-US" b="1"/>
              <a:t>Managed Care (USA)</a:t>
            </a:r>
          </a:p>
          <a:p>
            <a:r>
              <a:rPr lang="en-US" altLang="en-US" b="1"/>
              <a:t>Medical Savings Accounts (Singapore)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2F455A3-C1DF-42F7-A23B-EDC4E9675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143000"/>
          </a:xfrm>
        </p:spPr>
        <p:txBody>
          <a:bodyPr/>
          <a:lstStyle/>
          <a:p>
            <a:r>
              <a:rPr lang="en-US" altLang="en-US" sz="3000"/>
              <a:t>Total Health Expenditure as a Percentage of GDP</a:t>
            </a:r>
          </a:p>
        </p:txBody>
      </p:sp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3B4915AB-B597-4AF2-8767-FE3C3EE25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914400"/>
          <a:ext cx="82296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Chart" r:id="rId3" imgW="9372905" imgH="5372405" progId="Excel.Chart.8">
                  <p:embed/>
                </p:oleObj>
              </mc:Choice>
              <mc:Fallback>
                <p:oleObj name="Chart" r:id="rId3" imgW="9372905" imgH="5372405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82296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>
            <a:extLst>
              <a:ext uri="{FF2B5EF4-FFF2-40B4-BE49-F238E27FC236}">
                <a16:creationId xmlns:a16="http://schemas.microsoft.com/office/drawing/2014/main" id="{425499A2-5052-44DE-AF63-4076964F9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183313"/>
            <a:ext cx="2874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400" b="1"/>
              <a:t>Source: OECD Health Data 2008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4AE4298-9DB2-4EE3-9CAD-BB64C78DF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Different Concepts/Models of </a:t>
            </a:r>
            <a:br>
              <a:rPr lang="en-US" altLang="en-US" sz="3600"/>
            </a:br>
            <a:r>
              <a:rPr lang="en-US" altLang="en-US" sz="3600"/>
              <a:t>Health System and Users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5F0FDD5-9617-4260-AEF2-838030C05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Descriptive—for general public</a:t>
            </a:r>
          </a:p>
          <a:p>
            <a:r>
              <a:rPr lang="en-US" altLang="en-US"/>
              <a:t>Functional—for more sophisticated public health analysts.</a:t>
            </a:r>
          </a:p>
          <a:p>
            <a:r>
              <a:rPr lang="en-US" altLang="en-US"/>
              <a:t>Statistical—for researchers who conduct exploratory investigation. </a:t>
            </a:r>
          </a:p>
          <a:p>
            <a:r>
              <a:rPr lang="en-US" altLang="en-US"/>
              <a:t>Deterministic—for policymakers and planners.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extLst>
              <a:ext uri="{FF2B5EF4-FFF2-40B4-BE49-F238E27FC236}">
                <a16:creationId xmlns:a16="http://schemas.microsoft.com/office/drawing/2014/main" id="{ABAF6285-EE56-4CBD-B7BE-75F7ADA3A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Health System?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796323F6-C66D-41B1-8E71-705D30C7B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Descriptive—e.g. Number of doctors 	and hospital beds, programs, etc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Functional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/>
              <a:t>Fund Flows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/>
              <a:t>WHO, WHR 2000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Statistical correlation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Deterministic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/>
              <a:t>14 Markets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/>
              <a:t>Macro-policy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EB39BFC-6FD1-47D0-A8DB-8C7DCC533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Theoretical Framework for A Deterministic Model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EA0EE314-CB8A-4C82-891E-AAC88E364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18276C7D-F4FE-4608-9065-4369FE708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62200"/>
            <a:ext cx="2286000" cy="6858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7875AA6F-FE0E-4199-A3FC-7851F141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14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/>
              <a:t>STRUCTURE</a:t>
            </a:r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59A853A5-788E-4711-A3AD-F29F6189B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B655756A-9151-43B9-98FC-988D302D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2286000" cy="6858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D192BC70-1D44-41A3-AA2C-5B43066D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38400"/>
            <a:ext cx="213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CONDUCT OF THE ACTORS</a:t>
            </a:r>
          </a:p>
        </p:txBody>
      </p:sp>
      <p:sp>
        <p:nvSpPr>
          <p:cNvPr id="38924" name="Line 12">
            <a:extLst>
              <a:ext uri="{FF2B5EF4-FFF2-40B4-BE49-F238E27FC236}">
                <a16:creationId xmlns:a16="http://schemas.microsoft.com/office/drawing/2014/main" id="{90BD06F4-E16D-4DD5-92EA-24498E1A3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67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CA009DD0-CB9B-4028-AAA3-5E130900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2286000" cy="685800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30E94289-DADF-4F07-BBC1-43B3532C3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43840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PERFORMANCE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B7E99189-0C05-479E-B2DB-C638AF382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305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/>
              <a:t>Performance (Y) = F (Structural Elements, Xs)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5AD67181-3B5F-4806-8F2D-81B93E3615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/>
              <a:t>Health System Is A Means to An End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BFC46A02-AAA6-47F9-B988-2EB8923AE54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4267200"/>
            <a:ext cx="8001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4000"/>
              <a:t>The System</a:t>
            </a:r>
            <a:r>
              <a:rPr lang="en-US" altLang="en-US" sz="3200"/>
              <a:t> </a:t>
            </a:r>
            <a:r>
              <a:rPr lang="en-US" altLang="en-US" sz="4000"/>
              <a:t>Is</a:t>
            </a:r>
            <a:r>
              <a:rPr lang="en-US" altLang="en-US" sz="3200"/>
              <a:t> </a:t>
            </a:r>
            <a:r>
              <a:rPr lang="en-US" altLang="en-US" sz="4000"/>
              <a:t>Defined by The Structural Elements That Determine The Performance</a:t>
            </a:r>
            <a:endParaRPr lang="en-US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434DD26-60F4-4376-8D27-64D5CEDD0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 altLang="zh-TW" sz="2800" b="1">
                <a:ea typeface="PMingLiU" panose="02020500000000000000" pitchFamily="18" charset="-120"/>
              </a:rPr>
              <a:t>  The Ends (Goals) of Health Systems</a:t>
            </a:r>
            <a:r>
              <a:rPr lang="en-US" altLang="zh-TW" b="1">
                <a:solidFill>
                  <a:schemeClr val="tx1"/>
                </a:solidFill>
                <a:ea typeface="PMingLiU" panose="02020500000000000000" pitchFamily="18" charset="-120"/>
              </a:rPr>
              <a:t> </a:t>
            </a:r>
          </a:p>
        </p:txBody>
      </p:sp>
      <p:sp>
        <p:nvSpPr>
          <p:cNvPr id="11267" name="Text Box 3">
            <a:extLst>
              <a:ext uri="{FF2B5EF4-FFF2-40B4-BE49-F238E27FC236}">
                <a16:creationId xmlns:a16="http://schemas.microsoft.com/office/drawing/2014/main" id="{64017A1C-9E5F-49CC-81C6-8FB861D54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24000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b="1" i="1">
                <a:latin typeface="Times New Roman" panose="02020603050405020304" pitchFamily="18" charset="0"/>
                <a:ea typeface="PMingLiU" panose="02020500000000000000" pitchFamily="18" charset="-120"/>
              </a:rPr>
              <a:t>	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FAAA1E26-FD27-4BF8-88CA-FF816302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1905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b="1" i="1">
                <a:latin typeface="Times New Roman" panose="02020603050405020304" pitchFamily="18" charset="0"/>
                <a:ea typeface="PMingLiU" panose="02020500000000000000" pitchFamily="18" charset="-120"/>
              </a:rPr>
              <a:t> Health Status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48E4F1E1-AFD5-4E4B-A54F-AE2B6BF8B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288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b="1" i="1">
                <a:latin typeface="Times New Roman" panose="02020603050405020304" pitchFamily="18" charset="0"/>
                <a:ea typeface="PMingLiU" panose="02020500000000000000" pitchFamily="18" charset="-120"/>
              </a:rPr>
              <a:t>Risk Protection</a:t>
            </a:r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1CAD4FC1-C5CB-4B68-AA88-98E045CFA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895600"/>
          <a:ext cx="3810000" cy="318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Document" r:id="rId4" imgW="5175720" imgH="4075560" progId="Word.Document.8">
                  <p:embed/>
                </p:oleObj>
              </mc:Choice>
              <mc:Fallback>
                <p:oleObj name="Document" r:id="rId4" imgW="5175720" imgH="407556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3810000" cy="318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>
            <a:extLst>
              <a:ext uri="{FF2B5EF4-FFF2-40B4-BE49-F238E27FC236}">
                <a16:creationId xmlns:a16="http://schemas.microsoft.com/office/drawing/2014/main" id="{BFE1F722-DDED-4D73-B4E6-0376FA281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19400"/>
            <a:ext cx="6019800" cy="3200400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E0A20DBE-8BAB-47BF-8B23-E3DF23457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0" cy="3200400"/>
          </a:xfrm>
          <a:prstGeom prst="line">
            <a:avLst/>
          </a:prstGeom>
          <a:noFill/>
          <a:ln w="38100" cap="sq">
            <a:solidFill>
              <a:srgbClr val="9933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>
            <a:extLst>
              <a:ext uri="{FF2B5EF4-FFF2-40B4-BE49-F238E27FC236}">
                <a16:creationId xmlns:a16="http://schemas.microsoft.com/office/drawing/2014/main" id="{8C86C000-A308-46F9-84BC-F0896112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419600"/>
            <a:ext cx="6019800" cy="0"/>
          </a:xfrm>
          <a:prstGeom prst="line">
            <a:avLst/>
          </a:prstGeom>
          <a:noFill/>
          <a:ln w="38100" cap="sq">
            <a:solidFill>
              <a:srgbClr val="9933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10">
            <a:extLst>
              <a:ext uri="{FF2B5EF4-FFF2-40B4-BE49-F238E27FC236}">
                <a16:creationId xmlns:a16="http://schemas.microsoft.com/office/drawing/2014/main" id="{41797562-D468-45F8-9EEC-4E4FDB26E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2004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b="1">
                <a:latin typeface="Times New Roman" panose="02020603050405020304" pitchFamily="18" charset="0"/>
                <a:ea typeface="PMingLiU" panose="02020500000000000000" pitchFamily="18" charset="-120"/>
              </a:rPr>
              <a:t>Level</a:t>
            </a:r>
          </a:p>
        </p:txBody>
      </p:sp>
      <p:sp>
        <p:nvSpPr>
          <p:cNvPr id="11275" name="Text Box 11">
            <a:extLst>
              <a:ext uri="{FF2B5EF4-FFF2-40B4-BE49-F238E27FC236}">
                <a16:creationId xmlns:a16="http://schemas.microsoft.com/office/drawing/2014/main" id="{E3B703FD-724C-4306-8E01-C530FAB2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b="1">
                <a:latin typeface="Times New Roman" panose="02020603050405020304" pitchFamily="18" charset="0"/>
                <a:ea typeface="PMingLiU" panose="02020500000000000000" pitchFamily="18" charset="-120"/>
              </a:rPr>
              <a:t>Distribution</a:t>
            </a:r>
          </a:p>
        </p:txBody>
      </p:sp>
      <p:sp>
        <p:nvSpPr>
          <p:cNvPr id="11276" name="Line 12">
            <a:extLst>
              <a:ext uri="{FF2B5EF4-FFF2-40B4-BE49-F238E27FC236}">
                <a16:creationId xmlns:a16="http://schemas.microsoft.com/office/drawing/2014/main" id="{DC7A4DBD-BC94-416C-820F-281A026F1BA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0" cy="3200400"/>
          </a:xfrm>
          <a:prstGeom prst="line">
            <a:avLst/>
          </a:prstGeom>
          <a:noFill/>
          <a:ln w="38100" cap="sq">
            <a:solidFill>
              <a:srgbClr val="9933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3">
            <a:extLst>
              <a:ext uri="{FF2B5EF4-FFF2-40B4-BE49-F238E27FC236}">
                <a16:creationId xmlns:a16="http://schemas.microsoft.com/office/drawing/2014/main" id="{4E6EDE0D-52E6-45BC-8F18-2C2D38DEE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828800"/>
            <a:ext cx="1828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TW" sz="2400" b="1" i="1">
                <a:latin typeface="Times New Roman" panose="02020603050405020304" pitchFamily="18" charset="0"/>
                <a:ea typeface="PMingLiU" panose="02020500000000000000" pitchFamily="18" charset="-120"/>
              </a:rPr>
              <a:t>Public Satisfaction</a:t>
            </a:r>
          </a:p>
        </p:txBody>
      </p:sp>
    </p:spTree>
  </p:cSld>
  <p:clrMapOvr>
    <a:masterClrMapping/>
  </p:clrMapOvr>
  <p:transition>
    <p:sndAc>
      <p:stSnd>
        <p:snd r:embed="rId3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>
            <a:extLst>
              <a:ext uri="{FF2B5EF4-FFF2-40B4-BE49-F238E27FC236}">
                <a16:creationId xmlns:a16="http://schemas.microsoft.com/office/drawing/2014/main" id="{8237E445-F38B-4C64-8845-967A62A64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2895600" cy="2286000"/>
          </a:xfrm>
          <a:prstGeom prst="octagon">
            <a:avLst>
              <a:gd name="adj" fmla="val 29287"/>
            </a:avLst>
          </a:prstGeom>
          <a:solidFill>
            <a:srgbClr val="9999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algn="ctr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Financing</a:t>
            </a: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Payment</a:t>
            </a: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Organization</a:t>
            </a: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Regulation</a:t>
            </a: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Persuasion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D9F6059-64DD-4786-94AE-1C83CB36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447800"/>
            <a:ext cx="1676400" cy="838200"/>
          </a:xfrm>
          <a:prstGeom prst="rect">
            <a:avLst/>
          </a:prstGeom>
          <a:solidFill>
            <a:srgbClr val="FF99CC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TW" altLang="en-US" sz="10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Health Status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4E8C6E4-2685-4DB5-A881-4B2615C98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1676400" cy="914400"/>
          </a:xfrm>
          <a:prstGeom prst="rect">
            <a:avLst/>
          </a:prstGeom>
          <a:solidFill>
            <a:srgbClr val="FF99CC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Public Satisfaction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0C36489-D5D1-466C-8157-4CFD19894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657600"/>
            <a:ext cx="1676400" cy="1066800"/>
          </a:xfrm>
          <a:prstGeom prst="rect">
            <a:avLst/>
          </a:prstGeom>
          <a:solidFill>
            <a:srgbClr val="FF99CC"/>
          </a:solidFill>
          <a:ln w="9525">
            <a:solidFill>
              <a:srgbClr val="FF99CC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TW" altLang="en-US" sz="10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Financial Risk Protection</a:t>
            </a:r>
            <a:r>
              <a:rPr lang="en-US" altLang="zh-TW">
                <a:ea typeface="PMingLiU" panose="02020500000000000000" pitchFamily="18" charset="-12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6086" name="AutoShape 6">
            <a:extLst>
              <a:ext uri="{FF2B5EF4-FFF2-40B4-BE49-F238E27FC236}">
                <a16:creationId xmlns:a16="http://schemas.microsoft.com/office/drawing/2014/main" id="{35C829BD-7EFF-4E11-8BF4-FFB3175B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124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A9F2B0EF-8022-4E08-AE0F-B988AE02E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562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18E7E346-AC76-4E67-B0BF-0E56A1178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6172200"/>
            <a:ext cx="6324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92757824-71E0-4F75-B86B-51E6FBE73A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4876800"/>
            <a:ext cx="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54C3F7EB-1971-4B14-9D40-4921CAE9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3075"/>
            <a:ext cx="93281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TW" sz="2400" b="1" u="sng">
                <a:solidFill>
                  <a:schemeClr val="tx2"/>
                </a:solidFill>
                <a:ea typeface="PMingLiU" panose="02020500000000000000" pitchFamily="18" charset="-120"/>
                <a:cs typeface="Arial" panose="020B0604020202020204" pitchFamily="34" charset="0"/>
              </a:rPr>
              <a:t>An Illustration of Instruments, Intermediate and Final Goals</a:t>
            </a:r>
            <a:endParaRPr lang="en-US" altLang="zh-TW" sz="2400">
              <a:solidFill>
                <a:schemeClr val="tx2"/>
              </a:solidFill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eaLnBrk="0" hangingPunct="0"/>
            <a:r>
              <a:rPr lang="en-US" altLang="zh-TW" sz="1200">
                <a:ea typeface="PMingLiU" panose="02020500000000000000" pitchFamily="18" charset="-120"/>
                <a:cs typeface="Arial" panose="020B0604020202020204" pitchFamily="34" charset="0"/>
              </a:rPr>
              <a:t>	       </a:t>
            </a:r>
            <a:r>
              <a:rPr lang="en-US" altLang="zh-TW" sz="1600" b="1">
                <a:ea typeface="PMingLiU" panose="02020500000000000000" pitchFamily="18" charset="-120"/>
                <a:cs typeface="Arial" panose="020B0604020202020204" pitchFamily="34" charset="0"/>
              </a:rPr>
              <a:t>Instruments                       Intermediate			    Final</a:t>
            </a:r>
            <a:endParaRPr lang="en-US" altLang="zh-TW" sz="16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eaLnBrk="0" hangingPunct="0"/>
            <a:r>
              <a:rPr lang="en-US" altLang="zh-TW" sz="1600" b="1">
                <a:ea typeface="PMingLiU" panose="02020500000000000000" pitchFamily="18" charset="-120"/>
                <a:cs typeface="Arial" panose="020B0604020202020204" pitchFamily="34" charset="0"/>
              </a:rPr>
              <a:t>                             			    outcomes			  outcomes	</a:t>
            </a:r>
            <a:endParaRPr lang="en-US" altLang="zh-TW" sz="16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eaLnBrk="0" hangingPunct="0"/>
            <a:endParaRPr lang="zh-TW" altLang="en-US" sz="1400"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6091" name="Rectangle 11">
            <a:extLst>
              <a:ext uri="{FF2B5EF4-FFF2-40B4-BE49-F238E27FC236}">
                <a16:creationId xmlns:a16="http://schemas.microsoft.com/office/drawing/2014/main" id="{42BD3617-3973-4635-A8B5-67CF2C0F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3400" y="423703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TW" altLang="en-US"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7D296A75-EB98-47F0-A7E7-73FBD3E0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524000"/>
            <a:ext cx="1752600" cy="6096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0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Quality</a:t>
            </a:r>
          </a:p>
        </p:txBody>
      </p:sp>
      <p:sp>
        <p:nvSpPr>
          <p:cNvPr id="46093" name="Rectangle 13">
            <a:extLst>
              <a:ext uri="{FF2B5EF4-FFF2-40B4-BE49-F238E27FC236}">
                <a16:creationId xmlns:a16="http://schemas.microsoft.com/office/drawing/2014/main" id="{4748974A-9C6D-4E2B-839B-4A0CB930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438400"/>
            <a:ext cx="1752600" cy="6096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0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Access</a:t>
            </a:r>
          </a:p>
        </p:txBody>
      </p:sp>
      <p:sp>
        <p:nvSpPr>
          <p:cNvPr id="46094" name="Rectangle 14">
            <a:extLst>
              <a:ext uri="{FF2B5EF4-FFF2-40B4-BE49-F238E27FC236}">
                <a16:creationId xmlns:a16="http://schemas.microsoft.com/office/drawing/2014/main" id="{F553F25C-9AE8-437B-ADB8-57E65F30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52800"/>
            <a:ext cx="1752600" cy="6096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Equity in Financing</a:t>
            </a:r>
          </a:p>
        </p:txBody>
      </p:sp>
      <p:sp>
        <p:nvSpPr>
          <p:cNvPr id="46095" name="Rectangle 15">
            <a:extLst>
              <a:ext uri="{FF2B5EF4-FFF2-40B4-BE49-F238E27FC236}">
                <a16:creationId xmlns:a16="http://schemas.microsoft.com/office/drawing/2014/main" id="{87EA609D-C668-4D5E-98EE-1CA5A26C6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1752600" cy="6096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0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Efficiency</a:t>
            </a:r>
          </a:p>
        </p:txBody>
      </p:sp>
      <p:sp>
        <p:nvSpPr>
          <p:cNvPr id="46096" name="Rectangle 16">
            <a:extLst>
              <a:ext uri="{FF2B5EF4-FFF2-40B4-BE49-F238E27FC236}">
                <a16:creationId xmlns:a16="http://schemas.microsoft.com/office/drawing/2014/main" id="{8A59DD43-41A6-44BD-B2AF-DA925181B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334000"/>
            <a:ext cx="1752600" cy="6096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0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B11E2536-56C5-40C8-94AD-DC5DABF47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288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8" name="Line 18">
            <a:extLst>
              <a:ext uri="{FF2B5EF4-FFF2-40B4-BE49-F238E27FC236}">
                <a16:creationId xmlns:a16="http://schemas.microsoft.com/office/drawing/2014/main" id="{D2A55893-79F3-4126-B27C-92F977B86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28800"/>
            <a:ext cx="1447800" cy="1066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9" name="Line 19">
            <a:extLst>
              <a:ext uri="{FF2B5EF4-FFF2-40B4-BE49-F238E27FC236}">
                <a16:creationId xmlns:a16="http://schemas.microsoft.com/office/drawing/2014/main" id="{85736C02-1875-42E7-B626-55F73BF63E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133600"/>
            <a:ext cx="0" cy="3048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0" name="Line 20">
            <a:extLst>
              <a:ext uri="{FF2B5EF4-FFF2-40B4-BE49-F238E27FC236}">
                <a16:creationId xmlns:a16="http://schemas.microsoft.com/office/drawing/2014/main" id="{E387F344-1FF9-4A71-843D-DA272995F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905000"/>
            <a:ext cx="14478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BAA014B4-B0AC-46CA-8CD2-727A833A0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43200"/>
            <a:ext cx="137160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DC6CF571-CF81-464F-B9C2-5E3FC8C46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6576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3" name="Line 23">
            <a:extLst>
              <a:ext uri="{FF2B5EF4-FFF2-40B4-BE49-F238E27FC236}">
                <a16:creationId xmlns:a16="http://schemas.microsoft.com/office/drawing/2014/main" id="{123ED984-CBC3-46A3-8952-7A03CFB01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91000"/>
            <a:ext cx="137160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4" name="Line 24">
            <a:extLst>
              <a:ext uri="{FF2B5EF4-FFF2-40B4-BE49-F238E27FC236}">
                <a16:creationId xmlns:a16="http://schemas.microsoft.com/office/drawing/2014/main" id="{079EEDD7-9E63-45CC-8766-88D28EFD0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9530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5" name="Rectangle 25">
            <a:extLst>
              <a:ext uri="{FF2B5EF4-FFF2-40B4-BE49-F238E27FC236}">
                <a16:creationId xmlns:a16="http://schemas.microsoft.com/office/drawing/2014/main" id="{6BF1D43E-69E5-4569-BEBB-AC414670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1752600" cy="6096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 sz="1000"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algn="ctr" eaLnBrk="0" hangingPunct="0"/>
            <a:r>
              <a:rPr lang="en-US" altLang="zh-TW" b="1">
                <a:ea typeface="PMingLiU" panose="02020500000000000000" pitchFamily="18" charset="-120"/>
                <a:cs typeface="Arial" panose="020B0604020202020204" pitchFamily="34" charset="0"/>
              </a:rPr>
              <a:t>Financing</a:t>
            </a:r>
          </a:p>
        </p:txBody>
      </p:sp>
      <p:sp>
        <p:nvSpPr>
          <p:cNvPr id="46106" name="Line 26">
            <a:extLst>
              <a:ext uri="{FF2B5EF4-FFF2-40B4-BE49-F238E27FC236}">
                <a16:creationId xmlns:a16="http://schemas.microsoft.com/office/drawing/2014/main" id="{A092EE92-6100-498F-A7FC-DC27D6709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828800"/>
            <a:ext cx="0" cy="3733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7" name="Line 27">
            <a:extLst>
              <a:ext uri="{FF2B5EF4-FFF2-40B4-BE49-F238E27FC236}">
                <a16:creationId xmlns:a16="http://schemas.microsoft.com/office/drawing/2014/main" id="{61A80D72-3F7F-4A4A-9996-B984E82D2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828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8" name="Line 28">
            <a:extLst>
              <a:ext uri="{FF2B5EF4-FFF2-40B4-BE49-F238E27FC236}">
                <a16:creationId xmlns:a16="http://schemas.microsoft.com/office/drawing/2014/main" id="{A1998292-F68A-4ACE-9AEB-4C791CD1B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43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E9E7C671-3F72-4B2F-800B-2018D0FE4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733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0" name="Line 30">
            <a:extLst>
              <a:ext uri="{FF2B5EF4-FFF2-40B4-BE49-F238E27FC236}">
                <a16:creationId xmlns:a16="http://schemas.microsoft.com/office/drawing/2014/main" id="{FE874BBC-C13C-46DF-B36F-8A2F69694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1" name="Line 31">
            <a:extLst>
              <a:ext uri="{FF2B5EF4-FFF2-40B4-BE49-F238E27FC236}">
                <a16:creationId xmlns:a16="http://schemas.microsoft.com/office/drawing/2014/main" id="{1F49FAB1-66F4-4C5A-97AE-EECD10007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2" name="Line 32">
            <a:extLst>
              <a:ext uri="{FF2B5EF4-FFF2-40B4-BE49-F238E27FC236}">
                <a16:creationId xmlns:a16="http://schemas.microsoft.com/office/drawing/2014/main" id="{BFB2F1D7-034A-46AB-9276-AF8458AFAE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2819400"/>
            <a:ext cx="1524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3" name="Text Box 33">
            <a:extLst>
              <a:ext uri="{FF2B5EF4-FFF2-40B4-BE49-F238E27FC236}">
                <a16:creationId xmlns:a16="http://schemas.microsoft.com/office/drawing/2014/main" id="{191C24E2-3C1E-4D7D-B5AF-E179F1E85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008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Source: Hsiao </a:t>
            </a:r>
          </a:p>
        </p:txBody>
      </p:sp>
      <p:sp>
        <p:nvSpPr>
          <p:cNvPr id="46114" name="Line 34">
            <a:extLst>
              <a:ext uri="{FF2B5EF4-FFF2-40B4-BE49-F238E27FC236}">
                <a16:creationId xmlns:a16="http://schemas.microsoft.com/office/drawing/2014/main" id="{7B2F7D5B-A28E-4DC8-888B-8CFB8E4C1D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200400"/>
            <a:ext cx="1447800" cy="2438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0BFD138-378E-4B5F-8173-0D63DB5DC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Financing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A46B71-6D63-4BED-BE27-599C3AA18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Methods of Financing  Determine the Amount of Resources Mobilized, Who Bears the Burden and Tightness of Overall Budget Constraint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Financing source allocate resources that Affects Allocative Efficiency, Equity, and Distribution of Benefits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Financing Decides the Method to Ration Health Services</a:t>
            </a:r>
          </a:p>
          <a:p>
            <a:pPr>
              <a:lnSpc>
                <a:spcPct val="90000"/>
              </a:lnSpc>
            </a:pPr>
            <a:endParaRPr lang="en-US" alt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>
            <a:extLst>
              <a:ext uri="{FF2B5EF4-FFF2-40B4-BE49-F238E27FC236}">
                <a16:creationId xmlns:a16="http://schemas.microsoft.com/office/drawing/2014/main" id="{32D5394F-0D2A-49DD-AA0B-21791B64CA8A}"/>
              </a:ext>
            </a:extLst>
          </p:cNvPr>
          <p:cNvPicPr>
            <a:picLocks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0638"/>
            <a:ext cx="8991600" cy="61468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808080"/>
      </a:dk1>
      <a:lt1>
        <a:srgbClr val="FFFFFF"/>
      </a:lt1>
      <a:dk2>
        <a:srgbClr val="0000FF"/>
      </a:dk2>
      <a:lt2>
        <a:srgbClr val="FFFFFF"/>
      </a:lt2>
      <a:accent1>
        <a:srgbClr val="BBE0E3"/>
      </a:accent1>
      <a:accent2>
        <a:srgbClr val="333399"/>
      </a:accent2>
      <a:accent3>
        <a:srgbClr val="AAAA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0000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0000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08080"/>
        </a:dk1>
        <a:lt1>
          <a:srgbClr val="FFFFFF"/>
        </a:lt1>
        <a:dk2>
          <a:srgbClr val="0000F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A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08080"/>
        </a:dk1>
        <a:lt1>
          <a:srgbClr val="808080"/>
        </a:lt1>
        <a:dk2>
          <a:srgbClr val="0000FF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AFF"/>
        </a:accent3>
        <a:accent4>
          <a:srgbClr val="6C6C6C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419</Words>
  <Application>Microsoft Office PowerPoint</Application>
  <PresentationFormat>On-screen Show (4:3)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A Deterministic Model of Health Systems</vt:lpstr>
      <vt:lpstr>Different Concepts/Models of  Health System and Users</vt:lpstr>
      <vt:lpstr>What is a Health System?</vt:lpstr>
      <vt:lpstr>Theoretical Framework for A Deterministic Model</vt:lpstr>
      <vt:lpstr>Health System Is A Means to An End</vt:lpstr>
      <vt:lpstr>  The Ends (Goals) of Health Systems </vt:lpstr>
      <vt:lpstr>PowerPoint Presentation</vt:lpstr>
      <vt:lpstr>Financing</vt:lpstr>
      <vt:lpstr>PowerPoint Presentation</vt:lpstr>
      <vt:lpstr>Payment</vt:lpstr>
      <vt:lpstr>Macro-Organization</vt:lpstr>
      <vt:lpstr>Regulation</vt:lpstr>
      <vt:lpstr>Persuasion/Information</vt:lpstr>
      <vt:lpstr>Five Types of Systems</vt:lpstr>
      <vt:lpstr>Total Health Expenditure as a Percentage of GDP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System Economics</dc:title>
  <dc:creator> William Hsiao</dc:creator>
  <cp:lastModifiedBy>masterit</cp:lastModifiedBy>
  <cp:revision>18</cp:revision>
  <dcterms:created xsi:type="dcterms:W3CDTF">2001-12-13T05:50:25Z</dcterms:created>
  <dcterms:modified xsi:type="dcterms:W3CDTF">2019-12-29T21:26:23Z</dcterms:modified>
</cp:coreProperties>
</file>