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 id="2147483674" r:id="rId2"/>
  </p:sldMasterIdLst>
  <p:notesMasterIdLst>
    <p:notesMasterId r:id="rId44"/>
  </p:notesMasterIdLst>
  <p:sldIdLst>
    <p:sldId id="257" r:id="rId3"/>
    <p:sldId id="258" r:id="rId4"/>
    <p:sldId id="280" r:id="rId5"/>
    <p:sldId id="260" r:id="rId6"/>
    <p:sldId id="261" r:id="rId7"/>
    <p:sldId id="263" r:id="rId8"/>
    <p:sldId id="264" r:id="rId9"/>
    <p:sldId id="277" r:id="rId10"/>
    <p:sldId id="265" r:id="rId11"/>
    <p:sldId id="266" r:id="rId12"/>
    <p:sldId id="267" r:id="rId13"/>
    <p:sldId id="268" r:id="rId14"/>
    <p:sldId id="269" r:id="rId15"/>
    <p:sldId id="270" r:id="rId16"/>
    <p:sldId id="271" r:id="rId17"/>
    <p:sldId id="272" r:id="rId18"/>
    <p:sldId id="274" r:id="rId19"/>
    <p:sldId id="279" r:id="rId20"/>
    <p:sldId id="275" r:id="rId21"/>
    <p:sldId id="276"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60198" autoAdjust="0"/>
  </p:normalViewPr>
  <p:slideViewPr>
    <p:cSldViewPr>
      <p:cViewPr varScale="1">
        <p:scale>
          <a:sx n="114" d="100"/>
          <a:sy n="114" d="100"/>
        </p:scale>
        <p:origin x="-1518"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F1E7B7-9169-49D0-978A-EB2E89F75C06}" type="datetimeFigureOut">
              <a:rPr lang="zh-CN" altLang="en-US" smtClean="0"/>
              <a:t>2015/12/13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11C688-CFE4-4858-B932-29F0C953B86D}" type="slidenum">
              <a:rPr lang="zh-CN" altLang="en-US" smtClean="0"/>
              <a:t>‹#›</a:t>
            </a:fld>
            <a:endParaRPr lang="zh-CN" altLang="en-US"/>
          </a:p>
        </p:txBody>
      </p:sp>
    </p:spTree>
    <p:extLst>
      <p:ext uri="{BB962C8B-B14F-4D97-AF65-F5344CB8AC3E}">
        <p14:creationId xmlns:p14="http://schemas.microsoft.com/office/powerpoint/2010/main" val="4245414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file:///H:\..\..\..\..\Program%20Files\Xinox%20Software\zh_CN\api\javax\swing\table\DefaultTableModel.html"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file:///H:\..\..\..\..\Program%20Files\Xinox%20Software\zh_CN\api\java\lang\Object.html"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61A6EF2B-38E3-48A2-B031-1F6E22CA489B}" type="slidenum">
              <a:rPr lang="zh-CN" altLang="en-US" sz="1200">
                <a:solidFill>
                  <a:prstClr val="black"/>
                </a:solidFill>
                <a:latin typeface="Arial" pitchFamily="34" charset="0"/>
              </a:rPr>
              <a:pPr eaLnBrk="1" hangingPunct="1"/>
              <a:t>1</a:t>
            </a:fld>
            <a:endParaRPr lang="en-US" altLang="zh-CN" sz="1200">
              <a:solidFill>
                <a:prstClr val="black"/>
              </a:solidFill>
              <a:latin typeface="Arial" pitchFamily="34"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r>
              <a:rPr lang="zh-CN" altLang="en-US" dirty="0" smtClean="0">
                <a:latin typeface="宋体" pitchFamily="2" charset="-122"/>
              </a:rPr>
              <a:t>表格是</a:t>
            </a:r>
            <a:r>
              <a:rPr lang="en-US" altLang="zh-CN" dirty="0" smtClean="0">
                <a:latin typeface="宋体" pitchFamily="2" charset="-122"/>
              </a:rPr>
              <a:t>Swing</a:t>
            </a:r>
            <a:r>
              <a:rPr lang="zh-CN" altLang="en-US" smtClean="0">
                <a:latin typeface="宋体" pitchFamily="2" charset="-122"/>
              </a:rPr>
              <a:t>新增加的组件，主要功能是把数据以二维表格的形式显示出来。使用表格，依据</a:t>
            </a:r>
            <a:r>
              <a:rPr lang="en-US" altLang="zh-CN" dirty="0" smtClean="0">
                <a:latin typeface="宋体" pitchFamily="2" charset="-122"/>
              </a:rPr>
              <a:t>M-V-C</a:t>
            </a:r>
            <a:r>
              <a:rPr lang="zh-CN" altLang="en-US" dirty="0" smtClean="0">
                <a:latin typeface="宋体" pitchFamily="2" charset="-122"/>
              </a:rPr>
              <a:t>的思想，最好先生成一个</a:t>
            </a:r>
            <a:r>
              <a:rPr lang="en-US" altLang="zh-CN" dirty="0" err="1" smtClean="0">
                <a:latin typeface="宋体" pitchFamily="2" charset="-122"/>
              </a:rPr>
              <a:t>MyTableModel</a:t>
            </a:r>
            <a:r>
              <a:rPr lang="zh-CN" altLang="en-US" dirty="0" smtClean="0">
                <a:latin typeface="宋体" pitchFamily="2" charset="-122"/>
              </a:rPr>
              <a:t>类型的对象来表示数据，这个类是从</a:t>
            </a:r>
            <a:r>
              <a:rPr lang="en-US" altLang="zh-CN" dirty="0" err="1" smtClean="0">
                <a:latin typeface="宋体" pitchFamily="2" charset="-122"/>
              </a:rPr>
              <a:t>AbstractTableModel</a:t>
            </a:r>
            <a:r>
              <a:rPr lang="zh-CN" altLang="en-US" dirty="0" smtClean="0">
                <a:latin typeface="宋体" pitchFamily="2" charset="-122"/>
              </a:rPr>
              <a:t>类中继承来的，其中有几个方法是一定要重写，例如</a:t>
            </a:r>
            <a:r>
              <a:rPr lang="en-US" altLang="zh-CN" dirty="0" err="1" smtClean="0">
                <a:latin typeface="宋体" pitchFamily="2" charset="-122"/>
              </a:rPr>
              <a:t>getColumnCount</a:t>
            </a:r>
            <a:r>
              <a:rPr lang="zh-CN" altLang="en-US" dirty="0" smtClean="0">
                <a:latin typeface="宋体" pitchFamily="2" charset="-122"/>
              </a:rPr>
              <a:t>，</a:t>
            </a:r>
            <a:r>
              <a:rPr lang="en-US" altLang="zh-CN" dirty="0" err="1" smtClean="0">
                <a:latin typeface="宋体" pitchFamily="2" charset="-122"/>
              </a:rPr>
              <a:t>getRowCount</a:t>
            </a:r>
            <a:r>
              <a:rPr lang="zh-CN" altLang="en-US" dirty="0" smtClean="0">
                <a:latin typeface="宋体" pitchFamily="2" charset="-122"/>
              </a:rPr>
              <a:t>，</a:t>
            </a:r>
            <a:r>
              <a:rPr lang="en-US" altLang="zh-CN" dirty="0" err="1" smtClean="0">
                <a:latin typeface="宋体" pitchFamily="2" charset="-122"/>
              </a:rPr>
              <a:t>getColumnName</a:t>
            </a:r>
            <a:r>
              <a:rPr lang="zh-CN" altLang="en-US" dirty="0" smtClean="0">
                <a:latin typeface="宋体" pitchFamily="2" charset="-122"/>
              </a:rPr>
              <a:t>，</a:t>
            </a:r>
            <a:r>
              <a:rPr lang="en-US" altLang="zh-CN" dirty="0" err="1" smtClean="0">
                <a:latin typeface="宋体" pitchFamily="2" charset="-122"/>
              </a:rPr>
              <a:t>getValueAt</a:t>
            </a:r>
            <a:r>
              <a:rPr lang="zh-CN" altLang="en-US" dirty="0" smtClean="0">
                <a:latin typeface="宋体" pitchFamily="2" charset="-122"/>
              </a:rPr>
              <a:t>。因为</a:t>
            </a:r>
            <a:r>
              <a:rPr lang="en-US" altLang="zh-CN" dirty="0" err="1" smtClean="0">
                <a:latin typeface="宋体" pitchFamily="2" charset="-122"/>
              </a:rPr>
              <a:t>Jtable</a:t>
            </a:r>
            <a:r>
              <a:rPr lang="zh-CN" altLang="en-US" dirty="0" smtClean="0">
                <a:latin typeface="宋体" pitchFamily="2" charset="-122"/>
              </a:rPr>
              <a:t>会从这个对象中自动获取表格显示所必需的数据，</a:t>
            </a:r>
            <a:r>
              <a:rPr lang="en-US" altLang="zh-CN" dirty="0" err="1" smtClean="0">
                <a:latin typeface="宋体" pitchFamily="2" charset="-122"/>
              </a:rPr>
              <a:t>AbstractTableModel</a:t>
            </a:r>
            <a:r>
              <a:rPr lang="zh-CN" altLang="en-US" dirty="0" smtClean="0">
                <a:latin typeface="宋体" pitchFamily="2" charset="-122"/>
              </a:rPr>
              <a:t>类的对象负责表格大小的确定（行、列）、内容的填写、赋值、表格单元更新的检测等等一切跟表格内容有关的属性及其操作。</a:t>
            </a:r>
            <a:r>
              <a:rPr lang="en-US" altLang="zh-CN" dirty="0" err="1" smtClean="0">
                <a:latin typeface="宋体" pitchFamily="2" charset="-122"/>
              </a:rPr>
              <a:t>JTable</a:t>
            </a:r>
            <a:r>
              <a:rPr lang="zh-CN" altLang="en-US" dirty="0" smtClean="0">
                <a:latin typeface="宋体" pitchFamily="2" charset="-122"/>
              </a:rPr>
              <a:t>类生成的对象以该</a:t>
            </a:r>
            <a:r>
              <a:rPr lang="en-US" altLang="zh-CN" dirty="0" err="1" smtClean="0">
                <a:latin typeface="宋体" pitchFamily="2" charset="-122"/>
              </a:rPr>
              <a:t>TableModel</a:t>
            </a:r>
            <a:r>
              <a:rPr lang="zh-CN" altLang="en-US" dirty="0" smtClean="0">
                <a:latin typeface="宋体" pitchFamily="2" charset="-122"/>
              </a:rPr>
              <a:t>为参数，并负责将</a:t>
            </a:r>
            <a:r>
              <a:rPr lang="en-US" altLang="zh-CN" dirty="0" err="1" smtClean="0">
                <a:latin typeface="宋体" pitchFamily="2" charset="-122"/>
              </a:rPr>
              <a:t>TableModel</a:t>
            </a:r>
            <a:r>
              <a:rPr lang="zh-CN" altLang="en-US" dirty="0" smtClean="0">
                <a:latin typeface="宋体" pitchFamily="2" charset="-122"/>
              </a:rPr>
              <a:t>对象中的数据以表格的形式显示出来。</a:t>
            </a:r>
            <a:br>
              <a:rPr lang="zh-CN" altLang="en-US" dirty="0" smtClean="0">
                <a:latin typeface="宋体" pitchFamily="2" charset="-122"/>
              </a:rPr>
            </a:br>
            <a:endParaRPr lang="zh-CN" altLang="en-US" dirty="0" smtClean="0">
              <a:latin typeface="宋体"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4A333A0A-4373-49FE-8B47-63B69D623FEB}" type="slidenum">
              <a:rPr lang="zh-CN" altLang="en-US" sz="1200">
                <a:solidFill>
                  <a:prstClr val="black"/>
                </a:solidFill>
                <a:latin typeface="Arial" pitchFamily="34" charset="0"/>
              </a:rPr>
              <a:pPr eaLnBrk="1" hangingPunct="1"/>
              <a:t>13</a:t>
            </a:fld>
            <a:endParaRPr lang="en-US" altLang="zh-CN" sz="1200">
              <a:solidFill>
                <a:prstClr val="black"/>
              </a:solidFill>
              <a:latin typeface="Arial" pitchFamily="34"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eaLnBrk="1" hangingPunct="1">
              <a:lnSpc>
                <a:spcPct val="80000"/>
              </a:lnSpc>
            </a:pPr>
            <a:r>
              <a:rPr lang="en-US" altLang="zh-CN" sz="800" smtClean="0">
                <a:latin typeface="Arial" pitchFamily="34" charset="0"/>
              </a:rPr>
              <a:t>//</a:t>
            </a:r>
            <a:r>
              <a:rPr lang="zh-CN" altLang="en-US" sz="800" smtClean="0">
                <a:latin typeface="Arial" pitchFamily="34" charset="0"/>
              </a:rPr>
              <a:t>完整程序</a:t>
            </a:r>
          </a:p>
          <a:p>
            <a:pPr eaLnBrk="1" hangingPunct="1">
              <a:lnSpc>
                <a:spcPct val="80000"/>
              </a:lnSpc>
            </a:pPr>
            <a:r>
              <a:rPr lang="en-US" altLang="zh-CN" sz="800" smtClean="0">
                <a:latin typeface="Arial" pitchFamily="34" charset="0"/>
              </a:rPr>
              <a:t>import javax.swing.*;</a:t>
            </a:r>
          </a:p>
          <a:p>
            <a:pPr eaLnBrk="1" hangingPunct="1">
              <a:lnSpc>
                <a:spcPct val="80000"/>
              </a:lnSpc>
            </a:pPr>
            <a:r>
              <a:rPr lang="en-US" altLang="zh-CN" sz="800" smtClean="0">
                <a:latin typeface="Arial" pitchFamily="34" charset="0"/>
              </a:rPr>
              <a:t>import java.awt.event.*;</a:t>
            </a:r>
          </a:p>
          <a:p>
            <a:pPr eaLnBrk="1" hangingPunct="1">
              <a:lnSpc>
                <a:spcPct val="80000"/>
              </a:lnSpc>
            </a:pPr>
            <a:r>
              <a:rPr lang="en-US" altLang="zh-CN" sz="800" smtClean="0">
                <a:latin typeface="Arial" pitchFamily="34" charset="0"/>
              </a:rPr>
              <a:t>import javax.swing.table.*;</a:t>
            </a:r>
          </a:p>
          <a:p>
            <a:pPr eaLnBrk="1" hangingPunct="1">
              <a:lnSpc>
                <a:spcPct val="80000"/>
              </a:lnSpc>
            </a:pPr>
            <a:r>
              <a:rPr lang="en-US" altLang="zh-CN" sz="800" smtClean="0">
                <a:latin typeface="Arial" pitchFamily="34" charset="0"/>
              </a:rPr>
              <a:t>import java.awt.*;</a:t>
            </a:r>
          </a:p>
          <a:p>
            <a:pPr eaLnBrk="1" hangingPunct="1">
              <a:lnSpc>
                <a:spcPct val="80000"/>
              </a:lnSpc>
            </a:pPr>
            <a:r>
              <a:rPr lang="en-US" altLang="zh-CN" sz="800" smtClean="0">
                <a:latin typeface="Arial" pitchFamily="34" charset="0"/>
              </a:rPr>
              <a:t>class TableModel extends AbstractTableModel{</a:t>
            </a:r>
          </a:p>
          <a:p>
            <a:pPr eaLnBrk="1" hangingPunct="1">
              <a:lnSpc>
                <a:spcPct val="80000"/>
              </a:lnSpc>
            </a:pPr>
            <a:r>
              <a:rPr lang="en-US" altLang="zh-CN" sz="800" smtClean="0">
                <a:latin typeface="Arial" pitchFamily="34" charset="0"/>
              </a:rPr>
              <a:t>	Object data[][]={{"</a:t>
            </a:r>
            <a:r>
              <a:rPr lang="zh-CN" altLang="en-US" sz="800" smtClean="0">
                <a:latin typeface="Arial" pitchFamily="34" charset="0"/>
              </a:rPr>
              <a:t>陈峰</a:t>
            </a:r>
            <a:r>
              <a:rPr lang="en-US" altLang="zh-CN" sz="800" smtClean="0">
                <a:latin typeface="Arial" pitchFamily="34" charset="0"/>
              </a:rPr>
              <a:t>","</a:t>
            </a:r>
            <a:r>
              <a:rPr lang="zh-CN" altLang="en-US" sz="800" smtClean="0">
                <a:latin typeface="Arial" pitchFamily="34" charset="0"/>
              </a:rPr>
              <a:t>男</a:t>
            </a:r>
            <a:r>
              <a:rPr lang="en-US" altLang="zh-CN" sz="800" smtClean="0">
                <a:latin typeface="Arial" pitchFamily="34" charset="0"/>
              </a:rPr>
              <a:t>",new Integer(19),"</a:t>
            </a:r>
            <a:r>
              <a:rPr lang="zh-CN" altLang="en-US" sz="800" smtClean="0">
                <a:latin typeface="Arial" pitchFamily="34" charset="0"/>
              </a:rPr>
              <a:t>党员</a:t>
            </a:r>
            <a:r>
              <a:rPr lang="en-US" altLang="zh-CN" sz="800" smtClean="0">
                <a:latin typeface="Arial" pitchFamily="34" charset="0"/>
              </a:rPr>
              <a:t>"},  //</a:t>
            </a:r>
            <a:r>
              <a:rPr lang="zh-CN" altLang="en-US" sz="800" smtClean="0">
                <a:latin typeface="Arial" pitchFamily="34" charset="0"/>
              </a:rPr>
              <a:t>表格中的数据</a:t>
            </a:r>
          </a:p>
          <a:p>
            <a:pPr eaLnBrk="1" hangingPunct="1">
              <a:lnSpc>
                <a:spcPct val="80000"/>
              </a:lnSpc>
            </a:pPr>
            <a:r>
              <a:rPr lang="zh-CN" altLang="en-US" sz="800" smtClean="0">
                <a:latin typeface="Arial" pitchFamily="34" charset="0"/>
              </a:rPr>
              <a:t>				</a:t>
            </a:r>
            <a:r>
              <a:rPr lang="en-US" altLang="zh-CN" sz="800" smtClean="0">
                <a:latin typeface="Arial" pitchFamily="34" charset="0"/>
              </a:rPr>
              <a:t>{"</a:t>
            </a:r>
            <a:r>
              <a:rPr lang="zh-CN" altLang="en-US" sz="800" smtClean="0">
                <a:latin typeface="Arial" pitchFamily="34" charset="0"/>
              </a:rPr>
              <a:t>田飞</a:t>
            </a:r>
            <a:r>
              <a:rPr lang="en-US" altLang="zh-CN" sz="800" smtClean="0">
                <a:latin typeface="Arial" pitchFamily="34" charset="0"/>
              </a:rPr>
              <a:t>","</a:t>
            </a:r>
            <a:r>
              <a:rPr lang="zh-CN" altLang="en-US" sz="800" smtClean="0">
                <a:latin typeface="Arial" pitchFamily="34" charset="0"/>
              </a:rPr>
              <a:t>男</a:t>
            </a:r>
            <a:r>
              <a:rPr lang="en-US" altLang="zh-CN" sz="800" smtClean="0">
                <a:latin typeface="Arial" pitchFamily="34" charset="0"/>
              </a:rPr>
              <a:t>",new Integer(18),"</a:t>
            </a:r>
            <a:r>
              <a:rPr lang="zh-CN" altLang="en-US" sz="800" smtClean="0">
                <a:latin typeface="Arial" pitchFamily="34" charset="0"/>
              </a:rPr>
              <a:t>团员</a:t>
            </a:r>
            <a:r>
              <a:rPr lang="en-US" altLang="zh-CN" sz="800" smtClean="0">
                <a:latin typeface="Arial" pitchFamily="34" charset="0"/>
              </a:rPr>
              <a:t>"},</a:t>
            </a:r>
          </a:p>
          <a:p>
            <a:pPr eaLnBrk="1" hangingPunct="1">
              <a:lnSpc>
                <a:spcPct val="80000"/>
              </a:lnSpc>
            </a:pPr>
            <a:r>
              <a:rPr lang="en-US" altLang="zh-CN" sz="800" smtClean="0">
                <a:latin typeface="Arial" pitchFamily="34" charset="0"/>
              </a:rPr>
              <a:t>				{"</a:t>
            </a:r>
            <a:r>
              <a:rPr lang="zh-CN" altLang="en-US" sz="800" smtClean="0">
                <a:latin typeface="Arial" pitchFamily="34" charset="0"/>
              </a:rPr>
              <a:t>胡锦</a:t>
            </a:r>
            <a:r>
              <a:rPr lang="en-US" altLang="zh-CN" sz="800" smtClean="0">
                <a:latin typeface="Arial" pitchFamily="34" charset="0"/>
              </a:rPr>
              <a:t>","</a:t>
            </a:r>
            <a:r>
              <a:rPr lang="zh-CN" altLang="en-US" sz="800" smtClean="0">
                <a:latin typeface="Arial" pitchFamily="34" charset="0"/>
              </a:rPr>
              <a:t>女</a:t>
            </a:r>
            <a:r>
              <a:rPr lang="en-US" altLang="zh-CN" sz="800" smtClean="0">
                <a:latin typeface="Arial" pitchFamily="34" charset="0"/>
              </a:rPr>
              <a:t>",new Integer(19),"</a:t>
            </a:r>
            <a:r>
              <a:rPr lang="zh-CN" altLang="en-US" sz="800" smtClean="0">
                <a:latin typeface="Arial" pitchFamily="34" charset="0"/>
              </a:rPr>
              <a:t>党员</a:t>
            </a:r>
            <a:r>
              <a:rPr lang="en-US" altLang="zh-CN" sz="800" smtClean="0">
                <a:latin typeface="Arial" pitchFamily="34" charset="0"/>
              </a:rPr>
              <a:t>"}};</a:t>
            </a:r>
          </a:p>
          <a:p>
            <a:pPr eaLnBrk="1" hangingPunct="1">
              <a:lnSpc>
                <a:spcPct val="80000"/>
              </a:lnSpc>
            </a:pPr>
            <a:r>
              <a:rPr lang="en-US" altLang="zh-CN" sz="800" smtClean="0">
                <a:latin typeface="Arial" pitchFamily="34" charset="0"/>
              </a:rPr>
              <a:t>	String columnName[]={"</a:t>
            </a:r>
            <a:r>
              <a:rPr lang="zh-CN" altLang="en-US" sz="800" smtClean="0">
                <a:latin typeface="Arial" pitchFamily="34" charset="0"/>
              </a:rPr>
              <a:t>姓名</a:t>
            </a:r>
            <a:r>
              <a:rPr lang="en-US" altLang="zh-CN" sz="800" smtClean="0">
                <a:latin typeface="Arial" pitchFamily="34" charset="0"/>
              </a:rPr>
              <a:t>","</a:t>
            </a:r>
            <a:r>
              <a:rPr lang="zh-CN" altLang="en-US" sz="800" smtClean="0">
                <a:latin typeface="Arial" pitchFamily="34" charset="0"/>
              </a:rPr>
              <a:t>性别</a:t>
            </a:r>
            <a:r>
              <a:rPr lang="en-US" altLang="zh-CN" sz="800" smtClean="0">
                <a:latin typeface="Arial" pitchFamily="34" charset="0"/>
              </a:rPr>
              <a:t>","</a:t>
            </a:r>
            <a:r>
              <a:rPr lang="zh-CN" altLang="en-US" sz="800" smtClean="0">
                <a:latin typeface="Arial" pitchFamily="34" charset="0"/>
              </a:rPr>
              <a:t>年龄</a:t>
            </a:r>
            <a:r>
              <a:rPr lang="en-US" altLang="zh-CN" sz="800" smtClean="0">
                <a:latin typeface="Arial" pitchFamily="34" charset="0"/>
              </a:rPr>
              <a:t>","</a:t>
            </a:r>
            <a:r>
              <a:rPr lang="zh-CN" altLang="en-US" sz="800" smtClean="0">
                <a:latin typeface="Arial" pitchFamily="34" charset="0"/>
              </a:rPr>
              <a:t>政治面貌</a:t>
            </a:r>
            <a:r>
              <a:rPr lang="en-US" altLang="zh-CN" sz="800" smtClean="0">
                <a:latin typeface="Arial" pitchFamily="34" charset="0"/>
              </a:rPr>
              <a:t>"};   </a:t>
            </a:r>
          </a:p>
          <a:p>
            <a:pPr eaLnBrk="1" hangingPunct="1">
              <a:lnSpc>
                <a:spcPct val="80000"/>
              </a:lnSpc>
            </a:pPr>
            <a:r>
              <a:rPr lang="en-US" altLang="zh-CN" sz="800" smtClean="0">
                <a:latin typeface="Arial" pitchFamily="34" charset="0"/>
              </a:rPr>
              <a:t>	</a:t>
            </a:r>
          </a:p>
          <a:p>
            <a:pPr eaLnBrk="1" hangingPunct="1">
              <a:lnSpc>
                <a:spcPct val="80000"/>
              </a:lnSpc>
            </a:pPr>
            <a:r>
              <a:rPr lang="en-US" altLang="zh-CN" sz="800" smtClean="0">
                <a:latin typeface="Arial" pitchFamily="34" charset="0"/>
              </a:rPr>
              <a:t>	public int getColumnCount() {</a:t>
            </a:r>
          </a:p>
          <a:p>
            <a:pPr eaLnBrk="1" hangingPunct="1">
              <a:lnSpc>
                <a:spcPct val="80000"/>
              </a:lnSpc>
            </a:pPr>
            <a:r>
              <a:rPr lang="en-US" altLang="zh-CN" sz="800" smtClean="0">
                <a:latin typeface="Arial" pitchFamily="34" charset="0"/>
              </a:rPr>
              <a:t>        return columnName.length;</a:t>
            </a:r>
          </a:p>
          <a:p>
            <a:pPr eaLnBrk="1" hangingPunct="1">
              <a:lnSpc>
                <a:spcPct val="80000"/>
              </a:lnSpc>
            </a:pPr>
            <a:r>
              <a:rPr lang="en-US" altLang="zh-CN" sz="800" smtClean="0">
                <a:latin typeface="Arial" pitchFamily="34" charset="0"/>
              </a:rPr>
              <a:t>    }</a:t>
            </a:r>
          </a:p>
          <a:p>
            <a:pPr eaLnBrk="1" hangingPunct="1">
              <a:lnSpc>
                <a:spcPct val="80000"/>
              </a:lnSpc>
            </a:pPr>
            <a:r>
              <a:rPr lang="en-US" altLang="zh-CN" sz="800" smtClean="0">
                <a:latin typeface="Arial" pitchFamily="34" charset="0"/>
              </a:rPr>
              <a:t>    public int getRowCount() {</a:t>
            </a:r>
          </a:p>
          <a:p>
            <a:pPr eaLnBrk="1" hangingPunct="1">
              <a:lnSpc>
                <a:spcPct val="80000"/>
              </a:lnSpc>
            </a:pPr>
            <a:r>
              <a:rPr lang="en-US" altLang="zh-CN" sz="800" smtClean="0">
                <a:latin typeface="Arial" pitchFamily="34" charset="0"/>
              </a:rPr>
              <a:t>        return data.length;</a:t>
            </a:r>
          </a:p>
          <a:p>
            <a:pPr eaLnBrk="1" hangingPunct="1">
              <a:lnSpc>
                <a:spcPct val="80000"/>
              </a:lnSpc>
            </a:pPr>
            <a:r>
              <a:rPr lang="en-US" altLang="zh-CN" sz="800" smtClean="0">
                <a:latin typeface="Arial" pitchFamily="34" charset="0"/>
              </a:rPr>
              <a:t>    }</a:t>
            </a:r>
          </a:p>
          <a:p>
            <a:pPr eaLnBrk="1" hangingPunct="1">
              <a:lnSpc>
                <a:spcPct val="80000"/>
              </a:lnSpc>
            </a:pPr>
            <a:r>
              <a:rPr lang="en-US" altLang="zh-CN" sz="800" smtClean="0">
                <a:latin typeface="Arial" pitchFamily="34" charset="0"/>
              </a:rPr>
              <a:t>    public Object getValueAt(int row, int col) {</a:t>
            </a:r>
          </a:p>
          <a:p>
            <a:pPr eaLnBrk="1" hangingPunct="1">
              <a:lnSpc>
                <a:spcPct val="80000"/>
              </a:lnSpc>
            </a:pPr>
            <a:r>
              <a:rPr lang="en-US" altLang="zh-CN" sz="800" smtClean="0">
                <a:latin typeface="Arial" pitchFamily="34" charset="0"/>
              </a:rPr>
              <a:t>        return data[row][col];</a:t>
            </a:r>
          </a:p>
          <a:p>
            <a:pPr eaLnBrk="1" hangingPunct="1">
              <a:lnSpc>
                <a:spcPct val="80000"/>
              </a:lnSpc>
            </a:pPr>
            <a:r>
              <a:rPr lang="en-US" altLang="zh-CN" sz="800" smtClean="0">
                <a:latin typeface="Arial" pitchFamily="34" charset="0"/>
              </a:rPr>
              <a:t>    }</a:t>
            </a:r>
          </a:p>
          <a:p>
            <a:pPr eaLnBrk="1" hangingPunct="1">
              <a:lnSpc>
                <a:spcPct val="80000"/>
              </a:lnSpc>
            </a:pPr>
            <a:r>
              <a:rPr lang="en-US" altLang="zh-CN" sz="800" smtClean="0">
                <a:latin typeface="Arial" pitchFamily="34" charset="0"/>
              </a:rPr>
              <a:t>    public String getColumnName(int col) {</a:t>
            </a:r>
          </a:p>
          <a:p>
            <a:pPr eaLnBrk="1" hangingPunct="1">
              <a:lnSpc>
                <a:spcPct val="80000"/>
              </a:lnSpc>
            </a:pPr>
            <a:r>
              <a:rPr lang="en-US" altLang="zh-CN" sz="800" smtClean="0">
                <a:latin typeface="Arial" pitchFamily="34" charset="0"/>
              </a:rPr>
              <a:t>        return columnName[col];</a:t>
            </a:r>
          </a:p>
          <a:p>
            <a:pPr eaLnBrk="1" hangingPunct="1">
              <a:lnSpc>
                <a:spcPct val="80000"/>
              </a:lnSpc>
            </a:pPr>
            <a:r>
              <a:rPr lang="en-US" altLang="zh-CN" sz="800" smtClean="0">
                <a:latin typeface="Arial" pitchFamily="34" charset="0"/>
              </a:rPr>
              <a:t>    }</a:t>
            </a:r>
          </a:p>
          <a:p>
            <a:pPr eaLnBrk="1" hangingPunct="1">
              <a:lnSpc>
                <a:spcPct val="80000"/>
              </a:lnSpc>
            </a:pPr>
            <a:r>
              <a:rPr lang="en-US" altLang="zh-CN" sz="800" smtClean="0">
                <a:latin typeface="Arial" pitchFamily="34" charset="0"/>
              </a:rPr>
              <a:t>    public boolean isCellEditable(int rowIndex,int columnIndex)</a:t>
            </a:r>
          </a:p>
          <a:p>
            <a:pPr eaLnBrk="1" hangingPunct="1">
              <a:lnSpc>
                <a:spcPct val="80000"/>
              </a:lnSpc>
            </a:pPr>
            <a:r>
              <a:rPr lang="en-US" altLang="zh-CN" sz="800" smtClean="0">
                <a:latin typeface="Arial" pitchFamily="34" charset="0"/>
              </a:rPr>
              <a:t>    {     return true;    } </a:t>
            </a:r>
          </a:p>
          <a:p>
            <a:pPr eaLnBrk="1" hangingPunct="1">
              <a:lnSpc>
                <a:spcPct val="80000"/>
              </a:lnSpc>
            </a:pPr>
            <a:r>
              <a:rPr lang="en-US" altLang="zh-CN" sz="800" smtClean="0">
                <a:latin typeface="Arial" pitchFamily="34" charset="0"/>
              </a:rPr>
              <a:t>	public void setValueAt(Object value,int row,int col)</a:t>
            </a:r>
          </a:p>
          <a:p>
            <a:pPr eaLnBrk="1" hangingPunct="1">
              <a:lnSpc>
                <a:spcPct val="80000"/>
              </a:lnSpc>
            </a:pPr>
            <a:r>
              <a:rPr lang="en-US" altLang="zh-CN" sz="800" smtClean="0">
                <a:latin typeface="Arial" pitchFamily="34" charset="0"/>
              </a:rPr>
              <a:t>   {     data[row][col]=value;     </a:t>
            </a:r>
          </a:p>
          <a:p>
            <a:pPr eaLnBrk="1" hangingPunct="1">
              <a:lnSpc>
                <a:spcPct val="80000"/>
              </a:lnSpc>
            </a:pPr>
            <a:r>
              <a:rPr lang="en-US" altLang="zh-CN" sz="800" smtClean="0">
                <a:latin typeface="Arial" pitchFamily="34" charset="0"/>
              </a:rPr>
              <a:t>        fireTableCellUpdated(row,col);   </a:t>
            </a:r>
          </a:p>
          <a:p>
            <a:pPr eaLnBrk="1" hangingPunct="1">
              <a:lnSpc>
                <a:spcPct val="80000"/>
              </a:lnSpc>
            </a:pPr>
            <a:r>
              <a:rPr lang="en-US" altLang="zh-CN" sz="800" smtClean="0">
                <a:latin typeface="Arial" pitchFamily="34" charset="0"/>
              </a:rPr>
              <a:t>   } </a:t>
            </a:r>
          </a:p>
          <a:p>
            <a:pPr eaLnBrk="1" hangingPunct="1">
              <a:lnSpc>
                <a:spcPct val="80000"/>
              </a:lnSpc>
            </a:pPr>
            <a:r>
              <a:rPr lang="en-US" altLang="zh-CN" sz="800" smtClean="0">
                <a:latin typeface="Arial" pitchFamily="34" charset="0"/>
              </a:rPr>
              <a:t>}</a:t>
            </a:r>
          </a:p>
          <a:p>
            <a:pPr eaLnBrk="1" hangingPunct="1">
              <a:lnSpc>
                <a:spcPct val="80000"/>
              </a:lnSpc>
            </a:pPr>
            <a:endParaRPr lang="en-US" altLang="zh-CN" sz="800" smtClean="0">
              <a:latin typeface="Arial" pitchFamily="34" charset="0"/>
            </a:endParaRPr>
          </a:p>
          <a:p>
            <a:pPr eaLnBrk="1" hangingPunct="1">
              <a:lnSpc>
                <a:spcPct val="80000"/>
              </a:lnSpc>
            </a:pPr>
            <a:r>
              <a:rPr lang="en-US" altLang="zh-CN" sz="800" smtClean="0">
                <a:latin typeface="Arial" pitchFamily="34" charset="0"/>
              </a:rPr>
              <a:t>class TableDemo implements  ActionListener{</a:t>
            </a:r>
          </a:p>
          <a:p>
            <a:pPr eaLnBrk="1" hangingPunct="1">
              <a:lnSpc>
                <a:spcPct val="80000"/>
              </a:lnSpc>
            </a:pPr>
            <a:r>
              <a:rPr lang="en-US" altLang="zh-CN" sz="800" smtClean="0">
                <a:latin typeface="Arial" pitchFamily="34" charset="0"/>
              </a:rPr>
              <a:t>	JTable table;</a:t>
            </a:r>
          </a:p>
          <a:p>
            <a:pPr eaLnBrk="1" hangingPunct="1">
              <a:lnSpc>
                <a:spcPct val="80000"/>
              </a:lnSpc>
            </a:pPr>
            <a:r>
              <a:rPr lang="en-US" altLang="zh-CN" sz="800" smtClean="0">
                <a:latin typeface="Arial" pitchFamily="34" charset="0"/>
              </a:rPr>
              <a:t>	JButton b;</a:t>
            </a:r>
          </a:p>
          <a:p>
            <a:pPr eaLnBrk="1" hangingPunct="1">
              <a:lnSpc>
                <a:spcPct val="80000"/>
              </a:lnSpc>
            </a:pPr>
            <a:r>
              <a:rPr lang="en-US" altLang="zh-CN" sz="800" smtClean="0">
                <a:latin typeface="Arial" pitchFamily="34" charset="0"/>
              </a:rPr>
              <a:t>	TableModel tm;</a:t>
            </a:r>
          </a:p>
          <a:p>
            <a:pPr eaLnBrk="1" hangingPunct="1">
              <a:lnSpc>
                <a:spcPct val="80000"/>
              </a:lnSpc>
            </a:pPr>
            <a:r>
              <a:rPr lang="en-US" altLang="zh-CN" sz="800" smtClean="0">
                <a:latin typeface="Arial" pitchFamily="34" charset="0"/>
              </a:rPr>
              <a:t>	TableDemo(){</a:t>
            </a:r>
          </a:p>
          <a:p>
            <a:pPr eaLnBrk="1" hangingPunct="1">
              <a:lnSpc>
                <a:spcPct val="80000"/>
              </a:lnSpc>
            </a:pPr>
            <a:r>
              <a:rPr lang="en-US" altLang="zh-CN" sz="800" smtClean="0">
                <a:latin typeface="Arial" pitchFamily="34" charset="0"/>
              </a:rPr>
              <a:t>		tm=new TableModel();</a:t>
            </a:r>
          </a:p>
          <a:p>
            <a:pPr eaLnBrk="1" hangingPunct="1">
              <a:lnSpc>
                <a:spcPct val="80000"/>
              </a:lnSpc>
            </a:pPr>
            <a:r>
              <a:rPr lang="en-US" altLang="zh-CN" sz="800" smtClean="0">
                <a:latin typeface="Arial" pitchFamily="34" charset="0"/>
              </a:rPr>
              <a:t>		table=new JTable(tm);</a:t>
            </a:r>
          </a:p>
          <a:p>
            <a:pPr eaLnBrk="1" hangingPunct="1">
              <a:lnSpc>
                <a:spcPct val="80000"/>
              </a:lnSpc>
            </a:pPr>
            <a:r>
              <a:rPr lang="en-US" altLang="zh-CN" sz="800" smtClean="0">
                <a:latin typeface="Arial" pitchFamily="34" charset="0"/>
              </a:rPr>
              <a:t>		table.setRowHeight(25);                //</a:t>
            </a:r>
            <a:r>
              <a:rPr lang="zh-CN" altLang="en-US" sz="800" smtClean="0">
                <a:latin typeface="Arial" pitchFamily="34" charset="0"/>
              </a:rPr>
              <a:t>设置行高</a:t>
            </a:r>
          </a:p>
          <a:p>
            <a:pPr eaLnBrk="1" hangingPunct="1">
              <a:lnSpc>
                <a:spcPct val="80000"/>
              </a:lnSpc>
            </a:pPr>
            <a:r>
              <a:rPr lang="zh-CN" altLang="en-US" sz="800" smtClean="0">
                <a:latin typeface="Arial" pitchFamily="34" charset="0"/>
              </a:rPr>
              <a:t>		</a:t>
            </a:r>
            <a:r>
              <a:rPr lang="en-US" altLang="zh-CN" sz="800" smtClean="0">
                <a:latin typeface="Arial" pitchFamily="34" charset="0"/>
              </a:rPr>
              <a:t>JScrollPane  pane=new JScrollPane(table);  //</a:t>
            </a:r>
            <a:r>
              <a:rPr lang="zh-CN" altLang="en-US" sz="800" smtClean="0">
                <a:latin typeface="Arial" pitchFamily="34" charset="0"/>
              </a:rPr>
              <a:t>添加滚动条</a:t>
            </a:r>
          </a:p>
          <a:p>
            <a:pPr eaLnBrk="1" hangingPunct="1">
              <a:lnSpc>
                <a:spcPct val="80000"/>
              </a:lnSpc>
            </a:pPr>
            <a:r>
              <a:rPr lang="zh-CN" altLang="en-US" sz="800" smtClean="0">
                <a:latin typeface="Arial" pitchFamily="34" charset="0"/>
              </a:rPr>
              <a:t>		</a:t>
            </a:r>
            <a:r>
              <a:rPr lang="en-US" altLang="zh-CN" sz="800" smtClean="0">
                <a:latin typeface="Arial" pitchFamily="34" charset="0"/>
              </a:rPr>
              <a:t>JFrame f=new JFrame();</a:t>
            </a:r>
          </a:p>
          <a:p>
            <a:pPr eaLnBrk="1" hangingPunct="1">
              <a:lnSpc>
                <a:spcPct val="80000"/>
              </a:lnSpc>
            </a:pPr>
            <a:r>
              <a:rPr lang="en-US" altLang="zh-CN" sz="800" smtClean="0">
                <a:latin typeface="Arial" pitchFamily="34" charset="0"/>
              </a:rPr>
              <a:t>		f.setSize(300,200);</a:t>
            </a:r>
          </a:p>
          <a:p>
            <a:pPr eaLnBrk="1" hangingPunct="1">
              <a:lnSpc>
                <a:spcPct val="80000"/>
              </a:lnSpc>
            </a:pPr>
            <a:r>
              <a:rPr lang="en-US" altLang="zh-CN" sz="800" smtClean="0">
                <a:latin typeface="Arial" pitchFamily="34" charset="0"/>
              </a:rPr>
              <a:t>		f.add(pane);</a:t>
            </a:r>
          </a:p>
          <a:p>
            <a:pPr eaLnBrk="1" hangingPunct="1">
              <a:lnSpc>
                <a:spcPct val="80000"/>
              </a:lnSpc>
            </a:pPr>
            <a:r>
              <a:rPr lang="en-US" altLang="zh-CN" sz="800" smtClean="0">
                <a:latin typeface="Arial" pitchFamily="34" charset="0"/>
              </a:rPr>
              <a:t>		f.setVisible(true);</a:t>
            </a:r>
          </a:p>
          <a:p>
            <a:pPr eaLnBrk="1" hangingPunct="1">
              <a:lnSpc>
                <a:spcPct val="80000"/>
              </a:lnSpc>
            </a:pPr>
            <a:r>
              <a:rPr lang="en-US" altLang="zh-CN" sz="800" smtClean="0">
                <a:latin typeface="Arial" pitchFamily="34" charset="0"/>
              </a:rPr>
              <a:t>		b=new JButton("</a:t>
            </a:r>
            <a:r>
              <a:rPr lang="zh-CN" altLang="en-US" sz="800" smtClean="0">
                <a:latin typeface="Arial" pitchFamily="34" charset="0"/>
              </a:rPr>
              <a:t>显示</a:t>
            </a:r>
            <a:r>
              <a:rPr lang="en-US" altLang="zh-CN" sz="800" smtClean="0">
                <a:latin typeface="Arial" pitchFamily="34" charset="0"/>
              </a:rPr>
              <a:t>");</a:t>
            </a:r>
          </a:p>
          <a:p>
            <a:pPr eaLnBrk="1" hangingPunct="1">
              <a:lnSpc>
                <a:spcPct val="80000"/>
              </a:lnSpc>
            </a:pPr>
            <a:r>
              <a:rPr lang="en-US" altLang="zh-CN" sz="800" smtClean="0">
                <a:latin typeface="Arial" pitchFamily="34" charset="0"/>
              </a:rPr>
              <a:t>		f.add(b,BorderLayout.SOUTH);</a:t>
            </a:r>
          </a:p>
          <a:p>
            <a:pPr eaLnBrk="1" hangingPunct="1">
              <a:lnSpc>
                <a:spcPct val="80000"/>
              </a:lnSpc>
            </a:pPr>
            <a:r>
              <a:rPr lang="en-US" altLang="zh-CN" sz="800" smtClean="0">
                <a:latin typeface="Arial" pitchFamily="34" charset="0"/>
              </a:rPr>
              <a:t>		b.addActionListener(this);</a:t>
            </a:r>
          </a:p>
          <a:p>
            <a:pPr eaLnBrk="1" hangingPunct="1">
              <a:lnSpc>
                <a:spcPct val="80000"/>
              </a:lnSpc>
            </a:pPr>
            <a:r>
              <a:rPr lang="en-US" altLang="zh-CN" sz="800" smtClean="0">
                <a:latin typeface="Arial" pitchFamily="34" charset="0"/>
              </a:rPr>
              <a:t>	} 	</a:t>
            </a:r>
          </a:p>
          <a:p>
            <a:pPr eaLnBrk="1" hangingPunct="1">
              <a:lnSpc>
                <a:spcPct val="80000"/>
              </a:lnSpc>
            </a:pPr>
            <a:r>
              <a:rPr lang="en-US" altLang="zh-CN" sz="800" smtClean="0">
                <a:latin typeface="Arial" pitchFamily="34" charset="0"/>
              </a:rPr>
              <a:t>	        </a:t>
            </a:r>
          </a:p>
          <a:p>
            <a:pPr eaLnBrk="1" hangingPunct="1">
              <a:lnSpc>
                <a:spcPct val="80000"/>
              </a:lnSpc>
            </a:pPr>
            <a:r>
              <a:rPr lang="en-US" altLang="zh-CN" sz="800" smtClean="0">
                <a:latin typeface="Arial" pitchFamily="34" charset="0"/>
              </a:rPr>
              <a:t>	public void actionPerformed(ActionEvent e){</a:t>
            </a:r>
          </a:p>
          <a:p>
            <a:pPr eaLnBrk="1" hangingPunct="1">
              <a:lnSpc>
                <a:spcPct val="80000"/>
              </a:lnSpc>
            </a:pPr>
            <a:r>
              <a:rPr lang="en-US" altLang="zh-CN" sz="800" smtClean="0">
                <a:latin typeface="Arial" pitchFamily="34" charset="0"/>
              </a:rPr>
              <a:t>		for(int i=0;i&lt;tm.getRowCount();i++){</a:t>
            </a:r>
          </a:p>
          <a:p>
            <a:pPr eaLnBrk="1" hangingPunct="1">
              <a:lnSpc>
                <a:spcPct val="80000"/>
              </a:lnSpc>
            </a:pPr>
            <a:r>
              <a:rPr lang="en-US" altLang="zh-CN" sz="800" smtClean="0">
                <a:latin typeface="Arial" pitchFamily="34" charset="0"/>
              </a:rPr>
              <a:t>			for(int j=0;j&lt;tm.getColumnCount();j++)</a:t>
            </a:r>
          </a:p>
          <a:p>
            <a:pPr eaLnBrk="1" hangingPunct="1">
              <a:lnSpc>
                <a:spcPct val="80000"/>
              </a:lnSpc>
            </a:pPr>
            <a:r>
              <a:rPr lang="en-US" altLang="zh-CN" sz="800" smtClean="0">
                <a:latin typeface="Arial" pitchFamily="34" charset="0"/>
              </a:rPr>
              <a:t>				{	System.out.printf("%-20s",tm.data[i][j]);</a:t>
            </a:r>
          </a:p>
          <a:p>
            <a:pPr eaLnBrk="1" hangingPunct="1">
              <a:lnSpc>
                <a:spcPct val="80000"/>
              </a:lnSpc>
            </a:pPr>
            <a:r>
              <a:rPr lang="en-US" altLang="zh-CN" sz="800" smtClean="0">
                <a:latin typeface="Arial" pitchFamily="34" charset="0"/>
              </a:rPr>
              <a:t>				}</a:t>
            </a:r>
          </a:p>
          <a:p>
            <a:pPr eaLnBrk="1" hangingPunct="1">
              <a:lnSpc>
                <a:spcPct val="80000"/>
              </a:lnSpc>
            </a:pPr>
            <a:r>
              <a:rPr lang="en-US" altLang="zh-CN" sz="800" smtClean="0">
                <a:latin typeface="Arial" pitchFamily="34" charset="0"/>
              </a:rPr>
              <a:t>				System.out.println();</a:t>
            </a:r>
          </a:p>
          <a:p>
            <a:pPr eaLnBrk="1" hangingPunct="1">
              <a:lnSpc>
                <a:spcPct val="80000"/>
              </a:lnSpc>
            </a:pPr>
            <a:r>
              <a:rPr lang="en-US" altLang="zh-CN" sz="800" smtClean="0">
                <a:latin typeface="Arial" pitchFamily="34" charset="0"/>
              </a:rPr>
              <a:t>			}</a:t>
            </a:r>
          </a:p>
          <a:p>
            <a:pPr eaLnBrk="1" hangingPunct="1">
              <a:lnSpc>
                <a:spcPct val="80000"/>
              </a:lnSpc>
            </a:pPr>
            <a:r>
              <a:rPr lang="en-US" altLang="zh-CN" sz="800" smtClean="0">
                <a:latin typeface="Arial" pitchFamily="34" charset="0"/>
              </a:rPr>
              <a:t>	}</a:t>
            </a:r>
          </a:p>
          <a:p>
            <a:pPr eaLnBrk="1" hangingPunct="1">
              <a:lnSpc>
                <a:spcPct val="80000"/>
              </a:lnSpc>
            </a:pPr>
            <a:r>
              <a:rPr lang="en-US" altLang="zh-CN" sz="800" smtClean="0">
                <a:latin typeface="Arial" pitchFamily="34" charset="0"/>
              </a:rPr>
              <a:t>	public static void main(String args[])	{</a:t>
            </a:r>
          </a:p>
          <a:p>
            <a:pPr eaLnBrk="1" hangingPunct="1">
              <a:lnSpc>
                <a:spcPct val="80000"/>
              </a:lnSpc>
            </a:pPr>
            <a:r>
              <a:rPr lang="en-US" altLang="zh-CN" sz="800" smtClean="0">
                <a:latin typeface="Arial" pitchFamily="34" charset="0"/>
              </a:rPr>
              <a:t>		new TableDemo();</a:t>
            </a:r>
          </a:p>
          <a:p>
            <a:pPr eaLnBrk="1" hangingPunct="1">
              <a:lnSpc>
                <a:spcPct val="80000"/>
              </a:lnSpc>
            </a:pPr>
            <a:r>
              <a:rPr lang="en-US" altLang="zh-CN" sz="800" smtClean="0">
                <a:latin typeface="Arial" pitchFamily="34" charset="0"/>
              </a:rPr>
              <a:t>	}</a:t>
            </a:r>
          </a:p>
          <a:p>
            <a:pPr eaLnBrk="1" hangingPunct="1">
              <a:lnSpc>
                <a:spcPct val="80000"/>
              </a:lnSpc>
            </a:pPr>
            <a:r>
              <a:rPr lang="en-US" altLang="zh-CN" sz="800" smtClean="0">
                <a:latin typeface="Arial" pitchFamily="34" charset="0"/>
              </a:rPr>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711E4642-681C-4957-A53C-223C1B30374F}" type="slidenum">
              <a:rPr lang="zh-CN" altLang="en-US" sz="1200">
                <a:solidFill>
                  <a:prstClr val="black"/>
                </a:solidFill>
                <a:latin typeface="Arial" pitchFamily="34" charset="0"/>
              </a:rPr>
              <a:pPr eaLnBrk="1" hangingPunct="1"/>
              <a:t>16</a:t>
            </a:fld>
            <a:endParaRPr lang="en-US" altLang="zh-CN" sz="1200">
              <a:solidFill>
                <a:prstClr val="black"/>
              </a:solidFill>
              <a:latin typeface="Arial" pitchFamily="34"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eaLnBrk="1" hangingPunct="1"/>
            <a:r>
              <a:rPr lang="zh-CN" altLang="en-US" smtClean="0">
                <a:latin typeface="Arial" pitchFamily="34" charset="0"/>
              </a:rPr>
              <a:t>例子代码见</a:t>
            </a:r>
            <a:r>
              <a:rPr lang="en-US" altLang="zh-CN" smtClean="0">
                <a:latin typeface="Arial" pitchFamily="34" charset="0"/>
              </a:rPr>
              <a:t>SelectionModelDemo.java</a:t>
            </a:r>
          </a:p>
          <a:p>
            <a:pPr eaLnBrk="1" hangingPunct="1"/>
            <a:r>
              <a:rPr lang="en-US" altLang="zh-CN" smtClean="0">
                <a:latin typeface="Arial" pitchFamily="34" charset="0"/>
              </a:rPr>
              <a:t>//SelectionModelDemo.java</a:t>
            </a:r>
          </a:p>
          <a:p>
            <a:pPr eaLnBrk="1" hangingPunct="1"/>
            <a:r>
              <a:rPr lang="en-US" altLang="zh-CN" smtClean="0">
                <a:latin typeface="Arial" pitchFamily="34" charset="0"/>
              </a:rPr>
              <a:t>import java.awt.*;</a:t>
            </a:r>
          </a:p>
          <a:p>
            <a:pPr eaLnBrk="1" hangingPunct="1"/>
            <a:r>
              <a:rPr lang="en-US" altLang="zh-CN" smtClean="0">
                <a:latin typeface="Arial" pitchFamily="34" charset="0"/>
              </a:rPr>
              <a:t>import java.awt.event.*;</a:t>
            </a:r>
          </a:p>
          <a:p>
            <a:pPr eaLnBrk="1" hangingPunct="1"/>
            <a:r>
              <a:rPr lang="en-US" altLang="zh-CN" smtClean="0">
                <a:latin typeface="Arial" pitchFamily="34" charset="0"/>
              </a:rPr>
              <a:t>import javax.swing.*;</a:t>
            </a:r>
          </a:p>
          <a:p>
            <a:pPr eaLnBrk="1" hangingPunct="1"/>
            <a:r>
              <a:rPr lang="en-US" altLang="zh-CN" smtClean="0">
                <a:latin typeface="Arial" pitchFamily="34" charset="0"/>
              </a:rPr>
              <a:t>import javax.swing.event.*;</a:t>
            </a:r>
          </a:p>
          <a:p>
            <a:pPr eaLnBrk="1" hangingPunct="1"/>
            <a:endParaRPr lang="en-US" altLang="zh-CN" smtClean="0">
              <a:latin typeface="Arial" pitchFamily="34" charset="0"/>
            </a:endParaRPr>
          </a:p>
          <a:p>
            <a:pPr eaLnBrk="1" hangingPunct="1"/>
            <a:r>
              <a:rPr lang="en-US" altLang="zh-CN" smtClean="0">
                <a:latin typeface="Arial" pitchFamily="34" charset="0"/>
              </a:rPr>
              <a:t>class SelectionModelDemo implements ActionListener,ListSelectionListener{</a:t>
            </a:r>
          </a:p>
          <a:p>
            <a:pPr eaLnBrk="1" hangingPunct="1"/>
            <a:r>
              <a:rPr lang="en-US" altLang="zh-CN" smtClean="0">
                <a:latin typeface="Arial" pitchFamily="34" charset="0"/>
              </a:rPr>
              <a:t>   JTable table=null;</a:t>
            </a:r>
          </a:p>
          <a:p>
            <a:pPr eaLnBrk="1" hangingPunct="1"/>
            <a:r>
              <a:rPr lang="en-US" altLang="zh-CN" smtClean="0">
                <a:latin typeface="Arial" pitchFamily="34" charset="0"/>
              </a:rPr>
              <a:t>   ListSelectionModel selectionMode=null;</a:t>
            </a:r>
          </a:p>
          <a:p>
            <a:pPr eaLnBrk="1" hangingPunct="1"/>
            <a:r>
              <a:rPr lang="en-US" altLang="zh-CN" smtClean="0">
                <a:latin typeface="Arial" pitchFamily="34" charset="0"/>
              </a:rPr>
              <a:t>   JLabel label=null;//</a:t>
            </a:r>
            <a:r>
              <a:rPr lang="zh-CN" altLang="en-US" smtClean="0">
                <a:latin typeface="Arial" pitchFamily="34" charset="0"/>
              </a:rPr>
              <a:t>显示用户选取表格之用</a:t>
            </a:r>
          </a:p>
          <a:p>
            <a:pPr eaLnBrk="1" hangingPunct="1"/>
            <a:r>
              <a:rPr lang="zh-CN" altLang="en-US" smtClean="0">
                <a:latin typeface="Arial" pitchFamily="34" charset="0"/>
              </a:rPr>
              <a:t>   </a:t>
            </a:r>
            <a:r>
              <a:rPr lang="en-US" altLang="zh-CN" smtClean="0">
                <a:latin typeface="Arial" pitchFamily="34" charset="0"/>
              </a:rPr>
              <a:t>public SelectionModelDemo(){</a:t>
            </a:r>
          </a:p>
          <a:p>
            <a:pPr eaLnBrk="1" hangingPunct="1"/>
            <a:r>
              <a:rPr lang="en-US" altLang="zh-CN" smtClean="0">
                <a:latin typeface="Arial" pitchFamily="34" charset="0"/>
              </a:rPr>
              <a:t>       JFrame f=new JFrame();</a:t>
            </a:r>
          </a:p>
          <a:p>
            <a:pPr eaLnBrk="1" hangingPunct="1"/>
            <a:r>
              <a:rPr lang="en-US" altLang="zh-CN" smtClean="0">
                <a:latin typeface="Arial" pitchFamily="34" charset="0"/>
              </a:rPr>
              <a:t>       String[] name={"</a:t>
            </a:r>
            <a:r>
              <a:rPr lang="zh-CN" altLang="en-US" smtClean="0">
                <a:latin typeface="Arial" pitchFamily="34" charset="0"/>
              </a:rPr>
              <a:t>字段</a:t>
            </a:r>
            <a:r>
              <a:rPr lang="en-US" altLang="zh-CN" smtClean="0">
                <a:latin typeface="Arial" pitchFamily="34" charset="0"/>
              </a:rPr>
              <a:t>1","</a:t>
            </a:r>
            <a:r>
              <a:rPr lang="zh-CN" altLang="en-US" smtClean="0">
                <a:latin typeface="Arial" pitchFamily="34" charset="0"/>
              </a:rPr>
              <a:t>字段</a:t>
            </a:r>
            <a:r>
              <a:rPr lang="en-US" altLang="zh-CN" smtClean="0">
                <a:latin typeface="Arial" pitchFamily="34" charset="0"/>
              </a:rPr>
              <a:t>2","</a:t>
            </a:r>
            <a:r>
              <a:rPr lang="zh-CN" altLang="en-US" smtClean="0">
                <a:latin typeface="Arial" pitchFamily="34" charset="0"/>
              </a:rPr>
              <a:t>字段</a:t>
            </a:r>
            <a:r>
              <a:rPr lang="en-US" altLang="zh-CN" smtClean="0">
                <a:latin typeface="Arial" pitchFamily="34" charset="0"/>
              </a:rPr>
              <a:t>3","</a:t>
            </a:r>
            <a:r>
              <a:rPr lang="zh-CN" altLang="en-US" smtClean="0">
                <a:latin typeface="Arial" pitchFamily="34" charset="0"/>
              </a:rPr>
              <a:t>字段</a:t>
            </a:r>
            <a:r>
              <a:rPr lang="en-US" altLang="zh-CN" smtClean="0">
                <a:latin typeface="Arial" pitchFamily="34" charset="0"/>
              </a:rPr>
              <a:t>4","</a:t>
            </a:r>
            <a:r>
              <a:rPr lang="zh-CN" altLang="en-US" smtClean="0">
                <a:latin typeface="Arial" pitchFamily="34" charset="0"/>
              </a:rPr>
              <a:t>字段</a:t>
            </a:r>
            <a:r>
              <a:rPr lang="en-US" altLang="zh-CN" smtClean="0">
                <a:latin typeface="Arial" pitchFamily="34" charset="0"/>
              </a:rPr>
              <a:t>5"};</a:t>
            </a:r>
          </a:p>
          <a:p>
            <a:pPr eaLnBrk="1" hangingPunct="1"/>
            <a:r>
              <a:rPr lang="en-US" altLang="zh-CN" smtClean="0">
                <a:latin typeface="Arial" pitchFamily="34" charset="0"/>
              </a:rPr>
              <a:t>       String[][] data=new String[5][5];</a:t>
            </a:r>
          </a:p>
          <a:p>
            <a:pPr eaLnBrk="1" hangingPunct="1"/>
            <a:r>
              <a:rPr lang="en-US" altLang="zh-CN" smtClean="0">
                <a:latin typeface="Arial" pitchFamily="34" charset="0"/>
              </a:rPr>
              <a:t>       int value=1;</a:t>
            </a:r>
          </a:p>
          <a:p>
            <a:pPr eaLnBrk="1" hangingPunct="1"/>
            <a:r>
              <a:rPr lang="en-US" altLang="zh-CN" smtClean="0">
                <a:latin typeface="Arial" pitchFamily="34" charset="0"/>
              </a:rPr>
              <a:t>       for(int i=0;i&lt;data.length;i++){</a:t>
            </a:r>
          </a:p>
          <a:p>
            <a:pPr eaLnBrk="1" hangingPunct="1"/>
            <a:r>
              <a:rPr lang="en-US" altLang="zh-CN" smtClean="0">
                <a:latin typeface="Arial" pitchFamily="34" charset="0"/>
              </a:rPr>
              <a:t>         for (int j=0;j&lt;data[i].length;j++){</a:t>
            </a:r>
          </a:p>
          <a:p>
            <a:pPr eaLnBrk="1" hangingPunct="1"/>
            <a:r>
              <a:rPr lang="en-US" altLang="zh-CN" smtClean="0">
                <a:latin typeface="Arial" pitchFamily="34" charset="0"/>
              </a:rPr>
              <a:t>           data[i][j]=String.valueOf(value++);</a:t>
            </a:r>
          </a:p>
          <a:p>
            <a:pPr eaLnBrk="1" hangingPunct="1"/>
            <a:r>
              <a:rPr lang="en-US" altLang="zh-CN" smtClean="0">
                <a:latin typeface="Arial" pitchFamily="34" charset="0"/>
              </a:rPr>
              <a:t>         }</a:t>
            </a:r>
          </a:p>
          <a:p>
            <a:pPr eaLnBrk="1" hangingPunct="1"/>
            <a:r>
              <a:rPr lang="en-US" altLang="zh-CN" smtClean="0">
                <a:latin typeface="Arial" pitchFamily="34" charset="0"/>
              </a:rPr>
              <a:t>       }</a:t>
            </a:r>
          </a:p>
          <a:p>
            <a:pPr eaLnBrk="1" hangingPunct="1"/>
            <a:r>
              <a:rPr lang="en-US" altLang="zh-CN" smtClean="0">
                <a:latin typeface="Arial" pitchFamily="34" charset="0"/>
              </a:rPr>
              <a:t>       table=new JTable(data,name);</a:t>
            </a:r>
          </a:p>
          <a:p>
            <a:pPr eaLnBrk="1" hangingPunct="1"/>
            <a:r>
              <a:rPr lang="en-US" altLang="zh-CN" smtClean="0">
                <a:latin typeface="Arial" pitchFamily="34" charset="0"/>
              </a:rPr>
              <a:t>       table.setPreferredScrollableViewportSize(new Dimension(400,80));</a:t>
            </a:r>
          </a:p>
          <a:p>
            <a:pPr eaLnBrk="1" hangingPunct="1"/>
            <a:r>
              <a:rPr lang="en-US" altLang="zh-CN" smtClean="0">
                <a:latin typeface="Arial" pitchFamily="34" charset="0"/>
              </a:rPr>
              <a:t>    //   table.setCellSelectionEnabled(true);//</a:t>
            </a:r>
            <a:r>
              <a:rPr lang="zh-CN" altLang="en-US" smtClean="0">
                <a:latin typeface="Arial" pitchFamily="34" charset="0"/>
              </a:rPr>
              <a:t>使得表格的选取是以</a:t>
            </a:r>
            <a:r>
              <a:rPr lang="en-US" altLang="zh-CN" smtClean="0">
                <a:latin typeface="Arial" pitchFamily="34" charset="0"/>
              </a:rPr>
              <a:t>cell</a:t>
            </a:r>
            <a:r>
              <a:rPr lang="zh-CN" altLang="en-US" smtClean="0">
                <a:latin typeface="Arial" pitchFamily="34" charset="0"/>
              </a:rPr>
              <a:t>为单位</a:t>
            </a:r>
            <a:r>
              <a:rPr lang="en-US" altLang="zh-CN" smtClean="0">
                <a:latin typeface="Arial" pitchFamily="34" charset="0"/>
              </a:rPr>
              <a:t>,</a:t>
            </a:r>
            <a:r>
              <a:rPr lang="zh-CN" altLang="en-US" smtClean="0">
                <a:latin typeface="Arial" pitchFamily="34" charset="0"/>
              </a:rPr>
              <a:t>而不是以列为单位</a:t>
            </a:r>
            <a:r>
              <a:rPr lang="en-US" altLang="zh-CN" smtClean="0">
                <a:latin typeface="Arial" pitchFamily="34" charset="0"/>
              </a:rPr>
              <a:t>.</a:t>
            </a:r>
            <a:r>
              <a:rPr lang="zh-CN" altLang="en-US" smtClean="0">
                <a:latin typeface="Arial" pitchFamily="34" charset="0"/>
              </a:rPr>
              <a:t>若你没有写此行</a:t>
            </a:r>
            <a:r>
              <a:rPr lang="en-US" altLang="zh-CN" smtClean="0">
                <a:latin typeface="Arial" pitchFamily="34" charset="0"/>
              </a:rPr>
              <a:t>,</a:t>
            </a:r>
            <a:r>
              <a:rPr lang="zh-CN" altLang="en-US" smtClean="0">
                <a:latin typeface="Arial" pitchFamily="34" charset="0"/>
              </a:rPr>
              <a:t>则在选取表格数</a:t>
            </a:r>
          </a:p>
          <a:p>
            <a:pPr eaLnBrk="1" hangingPunct="1"/>
            <a:r>
              <a:rPr lang="zh-CN" altLang="en-US" smtClean="0">
                <a:latin typeface="Arial" pitchFamily="34" charset="0"/>
              </a:rPr>
              <a:t>                                           </a:t>
            </a:r>
            <a:r>
              <a:rPr lang="en-US" altLang="zh-CN" smtClean="0">
                <a:latin typeface="Arial" pitchFamily="34" charset="0"/>
              </a:rPr>
              <a:t>//</a:t>
            </a:r>
            <a:r>
              <a:rPr lang="zh-CN" altLang="en-US" smtClean="0">
                <a:latin typeface="Arial" pitchFamily="34" charset="0"/>
              </a:rPr>
              <a:t>据时以整列为单位</a:t>
            </a:r>
            <a:r>
              <a:rPr lang="en-US" altLang="zh-CN" smtClean="0">
                <a:latin typeface="Arial" pitchFamily="34" charset="0"/>
              </a:rPr>
              <a:t>.</a:t>
            </a:r>
          </a:p>
          <a:p>
            <a:pPr eaLnBrk="1" hangingPunct="1"/>
            <a:r>
              <a:rPr lang="en-US" altLang="zh-CN" smtClean="0">
                <a:latin typeface="Arial" pitchFamily="34" charset="0"/>
              </a:rPr>
              <a:t>       selectionMode=table.getSelectionModel();//</a:t>
            </a:r>
            <a:r>
              <a:rPr lang="zh-CN" altLang="en-US" smtClean="0">
                <a:latin typeface="Arial" pitchFamily="34" charset="0"/>
              </a:rPr>
              <a:t>取得</a:t>
            </a:r>
            <a:r>
              <a:rPr lang="en-US" altLang="zh-CN" smtClean="0">
                <a:latin typeface="Arial" pitchFamily="34" charset="0"/>
              </a:rPr>
              <a:t>table</a:t>
            </a:r>
            <a:r>
              <a:rPr lang="zh-CN" altLang="en-US" smtClean="0">
                <a:latin typeface="Arial" pitchFamily="34" charset="0"/>
              </a:rPr>
              <a:t>的</a:t>
            </a:r>
            <a:r>
              <a:rPr lang="en-US" altLang="zh-CN" smtClean="0">
                <a:latin typeface="Arial" pitchFamily="34" charset="0"/>
              </a:rPr>
              <a:t>ListSelectionModel.</a:t>
            </a:r>
          </a:p>
          <a:p>
            <a:pPr eaLnBrk="1" hangingPunct="1"/>
            <a:r>
              <a:rPr lang="en-US" altLang="zh-CN" smtClean="0">
                <a:latin typeface="Arial" pitchFamily="34" charset="0"/>
              </a:rPr>
              <a:t>       selectionMode.addListSelectionListener(this);</a:t>
            </a:r>
          </a:p>
          <a:p>
            <a:pPr eaLnBrk="1" hangingPunct="1"/>
            <a:r>
              <a:rPr lang="en-US" altLang="zh-CN" smtClean="0">
                <a:latin typeface="Arial" pitchFamily="34" charset="0"/>
              </a:rPr>
              <a:t>       JScrollPane s=new JScrollPane(table);</a:t>
            </a:r>
          </a:p>
          <a:p>
            <a:pPr eaLnBrk="1" hangingPunct="1"/>
            <a:r>
              <a:rPr lang="en-US" altLang="zh-CN" smtClean="0">
                <a:latin typeface="Arial" pitchFamily="34" charset="0"/>
              </a:rPr>
              <a:t>       JPanel panel=new JPanel();</a:t>
            </a:r>
          </a:p>
          <a:p>
            <a:pPr eaLnBrk="1" hangingPunct="1"/>
            <a:r>
              <a:rPr lang="en-US" altLang="zh-CN" smtClean="0">
                <a:latin typeface="Arial" pitchFamily="34" charset="0"/>
              </a:rPr>
              <a:t>       JButton b=new JButton("</a:t>
            </a:r>
            <a:r>
              <a:rPr lang="zh-CN" altLang="en-US" smtClean="0">
                <a:latin typeface="Arial" pitchFamily="34" charset="0"/>
              </a:rPr>
              <a:t>单一选择</a:t>
            </a:r>
            <a:r>
              <a:rPr lang="en-US" altLang="zh-CN" smtClean="0">
                <a:latin typeface="Arial" pitchFamily="34" charset="0"/>
              </a:rPr>
              <a:t>");</a:t>
            </a:r>
          </a:p>
          <a:p>
            <a:pPr eaLnBrk="1" hangingPunct="1"/>
            <a:r>
              <a:rPr lang="en-US" altLang="zh-CN" smtClean="0">
                <a:latin typeface="Arial" pitchFamily="34" charset="0"/>
              </a:rPr>
              <a:t>       panel.add(b);</a:t>
            </a:r>
          </a:p>
          <a:p>
            <a:pPr eaLnBrk="1" hangingPunct="1"/>
            <a:r>
              <a:rPr lang="en-US" altLang="zh-CN" smtClean="0">
                <a:latin typeface="Arial" pitchFamily="34" charset="0"/>
              </a:rPr>
              <a:t>       b.addActionListener(this);</a:t>
            </a:r>
          </a:p>
          <a:p>
            <a:pPr eaLnBrk="1" hangingPunct="1"/>
            <a:r>
              <a:rPr lang="en-US" altLang="zh-CN" smtClean="0">
                <a:latin typeface="Arial" pitchFamily="34" charset="0"/>
              </a:rPr>
              <a:t>       b=new JButton("</a:t>
            </a:r>
            <a:r>
              <a:rPr lang="zh-CN" altLang="en-US" smtClean="0">
                <a:latin typeface="Arial" pitchFamily="34" charset="0"/>
              </a:rPr>
              <a:t>连续区间选择</a:t>
            </a:r>
            <a:r>
              <a:rPr lang="en-US" altLang="zh-CN" smtClean="0">
                <a:latin typeface="Arial" pitchFamily="34" charset="0"/>
              </a:rPr>
              <a:t>");</a:t>
            </a:r>
          </a:p>
          <a:p>
            <a:pPr eaLnBrk="1" hangingPunct="1"/>
            <a:r>
              <a:rPr lang="en-US" altLang="zh-CN" smtClean="0">
                <a:latin typeface="Arial" pitchFamily="34" charset="0"/>
              </a:rPr>
              <a:t>       panel.add(b);</a:t>
            </a:r>
          </a:p>
          <a:p>
            <a:pPr eaLnBrk="1" hangingPunct="1"/>
            <a:r>
              <a:rPr lang="en-US" altLang="zh-CN" smtClean="0">
                <a:latin typeface="Arial" pitchFamily="34" charset="0"/>
              </a:rPr>
              <a:t>       b.addActionListener(this);</a:t>
            </a:r>
          </a:p>
          <a:p>
            <a:pPr eaLnBrk="1" hangingPunct="1"/>
            <a:r>
              <a:rPr lang="en-US" altLang="zh-CN" smtClean="0">
                <a:latin typeface="Arial" pitchFamily="34" charset="0"/>
              </a:rPr>
              <a:t>       b=new JButton("</a:t>
            </a:r>
            <a:r>
              <a:rPr lang="zh-CN" altLang="en-US" smtClean="0">
                <a:latin typeface="Arial" pitchFamily="34" charset="0"/>
              </a:rPr>
              <a:t>多重选择</a:t>
            </a:r>
            <a:r>
              <a:rPr lang="en-US" altLang="zh-CN" smtClean="0">
                <a:latin typeface="Arial" pitchFamily="34" charset="0"/>
              </a:rPr>
              <a:t>");       </a:t>
            </a:r>
          </a:p>
          <a:p>
            <a:pPr eaLnBrk="1" hangingPunct="1"/>
            <a:r>
              <a:rPr lang="en-US" altLang="zh-CN" smtClean="0">
                <a:latin typeface="Arial" pitchFamily="34" charset="0"/>
              </a:rPr>
              <a:t>       panel.add(b);</a:t>
            </a:r>
          </a:p>
          <a:p>
            <a:pPr eaLnBrk="1" hangingPunct="1"/>
            <a:r>
              <a:rPr lang="en-US" altLang="zh-CN" smtClean="0">
                <a:latin typeface="Arial" pitchFamily="34" charset="0"/>
              </a:rPr>
              <a:t>       b.addActionListener(this);</a:t>
            </a:r>
          </a:p>
          <a:p>
            <a:pPr eaLnBrk="1" hangingPunct="1"/>
            <a:r>
              <a:rPr lang="en-US" altLang="zh-CN" smtClean="0">
                <a:latin typeface="Arial" pitchFamily="34" charset="0"/>
              </a:rPr>
              <a:t>       </a:t>
            </a:r>
          </a:p>
          <a:p>
            <a:pPr eaLnBrk="1" hangingPunct="1"/>
            <a:r>
              <a:rPr lang="en-US" altLang="zh-CN" smtClean="0">
                <a:latin typeface="Arial" pitchFamily="34" charset="0"/>
              </a:rPr>
              <a:t>       label=new JLabel("</a:t>
            </a:r>
            <a:r>
              <a:rPr lang="zh-CN" altLang="en-US" smtClean="0">
                <a:latin typeface="Arial" pitchFamily="34" charset="0"/>
              </a:rPr>
              <a:t>你选取</a:t>
            </a:r>
            <a:r>
              <a:rPr lang="en-US" altLang="zh-CN" smtClean="0">
                <a:latin typeface="Arial" pitchFamily="34" charset="0"/>
              </a:rPr>
              <a:t>:");</a:t>
            </a:r>
          </a:p>
          <a:p>
            <a:pPr eaLnBrk="1" hangingPunct="1"/>
            <a:r>
              <a:rPr lang="en-US" altLang="zh-CN" smtClean="0">
                <a:latin typeface="Arial" pitchFamily="34" charset="0"/>
              </a:rPr>
              <a:t>       </a:t>
            </a:r>
          </a:p>
          <a:p>
            <a:pPr eaLnBrk="1" hangingPunct="1"/>
            <a:r>
              <a:rPr lang="en-US" altLang="zh-CN" smtClean="0">
                <a:latin typeface="Arial" pitchFamily="34" charset="0"/>
              </a:rPr>
              <a:t>       Container contentPane=f.getContentPane();</a:t>
            </a:r>
          </a:p>
          <a:p>
            <a:pPr eaLnBrk="1" hangingPunct="1"/>
            <a:r>
              <a:rPr lang="en-US" altLang="zh-CN" smtClean="0">
                <a:latin typeface="Arial" pitchFamily="34" charset="0"/>
              </a:rPr>
              <a:t>       contentPane.add(panel,BorderLayout.NORTH);</a:t>
            </a:r>
          </a:p>
          <a:p>
            <a:pPr eaLnBrk="1" hangingPunct="1"/>
            <a:r>
              <a:rPr lang="en-US" altLang="zh-CN" smtClean="0">
                <a:latin typeface="Arial" pitchFamily="34" charset="0"/>
              </a:rPr>
              <a:t>       contentPane.add(s,BorderLayout.CENTER);</a:t>
            </a:r>
          </a:p>
          <a:p>
            <a:pPr eaLnBrk="1" hangingPunct="1"/>
            <a:r>
              <a:rPr lang="en-US" altLang="zh-CN" smtClean="0">
                <a:latin typeface="Arial" pitchFamily="34" charset="0"/>
              </a:rPr>
              <a:t>       contentPane.add(label,BorderLayout.SOUTH);</a:t>
            </a:r>
          </a:p>
          <a:p>
            <a:pPr eaLnBrk="1" hangingPunct="1"/>
            <a:r>
              <a:rPr lang="en-US" altLang="zh-CN" smtClean="0">
                <a:latin typeface="Arial" pitchFamily="34" charset="0"/>
              </a:rPr>
              <a:t>       </a:t>
            </a:r>
          </a:p>
          <a:p>
            <a:pPr eaLnBrk="1" hangingPunct="1"/>
            <a:r>
              <a:rPr lang="en-US" altLang="zh-CN" smtClean="0">
                <a:latin typeface="Arial" pitchFamily="34" charset="0"/>
              </a:rPr>
              <a:t>       f.setTitle("SelectionModelDemo");</a:t>
            </a:r>
          </a:p>
          <a:p>
            <a:pPr eaLnBrk="1" hangingPunct="1"/>
            <a:r>
              <a:rPr lang="en-US" altLang="zh-CN" smtClean="0">
                <a:latin typeface="Arial" pitchFamily="34" charset="0"/>
              </a:rPr>
              <a:t>       f.pack();</a:t>
            </a:r>
          </a:p>
          <a:p>
            <a:pPr eaLnBrk="1" hangingPunct="1"/>
            <a:r>
              <a:rPr lang="en-US" altLang="zh-CN" smtClean="0">
                <a:latin typeface="Arial" pitchFamily="34" charset="0"/>
              </a:rPr>
              <a:t>       f.setVisible(true);</a:t>
            </a:r>
          </a:p>
          <a:p>
            <a:pPr eaLnBrk="1" hangingPunct="1"/>
            <a:r>
              <a:rPr lang="en-US" altLang="zh-CN" smtClean="0">
                <a:latin typeface="Arial" pitchFamily="34" charset="0"/>
              </a:rPr>
              <a:t>        f.addWindowListener(new WindowAdapter() {</a:t>
            </a:r>
          </a:p>
          <a:p>
            <a:pPr eaLnBrk="1" hangingPunct="1"/>
            <a:r>
              <a:rPr lang="en-US" altLang="zh-CN" smtClean="0">
                <a:latin typeface="Arial" pitchFamily="34" charset="0"/>
              </a:rPr>
              <a:t>            public void windowClosing(WindowEvent e) {</a:t>
            </a:r>
          </a:p>
          <a:p>
            <a:pPr eaLnBrk="1" hangingPunct="1"/>
            <a:r>
              <a:rPr lang="en-US" altLang="zh-CN" smtClean="0">
                <a:latin typeface="Arial" pitchFamily="34" charset="0"/>
              </a:rPr>
              <a:t>                System.exit(0);</a:t>
            </a:r>
          </a:p>
          <a:p>
            <a:pPr eaLnBrk="1" hangingPunct="1"/>
            <a:r>
              <a:rPr lang="en-US" altLang="zh-CN" smtClean="0">
                <a:latin typeface="Arial" pitchFamily="34" charset="0"/>
              </a:rPr>
              <a:t>            }</a:t>
            </a:r>
          </a:p>
          <a:p>
            <a:pPr eaLnBrk="1" hangingPunct="1"/>
            <a:r>
              <a:rPr lang="en-US" altLang="zh-CN" smtClean="0">
                <a:latin typeface="Arial" pitchFamily="34" charset="0"/>
              </a:rPr>
              <a:t>        });       </a:t>
            </a:r>
          </a:p>
          <a:p>
            <a:pPr eaLnBrk="1" hangingPunct="1"/>
            <a:r>
              <a:rPr lang="en-US" altLang="zh-CN" smtClean="0">
                <a:latin typeface="Arial" pitchFamily="34" charset="0"/>
              </a:rPr>
              <a:t>   }</a:t>
            </a:r>
          </a:p>
          <a:p>
            <a:pPr eaLnBrk="1" hangingPunct="1"/>
            <a:r>
              <a:rPr lang="en-US" altLang="zh-CN" smtClean="0">
                <a:latin typeface="Arial" pitchFamily="34" charset="0"/>
              </a:rPr>
              <a:t>   /*</a:t>
            </a:r>
            <a:r>
              <a:rPr lang="zh-CN" altLang="en-US" smtClean="0">
                <a:latin typeface="Arial" pitchFamily="34" charset="0"/>
              </a:rPr>
              <a:t>处理按钮事件</a:t>
            </a:r>
            <a:r>
              <a:rPr lang="en-US" altLang="zh-CN" smtClean="0">
                <a:latin typeface="Arial" pitchFamily="34" charset="0"/>
              </a:rPr>
              <a:t>,</a:t>
            </a:r>
            <a:r>
              <a:rPr lang="zh-CN" altLang="en-US" smtClean="0">
                <a:latin typeface="Arial" pitchFamily="34" charset="0"/>
              </a:rPr>
              <a:t>利用</a:t>
            </a:r>
            <a:r>
              <a:rPr lang="en-US" altLang="zh-CN" smtClean="0">
                <a:latin typeface="Arial" pitchFamily="34" charset="0"/>
              </a:rPr>
              <a:t>ListSelectionModel</a:t>
            </a:r>
            <a:r>
              <a:rPr lang="zh-CN" altLang="en-US" smtClean="0">
                <a:latin typeface="Arial" pitchFamily="34" charset="0"/>
              </a:rPr>
              <a:t>界面所定义的</a:t>
            </a:r>
            <a:r>
              <a:rPr lang="en-US" altLang="zh-CN" smtClean="0">
                <a:latin typeface="Arial" pitchFamily="34" charset="0"/>
              </a:rPr>
              <a:t>setSelectionMode()</a:t>
            </a:r>
            <a:r>
              <a:rPr lang="zh-CN" altLang="en-US" smtClean="0">
                <a:latin typeface="Arial" pitchFamily="34" charset="0"/>
              </a:rPr>
              <a:t>方法来设置表格选取模式</a:t>
            </a:r>
            <a:r>
              <a:rPr lang="en-US" altLang="zh-CN" smtClean="0">
                <a:latin typeface="Arial" pitchFamily="34" charset="0"/>
              </a:rPr>
              <a:t>.*/</a:t>
            </a:r>
          </a:p>
          <a:p>
            <a:pPr eaLnBrk="1" hangingPunct="1"/>
            <a:r>
              <a:rPr lang="en-US" altLang="zh-CN" smtClean="0">
                <a:latin typeface="Arial" pitchFamily="34" charset="0"/>
              </a:rPr>
              <a:t>   public void actionPerformed(ActionEvent e){</a:t>
            </a:r>
          </a:p>
          <a:p>
            <a:pPr eaLnBrk="1" hangingPunct="1"/>
            <a:r>
              <a:rPr lang="en-US" altLang="zh-CN" smtClean="0">
                <a:latin typeface="Arial" pitchFamily="34" charset="0"/>
              </a:rPr>
              <a:t>      if (e.getActionCommand().equals("</a:t>
            </a:r>
            <a:r>
              <a:rPr lang="zh-CN" altLang="en-US" smtClean="0">
                <a:latin typeface="Arial" pitchFamily="34" charset="0"/>
              </a:rPr>
              <a:t>单一选择</a:t>
            </a:r>
            <a:r>
              <a:rPr lang="en-US" altLang="zh-CN" smtClean="0">
                <a:latin typeface="Arial" pitchFamily="34" charset="0"/>
              </a:rPr>
              <a:t>"))</a:t>
            </a:r>
          </a:p>
          <a:p>
            <a:pPr eaLnBrk="1" hangingPunct="1"/>
            <a:r>
              <a:rPr lang="en-US" altLang="zh-CN" smtClean="0">
                <a:latin typeface="Arial" pitchFamily="34" charset="0"/>
              </a:rPr>
              <a:t>         selectionMode.setSelectionMode(ListSelectionModel.SINGLE_SELECTION);</a:t>
            </a:r>
          </a:p>
          <a:p>
            <a:pPr eaLnBrk="1" hangingPunct="1"/>
            <a:r>
              <a:rPr lang="en-US" altLang="zh-CN" smtClean="0">
                <a:latin typeface="Arial" pitchFamily="34" charset="0"/>
              </a:rPr>
              <a:t>      if (e.getActionCommand().equals("</a:t>
            </a:r>
            <a:r>
              <a:rPr lang="zh-CN" altLang="en-US" smtClean="0">
                <a:latin typeface="Arial" pitchFamily="34" charset="0"/>
              </a:rPr>
              <a:t>连续区间选择</a:t>
            </a:r>
            <a:r>
              <a:rPr lang="en-US" altLang="zh-CN" smtClean="0">
                <a:latin typeface="Arial" pitchFamily="34" charset="0"/>
              </a:rPr>
              <a:t>"))</a:t>
            </a:r>
          </a:p>
          <a:p>
            <a:pPr eaLnBrk="1" hangingPunct="1"/>
            <a:r>
              <a:rPr lang="en-US" altLang="zh-CN" smtClean="0">
                <a:latin typeface="Arial" pitchFamily="34" charset="0"/>
              </a:rPr>
              <a:t>         selectionMode.setSelectionMode(ListSelectionModel.SINGLE_INTERVAL_SELECTION);</a:t>
            </a:r>
          </a:p>
          <a:p>
            <a:pPr eaLnBrk="1" hangingPunct="1"/>
            <a:r>
              <a:rPr lang="en-US" altLang="zh-CN" smtClean="0">
                <a:latin typeface="Arial" pitchFamily="34" charset="0"/>
              </a:rPr>
              <a:t>      if (e.getActionCommand().equals("</a:t>
            </a:r>
            <a:r>
              <a:rPr lang="zh-CN" altLang="en-US" smtClean="0">
                <a:latin typeface="Arial" pitchFamily="34" charset="0"/>
              </a:rPr>
              <a:t>多重选择</a:t>
            </a:r>
            <a:r>
              <a:rPr lang="en-US" altLang="zh-CN" smtClean="0">
                <a:latin typeface="Arial" pitchFamily="34" charset="0"/>
              </a:rPr>
              <a:t>"))</a:t>
            </a:r>
          </a:p>
          <a:p>
            <a:pPr eaLnBrk="1" hangingPunct="1"/>
            <a:r>
              <a:rPr lang="en-US" altLang="zh-CN" smtClean="0">
                <a:latin typeface="Arial" pitchFamily="34" charset="0"/>
              </a:rPr>
              <a:t>         selectionMode.setSelectionMode(ListSelectionModel.MULTIPLE_INTERVAL_SELECTION);</a:t>
            </a:r>
          </a:p>
          <a:p>
            <a:pPr eaLnBrk="1" hangingPunct="1"/>
            <a:r>
              <a:rPr lang="en-US" altLang="zh-CN" smtClean="0">
                <a:latin typeface="Arial" pitchFamily="34" charset="0"/>
              </a:rPr>
              <a:t>      table.revalidate();</a:t>
            </a:r>
          </a:p>
          <a:p>
            <a:pPr eaLnBrk="1" hangingPunct="1"/>
            <a:r>
              <a:rPr lang="en-US" altLang="zh-CN" smtClean="0">
                <a:latin typeface="Arial" pitchFamily="34" charset="0"/>
              </a:rPr>
              <a:t>   }    </a:t>
            </a:r>
          </a:p>
          <a:p>
            <a:pPr eaLnBrk="1" hangingPunct="1"/>
            <a:endParaRPr lang="en-US" altLang="zh-CN" smtClean="0">
              <a:latin typeface="Arial" pitchFamily="34" charset="0"/>
            </a:endParaRPr>
          </a:p>
          <a:p>
            <a:pPr eaLnBrk="1" hangingPunct="1"/>
            <a:r>
              <a:rPr lang="en-US" altLang="zh-CN" smtClean="0">
                <a:latin typeface="Arial" pitchFamily="34" charset="0"/>
              </a:rPr>
              <a:t>   /*</a:t>
            </a:r>
            <a:r>
              <a:rPr lang="zh-CN" altLang="en-US" smtClean="0">
                <a:latin typeface="Arial" pitchFamily="34" charset="0"/>
              </a:rPr>
              <a:t>当用户选取表格数据时会触发</a:t>
            </a:r>
            <a:r>
              <a:rPr lang="en-US" altLang="zh-CN" smtClean="0">
                <a:latin typeface="Arial" pitchFamily="34" charset="0"/>
              </a:rPr>
              <a:t>ListSelectionEvent,</a:t>
            </a:r>
            <a:r>
              <a:rPr lang="zh-CN" altLang="en-US" smtClean="0">
                <a:latin typeface="Arial" pitchFamily="34" charset="0"/>
              </a:rPr>
              <a:t>我们实现</a:t>
            </a:r>
            <a:r>
              <a:rPr lang="en-US" altLang="zh-CN" smtClean="0">
                <a:latin typeface="Arial" pitchFamily="34" charset="0"/>
              </a:rPr>
              <a:t>ListSelectionListener</a:t>
            </a:r>
            <a:r>
              <a:rPr lang="zh-CN" altLang="en-US" smtClean="0">
                <a:latin typeface="Arial" pitchFamily="34" charset="0"/>
              </a:rPr>
              <a:t>界面来处理这一事件</a:t>
            </a:r>
            <a:r>
              <a:rPr lang="en-US" altLang="zh-CN" smtClean="0">
                <a:latin typeface="Arial" pitchFamily="34" charset="0"/>
              </a:rPr>
              <a:t>.ListSelectionListener</a:t>
            </a:r>
            <a:r>
              <a:rPr lang="zh-CN" altLang="en-US" smtClean="0">
                <a:latin typeface="Arial" pitchFamily="34" charset="0"/>
              </a:rPr>
              <a:t>界</a:t>
            </a:r>
          </a:p>
          <a:p>
            <a:pPr eaLnBrk="1" hangingPunct="1"/>
            <a:r>
              <a:rPr lang="zh-CN" altLang="en-US" smtClean="0">
                <a:latin typeface="Arial" pitchFamily="34" charset="0"/>
              </a:rPr>
              <a:t>    *面只定义一个方法</a:t>
            </a:r>
            <a:r>
              <a:rPr lang="en-US" altLang="zh-CN" smtClean="0">
                <a:latin typeface="Arial" pitchFamily="34" charset="0"/>
              </a:rPr>
              <a:t>,</a:t>
            </a:r>
            <a:r>
              <a:rPr lang="zh-CN" altLang="en-US" smtClean="0">
                <a:latin typeface="Arial" pitchFamily="34" charset="0"/>
              </a:rPr>
              <a:t>那就是</a:t>
            </a:r>
            <a:r>
              <a:rPr lang="en-US" altLang="zh-CN" smtClean="0">
                <a:latin typeface="Arial" pitchFamily="34" charset="0"/>
              </a:rPr>
              <a:t>valueChanged().</a:t>
            </a:r>
          </a:p>
          <a:p>
            <a:pPr eaLnBrk="1" hangingPunct="1"/>
            <a:r>
              <a:rPr lang="en-US" altLang="zh-CN" smtClean="0">
                <a:latin typeface="Arial" pitchFamily="34" charset="0"/>
              </a:rPr>
              <a:t>    */  </a:t>
            </a:r>
          </a:p>
          <a:p>
            <a:pPr eaLnBrk="1" hangingPunct="1"/>
            <a:r>
              <a:rPr lang="en-US" altLang="zh-CN" smtClean="0">
                <a:latin typeface="Arial" pitchFamily="34" charset="0"/>
              </a:rPr>
              <a:t>   public void valueChanged(ListSelectionEvent el){</a:t>
            </a:r>
          </a:p>
          <a:p>
            <a:pPr eaLnBrk="1" hangingPunct="1"/>
            <a:r>
              <a:rPr lang="en-US" altLang="zh-CN" smtClean="0">
                <a:latin typeface="Arial" pitchFamily="34" charset="0"/>
              </a:rPr>
              <a:t>      String tempString="";</a:t>
            </a:r>
          </a:p>
          <a:p>
            <a:pPr eaLnBrk="1" hangingPunct="1"/>
            <a:r>
              <a:rPr lang="en-US" altLang="zh-CN" smtClean="0">
                <a:latin typeface="Arial" pitchFamily="34" charset="0"/>
              </a:rPr>
              <a:t>       //JTable</a:t>
            </a:r>
            <a:r>
              <a:rPr lang="zh-CN" altLang="en-US" smtClean="0">
                <a:latin typeface="Arial" pitchFamily="34" charset="0"/>
              </a:rPr>
              <a:t>的</a:t>
            </a:r>
            <a:r>
              <a:rPr lang="en-US" altLang="zh-CN" smtClean="0">
                <a:latin typeface="Arial" pitchFamily="34" charset="0"/>
              </a:rPr>
              <a:t>getSelectedRows()</a:t>
            </a:r>
            <a:r>
              <a:rPr lang="zh-CN" altLang="en-US" smtClean="0">
                <a:latin typeface="Arial" pitchFamily="34" charset="0"/>
              </a:rPr>
              <a:t>与</a:t>
            </a:r>
            <a:r>
              <a:rPr lang="en-US" altLang="zh-CN" smtClean="0">
                <a:latin typeface="Arial" pitchFamily="34" charset="0"/>
              </a:rPr>
              <a:t>getSelectedColumns()</a:t>
            </a:r>
            <a:r>
              <a:rPr lang="zh-CN" altLang="en-US" smtClean="0">
                <a:latin typeface="Arial" pitchFamily="34" charset="0"/>
              </a:rPr>
              <a:t>方法会返回已选取表格</a:t>
            </a:r>
            <a:r>
              <a:rPr lang="en-US" altLang="zh-CN" smtClean="0">
                <a:latin typeface="Arial" pitchFamily="34" charset="0"/>
              </a:rPr>
              <a:t>cell</a:t>
            </a:r>
            <a:r>
              <a:rPr lang="zh-CN" altLang="en-US" smtClean="0">
                <a:latin typeface="Arial" pitchFamily="34" charset="0"/>
              </a:rPr>
              <a:t>的</a:t>
            </a:r>
            <a:r>
              <a:rPr lang="en-US" altLang="zh-CN" smtClean="0">
                <a:latin typeface="Arial" pitchFamily="34" charset="0"/>
              </a:rPr>
              <a:t>index Array</a:t>
            </a:r>
            <a:r>
              <a:rPr lang="zh-CN" altLang="en-US" smtClean="0">
                <a:latin typeface="Arial" pitchFamily="34" charset="0"/>
              </a:rPr>
              <a:t>数据</a:t>
            </a:r>
            <a:r>
              <a:rPr lang="en-US" altLang="zh-CN" smtClean="0">
                <a:latin typeface="Arial" pitchFamily="34" charset="0"/>
              </a:rPr>
              <a:t>.</a:t>
            </a:r>
          </a:p>
          <a:p>
            <a:pPr eaLnBrk="1" hangingPunct="1"/>
            <a:r>
              <a:rPr lang="en-US" altLang="zh-CN" smtClean="0">
                <a:latin typeface="Arial" pitchFamily="34" charset="0"/>
              </a:rPr>
              <a:t>      int[] rows=table.getSelectedRows();</a:t>
            </a:r>
          </a:p>
          <a:p>
            <a:pPr eaLnBrk="1" hangingPunct="1"/>
            <a:r>
              <a:rPr lang="en-US" altLang="zh-CN" smtClean="0">
                <a:latin typeface="Arial" pitchFamily="34" charset="0"/>
              </a:rPr>
              <a:t>      int[] columns=table.getSelectedColumns();</a:t>
            </a:r>
          </a:p>
          <a:p>
            <a:pPr eaLnBrk="1" hangingPunct="1"/>
            <a:endParaRPr lang="en-US" altLang="zh-CN" smtClean="0">
              <a:latin typeface="Arial" pitchFamily="34" charset="0"/>
            </a:endParaRPr>
          </a:p>
          <a:p>
            <a:pPr eaLnBrk="1" hangingPunct="1"/>
            <a:r>
              <a:rPr lang="en-US" altLang="zh-CN" smtClean="0">
                <a:latin typeface="Arial" pitchFamily="34" charset="0"/>
              </a:rPr>
              <a:t>       //JTable</a:t>
            </a:r>
            <a:r>
              <a:rPr lang="zh-CN" altLang="en-US" smtClean="0">
                <a:latin typeface="Arial" pitchFamily="34" charset="0"/>
              </a:rPr>
              <a:t>的</a:t>
            </a:r>
            <a:r>
              <a:rPr lang="en-US" altLang="zh-CN" smtClean="0">
                <a:latin typeface="Arial" pitchFamily="34" charset="0"/>
              </a:rPr>
              <a:t>getValueAt()</a:t>
            </a:r>
            <a:r>
              <a:rPr lang="zh-CN" altLang="en-US" smtClean="0">
                <a:latin typeface="Arial" pitchFamily="34" charset="0"/>
              </a:rPr>
              <a:t>方法会返回某行的</a:t>
            </a:r>
            <a:r>
              <a:rPr lang="en-US" altLang="zh-CN" smtClean="0">
                <a:latin typeface="Arial" pitchFamily="34" charset="0"/>
              </a:rPr>
              <a:t>cell</a:t>
            </a:r>
            <a:r>
              <a:rPr lang="zh-CN" altLang="en-US" smtClean="0">
                <a:latin typeface="Arial" pitchFamily="34" charset="0"/>
              </a:rPr>
              <a:t>数据</a:t>
            </a:r>
            <a:r>
              <a:rPr lang="en-US" altLang="zh-CN" smtClean="0">
                <a:latin typeface="Arial" pitchFamily="34" charset="0"/>
              </a:rPr>
              <a:t>,</a:t>
            </a:r>
            <a:r>
              <a:rPr lang="zh-CN" altLang="en-US" smtClean="0">
                <a:latin typeface="Arial" pitchFamily="34" charset="0"/>
              </a:rPr>
              <a:t>返回值是</a:t>
            </a:r>
            <a:r>
              <a:rPr lang="en-US" altLang="zh-CN" smtClean="0">
                <a:latin typeface="Arial" pitchFamily="34" charset="0"/>
              </a:rPr>
              <a:t>Object</a:t>
            </a:r>
            <a:r>
              <a:rPr lang="zh-CN" altLang="en-US" smtClean="0">
                <a:latin typeface="Arial" pitchFamily="34" charset="0"/>
              </a:rPr>
              <a:t>数据类型</a:t>
            </a:r>
            <a:r>
              <a:rPr lang="en-US" altLang="zh-CN" smtClean="0">
                <a:latin typeface="Arial" pitchFamily="34" charset="0"/>
              </a:rPr>
              <a:t>,</a:t>
            </a:r>
            <a:r>
              <a:rPr lang="zh-CN" altLang="en-US" smtClean="0">
                <a:latin typeface="Arial" pitchFamily="34" charset="0"/>
              </a:rPr>
              <a:t>因此我们要自行转成</a:t>
            </a:r>
            <a:r>
              <a:rPr lang="en-US" altLang="zh-CN" smtClean="0">
                <a:latin typeface="Arial" pitchFamily="34" charset="0"/>
              </a:rPr>
              <a:t>String</a:t>
            </a:r>
            <a:r>
              <a:rPr lang="zh-CN" altLang="en-US" smtClean="0">
                <a:latin typeface="Arial" pitchFamily="34" charset="0"/>
              </a:rPr>
              <a:t>数据类型</a:t>
            </a:r>
            <a:r>
              <a:rPr lang="en-US" altLang="zh-CN" smtClean="0">
                <a:latin typeface="Arial" pitchFamily="34" charset="0"/>
              </a:rPr>
              <a:t>.</a:t>
            </a:r>
          </a:p>
          <a:p>
            <a:pPr eaLnBrk="1" hangingPunct="1"/>
            <a:r>
              <a:rPr lang="en-US" altLang="zh-CN" smtClean="0">
                <a:latin typeface="Arial" pitchFamily="34" charset="0"/>
              </a:rPr>
              <a:t>        for (int i=0;i&lt;rows.length;i++){</a:t>
            </a:r>
          </a:p>
          <a:p>
            <a:pPr eaLnBrk="1" hangingPunct="1"/>
            <a:r>
              <a:rPr lang="en-US" altLang="zh-CN" smtClean="0">
                <a:latin typeface="Arial" pitchFamily="34" charset="0"/>
              </a:rPr>
              <a:t>          for (int j=0;j&lt;columns.length;j++)</a:t>
            </a:r>
          </a:p>
          <a:p>
            <a:pPr eaLnBrk="1" hangingPunct="1"/>
            <a:r>
              <a:rPr lang="en-US" altLang="zh-CN" smtClean="0">
                <a:latin typeface="Arial" pitchFamily="34" charset="0"/>
              </a:rPr>
              <a:t>                tempString = tempString+" "+(String)table.getValueAt(rows[i], columns[j]);      </a:t>
            </a:r>
          </a:p>
          <a:p>
            <a:pPr eaLnBrk="1" hangingPunct="1"/>
            <a:r>
              <a:rPr lang="en-US" altLang="zh-CN" smtClean="0">
                <a:latin typeface="Arial" pitchFamily="34" charset="0"/>
              </a:rPr>
              <a:t>        }</a:t>
            </a:r>
          </a:p>
          <a:p>
            <a:pPr eaLnBrk="1" hangingPunct="1"/>
            <a:r>
              <a:rPr lang="en-US" altLang="zh-CN" smtClean="0">
                <a:latin typeface="Arial" pitchFamily="34" charset="0"/>
              </a:rPr>
              <a:t>       label.setText("</a:t>
            </a:r>
            <a:r>
              <a:rPr lang="zh-CN" altLang="en-US" smtClean="0">
                <a:latin typeface="Arial" pitchFamily="34" charset="0"/>
              </a:rPr>
              <a:t>你选取</a:t>
            </a:r>
            <a:r>
              <a:rPr lang="en-US" altLang="zh-CN" smtClean="0">
                <a:latin typeface="Arial" pitchFamily="34" charset="0"/>
              </a:rPr>
              <a:t>:"+tempString);</a:t>
            </a:r>
          </a:p>
          <a:p>
            <a:pPr eaLnBrk="1" hangingPunct="1"/>
            <a:r>
              <a:rPr lang="en-US" altLang="zh-CN" smtClean="0">
                <a:latin typeface="Arial" pitchFamily="34" charset="0"/>
              </a:rPr>
              <a:t>   }</a:t>
            </a:r>
          </a:p>
          <a:p>
            <a:pPr eaLnBrk="1" hangingPunct="1"/>
            <a:r>
              <a:rPr lang="en-US" altLang="zh-CN" smtClean="0">
                <a:latin typeface="Arial" pitchFamily="34" charset="0"/>
              </a:rPr>
              <a:t>   public static void main(String[] args){</a:t>
            </a:r>
          </a:p>
          <a:p>
            <a:pPr eaLnBrk="1" hangingPunct="1"/>
            <a:r>
              <a:rPr lang="en-US" altLang="zh-CN" smtClean="0">
                <a:latin typeface="Arial" pitchFamily="34" charset="0"/>
              </a:rPr>
              <a:t>      new SelectionModelDemo();</a:t>
            </a:r>
          </a:p>
          <a:p>
            <a:pPr eaLnBrk="1" hangingPunct="1"/>
            <a:r>
              <a:rPr lang="en-US" altLang="zh-CN" smtClean="0">
                <a:latin typeface="Arial" pitchFamily="34" charset="0"/>
              </a:rPr>
              <a:t>   }</a:t>
            </a:r>
          </a:p>
          <a:p>
            <a:pPr eaLnBrk="1" hangingPunct="1"/>
            <a:r>
              <a:rPr lang="en-US" altLang="zh-CN" smtClean="0">
                <a:latin typeface="Arial" pitchFamily="34" charset="0"/>
              </a:rPr>
              <a:t>}</a:t>
            </a:r>
          </a:p>
          <a:p>
            <a:pPr eaLnBrk="1" hangingPunct="1"/>
            <a:endParaRPr lang="zh-CN" altLang="en-US"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D9223786-E4BE-476B-BF9A-634488E3BBD8}" type="slidenum">
              <a:rPr lang="zh-CN" altLang="en-US" sz="1200">
                <a:solidFill>
                  <a:prstClr val="black"/>
                </a:solidFill>
                <a:latin typeface="Arial" pitchFamily="34" charset="0"/>
              </a:rPr>
              <a:pPr eaLnBrk="1" hangingPunct="1"/>
              <a:t>19</a:t>
            </a:fld>
            <a:endParaRPr lang="en-US" altLang="zh-CN" sz="1200">
              <a:solidFill>
                <a:prstClr val="black"/>
              </a:solidFill>
              <a:latin typeface="Arial" pitchFamily="34"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p:spPr>
        <p:txBody>
          <a:bodyPr/>
          <a:lstStyle/>
          <a:p>
            <a:pPr eaLnBrk="1" hangingPunct="1">
              <a:lnSpc>
                <a:spcPct val="80000"/>
              </a:lnSpc>
            </a:pPr>
            <a:r>
              <a:rPr lang="en-US" altLang="zh-CN" sz="800" smtClean="0">
                <a:latin typeface="Arial" pitchFamily="34" charset="0"/>
              </a:rPr>
              <a:t>//</a:t>
            </a:r>
            <a:r>
              <a:rPr lang="zh-CN" altLang="en-US" sz="800" smtClean="0">
                <a:latin typeface="Arial" pitchFamily="34" charset="0"/>
              </a:rPr>
              <a:t>程序见</a:t>
            </a:r>
            <a:r>
              <a:rPr lang="en-US" altLang="zh-CN" sz="800" smtClean="0">
                <a:latin typeface="Arial" pitchFamily="34" charset="0"/>
              </a:rPr>
              <a:t>TableAddDeleteRowDemo.java</a:t>
            </a:r>
          </a:p>
          <a:p>
            <a:pPr eaLnBrk="1" hangingPunct="1">
              <a:lnSpc>
                <a:spcPct val="80000"/>
              </a:lnSpc>
            </a:pPr>
            <a:r>
              <a:rPr lang="en-US" altLang="zh-CN" sz="800" smtClean="0">
                <a:latin typeface="Arial" pitchFamily="34" charset="0"/>
              </a:rPr>
              <a:t>//</a:t>
            </a:r>
            <a:r>
              <a:rPr lang="zh-CN" altLang="en-US" sz="800" smtClean="0">
                <a:latin typeface="Arial" pitchFamily="34" charset="0"/>
              </a:rPr>
              <a:t>使用向量创建表格，并对表格进行增加行、删除行、增加列、删除列的操作，并查看向量中的数据与表格中的数据是否一致。</a:t>
            </a:r>
          </a:p>
          <a:p>
            <a:pPr eaLnBrk="1" hangingPunct="1">
              <a:lnSpc>
                <a:spcPct val="80000"/>
              </a:lnSpc>
            </a:pPr>
            <a:r>
              <a:rPr lang="en-US" altLang="zh-CN" sz="800" smtClean="0">
                <a:latin typeface="Arial" pitchFamily="34" charset="0"/>
              </a:rPr>
              <a:t>//</a:t>
            </a:r>
            <a:r>
              <a:rPr lang="zh-CN" altLang="en-US" sz="800" smtClean="0">
                <a:latin typeface="Arial" pitchFamily="34" charset="0"/>
              </a:rPr>
              <a:t>使用向量创建表格时，表格中的数据应该每行数据存放在一个向量中，然后将各行的向量添加到另一个向量中。</a:t>
            </a:r>
          </a:p>
          <a:p>
            <a:pPr eaLnBrk="1" hangingPunct="1">
              <a:lnSpc>
                <a:spcPct val="80000"/>
              </a:lnSpc>
            </a:pPr>
            <a:r>
              <a:rPr lang="en-US" altLang="zh-CN" sz="800" smtClean="0">
                <a:latin typeface="Arial" pitchFamily="34" charset="0"/>
              </a:rPr>
              <a:t>import javax.swing.*;</a:t>
            </a:r>
          </a:p>
          <a:p>
            <a:pPr eaLnBrk="1" hangingPunct="1">
              <a:lnSpc>
                <a:spcPct val="80000"/>
              </a:lnSpc>
            </a:pPr>
            <a:r>
              <a:rPr lang="en-US" altLang="zh-CN" sz="800" smtClean="0">
                <a:latin typeface="Arial" pitchFamily="34" charset="0"/>
              </a:rPr>
              <a:t>import java.awt.event.*;</a:t>
            </a:r>
          </a:p>
          <a:p>
            <a:pPr eaLnBrk="1" hangingPunct="1">
              <a:lnSpc>
                <a:spcPct val="80000"/>
              </a:lnSpc>
            </a:pPr>
            <a:r>
              <a:rPr lang="en-US" altLang="zh-CN" sz="800" smtClean="0">
                <a:latin typeface="Arial" pitchFamily="34" charset="0"/>
              </a:rPr>
              <a:t>import java.awt.*;</a:t>
            </a:r>
          </a:p>
          <a:p>
            <a:pPr eaLnBrk="1" hangingPunct="1">
              <a:lnSpc>
                <a:spcPct val="80000"/>
              </a:lnSpc>
            </a:pPr>
            <a:r>
              <a:rPr lang="en-US" altLang="zh-CN" sz="800" smtClean="0">
                <a:latin typeface="Arial" pitchFamily="34" charset="0"/>
              </a:rPr>
              <a:t>import javax.swing.table.*;</a:t>
            </a:r>
          </a:p>
          <a:p>
            <a:pPr eaLnBrk="1" hangingPunct="1">
              <a:lnSpc>
                <a:spcPct val="80000"/>
              </a:lnSpc>
            </a:pPr>
            <a:r>
              <a:rPr lang="en-US" altLang="zh-CN" sz="800" smtClean="0">
                <a:latin typeface="Arial" pitchFamily="34" charset="0"/>
              </a:rPr>
              <a:t>import javax.swing.event.*;</a:t>
            </a:r>
          </a:p>
          <a:p>
            <a:pPr eaLnBrk="1" hangingPunct="1">
              <a:lnSpc>
                <a:spcPct val="80000"/>
              </a:lnSpc>
            </a:pPr>
            <a:r>
              <a:rPr lang="en-US" altLang="zh-CN" sz="800" smtClean="0">
                <a:latin typeface="Arial" pitchFamily="34" charset="0"/>
              </a:rPr>
              <a:t>import java.util.*;</a:t>
            </a:r>
          </a:p>
          <a:p>
            <a:pPr eaLnBrk="1" hangingPunct="1">
              <a:lnSpc>
                <a:spcPct val="80000"/>
              </a:lnSpc>
            </a:pPr>
            <a:r>
              <a:rPr lang="en-US" altLang="zh-CN" sz="800" smtClean="0">
                <a:latin typeface="Arial" pitchFamily="34" charset="0"/>
              </a:rPr>
              <a:t>class Table implements ActionListener{</a:t>
            </a:r>
          </a:p>
          <a:p>
            <a:pPr eaLnBrk="1" hangingPunct="1">
              <a:lnSpc>
                <a:spcPct val="80000"/>
              </a:lnSpc>
            </a:pPr>
            <a:r>
              <a:rPr lang="en-US" altLang="zh-CN" sz="800" smtClean="0">
                <a:latin typeface="Arial" pitchFamily="34" charset="0"/>
              </a:rPr>
              <a:t>    JFrame f;</a:t>
            </a:r>
          </a:p>
          <a:p>
            <a:pPr eaLnBrk="1" hangingPunct="1">
              <a:lnSpc>
                <a:spcPct val="80000"/>
              </a:lnSpc>
            </a:pPr>
            <a:r>
              <a:rPr lang="en-US" altLang="zh-CN" sz="800" smtClean="0">
                <a:latin typeface="Arial" pitchFamily="34" charset="0"/>
              </a:rPr>
              <a:t>    JTable table;</a:t>
            </a:r>
          </a:p>
          <a:p>
            <a:pPr eaLnBrk="1" hangingPunct="1">
              <a:lnSpc>
                <a:spcPct val="80000"/>
              </a:lnSpc>
            </a:pPr>
            <a:r>
              <a:rPr lang="en-US" altLang="zh-CN" sz="800" smtClean="0">
                <a:latin typeface="Arial" pitchFamily="34" charset="0"/>
              </a:rPr>
              <a:t>    DefaultTableModel tableModel;</a:t>
            </a:r>
          </a:p>
          <a:p>
            <a:pPr eaLnBrk="1" hangingPunct="1">
              <a:lnSpc>
                <a:spcPct val="80000"/>
              </a:lnSpc>
            </a:pPr>
            <a:r>
              <a:rPr lang="en-US" altLang="zh-CN" sz="800" smtClean="0">
                <a:latin typeface="Arial" pitchFamily="34" charset="0"/>
              </a:rPr>
              <a:t>    JScrollPane  pane;</a:t>
            </a:r>
          </a:p>
          <a:p>
            <a:pPr eaLnBrk="1" hangingPunct="1">
              <a:lnSpc>
                <a:spcPct val="80000"/>
              </a:lnSpc>
            </a:pPr>
            <a:r>
              <a:rPr lang="en-US" altLang="zh-CN" sz="800" smtClean="0">
                <a:latin typeface="Arial" pitchFamily="34" charset="0"/>
              </a:rPr>
              <a:t>    JButton b1,b2,b3,b4;</a:t>
            </a:r>
          </a:p>
          <a:p>
            <a:pPr eaLnBrk="1" hangingPunct="1">
              <a:lnSpc>
                <a:spcPct val="80000"/>
              </a:lnSpc>
            </a:pPr>
            <a:r>
              <a:rPr lang="en-US" altLang="zh-CN" sz="800" smtClean="0">
                <a:latin typeface="Arial" pitchFamily="34" charset="0"/>
              </a:rPr>
              <a:t>    JPanel p;</a:t>
            </a:r>
          </a:p>
          <a:p>
            <a:pPr eaLnBrk="1" hangingPunct="1">
              <a:lnSpc>
                <a:spcPct val="80000"/>
              </a:lnSpc>
            </a:pPr>
            <a:r>
              <a:rPr lang="en-US" altLang="zh-CN" sz="800" smtClean="0">
                <a:latin typeface="Arial" pitchFamily="34" charset="0"/>
              </a:rPr>
              <a:t>    Vector dataV=new Vector();</a:t>
            </a:r>
          </a:p>
          <a:p>
            <a:pPr eaLnBrk="1" hangingPunct="1">
              <a:lnSpc>
                <a:spcPct val="80000"/>
              </a:lnSpc>
            </a:pPr>
            <a:r>
              <a:rPr lang="en-US" altLang="zh-CN" sz="800" smtClean="0">
                <a:latin typeface="Arial" pitchFamily="34" charset="0"/>
              </a:rPr>
              <a:t>    Vector  column=new Vector();</a:t>
            </a:r>
          </a:p>
          <a:p>
            <a:pPr eaLnBrk="1" hangingPunct="1">
              <a:lnSpc>
                <a:spcPct val="80000"/>
              </a:lnSpc>
            </a:pPr>
            <a:r>
              <a:rPr lang="en-US" altLang="zh-CN" sz="800" smtClean="0">
                <a:latin typeface="Arial" pitchFamily="34" charset="0"/>
              </a:rPr>
              <a:t>    </a:t>
            </a:r>
          </a:p>
          <a:p>
            <a:pPr eaLnBrk="1" hangingPunct="1">
              <a:lnSpc>
                <a:spcPct val="80000"/>
              </a:lnSpc>
            </a:pPr>
            <a:r>
              <a:rPr lang="en-US" altLang="zh-CN" sz="800" smtClean="0">
                <a:latin typeface="Arial" pitchFamily="34" charset="0"/>
              </a:rPr>
              <a:t>    Table(){</a:t>
            </a:r>
          </a:p>
          <a:p>
            <a:pPr eaLnBrk="1" hangingPunct="1">
              <a:lnSpc>
                <a:spcPct val="80000"/>
              </a:lnSpc>
            </a:pPr>
            <a:r>
              <a:rPr lang="en-US" altLang="zh-CN" sz="800" smtClean="0">
                <a:latin typeface="Arial" pitchFamily="34" charset="0"/>
              </a:rPr>
              <a:t>        Vector data1=new Vector();//</a:t>
            </a:r>
            <a:r>
              <a:rPr lang="zh-CN" altLang="en-US" sz="800" smtClean="0">
                <a:latin typeface="Arial" pitchFamily="34" charset="0"/>
              </a:rPr>
              <a:t>创建一个向量存放第一行数据</a:t>
            </a:r>
          </a:p>
          <a:p>
            <a:pPr eaLnBrk="1" hangingPunct="1">
              <a:lnSpc>
                <a:spcPct val="80000"/>
              </a:lnSpc>
            </a:pPr>
            <a:r>
              <a:rPr lang="zh-CN" altLang="en-US" sz="800" smtClean="0">
                <a:latin typeface="Arial" pitchFamily="34" charset="0"/>
              </a:rPr>
              <a:t>    	</a:t>
            </a:r>
            <a:r>
              <a:rPr lang="en-US" altLang="zh-CN" sz="800" smtClean="0">
                <a:latin typeface="Arial" pitchFamily="34" charset="0"/>
              </a:rPr>
              <a:t>data1.add("</a:t>
            </a:r>
            <a:r>
              <a:rPr lang="zh-CN" altLang="en-US" sz="800" smtClean="0">
                <a:latin typeface="Arial" pitchFamily="34" charset="0"/>
              </a:rPr>
              <a:t>陈峰</a:t>
            </a:r>
            <a:r>
              <a:rPr lang="en-US" altLang="zh-CN" sz="800" smtClean="0">
                <a:latin typeface="Arial" pitchFamily="34" charset="0"/>
              </a:rPr>
              <a:t>");</a:t>
            </a:r>
          </a:p>
          <a:p>
            <a:pPr eaLnBrk="1" hangingPunct="1">
              <a:lnSpc>
                <a:spcPct val="80000"/>
              </a:lnSpc>
            </a:pPr>
            <a:r>
              <a:rPr lang="en-US" altLang="zh-CN" sz="800" smtClean="0">
                <a:latin typeface="Arial" pitchFamily="34" charset="0"/>
              </a:rPr>
              <a:t>    	data1.add("</a:t>
            </a:r>
            <a:r>
              <a:rPr lang="zh-CN" altLang="en-US" sz="800" smtClean="0">
                <a:latin typeface="Arial" pitchFamily="34" charset="0"/>
              </a:rPr>
              <a:t>男</a:t>
            </a:r>
            <a:r>
              <a:rPr lang="en-US" altLang="zh-CN" sz="800" smtClean="0">
                <a:latin typeface="Arial" pitchFamily="34" charset="0"/>
              </a:rPr>
              <a:t>");</a:t>
            </a:r>
          </a:p>
          <a:p>
            <a:pPr eaLnBrk="1" hangingPunct="1">
              <a:lnSpc>
                <a:spcPct val="80000"/>
              </a:lnSpc>
            </a:pPr>
            <a:r>
              <a:rPr lang="en-US" altLang="zh-CN" sz="800" smtClean="0">
                <a:latin typeface="Arial" pitchFamily="34" charset="0"/>
              </a:rPr>
              <a:t>    	data1.add(19);</a:t>
            </a:r>
          </a:p>
          <a:p>
            <a:pPr eaLnBrk="1" hangingPunct="1">
              <a:lnSpc>
                <a:spcPct val="80000"/>
              </a:lnSpc>
            </a:pPr>
            <a:r>
              <a:rPr lang="en-US" altLang="zh-CN" sz="800" smtClean="0">
                <a:latin typeface="Arial" pitchFamily="34" charset="0"/>
              </a:rPr>
              <a:t>    	data1.add("</a:t>
            </a:r>
            <a:r>
              <a:rPr lang="zh-CN" altLang="en-US" sz="800" smtClean="0">
                <a:latin typeface="Arial" pitchFamily="34" charset="0"/>
              </a:rPr>
              <a:t>党员</a:t>
            </a:r>
            <a:r>
              <a:rPr lang="en-US" altLang="zh-CN" sz="800" smtClean="0">
                <a:latin typeface="Arial" pitchFamily="34" charset="0"/>
              </a:rPr>
              <a:t>");</a:t>
            </a:r>
          </a:p>
          <a:p>
            <a:pPr eaLnBrk="1" hangingPunct="1">
              <a:lnSpc>
                <a:spcPct val="80000"/>
              </a:lnSpc>
            </a:pPr>
            <a:r>
              <a:rPr lang="en-US" altLang="zh-CN" sz="800" smtClean="0">
                <a:latin typeface="Arial" pitchFamily="34" charset="0"/>
              </a:rPr>
              <a:t>       	Vector data2=new Vector();//</a:t>
            </a:r>
            <a:r>
              <a:rPr lang="zh-CN" altLang="en-US" sz="800" smtClean="0">
                <a:latin typeface="Arial" pitchFamily="34" charset="0"/>
              </a:rPr>
              <a:t>创建一个向量存放第二行数据</a:t>
            </a:r>
          </a:p>
          <a:p>
            <a:pPr eaLnBrk="1" hangingPunct="1">
              <a:lnSpc>
                <a:spcPct val="80000"/>
              </a:lnSpc>
            </a:pPr>
            <a:r>
              <a:rPr lang="zh-CN" altLang="en-US" sz="800" smtClean="0">
                <a:latin typeface="Arial" pitchFamily="34" charset="0"/>
              </a:rPr>
              <a:t>     	</a:t>
            </a:r>
            <a:r>
              <a:rPr lang="en-US" altLang="zh-CN" sz="800" smtClean="0">
                <a:latin typeface="Arial" pitchFamily="34" charset="0"/>
              </a:rPr>
              <a:t>data2.add("</a:t>
            </a:r>
            <a:r>
              <a:rPr lang="zh-CN" altLang="en-US" sz="800" smtClean="0">
                <a:latin typeface="Arial" pitchFamily="34" charset="0"/>
              </a:rPr>
              <a:t>田飞</a:t>
            </a:r>
            <a:r>
              <a:rPr lang="en-US" altLang="zh-CN" sz="800" smtClean="0">
                <a:latin typeface="Arial" pitchFamily="34" charset="0"/>
              </a:rPr>
              <a:t>");</a:t>
            </a:r>
          </a:p>
          <a:p>
            <a:pPr eaLnBrk="1" hangingPunct="1">
              <a:lnSpc>
                <a:spcPct val="80000"/>
              </a:lnSpc>
            </a:pPr>
            <a:r>
              <a:rPr lang="en-US" altLang="zh-CN" sz="800" smtClean="0">
                <a:latin typeface="Arial" pitchFamily="34" charset="0"/>
              </a:rPr>
              <a:t>    	data2.add("</a:t>
            </a:r>
            <a:r>
              <a:rPr lang="zh-CN" altLang="en-US" sz="800" smtClean="0">
                <a:latin typeface="Arial" pitchFamily="34" charset="0"/>
              </a:rPr>
              <a:t>男</a:t>
            </a:r>
            <a:r>
              <a:rPr lang="en-US" altLang="zh-CN" sz="800" smtClean="0">
                <a:latin typeface="Arial" pitchFamily="34" charset="0"/>
              </a:rPr>
              <a:t>");</a:t>
            </a:r>
          </a:p>
          <a:p>
            <a:pPr eaLnBrk="1" hangingPunct="1">
              <a:lnSpc>
                <a:spcPct val="80000"/>
              </a:lnSpc>
            </a:pPr>
            <a:r>
              <a:rPr lang="en-US" altLang="zh-CN" sz="800" smtClean="0">
                <a:latin typeface="Arial" pitchFamily="34" charset="0"/>
              </a:rPr>
              <a:t>    	data2.add(18);</a:t>
            </a:r>
          </a:p>
          <a:p>
            <a:pPr eaLnBrk="1" hangingPunct="1">
              <a:lnSpc>
                <a:spcPct val="80000"/>
              </a:lnSpc>
            </a:pPr>
            <a:r>
              <a:rPr lang="en-US" altLang="zh-CN" sz="800" smtClean="0">
                <a:latin typeface="Arial" pitchFamily="34" charset="0"/>
              </a:rPr>
              <a:t>    	data2.add("</a:t>
            </a:r>
            <a:r>
              <a:rPr lang="zh-CN" altLang="en-US" sz="800" smtClean="0">
                <a:latin typeface="Arial" pitchFamily="34" charset="0"/>
              </a:rPr>
              <a:t>团员</a:t>
            </a:r>
            <a:r>
              <a:rPr lang="en-US" altLang="zh-CN" sz="800" smtClean="0">
                <a:latin typeface="Arial" pitchFamily="34" charset="0"/>
              </a:rPr>
              <a:t>");</a:t>
            </a:r>
          </a:p>
          <a:p>
            <a:pPr eaLnBrk="1" hangingPunct="1">
              <a:lnSpc>
                <a:spcPct val="80000"/>
              </a:lnSpc>
            </a:pPr>
            <a:r>
              <a:rPr lang="en-US" altLang="zh-CN" sz="800" smtClean="0">
                <a:latin typeface="Arial" pitchFamily="34" charset="0"/>
              </a:rPr>
              <a:t>    	Vector data3=new Vector();//</a:t>
            </a:r>
            <a:r>
              <a:rPr lang="zh-CN" altLang="en-US" sz="800" smtClean="0">
                <a:latin typeface="Arial" pitchFamily="34" charset="0"/>
              </a:rPr>
              <a:t>创建一个向量存放第三行数据</a:t>
            </a:r>
          </a:p>
          <a:p>
            <a:pPr eaLnBrk="1" hangingPunct="1">
              <a:lnSpc>
                <a:spcPct val="80000"/>
              </a:lnSpc>
            </a:pPr>
            <a:r>
              <a:rPr lang="zh-CN" altLang="en-US" sz="800" smtClean="0">
                <a:latin typeface="Arial" pitchFamily="34" charset="0"/>
              </a:rPr>
              <a:t>     	</a:t>
            </a:r>
            <a:r>
              <a:rPr lang="en-US" altLang="zh-CN" sz="800" smtClean="0">
                <a:latin typeface="Arial" pitchFamily="34" charset="0"/>
              </a:rPr>
              <a:t>data3.add("</a:t>
            </a:r>
            <a:r>
              <a:rPr lang="zh-CN" altLang="en-US" sz="800" smtClean="0">
                <a:latin typeface="Arial" pitchFamily="34" charset="0"/>
              </a:rPr>
              <a:t>胡锦</a:t>
            </a:r>
            <a:r>
              <a:rPr lang="en-US" altLang="zh-CN" sz="800" smtClean="0">
                <a:latin typeface="Arial" pitchFamily="34" charset="0"/>
              </a:rPr>
              <a:t>");</a:t>
            </a:r>
          </a:p>
          <a:p>
            <a:pPr eaLnBrk="1" hangingPunct="1">
              <a:lnSpc>
                <a:spcPct val="80000"/>
              </a:lnSpc>
            </a:pPr>
            <a:r>
              <a:rPr lang="en-US" altLang="zh-CN" sz="800" smtClean="0">
                <a:latin typeface="Arial" pitchFamily="34" charset="0"/>
              </a:rPr>
              <a:t>    	data3.add("</a:t>
            </a:r>
            <a:r>
              <a:rPr lang="zh-CN" altLang="en-US" sz="800" smtClean="0">
                <a:latin typeface="Arial" pitchFamily="34" charset="0"/>
              </a:rPr>
              <a:t>女</a:t>
            </a:r>
            <a:r>
              <a:rPr lang="en-US" altLang="zh-CN" sz="800" smtClean="0">
                <a:latin typeface="Arial" pitchFamily="34" charset="0"/>
              </a:rPr>
              <a:t>");</a:t>
            </a:r>
          </a:p>
          <a:p>
            <a:pPr eaLnBrk="1" hangingPunct="1">
              <a:lnSpc>
                <a:spcPct val="80000"/>
              </a:lnSpc>
            </a:pPr>
            <a:r>
              <a:rPr lang="en-US" altLang="zh-CN" sz="800" smtClean="0">
                <a:latin typeface="Arial" pitchFamily="34" charset="0"/>
              </a:rPr>
              <a:t>    	data3.add(19);</a:t>
            </a:r>
          </a:p>
          <a:p>
            <a:pPr eaLnBrk="1" hangingPunct="1">
              <a:lnSpc>
                <a:spcPct val="80000"/>
              </a:lnSpc>
            </a:pPr>
            <a:r>
              <a:rPr lang="en-US" altLang="zh-CN" sz="800" smtClean="0">
                <a:latin typeface="Arial" pitchFamily="34" charset="0"/>
              </a:rPr>
              <a:t>    	data3.add("</a:t>
            </a:r>
            <a:r>
              <a:rPr lang="zh-CN" altLang="en-US" sz="800" smtClean="0">
                <a:latin typeface="Arial" pitchFamily="34" charset="0"/>
              </a:rPr>
              <a:t>党员</a:t>
            </a:r>
            <a:r>
              <a:rPr lang="en-US" altLang="zh-CN" sz="800" smtClean="0">
                <a:latin typeface="Arial" pitchFamily="34" charset="0"/>
              </a:rPr>
              <a:t>");</a:t>
            </a:r>
          </a:p>
          <a:p>
            <a:pPr eaLnBrk="1" hangingPunct="1">
              <a:lnSpc>
                <a:spcPct val="80000"/>
              </a:lnSpc>
            </a:pPr>
            <a:r>
              <a:rPr lang="en-US" altLang="zh-CN" sz="800" smtClean="0">
                <a:latin typeface="Arial" pitchFamily="34" charset="0"/>
              </a:rPr>
              <a:t>    </a:t>
            </a:r>
          </a:p>
          <a:p>
            <a:pPr eaLnBrk="1" hangingPunct="1">
              <a:lnSpc>
                <a:spcPct val="80000"/>
              </a:lnSpc>
            </a:pPr>
            <a:r>
              <a:rPr lang="en-US" altLang="zh-CN" sz="800" smtClean="0">
                <a:latin typeface="Arial" pitchFamily="34" charset="0"/>
              </a:rPr>
              <a:t>    	dataV.add(data1);//</a:t>
            </a:r>
            <a:r>
              <a:rPr lang="zh-CN" altLang="en-US" sz="800" smtClean="0">
                <a:latin typeface="Arial" pitchFamily="34" charset="0"/>
              </a:rPr>
              <a:t>将每行数据的向量加入到总向量中</a:t>
            </a:r>
          </a:p>
          <a:p>
            <a:pPr eaLnBrk="1" hangingPunct="1">
              <a:lnSpc>
                <a:spcPct val="80000"/>
              </a:lnSpc>
            </a:pPr>
            <a:r>
              <a:rPr lang="zh-CN" altLang="en-US" sz="800" smtClean="0">
                <a:latin typeface="Arial" pitchFamily="34" charset="0"/>
              </a:rPr>
              <a:t>    	</a:t>
            </a:r>
            <a:r>
              <a:rPr lang="en-US" altLang="zh-CN" sz="800" smtClean="0">
                <a:latin typeface="Arial" pitchFamily="34" charset="0"/>
              </a:rPr>
              <a:t>dataV.add(data2);</a:t>
            </a:r>
          </a:p>
          <a:p>
            <a:pPr eaLnBrk="1" hangingPunct="1">
              <a:lnSpc>
                <a:spcPct val="80000"/>
              </a:lnSpc>
            </a:pPr>
            <a:r>
              <a:rPr lang="en-US" altLang="zh-CN" sz="800" smtClean="0">
                <a:latin typeface="Arial" pitchFamily="34" charset="0"/>
              </a:rPr>
              <a:t>    	dataV.add(data3);</a:t>
            </a:r>
          </a:p>
          <a:p>
            <a:pPr eaLnBrk="1" hangingPunct="1">
              <a:lnSpc>
                <a:spcPct val="80000"/>
              </a:lnSpc>
            </a:pPr>
            <a:r>
              <a:rPr lang="en-US" altLang="zh-CN" sz="800" smtClean="0">
                <a:latin typeface="Arial" pitchFamily="34" charset="0"/>
              </a:rPr>
              <a:t>    </a:t>
            </a:r>
          </a:p>
          <a:p>
            <a:pPr eaLnBrk="1" hangingPunct="1">
              <a:lnSpc>
                <a:spcPct val="80000"/>
              </a:lnSpc>
            </a:pPr>
            <a:r>
              <a:rPr lang="en-US" altLang="zh-CN" sz="800" smtClean="0">
                <a:latin typeface="Arial" pitchFamily="34" charset="0"/>
              </a:rPr>
              <a:t>   	    column.add("</a:t>
            </a:r>
            <a:r>
              <a:rPr lang="zh-CN" altLang="en-US" sz="800" smtClean="0">
                <a:latin typeface="Arial" pitchFamily="34" charset="0"/>
              </a:rPr>
              <a:t>姓名</a:t>
            </a:r>
            <a:r>
              <a:rPr lang="en-US" altLang="zh-CN" sz="800" smtClean="0">
                <a:latin typeface="Arial" pitchFamily="34" charset="0"/>
              </a:rPr>
              <a:t>");  //</a:t>
            </a:r>
            <a:r>
              <a:rPr lang="zh-CN" altLang="en-US" sz="800" smtClean="0">
                <a:latin typeface="Arial" pitchFamily="34" charset="0"/>
              </a:rPr>
              <a:t>为列向量赋值</a:t>
            </a:r>
          </a:p>
          <a:p>
            <a:pPr eaLnBrk="1" hangingPunct="1">
              <a:lnSpc>
                <a:spcPct val="80000"/>
              </a:lnSpc>
            </a:pPr>
            <a:r>
              <a:rPr lang="zh-CN" altLang="en-US" sz="800" smtClean="0">
                <a:latin typeface="Arial" pitchFamily="34" charset="0"/>
              </a:rPr>
              <a:t>    	</a:t>
            </a:r>
            <a:r>
              <a:rPr lang="en-US" altLang="zh-CN" sz="800" smtClean="0">
                <a:latin typeface="Arial" pitchFamily="34" charset="0"/>
              </a:rPr>
              <a:t>column.add("</a:t>
            </a:r>
            <a:r>
              <a:rPr lang="zh-CN" altLang="en-US" sz="800" smtClean="0">
                <a:latin typeface="Arial" pitchFamily="34" charset="0"/>
              </a:rPr>
              <a:t>性别</a:t>
            </a:r>
            <a:r>
              <a:rPr lang="en-US" altLang="zh-CN" sz="800" smtClean="0">
                <a:latin typeface="Arial" pitchFamily="34" charset="0"/>
              </a:rPr>
              <a:t>");</a:t>
            </a:r>
          </a:p>
          <a:p>
            <a:pPr eaLnBrk="1" hangingPunct="1">
              <a:lnSpc>
                <a:spcPct val="80000"/>
              </a:lnSpc>
            </a:pPr>
            <a:r>
              <a:rPr lang="en-US" altLang="zh-CN" sz="800" smtClean="0">
                <a:latin typeface="Arial" pitchFamily="34" charset="0"/>
              </a:rPr>
              <a:t>    	column.add("</a:t>
            </a:r>
            <a:r>
              <a:rPr lang="zh-CN" altLang="en-US" sz="800" smtClean="0">
                <a:latin typeface="Arial" pitchFamily="34" charset="0"/>
              </a:rPr>
              <a:t>年龄</a:t>
            </a:r>
            <a:r>
              <a:rPr lang="en-US" altLang="zh-CN" sz="800" smtClean="0">
                <a:latin typeface="Arial" pitchFamily="34" charset="0"/>
              </a:rPr>
              <a:t>");</a:t>
            </a:r>
          </a:p>
          <a:p>
            <a:pPr eaLnBrk="1" hangingPunct="1">
              <a:lnSpc>
                <a:spcPct val="80000"/>
              </a:lnSpc>
            </a:pPr>
            <a:r>
              <a:rPr lang="en-US" altLang="zh-CN" sz="800" smtClean="0">
                <a:latin typeface="Arial" pitchFamily="34" charset="0"/>
              </a:rPr>
              <a:t>    	column.add("</a:t>
            </a:r>
            <a:r>
              <a:rPr lang="zh-CN" altLang="en-US" sz="800" smtClean="0">
                <a:latin typeface="Arial" pitchFamily="34" charset="0"/>
              </a:rPr>
              <a:t>政治面貌</a:t>
            </a:r>
            <a:r>
              <a:rPr lang="en-US" altLang="zh-CN" sz="800" smtClean="0">
                <a:latin typeface="Arial" pitchFamily="34" charset="0"/>
              </a:rPr>
              <a:t>");</a:t>
            </a:r>
          </a:p>
          <a:p>
            <a:pPr eaLnBrk="1" hangingPunct="1">
              <a:lnSpc>
                <a:spcPct val="80000"/>
              </a:lnSpc>
            </a:pPr>
            <a:r>
              <a:rPr lang="en-US" altLang="zh-CN" sz="800" smtClean="0">
                <a:latin typeface="Arial" pitchFamily="34" charset="0"/>
              </a:rPr>
              <a:t>    </a:t>
            </a:r>
          </a:p>
          <a:p>
            <a:pPr eaLnBrk="1" hangingPunct="1">
              <a:lnSpc>
                <a:spcPct val="80000"/>
              </a:lnSpc>
            </a:pPr>
            <a:r>
              <a:rPr lang="en-US" altLang="zh-CN" sz="800" smtClean="0">
                <a:latin typeface="Arial" pitchFamily="34" charset="0"/>
              </a:rPr>
              <a:t>       	tableModel=new DefaultTableModel(dataV,column);  //</a:t>
            </a:r>
            <a:r>
              <a:rPr lang="zh-CN" altLang="en-US" sz="800" smtClean="0">
                <a:latin typeface="Arial" pitchFamily="34" charset="0"/>
              </a:rPr>
              <a:t>以向量创建表格模型</a:t>
            </a:r>
          </a:p>
          <a:p>
            <a:pPr eaLnBrk="1" hangingPunct="1">
              <a:lnSpc>
                <a:spcPct val="80000"/>
              </a:lnSpc>
            </a:pPr>
            <a:r>
              <a:rPr lang="zh-CN" altLang="en-US" sz="800" smtClean="0">
                <a:latin typeface="Arial" pitchFamily="34" charset="0"/>
              </a:rPr>
              <a:t>		</a:t>
            </a:r>
            <a:r>
              <a:rPr lang="en-US" altLang="zh-CN" sz="800" smtClean="0">
                <a:latin typeface="Arial" pitchFamily="34" charset="0"/>
              </a:rPr>
              <a:t>table=new JTable(tableModel);                          //</a:t>
            </a:r>
            <a:r>
              <a:rPr lang="zh-CN" altLang="en-US" sz="800" smtClean="0">
                <a:latin typeface="Arial" pitchFamily="34" charset="0"/>
              </a:rPr>
              <a:t>创建表格</a:t>
            </a:r>
          </a:p>
          <a:p>
            <a:pPr eaLnBrk="1" hangingPunct="1">
              <a:lnSpc>
                <a:spcPct val="80000"/>
              </a:lnSpc>
            </a:pPr>
            <a:r>
              <a:rPr lang="zh-CN" altLang="en-US" sz="800" smtClean="0">
                <a:latin typeface="Arial" pitchFamily="34" charset="0"/>
              </a:rPr>
              <a:t>		</a:t>
            </a:r>
            <a:r>
              <a:rPr lang="en-US" altLang="zh-CN" sz="800" smtClean="0">
                <a:latin typeface="Arial" pitchFamily="34" charset="0"/>
              </a:rPr>
              <a:t>table.setSelectionMode(ListSelectionModel.SINGLE_SELECTION); //</a:t>
            </a:r>
            <a:r>
              <a:rPr lang="zh-CN" altLang="en-US" sz="800" smtClean="0">
                <a:latin typeface="Arial" pitchFamily="34" charset="0"/>
              </a:rPr>
              <a:t>设置表格选中模式</a:t>
            </a:r>
          </a:p>
          <a:p>
            <a:pPr eaLnBrk="1" hangingPunct="1">
              <a:lnSpc>
                <a:spcPct val="80000"/>
              </a:lnSpc>
            </a:pPr>
            <a:r>
              <a:rPr lang="zh-CN" altLang="en-US" sz="800" smtClean="0">
                <a:latin typeface="Arial" pitchFamily="34" charset="0"/>
              </a:rPr>
              <a:t>		</a:t>
            </a:r>
            <a:r>
              <a:rPr lang="en-US" altLang="zh-CN" sz="800" smtClean="0">
                <a:latin typeface="Arial" pitchFamily="34" charset="0"/>
              </a:rPr>
              <a:t>JScrollPane  pane=new JScrollPane(table);                  //</a:t>
            </a:r>
            <a:r>
              <a:rPr lang="zh-CN" altLang="en-US" sz="800" smtClean="0">
                <a:latin typeface="Arial" pitchFamily="34" charset="0"/>
              </a:rPr>
              <a:t>添加滚动条</a:t>
            </a:r>
          </a:p>
          <a:p>
            <a:pPr eaLnBrk="1" hangingPunct="1">
              <a:lnSpc>
                <a:spcPct val="80000"/>
              </a:lnSpc>
            </a:pPr>
            <a:r>
              <a:rPr lang="zh-CN" altLang="en-US" sz="800" smtClean="0">
                <a:latin typeface="Arial" pitchFamily="34" charset="0"/>
              </a:rPr>
              <a:t>		</a:t>
            </a:r>
          </a:p>
          <a:p>
            <a:pPr eaLnBrk="1" hangingPunct="1">
              <a:lnSpc>
                <a:spcPct val="80000"/>
              </a:lnSpc>
            </a:pPr>
            <a:r>
              <a:rPr lang="zh-CN" altLang="en-US" sz="800" smtClean="0">
                <a:latin typeface="Arial" pitchFamily="34" charset="0"/>
              </a:rPr>
              <a:t>		</a:t>
            </a:r>
            <a:r>
              <a:rPr lang="en-US" altLang="zh-CN" sz="800" smtClean="0">
                <a:latin typeface="Arial" pitchFamily="34" charset="0"/>
              </a:rPr>
              <a:t>JFrame f=new JFrame();</a:t>
            </a:r>
          </a:p>
          <a:p>
            <a:pPr eaLnBrk="1" hangingPunct="1">
              <a:lnSpc>
                <a:spcPct val="80000"/>
              </a:lnSpc>
            </a:pPr>
            <a:r>
              <a:rPr lang="en-US" altLang="zh-CN" sz="800" smtClean="0">
                <a:latin typeface="Arial" pitchFamily="34" charset="0"/>
              </a:rPr>
              <a:t>		b1=new JButton("</a:t>
            </a:r>
            <a:r>
              <a:rPr lang="zh-CN" altLang="en-US" sz="800" smtClean="0">
                <a:latin typeface="Arial" pitchFamily="34" charset="0"/>
              </a:rPr>
              <a:t>增加行</a:t>
            </a:r>
            <a:r>
              <a:rPr lang="en-US" altLang="zh-CN" sz="800" smtClean="0">
                <a:latin typeface="Arial" pitchFamily="34" charset="0"/>
              </a:rPr>
              <a:t>");</a:t>
            </a:r>
          </a:p>
          <a:p>
            <a:pPr eaLnBrk="1" hangingPunct="1">
              <a:lnSpc>
                <a:spcPct val="80000"/>
              </a:lnSpc>
            </a:pPr>
            <a:r>
              <a:rPr lang="en-US" altLang="zh-CN" sz="800" smtClean="0">
                <a:latin typeface="Arial" pitchFamily="34" charset="0"/>
              </a:rPr>
              <a:t>		b2=new JButton("</a:t>
            </a:r>
            <a:r>
              <a:rPr lang="zh-CN" altLang="en-US" sz="800" smtClean="0">
                <a:latin typeface="Arial" pitchFamily="34" charset="0"/>
              </a:rPr>
              <a:t>删除行</a:t>
            </a:r>
            <a:r>
              <a:rPr lang="en-US" altLang="zh-CN" sz="800" smtClean="0">
                <a:latin typeface="Arial" pitchFamily="34" charset="0"/>
              </a:rPr>
              <a:t>");</a:t>
            </a:r>
          </a:p>
          <a:p>
            <a:pPr eaLnBrk="1" hangingPunct="1">
              <a:lnSpc>
                <a:spcPct val="80000"/>
              </a:lnSpc>
            </a:pPr>
            <a:r>
              <a:rPr lang="en-US" altLang="zh-CN" sz="800" smtClean="0">
                <a:latin typeface="Arial" pitchFamily="34" charset="0"/>
              </a:rPr>
              <a:t>		b3=new JButton("</a:t>
            </a:r>
            <a:r>
              <a:rPr lang="zh-CN" altLang="en-US" sz="800" smtClean="0">
                <a:latin typeface="Arial" pitchFamily="34" charset="0"/>
              </a:rPr>
              <a:t>增加列</a:t>
            </a:r>
            <a:r>
              <a:rPr lang="en-US" altLang="zh-CN" sz="800" smtClean="0">
                <a:latin typeface="Arial" pitchFamily="34" charset="0"/>
              </a:rPr>
              <a:t>");</a:t>
            </a:r>
          </a:p>
          <a:p>
            <a:pPr eaLnBrk="1" hangingPunct="1">
              <a:lnSpc>
                <a:spcPct val="80000"/>
              </a:lnSpc>
            </a:pPr>
            <a:r>
              <a:rPr lang="en-US" altLang="zh-CN" sz="800" smtClean="0">
                <a:latin typeface="Arial" pitchFamily="34" charset="0"/>
              </a:rPr>
              <a:t>		b4=new JButton("</a:t>
            </a:r>
            <a:r>
              <a:rPr lang="zh-CN" altLang="en-US" sz="800" smtClean="0">
                <a:latin typeface="Arial" pitchFamily="34" charset="0"/>
              </a:rPr>
              <a:t>删除列</a:t>
            </a:r>
            <a:r>
              <a:rPr lang="en-US" altLang="zh-CN" sz="800" smtClean="0">
                <a:latin typeface="Arial" pitchFamily="34" charset="0"/>
              </a:rPr>
              <a:t>");</a:t>
            </a:r>
          </a:p>
          <a:p>
            <a:pPr eaLnBrk="1" hangingPunct="1">
              <a:lnSpc>
                <a:spcPct val="80000"/>
              </a:lnSpc>
            </a:pPr>
            <a:r>
              <a:rPr lang="en-US" altLang="zh-CN" sz="800" smtClean="0">
                <a:latin typeface="Arial" pitchFamily="34" charset="0"/>
              </a:rPr>
              <a:t>		p=new JPanel();</a:t>
            </a:r>
          </a:p>
          <a:p>
            <a:pPr eaLnBrk="1" hangingPunct="1">
              <a:lnSpc>
                <a:spcPct val="80000"/>
              </a:lnSpc>
            </a:pPr>
            <a:r>
              <a:rPr lang="en-US" altLang="zh-CN" sz="800" smtClean="0">
                <a:latin typeface="Arial" pitchFamily="34" charset="0"/>
              </a:rPr>
              <a:t>		f.setSize(400,200);</a:t>
            </a:r>
          </a:p>
          <a:p>
            <a:pPr eaLnBrk="1" hangingPunct="1">
              <a:lnSpc>
                <a:spcPct val="80000"/>
              </a:lnSpc>
            </a:pPr>
            <a:r>
              <a:rPr lang="en-US" altLang="zh-CN" sz="800" smtClean="0">
                <a:latin typeface="Arial" pitchFamily="34" charset="0"/>
              </a:rPr>
              <a:t>		f.add(pane);</a:t>
            </a:r>
          </a:p>
          <a:p>
            <a:pPr eaLnBrk="1" hangingPunct="1">
              <a:lnSpc>
                <a:spcPct val="80000"/>
              </a:lnSpc>
            </a:pPr>
            <a:r>
              <a:rPr lang="en-US" altLang="zh-CN" sz="800" smtClean="0">
                <a:latin typeface="Arial" pitchFamily="34" charset="0"/>
              </a:rPr>
              <a:t>		f.add(p,BorderLayout.SOUTH);</a:t>
            </a:r>
          </a:p>
          <a:p>
            <a:pPr eaLnBrk="1" hangingPunct="1">
              <a:lnSpc>
                <a:spcPct val="80000"/>
              </a:lnSpc>
            </a:pPr>
            <a:r>
              <a:rPr lang="en-US" altLang="zh-CN" sz="800" smtClean="0">
                <a:latin typeface="Arial" pitchFamily="34" charset="0"/>
              </a:rPr>
              <a:t>		p.add(b1);</a:t>
            </a:r>
          </a:p>
          <a:p>
            <a:pPr eaLnBrk="1" hangingPunct="1">
              <a:lnSpc>
                <a:spcPct val="80000"/>
              </a:lnSpc>
            </a:pPr>
            <a:r>
              <a:rPr lang="en-US" altLang="zh-CN" sz="800" smtClean="0">
                <a:latin typeface="Arial" pitchFamily="34" charset="0"/>
              </a:rPr>
              <a:t>		p.add(b2);</a:t>
            </a:r>
          </a:p>
          <a:p>
            <a:pPr eaLnBrk="1" hangingPunct="1">
              <a:lnSpc>
                <a:spcPct val="80000"/>
              </a:lnSpc>
            </a:pPr>
            <a:r>
              <a:rPr lang="en-US" altLang="zh-CN" sz="800" smtClean="0">
                <a:latin typeface="Arial" pitchFamily="34" charset="0"/>
              </a:rPr>
              <a:t>		p.add(b3);</a:t>
            </a:r>
          </a:p>
          <a:p>
            <a:pPr eaLnBrk="1" hangingPunct="1">
              <a:lnSpc>
                <a:spcPct val="80000"/>
              </a:lnSpc>
            </a:pPr>
            <a:r>
              <a:rPr lang="en-US" altLang="zh-CN" sz="800" smtClean="0">
                <a:latin typeface="Arial" pitchFamily="34" charset="0"/>
              </a:rPr>
              <a:t>		p.add(b4);</a:t>
            </a:r>
          </a:p>
          <a:p>
            <a:pPr eaLnBrk="1" hangingPunct="1">
              <a:lnSpc>
                <a:spcPct val="80000"/>
              </a:lnSpc>
            </a:pPr>
            <a:r>
              <a:rPr lang="en-US" altLang="zh-CN" sz="800" smtClean="0">
                <a:latin typeface="Arial" pitchFamily="34" charset="0"/>
              </a:rPr>
              <a:t>		f.setVisible(true);     </a:t>
            </a:r>
          </a:p>
          <a:p>
            <a:pPr eaLnBrk="1" hangingPunct="1">
              <a:lnSpc>
                <a:spcPct val="80000"/>
              </a:lnSpc>
            </a:pPr>
            <a:r>
              <a:rPr lang="en-US" altLang="zh-CN" sz="800" smtClean="0">
                <a:latin typeface="Arial" pitchFamily="34" charset="0"/>
              </a:rPr>
              <a:t>		b1.addActionListener(this);</a:t>
            </a:r>
          </a:p>
          <a:p>
            <a:pPr eaLnBrk="1" hangingPunct="1">
              <a:lnSpc>
                <a:spcPct val="80000"/>
              </a:lnSpc>
            </a:pPr>
            <a:r>
              <a:rPr lang="en-US" altLang="zh-CN" sz="800" smtClean="0">
                <a:latin typeface="Arial" pitchFamily="34" charset="0"/>
              </a:rPr>
              <a:t>		b2.addActionListener(this);	</a:t>
            </a:r>
          </a:p>
          <a:p>
            <a:pPr eaLnBrk="1" hangingPunct="1">
              <a:lnSpc>
                <a:spcPct val="80000"/>
              </a:lnSpc>
            </a:pPr>
            <a:r>
              <a:rPr lang="en-US" altLang="zh-CN" sz="800" smtClean="0">
                <a:latin typeface="Arial" pitchFamily="34" charset="0"/>
              </a:rPr>
              <a:t>		b3.addActionListener(this);</a:t>
            </a:r>
          </a:p>
          <a:p>
            <a:pPr eaLnBrk="1" hangingPunct="1">
              <a:lnSpc>
                <a:spcPct val="80000"/>
              </a:lnSpc>
            </a:pPr>
            <a:r>
              <a:rPr lang="en-US" altLang="zh-CN" sz="800" smtClean="0">
                <a:latin typeface="Arial" pitchFamily="34" charset="0"/>
              </a:rPr>
              <a:t>		b4.addActionListener(this);	</a:t>
            </a:r>
          </a:p>
          <a:p>
            <a:pPr eaLnBrk="1" hangingPunct="1">
              <a:lnSpc>
                <a:spcPct val="80000"/>
              </a:lnSpc>
            </a:pPr>
            <a:r>
              <a:rPr lang="en-US" altLang="zh-CN" sz="800" smtClean="0">
                <a:latin typeface="Arial" pitchFamily="34" charset="0"/>
              </a:rPr>
              <a:t>     }   </a:t>
            </a:r>
          </a:p>
          <a:p>
            <a:pPr eaLnBrk="1" hangingPunct="1">
              <a:lnSpc>
                <a:spcPct val="80000"/>
              </a:lnSpc>
            </a:pPr>
            <a:r>
              <a:rPr lang="en-US" altLang="zh-CN" sz="800" smtClean="0">
                <a:latin typeface="Arial" pitchFamily="34" charset="0"/>
              </a:rPr>
              <a:t>	</a:t>
            </a:r>
          </a:p>
          <a:p>
            <a:pPr eaLnBrk="1" hangingPunct="1">
              <a:lnSpc>
                <a:spcPct val="80000"/>
              </a:lnSpc>
            </a:pPr>
            <a:r>
              <a:rPr lang="en-US" altLang="zh-CN" sz="800" smtClean="0">
                <a:latin typeface="Arial" pitchFamily="34" charset="0"/>
              </a:rPr>
              <a:t>	public void actionPerformed(ActionEvent e){</a:t>
            </a:r>
          </a:p>
          <a:p>
            <a:pPr eaLnBrk="1" hangingPunct="1">
              <a:lnSpc>
                <a:spcPct val="80000"/>
              </a:lnSpc>
            </a:pPr>
            <a:r>
              <a:rPr lang="en-US" altLang="zh-CN" sz="800" smtClean="0">
                <a:latin typeface="Arial" pitchFamily="34" charset="0"/>
              </a:rPr>
              <a:t>		</a:t>
            </a:r>
          </a:p>
          <a:p>
            <a:pPr eaLnBrk="1" hangingPunct="1">
              <a:lnSpc>
                <a:spcPct val="80000"/>
              </a:lnSpc>
            </a:pPr>
            <a:r>
              <a:rPr lang="en-US" altLang="zh-CN" sz="800" smtClean="0">
                <a:latin typeface="Arial" pitchFamily="34" charset="0"/>
              </a:rPr>
              <a:t>		if(e.getSource()==b1){            //</a:t>
            </a:r>
            <a:r>
              <a:rPr lang="zh-CN" altLang="en-US" sz="800" smtClean="0">
                <a:latin typeface="Arial" pitchFamily="34" charset="0"/>
              </a:rPr>
              <a:t>添加一行</a:t>
            </a:r>
          </a:p>
          <a:p>
            <a:pPr eaLnBrk="1" hangingPunct="1">
              <a:lnSpc>
                <a:spcPct val="80000"/>
              </a:lnSpc>
            </a:pPr>
            <a:r>
              <a:rPr lang="zh-CN" altLang="en-US" sz="800" smtClean="0">
                <a:latin typeface="Arial" pitchFamily="34" charset="0"/>
              </a:rPr>
              <a:t>			</a:t>
            </a:r>
            <a:r>
              <a:rPr lang="en-US" altLang="zh-CN" sz="800" smtClean="0">
                <a:latin typeface="Arial" pitchFamily="34" charset="0"/>
              </a:rPr>
              <a:t>tableModel.addRow(new Vector());</a:t>
            </a:r>
          </a:p>
          <a:p>
            <a:pPr eaLnBrk="1" hangingPunct="1">
              <a:lnSpc>
                <a:spcPct val="80000"/>
              </a:lnSpc>
            </a:pPr>
            <a:r>
              <a:rPr lang="en-US" altLang="zh-CN" sz="800" smtClean="0">
                <a:latin typeface="Arial" pitchFamily="34" charset="0"/>
              </a:rPr>
              <a:t>		</a:t>
            </a:r>
          </a:p>
          <a:p>
            <a:pPr eaLnBrk="1" hangingPunct="1">
              <a:lnSpc>
                <a:spcPct val="80000"/>
              </a:lnSpc>
            </a:pPr>
            <a:r>
              <a:rPr lang="en-US" altLang="zh-CN" sz="800" smtClean="0">
                <a:latin typeface="Arial" pitchFamily="34" charset="0"/>
              </a:rPr>
              <a:t>		}</a:t>
            </a:r>
          </a:p>
          <a:p>
            <a:pPr eaLnBrk="1" hangingPunct="1">
              <a:lnSpc>
                <a:spcPct val="80000"/>
              </a:lnSpc>
            </a:pPr>
            <a:r>
              <a:rPr lang="en-US" altLang="zh-CN" sz="800" smtClean="0">
                <a:latin typeface="Arial" pitchFamily="34" charset="0"/>
              </a:rPr>
              <a:t>		else if(e.getSource()==b2){			//</a:t>
            </a:r>
            <a:r>
              <a:rPr lang="zh-CN" altLang="en-US" sz="800" smtClean="0">
                <a:latin typeface="Arial" pitchFamily="34" charset="0"/>
              </a:rPr>
              <a:t>删除一行</a:t>
            </a:r>
          </a:p>
          <a:p>
            <a:pPr eaLnBrk="1" hangingPunct="1">
              <a:lnSpc>
                <a:spcPct val="80000"/>
              </a:lnSpc>
            </a:pPr>
            <a:r>
              <a:rPr lang="zh-CN" altLang="en-US" sz="800" smtClean="0">
                <a:latin typeface="Arial" pitchFamily="34" charset="0"/>
              </a:rPr>
              <a:t>			</a:t>
            </a:r>
            <a:r>
              <a:rPr lang="en-US" altLang="zh-CN" sz="800" smtClean="0">
                <a:latin typeface="Arial" pitchFamily="34" charset="0"/>
              </a:rPr>
              <a:t>int row[]=table.getSelectedRows();</a:t>
            </a:r>
          </a:p>
          <a:p>
            <a:pPr eaLnBrk="1" hangingPunct="1">
              <a:lnSpc>
                <a:spcPct val="80000"/>
              </a:lnSpc>
            </a:pPr>
            <a:r>
              <a:rPr lang="en-US" altLang="zh-CN" sz="800" smtClean="0">
                <a:latin typeface="Arial" pitchFamily="34" charset="0"/>
              </a:rPr>
              <a:t>			tableModel.removeRow(row[0]);</a:t>
            </a:r>
          </a:p>
          <a:p>
            <a:pPr eaLnBrk="1" hangingPunct="1">
              <a:lnSpc>
                <a:spcPct val="80000"/>
              </a:lnSpc>
            </a:pPr>
            <a:endParaRPr lang="en-US" altLang="zh-CN" sz="800" smtClean="0">
              <a:latin typeface="Arial" pitchFamily="34" charset="0"/>
            </a:endParaRPr>
          </a:p>
          <a:p>
            <a:pPr eaLnBrk="1" hangingPunct="1">
              <a:lnSpc>
                <a:spcPct val="80000"/>
              </a:lnSpc>
            </a:pPr>
            <a:r>
              <a:rPr lang="en-US" altLang="zh-CN" sz="800" smtClean="0">
                <a:latin typeface="Arial" pitchFamily="34" charset="0"/>
              </a:rPr>
              <a:t>      	}</a:t>
            </a:r>
          </a:p>
          <a:p>
            <a:pPr eaLnBrk="1" hangingPunct="1">
              <a:lnSpc>
                <a:spcPct val="80000"/>
              </a:lnSpc>
            </a:pPr>
            <a:r>
              <a:rPr lang="en-US" altLang="zh-CN" sz="800" smtClean="0">
                <a:latin typeface="Arial" pitchFamily="34" charset="0"/>
              </a:rPr>
              <a:t>		else if(e.getSource()==b3){			//</a:t>
            </a:r>
            <a:r>
              <a:rPr lang="zh-CN" altLang="en-US" sz="800" smtClean="0">
                <a:latin typeface="Arial" pitchFamily="34" charset="0"/>
              </a:rPr>
              <a:t>添加一列</a:t>
            </a:r>
          </a:p>
          <a:p>
            <a:pPr eaLnBrk="1" hangingPunct="1">
              <a:lnSpc>
                <a:spcPct val="80000"/>
              </a:lnSpc>
            </a:pPr>
            <a:r>
              <a:rPr lang="zh-CN" altLang="en-US" sz="800" smtClean="0">
                <a:latin typeface="Arial" pitchFamily="34" charset="0"/>
              </a:rPr>
              <a:t>			</a:t>
            </a:r>
            <a:r>
              <a:rPr lang="en-US" altLang="zh-CN" sz="800" smtClean="0">
                <a:latin typeface="Arial" pitchFamily="34" charset="0"/>
              </a:rPr>
              <a:t>tableModel.addColumn(new Vector());</a:t>
            </a:r>
          </a:p>
          <a:p>
            <a:pPr eaLnBrk="1" hangingPunct="1">
              <a:lnSpc>
                <a:spcPct val="80000"/>
              </a:lnSpc>
            </a:pPr>
            <a:r>
              <a:rPr lang="en-US" altLang="zh-CN" sz="800" smtClean="0">
                <a:latin typeface="Arial" pitchFamily="34" charset="0"/>
              </a:rPr>
              <a:t>		}</a:t>
            </a:r>
          </a:p>
          <a:p>
            <a:pPr eaLnBrk="1" hangingPunct="1">
              <a:lnSpc>
                <a:spcPct val="80000"/>
              </a:lnSpc>
            </a:pPr>
            <a:r>
              <a:rPr lang="en-US" altLang="zh-CN" sz="800" smtClean="0">
                <a:latin typeface="Arial" pitchFamily="34" charset="0"/>
              </a:rPr>
              <a:t>		else if(e.getSource()==b4){			//</a:t>
            </a:r>
            <a:r>
              <a:rPr lang="zh-CN" altLang="en-US" sz="800" smtClean="0">
                <a:latin typeface="Arial" pitchFamily="34" charset="0"/>
              </a:rPr>
              <a:t>删除一列</a:t>
            </a:r>
          </a:p>
          <a:p>
            <a:pPr eaLnBrk="1" hangingPunct="1">
              <a:lnSpc>
                <a:spcPct val="80000"/>
              </a:lnSpc>
            </a:pPr>
            <a:r>
              <a:rPr lang="zh-CN" altLang="en-US" sz="800" smtClean="0">
                <a:latin typeface="Arial" pitchFamily="34" charset="0"/>
              </a:rPr>
              <a:t>			</a:t>
            </a:r>
            <a:r>
              <a:rPr lang="en-US" altLang="zh-CN" sz="800" smtClean="0">
                <a:latin typeface="Arial" pitchFamily="34" charset="0"/>
              </a:rPr>
              <a:t>int columncount = tableModel.getColumnCount()-1; //</a:t>
            </a:r>
            <a:r>
              <a:rPr lang="zh-CN" altLang="en-US" sz="800" smtClean="0">
                <a:latin typeface="Arial" pitchFamily="34" charset="0"/>
              </a:rPr>
              <a:t>获得列数</a:t>
            </a:r>
          </a:p>
          <a:p>
            <a:pPr eaLnBrk="1" hangingPunct="1">
              <a:lnSpc>
                <a:spcPct val="80000"/>
              </a:lnSpc>
            </a:pPr>
            <a:r>
              <a:rPr lang="zh-CN" altLang="en-US" sz="800" smtClean="0">
                <a:latin typeface="Arial" pitchFamily="34" charset="0"/>
              </a:rPr>
              <a:t>			</a:t>
            </a:r>
            <a:r>
              <a:rPr lang="en-US" altLang="zh-CN" sz="800" smtClean="0">
                <a:latin typeface="Arial" pitchFamily="34" charset="0"/>
              </a:rPr>
              <a:t>int selectedColumn=table.getSelectedColumn() ;  //</a:t>
            </a:r>
            <a:r>
              <a:rPr lang="zh-CN" altLang="en-US" sz="800" smtClean="0">
                <a:latin typeface="Arial" pitchFamily="34" charset="0"/>
              </a:rPr>
              <a:t>获得选中的列序号</a:t>
            </a:r>
          </a:p>
          <a:p>
            <a:pPr eaLnBrk="1" hangingPunct="1">
              <a:lnSpc>
                <a:spcPct val="80000"/>
              </a:lnSpc>
            </a:pPr>
            <a:r>
              <a:rPr lang="zh-CN" altLang="en-US" sz="800" smtClean="0">
                <a:latin typeface="Arial" pitchFamily="34" charset="0"/>
              </a:rPr>
              <a:t>  			</a:t>
            </a:r>
            <a:r>
              <a:rPr lang="en-US" altLang="zh-CN" sz="800" smtClean="0">
                <a:latin typeface="Arial" pitchFamily="34" charset="0"/>
              </a:rPr>
              <a:t>TableColumnModel columnModel = table.getColumnModel(); //</a:t>
            </a:r>
            <a:r>
              <a:rPr lang="zh-CN" altLang="en-US" sz="800" smtClean="0">
                <a:latin typeface="Arial" pitchFamily="34" charset="0"/>
              </a:rPr>
              <a:t>获得列模型</a:t>
            </a:r>
          </a:p>
          <a:p>
            <a:pPr eaLnBrk="1" hangingPunct="1">
              <a:lnSpc>
                <a:spcPct val="80000"/>
              </a:lnSpc>
            </a:pPr>
            <a:r>
              <a:rPr lang="zh-CN" altLang="en-US" sz="800" smtClean="0">
                <a:latin typeface="Arial" pitchFamily="34" charset="0"/>
              </a:rPr>
              <a:t>            </a:t>
            </a:r>
            <a:r>
              <a:rPr lang="en-US" altLang="zh-CN" sz="800" smtClean="0">
                <a:latin typeface="Arial" pitchFamily="34" charset="0"/>
              </a:rPr>
              <a:t>TableColumn tableColumn = columnModel.getColumn(selectedColumn);//</a:t>
            </a:r>
            <a:r>
              <a:rPr lang="zh-CN" altLang="en-US" sz="800" smtClean="0">
                <a:latin typeface="Arial" pitchFamily="34" charset="0"/>
              </a:rPr>
              <a:t>获得选中的列</a:t>
            </a:r>
          </a:p>
          <a:p>
            <a:pPr eaLnBrk="1" hangingPunct="1">
              <a:lnSpc>
                <a:spcPct val="80000"/>
              </a:lnSpc>
            </a:pPr>
            <a:r>
              <a:rPr lang="zh-CN" altLang="en-US" sz="800" smtClean="0">
                <a:latin typeface="Arial" pitchFamily="34" charset="0"/>
              </a:rPr>
              <a:t>            </a:t>
            </a:r>
            <a:r>
              <a:rPr lang="en-US" altLang="zh-CN" sz="800" smtClean="0">
                <a:latin typeface="Arial" pitchFamily="34" charset="0"/>
              </a:rPr>
              <a:t>columnModel.removeColumn(tableColumn);//</a:t>
            </a:r>
            <a:r>
              <a:rPr lang="zh-CN" altLang="en-US" sz="800" smtClean="0">
                <a:latin typeface="Arial" pitchFamily="34" charset="0"/>
              </a:rPr>
              <a:t>删除选中的列</a:t>
            </a:r>
          </a:p>
          <a:p>
            <a:pPr eaLnBrk="1" hangingPunct="1">
              <a:lnSpc>
                <a:spcPct val="80000"/>
              </a:lnSpc>
            </a:pPr>
            <a:r>
              <a:rPr lang="zh-CN" altLang="en-US" sz="800" smtClean="0">
                <a:latin typeface="Arial" pitchFamily="34" charset="0"/>
              </a:rPr>
              <a:t>            </a:t>
            </a:r>
            <a:r>
              <a:rPr lang="en-US" altLang="zh-CN" sz="800" smtClean="0">
                <a:latin typeface="Arial" pitchFamily="34" charset="0"/>
              </a:rPr>
              <a:t>tableModel.setColumnCount(columncount);//</a:t>
            </a:r>
            <a:r>
              <a:rPr lang="zh-CN" altLang="en-US" sz="800" smtClean="0">
                <a:latin typeface="Arial" pitchFamily="34" charset="0"/>
              </a:rPr>
              <a:t>更新数据模型</a:t>
            </a:r>
          </a:p>
          <a:p>
            <a:pPr eaLnBrk="1" hangingPunct="1">
              <a:lnSpc>
                <a:spcPct val="80000"/>
              </a:lnSpc>
            </a:pPr>
            <a:r>
              <a:rPr lang="zh-CN" altLang="en-US" sz="800" smtClean="0">
                <a:latin typeface="Arial" pitchFamily="34" charset="0"/>
              </a:rPr>
              <a:t>		</a:t>
            </a:r>
            <a:r>
              <a:rPr lang="en-US" altLang="zh-CN" sz="800" smtClean="0">
                <a:latin typeface="Arial" pitchFamily="34" charset="0"/>
              </a:rPr>
              <a:t>}</a:t>
            </a:r>
          </a:p>
          <a:p>
            <a:pPr eaLnBrk="1" hangingPunct="1">
              <a:lnSpc>
                <a:spcPct val="80000"/>
              </a:lnSpc>
            </a:pPr>
            <a:r>
              <a:rPr lang="en-US" altLang="zh-CN" sz="800" smtClean="0">
                <a:latin typeface="Arial" pitchFamily="34" charset="0"/>
              </a:rPr>
              <a:t>		</a:t>
            </a:r>
          </a:p>
          <a:p>
            <a:pPr eaLnBrk="1" hangingPunct="1">
              <a:lnSpc>
                <a:spcPct val="80000"/>
              </a:lnSpc>
            </a:pPr>
            <a:r>
              <a:rPr lang="en-US" altLang="zh-CN" sz="800" smtClean="0">
                <a:latin typeface="Arial" pitchFamily="34" charset="0"/>
              </a:rPr>
              <a:t>/*		for(int i=0;i&lt;tableModel.getRowCount();i++){     //</a:t>
            </a:r>
            <a:r>
              <a:rPr lang="zh-CN" altLang="en-US" sz="800" smtClean="0">
                <a:latin typeface="Arial" pitchFamily="34" charset="0"/>
              </a:rPr>
              <a:t>输出表格模型中的数据</a:t>
            </a:r>
          </a:p>
          <a:p>
            <a:pPr eaLnBrk="1" hangingPunct="1">
              <a:lnSpc>
                <a:spcPct val="80000"/>
              </a:lnSpc>
            </a:pPr>
            <a:r>
              <a:rPr lang="zh-CN" altLang="en-US" sz="800" smtClean="0">
                <a:latin typeface="Arial" pitchFamily="34" charset="0"/>
              </a:rPr>
              <a:t>			</a:t>
            </a:r>
            <a:r>
              <a:rPr lang="en-US" altLang="zh-CN" sz="800" smtClean="0">
                <a:latin typeface="Arial" pitchFamily="34" charset="0"/>
              </a:rPr>
              <a:t>for(int j=0;j&lt;tableModel.getColumnCount();j++)</a:t>
            </a:r>
          </a:p>
          <a:p>
            <a:pPr eaLnBrk="1" hangingPunct="1">
              <a:lnSpc>
                <a:spcPct val="80000"/>
              </a:lnSpc>
            </a:pPr>
            <a:r>
              <a:rPr lang="en-US" altLang="zh-CN" sz="800" smtClean="0">
                <a:latin typeface="Arial" pitchFamily="34" charset="0"/>
              </a:rPr>
              <a:t>				{ System.out.printf("%-20s",tableModel.getValueAt(i,j));</a:t>
            </a:r>
          </a:p>
          <a:p>
            <a:pPr eaLnBrk="1" hangingPunct="1">
              <a:lnSpc>
                <a:spcPct val="80000"/>
              </a:lnSpc>
            </a:pPr>
            <a:r>
              <a:rPr lang="en-US" altLang="zh-CN" sz="800" smtClean="0">
                <a:latin typeface="Arial" pitchFamily="34" charset="0"/>
              </a:rPr>
              <a:t>				}</a:t>
            </a:r>
          </a:p>
          <a:p>
            <a:pPr eaLnBrk="1" hangingPunct="1">
              <a:lnSpc>
                <a:spcPct val="80000"/>
              </a:lnSpc>
            </a:pPr>
            <a:r>
              <a:rPr lang="en-US" altLang="zh-CN" sz="800" smtClean="0">
                <a:latin typeface="Arial" pitchFamily="34" charset="0"/>
              </a:rPr>
              <a:t>				System.out.println();</a:t>
            </a:r>
          </a:p>
          <a:p>
            <a:pPr eaLnBrk="1" hangingPunct="1">
              <a:lnSpc>
                <a:spcPct val="80000"/>
              </a:lnSpc>
            </a:pPr>
            <a:r>
              <a:rPr lang="en-US" altLang="zh-CN" sz="800" smtClean="0">
                <a:latin typeface="Arial" pitchFamily="34" charset="0"/>
              </a:rPr>
              <a:t>			}*/</a:t>
            </a:r>
          </a:p>
          <a:p>
            <a:pPr eaLnBrk="1" hangingPunct="1">
              <a:lnSpc>
                <a:spcPct val="80000"/>
              </a:lnSpc>
            </a:pPr>
            <a:r>
              <a:rPr lang="en-US" altLang="zh-CN" sz="800" smtClean="0">
                <a:latin typeface="Arial" pitchFamily="34" charset="0"/>
              </a:rPr>
              <a:t>			for(int i=0;i&lt;tableModel.getRowCount();i++){  //</a:t>
            </a:r>
            <a:r>
              <a:rPr lang="zh-CN" altLang="en-US" sz="800" smtClean="0">
                <a:latin typeface="Arial" pitchFamily="34" charset="0"/>
              </a:rPr>
              <a:t>输出向量中的数据</a:t>
            </a:r>
          </a:p>
          <a:p>
            <a:pPr eaLnBrk="1" hangingPunct="1">
              <a:lnSpc>
                <a:spcPct val="80000"/>
              </a:lnSpc>
            </a:pPr>
            <a:r>
              <a:rPr lang="zh-CN" altLang="en-US" sz="800" smtClean="0">
                <a:latin typeface="Arial" pitchFamily="34" charset="0"/>
              </a:rPr>
              <a:t>				</a:t>
            </a:r>
            <a:r>
              <a:rPr lang="en-US" altLang="zh-CN" sz="800" smtClean="0">
                <a:latin typeface="Arial" pitchFamily="34" charset="0"/>
              </a:rPr>
              <a:t>for(int j=0;j&lt;tableModel.getColumnCount();j++)</a:t>
            </a:r>
          </a:p>
          <a:p>
            <a:pPr eaLnBrk="1" hangingPunct="1">
              <a:lnSpc>
                <a:spcPct val="80000"/>
              </a:lnSpc>
            </a:pPr>
            <a:r>
              <a:rPr lang="en-US" altLang="zh-CN" sz="800" smtClean="0">
                <a:latin typeface="Arial" pitchFamily="34" charset="0"/>
              </a:rPr>
              <a:t>					{ System.out.printf("%-20s",((Vector)(dataV.elementAt(i))).elementAt(j));</a:t>
            </a:r>
          </a:p>
          <a:p>
            <a:pPr eaLnBrk="1" hangingPunct="1">
              <a:lnSpc>
                <a:spcPct val="80000"/>
              </a:lnSpc>
            </a:pPr>
            <a:r>
              <a:rPr lang="en-US" altLang="zh-CN" sz="800" smtClean="0">
                <a:latin typeface="Arial" pitchFamily="34" charset="0"/>
              </a:rPr>
              <a:t>				}</a:t>
            </a:r>
          </a:p>
          <a:p>
            <a:pPr eaLnBrk="1" hangingPunct="1">
              <a:lnSpc>
                <a:spcPct val="80000"/>
              </a:lnSpc>
            </a:pPr>
            <a:r>
              <a:rPr lang="en-US" altLang="zh-CN" sz="800" smtClean="0">
                <a:latin typeface="Arial" pitchFamily="34" charset="0"/>
              </a:rPr>
              <a:t>				System.out.println();</a:t>
            </a:r>
          </a:p>
          <a:p>
            <a:pPr eaLnBrk="1" hangingPunct="1">
              <a:lnSpc>
                <a:spcPct val="80000"/>
              </a:lnSpc>
            </a:pPr>
            <a:r>
              <a:rPr lang="en-US" altLang="zh-CN" sz="800" smtClean="0">
                <a:latin typeface="Arial" pitchFamily="34" charset="0"/>
              </a:rPr>
              <a:t>			}</a:t>
            </a:r>
          </a:p>
          <a:p>
            <a:pPr eaLnBrk="1" hangingPunct="1">
              <a:lnSpc>
                <a:spcPct val="80000"/>
              </a:lnSpc>
            </a:pPr>
            <a:r>
              <a:rPr lang="en-US" altLang="zh-CN" sz="800" smtClean="0">
                <a:latin typeface="Arial" pitchFamily="34" charset="0"/>
              </a:rPr>
              <a:t>	}</a:t>
            </a:r>
          </a:p>
          <a:p>
            <a:pPr eaLnBrk="1" hangingPunct="1">
              <a:lnSpc>
                <a:spcPct val="80000"/>
              </a:lnSpc>
            </a:pPr>
            <a:r>
              <a:rPr lang="en-US" altLang="zh-CN" sz="800" smtClean="0">
                <a:latin typeface="Arial" pitchFamily="34" charset="0"/>
              </a:rPr>
              <a:t>	</a:t>
            </a:r>
          </a:p>
          <a:p>
            <a:pPr eaLnBrk="1" hangingPunct="1">
              <a:lnSpc>
                <a:spcPct val="80000"/>
              </a:lnSpc>
            </a:pPr>
            <a:r>
              <a:rPr lang="en-US" altLang="zh-CN" sz="800" smtClean="0">
                <a:latin typeface="Arial" pitchFamily="34" charset="0"/>
              </a:rPr>
              <a:t>	public static void main(String args[]){</a:t>
            </a:r>
          </a:p>
          <a:p>
            <a:pPr eaLnBrk="1" hangingPunct="1">
              <a:lnSpc>
                <a:spcPct val="80000"/>
              </a:lnSpc>
            </a:pPr>
            <a:r>
              <a:rPr lang="en-US" altLang="zh-CN" sz="800" smtClean="0">
                <a:latin typeface="Arial" pitchFamily="34" charset="0"/>
              </a:rPr>
              <a:t>		Table t=new Table();</a:t>
            </a:r>
          </a:p>
          <a:p>
            <a:pPr eaLnBrk="1" hangingPunct="1">
              <a:lnSpc>
                <a:spcPct val="80000"/>
              </a:lnSpc>
            </a:pPr>
            <a:r>
              <a:rPr lang="en-US" altLang="zh-CN" sz="800" smtClean="0">
                <a:latin typeface="Arial" pitchFamily="34" charset="0"/>
              </a:rPr>
              <a:t>	}</a:t>
            </a:r>
          </a:p>
          <a:p>
            <a:pPr eaLnBrk="1" hangingPunct="1">
              <a:lnSpc>
                <a:spcPct val="80000"/>
              </a:lnSpc>
            </a:pPr>
            <a:r>
              <a:rPr lang="en-US" altLang="zh-CN" sz="800" smtClean="0">
                <a:latin typeface="Arial" pitchFamily="34" charset="0"/>
              </a:rPr>
              <a: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a:ln/>
        </p:spPr>
      </p:sp>
      <p:sp>
        <p:nvSpPr>
          <p:cNvPr id="36867" name="备注占位符 2"/>
          <p:cNvSpPr>
            <a:spLocks noGrp="1"/>
          </p:cNvSpPr>
          <p:nvPr>
            <p:ph type="body" idx="1"/>
          </p:nvPr>
        </p:nvSpPr>
        <p:spPr>
          <a:noFill/>
        </p:spPr>
        <p:txBody>
          <a:bodyPr/>
          <a:lstStyle/>
          <a:p>
            <a:endParaRPr lang="zh-CN" altLang="en-US" smtClean="0"/>
          </a:p>
        </p:txBody>
      </p:sp>
      <p:sp>
        <p:nvSpPr>
          <p:cNvPr id="3686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ea typeface="宋体" pitchFamily="2" charset="-122"/>
              </a:defRPr>
            </a:lvl1pPr>
            <a:lvl2pPr marL="742950" indent="-285750" eaLnBrk="0" hangingPunct="0">
              <a:spcBef>
                <a:spcPct val="30000"/>
              </a:spcBef>
              <a:defRPr sz="1200">
                <a:solidFill>
                  <a:schemeClr val="tx1"/>
                </a:solidFill>
                <a:latin typeface="Times New Roman" pitchFamily="18" charset="0"/>
                <a:ea typeface="宋体" pitchFamily="2" charset="-122"/>
              </a:defRPr>
            </a:lvl2pPr>
            <a:lvl3pPr marL="1143000" indent="-228600" eaLnBrk="0" hangingPunct="0">
              <a:spcBef>
                <a:spcPct val="30000"/>
              </a:spcBef>
              <a:defRPr sz="1200">
                <a:solidFill>
                  <a:schemeClr val="tx1"/>
                </a:solidFill>
                <a:latin typeface="Times New Roman" pitchFamily="18" charset="0"/>
                <a:ea typeface="宋体" pitchFamily="2" charset="-122"/>
              </a:defRPr>
            </a:lvl3pPr>
            <a:lvl4pPr marL="1600200" indent="-228600" eaLnBrk="0" hangingPunct="0">
              <a:spcBef>
                <a:spcPct val="30000"/>
              </a:spcBef>
              <a:defRPr sz="1200">
                <a:solidFill>
                  <a:schemeClr val="tx1"/>
                </a:solidFill>
                <a:latin typeface="Times New Roman" pitchFamily="18" charset="0"/>
                <a:ea typeface="宋体" pitchFamily="2" charset="-122"/>
              </a:defRPr>
            </a:lvl4pPr>
            <a:lvl5pPr marL="2057400" indent="-228600"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eaLnBrk="1" hangingPunct="1">
              <a:spcBef>
                <a:spcPct val="0"/>
              </a:spcBef>
            </a:pPr>
            <a:fld id="{54A2B04B-1920-4696-9AB8-5B6EC28B14FF}" type="slidenum">
              <a:rPr lang="zh-CN" altLang="en-US">
                <a:solidFill>
                  <a:prstClr val="black"/>
                </a:solidFill>
              </a:rPr>
              <a:pPr eaLnBrk="1" hangingPunct="1">
                <a:spcBef>
                  <a:spcPct val="0"/>
                </a:spcBef>
              </a:pPr>
              <a:t>28</a:t>
            </a:fld>
            <a:endParaRPr lang="en-US" altLang="zh-CN">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BF38483C-6062-4974-9210-AA54094CAAF1}" type="slidenum">
              <a:rPr lang="zh-CN" altLang="en-US" sz="1200">
                <a:solidFill>
                  <a:prstClr val="black"/>
                </a:solidFill>
                <a:latin typeface="Arial" pitchFamily="34" charset="0"/>
              </a:rPr>
              <a:pPr eaLnBrk="1" hangingPunct="1"/>
              <a:t>2</a:t>
            </a:fld>
            <a:endParaRPr lang="en-US" altLang="zh-CN" sz="1200">
              <a:solidFill>
                <a:prstClr val="black"/>
              </a:solidFill>
              <a:latin typeface="Arial" pitchFamily="34"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p:spPr>
        <p:txBody>
          <a:bodyPr/>
          <a:lstStyle/>
          <a:p>
            <a:pPr lvl="1" eaLnBrk="1" hangingPunct="1"/>
            <a:endParaRPr lang="en-US" altLang="zh-CN" smtClean="0">
              <a:latin typeface="宋体" pitchFamily="2" charset="-122"/>
            </a:endParaRPr>
          </a:p>
          <a:p>
            <a:pPr lvl="1" eaLnBrk="1" hangingPunct="1"/>
            <a:endParaRPr lang="en-US" altLang="zh-CN" smtClean="0">
              <a:latin typeface="宋体" pitchFamily="2" charset="-122"/>
            </a:endParaRPr>
          </a:p>
          <a:p>
            <a:pPr lvl="1" eaLnBrk="1" hangingPunct="1"/>
            <a:r>
              <a:rPr lang="en-US" altLang="zh-CN" smtClean="0">
                <a:latin typeface="宋体" pitchFamily="2" charset="-122"/>
              </a:rPr>
              <a:t>JTable(TableModel dm) //dm</a:t>
            </a:r>
            <a:r>
              <a:rPr lang="zh-CN" altLang="en-US" smtClean="0">
                <a:latin typeface="宋体" pitchFamily="2" charset="-122"/>
              </a:rPr>
              <a:t>对象中包含了表格要显示的数据</a:t>
            </a:r>
          </a:p>
          <a:p>
            <a:pPr eaLnBrk="1" hangingPunct="1"/>
            <a:r>
              <a:rPr lang="zh-CN" altLang="en-US" sz="1300" smtClean="0">
                <a:latin typeface="宋体" pitchFamily="2" charset="-122"/>
              </a:rPr>
              <a:t>下列两个构造方法，第一个参数是数据，第二个参数是表格第一行中显示的内容</a:t>
            </a:r>
          </a:p>
          <a:p>
            <a:pPr lvl="1" eaLnBrk="1" hangingPunct="1"/>
            <a:r>
              <a:rPr lang="en-US" altLang="zh-CN" sz="1400" smtClean="0">
                <a:latin typeface="宋体" pitchFamily="2" charset="-122"/>
              </a:rPr>
              <a:t>JTable(object[][]rowData,object[]columnNams);</a:t>
            </a:r>
          </a:p>
          <a:p>
            <a:pPr lvl="1" eaLnBrk="1" hangingPunct="1"/>
            <a:r>
              <a:rPr lang="en-US" altLang="zh-CN" sz="1400" smtClean="0">
                <a:latin typeface="宋体" pitchFamily="2" charset="-122"/>
              </a:rPr>
              <a:t>JTable(Vector[][]rowData,Vector[]columnNams);</a:t>
            </a:r>
          </a:p>
          <a:p>
            <a:pPr lvl="1" eaLnBrk="1" hangingPunct="1"/>
            <a:r>
              <a:rPr lang="en-US" altLang="zh-CN" smtClean="0">
                <a:latin typeface="Arial" pitchFamily="34" charset="0"/>
              </a:rPr>
              <a:t>jtable</a:t>
            </a:r>
            <a:r>
              <a:rPr lang="zh-CN" altLang="en-US" smtClean="0">
                <a:latin typeface="Arial" pitchFamily="34" charset="0"/>
              </a:rPr>
              <a:t>的默认</a:t>
            </a:r>
            <a:r>
              <a:rPr lang="en-US" altLang="zh-CN" smtClean="0">
                <a:latin typeface="Arial" pitchFamily="34" charset="0"/>
              </a:rPr>
              <a:t>model</a:t>
            </a:r>
            <a:r>
              <a:rPr lang="zh-CN" altLang="en-US" smtClean="0">
                <a:latin typeface="Arial" pitchFamily="34" charset="0"/>
              </a:rPr>
              <a:t>接受</a:t>
            </a:r>
            <a:r>
              <a:rPr lang="en-US" altLang="zh-CN" smtClean="0">
                <a:latin typeface="Arial" pitchFamily="34" charset="0"/>
              </a:rPr>
              <a:t>vector</a:t>
            </a:r>
            <a:r>
              <a:rPr lang="zh-CN" altLang="en-US" smtClean="0">
                <a:latin typeface="Arial" pitchFamily="34" charset="0"/>
              </a:rPr>
              <a:t>参数是一个需要这样的格式： </a:t>
            </a:r>
            <a:r>
              <a:rPr lang="en-US" altLang="zh-CN" smtClean="0">
                <a:latin typeface="Arial" pitchFamily="34" charset="0"/>
              </a:rPr>
              <a:t>vector</a:t>
            </a:r>
            <a:r>
              <a:rPr lang="zh-CN" altLang="en-US" smtClean="0">
                <a:latin typeface="Arial" pitchFamily="34" charset="0"/>
              </a:rPr>
              <a:t>的每个元素也是一个</a:t>
            </a:r>
            <a:r>
              <a:rPr lang="en-US" altLang="zh-CN" smtClean="0">
                <a:latin typeface="Arial" pitchFamily="34" charset="0"/>
              </a:rPr>
              <a:t>vector </a:t>
            </a:r>
            <a:r>
              <a:rPr lang="zh-CN" altLang="en-US" smtClean="0">
                <a:latin typeface="Arial" pitchFamily="34" charset="0"/>
              </a:rPr>
              <a:t>，相当于外层</a:t>
            </a:r>
            <a:r>
              <a:rPr lang="en-US" altLang="zh-CN" smtClean="0">
                <a:latin typeface="Arial" pitchFamily="34" charset="0"/>
              </a:rPr>
              <a:t>vector</a:t>
            </a:r>
            <a:r>
              <a:rPr lang="zh-CN" altLang="en-US" smtClean="0">
                <a:latin typeface="Arial" pitchFamily="34" charset="0"/>
              </a:rPr>
              <a:t>表示行，内层</a:t>
            </a:r>
            <a:r>
              <a:rPr lang="en-US" altLang="zh-CN" smtClean="0">
                <a:latin typeface="Arial" pitchFamily="34" charset="0"/>
              </a:rPr>
              <a:t>vector</a:t>
            </a:r>
            <a:r>
              <a:rPr lang="zh-CN" altLang="en-US" smtClean="0">
                <a:latin typeface="Arial" pitchFamily="34" charset="0"/>
              </a:rPr>
              <a:t>表示列 </a:t>
            </a:r>
            <a:endParaRPr lang="zh-CN" altLang="en-US" smtClean="0">
              <a:latin typeface="宋体"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1624BAB3-803C-490C-B8D4-42DFE54CEBCA}" type="slidenum">
              <a:rPr lang="zh-CN" altLang="en-US" sz="1200">
                <a:solidFill>
                  <a:prstClr val="black"/>
                </a:solidFill>
                <a:latin typeface="Arial" pitchFamily="34" charset="0"/>
              </a:rPr>
              <a:pPr eaLnBrk="1" hangingPunct="1"/>
              <a:t>4</a:t>
            </a:fld>
            <a:endParaRPr lang="en-US" altLang="zh-CN" sz="1200">
              <a:solidFill>
                <a:prstClr val="black"/>
              </a:solidFill>
              <a:latin typeface="Arial" pitchFamily="34"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pPr eaLnBrk="1" hangingPunct="1">
              <a:lnSpc>
                <a:spcPct val="80000"/>
              </a:lnSpc>
            </a:pPr>
            <a:r>
              <a:rPr lang="zh-CN" altLang="en-US" sz="1000" smtClean="0">
                <a:latin typeface="Arial" pitchFamily="34" charset="0"/>
              </a:rPr>
              <a:t>单元格对齐方式？？？</a:t>
            </a:r>
          </a:p>
          <a:p>
            <a:pPr eaLnBrk="1" hangingPunct="1">
              <a:lnSpc>
                <a:spcPct val="80000"/>
              </a:lnSpc>
            </a:pPr>
            <a:r>
              <a:rPr lang="en-US" altLang="zh-CN" sz="1000" smtClean="0">
                <a:latin typeface="Arial" pitchFamily="34" charset="0"/>
              </a:rPr>
              <a:t>import javax.swing.*;</a:t>
            </a:r>
          </a:p>
          <a:p>
            <a:pPr eaLnBrk="1" hangingPunct="1">
              <a:lnSpc>
                <a:spcPct val="80000"/>
              </a:lnSpc>
            </a:pPr>
            <a:r>
              <a:rPr lang="en-US" altLang="zh-CN" sz="1000" smtClean="0">
                <a:latin typeface="Arial" pitchFamily="34" charset="0"/>
              </a:rPr>
              <a:t>import java.awt.event.*;</a:t>
            </a:r>
          </a:p>
          <a:p>
            <a:pPr eaLnBrk="1" hangingPunct="1">
              <a:lnSpc>
                <a:spcPct val="80000"/>
              </a:lnSpc>
            </a:pPr>
            <a:r>
              <a:rPr lang="en-US" altLang="zh-CN" sz="1000" smtClean="0">
                <a:latin typeface="Arial" pitchFamily="34" charset="0"/>
              </a:rPr>
              <a:t>class Table {</a:t>
            </a:r>
          </a:p>
          <a:p>
            <a:pPr eaLnBrk="1" hangingPunct="1">
              <a:lnSpc>
                <a:spcPct val="80000"/>
              </a:lnSpc>
            </a:pPr>
            <a:r>
              <a:rPr lang="en-US" altLang="zh-CN" sz="1000" smtClean="0">
                <a:latin typeface="Arial" pitchFamily="34" charset="0"/>
              </a:rPr>
              <a:t>	public static void main(String args[]){</a:t>
            </a:r>
          </a:p>
          <a:p>
            <a:pPr eaLnBrk="1" hangingPunct="1">
              <a:lnSpc>
                <a:spcPct val="80000"/>
              </a:lnSpc>
            </a:pPr>
            <a:r>
              <a:rPr lang="en-US" altLang="zh-CN" sz="1000" smtClean="0">
                <a:latin typeface="Arial" pitchFamily="34" charset="0"/>
              </a:rPr>
              <a:t>		Object data[][]={{"</a:t>
            </a:r>
            <a:r>
              <a:rPr lang="zh-CN" altLang="en-US" sz="1000" smtClean="0">
                <a:latin typeface="Arial" pitchFamily="34" charset="0"/>
              </a:rPr>
              <a:t>陈峰</a:t>
            </a:r>
            <a:r>
              <a:rPr lang="en-US" altLang="zh-CN" sz="1000" smtClean="0">
                <a:latin typeface="Arial" pitchFamily="34" charset="0"/>
              </a:rPr>
              <a:t>","</a:t>
            </a:r>
            <a:r>
              <a:rPr lang="zh-CN" altLang="en-US" sz="1000" smtClean="0">
                <a:latin typeface="Arial" pitchFamily="34" charset="0"/>
              </a:rPr>
              <a:t>男</a:t>
            </a:r>
            <a:r>
              <a:rPr lang="en-US" altLang="zh-CN" sz="1000" smtClean="0">
                <a:latin typeface="Arial" pitchFamily="34" charset="0"/>
              </a:rPr>
              <a:t>",new Integer(19),"</a:t>
            </a:r>
            <a:r>
              <a:rPr lang="zh-CN" altLang="en-US" sz="1000" smtClean="0">
                <a:latin typeface="Arial" pitchFamily="34" charset="0"/>
              </a:rPr>
              <a:t>党员</a:t>
            </a:r>
            <a:r>
              <a:rPr lang="en-US" altLang="zh-CN" sz="1000" smtClean="0">
                <a:latin typeface="Arial" pitchFamily="34" charset="0"/>
              </a:rPr>
              <a:t>"},  //</a:t>
            </a:r>
            <a:r>
              <a:rPr lang="zh-CN" altLang="en-US" sz="1000" smtClean="0">
                <a:latin typeface="Arial" pitchFamily="34" charset="0"/>
              </a:rPr>
              <a:t>表格中的数据</a:t>
            </a:r>
          </a:p>
          <a:p>
            <a:pPr eaLnBrk="1" hangingPunct="1">
              <a:lnSpc>
                <a:spcPct val="80000"/>
              </a:lnSpc>
            </a:pPr>
            <a:r>
              <a:rPr lang="zh-CN" altLang="en-US" sz="1000" smtClean="0">
                <a:latin typeface="Arial" pitchFamily="34" charset="0"/>
              </a:rPr>
              <a:t>				</a:t>
            </a:r>
            <a:r>
              <a:rPr lang="en-US" altLang="zh-CN" sz="1000" smtClean="0">
                <a:latin typeface="Arial" pitchFamily="34" charset="0"/>
              </a:rPr>
              <a:t>{"</a:t>
            </a:r>
            <a:r>
              <a:rPr lang="zh-CN" altLang="en-US" sz="1000" smtClean="0">
                <a:latin typeface="Arial" pitchFamily="34" charset="0"/>
              </a:rPr>
              <a:t>田一飞</a:t>
            </a:r>
            <a:r>
              <a:rPr lang="en-US" altLang="zh-CN" sz="1000" smtClean="0">
                <a:latin typeface="Arial" pitchFamily="34" charset="0"/>
              </a:rPr>
              <a:t>","</a:t>
            </a:r>
            <a:r>
              <a:rPr lang="zh-CN" altLang="en-US" sz="1000" smtClean="0">
                <a:latin typeface="Arial" pitchFamily="34" charset="0"/>
              </a:rPr>
              <a:t>男</a:t>
            </a:r>
            <a:r>
              <a:rPr lang="en-US" altLang="zh-CN" sz="1000" smtClean="0">
                <a:latin typeface="Arial" pitchFamily="34" charset="0"/>
              </a:rPr>
              <a:t>",new Integer(18),"</a:t>
            </a:r>
            <a:r>
              <a:rPr lang="zh-CN" altLang="en-US" sz="1000" smtClean="0">
                <a:latin typeface="Arial" pitchFamily="34" charset="0"/>
              </a:rPr>
              <a:t>团员</a:t>
            </a:r>
            <a:r>
              <a:rPr lang="en-US" altLang="zh-CN" sz="1000" smtClean="0">
                <a:latin typeface="Arial" pitchFamily="34" charset="0"/>
              </a:rPr>
              <a:t>"},</a:t>
            </a:r>
          </a:p>
          <a:p>
            <a:pPr eaLnBrk="1" hangingPunct="1">
              <a:lnSpc>
                <a:spcPct val="80000"/>
              </a:lnSpc>
            </a:pPr>
            <a:r>
              <a:rPr lang="en-US" altLang="zh-CN" sz="1000" smtClean="0">
                <a:latin typeface="Arial" pitchFamily="34" charset="0"/>
              </a:rPr>
              <a:t>				{"</a:t>
            </a:r>
            <a:r>
              <a:rPr lang="zh-CN" altLang="en-US" sz="1000" smtClean="0">
                <a:latin typeface="Arial" pitchFamily="34" charset="0"/>
              </a:rPr>
              <a:t>胡锦</a:t>
            </a:r>
            <a:r>
              <a:rPr lang="en-US" altLang="zh-CN" sz="1000" smtClean="0">
                <a:latin typeface="Arial" pitchFamily="34" charset="0"/>
              </a:rPr>
              <a:t>","</a:t>
            </a:r>
            <a:r>
              <a:rPr lang="zh-CN" altLang="en-US" sz="1000" smtClean="0">
                <a:latin typeface="Arial" pitchFamily="34" charset="0"/>
              </a:rPr>
              <a:t>女</a:t>
            </a:r>
            <a:r>
              <a:rPr lang="en-US" altLang="zh-CN" sz="1000" smtClean="0">
                <a:latin typeface="Arial" pitchFamily="34" charset="0"/>
              </a:rPr>
              <a:t>",new Integer(19),"</a:t>
            </a:r>
            <a:r>
              <a:rPr lang="zh-CN" altLang="en-US" sz="1000" smtClean="0">
                <a:latin typeface="Arial" pitchFamily="34" charset="0"/>
              </a:rPr>
              <a:t>党员</a:t>
            </a:r>
            <a:r>
              <a:rPr lang="en-US" altLang="zh-CN" sz="1000" smtClean="0">
                <a:latin typeface="Arial" pitchFamily="34" charset="0"/>
              </a:rPr>
              <a:t>"}};</a:t>
            </a:r>
          </a:p>
          <a:p>
            <a:pPr eaLnBrk="1" hangingPunct="1">
              <a:lnSpc>
                <a:spcPct val="80000"/>
              </a:lnSpc>
            </a:pPr>
            <a:r>
              <a:rPr lang="en-US" altLang="zh-CN" sz="1000" smtClean="0">
                <a:latin typeface="Arial" pitchFamily="34" charset="0"/>
              </a:rPr>
              <a:t>		String columnName[]={"</a:t>
            </a:r>
            <a:r>
              <a:rPr lang="zh-CN" altLang="en-US" sz="1000" smtClean="0">
                <a:latin typeface="Arial" pitchFamily="34" charset="0"/>
              </a:rPr>
              <a:t>姓名</a:t>
            </a:r>
            <a:r>
              <a:rPr lang="en-US" altLang="zh-CN" sz="1000" smtClean="0">
                <a:latin typeface="Arial" pitchFamily="34" charset="0"/>
              </a:rPr>
              <a:t>","</a:t>
            </a:r>
            <a:r>
              <a:rPr lang="zh-CN" altLang="en-US" sz="1000" smtClean="0">
                <a:latin typeface="Arial" pitchFamily="34" charset="0"/>
              </a:rPr>
              <a:t>性别</a:t>
            </a:r>
            <a:r>
              <a:rPr lang="en-US" altLang="zh-CN" sz="1000" smtClean="0">
                <a:latin typeface="Arial" pitchFamily="34" charset="0"/>
              </a:rPr>
              <a:t>","</a:t>
            </a:r>
            <a:r>
              <a:rPr lang="zh-CN" altLang="en-US" sz="1000" smtClean="0">
                <a:latin typeface="Arial" pitchFamily="34" charset="0"/>
              </a:rPr>
              <a:t>年龄</a:t>
            </a:r>
            <a:r>
              <a:rPr lang="en-US" altLang="zh-CN" sz="1000" smtClean="0">
                <a:latin typeface="Arial" pitchFamily="34" charset="0"/>
              </a:rPr>
              <a:t>","</a:t>
            </a:r>
            <a:r>
              <a:rPr lang="zh-CN" altLang="en-US" sz="1000" smtClean="0">
                <a:latin typeface="Arial" pitchFamily="34" charset="0"/>
              </a:rPr>
              <a:t>政治面貌</a:t>
            </a:r>
            <a:r>
              <a:rPr lang="en-US" altLang="zh-CN" sz="1000" smtClean="0">
                <a:latin typeface="Arial" pitchFamily="34" charset="0"/>
              </a:rPr>
              <a:t>"};           //</a:t>
            </a:r>
            <a:r>
              <a:rPr lang="zh-CN" altLang="en-US" sz="1000" smtClean="0">
                <a:latin typeface="Arial" pitchFamily="34" charset="0"/>
              </a:rPr>
              <a:t>表格的列标题</a:t>
            </a:r>
          </a:p>
          <a:p>
            <a:pPr eaLnBrk="1" hangingPunct="1">
              <a:lnSpc>
                <a:spcPct val="80000"/>
              </a:lnSpc>
            </a:pPr>
            <a:r>
              <a:rPr lang="zh-CN" altLang="en-US" sz="1000" smtClean="0">
                <a:latin typeface="Arial" pitchFamily="34" charset="0"/>
              </a:rPr>
              <a:t>		</a:t>
            </a:r>
            <a:r>
              <a:rPr lang="en-US" altLang="zh-CN" sz="1000" smtClean="0">
                <a:latin typeface="Arial" pitchFamily="34" charset="0"/>
              </a:rPr>
              <a:t>JTable table=new JTable(data,columnName);                          //</a:t>
            </a:r>
            <a:r>
              <a:rPr lang="zh-CN" altLang="en-US" sz="1000" smtClean="0">
                <a:latin typeface="Arial" pitchFamily="34" charset="0"/>
              </a:rPr>
              <a:t>创建表格</a:t>
            </a:r>
          </a:p>
          <a:p>
            <a:pPr eaLnBrk="1" hangingPunct="1">
              <a:lnSpc>
                <a:spcPct val="80000"/>
              </a:lnSpc>
            </a:pPr>
            <a:r>
              <a:rPr lang="zh-CN" altLang="en-US" sz="1000" smtClean="0">
                <a:latin typeface="Arial" pitchFamily="34" charset="0"/>
              </a:rPr>
              <a:t>		</a:t>
            </a:r>
            <a:r>
              <a:rPr lang="en-US" altLang="zh-CN" sz="1000" smtClean="0">
                <a:latin typeface="Arial" pitchFamily="34" charset="0"/>
              </a:rPr>
              <a:t>table.setRowHeight(25);                //</a:t>
            </a:r>
            <a:r>
              <a:rPr lang="zh-CN" altLang="en-US" sz="1000" smtClean="0">
                <a:latin typeface="Arial" pitchFamily="34" charset="0"/>
              </a:rPr>
              <a:t>设置行高</a:t>
            </a:r>
          </a:p>
          <a:p>
            <a:pPr eaLnBrk="1" hangingPunct="1">
              <a:lnSpc>
                <a:spcPct val="80000"/>
              </a:lnSpc>
            </a:pPr>
            <a:r>
              <a:rPr lang="zh-CN" altLang="en-US" sz="1000" smtClean="0">
                <a:latin typeface="Arial" pitchFamily="34" charset="0"/>
              </a:rPr>
              <a:t>		</a:t>
            </a:r>
            <a:r>
              <a:rPr lang="en-US" altLang="zh-CN" sz="1000" smtClean="0">
                <a:latin typeface="Arial" pitchFamily="34" charset="0"/>
              </a:rPr>
              <a:t>JScrollPane  pane=new JScrollPane(table);                         //</a:t>
            </a:r>
            <a:r>
              <a:rPr lang="zh-CN" altLang="en-US" sz="1000" smtClean="0">
                <a:latin typeface="Arial" pitchFamily="34" charset="0"/>
              </a:rPr>
              <a:t>添加滚动条</a:t>
            </a:r>
          </a:p>
          <a:p>
            <a:pPr eaLnBrk="1" hangingPunct="1">
              <a:lnSpc>
                <a:spcPct val="80000"/>
              </a:lnSpc>
            </a:pPr>
            <a:r>
              <a:rPr lang="zh-CN" altLang="en-US" sz="1000" smtClean="0">
                <a:latin typeface="Arial" pitchFamily="34" charset="0"/>
              </a:rPr>
              <a:t>		</a:t>
            </a:r>
            <a:r>
              <a:rPr lang="en-US" altLang="zh-CN" sz="1000" smtClean="0">
                <a:latin typeface="Arial" pitchFamily="34" charset="0"/>
              </a:rPr>
              <a:t>JFrame f=new JFrame();</a:t>
            </a:r>
          </a:p>
          <a:p>
            <a:pPr eaLnBrk="1" hangingPunct="1">
              <a:lnSpc>
                <a:spcPct val="80000"/>
              </a:lnSpc>
            </a:pPr>
            <a:r>
              <a:rPr lang="en-US" altLang="zh-CN" sz="1000" smtClean="0">
                <a:latin typeface="Arial" pitchFamily="34" charset="0"/>
              </a:rPr>
              <a:t>		f.setSize(300,200);</a:t>
            </a:r>
          </a:p>
          <a:p>
            <a:pPr eaLnBrk="1" hangingPunct="1">
              <a:lnSpc>
                <a:spcPct val="80000"/>
              </a:lnSpc>
            </a:pPr>
            <a:r>
              <a:rPr lang="en-US" altLang="zh-CN" sz="1000" smtClean="0">
                <a:latin typeface="Arial" pitchFamily="34" charset="0"/>
              </a:rPr>
              <a:t>		f.add(pane);</a:t>
            </a:r>
          </a:p>
          <a:p>
            <a:pPr eaLnBrk="1" hangingPunct="1">
              <a:lnSpc>
                <a:spcPct val="80000"/>
              </a:lnSpc>
            </a:pPr>
            <a:r>
              <a:rPr lang="en-US" altLang="zh-CN" sz="1000" smtClean="0">
                <a:latin typeface="Arial" pitchFamily="34" charset="0"/>
              </a:rPr>
              <a:t>		f.setVisible(true);</a:t>
            </a:r>
          </a:p>
          <a:p>
            <a:pPr eaLnBrk="1" hangingPunct="1">
              <a:lnSpc>
                <a:spcPct val="80000"/>
              </a:lnSpc>
            </a:pPr>
            <a:r>
              <a:rPr lang="en-US" altLang="zh-CN" sz="1000" smtClean="0">
                <a:latin typeface="Arial" pitchFamily="34" charset="0"/>
              </a:rPr>
              <a:t>	}</a:t>
            </a:r>
          </a:p>
          <a:p>
            <a:pPr eaLnBrk="1" hangingPunct="1">
              <a:lnSpc>
                <a:spcPct val="80000"/>
              </a:lnSpc>
            </a:pPr>
            <a:r>
              <a:rPr lang="en-US" altLang="zh-CN" sz="1000" smtClean="0">
                <a:latin typeface="Arial" pitchFamily="34" charset="0"/>
              </a:rPr>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D11E1A19-296B-49D5-82E5-27F2CEE9C44C}" type="slidenum">
              <a:rPr lang="zh-CN" altLang="en-US" sz="1200">
                <a:solidFill>
                  <a:prstClr val="black"/>
                </a:solidFill>
                <a:latin typeface="Arial" pitchFamily="34" charset="0"/>
              </a:rPr>
              <a:pPr eaLnBrk="1" hangingPunct="1"/>
              <a:t>5</a:t>
            </a:fld>
            <a:endParaRPr lang="en-US" altLang="zh-CN" sz="1200">
              <a:solidFill>
                <a:prstClr val="black"/>
              </a:solidFill>
              <a:latin typeface="Arial" pitchFamily="34"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pPr eaLnBrk="1" hangingPunct="1"/>
            <a:r>
              <a:rPr lang="zh-CN" altLang="en-US" smtClean="0">
                <a:latin typeface="Arial" pitchFamily="34" charset="0"/>
              </a:rPr>
              <a:t>在前面的例子中，表格的数据被存放在一个二维数组中。但在实际编码中，一般不使用这种方法。你应该考虑实现你自己的表格模型。</a:t>
            </a:r>
          </a:p>
          <a:p>
            <a:pPr eaLnBrk="1" hangingPunct="1"/>
            <a:r>
              <a:rPr lang="en-US" altLang="zh-CN" i="1" u="sng" smtClean="0">
                <a:latin typeface="Arial" pitchFamily="34" charset="0"/>
              </a:rPr>
              <a:t>MVC</a:t>
            </a:r>
            <a:r>
              <a:rPr lang="en-US" altLang="zh-CN" smtClean="0">
                <a:latin typeface="Arial" pitchFamily="34" charset="0"/>
              </a:rPr>
              <a:t>(Model View Controller)</a:t>
            </a:r>
            <a:r>
              <a:rPr lang="zh-CN" altLang="en-US" smtClean="0">
                <a:latin typeface="Arial" pitchFamily="34" charset="0"/>
              </a:rPr>
              <a:t>模型</a:t>
            </a:r>
            <a:r>
              <a:rPr lang="en-US" altLang="zh-CN" smtClean="0">
                <a:latin typeface="Arial" pitchFamily="34" charset="0"/>
              </a:rPr>
              <a:t>-</a:t>
            </a:r>
            <a:r>
              <a:rPr lang="zh-CN" altLang="en-US" smtClean="0">
                <a:latin typeface="Arial" pitchFamily="34" charset="0"/>
              </a:rPr>
              <a:t>视图</a:t>
            </a:r>
            <a:r>
              <a:rPr lang="en-US" altLang="zh-CN" smtClean="0">
                <a:latin typeface="Arial" pitchFamily="34" charset="0"/>
              </a:rPr>
              <a:t>-</a:t>
            </a:r>
            <a:r>
              <a:rPr lang="zh-CN" altLang="en-US" smtClean="0">
                <a:latin typeface="Arial" pitchFamily="34" charset="0"/>
              </a:rPr>
              <a:t>控制器</a:t>
            </a:r>
            <a:r>
              <a:rPr lang="en-US" altLang="zh-CN" i="1" u="sng" smtClean="0">
                <a:latin typeface="Arial" pitchFamily="34" charset="0"/>
              </a:rPr>
              <a:t>MVC</a:t>
            </a:r>
            <a:r>
              <a:rPr lang="zh-CN" altLang="en-US" smtClean="0">
                <a:latin typeface="Arial" pitchFamily="34" charset="0"/>
              </a:rPr>
              <a:t>与模板概念的理解 </a:t>
            </a:r>
            <a:r>
              <a:rPr lang="en-US" altLang="zh-CN" i="1" u="sng" smtClean="0">
                <a:latin typeface="Arial" pitchFamily="34" charset="0"/>
              </a:rPr>
              <a:t>MVC</a:t>
            </a:r>
            <a:r>
              <a:rPr lang="zh-CN" altLang="en-US" smtClean="0">
                <a:latin typeface="Arial" pitchFamily="34" charset="0"/>
              </a:rPr>
              <a:t>本来是存在于</a:t>
            </a:r>
            <a:r>
              <a:rPr lang="en-US" altLang="zh-CN" smtClean="0">
                <a:latin typeface="Arial" pitchFamily="34" charset="0"/>
              </a:rPr>
              <a:t>Desktop</a:t>
            </a:r>
            <a:r>
              <a:rPr lang="zh-CN" altLang="en-US" smtClean="0">
                <a:latin typeface="Arial" pitchFamily="34" charset="0"/>
              </a:rPr>
              <a:t>程序中的，</a:t>
            </a:r>
            <a:r>
              <a:rPr lang="en-US" altLang="zh-CN" smtClean="0">
                <a:latin typeface="Arial" pitchFamily="34" charset="0"/>
              </a:rPr>
              <a:t>M</a:t>
            </a:r>
            <a:r>
              <a:rPr lang="zh-CN" altLang="en-US" smtClean="0">
                <a:latin typeface="Arial" pitchFamily="34" charset="0"/>
              </a:rPr>
              <a:t>是指数据模型，</a:t>
            </a:r>
            <a:r>
              <a:rPr lang="en-US" altLang="zh-CN" smtClean="0">
                <a:latin typeface="Arial" pitchFamily="34" charset="0"/>
              </a:rPr>
              <a:t>V</a:t>
            </a:r>
            <a:r>
              <a:rPr lang="zh-CN" altLang="en-US" smtClean="0">
                <a:latin typeface="Arial" pitchFamily="34" charset="0"/>
              </a:rPr>
              <a:t>是指用户界面，</a:t>
            </a:r>
            <a:r>
              <a:rPr lang="en-US" altLang="zh-CN" smtClean="0">
                <a:latin typeface="Arial" pitchFamily="34" charset="0"/>
              </a:rPr>
              <a:t>C</a:t>
            </a:r>
            <a:r>
              <a:rPr lang="zh-CN" altLang="en-US" smtClean="0">
                <a:latin typeface="Arial" pitchFamily="34" charset="0"/>
              </a:rPr>
              <a:t>则是控制器。</a:t>
            </a:r>
            <a:r>
              <a:rPr lang="en-US" altLang="zh-CN" smtClean="0">
                <a:latin typeface="Arial" pitchFamily="34" charset="0"/>
              </a:rPr>
              <a:t>.</a:t>
            </a:r>
            <a:endParaRPr lang="en-US" altLang="zh-CN" sz="1000" smtClean="0">
              <a:latin typeface="Arial" pitchFamily="34" charset="0"/>
            </a:endParaRPr>
          </a:p>
          <a:p>
            <a:pPr eaLnBrk="1" hangingPunct="1"/>
            <a:r>
              <a:rPr lang="zh-CN" altLang="en-US" sz="1000" smtClean="0">
                <a:latin typeface="Arial" pitchFamily="34" charset="0"/>
              </a:rPr>
              <a:t>由以上范例可知</a:t>
            </a:r>
            <a:r>
              <a:rPr lang="en-US" altLang="zh-CN" sz="1000" smtClean="0">
                <a:latin typeface="Arial" pitchFamily="34" charset="0"/>
              </a:rPr>
              <a:t>,</a:t>
            </a:r>
            <a:r>
              <a:rPr lang="zh-CN" altLang="en-US" sz="1000" smtClean="0">
                <a:latin typeface="Arial" pitchFamily="34" charset="0"/>
              </a:rPr>
              <a:t>利用</a:t>
            </a:r>
            <a:r>
              <a:rPr lang="en-US" altLang="zh-CN" sz="1000" smtClean="0">
                <a:latin typeface="Arial" pitchFamily="34" charset="0"/>
              </a:rPr>
              <a:t>Swing</a:t>
            </a:r>
            <a:r>
              <a:rPr lang="zh-CN" altLang="en-US" sz="1000" smtClean="0">
                <a:latin typeface="Arial" pitchFamily="34" charset="0"/>
              </a:rPr>
              <a:t>来构造一个表格其实很简单的，只要你利用</a:t>
            </a:r>
            <a:r>
              <a:rPr lang="en-US" altLang="zh-CN" sz="1000" smtClean="0">
                <a:latin typeface="Arial" pitchFamily="34" charset="0"/>
              </a:rPr>
              <a:t>Vector</a:t>
            </a:r>
            <a:r>
              <a:rPr lang="zh-CN" altLang="en-US" sz="1000" smtClean="0">
                <a:latin typeface="Arial" pitchFamily="34" charset="0"/>
              </a:rPr>
              <a:t>或</a:t>
            </a:r>
            <a:r>
              <a:rPr lang="en-US" altLang="zh-CN" sz="1000" smtClean="0">
                <a:latin typeface="Arial" pitchFamily="34" charset="0"/>
              </a:rPr>
              <a:t>Array</a:t>
            </a:r>
            <a:r>
              <a:rPr lang="zh-CN" altLang="en-US" sz="1000" smtClean="0">
                <a:latin typeface="Arial" pitchFamily="34" charset="0"/>
              </a:rPr>
              <a:t>来作为我们表格的数据输入，将</a:t>
            </a:r>
            <a:r>
              <a:rPr lang="en-US" altLang="zh-CN" sz="1000" smtClean="0">
                <a:latin typeface="Arial" pitchFamily="34" charset="0"/>
              </a:rPr>
              <a:t>Vector</a:t>
            </a:r>
            <a:r>
              <a:rPr lang="zh-CN" altLang="en-US" sz="1000" smtClean="0">
                <a:latin typeface="Arial" pitchFamily="34" charset="0"/>
              </a:rPr>
              <a:t>或</a:t>
            </a:r>
            <a:r>
              <a:rPr lang="en-US" altLang="zh-CN" sz="1000" smtClean="0">
                <a:latin typeface="Arial" pitchFamily="34" charset="0"/>
              </a:rPr>
              <a:t>Array</a:t>
            </a:r>
            <a:r>
              <a:rPr lang="zh-CN" altLang="en-US" sz="1000" smtClean="0">
                <a:latin typeface="Arial" pitchFamily="34" charset="0"/>
              </a:rPr>
              <a:t>的 内容填入</a:t>
            </a:r>
            <a:r>
              <a:rPr lang="en-US" altLang="zh-CN" sz="1000" smtClean="0">
                <a:latin typeface="Arial" pitchFamily="34" charset="0"/>
              </a:rPr>
              <a:t>JTable</a:t>
            </a:r>
            <a:r>
              <a:rPr lang="zh-CN" altLang="en-US" sz="1000" smtClean="0">
                <a:latin typeface="Arial" pitchFamily="34" charset="0"/>
              </a:rPr>
              <a:t>中，一个基本的表格就产生了。不过，虽然利用</a:t>
            </a:r>
            <a:r>
              <a:rPr lang="en-US" altLang="zh-CN" sz="1000" smtClean="0">
                <a:latin typeface="Arial" pitchFamily="34" charset="0"/>
              </a:rPr>
              <a:t>JTable(Object[][] rowData,Object[][] columnNames)</a:t>
            </a:r>
            <a:r>
              <a:rPr lang="zh-CN" altLang="en-US" sz="1000" smtClean="0">
                <a:latin typeface="Arial" pitchFamily="34" charset="0"/>
              </a:rPr>
              <a:t>以及 </a:t>
            </a:r>
            <a:r>
              <a:rPr lang="en-US" altLang="zh-CN" sz="1000" smtClean="0">
                <a:latin typeface="Arial" pitchFamily="34" charset="0"/>
              </a:rPr>
              <a:t>JTable(Vector rowData,Vector columnNames)</a:t>
            </a:r>
            <a:r>
              <a:rPr lang="zh-CN" altLang="en-US" sz="1000" smtClean="0">
                <a:latin typeface="Arial" pitchFamily="34" charset="0"/>
              </a:rPr>
              <a:t>构造函数来构造构造</a:t>
            </a:r>
            <a:r>
              <a:rPr lang="en-US" altLang="zh-CN" sz="1000" smtClean="0">
                <a:latin typeface="Arial" pitchFamily="34" charset="0"/>
              </a:rPr>
              <a:t>JTable</a:t>
            </a:r>
            <a:r>
              <a:rPr lang="zh-CN" altLang="en-US" sz="1000" smtClean="0">
                <a:latin typeface="Arial" pitchFamily="34" charset="0"/>
              </a:rPr>
              <a:t>很方便</a:t>
            </a:r>
            <a:r>
              <a:rPr lang="en-US" altLang="zh-CN" sz="1000" smtClean="0">
                <a:latin typeface="Arial" pitchFamily="34" charset="0"/>
              </a:rPr>
              <a:t>,</a:t>
            </a:r>
            <a:r>
              <a:rPr lang="zh-CN" altLang="en-US" sz="1000" smtClean="0">
                <a:latin typeface="Arial" pitchFamily="34" charset="0"/>
              </a:rPr>
              <a:t>但却有些缺点。例如上例中，我们表格中的每个字段 </a:t>
            </a:r>
            <a:r>
              <a:rPr lang="en-US" altLang="zh-CN" sz="1000" smtClean="0">
                <a:latin typeface="Arial" pitchFamily="34" charset="0"/>
              </a:rPr>
              <a:t>(cell)</a:t>
            </a:r>
            <a:r>
              <a:rPr lang="zh-CN" altLang="en-US" sz="1000" smtClean="0">
                <a:latin typeface="Arial" pitchFamily="34" charset="0"/>
              </a:rPr>
              <a:t>一开始都是默认为可修改的，用户因此可能修改到我们的数据</a:t>
            </a:r>
            <a:r>
              <a:rPr lang="en-US" altLang="zh-CN" sz="1000" smtClean="0">
                <a:latin typeface="Arial" pitchFamily="34" charset="0"/>
              </a:rPr>
              <a:t>;</a:t>
            </a:r>
            <a:r>
              <a:rPr lang="zh-CN" altLang="en-US" sz="1000" smtClean="0">
                <a:latin typeface="Arial" pitchFamily="34" charset="0"/>
              </a:rPr>
              <a:t>其次，表格中每个单元</a:t>
            </a:r>
            <a:r>
              <a:rPr lang="en-US" altLang="zh-CN" sz="1000" smtClean="0">
                <a:latin typeface="Arial" pitchFamily="34" charset="0"/>
              </a:rPr>
              <a:t>(cell)</a:t>
            </a:r>
            <a:r>
              <a:rPr lang="zh-CN" altLang="en-US" sz="1000" smtClean="0">
                <a:latin typeface="Arial" pitchFamily="34" charset="0"/>
              </a:rPr>
              <a:t>中的数据类型将会被视为同一种。在我 们的例子中，数据类型皆被显示为</a:t>
            </a:r>
            <a:r>
              <a:rPr lang="en-US" altLang="zh-CN" sz="1000" smtClean="0">
                <a:latin typeface="Arial" pitchFamily="34" charset="0"/>
              </a:rPr>
              <a:t>String</a:t>
            </a:r>
            <a:r>
              <a:rPr lang="zh-CN" altLang="en-US" sz="1000" smtClean="0">
                <a:latin typeface="Arial" pitchFamily="34" charset="0"/>
              </a:rPr>
              <a:t>的类型，因此，原来的数据类型声明为</a:t>
            </a:r>
            <a:r>
              <a:rPr lang="en-US" altLang="zh-CN" sz="1000" smtClean="0">
                <a:latin typeface="Arial" pitchFamily="34" charset="0"/>
              </a:rPr>
              <a:t>Boolean</a:t>
            </a:r>
            <a:r>
              <a:rPr lang="zh-CN" altLang="en-US" sz="1000" smtClean="0">
                <a:latin typeface="Arial" pitchFamily="34" charset="0"/>
              </a:rPr>
              <a:t>的数据会以</a:t>
            </a:r>
            <a:r>
              <a:rPr lang="en-US" altLang="zh-CN" sz="1000" smtClean="0">
                <a:latin typeface="Arial" pitchFamily="34" charset="0"/>
              </a:rPr>
              <a:t>String</a:t>
            </a:r>
            <a:r>
              <a:rPr lang="zh-CN" altLang="en-US" sz="1000" smtClean="0">
                <a:latin typeface="Arial" pitchFamily="34" charset="0"/>
              </a:rPr>
              <a:t>的形式出现而不是以检查框</a:t>
            </a:r>
            <a:r>
              <a:rPr lang="en-US" altLang="zh-CN" sz="1000" smtClean="0">
                <a:latin typeface="Arial" pitchFamily="34" charset="0"/>
              </a:rPr>
              <a:t>( Check Box)</a:t>
            </a:r>
            <a:r>
              <a:rPr lang="zh-CN" altLang="en-US" sz="1000" smtClean="0">
                <a:latin typeface="Arial" pitchFamily="34" charset="0"/>
              </a:rPr>
              <a:t>出现。 除此之外，如果我们所要显示的数据是不固定的，或是随情况而变，例如同样是一份成绩单，老师与学生所看到的表格就不会一样，显 示的外观或操作模式也许也不相同。为了因应这些种种复杂情况，上面简单的构造方式已不宜使用，</a:t>
            </a:r>
            <a:r>
              <a:rPr lang="en-US" altLang="zh-CN" sz="1000" smtClean="0">
                <a:latin typeface="Arial" pitchFamily="34" charset="0"/>
              </a:rPr>
              <a:t>Swing</a:t>
            </a:r>
            <a:r>
              <a:rPr lang="zh-CN" altLang="en-US" sz="1000" smtClean="0">
                <a:latin typeface="Arial" pitchFamily="34" charset="0"/>
              </a:rPr>
              <a:t>提供各种</a:t>
            </a:r>
            <a:r>
              <a:rPr lang="en-US" altLang="zh-CN" sz="1000" smtClean="0">
                <a:latin typeface="Arial" pitchFamily="34" charset="0"/>
              </a:rPr>
              <a:t>Model(</a:t>
            </a:r>
            <a:r>
              <a:rPr lang="zh-CN" altLang="en-US" sz="1000" smtClean="0">
                <a:latin typeface="Arial" pitchFamily="34" charset="0"/>
              </a:rPr>
              <a:t>如： </a:t>
            </a:r>
            <a:r>
              <a:rPr lang="en-US" altLang="zh-CN" sz="1000" smtClean="0">
                <a:latin typeface="Arial" pitchFamily="34" charset="0"/>
              </a:rPr>
              <a:t>TableModel</a:t>
            </a:r>
            <a:r>
              <a:rPr lang="zh-CN" altLang="en-US" sz="1000" smtClean="0">
                <a:latin typeface="Arial" pitchFamily="34" charset="0"/>
              </a:rPr>
              <a:t>、</a:t>
            </a:r>
            <a:r>
              <a:rPr lang="en-US" altLang="zh-CN" sz="1000" smtClean="0">
                <a:latin typeface="Arial" pitchFamily="34" charset="0"/>
              </a:rPr>
              <a:t>TableColumnModel</a:t>
            </a:r>
            <a:r>
              <a:rPr lang="zh-CN" altLang="en-US" sz="1000" smtClean="0">
                <a:latin typeface="Arial" pitchFamily="34" charset="0"/>
              </a:rPr>
              <a:t>与</a:t>
            </a:r>
            <a:r>
              <a:rPr lang="en-US" altLang="zh-CN" sz="1000" smtClean="0">
                <a:latin typeface="Arial" pitchFamily="34" charset="0"/>
              </a:rPr>
              <a:t>ListSelectionModel)</a:t>
            </a:r>
            <a:r>
              <a:rPr lang="zh-CN" altLang="en-US" sz="1000" smtClean="0">
                <a:latin typeface="Arial" pitchFamily="34" charset="0"/>
              </a:rPr>
              <a:t>来解决上述的不便，以增加我们设计表格的弹性。我们下面就先对</a:t>
            </a:r>
            <a:r>
              <a:rPr lang="en-US" altLang="zh-CN" sz="1000" smtClean="0">
                <a:latin typeface="Arial" pitchFamily="34" charset="0"/>
              </a:rPr>
              <a:t>TableModel</a:t>
            </a:r>
            <a:r>
              <a:rPr lang="zh-CN" altLang="en-US" sz="1000" smtClean="0">
                <a:latin typeface="Arial" pitchFamily="34" charset="0"/>
              </a:rPr>
              <a:t>来 做介绍</a:t>
            </a:r>
            <a:r>
              <a:rPr lang="en-US" altLang="zh-CN" sz="1000" smtClean="0">
                <a:latin typeface="Arial" pitchFamily="34" charset="0"/>
              </a:rPr>
              <a:t>: </a:t>
            </a:r>
          </a:p>
          <a:p>
            <a:pPr eaLnBrk="1" hangingPunct="1"/>
            <a:endParaRPr lang="en-US" altLang="zh-CN" sz="1000" smtClean="0">
              <a:latin typeface="Arial" pitchFamily="34" charset="0"/>
            </a:endParaRPr>
          </a:p>
          <a:p>
            <a:pPr eaLnBrk="1" hangingPunct="1"/>
            <a:r>
              <a:rPr lang="zh-CN" altLang="en-US" sz="1000" smtClean="0">
                <a:latin typeface="Arial" pitchFamily="34" charset="0"/>
              </a:rPr>
              <a:t>由于</a:t>
            </a:r>
            <a:r>
              <a:rPr lang="en-US" altLang="zh-CN" sz="1000" smtClean="0">
                <a:latin typeface="Arial" pitchFamily="34" charset="0"/>
              </a:rPr>
              <a:t>TableModel</a:t>
            </a:r>
            <a:r>
              <a:rPr lang="zh-CN" altLang="en-US" sz="1000" smtClean="0">
                <a:latin typeface="Arial" pitchFamily="34" charset="0"/>
              </a:rPr>
              <a:t>本身是一个</a:t>
            </a:r>
            <a:r>
              <a:rPr lang="en-US" altLang="zh-CN" sz="1000" smtClean="0">
                <a:latin typeface="Arial" pitchFamily="34" charset="0"/>
              </a:rPr>
              <a:t>Interface,</a:t>
            </a:r>
            <a:r>
              <a:rPr lang="zh-CN" altLang="en-US" sz="1000" smtClean="0">
                <a:latin typeface="Arial" pitchFamily="34" charset="0"/>
              </a:rPr>
              <a:t>因此若要直接实现此界面来建立表格并不是件轻松的事</a:t>
            </a:r>
            <a:r>
              <a:rPr lang="en-US" altLang="zh-CN" sz="1000" smtClean="0">
                <a:latin typeface="Arial" pitchFamily="34" charset="0"/>
              </a:rPr>
              <a:t>.</a:t>
            </a:r>
            <a:r>
              <a:rPr lang="zh-CN" altLang="en-US" sz="1000" smtClean="0">
                <a:latin typeface="Arial" pitchFamily="34" charset="0"/>
              </a:rPr>
              <a:t>幸好</a:t>
            </a:r>
            <a:r>
              <a:rPr lang="en-US" altLang="zh-CN" sz="1000" smtClean="0">
                <a:latin typeface="Arial" pitchFamily="34" charset="0"/>
              </a:rPr>
              <a:t>java</a:t>
            </a:r>
            <a:r>
              <a:rPr lang="zh-CN" altLang="en-US" sz="1000" smtClean="0">
                <a:latin typeface="Arial" pitchFamily="34" charset="0"/>
              </a:rPr>
              <a:t>提供了两个类分别实现了这个 界面</a:t>
            </a:r>
            <a:r>
              <a:rPr lang="en-US" altLang="zh-CN" sz="1000" smtClean="0">
                <a:latin typeface="Arial" pitchFamily="34" charset="0"/>
              </a:rPr>
              <a:t>,</a:t>
            </a:r>
            <a:r>
              <a:rPr lang="zh-CN" altLang="en-US" sz="1000" smtClean="0">
                <a:latin typeface="Arial" pitchFamily="34" charset="0"/>
              </a:rPr>
              <a:t>一个是</a:t>
            </a:r>
            <a:r>
              <a:rPr lang="en-US" altLang="zh-CN" sz="1000" smtClean="0">
                <a:latin typeface="Arial" pitchFamily="34" charset="0"/>
              </a:rPr>
              <a:t>AbstractTableModel</a:t>
            </a:r>
            <a:r>
              <a:rPr lang="zh-CN" altLang="en-US" sz="1000" smtClean="0">
                <a:latin typeface="Arial" pitchFamily="34" charset="0"/>
              </a:rPr>
              <a:t>抽象类</a:t>
            </a:r>
            <a:r>
              <a:rPr lang="en-US" altLang="zh-CN" sz="1000" smtClean="0">
                <a:latin typeface="Arial" pitchFamily="34" charset="0"/>
              </a:rPr>
              <a:t>,</a:t>
            </a:r>
            <a:r>
              <a:rPr lang="zh-CN" altLang="en-US" sz="1000" smtClean="0">
                <a:latin typeface="Arial" pitchFamily="34" charset="0"/>
              </a:rPr>
              <a:t>一个是</a:t>
            </a:r>
            <a:r>
              <a:rPr lang="en-US" altLang="zh-CN" sz="1000" smtClean="0">
                <a:latin typeface="Arial" pitchFamily="34" charset="0"/>
              </a:rPr>
              <a:t>DefaultTableModel</a:t>
            </a:r>
            <a:r>
              <a:rPr lang="zh-CN" altLang="en-US" sz="1000" smtClean="0">
                <a:latin typeface="Arial" pitchFamily="34" charset="0"/>
              </a:rPr>
              <a:t>实体类</a:t>
            </a:r>
            <a:r>
              <a:rPr lang="en-US" altLang="zh-CN" sz="1000" smtClean="0">
                <a:latin typeface="Arial" pitchFamily="34" charset="0"/>
              </a:rPr>
              <a:t>.</a:t>
            </a:r>
            <a:r>
              <a:rPr lang="zh-CN" altLang="en-US" sz="1000" smtClean="0">
                <a:latin typeface="Arial" pitchFamily="34" charset="0"/>
              </a:rPr>
              <a:t>前者实现了大部份的</a:t>
            </a:r>
            <a:r>
              <a:rPr lang="en-US" altLang="zh-CN" sz="1000" smtClean="0">
                <a:latin typeface="Arial" pitchFamily="34" charset="0"/>
              </a:rPr>
              <a:t>TableModel</a:t>
            </a:r>
            <a:r>
              <a:rPr lang="zh-CN" altLang="en-US" sz="1000" smtClean="0">
                <a:latin typeface="Arial" pitchFamily="34" charset="0"/>
              </a:rPr>
              <a:t>方法</a:t>
            </a:r>
            <a:r>
              <a:rPr lang="en-US" altLang="zh-CN" sz="1000" smtClean="0">
                <a:latin typeface="Arial" pitchFamily="34" charset="0"/>
              </a:rPr>
              <a:t>,</a:t>
            </a:r>
            <a:r>
              <a:rPr lang="zh-CN" altLang="en-US" sz="1000" smtClean="0">
                <a:latin typeface="Arial" pitchFamily="34" charset="0"/>
              </a:rPr>
              <a:t>让用户可以很有弹性地构 造自己的表格模式</a:t>
            </a:r>
            <a:r>
              <a:rPr lang="en-US" altLang="zh-CN" sz="1000" smtClean="0">
                <a:latin typeface="Arial" pitchFamily="34" charset="0"/>
              </a:rPr>
              <a:t>;</a:t>
            </a:r>
            <a:r>
              <a:rPr lang="zh-CN" altLang="en-US" sz="1000" smtClean="0">
                <a:latin typeface="Arial" pitchFamily="34" charset="0"/>
              </a:rPr>
              <a:t>后者继承前者类</a:t>
            </a:r>
            <a:r>
              <a:rPr lang="en-US" altLang="zh-CN" sz="1000" smtClean="0">
                <a:latin typeface="Arial" pitchFamily="34" charset="0"/>
              </a:rPr>
              <a:t>,</a:t>
            </a:r>
            <a:r>
              <a:rPr lang="zh-CN" altLang="en-US" sz="1000" smtClean="0">
                <a:latin typeface="Arial" pitchFamily="34" charset="0"/>
              </a:rPr>
              <a:t>是</a:t>
            </a:r>
            <a:r>
              <a:rPr lang="en-US" altLang="zh-CN" sz="1000" smtClean="0">
                <a:latin typeface="Arial" pitchFamily="34" charset="0"/>
              </a:rPr>
              <a:t>java</a:t>
            </a:r>
            <a:r>
              <a:rPr lang="zh-CN" altLang="en-US" sz="1000" smtClean="0">
                <a:latin typeface="Arial" pitchFamily="34" charset="0"/>
              </a:rPr>
              <a:t>默认的表格模式</a:t>
            </a:r>
            <a:r>
              <a:rPr lang="en-US" altLang="zh-CN" sz="1000" smtClean="0">
                <a:latin typeface="Arial" pitchFamily="34" charset="0"/>
              </a:rPr>
              <a:t>.</a:t>
            </a:r>
            <a:r>
              <a:rPr lang="zh-CN" altLang="en-US" sz="1000" smtClean="0">
                <a:latin typeface="Arial" pitchFamily="34" charset="0"/>
              </a:rPr>
              <a:t>这三者的关系如下所示</a:t>
            </a:r>
            <a:r>
              <a:rPr lang="en-US" altLang="zh-CN" sz="1000" smtClean="0">
                <a:latin typeface="Arial" pitchFamily="34" charset="0"/>
              </a:rPr>
              <a:t>: TableModel---implements---&gt;AbstractTableModel-----extends---&gt;DefaultTableModel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6BFA7400-D0FD-4109-8FAE-B917C7D8CABC}" type="slidenum">
              <a:rPr lang="zh-CN" altLang="en-US" sz="1200">
                <a:solidFill>
                  <a:prstClr val="black"/>
                </a:solidFill>
                <a:latin typeface="Arial" pitchFamily="34" charset="0"/>
              </a:rPr>
              <a:pPr eaLnBrk="1" hangingPunct="1"/>
              <a:t>6</a:t>
            </a:fld>
            <a:endParaRPr lang="en-US" altLang="zh-CN" sz="1200">
              <a:solidFill>
                <a:prstClr val="black"/>
              </a:solidFill>
              <a:latin typeface="Arial" pitchFamily="34"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zh-CN" b="1" smtClean="0">
                <a:latin typeface="Arial" pitchFamily="34" charset="0"/>
                <a:hlinkClick r:id="rId3" action="ppaction://hlinkfile"/>
              </a:rPr>
              <a:t>DefaultTableModel</a:t>
            </a:r>
            <a:r>
              <a:rPr lang="en-US" altLang="zh-CN" smtClean="0">
                <a:latin typeface="Arial" pitchFamily="34" charset="0"/>
              </a:rPr>
              <a:t>(</a:t>
            </a:r>
            <a:r>
              <a:rPr lang="en-US" altLang="zh-CN" smtClean="0">
                <a:latin typeface="Arial" pitchFamily="34" charset="0"/>
                <a:hlinkClick r:id="rId4" action="ppaction://hlinkfile" tooltip="java.lang 中的类"/>
              </a:rPr>
              <a:t>Object</a:t>
            </a:r>
            <a:r>
              <a:rPr lang="en-US" altLang="zh-CN" smtClean="0">
                <a:latin typeface="Arial" pitchFamily="34" charset="0"/>
              </a:rPr>
              <a:t>[][] data, </a:t>
            </a:r>
            <a:r>
              <a:rPr lang="en-US" altLang="zh-CN" smtClean="0">
                <a:latin typeface="Arial" pitchFamily="34" charset="0"/>
                <a:hlinkClick r:id="rId4" action="ppaction://hlinkfile" tooltip="java.lang 中的类"/>
              </a:rPr>
              <a:t>Object</a:t>
            </a:r>
            <a:r>
              <a:rPr lang="en-US" altLang="zh-CN" smtClean="0">
                <a:latin typeface="Arial" pitchFamily="34" charset="0"/>
              </a:rPr>
              <a:t>[] columnNames) </a:t>
            </a:r>
            <a:br>
              <a:rPr lang="en-US" altLang="zh-CN" smtClean="0">
                <a:latin typeface="Arial" pitchFamily="34" charset="0"/>
              </a:rPr>
            </a:br>
            <a:r>
              <a:rPr lang="en-US" altLang="zh-CN" smtClean="0">
                <a:latin typeface="Arial" pitchFamily="34" charset="0"/>
              </a:rPr>
              <a:t>          </a:t>
            </a:r>
            <a:r>
              <a:rPr lang="zh-CN" altLang="en-US" smtClean="0">
                <a:latin typeface="Arial" pitchFamily="34" charset="0"/>
              </a:rPr>
              <a:t>构造一个 </a:t>
            </a:r>
            <a:r>
              <a:rPr lang="en-US" altLang="zh-CN" smtClean="0">
                <a:latin typeface="Arial" pitchFamily="34" charset="0"/>
              </a:rPr>
              <a:t>DefaultTableModel</a:t>
            </a:r>
            <a:r>
              <a:rPr lang="zh-CN" altLang="en-US" smtClean="0">
                <a:latin typeface="Arial" pitchFamily="34" charset="0"/>
              </a:rPr>
              <a:t>，并通过将 </a:t>
            </a:r>
            <a:r>
              <a:rPr lang="en-US" altLang="zh-CN" smtClean="0">
                <a:latin typeface="Arial" pitchFamily="34" charset="0"/>
              </a:rPr>
              <a:t>data </a:t>
            </a:r>
            <a:r>
              <a:rPr lang="zh-CN" altLang="en-US" smtClean="0">
                <a:latin typeface="Arial" pitchFamily="34" charset="0"/>
              </a:rPr>
              <a:t>和 </a:t>
            </a:r>
            <a:r>
              <a:rPr lang="en-US" altLang="zh-CN" smtClean="0">
                <a:latin typeface="Arial" pitchFamily="34" charset="0"/>
              </a:rPr>
              <a:t>columnNames </a:t>
            </a:r>
            <a:r>
              <a:rPr lang="zh-CN" altLang="en-US" smtClean="0">
                <a:latin typeface="Arial" pitchFamily="34" charset="0"/>
              </a:rPr>
              <a:t>传递到 </a:t>
            </a:r>
            <a:r>
              <a:rPr lang="en-US" altLang="zh-CN" smtClean="0">
                <a:latin typeface="Arial" pitchFamily="34" charset="0"/>
              </a:rPr>
              <a:t>setDataVector </a:t>
            </a:r>
            <a:r>
              <a:rPr lang="zh-CN" altLang="en-US" smtClean="0">
                <a:latin typeface="Arial" pitchFamily="34" charset="0"/>
              </a:rPr>
              <a:t>方法来初始化该表。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B88BFF8F-E376-434F-A145-3DEECA84C6A2}" type="slidenum">
              <a:rPr lang="zh-CN" altLang="en-US" sz="1200">
                <a:solidFill>
                  <a:prstClr val="black"/>
                </a:solidFill>
                <a:latin typeface="Arial" pitchFamily="34" charset="0"/>
              </a:rPr>
              <a:pPr eaLnBrk="1" hangingPunct="1"/>
              <a:t>7</a:t>
            </a:fld>
            <a:endParaRPr lang="en-US" altLang="zh-CN" sz="1200">
              <a:solidFill>
                <a:prstClr val="black"/>
              </a:solidFill>
              <a:latin typeface="Arial" pitchFamily="34"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eaLnBrk="1" hangingPunct="1">
              <a:lnSpc>
                <a:spcPct val="80000"/>
              </a:lnSpc>
            </a:pPr>
            <a:r>
              <a:rPr lang="en-US" altLang="zh-CN" sz="1000" smtClean="0">
                <a:latin typeface="Arial" pitchFamily="34" charset="0"/>
              </a:rPr>
              <a:t>import javax.swing.*;</a:t>
            </a:r>
          </a:p>
          <a:p>
            <a:pPr eaLnBrk="1" hangingPunct="1">
              <a:lnSpc>
                <a:spcPct val="80000"/>
              </a:lnSpc>
            </a:pPr>
            <a:r>
              <a:rPr lang="en-US" altLang="zh-CN" sz="1000" smtClean="0">
                <a:latin typeface="Arial" pitchFamily="34" charset="0"/>
              </a:rPr>
              <a:t>import java.awt.event.*;</a:t>
            </a:r>
          </a:p>
          <a:p>
            <a:pPr eaLnBrk="1" hangingPunct="1">
              <a:lnSpc>
                <a:spcPct val="80000"/>
              </a:lnSpc>
            </a:pPr>
            <a:r>
              <a:rPr lang="en-US" altLang="zh-CN" sz="1000" smtClean="0">
                <a:latin typeface="Arial" pitchFamily="34" charset="0"/>
              </a:rPr>
              <a:t>import javax.swing.table.*;</a:t>
            </a:r>
          </a:p>
          <a:p>
            <a:pPr eaLnBrk="1" hangingPunct="1">
              <a:lnSpc>
                <a:spcPct val="80000"/>
              </a:lnSpc>
            </a:pPr>
            <a:r>
              <a:rPr lang="en-US" altLang="zh-CN" sz="1000" smtClean="0">
                <a:latin typeface="Arial" pitchFamily="34" charset="0"/>
              </a:rPr>
              <a:t>class Table {</a:t>
            </a:r>
          </a:p>
          <a:p>
            <a:pPr eaLnBrk="1" hangingPunct="1">
              <a:lnSpc>
                <a:spcPct val="80000"/>
              </a:lnSpc>
            </a:pPr>
            <a:r>
              <a:rPr lang="en-US" altLang="zh-CN" sz="1000" smtClean="0">
                <a:latin typeface="Arial" pitchFamily="34" charset="0"/>
              </a:rPr>
              <a:t>	public static void main(String args[]){</a:t>
            </a:r>
          </a:p>
          <a:p>
            <a:pPr eaLnBrk="1" hangingPunct="1">
              <a:lnSpc>
                <a:spcPct val="80000"/>
              </a:lnSpc>
            </a:pPr>
            <a:r>
              <a:rPr lang="en-US" altLang="zh-CN" sz="1000" smtClean="0">
                <a:latin typeface="Arial" pitchFamily="34" charset="0"/>
              </a:rPr>
              <a:t>		Object data[][]={{"</a:t>
            </a:r>
            <a:r>
              <a:rPr lang="zh-CN" altLang="en-US" sz="1000" smtClean="0">
                <a:latin typeface="Arial" pitchFamily="34" charset="0"/>
              </a:rPr>
              <a:t>陈峰</a:t>
            </a:r>
            <a:r>
              <a:rPr lang="en-US" altLang="zh-CN" sz="1000" smtClean="0">
                <a:latin typeface="Arial" pitchFamily="34" charset="0"/>
              </a:rPr>
              <a:t>","</a:t>
            </a:r>
            <a:r>
              <a:rPr lang="zh-CN" altLang="en-US" sz="1000" smtClean="0">
                <a:latin typeface="Arial" pitchFamily="34" charset="0"/>
              </a:rPr>
              <a:t>男</a:t>
            </a:r>
            <a:r>
              <a:rPr lang="en-US" altLang="zh-CN" sz="1000" smtClean="0">
                <a:latin typeface="Arial" pitchFamily="34" charset="0"/>
              </a:rPr>
              <a:t>",new Integer(19),"</a:t>
            </a:r>
            <a:r>
              <a:rPr lang="zh-CN" altLang="en-US" sz="1000" smtClean="0">
                <a:latin typeface="Arial" pitchFamily="34" charset="0"/>
              </a:rPr>
              <a:t>党员</a:t>
            </a:r>
            <a:r>
              <a:rPr lang="en-US" altLang="zh-CN" sz="1000" smtClean="0">
                <a:latin typeface="Arial" pitchFamily="34" charset="0"/>
              </a:rPr>
              <a:t>"},  //</a:t>
            </a:r>
            <a:r>
              <a:rPr lang="zh-CN" altLang="en-US" sz="1000" smtClean="0">
                <a:latin typeface="Arial" pitchFamily="34" charset="0"/>
              </a:rPr>
              <a:t>表格中的数据</a:t>
            </a:r>
          </a:p>
          <a:p>
            <a:pPr eaLnBrk="1" hangingPunct="1">
              <a:lnSpc>
                <a:spcPct val="80000"/>
              </a:lnSpc>
            </a:pPr>
            <a:r>
              <a:rPr lang="zh-CN" altLang="en-US" sz="1000" smtClean="0">
                <a:latin typeface="Arial" pitchFamily="34" charset="0"/>
              </a:rPr>
              <a:t>				</a:t>
            </a:r>
            <a:r>
              <a:rPr lang="en-US" altLang="zh-CN" sz="1000" smtClean="0">
                <a:latin typeface="Arial" pitchFamily="34" charset="0"/>
              </a:rPr>
              <a:t>{"</a:t>
            </a:r>
            <a:r>
              <a:rPr lang="zh-CN" altLang="en-US" sz="1000" smtClean="0">
                <a:latin typeface="Arial" pitchFamily="34" charset="0"/>
              </a:rPr>
              <a:t>田一飞</a:t>
            </a:r>
            <a:r>
              <a:rPr lang="en-US" altLang="zh-CN" sz="1000" smtClean="0">
                <a:latin typeface="Arial" pitchFamily="34" charset="0"/>
              </a:rPr>
              <a:t>","</a:t>
            </a:r>
            <a:r>
              <a:rPr lang="zh-CN" altLang="en-US" sz="1000" smtClean="0">
                <a:latin typeface="Arial" pitchFamily="34" charset="0"/>
              </a:rPr>
              <a:t>男</a:t>
            </a:r>
            <a:r>
              <a:rPr lang="en-US" altLang="zh-CN" sz="1000" smtClean="0">
                <a:latin typeface="Arial" pitchFamily="34" charset="0"/>
              </a:rPr>
              <a:t>",new Integer(18),"</a:t>
            </a:r>
            <a:r>
              <a:rPr lang="zh-CN" altLang="en-US" sz="1000" smtClean="0">
                <a:latin typeface="Arial" pitchFamily="34" charset="0"/>
              </a:rPr>
              <a:t>团员</a:t>
            </a:r>
            <a:r>
              <a:rPr lang="en-US" altLang="zh-CN" sz="1000" smtClean="0">
                <a:latin typeface="Arial" pitchFamily="34" charset="0"/>
              </a:rPr>
              <a:t>"},</a:t>
            </a:r>
          </a:p>
          <a:p>
            <a:pPr eaLnBrk="1" hangingPunct="1">
              <a:lnSpc>
                <a:spcPct val="80000"/>
              </a:lnSpc>
            </a:pPr>
            <a:r>
              <a:rPr lang="en-US" altLang="zh-CN" sz="1000" smtClean="0">
                <a:latin typeface="Arial" pitchFamily="34" charset="0"/>
              </a:rPr>
              <a:t>				{"</a:t>
            </a:r>
            <a:r>
              <a:rPr lang="zh-CN" altLang="en-US" sz="1000" smtClean="0">
                <a:latin typeface="Arial" pitchFamily="34" charset="0"/>
              </a:rPr>
              <a:t>胡锦</a:t>
            </a:r>
            <a:r>
              <a:rPr lang="en-US" altLang="zh-CN" sz="1000" smtClean="0">
                <a:latin typeface="Arial" pitchFamily="34" charset="0"/>
              </a:rPr>
              <a:t>","</a:t>
            </a:r>
            <a:r>
              <a:rPr lang="zh-CN" altLang="en-US" sz="1000" smtClean="0">
                <a:latin typeface="Arial" pitchFamily="34" charset="0"/>
              </a:rPr>
              <a:t>女</a:t>
            </a:r>
            <a:r>
              <a:rPr lang="en-US" altLang="zh-CN" sz="1000" smtClean="0">
                <a:latin typeface="Arial" pitchFamily="34" charset="0"/>
              </a:rPr>
              <a:t>",new Integer(19),"</a:t>
            </a:r>
            <a:r>
              <a:rPr lang="zh-CN" altLang="en-US" sz="1000" smtClean="0">
                <a:latin typeface="Arial" pitchFamily="34" charset="0"/>
              </a:rPr>
              <a:t>党员</a:t>
            </a:r>
            <a:r>
              <a:rPr lang="en-US" altLang="zh-CN" sz="1000" smtClean="0">
                <a:latin typeface="Arial" pitchFamily="34" charset="0"/>
              </a:rPr>
              <a:t>"}};</a:t>
            </a:r>
          </a:p>
          <a:p>
            <a:pPr eaLnBrk="1" hangingPunct="1">
              <a:lnSpc>
                <a:spcPct val="80000"/>
              </a:lnSpc>
            </a:pPr>
            <a:r>
              <a:rPr lang="en-US" altLang="zh-CN" sz="1000" smtClean="0">
                <a:latin typeface="Arial" pitchFamily="34" charset="0"/>
              </a:rPr>
              <a:t>		String columnName[]={"</a:t>
            </a:r>
            <a:r>
              <a:rPr lang="zh-CN" altLang="en-US" sz="1000" smtClean="0">
                <a:latin typeface="Arial" pitchFamily="34" charset="0"/>
              </a:rPr>
              <a:t>姓名</a:t>
            </a:r>
            <a:r>
              <a:rPr lang="en-US" altLang="zh-CN" sz="1000" smtClean="0">
                <a:latin typeface="Arial" pitchFamily="34" charset="0"/>
              </a:rPr>
              <a:t>","</a:t>
            </a:r>
            <a:r>
              <a:rPr lang="zh-CN" altLang="en-US" sz="1000" smtClean="0">
                <a:latin typeface="Arial" pitchFamily="34" charset="0"/>
              </a:rPr>
              <a:t>性别</a:t>
            </a:r>
            <a:r>
              <a:rPr lang="en-US" altLang="zh-CN" sz="1000" smtClean="0">
                <a:latin typeface="Arial" pitchFamily="34" charset="0"/>
              </a:rPr>
              <a:t>","</a:t>
            </a:r>
            <a:r>
              <a:rPr lang="zh-CN" altLang="en-US" sz="1000" smtClean="0">
                <a:latin typeface="Arial" pitchFamily="34" charset="0"/>
              </a:rPr>
              <a:t>年龄</a:t>
            </a:r>
            <a:r>
              <a:rPr lang="en-US" altLang="zh-CN" sz="1000" smtClean="0">
                <a:latin typeface="Arial" pitchFamily="34" charset="0"/>
              </a:rPr>
              <a:t>","</a:t>
            </a:r>
            <a:r>
              <a:rPr lang="zh-CN" altLang="en-US" sz="1000" smtClean="0">
                <a:latin typeface="Arial" pitchFamily="34" charset="0"/>
              </a:rPr>
              <a:t>政治面貌</a:t>
            </a:r>
            <a:r>
              <a:rPr lang="en-US" altLang="zh-CN" sz="1000" smtClean="0">
                <a:latin typeface="Arial" pitchFamily="34" charset="0"/>
              </a:rPr>
              <a:t>"};           //</a:t>
            </a:r>
            <a:r>
              <a:rPr lang="zh-CN" altLang="en-US" sz="1000" smtClean="0">
                <a:latin typeface="Arial" pitchFamily="34" charset="0"/>
              </a:rPr>
              <a:t>表格的列标题</a:t>
            </a:r>
          </a:p>
          <a:p>
            <a:pPr eaLnBrk="1" hangingPunct="1">
              <a:lnSpc>
                <a:spcPct val="80000"/>
              </a:lnSpc>
            </a:pPr>
            <a:r>
              <a:rPr lang="zh-CN" altLang="en-US" sz="1000" smtClean="0">
                <a:latin typeface="Arial" pitchFamily="34" charset="0"/>
              </a:rPr>
              <a:t>		</a:t>
            </a:r>
            <a:r>
              <a:rPr lang="en-US" altLang="zh-CN" sz="1000" smtClean="0">
                <a:latin typeface="Arial" pitchFamily="34" charset="0"/>
              </a:rPr>
              <a:t>DefaultTableModel tableModel=new DefaultTableModel(data,columnName);</a:t>
            </a:r>
          </a:p>
          <a:p>
            <a:pPr eaLnBrk="1" hangingPunct="1">
              <a:lnSpc>
                <a:spcPct val="80000"/>
              </a:lnSpc>
            </a:pPr>
            <a:r>
              <a:rPr lang="en-US" altLang="zh-CN" sz="1000" smtClean="0">
                <a:latin typeface="Arial" pitchFamily="34" charset="0"/>
              </a:rPr>
              <a:t>		JTable table=new JTable(tableModel);                          //</a:t>
            </a:r>
            <a:r>
              <a:rPr lang="zh-CN" altLang="en-US" sz="1000" smtClean="0">
                <a:latin typeface="Arial" pitchFamily="34" charset="0"/>
              </a:rPr>
              <a:t>创建表格</a:t>
            </a:r>
          </a:p>
          <a:p>
            <a:pPr eaLnBrk="1" hangingPunct="1">
              <a:lnSpc>
                <a:spcPct val="80000"/>
              </a:lnSpc>
            </a:pPr>
            <a:r>
              <a:rPr lang="zh-CN" altLang="en-US" sz="1000" smtClean="0">
                <a:latin typeface="Arial" pitchFamily="34" charset="0"/>
              </a:rPr>
              <a:t>		</a:t>
            </a:r>
            <a:r>
              <a:rPr lang="en-US" altLang="zh-CN" sz="1000" smtClean="0">
                <a:latin typeface="Arial" pitchFamily="34" charset="0"/>
              </a:rPr>
              <a:t>table.setRowHeight(25);                //</a:t>
            </a:r>
            <a:r>
              <a:rPr lang="zh-CN" altLang="en-US" sz="1000" smtClean="0">
                <a:latin typeface="Arial" pitchFamily="34" charset="0"/>
              </a:rPr>
              <a:t>设置行高</a:t>
            </a:r>
          </a:p>
          <a:p>
            <a:pPr eaLnBrk="1" hangingPunct="1">
              <a:lnSpc>
                <a:spcPct val="80000"/>
              </a:lnSpc>
            </a:pPr>
            <a:r>
              <a:rPr lang="zh-CN" altLang="en-US" sz="1000" smtClean="0">
                <a:latin typeface="Arial" pitchFamily="34" charset="0"/>
              </a:rPr>
              <a:t>		</a:t>
            </a:r>
            <a:r>
              <a:rPr lang="en-US" altLang="zh-CN" sz="1000" smtClean="0">
                <a:latin typeface="Arial" pitchFamily="34" charset="0"/>
              </a:rPr>
              <a:t>JScrollPane  pane=new JScrollPane(table);                         //</a:t>
            </a:r>
            <a:r>
              <a:rPr lang="zh-CN" altLang="en-US" sz="1000" smtClean="0">
                <a:latin typeface="Arial" pitchFamily="34" charset="0"/>
              </a:rPr>
              <a:t>添加滚动条</a:t>
            </a:r>
          </a:p>
          <a:p>
            <a:pPr eaLnBrk="1" hangingPunct="1">
              <a:lnSpc>
                <a:spcPct val="80000"/>
              </a:lnSpc>
            </a:pPr>
            <a:r>
              <a:rPr lang="zh-CN" altLang="en-US" sz="1000" smtClean="0">
                <a:latin typeface="Arial" pitchFamily="34" charset="0"/>
              </a:rPr>
              <a:t>		</a:t>
            </a:r>
            <a:r>
              <a:rPr lang="en-US" altLang="zh-CN" sz="1000" smtClean="0">
                <a:latin typeface="Arial" pitchFamily="34" charset="0"/>
              </a:rPr>
              <a:t>JFrame f=new JFrame();</a:t>
            </a:r>
          </a:p>
          <a:p>
            <a:pPr eaLnBrk="1" hangingPunct="1">
              <a:lnSpc>
                <a:spcPct val="80000"/>
              </a:lnSpc>
            </a:pPr>
            <a:r>
              <a:rPr lang="en-US" altLang="zh-CN" sz="1000" smtClean="0">
                <a:latin typeface="Arial" pitchFamily="34" charset="0"/>
              </a:rPr>
              <a:t>		f.setSize(300,200);</a:t>
            </a:r>
          </a:p>
          <a:p>
            <a:pPr eaLnBrk="1" hangingPunct="1">
              <a:lnSpc>
                <a:spcPct val="80000"/>
              </a:lnSpc>
            </a:pPr>
            <a:r>
              <a:rPr lang="en-US" altLang="zh-CN" sz="1000" smtClean="0">
                <a:latin typeface="Arial" pitchFamily="34" charset="0"/>
              </a:rPr>
              <a:t>		f.add(pane);</a:t>
            </a:r>
          </a:p>
          <a:p>
            <a:pPr eaLnBrk="1" hangingPunct="1">
              <a:lnSpc>
                <a:spcPct val="80000"/>
              </a:lnSpc>
            </a:pPr>
            <a:r>
              <a:rPr lang="en-US" altLang="zh-CN" sz="1000" smtClean="0">
                <a:latin typeface="Arial" pitchFamily="34" charset="0"/>
              </a:rPr>
              <a:t>		f.setVisible(true);</a:t>
            </a:r>
          </a:p>
          <a:p>
            <a:pPr eaLnBrk="1" hangingPunct="1">
              <a:lnSpc>
                <a:spcPct val="80000"/>
              </a:lnSpc>
            </a:pPr>
            <a:r>
              <a:rPr lang="en-US" altLang="zh-CN" sz="1000" smtClean="0">
                <a:latin typeface="Arial" pitchFamily="34" charset="0"/>
              </a:rPr>
              <a:t>	}</a:t>
            </a:r>
          </a:p>
          <a:p>
            <a:pPr eaLnBrk="1" hangingPunct="1">
              <a:lnSpc>
                <a:spcPct val="80000"/>
              </a:lnSpc>
            </a:pPr>
            <a:r>
              <a:rPr lang="en-US" altLang="zh-CN" sz="1000" smtClean="0">
                <a:latin typeface="Arial" pitchFamily="34" charset="0"/>
              </a:rPr>
              <a:t>}</a:t>
            </a:r>
          </a:p>
          <a:p>
            <a:pPr eaLnBrk="1" hangingPunct="1">
              <a:lnSpc>
                <a:spcPct val="80000"/>
              </a:lnSpc>
            </a:pPr>
            <a:endParaRPr lang="zh-CN" altLang="en-US" sz="1000"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4DB49CFD-5ECB-4A58-93D5-D3582FE50915}" type="slidenum">
              <a:rPr lang="zh-CN" altLang="en-US" sz="1200">
                <a:solidFill>
                  <a:prstClr val="black"/>
                </a:solidFill>
                <a:latin typeface="Arial" pitchFamily="34" charset="0"/>
              </a:rPr>
              <a:pPr eaLnBrk="1" hangingPunct="1"/>
              <a:t>10</a:t>
            </a:fld>
            <a:endParaRPr lang="en-US" altLang="zh-CN" sz="1200">
              <a:solidFill>
                <a:prstClr val="black"/>
              </a:solidFill>
              <a:latin typeface="Arial" pitchFamily="34"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r>
              <a:rPr lang="zh-CN" altLang="en-US" smtClean="0">
                <a:latin typeface="Arial" pitchFamily="34" charset="0"/>
              </a:rPr>
              <a:t> </a:t>
            </a:r>
            <a:r>
              <a:rPr lang="en-US" altLang="zh-CN" smtClean="0">
                <a:latin typeface="Arial" pitchFamily="34" charset="0"/>
              </a:rPr>
              <a:t>public int getColumnCount(); public Object getValueAt(int row, int column);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3525F066-ACBB-4DA0-B435-7AFCD5C51E42}" type="slidenum">
              <a:rPr lang="zh-CN" altLang="en-US" sz="1200">
                <a:solidFill>
                  <a:prstClr val="black"/>
                </a:solidFill>
                <a:latin typeface="Arial" pitchFamily="34" charset="0"/>
              </a:rPr>
              <a:pPr eaLnBrk="1" hangingPunct="1"/>
              <a:t>11</a:t>
            </a:fld>
            <a:endParaRPr lang="en-US" altLang="zh-CN" sz="1200">
              <a:solidFill>
                <a:prstClr val="black"/>
              </a:solidFill>
              <a:latin typeface="Arial" pitchFamily="34"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pPr eaLnBrk="1" hangingPunct="1"/>
            <a:r>
              <a:rPr lang="zh-CN" altLang="en-US" smtClean="0">
                <a:latin typeface="Arial" pitchFamily="34" charset="0"/>
              </a:rPr>
              <a:t>如果这四个方法实现为空，则表格数据或列标题无法正常显示。之所以</a:t>
            </a:r>
            <a:r>
              <a:rPr lang="en-US" altLang="zh-CN" sz="800" smtClean="0">
                <a:solidFill>
                  <a:srgbClr val="A50021"/>
                </a:solidFill>
                <a:latin typeface="Arial" pitchFamily="34" charset="0"/>
              </a:rPr>
              <a:t>AbstractTableModel</a:t>
            </a:r>
            <a:r>
              <a:rPr lang="zh-CN" altLang="en-US" sz="800" smtClean="0">
                <a:latin typeface="Arial" pitchFamily="34" charset="0"/>
              </a:rPr>
              <a:t>类留下这四个方法没有实现，就是让程序员根据实际情况构造数据模型。</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7B749ECE-D8C4-498D-A153-6FC06BC3EAE7}" type="slidenum">
              <a:rPr lang="zh-CN" altLang="en-US" sz="1200">
                <a:solidFill>
                  <a:prstClr val="black"/>
                </a:solidFill>
                <a:latin typeface="Arial" pitchFamily="34" charset="0"/>
              </a:rPr>
              <a:pPr eaLnBrk="1" hangingPunct="1"/>
              <a:t>12</a:t>
            </a:fld>
            <a:endParaRPr lang="en-US" altLang="zh-CN" sz="1200">
              <a:solidFill>
                <a:prstClr val="black"/>
              </a:solidFill>
              <a:latin typeface="Arial" pitchFamily="34"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pPr eaLnBrk="1" hangingPunct="1"/>
            <a:r>
              <a:rPr lang="zh-CN" altLang="en-US" smtClean="0">
                <a:latin typeface="Arial" pitchFamily="34" charset="0"/>
              </a:rPr>
              <a:t>运行程序可以发现</a:t>
            </a:r>
            <a:r>
              <a:rPr lang="en-US" altLang="zh-CN" smtClean="0">
                <a:latin typeface="Arial" pitchFamily="34" charset="0"/>
              </a:rPr>
              <a:t>,</a:t>
            </a:r>
            <a:r>
              <a:rPr lang="zh-CN" altLang="en-US" smtClean="0">
                <a:latin typeface="Arial" pitchFamily="34" charset="0"/>
              </a:rPr>
              <a:t>利用继承</a:t>
            </a:r>
            <a:r>
              <a:rPr lang="en-US" altLang="zh-CN" smtClean="0">
                <a:latin typeface="Arial" pitchFamily="34" charset="0"/>
              </a:rPr>
              <a:t>AbstractTableModel</a:t>
            </a:r>
            <a:r>
              <a:rPr lang="zh-CN" altLang="en-US" smtClean="0">
                <a:latin typeface="Arial" pitchFamily="34" charset="0"/>
              </a:rPr>
              <a:t>抽象类所产生的</a:t>
            </a:r>
            <a:r>
              <a:rPr lang="en-US" altLang="zh-CN" smtClean="0">
                <a:latin typeface="Arial" pitchFamily="34" charset="0"/>
              </a:rPr>
              <a:t>JTable</a:t>
            </a:r>
            <a:r>
              <a:rPr lang="zh-CN" altLang="en-US" smtClean="0">
                <a:latin typeface="Arial" pitchFamily="34" charset="0"/>
              </a:rPr>
              <a:t>的内容是不能被修改的</a:t>
            </a:r>
            <a:r>
              <a:rPr lang="en-US" altLang="zh-CN" smtClean="0">
                <a:latin typeface="Arial" pitchFamily="34" charset="0"/>
              </a:rPr>
              <a:t>.</a:t>
            </a:r>
            <a:r>
              <a:rPr lang="zh-CN" altLang="en-US" smtClean="0">
                <a:latin typeface="Arial" pitchFamily="34" charset="0"/>
              </a:rPr>
              <a:t>那如果想要让用户可以修改表格中的某一个字段</a:t>
            </a:r>
            <a:r>
              <a:rPr lang="en-US" altLang="zh-CN" smtClean="0">
                <a:latin typeface="Arial" pitchFamily="34" charset="0"/>
              </a:rPr>
              <a:t>,</a:t>
            </a:r>
            <a:r>
              <a:rPr lang="zh-CN" altLang="en-US" smtClean="0">
                <a:latin typeface="Arial" pitchFamily="34" charset="0"/>
              </a:rPr>
              <a:t>例如勾选</a:t>
            </a:r>
            <a:r>
              <a:rPr lang="en-US" altLang="zh-CN" smtClean="0">
                <a:latin typeface="Arial" pitchFamily="34" charset="0"/>
              </a:rPr>
              <a:t>Check Box</a:t>
            </a:r>
            <a:r>
              <a:rPr lang="zh-CN" altLang="en-US" smtClean="0">
                <a:latin typeface="Arial" pitchFamily="34" charset="0"/>
              </a:rPr>
              <a:t>或是直接修改某个字段的数字</a:t>
            </a:r>
            <a:r>
              <a:rPr lang="en-US" altLang="zh-CN" smtClean="0">
                <a:latin typeface="Arial" pitchFamily="34" charset="0"/>
              </a:rPr>
              <a:t>,</a:t>
            </a:r>
            <a:r>
              <a:rPr lang="zh-CN" altLang="en-US" smtClean="0">
                <a:latin typeface="Arial" pitchFamily="34" charset="0"/>
              </a:rPr>
              <a:t>该怎么做呢</a:t>
            </a:r>
            <a:r>
              <a:rPr lang="en-US" altLang="zh-CN" smtClean="0">
                <a:latin typeface="Arial" pitchFamily="34" charset="0"/>
              </a:rPr>
              <a:t>?</a:t>
            </a:r>
            <a:r>
              <a:rPr lang="zh-CN" altLang="en-US" smtClean="0">
                <a:latin typeface="Arial" pitchFamily="34" charset="0"/>
              </a:rPr>
              <a:t>很简单</a:t>
            </a:r>
            <a:r>
              <a:rPr lang="en-US" altLang="zh-CN" smtClean="0">
                <a:latin typeface="Arial" pitchFamily="34" charset="0"/>
              </a:rPr>
              <a:t>,</a:t>
            </a:r>
            <a:r>
              <a:rPr lang="zh-CN" altLang="en-US" smtClean="0">
                <a:latin typeface="Arial" pitchFamily="34" charset="0"/>
              </a:rPr>
              <a:t>只要我们在范例中的</a:t>
            </a:r>
            <a:r>
              <a:rPr lang="en-US" altLang="zh-CN" smtClean="0">
                <a:latin typeface="Arial" pitchFamily="34" charset="0"/>
              </a:rPr>
              <a:t>MyTable</a:t>
            </a:r>
            <a:r>
              <a:rPr lang="zh-CN" altLang="en-US" smtClean="0">
                <a:latin typeface="Arial" pitchFamily="34" charset="0"/>
              </a:rPr>
              <a:t>类中覆写</a:t>
            </a:r>
            <a:r>
              <a:rPr lang="en-US" altLang="zh-CN" smtClean="0">
                <a:latin typeface="Arial" pitchFamily="34" charset="0"/>
              </a:rPr>
              <a:t>AbstractTableModel</a:t>
            </a:r>
            <a:r>
              <a:rPr lang="zh-CN" altLang="en-US" smtClean="0">
                <a:latin typeface="Arial" pitchFamily="34" charset="0"/>
              </a:rPr>
              <a:t>抽象类中的</a:t>
            </a:r>
            <a:r>
              <a:rPr lang="en-US" altLang="zh-CN" smtClean="0">
                <a:latin typeface="Arial" pitchFamily="34" charset="0"/>
              </a:rPr>
              <a:t>isCellEditable()</a:t>
            </a:r>
            <a:r>
              <a:rPr lang="zh-CN" altLang="en-US" smtClean="0">
                <a:latin typeface="Arial" pitchFamily="34" charset="0"/>
              </a:rPr>
              <a:t>方法即可</a:t>
            </a:r>
            <a:r>
              <a:rPr lang="en-US" altLang="zh-CN" smtClean="0">
                <a:latin typeface="Arial" pitchFamily="34" charset="0"/>
              </a:rPr>
              <a:t>.</a:t>
            </a:r>
            <a:r>
              <a:rPr lang="zh-CN" altLang="en-US" smtClean="0">
                <a:latin typeface="Arial" pitchFamily="34" charset="0"/>
              </a:rPr>
              <a:t>下面即是</a:t>
            </a:r>
            <a:r>
              <a:rPr lang="en-US" altLang="zh-CN" smtClean="0">
                <a:latin typeface="Arial" pitchFamily="34" charset="0"/>
              </a:rPr>
              <a:t>isCellEditable()</a:t>
            </a:r>
            <a:r>
              <a:rPr lang="zh-CN" altLang="en-US" smtClean="0">
                <a:latin typeface="Arial" pitchFamily="34" charset="0"/>
              </a:rPr>
              <a:t>的实作</a:t>
            </a:r>
            <a:r>
              <a:rPr lang="en-US" altLang="zh-CN" smtClean="0">
                <a:latin typeface="Arial" pitchFamily="34" charset="0"/>
              </a:rPr>
              <a:t>:    public boolean isCellEditable(int rowIndex,int columnIndex){           return true;    }   </a:t>
            </a:r>
            <a:r>
              <a:rPr lang="zh-CN" altLang="en-US" smtClean="0">
                <a:latin typeface="Arial" pitchFamily="34" charset="0"/>
              </a:rPr>
              <a:t>在</a:t>
            </a:r>
            <a:r>
              <a:rPr lang="en-US" altLang="zh-CN" smtClean="0">
                <a:latin typeface="Arial" pitchFamily="34" charset="0"/>
              </a:rPr>
              <a:t>isCellEditable()</a:t>
            </a:r>
            <a:r>
              <a:rPr lang="zh-CN" altLang="en-US" smtClean="0">
                <a:latin typeface="Arial" pitchFamily="34" charset="0"/>
              </a:rPr>
              <a:t>中</a:t>
            </a:r>
            <a:r>
              <a:rPr lang="en-US" altLang="zh-CN" smtClean="0">
                <a:latin typeface="Arial" pitchFamily="34" charset="0"/>
              </a:rPr>
              <a:t>,</a:t>
            </a:r>
            <a:r>
              <a:rPr lang="zh-CN" altLang="en-US" smtClean="0">
                <a:latin typeface="Arial" pitchFamily="34" charset="0"/>
              </a:rPr>
              <a:t>我们只有一行简单的程序代码</a:t>
            </a:r>
            <a:r>
              <a:rPr lang="en-US" altLang="zh-CN" smtClean="0">
                <a:latin typeface="Arial" pitchFamily="34" charset="0"/>
              </a:rPr>
              <a:t>:return true,</a:t>
            </a:r>
            <a:r>
              <a:rPr lang="zh-CN" altLang="en-US" smtClean="0">
                <a:latin typeface="Arial" pitchFamily="34" charset="0"/>
              </a:rPr>
              <a:t>意思是将我们表格内的每个</a:t>
            </a:r>
            <a:r>
              <a:rPr lang="en-US" altLang="zh-CN" smtClean="0">
                <a:latin typeface="Arial" pitchFamily="34" charset="0"/>
              </a:rPr>
              <a:t>cell</a:t>
            </a:r>
            <a:r>
              <a:rPr lang="zh-CN" altLang="en-US" smtClean="0">
                <a:latin typeface="Arial" pitchFamily="34" charset="0"/>
              </a:rPr>
              <a:t>都变成可修改</a:t>
            </a:r>
            <a:r>
              <a:rPr lang="en-US" altLang="zh-CN" smtClean="0">
                <a:latin typeface="Arial" pitchFamily="34" charset="0"/>
              </a:rPr>
              <a:t>.</a:t>
            </a:r>
            <a:r>
              <a:rPr lang="zh-CN" altLang="en-US" smtClean="0">
                <a:latin typeface="Arial" pitchFamily="34" charset="0"/>
              </a:rPr>
              <a:t>但仅仅修改这个程序代码还不行</a:t>
            </a:r>
            <a:r>
              <a:rPr lang="en-US" altLang="zh-CN" smtClean="0">
                <a:latin typeface="Arial" pitchFamily="34" charset="0"/>
              </a:rPr>
              <a:t>,</a:t>
            </a:r>
            <a:r>
              <a:rPr lang="zh-CN" altLang="en-US" smtClean="0">
                <a:latin typeface="Arial" pitchFamily="34" charset="0"/>
              </a:rPr>
              <a:t>你可以发现虽然表格现在变成了可以修改了</a:t>
            </a:r>
            <a:r>
              <a:rPr lang="en-US" altLang="zh-CN" smtClean="0">
                <a:latin typeface="Arial" pitchFamily="34" charset="0"/>
              </a:rPr>
              <a:t>,</a:t>
            </a:r>
            <a:r>
              <a:rPr lang="zh-CN" altLang="en-US" smtClean="0">
                <a:latin typeface="Arial" pitchFamily="34" charset="0"/>
              </a:rPr>
              <a:t>但更改完之后按下</a:t>
            </a:r>
            <a:r>
              <a:rPr lang="en-US" altLang="zh-CN" smtClean="0">
                <a:latin typeface="Arial" pitchFamily="34" charset="0"/>
              </a:rPr>
              <a:t>[Enter]</a:t>
            </a:r>
            <a:r>
              <a:rPr lang="zh-CN" altLang="en-US" smtClean="0">
                <a:latin typeface="Arial" pitchFamily="34" charset="0"/>
              </a:rPr>
              <a:t>键</a:t>
            </a:r>
            <a:r>
              <a:rPr lang="en-US" altLang="zh-CN" smtClean="0">
                <a:latin typeface="Arial" pitchFamily="34" charset="0"/>
              </a:rPr>
              <a:t>,</a:t>
            </a:r>
            <a:r>
              <a:rPr lang="zh-CN" altLang="en-US" smtClean="0">
                <a:latin typeface="Arial" pitchFamily="34" charset="0"/>
              </a:rPr>
              <a:t>内容马上恢复成原有的值</a:t>
            </a:r>
            <a:r>
              <a:rPr lang="en-US" altLang="zh-CN" smtClean="0">
                <a:latin typeface="Arial" pitchFamily="34" charset="0"/>
              </a:rPr>
              <a:t>!</a:t>
            </a:r>
            <a:r>
              <a:rPr lang="zh-CN" altLang="en-US" smtClean="0">
                <a:latin typeface="Arial" pitchFamily="34" charset="0"/>
              </a:rPr>
              <a:t>解决的方法是覆写</a:t>
            </a:r>
            <a:r>
              <a:rPr lang="en-US" altLang="zh-CN" smtClean="0">
                <a:latin typeface="Arial" pitchFamily="34" charset="0"/>
              </a:rPr>
              <a:t>AbstractTableModel</a:t>
            </a:r>
            <a:r>
              <a:rPr lang="zh-CN" altLang="en-US" smtClean="0">
                <a:latin typeface="Arial" pitchFamily="34" charset="0"/>
              </a:rPr>
              <a:t>抽象类中的</a:t>
            </a:r>
            <a:r>
              <a:rPr lang="en-US" altLang="zh-CN" smtClean="0">
                <a:latin typeface="Arial" pitchFamily="34" charset="0"/>
              </a:rPr>
              <a:t>setValueAt()</a:t>
            </a:r>
            <a:r>
              <a:rPr lang="zh-CN" altLang="en-US" smtClean="0">
                <a:latin typeface="Arial" pitchFamily="34" charset="0"/>
              </a:rPr>
              <a:t>方法</a:t>
            </a:r>
            <a:r>
              <a:rPr lang="en-US" altLang="zh-CN" smtClean="0">
                <a:latin typeface="Arial" pitchFamily="34" charset="0"/>
              </a:rPr>
              <a:t>,</a:t>
            </a:r>
            <a:r>
              <a:rPr lang="zh-CN" altLang="en-US" smtClean="0">
                <a:latin typeface="Arial" pitchFamily="34" charset="0"/>
              </a:rPr>
              <a:t>这个方法主要是让我们将改过的值存入表格中</a:t>
            </a:r>
            <a:r>
              <a:rPr lang="en-US" altLang="zh-CN" smtClean="0">
                <a:latin typeface="Arial" pitchFamily="34" charset="0"/>
              </a:rPr>
              <a:t>,</a:t>
            </a:r>
            <a:r>
              <a:rPr lang="zh-CN" altLang="en-US" smtClean="0">
                <a:latin typeface="Arial" pitchFamily="34" charset="0"/>
              </a:rPr>
              <a:t>如下所示</a:t>
            </a:r>
            <a:r>
              <a:rPr lang="en-US" altLang="zh-CN" smtClean="0">
                <a:latin typeface="Arial" pitchFamily="34" charset="0"/>
              </a:rPr>
              <a:t>:   public void setValueAt(Object value,int row,int col){     p[row][col]=value;     fireTableCellUpdated(row,col);   }      </a:t>
            </a:r>
            <a:r>
              <a:rPr lang="zh-CN" altLang="en-US" smtClean="0">
                <a:latin typeface="Arial" pitchFamily="34" charset="0"/>
              </a:rPr>
              <a:t>其中</a:t>
            </a:r>
            <a:r>
              <a:rPr lang="en-US" altLang="zh-CN" smtClean="0">
                <a:latin typeface="Arial" pitchFamily="34" charset="0"/>
              </a:rPr>
              <a:t>value</a:t>
            </a:r>
            <a:r>
              <a:rPr lang="zh-CN" altLang="en-US" smtClean="0">
                <a:latin typeface="Arial" pitchFamily="34" charset="0"/>
              </a:rPr>
              <a:t>为我们所更改的值</a:t>
            </a:r>
            <a:r>
              <a:rPr lang="en-US" altLang="zh-CN" smtClean="0">
                <a:latin typeface="Arial" pitchFamily="34" charset="0"/>
              </a:rPr>
              <a:t>,</a:t>
            </a:r>
            <a:r>
              <a:rPr lang="zh-CN" altLang="en-US" smtClean="0">
                <a:latin typeface="Arial" pitchFamily="34" charset="0"/>
              </a:rPr>
              <a:t>我们将</a:t>
            </a:r>
            <a:r>
              <a:rPr lang="en-US" altLang="zh-CN" smtClean="0">
                <a:latin typeface="Arial" pitchFamily="34" charset="0"/>
              </a:rPr>
              <a:t>value</a:t>
            </a:r>
            <a:r>
              <a:rPr lang="zh-CN" altLang="en-US" smtClean="0">
                <a:latin typeface="Arial" pitchFamily="34" charset="0"/>
              </a:rPr>
              <a:t>存入</a:t>
            </a:r>
            <a:r>
              <a:rPr lang="en-US" altLang="zh-CN" smtClean="0">
                <a:latin typeface="Arial" pitchFamily="34" charset="0"/>
              </a:rPr>
              <a:t>p[row][col]</a:t>
            </a:r>
            <a:r>
              <a:rPr lang="zh-CN" altLang="en-US" smtClean="0">
                <a:latin typeface="Arial" pitchFamily="34" charset="0"/>
              </a:rPr>
              <a:t>中</a:t>
            </a:r>
            <a:r>
              <a:rPr lang="en-US" altLang="zh-CN" smtClean="0">
                <a:latin typeface="Arial" pitchFamily="34" charset="0"/>
              </a:rPr>
              <a:t>,</a:t>
            </a:r>
            <a:r>
              <a:rPr lang="zh-CN" altLang="en-US" smtClean="0">
                <a:latin typeface="Arial" pitchFamily="34" charset="0"/>
              </a:rPr>
              <a:t>并且调用</a:t>
            </a:r>
            <a:r>
              <a:rPr lang="en-US" altLang="zh-CN" smtClean="0">
                <a:latin typeface="Arial" pitchFamily="34" charset="0"/>
              </a:rPr>
              <a:t>firTableCellUpdated()</a:t>
            </a:r>
            <a:r>
              <a:rPr lang="zh-CN" altLang="en-US" smtClean="0">
                <a:latin typeface="Arial" pitchFamily="34" charset="0"/>
              </a:rPr>
              <a:t>函数来告诉我们的系统表格已经做了更改了</a:t>
            </a:r>
            <a:r>
              <a:rPr lang="en-US" altLang="zh-CN" smtClean="0">
                <a:latin typeface="Arial" pitchFamily="34" charset="0"/>
              </a:rPr>
              <a:t>,</a:t>
            </a:r>
            <a:r>
              <a:rPr lang="zh-CN" altLang="en-US" smtClean="0">
                <a:latin typeface="Arial" pitchFamily="34" charset="0"/>
              </a:rPr>
              <a:t>关于这一部份</a:t>
            </a:r>
            <a:r>
              <a:rPr lang="en-US" altLang="zh-CN" smtClean="0">
                <a:latin typeface="Arial" pitchFamily="34" charset="0"/>
              </a:rPr>
              <a:t>,</a:t>
            </a:r>
            <a:r>
              <a:rPr lang="zh-CN" altLang="en-US" smtClean="0">
                <a:latin typeface="Arial" pitchFamily="34" charset="0"/>
              </a:rPr>
              <a:t>我们后面会再对事件处理作详细地介绍</a:t>
            </a:r>
            <a:r>
              <a:rPr lang="en-US" altLang="zh-CN" smtClean="0">
                <a:latin typeface="Arial" pitchFamily="34" charset="0"/>
              </a:rPr>
              <a:t>,</a:t>
            </a:r>
            <a:r>
              <a:rPr lang="zh-CN" altLang="en-US" smtClean="0">
                <a:latin typeface="Arial" pitchFamily="34" charset="0"/>
              </a:rPr>
              <a:t>在此范例中有没有加入</a:t>
            </a:r>
            <a:r>
              <a:rPr lang="en-US" altLang="zh-CN" smtClean="0">
                <a:latin typeface="Arial" pitchFamily="34" charset="0"/>
              </a:rPr>
              <a:t>fireTableCellUpdated()</a:t>
            </a:r>
            <a:r>
              <a:rPr lang="zh-CN" altLang="en-US" smtClean="0">
                <a:latin typeface="Arial" pitchFamily="34" charset="0"/>
              </a:rPr>
              <a:t>方法对运行结果不会造成影响</a:t>
            </a:r>
            <a:r>
              <a:rPr lang="en-US" altLang="zh-CN" smtClean="0">
                <a:latin typeface="Arial" pitchFamily="34" charset="0"/>
              </a:rPr>
              <a: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矩形 4"/>
          <p:cNvSpPr>
            <a:spLocks noGrp="1" noChangeArrowheads="1"/>
          </p:cNvSpPr>
          <p:nvPr>
            <p:ph type="dt" sz="half" idx="10"/>
          </p:nvPr>
        </p:nvSpPr>
        <p:spPr/>
        <p:txBody>
          <a:bodyPr/>
          <a:lstStyle>
            <a:lvl1pPr>
              <a:defRPr kumimoji="0"/>
            </a:lvl1pPr>
          </a:lstStyle>
          <a:p>
            <a:pPr>
              <a:defRPr/>
            </a:pPr>
            <a:endParaRPr lang="en-US" altLang="zh-CN"/>
          </a:p>
        </p:txBody>
      </p:sp>
      <p:sp>
        <p:nvSpPr>
          <p:cNvPr id="5" name="矩形 5"/>
          <p:cNvSpPr>
            <a:spLocks noGrp="1" noChangeArrowheads="1"/>
          </p:cNvSpPr>
          <p:nvPr>
            <p:ph type="ftr" sz="quarter" idx="11"/>
          </p:nvPr>
        </p:nvSpPr>
        <p:spPr/>
        <p:txBody>
          <a:bodyPr/>
          <a:lstStyle>
            <a:lvl1pPr>
              <a:defRPr kumimoji="0"/>
            </a:lvl1pPr>
          </a:lstStyle>
          <a:p>
            <a:pPr>
              <a:defRPr/>
            </a:pPr>
            <a:endParaRPr lang="en-US" altLang="zh-CN"/>
          </a:p>
        </p:txBody>
      </p:sp>
      <p:sp>
        <p:nvSpPr>
          <p:cNvPr id="6" name="矩形 6"/>
          <p:cNvSpPr>
            <a:spLocks noGrp="1" noChangeArrowheads="1"/>
          </p:cNvSpPr>
          <p:nvPr>
            <p:ph type="sldNum" sz="quarter" idx="12"/>
          </p:nvPr>
        </p:nvSpPr>
        <p:spPr/>
        <p:txBody>
          <a:bodyPr/>
          <a:lstStyle>
            <a:lvl1pPr>
              <a:defRPr kumimoji="0"/>
            </a:lvl1pPr>
          </a:lstStyle>
          <a:p>
            <a:pPr>
              <a:defRPr/>
            </a:pPr>
            <a:fld id="{E556F042-3DBF-4681-9753-09DF59D86127}" type="slidenum">
              <a:rPr lang="en-US" altLang="zh-CN"/>
              <a:pPr>
                <a:defRPr/>
              </a:pPr>
              <a:t>‹#›</a:t>
            </a:fld>
            <a:endParaRPr lang="en-US" altLang="zh-CN"/>
          </a:p>
        </p:txBody>
      </p:sp>
    </p:spTree>
    <p:extLst>
      <p:ext uri="{BB962C8B-B14F-4D97-AF65-F5344CB8AC3E}">
        <p14:creationId xmlns:p14="http://schemas.microsoft.com/office/powerpoint/2010/main" val="151416082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矩形 4"/>
          <p:cNvSpPr>
            <a:spLocks noGrp="1" noChangeArrowheads="1"/>
          </p:cNvSpPr>
          <p:nvPr>
            <p:ph type="dt" sz="half" idx="10"/>
          </p:nvPr>
        </p:nvSpPr>
        <p:spPr/>
        <p:txBody>
          <a:bodyPr/>
          <a:lstStyle>
            <a:lvl1pPr>
              <a:defRPr kumimoji="0"/>
            </a:lvl1pPr>
          </a:lstStyle>
          <a:p>
            <a:pPr>
              <a:defRPr/>
            </a:pPr>
            <a:endParaRPr lang="en-US" altLang="zh-CN"/>
          </a:p>
        </p:txBody>
      </p:sp>
      <p:sp>
        <p:nvSpPr>
          <p:cNvPr id="5" name="矩形 5"/>
          <p:cNvSpPr>
            <a:spLocks noGrp="1" noChangeArrowheads="1"/>
          </p:cNvSpPr>
          <p:nvPr>
            <p:ph type="ftr" sz="quarter" idx="11"/>
          </p:nvPr>
        </p:nvSpPr>
        <p:spPr/>
        <p:txBody>
          <a:bodyPr/>
          <a:lstStyle>
            <a:lvl1pPr>
              <a:defRPr kumimoji="0"/>
            </a:lvl1pPr>
          </a:lstStyle>
          <a:p>
            <a:pPr>
              <a:defRPr/>
            </a:pPr>
            <a:endParaRPr lang="en-US" altLang="zh-CN"/>
          </a:p>
        </p:txBody>
      </p:sp>
      <p:sp>
        <p:nvSpPr>
          <p:cNvPr id="6" name="矩形 6"/>
          <p:cNvSpPr>
            <a:spLocks noGrp="1" noChangeArrowheads="1"/>
          </p:cNvSpPr>
          <p:nvPr>
            <p:ph type="sldNum" sz="quarter" idx="12"/>
          </p:nvPr>
        </p:nvSpPr>
        <p:spPr/>
        <p:txBody>
          <a:bodyPr/>
          <a:lstStyle>
            <a:lvl1pPr>
              <a:defRPr kumimoji="0"/>
            </a:lvl1pPr>
          </a:lstStyle>
          <a:p>
            <a:pPr>
              <a:defRPr/>
            </a:pPr>
            <a:fld id="{8D9D6168-C7C9-443D-BFCF-42037D8A4A3D}" type="slidenum">
              <a:rPr lang="en-US" altLang="zh-CN"/>
              <a:pPr>
                <a:defRPr/>
              </a:pPr>
              <a:t>‹#›</a:t>
            </a:fld>
            <a:endParaRPr lang="en-US" altLang="zh-CN"/>
          </a:p>
        </p:txBody>
      </p:sp>
    </p:spTree>
    <p:extLst>
      <p:ext uri="{BB962C8B-B14F-4D97-AF65-F5344CB8AC3E}">
        <p14:creationId xmlns:p14="http://schemas.microsoft.com/office/powerpoint/2010/main" val="10083582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矩形 4"/>
          <p:cNvSpPr>
            <a:spLocks noGrp="1" noChangeArrowheads="1"/>
          </p:cNvSpPr>
          <p:nvPr>
            <p:ph type="dt" sz="half" idx="10"/>
          </p:nvPr>
        </p:nvSpPr>
        <p:spPr/>
        <p:txBody>
          <a:bodyPr/>
          <a:lstStyle>
            <a:lvl1pPr>
              <a:defRPr kumimoji="0"/>
            </a:lvl1pPr>
          </a:lstStyle>
          <a:p>
            <a:pPr>
              <a:defRPr/>
            </a:pPr>
            <a:endParaRPr lang="en-US" altLang="zh-CN"/>
          </a:p>
        </p:txBody>
      </p:sp>
      <p:sp>
        <p:nvSpPr>
          <p:cNvPr id="5" name="矩形 5"/>
          <p:cNvSpPr>
            <a:spLocks noGrp="1" noChangeArrowheads="1"/>
          </p:cNvSpPr>
          <p:nvPr>
            <p:ph type="ftr" sz="quarter" idx="11"/>
          </p:nvPr>
        </p:nvSpPr>
        <p:spPr/>
        <p:txBody>
          <a:bodyPr/>
          <a:lstStyle>
            <a:lvl1pPr>
              <a:defRPr kumimoji="0"/>
            </a:lvl1pPr>
          </a:lstStyle>
          <a:p>
            <a:pPr>
              <a:defRPr/>
            </a:pPr>
            <a:endParaRPr lang="en-US" altLang="zh-CN"/>
          </a:p>
        </p:txBody>
      </p:sp>
      <p:sp>
        <p:nvSpPr>
          <p:cNvPr id="6" name="矩形 6"/>
          <p:cNvSpPr>
            <a:spLocks noGrp="1" noChangeArrowheads="1"/>
          </p:cNvSpPr>
          <p:nvPr>
            <p:ph type="sldNum" sz="quarter" idx="12"/>
          </p:nvPr>
        </p:nvSpPr>
        <p:spPr/>
        <p:txBody>
          <a:bodyPr/>
          <a:lstStyle>
            <a:lvl1pPr>
              <a:defRPr kumimoji="0"/>
            </a:lvl1pPr>
          </a:lstStyle>
          <a:p>
            <a:pPr>
              <a:defRPr/>
            </a:pPr>
            <a:fld id="{63D141DB-82D3-4CFE-84F1-F106C0E43DDC}" type="slidenum">
              <a:rPr lang="en-US" altLang="zh-CN"/>
              <a:pPr>
                <a:defRPr/>
              </a:pPr>
              <a:t>‹#›</a:t>
            </a:fld>
            <a:endParaRPr lang="en-US" altLang="zh-CN"/>
          </a:p>
        </p:txBody>
      </p:sp>
    </p:spTree>
    <p:extLst>
      <p:ext uri="{BB962C8B-B14F-4D97-AF65-F5344CB8AC3E}">
        <p14:creationId xmlns:p14="http://schemas.microsoft.com/office/powerpoint/2010/main" val="401618085"/>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01625" y="1905000"/>
            <a:ext cx="4194175" cy="41941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05000"/>
            <a:ext cx="4194175" cy="41941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sldNum" sz="quarter" idx="10"/>
          </p:nvPr>
        </p:nvSpPr>
        <p:spPr/>
        <p:txBody>
          <a:bodyPr/>
          <a:lstStyle>
            <a:lvl1pPr>
              <a:defRPr kumimoji="0">
                <a:solidFill>
                  <a:srgbClr val="000000"/>
                </a:solidFill>
              </a:defRPr>
            </a:lvl1pPr>
          </a:lstStyle>
          <a:p>
            <a:pPr>
              <a:defRPr/>
            </a:pPr>
            <a:fld id="{91A0B37F-E234-4859-B733-4E62D8FF7C15}" type="slidenum">
              <a:rPr lang="zh-CN" altLang="en-US"/>
              <a:pPr>
                <a:defRPr/>
              </a:pPr>
              <a:t>‹#›</a:t>
            </a:fld>
            <a:endParaRPr lang="en-US" altLang="zh-CN"/>
          </a:p>
        </p:txBody>
      </p:sp>
    </p:spTree>
    <p:extLst>
      <p:ext uri="{BB962C8B-B14F-4D97-AF65-F5344CB8AC3E}">
        <p14:creationId xmlns:p14="http://schemas.microsoft.com/office/powerpoint/2010/main" val="3372777236"/>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43000" y="457200"/>
            <a:ext cx="7391400" cy="4873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228725"/>
            <a:ext cx="8229600" cy="5248275"/>
          </a:xfrm>
        </p:spPr>
        <p:txBody>
          <a:bodyPr/>
          <a:lstStyle/>
          <a:p>
            <a:pPr lvl="0"/>
            <a:endParaRPr lang="zh-CN" altLang="en-US" noProof="0" smtClean="0"/>
          </a:p>
        </p:txBody>
      </p:sp>
      <p:sp>
        <p:nvSpPr>
          <p:cNvPr id="4" name="Rectangle 5"/>
          <p:cNvSpPr>
            <a:spLocks noGrp="1" noChangeArrowheads="1"/>
          </p:cNvSpPr>
          <p:nvPr>
            <p:ph type="ftr" sz="quarter" idx="10"/>
          </p:nvPr>
        </p:nvSpPr>
        <p:spPr/>
        <p:txBody>
          <a:bodyPr/>
          <a:lstStyle>
            <a:lvl1pPr>
              <a:defRPr/>
            </a:lvl1pPr>
          </a:lstStyle>
          <a:p>
            <a:pPr>
              <a:defRPr/>
            </a:pPr>
            <a:r>
              <a:rPr lang="en-US" altLang="zh-CN"/>
              <a:t>NCEPU</a:t>
            </a:r>
          </a:p>
        </p:txBody>
      </p:sp>
      <p:sp>
        <p:nvSpPr>
          <p:cNvPr id="5" name="Rectangle 6"/>
          <p:cNvSpPr>
            <a:spLocks noGrp="1" noChangeArrowheads="1"/>
          </p:cNvSpPr>
          <p:nvPr>
            <p:ph type="sldNum" sz="quarter" idx="11"/>
          </p:nvPr>
        </p:nvSpPr>
        <p:spPr/>
        <p:txBody>
          <a:bodyPr/>
          <a:lstStyle>
            <a:lvl1pPr>
              <a:defRPr/>
            </a:lvl1pPr>
          </a:lstStyle>
          <a:p>
            <a:pPr>
              <a:defRPr/>
            </a:pPr>
            <a:fld id="{657C29B6-FACA-4CBE-AD69-0A73E8A44A0D}" type="slidenum">
              <a:rPr lang="zh-CN" altLang="en-US"/>
              <a:pPr>
                <a:defRPr/>
              </a:pPr>
              <a:t>‹#›</a:t>
            </a:fld>
            <a:endParaRPr lang="en-US" altLang="zh-CN"/>
          </a:p>
        </p:txBody>
      </p:sp>
      <p:sp>
        <p:nvSpPr>
          <p:cNvPr id="6" name="Rectangle 30"/>
          <p:cNvSpPr>
            <a:spLocks noGrp="1" noChangeArrowheads="1"/>
          </p:cNvSpPr>
          <p:nvPr>
            <p:ph type="dt" sz="half" idx="12"/>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3333155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矩形 4"/>
          <p:cNvSpPr>
            <a:spLocks noGrp="1" noChangeArrowheads="1"/>
          </p:cNvSpPr>
          <p:nvPr>
            <p:ph type="dt" sz="half" idx="10"/>
          </p:nvPr>
        </p:nvSpPr>
        <p:spPr/>
        <p:txBody>
          <a:bodyPr/>
          <a:lstStyle>
            <a:lvl1pPr>
              <a:defRPr kumimoji="0"/>
            </a:lvl1pPr>
          </a:lstStyle>
          <a:p>
            <a:pPr>
              <a:defRPr/>
            </a:pPr>
            <a:endParaRPr lang="en-US" altLang="zh-CN"/>
          </a:p>
        </p:txBody>
      </p:sp>
      <p:sp>
        <p:nvSpPr>
          <p:cNvPr id="5" name="矩形 5"/>
          <p:cNvSpPr>
            <a:spLocks noGrp="1" noChangeArrowheads="1"/>
          </p:cNvSpPr>
          <p:nvPr>
            <p:ph type="ftr" sz="quarter" idx="11"/>
          </p:nvPr>
        </p:nvSpPr>
        <p:spPr/>
        <p:txBody>
          <a:bodyPr/>
          <a:lstStyle>
            <a:lvl1pPr>
              <a:defRPr kumimoji="0"/>
            </a:lvl1pPr>
          </a:lstStyle>
          <a:p>
            <a:pPr>
              <a:defRPr/>
            </a:pPr>
            <a:endParaRPr lang="en-US" altLang="zh-CN"/>
          </a:p>
        </p:txBody>
      </p:sp>
      <p:sp>
        <p:nvSpPr>
          <p:cNvPr id="6" name="矩形 6"/>
          <p:cNvSpPr>
            <a:spLocks noGrp="1" noChangeArrowheads="1"/>
          </p:cNvSpPr>
          <p:nvPr>
            <p:ph type="sldNum" sz="quarter" idx="12"/>
          </p:nvPr>
        </p:nvSpPr>
        <p:spPr/>
        <p:txBody>
          <a:bodyPr/>
          <a:lstStyle>
            <a:lvl1pPr>
              <a:defRPr kumimoji="0"/>
            </a:lvl1pPr>
          </a:lstStyle>
          <a:p>
            <a:pPr>
              <a:defRPr/>
            </a:pPr>
            <a:fld id="{B6EBEA42-E5B7-402A-B012-B9C15DFCFAE2}" type="slidenum">
              <a:rPr lang="en-US" altLang="zh-CN"/>
              <a:pPr>
                <a:defRPr/>
              </a:pPr>
              <a:t>‹#›</a:t>
            </a:fld>
            <a:endParaRPr lang="en-US" altLang="zh-CN"/>
          </a:p>
        </p:txBody>
      </p:sp>
    </p:spTree>
    <p:extLst>
      <p:ext uri="{BB962C8B-B14F-4D97-AF65-F5344CB8AC3E}">
        <p14:creationId xmlns:p14="http://schemas.microsoft.com/office/powerpoint/2010/main" val="405581665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矩形 4"/>
          <p:cNvSpPr>
            <a:spLocks noGrp="1" noChangeArrowheads="1"/>
          </p:cNvSpPr>
          <p:nvPr>
            <p:ph type="dt" sz="half" idx="10"/>
          </p:nvPr>
        </p:nvSpPr>
        <p:spPr/>
        <p:txBody>
          <a:bodyPr/>
          <a:lstStyle>
            <a:lvl1pPr>
              <a:defRPr kumimoji="0"/>
            </a:lvl1pPr>
          </a:lstStyle>
          <a:p>
            <a:pPr>
              <a:defRPr/>
            </a:pPr>
            <a:endParaRPr lang="en-US" altLang="zh-CN"/>
          </a:p>
        </p:txBody>
      </p:sp>
      <p:sp>
        <p:nvSpPr>
          <p:cNvPr id="5" name="矩形 5"/>
          <p:cNvSpPr>
            <a:spLocks noGrp="1" noChangeArrowheads="1"/>
          </p:cNvSpPr>
          <p:nvPr>
            <p:ph type="ftr" sz="quarter" idx="11"/>
          </p:nvPr>
        </p:nvSpPr>
        <p:spPr/>
        <p:txBody>
          <a:bodyPr/>
          <a:lstStyle>
            <a:lvl1pPr>
              <a:defRPr kumimoji="0"/>
            </a:lvl1pPr>
          </a:lstStyle>
          <a:p>
            <a:pPr>
              <a:defRPr/>
            </a:pPr>
            <a:endParaRPr lang="en-US" altLang="zh-CN"/>
          </a:p>
        </p:txBody>
      </p:sp>
      <p:sp>
        <p:nvSpPr>
          <p:cNvPr id="6" name="矩形 6"/>
          <p:cNvSpPr>
            <a:spLocks noGrp="1" noChangeArrowheads="1"/>
          </p:cNvSpPr>
          <p:nvPr>
            <p:ph type="sldNum" sz="quarter" idx="12"/>
          </p:nvPr>
        </p:nvSpPr>
        <p:spPr/>
        <p:txBody>
          <a:bodyPr/>
          <a:lstStyle>
            <a:lvl1pPr>
              <a:defRPr kumimoji="0"/>
            </a:lvl1pPr>
          </a:lstStyle>
          <a:p>
            <a:pPr>
              <a:defRPr/>
            </a:pPr>
            <a:fld id="{1C5BAF78-0CD3-46A8-8B9F-0F4487E8EADD}" type="slidenum">
              <a:rPr lang="en-US" altLang="zh-CN"/>
              <a:pPr>
                <a:defRPr/>
              </a:pPr>
              <a:t>‹#›</a:t>
            </a:fld>
            <a:endParaRPr lang="en-US" altLang="zh-CN"/>
          </a:p>
        </p:txBody>
      </p:sp>
    </p:spTree>
    <p:extLst>
      <p:ext uri="{BB962C8B-B14F-4D97-AF65-F5344CB8AC3E}">
        <p14:creationId xmlns:p14="http://schemas.microsoft.com/office/powerpoint/2010/main" val="1356943387"/>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矩形 4"/>
          <p:cNvSpPr>
            <a:spLocks noGrp="1" noChangeArrowheads="1"/>
          </p:cNvSpPr>
          <p:nvPr>
            <p:ph type="dt" sz="half" idx="10"/>
          </p:nvPr>
        </p:nvSpPr>
        <p:spPr/>
        <p:txBody>
          <a:bodyPr/>
          <a:lstStyle>
            <a:lvl1pPr>
              <a:defRPr kumimoji="0"/>
            </a:lvl1pPr>
          </a:lstStyle>
          <a:p>
            <a:pPr>
              <a:defRPr/>
            </a:pPr>
            <a:endParaRPr lang="en-US" altLang="zh-CN"/>
          </a:p>
        </p:txBody>
      </p:sp>
      <p:sp>
        <p:nvSpPr>
          <p:cNvPr id="5" name="矩形 5"/>
          <p:cNvSpPr>
            <a:spLocks noGrp="1" noChangeArrowheads="1"/>
          </p:cNvSpPr>
          <p:nvPr>
            <p:ph type="ftr" sz="quarter" idx="11"/>
          </p:nvPr>
        </p:nvSpPr>
        <p:spPr/>
        <p:txBody>
          <a:bodyPr/>
          <a:lstStyle>
            <a:lvl1pPr>
              <a:defRPr kumimoji="0"/>
            </a:lvl1pPr>
          </a:lstStyle>
          <a:p>
            <a:pPr>
              <a:defRPr/>
            </a:pPr>
            <a:endParaRPr lang="en-US" altLang="zh-CN"/>
          </a:p>
        </p:txBody>
      </p:sp>
      <p:sp>
        <p:nvSpPr>
          <p:cNvPr id="6" name="矩形 6"/>
          <p:cNvSpPr>
            <a:spLocks noGrp="1" noChangeArrowheads="1"/>
          </p:cNvSpPr>
          <p:nvPr>
            <p:ph type="sldNum" sz="quarter" idx="12"/>
          </p:nvPr>
        </p:nvSpPr>
        <p:spPr/>
        <p:txBody>
          <a:bodyPr/>
          <a:lstStyle>
            <a:lvl1pPr>
              <a:defRPr kumimoji="0"/>
            </a:lvl1pPr>
          </a:lstStyle>
          <a:p>
            <a:pPr>
              <a:defRPr/>
            </a:pPr>
            <a:fld id="{E0F56D56-9836-4164-BDF9-1B97D1C71EFA}" type="slidenum">
              <a:rPr lang="en-US" altLang="zh-CN"/>
              <a:pPr>
                <a:defRPr/>
              </a:pPr>
              <a:t>‹#›</a:t>
            </a:fld>
            <a:endParaRPr lang="en-US" altLang="zh-CN"/>
          </a:p>
        </p:txBody>
      </p:sp>
    </p:spTree>
    <p:extLst>
      <p:ext uri="{BB962C8B-B14F-4D97-AF65-F5344CB8AC3E}">
        <p14:creationId xmlns:p14="http://schemas.microsoft.com/office/powerpoint/2010/main" val="3151027562"/>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矩形 4"/>
          <p:cNvSpPr>
            <a:spLocks noGrp="1" noChangeArrowheads="1"/>
          </p:cNvSpPr>
          <p:nvPr>
            <p:ph type="dt" sz="half" idx="10"/>
          </p:nvPr>
        </p:nvSpPr>
        <p:spPr/>
        <p:txBody>
          <a:bodyPr/>
          <a:lstStyle>
            <a:lvl1pPr>
              <a:defRPr kumimoji="0"/>
            </a:lvl1pPr>
          </a:lstStyle>
          <a:p>
            <a:pPr>
              <a:defRPr/>
            </a:pPr>
            <a:endParaRPr lang="en-US" altLang="zh-CN"/>
          </a:p>
        </p:txBody>
      </p:sp>
      <p:sp>
        <p:nvSpPr>
          <p:cNvPr id="6" name="矩形 5"/>
          <p:cNvSpPr>
            <a:spLocks noGrp="1" noChangeArrowheads="1"/>
          </p:cNvSpPr>
          <p:nvPr>
            <p:ph type="ftr" sz="quarter" idx="11"/>
          </p:nvPr>
        </p:nvSpPr>
        <p:spPr/>
        <p:txBody>
          <a:bodyPr/>
          <a:lstStyle>
            <a:lvl1pPr>
              <a:defRPr kumimoji="0"/>
            </a:lvl1pPr>
          </a:lstStyle>
          <a:p>
            <a:pPr>
              <a:defRPr/>
            </a:pPr>
            <a:endParaRPr lang="en-US" altLang="zh-CN"/>
          </a:p>
        </p:txBody>
      </p:sp>
      <p:sp>
        <p:nvSpPr>
          <p:cNvPr id="7" name="矩形 6"/>
          <p:cNvSpPr>
            <a:spLocks noGrp="1" noChangeArrowheads="1"/>
          </p:cNvSpPr>
          <p:nvPr>
            <p:ph type="sldNum" sz="quarter" idx="12"/>
          </p:nvPr>
        </p:nvSpPr>
        <p:spPr/>
        <p:txBody>
          <a:bodyPr/>
          <a:lstStyle>
            <a:lvl1pPr>
              <a:defRPr kumimoji="0"/>
            </a:lvl1pPr>
          </a:lstStyle>
          <a:p>
            <a:pPr>
              <a:defRPr/>
            </a:pPr>
            <a:fld id="{86AC6155-2666-4F27-B5B8-FFD09A7A711B}" type="slidenum">
              <a:rPr lang="en-US" altLang="zh-CN"/>
              <a:pPr>
                <a:defRPr/>
              </a:pPr>
              <a:t>‹#›</a:t>
            </a:fld>
            <a:endParaRPr lang="en-US" altLang="zh-CN"/>
          </a:p>
        </p:txBody>
      </p:sp>
    </p:spTree>
    <p:extLst>
      <p:ext uri="{BB962C8B-B14F-4D97-AF65-F5344CB8AC3E}">
        <p14:creationId xmlns:p14="http://schemas.microsoft.com/office/powerpoint/2010/main" val="3782908968"/>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矩形 4"/>
          <p:cNvSpPr>
            <a:spLocks noGrp="1" noChangeArrowheads="1"/>
          </p:cNvSpPr>
          <p:nvPr>
            <p:ph type="dt" sz="half" idx="10"/>
          </p:nvPr>
        </p:nvSpPr>
        <p:spPr/>
        <p:txBody>
          <a:bodyPr/>
          <a:lstStyle>
            <a:lvl1pPr>
              <a:defRPr kumimoji="0"/>
            </a:lvl1pPr>
          </a:lstStyle>
          <a:p>
            <a:pPr>
              <a:defRPr/>
            </a:pPr>
            <a:endParaRPr lang="en-US" altLang="zh-CN"/>
          </a:p>
        </p:txBody>
      </p:sp>
      <p:sp>
        <p:nvSpPr>
          <p:cNvPr id="8" name="矩形 5"/>
          <p:cNvSpPr>
            <a:spLocks noGrp="1" noChangeArrowheads="1"/>
          </p:cNvSpPr>
          <p:nvPr>
            <p:ph type="ftr" sz="quarter" idx="11"/>
          </p:nvPr>
        </p:nvSpPr>
        <p:spPr/>
        <p:txBody>
          <a:bodyPr/>
          <a:lstStyle>
            <a:lvl1pPr>
              <a:defRPr kumimoji="0"/>
            </a:lvl1pPr>
          </a:lstStyle>
          <a:p>
            <a:pPr>
              <a:defRPr/>
            </a:pPr>
            <a:endParaRPr lang="en-US" altLang="zh-CN"/>
          </a:p>
        </p:txBody>
      </p:sp>
      <p:sp>
        <p:nvSpPr>
          <p:cNvPr id="9" name="矩形 6"/>
          <p:cNvSpPr>
            <a:spLocks noGrp="1" noChangeArrowheads="1"/>
          </p:cNvSpPr>
          <p:nvPr>
            <p:ph type="sldNum" sz="quarter" idx="12"/>
          </p:nvPr>
        </p:nvSpPr>
        <p:spPr/>
        <p:txBody>
          <a:bodyPr/>
          <a:lstStyle>
            <a:lvl1pPr>
              <a:defRPr kumimoji="0"/>
            </a:lvl1pPr>
          </a:lstStyle>
          <a:p>
            <a:pPr>
              <a:defRPr/>
            </a:pPr>
            <a:fld id="{69FB7943-EEA8-4A50-A373-2CB9CE79B604}" type="slidenum">
              <a:rPr lang="en-US" altLang="zh-CN"/>
              <a:pPr>
                <a:defRPr/>
              </a:pPr>
              <a:t>‹#›</a:t>
            </a:fld>
            <a:endParaRPr lang="en-US" altLang="zh-CN"/>
          </a:p>
        </p:txBody>
      </p:sp>
    </p:spTree>
    <p:extLst>
      <p:ext uri="{BB962C8B-B14F-4D97-AF65-F5344CB8AC3E}">
        <p14:creationId xmlns:p14="http://schemas.microsoft.com/office/powerpoint/2010/main" val="3538152176"/>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矩形 4"/>
          <p:cNvSpPr>
            <a:spLocks noGrp="1" noChangeArrowheads="1"/>
          </p:cNvSpPr>
          <p:nvPr>
            <p:ph type="dt" sz="half" idx="10"/>
          </p:nvPr>
        </p:nvSpPr>
        <p:spPr/>
        <p:txBody>
          <a:bodyPr/>
          <a:lstStyle>
            <a:lvl1pPr>
              <a:defRPr kumimoji="0"/>
            </a:lvl1pPr>
          </a:lstStyle>
          <a:p>
            <a:pPr>
              <a:defRPr/>
            </a:pPr>
            <a:endParaRPr lang="en-US" altLang="zh-CN"/>
          </a:p>
        </p:txBody>
      </p:sp>
      <p:sp>
        <p:nvSpPr>
          <p:cNvPr id="4" name="矩形 5"/>
          <p:cNvSpPr>
            <a:spLocks noGrp="1" noChangeArrowheads="1"/>
          </p:cNvSpPr>
          <p:nvPr>
            <p:ph type="ftr" sz="quarter" idx="11"/>
          </p:nvPr>
        </p:nvSpPr>
        <p:spPr/>
        <p:txBody>
          <a:bodyPr/>
          <a:lstStyle>
            <a:lvl1pPr>
              <a:defRPr kumimoji="0"/>
            </a:lvl1pPr>
          </a:lstStyle>
          <a:p>
            <a:pPr>
              <a:defRPr/>
            </a:pPr>
            <a:endParaRPr lang="en-US" altLang="zh-CN"/>
          </a:p>
        </p:txBody>
      </p:sp>
      <p:sp>
        <p:nvSpPr>
          <p:cNvPr id="5" name="矩形 6"/>
          <p:cNvSpPr>
            <a:spLocks noGrp="1" noChangeArrowheads="1"/>
          </p:cNvSpPr>
          <p:nvPr>
            <p:ph type="sldNum" sz="quarter" idx="12"/>
          </p:nvPr>
        </p:nvSpPr>
        <p:spPr/>
        <p:txBody>
          <a:bodyPr/>
          <a:lstStyle>
            <a:lvl1pPr>
              <a:defRPr kumimoji="0"/>
            </a:lvl1pPr>
          </a:lstStyle>
          <a:p>
            <a:pPr>
              <a:defRPr/>
            </a:pPr>
            <a:fld id="{D9111C50-BDEF-4CD4-BA0F-6D0AFC9DA080}" type="slidenum">
              <a:rPr lang="en-US" altLang="zh-CN"/>
              <a:pPr>
                <a:defRPr/>
              </a:pPr>
              <a:t>‹#›</a:t>
            </a:fld>
            <a:endParaRPr lang="en-US" altLang="zh-CN"/>
          </a:p>
        </p:txBody>
      </p:sp>
    </p:spTree>
    <p:extLst>
      <p:ext uri="{BB962C8B-B14F-4D97-AF65-F5344CB8AC3E}">
        <p14:creationId xmlns:p14="http://schemas.microsoft.com/office/powerpoint/2010/main" val="100097304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矩形 4"/>
          <p:cNvSpPr>
            <a:spLocks noGrp="1" noChangeArrowheads="1"/>
          </p:cNvSpPr>
          <p:nvPr>
            <p:ph type="dt" sz="half" idx="10"/>
          </p:nvPr>
        </p:nvSpPr>
        <p:spPr/>
        <p:txBody>
          <a:bodyPr/>
          <a:lstStyle>
            <a:lvl1pPr>
              <a:defRPr kumimoji="0"/>
            </a:lvl1pPr>
          </a:lstStyle>
          <a:p>
            <a:pPr>
              <a:defRPr/>
            </a:pPr>
            <a:endParaRPr lang="en-US" altLang="zh-CN"/>
          </a:p>
        </p:txBody>
      </p:sp>
      <p:sp>
        <p:nvSpPr>
          <p:cNvPr id="5" name="矩形 5"/>
          <p:cNvSpPr>
            <a:spLocks noGrp="1" noChangeArrowheads="1"/>
          </p:cNvSpPr>
          <p:nvPr>
            <p:ph type="ftr" sz="quarter" idx="11"/>
          </p:nvPr>
        </p:nvSpPr>
        <p:spPr/>
        <p:txBody>
          <a:bodyPr/>
          <a:lstStyle>
            <a:lvl1pPr>
              <a:defRPr kumimoji="0"/>
            </a:lvl1pPr>
          </a:lstStyle>
          <a:p>
            <a:pPr>
              <a:defRPr/>
            </a:pPr>
            <a:endParaRPr lang="en-US" altLang="zh-CN"/>
          </a:p>
        </p:txBody>
      </p:sp>
      <p:sp>
        <p:nvSpPr>
          <p:cNvPr id="6" name="矩形 6"/>
          <p:cNvSpPr>
            <a:spLocks noGrp="1" noChangeArrowheads="1"/>
          </p:cNvSpPr>
          <p:nvPr>
            <p:ph type="sldNum" sz="quarter" idx="12"/>
          </p:nvPr>
        </p:nvSpPr>
        <p:spPr/>
        <p:txBody>
          <a:bodyPr/>
          <a:lstStyle>
            <a:lvl1pPr>
              <a:defRPr kumimoji="0"/>
            </a:lvl1pPr>
          </a:lstStyle>
          <a:p>
            <a:pPr>
              <a:defRPr/>
            </a:pPr>
            <a:fld id="{3C4FACD3-FDF4-484B-BA49-F9939906EF9E}" type="slidenum">
              <a:rPr lang="en-US" altLang="zh-CN"/>
              <a:pPr>
                <a:defRPr/>
              </a:pPr>
              <a:t>‹#›</a:t>
            </a:fld>
            <a:endParaRPr lang="en-US" altLang="zh-CN"/>
          </a:p>
        </p:txBody>
      </p:sp>
    </p:spTree>
    <p:extLst>
      <p:ext uri="{BB962C8B-B14F-4D97-AF65-F5344CB8AC3E}">
        <p14:creationId xmlns:p14="http://schemas.microsoft.com/office/powerpoint/2010/main" val="3135937632"/>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矩形 4"/>
          <p:cNvSpPr>
            <a:spLocks noGrp="1" noChangeArrowheads="1"/>
          </p:cNvSpPr>
          <p:nvPr>
            <p:ph type="dt" sz="half" idx="10"/>
          </p:nvPr>
        </p:nvSpPr>
        <p:spPr/>
        <p:txBody>
          <a:bodyPr/>
          <a:lstStyle>
            <a:lvl1pPr>
              <a:defRPr kumimoji="0"/>
            </a:lvl1pPr>
          </a:lstStyle>
          <a:p>
            <a:pPr>
              <a:defRPr/>
            </a:pPr>
            <a:endParaRPr lang="en-US" altLang="zh-CN"/>
          </a:p>
        </p:txBody>
      </p:sp>
      <p:sp>
        <p:nvSpPr>
          <p:cNvPr id="3" name="矩形 5"/>
          <p:cNvSpPr>
            <a:spLocks noGrp="1" noChangeArrowheads="1"/>
          </p:cNvSpPr>
          <p:nvPr>
            <p:ph type="ftr" sz="quarter" idx="11"/>
          </p:nvPr>
        </p:nvSpPr>
        <p:spPr/>
        <p:txBody>
          <a:bodyPr/>
          <a:lstStyle>
            <a:lvl1pPr>
              <a:defRPr kumimoji="0"/>
            </a:lvl1pPr>
          </a:lstStyle>
          <a:p>
            <a:pPr>
              <a:defRPr/>
            </a:pPr>
            <a:endParaRPr lang="en-US" altLang="zh-CN"/>
          </a:p>
        </p:txBody>
      </p:sp>
      <p:sp>
        <p:nvSpPr>
          <p:cNvPr id="4" name="矩形 6"/>
          <p:cNvSpPr>
            <a:spLocks noGrp="1" noChangeArrowheads="1"/>
          </p:cNvSpPr>
          <p:nvPr>
            <p:ph type="sldNum" sz="quarter" idx="12"/>
          </p:nvPr>
        </p:nvSpPr>
        <p:spPr/>
        <p:txBody>
          <a:bodyPr/>
          <a:lstStyle>
            <a:lvl1pPr>
              <a:defRPr kumimoji="0"/>
            </a:lvl1pPr>
          </a:lstStyle>
          <a:p>
            <a:pPr>
              <a:defRPr/>
            </a:pPr>
            <a:fld id="{4ED86776-603C-4741-AC9B-3C4D1170E8B8}" type="slidenum">
              <a:rPr lang="en-US" altLang="zh-CN"/>
              <a:pPr>
                <a:defRPr/>
              </a:pPr>
              <a:t>‹#›</a:t>
            </a:fld>
            <a:endParaRPr lang="en-US" altLang="zh-CN"/>
          </a:p>
        </p:txBody>
      </p:sp>
    </p:spTree>
    <p:extLst>
      <p:ext uri="{BB962C8B-B14F-4D97-AF65-F5344CB8AC3E}">
        <p14:creationId xmlns:p14="http://schemas.microsoft.com/office/powerpoint/2010/main" val="1166752955"/>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矩形 4"/>
          <p:cNvSpPr>
            <a:spLocks noGrp="1" noChangeArrowheads="1"/>
          </p:cNvSpPr>
          <p:nvPr>
            <p:ph type="dt" sz="half" idx="10"/>
          </p:nvPr>
        </p:nvSpPr>
        <p:spPr/>
        <p:txBody>
          <a:bodyPr/>
          <a:lstStyle>
            <a:lvl1pPr>
              <a:defRPr kumimoji="0"/>
            </a:lvl1pPr>
          </a:lstStyle>
          <a:p>
            <a:pPr>
              <a:defRPr/>
            </a:pPr>
            <a:endParaRPr lang="en-US" altLang="zh-CN"/>
          </a:p>
        </p:txBody>
      </p:sp>
      <p:sp>
        <p:nvSpPr>
          <p:cNvPr id="6" name="矩形 5"/>
          <p:cNvSpPr>
            <a:spLocks noGrp="1" noChangeArrowheads="1"/>
          </p:cNvSpPr>
          <p:nvPr>
            <p:ph type="ftr" sz="quarter" idx="11"/>
          </p:nvPr>
        </p:nvSpPr>
        <p:spPr/>
        <p:txBody>
          <a:bodyPr/>
          <a:lstStyle>
            <a:lvl1pPr>
              <a:defRPr kumimoji="0"/>
            </a:lvl1pPr>
          </a:lstStyle>
          <a:p>
            <a:pPr>
              <a:defRPr/>
            </a:pPr>
            <a:endParaRPr lang="en-US" altLang="zh-CN"/>
          </a:p>
        </p:txBody>
      </p:sp>
      <p:sp>
        <p:nvSpPr>
          <p:cNvPr id="7" name="矩形 6"/>
          <p:cNvSpPr>
            <a:spLocks noGrp="1" noChangeArrowheads="1"/>
          </p:cNvSpPr>
          <p:nvPr>
            <p:ph type="sldNum" sz="quarter" idx="12"/>
          </p:nvPr>
        </p:nvSpPr>
        <p:spPr/>
        <p:txBody>
          <a:bodyPr/>
          <a:lstStyle>
            <a:lvl1pPr>
              <a:defRPr kumimoji="0"/>
            </a:lvl1pPr>
          </a:lstStyle>
          <a:p>
            <a:pPr>
              <a:defRPr/>
            </a:pPr>
            <a:fld id="{C3430B9C-2FBD-4862-BB89-B157AE4A7CD0}" type="slidenum">
              <a:rPr lang="en-US" altLang="zh-CN"/>
              <a:pPr>
                <a:defRPr/>
              </a:pPr>
              <a:t>‹#›</a:t>
            </a:fld>
            <a:endParaRPr lang="en-US" altLang="zh-CN"/>
          </a:p>
        </p:txBody>
      </p:sp>
    </p:spTree>
    <p:extLst>
      <p:ext uri="{BB962C8B-B14F-4D97-AF65-F5344CB8AC3E}">
        <p14:creationId xmlns:p14="http://schemas.microsoft.com/office/powerpoint/2010/main" val="364425555"/>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矩形 4"/>
          <p:cNvSpPr>
            <a:spLocks noGrp="1" noChangeArrowheads="1"/>
          </p:cNvSpPr>
          <p:nvPr>
            <p:ph type="dt" sz="half" idx="10"/>
          </p:nvPr>
        </p:nvSpPr>
        <p:spPr/>
        <p:txBody>
          <a:bodyPr/>
          <a:lstStyle>
            <a:lvl1pPr>
              <a:defRPr kumimoji="0"/>
            </a:lvl1pPr>
          </a:lstStyle>
          <a:p>
            <a:pPr>
              <a:defRPr/>
            </a:pPr>
            <a:endParaRPr lang="en-US" altLang="zh-CN"/>
          </a:p>
        </p:txBody>
      </p:sp>
      <p:sp>
        <p:nvSpPr>
          <p:cNvPr id="6" name="矩形 5"/>
          <p:cNvSpPr>
            <a:spLocks noGrp="1" noChangeArrowheads="1"/>
          </p:cNvSpPr>
          <p:nvPr>
            <p:ph type="ftr" sz="quarter" idx="11"/>
          </p:nvPr>
        </p:nvSpPr>
        <p:spPr/>
        <p:txBody>
          <a:bodyPr/>
          <a:lstStyle>
            <a:lvl1pPr>
              <a:defRPr kumimoji="0"/>
            </a:lvl1pPr>
          </a:lstStyle>
          <a:p>
            <a:pPr>
              <a:defRPr/>
            </a:pPr>
            <a:endParaRPr lang="en-US" altLang="zh-CN"/>
          </a:p>
        </p:txBody>
      </p:sp>
      <p:sp>
        <p:nvSpPr>
          <p:cNvPr id="7" name="矩形 6"/>
          <p:cNvSpPr>
            <a:spLocks noGrp="1" noChangeArrowheads="1"/>
          </p:cNvSpPr>
          <p:nvPr>
            <p:ph type="sldNum" sz="quarter" idx="12"/>
          </p:nvPr>
        </p:nvSpPr>
        <p:spPr/>
        <p:txBody>
          <a:bodyPr/>
          <a:lstStyle>
            <a:lvl1pPr>
              <a:defRPr kumimoji="0"/>
            </a:lvl1pPr>
          </a:lstStyle>
          <a:p>
            <a:pPr>
              <a:defRPr/>
            </a:pPr>
            <a:fld id="{AA7CB0B1-9BB2-4D8C-B24E-6DEE19C5CA83}" type="slidenum">
              <a:rPr lang="en-US" altLang="zh-CN"/>
              <a:pPr>
                <a:defRPr/>
              </a:pPr>
              <a:t>‹#›</a:t>
            </a:fld>
            <a:endParaRPr lang="en-US" altLang="zh-CN"/>
          </a:p>
        </p:txBody>
      </p:sp>
    </p:spTree>
    <p:extLst>
      <p:ext uri="{BB962C8B-B14F-4D97-AF65-F5344CB8AC3E}">
        <p14:creationId xmlns:p14="http://schemas.microsoft.com/office/powerpoint/2010/main" val="1959587148"/>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矩形 4"/>
          <p:cNvSpPr>
            <a:spLocks noGrp="1" noChangeArrowheads="1"/>
          </p:cNvSpPr>
          <p:nvPr>
            <p:ph type="dt" sz="half" idx="10"/>
          </p:nvPr>
        </p:nvSpPr>
        <p:spPr/>
        <p:txBody>
          <a:bodyPr/>
          <a:lstStyle>
            <a:lvl1pPr>
              <a:defRPr kumimoji="0"/>
            </a:lvl1pPr>
          </a:lstStyle>
          <a:p>
            <a:pPr>
              <a:defRPr/>
            </a:pPr>
            <a:endParaRPr lang="en-US" altLang="zh-CN"/>
          </a:p>
        </p:txBody>
      </p:sp>
      <p:sp>
        <p:nvSpPr>
          <p:cNvPr id="5" name="矩形 5"/>
          <p:cNvSpPr>
            <a:spLocks noGrp="1" noChangeArrowheads="1"/>
          </p:cNvSpPr>
          <p:nvPr>
            <p:ph type="ftr" sz="quarter" idx="11"/>
          </p:nvPr>
        </p:nvSpPr>
        <p:spPr/>
        <p:txBody>
          <a:bodyPr/>
          <a:lstStyle>
            <a:lvl1pPr>
              <a:defRPr kumimoji="0"/>
            </a:lvl1pPr>
          </a:lstStyle>
          <a:p>
            <a:pPr>
              <a:defRPr/>
            </a:pPr>
            <a:endParaRPr lang="en-US" altLang="zh-CN"/>
          </a:p>
        </p:txBody>
      </p:sp>
      <p:sp>
        <p:nvSpPr>
          <p:cNvPr id="6" name="矩形 6"/>
          <p:cNvSpPr>
            <a:spLocks noGrp="1" noChangeArrowheads="1"/>
          </p:cNvSpPr>
          <p:nvPr>
            <p:ph type="sldNum" sz="quarter" idx="12"/>
          </p:nvPr>
        </p:nvSpPr>
        <p:spPr/>
        <p:txBody>
          <a:bodyPr/>
          <a:lstStyle>
            <a:lvl1pPr>
              <a:defRPr kumimoji="0"/>
            </a:lvl1pPr>
          </a:lstStyle>
          <a:p>
            <a:pPr>
              <a:defRPr/>
            </a:pPr>
            <a:fld id="{589A88C7-7C91-4E9E-8CEC-87D71D3EA824}" type="slidenum">
              <a:rPr lang="en-US" altLang="zh-CN"/>
              <a:pPr>
                <a:defRPr/>
              </a:pPr>
              <a:t>‹#›</a:t>
            </a:fld>
            <a:endParaRPr lang="en-US" altLang="zh-CN"/>
          </a:p>
        </p:txBody>
      </p:sp>
    </p:spTree>
    <p:extLst>
      <p:ext uri="{BB962C8B-B14F-4D97-AF65-F5344CB8AC3E}">
        <p14:creationId xmlns:p14="http://schemas.microsoft.com/office/powerpoint/2010/main" val="3303611285"/>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矩形 4"/>
          <p:cNvSpPr>
            <a:spLocks noGrp="1" noChangeArrowheads="1"/>
          </p:cNvSpPr>
          <p:nvPr>
            <p:ph type="dt" sz="half" idx="10"/>
          </p:nvPr>
        </p:nvSpPr>
        <p:spPr/>
        <p:txBody>
          <a:bodyPr/>
          <a:lstStyle>
            <a:lvl1pPr>
              <a:defRPr kumimoji="0"/>
            </a:lvl1pPr>
          </a:lstStyle>
          <a:p>
            <a:pPr>
              <a:defRPr/>
            </a:pPr>
            <a:endParaRPr lang="en-US" altLang="zh-CN"/>
          </a:p>
        </p:txBody>
      </p:sp>
      <p:sp>
        <p:nvSpPr>
          <p:cNvPr id="5" name="矩形 5"/>
          <p:cNvSpPr>
            <a:spLocks noGrp="1" noChangeArrowheads="1"/>
          </p:cNvSpPr>
          <p:nvPr>
            <p:ph type="ftr" sz="quarter" idx="11"/>
          </p:nvPr>
        </p:nvSpPr>
        <p:spPr/>
        <p:txBody>
          <a:bodyPr/>
          <a:lstStyle>
            <a:lvl1pPr>
              <a:defRPr kumimoji="0"/>
            </a:lvl1pPr>
          </a:lstStyle>
          <a:p>
            <a:pPr>
              <a:defRPr/>
            </a:pPr>
            <a:endParaRPr lang="en-US" altLang="zh-CN"/>
          </a:p>
        </p:txBody>
      </p:sp>
      <p:sp>
        <p:nvSpPr>
          <p:cNvPr id="6" name="矩形 6"/>
          <p:cNvSpPr>
            <a:spLocks noGrp="1" noChangeArrowheads="1"/>
          </p:cNvSpPr>
          <p:nvPr>
            <p:ph type="sldNum" sz="quarter" idx="12"/>
          </p:nvPr>
        </p:nvSpPr>
        <p:spPr/>
        <p:txBody>
          <a:bodyPr/>
          <a:lstStyle>
            <a:lvl1pPr>
              <a:defRPr kumimoji="0"/>
            </a:lvl1pPr>
          </a:lstStyle>
          <a:p>
            <a:pPr>
              <a:defRPr/>
            </a:pPr>
            <a:fld id="{16C0BFB6-48D0-4015-B2F1-C8F393E6F6E5}" type="slidenum">
              <a:rPr lang="en-US" altLang="zh-CN"/>
              <a:pPr>
                <a:defRPr/>
              </a:pPr>
              <a:t>‹#›</a:t>
            </a:fld>
            <a:endParaRPr lang="en-US" altLang="zh-CN"/>
          </a:p>
        </p:txBody>
      </p:sp>
    </p:spTree>
    <p:extLst>
      <p:ext uri="{BB962C8B-B14F-4D97-AF65-F5344CB8AC3E}">
        <p14:creationId xmlns:p14="http://schemas.microsoft.com/office/powerpoint/2010/main" val="3387799165"/>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01625" y="1905000"/>
            <a:ext cx="4194175" cy="41941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05000"/>
            <a:ext cx="4194175" cy="41941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sldNum" sz="quarter" idx="10"/>
          </p:nvPr>
        </p:nvSpPr>
        <p:spPr/>
        <p:txBody>
          <a:bodyPr/>
          <a:lstStyle>
            <a:lvl1pPr>
              <a:defRPr kumimoji="0">
                <a:solidFill>
                  <a:srgbClr val="000000"/>
                </a:solidFill>
              </a:defRPr>
            </a:lvl1pPr>
          </a:lstStyle>
          <a:p>
            <a:pPr>
              <a:defRPr/>
            </a:pPr>
            <a:fld id="{A6260641-AC3A-4BF5-90E1-854379BE372C}" type="slidenum">
              <a:rPr lang="zh-CN" altLang="en-US"/>
              <a:pPr>
                <a:defRPr/>
              </a:pPr>
              <a:t>‹#›</a:t>
            </a:fld>
            <a:endParaRPr lang="en-US" altLang="zh-CN"/>
          </a:p>
        </p:txBody>
      </p:sp>
    </p:spTree>
    <p:extLst>
      <p:ext uri="{BB962C8B-B14F-4D97-AF65-F5344CB8AC3E}">
        <p14:creationId xmlns:p14="http://schemas.microsoft.com/office/powerpoint/2010/main" val="35602913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矩形 4"/>
          <p:cNvSpPr>
            <a:spLocks noGrp="1" noChangeArrowheads="1"/>
          </p:cNvSpPr>
          <p:nvPr>
            <p:ph type="dt" sz="half" idx="10"/>
          </p:nvPr>
        </p:nvSpPr>
        <p:spPr/>
        <p:txBody>
          <a:bodyPr/>
          <a:lstStyle>
            <a:lvl1pPr>
              <a:defRPr kumimoji="0"/>
            </a:lvl1pPr>
          </a:lstStyle>
          <a:p>
            <a:pPr>
              <a:defRPr/>
            </a:pPr>
            <a:endParaRPr lang="en-US" altLang="zh-CN"/>
          </a:p>
        </p:txBody>
      </p:sp>
      <p:sp>
        <p:nvSpPr>
          <p:cNvPr id="5" name="矩形 5"/>
          <p:cNvSpPr>
            <a:spLocks noGrp="1" noChangeArrowheads="1"/>
          </p:cNvSpPr>
          <p:nvPr>
            <p:ph type="ftr" sz="quarter" idx="11"/>
          </p:nvPr>
        </p:nvSpPr>
        <p:spPr/>
        <p:txBody>
          <a:bodyPr/>
          <a:lstStyle>
            <a:lvl1pPr>
              <a:defRPr kumimoji="0"/>
            </a:lvl1pPr>
          </a:lstStyle>
          <a:p>
            <a:pPr>
              <a:defRPr/>
            </a:pPr>
            <a:endParaRPr lang="en-US" altLang="zh-CN"/>
          </a:p>
        </p:txBody>
      </p:sp>
      <p:sp>
        <p:nvSpPr>
          <p:cNvPr id="6" name="矩形 6"/>
          <p:cNvSpPr>
            <a:spLocks noGrp="1" noChangeArrowheads="1"/>
          </p:cNvSpPr>
          <p:nvPr>
            <p:ph type="sldNum" sz="quarter" idx="12"/>
          </p:nvPr>
        </p:nvSpPr>
        <p:spPr/>
        <p:txBody>
          <a:bodyPr/>
          <a:lstStyle>
            <a:lvl1pPr>
              <a:defRPr kumimoji="0"/>
            </a:lvl1pPr>
          </a:lstStyle>
          <a:p>
            <a:pPr>
              <a:defRPr/>
            </a:pPr>
            <a:fld id="{BD36070B-4DA4-4F07-8136-CC231F189F27}" type="slidenum">
              <a:rPr lang="en-US" altLang="zh-CN"/>
              <a:pPr>
                <a:defRPr/>
              </a:pPr>
              <a:t>‹#›</a:t>
            </a:fld>
            <a:endParaRPr lang="en-US" altLang="zh-CN"/>
          </a:p>
        </p:txBody>
      </p:sp>
    </p:spTree>
    <p:extLst>
      <p:ext uri="{BB962C8B-B14F-4D97-AF65-F5344CB8AC3E}">
        <p14:creationId xmlns:p14="http://schemas.microsoft.com/office/powerpoint/2010/main" val="289025411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矩形 4"/>
          <p:cNvSpPr>
            <a:spLocks noGrp="1" noChangeArrowheads="1"/>
          </p:cNvSpPr>
          <p:nvPr>
            <p:ph type="dt" sz="half" idx="10"/>
          </p:nvPr>
        </p:nvSpPr>
        <p:spPr/>
        <p:txBody>
          <a:bodyPr/>
          <a:lstStyle>
            <a:lvl1pPr>
              <a:defRPr kumimoji="0"/>
            </a:lvl1pPr>
          </a:lstStyle>
          <a:p>
            <a:pPr>
              <a:defRPr/>
            </a:pPr>
            <a:endParaRPr lang="en-US" altLang="zh-CN"/>
          </a:p>
        </p:txBody>
      </p:sp>
      <p:sp>
        <p:nvSpPr>
          <p:cNvPr id="6" name="矩形 5"/>
          <p:cNvSpPr>
            <a:spLocks noGrp="1" noChangeArrowheads="1"/>
          </p:cNvSpPr>
          <p:nvPr>
            <p:ph type="ftr" sz="quarter" idx="11"/>
          </p:nvPr>
        </p:nvSpPr>
        <p:spPr/>
        <p:txBody>
          <a:bodyPr/>
          <a:lstStyle>
            <a:lvl1pPr>
              <a:defRPr kumimoji="0"/>
            </a:lvl1pPr>
          </a:lstStyle>
          <a:p>
            <a:pPr>
              <a:defRPr/>
            </a:pPr>
            <a:endParaRPr lang="en-US" altLang="zh-CN"/>
          </a:p>
        </p:txBody>
      </p:sp>
      <p:sp>
        <p:nvSpPr>
          <p:cNvPr id="7" name="矩形 6"/>
          <p:cNvSpPr>
            <a:spLocks noGrp="1" noChangeArrowheads="1"/>
          </p:cNvSpPr>
          <p:nvPr>
            <p:ph type="sldNum" sz="quarter" idx="12"/>
          </p:nvPr>
        </p:nvSpPr>
        <p:spPr/>
        <p:txBody>
          <a:bodyPr/>
          <a:lstStyle>
            <a:lvl1pPr>
              <a:defRPr kumimoji="0"/>
            </a:lvl1pPr>
          </a:lstStyle>
          <a:p>
            <a:pPr>
              <a:defRPr/>
            </a:pPr>
            <a:fld id="{B7041109-7850-4403-B623-DF3D708E1694}" type="slidenum">
              <a:rPr lang="en-US" altLang="zh-CN"/>
              <a:pPr>
                <a:defRPr/>
              </a:pPr>
              <a:t>‹#›</a:t>
            </a:fld>
            <a:endParaRPr lang="en-US" altLang="zh-CN"/>
          </a:p>
        </p:txBody>
      </p:sp>
    </p:spTree>
    <p:extLst>
      <p:ext uri="{BB962C8B-B14F-4D97-AF65-F5344CB8AC3E}">
        <p14:creationId xmlns:p14="http://schemas.microsoft.com/office/powerpoint/2010/main" val="423023200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矩形 4"/>
          <p:cNvSpPr>
            <a:spLocks noGrp="1" noChangeArrowheads="1"/>
          </p:cNvSpPr>
          <p:nvPr>
            <p:ph type="dt" sz="half" idx="10"/>
          </p:nvPr>
        </p:nvSpPr>
        <p:spPr/>
        <p:txBody>
          <a:bodyPr/>
          <a:lstStyle>
            <a:lvl1pPr>
              <a:defRPr kumimoji="0"/>
            </a:lvl1pPr>
          </a:lstStyle>
          <a:p>
            <a:pPr>
              <a:defRPr/>
            </a:pPr>
            <a:endParaRPr lang="en-US" altLang="zh-CN"/>
          </a:p>
        </p:txBody>
      </p:sp>
      <p:sp>
        <p:nvSpPr>
          <p:cNvPr id="8" name="矩形 5"/>
          <p:cNvSpPr>
            <a:spLocks noGrp="1" noChangeArrowheads="1"/>
          </p:cNvSpPr>
          <p:nvPr>
            <p:ph type="ftr" sz="quarter" idx="11"/>
          </p:nvPr>
        </p:nvSpPr>
        <p:spPr/>
        <p:txBody>
          <a:bodyPr/>
          <a:lstStyle>
            <a:lvl1pPr>
              <a:defRPr kumimoji="0"/>
            </a:lvl1pPr>
          </a:lstStyle>
          <a:p>
            <a:pPr>
              <a:defRPr/>
            </a:pPr>
            <a:endParaRPr lang="en-US" altLang="zh-CN"/>
          </a:p>
        </p:txBody>
      </p:sp>
      <p:sp>
        <p:nvSpPr>
          <p:cNvPr id="9" name="矩形 6"/>
          <p:cNvSpPr>
            <a:spLocks noGrp="1" noChangeArrowheads="1"/>
          </p:cNvSpPr>
          <p:nvPr>
            <p:ph type="sldNum" sz="quarter" idx="12"/>
          </p:nvPr>
        </p:nvSpPr>
        <p:spPr/>
        <p:txBody>
          <a:bodyPr/>
          <a:lstStyle>
            <a:lvl1pPr>
              <a:defRPr kumimoji="0"/>
            </a:lvl1pPr>
          </a:lstStyle>
          <a:p>
            <a:pPr>
              <a:defRPr/>
            </a:pPr>
            <a:fld id="{630B08D7-F7B4-4403-BBFA-0EC5F7DB1553}" type="slidenum">
              <a:rPr lang="en-US" altLang="zh-CN"/>
              <a:pPr>
                <a:defRPr/>
              </a:pPr>
              <a:t>‹#›</a:t>
            </a:fld>
            <a:endParaRPr lang="en-US" altLang="zh-CN"/>
          </a:p>
        </p:txBody>
      </p:sp>
    </p:spTree>
    <p:extLst>
      <p:ext uri="{BB962C8B-B14F-4D97-AF65-F5344CB8AC3E}">
        <p14:creationId xmlns:p14="http://schemas.microsoft.com/office/powerpoint/2010/main" val="70339183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矩形 4"/>
          <p:cNvSpPr>
            <a:spLocks noGrp="1" noChangeArrowheads="1"/>
          </p:cNvSpPr>
          <p:nvPr>
            <p:ph type="dt" sz="half" idx="10"/>
          </p:nvPr>
        </p:nvSpPr>
        <p:spPr/>
        <p:txBody>
          <a:bodyPr/>
          <a:lstStyle>
            <a:lvl1pPr>
              <a:defRPr kumimoji="0"/>
            </a:lvl1pPr>
          </a:lstStyle>
          <a:p>
            <a:pPr>
              <a:defRPr/>
            </a:pPr>
            <a:endParaRPr lang="en-US" altLang="zh-CN"/>
          </a:p>
        </p:txBody>
      </p:sp>
      <p:sp>
        <p:nvSpPr>
          <p:cNvPr id="4" name="矩形 5"/>
          <p:cNvSpPr>
            <a:spLocks noGrp="1" noChangeArrowheads="1"/>
          </p:cNvSpPr>
          <p:nvPr>
            <p:ph type="ftr" sz="quarter" idx="11"/>
          </p:nvPr>
        </p:nvSpPr>
        <p:spPr/>
        <p:txBody>
          <a:bodyPr/>
          <a:lstStyle>
            <a:lvl1pPr>
              <a:defRPr kumimoji="0"/>
            </a:lvl1pPr>
          </a:lstStyle>
          <a:p>
            <a:pPr>
              <a:defRPr/>
            </a:pPr>
            <a:endParaRPr lang="en-US" altLang="zh-CN"/>
          </a:p>
        </p:txBody>
      </p:sp>
      <p:sp>
        <p:nvSpPr>
          <p:cNvPr id="5" name="矩形 6"/>
          <p:cNvSpPr>
            <a:spLocks noGrp="1" noChangeArrowheads="1"/>
          </p:cNvSpPr>
          <p:nvPr>
            <p:ph type="sldNum" sz="quarter" idx="12"/>
          </p:nvPr>
        </p:nvSpPr>
        <p:spPr/>
        <p:txBody>
          <a:bodyPr/>
          <a:lstStyle>
            <a:lvl1pPr>
              <a:defRPr kumimoji="0"/>
            </a:lvl1pPr>
          </a:lstStyle>
          <a:p>
            <a:pPr>
              <a:defRPr/>
            </a:pPr>
            <a:fld id="{791FEDAF-D39D-431C-ABAE-5BA1E855C858}" type="slidenum">
              <a:rPr lang="en-US" altLang="zh-CN"/>
              <a:pPr>
                <a:defRPr/>
              </a:pPr>
              <a:t>‹#›</a:t>
            </a:fld>
            <a:endParaRPr lang="en-US" altLang="zh-CN"/>
          </a:p>
        </p:txBody>
      </p:sp>
    </p:spTree>
    <p:extLst>
      <p:ext uri="{BB962C8B-B14F-4D97-AF65-F5344CB8AC3E}">
        <p14:creationId xmlns:p14="http://schemas.microsoft.com/office/powerpoint/2010/main" val="7789453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矩形 4"/>
          <p:cNvSpPr>
            <a:spLocks noGrp="1" noChangeArrowheads="1"/>
          </p:cNvSpPr>
          <p:nvPr>
            <p:ph type="dt" sz="half" idx="10"/>
          </p:nvPr>
        </p:nvSpPr>
        <p:spPr/>
        <p:txBody>
          <a:bodyPr/>
          <a:lstStyle>
            <a:lvl1pPr>
              <a:defRPr kumimoji="0"/>
            </a:lvl1pPr>
          </a:lstStyle>
          <a:p>
            <a:pPr>
              <a:defRPr/>
            </a:pPr>
            <a:endParaRPr lang="en-US" altLang="zh-CN"/>
          </a:p>
        </p:txBody>
      </p:sp>
      <p:sp>
        <p:nvSpPr>
          <p:cNvPr id="3" name="矩形 5"/>
          <p:cNvSpPr>
            <a:spLocks noGrp="1" noChangeArrowheads="1"/>
          </p:cNvSpPr>
          <p:nvPr>
            <p:ph type="ftr" sz="quarter" idx="11"/>
          </p:nvPr>
        </p:nvSpPr>
        <p:spPr/>
        <p:txBody>
          <a:bodyPr/>
          <a:lstStyle>
            <a:lvl1pPr>
              <a:defRPr kumimoji="0"/>
            </a:lvl1pPr>
          </a:lstStyle>
          <a:p>
            <a:pPr>
              <a:defRPr/>
            </a:pPr>
            <a:endParaRPr lang="en-US" altLang="zh-CN"/>
          </a:p>
        </p:txBody>
      </p:sp>
      <p:sp>
        <p:nvSpPr>
          <p:cNvPr id="4" name="矩形 6"/>
          <p:cNvSpPr>
            <a:spLocks noGrp="1" noChangeArrowheads="1"/>
          </p:cNvSpPr>
          <p:nvPr>
            <p:ph type="sldNum" sz="quarter" idx="12"/>
          </p:nvPr>
        </p:nvSpPr>
        <p:spPr/>
        <p:txBody>
          <a:bodyPr/>
          <a:lstStyle>
            <a:lvl1pPr>
              <a:defRPr kumimoji="0"/>
            </a:lvl1pPr>
          </a:lstStyle>
          <a:p>
            <a:pPr>
              <a:defRPr/>
            </a:pPr>
            <a:fld id="{8AD65DEE-16C5-43B4-BD70-F61DF2FE8D5B}" type="slidenum">
              <a:rPr lang="en-US" altLang="zh-CN"/>
              <a:pPr>
                <a:defRPr/>
              </a:pPr>
              <a:t>‹#›</a:t>
            </a:fld>
            <a:endParaRPr lang="en-US" altLang="zh-CN"/>
          </a:p>
        </p:txBody>
      </p:sp>
    </p:spTree>
    <p:extLst>
      <p:ext uri="{BB962C8B-B14F-4D97-AF65-F5344CB8AC3E}">
        <p14:creationId xmlns:p14="http://schemas.microsoft.com/office/powerpoint/2010/main" val="174463200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矩形 4"/>
          <p:cNvSpPr>
            <a:spLocks noGrp="1" noChangeArrowheads="1"/>
          </p:cNvSpPr>
          <p:nvPr>
            <p:ph type="dt" sz="half" idx="10"/>
          </p:nvPr>
        </p:nvSpPr>
        <p:spPr/>
        <p:txBody>
          <a:bodyPr/>
          <a:lstStyle>
            <a:lvl1pPr>
              <a:defRPr kumimoji="0"/>
            </a:lvl1pPr>
          </a:lstStyle>
          <a:p>
            <a:pPr>
              <a:defRPr/>
            </a:pPr>
            <a:endParaRPr lang="en-US" altLang="zh-CN"/>
          </a:p>
        </p:txBody>
      </p:sp>
      <p:sp>
        <p:nvSpPr>
          <p:cNvPr id="6" name="矩形 5"/>
          <p:cNvSpPr>
            <a:spLocks noGrp="1" noChangeArrowheads="1"/>
          </p:cNvSpPr>
          <p:nvPr>
            <p:ph type="ftr" sz="quarter" idx="11"/>
          </p:nvPr>
        </p:nvSpPr>
        <p:spPr/>
        <p:txBody>
          <a:bodyPr/>
          <a:lstStyle>
            <a:lvl1pPr>
              <a:defRPr kumimoji="0"/>
            </a:lvl1pPr>
          </a:lstStyle>
          <a:p>
            <a:pPr>
              <a:defRPr/>
            </a:pPr>
            <a:endParaRPr lang="en-US" altLang="zh-CN"/>
          </a:p>
        </p:txBody>
      </p:sp>
      <p:sp>
        <p:nvSpPr>
          <p:cNvPr id="7" name="矩形 6"/>
          <p:cNvSpPr>
            <a:spLocks noGrp="1" noChangeArrowheads="1"/>
          </p:cNvSpPr>
          <p:nvPr>
            <p:ph type="sldNum" sz="quarter" idx="12"/>
          </p:nvPr>
        </p:nvSpPr>
        <p:spPr/>
        <p:txBody>
          <a:bodyPr/>
          <a:lstStyle>
            <a:lvl1pPr>
              <a:defRPr kumimoji="0"/>
            </a:lvl1pPr>
          </a:lstStyle>
          <a:p>
            <a:pPr>
              <a:defRPr/>
            </a:pPr>
            <a:fld id="{B76FFE30-3101-4B5A-84F6-D6F03E1D977B}" type="slidenum">
              <a:rPr lang="en-US" altLang="zh-CN"/>
              <a:pPr>
                <a:defRPr/>
              </a:pPr>
              <a:t>‹#›</a:t>
            </a:fld>
            <a:endParaRPr lang="en-US" altLang="zh-CN"/>
          </a:p>
        </p:txBody>
      </p:sp>
    </p:spTree>
    <p:extLst>
      <p:ext uri="{BB962C8B-B14F-4D97-AF65-F5344CB8AC3E}">
        <p14:creationId xmlns:p14="http://schemas.microsoft.com/office/powerpoint/2010/main" val="91540361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矩形 4"/>
          <p:cNvSpPr>
            <a:spLocks noGrp="1" noChangeArrowheads="1"/>
          </p:cNvSpPr>
          <p:nvPr>
            <p:ph type="dt" sz="half" idx="10"/>
          </p:nvPr>
        </p:nvSpPr>
        <p:spPr/>
        <p:txBody>
          <a:bodyPr/>
          <a:lstStyle>
            <a:lvl1pPr>
              <a:defRPr kumimoji="0"/>
            </a:lvl1pPr>
          </a:lstStyle>
          <a:p>
            <a:pPr>
              <a:defRPr/>
            </a:pPr>
            <a:endParaRPr lang="en-US" altLang="zh-CN"/>
          </a:p>
        </p:txBody>
      </p:sp>
      <p:sp>
        <p:nvSpPr>
          <p:cNvPr id="6" name="矩形 5"/>
          <p:cNvSpPr>
            <a:spLocks noGrp="1" noChangeArrowheads="1"/>
          </p:cNvSpPr>
          <p:nvPr>
            <p:ph type="ftr" sz="quarter" idx="11"/>
          </p:nvPr>
        </p:nvSpPr>
        <p:spPr/>
        <p:txBody>
          <a:bodyPr/>
          <a:lstStyle>
            <a:lvl1pPr>
              <a:defRPr kumimoji="0"/>
            </a:lvl1pPr>
          </a:lstStyle>
          <a:p>
            <a:pPr>
              <a:defRPr/>
            </a:pPr>
            <a:endParaRPr lang="en-US" altLang="zh-CN"/>
          </a:p>
        </p:txBody>
      </p:sp>
      <p:sp>
        <p:nvSpPr>
          <p:cNvPr id="7" name="矩形 6"/>
          <p:cNvSpPr>
            <a:spLocks noGrp="1" noChangeArrowheads="1"/>
          </p:cNvSpPr>
          <p:nvPr>
            <p:ph type="sldNum" sz="quarter" idx="12"/>
          </p:nvPr>
        </p:nvSpPr>
        <p:spPr/>
        <p:txBody>
          <a:bodyPr/>
          <a:lstStyle>
            <a:lvl1pPr>
              <a:defRPr kumimoji="0"/>
            </a:lvl1pPr>
          </a:lstStyle>
          <a:p>
            <a:pPr>
              <a:defRPr/>
            </a:pPr>
            <a:fld id="{3D625504-3F80-4B2D-916B-B395FDCCBB17}" type="slidenum">
              <a:rPr lang="en-US" altLang="zh-CN"/>
              <a:pPr>
                <a:defRPr/>
              </a:pPr>
              <a:t>‹#›</a:t>
            </a:fld>
            <a:endParaRPr lang="en-US" altLang="zh-CN"/>
          </a:p>
        </p:txBody>
      </p:sp>
    </p:spTree>
    <p:extLst>
      <p:ext uri="{BB962C8B-B14F-4D97-AF65-F5344CB8AC3E}">
        <p14:creationId xmlns:p14="http://schemas.microsoft.com/office/powerpoint/2010/main" val="228710194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gif"/><Relationship Id="rId2" Type="http://schemas.openxmlformats.org/officeDocument/2006/relationships/slideLayout" Target="../slideLayouts/slideLayout2.xml"/><Relationship Id="rId16" Type="http://schemas.openxmlformats.org/officeDocument/2006/relationships/image" Target="../media/image2.gi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image" Target="../media/image4.gif"/><Relationship Id="rId2" Type="http://schemas.openxmlformats.org/officeDocument/2006/relationships/slideLayout" Target="../slideLayouts/slideLayout15.xml"/><Relationship Id="rId16" Type="http://schemas.openxmlformats.org/officeDocument/2006/relationships/image" Target="../media/image3.gif"/><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2.gif"/><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矩形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矩形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矩形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400">
                <a:solidFill>
                  <a:srgbClr val="000000"/>
                </a:solidFill>
              </a:defRPr>
            </a:lvl1pPr>
          </a:lstStyle>
          <a:p>
            <a:pPr fontAlgn="base">
              <a:spcBef>
                <a:spcPct val="0"/>
              </a:spcBef>
              <a:spcAft>
                <a:spcPct val="0"/>
              </a:spcAft>
              <a:defRPr/>
            </a:pPr>
            <a:endParaRPr lang="en-US" altLang="zh-CN"/>
          </a:p>
        </p:txBody>
      </p:sp>
      <p:sp>
        <p:nvSpPr>
          <p:cNvPr id="1029" name="矩形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kumimoji="1" sz="1400">
                <a:solidFill>
                  <a:srgbClr val="000000"/>
                </a:solidFill>
              </a:defRPr>
            </a:lvl1pPr>
          </a:lstStyle>
          <a:p>
            <a:pPr fontAlgn="base">
              <a:spcBef>
                <a:spcPct val="0"/>
              </a:spcBef>
              <a:spcAft>
                <a:spcPct val="0"/>
              </a:spcAft>
              <a:defRPr/>
            </a:pPr>
            <a:endParaRPr lang="en-US" altLang="zh-CN"/>
          </a:p>
        </p:txBody>
      </p:sp>
      <p:sp>
        <p:nvSpPr>
          <p:cNvPr id="1030" name="矩形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400">
                <a:solidFill>
                  <a:srgbClr val="000000"/>
                </a:solidFill>
              </a:defRPr>
            </a:lvl1pPr>
          </a:lstStyle>
          <a:p>
            <a:pPr fontAlgn="base">
              <a:spcBef>
                <a:spcPct val="0"/>
              </a:spcBef>
              <a:spcAft>
                <a:spcPct val="0"/>
              </a:spcAft>
              <a:defRPr/>
            </a:pPr>
            <a:fld id="{F98CA5F0-7ED5-429A-BC61-0B4B01A3AB7D}" type="slidenum">
              <a:rPr lang="en-US" altLang="zh-CN"/>
              <a:pPr fontAlgn="base">
                <a:spcBef>
                  <a:spcPct val="0"/>
                </a:spcBef>
                <a:spcAft>
                  <a:spcPct val="0"/>
                </a:spcAft>
                <a:defRPr/>
              </a:pPr>
              <a:t>‹#›</a:t>
            </a:fld>
            <a:endParaRPr lang="en-US" altLang="zh-CN"/>
          </a:p>
        </p:txBody>
      </p:sp>
      <p:pic>
        <p:nvPicPr>
          <p:cNvPr id="1031" name="图片 7" descr="BJ2048"/>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5867400"/>
            <a:ext cx="91440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图片 9" descr="GIF-396"/>
          <p:cNvPicPr>
            <a:picLocks noChangeAspect="1" noChangeArrowheads="1" noCrop="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457200"/>
            <a:ext cx="9144000" cy="14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图片 10" descr="GIF-450"/>
          <p:cNvPicPr>
            <a:picLocks noChangeAspect="1" noChangeArrowheads="1" noCrop="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0" y="0"/>
            <a:ext cx="6096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5" name="文本框 11"/>
          <p:cNvSpPr txBox="1">
            <a:spLocks noChangeArrowheads="1"/>
          </p:cNvSpPr>
          <p:nvPr userDrawn="1"/>
        </p:nvSpPr>
        <p:spPr bwMode="auto">
          <a:xfrm>
            <a:off x="536575" y="76200"/>
            <a:ext cx="403383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base" hangingPunct="1">
              <a:spcBef>
                <a:spcPct val="0"/>
              </a:spcBef>
              <a:spcAft>
                <a:spcPct val="0"/>
              </a:spcAft>
              <a:defRPr/>
            </a:pPr>
            <a:r>
              <a:rPr lang="en-US" altLang="zh-CN" dirty="0" smtClean="0">
                <a:solidFill>
                  <a:srgbClr val="000000"/>
                </a:solidFill>
                <a:latin typeface="华文行楷" pitchFamily="2" charset="-122"/>
                <a:ea typeface="华文行楷" pitchFamily="2" charset="-122"/>
              </a:rPr>
              <a:t>Java</a:t>
            </a:r>
            <a:r>
              <a:rPr lang="zh-CN" altLang="en-US" dirty="0" smtClean="0">
                <a:solidFill>
                  <a:srgbClr val="000000"/>
                </a:solidFill>
                <a:latin typeface="华文行楷" pitchFamily="2" charset="-122"/>
                <a:ea typeface="华文行楷" pitchFamily="2" charset="-122"/>
              </a:rPr>
              <a:t>程序设计与项目实训教程</a:t>
            </a:r>
          </a:p>
        </p:txBody>
      </p:sp>
      <p:pic>
        <p:nvPicPr>
          <p:cNvPr id="2" name="图片 12" descr="GIF-378"/>
          <p:cNvPicPr>
            <a:picLocks noChangeAspect="1" noChangeArrowheads="1" noCrop="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4489450" y="109538"/>
            <a:ext cx="46831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29494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p:timing>
    <p:tnLst>
      <p:par>
        <p:cTn id="1" dur="indefinite" restart="never" nodeType="tmRoot"/>
      </p:par>
    </p:tnLst>
  </p:timing>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矩形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矩形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矩形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400">
                <a:solidFill>
                  <a:srgbClr val="000000"/>
                </a:solidFill>
              </a:defRPr>
            </a:lvl1pPr>
          </a:lstStyle>
          <a:p>
            <a:pPr fontAlgn="base">
              <a:spcBef>
                <a:spcPct val="0"/>
              </a:spcBef>
              <a:spcAft>
                <a:spcPct val="0"/>
              </a:spcAft>
              <a:defRPr/>
            </a:pPr>
            <a:endParaRPr lang="en-US" altLang="zh-CN"/>
          </a:p>
        </p:txBody>
      </p:sp>
      <p:sp>
        <p:nvSpPr>
          <p:cNvPr id="1029" name="矩形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kumimoji="1" sz="1400">
                <a:solidFill>
                  <a:srgbClr val="000000"/>
                </a:solidFill>
              </a:defRPr>
            </a:lvl1pPr>
          </a:lstStyle>
          <a:p>
            <a:pPr fontAlgn="base">
              <a:spcBef>
                <a:spcPct val="0"/>
              </a:spcBef>
              <a:spcAft>
                <a:spcPct val="0"/>
              </a:spcAft>
              <a:defRPr/>
            </a:pPr>
            <a:endParaRPr lang="en-US" altLang="zh-CN"/>
          </a:p>
        </p:txBody>
      </p:sp>
      <p:sp>
        <p:nvSpPr>
          <p:cNvPr id="1030" name="矩形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400">
                <a:solidFill>
                  <a:srgbClr val="000000"/>
                </a:solidFill>
              </a:defRPr>
            </a:lvl1pPr>
          </a:lstStyle>
          <a:p>
            <a:pPr fontAlgn="base">
              <a:spcBef>
                <a:spcPct val="0"/>
              </a:spcBef>
              <a:spcAft>
                <a:spcPct val="0"/>
              </a:spcAft>
              <a:defRPr/>
            </a:pPr>
            <a:fld id="{97576652-50F0-4447-BBBD-5D810B039938}" type="slidenum">
              <a:rPr lang="en-US" altLang="zh-CN"/>
              <a:pPr fontAlgn="base">
                <a:spcBef>
                  <a:spcPct val="0"/>
                </a:spcBef>
                <a:spcAft>
                  <a:spcPct val="0"/>
                </a:spcAft>
                <a:defRPr/>
              </a:pPr>
              <a:t>‹#›</a:t>
            </a:fld>
            <a:endParaRPr lang="en-US" altLang="zh-CN"/>
          </a:p>
        </p:txBody>
      </p:sp>
      <p:pic>
        <p:nvPicPr>
          <p:cNvPr id="1031" name="图片 7" descr="BJ2048"/>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5867400"/>
            <a:ext cx="91440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图片 9" descr="GIF-396"/>
          <p:cNvPicPr>
            <a:picLocks noChangeAspect="1" noChangeArrowheads="1" noCrop="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457200"/>
            <a:ext cx="9144000" cy="14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图片 10" descr="GIF-450"/>
          <p:cNvPicPr>
            <a:picLocks noChangeAspect="1" noChangeArrowheads="1" noCrop="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0"/>
            <a:ext cx="6096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5" name="文本框 11"/>
          <p:cNvSpPr txBox="1">
            <a:spLocks noChangeArrowheads="1"/>
          </p:cNvSpPr>
          <p:nvPr userDrawn="1"/>
        </p:nvSpPr>
        <p:spPr bwMode="auto">
          <a:xfrm>
            <a:off x="536575" y="76200"/>
            <a:ext cx="403383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base" hangingPunct="1">
              <a:spcBef>
                <a:spcPct val="0"/>
              </a:spcBef>
              <a:spcAft>
                <a:spcPct val="0"/>
              </a:spcAft>
              <a:defRPr/>
            </a:pPr>
            <a:r>
              <a:rPr lang="en-US" altLang="zh-CN" dirty="0" smtClean="0">
                <a:solidFill>
                  <a:srgbClr val="000000"/>
                </a:solidFill>
                <a:latin typeface="华文行楷" pitchFamily="2" charset="-122"/>
                <a:ea typeface="华文行楷" pitchFamily="2" charset="-122"/>
              </a:rPr>
              <a:t>Java</a:t>
            </a:r>
            <a:r>
              <a:rPr lang="zh-CN" altLang="en-US" dirty="0" smtClean="0">
                <a:solidFill>
                  <a:srgbClr val="000000"/>
                </a:solidFill>
                <a:latin typeface="华文行楷" pitchFamily="2" charset="-122"/>
                <a:ea typeface="华文行楷" pitchFamily="2" charset="-122"/>
              </a:rPr>
              <a:t>程序设计与项目实训教程</a:t>
            </a:r>
          </a:p>
        </p:txBody>
      </p:sp>
      <p:pic>
        <p:nvPicPr>
          <p:cNvPr id="2" name="图片 12" descr="GIF-378"/>
          <p:cNvPicPr>
            <a:picLocks noChangeAspect="1" noChangeArrowheads="1" noCrop="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4489450" y="109538"/>
            <a:ext cx="46831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3016526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ransition/>
  <p:timing>
    <p:tnLst>
      <p:par>
        <p:cTn id="1" dur="indefinite" restart="never" nodeType="tmRoot"/>
      </p:par>
    </p:tnLst>
  </p:timing>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ch06/TableUse.java"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5.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hyperlink" Target="mk:@MSITStore:C:\Users\hp\AppData\Local\Temp\360zip$Temp\360$1\%5bJava&#21442;&#32771;&#25991;&#26723;%5d.JDK_API_1_6_zh_CN.CHM::/java/util/Vector.html#add(int, E)" TargetMode="External"/><Relationship Id="rId2" Type="http://schemas.openxmlformats.org/officeDocument/2006/relationships/hyperlink" Target="mk:@MSITStore:C:\Users\hp\AppData\Local\Temp\360zip$Temp\360$1\%5bJava&#21442;&#32771;&#25991;&#26723;%5d.JDK_API_1_6_zh_CN.CHM::/java/util/Vector.html#Vector()" TargetMode="External"/><Relationship Id="rId1" Type="http://schemas.openxmlformats.org/officeDocument/2006/relationships/slideLayout" Target="../slideLayouts/slideLayout10.xml"/><Relationship Id="rId6" Type="http://schemas.openxmlformats.org/officeDocument/2006/relationships/hyperlink" Target="mk:@MSITStore:C:\Users\hp\AppData\Local\Temp\360zip$Temp\360$1\%5bJava&#21442;&#32771;&#25991;&#26723;%5d.JDK_API_1_6_zh_CN.CHM::/java/util/Vector.html#add(E)" TargetMode="External"/><Relationship Id="rId5" Type="http://schemas.openxmlformats.org/officeDocument/2006/relationships/hyperlink" Target="mk:@MSITStore:C:\Users\hp\AppData\Local\Temp\360zip$Temp\360$1\%5bJava&#21442;&#32771;&#25991;&#26723;%5d.JDK_API_1_6_zh_CN.CHM::/java/util/Vector.html#remove(int)" TargetMode="External"/><Relationship Id="rId4" Type="http://schemas.openxmlformats.org/officeDocument/2006/relationships/hyperlink" Target="mk:@MSITStore:C:\Users\hp\AppData\Local\Temp\360zip$Temp\360$1\%5bJava&#21442;&#32771;&#25991;&#26723;%5d.JDK_API_1_6_zh_CN.CHM::/java/util/Vector.html"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99811" name="Picture 3" descr="9to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2708275"/>
            <a:ext cx="6265863" cy="217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Rectangle 4"/>
          <p:cNvSpPr>
            <a:spLocks noChangeArrowheads="1"/>
          </p:cNvSpPr>
          <p:nvPr/>
        </p:nvSpPr>
        <p:spPr bwMode="auto">
          <a:xfrm>
            <a:off x="179388" y="1809750"/>
            <a:ext cx="8820150" cy="647700"/>
          </a:xfrm>
          <a:prstGeom prst="rect">
            <a:avLst/>
          </a:prstGeom>
          <a:noFill/>
          <a:ln>
            <a:noFill/>
          </a:ln>
          <a:effectLst/>
          <a:extLst>
            <a:ext uri="{909E8E84-426E-40DD-AFC4-6F175D3DCCD1}">
              <a14:hiddenFill xmlns:a14="http://schemas.microsoft.com/office/drawing/2010/main">
                <a:gradFill rotWithShape="1">
                  <a:gsLst>
                    <a:gs pos="0">
                      <a:schemeClr val="accent1"/>
                    </a:gs>
                    <a:gs pos="100000">
                      <a:schemeClr val="bg1"/>
                    </a:gs>
                  </a:gsLst>
                  <a:lin ang="5400000" scaled="1"/>
                </a:gradFill>
              </a14:hiddenFill>
            </a:ext>
            <a:ext uri="{91240B29-F687-4F45-9708-019B960494DF}">
              <a14:hiddenLine xmlns:a14="http://schemas.microsoft.com/office/drawing/2010/main" w="1905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fontAlgn="base">
              <a:lnSpc>
                <a:spcPct val="150000"/>
              </a:lnSpc>
              <a:spcBef>
                <a:spcPct val="0"/>
              </a:spcBef>
              <a:spcAft>
                <a:spcPct val="0"/>
              </a:spcAft>
              <a:buFont typeface="Wingdings" pitchFamily="2" charset="2"/>
              <a:buChar char="v"/>
            </a:pPr>
            <a:r>
              <a:rPr lang="en-US" altLang="zh-CN" sz="2400">
                <a:solidFill>
                  <a:srgbClr val="000000"/>
                </a:solidFill>
                <a:ea typeface="楷体_GB2312"/>
                <a:cs typeface="楷体_GB2312"/>
              </a:rPr>
              <a:t>JTable(</a:t>
            </a:r>
            <a:r>
              <a:rPr lang="zh-CN" altLang="en-US" sz="2400">
                <a:solidFill>
                  <a:srgbClr val="000000"/>
                </a:solidFill>
                <a:ea typeface="楷体_GB2312"/>
                <a:cs typeface="楷体_GB2312"/>
              </a:rPr>
              <a:t>表格</a:t>
            </a:r>
            <a:r>
              <a:rPr lang="en-US" altLang="zh-CN" sz="2400">
                <a:solidFill>
                  <a:srgbClr val="000000"/>
                </a:solidFill>
                <a:ea typeface="楷体_GB2312"/>
                <a:cs typeface="楷体_GB2312"/>
              </a:rPr>
              <a:t>)</a:t>
            </a:r>
            <a:r>
              <a:rPr lang="zh-CN" altLang="en-US" sz="2400">
                <a:solidFill>
                  <a:srgbClr val="000000"/>
                </a:solidFill>
                <a:ea typeface="楷体_GB2312"/>
                <a:cs typeface="楷体_GB2312"/>
              </a:rPr>
              <a:t>的主要功能是把数据以二维表格的形式显示出来。</a:t>
            </a:r>
          </a:p>
        </p:txBody>
      </p:sp>
      <p:sp>
        <p:nvSpPr>
          <p:cNvPr id="1399813" name="AutoShape 5"/>
          <p:cNvSpPr>
            <a:spLocks noChangeArrowheads="1"/>
          </p:cNvSpPr>
          <p:nvPr/>
        </p:nvSpPr>
        <p:spPr bwMode="auto">
          <a:xfrm>
            <a:off x="7524750" y="4149725"/>
            <a:ext cx="914400" cy="609600"/>
          </a:xfrm>
          <a:prstGeom prst="wedgeRoundRectCallout">
            <a:avLst>
              <a:gd name="adj1" fmla="val -142537"/>
              <a:gd name="adj2" fmla="val -58333"/>
              <a:gd name="adj3" fmla="val 16667"/>
            </a:avLst>
          </a:prstGeom>
          <a:solidFill>
            <a:srgbClr val="CCFF66"/>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nchor="ctr"/>
          <a:lstStyle/>
          <a:p>
            <a:pPr marL="342900" indent="-342900" algn="ctr" fontAlgn="base">
              <a:spcBef>
                <a:spcPct val="0"/>
              </a:spcBef>
              <a:spcAft>
                <a:spcPct val="0"/>
              </a:spcAft>
              <a:buClr>
                <a:srgbClr val="339966"/>
              </a:buClr>
            </a:pPr>
            <a:r>
              <a:rPr lang="zh-CN" altLang="en-US" sz="2800">
                <a:solidFill>
                  <a:srgbClr val="000000"/>
                </a:solidFill>
                <a:latin typeface="楷体_GB2312"/>
                <a:ea typeface="黑体" pitchFamily="49" charset="-122"/>
              </a:rPr>
              <a:t>数据</a:t>
            </a:r>
          </a:p>
        </p:txBody>
      </p:sp>
      <p:sp>
        <p:nvSpPr>
          <p:cNvPr id="1399814" name="AutoShape 6"/>
          <p:cNvSpPr>
            <a:spLocks noChangeArrowheads="1"/>
          </p:cNvSpPr>
          <p:nvPr/>
        </p:nvSpPr>
        <p:spPr bwMode="auto">
          <a:xfrm>
            <a:off x="7473950" y="3284538"/>
            <a:ext cx="914400" cy="609600"/>
          </a:xfrm>
          <a:prstGeom prst="wedgeRoundRectCallout">
            <a:avLst>
              <a:gd name="adj1" fmla="val -153301"/>
              <a:gd name="adj2" fmla="val -28125"/>
              <a:gd name="adj3" fmla="val 16667"/>
            </a:avLst>
          </a:prstGeom>
          <a:solidFill>
            <a:srgbClr val="CCFF66"/>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nchor="ctr"/>
          <a:lstStyle/>
          <a:p>
            <a:pPr marL="342900" indent="-342900" algn="ctr" fontAlgn="base">
              <a:spcBef>
                <a:spcPct val="0"/>
              </a:spcBef>
              <a:spcAft>
                <a:spcPct val="0"/>
              </a:spcAft>
              <a:buClr>
                <a:srgbClr val="339966"/>
              </a:buClr>
            </a:pPr>
            <a:r>
              <a:rPr lang="zh-CN" altLang="en-US" sz="2800">
                <a:solidFill>
                  <a:srgbClr val="000000"/>
                </a:solidFill>
                <a:latin typeface="楷体_GB2312"/>
                <a:ea typeface="黑体" pitchFamily="49" charset="-122"/>
              </a:rPr>
              <a:t>标题</a:t>
            </a:r>
          </a:p>
        </p:txBody>
      </p:sp>
      <p:sp>
        <p:nvSpPr>
          <p:cNvPr id="22" name="Rectangle 2"/>
          <p:cNvSpPr txBox="1">
            <a:spLocks noRot="1" noChangeArrowheads="1"/>
          </p:cNvSpPr>
          <p:nvPr/>
        </p:nvSpPr>
        <p:spPr bwMode="auto">
          <a:xfrm>
            <a:off x="468313" y="4762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a:defRPr/>
            </a:pPr>
            <a:r>
              <a:rPr lang="zh-CN" altLang="en-US" kern="0" dirty="0" smtClean="0">
                <a:solidFill>
                  <a:srgbClr val="000000"/>
                </a:solidFill>
              </a:rPr>
              <a:t>表格</a:t>
            </a:r>
            <a:endParaRPr lang="zh-CN" altLang="en-US" kern="0" dirty="0" smtClean="0">
              <a:solidFill>
                <a:srgbClr val="000000"/>
              </a:solidFill>
            </a:endParaRPr>
          </a:p>
        </p:txBody>
      </p:sp>
    </p:spTree>
    <p:extLst>
      <p:ext uri="{BB962C8B-B14F-4D97-AF65-F5344CB8AC3E}">
        <p14:creationId xmlns:p14="http://schemas.microsoft.com/office/powerpoint/2010/main" val="239316136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afterEffect">
                                  <p:stCondLst>
                                    <p:cond delay="2000"/>
                                  </p:stCondLst>
                                  <p:childTnLst>
                                    <p:set>
                                      <p:cBhvr>
                                        <p:cTn id="6" dur="1" fill="hold">
                                          <p:stCondLst>
                                            <p:cond delay="0"/>
                                          </p:stCondLst>
                                        </p:cTn>
                                        <p:tgtEl>
                                          <p:spTgt spid="1399811"/>
                                        </p:tgtEl>
                                        <p:attrNameLst>
                                          <p:attrName>style.visibility</p:attrName>
                                        </p:attrNameLst>
                                      </p:cBhvr>
                                      <p:to>
                                        <p:strVal val="visible"/>
                                      </p:to>
                                    </p:set>
                                    <p:animEffect transition="in" filter="checkerboard(across)">
                                      <p:cBhvr>
                                        <p:cTn id="7" dur="500"/>
                                        <p:tgtEl>
                                          <p:spTgt spid="13998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399813"/>
                                        </p:tgtEl>
                                        <p:attrNameLst>
                                          <p:attrName>style.visibility</p:attrName>
                                        </p:attrNameLst>
                                      </p:cBhvr>
                                      <p:to>
                                        <p:strVal val="visible"/>
                                      </p:to>
                                    </p:set>
                                    <p:animEffect transition="in" filter="wipe(right)">
                                      <p:cBhvr>
                                        <p:cTn id="12" dur="500"/>
                                        <p:tgtEl>
                                          <p:spTgt spid="1399813"/>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1399814"/>
                                        </p:tgtEl>
                                        <p:attrNameLst>
                                          <p:attrName>style.visibility</p:attrName>
                                        </p:attrNameLst>
                                      </p:cBhvr>
                                      <p:to>
                                        <p:strVal val="visible"/>
                                      </p:to>
                                    </p:set>
                                    <p:animEffect transition="in" filter="wipe(right)">
                                      <p:cBhvr>
                                        <p:cTn id="15" dur="500"/>
                                        <p:tgtEl>
                                          <p:spTgt spid="13998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9813" grpId="0" animBg="1"/>
      <p:bldP spid="139981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页脚占位符 3"/>
          <p:cNvSpPr>
            <a:spLocks noGrp="1"/>
          </p:cNvSpPr>
          <p:nvPr>
            <p:ph type="ftr" sz="quarter" idx="10"/>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en-US" altLang="zh-CN" sz="1000" smtClean="0">
                <a:solidFill>
                  <a:srgbClr val="000000"/>
                </a:solidFill>
                <a:latin typeface="Verdana" pitchFamily="34" charset="0"/>
              </a:rPr>
              <a:t>NCEPU</a:t>
            </a:r>
          </a:p>
        </p:txBody>
      </p:sp>
      <p:sp>
        <p:nvSpPr>
          <p:cNvPr id="35843" name="Rectangle 2"/>
          <p:cNvSpPr>
            <a:spLocks noGrp="1" noChangeArrowheads="1"/>
          </p:cNvSpPr>
          <p:nvPr>
            <p:ph type="title"/>
          </p:nvPr>
        </p:nvSpPr>
        <p:spPr>
          <a:xfrm>
            <a:off x="1116013" y="620713"/>
            <a:ext cx="7391400" cy="487362"/>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en-US" altLang="zh-CN" sz="3200" smtClean="0"/>
              <a:t>AbstractTableModel</a:t>
            </a:r>
            <a:r>
              <a:rPr lang="zh-CN" altLang="en-US" sz="3200" smtClean="0"/>
              <a:t>类</a:t>
            </a:r>
          </a:p>
        </p:txBody>
      </p:sp>
      <p:graphicFrame>
        <p:nvGraphicFramePr>
          <p:cNvPr id="1414185" name="Group 41"/>
          <p:cNvGraphicFramePr>
            <a:graphicFrameLocks noGrp="1"/>
          </p:cNvGraphicFramePr>
          <p:nvPr>
            <p:ph idx="1"/>
            <p:extLst>
              <p:ext uri="{D42A27DB-BD31-4B8C-83A1-F6EECF244321}">
                <p14:modId xmlns:p14="http://schemas.microsoft.com/office/powerpoint/2010/main" val="203270583"/>
              </p:ext>
            </p:extLst>
          </p:nvPr>
        </p:nvGraphicFramePr>
        <p:xfrm>
          <a:off x="560387" y="1268760"/>
          <a:ext cx="8583613" cy="4881564"/>
        </p:xfrm>
        <a:graphic>
          <a:graphicData uri="http://schemas.openxmlformats.org/drawingml/2006/table">
            <a:tbl>
              <a:tblPr/>
              <a:tblGrid>
                <a:gridCol w="5029200"/>
                <a:gridCol w="3554413"/>
              </a:tblGrid>
              <a:tr h="570239">
                <a:tc>
                  <a:txBody>
                    <a:bodyPr/>
                    <a:lstStyle/>
                    <a:p>
                      <a:pPr marL="0" marR="0" lvl="0" indent="0" algn="ctr" defTabSz="914400" rtl="0" eaLnBrk="1" fontAlgn="base" latinLnBrk="0" hangingPunct="1">
                        <a:lnSpc>
                          <a:spcPct val="15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dirty="0" smtClean="0">
                          <a:ln>
                            <a:noFill/>
                          </a:ln>
                          <a:solidFill>
                            <a:schemeClr val="bg1"/>
                          </a:solidFill>
                          <a:effectLst/>
                          <a:latin typeface="Tahoma" pitchFamily="34" charset="0"/>
                          <a:ea typeface="楷体_GB2312" pitchFamily="49" charset="-122"/>
                        </a:rPr>
                        <a:t>方法</a:t>
                      </a:r>
                    </a:p>
                  </a:txBody>
                  <a:tcPr marL="18000" marR="18000" marT="10800" marB="10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6699"/>
                    </a:solidFill>
                  </a:tcPr>
                </a:tc>
                <a:tc>
                  <a:txBody>
                    <a:bodyPr/>
                    <a:lstStyle/>
                    <a:p>
                      <a:pPr marL="0" marR="0" lvl="0" indent="0" algn="ctr" defTabSz="914400" rtl="0" eaLnBrk="1" fontAlgn="base" latinLnBrk="0" hangingPunct="1">
                        <a:lnSpc>
                          <a:spcPct val="15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smtClean="0">
                          <a:ln>
                            <a:noFill/>
                          </a:ln>
                          <a:solidFill>
                            <a:schemeClr val="bg1"/>
                          </a:solidFill>
                          <a:effectLst/>
                          <a:latin typeface="Tahoma" pitchFamily="34" charset="0"/>
                          <a:ea typeface="楷体_GB2312" pitchFamily="49" charset="-122"/>
                        </a:rPr>
                        <a:t>说明</a:t>
                      </a:r>
                    </a:p>
                  </a:txBody>
                  <a:tcPr marL="18000" marR="18000" marT="10800" marB="10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6699"/>
                    </a:solidFill>
                  </a:tcPr>
                </a:tc>
              </a:tr>
              <a:tr h="503225">
                <a:tc>
                  <a:txBody>
                    <a:bodyPr/>
                    <a:lstStyle/>
                    <a:p>
                      <a:pPr marL="0" marR="0" lvl="0" indent="0" algn="l" defTabSz="914400" rtl="0" eaLnBrk="1" fontAlgn="base" latinLnBrk="0" hangingPunct="1">
                        <a:lnSpc>
                          <a:spcPct val="15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Tahoma" pitchFamily="34" charset="0"/>
                          <a:ea typeface="宋体" pitchFamily="2" charset="-122"/>
                        </a:rPr>
                        <a:t>String getColumnName(int column)</a:t>
                      </a:r>
                    </a:p>
                  </a:txBody>
                  <a:tcPr marL="18000" marR="18000" marT="10800" marB="10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5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黑体" pitchFamily="49" charset="-122"/>
                          <a:ea typeface="楷体_GB2312" pitchFamily="49" charset="-122"/>
                        </a:rPr>
                        <a:t>返回列名称</a:t>
                      </a:r>
                    </a:p>
                  </a:txBody>
                  <a:tcPr marL="18000" marR="18000" marT="10800" marB="10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495287">
                <a:tc>
                  <a:txBody>
                    <a:bodyPr/>
                    <a:lstStyle/>
                    <a:p>
                      <a:pPr marL="0" marR="0" lvl="0" indent="0" algn="l" defTabSz="914400" rtl="0" eaLnBrk="1" fontAlgn="base" latinLnBrk="0" hangingPunct="1">
                        <a:lnSpc>
                          <a:spcPct val="15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Tahoma" pitchFamily="34" charset="0"/>
                          <a:ea typeface="宋体" pitchFamily="2" charset="-122"/>
                        </a:rPr>
                        <a:t>int getColumnCount() </a:t>
                      </a:r>
                    </a:p>
                  </a:txBody>
                  <a:tcPr marL="18000" marR="18000" marT="10800" marB="10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5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黑体" pitchFamily="49" charset="-122"/>
                          <a:ea typeface="楷体_GB2312" pitchFamily="49" charset="-122"/>
                        </a:rPr>
                        <a:t>返回列数，抽象方法</a:t>
                      </a:r>
                    </a:p>
                  </a:txBody>
                  <a:tcPr marL="18000" marR="18000" marT="10800" marB="10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504812">
                <a:tc>
                  <a:txBody>
                    <a:bodyPr/>
                    <a:lstStyle/>
                    <a:p>
                      <a:pPr marL="0" marR="0" lvl="0" indent="0" algn="l" defTabSz="914400" rtl="0" eaLnBrk="1" fontAlgn="base" latinLnBrk="0" hangingPunct="1">
                        <a:lnSpc>
                          <a:spcPct val="15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Tahoma" pitchFamily="34" charset="0"/>
                          <a:ea typeface="楷体_GB2312" pitchFamily="49" charset="-122"/>
                        </a:rPr>
                        <a:t>int getRowCount();</a:t>
                      </a:r>
                    </a:p>
                  </a:txBody>
                  <a:tcPr marL="18000" marR="18000" marT="10800" marB="10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5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smtClean="0">
                          <a:ln>
                            <a:noFill/>
                          </a:ln>
                          <a:solidFill>
                            <a:schemeClr val="tx1"/>
                          </a:solidFill>
                          <a:effectLst/>
                          <a:latin typeface="黑体" pitchFamily="49" charset="-122"/>
                          <a:ea typeface="楷体_GB2312" pitchFamily="49" charset="-122"/>
                        </a:rPr>
                        <a:t>返回行数，抽象方法</a:t>
                      </a:r>
                    </a:p>
                  </a:txBody>
                  <a:tcPr marL="18000" marR="18000" marT="10800" marB="10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935999">
                <a:tc>
                  <a:txBody>
                    <a:bodyPr/>
                    <a:lstStyle/>
                    <a:p>
                      <a:pPr marL="0" marR="0" lvl="0" indent="0" algn="l" defTabSz="914400" rtl="0" eaLnBrk="1" fontAlgn="base" latinLnBrk="0" hangingPunct="1">
                        <a:lnSpc>
                          <a:spcPct val="15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accent1"/>
                          </a:solidFill>
                          <a:effectLst/>
                          <a:latin typeface="Tahoma" pitchFamily="34" charset="0"/>
                          <a:ea typeface="宋体" pitchFamily="2" charset="-122"/>
                        </a:rPr>
                        <a:t>Object getValueAt(int rowIndex,    </a:t>
                      </a:r>
                      <a:br>
                        <a:rPr kumimoji="0" lang="en-US" altLang="zh-CN" sz="2000" b="1" i="0" u="none" strike="noStrike" cap="none" normalizeH="0" baseline="0" smtClean="0">
                          <a:ln>
                            <a:noFill/>
                          </a:ln>
                          <a:solidFill>
                            <a:schemeClr val="accent1"/>
                          </a:solidFill>
                          <a:effectLst/>
                          <a:latin typeface="Tahoma" pitchFamily="34" charset="0"/>
                          <a:ea typeface="宋体" pitchFamily="2" charset="-122"/>
                        </a:rPr>
                      </a:br>
                      <a:r>
                        <a:rPr kumimoji="0" lang="en-US" altLang="zh-CN" sz="2000" b="1" i="0" u="none" strike="noStrike" cap="none" normalizeH="0" baseline="0" smtClean="0">
                          <a:ln>
                            <a:noFill/>
                          </a:ln>
                          <a:solidFill>
                            <a:schemeClr val="accent1"/>
                          </a:solidFill>
                          <a:effectLst/>
                          <a:latin typeface="Tahoma" pitchFamily="34" charset="0"/>
                          <a:ea typeface="宋体" pitchFamily="2" charset="-122"/>
                        </a:rPr>
                        <a:t>   int columnIndex) </a:t>
                      </a:r>
                    </a:p>
                  </a:txBody>
                  <a:tcPr marL="18000" marR="18000" marT="10800" marB="10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5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accent1"/>
                          </a:solidFill>
                          <a:effectLst/>
                          <a:latin typeface="黑体" pitchFamily="49" charset="-122"/>
                          <a:ea typeface="楷体_GB2312" pitchFamily="49" charset="-122"/>
                        </a:rPr>
                        <a:t>返回某单元格的值，抽象方法</a:t>
                      </a:r>
                    </a:p>
                  </a:txBody>
                  <a:tcPr marL="18000" marR="18000" marT="10800" marB="10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935999">
                <a:tc>
                  <a:txBody>
                    <a:bodyPr/>
                    <a:lstStyle/>
                    <a:p>
                      <a:pPr marL="0" marR="0" lvl="0" indent="0" algn="l" defTabSz="914400" rtl="0" eaLnBrk="1" fontAlgn="base" latinLnBrk="0" hangingPunct="1">
                        <a:lnSpc>
                          <a:spcPct val="15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Tahoma" pitchFamily="34" charset="0"/>
                          <a:ea typeface="宋体" pitchFamily="2" charset="-122"/>
                        </a:rPr>
                        <a:t>void setValueAt(Object aValue, </a:t>
                      </a:r>
                      <a:br>
                        <a:rPr kumimoji="0" lang="en-US" altLang="zh-CN" sz="2000" b="1" i="0" u="none" strike="noStrike" cap="none" normalizeH="0" baseline="0" smtClean="0">
                          <a:ln>
                            <a:noFill/>
                          </a:ln>
                          <a:solidFill>
                            <a:schemeClr val="tx1"/>
                          </a:solidFill>
                          <a:effectLst/>
                          <a:latin typeface="Tahoma" pitchFamily="34" charset="0"/>
                          <a:ea typeface="宋体" pitchFamily="2" charset="-122"/>
                        </a:rPr>
                      </a:br>
                      <a:r>
                        <a:rPr kumimoji="0" lang="en-US" altLang="zh-CN" sz="2000" b="1" i="0" u="none" strike="noStrike" cap="none" normalizeH="0" baseline="0" smtClean="0">
                          <a:ln>
                            <a:noFill/>
                          </a:ln>
                          <a:solidFill>
                            <a:schemeClr val="tx1"/>
                          </a:solidFill>
                          <a:effectLst/>
                          <a:latin typeface="Tahoma" pitchFamily="34" charset="0"/>
                          <a:ea typeface="宋体" pitchFamily="2" charset="-122"/>
                        </a:rPr>
                        <a:t>       int rowIndex, int columnIndex) </a:t>
                      </a:r>
                    </a:p>
                  </a:txBody>
                  <a:tcPr marL="18000" marR="18000" marT="10800" marB="10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5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黑体" pitchFamily="49" charset="-122"/>
                          <a:ea typeface="楷体_GB2312" pitchFamily="49" charset="-122"/>
                        </a:rPr>
                        <a:t>设置某单元格的值</a:t>
                      </a:r>
                    </a:p>
                  </a:txBody>
                  <a:tcPr marL="18000" marR="18000" marT="10800" marB="10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935999">
                <a:tc>
                  <a:txBody>
                    <a:bodyPr/>
                    <a:lstStyle/>
                    <a:p>
                      <a:pPr marL="0" marR="0" lvl="0" indent="0" algn="l" defTabSz="914400" rtl="0" eaLnBrk="1" fontAlgn="base" latinLnBrk="0" hangingPunct="1">
                        <a:lnSpc>
                          <a:spcPct val="15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Tahoma" pitchFamily="34" charset="0"/>
                          <a:ea typeface="宋体" pitchFamily="2" charset="-122"/>
                        </a:rPr>
                        <a:t>Boolean  isCellEditable(int rowIndex, int columnIndex)</a:t>
                      </a:r>
                    </a:p>
                  </a:txBody>
                  <a:tcPr marL="18000" marR="18000" marT="10800" marB="10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5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smtClean="0">
                          <a:ln>
                            <a:noFill/>
                          </a:ln>
                          <a:solidFill>
                            <a:schemeClr val="tx1"/>
                          </a:solidFill>
                          <a:effectLst/>
                          <a:latin typeface="黑体" pitchFamily="49" charset="-122"/>
                          <a:ea typeface="楷体_GB2312" pitchFamily="49" charset="-122"/>
                        </a:rPr>
                        <a:t>返回某单元格是否可编辑，默认不可编辑</a:t>
                      </a:r>
                    </a:p>
                  </a:txBody>
                  <a:tcPr marL="18000" marR="18000" marT="10800" marB="10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163502990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descr="羊皮纸"/>
          <p:cNvSpPr>
            <a:spLocks noGrp="1" noChangeArrowheads="1"/>
          </p:cNvSpPr>
          <p:nvPr>
            <p:ph type="title"/>
          </p:nvPr>
        </p:nvSpPr>
        <p:spPr>
          <a:xfrm>
            <a:off x="3203575" y="0"/>
            <a:ext cx="5940425" cy="620713"/>
          </a:xfrm>
          <a:blipFill dpi="0" rotWithShape="1">
            <a:blip r:embed="rId3"/>
            <a:srcRect/>
            <a:tile tx="0" ty="0" sx="100000" sy="100000" flip="none" algn="tl"/>
          </a:blipFill>
          <a:ln>
            <a:solidFill>
              <a:srgbClr val="FFCC00"/>
            </a:solidFill>
            <a:miter lim="800000"/>
            <a:headEnd/>
            <a:tailEnd/>
          </a:ln>
        </p:spPr>
        <p:txBody>
          <a:bodyPr/>
          <a:lstStyle/>
          <a:p>
            <a:pPr eaLnBrk="1" hangingPunct="1"/>
            <a:r>
              <a:rPr lang="zh-CN" altLang="en-US" sz="2000" smtClean="0">
                <a:solidFill>
                  <a:srgbClr val="A50021"/>
                </a:solidFill>
              </a:rPr>
              <a:t>继承</a:t>
            </a:r>
            <a:r>
              <a:rPr lang="en-US" altLang="zh-CN" sz="2000" smtClean="0">
                <a:solidFill>
                  <a:srgbClr val="A50021"/>
                </a:solidFill>
              </a:rPr>
              <a:t>AbstractTableModel</a:t>
            </a:r>
            <a:r>
              <a:rPr lang="zh-CN" altLang="en-US" sz="2000" smtClean="0">
                <a:solidFill>
                  <a:schemeClr val="tx1"/>
                </a:solidFill>
              </a:rPr>
              <a:t>类创建表格</a:t>
            </a:r>
          </a:p>
        </p:txBody>
      </p:sp>
      <p:pic>
        <p:nvPicPr>
          <p:cNvPr id="36867" name="内容占位符 2" descr="屏幕剪辑"/>
          <p:cNvPicPr>
            <a:picLocks noGrp="1" noChangeAspect="1"/>
          </p:cNvPicPr>
          <p:nvPr>
            <p:ph idx="1"/>
          </p:nvPr>
        </p:nvPicPr>
        <p:blipFill>
          <a:blip r:embed="rId4">
            <a:extLst>
              <a:ext uri="{28A0092B-C50C-407E-A947-70E740481C1C}">
                <a14:useLocalDpi xmlns:a14="http://schemas.microsoft.com/office/drawing/2010/main" val="0"/>
              </a:ext>
            </a:extLst>
          </a:blip>
          <a:srcRect/>
          <a:stretch>
            <a:fillRect/>
          </a:stretch>
        </p:blipFill>
        <p:spPr>
          <a:xfrm>
            <a:off x="323528" y="764704"/>
            <a:ext cx="8361363" cy="5761038"/>
          </a:xfrm>
        </p:spPr>
      </p:pic>
    </p:spTree>
    <p:extLst>
      <p:ext uri="{BB962C8B-B14F-4D97-AF65-F5344CB8AC3E}">
        <p14:creationId xmlns:p14="http://schemas.microsoft.com/office/powerpoint/2010/main" val="1381656920"/>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a:xfrm>
            <a:off x="-107950" y="1052513"/>
            <a:ext cx="9109075" cy="6092825"/>
          </a:xfrm>
        </p:spPr>
        <p:txBody>
          <a:bodyPr/>
          <a:lstStyle/>
          <a:p>
            <a:pPr eaLnBrk="1" hangingPunct="1">
              <a:lnSpc>
                <a:spcPct val="150000"/>
              </a:lnSpc>
            </a:pPr>
            <a:r>
              <a:rPr lang="zh-CN" altLang="en-US" sz="2000" dirty="0" smtClean="0">
                <a:ea typeface="楷体" pitchFamily="49" charset="-122"/>
              </a:rPr>
              <a:t>无法编辑单元格，解决方法</a:t>
            </a:r>
          </a:p>
          <a:p>
            <a:pPr lvl="1" eaLnBrk="1" hangingPunct="1">
              <a:lnSpc>
                <a:spcPct val="150000"/>
              </a:lnSpc>
              <a:buFont typeface="Wingdings" pitchFamily="2" charset="2"/>
              <a:buNone/>
            </a:pPr>
            <a:r>
              <a:rPr lang="en-US" altLang="zh-CN" sz="2000" dirty="0" smtClean="0">
                <a:ea typeface="楷体" pitchFamily="49" charset="-122"/>
              </a:rPr>
              <a:t>1</a:t>
            </a:r>
            <a:r>
              <a:rPr lang="zh-CN" altLang="en-US" sz="2000" dirty="0" smtClean="0">
                <a:ea typeface="楷体" pitchFamily="49" charset="-122"/>
              </a:rPr>
              <a:t>）覆盖</a:t>
            </a:r>
            <a:r>
              <a:rPr lang="en-US" altLang="zh-CN" sz="2000" dirty="0" err="1" smtClean="0">
                <a:ea typeface="楷体" pitchFamily="49" charset="-122"/>
              </a:rPr>
              <a:t>AbstractTableModel</a:t>
            </a:r>
            <a:r>
              <a:rPr lang="zh-CN" altLang="en-US" sz="2000" dirty="0" smtClean="0">
                <a:ea typeface="楷体" pitchFamily="49" charset="-122"/>
              </a:rPr>
              <a:t>抽象类中的</a:t>
            </a:r>
            <a:r>
              <a:rPr lang="en-US" altLang="zh-CN" sz="2000" dirty="0" err="1" smtClean="0">
                <a:ea typeface="楷体" pitchFamily="49" charset="-122"/>
              </a:rPr>
              <a:t>isCellEditable</a:t>
            </a:r>
            <a:r>
              <a:rPr lang="en-US" altLang="zh-CN" sz="2000" dirty="0" smtClean="0">
                <a:ea typeface="楷体" pitchFamily="49" charset="-122"/>
              </a:rPr>
              <a:t>()</a:t>
            </a:r>
            <a:r>
              <a:rPr lang="zh-CN" altLang="en-US" sz="2000" dirty="0" smtClean="0">
                <a:ea typeface="楷体" pitchFamily="49" charset="-122"/>
              </a:rPr>
              <a:t>方法，设置允许编辑单元格。</a:t>
            </a:r>
            <a:br>
              <a:rPr lang="zh-CN" altLang="en-US" sz="2000" dirty="0" smtClean="0">
                <a:ea typeface="楷体" pitchFamily="49" charset="-122"/>
              </a:rPr>
            </a:br>
            <a:r>
              <a:rPr lang="en-US" altLang="zh-CN" sz="2000" dirty="0" smtClean="0">
                <a:solidFill>
                  <a:srgbClr val="0000FF"/>
                </a:solidFill>
                <a:ea typeface="楷体" pitchFamily="49" charset="-122"/>
              </a:rPr>
              <a:t>public </a:t>
            </a:r>
            <a:r>
              <a:rPr lang="en-US" altLang="zh-CN" sz="2000" dirty="0" err="1" smtClean="0">
                <a:solidFill>
                  <a:srgbClr val="0000FF"/>
                </a:solidFill>
                <a:ea typeface="楷体" pitchFamily="49" charset="-122"/>
              </a:rPr>
              <a:t>boolean</a:t>
            </a:r>
            <a:r>
              <a:rPr lang="en-US" altLang="zh-CN" sz="2000" dirty="0" smtClean="0">
                <a:solidFill>
                  <a:srgbClr val="0000FF"/>
                </a:solidFill>
                <a:ea typeface="楷体" pitchFamily="49" charset="-122"/>
              </a:rPr>
              <a:t> </a:t>
            </a:r>
            <a:r>
              <a:rPr lang="en-US" altLang="zh-CN" sz="2000" dirty="0" err="1" smtClean="0">
                <a:solidFill>
                  <a:srgbClr val="0000FF"/>
                </a:solidFill>
                <a:ea typeface="楷体" pitchFamily="49" charset="-122"/>
              </a:rPr>
              <a:t>isCellEditable</a:t>
            </a:r>
            <a:r>
              <a:rPr lang="en-US" altLang="zh-CN" sz="2000" dirty="0" smtClean="0">
                <a:solidFill>
                  <a:srgbClr val="0000FF"/>
                </a:solidFill>
                <a:ea typeface="楷体" pitchFamily="49" charset="-122"/>
              </a:rPr>
              <a:t>(</a:t>
            </a:r>
            <a:r>
              <a:rPr lang="en-US" altLang="zh-CN" sz="2000" dirty="0" err="1" smtClean="0">
                <a:solidFill>
                  <a:srgbClr val="0000FF"/>
                </a:solidFill>
                <a:ea typeface="楷体" pitchFamily="49" charset="-122"/>
              </a:rPr>
              <a:t>int</a:t>
            </a:r>
            <a:r>
              <a:rPr lang="en-US" altLang="zh-CN" sz="2000" dirty="0" smtClean="0">
                <a:solidFill>
                  <a:srgbClr val="0000FF"/>
                </a:solidFill>
                <a:ea typeface="楷体" pitchFamily="49" charset="-122"/>
              </a:rPr>
              <a:t> </a:t>
            </a:r>
            <a:r>
              <a:rPr lang="en-US" altLang="zh-CN" sz="2000" dirty="0" err="1" smtClean="0">
                <a:solidFill>
                  <a:srgbClr val="0000FF"/>
                </a:solidFill>
                <a:ea typeface="楷体" pitchFamily="49" charset="-122"/>
              </a:rPr>
              <a:t>rowIndex,int</a:t>
            </a:r>
            <a:r>
              <a:rPr lang="en-US" altLang="zh-CN" sz="2000" dirty="0" smtClean="0">
                <a:solidFill>
                  <a:srgbClr val="0000FF"/>
                </a:solidFill>
                <a:ea typeface="楷体" pitchFamily="49" charset="-122"/>
              </a:rPr>
              <a:t> </a:t>
            </a:r>
            <a:r>
              <a:rPr lang="en-US" altLang="zh-CN" sz="2000" dirty="0" err="1" smtClean="0">
                <a:solidFill>
                  <a:srgbClr val="0000FF"/>
                </a:solidFill>
                <a:ea typeface="楷体" pitchFamily="49" charset="-122"/>
              </a:rPr>
              <a:t>columnIndex</a:t>
            </a:r>
            <a:r>
              <a:rPr lang="en-US" altLang="zh-CN" sz="2000" dirty="0" smtClean="0">
                <a:solidFill>
                  <a:srgbClr val="0000FF"/>
                </a:solidFill>
                <a:ea typeface="楷体" pitchFamily="49" charset="-122"/>
              </a:rPr>
              <a:t>)</a:t>
            </a:r>
          </a:p>
          <a:p>
            <a:pPr lvl="1" eaLnBrk="1" hangingPunct="1">
              <a:lnSpc>
                <a:spcPct val="150000"/>
              </a:lnSpc>
              <a:buFont typeface="Wingdings" pitchFamily="2" charset="2"/>
              <a:buNone/>
            </a:pPr>
            <a:r>
              <a:rPr lang="en-US" altLang="zh-CN" sz="2000" dirty="0" smtClean="0">
                <a:solidFill>
                  <a:srgbClr val="0000FF"/>
                </a:solidFill>
                <a:ea typeface="楷体" pitchFamily="49" charset="-122"/>
              </a:rPr>
              <a:t>    {     return true;    } </a:t>
            </a:r>
            <a:r>
              <a:rPr lang="zh-CN" altLang="en-US" sz="2000" dirty="0" smtClean="0">
                <a:solidFill>
                  <a:srgbClr val="0000FF"/>
                </a:solidFill>
                <a:ea typeface="楷体" pitchFamily="49" charset="-122"/>
              </a:rPr>
              <a:t>字段是否能编辑</a:t>
            </a:r>
            <a:endParaRPr lang="en-US" altLang="zh-CN" sz="2000" dirty="0" smtClean="0">
              <a:solidFill>
                <a:srgbClr val="0000FF"/>
              </a:solidFill>
              <a:ea typeface="楷体" pitchFamily="49" charset="-122"/>
            </a:endParaRPr>
          </a:p>
          <a:p>
            <a:pPr lvl="1" eaLnBrk="1" hangingPunct="1">
              <a:lnSpc>
                <a:spcPct val="150000"/>
              </a:lnSpc>
              <a:buFont typeface="Wingdings" pitchFamily="2" charset="2"/>
              <a:buNone/>
            </a:pPr>
            <a:r>
              <a:rPr lang="en-US" altLang="zh-CN" sz="2000" dirty="0" smtClean="0">
                <a:ea typeface="楷体" pitchFamily="49" charset="-122"/>
              </a:rPr>
              <a:t>2</a:t>
            </a:r>
            <a:r>
              <a:rPr lang="zh-CN" altLang="en-US" sz="2000" dirty="0" smtClean="0">
                <a:ea typeface="楷体" pitchFamily="49" charset="-122"/>
              </a:rPr>
              <a:t>）覆盖</a:t>
            </a:r>
            <a:r>
              <a:rPr lang="en-US" altLang="zh-CN" sz="2000" dirty="0" err="1" smtClean="0">
                <a:ea typeface="楷体" pitchFamily="49" charset="-122"/>
              </a:rPr>
              <a:t>AbstractTableModel</a:t>
            </a:r>
            <a:r>
              <a:rPr lang="zh-CN" altLang="en-US" sz="2000" dirty="0" smtClean="0">
                <a:ea typeface="楷体" pitchFamily="49" charset="-122"/>
              </a:rPr>
              <a:t>抽象类中的</a:t>
            </a:r>
            <a:r>
              <a:rPr lang="en-US" altLang="zh-CN" sz="2000" dirty="0" err="1" smtClean="0">
                <a:ea typeface="楷体" pitchFamily="49" charset="-122"/>
              </a:rPr>
              <a:t>setValueAt</a:t>
            </a:r>
            <a:r>
              <a:rPr lang="en-US" altLang="zh-CN" sz="2000" dirty="0" smtClean="0">
                <a:ea typeface="楷体" pitchFamily="49" charset="-122"/>
              </a:rPr>
              <a:t>()</a:t>
            </a:r>
            <a:r>
              <a:rPr lang="zh-CN" altLang="en-US" sz="2000" dirty="0" smtClean="0">
                <a:ea typeface="楷体" pitchFamily="49" charset="-122"/>
              </a:rPr>
              <a:t>方法</a:t>
            </a:r>
            <a:r>
              <a:rPr lang="en-US" altLang="zh-CN" sz="2000" dirty="0" smtClean="0">
                <a:ea typeface="楷体" pitchFamily="49" charset="-122"/>
              </a:rPr>
              <a:t>,</a:t>
            </a:r>
            <a:r>
              <a:rPr lang="zh-CN" altLang="en-US" sz="2000" dirty="0" smtClean="0">
                <a:ea typeface="楷体" pitchFamily="49" charset="-122"/>
              </a:rPr>
              <a:t>将改过的值存入表格中。</a:t>
            </a:r>
          </a:p>
          <a:p>
            <a:pPr lvl="1" eaLnBrk="1" hangingPunct="1">
              <a:lnSpc>
                <a:spcPct val="150000"/>
              </a:lnSpc>
              <a:buFont typeface="Wingdings" pitchFamily="2" charset="2"/>
              <a:buNone/>
            </a:pPr>
            <a:r>
              <a:rPr lang="zh-CN" altLang="en-US" sz="2000" dirty="0" smtClean="0">
                <a:ea typeface="楷体" pitchFamily="49" charset="-122"/>
              </a:rPr>
              <a:t>   </a:t>
            </a:r>
            <a:r>
              <a:rPr lang="en-US" altLang="zh-CN" sz="2000" dirty="0" smtClean="0">
                <a:solidFill>
                  <a:srgbClr val="0000FF"/>
                </a:solidFill>
                <a:ea typeface="楷体" pitchFamily="49" charset="-122"/>
              </a:rPr>
              <a:t>public void </a:t>
            </a:r>
            <a:r>
              <a:rPr lang="en-US" altLang="zh-CN" sz="2000" dirty="0" err="1" smtClean="0">
                <a:solidFill>
                  <a:srgbClr val="0000FF"/>
                </a:solidFill>
                <a:ea typeface="楷体" pitchFamily="49" charset="-122"/>
              </a:rPr>
              <a:t>setValueAt</a:t>
            </a:r>
            <a:r>
              <a:rPr lang="en-US" altLang="zh-CN" sz="2000" dirty="0" smtClean="0">
                <a:solidFill>
                  <a:srgbClr val="0000FF"/>
                </a:solidFill>
                <a:ea typeface="楷体" pitchFamily="49" charset="-122"/>
              </a:rPr>
              <a:t>(Object </a:t>
            </a:r>
            <a:r>
              <a:rPr lang="en-US" altLang="zh-CN" sz="2000" dirty="0" err="1" smtClean="0">
                <a:solidFill>
                  <a:srgbClr val="0000FF"/>
                </a:solidFill>
                <a:ea typeface="楷体" pitchFamily="49" charset="-122"/>
              </a:rPr>
              <a:t>value,int</a:t>
            </a:r>
            <a:r>
              <a:rPr lang="en-US" altLang="zh-CN" sz="2000" dirty="0" smtClean="0">
                <a:solidFill>
                  <a:srgbClr val="0000FF"/>
                </a:solidFill>
                <a:ea typeface="楷体" pitchFamily="49" charset="-122"/>
              </a:rPr>
              <a:t> </a:t>
            </a:r>
            <a:r>
              <a:rPr lang="en-US" altLang="zh-CN" sz="2000" dirty="0" err="1" smtClean="0">
                <a:solidFill>
                  <a:srgbClr val="0000FF"/>
                </a:solidFill>
                <a:ea typeface="楷体" pitchFamily="49" charset="-122"/>
              </a:rPr>
              <a:t>row,int</a:t>
            </a:r>
            <a:r>
              <a:rPr lang="en-US" altLang="zh-CN" sz="2000" dirty="0" smtClean="0">
                <a:solidFill>
                  <a:srgbClr val="0000FF"/>
                </a:solidFill>
                <a:ea typeface="楷体" pitchFamily="49" charset="-122"/>
              </a:rPr>
              <a:t> col)</a:t>
            </a:r>
          </a:p>
          <a:p>
            <a:pPr lvl="1" eaLnBrk="1" hangingPunct="1">
              <a:lnSpc>
                <a:spcPct val="150000"/>
              </a:lnSpc>
              <a:buFont typeface="Wingdings" pitchFamily="2" charset="2"/>
              <a:buNone/>
            </a:pPr>
            <a:r>
              <a:rPr lang="en-US" altLang="zh-CN" sz="2000" dirty="0" smtClean="0">
                <a:solidFill>
                  <a:srgbClr val="0000FF"/>
                </a:solidFill>
                <a:ea typeface="楷体" pitchFamily="49" charset="-122"/>
              </a:rPr>
              <a:t>   {     data[row][col]=value;     </a:t>
            </a:r>
          </a:p>
          <a:p>
            <a:pPr lvl="1" eaLnBrk="1" hangingPunct="1">
              <a:lnSpc>
                <a:spcPct val="150000"/>
              </a:lnSpc>
              <a:buFont typeface="Wingdings" pitchFamily="2" charset="2"/>
              <a:buNone/>
            </a:pPr>
            <a:r>
              <a:rPr lang="en-US" altLang="zh-CN" sz="2000" dirty="0" smtClean="0">
                <a:solidFill>
                  <a:srgbClr val="0000FF"/>
                </a:solidFill>
                <a:ea typeface="楷体" pitchFamily="49" charset="-122"/>
              </a:rPr>
              <a:t>        </a:t>
            </a:r>
            <a:r>
              <a:rPr lang="en-US" altLang="zh-CN" sz="2000" dirty="0" err="1" smtClean="0">
                <a:solidFill>
                  <a:srgbClr val="0000FF"/>
                </a:solidFill>
                <a:ea typeface="楷体" pitchFamily="49" charset="-122"/>
              </a:rPr>
              <a:t>fireTableCellUpdated</a:t>
            </a:r>
            <a:r>
              <a:rPr lang="en-US" altLang="zh-CN" sz="2000" dirty="0" smtClean="0">
                <a:solidFill>
                  <a:srgbClr val="0000FF"/>
                </a:solidFill>
                <a:ea typeface="楷体" pitchFamily="49" charset="-122"/>
              </a:rPr>
              <a:t>(</a:t>
            </a:r>
            <a:r>
              <a:rPr lang="en-US" altLang="zh-CN" sz="2000" dirty="0" err="1" smtClean="0">
                <a:solidFill>
                  <a:srgbClr val="0000FF"/>
                </a:solidFill>
                <a:ea typeface="楷体" pitchFamily="49" charset="-122"/>
              </a:rPr>
              <a:t>row,col</a:t>
            </a:r>
            <a:r>
              <a:rPr lang="en-US" altLang="zh-CN" sz="2000" dirty="0" smtClean="0">
                <a:solidFill>
                  <a:srgbClr val="0000FF"/>
                </a:solidFill>
                <a:ea typeface="楷体" pitchFamily="49" charset="-122"/>
              </a:rPr>
              <a:t>);   } </a:t>
            </a:r>
            <a:r>
              <a:rPr lang="zh-CN" altLang="en-US" sz="2000" dirty="0" smtClean="0">
                <a:solidFill>
                  <a:srgbClr val="0000FF"/>
                </a:solidFill>
                <a:ea typeface="楷体" pitchFamily="49" charset="-122"/>
              </a:rPr>
              <a:t>通知字段被编辑</a:t>
            </a:r>
            <a:endParaRPr lang="en-US" altLang="zh-CN" sz="2000" dirty="0" smtClean="0">
              <a:solidFill>
                <a:srgbClr val="0000FF"/>
              </a:solidFill>
              <a:ea typeface="楷体" pitchFamily="49" charset="-122"/>
            </a:endParaRPr>
          </a:p>
        </p:txBody>
      </p:sp>
      <p:sp>
        <p:nvSpPr>
          <p:cNvPr id="37891" name="Rectangle 3"/>
          <p:cNvSpPr>
            <a:spLocks noGrp="1" noChangeArrowheads="1"/>
          </p:cNvSpPr>
          <p:nvPr>
            <p:ph type="title"/>
          </p:nvPr>
        </p:nvSpPr>
        <p:spPr>
          <a:xfrm>
            <a:off x="611188" y="476250"/>
            <a:ext cx="8208962" cy="792163"/>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zh-CN" altLang="en-US" sz="3200" smtClean="0">
                <a:ea typeface="楷体" pitchFamily="49" charset="-122"/>
              </a:rPr>
              <a:t>继承</a:t>
            </a:r>
            <a:r>
              <a:rPr lang="en-US" altLang="zh-CN" sz="3200" smtClean="0">
                <a:ea typeface="楷体" pitchFamily="49" charset="-122"/>
              </a:rPr>
              <a:t>AbstractTableModel</a:t>
            </a:r>
            <a:r>
              <a:rPr lang="zh-CN" altLang="en-US" sz="3200" smtClean="0">
                <a:ea typeface="楷体" pitchFamily="49" charset="-122"/>
              </a:rPr>
              <a:t>类创建表格的问题</a:t>
            </a:r>
          </a:p>
        </p:txBody>
      </p:sp>
    </p:spTree>
    <p:extLst>
      <p:ext uri="{BB962C8B-B14F-4D97-AF65-F5344CB8AC3E}">
        <p14:creationId xmlns:p14="http://schemas.microsoft.com/office/powerpoint/2010/main" val="355945656"/>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descr="羊皮纸"/>
          <p:cNvSpPr>
            <a:spLocks noGrp="1" noChangeArrowheads="1"/>
          </p:cNvSpPr>
          <p:nvPr>
            <p:ph type="title"/>
          </p:nvPr>
        </p:nvSpPr>
        <p:spPr>
          <a:xfrm>
            <a:off x="3814763" y="0"/>
            <a:ext cx="5329237" cy="1052513"/>
          </a:xfrm>
          <a:blipFill dpi="0" rotWithShape="1">
            <a:blip r:embed="rId3"/>
            <a:srcRect/>
            <a:tile tx="0" ty="0" sx="100000" sy="100000" flip="none" algn="tl"/>
          </a:blipFill>
          <a:ln>
            <a:solidFill>
              <a:srgbClr val="FFCC00"/>
            </a:solidFill>
            <a:miter lim="800000"/>
            <a:headEnd/>
            <a:tailEnd/>
          </a:ln>
        </p:spPr>
        <p:txBody>
          <a:bodyPr/>
          <a:lstStyle/>
          <a:p>
            <a:pPr eaLnBrk="1" hangingPunct="1"/>
            <a:r>
              <a:rPr lang="zh-CN" altLang="en-US" sz="2000" smtClean="0">
                <a:solidFill>
                  <a:schemeClr val="tx1"/>
                </a:solidFill>
              </a:rPr>
              <a:t>继承</a:t>
            </a:r>
            <a:r>
              <a:rPr lang="en-US" altLang="zh-CN" sz="2000" smtClean="0">
                <a:solidFill>
                  <a:schemeClr val="tx1"/>
                </a:solidFill>
              </a:rPr>
              <a:t>AbstractTableModel</a:t>
            </a:r>
            <a:r>
              <a:rPr lang="zh-CN" altLang="en-US" sz="2000" smtClean="0">
                <a:solidFill>
                  <a:schemeClr val="tx1"/>
                </a:solidFill>
              </a:rPr>
              <a:t>类</a:t>
            </a:r>
            <a:br>
              <a:rPr lang="zh-CN" altLang="en-US" sz="2000" smtClean="0">
                <a:solidFill>
                  <a:schemeClr val="tx1"/>
                </a:solidFill>
              </a:rPr>
            </a:br>
            <a:r>
              <a:rPr lang="zh-CN" altLang="en-US" sz="2000" smtClean="0">
                <a:solidFill>
                  <a:schemeClr val="tx1"/>
                </a:solidFill>
              </a:rPr>
              <a:t>创建可编辑的表格</a:t>
            </a:r>
          </a:p>
        </p:txBody>
      </p:sp>
      <p:sp>
        <p:nvSpPr>
          <p:cNvPr id="38915" name="Text Box 3"/>
          <p:cNvSpPr txBox="1">
            <a:spLocks noChangeArrowheads="1"/>
          </p:cNvSpPr>
          <p:nvPr/>
        </p:nvSpPr>
        <p:spPr bwMode="auto">
          <a:xfrm>
            <a:off x="71438" y="620713"/>
            <a:ext cx="9072562" cy="6473825"/>
          </a:xfrm>
          <a:prstGeom prst="rect">
            <a:avLst/>
          </a:prstGeom>
          <a:noFill/>
          <a:ln>
            <a:noFill/>
          </a:ln>
          <a:effectLst/>
          <a:extLst>
            <a:ext uri="{909E8E84-426E-40DD-AFC4-6F175D3DCCD1}">
              <a14:hiddenFill xmlns:a14="http://schemas.microsoft.com/office/drawing/2010/main">
                <a:gradFill rotWithShape="1">
                  <a:gsLst>
                    <a:gs pos="0">
                      <a:srgbClr val="FFFFFF"/>
                    </a:gs>
                    <a:gs pos="100000">
                      <a:schemeClr val="accent1"/>
                    </a:gs>
                  </a:gsLst>
                  <a:lin ang="189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spAutoFit/>
          </a:bodyPr>
          <a:lstStyle>
            <a:lvl1pPr marL="342900" indent="-342900"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fontAlgn="base" hangingPunct="1">
              <a:spcBef>
                <a:spcPct val="0"/>
              </a:spcBef>
              <a:spcAft>
                <a:spcPct val="0"/>
              </a:spcAft>
              <a:buClr>
                <a:srgbClr val="339966"/>
              </a:buClr>
            </a:pPr>
            <a:r>
              <a:rPr lang="en-US" altLang="zh-CN" sz="2000" dirty="0">
                <a:solidFill>
                  <a:srgbClr val="000000"/>
                </a:solidFill>
                <a:latin typeface="Tahoma" pitchFamily="34" charset="0"/>
                <a:ea typeface="黑体" pitchFamily="49" charset="-122"/>
              </a:rPr>
              <a:t>import </a:t>
            </a:r>
            <a:r>
              <a:rPr lang="en-US" altLang="zh-CN" sz="2000" dirty="0" err="1">
                <a:solidFill>
                  <a:srgbClr val="000000"/>
                </a:solidFill>
                <a:latin typeface="Tahoma" pitchFamily="34" charset="0"/>
                <a:ea typeface="黑体" pitchFamily="49" charset="-122"/>
              </a:rPr>
              <a:t>javax.swing</a:t>
            </a:r>
            <a:r>
              <a:rPr lang="en-US" altLang="zh-CN" sz="2000" dirty="0">
                <a:solidFill>
                  <a:srgbClr val="000000"/>
                </a:solidFill>
                <a:latin typeface="Tahoma" pitchFamily="34" charset="0"/>
                <a:ea typeface="黑体" pitchFamily="49" charset="-122"/>
              </a:rPr>
              <a:t>.*;</a:t>
            </a:r>
          </a:p>
          <a:p>
            <a:pPr eaLnBrk="1" fontAlgn="base" hangingPunct="1">
              <a:spcBef>
                <a:spcPct val="0"/>
              </a:spcBef>
              <a:spcAft>
                <a:spcPct val="0"/>
              </a:spcAft>
              <a:buClr>
                <a:srgbClr val="339966"/>
              </a:buClr>
            </a:pPr>
            <a:r>
              <a:rPr lang="en-US" altLang="zh-CN" sz="2000" dirty="0">
                <a:solidFill>
                  <a:srgbClr val="000000"/>
                </a:solidFill>
                <a:latin typeface="Tahoma" pitchFamily="34" charset="0"/>
                <a:ea typeface="黑体" pitchFamily="49" charset="-122"/>
              </a:rPr>
              <a:t>import </a:t>
            </a:r>
            <a:r>
              <a:rPr lang="en-US" altLang="zh-CN" sz="2000" dirty="0" err="1">
                <a:solidFill>
                  <a:srgbClr val="000000"/>
                </a:solidFill>
                <a:latin typeface="Tahoma" pitchFamily="34" charset="0"/>
                <a:ea typeface="黑体" pitchFamily="49" charset="-122"/>
              </a:rPr>
              <a:t>java.awt.event</a:t>
            </a:r>
            <a:r>
              <a:rPr lang="en-US" altLang="zh-CN" sz="2000" dirty="0">
                <a:solidFill>
                  <a:srgbClr val="000000"/>
                </a:solidFill>
                <a:latin typeface="Tahoma" pitchFamily="34" charset="0"/>
                <a:ea typeface="黑体" pitchFamily="49" charset="-122"/>
              </a:rPr>
              <a:t>.*;</a:t>
            </a:r>
          </a:p>
          <a:p>
            <a:pPr eaLnBrk="1" fontAlgn="base" hangingPunct="1">
              <a:spcBef>
                <a:spcPct val="0"/>
              </a:spcBef>
              <a:spcAft>
                <a:spcPct val="0"/>
              </a:spcAft>
              <a:buClr>
                <a:srgbClr val="339966"/>
              </a:buClr>
            </a:pPr>
            <a:r>
              <a:rPr lang="en-US" altLang="zh-CN" sz="2000" dirty="0">
                <a:solidFill>
                  <a:srgbClr val="000000"/>
                </a:solidFill>
                <a:latin typeface="Tahoma" pitchFamily="34" charset="0"/>
                <a:ea typeface="黑体" pitchFamily="49" charset="-122"/>
              </a:rPr>
              <a:t>import </a:t>
            </a:r>
            <a:r>
              <a:rPr lang="en-US" altLang="zh-CN" sz="2000" dirty="0" err="1">
                <a:solidFill>
                  <a:srgbClr val="000000"/>
                </a:solidFill>
                <a:latin typeface="Tahoma" pitchFamily="34" charset="0"/>
                <a:ea typeface="黑体" pitchFamily="49" charset="-122"/>
              </a:rPr>
              <a:t>javax.swing.table</a:t>
            </a:r>
            <a:r>
              <a:rPr lang="en-US" altLang="zh-CN" sz="2000" dirty="0">
                <a:solidFill>
                  <a:srgbClr val="000000"/>
                </a:solidFill>
                <a:latin typeface="Tahoma" pitchFamily="34" charset="0"/>
                <a:ea typeface="黑体" pitchFamily="49" charset="-122"/>
              </a:rPr>
              <a:t>.*;</a:t>
            </a:r>
          </a:p>
          <a:p>
            <a:pPr eaLnBrk="1" fontAlgn="base" hangingPunct="1">
              <a:spcBef>
                <a:spcPct val="0"/>
              </a:spcBef>
              <a:spcAft>
                <a:spcPct val="0"/>
              </a:spcAft>
              <a:buClr>
                <a:srgbClr val="339966"/>
              </a:buClr>
            </a:pPr>
            <a:r>
              <a:rPr lang="en-US" altLang="zh-CN" sz="2000" dirty="0">
                <a:solidFill>
                  <a:srgbClr val="000000"/>
                </a:solidFill>
                <a:latin typeface="Tahoma" pitchFamily="34" charset="0"/>
                <a:ea typeface="黑体" pitchFamily="49" charset="-122"/>
              </a:rPr>
              <a:t>import </a:t>
            </a:r>
            <a:r>
              <a:rPr lang="en-US" altLang="zh-CN" sz="2000" dirty="0" err="1">
                <a:solidFill>
                  <a:srgbClr val="000000"/>
                </a:solidFill>
                <a:latin typeface="Tahoma" pitchFamily="34" charset="0"/>
                <a:ea typeface="黑体" pitchFamily="49" charset="-122"/>
              </a:rPr>
              <a:t>java.awt</a:t>
            </a:r>
            <a:r>
              <a:rPr lang="en-US" altLang="zh-CN" sz="2000" dirty="0">
                <a:solidFill>
                  <a:srgbClr val="000000"/>
                </a:solidFill>
                <a:latin typeface="Tahoma" pitchFamily="34" charset="0"/>
                <a:ea typeface="黑体" pitchFamily="49" charset="-122"/>
              </a:rPr>
              <a:t>.*;</a:t>
            </a:r>
          </a:p>
          <a:p>
            <a:pPr eaLnBrk="1" fontAlgn="base" hangingPunct="1">
              <a:spcBef>
                <a:spcPct val="0"/>
              </a:spcBef>
              <a:spcAft>
                <a:spcPct val="0"/>
              </a:spcAft>
              <a:buClr>
                <a:srgbClr val="339966"/>
              </a:buClr>
            </a:pPr>
            <a:r>
              <a:rPr lang="en-US" altLang="zh-CN" sz="2000" b="1" dirty="0">
                <a:solidFill>
                  <a:srgbClr val="CC0066"/>
                </a:solidFill>
                <a:latin typeface="Tahoma" pitchFamily="34" charset="0"/>
                <a:ea typeface="黑体" pitchFamily="49" charset="-122"/>
              </a:rPr>
              <a:t>class </a:t>
            </a:r>
            <a:r>
              <a:rPr lang="en-US" altLang="zh-CN" sz="2000" b="1" dirty="0" err="1">
                <a:solidFill>
                  <a:srgbClr val="CC0066"/>
                </a:solidFill>
                <a:latin typeface="Tahoma" pitchFamily="34" charset="0"/>
                <a:ea typeface="黑体" pitchFamily="49" charset="-122"/>
              </a:rPr>
              <a:t>TableModel</a:t>
            </a:r>
            <a:r>
              <a:rPr lang="en-US" altLang="zh-CN" sz="2000" b="1" dirty="0">
                <a:solidFill>
                  <a:srgbClr val="CC0066"/>
                </a:solidFill>
                <a:latin typeface="Tahoma" pitchFamily="34" charset="0"/>
                <a:ea typeface="黑体" pitchFamily="49" charset="-122"/>
              </a:rPr>
              <a:t> extends </a:t>
            </a:r>
            <a:r>
              <a:rPr lang="en-US" altLang="zh-CN" sz="2000" b="1" dirty="0" err="1">
                <a:solidFill>
                  <a:srgbClr val="CC0066"/>
                </a:solidFill>
                <a:latin typeface="Tahoma" pitchFamily="34" charset="0"/>
                <a:ea typeface="黑体" pitchFamily="49" charset="-122"/>
              </a:rPr>
              <a:t>AbstractTableModel</a:t>
            </a:r>
            <a:r>
              <a:rPr lang="en-US" altLang="zh-CN" sz="2000" b="1" dirty="0">
                <a:solidFill>
                  <a:srgbClr val="CC0066"/>
                </a:solidFill>
                <a:latin typeface="Tahoma" pitchFamily="34" charset="0"/>
                <a:ea typeface="黑体" pitchFamily="49" charset="-122"/>
              </a:rPr>
              <a:t>{</a:t>
            </a:r>
            <a:r>
              <a:rPr lang="en-US" altLang="zh-CN" sz="2000" b="1" dirty="0">
                <a:solidFill>
                  <a:srgbClr val="990000"/>
                </a:solidFill>
                <a:latin typeface="Tahoma" pitchFamily="34" charset="0"/>
                <a:ea typeface="黑体" pitchFamily="49" charset="-122"/>
              </a:rPr>
              <a:t>           </a:t>
            </a:r>
            <a:r>
              <a:rPr lang="en-US" altLang="zh-CN" sz="2000" b="1" dirty="0">
                <a:solidFill>
                  <a:srgbClr val="006666"/>
                </a:solidFill>
                <a:latin typeface="Tahoma" pitchFamily="34" charset="0"/>
                <a:ea typeface="仿宋_GB2312"/>
                <a:cs typeface="仿宋_GB2312"/>
              </a:rPr>
              <a:t>//</a:t>
            </a:r>
            <a:r>
              <a:rPr lang="zh-CN" altLang="en-US" sz="2000" b="1" dirty="0">
                <a:solidFill>
                  <a:srgbClr val="006666"/>
                </a:solidFill>
                <a:latin typeface="Tahoma" pitchFamily="34" charset="0"/>
                <a:ea typeface="仿宋_GB2312"/>
                <a:cs typeface="仿宋_GB2312"/>
              </a:rPr>
              <a:t>表格模型类</a:t>
            </a:r>
          </a:p>
          <a:p>
            <a:pPr eaLnBrk="1" fontAlgn="base" hangingPunct="1">
              <a:spcBef>
                <a:spcPct val="0"/>
              </a:spcBef>
              <a:spcAft>
                <a:spcPct val="0"/>
              </a:spcAft>
              <a:buClr>
                <a:srgbClr val="339966"/>
              </a:buClr>
            </a:pPr>
            <a:r>
              <a:rPr lang="zh-CN" altLang="en-US" sz="2000" dirty="0">
                <a:solidFill>
                  <a:srgbClr val="000000"/>
                </a:solidFill>
                <a:latin typeface="Tahoma" pitchFamily="34" charset="0"/>
                <a:ea typeface="黑体" pitchFamily="49" charset="-122"/>
              </a:rPr>
              <a:t>	</a:t>
            </a:r>
            <a:r>
              <a:rPr lang="en-US" altLang="zh-CN" sz="2000" dirty="0">
                <a:solidFill>
                  <a:srgbClr val="000000"/>
                </a:solidFill>
                <a:latin typeface="Tahoma" pitchFamily="34" charset="0"/>
                <a:ea typeface="黑体" pitchFamily="49" charset="-122"/>
              </a:rPr>
              <a:t>Object data[][]={{"</a:t>
            </a:r>
            <a:r>
              <a:rPr lang="zh-CN" altLang="en-US" sz="2000" dirty="0">
                <a:solidFill>
                  <a:srgbClr val="000000"/>
                </a:solidFill>
                <a:latin typeface="Tahoma" pitchFamily="34" charset="0"/>
                <a:ea typeface="黑体" pitchFamily="49" charset="-122"/>
              </a:rPr>
              <a:t>陈峰</a:t>
            </a:r>
            <a:r>
              <a:rPr lang="en-US" altLang="zh-CN" sz="2000" dirty="0">
                <a:solidFill>
                  <a:srgbClr val="000000"/>
                </a:solidFill>
                <a:latin typeface="Tahoma" pitchFamily="34" charset="0"/>
                <a:ea typeface="黑体" pitchFamily="49" charset="-122"/>
              </a:rPr>
              <a:t>","</a:t>
            </a:r>
            <a:r>
              <a:rPr lang="zh-CN" altLang="en-US" sz="2000" dirty="0">
                <a:solidFill>
                  <a:srgbClr val="000000"/>
                </a:solidFill>
                <a:latin typeface="Tahoma" pitchFamily="34" charset="0"/>
                <a:ea typeface="黑体" pitchFamily="49" charset="-122"/>
              </a:rPr>
              <a:t>男</a:t>
            </a:r>
            <a:r>
              <a:rPr lang="en-US" altLang="zh-CN" sz="2000" dirty="0">
                <a:solidFill>
                  <a:srgbClr val="000000"/>
                </a:solidFill>
                <a:latin typeface="Tahoma" pitchFamily="34" charset="0"/>
                <a:ea typeface="黑体" pitchFamily="49" charset="-122"/>
              </a:rPr>
              <a:t>",new Integer(19),"</a:t>
            </a:r>
            <a:r>
              <a:rPr lang="zh-CN" altLang="en-US" sz="2000" dirty="0">
                <a:solidFill>
                  <a:srgbClr val="000000"/>
                </a:solidFill>
                <a:latin typeface="Tahoma" pitchFamily="34" charset="0"/>
                <a:ea typeface="黑体" pitchFamily="49" charset="-122"/>
              </a:rPr>
              <a:t>党员</a:t>
            </a:r>
            <a:r>
              <a:rPr lang="en-US" altLang="zh-CN" sz="2000" dirty="0">
                <a:solidFill>
                  <a:srgbClr val="000000"/>
                </a:solidFill>
                <a:latin typeface="Tahoma" pitchFamily="34" charset="0"/>
                <a:ea typeface="黑体" pitchFamily="49" charset="-122"/>
              </a:rPr>
              <a:t>"}, 	{"</a:t>
            </a:r>
            <a:r>
              <a:rPr lang="zh-CN" altLang="en-US" sz="2000" dirty="0">
                <a:solidFill>
                  <a:srgbClr val="000000"/>
                </a:solidFill>
                <a:latin typeface="Tahoma" pitchFamily="34" charset="0"/>
                <a:ea typeface="黑体" pitchFamily="49" charset="-122"/>
              </a:rPr>
              <a:t>田飞</a:t>
            </a:r>
            <a:r>
              <a:rPr lang="en-US" altLang="zh-CN" sz="2000" dirty="0">
                <a:solidFill>
                  <a:srgbClr val="000000"/>
                </a:solidFill>
                <a:latin typeface="Tahoma" pitchFamily="34" charset="0"/>
                <a:ea typeface="黑体" pitchFamily="49" charset="-122"/>
              </a:rPr>
              <a:t>","</a:t>
            </a:r>
            <a:r>
              <a:rPr lang="zh-CN" altLang="en-US" sz="2000" dirty="0">
                <a:solidFill>
                  <a:srgbClr val="000000"/>
                </a:solidFill>
                <a:latin typeface="Tahoma" pitchFamily="34" charset="0"/>
                <a:ea typeface="黑体" pitchFamily="49" charset="-122"/>
              </a:rPr>
              <a:t>男</a:t>
            </a:r>
            <a:r>
              <a:rPr lang="en-US" altLang="zh-CN" sz="2000" dirty="0">
                <a:solidFill>
                  <a:srgbClr val="000000"/>
                </a:solidFill>
                <a:latin typeface="Tahoma" pitchFamily="34" charset="0"/>
                <a:ea typeface="黑体" pitchFamily="49" charset="-122"/>
              </a:rPr>
              <a:t>",</a:t>
            </a:r>
            <a:br>
              <a:rPr lang="en-US" altLang="zh-CN" sz="2000" dirty="0">
                <a:solidFill>
                  <a:srgbClr val="000000"/>
                </a:solidFill>
                <a:latin typeface="Tahoma" pitchFamily="34" charset="0"/>
                <a:ea typeface="黑体" pitchFamily="49" charset="-122"/>
              </a:rPr>
            </a:br>
            <a:r>
              <a:rPr lang="en-US" altLang="zh-CN" sz="2000" dirty="0">
                <a:solidFill>
                  <a:srgbClr val="000000"/>
                </a:solidFill>
                <a:latin typeface="Tahoma" pitchFamily="34" charset="0"/>
                <a:ea typeface="黑体" pitchFamily="49" charset="-122"/>
              </a:rPr>
              <a:t>               new Integer(18),"</a:t>
            </a:r>
            <a:r>
              <a:rPr lang="zh-CN" altLang="en-US" sz="2000" dirty="0">
                <a:solidFill>
                  <a:srgbClr val="000000"/>
                </a:solidFill>
                <a:latin typeface="Tahoma" pitchFamily="34" charset="0"/>
                <a:ea typeface="黑体" pitchFamily="49" charset="-122"/>
              </a:rPr>
              <a:t>团员</a:t>
            </a:r>
            <a:r>
              <a:rPr lang="en-US" altLang="zh-CN" sz="2000" dirty="0">
                <a:solidFill>
                  <a:srgbClr val="000000"/>
                </a:solidFill>
                <a:latin typeface="Tahoma" pitchFamily="34" charset="0"/>
                <a:ea typeface="黑体" pitchFamily="49" charset="-122"/>
              </a:rPr>
              <a:t>"},	{"</a:t>
            </a:r>
            <a:r>
              <a:rPr lang="zh-CN" altLang="en-US" sz="2000" dirty="0">
                <a:solidFill>
                  <a:srgbClr val="000000"/>
                </a:solidFill>
                <a:latin typeface="Tahoma" pitchFamily="34" charset="0"/>
                <a:ea typeface="黑体" pitchFamily="49" charset="-122"/>
              </a:rPr>
              <a:t>胡锦</a:t>
            </a:r>
            <a:r>
              <a:rPr lang="en-US" altLang="zh-CN" sz="2000" dirty="0">
                <a:solidFill>
                  <a:srgbClr val="000000"/>
                </a:solidFill>
                <a:latin typeface="Tahoma" pitchFamily="34" charset="0"/>
                <a:ea typeface="黑体" pitchFamily="49" charset="-122"/>
              </a:rPr>
              <a:t>","</a:t>
            </a:r>
            <a:r>
              <a:rPr lang="zh-CN" altLang="en-US" sz="2000" dirty="0">
                <a:solidFill>
                  <a:srgbClr val="000000"/>
                </a:solidFill>
                <a:latin typeface="Tahoma" pitchFamily="34" charset="0"/>
                <a:ea typeface="黑体" pitchFamily="49" charset="-122"/>
              </a:rPr>
              <a:t>女</a:t>
            </a:r>
            <a:r>
              <a:rPr lang="en-US" altLang="zh-CN" sz="2000" dirty="0">
                <a:solidFill>
                  <a:srgbClr val="000000"/>
                </a:solidFill>
                <a:latin typeface="Tahoma" pitchFamily="34" charset="0"/>
                <a:ea typeface="黑体" pitchFamily="49" charset="-122"/>
              </a:rPr>
              <a:t>",new Integer(19),"</a:t>
            </a:r>
            <a:r>
              <a:rPr lang="zh-CN" altLang="en-US" sz="2000" dirty="0">
                <a:solidFill>
                  <a:srgbClr val="000000"/>
                </a:solidFill>
                <a:latin typeface="Tahoma" pitchFamily="34" charset="0"/>
                <a:ea typeface="黑体" pitchFamily="49" charset="-122"/>
              </a:rPr>
              <a:t>党员</a:t>
            </a:r>
            <a:r>
              <a:rPr lang="en-US" altLang="zh-CN" sz="2000" dirty="0">
                <a:solidFill>
                  <a:srgbClr val="000000"/>
                </a:solidFill>
                <a:latin typeface="Tahoma" pitchFamily="34" charset="0"/>
                <a:ea typeface="黑体" pitchFamily="49" charset="-122"/>
              </a:rPr>
              <a:t>"}};</a:t>
            </a:r>
          </a:p>
          <a:p>
            <a:pPr eaLnBrk="1" fontAlgn="base" hangingPunct="1">
              <a:spcBef>
                <a:spcPct val="0"/>
              </a:spcBef>
              <a:spcAft>
                <a:spcPct val="0"/>
              </a:spcAft>
              <a:buClr>
                <a:srgbClr val="339966"/>
              </a:buClr>
            </a:pPr>
            <a:r>
              <a:rPr lang="en-US" altLang="zh-CN" sz="2000" dirty="0">
                <a:solidFill>
                  <a:srgbClr val="000000"/>
                </a:solidFill>
                <a:latin typeface="Tahoma" pitchFamily="34" charset="0"/>
                <a:ea typeface="黑体" pitchFamily="49" charset="-122"/>
              </a:rPr>
              <a:t>	String </a:t>
            </a:r>
            <a:r>
              <a:rPr lang="en-US" altLang="zh-CN" sz="2000" dirty="0" err="1">
                <a:solidFill>
                  <a:srgbClr val="000000"/>
                </a:solidFill>
                <a:latin typeface="Tahoma" pitchFamily="34" charset="0"/>
                <a:ea typeface="黑体" pitchFamily="49" charset="-122"/>
              </a:rPr>
              <a:t>columnName</a:t>
            </a:r>
            <a:r>
              <a:rPr lang="en-US" altLang="zh-CN" sz="2000" dirty="0">
                <a:solidFill>
                  <a:srgbClr val="000000"/>
                </a:solidFill>
                <a:latin typeface="Tahoma" pitchFamily="34" charset="0"/>
                <a:ea typeface="黑体" pitchFamily="49" charset="-122"/>
              </a:rPr>
              <a:t>[]={"</a:t>
            </a:r>
            <a:r>
              <a:rPr lang="zh-CN" altLang="en-US" sz="2000" dirty="0">
                <a:solidFill>
                  <a:srgbClr val="000000"/>
                </a:solidFill>
                <a:latin typeface="Tahoma" pitchFamily="34" charset="0"/>
                <a:ea typeface="黑体" pitchFamily="49" charset="-122"/>
              </a:rPr>
              <a:t>姓名</a:t>
            </a:r>
            <a:r>
              <a:rPr lang="en-US" altLang="zh-CN" sz="2000" dirty="0">
                <a:solidFill>
                  <a:srgbClr val="000000"/>
                </a:solidFill>
                <a:latin typeface="Tahoma" pitchFamily="34" charset="0"/>
                <a:ea typeface="黑体" pitchFamily="49" charset="-122"/>
              </a:rPr>
              <a:t>","</a:t>
            </a:r>
            <a:r>
              <a:rPr lang="zh-CN" altLang="en-US" sz="2000" dirty="0">
                <a:solidFill>
                  <a:srgbClr val="000000"/>
                </a:solidFill>
                <a:latin typeface="Tahoma" pitchFamily="34" charset="0"/>
                <a:ea typeface="黑体" pitchFamily="49" charset="-122"/>
              </a:rPr>
              <a:t>性别</a:t>
            </a:r>
            <a:r>
              <a:rPr lang="en-US" altLang="zh-CN" sz="2000" dirty="0">
                <a:solidFill>
                  <a:srgbClr val="000000"/>
                </a:solidFill>
                <a:latin typeface="Tahoma" pitchFamily="34" charset="0"/>
                <a:ea typeface="黑体" pitchFamily="49" charset="-122"/>
              </a:rPr>
              <a:t>","</a:t>
            </a:r>
            <a:r>
              <a:rPr lang="zh-CN" altLang="en-US" sz="2000" dirty="0">
                <a:solidFill>
                  <a:srgbClr val="000000"/>
                </a:solidFill>
                <a:latin typeface="Tahoma" pitchFamily="34" charset="0"/>
                <a:ea typeface="黑体" pitchFamily="49" charset="-122"/>
              </a:rPr>
              <a:t>年龄</a:t>
            </a:r>
            <a:r>
              <a:rPr lang="en-US" altLang="zh-CN" sz="2000" dirty="0">
                <a:solidFill>
                  <a:srgbClr val="000000"/>
                </a:solidFill>
                <a:latin typeface="Tahoma" pitchFamily="34" charset="0"/>
                <a:ea typeface="黑体" pitchFamily="49" charset="-122"/>
              </a:rPr>
              <a:t>","</a:t>
            </a:r>
            <a:r>
              <a:rPr lang="zh-CN" altLang="en-US" sz="2000" dirty="0">
                <a:solidFill>
                  <a:srgbClr val="000000"/>
                </a:solidFill>
                <a:latin typeface="Tahoma" pitchFamily="34" charset="0"/>
                <a:ea typeface="黑体" pitchFamily="49" charset="-122"/>
              </a:rPr>
              <a:t>政治面貌</a:t>
            </a:r>
            <a:r>
              <a:rPr lang="en-US" altLang="zh-CN" sz="2000" dirty="0">
                <a:solidFill>
                  <a:srgbClr val="000000"/>
                </a:solidFill>
                <a:latin typeface="Tahoma" pitchFamily="34" charset="0"/>
                <a:ea typeface="黑体" pitchFamily="49" charset="-122"/>
              </a:rPr>
              <a:t>"};   </a:t>
            </a:r>
          </a:p>
          <a:p>
            <a:pPr eaLnBrk="1" fontAlgn="base" hangingPunct="1">
              <a:spcBef>
                <a:spcPct val="0"/>
              </a:spcBef>
              <a:spcAft>
                <a:spcPct val="0"/>
              </a:spcAft>
              <a:buClr>
                <a:srgbClr val="339966"/>
              </a:buClr>
            </a:pPr>
            <a:r>
              <a:rPr lang="en-US" altLang="zh-CN" sz="2000" dirty="0">
                <a:solidFill>
                  <a:srgbClr val="000000"/>
                </a:solidFill>
                <a:latin typeface="Tahoma" pitchFamily="34" charset="0"/>
                <a:ea typeface="黑体" pitchFamily="49" charset="-122"/>
              </a:rPr>
              <a:t>	public </a:t>
            </a:r>
            <a:r>
              <a:rPr lang="en-US" altLang="zh-CN" sz="2000" dirty="0" err="1">
                <a:solidFill>
                  <a:srgbClr val="000000"/>
                </a:solidFill>
                <a:latin typeface="Tahoma" pitchFamily="34" charset="0"/>
                <a:ea typeface="黑体" pitchFamily="49" charset="-122"/>
              </a:rPr>
              <a:t>int</a:t>
            </a:r>
            <a:r>
              <a:rPr lang="en-US" altLang="zh-CN" sz="2000" dirty="0">
                <a:solidFill>
                  <a:srgbClr val="000000"/>
                </a:solidFill>
                <a:latin typeface="Tahoma" pitchFamily="34" charset="0"/>
                <a:ea typeface="黑体" pitchFamily="49" charset="-122"/>
              </a:rPr>
              <a:t> </a:t>
            </a:r>
            <a:r>
              <a:rPr lang="en-US" altLang="zh-CN" sz="2000" dirty="0" err="1">
                <a:solidFill>
                  <a:srgbClr val="000000"/>
                </a:solidFill>
                <a:latin typeface="Tahoma" pitchFamily="34" charset="0"/>
                <a:ea typeface="黑体" pitchFamily="49" charset="-122"/>
              </a:rPr>
              <a:t>getColumnCount</a:t>
            </a:r>
            <a:r>
              <a:rPr lang="en-US" altLang="zh-CN" sz="2000" dirty="0">
                <a:solidFill>
                  <a:srgbClr val="000000"/>
                </a:solidFill>
                <a:latin typeface="Tahoma" pitchFamily="34" charset="0"/>
                <a:ea typeface="黑体" pitchFamily="49" charset="-122"/>
              </a:rPr>
              <a:t>() {        return </a:t>
            </a:r>
            <a:r>
              <a:rPr lang="en-US" altLang="zh-CN" sz="2000" dirty="0" err="1">
                <a:solidFill>
                  <a:srgbClr val="000000"/>
                </a:solidFill>
                <a:latin typeface="Tahoma" pitchFamily="34" charset="0"/>
                <a:ea typeface="黑体" pitchFamily="49" charset="-122"/>
              </a:rPr>
              <a:t>columnName.length</a:t>
            </a:r>
            <a:r>
              <a:rPr lang="en-US" altLang="zh-CN" sz="2000" dirty="0">
                <a:solidFill>
                  <a:srgbClr val="000000"/>
                </a:solidFill>
                <a:latin typeface="Tahoma" pitchFamily="34" charset="0"/>
                <a:ea typeface="黑体" pitchFamily="49" charset="-122"/>
              </a:rPr>
              <a:t>;    }</a:t>
            </a:r>
          </a:p>
          <a:p>
            <a:pPr eaLnBrk="1" fontAlgn="base" hangingPunct="1">
              <a:spcBef>
                <a:spcPct val="0"/>
              </a:spcBef>
              <a:spcAft>
                <a:spcPct val="0"/>
              </a:spcAft>
              <a:buClr>
                <a:srgbClr val="339966"/>
              </a:buClr>
            </a:pPr>
            <a:r>
              <a:rPr lang="en-US" altLang="zh-CN" sz="2000" dirty="0">
                <a:solidFill>
                  <a:srgbClr val="000000"/>
                </a:solidFill>
                <a:latin typeface="Tahoma" pitchFamily="34" charset="0"/>
                <a:ea typeface="黑体" pitchFamily="49" charset="-122"/>
              </a:rPr>
              <a:t>    	public </a:t>
            </a:r>
            <a:r>
              <a:rPr lang="en-US" altLang="zh-CN" sz="2000" dirty="0" err="1">
                <a:solidFill>
                  <a:srgbClr val="000000"/>
                </a:solidFill>
                <a:latin typeface="Tahoma" pitchFamily="34" charset="0"/>
                <a:ea typeface="黑体" pitchFamily="49" charset="-122"/>
              </a:rPr>
              <a:t>int</a:t>
            </a:r>
            <a:r>
              <a:rPr lang="en-US" altLang="zh-CN" sz="2000" dirty="0">
                <a:solidFill>
                  <a:srgbClr val="000000"/>
                </a:solidFill>
                <a:latin typeface="Tahoma" pitchFamily="34" charset="0"/>
                <a:ea typeface="黑体" pitchFamily="49" charset="-122"/>
              </a:rPr>
              <a:t> </a:t>
            </a:r>
            <a:r>
              <a:rPr lang="en-US" altLang="zh-CN" sz="2000" dirty="0" err="1">
                <a:solidFill>
                  <a:srgbClr val="000000"/>
                </a:solidFill>
                <a:latin typeface="Tahoma" pitchFamily="34" charset="0"/>
                <a:ea typeface="黑体" pitchFamily="49" charset="-122"/>
              </a:rPr>
              <a:t>getRowCount</a:t>
            </a:r>
            <a:r>
              <a:rPr lang="en-US" altLang="zh-CN" sz="2000" dirty="0">
                <a:solidFill>
                  <a:srgbClr val="000000"/>
                </a:solidFill>
                <a:latin typeface="Tahoma" pitchFamily="34" charset="0"/>
                <a:ea typeface="黑体" pitchFamily="49" charset="-122"/>
              </a:rPr>
              <a:t>() {        return </a:t>
            </a:r>
            <a:r>
              <a:rPr lang="en-US" altLang="zh-CN" sz="2000" dirty="0" err="1">
                <a:solidFill>
                  <a:srgbClr val="000000"/>
                </a:solidFill>
                <a:latin typeface="Tahoma" pitchFamily="34" charset="0"/>
                <a:ea typeface="黑体" pitchFamily="49" charset="-122"/>
              </a:rPr>
              <a:t>data.length</a:t>
            </a:r>
            <a:r>
              <a:rPr lang="en-US" altLang="zh-CN" sz="2000" dirty="0">
                <a:solidFill>
                  <a:srgbClr val="000000"/>
                </a:solidFill>
                <a:latin typeface="Tahoma" pitchFamily="34" charset="0"/>
                <a:ea typeface="黑体" pitchFamily="49" charset="-122"/>
              </a:rPr>
              <a:t>;    }</a:t>
            </a:r>
          </a:p>
          <a:p>
            <a:pPr eaLnBrk="1" fontAlgn="base" hangingPunct="1">
              <a:spcBef>
                <a:spcPct val="0"/>
              </a:spcBef>
              <a:spcAft>
                <a:spcPct val="0"/>
              </a:spcAft>
              <a:buClr>
                <a:srgbClr val="339966"/>
              </a:buClr>
            </a:pPr>
            <a:r>
              <a:rPr lang="en-US" altLang="zh-CN" sz="2000" dirty="0">
                <a:solidFill>
                  <a:srgbClr val="000000"/>
                </a:solidFill>
                <a:latin typeface="Tahoma" pitchFamily="34" charset="0"/>
                <a:ea typeface="黑体" pitchFamily="49" charset="-122"/>
              </a:rPr>
              <a:t>    	public Object </a:t>
            </a:r>
            <a:r>
              <a:rPr lang="en-US" altLang="zh-CN" sz="2000" dirty="0" err="1">
                <a:solidFill>
                  <a:srgbClr val="000000"/>
                </a:solidFill>
                <a:latin typeface="Tahoma" pitchFamily="34" charset="0"/>
                <a:ea typeface="黑体" pitchFamily="49" charset="-122"/>
              </a:rPr>
              <a:t>getValueAt</a:t>
            </a:r>
            <a:r>
              <a:rPr lang="en-US" altLang="zh-CN" sz="2000" dirty="0">
                <a:solidFill>
                  <a:srgbClr val="000000"/>
                </a:solidFill>
                <a:latin typeface="Tahoma" pitchFamily="34" charset="0"/>
                <a:ea typeface="黑体" pitchFamily="49" charset="-122"/>
              </a:rPr>
              <a:t>(</a:t>
            </a:r>
            <a:r>
              <a:rPr lang="en-US" altLang="zh-CN" sz="2000" dirty="0" err="1">
                <a:solidFill>
                  <a:srgbClr val="000000"/>
                </a:solidFill>
                <a:latin typeface="Tahoma" pitchFamily="34" charset="0"/>
                <a:ea typeface="黑体" pitchFamily="49" charset="-122"/>
              </a:rPr>
              <a:t>int</a:t>
            </a:r>
            <a:r>
              <a:rPr lang="en-US" altLang="zh-CN" sz="2000" dirty="0">
                <a:solidFill>
                  <a:srgbClr val="000000"/>
                </a:solidFill>
                <a:latin typeface="Tahoma" pitchFamily="34" charset="0"/>
                <a:ea typeface="黑体" pitchFamily="49" charset="-122"/>
              </a:rPr>
              <a:t> row, </a:t>
            </a:r>
            <a:r>
              <a:rPr lang="en-US" altLang="zh-CN" sz="2000" dirty="0" err="1">
                <a:solidFill>
                  <a:srgbClr val="000000"/>
                </a:solidFill>
                <a:latin typeface="Tahoma" pitchFamily="34" charset="0"/>
                <a:ea typeface="黑体" pitchFamily="49" charset="-122"/>
              </a:rPr>
              <a:t>int</a:t>
            </a:r>
            <a:r>
              <a:rPr lang="en-US" altLang="zh-CN" sz="2000" dirty="0">
                <a:solidFill>
                  <a:srgbClr val="000000"/>
                </a:solidFill>
                <a:latin typeface="Tahoma" pitchFamily="34" charset="0"/>
                <a:ea typeface="黑体" pitchFamily="49" charset="-122"/>
              </a:rPr>
              <a:t> col) {        return data[row][col];    }</a:t>
            </a:r>
          </a:p>
          <a:p>
            <a:pPr eaLnBrk="1" fontAlgn="base" hangingPunct="1">
              <a:spcBef>
                <a:spcPct val="0"/>
              </a:spcBef>
              <a:spcAft>
                <a:spcPct val="0"/>
              </a:spcAft>
              <a:buClr>
                <a:srgbClr val="339966"/>
              </a:buClr>
            </a:pPr>
            <a:r>
              <a:rPr lang="en-US" altLang="zh-CN" sz="2000" dirty="0">
                <a:solidFill>
                  <a:srgbClr val="000000"/>
                </a:solidFill>
                <a:latin typeface="Tahoma" pitchFamily="34" charset="0"/>
                <a:ea typeface="黑体" pitchFamily="49" charset="-122"/>
              </a:rPr>
              <a:t>    	public String </a:t>
            </a:r>
            <a:r>
              <a:rPr lang="en-US" altLang="zh-CN" sz="2000" dirty="0" err="1">
                <a:solidFill>
                  <a:srgbClr val="000000"/>
                </a:solidFill>
                <a:latin typeface="Tahoma" pitchFamily="34" charset="0"/>
                <a:ea typeface="黑体" pitchFamily="49" charset="-122"/>
              </a:rPr>
              <a:t>getColumnName</a:t>
            </a:r>
            <a:r>
              <a:rPr lang="en-US" altLang="zh-CN" sz="2000" dirty="0">
                <a:solidFill>
                  <a:srgbClr val="000000"/>
                </a:solidFill>
                <a:latin typeface="Tahoma" pitchFamily="34" charset="0"/>
                <a:ea typeface="黑体" pitchFamily="49" charset="-122"/>
              </a:rPr>
              <a:t>(</a:t>
            </a:r>
            <a:r>
              <a:rPr lang="en-US" altLang="zh-CN" sz="2000" dirty="0" err="1">
                <a:solidFill>
                  <a:srgbClr val="000000"/>
                </a:solidFill>
                <a:latin typeface="Tahoma" pitchFamily="34" charset="0"/>
                <a:ea typeface="黑体" pitchFamily="49" charset="-122"/>
              </a:rPr>
              <a:t>int</a:t>
            </a:r>
            <a:r>
              <a:rPr lang="en-US" altLang="zh-CN" sz="2000" dirty="0">
                <a:solidFill>
                  <a:srgbClr val="000000"/>
                </a:solidFill>
                <a:latin typeface="Tahoma" pitchFamily="34" charset="0"/>
                <a:ea typeface="黑体" pitchFamily="49" charset="-122"/>
              </a:rPr>
              <a:t> col) {        return </a:t>
            </a:r>
            <a:r>
              <a:rPr lang="en-US" altLang="zh-CN" sz="2000" dirty="0" err="1">
                <a:solidFill>
                  <a:srgbClr val="000000"/>
                </a:solidFill>
                <a:latin typeface="Tahoma" pitchFamily="34" charset="0"/>
                <a:ea typeface="黑体" pitchFamily="49" charset="-122"/>
              </a:rPr>
              <a:t>columnName</a:t>
            </a:r>
            <a:r>
              <a:rPr lang="en-US" altLang="zh-CN" sz="2000" dirty="0">
                <a:solidFill>
                  <a:srgbClr val="000000"/>
                </a:solidFill>
                <a:latin typeface="Tahoma" pitchFamily="34" charset="0"/>
                <a:ea typeface="黑体" pitchFamily="49" charset="-122"/>
              </a:rPr>
              <a:t>[col];    }</a:t>
            </a:r>
          </a:p>
          <a:p>
            <a:pPr eaLnBrk="1" fontAlgn="base" hangingPunct="1">
              <a:spcBef>
                <a:spcPct val="0"/>
              </a:spcBef>
              <a:spcAft>
                <a:spcPct val="0"/>
              </a:spcAft>
              <a:buClr>
                <a:srgbClr val="339966"/>
              </a:buClr>
            </a:pPr>
            <a:r>
              <a:rPr lang="en-US" altLang="zh-CN" sz="2000" dirty="0">
                <a:solidFill>
                  <a:srgbClr val="000000"/>
                </a:solidFill>
                <a:latin typeface="Tahoma" pitchFamily="34" charset="0"/>
                <a:ea typeface="黑体" pitchFamily="49" charset="-122"/>
              </a:rPr>
              <a:t>    	</a:t>
            </a:r>
            <a:r>
              <a:rPr lang="en-US" altLang="zh-CN" sz="2000" b="1" dirty="0">
                <a:solidFill>
                  <a:srgbClr val="0000FF"/>
                </a:solidFill>
                <a:latin typeface="Tahoma" pitchFamily="34" charset="0"/>
                <a:ea typeface="黑体" pitchFamily="49" charset="-122"/>
              </a:rPr>
              <a:t>public </a:t>
            </a:r>
            <a:r>
              <a:rPr lang="en-US" altLang="zh-CN" sz="2000" b="1" dirty="0" err="1">
                <a:solidFill>
                  <a:srgbClr val="0000FF"/>
                </a:solidFill>
                <a:latin typeface="Tahoma" pitchFamily="34" charset="0"/>
                <a:ea typeface="黑体" pitchFamily="49" charset="-122"/>
              </a:rPr>
              <a:t>boolean</a:t>
            </a:r>
            <a:r>
              <a:rPr lang="en-US" altLang="zh-CN" sz="2000" b="1" dirty="0">
                <a:solidFill>
                  <a:srgbClr val="0000FF"/>
                </a:solidFill>
                <a:latin typeface="Tahoma" pitchFamily="34" charset="0"/>
                <a:ea typeface="黑体" pitchFamily="49" charset="-122"/>
              </a:rPr>
              <a:t> </a:t>
            </a:r>
            <a:r>
              <a:rPr lang="en-US" altLang="zh-CN" sz="2000" b="1" dirty="0" err="1">
                <a:solidFill>
                  <a:srgbClr val="0000FF"/>
                </a:solidFill>
                <a:latin typeface="Tahoma" pitchFamily="34" charset="0"/>
                <a:ea typeface="黑体" pitchFamily="49" charset="-122"/>
              </a:rPr>
              <a:t>isCellEditable</a:t>
            </a:r>
            <a:r>
              <a:rPr lang="en-US" altLang="zh-CN" sz="2000" b="1" dirty="0">
                <a:solidFill>
                  <a:srgbClr val="0000FF"/>
                </a:solidFill>
                <a:latin typeface="Tahoma" pitchFamily="34" charset="0"/>
                <a:ea typeface="黑体" pitchFamily="49" charset="-122"/>
              </a:rPr>
              <a:t>(</a:t>
            </a:r>
            <a:r>
              <a:rPr lang="en-US" altLang="zh-CN" sz="2000" b="1" dirty="0" err="1">
                <a:solidFill>
                  <a:srgbClr val="0000FF"/>
                </a:solidFill>
                <a:latin typeface="Tahoma" pitchFamily="34" charset="0"/>
                <a:ea typeface="黑体" pitchFamily="49" charset="-122"/>
              </a:rPr>
              <a:t>int</a:t>
            </a:r>
            <a:r>
              <a:rPr lang="en-US" altLang="zh-CN" sz="2000" b="1" dirty="0">
                <a:solidFill>
                  <a:srgbClr val="0000FF"/>
                </a:solidFill>
                <a:latin typeface="Tahoma" pitchFamily="34" charset="0"/>
                <a:ea typeface="黑体" pitchFamily="49" charset="-122"/>
              </a:rPr>
              <a:t> </a:t>
            </a:r>
            <a:r>
              <a:rPr lang="en-US" altLang="zh-CN" sz="2000" b="1" dirty="0" err="1">
                <a:solidFill>
                  <a:srgbClr val="0000FF"/>
                </a:solidFill>
                <a:latin typeface="Tahoma" pitchFamily="34" charset="0"/>
                <a:ea typeface="黑体" pitchFamily="49" charset="-122"/>
              </a:rPr>
              <a:t>rowIndex,int</a:t>
            </a:r>
            <a:r>
              <a:rPr lang="en-US" altLang="zh-CN" sz="2000" b="1" dirty="0">
                <a:solidFill>
                  <a:srgbClr val="0000FF"/>
                </a:solidFill>
                <a:latin typeface="Tahoma" pitchFamily="34" charset="0"/>
                <a:ea typeface="黑体" pitchFamily="49" charset="-122"/>
              </a:rPr>
              <a:t> </a:t>
            </a:r>
            <a:r>
              <a:rPr lang="en-US" altLang="zh-CN" sz="2000" b="1" dirty="0" err="1">
                <a:solidFill>
                  <a:srgbClr val="0000FF"/>
                </a:solidFill>
                <a:latin typeface="Tahoma" pitchFamily="34" charset="0"/>
                <a:ea typeface="黑体" pitchFamily="49" charset="-122"/>
              </a:rPr>
              <a:t>columnIndex</a:t>
            </a:r>
            <a:r>
              <a:rPr lang="en-US" altLang="zh-CN" sz="2000" b="1" dirty="0">
                <a:solidFill>
                  <a:srgbClr val="0000FF"/>
                </a:solidFill>
                <a:latin typeface="Tahoma" pitchFamily="34" charset="0"/>
                <a:ea typeface="黑体" pitchFamily="49" charset="-122"/>
              </a:rPr>
              <a:t>)</a:t>
            </a:r>
          </a:p>
          <a:p>
            <a:pPr eaLnBrk="1" fontAlgn="base" hangingPunct="1">
              <a:spcBef>
                <a:spcPct val="0"/>
              </a:spcBef>
              <a:spcAft>
                <a:spcPct val="0"/>
              </a:spcAft>
              <a:buClr>
                <a:srgbClr val="339966"/>
              </a:buClr>
            </a:pPr>
            <a:r>
              <a:rPr lang="en-US" altLang="zh-CN" sz="2000" dirty="0">
                <a:solidFill>
                  <a:srgbClr val="000000"/>
                </a:solidFill>
                <a:latin typeface="Tahoma" pitchFamily="34" charset="0"/>
                <a:ea typeface="黑体" pitchFamily="49" charset="-122"/>
              </a:rPr>
              <a:t>    	{     return true;    } </a:t>
            </a:r>
          </a:p>
          <a:p>
            <a:pPr eaLnBrk="1" fontAlgn="base" hangingPunct="1">
              <a:spcBef>
                <a:spcPct val="0"/>
              </a:spcBef>
              <a:spcAft>
                <a:spcPct val="0"/>
              </a:spcAft>
              <a:buClr>
                <a:srgbClr val="339966"/>
              </a:buClr>
            </a:pPr>
            <a:r>
              <a:rPr lang="en-US" altLang="zh-CN" sz="2000" dirty="0">
                <a:solidFill>
                  <a:srgbClr val="000000"/>
                </a:solidFill>
                <a:latin typeface="Tahoma" pitchFamily="34" charset="0"/>
                <a:ea typeface="黑体" pitchFamily="49" charset="-122"/>
              </a:rPr>
              <a:t>	</a:t>
            </a:r>
            <a:r>
              <a:rPr lang="en-US" altLang="zh-CN" sz="2000" b="1" dirty="0">
                <a:solidFill>
                  <a:srgbClr val="0000FF"/>
                </a:solidFill>
                <a:latin typeface="Tahoma" pitchFamily="34" charset="0"/>
                <a:ea typeface="黑体" pitchFamily="49" charset="-122"/>
              </a:rPr>
              <a:t>public void </a:t>
            </a:r>
            <a:r>
              <a:rPr lang="en-US" altLang="zh-CN" sz="2000" b="1" dirty="0" err="1">
                <a:solidFill>
                  <a:srgbClr val="0000FF"/>
                </a:solidFill>
                <a:latin typeface="Tahoma" pitchFamily="34" charset="0"/>
                <a:ea typeface="黑体" pitchFamily="49" charset="-122"/>
              </a:rPr>
              <a:t>setValueAt</a:t>
            </a:r>
            <a:r>
              <a:rPr lang="en-US" altLang="zh-CN" sz="2000" b="1" dirty="0">
                <a:solidFill>
                  <a:srgbClr val="0000FF"/>
                </a:solidFill>
                <a:latin typeface="Tahoma" pitchFamily="34" charset="0"/>
                <a:ea typeface="黑体" pitchFamily="49" charset="-122"/>
              </a:rPr>
              <a:t>(Object </a:t>
            </a:r>
            <a:r>
              <a:rPr lang="en-US" altLang="zh-CN" sz="2000" b="1" dirty="0" err="1">
                <a:solidFill>
                  <a:srgbClr val="0000FF"/>
                </a:solidFill>
                <a:latin typeface="Tahoma" pitchFamily="34" charset="0"/>
                <a:ea typeface="黑体" pitchFamily="49" charset="-122"/>
              </a:rPr>
              <a:t>value,int</a:t>
            </a:r>
            <a:r>
              <a:rPr lang="en-US" altLang="zh-CN" sz="2000" b="1" dirty="0">
                <a:solidFill>
                  <a:srgbClr val="0000FF"/>
                </a:solidFill>
                <a:latin typeface="Tahoma" pitchFamily="34" charset="0"/>
                <a:ea typeface="黑体" pitchFamily="49" charset="-122"/>
              </a:rPr>
              <a:t> </a:t>
            </a:r>
            <a:r>
              <a:rPr lang="en-US" altLang="zh-CN" sz="2000" b="1" dirty="0" err="1">
                <a:solidFill>
                  <a:srgbClr val="0000FF"/>
                </a:solidFill>
                <a:latin typeface="Tahoma" pitchFamily="34" charset="0"/>
                <a:ea typeface="黑体" pitchFamily="49" charset="-122"/>
              </a:rPr>
              <a:t>row,int</a:t>
            </a:r>
            <a:r>
              <a:rPr lang="en-US" altLang="zh-CN" sz="2000" b="1" dirty="0">
                <a:solidFill>
                  <a:srgbClr val="0000FF"/>
                </a:solidFill>
                <a:latin typeface="Tahoma" pitchFamily="34" charset="0"/>
                <a:ea typeface="黑体" pitchFamily="49" charset="-122"/>
              </a:rPr>
              <a:t> col)</a:t>
            </a:r>
          </a:p>
          <a:p>
            <a:pPr eaLnBrk="1" fontAlgn="base" hangingPunct="1">
              <a:spcBef>
                <a:spcPct val="0"/>
              </a:spcBef>
              <a:spcAft>
                <a:spcPct val="0"/>
              </a:spcAft>
              <a:buClr>
                <a:srgbClr val="339966"/>
              </a:buClr>
            </a:pPr>
            <a:r>
              <a:rPr lang="en-US" altLang="zh-CN" sz="2000" dirty="0">
                <a:solidFill>
                  <a:srgbClr val="000000"/>
                </a:solidFill>
                <a:latin typeface="Tahoma" pitchFamily="34" charset="0"/>
                <a:ea typeface="黑体" pitchFamily="49" charset="-122"/>
              </a:rPr>
              <a:t>   	{     data[row][col]=value;     </a:t>
            </a:r>
            <a:r>
              <a:rPr lang="en-US" altLang="zh-CN" sz="2000" dirty="0" err="1">
                <a:solidFill>
                  <a:srgbClr val="000000"/>
                </a:solidFill>
                <a:latin typeface="Tahoma" pitchFamily="34" charset="0"/>
                <a:ea typeface="黑体" pitchFamily="49" charset="-122"/>
              </a:rPr>
              <a:t>fireTableCellUpdated</a:t>
            </a:r>
            <a:r>
              <a:rPr lang="en-US" altLang="zh-CN" sz="2000" dirty="0">
                <a:solidFill>
                  <a:srgbClr val="000000"/>
                </a:solidFill>
                <a:latin typeface="Tahoma" pitchFamily="34" charset="0"/>
                <a:ea typeface="黑体" pitchFamily="49" charset="-122"/>
              </a:rPr>
              <a:t>(</a:t>
            </a:r>
            <a:r>
              <a:rPr lang="en-US" altLang="zh-CN" sz="2000" dirty="0" err="1">
                <a:solidFill>
                  <a:srgbClr val="000000"/>
                </a:solidFill>
                <a:latin typeface="Tahoma" pitchFamily="34" charset="0"/>
                <a:ea typeface="黑体" pitchFamily="49" charset="-122"/>
              </a:rPr>
              <a:t>row,col</a:t>
            </a:r>
            <a:r>
              <a:rPr lang="en-US" altLang="zh-CN" sz="2000" dirty="0">
                <a:solidFill>
                  <a:srgbClr val="000000"/>
                </a:solidFill>
                <a:latin typeface="Tahoma" pitchFamily="34" charset="0"/>
                <a:ea typeface="黑体" pitchFamily="49" charset="-122"/>
              </a:rPr>
              <a:t>);   </a:t>
            </a:r>
          </a:p>
          <a:p>
            <a:pPr eaLnBrk="1" fontAlgn="base" hangingPunct="1">
              <a:spcBef>
                <a:spcPct val="0"/>
              </a:spcBef>
              <a:spcAft>
                <a:spcPct val="0"/>
              </a:spcAft>
              <a:buClr>
                <a:srgbClr val="339966"/>
              </a:buClr>
            </a:pPr>
            <a:r>
              <a:rPr lang="en-US" altLang="zh-CN" sz="2000" dirty="0">
                <a:solidFill>
                  <a:srgbClr val="000000"/>
                </a:solidFill>
                <a:latin typeface="Tahoma" pitchFamily="34" charset="0"/>
                <a:ea typeface="黑体" pitchFamily="49" charset="-122"/>
              </a:rPr>
              <a:t>   	} </a:t>
            </a:r>
          </a:p>
          <a:p>
            <a:pPr eaLnBrk="1" fontAlgn="base" hangingPunct="1">
              <a:spcBef>
                <a:spcPct val="0"/>
              </a:spcBef>
              <a:spcAft>
                <a:spcPct val="0"/>
              </a:spcAft>
              <a:buClr>
                <a:srgbClr val="339966"/>
              </a:buClr>
            </a:pPr>
            <a:r>
              <a:rPr lang="en-US" altLang="zh-CN" sz="2000" b="1" dirty="0">
                <a:solidFill>
                  <a:srgbClr val="CC0066"/>
                </a:solidFill>
                <a:latin typeface="Tahoma" pitchFamily="34" charset="0"/>
                <a:ea typeface="黑体" pitchFamily="49" charset="-122"/>
              </a:rPr>
              <a:t>}</a:t>
            </a:r>
          </a:p>
        </p:txBody>
      </p:sp>
    </p:spTree>
    <p:extLst>
      <p:ext uri="{BB962C8B-B14F-4D97-AF65-F5344CB8AC3E}">
        <p14:creationId xmlns:p14="http://schemas.microsoft.com/office/powerpoint/2010/main" val="2039822451"/>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344488" y="765175"/>
            <a:ext cx="8424862" cy="5524500"/>
          </a:xfrm>
          <a:prstGeom prst="rect">
            <a:avLst/>
          </a:prstGeom>
          <a:noFill/>
          <a:ln>
            <a:noFill/>
          </a:ln>
          <a:effectLst/>
          <a:extLst>
            <a:ext uri="{909E8E84-426E-40DD-AFC4-6F175D3DCCD1}">
              <a14:hiddenFill xmlns:a14="http://schemas.microsoft.com/office/drawing/2010/main">
                <a:solidFill>
                  <a:srgbClr val="E7FFE7"/>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spAutoFit/>
          </a:bodyPr>
          <a:lstStyle>
            <a:lvl1pPr marL="342900"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fontAlgn="base" hangingPunct="1">
              <a:lnSpc>
                <a:spcPct val="110000"/>
              </a:lnSpc>
              <a:spcBef>
                <a:spcPct val="0"/>
              </a:spcBef>
              <a:spcAft>
                <a:spcPct val="0"/>
              </a:spcAft>
              <a:buClr>
                <a:srgbClr val="339966"/>
              </a:buClr>
            </a:pPr>
            <a:r>
              <a:rPr lang="en-US" altLang="zh-CN" sz="1800" b="1" dirty="0">
                <a:solidFill>
                  <a:srgbClr val="CC0066"/>
                </a:solidFill>
                <a:latin typeface="Arial" pitchFamily="34" charset="0"/>
                <a:ea typeface="黑体" pitchFamily="49" charset="-122"/>
              </a:rPr>
              <a:t>class </a:t>
            </a:r>
            <a:r>
              <a:rPr lang="en-US" altLang="zh-CN" sz="1800" b="1" dirty="0" err="1">
                <a:solidFill>
                  <a:srgbClr val="CC0066"/>
                </a:solidFill>
                <a:latin typeface="Arial" pitchFamily="34" charset="0"/>
                <a:ea typeface="黑体" pitchFamily="49" charset="-122"/>
              </a:rPr>
              <a:t>TableDemo</a:t>
            </a:r>
            <a:r>
              <a:rPr lang="en-US" altLang="zh-CN" sz="1800" b="1" dirty="0">
                <a:solidFill>
                  <a:srgbClr val="CC0066"/>
                </a:solidFill>
                <a:latin typeface="Arial" pitchFamily="34" charset="0"/>
                <a:ea typeface="黑体" pitchFamily="49" charset="-122"/>
              </a:rPr>
              <a:t> implements  </a:t>
            </a:r>
            <a:r>
              <a:rPr lang="en-US" altLang="zh-CN" sz="1800" b="1" dirty="0" err="1">
                <a:solidFill>
                  <a:srgbClr val="CC0066"/>
                </a:solidFill>
                <a:latin typeface="Arial" pitchFamily="34" charset="0"/>
                <a:ea typeface="黑体" pitchFamily="49" charset="-122"/>
              </a:rPr>
              <a:t>ActionListener</a:t>
            </a:r>
            <a:r>
              <a:rPr lang="en-US" altLang="zh-CN" sz="1800" b="1" dirty="0">
                <a:solidFill>
                  <a:srgbClr val="CC0066"/>
                </a:solidFill>
                <a:latin typeface="仿宋_GB2312"/>
                <a:ea typeface="仿宋_GB2312"/>
                <a:cs typeface="仿宋_GB2312"/>
              </a:rPr>
              <a:t>{</a:t>
            </a:r>
            <a:r>
              <a:rPr lang="en-US" altLang="zh-CN" sz="1800" b="1" dirty="0">
                <a:solidFill>
                  <a:srgbClr val="990000"/>
                </a:solidFill>
                <a:latin typeface="仿宋_GB2312"/>
                <a:ea typeface="仿宋_GB2312"/>
                <a:cs typeface="仿宋_GB2312"/>
              </a:rPr>
              <a:t>  </a:t>
            </a:r>
            <a:r>
              <a:rPr lang="en-US" altLang="zh-CN" sz="1800" b="1" dirty="0">
                <a:solidFill>
                  <a:srgbClr val="006666"/>
                </a:solidFill>
                <a:latin typeface="仿宋_GB2312"/>
                <a:ea typeface="仿宋_GB2312"/>
                <a:cs typeface="仿宋_GB2312"/>
              </a:rPr>
              <a:t>//</a:t>
            </a:r>
            <a:r>
              <a:rPr lang="zh-CN" altLang="en-US" sz="1800" b="1" dirty="0">
                <a:solidFill>
                  <a:srgbClr val="006666"/>
                </a:solidFill>
                <a:latin typeface="仿宋_GB2312"/>
                <a:ea typeface="仿宋_GB2312"/>
                <a:cs typeface="仿宋_GB2312"/>
              </a:rPr>
              <a:t>表格类</a:t>
            </a:r>
          </a:p>
          <a:p>
            <a:pPr eaLnBrk="1" fontAlgn="base" hangingPunct="1">
              <a:lnSpc>
                <a:spcPct val="110000"/>
              </a:lnSpc>
              <a:spcBef>
                <a:spcPct val="0"/>
              </a:spcBef>
              <a:spcAft>
                <a:spcPct val="0"/>
              </a:spcAft>
              <a:buClr>
                <a:srgbClr val="339966"/>
              </a:buClr>
            </a:pPr>
            <a:r>
              <a:rPr lang="zh-CN" altLang="en-US" sz="1800" dirty="0">
                <a:solidFill>
                  <a:srgbClr val="000000"/>
                </a:solidFill>
                <a:latin typeface="Arial" pitchFamily="34" charset="0"/>
                <a:ea typeface="黑体" pitchFamily="49" charset="-122"/>
              </a:rPr>
              <a:t>	</a:t>
            </a:r>
            <a:r>
              <a:rPr lang="en-US" altLang="zh-CN" sz="1800" dirty="0" err="1">
                <a:solidFill>
                  <a:srgbClr val="000000"/>
                </a:solidFill>
                <a:latin typeface="Arial" pitchFamily="34" charset="0"/>
                <a:ea typeface="黑体" pitchFamily="49" charset="-122"/>
              </a:rPr>
              <a:t>JTable</a:t>
            </a:r>
            <a:r>
              <a:rPr lang="en-US" altLang="zh-CN" sz="1800" dirty="0">
                <a:solidFill>
                  <a:srgbClr val="000000"/>
                </a:solidFill>
                <a:latin typeface="Arial" pitchFamily="34" charset="0"/>
                <a:ea typeface="黑体" pitchFamily="49" charset="-122"/>
              </a:rPr>
              <a:t> table;      </a:t>
            </a:r>
          </a:p>
          <a:p>
            <a:pPr eaLnBrk="1" fontAlgn="base" hangingPunct="1">
              <a:lnSpc>
                <a:spcPct val="110000"/>
              </a:lnSpc>
              <a:spcBef>
                <a:spcPct val="0"/>
              </a:spcBef>
              <a:spcAft>
                <a:spcPct val="0"/>
              </a:spcAft>
              <a:buClr>
                <a:srgbClr val="339966"/>
              </a:buClr>
            </a:pPr>
            <a:r>
              <a:rPr lang="en-US" altLang="zh-CN" sz="1800" dirty="0">
                <a:solidFill>
                  <a:srgbClr val="000000"/>
                </a:solidFill>
                <a:latin typeface="Arial" pitchFamily="34" charset="0"/>
                <a:ea typeface="黑体" pitchFamily="49" charset="-122"/>
              </a:rPr>
              <a:t>	</a:t>
            </a:r>
            <a:r>
              <a:rPr lang="en-US" altLang="zh-CN" sz="1800" dirty="0" err="1">
                <a:solidFill>
                  <a:srgbClr val="000000"/>
                </a:solidFill>
                <a:latin typeface="Arial" pitchFamily="34" charset="0"/>
                <a:ea typeface="黑体" pitchFamily="49" charset="-122"/>
              </a:rPr>
              <a:t>JButton</a:t>
            </a:r>
            <a:r>
              <a:rPr lang="en-US" altLang="zh-CN" sz="1800" dirty="0">
                <a:solidFill>
                  <a:srgbClr val="000000"/>
                </a:solidFill>
                <a:latin typeface="Arial" pitchFamily="34" charset="0"/>
                <a:ea typeface="黑体" pitchFamily="49" charset="-122"/>
              </a:rPr>
              <a:t> b;</a:t>
            </a:r>
          </a:p>
          <a:p>
            <a:pPr eaLnBrk="1" fontAlgn="base" hangingPunct="1">
              <a:lnSpc>
                <a:spcPct val="110000"/>
              </a:lnSpc>
              <a:spcBef>
                <a:spcPct val="0"/>
              </a:spcBef>
              <a:spcAft>
                <a:spcPct val="0"/>
              </a:spcAft>
              <a:buClr>
                <a:srgbClr val="339966"/>
              </a:buClr>
            </a:pPr>
            <a:r>
              <a:rPr lang="en-US" altLang="zh-CN" sz="1800" dirty="0">
                <a:solidFill>
                  <a:srgbClr val="000000"/>
                </a:solidFill>
                <a:latin typeface="Arial" pitchFamily="34" charset="0"/>
                <a:ea typeface="黑体" pitchFamily="49" charset="-122"/>
              </a:rPr>
              <a:t>	</a:t>
            </a:r>
            <a:r>
              <a:rPr lang="en-US" altLang="zh-CN" sz="1800" dirty="0" err="1">
                <a:solidFill>
                  <a:srgbClr val="000000"/>
                </a:solidFill>
                <a:latin typeface="Arial" pitchFamily="34" charset="0"/>
                <a:ea typeface="黑体" pitchFamily="49" charset="-122"/>
              </a:rPr>
              <a:t>TableModel</a:t>
            </a:r>
            <a:r>
              <a:rPr lang="en-US" altLang="zh-CN" sz="1800" dirty="0">
                <a:solidFill>
                  <a:srgbClr val="000000"/>
                </a:solidFill>
                <a:latin typeface="Arial" pitchFamily="34" charset="0"/>
                <a:ea typeface="黑体" pitchFamily="49" charset="-122"/>
              </a:rPr>
              <a:t> tm;</a:t>
            </a:r>
          </a:p>
          <a:p>
            <a:pPr eaLnBrk="1" fontAlgn="base" hangingPunct="1">
              <a:lnSpc>
                <a:spcPct val="110000"/>
              </a:lnSpc>
              <a:spcBef>
                <a:spcPct val="0"/>
              </a:spcBef>
              <a:spcAft>
                <a:spcPct val="0"/>
              </a:spcAft>
              <a:buClr>
                <a:srgbClr val="339966"/>
              </a:buClr>
            </a:pPr>
            <a:r>
              <a:rPr lang="en-US" altLang="zh-CN" sz="1800" dirty="0">
                <a:solidFill>
                  <a:srgbClr val="000000"/>
                </a:solidFill>
                <a:latin typeface="Arial" pitchFamily="34" charset="0"/>
                <a:ea typeface="黑体" pitchFamily="49" charset="-122"/>
              </a:rPr>
              <a:t>	</a:t>
            </a:r>
            <a:r>
              <a:rPr lang="en-US" altLang="zh-CN" sz="1800" dirty="0" err="1">
                <a:solidFill>
                  <a:srgbClr val="0000FF"/>
                </a:solidFill>
                <a:latin typeface="Arial" pitchFamily="34" charset="0"/>
                <a:ea typeface="黑体" pitchFamily="49" charset="-122"/>
              </a:rPr>
              <a:t>TableDemo</a:t>
            </a:r>
            <a:r>
              <a:rPr lang="en-US" altLang="zh-CN" sz="1800" dirty="0">
                <a:solidFill>
                  <a:srgbClr val="0000FF"/>
                </a:solidFill>
                <a:latin typeface="Arial" pitchFamily="34" charset="0"/>
                <a:ea typeface="黑体" pitchFamily="49" charset="-122"/>
              </a:rPr>
              <a:t>(){</a:t>
            </a:r>
          </a:p>
          <a:p>
            <a:pPr eaLnBrk="1" fontAlgn="base" hangingPunct="1">
              <a:lnSpc>
                <a:spcPct val="110000"/>
              </a:lnSpc>
              <a:spcBef>
                <a:spcPct val="0"/>
              </a:spcBef>
              <a:spcAft>
                <a:spcPct val="0"/>
              </a:spcAft>
              <a:buClr>
                <a:srgbClr val="339966"/>
              </a:buClr>
            </a:pPr>
            <a:r>
              <a:rPr lang="en-US" altLang="zh-CN" sz="1800" dirty="0">
                <a:solidFill>
                  <a:srgbClr val="000000"/>
                </a:solidFill>
                <a:latin typeface="Arial" pitchFamily="34" charset="0"/>
                <a:ea typeface="黑体" pitchFamily="49" charset="-122"/>
              </a:rPr>
              <a:t>		tm=new </a:t>
            </a:r>
            <a:r>
              <a:rPr lang="en-US" altLang="zh-CN" sz="1800" dirty="0" err="1">
                <a:solidFill>
                  <a:srgbClr val="000000"/>
                </a:solidFill>
                <a:latin typeface="Arial" pitchFamily="34" charset="0"/>
                <a:ea typeface="黑体" pitchFamily="49" charset="-122"/>
              </a:rPr>
              <a:t>TableModel</a:t>
            </a:r>
            <a:r>
              <a:rPr lang="en-US" altLang="zh-CN" sz="1800" dirty="0">
                <a:solidFill>
                  <a:srgbClr val="000000"/>
                </a:solidFill>
                <a:latin typeface="Arial" pitchFamily="34" charset="0"/>
                <a:ea typeface="黑体" pitchFamily="49" charset="-122"/>
              </a:rPr>
              <a:t>();</a:t>
            </a:r>
          </a:p>
          <a:p>
            <a:pPr eaLnBrk="1" fontAlgn="base" hangingPunct="1">
              <a:lnSpc>
                <a:spcPct val="110000"/>
              </a:lnSpc>
              <a:spcBef>
                <a:spcPct val="0"/>
              </a:spcBef>
              <a:spcAft>
                <a:spcPct val="0"/>
              </a:spcAft>
              <a:buClr>
                <a:srgbClr val="339966"/>
              </a:buClr>
            </a:pPr>
            <a:r>
              <a:rPr lang="en-US" altLang="zh-CN" sz="1800" dirty="0">
                <a:solidFill>
                  <a:srgbClr val="000000"/>
                </a:solidFill>
                <a:latin typeface="Arial" pitchFamily="34" charset="0"/>
                <a:ea typeface="黑体" pitchFamily="49" charset="-122"/>
              </a:rPr>
              <a:t>		table=new </a:t>
            </a:r>
            <a:r>
              <a:rPr lang="en-US" altLang="zh-CN" sz="1800" dirty="0" err="1">
                <a:solidFill>
                  <a:srgbClr val="000000"/>
                </a:solidFill>
                <a:latin typeface="Arial" pitchFamily="34" charset="0"/>
                <a:ea typeface="黑体" pitchFamily="49" charset="-122"/>
              </a:rPr>
              <a:t>JTable</a:t>
            </a:r>
            <a:r>
              <a:rPr lang="en-US" altLang="zh-CN" sz="1800" dirty="0">
                <a:solidFill>
                  <a:srgbClr val="000000"/>
                </a:solidFill>
                <a:latin typeface="Arial" pitchFamily="34" charset="0"/>
                <a:ea typeface="黑体" pitchFamily="49" charset="-122"/>
              </a:rPr>
              <a:t>(tm);</a:t>
            </a:r>
          </a:p>
          <a:p>
            <a:pPr eaLnBrk="1" fontAlgn="base" hangingPunct="1">
              <a:lnSpc>
                <a:spcPct val="110000"/>
              </a:lnSpc>
              <a:spcBef>
                <a:spcPct val="0"/>
              </a:spcBef>
              <a:spcAft>
                <a:spcPct val="0"/>
              </a:spcAft>
              <a:buClr>
                <a:srgbClr val="339966"/>
              </a:buClr>
            </a:pPr>
            <a:r>
              <a:rPr lang="en-US" altLang="zh-CN" sz="1800" dirty="0">
                <a:solidFill>
                  <a:srgbClr val="000000"/>
                </a:solidFill>
                <a:latin typeface="Arial" pitchFamily="34" charset="0"/>
                <a:ea typeface="黑体" pitchFamily="49" charset="-122"/>
              </a:rPr>
              <a:t>		</a:t>
            </a:r>
            <a:r>
              <a:rPr lang="en-US" altLang="zh-CN" sz="1800" dirty="0" err="1">
                <a:solidFill>
                  <a:srgbClr val="000000"/>
                </a:solidFill>
                <a:latin typeface="Arial" pitchFamily="34" charset="0"/>
                <a:ea typeface="黑体" pitchFamily="49" charset="-122"/>
              </a:rPr>
              <a:t>table.setRowHeight</a:t>
            </a:r>
            <a:r>
              <a:rPr lang="en-US" altLang="zh-CN" sz="1800" dirty="0">
                <a:solidFill>
                  <a:srgbClr val="000000"/>
                </a:solidFill>
                <a:latin typeface="Arial" pitchFamily="34" charset="0"/>
                <a:ea typeface="黑体" pitchFamily="49" charset="-122"/>
              </a:rPr>
              <a:t>(25);                </a:t>
            </a:r>
            <a:r>
              <a:rPr lang="en-US" altLang="zh-CN" sz="1800" b="1" dirty="0">
                <a:solidFill>
                  <a:srgbClr val="006666"/>
                </a:solidFill>
                <a:latin typeface="仿宋_GB2312"/>
                <a:ea typeface="仿宋_GB2312"/>
                <a:cs typeface="仿宋_GB2312"/>
              </a:rPr>
              <a:t>//</a:t>
            </a:r>
            <a:r>
              <a:rPr lang="zh-CN" altLang="en-US" sz="1800" b="1" dirty="0">
                <a:solidFill>
                  <a:srgbClr val="006666"/>
                </a:solidFill>
                <a:latin typeface="仿宋_GB2312"/>
                <a:ea typeface="仿宋_GB2312"/>
                <a:cs typeface="仿宋_GB2312"/>
              </a:rPr>
              <a:t>设置行高</a:t>
            </a:r>
          </a:p>
          <a:p>
            <a:pPr eaLnBrk="1" fontAlgn="base" hangingPunct="1">
              <a:lnSpc>
                <a:spcPct val="110000"/>
              </a:lnSpc>
              <a:spcBef>
                <a:spcPct val="0"/>
              </a:spcBef>
              <a:spcAft>
                <a:spcPct val="0"/>
              </a:spcAft>
              <a:buClr>
                <a:srgbClr val="339966"/>
              </a:buClr>
            </a:pPr>
            <a:r>
              <a:rPr lang="zh-CN" altLang="en-US" sz="1800" dirty="0">
                <a:solidFill>
                  <a:srgbClr val="000000"/>
                </a:solidFill>
                <a:latin typeface="Arial" pitchFamily="34" charset="0"/>
                <a:ea typeface="黑体" pitchFamily="49" charset="-122"/>
              </a:rPr>
              <a:t>		</a:t>
            </a:r>
            <a:r>
              <a:rPr lang="en-US" altLang="zh-CN" sz="1800" dirty="0" err="1">
                <a:solidFill>
                  <a:srgbClr val="000000"/>
                </a:solidFill>
                <a:latin typeface="Arial" pitchFamily="34" charset="0"/>
                <a:ea typeface="黑体" pitchFamily="49" charset="-122"/>
              </a:rPr>
              <a:t>JScrollPane</a:t>
            </a:r>
            <a:r>
              <a:rPr lang="en-US" altLang="zh-CN" sz="1800" dirty="0">
                <a:solidFill>
                  <a:srgbClr val="000000"/>
                </a:solidFill>
                <a:latin typeface="Arial" pitchFamily="34" charset="0"/>
                <a:ea typeface="黑体" pitchFamily="49" charset="-122"/>
              </a:rPr>
              <a:t>  pane=new </a:t>
            </a:r>
            <a:r>
              <a:rPr lang="en-US" altLang="zh-CN" sz="1800" dirty="0" err="1">
                <a:solidFill>
                  <a:srgbClr val="000000"/>
                </a:solidFill>
                <a:latin typeface="Arial" pitchFamily="34" charset="0"/>
                <a:ea typeface="黑体" pitchFamily="49" charset="-122"/>
              </a:rPr>
              <a:t>JScrollPane</a:t>
            </a:r>
            <a:r>
              <a:rPr lang="en-US" altLang="zh-CN" sz="1800" dirty="0">
                <a:solidFill>
                  <a:srgbClr val="000000"/>
                </a:solidFill>
                <a:latin typeface="Arial" pitchFamily="34" charset="0"/>
                <a:ea typeface="黑体" pitchFamily="49" charset="-122"/>
              </a:rPr>
              <a:t>(table);  </a:t>
            </a:r>
            <a:r>
              <a:rPr lang="en-US" altLang="zh-CN" sz="1800" b="1" dirty="0">
                <a:solidFill>
                  <a:srgbClr val="006666"/>
                </a:solidFill>
                <a:latin typeface="仿宋_GB2312"/>
                <a:ea typeface="仿宋_GB2312"/>
                <a:cs typeface="仿宋_GB2312"/>
              </a:rPr>
              <a:t>//</a:t>
            </a:r>
            <a:r>
              <a:rPr lang="zh-CN" altLang="en-US" sz="1800" b="1" dirty="0">
                <a:solidFill>
                  <a:srgbClr val="006666"/>
                </a:solidFill>
                <a:latin typeface="仿宋_GB2312"/>
                <a:ea typeface="仿宋_GB2312"/>
                <a:cs typeface="仿宋_GB2312"/>
              </a:rPr>
              <a:t>添加滚动条</a:t>
            </a:r>
          </a:p>
          <a:p>
            <a:pPr eaLnBrk="1" fontAlgn="base" hangingPunct="1">
              <a:lnSpc>
                <a:spcPct val="110000"/>
              </a:lnSpc>
              <a:spcBef>
                <a:spcPct val="0"/>
              </a:spcBef>
              <a:spcAft>
                <a:spcPct val="0"/>
              </a:spcAft>
              <a:buClr>
                <a:srgbClr val="339966"/>
              </a:buClr>
            </a:pPr>
            <a:r>
              <a:rPr lang="zh-CN" altLang="en-US" sz="1800" dirty="0">
                <a:solidFill>
                  <a:srgbClr val="000000"/>
                </a:solidFill>
                <a:latin typeface="Arial" pitchFamily="34" charset="0"/>
                <a:ea typeface="黑体" pitchFamily="49" charset="-122"/>
              </a:rPr>
              <a:t>		</a:t>
            </a:r>
            <a:r>
              <a:rPr lang="en-US" altLang="zh-CN" sz="1800" dirty="0" err="1">
                <a:solidFill>
                  <a:srgbClr val="000000"/>
                </a:solidFill>
                <a:latin typeface="Arial" pitchFamily="34" charset="0"/>
                <a:ea typeface="黑体" pitchFamily="49" charset="-122"/>
              </a:rPr>
              <a:t>JFrame</a:t>
            </a:r>
            <a:r>
              <a:rPr lang="en-US" altLang="zh-CN" sz="1800" dirty="0">
                <a:solidFill>
                  <a:srgbClr val="000000"/>
                </a:solidFill>
                <a:latin typeface="Arial" pitchFamily="34" charset="0"/>
                <a:ea typeface="黑体" pitchFamily="49" charset="-122"/>
              </a:rPr>
              <a:t> f=new </a:t>
            </a:r>
            <a:r>
              <a:rPr lang="en-US" altLang="zh-CN" sz="1800" dirty="0" err="1">
                <a:solidFill>
                  <a:srgbClr val="000000"/>
                </a:solidFill>
                <a:latin typeface="Arial" pitchFamily="34" charset="0"/>
                <a:ea typeface="黑体" pitchFamily="49" charset="-122"/>
              </a:rPr>
              <a:t>JFrame</a:t>
            </a:r>
            <a:r>
              <a:rPr lang="en-US" altLang="zh-CN" sz="1800" dirty="0">
                <a:solidFill>
                  <a:srgbClr val="000000"/>
                </a:solidFill>
                <a:latin typeface="Arial" pitchFamily="34" charset="0"/>
                <a:ea typeface="黑体" pitchFamily="49" charset="-122"/>
              </a:rPr>
              <a:t>();</a:t>
            </a:r>
          </a:p>
          <a:p>
            <a:pPr eaLnBrk="1" fontAlgn="base" hangingPunct="1">
              <a:lnSpc>
                <a:spcPct val="110000"/>
              </a:lnSpc>
              <a:spcBef>
                <a:spcPct val="0"/>
              </a:spcBef>
              <a:spcAft>
                <a:spcPct val="0"/>
              </a:spcAft>
              <a:buClr>
                <a:srgbClr val="339966"/>
              </a:buClr>
            </a:pPr>
            <a:r>
              <a:rPr lang="en-US" altLang="zh-CN" sz="1800" dirty="0">
                <a:solidFill>
                  <a:srgbClr val="000000"/>
                </a:solidFill>
                <a:latin typeface="Arial" pitchFamily="34" charset="0"/>
                <a:ea typeface="黑体" pitchFamily="49" charset="-122"/>
              </a:rPr>
              <a:t>		</a:t>
            </a:r>
            <a:r>
              <a:rPr lang="en-US" altLang="zh-CN" sz="1800" dirty="0" err="1">
                <a:solidFill>
                  <a:srgbClr val="000000"/>
                </a:solidFill>
                <a:latin typeface="Arial" pitchFamily="34" charset="0"/>
                <a:ea typeface="黑体" pitchFamily="49" charset="-122"/>
              </a:rPr>
              <a:t>f.setSize</a:t>
            </a:r>
            <a:r>
              <a:rPr lang="en-US" altLang="zh-CN" sz="1800" dirty="0">
                <a:solidFill>
                  <a:srgbClr val="000000"/>
                </a:solidFill>
                <a:latin typeface="Arial" pitchFamily="34" charset="0"/>
                <a:ea typeface="黑体" pitchFamily="49" charset="-122"/>
              </a:rPr>
              <a:t>(300,200);</a:t>
            </a:r>
          </a:p>
          <a:p>
            <a:pPr eaLnBrk="1" fontAlgn="base" hangingPunct="1">
              <a:lnSpc>
                <a:spcPct val="110000"/>
              </a:lnSpc>
              <a:spcBef>
                <a:spcPct val="0"/>
              </a:spcBef>
              <a:spcAft>
                <a:spcPct val="0"/>
              </a:spcAft>
              <a:buClr>
                <a:srgbClr val="339966"/>
              </a:buClr>
            </a:pPr>
            <a:r>
              <a:rPr lang="en-US" altLang="zh-CN" sz="1800" dirty="0">
                <a:solidFill>
                  <a:srgbClr val="000000"/>
                </a:solidFill>
                <a:latin typeface="Arial" pitchFamily="34" charset="0"/>
                <a:ea typeface="黑体" pitchFamily="49" charset="-122"/>
              </a:rPr>
              <a:t>		</a:t>
            </a:r>
            <a:r>
              <a:rPr lang="en-US" altLang="zh-CN" sz="1800" dirty="0" err="1">
                <a:solidFill>
                  <a:srgbClr val="000000"/>
                </a:solidFill>
                <a:latin typeface="Arial" pitchFamily="34" charset="0"/>
                <a:ea typeface="黑体" pitchFamily="49" charset="-122"/>
              </a:rPr>
              <a:t>f.add</a:t>
            </a:r>
            <a:r>
              <a:rPr lang="en-US" altLang="zh-CN" sz="1800" dirty="0">
                <a:solidFill>
                  <a:srgbClr val="000000"/>
                </a:solidFill>
                <a:latin typeface="Arial" pitchFamily="34" charset="0"/>
                <a:ea typeface="黑体" pitchFamily="49" charset="-122"/>
              </a:rPr>
              <a:t>(pane);</a:t>
            </a:r>
          </a:p>
          <a:p>
            <a:pPr eaLnBrk="1" fontAlgn="base" hangingPunct="1">
              <a:lnSpc>
                <a:spcPct val="110000"/>
              </a:lnSpc>
              <a:spcBef>
                <a:spcPct val="0"/>
              </a:spcBef>
              <a:spcAft>
                <a:spcPct val="0"/>
              </a:spcAft>
              <a:buClr>
                <a:srgbClr val="339966"/>
              </a:buClr>
            </a:pPr>
            <a:r>
              <a:rPr lang="en-US" altLang="zh-CN" sz="1800" dirty="0">
                <a:solidFill>
                  <a:srgbClr val="000000"/>
                </a:solidFill>
                <a:latin typeface="Arial" pitchFamily="34" charset="0"/>
                <a:ea typeface="黑体" pitchFamily="49" charset="-122"/>
              </a:rPr>
              <a:t>		</a:t>
            </a:r>
            <a:r>
              <a:rPr lang="en-US" altLang="zh-CN" sz="1800" dirty="0" err="1">
                <a:solidFill>
                  <a:srgbClr val="000000"/>
                </a:solidFill>
                <a:latin typeface="Arial" pitchFamily="34" charset="0"/>
                <a:ea typeface="黑体" pitchFamily="49" charset="-122"/>
              </a:rPr>
              <a:t>f.setVisible</a:t>
            </a:r>
            <a:r>
              <a:rPr lang="en-US" altLang="zh-CN" sz="1800" dirty="0">
                <a:solidFill>
                  <a:srgbClr val="000000"/>
                </a:solidFill>
                <a:latin typeface="Arial" pitchFamily="34" charset="0"/>
                <a:ea typeface="黑体" pitchFamily="49" charset="-122"/>
              </a:rPr>
              <a:t>(true);</a:t>
            </a:r>
          </a:p>
          <a:p>
            <a:pPr eaLnBrk="1" fontAlgn="base" hangingPunct="1">
              <a:lnSpc>
                <a:spcPct val="110000"/>
              </a:lnSpc>
              <a:spcBef>
                <a:spcPct val="0"/>
              </a:spcBef>
              <a:spcAft>
                <a:spcPct val="0"/>
              </a:spcAft>
              <a:buClr>
                <a:srgbClr val="339966"/>
              </a:buClr>
            </a:pPr>
            <a:r>
              <a:rPr lang="en-US" altLang="zh-CN" sz="1800" dirty="0">
                <a:solidFill>
                  <a:srgbClr val="000000"/>
                </a:solidFill>
                <a:latin typeface="Arial" pitchFamily="34" charset="0"/>
                <a:ea typeface="黑体" pitchFamily="49" charset="-122"/>
              </a:rPr>
              <a:t>		b=new </a:t>
            </a:r>
            <a:r>
              <a:rPr lang="en-US" altLang="zh-CN" sz="1800" dirty="0" err="1">
                <a:solidFill>
                  <a:srgbClr val="000000"/>
                </a:solidFill>
                <a:latin typeface="Arial" pitchFamily="34" charset="0"/>
                <a:ea typeface="黑体" pitchFamily="49" charset="-122"/>
              </a:rPr>
              <a:t>JButton</a:t>
            </a:r>
            <a:r>
              <a:rPr lang="en-US" altLang="zh-CN" sz="1800" dirty="0">
                <a:solidFill>
                  <a:srgbClr val="000000"/>
                </a:solidFill>
                <a:latin typeface="Arial" pitchFamily="34" charset="0"/>
                <a:ea typeface="黑体" pitchFamily="49" charset="-122"/>
              </a:rPr>
              <a:t>(“</a:t>
            </a:r>
            <a:r>
              <a:rPr lang="zh-CN" altLang="en-US" sz="1800" dirty="0">
                <a:solidFill>
                  <a:srgbClr val="000000"/>
                </a:solidFill>
                <a:latin typeface="Arial" pitchFamily="34" charset="0"/>
                <a:ea typeface="黑体" pitchFamily="49" charset="-122"/>
              </a:rPr>
              <a:t>显示”</a:t>
            </a:r>
            <a:r>
              <a:rPr lang="en-US" altLang="zh-CN" sz="1800" dirty="0">
                <a:solidFill>
                  <a:srgbClr val="000000"/>
                </a:solidFill>
                <a:latin typeface="Arial" pitchFamily="34" charset="0"/>
                <a:ea typeface="黑体" pitchFamily="49" charset="-122"/>
              </a:rPr>
              <a:t>);   </a:t>
            </a:r>
            <a:r>
              <a:rPr lang="en-US" altLang="zh-CN" sz="1800" b="1" dirty="0">
                <a:solidFill>
                  <a:srgbClr val="006666"/>
                </a:solidFill>
                <a:latin typeface="仿宋_GB2312"/>
                <a:ea typeface="仿宋_GB2312"/>
                <a:cs typeface="仿宋_GB2312"/>
              </a:rPr>
              <a:t>//</a:t>
            </a:r>
            <a:r>
              <a:rPr lang="zh-CN" altLang="en-US" sz="1800" b="1" dirty="0">
                <a:solidFill>
                  <a:srgbClr val="006666"/>
                </a:solidFill>
                <a:latin typeface="仿宋_GB2312"/>
                <a:ea typeface="仿宋_GB2312"/>
                <a:cs typeface="仿宋_GB2312"/>
              </a:rPr>
              <a:t>用于显示数据的更新情况</a:t>
            </a:r>
          </a:p>
          <a:p>
            <a:pPr eaLnBrk="1" fontAlgn="base" hangingPunct="1">
              <a:lnSpc>
                <a:spcPct val="110000"/>
              </a:lnSpc>
              <a:spcBef>
                <a:spcPct val="0"/>
              </a:spcBef>
              <a:spcAft>
                <a:spcPct val="0"/>
              </a:spcAft>
              <a:buClr>
                <a:srgbClr val="339966"/>
              </a:buClr>
            </a:pPr>
            <a:r>
              <a:rPr lang="zh-CN" altLang="en-US" sz="1800" dirty="0">
                <a:solidFill>
                  <a:srgbClr val="000000"/>
                </a:solidFill>
                <a:latin typeface="Arial" pitchFamily="34" charset="0"/>
                <a:ea typeface="黑体" pitchFamily="49" charset="-122"/>
              </a:rPr>
              <a:t>		</a:t>
            </a:r>
            <a:r>
              <a:rPr lang="en-US" altLang="zh-CN" sz="1800" dirty="0" err="1">
                <a:solidFill>
                  <a:srgbClr val="000000"/>
                </a:solidFill>
                <a:latin typeface="Arial" pitchFamily="34" charset="0"/>
                <a:ea typeface="黑体" pitchFamily="49" charset="-122"/>
              </a:rPr>
              <a:t>f.add</a:t>
            </a:r>
            <a:r>
              <a:rPr lang="en-US" altLang="zh-CN" sz="1800" dirty="0">
                <a:solidFill>
                  <a:srgbClr val="000000"/>
                </a:solidFill>
                <a:latin typeface="Arial" pitchFamily="34" charset="0"/>
                <a:ea typeface="黑体" pitchFamily="49" charset="-122"/>
              </a:rPr>
              <a:t>(</a:t>
            </a:r>
            <a:r>
              <a:rPr lang="en-US" altLang="zh-CN" sz="1800" dirty="0" err="1">
                <a:solidFill>
                  <a:srgbClr val="000000"/>
                </a:solidFill>
                <a:latin typeface="Arial" pitchFamily="34" charset="0"/>
                <a:ea typeface="黑体" pitchFamily="49" charset="-122"/>
              </a:rPr>
              <a:t>b,BorderLayout.SOUTH</a:t>
            </a:r>
            <a:r>
              <a:rPr lang="en-US" altLang="zh-CN" sz="1800" dirty="0">
                <a:solidFill>
                  <a:srgbClr val="000000"/>
                </a:solidFill>
                <a:latin typeface="Arial" pitchFamily="34" charset="0"/>
                <a:ea typeface="黑体" pitchFamily="49" charset="-122"/>
              </a:rPr>
              <a:t>);   </a:t>
            </a:r>
          </a:p>
          <a:p>
            <a:pPr eaLnBrk="1" fontAlgn="base" hangingPunct="1">
              <a:lnSpc>
                <a:spcPct val="110000"/>
              </a:lnSpc>
              <a:spcBef>
                <a:spcPct val="0"/>
              </a:spcBef>
              <a:spcAft>
                <a:spcPct val="0"/>
              </a:spcAft>
              <a:buClr>
                <a:srgbClr val="339966"/>
              </a:buClr>
            </a:pPr>
            <a:r>
              <a:rPr lang="en-US" altLang="zh-CN" sz="1800" dirty="0">
                <a:solidFill>
                  <a:srgbClr val="000000"/>
                </a:solidFill>
                <a:latin typeface="Arial" pitchFamily="34" charset="0"/>
                <a:ea typeface="黑体" pitchFamily="49" charset="-122"/>
              </a:rPr>
              <a:t>		</a:t>
            </a:r>
            <a:r>
              <a:rPr lang="en-US" altLang="zh-CN" sz="1800" dirty="0" err="1">
                <a:solidFill>
                  <a:srgbClr val="000000"/>
                </a:solidFill>
                <a:latin typeface="Arial" pitchFamily="34" charset="0"/>
                <a:ea typeface="黑体" pitchFamily="49" charset="-122"/>
              </a:rPr>
              <a:t>b.addActionListener</a:t>
            </a:r>
            <a:r>
              <a:rPr lang="en-US" altLang="zh-CN" sz="1800" dirty="0">
                <a:solidFill>
                  <a:srgbClr val="000000"/>
                </a:solidFill>
                <a:latin typeface="Arial" pitchFamily="34" charset="0"/>
                <a:ea typeface="黑体" pitchFamily="49" charset="-122"/>
              </a:rPr>
              <a:t>(this);</a:t>
            </a:r>
          </a:p>
          <a:p>
            <a:pPr eaLnBrk="1" fontAlgn="base" hangingPunct="1">
              <a:lnSpc>
                <a:spcPct val="110000"/>
              </a:lnSpc>
              <a:spcBef>
                <a:spcPct val="0"/>
              </a:spcBef>
              <a:spcAft>
                <a:spcPct val="0"/>
              </a:spcAft>
              <a:buClr>
                <a:srgbClr val="339966"/>
              </a:buClr>
            </a:pPr>
            <a:r>
              <a:rPr lang="en-US" altLang="zh-CN" sz="1800" dirty="0">
                <a:solidFill>
                  <a:srgbClr val="000000"/>
                </a:solidFill>
                <a:latin typeface="Arial" pitchFamily="34" charset="0"/>
                <a:ea typeface="黑体" pitchFamily="49" charset="-122"/>
              </a:rPr>
              <a:t>	} </a:t>
            </a:r>
          </a:p>
          <a:p>
            <a:pPr eaLnBrk="1" fontAlgn="base" hangingPunct="1">
              <a:lnSpc>
                <a:spcPct val="130000"/>
              </a:lnSpc>
              <a:spcBef>
                <a:spcPct val="0"/>
              </a:spcBef>
              <a:spcAft>
                <a:spcPct val="0"/>
              </a:spcAft>
              <a:buClr>
                <a:srgbClr val="339966"/>
              </a:buClr>
            </a:pPr>
            <a:r>
              <a:rPr lang="zh-CN" altLang="en-US" sz="1800" dirty="0">
                <a:solidFill>
                  <a:srgbClr val="000000"/>
                </a:solidFill>
                <a:latin typeface="Arial" pitchFamily="34" charset="0"/>
                <a:ea typeface="黑体" pitchFamily="49" charset="-122"/>
              </a:rPr>
              <a:t>	</a:t>
            </a:r>
            <a:endParaRPr lang="en-US" altLang="zh-CN" sz="1800" dirty="0">
              <a:solidFill>
                <a:srgbClr val="000000"/>
              </a:solidFill>
              <a:latin typeface="Arial" pitchFamily="34" charset="0"/>
              <a:ea typeface="黑体" pitchFamily="49" charset="-122"/>
            </a:endParaRPr>
          </a:p>
        </p:txBody>
      </p:sp>
    </p:spTree>
    <p:extLst>
      <p:ext uri="{BB962C8B-B14F-4D97-AF65-F5344CB8AC3E}">
        <p14:creationId xmlns:p14="http://schemas.microsoft.com/office/powerpoint/2010/main" val="3918099874"/>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descr="羊皮纸"/>
          <p:cNvSpPr>
            <a:spLocks noChangeArrowheads="1"/>
          </p:cNvSpPr>
          <p:nvPr/>
        </p:nvSpPr>
        <p:spPr bwMode="auto">
          <a:xfrm>
            <a:off x="7524750" y="6237288"/>
            <a:ext cx="1619250" cy="620712"/>
          </a:xfrm>
          <a:prstGeom prst="rect">
            <a:avLst/>
          </a:prstGeom>
          <a:blipFill dpi="0" rotWithShape="1">
            <a:blip r:embed="rId2"/>
            <a:srcRect/>
            <a:tile tx="0" ty="0" sx="100000" sy="100000" flip="none" algn="tl"/>
          </a:blipFill>
          <a:ln w="9525">
            <a:solidFill>
              <a:srgbClr val="FF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fontAlgn="base">
              <a:spcBef>
                <a:spcPct val="0"/>
              </a:spcBef>
              <a:spcAft>
                <a:spcPct val="0"/>
              </a:spcAft>
            </a:pPr>
            <a:r>
              <a:rPr lang="zh-CN" altLang="en-US" sz="2000">
                <a:solidFill>
                  <a:srgbClr val="A50021"/>
                </a:solidFill>
                <a:ea typeface="楷体_GB2312"/>
                <a:cs typeface="楷体_GB2312"/>
              </a:rPr>
              <a:t>续上页</a:t>
            </a:r>
            <a:endParaRPr lang="zh-CN" altLang="en-US" sz="2000">
              <a:solidFill>
                <a:srgbClr val="FFFFFF"/>
              </a:solidFill>
              <a:ea typeface="楷体_GB2312"/>
              <a:cs typeface="楷体_GB2312"/>
            </a:endParaRPr>
          </a:p>
        </p:txBody>
      </p:sp>
      <p:sp>
        <p:nvSpPr>
          <p:cNvPr id="40963" name="矩形 3"/>
          <p:cNvSpPr>
            <a:spLocks noChangeArrowheads="1"/>
          </p:cNvSpPr>
          <p:nvPr/>
        </p:nvSpPr>
        <p:spPr bwMode="auto">
          <a:xfrm>
            <a:off x="-323850" y="620713"/>
            <a:ext cx="8316913"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lnSpc>
                <a:spcPct val="130000"/>
              </a:lnSpc>
              <a:spcBef>
                <a:spcPct val="0"/>
              </a:spcBef>
              <a:spcAft>
                <a:spcPct val="0"/>
              </a:spcAft>
              <a:buClr>
                <a:srgbClr val="339966"/>
              </a:buClr>
            </a:pPr>
            <a:r>
              <a:rPr lang="en-US" altLang="zh-CN" sz="2000" dirty="0">
                <a:solidFill>
                  <a:srgbClr val="0000FF"/>
                </a:solidFill>
                <a:latin typeface="Arial" pitchFamily="34" charset="0"/>
                <a:ea typeface="黑体" pitchFamily="49" charset="-122"/>
              </a:rPr>
              <a:t>                    public void </a:t>
            </a:r>
            <a:r>
              <a:rPr lang="en-US" altLang="zh-CN" sz="2000" dirty="0" err="1">
                <a:solidFill>
                  <a:srgbClr val="0000FF"/>
                </a:solidFill>
                <a:latin typeface="Arial" pitchFamily="34" charset="0"/>
                <a:ea typeface="黑体" pitchFamily="49" charset="-122"/>
              </a:rPr>
              <a:t>actionPerformed</a:t>
            </a:r>
            <a:r>
              <a:rPr lang="en-US" altLang="zh-CN" sz="2000" dirty="0">
                <a:solidFill>
                  <a:srgbClr val="0000FF"/>
                </a:solidFill>
                <a:latin typeface="Arial" pitchFamily="34" charset="0"/>
                <a:ea typeface="黑体" pitchFamily="49" charset="-122"/>
              </a:rPr>
              <a:t>(</a:t>
            </a:r>
            <a:r>
              <a:rPr lang="en-US" altLang="zh-CN" sz="2000" dirty="0" err="1">
                <a:solidFill>
                  <a:srgbClr val="0000FF"/>
                </a:solidFill>
                <a:latin typeface="Arial" pitchFamily="34" charset="0"/>
                <a:ea typeface="黑体" pitchFamily="49" charset="-122"/>
              </a:rPr>
              <a:t>ActionEvent</a:t>
            </a:r>
            <a:r>
              <a:rPr lang="en-US" altLang="zh-CN" sz="2000" dirty="0">
                <a:solidFill>
                  <a:srgbClr val="0000FF"/>
                </a:solidFill>
                <a:latin typeface="Arial" pitchFamily="34" charset="0"/>
                <a:ea typeface="黑体" pitchFamily="49" charset="-122"/>
              </a:rPr>
              <a:t> e){ </a:t>
            </a:r>
          </a:p>
          <a:p>
            <a:pPr fontAlgn="base">
              <a:lnSpc>
                <a:spcPct val="130000"/>
              </a:lnSpc>
              <a:spcBef>
                <a:spcPct val="0"/>
              </a:spcBef>
              <a:spcAft>
                <a:spcPct val="0"/>
              </a:spcAft>
              <a:buClr>
                <a:srgbClr val="339966"/>
              </a:buClr>
            </a:pPr>
            <a:r>
              <a:rPr lang="en-US" altLang="zh-CN" sz="2000" dirty="0">
                <a:solidFill>
                  <a:srgbClr val="000000"/>
                </a:solidFill>
                <a:latin typeface="Arial" pitchFamily="34" charset="0"/>
                <a:ea typeface="黑体" pitchFamily="49" charset="-122"/>
              </a:rPr>
              <a:t>		</a:t>
            </a:r>
            <a:r>
              <a:rPr lang="en-US" altLang="zh-CN" sz="2000" b="1" dirty="0">
                <a:solidFill>
                  <a:srgbClr val="006666"/>
                </a:solidFill>
                <a:latin typeface="Tahoma" pitchFamily="34" charset="0"/>
                <a:ea typeface="仿宋_GB2312"/>
                <a:cs typeface="仿宋_GB2312"/>
              </a:rPr>
              <a:t>//</a:t>
            </a:r>
            <a:r>
              <a:rPr lang="zh-CN" altLang="en-US" sz="2000" b="1" dirty="0">
                <a:solidFill>
                  <a:srgbClr val="006666"/>
                </a:solidFill>
                <a:latin typeface="Tahoma" pitchFamily="34" charset="0"/>
                <a:ea typeface="仿宋_GB2312"/>
                <a:cs typeface="仿宋_GB2312"/>
              </a:rPr>
              <a:t>当改变表格中的数据时，</a:t>
            </a:r>
            <a:r>
              <a:rPr lang="en-US" altLang="zh-CN" sz="2000" b="1" dirty="0">
                <a:solidFill>
                  <a:srgbClr val="006666"/>
                </a:solidFill>
                <a:latin typeface="Tahoma" pitchFamily="34" charset="0"/>
                <a:ea typeface="仿宋_GB2312"/>
                <a:cs typeface="仿宋_GB2312"/>
              </a:rPr>
              <a:t>data</a:t>
            </a:r>
            <a:r>
              <a:rPr lang="zh-CN" altLang="en-US" sz="2000" b="1" dirty="0">
                <a:solidFill>
                  <a:srgbClr val="006666"/>
                </a:solidFill>
                <a:latin typeface="Tahoma" pitchFamily="34" charset="0"/>
                <a:ea typeface="仿宋_GB2312"/>
                <a:cs typeface="仿宋_GB2312"/>
              </a:rPr>
              <a:t>数组的数据同步改变</a:t>
            </a:r>
          </a:p>
          <a:p>
            <a:pPr fontAlgn="base">
              <a:lnSpc>
                <a:spcPct val="130000"/>
              </a:lnSpc>
              <a:spcBef>
                <a:spcPct val="0"/>
              </a:spcBef>
              <a:spcAft>
                <a:spcPct val="0"/>
              </a:spcAft>
              <a:buClr>
                <a:srgbClr val="339966"/>
              </a:buClr>
            </a:pPr>
            <a:r>
              <a:rPr lang="zh-CN" altLang="en-US" sz="2000" dirty="0">
                <a:solidFill>
                  <a:srgbClr val="000000"/>
                </a:solidFill>
                <a:latin typeface="Arial" pitchFamily="34" charset="0"/>
                <a:ea typeface="黑体" pitchFamily="49" charset="-122"/>
              </a:rPr>
              <a:t>		</a:t>
            </a:r>
            <a:r>
              <a:rPr lang="en-US" altLang="zh-CN" sz="2000" dirty="0">
                <a:solidFill>
                  <a:srgbClr val="000000"/>
                </a:solidFill>
                <a:latin typeface="Arial" pitchFamily="34" charset="0"/>
                <a:ea typeface="黑体" pitchFamily="49" charset="-122"/>
              </a:rPr>
              <a:t>for(</a:t>
            </a:r>
            <a:r>
              <a:rPr lang="en-US" altLang="zh-CN" sz="2000" dirty="0" err="1">
                <a:solidFill>
                  <a:srgbClr val="000000"/>
                </a:solidFill>
                <a:latin typeface="Arial" pitchFamily="34" charset="0"/>
                <a:ea typeface="黑体" pitchFamily="49" charset="-122"/>
              </a:rPr>
              <a:t>int</a:t>
            </a:r>
            <a:r>
              <a:rPr lang="en-US" altLang="zh-CN" sz="2000" dirty="0">
                <a:solidFill>
                  <a:srgbClr val="000000"/>
                </a:solidFill>
                <a:latin typeface="Arial" pitchFamily="34" charset="0"/>
                <a:ea typeface="黑体" pitchFamily="49" charset="-122"/>
              </a:rPr>
              <a:t> </a:t>
            </a:r>
            <a:r>
              <a:rPr lang="en-US" altLang="zh-CN" sz="2000" dirty="0" err="1">
                <a:solidFill>
                  <a:srgbClr val="000000"/>
                </a:solidFill>
                <a:latin typeface="Arial" pitchFamily="34" charset="0"/>
                <a:ea typeface="黑体" pitchFamily="49" charset="-122"/>
              </a:rPr>
              <a:t>i</a:t>
            </a:r>
            <a:r>
              <a:rPr lang="en-US" altLang="zh-CN" sz="2000" dirty="0">
                <a:solidFill>
                  <a:srgbClr val="000000"/>
                </a:solidFill>
                <a:latin typeface="Arial" pitchFamily="34" charset="0"/>
                <a:ea typeface="黑体" pitchFamily="49" charset="-122"/>
              </a:rPr>
              <a:t>=0;i&lt;</a:t>
            </a:r>
            <a:r>
              <a:rPr lang="en-US" altLang="zh-CN" sz="2000" dirty="0" err="1">
                <a:solidFill>
                  <a:srgbClr val="000000"/>
                </a:solidFill>
                <a:latin typeface="Arial" pitchFamily="34" charset="0"/>
                <a:ea typeface="黑体" pitchFamily="49" charset="-122"/>
              </a:rPr>
              <a:t>tm.getRowCount</a:t>
            </a:r>
            <a:r>
              <a:rPr lang="en-US" altLang="zh-CN" sz="2000" dirty="0">
                <a:solidFill>
                  <a:srgbClr val="000000"/>
                </a:solidFill>
                <a:latin typeface="Arial" pitchFamily="34" charset="0"/>
                <a:ea typeface="黑体" pitchFamily="49" charset="-122"/>
              </a:rPr>
              <a:t>();</a:t>
            </a:r>
            <a:r>
              <a:rPr lang="en-US" altLang="zh-CN" sz="2000" dirty="0" err="1">
                <a:solidFill>
                  <a:srgbClr val="000000"/>
                </a:solidFill>
                <a:latin typeface="Arial" pitchFamily="34" charset="0"/>
                <a:ea typeface="黑体" pitchFamily="49" charset="-122"/>
              </a:rPr>
              <a:t>i</a:t>
            </a:r>
            <a:r>
              <a:rPr lang="en-US" altLang="zh-CN" sz="2000" dirty="0">
                <a:solidFill>
                  <a:srgbClr val="000000"/>
                </a:solidFill>
                <a:latin typeface="Arial" pitchFamily="34" charset="0"/>
                <a:ea typeface="黑体" pitchFamily="49" charset="-122"/>
              </a:rPr>
              <a:t>++){</a:t>
            </a:r>
          </a:p>
          <a:p>
            <a:pPr fontAlgn="base">
              <a:lnSpc>
                <a:spcPct val="130000"/>
              </a:lnSpc>
              <a:spcBef>
                <a:spcPct val="0"/>
              </a:spcBef>
              <a:spcAft>
                <a:spcPct val="0"/>
              </a:spcAft>
              <a:buClr>
                <a:srgbClr val="339966"/>
              </a:buClr>
            </a:pPr>
            <a:r>
              <a:rPr lang="en-US" altLang="zh-CN" sz="2000" dirty="0">
                <a:solidFill>
                  <a:srgbClr val="000000"/>
                </a:solidFill>
                <a:latin typeface="Arial" pitchFamily="34" charset="0"/>
                <a:ea typeface="黑体" pitchFamily="49" charset="-122"/>
              </a:rPr>
              <a:t>			for(</a:t>
            </a:r>
            <a:r>
              <a:rPr lang="en-US" altLang="zh-CN" sz="2000" dirty="0" err="1">
                <a:solidFill>
                  <a:srgbClr val="000000"/>
                </a:solidFill>
                <a:latin typeface="Arial" pitchFamily="34" charset="0"/>
                <a:ea typeface="黑体" pitchFamily="49" charset="-122"/>
              </a:rPr>
              <a:t>int</a:t>
            </a:r>
            <a:r>
              <a:rPr lang="en-US" altLang="zh-CN" sz="2000" dirty="0">
                <a:solidFill>
                  <a:srgbClr val="000000"/>
                </a:solidFill>
                <a:latin typeface="Arial" pitchFamily="34" charset="0"/>
                <a:ea typeface="黑体" pitchFamily="49" charset="-122"/>
              </a:rPr>
              <a:t> j=0;j&lt;</a:t>
            </a:r>
            <a:r>
              <a:rPr lang="en-US" altLang="zh-CN" sz="2000" dirty="0" err="1">
                <a:solidFill>
                  <a:srgbClr val="000000"/>
                </a:solidFill>
                <a:latin typeface="Arial" pitchFamily="34" charset="0"/>
                <a:ea typeface="黑体" pitchFamily="49" charset="-122"/>
              </a:rPr>
              <a:t>tm.getColumnCount</a:t>
            </a:r>
            <a:r>
              <a:rPr lang="en-US" altLang="zh-CN" sz="2000" dirty="0">
                <a:solidFill>
                  <a:srgbClr val="000000"/>
                </a:solidFill>
                <a:latin typeface="Arial" pitchFamily="34" charset="0"/>
                <a:ea typeface="黑体" pitchFamily="49" charset="-122"/>
              </a:rPr>
              <a:t>();j++)</a:t>
            </a:r>
          </a:p>
          <a:p>
            <a:pPr fontAlgn="base">
              <a:lnSpc>
                <a:spcPct val="130000"/>
              </a:lnSpc>
              <a:spcBef>
                <a:spcPct val="0"/>
              </a:spcBef>
              <a:spcAft>
                <a:spcPct val="0"/>
              </a:spcAft>
              <a:buClr>
                <a:srgbClr val="339966"/>
              </a:buClr>
            </a:pPr>
            <a:r>
              <a:rPr lang="en-US" altLang="zh-CN" sz="2000" dirty="0">
                <a:solidFill>
                  <a:srgbClr val="000000"/>
                </a:solidFill>
                <a:latin typeface="Arial" pitchFamily="34" charset="0"/>
                <a:ea typeface="黑体" pitchFamily="49" charset="-122"/>
              </a:rPr>
              <a:t>				{ </a:t>
            </a:r>
            <a:r>
              <a:rPr lang="en-US" altLang="zh-CN" sz="2000" dirty="0" err="1">
                <a:solidFill>
                  <a:srgbClr val="000000"/>
                </a:solidFill>
                <a:latin typeface="Arial" pitchFamily="34" charset="0"/>
                <a:ea typeface="黑体" pitchFamily="49" charset="-122"/>
              </a:rPr>
              <a:t>System.out.printf</a:t>
            </a:r>
            <a:r>
              <a:rPr lang="en-US" altLang="zh-CN" sz="2000" dirty="0">
                <a:solidFill>
                  <a:srgbClr val="000000"/>
                </a:solidFill>
                <a:latin typeface="Arial" pitchFamily="34" charset="0"/>
                <a:ea typeface="黑体" pitchFamily="49" charset="-122"/>
              </a:rPr>
              <a:t>("%-20s",tm.data[</a:t>
            </a:r>
            <a:r>
              <a:rPr lang="en-US" altLang="zh-CN" sz="2000" dirty="0" err="1">
                <a:solidFill>
                  <a:srgbClr val="000000"/>
                </a:solidFill>
                <a:latin typeface="Arial" pitchFamily="34" charset="0"/>
                <a:ea typeface="黑体" pitchFamily="49" charset="-122"/>
              </a:rPr>
              <a:t>i</a:t>
            </a:r>
            <a:r>
              <a:rPr lang="en-US" altLang="zh-CN" sz="2000" dirty="0">
                <a:solidFill>
                  <a:srgbClr val="000000"/>
                </a:solidFill>
                <a:latin typeface="Arial" pitchFamily="34" charset="0"/>
                <a:ea typeface="黑体" pitchFamily="49" charset="-122"/>
              </a:rPr>
              <a:t>][j]);</a:t>
            </a:r>
          </a:p>
          <a:p>
            <a:pPr fontAlgn="base">
              <a:lnSpc>
                <a:spcPct val="130000"/>
              </a:lnSpc>
              <a:spcBef>
                <a:spcPct val="0"/>
              </a:spcBef>
              <a:spcAft>
                <a:spcPct val="0"/>
              </a:spcAft>
              <a:buClr>
                <a:srgbClr val="339966"/>
              </a:buClr>
            </a:pPr>
            <a:r>
              <a:rPr lang="en-US" altLang="zh-CN" sz="2000" dirty="0">
                <a:solidFill>
                  <a:srgbClr val="000000"/>
                </a:solidFill>
                <a:latin typeface="Arial" pitchFamily="34" charset="0"/>
                <a:ea typeface="黑体" pitchFamily="49" charset="-122"/>
              </a:rPr>
              <a:t>				}</a:t>
            </a:r>
          </a:p>
          <a:p>
            <a:pPr fontAlgn="base">
              <a:lnSpc>
                <a:spcPct val="130000"/>
              </a:lnSpc>
              <a:spcBef>
                <a:spcPct val="0"/>
              </a:spcBef>
              <a:spcAft>
                <a:spcPct val="0"/>
              </a:spcAft>
              <a:buClr>
                <a:srgbClr val="339966"/>
              </a:buClr>
            </a:pPr>
            <a:r>
              <a:rPr lang="en-US" altLang="zh-CN" sz="2000" dirty="0">
                <a:solidFill>
                  <a:srgbClr val="000000"/>
                </a:solidFill>
                <a:latin typeface="Arial" pitchFamily="34" charset="0"/>
                <a:ea typeface="黑体" pitchFamily="49" charset="-122"/>
              </a:rPr>
              <a:t>				</a:t>
            </a:r>
            <a:r>
              <a:rPr lang="en-US" altLang="zh-CN" sz="2000" dirty="0" err="1">
                <a:solidFill>
                  <a:srgbClr val="000000"/>
                </a:solidFill>
                <a:latin typeface="Arial" pitchFamily="34" charset="0"/>
                <a:ea typeface="黑体" pitchFamily="49" charset="-122"/>
              </a:rPr>
              <a:t>System.out.println</a:t>
            </a:r>
            <a:r>
              <a:rPr lang="en-US" altLang="zh-CN" sz="2000" dirty="0">
                <a:solidFill>
                  <a:srgbClr val="000000"/>
                </a:solidFill>
                <a:latin typeface="Arial" pitchFamily="34" charset="0"/>
                <a:ea typeface="黑体" pitchFamily="49" charset="-122"/>
              </a:rPr>
              <a:t>();</a:t>
            </a:r>
          </a:p>
          <a:p>
            <a:pPr fontAlgn="base">
              <a:lnSpc>
                <a:spcPct val="130000"/>
              </a:lnSpc>
              <a:spcBef>
                <a:spcPct val="0"/>
              </a:spcBef>
              <a:spcAft>
                <a:spcPct val="0"/>
              </a:spcAft>
              <a:buClr>
                <a:srgbClr val="339966"/>
              </a:buClr>
            </a:pPr>
            <a:r>
              <a:rPr lang="en-US" altLang="zh-CN" sz="2000" dirty="0">
                <a:solidFill>
                  <a:srgbClr val="000000"/>
                </a:solidFill>
                <a:latin typeface="Arial" pitchFamily="34" charset="0"/>
                <a:ea typeface="黑体" pitchFamily="49" charset="-122"/>
              </a:rPr>
              <a:t>			}</a:t>
            </a:r>
          </a:p>
          <a:p>
            <a:pPr fontAlgn="base">
              <a:lnSpc>
                <a:spcPct val="130000"/>
              </a:lnSpc>
              <a:spcBef>
                <a:spcPct val="0"/>
              </a:spcBef>
              <a:spcAft>
                <a:spcPct val="0"/>
              </a:spcAft>
              <a:buClr>
                <a:srgbClr val="339966"/>
              </a:buClr>
            </a:pPr>
            <a:r>
              <a:rPr lang="en-US" altLang="zh-CN" sz="2000" dirty="0">
                <a:solidFill>
                  <a:srgbClr val="000000"/>
                </a:solidFill>
                <a:latin typeface="Arial" pitchFamily="34" charset="0"/>
                <a:ea typeface="黑体" pitchFamily="49" charset="-122"/>
              </a:rPr>
              <a:t>	                              }</a:t>
            </a:r>
          </a:p>
          <a:p>
            <a:pPr fontAlgn="base">
              <a:lnSpc>
                <a:spcPct val="130000"/>
              </a:lnSpc>
              <a:spcBef>
                <a:spcPct val="0"/>
              </a:spcBef>
              <a:spcAft>
                <a:spcPct val="0"/>
              </a:spcAft>
              <a:buClr>
                <a:srgbClr val="339966"/>
              </a:buClr>
            </a:pPr>
            <a:r>
              <a:rPr lang="en-US" altLang="zh-CN" sz="2000" dirty="0">
                <a:solidFill>
                  <a:srgbClr val="0000FF"/>
                </a:solidFill>
                <a:latin typeface="Arial" pitchFamily="34" charset="0"/>
                <a:ea typeface="黑体" pitchFamily="49" charset="-122"/>
              </a:rPr>
              <a:t>	                public static void main(String </a:t>
            </a:r>
            <a:r>
              <a:rPr lang="en-US" altLang="zh-CN" sz="2000" dirty="0" err="1">
                <a:solidFill>
                  <a:srgbClr val="0000FF"/>
                </a:solidFill>
                <a:latin typeface="Arial" pitchFamily="34" charset="0"/>
                <a:ea typeface="黑体" pitchFamily="49" charset="-122"/>
              </a:rPr>
              <a:t>args</a:t>
            </a:r>
            <a:r>
              <a:rPr lang="en-US" altLang="zh-CN" sz="2000" dirty="0">
                <a:solidFill>
                  <a:srgbClr val="0000FF"/>
                </a:solidFill>
                <a:latin typeface="Arial" pitchFamily="34" charset="0"/>
                <a:ea typeface="黑体" pitchFamily="49" charset="-122"/>
              </a:rPr>
              <a:t>[])	{</a:t>
            </a:r>
          </a:p>
          <a:p>
            <a:pPr fontAlgn="base">
              <a:lnSpc>
                <a:spcPct val="130000"/>
              </a:lnSpc>
              <a:spcBef>
                <a:spcPct val="0"/>
              </a:spcBef>
              <a:spcAft>
                <a:spcPct val="0"/>
              </a:spcAft>
              <a:buClr>
                <a:srgbClr val="339966"/>
              </a:buClr>
            </a:pPr>
            <a:r>
              <a:rPr lang="en-US" altLang="zh-CN" sz="2000" dirty="0">
                <a:solidFill>
                  <a:srgbClr val="000000"/>
                </a:solidFill>
                <a:latin typeface="Arial" pitchFamily="34" charset="0"/>
                <a:ea typeface="黑体" pitchFamily="49" charset="-122"/>
              </a:rPr>
              <a:t>		new </a:t>
            </a:r>
            <a:r>
              <a:rPr lang="en-US" altLang="zh-CN" sz="2000" dirty="0" err="1">
                <a:solidFill>
                  <a:srgbClr val="000000"/>
                </a:solidFill>
                <a:latin typeface="Arial" pitchFamily="34" charset="0"/>
                <a:ea typeface="黑体" pitchFamily="49" charset="-122"/>
              </a:rPr>
              <a:t>TableDemo</a:t>
            </a:r>
            <a:r>
              <a:rPr lang="en-US" altLang="zh-CN" sz="2000" dirty="0">
                <a:solidFill>
                  <a:srgbClr val="000000"/>
                </a:solidFill>
                <a:latin typeface="Arial" pitchFamily="34" charset="0"/>
                <a:ea typeface="黑体" pitchFamily="49" charset="-122"/>
              </a:rPr>
              <a:t>();</a:t>
            </a:r>
          </a:p>
          <a:p>
            <a:pPr fontAlgn="base">
              <a:lnSpc>
                <a:spcPct val="130000"/>
              </a:lnSpc>
              <a:spcBef>
                <a:spcPct val="0"/>
              </a:spcBef>
              <a:spcAft>
                <a:spcPct val="0"/>
              </a:spcAft>
              <a:buClr>
                <a:srgbClr val="339966"/>
              </a:buClr>
            </a:pPr>
            <a:r>
              <a:rPr lang="en-US" altLang="zh-CN" sz="2000" dirty="0">
                <a:solidFill>
                  <a:srgbClr val="000000"/>
                </a:solidFill>
                <a:latin typeface="Arial" pitchFamily="34" charset="0"/>
                <a:ea typeface="黑体" pitchFamily="49" charset="-122"/>
              </a:rPr>
              <a:t>	                      }</a:t>
            </a:r>
          </a:p>
          <a:p>
            <a:pPr fontAlgn="base">
              <a:lnSpc>
                <a:spcPct val="130000"/>
              </a:lnSpc>
              <a:spcBef>
                <a:spcPct val="0"/>
              </a:spcBef>
              <a:spcAft>
                <a:spcPct val="0"/>
              </a:spcAft>
              <a:buClr>
                <a:srgbClr val="339966"/>
              </a:buClr>
            </a:pPr>
            <a:r>
              <a:rPr lang="en-US" altLang="zh-CN" sz="2000" dirty="0">
                <a:solidFill>
                  <a:srgbClr val="000000"/>
                </a:solidFill>
                <a:latin typeface="Arial" pitchFamily="34" charset="0"/>
                <a:ea typeface="黑体" pitchFamily="49" charset="-122"/>
              </a:rPr>
              <a:t>                                        }</a:t>
            </a:r>
          </a:p>
          <a:p>
            <a:pPr fontAlgn="base">
              <a:lnSpc>
                <a:spcPct val="110000"/>
              </a:lnSpc>
              <a:spcBef>
                <a:spcPct val="0"/>
              </a:spcBef>
              <a:spcAft>
                <a:spcPct val="0"/>
              </a:spcAft>
              <a:buClr>
                <a:srgbClr val="339966"/>
              </a:buClr>
            </a:pPr>
            <a:r>
              <a:rPr lang="en-US" altLang="zh-CN" sz="2000" dirty="0">
                <a:solidFill>
                  <a:srgbClr val="000000"/>
                </a:solidFill>
                <a:latin typeface="Arial" pitchFamily="34" charset="0"/>
                <a:ea typeface="黑体" pitchFamily="49" charset="-122"/>
              </a:rPr>
              <a:t>	</a:t>
            </a:r>
          </a:p>
        </p:txBody>
      </p:sp>
    </p:spTree>
    <p:extLst>
      <p:ext uri="{BB962C8B-B14F-4D97-AF65-F5344CB8AC3E}">
        <p14:creationId xmlns:p14="http://schemas.microsoft.com/office/powerpoint/2010/main" val="347686227"/>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a:xfrm>
            <a:off x="1403350" y="476250"/>
            <a:ext cx="6985000" cy="792163"/>
          </a:xfrm>
        </p:spPr>
        <p:txBody>
          <a:bodyPr/>
          <a:lstStyle/>
          <a:p>
            <a:pPr eaLnBrk="1" hangingPunct="1"/>
            <a:endParaRPr lang="zh-CN" altLang="en-US" sz="3200" dirty="0" smtClean="0"/>
          </a:p>
        </p:txBody>
      </p:sp>
      <p:sp>
        <p:nvSpPr>
          <p:cNvPr id="41988" name="Rectangle 3"/>
          <p:cNvSpPr>
            <a:spLocks noGrp="1" noChangeArrowheads="1"/>
          </p:cNvSpPr>
          <p:nvPr>
            <p:ph type="body" idx="1"/>
          </p:nvPr>
        </p:nvSpPr>
        <p:spPr>
          <a:xfrm>
            <a:off x="467544" y="1484784"/>
            <a:ext cx="8125023" cy="2793231"/>
          </a:xfrm>
          <a:gradFill rotWithShape="1">
            <a:gsLst>
              <a:gs pos="0">
                <a:srgbClr val="CCCCFF"/>
              </a:gs>
              <a:gs pos="100000">
                <a:schemeClr val="bg1"/>
              </a:gs>
            </a:gsLst>
            <a:lin ang="5400000" scaled="1"/>
          </a:gradFill>
          <a:ln w="19050">
            <a:solidFill>
              <a:schemeClr val="accent2"/>
            </a:solidFill>
            <a:miter lim="800000"/>
            <a:headEnd/>
            <a:tailEnd/>
          </a:ln>
        </p:spPr>
        <p:txBody>
          <a:bodyPr/>
          <a:lstStyle/>
          <a:p>
            <a:pPr eaLnBrk="1" hangingPunct="1"/>
            <a:r>
              <a:rPr lang="zh-CN" altLang="en-US" sz="2400" dirty="0" smtClean="0">
                <a:ea typeface="楷体" pitchFamily="49" charset="-122"/>
              </a:rPr>
              <a:t>选中表格的某行可以引发</a:t>
            </a:r>
            <a:r>
              <a:rPr lang="en-US" altLang="zh-CN" sz="2400" dirty="0" err="1" smtClean="0">
                <a:solidFill>
                  <a:srgbClr val="990000"/>
                </a:solidFill>
                <a:ea typeface="楷体" pitchFamily="49" charset="-122"/>
              </a:rPr>
              <a:t>ListSelectionEvent</a:t>
            </a:r>
            <a:r>
              <a:rPr lang="zh-CN" altLang="en-US" sz="2400" dirty="0" smtClean="0">
                <a:ea typeface="楷体" pitchFamily="49" charset="-122"/>
              </a:rPr>
              <a:t>事件。重载</a:t>
            </a:r>
            <a:r>
              <a:rPr lang="en-US" altLang="zh-CN" sz="2400" dirty="0" err="1" smtClean="0">
                <a:ea typeface="楷体" pitchFamily="49" charset="-122"/>
              </a:rPr>
              <a:t>valueChange</a:t>
            </a:r>
            <a:r>
              <a:rPr lang="zh-CN" altLang="en-US" sz="2400" dirty="0" smtClean="0">
                <a:ea typeface="楷体" pitchFamily="49" charset="-122"/>
              </a:rPr>
              <a:t>方法</a:t>
            </a:r>
          </a:p>
          <a:p>
            <a:pPr eaLnBrk="1" hangingPunct="1">
              <a:buFont typeface="Wingdings" pitchFamily="2" charset="2"/>
              <a:buNone/>
            </a:pPr>
            <a:r>
              <a:rPr lang="zh-CN" altLang="en-US" sz="2400" dirty="0" smtClean="0">
                <a:ea typeface="楷体" pitchFamily="49" charset="-122"/>
              </a:rPr>
              <a:t>    然后再使用成员方法</a:t>
            </a:r>
            <a:r>
              <a:rPr lang="en-US" altLang="zh-CN" sz="2400" b="1" dirty="0" err="1" smtClean="0">
                <a:solidFill>
                  <a:srgbClr val="FF0000"/>
                </a:solidFill>
              </a:rPr>
              <a:t>getSelectionModel</a:t>
            </a:r>
            <a:r>
              <a:rPr lang="en-US" altLang="zh-CN" sz="2400" b="1" dirty="0" smtClean="0">
                <a:solidFill>
                  <a:srgbClr val="FF0000"/>
                </a:solidFill>
              </a:rPr>
              <a:t>().</a:t>
            </a:r>
            <a:r>
              <a:rPr lang="en-US" altLang="zh-CN" sz="2400" b="1" dirty="0" err="1" smtClean="0">
                <a:solidFill>
                  <a:srgbClr val="FF0000"/>
                </a:solidFill>
              </a:rPr>
              <a:t>addListSelectionListener</a:t>
            </a:r>
            <a:r>
              <a:rPr lang="en-US" altLang="zh-CN" sz="2400" b="1" dirty="0" smtClean="0">
                <a:solidFill>
                  <a:srgbClr val="FF0000"/>
                </a:solidFill>
              </a:rPr>
              <a:t>();</a:t>
            </a:r>
            <a:r>
              <a:rPr lang="zh-CN" altLang="en-US" sz="2400" b="1" dirty="0" smtClean="0"/>
              <a:t>注册到监听器</a:t>
            </a:r>
            <a:endParaRPr lang="zh-CN" altLang="en-US" sz="2400" dirty="0" smtClean="0">
              <a:ea typeface="楷体" pitchFamily="49" charset="-122"/>
            </a:endParaRPr>
          </a:p>
        </p:txBody>
      </p:sp>
    </p:spTree>
    <p:extLst>
      <p:ext uri="{BB962C8B-B14F-4D97-AF65-F5344CB8AC3E}">
        <p14:creationId xmlns:p14="http://schemas.microsoft.com/office/powerpoint/2010/main" val="3820722086"/>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页脚占位符 3"/>
          <p:cNvSpPr>
            <a:spLocks noGrp="1"/>
          </p:cNvSpPr>
          <p:nvPr>
            <p:ph type="ftr" sz="quarter" idx="11"/>
          </p:nvPr>
        </p:nvSpPr>
        <p:spPr>
          <a:xfrm>
            <a:off x="685800" y="6248400"/>
            <a:ext cx="1905000" cy="457200"/>
          </a:xfrm>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l" eaLnBrk="1" hangingPunct="1"/>
            <a:r>
              <a:rPr lang="en-US" altLang="zh-CN" sz="1000" smtClean="0">
                <a:solidFill>
                  <a:srgbClr val="000000"/>
                </a:solidFill>
                <a:latin typeface="Verdana" pitchFamily="34" charset="0"/>
              </a:rPr>
              <a:t>NCEPU</a:t>
            </a:r>
          </a:p>
        </p:txBody>
      </p:sp>
      <p:sp>
        <p:nvSpPr>
          <p:cNvPr id="44035" name="Rectangle 2"/>
          <p:cNvSpPr>
            <a:spLocks noGrp="1" noChangeArrowheads="1"/>
          </p:cNvSpPr>
          <p:nvPr>
            <p:ph type="title"/>
          </p:nvPr>
        </p:nvSpPr>
        <p:spPr/>
        <p:txBody>
          <a:bodyPr/>
          <a:lstStyle/>
          <a:p>
            <a:pPr eaLnBrk="1" hangingPunct="1"/>
            <a:r>
              <a:rPr lang="zh-CN" altLang="en-US" sz="2800" smtClean="0"/>
              <a:t>将</a:t>
            </a:r>
            <a:r>
              <a:rPr lang="en-US" altLang="zh-CN" sz="2800" smtClean="0"/>
              <a:t>JTable</a:t>
            </a:r>
            <a:r>
              <a:rPr lang="zh-CN" altLang="en-US" sz="2800" smtClean="0"/>
              <a:t>中的数据显示在</a:t>
            </a:r>
            <a:r>
              <a:rPr lang="en-US" altLang="zh-CN" sz="2800" smtClean="0"/>
              <a:t>JTextField</a:t>
            </a:r>
            <a:r>
              <a:rPr lang="zh-CN" altLang="en-US" sz="2800" smtClean="0"/>
              <a:t>等组件中</a:t>
            </a:r>
          </a:p>
        </p:txBody>
      </p:sp>
      <p:sp>
        <p:nvSpPr>
          <p:cNvPr id="44036" name="Rectangle 3"/>
          <p:cNvSpPr>
            <a:spLocks noGrp="1" noChangeArrowheads="1"/>
          </p:cNvSpPr>
          <p:nvPr>
            <p:ph type="body" idx="1"/>
          </p:nvPr>
        </p:nvSpPr>
        <p:spPr>
          <a:xfrm>
            <a:off x="899592" y="1628800"/>
            <a:ext cx="7772400" cy="4114800"/>
          </a:xfrm>
        </p:spPr>
        <p:txBody>
          <a:bodyPr/>
          <a:lstStyle/>
          <a:p>
            <a:pPr eaLnBrk="1" hangingPunct="1">
              <a:buFont typeface="Wingdings" pitchFamily="2" charset="2"/>
              <a:buNone/>
            </a:pPr>
            <a:r>
              <a:rPr lang="zh-CN" altLang="en-US" sz="2000" dirty="0" smtClean="0"/>
              <a:t>	</a:t>
            </a:r>
            <a:r>
              <a:rPr lang="en-US" altLang="zh-CN" sz="2000" dirty="0" err="1" smtClean="0"/>
              <a:t>int</a:t>
            </a:r>
            <a:r>
              <a:rPr lang="en-US" altLang="zh-CN" sz="2000" dirty="0" smtClean="0"/>
              <a:t> </a:t>
            </a:r>
            <a:r>
              <a:rPr lang="en-US" altLang="zh-CN" sz="2000" dirty="0" err="1" smtClean="0"/>
              <a:t>trow</a:t>
            </a:r>
            <a:r>
              <a:rPr lang="en-US" altLang="zh-CN" sz="2000" dirty="0" smtClean="0"/>
              <a:t>=</a:t>
            </a:r>
            <a:r>
              <a:rPr lang="en-US" altLang="zh-CN" sz="2000" dirty="0" err="1" smtClean="0"/>
              <a:t>jTable.</a:t>
            </a:r>
            <a:r>
              <a:rPr lang="en-US" altLang="zh-CN" sz="2000" dirty="0" err="1" smtClean="0">
                <a:solidFill>
                  <a:srgbClr val="FF0000"/>
                </a:solidFill>
              </a:rPr>
              <a:t>getSelectedRow</a:t>
            </a:r>
            <a:r>
              <a:rPr lang="en-US" altLang="zh-CN" sz="2000" dirty="0" smtClean="0"/>
              <a:t>();</a:t>
            </a:r>
          </a:p>
          <a:p>
            <a:pPr eaLnBrk="1" hangingPunct="1">
              <a:buFont typeface="Wingdings" pitchFamily="2" charset="2"/>
              <a:buNone/>
            </a:pPr>
            <a:r>
              <a:rPr lang="en-US" altLang="zh-CN" sz="2000" dirty="0" smtClean="0"/>
              <a:t>	String id=(String) </a:t>
            </a:r>
            <a:r>
              <a:rPr lang="en-US" altLang="zh-CN" sz="2000" dirty="0" err="1" smtClean="0"/>
              <a:t>dtm.</a:t>
            </a:r>
            <a:r>
              <a:rPr lang="en-US" altLang="zh-CN" sz="2000" dirty="0" err="1" smtClean="0">
                <a:solidFill>
                  <a:schemeClr val="accent1"/>
                </a:solidFill>
              </a:rPr>
              <a:t>getValueAt</a:t>
            </a:r>
            <a:r>
              <a:rPr lang="en-US" altLang="zh-CN" sz="2000" dirty="0" smtClean="0"/>
              <a:t>(</a:t>
            </a:r>
            <a:r>
              <a:rPr lang="en-US" altLang="zh-CN" sz="2000" dirty="0" err="1" smtClean="0"/>
              <a:t>trow</a:t>
            </a:r>
            <a:r>
              <a:rPr lang="en-US" altLang="zh-CN" sz="2000" dirty="0" smtClean="0"/>
              <a:t>, 0);</a:t>
            </a:r>
          </a:p>
          <a:p>
            <a:pPr eaLnBrk="1" hangingPunct="1">
              <a:buFont typeface="Wingdings" pitchFamily="2" charset="2"/>
              <a:buNone/>
            </a:pPr>
            <a:r>
              <a:rPr lang="en-US" altLang="zh-CN" sz="2000" dirty="0" smtClean="0"/>
              <a:t>	String name=(String) </a:t>
            </a:r>
            <a:r>
              <a:rPr lang="en-US" altLang="zh-CN" sz="2000" dirty="0" err="1" smtClean="0"/>
              <a:t>dtm.</a:t>
            </a:r>
            <a:r>
              <a:rPr lang="en-US" altLang="zh-CN" sz="2000" dirty="0" err="1" smtClean="0">
                <a:solidFill>
                  <a:schemeClr val="accent1"/>
                </a:solidFill>
              </a:rPr>
              <a:t>getValueAt</a:t>
            </a:r>
            <a:r>
              <a:rPr lang="en-US" altLang="zh-CN" sz="2000" dirty="0" smtClean="0"/>
              <a:t>(</a:t>
            </a:r>
            <a:r>
              <a:rPr lang="en-US" altLang="zh-CN" sz="2000" dirty="0" err="1" smtClean="0"/>
              <a:t>trow</a:t>
            </a:r>
            <a:r>
              <a:rPr lang="en-US" altLang="zh-CN" sz="2000" dirty="0" smtClean="0"/>
              <a:t>, 1);</a:t>
            </a:r>
          </a:p>
          <a:p>
            <a:pPr eaLnBrk="1" hangingPunct="1">
              <a:buFont typeface="Wingdings" pitchFamily="2" charset="2"/>
              <a:buNone/>
            </a:pPr>
            <a:r>
              <a:rPr lang="en-US" altLang="zh-CN" sz="2000" dirty="0" smtClean="0"/>
              <a:t>	String sex=(String)</a:t>
            </a:r>
            <a:r>
              <a:rPr lang="en-US" altLang="zh-CN" sz="2000" dirty="0" err="1" smtClean="0"/>
              <a:t>dtm.</a:t>
            </a:r>
            <a:r>
              <a:rPr lang="en-US" altLang="zh-CN" sz="2000" dirty="0" err="1" smtClean="0">
                <a:solidFill>
                  <a:schemeClr val="accent1"/>
                </a:solidFill>
              </a:rPr>
              <a:t>getValueAt</a:t>
            </a:r>
            <a:r>
              <a:rPr lang="en-US" altLang="zh-CN" sz="2000" dirty="0" smtClean="0"/>
              <a:t>(</a:t>
            </a:r>
            <a:r>
              <a:rPr lang="en-US" altLang="zh-CN" sz="2000" dirty="0" err="1" smtClean="0"/>
              <a:t>trow</a:t>
            </a:r>
            <a:r>
              <a:rPr lang="en-US" altLang="zh-CN" sz="2000" dirty="0" smtClean="0"/>
              <a:t>, 2);</a:t>
            </a:r>
          </a:p>
          <a:p>
            <a:pPr eaLnBrk="1" hangingPunct="1">
              <a:buFont typeface="Wingdings" pitchFamily="2" charset="2"/>
              <a:buNone/>
            </a:pPr>
            <a:r>
              <a:rPr lang="en-US" altLang="zh-CN" sz="2000" dirty="0" smtClean="0"/>
              <a:t>	String age=(String)</a:t>
            </a:r>
            <a:r>
              <a:rPr lang="en-US" altLang="zh-CN" sz="2000" dirty="0" err="1" smtClean="0"/>
              <a:t>dtm.</a:t>
            </a:r>
            <a:r>
              <a:rPr lang="en-US" altLang="zh-CN" sz="2000" dirty="0" err="1" smtClean="0">
                <a:solidFill>
                  <a:schemeClr val="accent1"/>
                </a:solidFill>
              </a:rPr>
              <a:t>getValueAt</a:t>
            </a:r>
            <a:r>
              <a:rPr lang="en-US" altLang="zh-CN" sz="2000" dirty="0" smtClean="0"/>
              <a:t>(</a:t>
            </a:r>
            <a:r>
              <a:rPr lang="en-US" altLang="zh-CN" sz="2000" dirty="0" err="1" smtClean="0"/>
              <a:t>trow</a:t>
            </a:r>
            <a:r>
              <a:rPr lang="en-US" altLang="zh-CN" sz="2000" dirty="0" smtClean="0"/>
              <a:t>, 3);</a:t>
            </a:r>
          </a:p>
          <a:p>
            <a:pPr eaLnBrk="1" hangingPunct="1">
              <a:buFont typeface="Wingdings" pitchFamily="2" charset="2"/>
              <a:buNone/>
            </a:pPr>
            <a:r>
              <a:rPr lang="en-US" altLang="zh-CN" sz="2000" dirty="0" smtClean="0"/>
              <a:t>	</a:t>
            </a:r>
            <a:r>
              <a:rPr lang="en-US" altLang="zh-CN" sz="2000" dirty="0" err="1" smtClean="0"/>
              <a:t>jTextFieldId.setText</a:t>
            </a:r>
            <a:r>
              <a:rPr lang="en-US" altLang="zh-CN" sz="2000" dirty="0" smtClean="0"/>
              <a:t>(id);</a:t>
            </a:r>
          </a:p>
          <a:p>
            <a:pPr eaLnBrk="1" hangingPunct="1">
              <a:buFont typeface="Wingdings" pitchFamily="2" charset="2"/>
              <a:buNone/>
            </a:pPr>
            <a:r>
              <a:rPr lang="en-US" altLang="zh-CN" sz="2000" dirty="0" smtClean="0"/>
              <a:t>	</a:t>
            </a:r>
            <a:r>
              <a:rPr lang="en-US" altLang="zh-CN" sz="2000" dirty="0" err="1" smtClean="0"/>
              <a:t>jTextFieldName.setText</a:t>
            </a:r>
            <a:r>
              <a:rPr lang="en-US" altLang="zh-CN" sz="2000" dirty="0" smtClean="0"/>
              <a:t>(name);</a:t>
            </a:r>
          </a:p>
          <a:p>
            <a:pPr eaLnBrk="1" hangingPunct="1">
              <a:buFont typeface="Wingdings" pitchFamily="2" charset="2"/>
              <a:buNone/>
            </a:pPr>
            <a:r>
              <a:rPr lang="en-US" altLang="zh-CN" sz="2000" dirty="0" smtClean="0"/>
              <a:t>	</a:t>
            </a:r>
            <a:r>
              <a:rPr lang="en-US" altLang="zh-CN" sz="2000" dirty="0" err="1" smtClean="0"/>
              <a:t>jTextFieldAge.setText</a:t>
            </a:r>
            <a:r>
              <a:rPr lang="en-US" altLang="zh-CN" sz="2000" dirty="0" smtClean="0"/>
              <a:t>(age);</a:t>
            </a:r>
          </a:p>
          <a:p>
            <a:pPr eaLnBrk="1" hangingPunct="1">
              <a:buFont typeface="Wingdings" pitchFamily="2" charset="2"/>
              <a:buNone/>
            </a:pPr>
            <a:r>
              <a:rPr lang="en-US" altLang="zh-CN" sz="2000" dirty="0" smtClean="0"/>
              <a:t>	</a:t>
            </a:r>
            <a:r>
              <a:rPr lang="en-US" altLang="zh-CN" sz="2000" dirty="0" err="1" smtClean="0"/>
              <a:t>jComboBox.setSelectedItem</a:t>
            </a:r>
            <a:r>
              <a:rPr lang="en-US" altLang="zh-CN" sz="2000" dirty="0" smtClean="0"/>
              <a:t>(sex);</a:t>
            </a:r>
            <a:endParaRPr lang="zh-CN" altLang="en-US" sz="2000" dirty="0" smtClean="0"/>
          </a:p>
        </p:txBody>
      </p:sp>
    </p:spTree>
    <p:extLst>
      <p:ext uri="{BB962C8B-B14F-4D97-AF65-F5344CB8AC3E}">
        <p14:creationId xmlns:p14="http://schemas.microsoft.com/office/powerpoint/2010/main" val="3527592196"/>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1043608" y="0"/>
            <a:ext cx="6804248" cy="6669360"/>
          </a:xfrm>
          <a:solidFill>
            <a:schemeClr val="bg1"/>
          </a:solidFill>
        </p:spPr>
        <p:txBody>
          <a:bodyPr/>
          <a:lstStyle/>
          <a:p>
            <a:pPr marL="0" indent="0">
              <a:buNone/>
            </a:pPr>
            <a:r>
              <a:rPr lang="en-US" altLang="zh-CN" sz="1200" b="1" dirty="0"/>
              <a:t>public class table {</a:t>
            </a:r>
          </a:p>
          <a:p>
            <a:pPr marL="0" indent="0">
              <a:buNone/>
            </a:pPr>
            <a:r>
              <a:rPr lang="en-US" altLang="zh-CN" sz="1200" dirty="0" err="1"/>
              <a:t>JTextField</a:t>
            </a:r>
            <a:r>
              <a:rPr lang="en-US" altLang="zh-CN" sz="1200" dirty="0"/>
              <a:t> </a:t>
            </a:r>
            <a:r>
              <a:rPr lang="en-US" altLang="zh-CN" sz="1200" dirty="0" err="1"/>
              <a:t>jTextFieldId;</a:t>
            </a:r>
            <a:r>
              <a:rPr lang="en-US" altLang="zh-CN" sz="1200" b="1" dirty="0" err="1"/>
              <a:t>int</a:t>
            </a:r>
            <a:r>
              <a:rPr lang="en-US" altLang="zh-CN" sz="1200" b="1" dirty="0"/>
              <a:t> </a:t>
            </a:r>
            <a:r>
              <a:rPr lang="en-US" altLang="zh-CN" sz="1200" b="1" dirty="0" err="1"/>
              <a:t>trow;JTable</a:t>
            </a:r>
            <a:r>
              <a:rPr lang="en-US" altLang="zh-CN" sz="1200" b="1" dirty="0"/>
              <a:t> table1;String id;</a:t>
            </a:r>
          </a:p>
          <a:p>
            <a:pPr marL="0" indent="0">
              <a:buNone/>
            </a:pPr>
            <a:r>
              <a:rPr lang="en-US" altLang="zh-CN" sz="1200" dirty="0" err="1"/>
              <a:t>DefaultTableModel</a:t>
            </a:r>
            <a:r>
              <a:rPr lang="en-US" altLang="zh-CN" sz="1200" dirty="0"/>
              <a:t> </a:t>
            </a:r>
            <a:r>
              <a:rPr lang="en-US" altLang="zh-CN" sz="1200" dirty="0" err="1"/>
              <a:t>tableModel</a:t>
            </a:r>
            <a:r>
              <a:rPr lang="en-US" altLang="zh-CN" sz="1200" dirty="0"/>
              <a:t>;</a:t>
            </a:r>
          </a:p>
          <a:p>
            <a:pPr marL="0" indent="0">
              <a:buNone/>
            </a:pPr>
            <a:r>
              <a:rPr lang="en-US" altLang="zh-CN" sz="1200" b="1" dirty="0"/>
              <a:t>public table(){</a:t>
            </a:r>
          </a:p>
          <a:p>
            <a:pPr marL="0" indent="0">
              <a:buNone/>
            </a:pPr>
            <a:r>
              <a:rPr lang="en-US" altLang="zh-CN" sz="1200" dirty="0"/>
              <a:t>Object data[][]={{"</a:t>
            </a:r>
            <a:r>
              <a:rPr lang="zh-CN" altLang="en-US" sz="1200" dirty="0"/>
              <a:t>陈峰</a:t>
            </a:r>
            <a:r>
              <a:rPr lang="en-US" altLang="zh-CN" sz="1200" dirty="0"/>
              <a:t>","</a:t>
            </a:r>
            <a:r>
              <a:rPr lang="zh-CN" altLang="en-US" sz="1200" dirty="0"/>
              <a:t>男</a:t>
            </a:r>
            <a:r>
              <a:rPr lang="en-US" altLang="zh-CN" sz="1200" dirty="0"/>
              <a:t>",</a:t>
            </a:r>
            <a:r>
              <a:rPr lang="en-US" altLang="zh-CN" sz="1200" b="1" dirty="0"/>
              <a:t>new Integer(19),"</a:t>
            </a:r>
            <a:r>
              <a:rPr lang="zh-CN" altLang="en-US" sz="1200" b="1" dirty="0"/>
              <a:t>党员</a:t>
            </a:r>
            <a:r>
              <a:rPr lang="en-US" altLang="zh-CN" sz="1200" b="1" dirty="0"/>
              <a:t>"},  //</a:t>
            </a:r>
            <a:r>
              <a:rPr lang="zh-CN" altLang="en-US" sz="1200" b="1" dirty="0"/>
              <a:t>表格中数据</a:t>
            </a:r>
          </a:p>
          <a:p>
            <a:pPr marL="0" indent="0">
              <a:buNone/>
            </a:pPr>
            <a:r>
              <a:rPr lang="en-US" altLang="zh-CN" sz="1200" dirty="0"/>
              <a:t>{"</a:t>
            </a:r>
            <a:r>
              <a:rPr lang="zh-CN" altLang="en-US" sz="1200" dirty="0"/>
              <a:t>田一飞</a:t>
            </a:r>
            <a:r>
              <a:rPr lang="en-US" altLang="zh-CN" sz="1200" dirty="0"/>
              <a:t>","</a:t>
            </a:r>
            <a:r>
              <a:rPr lang="zh-CN" altLang="en-US" sz="1200" dirty="0"/>
              <a:t>男</a:t>
            </a:r>
            <a:r>
              <a:rPr lang="en-US" altLang="zh-CN" sz="1200" dirty="0"/>
              <a:t>",</a:t>
            </a:r>
            <a:r>
              <a:rPr lang="en-US" altLang="zh-CN" sz="1200" b="1" dirty="0"/>
              <a:t>new Integer(18),"</a:t>
            </a:r>
            <a:r>
              <a:rPr lang="zh-CN" altLang="en-US" sz="1200" b="1" dirty="0"/>
              <a:t>团员</a:t>
            </a:r>
            <a:r>
              <a:rPr lang="en-US" altLang="zh-CN" sz="1200" b="1" dirty="0"/>
              <a:t>"},</a:t>
            </a:r>
          </a:p>
          <a:p>
            <a:pPr marL="0" indent="0">
              <a:buNone/>
            </a:pPr>
            <a:r>
              <a:rPr lang="en-US" altLang="zh-CN" sz="1200" dirty="0"/>
              <a:t>{"</a:t>
            </a:r>
            <a:r>
              <a:rPr lang="zh-CN" altLang="en-US" sz="1200" dirty="0"/>
              <a:t>胡锦</a:t>
            </a:r>
            <a:r>
              <a:rPr lang="en-US" altLang="zh-CN" sz="1200" dirty="0"/>
              <a:t>","</a:t>
            </a:r>
            <a:r>
              <a:rPr lang="zh-CN" altLang="en-US" sz="1200" dirty="0"/>
              <a:t>女</a:t>
            </a:r>
            <a:r>
              <a:rPr lang="en-US" altLang="zh-CN" sz="1200" dirty="0"/>
              <a:t>",</a:t>
            </a:r>
            <a:r>
              <a:rPr lang="en-US" altLang="zh-CN" sz="1200" b="1" dirty="0"/>
              <a:t>new Integer(19),"</a:t>
            </a:r>
            <a:r>
              <a:rPr lang="zh-CN" altLang="en-US" sz="1200" b="1" dirty="0"/>
              <a:t>党员</a:t>
            </a:r>
            <a:r>
              <a:rPr lang="en-US" altLang="zh-CN" sz="1200" b="1" dirty="0"/>
              <a:t>"}};</a:t>
            </a:r>
          </a:p>
          <a:p>
            <a:pPr marL="0" indent="0">
              <a:buNone/>
            </a:pPr>
            <a:r>
              <a:rPr lang="en-US" altLang="zh-CN" sz="1200" dirty="0"/>
              <a:t>String </a:t>
            </a:r>
            <a:r>
              <a:rPr lang="en-US" altLang="zh-CN" sz="1200" dirty="0" err="1"/>
              <a:t>columnName</a:t>
            </a:r>
            <a:r>
              <a:rPr lang="en-US" altLang="zh-CN" sz="1200" dirty="0"/>
              <a:t>[]={"</a:t>
            </a:r>
            <a:r>
              <a:rPr lang="zh-CN" altLang="en-US" sz="1200" dirty="0"/>
              <a:t>姓名</a:t>
            </a:r>
            <a:r>
              <a:rPr lang="en-US" altLang="zh-CN" sz="1200" dirty="0"/>
              <a:t>","</a:t>
            </a:r>
            <a:r>
              <a:rPr lang="zh-CN" altLang="en-US" sz="1200" dirty="0"/>
              <a:t>性别</a:t>
            </a:r>
            <a:r>
              <a:rPr lang="en-US" altLang="zh-CN" sz="1200" dirty="0"/>
              <a:t>","</a:t>
            </a:r>
            <a:r>
              <a:rPr lang="zh-CN" altLang="en-US" sz="1200" dirty="0"/>
              <a:t>年龄</a:t>
            </a:r>
            <a:r>
              <a:rPr lang="en-US" altLang="zh-CN" sz="1200" dirty="0"/>
              <a:t>","</a:t>
            </a:r>
            <a:r>
              <a:rPr lang="zh-CN" altLang="en-US" sz="1200" dirty="0"/>
              <a:t>政治面貌</a:t>
            </a:r>
            <a:r>
              <a:rPr lang="en-US" altLang="zh-CN" sz="1200" dirty="0"/>
              <a:t>"};  //</a:t>
            </a:r>
            <a:r>
              <a:rPr lang="zh-CN" altLang="en-US" sz="1200" dirty="0"/>
              <a:t>表格列标题</a:t>
            </a:r>
          </a:p>
          <a:p>
            <a:pPr marL="0" indent="0">
              <a:buNone/>
            </a:pPr>
            <a:r>
              <a:rPr lang="en-US" altLang="zh-CN" sz="1200" dirty="0" err="1"/>
              <a:t>tableModel</a:t>
            </a:r>
            <a:r>
              <a:rPr lang="en-US" altLang="zh-CN" sz="1200" dirty="0"/>
              <a:t>=</a:t>
            </a:r>
            <a:r>
              <a:rPr lang="en-US" altLang="zh-CN" sz="1200" b="1" dirty="0"/>
              <a:t>new </a:t>
            </a:r>
            <a:r>
              <a:rPr lang="en-US" altLang="zh-CN" sz="1200" b="1" dirty="0" err="1"/>
              <a:t>DefaultTableModel</a:t>
            </a:r>
            <a:r>
              <a:rPr lang="en-US" altLang="zh-CN" sz="1200" b="1" dirty="0"/>
              <a:t>(</a:t>
            </a:r>
            <a:r>
              <a:rPr lang="en-US" altLang="zh-CN" sz="1200" b="1" dirty="0" err="1"/>
              <a:t>data,columnName</a:t>
            </a:r>
            <a:r>
              <a:rPr lang="en-US" altLang="zh-CN" sz="1200" b="1" dirty="0"/>
              <a:t>);</a:t>
            </a:r>
          </a:p>
          <a:p>
            <a:pPr marL="0" indent="0">
              <a:buNone/>
            </a:pPr>
            <a:r>
              <a:rPr lang="en-US" altLang="zh-CN" sz="1200" dirty="0"/>
              <a:t>table1=</a:t>
            </a:r>
            <a:r>
              <a:rPr lang="en-US" altLang="zh-CN" sz="1200" b="1" dirty="0"/>
              <a:t>new </a:t>
            </a:r>
            <a:r>
              <a:rPr lang="en-US" altLang="zh-CN" sz="1200" b="1" dirty="0" err="1"/>
              <a:t>JTable</a:t>
            </a:r>
            <a:r>
              <a:rPr lang="en-US" altLang="zh-CN" sz="1200" b="1" dirty="0"/>
              <a:t>(</a:t>
            </a:r>
            <a:r>
              <a:rPr lang="en-US" altLang="zh-CN" sz="1200" b="1" dirty="0" err="1"/>
              <a:t>tableModel</a:t>
            </a:r>
            <a:r>
              <a:rPr lang="en-US" altLang="zh-CN" sz="1200" b="1" dirty="0"/>
              <a:t>);                          //</a:t>
            </a:r>
            <a:r>
              <a:rPr lang="zh-CN" altLang="en-US" sz="1200" b="1" dirty="0"/>
              <a:t>创建表格</a:t>
            </a:r>
          </a:p>
          <a:p>
            <a:pPr marL="0" indent="0">
              <a:buNone/>
            </a:pPr>
            <a:r>
              <a:rPr lang="en-US" altLang="zh-CN" sz="1200" dirty="0"/>
              <a:t>table1.setRowHeight(25);                //</a:t>
            </a:r>
            <a:r>
              <a:rPr lang="zh-CN" altLang="en-US" sz="1200" dirty="0"/>
              <a:t>设置行高</a:t>
            </a:r>
          </a:p>
          <a:p>
            <a:pPr marL="0" indent="0">
              <a:buNone/>
            </a:pPr>
            <a:r>
              <a:rPr lang="en-US" altLang="zh-CN" sz="1200" dirty="0" err="1"/>
              <a:t>JScrollPane</a:t>
            </a:r>
            <a:r>
              <a:rPr lang="en-US" altLang="zh-CN" sz="1200" dirty="0"/>
              <a:t>  pane=</a:t>
            </a:r>
            <a:r>
              <a:rPr lang="en-US" altLang="zh-CN" sz="1200" b="1" dirty="0"/>
              <a:t>new </a:t>
            </a:r>
            <a:r>
              <a:rPr lang="en-US" altLang="zh-CN" sz="1200" b="1" dirty="0" err="1"/>
              <a:t>JScrollPane</a:t>
            </a:r>
            <a:r>
              <a:rPr lang="en-US" altLang="zh-CN" sz="1200" b="1" dirty="0"/>
              <a:t>(table1);                  //</a:t>
            </a:r>
            <a:r>
              <a:rPr lang="zh-CN" altLang="en-US" sz="1200" b="1" dirty="0"/>
              <a:t>添加滚动条</a:t>
            </a:r>
          </a:p>
          <a:p>
            <a:pPr marL="0" indent="0">
              <a:buNone/>
            </a:pPr>
            <a:r>
              <a:rPr lang="en-US" altLang="zh-CN" sz="1200" dirty="0" err="1"/>
              <a:t>JFrame</a:t>
            </a:r>
            <a:r>
              <a:rPr lang="en-US" altLang="zh-CN" sz="1200" dirty="0"/>
              <a:t> f=</a:t>
            </a:r>
            <a:r>
              <a:rPr lang="en-US" altLang="zh-CN" sz="1200" b="1" dirty="0"/>
              <a:t>new </a:t>
            </a:r>
            <a:r>
              <a:rPr lang="en-US" altLang="zh-CN" sz="1200" b="1" dirty="0" err="1"/>
              <a:t>JFrame</a:t>
            </a:r>
            <a:r>
              <a:rPr lang="en-US" altLang="zh-CN" sz="1200" b="1" dirty="0"/>
              <a:t>();</a:t>
            </a:r>
          </a:p>
          <a:p>
            <a:pPr marL="0" indent="0">
              <a:buNone/>
            </a:pPr>
            <a:r>
              <a:rPr lang="en-US" altLang="zh-CN" sz="1200" dirty="0" err="1"/>
              <a:t>jTextFieldId</a:t>
            </a:r>
            <a:r>
              <a:rPr lang="en-US" altLang="zh-CN" sz="1200" dirty="0"/>
              <a:t>=</a:t>
            </a:r>
            <a:r>
              <a:rPr lang="en-US" altLang="zh-CN" sz="1200" b="1" dirty="0"/>
              <a:t>new </a:t>
            </a:r>
            <a:r>
              <a:rPr lang="en-US" altLang="zh-CN" sz="1200" b="1" dirty="0" err="1"/>
              <a:t>JTextField</a:t>
            </a:r>
            <a:r>
              <a:rPr lang="en-US" altLang="zh-CN" sz="1200" b="1" dirty="0"/>
              <a:t>(5);</a:t>
            </a:r>
          </a:p>
          <a:p>
            <a:pPr marL="0" indent="0">
              <a:buNone/>
            </a:pPr>
            <a:r>
              <a:rPr lang="en-US" altLang="zh-CN" sz="1200" dirty="0"/>
              <a:t>            </a:t>
            </a:r>
            <a:r>
              <a:rPr lang="en-US" altLang="zh-CN" sz="1200" dirty="0" err="1"/>
              <a:t>f.add</a:t>
            </a:r>
            <a:r>
              <a:rPr lang="en-US" altLang="zh-CN" sz="1200" dirty="0"/>
              <a:t>(</a:t>
            </a:r>
            <a:r>
              <a:rPr lang="en-US" altLang="zh-CN" sz="1200" dirty="0" err="1"/>
              <a:t>jTextFieldId,BorderLayout.</a:t>
            </a:r>
            <a:r>
              <a:rPr lang="en-US" altLang="zh-CN" sz="1200" i="1" dirty="0" err="1"/>
              <a:t>SOUTH</a:t>
            </a:r>
            <a:r>
              <a:rPr lang="en-US" altLang="zh-CN" sz="1200" i="1" dirty="0"/>
              <a:t>);</a:t>
            </a:r>
          </a:p>
          <a:p>
            <a:pPr marL="0" indent="0">
              <a:buNone/>
            </a:pPr>
            <a:r>
              <a:rPr lang="en-US" altLang="zh-CN" sz="1200" dirty="0" err="1"/>
              <a:t>f.setSize</a:t>
            </a:r>
            <a:r>
              <a:rPr lang="en-US" altLang="zh-CN" sz="1200" dirty="0"/>
              <a:t>(300,200);</a:t>
            </a:r>
          </a:p>
          <a:p>
            <a:pPr marL="0" indent="0">
              <a:buNone/>
            </a:pPr>
            <a:r>
              <a:rPr lang="en-US" altLang="zh-CN" sz="1200" dirty="0" err="1"/>
              <a:t>f.add</a:t>
            </a:r>
            <a:r>
              <a:rPr lang="en-US" altLang="zh-CN" sz="1200" dirty="0"/>
              <a:t>(pane);</a:t>
            </a:r>
          </a:p>
          <a:p>
            <a:pPr marL="0" indent="0">
              <a:buNone/>
            </a:pPr>
            <a:r>
              <a:rPr lang="en-US" altLang="zh-CN" sz="1200" dirty="0" err="1"/>
              <a:t>f.setLocation</a:t>
            </a:r>
            <a:r>
              <a:rPr lang="en-US" altLang="zh-CN" sz="1200" dirty="0"/>
              <a:t>(600,300);</a:t>
            </a:r>
          </a:p>
          <a:p>
            <a:pPr marL="0" indent="0">
              <a:buNone/>
            </a:pPr>
            <a:r>
              <a:rPr lang="en-US" altLang="zh-CN" sz="1200" dirty="0" err="1"/>
              <a:t>f.setVisible</a:t>
            </a:r>
            <a:r>
              <a:rPr lang="en-US" altLang="zh-CN" sz="1200" dirty="0"/>
              <a:t>(</a:t>
            </a:r>
            <a:r>
              <a:rPr lang="en-US" altLang="zh-CN" sz="1200" b="1" dirty="0"/>
              <a:t>true);</a:t>
            </a:r>
          </a:p>
          <a:p>
            <a:pPr marL="0" indent="0">
              <a:buNone/>
            </a:pPr>
            <a:r>
              <a:rPr lang="en-US" altLang="zh-CN" sz="1200" dirty="0"/>
              <a:t>//table1.setSelectionMode(</a:t>
            </a:r>
            <a:r>
              <a:rPr lang="en-US" altLang="zh-CN" sz="1200" dirty="0" err="1"/>
              <a:t>JTable.s</a:t>
            </a:r>
            <a:r>
              <a:rPr lang="en-US" altLang="zh-CN" sz="1200" dirty="0"/>
              <a:t>);</a:t>
            </a:r>
          </a:p>
          <a:p>
            <a:pPr marL="0" indent="0">
              <a:buNone/>
            </a:pPr>
            <a:r>
              <a:rPr lang="en-US" altLang="zh-CN" sz="1200" dirty="0"/>
              <a:t>table1.getSelectionModel().</a:t>
            </a:r>
            <a:r>
              <a:rPr lang="en-US" altLang="zh-CN" sz="1200" dirty="0" err="1"/>
              <a:t>addListSelectionListener</a:t>
            </a:r>
            <a:r>
              <a:rPr lang="en-US" altLang="zh-CN" sz="1200" dirty="0"/>
              <a:t>(</a:t>
            </a:r>
            <a:r>
              <a:rPr lang="en-US" altLang="zh-CN" sz="1200" b="1" dirty="0"/>
              <a:t>new </a:t>
            </a:r>
            <a:r>
              <a:rPr lang="en-US" altLang="zh-CN" sz="1200" b="1" dirty="0" err="1"/>
              <a:t>ListSelectionListener</a:t>
            </a:r>
            <a:r>
              <a:rPr lang="en-US" altLang="zh-CN" sz="1200" b="1" dirty="0"/>
              <a:t>(){</a:t>
            </a:r>
          </a:p>
          <a:p>
            <a:pPr marL="0" indent="0">
              <a:buNone/>
            </a:pPr>
            <a:r>
              <a:rPr lang="en-US" altLang="zh-CN" sz="1200" b="1" dirty="0"/>
              <a:t>public void </a:t>
            </a:r>
            <a:r>
              <a:rPr lang="en-US" altLang="zh-CN" sz="1200" b="1" dirty="0" err="1"/>
              <a:t>valueChanged</a:t>
            </a:r>
            <a:r>
              <a:rPr lang="en-US" altLang="zh-CN" sz="1200" b="1" dirty="0"/>
              <a:t>(</a:t>
            </a:r>
            <a:r>
              <a:rPr lang="en-US" altLang="zh-CN" sz="1200" b="1" dirty="0" err="1"/>
              <a:t>ListSelectionEvent</a:t>
            </a:r>
            <a:r>
              <a:rPr lang="en-US" altLang="zh-CN" sz="1200" b="1" dirty="0"/>
              <a:t> e){</a:t>
            </a:r>
          </a:p>
          <a:p>
            <a:pPr marL="0" indent="0">
              <a:buNone/>
            </a:pPr>
            <a:r>
              <a:rPr lang="en-US" altLang="zh-CN" sz="1200" dirty="0" err="1"/>
              <a:t>trow</a:t>
            </a:r>
            <a:r>
              <a:rPr lang="en-US" altLang="zh-CN" sz="1200" dirty="0"/>
              <a:t>=table1.getSelectedRow();</a:t>
            </a:r>
          </a:p>
          <a:p>
            <a:pPr marL="0" indent="0">
              <a:buNone/>
            </a:pPr>
            <a:r>
              <a:rPr lang="en-US" altLang="zh-CN" sz="1200" dirty="0"/>
              <a:t> id=(String) </a:t>
            </a:r>
            <a:r>
              <a:rPr lang="en-US" altLang="zh-CN" sz="1200" dirty="0" err="1"/>
              <a:t>tableModel.getValueAt</a:t>
            </a:r>
            <a:r>
              <a:rPr lang="en-US" altLang="zh-CN" sz="1200" dirty="0"/>
              <a:t>(</a:t>
            </a:r>
            <a:r>
              <a:rPr lang="en-US" altLang="zh-CN" sz="1200" dirty="0" err="1"/>
              <a:t>trow</a:t>
            </a:r>
            <a:r>
              <a:rPr lang="en-US" altLang="zh-CN" sz="1200" dirty="0"/>
              <a:t>, 0);</a:t>
            </a:r>
          </a:p>
          <a:p>
            <a:pPr marL="0" indent="0">
              <a:buNone/>
            </a:pPr>
            <a:r>
              <a:rPr lang="en-US" altLang="zh-CN" sz="1200" dirty="0" err="1"/>
              <a:t>jTextFieldId.setText</a:t>
            </a:r>
            <a:r>
              <a:rPr lang="en-US" altLang="zh-CN" sz="1200" dirty="0"/>
              <a:t>("</a:t>
            </a:r>
            <a:r>
              <a:rPr lang="zh-CN" altLang="en-US" sz="1200" dirty="0"/>
              <a:t>你选择行的姓名是</a:t>
            </a:r>
            <a:r>
              <a:rPr lang="en-US" altLang="zh-CN" sz="1200" dirty="0"/>
              <a:t>"+id</a:t>
            </a:r>
            <a:r>
              <a:rPr lang="en-US" altLang="zh-CN" sz="1200" dirty="0" smtClean="0"/>
              <a:t>);</a:t>
            </a:r>
            <a:endParaRPr lang="zh-CN" altLang="en-US" sz="1200" dirty="0"/>
          </a:p>
          <a:p>
            <a:pPr marL="0" indent="0">
              <a:buNone/>
            </a:pPr>
            <a:r>
              <a:rPr lang="en-US" altLang="zh-CN" sz="1200" dirty="0" smtClean="0"/>
              <a:t>}});}</a:t>
            </a:r>
            <a:endParaRPr lang="en-US" altLang="zh-CN" sz="1200" dirty="0"/>
          </a:p>
          <a:p>
            <a:pPr marL="0" indent="0">
              <a:buNone/>
            </a:pPr>
            <a:r>
              <a:rPr lang="en-US" altLang="zh-CN" sz="1200" b="1" dirty="0"/>
              <a:t>public static void main(String </a:t>
            </a:r>
            <a:r>
              <a:rPr lang="en-US" altLang="zh-CN" sz="1200" b="1" dirty="0" err="1"/>
              <a:t>args</a:t>
            </a:r>
            <a:r>
              <a:rPr lang="en-US" altLang="zh-CN" sz="1200" b="1" dirty="0"/>
              <a:t>[]){</a:t>
            </a:r>
          </a:p>
          <a:p>
            <a:pPr marL="0" indent="0">
              <a:buNone/>
            </a:pPr>
            <a:r>
              <a:rPr lang="en-US" altLang="zh-CN" sz="1200" dirty="0"/>
              <a:t>table </a:t>
            </a:r>
            <a:r>
              <a:rPr lang="en-US" altLang="zh-CN" sz="1200" dirty="0" err="1"/>
              <a:t>tb</a:t>
            </a:r>
            <a:r>
              <a:rPr lang="en-US" altLang="zh-CN" sz="1200" dirty="0"/>
              <a:t>=</a:t>
            </a:r>
            <a:r>
              <a:rPr lang="en-US" altLang="zh-CN" sz="1200" b="1" dirty="0"/>
              <a:t>new table();</a:t>
            </a:r>
          </a:p>
          <a:p>
            <a:pPr marL="0" indent="0">
              <a:buNone/>
            </a:pPr>
            <a:r>
              <a:rPr lang="en-US" altLang="zh-CN" sz="1200" dirty="0"/>
              <a:t>}</a:t>
            </a:r>
          </a:p>
          <a:p>
            <a:pPr marL="0" indent="0">
              <a:buNone/>
            </a:pPr>
            <a:r>
              <a:rPr lang="en-US" altLang="zh-CN" sz="1200" dirty="0"/>
              <a:t>}</a:t>
            </a:r>
          </a:p>
          <a:p>
            <a:pPr marL="0" indent="0">
              <a:buNone/>
            </a:pPr>
            <a:endParaRPr lang="zh-CN" altLang="en-US" sz="1200" dirty="0"/>
          </a:p>
        </p:txBody>
      </p:sp>
    </p:spTree>
    <p:extLst>
      <p:ext uri="{BB962C8B-B14F-4D97-AF65-F5344CB8AC3E}">
        <p14:creationId xmlns:p14="http://schemas.microsoft.com/office/powerpoint/2010/main" val="2085699557"/>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页脚占位符 3"/>
          <p:cNvSpPr>
            <a:spLocks noGrp="1"/>
          </p:cNvSpPr>
          <p:nvPr>
            <p:ph type="ftr" sz="quarter" idx="11"/>
          </p:nvPr>
        </p:nvSpPr>
        <p:spPr>
          <a:xfrm>
            <a:off x="685800" y="6248400"/>
            <a:ext cx="1905000" cy="457200"/>
          </a:xfrm>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l" eaLnBrk="1" hangingPunct="1"/>
            <a:r>
              <a:rPr lang="en-US" altLang="zh-CN" sz="1000" smtClean="0">
                <a:solidFill>
                  <a:srgbClr val="000000"/>
                </a:solidFill>
                <a:latin typeface="Verdana" pitchFamily="34" charset="0"/>
              </a:rPr>
              <a:t>NCEPU</a:t>
            </a:r>
          </a:p>
        </p:txBody>
      </p:sp>
      <p:sp>
        <p:nvSpPr>
          <p:cNvPr id="45059" name="Rectangle 2"/>
          <p:cNvSpPr>
            <a:spLocks noGrp="1" noChangeArrowheads="1"/>
          </p:cNvSpPr>
          <p:nvPr>
            <p:ph type="title"/>
          </p:nvPr>
        </p:nvSpPr>
        <p:spPr>
          <a:xfrm>
            <a:off x="683568" y="476672"/>
            <a:ext cx="7772400" cy="1143000"/>
          </a:xfrm>
        </p:spPr>
        <p:txBody>
          <a:bodyPr/>
          <a:lstStyle/>
          <a:p>
            <a:pPr eaLnBrk="1" hangingPunct="1"/>
            <a:r>
              <a:rPr lang="zh-CN" altLang="en-US" sz="3200" b="1" dirty="0" smtClean="0"/>
              <a:t>表格的基本操作</a:t>
            </a:r>
          </a:p>
        </p:txBody>
      </p:sp>
      <p:sp>
        <p:nvSpPr>
          <p:cNvPr id="45060" name="Rectangle 3"/>
          <p:cNvSpPr>
            <a:spLocks noGrp="1" noChangeArrowheads="1"/>
          </p:cNvSpPr>
          <p:nvPr>
            <p:ph type="body" idx="1"/>
          </p:nvPr>
        </p:nvSpPr>
        <p:spPr>
          <a:xfrm>
            <a:off x="179512" y="1484784"/>
            <a:ext cx="9144000" cy="4752975"/>
          </a:xfrm>
        </p:spPr>
        <p:txBody>
          <a:bodyPr/>
          <a:lstStyle/>
          <a:p>
            <a:pPr eaLnBrk="1" hangingPunct="1">
              <a:lnSpc>
                <a:spcPct val="140000"/>
              </a:lnSpc>
            </a:pPr>
            <a:r>
              <a:rPr lang="zh-CN" altLang="en-US" sz="2400" dirty="0" smtClean="0"/>
              <a:t> 增加一行</a:t>
            </a:r>
            <a:r>
              <a:rPr lang="en-US" altLang="zh-CN" sz="2400" dirty="0" smtClean="0"/>
              <a:t>:</a:t>
            </a:r>
            <a:r>
              <a:rPr lang="en-US" altLang="zh-CN" sz="2400" dirty="0" err="1" smtClean="0"/>
              <a:t>addRow</a:t>
            </a:r>
            <a:r>
              <a:rPr lang="en-US" altLang="zh-CN" sz="2400" dirty="0" smtClean="0"/>
              <a:t>(Vector data);</a:t>
            </a:r>
            <a:r>
              <a:rPr lang="en-US" altLang="zh-CN" sz="2400" dirty="0" err="1" smtClean="0"/>
              <a:t>insertRow</a:t>
            </a:r>
            <a:r>
              <a:rPr lang="en-US" altLang="zh-CN" sz="2400" dirty="0" smtClean="0"/>
              <a:t>(</a:t>
            </a:r>
            <a:r>
              <a:rPr lang="en-US" altLang="zh-CN" sz="2400" dirty="0" err="1" smtClean="0"/>
              <a:t>int</a:t>
            </a:r>
            <a:r>
              <a:rPr lang="en-US" altLang="zh-CN" sz="2400" dirty="0" smtClean="0"/>
              <a:t> </a:t>
            </a:r>
            <a:r>
              <a:rPr lang="en-US" altLang="zh-CN" sz="2400" dirty="0" err="1" smtClean="0"/>
              <a:t>r,Vector</a:t>
            </a:r>
            <a:r>
              <a:rPr lang="en-US" altLang="zh-CN" sz="2400" dirty="0" smtClean="0"/>
              <a:t> data);</a:t>
            </a:r>
            <a:endParaRPr lang="zh-CN" altLang="en-US" sz="2400" dirty="0" smtClean="0"/>
          </a:p>
          <a:p>
            <a:pPr eaLnBrk="1" hangingPunct="1">
              <a:lnSpc>
                <a:spcPct val="140000"/>
              </a:lnSpc>
            </a:pPr>
            <a:r>
              <a:rPr lang="zh-CN" altLang="en-US" sz="2400" dirty="0" smtClean="0"/>
              <a:t> 删除一行</a:t>
            </a:r>
            <a:r>
              <a:rPr lang="en-US" altLang="zh-CN" sz="2400" dirty="0" smtClean="0"/>
              <a:t>:</a:t>
            </a:r>
            <a:r>
              <a:rPr lang="en-US" altLang="zh-CN" sz="2400" dirty="0" err="1" smtClean="0"/>
              <a:t>removeRow</a:t>
            </a:r>
            <a:r>
              <a:rPr lang="en-US" altLang="zh-CN" sz="2400" dirty="0" smtClean="0"/>
              <a:t>(</a:t>
            </a:r>
            <a:r>
              <a:rPr lang="en-US" altLang="zh-CN" sz="2400" dirty="0" err="1" smtClean="0"/>
              <a:t>int</a:t>
            </a:r>
            <a:r>
              <a:rPr lang="en-US" altLang="zh-CN" sz="2400" dirty="0" smtClean="0"/>
              <a:t> r); </a:t>
            </a:r>
          </a:p>
          <a:p>
            <a:pPr eaLnBrk="1" hangingPunct="1">
              <a:lnSpc>
                <a:spcPct val="140000"/>
              </a:lnSpc>
            </a:pPr>
            <a:r>
              <a:rPr lang="zh-CN" altLang="en-US" sz="2400" dirty="0"/>
              <a:t>增加</a:t>
            </a:r>
            <a:r>
              <a:rPr lang="zh-CN" altLang="en-US" sz="2400" dirty="0" smtClean="0"/>
              <a:t>一列</a:t>
            </a:r>
            <a:r>
              <a:rPr lang="en-US" altLang="zh-CN" sz="2400" dirty="0" smtClean="0"/>
              <a:t>:</a:t>
            </a:r>
            <a:r>
              <a:rPr lang="en-US" altLang="zh-CN" sz="2400" dirty="0" err="1" smtClean="0"/>
              <a:t>addColumn</a:t>
            </a:r>
            <a:r>
              <a:rPr lang="en-US" altLang="zh-CN" sz="2400" dirty="0" smtClean="0"/>
              <a:t>(Object </a:t>
            </a:r>
            <a:r>
              <a:rPr lang="en-US" altLang="zh-CN" sz="2400" dirty="0" err="1" smtClean="0"/>
              <a:t>columnname,Vector</a:t>
            </a:r>
            <a:r>
              <a:rPr lang="en-US" altLang="zh-CN" sz="2400" dirty="0" smtClean="0"/>
              <a:t> data);</a:t>
            </a:r>
            <a:r>
              <a:rPr lang="zh-CN" altLang="en-US" sz="2400" dirty="0" smtClean="0"/>
              <a:t>表格末尾增加一列</a:t>
            </a:r>
          </a:p>
          <a:p>
            <a:pPr eaLnBrk="1" hangingPunct="1">
              <a:lnSpc>
                <a:spcPct val="140000"/>
              </a:lnSpc>
            </a:pPr>
            <a:r>
              <a:rPr lang="zh-CN" altLang="en-US" sz="2400" dirty="0" smtClean="0"/>
              <a:t>删除一列</a:t>
            </a:r>
            <a:r>
              <a:rPr lang="en-US" altLang="zh-CN" sz="2400" dirty="0" smtClean="0"/>
              <a:t>:</a:t>
            </a:r>
            <a:r>
              <a:rPr lang="zh-CN" altLang="en-US" sz="2400" dirty="0" smtClean="0"/>
              <a:t>先通过</a:t>
            </a:r>
            <a:r>
              <a:rPr lang="en-US" altLang="zh-CN" sz="2400" dirty="0" err="1" smtClean="0"/>
              <a:t>getColumnName</a:t>
            </a:r>
            <a:r>
              <a:rPr lang="en-US" altLang="zh-CN" sz="2400" dirty="0" smtClean="0"/>
              <a:t>()</a:t>
            </a:r>
            <a:r>
              <a:rPr lang="zh-CN" altLang="en-US" sz="2400" dirty="0" smtClean="0"/>
              <a:t>获取列名，再通过</a:t>
            </a:r>
            <a:r>
              <a:rPr lang="en-US" altLang="zh-CN" sz="2400" dirty="0" err="1" smtClean="0"/>
              <a:t>getDataVector</a:t>
            </a:r>
            <a:r>
              <a:rPr lang="en-US" altLang="zh-CN" sz="2400" dirty="0" smtClean="0"/>
              <a:t>()</a:t>
            </a:r>
            <a:r>
              <a:rPr lang="zh-CN" altLang="en-US" sz="2400" dirty="0" smtClean="0"/>
              <a:t>获取存储表格数据的向量，然后直接操作列名向量和表格数据向量，删除指定的列，最后通过</a:t>
            </a:r>
            <a:r>
              <a:rPr lang="en-US" altLang="zh-CN" sz="2400" dirty="0" err="1" smtClean="0"/>
              <a:t>setDataVector</a:t>
            </a:r>
            <a:r>
              <a:rPr lang="en-US" altLang="zh-CN" sz="2400" dirty="0" smtClean="0"/>
              <a:t>()</a:t>
            </a:r>
            <a:r>
              <a:rPr lang="zh-CN" altLang="en-US" sz="2400" dirty="0" smtClean="0"/>
              <a:t>更新表格</a:t>
            </a:r>
            <a:r>
              <a:rPr lang="en-US" altLang="zh-CN" sz="2400" dirty="0" smtClean="0"/>
              <a:t>;</a:t>
            </a:r>
            <a:endParaRPr lang="zh-CN" altLang="en-US" sz="2400" dirty="0" smtClean="0"/>
          </a:p>
        </p:txBody>
      </p:sp>
    </p:spTree>
    <p:extLst>
      <p:ext uri="{BB962C8B-B14F-4D97-AF65-F5344CB8AC3E}">
        <p14:creationId xmlns:p14="http://schemas.microsoft.com/office/powerpoint/2010/main" val="2384921645"/>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073150" y="1100138"/>
            <a:ext cx="7391400" cy="487362"/>
          </a:xfrm>
        </p:spPr>
        <p:txBody>
          <a:bodyPr/>
          <a:lstStyle/>
          <a:p>
            <a:pPr eaLnBrk="1" hangingPunct="1"/>
            <a:r>
              <a:rPr lang="zh-CN" altLang="fr-FR" sz="2800" smtClean="0"/>
              <a:t>表格</a:t>
            </a:r>
            <a:r>
              <a:rPr lang="zh-CN" altLang="en-US" sz="2800" smtClean="0"/>
              <a:t>（</a:t>
            </a:r>
            <a:r>
              <a:rPr lang="en-US" altLang="zh-CN" sz="2800" smtClean="0"/>
              <a:t>JTable</a:t>
            </a:r>
            <a:r>
              <a:rPr lang="zh-CN" altLang="en-US" sz="2800" smtClean="0"/>
              <a:t>）的构造方法 </a:t>
            </a:r>
          </a:p>
        </p:txBody>
      </p:sp>
      <p:pic>
        <p:nvPicPr>
          <p:cNvPr id="27651" name="Picture 3" descr="JTable方法"/>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088" y="1587500"/>
            <a:ext cx="8137525" cy="32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400850" name="Group 18"/>
          <p:cNvGraphicFramePr>
            <a:graphicFrameLocks noGrp="1"/>
          </p:cNvGraphicFramePr>
          <p:nvPr>
            <p:ph idx="1"/>
          </p:nvPr>
        </p:nvGraphicFramePr>
        <p:xfrm>
          <a:off x="709613" y="4360863"/>
          <a:ext cx="8129587" cy="936625"/>
        </p:xfrm>
        <a:graphic>
          <a:graphicData uri="http://schemas.openxmlformats.org/drawingml/2006/table">
            <a:tbl>
              <a:tblPr/>
              <a:tblGrid>
                <a:gridCol w="3627437"/>
                <a:gridCol w="4502150"/>
              </a:tblGrid>
              <a:tr h="936625">
                <a:tc>
                  <a:txBody>
                    <a:bodyPr/>
                    <a:lstStyle/>
                    <a:p>
                      <a:pPr marL="0" marR="0" lvl="0" indent="0" algn="l" defTabSz="914400" rtl="0" eaLnBrk="1" fontAlgn="base" latinLnBrk="0" hangingPunct="1">
                        <a:lnSpc>
                          <a:spcPct val="95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smtClean="0">
                          <a:ln>
                            <a:noFill/>
                          </a:ln>
                          <a:solidFill>
                            <a:schemeClr val="tx1"/>
                          </a:solidFill>
                          <a:effectLst/>
                          <a:latin typeface="Tahoma" pitchFamily="34" charset="0"/>
                          <a:ea typeface="楷体_GB2312" pitchFamily="49" charset="-122"/>
                        </a:rPr>
                        <a:t> </a:t>
                      </a:r>
                      <a:r>
                        <a:rPr kumimoji="0" lang="en-US" altLang="zh-CN" sz="2000" b="0" i="0" u="none" strike="noStrike" cap="none" normalizeH="0" baseline="0" dirty="0" err="1" smtClean="0">
                          <a:ln>
                            <a:noFill/>
                          </a:ln>
                          <a:solidFill>
                            <a:schemeClr val="tx1"/>
                          </a:solidFill>
                          <a:effectLst/>
                          <a:latin typeface="Tahoma" pitchFamily="34" charset="0"/>
                          <a:ea typeface="楷体_GB2312" pitchFamily="49" charset="-122"/>
                        </a:rPr>
                        <a:t>JTable</a:t>
                      </a:r>
                      <a:r>
                        <a:rPr kumimoji="0" lang="en-US" altLang="zh-CN" sz="2000" b="0" i="0" u="none" strike="noStrike" cap="none" normalizeH="0" baseline="0" dirty="0" smtClean="0">
                          <a:ln>
                            <a:noFill/>
                          </a:ln>
                          <a:solidFill>
                            <a:schemeClr val="tx1"/>
                          </a:solidFill>
                          <a:effectLst/>
                          <a:latin typeface="Tahoma" pitchFamily="34" charset="0"/>
                          <a:ea typeface="楷体_GB2312" pitchFamily="49" charset="-122"/>
                        </a:rPr>
                        <a:t>(Vector </a:t>
                      </a:r>
                      <a:r>
                        <a:rPr kumimoji="0" lang="en-US" altLang="zh-CN" sz="2000" b="0" i="0" u="none" strike="noStrike" cap="none" normalizeH="0" baseline="0" dirty="0" err="1" smtClean="0">
                          <a:ln>
                            <a:noFill/>
                          </a:ln>
                          <a:solidFill>
                            <a:schemeClr val="tx1"/>
                          </a:solidFill>
                          <a:effectLst/>
                          <a:latin typeface="Tahoma" pitchFamily="34" charset="0"/>
                          <a:ea typeface="楷体_GB2312" pitchFamily="49" charset="-122"/>
                        </a:rPr>
                        <a:t>rowData</a:t>
                      </a:r>
                      <a:r>
                        <a:rPr kumimoji="0" lang="en-US" altLang="zh-CN" sz="2000" b="0" i="0" u="none" strike="noStrike" cap="none" normalizeH="0" baseline="0" dirty="0" smtClean="0">
                          <a:ln>
                            <a:noFill/>
                          </a:ln>
                          <a:solidFill>
                            <a:schemeClr val="tx1"/>
                          </a:solidFill>
                          <a:effectLst/>
                          <a:latin typeface="Tahoma" pitchFamily="34" charset="0"/>
                          <a:ea typeface="楷体_GB2312" pitchFamily="49" charset="-122"/>
                        </a:rPr>
                        <a:t>,  </a:t>
                      </a:r>
                      <a:br>
                        <a:rPr kumimoji="0" lang="en-US" altLang="zh-CN" sz="2000" b="0" i="0" u="none" strike="noStrike" cap="none" normalizeH="0" baseline="0" dirty="0" smtClean="0">
                          <a:ln>
                            <a:noFill/>
                          </a:ln>
                          <a:solidFill>
                            <a:schemeClr val="tx1"/>
                          </a:solidFill>
                          <a:effectLst/>
                          <a:latin typeface="Tahoma" pitchFamily="34" charset="0"/>
                          <a:ea typeface="楷体_GB2312" pitchFamily="49" charset="-122"/>
                        </a:rPr>
                      </a:br>
                      <a:r>
                        <a:rPr kumimoji="0" lang="en-US" altLang="zh-CN" sz="2000" b="0" i="0" u="none" strike="noStrike" cap="none" normalizeH="0" baseline="0" dirty="0" smtClean="0">
                          <a:ln>
                            <a:noFill/>
                          </a:ln>
                          <a:solidFill>
                            <a:schemeClr val="tx1"/>
                          </a:solidFill>
                          <a:effectLst/>
                          <a:latin typeface="Tahoma" pitchFamily="34" charset="0"/>
                          <a:ea typeface="楷体_GB2312" pitchFamily="49" charset="-122"/>
                        </a:rPr>
                        <a:t>     Vector </a:t>
                      </a:r>
                      <a:r>
                        <a:rPr kumimoji="0" lang="en-US" altLang="zh-CN" sz="2000" b="0" i="0" u="none" strike="noStrike" cap="none" normalizeH="0" baseline="0" dirty="0" err="1" smtClean="0">
                          <a:ln>
                            <a:noFill/>
                          </a:ln>
                          <a:solidFill>
                            <a:schemeClr val="tx1"/>
                          </a:solidFill>
                          <a:effectLst/>
                          <a:latin typeface="Tahoma" pitchFamily="34" charset="0"/>
                          <a:ea typeface="楷体_GB2312" pitchFamily="49" charset="-122"/>
                        </a:rPr>
                        <a:t>columnNames</a:t>
                      </a:r>
                      <a:r>
                        <a:rPr kumimoji="0" lang="en-US" altLang="zh-CN" sz="2000" b="0" i="0" u="none" strike="noStrike" cap="none" normalizeH="0" baseline="0" dirty="0" smtClean="0">
                          <a:ln>
                            <a:noFill/>
                          </a:ln>
                          <a:solidFill>
                            <a:schemeClr val="tx1"/>
                          </a:solidFill>
                          <a:effectLst/>
                          <a:latin typeface="Tahoma" pitchFamily="34" charset="0"/>
                          <a:ea typeface="楷体_GB2312" pitchFamily="49" charset="-122"/>
                        </a:rPr>
                        <a:t>)</a:t>
                      </a:r>
                      <a:r>
                        <a:rPr kumimoji="0" lang="en-US" altLang="zh-CN" sz="2400" b="1" i="0" u="none" strike="noStrike" cap="none" normalizeH="0" baseline="0" dirty="0" smtClean="0">
                          <a:ln>
                            <a:noFill/>
                          </a:ln>
                          <a:solidFill>
                            <a:schemeClr val="tx1"/>
                          </a:solidFill>
                          <a:effectLst/>
                          <a:latin typeface="Tahoma" pitchFamily="34" charset="0"/>
                          <a:ea typeface="楷体_GB2312" pitchFamily="49" charset="-122"/>
                        </a:rPr>
                        <a:t> </a:t>
                      </a:r>
                    </a:p>
                  </a:txBody>
                  <a:tcPr marL="18000" marR="18000" marT="10812" marB="108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5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dirty="0" smtClean="0">
                          <a:ln>
                            <a:noFill/>
                          </a:ln>
                          <a:solidFill>
                            <a:schemeClr val="tx1"/>
                          </a:solidFill>
                          <a:effectLst/>
                          <a:latin typeface="Tahoma" pitchFamily="34" charset="0"/>
                          <a:ea typeface="楷体_GB2312" pitchFamily="49" charset="-122"/>
                        </a:rPr>
                        <a:t>创建一个表格，显示向量中的数据</a:t>
                      </a:r>
                      <a:r>
                        <a:rPr kumimoji="0" lang="en-US" altLang="zh-CN" sz="2000" b="1" i="0" u="none" strike="noStrike" cap="none" normalizeH="0" baseline="0" dirty="0" smtClean="0">
                          <a:ln>
                            <a:noFill/>
                          </a:ln>
                          <a:solidFill>
                            <a:schemeClr val="tx1"/>
                          </a:solidFill>
                          <a:effectLst/>
                          <a:latin typeface="Tahoma" pitchFamily="34" charset="0"/>
                          <a:ea typeface="楷体_GB2312" pitchFamily="49" charset="-122"/>
                        </a:rPr>
                        <a:t>,</a:t>
                      </a:r>
                      <a:r>
                        <a:rPr kumimoji="0" lang="zh-CN" altLang="en-US" sz="2000" b="1" i="0" u="none" strike="noStrike" cap="none" normalizeH="0" baseline="0" dirty="0" smtClean="0">
                          <a:ln>
                            <a:noFill/>
                          </a:ln>
                          <a:solidFill>
                            <a:schemeClr val="tx1"/>
                          </a:solidFill>
                          <a:effectLst/>
                          <a:latin typeface="Tahoma" pitchFamily="34" charset="0"/>
                          <a:ea typeface="楷体_GB2312" pitchFamily="49" charset="-122"/>
                        </a:rPr>
                        <a:t>此时可以在表中添加行或列</a:t>
                      </a:r>
                    </a:p>
                  </a:txBody>
                  <a:tcPr marL="18000" marR="18000" marT="10812" marB="108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bl>
          </a:graphicData>
        </a:graphic>
      </p:graphicFrame>
    </p:spTree>
    <p:extLst>
      <p:ext uri="{BB962C8B-B14F-4D97-AF65-F5344CB8AC3E}">
        <p14:creationId xmlns:p14="http://schemas.microsoft.com/office/powerpoint/2010/main" val="3153153336"/>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Rot="1" noChangeArrowheads="1"/>
          </p:cNvSpPr>
          <p:nvPr>
            <p:ph idx="1"/>
          </p:nvPr>
        </p:nvSpPr>
        <p:spPr>
          <a:xfrm>
            <a:off x="323850" y="908050"/>
            <a:ext cx="8540750" cy="5765800"/>
          </a:xfrm>
        </p:spPr>
        <p:txBody>
          <a:bodyPr/>
          <a:lstStyle/>
          <a:p>
            <a:pPr marL="609600" indent="-609600">
              <a:buFont typeface="Wingdings" pitchFamily="2" charset="2"/>
              <a:buNone/>
            </a:pPr>
            <a:r>
              <a:rPr lang="en-US" altLang="zh-CN" sz="2400" smtClean="0"/>
              <a:t>【</a:t>
            </a:r>
            <a:r>
              <a:rPr lang="zh-CN" altLang="en-US" sz="2400" smtClean="0"/>
              <a:t>例</a:t>
            </a:r>
            <a:r>
              <a:rPr lang="en-US" altLang="zh-CN" sz="2400" smtClean="0"/>
              <a:t>6-21】</a:t>
            </a:r>
            <a:r>
              <a:rPr lang="zh-CN" altLang="en-US" sz="2400" smtClean="0"/>
              <a:t>表格的使用（</a:t>
            </a:r>
            <a:r>
              <a:rPr lang="en-US" altLang="zh-CN" sz="2400" smtClean="0">
                <a:hlinkClick r:id="rId2" action="ppaction://hlinkfile"/>
              </a:rPr>
              <a:t>TableUse.java</a:t>
            </a:r>
            <a:r>
              <a:rPr lang="zh-CN" altLang="en-US" sz="2400" smtClean="0"/>
              <a:t>）</a:t>
            </a:r>
          </a:p>
          <a:p>
            <a:pPr marL="609600" indent="-609600">
              <a:buFont typeface="Wingdings" pitchFamily="2" charset="2"/>
              <a:buNone/>
            </a:pPr>
            <a:r>
              <a:rPr lang="en-US" altLang="zh-CN" sz="2400" smtClean="0"/>
              <a:t>/*</a:t>
            </a:r>
          </a:p>
          <a:p>
            <a:pPr marL="609600" indent="-609600">
              <a:buFont typeface="Wingdings" pitchFamily="2" charset="2"/>
              <a:buNone/>
            </a:pPr>
            <a:r>
              <a:rPr lang="en-US" altLang="zh-CN" sz="2400" smtClean="0"/>
              <a:t> 	</a:t>
            </a:r>
            <a:r>
              <a:rPr lang="zh-CN" altLang="en-US" sz="2400" smtClean="0"/>
              <a:t>功能简介：表格的使用。该类能够实现添加行、添加列、删除行、删除列等功能。</a:t>
            </a:r>
            <a:endParaRPr lang="zh-CN" altLang="fr-FR" sz="2400" smtClean="0"/>
          </a:p>
          <a:p>
            <a:pPr marL="609600" indent="-609600">
              <a:buFont typeface="Wingdings" pitchFamily="2" charset="2"/>
              <a:buNone/>
            </a:pPr>
            <a:r>
              <a:rPr lang="zh-CN" altLang="fr-FR" sz="2400" smtClean="0"/>
              <a:t>*</a:t>
            </a:r>
            <a:r>
              <a:rPr lang="fr-FR" altLang="zh-CN" sz="2400" smtClean="0"/>
              <a:t>/</a:t>
            </a:r>
          </a:p>
          <a:p>
            <a:pPr marL="609600" indent="-609600">
              <a:buFont typeface="Wingdings" pitchFamily="2" charset="2"/>
              <a:buAutoNum type="arabicPeriod"/>
            </a:pPr>
            <a:r>
              <a:rPr lang="fr-FR" altLang="zh-CN" sz="2400" smtClean="0"/>
              <a:t>import java.awt.*; </a:t>
            </a:r>
          </a:p>
          <a:p>
            <a:pPr marL="609600" indent="-609600">
              <a:buFont typeface="Wingdings" pitchFamily="2" charset="2"/>
              <a:buAutoNum type="arabicPeriod"/>
            </a:pPr>
            <a:r>
              <a:rPr lang="fr-FR" altLang="zh-CN" sz="2400" smtClean="0"/>
              <a:t>import java.awt.event.*;</a:t>
            </a:r>
          </a:p>
          <a:p>
            <a:pPr marL="609600" indent="-609600">
              <a:buFont typeface="Wingdings" pitchFamily="2" charset="2"/>
              <a:buAutoNum type="arabicPeriod"/>
            </a:pPr>
            <a:r>
              <a:rPr lang="fr-FR" altLang="zh-CN" sz="2400" smtClean="0"/>
              <a:t>import javax.swing.*;</a:t>
            </a:r>
          </a:p>
          <a:p>
            <a:pPr marL="609600" indent="-609600">
              <a:buFont typeface="Wingdings" pitchFamily="2" charset="2"/>
              <a:buAutoNum type="arabicPeriod"/>
            </a:pPr>
            <a:r>
              <a:rPr lang="fr-FR" altLang="zh-CN" sz="2400" smtClean="0"/>
              <a:t>import javax.swing.table.*;</a:t>
            </a:r>
          </a:p>
          <a:p>
            <a:pPr marL="609600" indent="-609600">
              <a:buFont typeface="Wingdings" pitchFamily="2" charset="2"/>
              <a:buAutoNum type="arabicPeriod"/>
            </a:pPr>
            <a:r>
              <a:rPr lang="fr-FR" altLang="zh-CN" sz="2400" smtClean="0"/>
              <a:t>import java.util.*;</a:t>
            </a:r>
            <a:endParaRPr lang="zh-CN" altLang="en-US" sz="2400" smtClean="0"/>
          </a:p>
        </p:txBody>
      </p:sp>
      <p:sp>
        <p:nvSpPr>
          <p:cNvPr id="46083" name="灯片编号占位符 3"/>
          <p:cNvSpPr>
            <a:spLocks noGrp="1"/>
          </p:cNvSpPr>
          <p:nvPr>
            <p:ph type="sldNum" sz="quarter" idx="12"/>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fld id="{B6946A5F-ECE2-4A0F-8C1B-41521EE6CCA6}" type="slidenum">
              <a:rPr lang="zh-CN" altLang="en-US" sz="1400" smtClean="0">
                <a:solidFill>
                  <a:srgbClr val="000000"/>
                </a:solidFill>
              </a:rPr>
              <a:pPr eaLnBrk="1" hangingPunct="1"/>
              <a:t>20</a:t>
            </a:fld>
            <a:endParaRPr lang="en-US" altLang="zh-CN" sz="1400" smtClean="0">
              <a:solidFill>
                <a:srgbClr val="000000"/>
              </a:solidFill>
            </a:endParaRPr>
          </a:p>
        </p:txBody>
      </p:sp>
      <p:pic>
        <p:nvPicPr>
          <p:cNvPr id="4608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7900" y="2852738"/>
            <a:ext cx="3943350" cy="273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839086032"/>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rrowheads="1"/>
          </p:cNvSpPr>
          <p:nvPr>
            <p:ph type="title"/>
          </p:nvPr>
        </p:nvSpPr>
        <p:spPr>
          <a:xfrm>
            <a:off x="468313" y="414338"/>
            <a:ext cx="7772400" cy="1143000"/>
          </a:xfrm>
        </p:spPr>
        <p:txBody>
          <a:bodyPr/>
          <a:lstStyle/>
          <a:p>
            <a:r>
              <a:rPr lang="en-US" altLang="zh-CN" dirty="0" err="1" smtClean="0">
                <a:solidFill>
                  <a:schemeClr val="tx1"/>
                </a:solidFill>
              </a:rPr>
              <a:t>JTree</a:t>
            </a:r>
            <a:endParaRPr lang="zh-CN" altLang="en-US" dirty="0" smtClean="0">
              <a:solidFill>
                <a:schemeClr val="tx1"/>
              </a:solidFill>
            </a:endParaRPr>
          </a:p>
        </p:txBody>
      </p:sp>
      <p:sp>
        <p:nvSpPr>
          <p:cNvPr id="14339" name="Rectangle 3"/>
          <p:cNvSpPr>
            <a:spLocks noGrp="1" noRot="1" noChangeArrowheads="1"/>
          </p:cNvSpPr>
          <p:nvPr>
            <p:ph idx="1"/>
          </p:nvPr>
        </p:nvSpPr>
        <p:spPr/>
        <p:txBody>
          <a:bodyPr/>
          <a:lstStyle/>
          <a:p>
            <a:endParaRPr lang="zh-CN" altLang="en-US" smtClean="0"/>
          </a:p>
        </p:txBody>
      </p:sp>
      <p:sp>
        <p:nvSpPr>
          <p:cNvPr id="14340" name="灯片编号占位符 3"/>
          <p:cNvSpPr>
            <a:spLocks noGrp="1"/>
          </p:cNvSpPr>
          <p:nvPr>
            <p:ph type="sldNum" sz="quarter" idx="12"/>
          </p:nvPr>
        </p:nvSpPr>
        <p:spPr>
          <a:noFill/>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5E073C70-9EFE-4F0C-8116-3A8939C05A61}" type="slidenum">
              <a:rPr kumimoji="0" lang="zh-CN" altLang="en-US" sz="1400" smtClean="0">
                <a:solidFill>
                  <a:srgbClr val="000000"/>
                </a:solidFill>
              </a:rPr>
              <a:pPr eaLnBrk="1" hangingPunct="1">
                <a:spcBef>
                  <a:spcPct val="0"/>
                </a:spcBef>
                <a:buFontTx/>
                <a:buNone/>
              </a:pPr>
              <a:t>21</a:t>
            </a:fld>
            <a:endParaRPr kumimoji="0" lang="en-US" altLang="zh-CN" sz="1400" smtClean="0">
              <a:solidFill>
                <a:srgbClr val="000000"/>
              </a:solidFill>
            </a:endParaRPr>
          </a:p>
        </p:txBody>
      </p:sp>
      <p:pic>
        <p:nvPicPr>
          <p:cNvPr id="1434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341438"/>
            <a:ext cx="6842125" cy="513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56761633"/>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55650" y="836613"/>
            <a:ext cx="6985000" cy="792162"/>
          </a:xfrm>
        </p:spPr>
        <p:txBody>
          <a:bodyPr/>
          <a:lstStyle/>
          <a:p>
            <a:r>
              <a:rPr lang="zh-CN" altLang="en-US" smtClean="0"/>
              <a:t>树</a:t>
            </a:r>
            <a:r>
              <a:rPr lang="en-US" altLang="zh-CN" smtClean="0"/>
              <a:t>JTree </a:t>
            </a:r>
          </a:p>
        </p:txBody>
      </p:sp>
      <p:sp>
        <p:nvSpPr>
          <p:cNvPr id="233475" name="Rectangle 3"/>
          <p:cNvSpPr>
            <a:spLocks noGrp="1" noChangeArrowheads="1"/>
          </p:cNvSpPr>
          <p:nvPr>
            <p:ph type="body" idx="1"/>
          </p:nvPr>
        </p:nvSpPr>
        <p:spPr>
          <a:xfrm>
            <a:off x="395288" y="1535113"/>
            <a:ext cx="8497887" cy="4114800"/>
          </a:xfrm>
        </p:spPr>
        <p:txBody>
          <a:bodyPr/>
          <a:lstStyle/>
          <a:p>
            <a:pPr>
              <a:lnSpc>
                <a:spcPct val="150000"/>
              </a:lnSpc>
              <a:defRPr/>
            </a:pPr>
            <a:r>
              <a:rPr lang="zh-CN" altLang="en-US" sz="2400" dirty="0">
                <a:latin typeface="+mj-lt"/>
              </a:rPr>
              <a:t>树状结构中所有的构成元素都用结点</a:t>
            </a:r>
            <a:r>
              <a:rPr lang="en-US" altLang="zh-CN" sz="2400" dirty="0">
                <a:latin typeface="+mj-lt"/>
              </a:rPr>
              <a:t>(Node)</a:t>
            </a:r>
            <a:r>
              <a:rPr lang="zh-CN" altLang="en-US" sz="2400" dirty="0">
                <a:latin typeface="+mj-lt"/>
              </a:rPr>
              <a:t>来表示。</a:t>
            </a:r>
          </a:p>
          <a:p>
            <a:pPr>
              <a:lnSpc>
                <a:spcPct val="150000"/>
              </a:lnSpc>
              <a:defRPr/>
            </a:pPr>
            <a:r>
              <a:rPr lang="zh-CN" altLang="en-US" sz="2400" dirty="0">
                <a:latin typeface="+mj-lt"/>
              </a:rPr>
              <a:t>处于不同层次的结点之间具有父子或祖先与后代的关系。</a:t>
            </a:r>
          </a:p>
          <a:p>
            <a:pPr>
              <a:lnSpc>
                <a:spcPct val="150000"/>
              </a:lnSpc>
              <a:defRPr/>
            </a:pPr>
            <a:r>
              <a:rPr lang="zh-CN" altLang="en-US" sz="2400" dirty="0">
                <a:latin typeface="+mj-lt"/>
              </a:rPr>
              <a:t>处于整个层次结构最顶端的结点称为根结点，每棵树的根结点只能有一个。当一个结点不再有子结点时，称之为终端结点或叶子结点</a:t>
            </a:r>
            <a:r>
              <a:rPr lang="en-US" altLang="zh-CN" sz="2400" dirty="0">
                <a:latin typeface="+mj-lt"/>
              </a:rPr>
              <a:t>(Leaf Node)</a:t>
            </a:r>
            <a:r>
              <a:rPr lang="zh-CN" altLang="en-US" sz="2400" dirty="0">
                <a:latin typeface="+mj-lt"/>
              </a:rPr>
              <a:t>。</a:t>
            </a:r>
          </a:p>
        </p:txBody>
      </p:sp>
      <p:pic>
        <p:nvPicPr>
          <p:cNvPr id="1536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95738" y="3860800"/>
            <a:ext cx="4514850" cy="2392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6056654"/>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Rot="1" noChangeArrowheads="1"/>
          </p:cNvSpPr>
          <p:nvPr>
            <p:ph idx="1"/>
          </p:nvPr>
        </p:nvSpPr>
        <p:spPr>
          <a:xfrm>
            <a:off x="157163" y="692150"/>
            <a:ext cx="8986837" cy="6597650"/>
          </a:xfrm>
        </p:spPr>
        <p:txBody>
          <a:bodyPr/>
          <a:lstStyle/>
          <a:p>
            <a:pPr marL="457200" indent="-457200">
              <a:buFont typeface="Wingdings" pitchFamily="2" charset="2"/>
              <a:buNone/>
              <a:defRPr/>
            </a:pPr>
            <a:r>
              <a:rPr lang="zh-CN" altLang="en-US" sz="2400" b="1" dirty="0" smtClean="0"/>
              <a:t>使用</a:t>
            </a:r>
            <a:r>
              <a:rPr lang="en-US" altLang="zh-CN" sz="2400" b="1" dirty="0" err="1" smtClean="0"/>
              <a:t>JTree</a:t>
            </a:r>
            <a:r>
              <a:rPr lang="zh-CN" altLang="en-US" sz="2400" b="1" dirty="0" smtClean="0"/>
              <a:t>创建树其构造方法有：</a:t>
            </a:r>
            <a:endParaRPr lang="zh-CN" altLang="en-US" sz="2400" dirty="0" smtClean="0"/>
          </a:p>
          <a:p>
            <a:pPr marL="0" indent="0">
              <a:buFontTx/>
              <a:buNone/>
              <a:defRPr/>
            </a:pPr>
            <a:r>
              <a:rPr lang="en-US" altLang="zh-CN" sz="2400" dirty="0" err="1" smtClean="0"/>
              <a:t>JTree</a:t>
            </a:r>
            <a:r>
              <a:rPr lang="zh-CN" altLang="en-US" sz="2400" dirty="0" smtClean="0"/>
              <a:t>类包含</a:t>
            </a:r>
            <a:r>
              <a:rPr lang="en-US" altLang="zh-CN" sz="2400" dirty="0" smtClean="0"/>
              <a:t>7</a:t>
            </a:r>
            <a:r>
              <a:rPr lang="zh-CN" altLang="en-US" sz="2400" dirty="0" smtClean="0"/>
              <a:t>个用于创建树的构造方法，可以使用无参构造方法、树的模型、树节点、散列表、数组以及向量来创建一棵树。</a:t>
            </a:r>
            <a:r>
              <a:rPr lang="en-US" altLang="zh-CN" sz="2400" dirty="0" err="1" smtClean="0"/>
              <a:t>JTree</a:t>
            </a:r>
            <a:r>
              <a:rPr lang="zh-CN" altLang="en-US" sz="2400" dirty="0" smtClean="0"/>
              <a:t>构造方法如下：</a:t>
            </a:r>
          </a:p>
          <a:p>
            <a:pPr marL="0" indent="0">
              <a:buFontTx/>
              <a:buNone/>
              <a:defRPr/>
            </a:pPr>
            <a:r>
              <a:rPr lang="en-US" altLang="zh-CN" sz="2400" dirty="0" err="1" smtClean="0"/>
              <a:t>JTree</a:t>
            </a:r>
            <a:r>
              <a:rPr lang="en-US" altLang="zh-CN" sz="2400" dirty="0" smtClean="0"/>
              <a:t>();//</a:t>
            </a:r>
            <a:r>
              <a:rPr lang="zh-CN" altLang="en-US" sz="2400" dirty="0" smtClean="0"/>
              <a:t>建立一棵系统默认的树。</a:t>
            </a:r>
          </a:p>
          <a:p>
            <a:pPr marL="0" indent="0">
              <a:buFontTx/>
              <a:buNone/>
              <a:defRPr/>
            </a:pPr>
            <a:r>
              <a:rPr lang="en-US" altLang="zh-CN" sz="2400" dirty="0" err="1" smtClean="0"/>
              <a:t>JTree</a:t>
            </a:r>
            <a:r>
              <a:rPr lang="en-US" altLang="zh-CN" sz="2400" dirty="0" smtClean="0"/>
              <a:t>(</a:t>
            </a:r>
            <a:r>
              <a:rPr lang="en-US" altLang="zh-CN" sz="2400" dirty="0" err="1" smtClean="0"/>
              <a:t>Hashtable</a:t>
            </a:r>
            <a:r>
              <a:rPr lang="en-US" altLang="zh-CN" sz="2400" dirty="0" smtClean="0"/>
              <a:t> value);//</a:t>
            </a:r>
            <a:r>
              <a:rPr lang="zh-CN" altLang="en-US" sz="2400" dirty="0" smtClean="0"/>
              <a:t>利用</a:t>
            </a:r>
            <a:r>
              <a:rPr lang="en-US" altLang="zh-CN" sz="2400" dirty="0" err="1" smtClean="0"/>
              <a:t>Hashtable</a:t>
            </a:r>
            <a:r>
              <a:rPr lang="zh-CN" altLang="en-US" sz="2400" dirty="0" smtClean="0"/>
              <a:t>建立树，不显示根节点。</a:t>
            </a:r>
          </a:p>
          <a:p>
            <a:pPr marL="0" indent="0">
              <a:buFontTx/>
              <a:buNone/>
              <a:defRPr/>
            </a:pPr>
            <a:r>
              <a:rPr lang="en-US" altLang="zh-CN" sz="2400" dirty="0" err="1" smtClean="0"/>
              <a:t>JTree</a:t>
            </a:r>
            <a:r>
              <a:rPr lang="en-US" altLang="zh-CN" sz="2400" dirty="0" smtClean="0"/>
              <a:t>(Object[] value);//</a:t>
            </a:r>
            <a:r>
              <a:rPr lang="zh-CN" altLang="en-US" sz="2400" dirty="0" smtClean="0"/>
              <a:t>利用</a:t>
            </a:r>
            <a:r>
              <a:rPr lang="en-US" altLang="zh-CN" sz="2400" dirty="0" smtClean="0"/>
              <a:t>Object Array</a:t>
            </a:r>
            <a:r>
              <a:rPr lang="zh-CN" altLang="en-US" sz="2400" dirty="0" smtClean="0"/>
              <a:t>建立树，不显示根节点。</a:t>
            </a:r>
            <a:r>
              <a:rPr lang="en-US" altLang="zh-CN" sz="2400" dirty="0" smtClean="0"/>
              <a:t>.</a:t>
            </a:r>
          </a:p>
          <a:p>
            <a:pPr marL="0" indent="0">
              <a:buFontTx/>
              <a:buNone/>
              <a:defRPr/>
            </a:pPr>
            <a:r>
              <a:rPr lang="en-US" altLang="zh-CN" sz="2400" dirty="0" err="1" smtClean="0"/>
              <a:t>JTree</a:t>
            </a:r>
            <a:r>
              <a:rPr lang="en-US" altLang="zh-CN" sz="2400" dirty="0" smtClean="0"/>
              <a:t>(</a:t>
            </a:r>
            <a:r>
              <a:rPr lang="en-US" altLang="zh-CN" sz="2400" dirty="0" err="1" smtClean="0"/>
              <a:t>TreeModel</a:t>
            </a:r>
            <a:r>
              <a:rPr lang="en-US" altLang="zh-CN" sz="2400" dirty="0" smtClean="0"/>
              <a:t> </a:t>
            </a:r>
            <a:r>
              <a:rPr lang="en-US" altLang="zh-CN" sz="2400" dirty="0" err="1" smtClean="0"/>
              <a:t>newModel</a:t>
            </a:r>
            <a:r>
              <a:rPr lang="en-US" altLang="zh-CN" sz="2400" dirty="0" smtClean="0"/>
              <a:t>);//</a:t>
            </a:r>
            <a:r>
              <a:rPr lang="zh-CN" altLang="en-US" sz="2400" dirty="0" smtClean="0"/>
              <a:t>利用</a:t>
            </a:r>
            <a:r>
              <a:rPr lang="en-US" altLang="zh-CN" sz="2400" dirty="0" err="1" smtClean="0"/>
              <a:t>TreeModel</a:t>
            </a:r>
            <a:r>
              <a:rPr lang="zh-CN" altLang="en-US" sz="2400" dirty="0" smtClean="0"/>
              <a:t>建立树。</a:t>
            </a:r>
          </a:p>
          <a:p>
            <a:pPr marL="0" indent="0">
              <a:buFontTx/>
              <a:buNone/>
              <a:defRPr/>
            </a:pPr>
            <a:r>
              <a:rPr lang="en-US" altLang="zh-CN" sz="2400" dirty="0" err="1" smtClean="0"/>
              <a:t>JTree</a:t>
            </a:r>
            <a:r>
              <a:rPr lang="en-US" altLang="zh-CN" sz="2400" dirty="0" smtClean="0"/>
              <a:t>(</a:t>
            </a:r>
            <a:r>
              <a:rPr lang="en-US" altLang="zh-CN" sz="2400" dirty="0" err="1" smtClean="0"/>
              <a:t>TreeNode</a:t>
            </a:r>
            <a:r>
              <a:rPr lang="en-US" altLang="zh-CN" sz="2400" dirty="0" smtClean="0"/>
              <a:t> root);//</a:t>
            </a:r>
            <a:r>
              <a:rPr lang="zh-CN" altLang="en-US" sz="2400" dirty="0" smtClean="0"/>
              <a:t>利用</a:t>
            </a:r>
            <a:r>
              <a:rPr lang="en-US" altLang="zh-CN" sz="2400" dirty="0" err="1" smtClean="0"/>
              <a:t>TreeNode</a:t>
            </a:r>
            <a:r>
              <a:rPr lang="zh-CN" altLang="en-US" sz="2400" dirty="0" smtClean="0"/>
              <a:t>建立树。</a:t>
            </a:r>
          </a:p>
          <a:p>
            <a:pPr marL="0" indent="0">
              <a:buFontTx/>
              <a:buNone/>
              <a:defRPr/>
            </a:pPr>
            <a:r>
              <a:rPr lang="en-US" altLang="zh-CN" sz="2400" dirty="0" err="1" smtClean="0"/>
              <a:t>JTree</a:t>
            </a:r>
            <a:r>
              <a:rPr lang="en-US" altLang="zh-CN" sz="2400" dirty="0" smtClean="0"/>
              <a:t>(</a:t>
            </a:r>
            <a:r>
              <a:rPr lang="en-US" altLang="zh-CN" sz="2400" dirty="0" err="1" smtClean="0"/>
              <a:t>TreeNode</a:t>
            </a:r>
            <a:r>
              <a:rPr lang="en-US" altLang="zh-CN" sz="2400" dirty="0" smtClean="0"/>
              <a:t> </a:t>
            </a:r>
            <a:r>
              <a:rPr lang="en-US" altLang="zh-CN" sz="2400" dirty="0" err="1" smtClean="0"/>
              <a:t>root,boolean</a:t>
            </a:r>
            <a:r>
              <a:rPr lang="en-US" altLang="zh-CN" sz="2400" dirty="0" smtClean="0"/>
              <a:t> </a:t>
            </a:r>
            <a:r>
              <a:rPr lang="en-US" altLang="zh-CN" sz="2400" dirty="0" err="1" smtClean="0"/>
              <a:t>asksAllowsChildren</a:t>
            </a:r>
            <a:r>
              <a:rPr lang="en-US" altLang="zh-CN" sz="2400" dirty="0" smtClean="0"/>
              <a:t>);//</a:t>
            </a:r>
            <a:r>
              <a:rPr lang="zh-CN" altLang="en-US" sz="2400" dirty="0" smtClean="0"/>
              <a:t>利用</a:t>
            </a:r>
            <a:r>
              <a:rPr lang="en-US" altLang="zh-CN" sz="2400" dirty="0" err="1" smtClean="0"/>
              <a:t>TreeNode</a:t>
            </a:r>
            <a:r>
              <a:rPr lang="zh-CN" altLang="en-US" sz="2400" dirty="0" smtClean="0"/>
              <a:t>建立树，并决定是否允许子节点的存在。</a:t>
            </a:r>
          </a:p>
          <a:p>
            <a:pPr marL="0" indent="0">
              <a:buFontTx/>
              <a:buNone/>
              <a:defRPr/>
            </a:pPr>
            <a:r>
              <a:rPr lang="en-US" altLang="zh-CN" sz="2400" dirty="0" err="1" smtClean="0"/>
              <a:t>JTree</a:t>
            </a:r>
            <a:r>
              <a:rPr lang="en-US" altLang="zh-CN" sz="2400" dirty="0" smtClean="0"/>
              <a:t>(Vector value)</a:t>
            </a:r>
            <a:r>
              <a:rPr lang="zh-CN" altLang="en-US" sz="2400" dirty="0" smtClean="0"/>
              <a:t>：利用</a:t>
            </a:r>
            <a:r>
              <a:rPr lang="en-US" altLang="zh-CN" sz="2400" dirty="0" smtClean="0"/>
              <a:t>Vector</a:t>
            </a:r>
            <a:r>
              <a:rPr lang="zh-CN" altLang="en-US" sz="2400" dirty="0" smtClean="0"/>
              <a:t>建立树，不显示根节点。</a:t>
            </a:r>
          </a:p>
        </p:txBody>
      </p:sp>
      <p:sp>
        <p:nvSpPr>
          <p:cNvPr id="16387" name="灯片编号占位符 3"/>
          <p:cNvSpPr>
            <a:spLocks noGrp="1"/>
          </p:cNvSpPr>
          <p:nvPr>
            <p:ph type="sldNum" sz="quarter" idx="12"/>
          </p:nvPr>
        </p:nvSpPr>
        <p:spPr>
          <a:noFill/>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A04AFAF0-0731-472B-B6AC-C45489E68B0B}" type="slidenum">
              <a:rPr kumimoji="0" lang="zh-CN" altLang="en-US" sz="1400" smtClean="0">
                <a:solidFill>
                  <a:srgbClr val="000000"/>
                </a:solidFill>
              </a:rPr>
              <a:pPr eaLnBrk="1" hangingPunct="1">
                <a:spcBef>
                  <a:spcPct val="0"/>
                </a:spcBef>
                <a:buFontTx/>
                <a:buNone/>
              </a:pPr>
              <a:t>23</a:t>
            </a:fld>
            <a:endParaRPr kumimoji="0" lang="en-US" altLang="zh-CN" sz="1400" smtClean="0">
              <a:solidFill>
                <a:srgbClr val="000000"/>
              </a:solidFill>
            </a:endParaRPr>
          </a:p>
        </p:txBody>
      </p:sp>
    </p:spTree>
    <p:extLst>
      <p:ext uri="{BB962C8B-B14F-4D97-AF65-F5344CB8AC3E}">
        <p14:creationId xmlns:p14="http://schemas.microsoft.com/office/powerpoint/2010/main" val="2355498720"/>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827088" y="333375"/>
            <a:ext cx="7772400" cy="1143000"/>
          </a:xfrm>
        </p:spPr>
        <p:txBody>
          <a:bodyPr/>
          <a:lstStyle/>
          <a:p>
            <a:pPr eaLnBrk="1" hangingPunct="1"/>
            <a:r>
              <a:rPr lang="zh-CN" altLang="en-US" smtClean="0"/>
              <a:t>树</a:t>
            </a:r>
            <a:r>
              <a:rPr lang="en-US" altLang="zh-CN" smtClean="0"/>
              <a:t>JTree</a:t>
            </a:r>
          </a:p>
        </p:txBody>
      </p:sp>
      <p:sp>
        <p:nvSpPr>
          <p:cNvPr id="17411" name="Rectangle 3"/>
          <p:cNvSpPr>
            <a:spLocks noGrp="1" noChangeArrowheads="1"/>
          </p:cNvSpPr>
          <p:nvPr>
            <p:ph type="body" idx="1"/>
          </p:nvPr>
        </p:nvSpPr>
        <p:spPr>
          <a:xfrm>
            <a:off x="404813" y="1052513"/>
            <a:ext cx="8739187" cy="4514850"/>
          </a:xfrm>
        </p:spPr>
        <p:txBody>
          <a:bodyPr/>
          <a:lstStyle/>
          <a:p>
            <a:pPr eaLnBrk="1" hangingPunct="1">
              <a:lnSpc>
                <a:spcPct val="150000"/>
              </a:lnSpc>
              <a:spcBef>
                <a:spcPct val="0"/>
              </a:spcBef>
            </a:pPr>
            <a:r>
              <a:rPr lang="zh-CN" altLang="en-US" sz="2400" smtClean="0"/>
              <a:t>创建一棵树结构的一般步骤为：</a:t>
            </a:r>
          </a:p>
          <a:p>
            <a:pPr eaLnBrk="1" hangingPunct="1">
              <a:lnSpc>
                <a:spcPct val="150000"/>
              </a:lnSpc>
              <a:spcBef>
                <a:spcPct val="0"/>
              </a:spcBef>
            </a:pPr>
            <a:r>
              <a:rPr lang="zh-CN" altLang="en-US" sz="2400" smtClean="0"/>
              <a:t>⑴创建根节点。</a:t>
            </a:r>
          </a:p>
          <a:p>
            <a:pPr eaLnBrk="1" hangingPunct="1">
              <a:lnSpc>
                <a:spcPct val="150000"/>
              </a:lnSpc>
              <a:spcBef>
                <a:spcPct val="0"/>
              </a:spcBef>
            </a:pPr>
            <a:r>
              <a:rPr lang="zh-CN" altLang="en-US" sz="2400" smtClean="0"/>
              <a:t>  </a:t>
            </a:r>
            <a:r>
              <a:rPr lang="en-US" altLang="zh-CN" sz="2400" smtClean="0"/>
              <a:t>DefaultMutableTreeNode treeRoot=</a:t>
            </a:r>
          </a:p>
          <a:p>
            <a:pPr eaLnBrk="1" hangingPunct="1">
              <a:lnSpc>
                <a:spcPct val="150000"/>
              </a:lnSpc>
              <a:spcBef>
                <a:spcPct val="0"/>
              </a:spcBef>
              <a:buFont typeface="Wingdings" pitchFamily="2" charset="2"/>
              <a:buNone/>
            </a:pPr>
            <a:r>
              <a:rPr lang="en-US" altLang="zh-CN" sz="2400" smtClean="0"/>
              <a:t>                 new DefaultMutableTreeNode(&lt;</a:t>
            </a:r>
            <a:r>
              <a:rPr lang="zh-CN" altLang="en-US" sz="2400" smtClean="0"/>
              <a:t>参数列表</a:t>
            </a:r>
            <a:r>
              <a:rPr lang="en-US" altLang="zh-CN" sz="2400" smtClean="0"/>
              <a:t>&gt;);</a:t>
            </a:r>
          </a:p>
          <a:p>
            <a:pPr eaLnBrk="1" hangingPunct="1">
              <a:lnSpc>
                <a:spcPct val="150000"/>
              </a:lnSpc>
              <a:spcBef>
                <a:spcPct val="0"/>
              </a:spcBef>
            </a:pPr>
            <a:r>
              <a:rPr lang="en-US" altLang="zh-CN" sz="2400" smtClean="0"/>
              <a:t>⑵</a:t>
            </a:r>
            <a:r>
              <a:rPr lang="zh-CN" altLang="en-US" sz="2400" smtClean="0"/>
              <a:t>创建根节点下级各个层次的子结点。</a:t>
            </a:r>
          </a:p>
          <a:p>
            <a:pPr eaLnBrk="1" hangingPunct="1">
              <a:lnSpc>
                <a:spcPct val="150000"/>
              </a:lnSpc>
              <a:spcBef>
                <a:spcPct val="0"/>
              </a:spcBef>
            </a:pPr>
            <a:r>
              <a:rPr lang="zh-CN" altLang="en-US" sz="2400" smtClean="0"/>
              <a:t>  </a:t>
            </a:r>
            <a:r>
              <a:rPr lang="en-US" altLang="zh-CN" sz="2400" smtClean="0"/>
              <a:t>DefaultMutableTreeNode subNode=</a:t>
            </a:r>
          </a:p>
          <a:p>
            <a:pPr eaLnBrk="1" hangingPunct="1">
              <a:lnSpc>
                <a:spcPct val="150000"/>
              </a:lnSpc>
              <a:spcBef>
                <a:spcPct val="0"/>
              </a:spcBef>
              <a:buFont typeface="Wingdings" pitchFamily="2" charset="2"/>
              <a:buNone/>
            </a:pPr>
            <a:r>
              <a:rPr lang="en-US" altLang="zh-CN" sz="2400" smtClean="0"/>
              <a:t>                  new DefaultMutableTreeNode(&lt;</a:t>
            </a:r>
            <a:r>
              <a:rPr lang="zh-CN" altLang="en-US" sz="2400" smtClean="0"/>
              <a:t>参数列表</a:t>
            </a:r>
            <a:r>
              <a:rPr lang="en-US" altLang="zh-CN" sz="2400" smtClean="0"/>
              <a:t>&gt;);</a:t>
            </a:r>
          </a:p>
        </p:txBody>
      </p:sp>
    </p:spTree>
    <p:extLst>
      <p:ext uri="{BB962C8B-B14F-4D97-AF65-F5344CB8AC3E}">
        <p14:creationId xmlns:p14="http://schemas.microsoft.com/office/powerpoint/2010/main" val="2554617651"/>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idx="1"/>
          </p:nvPr>
        </p:nvSpPr>
        <p:spPr>
          <a:xfrm>
            <a:off x="107950" y="1052513"/>
            <a:ext cx="8739188" cy="4514850"/>
          </a:xfrm>
        </p:spPr>
        <p:txBody>
          <a:bodyPr/>
          <a:lstStyle/>
          <a:p>
            <a:pPr eaLnBrk="1" hangingPunct="1">
              <a:lnSpc>
                <a:spcPct val="150000"/>
              </a:lnSpc>
              <a:spcBef>
                <a:spcPct val="0"/>
              </a:spcBef>
            </a:pPr>
            <a:r>
              <a:rPr lang="en-US" altLang="zh-CN" sz="2400" smtClean="0"/>
              <a:t>⑶</a:t>
            </a:r>
            <a:r>
              <a:rPr lang="zh-CN" altLang="en-US" sz="2400" smtClean="0"/>
              <a:t>用</a:t>
            </a:r>
            <a:r>
              <a:rPr lang="en-US" altLang="zh-CN" sz="2400" smtClean="0"/>
              <a:t>add()</a:t>
            </a:r>
            <a:r>
              <a:rPr lang="zh-CN" altLang="en-US" sz="2400" smtClean="0"/>
              <a:t>方法将各类子节点添加到其父节点中去，节点添加的顺序就是将来显示给用户的顺序。</a:t>
            </a:r>
          </a:p>
          <a:p>
            <a:pPr eaLnBrk="1" hangingPunct="1">
              <a:lnSpc>
                <a:spcPct val="150000"/>
              </a:lnSpc>
              <a:spcBef>
                <a:spcPct val="0"/>
              </a:spcBef>
              <a:buFont typeface="Wingdings" pitchFamily="2" charset="2"/>
              <a:buNone/>
            </a:pPr>
            <a:r>
              <a:rPr lang="en-US" altLang="zh-CN" sz="2400" smtClean="0"/>
              <a:t>    parentNode.add(subNode);</a:t>
            </a:r>
          </a:p>
          <a:p>
            <a:pPr eaLnBrk="1" hangingPunct="1">
              <a:lnSpc>
                <a:spcPct val="150000"/>
              </a:lnSpc>
              <a:spcBef>
                <a:spcPct val="0"/>
              </a:spcBef>
            </a:pPr>
            <a:r>
              <a:rPr lang="en-US" altLang="zh-CN" sz="2400" smtClean="0"/>
              <a:t>⑷</a:t>
            </a:r>
            <a:r>
              <a:rPr lang="zh-CN" altLang="en-US" sz="2400" smtClean="0"/>
              <a:t>将根节点的所有子结点顺次添加到根节点中去。</a:t>
            </a:r>
          </a:p>
          <a:p>
            <a:pPr eaLnBrk="1" hangingPunct="1">
              <a:lnSpc>
                <a:spcPct val="150000"/>
              </a:lnSpc>
              <a:spcBef>
                <a:spcPct val="0"/>
              </a:spcBef>
              <a:buFont typeface="Wingdings" pitchFamily="2" charset="2"/>
              <a:buNone/>
            </a:pPr>
            <a:r>
              <a:rPr lang="en-US" altLang="zh-CN" sz="2400" smtClean="0"/>
              <a:t>    treeRoot.add(subNode);</a:t>
            </a:r>
          </a:p>
          <a:p>
            <a:pPr eaLnBrk="1" hangingPunct="1">
              <a:lnSpc>
                <a:spcPct val="150000"/>
              </a:lnSpc>
              <a:spcBef>
                <a:spcPct val="0"/>
              </a:spcBef>
            </a:pPr>
            <a:r>
              <a:rPr lang="en-US" altLang="zh-CN" sz="2400" smtClean="0"/>
              <a:t>⑸</a:t>
            </a:r>
            <a:r>
              <a:rPr lang="zh-CN" altLang="en-US" sz="2400" smtClean="0"/>
              <a:t>用根节点做参数，调用</a:t>
            </a:r>
            <a:r>
              <a:rPr lang="en-US" altLang="zh-CN" sz="2400" smtClean="0"/>
              <a:t>JTree</a:t>
            </a:r>
            <a:r>
              <a:rPr lang="zh-CN" altLang="en-US" sz="2400" smtClean="0"/>
              <a:t>类的构造方法生成树结构对象。</a:t>
            </a:r>
          </a:p>
          <a:p>
            <a:pPr eaLnBrk="1" hangingPunct="1">
              <a:lnSpc>
                <a:spcPct val="150000"/>
              </a:lnSpc>
              <a:spcBef>
                <a:spcPct val="0"/>
              </a:spcBef>
              <a:buFont typeface="Wingdings" pitchFamily="2" charset="2"/>
              <a:buNone/>
            </a:pPr>
            <a:r>
              <a:rPr lang="en-US" altLang="zh-CN" sz="2400" smtClean="0"/>
              <a:t>    JTree treeObject=new JTree(treeRoot);</a:t>
            </a:r>
          </a:p>
          <a:p>
            <a:pPr eaLnBrk="1" hangingPunct="1">
              <a:lnSpc>
                <a:spcPct val="150000"/>
              </a:lnSpc>
              <a:spcBef>
                <a:spcPct val="0"/>
              </a:spcBef>
            </a:pPr>
            <a:r>
              <a:rPr lang="zh-CN" altLang="en-US" sz="2400" smtClean="0"/>
              <a:t>（</a:t>
            </a:r>
            <a:r>
              <a:rPr lang="en-US" altLang="zh-CN" sz="2400" smtClean="0"/>
              <a:t>6</a:t>
            </a:r>
            <a:r>
              <a:rPr lang="zh-CN" altLang="en-US" sz="2400" smtClean="0"/>
              <a:t>）将树加到滚动窗格，将滚动窗格加到容器中。</a:t>
            </a:r>
          </a:p>
          <a:p>
            <a:pPr eaLnBrk="1" hangingPunct="1">
              <a:lnSpc>
                <a:spcPct val="150000"/>
              </a:lnSpc>
              <a:spcBef>
                <a:spcPct val="0"/>
              </a:spcBef>
              <a:buFont typeface="Wingdings" pitchFamily="2" charset="2"/>
              <a:buNone/>
            </a:pPr>
            <a:endParaRPr lang="en-US" altLang="zh-CN" sz="2400" smtClean="0"/>
          </a:p>
        </p:txBody>
      </p:sp>
    </p:spTree>
    <p:extLst>
      <p:ext uri="{BB962C8B-B14F-4D97-AF65-F5344CB8AC3E}">
        <p14:creationId xmlns:p14="http://schemas.microsoft.com/office/powerpoint/2010/main" val="1997157269"/>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Rot="1" noChangeArrowheads="1"/>
          </p:cNvSpPr>
          <p:nvPr>
            <p:ph idx="1"/>
          </p:nvPr>
        </p:nvSpPr>
        <p:spPr>
          <a:xfrm>
            <a:off x="363538" y="692150"/>
            <a:ext cx="8540750" cy="5765800"/>
          </a:xfrm>
        </p:spPr>
        <p:txBody>
          <a:bodyPr/>
          <a:lstStyle/>
          <a:p>
            <a:pPr>
              <a:buFont typeface="Wingdings" pitchFamily="2" charset="2"/>
              <a:buNone/>
            </a:pPr>
            <a:r>
              <a:rPr lang="en-US" altLang="zh-CN" sz="2800" b="1" smtClean="0"/>
              <a:t>1</a:t>
            </a:r>
            <a:r>
              <a:rPr lang="zh-CN" altLang="en-US" sz="2800" b="1" smtClean="0"/>
              <a:t>、使用</a:t>
            </a:r>
            <a:r>
              <a:rPr lang="en-US" altLang="zh-CN" sz="2800" b="1" smtClean="0"/>
              <a:t>JTree()</a:t>
            </a:r>
            <a:r>
              <a:rPr lang="zh-CN" altLang="en-US" sz="2800" b="1" smtClean="0"/>
              <a:t>创建树</a:t>
            </a:r>
            <a:endParaRPr lang="zh-CN" altLang="en-US" sz="2800" smtClean="0"/>
          </a:p>
          <a:p>
            <a:r>
              <a:rPr lang="zh-CN" altLang="en-US" sz="2800" smtClean="0"/>
              <a:t>无参数的构造方法中各个节点的数据均是</a:t>
            </a:r>
            <a:r>
              <a:rPr lang="en-US" altLang="zh-CN" sz="2800" smtClean="0"/>
              <a:t>Java</a:t>
            </a:r>
            <a:r>
              <a:rPr lang="zh-CN" altLang="en-US" sz="2800" smtClean="0"/>
              <a:t>语言的默认值，而非自己设置的。该构造方法返回带有示例模型的</a:t>
            </a:r>
            <a:r>
              <a:rPr lang="en-US" altLang="zh-CN" sz="2800" smtClean="0"/>
              <a:t>JTree</a:t>
            </a:r>
            <a:r>
              <a:rPr lang="zh-CN" altLang="en-US" sz="2800" smtClean="0"/>
              <a:t>。</a:t>
            </a:r>
          </a:p>
        </p:txBody>
      </p:sp>
      <p:sp>
        <p:nvSpPr>
          <p:cNvPr id="19459" name="灯片编号占位符 3"/>
          <p:cNvSpPr>
            <a:spLocks noGrp="1"/>
          </p:cNvSpPr>
          <p:nvPr>
            <p:ph type="sldNum" sz="quarter" idx="12"/>
          </p:nvPr>
        </p:nvSpPr>
        <p:spPr>
          <a:noFill/>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A9310B2D-757C-4CE3-B2C8-B98A85580AEB}" type="slidenum">
              <a:rPr kumimoji="0" lang="zh-CN" altLang="en-US" sz="1400" smtClean="0">
                <a:solidFill>
                  <a:srgbClr val="000000"/>
                </a:solidFill>
              </a:rPr>
              <a:pPr eaLnBrk="1" hangingPunct="1">
                <a:spcBef>
                  <a:spcPct val="0"/>
                </a:spcBef>
                <a:buFontTx/>
                <a:buNone/>
              </a:pPr>
              <a:t>26</a:t>
            </a:fld>
            <a:endParaRPr kumimoji="0" lang="en-US" altLang="zh-CN" sz="1400" smtClean="0">
              <a:solidFill>
                <a:srgbClr val="000000"/>
              </a:solidFill>
            </a:endParaRPr>
          </a:p>
        </p:txBody>
      </p:sp>
      <p:sp>
        <p:nvSpPr>
          <p:cNvPr id="4" name="Rectangle 3"/>
          <p:cNvSpPr txBox="1">
            <a:spLocks noRot="1" noChangeArrowheads="1"/>
          </p:cNvSpPr>
          <p:nvPr/>
        </p:nvSpPr>
        <p:spPr bwMode="auto">
          <a:xfrm>
            <a:off x="395288" y="2852738"/>
            <a:ext cx="8540750" cy="562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609600" indent="-609600">
              <a:buFont typeface="Wingdings" pitchFamily="2" charset="2"/>
              <a:buNone/>
              <a:defRPr/>
            </a:pPr>
            <a:r>
              <a:rPr lang="zh-CN" altLang="en-US" sz="2400" kern="0" dirty="0" smtClean="0">
                <a:solidFill>
                  <a:srgbClr val="000000"/>
                </a:solidFill>
              </a:rPr>
              <a:t>无</a:t>
            </a:r>
            <a:r>
              <a:rPr lang="zh-CN" altLang="en-US" sz="2400" kern="0" dirty="0" smtClean="0">
                <a:solidFill>
                  <a:srgbClr val="000000"/>
                </a:solidFill>
              </a:rPr>
              <a:t>参数构造方法的使用（</a:t>
            </a:r>
            <a:r>
              <a:rPr lang="en-US" altLang="zh-CN" sz="2400" kern="0" dirty="0" smtClean="0">
                <a:solidFill>
                  <a:srgbClr val="000000"/>
                </a:solidFill>
              </a:rPr>
              <a:t>NoParametersTree.java</a:t>
            </a:r>
            <a:r>
              <a:rPr lang="zh-CN" altLang="en-US" sz="2400" kern="0" dirty="0" smtClean="0">
                <a:solidFill>
                  <a:srgbClr val="000000"/>
                </a:solidFill>
              </a:rPr>
              <a:t>）</a:t>
            </a:r>
          </a:p>
          <a:p>
            <a:pPr marL="609600" indent="-609600">
              <a:buFont typeface="Wingdings" pitchFamily="2" charset="2"/>
              <a:buNone/>
              <a:defRPr/>
            </a:pPr>
            <a:r>
              <a:rPr lang="en-US" altLang="zh-CN" sz="2400" kern="0" dirty="0" smtClean="0">
                <a:solidFill>
                  <a:srgbClr val="000000"/>
                </a:solidFill>
              </a:rPr>
              <a:t>/*</a:t>
            </a:r>
          </a:p>
          <a:p>
            <a:pPr marL="609600" indent="-609600">
              <a:buFont typeface="Wingdings" pitchFamily="2" charset="2"/>
              <a:buNone/>
              <a:defRPr/>
            </a:pPr>
            <a:r>
              <a:rPr lang="en-US" altLang="zh-CN" sz="2400" kern="0" dirty="0" smtClean="0">
                <a:solidFill>
                  <a:srgbClr val="000000"/>
                </a:solidFill>
              </a:rPr>
              <a:t> 	</a:t>
            </a:r>
            <a:r>
              <a:rPr lang="zh-CN" altLang="en-US" sz="2400" kern="0" dirty="0" smtClean="0">
                <a:solidFill>
                  <a:srgbClr val="000000"/>
                </a:solidFill>
              </a:rPr>
              <a:t>功能简介：无参数构造方法的使用。</a:t>
            </a:r>
          </a:p>
          <a:p>
            <a:pPr marL="609600" indent="-609600">
              <a:buFont typeface="Wingdings" pitchFamily="2" charset="2"/>
              <a:buNone/>
              <a:defRPr/>
            </a:pPr>
            <a:r>
              <a:rPr lang="zh-CN" altLang="en-US" sz="2400" kern="0" dirty="0" smtClean="0">
                <a:solidFill>
                  <a:srgbClr val="000000"/>
                </a:solidFill>
              </a:rPr>
              <a:t>*</a:t>
            </a:r>
            <a:r>
              <a:rPr lang="en-US" altLang="zh-CN" sz="2400" kern="0" dirty="0" smtClean="0">
                <a:solidFill>
                  <a:srgbClr val="000000"/>
                </a:solidFill>
              </a:rPr>
              <a:t>/</a:t>
            </a:r>
          </a:p>
          <a:p>
            <a:pPr marL="609600" indent="-609600">
              <a:buFont typeface="Wingdings" pitchFamily="2" charset="2"/>
              <a:buAutoNum type="arabicPeriod"/>
              <a:defRPr/>
            </a:pPr>
            <a:r>
              <a:rPr lang="en-US" altLang="zh-CN" sz="2400" kern="0" dirty="0" smtClean="0">
                <a:solidFill>
                  <a:srgbClr val="000000"/>
                </a:solidFill>
              </a:rPr>
              <a:t>import </a:t>
            </a:r>
            <a:r>
              <a:rPr lang="en-US" altLang="zh-CN" sz="2400" kern="0" dirty="0" err="1" smtClean="0">
                <a:solidFill>
                  <a:srgbClr val="000000"/>
                </a:solidFill>
              </a:rPr>
              <a:t>java.awt</a:t>
            </a:r>
            <a:r>
              <a:rPr lang="en-US" altLang="zh-CN" sz="2400" kern="0" dirty="0" smtClean="0">
                <a:solidFill>
                  <a:srgbClr val="000000"/>
                </a:solidFill>
              </a:rPr>
              <a:t>.*;</a:t>
            </a:r>
          </a:p>
          <a:p>
            <a:pPr marL="609600" indent="-609600">
              <a:buFont typeface="Wingdings" pitchFamily="2" charset="2"/>
              <a:buAutoNum type="arabicPeriod"/>
              <a:defRPr/>
            </a:pPr>
            <a:r>
              <a:rPr lang="en-US" altLang="zh-CN" sz="2400" kern="0" dirty="0" smtClean="0">
                <a:solidFill>
                  <a:srgbClr val="000000"/>
                </a:solidFill>
              </a:rPr>
              <a:t>import </a:t>
            </a:r>
            <a:r>
              <a:rPr lang="en-US" altLang="zh-CN" sz="2400" kern="0" dirty="0" err="1" smtClean="0">
                <a:solidFill>
                  <a:srgbClr val="000000"/>
                </a:solidFill>
              </a:rPr>
              <a:t>java.awt.event</a:t>
            </a:r>
            <a:r>
              <a:rPr lang="en-US" altLang="zh-CN" sz="2400" kern="0" dirty="0" smtClean="0">
                <a:solidFill>
                  <a:srgbClr val="000000"/>
                </a:solidFill>
              </a:rPr>
              <a:t>.*;</a:t>
            </a:r>
          </a:p>
          <a:p>
            <a:pPr marL="609600" indent="-609600">
              <a:buFont typeface="Wingdings" pitchFamily="2" charset="2"/>
              <a:buAutoNum type="arabicPeriod"/>
              <a:defRPr/>
            </a:pPr>
            <a:r>
              <a:rPr lang="en-US" altLang="zh-CN" sz="2400" kern="0" dirty="0" smtClean="0">
                <a:solidFill>
                  <a:srgbClr val="000000"/>
                </a:solidFill>
              </a:rPr>
              <a:t>import </a:t>
            </a:r>
            <a:r>
              <a:rPr lang="en-US" altLang="zh-CN" sz="2400" kern="0" dirty="0" err="1" smtClean="0">
                <a:solidFill>
                  <a:srgbClr val="000000"/>
                </a:solidFill>
              </a:rPr>
              <a:t>javax.swing</a:t>
            </a:r>
            <a:r>
              <a:rPr lang="en-US" altLang="zh-CN" sz="2400" kern="0" dirty="0" smtClean="0">
                <a:solidFill>
                  <a:srgbClr val="000000"/>
                </a:solidFill>
              </a:rPr>
              <a:t>.*; </a:t>
            </a:r>
            <a:endParaRPr lang="zh-CN" altLang="en-US" sz="2400" kern="0" dirty="0" smtClean="0">
              <a:solidFill>
                <a:srgbClr val="000000"/>
              </a:solidFill>
            </a:endParaRPr>
          </a:p>
        </p:txBody>
      </p:sp>
    </p:spTree>
    <p:extLst>
      <p:ext uri="{BB962C8B-B14F-4D97-AF65-F5344CB8AC3E}">
        <p14:creationId xmlns:p14="http://schemas.microsoft.com/office/powerpoint/2010/main" val="3474433528"/>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Rot="1" noChangeArrowheads="1"/>
          </p:cNvSpPr>
          <p:nvPr>
            <p:ph idx="1"/>
          </p:nvPr>
        </p:nvSpPr>
        <p:spPr>
          <a:xfrm>
            <a:off x="179388" y="731838"/>
            <a:ext cx="8540750" cy="6121400"/>
          </a:xfrm>
        </p:spPr>
        <p:txBody>
          <a:bodyPr/>
          <a:lstStyle/>
          <a:p>
            <a:pPr marL="381000" indent="-381000">
              <a:lnSpc>
                <a:spcPct val="80000"/>
              </a:lnSpc>
              <a:buFont typeface="Wingdings" pitchFamily="2" charset="2"/>
              <a:buAutoNum type="arabicPeriod"/>
            </a:pPr>
            <a:r>
              <a:rPr lang="en-US" altLang="zh-CN" sz="2000" smtClean="0">
                <a:solidFill>
                  <a:srgbClr val="000000"/>
                </a:solidFill>
              </a:rPr>
              <a:t>public class NoParametersTree{</a:t>
            </a:r>
          </a:p>
          <a:p>
            <a:pPr marL="381000" indent="-381000">
              <a:lnSpc>
                <a:spcPct val="80000"/>
              </a:lnSpc>
              <a:buFont typeface="Wingdings" pitchFamily="2" charset="2"/>
              <a:buAutoNum type="arabicPeriod"/>
            </a:pPr>
            <a:r>
              <a:rPr lang="en-US" altLang="zh-CN" sz="2000" smtClean="0">
                <a:solidFill>
                  <a:srgbClr val="000000"/>
                </a:solidFill>
              </a:rPr>
              <a:t>	public NoParametersTree(){</a:t>
            </a:r>
          </a:p>
          <a:p>
            <a:pPr marL="381000" indent="-381000">
              <a:lnSpc>
                <a:spcPct val="80000"/>
              </a:lnSpc>
              <a:buFont typeface="Wingdings" pitchFamily="2" charset="2"/>
              <a:buAutoNum type="arabicPeriod"/>
            </a:pPr>
            <a:r>
              <a:rPr lang="en-US" altLang="zh-CN" sz="2000" smtClean="0">
                <a:solidFill>
                  <a:srgbClr val="000000"/>
                </a:solidFill>
              </a:rPr>
              <a:t>		JFrame app=new JFrame("</a:t>
            </a:r>
            <a:r>
              <a:rPr lang="zh-CN" altLang="en-US" sz="2000" smtClean="0">
                <a:solidFill>
                  <a:srgbClr val="000000"/>
                </a:solidFill>
              </a:rPr>
              <a:t>无参数构造方法的使用</a:t>
            </a:r>
            <a:r>
              <a:rPr lang="en-US" altLang="zh-CN" sz="2000" smtClean="0">
                <a:solidFill>
                  <a:srgbClr val="000000"/>
                </a:solidFill>
              </a:rPr>
              <a:t>");</a:t>
            </a:r>
          </a:p>
          <a:p>
            <a:pPr marL="381000" indent="-381000">
              <a:lnSpc>
                <a:spcPct val="80000"/>
              </a:lnSpc>
              <a:buFont typeface="Wingdings" pitchFamily="2" charset="2"/>
              <a:buAutoNum type="arabicPeriod"/>
            </a:pPr>
            <a:r>
              <a:rPr lang="en-US" altLang="zh-CN" sz="2000" smtClean="0">
                <a:solidFill>
                  <a:srgbClr val="000000"/>
                </a:solidFill>
              </a:rPr>
              <a:t>		Container c=app.getContentPane(); </a:t>
            </a:r>
          </a:p>
          <a:p>
            <a:pPr marL="381000" indent="-381000">
              <a:lnSpc>
                <a:spcPct val="80000"/>
              </a:lnSpc>
              <a:buFont typeface="Wingdings" pitchFamily="2" charset="2"/>
              <a:buAutoNum type="arabicPeriod"/>
            </a:pPr>
            <a:r>
              <a:rPr lang="en-US" altLang="zh-CN" sz="2000" smtClean="0">
                <a:solidFill>
                  <a:srgbClr val="000000"/>
                </a:solidFill>
              </a:rPr>
              <a:t>		JTree tree=new JTree();</a:t>
            </a:r>
          </a:p>
          <a:p>
            <a:pPr marL="381000" indent="-381000">
              <a:lnSpc>
                <a:spcPct val="80000"/>
              </a:lnSpc>
              <a:buFont typeface="Wingdings" pitchFamily="2" charset="2"/>
              <a:buAutoNum type="arabicPeriod"/>
            </a:pPr>
            <a:r>
              <a:rPr lang="en-US" altLang="zh-CN" sz="2000" smtClean="0">
                <a:solidFill>
                  <a:srgbClr val="000000"/>
                </a:solidFill>
              </a:rPr>
              <a:t>	/*</a:t>
            </a:r>
            <a:r>
              <a:rPr lang="zh-CN" altLang="en-US" sz="2000" smtClean="0">
                <a:solidFill>
                  <a:srgbClr val="000000"/>
                </a:solidFill>
              </a:rPr>
              <a:t>创建一个视口（如果有必要）并设置其视图。不直接为</a:t>
            </a:r>
            <a:r>
              <a:rPr lang="en-US" altLang="zh-CN" sz="2000" smtClean="0">
                <a:solidFill>
                  <a:srgbClr val="000000"/>
                </a:solidFill>
              </a:rPr>
              <a:t>JScrollPane</a:t>
            </a:r>
            <a:r>
              <a:rPr lang="zh-CN" altLang="en-US" sz="2000" smtClean="0">
                <a:solidFill>
                  <a:srgbClr val="000000"/>
                </a:solidFill>
              </a:rPr>
              <a:t>构造方法提供视图的应用程序应使用此方法指定将显示在滚动窗格中的滚动组件子级。*</a:t>
            </a:r>
            <a:r>
              <a:rPr lang="en-US" altLang="zh-CN" sz="2000" smtClean="0">
                <a:solidFill>
                  <a:srgbClr val="000000"/>
                </a:solidFill>
              </a:rPr>
              <a:t>/</a:t>
            </a:r>
          </a:p>
          <a:p>
            <a:pPr marL="381000" indent="-381000">
              <a:lnSpc>
                <a:spcPct val="80000"/>
              </a:lnSpc>
              <a:buFont typeface="Wingdings" pitchFamily="2" charset="2"/>
              <a:buAutoNum type="arabicPeriod"/>
            </a:pPr>
            <a:r>
              <a:rPr lang="en-US" altLang="zh-CN" sz="2000" smtClean="0">
                <a:solidFill>
                  <a:srgbClr val="000000"/>
                </a:solidFill>
              </a:rPr>
              <a:t>		JScrollPane scrollPane=new JScrollPane();</a:t>
            </a:r>
          </a:p>
          <a:p>
            <a:pPr marL="381000" indent="-381000">
              <a:lnSpc>
                <a:spcPct val="80000"/>
              </a:lnSpc>
              <a:buFont typeface="Wingdings" pitchFamily="2" charset="2"/>
              <a:buAutoNum type="arabicPeriod"/>
            </a:pPr>
            <a:r>
              <a:rPr lang="en-US" altLang="zh-CN" sz="2000" smtClean="0">
                <a:solidFill>
                  <a:srgbClr val="000000"/>
                </a:solidFill>
              </a:rPr>
              <a:t>		scrollPane.setViewportView(tree);//</a:t>
            </a:r>
            <a:r>
              <a:rPr lang="zh-CN" altLang="en-US" sz="2000" smtClean="0">
                <a:solidFill>
                  <a:srgbClr val="000000"/>
                </a:solidFill>
              </a:rPr>
              <a:t>在树中增加滚动条</a:t>
            </a:r>
            <a:endParaRPr lang="en-US" altLang="zh-CN" sz="2000" smtClean="0">
              <a:solidFill>
                <a:srgbClr val="000000"/>
              </a:solidFill>
            </a:endParaRPr>
          </a:p>
          <a:p>
            <a:pPr marL="381000" indent="-381000">
              <a:lnSpc>
                <a:spcPct val="80000"/>
              </a:lnSpc>
              <a:buFont typeface="Wingdings" pitchFamily="2" charset="2"/>
              <a:buAutoNum type="arabicPeriod"/>
            </a:pPr>
            <a:r>
              <a:rPr lang="en-US" altLang="zh-CN" sz="2000" smtClean="0">
                <a:solidFill>
                  <a:srgbClr val="000000"/>
                </a:solidFill>
              </a:rPr>
              <a:t>		c.add(scrollPane);</a:t>
            </a:r>
          </a:p>
          <a:p>
            <a:pPr marL="381000" indent="-381000">
              <a:lnSpc>
                <a:spcPct val="80000"/>
              </a:lnSpc>
              <a:buFont typeface="Wingdings" pitchFamily="2" charset="2"/>
              <a:buAutoNum type="arabicPeriod"/>
            </a:pPr>
            <a:r>
              <a:rPr lang="en-US" altLang="zh-CN" sz="2000" smtClean="0">
                <a:solidFill>
                  <a:srgbClr val="000000"/>
                </a:solidFill>
              </a:rPr>
              <a:t>		app.pack();</a:t>
            </a:r>
          </a:p>
          <a:p>
            <a:pPr marL="381000" indent="-381000">
              <a:lnSpc>
                <a:spcPct val="80000"/>
              </a:lnSpc>
              <a:buFont typeface="Wingdings" pitchFamily="2" charset="2"/>
              <a:buAutoNum type="arabicPeriod"/>
            </a:pPr>
            <a:r>
              <a:rPr lang="en-US" altLang="zh-CN" sz="2000" smtClean="0">
                <a:solidFill>
                  <a:srgbClr val="000000"/>
                </a:solidFill>
              </a:rPr>
              <a:t>		app.setDefaultCloseOperation(JFrame.EXIT_ON_CLOSE);</a:t>
            </a:r>
          </a:p>
          <a:p>
            <a:pPr marL="381000" indent="-381000">
              <a:lnSpc>
                <a:spcPct val="80000"/>
              </a:lnSpc>
              <a:buFont typeface="Wingdings" pitchFamily="2" charset="2"/>
              <a:buAutoNum type="arabicPeriod"/>
            </a:pPr>
            <a:r>
              <a:rPr lang="en-US" altLang="zh-CN" sz="2000" smtClean="0">
                <a:solidFill>
                  <a:srgbClr val="000000"/>
                </a:solidFill>
              </a:rPr>
              <a:t>		app.setVisible(true);</a:t>
            </a:r>
          </a:p>
          <a:p>
            <a:pPr marL="381000" indent="-381000">
              <a:lnSpc>
                <a:spcPct val="80000"/>
              </a:lnSpc>
              <a:buFont typeface="Wingdings" pitchFamily="2" charset="2"/>
              <a:buAutoNum type="arabicPeriod"/>
            </a:pPr>
            <a:r>
              <a:rPr lang="en-US" altLang="zh-CN" sz="2000" smtClean="0">
                <a:solidFill>
                  <a:srgbClr val="000000"/>
                </a:solidFill>
              </a:rPr>
              <a:t>	} </a:t>
            </a:r>
          </a:p>
          <a:p>
            <a:pPr marL="381000" indent="-381000">
              <a:lnSpc>
                <a:spcPct val="80000"/>
              </a:lnSpc>
              <a:buFont typeface="Wingdings" pitchFamily="2" charset="2"/>
              <a:buAutoNum type="arabicPeriod"/>
            </a:pPr>
            <a:r>
              <a:rPr lang="en-US" altLang="zh-CN" sz="2000" smtClean="0">
                <a:solidFill>
                  <a:srgbClr val="000000"/>
                </a:solidFill>
              </a:rPr>
              <a:t>	public static void main(String[] args){</a:t>
            </a:r>
          </a:p>
          <a:p>
            <a:pPr marL="381000" indent="-381000">
              <a:lnSpc>
                <a:spcPct val="80000"/>
              </a:lnSpc>
              <a:buFont typeface="Wingdings" pitchFamily="2" charset="2"/>
              <a:buAutoNum type="arabicPeriod"/>
            </a:pPr>
            <a:r>
              <a:rPr lang="en-US" altLang="zh-CN" sz="2000" smtClean="0">
                <a:solidFill>
                  <a:srgbClr val="000000"/>
                </a:solidFill>
              </a:rPr>
              <a:t>  		new NoParametersTree();</a:t>
            </a:r>
          </a:p>
          <a:p>
            <a:pPr marL="381000" indent="-381000">
              <a:lnSpc>
                <a:spcPct val="80000"/>
              </a:lnSpc>
              <a:buFont typeface="Wingdings" pitchFamily="2" charset="2"/>
              <a:buAutoNum type="arabicPeriod"/>
            </a:pPr>
            <a:r>
              <a:rPr lang="en-US" altLang="zh-CN" sz="2000" smtClean="0">
                <a:solidFill>
                  <a:srgbClr val="000000"/>
                </a:solidFill>
              </a:rPr>
              <a:t>	}</a:t>
            </a:r>
          </a:p>
          <a:p>
            <a:pPr marL="381000" indent="-381000">
              <a:lnSpc>
                <a:spcPct val="80000"/>
              </a:lnSpc>
              <a:buFont typeface="Wingdings" pitchFamily="2" charset="2"/>
              <a:buAutoNum type="arabicPeriod"/>
            </a:pPr>
            <a:r>
              <a:rPr lang="en-US" altLang="zh-CN" sz="2000" smtClean="0">
                <a:solidFill>
                  <a:srgbClr val="000000"/>
                </a:solidFill>
              </a:rPr>
              <a:t>}</a:t>
            </a:r>
            <a:endParaRPr lang="zh-CN" altLang="en-US" sz="2000" smtClean="0">
              <a:solidFill>
                <a:srgbClr val="000000"/>
              </a:solidFill>
            </a:endParaRPr>
          </a:p>
        </p:txBody>
      </p:sp>
      <p:sp>
        <p:nvSpPr>
          <p:cNvPr id="20483" name="灯片编号占位符 3"/>
          <p:cNvSpPr>
            <a:spLocks noGrp="1"/>
          </p:cNvSpPr>
          <p:nvPr>
            <p:ph type="sldNum" sz="quarter" idx="12"/>
          </p:nvPr>
        </p:nvSpPr>
        <p:spPr>
          <a:noFill/>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19419BD9-07AA-4611-8944-3ECF2658A132}" type="slidenum">
              <a:rPr kumimoji="0" lang="zh-CN" altLang="en-US" sz="1400" smtClean="0">
                <a:solidFill>
                  <a:srgbClr val="000000"/>
                </a:solidFill>
              </a:rPr>
              <a:pPr eaLnBrk="1" hangingPunct="1">
                <a:spcBef>
                  <a:spcPct val="0"/>
                </a:spcBef>
                <a:buFontTx/>
                <a:buNone/>
              </a:pPr>
              <a:t>27</a:t>
            </a:fld>
            <a:endParaRPr kumimoji="0" lang="en-US" altLang="zh-CN" sz="1400" smtClean="0">
              <a:solidFill>
                <a:srgbClr val="000000"/>
              </a:solidFill>
            </a:endParaRPr>
          </a:p>
        </p:txBody>
      </p:sp>
      <p:pic>
        <p:nvPicPr>
          <p:cNvPr id="204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5963" y="4660900"/>
            <a:ext cx="2520950" cy="2024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569753878"/>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Rot="1" noChangeArrowheads="1"/>
          </p:cNvSpPr>
          <p:nvPr>
            <p:ph idx="1"/>
          </p:nvPr>
        </p:nvSpPr>
        <p:spPr>
          <a:xfrm>
            <a:off x="7938" y="765175"/>
            <a:ext cx="8540750" cy="5549900"/>
          </a:xfrm>
        </p:spPr>
        <p:txBody>
          <a:bodyPr/>
          <a:lstStyle/>
          <a:p>
            <a:pPr marL="609600" indent="0">
              <a:buFontTx/>
              <a:buNone/>
            </a:pPr>
            <a:r>
              <a:rPr lang="en-US" altLang="zh-CN" sz="2000" b="1" smtClean="0"/>
              <a:t>2</a:t>
            </a:r>
            <a:r>
              <a:rPr lang="zh-CN" altLang="en-US" sz="2000" b="1" smtClean="0"/>
              <a:t>、使用</a:t>
            </a:r>
            <a:r>
              <a:rPr lang="en-US" altLang="zh-CN" sz="2000" b="1" smtClean="0"/>
              <a:t>JTree(Hashtable value)</a:t>
            </a:r>
            <a:r>
              <a:rPr lang="zh-CN" altLang="en-US" sz="2000" b="1" smtClean="0"/>
              <a:t>创建树</a:t>
            </a:r>
            <a:endParaRPr lang="zh-CN" altLang="en-US" sz="2000" smtClean="0"/>
          </a:p>
          <a:p>
            <a:pPr marL="609600" indent="0">
              <a:buFontTx/>
              <a:buNone/>
            </a:pPr>
            <a:r>
              <a:rPr lang="zh-CN" altLang="en-US" sz="2000" smtClean="0"/>
              <a:t>该构造方法返回从</a:t>
            </a:r>
            <a:r>
              <a:rPr lang="en-US" altLang="zh-CN" sz="2000" smtClean="0"/>
              <a:t>Hashtable</a:t>
            </a:r>
            <a:r>
              <a:rPr lang="zh-CN" altLang="en-US" sz="2000" smtClean="0"/>
              <a:t>创建的</a:t>
            </a:r>
            <a:r>
              <a:rPr lang="en-US" altLang="zh-CN" sz="2000" smtClean="0"/>
              <a:t>JTree</a:t>
            </a:r>
            <a:r>
              <a:rPr lang="zh-CN" altLang="en-US" sz="2000" smtClean="0"/>
              <a:t>，它不显示根。</a:t>
            </a:r>
            <a:r>
              <a:rPr lang="en-US" altLang="zh-CN" sz="2000" smtClean="0"/>
              <a:t>Hashtable</a:t>
            </a:r>
            <a:r>
              <a:rPr lang="zh-CN" altLang="en-US" sz="2000" smtClean="0"/>
              <a:t>对象可以让你把一个</a:t>
            </a:r>
            <a:r>
              <a:rPr lang="en-US" altLang="zh-CN" sz="2000" smtClean="0"/>
              <a:t>key</a:t>
            </a:r>
            <a:r>
              <a:rPr lang="zh-CN" altLang="en-US" sz="2000" smtClean="0"/>
              <a:t>和一个</a:t>
            </a:r>
            <a:r>
              <a:rPr lang="en-US" altLang="zh-CN" sz="2000" smtClean="0"/>
              <a:t>value</a:t>
            </a:r>
            <a:r>
              <a:rPr lang="zh-CN" altLang="en-US" sz="2000" smtClean="0"/>
              <a:t>结合起来，并用</a:t>
            </a:r>
            <a:r>
              <a:rPr lang="en-US" altLang="zh-CN" sz="2000" smtClean="0"/>
              <a:t>put() </a:t>
            </a:r>
            <a:r>
              <a:rPr lang="zh-CN" altLang="en-US" sz="2000" smtClean="0"/>
              <a:t>方法把这对 </a:t>
            </a:r>
            <a:r>
              <a:rPr lang="en-US" altLang="zh-CN" sz="2000" smtClean="0"/>
              <a:t>key/value</a:t>
            </a:r>
            <a:r>
              <a:rPr lang="zh-CN" altLang="en-US" sz="2000" smtClean="0"/>
              <a:t>输入到表中。然后你可以通过调用</a:t>
            </a:r>
            <a:r>
              <a:rPr lang="en-US" altLang="zh-CN" sz="2000" smtClean="0"/>
              <a:t>get()</a:t>
            </a:r>
            <a:r>
              <a:rPr lang="zh-CN" altLang="en-US" sz="2000" smtClean="0"/>
              <a:t>方法，把</a:t>
            </a:r>
            <a:r>
              <a:rPr lang="en-US" altLang="zh-CN" sz="2000" smtClean="0"/>
              <a:t>key</a:t>
            </a:r>
            <a:r>
              <a:rPr lang="zh-CN" altLang="en-US" sz="2000" smtClean="0"/>
              <a:t>作为参数来得到这个</a:t>
            </a:r>
            <a:r>
              <a:rPr lang="en-US" altLang="zh-CN" sz="2000" smtClean="0"/>
              <a:t>value</a:t>
            </a:r>
            <a:r>
              <a:rPr lang="zh-CN" altLang="en-US" sz="2000" smtClean="0"/>
              <a:t>（值）</a:t>
            </a:r>
            <a:r>
              <a:rPr lang="en-US" altLang="zh-CN" sz="2000" smtClean="0"/>
              <a:t>,key</a:t>
            </a:r>
            <a:r>
              <a:rPr lang="zh-CN" altLang="en-US" sz="2000" smtClean="0"/>
              <a:t>和 </a:t>
            </a:r>
            <a:r>
              <a:rPr lang="en-US" altLang="zh-CN" sz="2000" smtClean="0"/>
              <a:t>value</a:t>
            </a:r>
            <a:r>
              <a:rPr lang="zh-CN" altLang="en-US" sz="2000" smtClean="0"/>
              <a:t>可以是任何对象。</a:t>
            </a:r>
            <a:endParaRPr lang="en-US" altLang="zh-CN" sz="2000" smtClean="0"/>
          </a:p>
          <a:p>
            <a:pPr marL="609600" indent="0">
              <a:buFontTx/>
              <a:buNone/>
            </a:pPr>
            <a:r>
              <a:rPr lang="en-US" altLang="zh-CN" sz="2000" smtClean="0"/>
              <a:t>【</a:t>
            </a:r>
            <a:r>
              <a:rPr lang="zh-CN" altLang="en-US" sz="2000" smtClean="0"/>
              <a:t>例</a:t>
            </a:r>
            <a:r>
              <a:rPr lang="en-US" altLang="zh-CN" sz="2000" smtClean="0"/>
              <a:t>6-23】</a:t>
            </a:r>
            <a:r>
              <a:rPr lang="zh-CN" altLang="en-US" sz="2000" smtClean="0"/>
              <a:t>利用</a:t>
            </a:r>
            <a:r>
              <a:rPr lang="en-US" altLang="zh-CN" sz="2000" smtClean="0"/>
              <a:t>Hashtable</a:t>
            </a:r>
            <a:r>
              <a:rPr lang="zh-CN" altLang="en-US" sz="2000" smtClean="0"/>
              <a:t>建立树</a:t>
            </a:r>
            <a:r>
              <a:rPr lang="en-US" altLang="zh-CN" sz="2000" smtClean="0"/>
              <a:t>(HashtableTree.java)</a:t>
            </a:r>
          </a:p>
          <a:p>
            <a:pPr marL="609600" indent="0">
              <a:buFontTx/>
              <a:buNone/>
            </a:pPr>
            <a:r>
              <a:rPr lang="en-US" altLang="zh-CN" sz="2000" smtClean="0"/>
              <a:t>//</a:t>
            </a:r>
            <a:r>
              <a:rPr lang="zh-CN" altLang="en-US" sz="2000" smtClean="0"/>
              <a:t>功能简介：利用</a:t>
            </a:r>
            <a:r>
              <a:rPr lang="en-US" altLang="zh-CN" sz="2000" smtClean="0"/>
              <a:t>Hashtable</a:t>
            </a:r>
            <a:r>
              <a:rPr lang="zh-CN" altLang="en-US" sz="2000" smtClean="0"/>
              <a:t>建立树。</a:t>
            </a:r>
          </a:p>
          <a:p>
            <a:pPr marL="609600" indent="0">
              <a:buFontTx/>
              <a:buNone/>
            </a:pPr>
            <a:endParaRPr lang="zh-CN" altLang="en-US" sz="2000" smtClean="0"/>
          </a:p>
        </p:txBody>
      </p:sp>
      <p:sp>
        <p:nvSpPr>
          <p:cNvPr id="21507" name="灯片编号占位符 3"/>
          <p:cNvSpPr>
            <a:spLocks noGrp="1"/>
          </p:cNvSpPr>
          <p:nvPr>
            <p:ph type="sldNum" sz="quarter" idx="12"/>
          </p:nvPr>
        </p:nvSpPr>
        <p:spPr>
          <a:noFill/>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9E289EB4-C692-4174-801F-350C532AE572}" type="slidenum">
              <a:rPr kumimoji="0" lang="zh-CN" altLang="en-US" sz="1400" smtClean="0">
                <a:solidFill>
                  <a:srgbClr val="000000"/>
                </a:solidFill>
              </a:rPr>
              <a:pPr eaLnBrk="1" hangingPunct="1">
                <a:spcBef>
                  <a:spcPct val="0"/>
                </a:spcBef>
                <a:buFontTx/>
                <a:buNone/>
              </a:pPr>
              <a:t>28</a:t>
            </a:fld>
            <a:endParaRPr kumimoji="0" lang="en-US" altLang="zh-CN" sz="1400" smtClean="0">
              <a:solidFill>
                <a:srgbClr val="000000"/>
              </a:solidFill>
            </a:endParaRPr>
          </a:p>
        </p:txBody>
      </p:sp>
      <p:pic>
        <p:nvPicPr>
          <p:cNvPr id="2150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3586163"/>
            <a:ext cx="3987800" cy="253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3800" y="3306763"/>
            <a:ext cx="2736850" cy="309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136356752"/>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Rot="1" noChangeArrowheads="1"/>
          </p:cNvSpPr>
          <p:nvPr>
            <p:ph idx="1"/>
          </p:nvPr>
        </p:nvSpPr>
        <p:spPr>
          <a:xfrm>
            <a:off x="250825" y="620713"/>
            <a:ext cx="8540750" cy="5694362"/>
          </a:xfrm>
        </p:spPr>
        <p:txBody>
          <a:bodyPr/>
          <a:lstStyle/>
          <a:p>
            <a:pPr marL="381000" indent="-381000">
              <a:lnSpc>
                <a:spcPct val="90000"/>
              </a:lnSpc>
              <a:buFont typeface="Wingdings" pitchFamily="2" charset="2"/>
              <a:buAutoNum type="arabicPeriod"/>
              <a:defRPr/>
            </a:pPr>
            <a:r>
              <a:rPr lang="en-US" altLang="zh-CN" sz="1400" dirty="0" smtClean="0">
                <a:solidFill>
                  <a:srgbClr val="000000"/>
                </a:solidFill>
              </a:rPr>
              <a:t>public class </a:t>
            </a:r>
            <a:r>
              <a:rPr lang="en-US" altLang="zh-CN" sz="1400" dirty="0" err="1" smtClean="0">
                <a:solidFill>
                  <a:srgbClr val="000000"/>
                </a:solidFill>
              </a:rPr>
              <a:t>HashtableTree</a:t>
            </a:r>
            <a:r>
              <a:rPr lang="en-US" altLang="zh-CN" sz="1400" dirty="0" smtClean="0">
                <a:solidFill>
                  <a:srgbClr val="000000"/>
                </a:solidFill>
              </a:rPr>
              <a:t>{</a:t>
            </a:r>
          </a:p>
          <a:p>
            <a:pPr marL="381000" indent="-381000">
              <a:lnSpc>
                <a:spcPct val="90000"/>
              </a:lnSpc>
              <a:buFont typeface="Wingdings" pitchFamily="2" charset="2"/>
              <a:buAutoNum type="arabicPeriod"/>
              <a:defRPr/>
            </a:pPr>
            <a:r>
              <a:rPr lang="en-US" altLang="zh-CN" sz="1400" dirty="0" smtClean="0">
                <a:solidFill>
                  <a:srgbClr val="000000"/>
                </a:solidFill>
              </a:rPr>
              <a:t>	public </a:t>
            </a:r>
            <a:r>
              <a:rPr lang="en-US" altLang="zh-CN" sz="1400" dirty="0" err="1" smtClean="0">
                <a:solidFill>
                  <a:srgbClr val="000000"/>
                </a:solidFill>
              </a:rPr>
              <a:t>HashtableTree</a:t>
            </a:r>
            <a:r>
              <a:rPr lang="en-US" altLang="zh-CN" sz="1400" dirty="0" smtClean="0">
                <a:solidFill>
                  <a:srgbClr val="000000"/>
                </a:solidFill>
              </a:rPr>
              <a:t>(){</a:t>
            </a:r>
          </a:p>
          <a:p>
            <a:pPr marL="381000" indent="-381000">
              <a:lnSpc>
                <a:spcPct val="90000"/>
              </a:lnSpc>
              <a:buFont typeface="Wingdings" pitchFamily="2" charset="2"/>
              <a:buAutoNum type="arabicPeriod"/>
              <a:defRPr/>
            </a:pPr>
            <a:r>
              <a:rPr lang="en-US" altLang="zh-CN" sz="1400" dirty="0" smtClean="0">
                <a:solidFill>
                  <a:srgbClr val="000000"/>
                </a:solidFill>
              </a:rPr>
              <a:t>	     </a:t>
            </a:r>
            <a:r>
              <a:rPr lang="en-US" altLang="zh-CN" sz="1400" dirty="0" err="1" smtClean="0">
                <a:solidFill>
                  <a:srgbClr val="000000"/>
                </a:solidFill>
              </a:rPr>
              <a:t>JFrame</a:t>
            </a:r>
            <a:r>
              <a:rPr lang="en-US" altLang="zh-CN" sz="1400" dirty="0" smtClean="0">
                <a:solidFill>
                  <a:srgbClr val="000000"/>
                </a:solidFill>
              </a:rPr>
              <a:t> app=new </a:t>
            </a:r>
            <a:r>
              <a:rPr lang="en-US" altLang="zh-CN" sz="1400" dirty="0" err="1" smtClean="0">
                <a:solidFill>
                  <a:srgbClr val="000000"/>
                </a:solidFill>
              </a:rPr>
              <a:t>JFrame</a:t>
            </a:r>
            <a:r>
              <a:rPr lang="en-US" altLang="zh-CN" sz="1400" dirty="0" smtClean="0">
                <a:solidFill>
                  <a:srgbClr val="000000"/>
                </a:solidFill>
              </a:rPr>
              <a:t>("</a:t>
            </a:r>
            <a:r>
              <a:rPr lang="zh-CN" altLang="en-US" sz="1400" dirty="0" smtClean="0">
                <a:solidFill>
                  <a:srgbClr val="000000"/>
                </a:solidFill>
              </a:rPr>
              <a:t>利用</a:t>
            </a:r>
            <a:r>
              <a:rPr lang="en-US" altLang="zh-CN" sz="1400" dirty="0" err="1" smtClean="0">
                <a:solidFill>
                  <a:srgbClr val="000000"/>
                </a:solidFill>
              </a:rPr>
              <a:t>Hashtable</a:t>
            </a:r>
            <a:r>
              <a:rPr lang="zh-CN" altLang="en-US" sz="1400" dirty="0" smtClean="0">
                <a:solidFill>
                  <a:srgbClr val="000000"/>
                </a:solidFill>
              </a:rPr>
              <a:t>建立树</a:t>
            </a:r>
            <a:r>
              <a:rPr lang="en-US" altLang="zh-CN" sz="1400" dirty="0" smtClean="0">
                <a:solidFill>
                  <a:srgbClr val="000000"/>
                </a:solidFill>
              </a:rPr>
              <a:t>");</a:t>
            </a:r>
          </a:p>
          <a:p>
            <a:pPr marL="381000" indent="-381000">
              <a:lnSpc>
                <a:spcPct val="90000"/>
              </a:lnSpc>
              <a:buFont typeface="Wingdings" pitchFamily="2" charset="2"/>
              <a:buAutoNum type="arabicPeriod"/>
              <a:defRPr/>
            </a:pPr>
            <a:r>
              <a:rPr lang="en-US" altLang="zh-CN" sz="1400" dirty="0" smtClean="0">
                <a:solidFill>
                  <a:srgbClr val="000000"/>
                </a:solidFill>
              </a:rPr>
              <a:t>	     Container c=</a:t>
            </a:r>
            <a:r>
              <a:rPr lang="en-US" altLang="zh-CN" sz="1400" dirty="0" err="1" smtClean="0">
                <a:solidFill>
                  <a:srgbClr val="000000"/>
                </a:solidFill>
              </a:rPr>
              <a:t>app.getContentPane</a:t>
            </a:r>
            <a:r>
              <a:rPr lang="en-US" altLang="zh-CN" sz="1400" dirty="0" smtClean="0">
                <a:solidFill>
                  <a:srgbClr val="000000"/>
                </a:solidFill>
              </a:rPr>
              <a:t>();  </a:t>
            </a:r>
          </a:p>
          <a:p>
            <a:pPr marL="381000" indent="-381000">
              <a:lnSpc>
                <a:spcPct val="90000"/>
              </a:lnSpc>
              <a:buFont typeface="Wingdings" pitchFamily="2" charset="2"/>
              <a:buAutoNum type="arabicPeriod"/>
              <a:defRPr/>
            </a:pPr>
            <a:r>
              <a:rPr lang="en-US" altLang="zh-CN" sz="1400" dirty="0" smtClean="0">
                <a:solidFill>
                  <a:srgbClr val="000000"/>
                </a:solidFill>
              </a:rPr>
              <a:t>	     String[] s1={"</a:t>
            </a:r>
            <a:r>
              <a:rPr lang="zh-CN" altLang="en-US" sz="1400" dirty="0" smtClean="0">
                <a:solidFill>
                  <a:srgbClr val="000000"/>
                </a:solidFill>
              </a:rPr>
              <a:t>公司文件</a:t>
            </a:r>
            <a:r>
              <a:rPr lang="en-US" altLang="zh-CN" sz="1400" dirty="0" smtClean="0">
                <a:solidFill>
                  <a:srgbClr val="000000"/>
                </a:solidFill>
              </a:rPr>
              <a:t>","</a:t>
            </a:r>
            <a:r>
              <a:rPr lang="zh-CN" altLang="en-US" sz="1400" dirty="0" smtClean="0">
                <a:solidFill>
                  <a:srgbClr val="000000"/>
                </a:solidFill>
              </a:rPr>
              <a:t>个人信件</a:t>
            </a:r>
            <a:r>
              <a:rPr lang="en-US" altLang="zh-CN" sz="1400" dirty="0" smtClean="0">
                <a:solidFill>
                  <a:srgbClr val="000000"/>
                </a:solidFill>
              </a:rPr>
              <a:t>","</a:t>
            </a:r>
            <a:r>
              <a:rPr lang="zh-CN" altLang="en-US" sz="1400" dirty="0" smtClean="0">
                <a:solidFill>
                  <a:srgbClr val="000000"/>
                </a:solidFill>
              </a:rPr>
              <a:t>私人文件</a:t>
            </a:r>
            <a:r>
              <a:rPr lang="en-US" altLang="zh-CN" sz="1400" dirty="0" smtClean="0">
                <a:solidFill>
                  <a:srgbClr val="000000"/>
                </a:solidFill>
              </a:rPr>
              <a:t>"}; </a:t>
            </a:r>
          </a:p>
          <a:p>
            <a:pPr marL="381000" indent="-381000">
              <a:lnSpc>
                <a:spcPct val="90000"/>
              </a:lnSpc>
              <a:buFont typeface="Wingdings" pitchFamily="2" charset="2"/>
              <a:buAutoNum type="arabicPeriod"/>
              <a:defRPr/>
            </a:pPr>
            <a:r>
              <a:rPr lang="en-US" altLang="zh-CN" sz="1400" dirty="0" smtClean="0">
                <a:solidFill>
                  <a:srgbClr val="000000"/>
                </a:solidFill>
              </a:rPr>
              <a:t>	    String[] s2={"</a:t>
            </a:r>
            <a:r>
              <a:rPr lang="zh-CN" altLang="en-US" sz="1400" dirty="0" smtClean="0">
                <a:solidFill>
                  <a:srgbClr val="000000"/>
                </a:solidFill>
              </a:rPr>
              <a:t>本机磁盘</a:t>
            </a:r>
            <a:r>
              <a:rPr lang="en-US" altLang="zh-CN" sz="1400" dirty="0" smtClean="0">
                <a:solidFill>
                  <a:srgbClr val="000000"/>
                </a:solidFill>
              </a:rPr>
              <a:t>(C:)","</a:t>
            </a:r>
            <a:r>
              <a:rPr lang="zh-CN" altLang="en-US" sz="1400" dirty="0" smtClean="0">
                <a:solidFill>
                  <a:srgbClr val="000000"/>
                </a:solidFill>
              </a:rPr>
              <a:t>本机磁盘</a:t>
            </a:r>
            <a:r>
              <a:rPr lang="en-US" altLang="zh-CN" sz="1400" dirty="0" smtClean="0">
                <a:solidFill>
                  <a:srgbClr val="000000"/>
                </a:solidFill>
              </a:rPr>
              <a:t>(D:)","</a:t>
            </a:r>
            <a:r>
              <a:rPr lang="zh-CN" altLang="en-US" sz="1400" dirty="0" smtClean="0">
                <a:solidFill>
                  <a:srgbClr val="000000"/>
                </a:solidFill>
              </a:rPr>
              <a:t>本机磁盘</a:t>
            </a:r>
            <a:r>
              <a:rPr lang="en-US" altLang="zh-CN" sz="1400" dirty="0" smtClean="0">
                <a:solidFill>
                  <a:srgbClr val="000000"/>
                </a:solidFill>
              </a:rPr>
              <a:t>(E:)"};</a:t>
            </a:r>
          </a:p>
          <a:p>
            <a:pPr marL="381000" indent="-381000">
              <a:lnSpc>
                <a:spcPct val="90000"/>
              </a:lnSpc>
              <a:buFont typeface="Wingdings" pitchFamily="2" charset="2"/>
              <a:buAutoNum type="arabicPeriod"/>
              <a:defRPr/>
            </a:pPr>
            <a:r>
              <a:rPr lang="en-US" altLang="zh-CN" sz="1400" dirty="0" smtClean="0">
                <a:solidFill>
                  <a:srgbClr val="000000"/>
                </a:solidFill>
              </a:rPr>
              <a:t>	  String[] s3={"</a:t>
            </a:r>
            <a:r>
              <a:rPr lang="zh-CN" altLang="en-US" sz="1400" dirty="0" smtClean="0">
                <a:solidFill>
                  <a:srgbClr val="000000"/>
                </a:solidFill>
              </a:rPr>
              <a:t>网上聊天</a:t>
            </a:r>
            <a:r>
              <a:rPr lang="en-US" altLang="zh-CN" sz="1400" dirty="0" smtClean="0">
                <a:solidFill>
                  <a:srgbClr val="000000"/>
                </a:solidFill>
              </a:rPr>
              <a:t>","</a:t>
            </a:r>
            <a:r>
              <a:rPr lang="zh-CN" altLang="en-US" sz="1400" dirty="0" smtClean="0">
                <a:solidFill>
                  <a:srgbClr val="000000"/>
                </a:solidFill>
              </a:rPr>
              <a:t>网络新闻</a:t>
            </a:r>
            <a:r>
              <a:rPr lang="en-US" altLang="zh-CN" sz="1400" dirty="0" smtClean="0">
                <a:solidFill>
                  <a:srgbClr val="000000"/>
                </a:solidFill>
              </a:rPr>
              <a:t>","</a:t>
            </a:r>
            <a:r>
              <a:rPr lang="zh-CN" altLang="en-US" sz="1400" dirty="0" smtClean="0">
                <a:solidFill>
                  <a:srgbClr val="000000"/>
                </a:solidFill>
              </a:rPr>
              <a:t>网络书店</a:t>
            </a:r>
            <a:r>
              <a:rPr lang="en-US" altLang="zh-CN" sz="1400" dirty="0" smtClean="0">
                <a:solidFill>
                  <a:srgbClr val="000000"/>
                </a:solidFill>
              </a:rPr>
              <a:t>"};   </a:t>
            </a:r>
          </a:p>
          <a:p>
            <a:pPr marL="381000" indent="-381000">
              <a:lnSpc>
                <a:spcPct val="90000"/>
              </a:lnSpc>
              <a:buFont typeface="Wingdings" pitchFamily="2" charset="2"/>
              <a:buAutoNum type="arabicPeriod"/>
              <a:defRPr/>
            </a:pPr>
            <a:r>
              <a:rPr lang="en-US" altLang="zh-CN" sz="1400" dirty="0" smtClean="0">
                <a:solidFill>
                  <a:srgbClr val="000000"/>
                </a:solidFill>
              </a:rPr>
              <a:t>	  </a:t>
            </a:r>
            <a:r>
              <a:rPr lang="en-US" altLang="zh-CN" sz="1400" dirty="0" err="1" smtClean="0">
                <a:solidFill>
                  <a:srgbClr val="000000"/>
                </a:solidFill>
              </a:rPr>
              <a:t>Hashtable</a:t>
            </a:r>
            <a:r>
              <a:rPr lang="en-US" altLang="zh-CN" sz="1400" dirty="0" smtClean="0">
                <a:solidFill>
                  <a:srgbClr val="000000"/>
                </a:solidFill>
              </a:rPr>
              <a:t> h1=new </a:t>
            </a:r>
            <a:r>
              <a:rPr lang="en-US" altLang="zh-CN" sz="1400" dirty="0" err="1" smtClean="0">
                <a:solidFill>
                  <a:srgbClr val="000000"/>
                </a:solidFill>
              </a:rPr>
              <a:t>Hashtable</a:t>
            </a:r>
            <a:r>
              <a:rPr lang="en-US" altLang="zh-CN" sz="1400" dirty="0" smtClean="0">
                <a:solidFill>
                  <a:srgbClr val="000000"/>
                </a:solidFill>
              </a:rPr>
              <a:t>();</a:t>
            </a:r>
          </a:p>
          <a:p>
            <a:pPr marL="381000" indent="-381000">
              <a:lnSpc>
                <a:spcPct val="90000"/>
              </a:lnSpc>
              <a:buFont typeface="Wingdings" pitchFamily="2" charset="2"/>
              <a:buAutoNum type="arabicPeriod"/>
              <a:defRPr/>
            </a:pPr>
            <a:r>
              <a:rPr lang="en-US" altLang="zh-CN" sz="1400" dirty="0" smtClean="0">
                <a:solidFill>
                  <a:srgbClr val="000000"/>
                </a:solidFill>
              </a:rPr>
              <a:t>	  </a:t>
            </a:r>
            <a:r>
              <a:rPr lang="en-US" altLang="zh-CN" sz="1400" dirty="0" err="1" smtClean="0">
                <a:solidFill>
                  <a:srgbClr val="000000"/>
                </a:solidFill>
              </a:rPr>
              <a:t>Hashtable</a:t>
            </a:r>
            <a:r>
              <a:rPr lang="en-US" altLang="zh-CN" sz="1400" dirty="0" smtClean="0">
                <a:solidFill>
                  <a:srgbClr val="000000"/>
                </a:solidFill>
              </a:rPr>
              <a:t> h2=new </a:t>
            </a:r>
            <a:r>
              <a:rPr lang="en-US" altLang="zh-CN" sz="1400" dirty="0" err="1" smtClean="0">
                <a:solidFill>
                  <a:srgbClr val="000000"/>
                </a:solidFill>
              </a:rPr>
              <a:t>Hashtable</a:t>
            </a:r>
            <a:r>
              <a:rPr lang="en-US" altLang="zh-CN" sz="1400" dirty="0" smtClean="0">
                <a:solidFill>
                  <a:srgbClr val="000000"/>
                </a:solidFill>
              </a:rPr>
              <a:t>();</a:t>
            </a:r>
          </a:p>
          <a:p>
            <a:pPr marL="381000" indent="-381000">
              <a:lnSpc>
                <a:spcPct val="90000"/>
              </a:lnSpc>
              <a:buFont typeface="Wingdings" pitchFamily="2" charset="2"/>
              <a:buAutoNum type="arabicPeriod"/>
              <a:defRPr/>
            </a:pPr>
            <a:r>
              <a:rPr lang="en-US" altLang="zh-CN" sz="1400" dirty="0" smtClean="0">
                <a:solidFill>
                  <a:srgbClr val="000000"/>
                </a:solidFill>
              </a:rPr>
              <a:t>                      h1.put("</a:t>
            </a:r>
            <a:r>
              <a:rPr lang="zh-CN" altLang="en-US" sz="1400" dirty="0" smtClean="0">
                <a:solidFill>
                  <a:srgbClr val="000000"/>
                </a:solidFill>
              </a:rPr>
              <a:t>我的电脑</a:t>
            </a:r>
            <a:r>
              <a:rPr lang="en-US" altLang="zh-CN" sz="1400" dirty="0" smtClean="0">
                <a:solidFill>
                  <a:srgbClr val="000000"/>
                </a:solidFill>
              </a:rPr>
              <a:t>",s1);</a:t>
            </a:r>
          </a:p>
          <a:p>
            <a:pPr marL="381000" indent="-381000">
              <a:lnSpc>
                <a:spcPct val="90000"/>
              </a:lnSpc>
              <a:buFont typeface="Wingdings" pitchFamily="2" charset="2"/>
              <a:buAutoNum type="arabicPeriod"/>
              <a:defRPr/>
            </a:pPr>
            <a:r>
              <a:rPr lang="en-US" altLang="zh-CN" sz="1400" dirty="0" smtClean="0">
                <a:solidFill>
                  <a:srgbClr val="000000"/>
                </a:solidFill>
              </a:rPr>
              <a:t>		h1.put("</a:t>
            </a:r>
            <a:r>
              <a:rPr lang="zh-CN" altLang="en-US" sz="1400" dirty="0" smtClean="0">
                <a:solidFill>
                  <a:srgbClr val="000000"/>
                </a:solidFill>
              </a:rPr>
              <a:t>收藏夹</a:t>
            </a:r>
            <a:r>
              <a:rPr lang="en-US" altLang="zh-CN" sz="1400" dirty="0" smtClean="0">
                <a:solidFill>
                  <a:srgbClr val="000000"/>
                </a:solidFill>
              </a:rPr>
              <a:t>",h2);</a:t>
            </a:r>
          </a:p>
          <a:p>
            <a:pPr marL="381000" indent="-381000">
              <a:lnSpc>
                <a:spcPct val="90000"/>
              </a:lnSpc>
              <a:buFont typeface="Wingdings" pitchFamily="2" charset="2"/>
              <a:buAutoNum type="arabicPeriod"/>
              <a:defRPr/>
            </a:pPr>
            <a:r>
              <a:rPr lang="en-US" altLang="zh-CN" sz="1400" dirty="0" smtClean="0">
                <a:solidFill>
                  <a:srgbClr val="000000"/>
                </a:solidFill>
              </a:rPr>
              <a:t>		h2.put("</a:t>
            </a:r>
            <a:r>
              <a:rPr lang="zh-CN" altLang="en-US" sz="1400" dirty="0" smtClean="0">
                <a:solidFill>
                  <a:srgbClr val="000000"/>
                </a:solidFill>
              </a:rPr>
              <a:t>网站列表</a:t>
            </a:r>
            <a:r>
              <a:rPr lang="en-US" altLang="zh-CN" sz="1400" dirty="0" smtClean="0">
                <a:solidFill>
                  <a:srgbClr val="000000"/>
                </a:solidFill>
              </a:rPr>
              <a:t>",s2);</a:t>
            </a:r>
          </a:p>
          <a:p>
            <a:pPr marL="381000" indent="-381000">
              <a:lnSpc>
                <a:spcPct val="90000"/>
              </a:lnSpc>
              <a:buFont typeface="Wingdings" pitchFamily="2" charset="2"/>
              <a:buAutoNum type="arabicPeriod"/>
              <a:defRPr/>
            </a:pPr>
            <a:r>
              <a:rPr lang="en-US" altLang="zh-CN" sz="1400" dirty="0" smtClean="0">
                <a:solidFill>
                  <a:srgbClr val="000000"/>
                </a:solidFill>
              </a:rPr>
              <a:t>		h1.put("</a:t>
            </a:r>
            <a:r>
              <a:rPr lang="zh-CN" altLang="en-US" sz="1400" dirty="0" smtClean="0">
                <a:solidFill>
                  <a:srgbClr val="000000"/>
                </a:solidFill>
              </a:rPr>
              <a:t>我的公文包</a:t>
            </a:r>
            <a:r>
              <a:rPr lang="en-US" altLang="zh-CN" sz="1400" dirty="0" smtClean="0">
                <a:solidFill>
                  <a:srgbClr val="000000"/>
                </a:solidFill>
              </a:rPr>
              <a:t>",s3);</a:t>
            </a:r>
          </a:p>
          <a:p>
            <a:pPr marL="457200" indent="-457200">
              <a:lnSpc>
                <a:spcPct val="90000"/>
              </a:lnSpc>
              <a:buFont typeface="Wingdings" pitchFamily="2" charset="2"/>
              <a:buAutoNum type="arabicPeriod"/>
              <a:defRPr/>
            </a:pPr>
            <a:r>
              <a:rPr lang="en-US" altLang="zh-CN" sz="1400" dirty="0">
                <a:solidFill>
                  <a:srgbClr val="000000"/>
                </a:solidFill>
              </a:rPr>
              <a:t> </a:t>
            </a:r>
            <a:r>
              <a:rPr lang="en-US" altLang="zh-CN" sz="1400" dirty="0" err="1">
                <a:solidFill>
                  <a:srgbClr val="000000"/>
                </a:solidFill>
              </a:rPr>
              <a:t>JTree</a:t>
            </a:r>
            <a:r>
              <a:rPr lang="en-US" altLang="zh-CN" sz="1400" dirty="0">
                <a:solidFill>
                  <a:srgbClr val="000000"/>
                </a:solidFill>
              </a:rPr>
              <a:t> tree=new </a:t>
            </a:r>
            <a:r>
              <a:rPr lang="en-US" altLang="zh-CN" sz="1400" dirty="0" err="1">
                <a:solidFill>
                  <a:srgbClr val="000000"/>
                </a:solidFill>
              </a:rPr>
              <a:t>JTree</a:t>
            </a:r>
            <a:r>
              <a:rPr lang="en-US" altLang="zh-CN" sz="1400" dirty="0">
                <a:solidFill>
                  <a:srgbClr val="000000"/>
                </a:solidFill>
              </a:rPr>
              <a:t>(h1);</a:t>
            </a:r>
          </a:p>
          <a:p>
            <a:pPr marL="457200" indent="-457200">
              <a:lnSpc>
                <a:spcPct val="90000"/>
              </a:lnSpc>
              <a:buFont typeface="Wingdings" pitchFamily="2" charset="2"/>
              <a:buAutoNum type="arabicPeriod"/>
              <a:defRPr/>
            </a:pPr>
            <a:r>
              <a:rPr lang="en-US" altLang="zh-CN" sz="1400" dirty="0">
                <a:solidFill>
                  <a:srgbClr val="000000"/>
                </a:solidFill>
              </a:rPr>
              <a:t>		</a:t>
            </a:r>
            <a:r>
              <a:rPr lang="en-US" altLang="zh-CN" sz="1400" dirty="0" err="1">
                <a:solidFill>
                  <a:srgbClr val="000000"/>
                </a:solidFill>
              </a:rPr>
              <a:t>JScrollPane</a:t>
            </a:r>
            <a:r>
              <a:rPr lang="en-US" altLang="zh-CN" sz="1400" dirty="0">
                <a:solidFill>
                  <a:srgbClr val="000000"/>
                </a:solidFill>
              </a:rPr>
              <a:t> </a:t>
            </a:r>
            <a:r>
              <a:rPr lang="en-US" altLang="zh-CN" sz="1400" dirty="0" err="1">
                <a:solidFill>
                  <a:srgbClr val="000000"/>
                </a:solidFill>
              </a:rPr>
              <a:t>scrollPane</a:t>
            </a:r>
            <a:r>
              <a:rPr lang="en-US" altLang="zh-CN" sz="1400" dirty="0">
                <a:solidFill>
                  <a:srgbClr val="000000"/>
                </a:solidFill>
              </a:rPr>
              <a:t>=new </a:t>
            </a:r>
            <a:r>
              <a:rPr lang="en-US" altLang="zh-CN" sz="1400" dirty="0" err="1">
                <a:solidFill>
                  <a:srgbClr val="000000"/>
                </a:solidFill>
              </a:rPr>
              <a:t>JScrollPane</a:t>
            </a:r>
            <a:r>
              <a:rPr lang="en-US" altLang="zh-CN" sz="1400" dirty="0">
                <a:solidFill>
                  <a:srgbClr val="000000"/>
                </a:solidFill>
              </a:rPr>
              <a:t>();</a:t>
            </a:r>
          </a:p>
          <a:p>
            <a:pPr marL="457200" indent="-457200">
              <a:lnSpc>
                <a:spcPct val="90000"/>
              </a:lnSpc>
              <a:buFont typeface="Wingdings" pitchFamily="2" charset="2"/>
              <a:buAutoNum type="arabicPeriod"/>
              <a:defRPr/>
            </a:pPr>
            <a:r>
              <a:rPr lang="en-US" altLang="zh-CN" sz="1400" dirty="0">
                <a:solidFill>
                  <a:srgbClr val="000000"/>
                </a:solidFill>
              </a:rPr>
              <a:t>		</a:t>
            </a:r>
            <a:r>
              <a:rPr lang="en-US" altLang="zh-CN" sz="1400" dirty="0" err="1">
                <a:solidFill>
                  <a:srgbClr val="000000"/>
                </a:solidFill>
              </a:rPr>
              <a:t>scrollPane.setViewportView</a:t>
            </a:r>
            <a:r>
              <a:rPr lang="en-US" altLang="zh-CN" sz="1400" dirty="0">
                <a:solidFill>
                  <a:srgbClr val="000000"/>
                </a:solidFill>
              </a:rPr>
              <a:t>(tree);</a:t>
            </a:r>
          </a:p>
          <a:p>
            <a:pPr marL="457200" indent="-457200">
              <a:lnSpc>
                <a:spcPct val="90000"/>
              </a:lnSpc>
              <a:buFont typeface="Wingdings" pitchFamily="2" charset="2"/>
              <a:buAutoNum type="arabicPeriod"/>
              <a:defRPr/>
            </a:pPr>
            <a:r>
              <a:rPr lang="en-US" altLang="zh-CN" sz="1400" dirty="0">
                <a:solidFill>
                  <a:srgbClr val="000000"/>
                </a:solidFill>
              </a:rPr>
              <a:t>		</a:t>
            </a:r>
            <a:r>
              <a:rPr lang="en-US" altLang="zh-CN" sz="1400" dirty="0" err="1">
                <a:solidFill>
                  <a:srgbClr val="000000"/>
                </a:solidFill>
              </a:rPr>
              <a:t>c.add</a:t>
            </a:r>
            <a:r>
              <a:rPr lang="en-US" altLang="zh-CN" sz="1400" dirty="0">
                <a:solidFill>
                  <a:srgbClr val="000000"/>
                </a:solidFill>
              </a:rPr>
              <a:t>(</a:t>
            </a:r>
            <a:r>
              <a:rPr lang="en-US" altLang="zh-CN" sz="1400" dirty="0" err="1">
                <a:solidFill>
                  <a:srgbClr val="000000"/>
                </a:solidFill>
              </a:rPr>
              <a:t>scrollPane</a:t>
            </a:r>
            <a:r>
              <a:rPr lang="en-US" altLang="zh-CN" sz="1400" dirty="0">
                <a:solidFill>
                  <a:srgbClr val="000000"/>
                </a:solidFill>
              </a:rPr>
              <a:t>);</a:t>
            </a:r>
          </a:p>
          <a:p>
            <a:pPr marL="457200" indent="-457200">
              <a:lnSpc>
                <a:spcPct val="90000"/>
              </a:lnSpc>
              <a:buFont typeface="Wingdings" pitchFamily="2" charset="2"/>
              <a:buAutoNum type="arabicPeriod"/>
              <a:defRPr/>
            </a:pPr>
            <a:r>
              <a:rPr lang="en-US" altLang="zh-CN" sz="1400" dirty="0">
                <a:solidFill>
                  <a:srgbClr val="000000"/>
                </a:solidFill>
              </a:rPr>
              <a:t>		</a:t>
            </a:r>
            <a:r>
              <a:rPr lang="en-US" altLang="zh-CN" sz="1400" dirty="0" err="1">
                <a:solidFill>
                  <a:srgbClr val="000000"/>
                </a:solidFill>
              </a:rPr>
              <a:t>app.pack</a:t>
            </a:r>
            <a:r>
              <a:rPr lang="en-US" altLang="zh-CN" sz="1400" dirty="0">
                <a:solidFill>
                  <a:srgbClr val="000000"/>
                </a:solidFill>
              </a:rPr>
              <a:t>();</a:t>
            </a:r>
          </a:p>
          <a:p>
            <a:pPr marL="457200" indent="-457200">
              <a:lnSpc>
                <a:spcPct val="90000"/>
              </a:lnSpc>
              <a:buFont typeface="Wingdings" pitchFamily="2" charset="2"/>
              <a:buAutoNum type="arabicPeriod"/>
              <a:defRPr/>
            </a:pPr>
            <a:r>
              <a:rPr lang="en-US" altLang="zh-CN" sz="1400" dirty="0">
                <a:solidFill>
                  <a:srgbClr val="000000"/>
                </a:solidFill>
              </a:rPr>
              <a:t>		</a:t>
            </a:r>
            <a:r>
              <a:rPr lang="en-US" altLang="zh-CN" sz="1400" dirty="0" err="1">
                <a:solidFill>
                  <a:srgbClr val="000000"/>
                </a:solidFill>
              </a:rPr>
              <a:t>app.setDefaultCloseOperation</a:t>
            </a:r>
            <a:r>
              <a:rPr lang="en-US" altLang="zh-CN" sz="1400" dirty="0">
                <a:solidFill>
                  <a:srgbClr val="000000"/>
                </a:solidFill>
              </a:rPr>
              <a:t>(</a:t>
            </a:r>
            <a:r>
              <a:rPr lang="en-US" altLang="zh-CN" sz="1400" dirty="0" err="1">
                <a:solidFill>
                  <a:srgbClr val="000000"/>
                </a:solidFill>
              </a:rPr>
              <a:t>JFrame.EXIT_ON_CLOSE</a:t>
            </a:r>
            <a:r>
              <a:rPr lang="en-US" altLang="zh-CN" sz="1400" dirty="0">
                <a:solidFill>
                  <a:srgbClr val="000000"/>
                </a:solidFill>
              </a:rPr>
              <a:t>);</a:t>
            </a:r>
          </a:p>
          <a:p>
            <a:pPr marL="457200" indent="-457200">
              <a:lnSpc>
                <a:spcPct val="90000"/>
              </a:lnSpc>
              <a:buFont typeface="Wingdings" pitchFamily="2" charset="2"/>
              <a:buAutoNum type="arabicPeriod"/>
              <a:defRPr/>
            </a:pPr>
            <a:r>
              <a:rPr lang="en-US" altLang="zh-CN" sz="1400" dirty="0">
                <a:solidFill>
                  <a:srgbClr val="000000"/>
                </a:solidFill>
              </a:rPr>
              <a:t>		</a:t>
            </a:r>
            <a:r>
              <a:rPr lang="en-US" altLang="zh-CN" sz="1400" dirty="0" err="1">
                <a:solidFill>
                  <a:srgbClr val="000000"/>
                </a:solidFill>
              </a:rPr>
              <a:t>app.setVisible</a:t>
            </a:r>
            <a:r>
              <a:rPr lang="en-US" altLang="zh-CN" sz="1400" dirty="0">
                <a:solidFill>
                  <a:srgbClr val="000000"/>
                </a:solidFill>
              </a:rPr>
              <a:t>(true);</a:t>
            </a:r>
          </a:p>
          <a:p>
            <a:pPr marL="457200" indent="-457200">
              <a:lnSpc>
                <a:spcPct val="90000"/>
              </a:lnSpc>
              <a:buFont typeface="Wingdings" pitchFamily="2" charset="2"/>
              <a:buAutoNum type="arabicPeriod"/>
              <a:defRPr/>
            </a:pPr>
            <a:r>
              <a:rPr lang="en-US" altLang="zh-CN" sz="1400" dirty="0">
                <a:solidFill>
                  <a:srgbClr val="000000"/>
                </a:solidFill>
              </a:rPr>
              <a:t>	}</a:t>
            </a:r>
          </a:p>
          <a:p>
            <a:pPr marL="457200" indent="-457200">
              <a:lnSpc>
                <a:spcPct val="90000"/>
              </a:lnSpc>
              <a:buFont typeface="Wingdings" pitchFamily="2" charset="2"/>
              <a:buAutoNum type="arabicPeriod"/>
              <a:defRPr/>
            </a:pPr>
            <a:r>
              <a:rPr lang="en-US" altLang="zh-CN" sz="1400" dirty="0">
                <a:solidFill>
                  <a:srgbClr val="000000"/>
                </a:solidFill>
              </a:rPr>
              <a:t>	public static void main(String[] </a:t>
            </a:r>
            <a:r>
              <a:rPr lang="en-US" altLang="zh-CN" sz="1400" dirty="0" err="1">
                <a:solidFill>
                  <a:srgbClr val="000000"/>
                </a:solidFill>
              </a:rPr>
              <a:t>args</a:t>
            </a:r>
            <a:r>
              <a:rPr lang="en-US" altLang="zh-CN" sz="1400" dirty="0">
                <a:solidFill>
                  <a:srgbClr val="000000"/>
                </a:solidFill>
              </a:rPr>
              <a:t>){</a:t>
            </a:r>
          </a:p>
          <a:p>
            <a:pPr marL="457200" indent="-457200">
              <a:lnSpc>
                <a:spcPct val="90000"/>
              </a:lnSpc>
              <a:buFont typeface="Wingdings" pitchFamily="2" charset="2"/>
              <a:buAutoNum type="arabicPeriod"/>
              <a:defRPr/>
            </a:pPr>
            <a:r>
              <a:rPr lang="en-US" altLang="zh-CN" sz="1400" dirty="0">
                <a:solidFill>
                  <a:srgbClr val="000000"/>
                </a:solidFill>
              </a:rPr>
              <a:t>		new </a:t>
            </a:r>
            <a:r>
              <a:rPr lang="en-US" altLang="zh-CN" sz="1400" dirty="0" err="1">
                <a:solidFill>
                  <a:srgbClr val="000000"/>
                </a:solidFill>
              </a:rPr>
              <a:t>HashtableTree</a:t>
            </a:r>
            <a:r>
              <a:rPr lang="en-US" altLang="zh-CN" sz="1400" dirty="0">
                <a:solidFill>
                  <a:srgbClr val="000000"/>
                </a:solidFill>
              </a:rPr>
              <a:t>();</a:t>
            </a:r>
          </a:p>
          <a:p>
            <a:pPr marL="457200" indent="-457200">
              <a:lnSpc>
                <a:spcPct val="90000"/>
              </a:lnSpc>
              <a:buFont typeface="Wingdings" pitchFamily="2" charset="2"/>
              <a:buAutoNum type="arabicPeriod"/>
              <a:defRPr/>
            </a:pPr>
            <a:r>
              <a:rPr lang="en-US" altLang="zh-CN" sz="1400" dirty="0">
                <a:solidFill>
                  <a:srgbClr val="000000"/>
                </a:solidFill>
              </a:rPr>
              <a:t>  	}</a:t>
            </a:r>
            <a:endParaRPr lang="zh-CN" altLang="en-US" sz="1400" dirty="0" smtClean="0">
              <a:solidFill>
                <a:srgbClr val="000000"/>
              </a:solidFill>
            </a:endParaRPr>
          </a:p>
        </p:txBody>
      </p:sp>
      <p:sp>
        <p:nvSpPr>
          <p:cNvPr id="22531" name="灯片编号占位符 3"/>
          <p:cNvSpPr>
            <a:spLocks noGrp="1"/>
          </p:cNvSpPr>
          <p:nvPr>
            <p:ph type="sldNum" sz="quarter" idx="12"/>
          </p:nvPr>
        </p:nvSpPr>
        <p:spPr>
          <a:noFill/>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6C3068F3-A8D1-4016-8A89-1776620768B1}" type="slidenum">
              <a:rPr kumimoji="0" lang="zh-CN" altLang="en-US" sz="1400" smtClean="0">
                <a:solidFill>
                  <a:srgbClr val="000000"/>
                </a:solidFill>
              </a:rPr>
              <a:pPr eaLnBrk="1" hangingPunct="1">
                <a:spcBef>
                  <a:spcPct val="0"/>
                </a:spcBef>
                <a:buFontTx/>
                <a:buNone/>
              </a:pPr>
              <a:t>29</a:t>
            </a:fld>
            <a:endParaRPr kumimoji="0" lang="en-US" altLang="zh-CN" sz="1400" smtClean="0">
              <a:solidFill>
                <a:srgbClr val="000000"/>
              </a:solidFill>
            </a:endParaRPr>
          </a:p>
        </p:txBody>
      </p:sp>
      <p:pic>
        <p:nvPicPr>
          <p:cNvPr id="225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2420938"/>
            <a:ext cx="2736850" cy="309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856885588"/>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竖排文字占位符 5"/>
          <p:cNvSpPr>
            <a:spLocks noGrp="1"/>
          </p:cNvSpPr>
          <p:nvPr>
            <p:ph type="body" orient="vert" idx="1"/>
          </p:nvPr>
        </p:nvSpPr>
        <p:spPr>
          <a:xfrm>
            <a:off x="685800" y="764704"/>
            <a:ext cx="7772400" cy="4114800"/>
          </a:xfrm>
        </p:spPr>
        <p:txBody>
          <a:bodyPr vert="horz"/>
          <a:lstStyle/>
          <a:p>
            <a:r>
              <a:rPr lang="en-US" altLang="zh-CN" sz="2400" dirty="0"/>
              <a:t>Vector </a:t>
            </a:r>
            <a:r>
              <a:rPr lang="zh-CN" altLang="en-US" sz="2400" dirty="0"/>
              <a:t>类可以实现可增长的对象数组。与数组一样，它包含可以使用整数索引进行访问的组件。但是，</a:t>
            </a:r>
            <a:r>
              <a:rPr lang="en-US" altLang="zh-CN" sz="2400" dirty="0"/>
              <a:t>Vector </a:t>
            </a:r>
            <a:r>
              <a:rPr lang="zh-CN" altLang="en-US" sz="2400" dirty="0"/>
              <a:t>的大小可以根据需要增大或缩小，以适应创建 </a:t>
            </a:r>
            <a:r>
              <a:rPr lang="en-US" altLang="zh-CN" sz="2400" dirty="0"/>
              <a:t>Vector </a:t>
            </a:r>
            <a:r>
              <a:rPr lang="zh-CN" altLang="en-US" sz="2400" dirty="0"/>
              <a:t>后进行添加或移除项的操作</a:t>
            </a:r>
            <a:r>
              <a:rPr lang="zh-CN" altLang="en-US" sz="2400" dirty="0" smtClean="0"/>
              <a:t>。</a:t>
            </a:r>
            <a:endParaRPr lang="en-US" altLang="zh-CN" sz="2400" dirty="0" smtClean="0"/>
          </a:p>
          <a:p>
            <a:r>
              <a:rPr lang="zh-CN" altLang="en-US" sz="2400" dirty="0" smtClean="0"/>
              <a:t> </a:t>
            </a:r>
            <a:endParaRPr lang="zh-CN" altLang="en-US" sz="2400" dirty="0"/>
          </a:p>
          <a:p>
            <a:endParaRPr lang="zh-CN" altLang="en-US" sz="2400" dirty="0"/>
          </a:p>
        </p:txBody>
      </p:sp>
      <p:graphicFrame>
        <p:nvGraphicFramePr>
          <p:cNvPr id="7" name="表格 6"/>
          <p:cNvGraphicFramePr>
            <a:graphicFrameLocks noGrp="1"/>
          </p:cNvGraphicFramePr>
          <p:nvPr>
            <p:extLst>
              <p:ext uri="{D42A27DB-BD31-4B8C-83A1-F6EECF244321}">
                <p14:modId xmlns:p14="http://schemas.microsoft.com/office/powerpoint/2010/main" val="3101037636"/>
              </p:ext>
            </p:extLst>
          </p:nvPr>
        </p:nvGraphicFramePr>
        <p:xfrm>
          <a:off x="1009836" y="2564904"/>
          <a:ext cx="7772400" cy="960120"/>
        </p:xfrm>
        <a:graphic>
          <a:graphicData uri="http://schemas.openxmlformats.org/drawingml/2006/table">
            <a:tbl>
              <a:tblPr/>
              <a:tblGrid>
                <a:gridCol w="7564120"/>
                <a:gridCol w="208280"/>
              </a:tblGrid>
              <a:tr h="0">
                <a:tc>
                  <a:txBody>
                    <a:bodyPr/>
                    <a:lstStyle/>
                    <a:p>
                      <a:r>
                        <a:rPr lang="en-US" altLang="zh-CN" sz="2000" b="1" dirty="0">
                          <a:hlinkClick r:id="rId2" action="ppaction://hlinkfile"/>
                        </a:rPr>
                        <a:t>Vector</a:t>
                      </a:r>
                      <a:r>
                        <a:rPr lang="en-US" altLang="zh-CN" sz="2000" dirty="0"/>
                        <a:t>() </a:t>
                      </a:r>
                      <a:br>
                        <a:rPr lang="en-US" altLang="zh-CN" sz="2000" dirty="0"/>
                      </a:br>
                      <a:r>
                        <a:rPr lang="zh-CN" altLang="en-US" sz="2000" dirty="0"/>
                        <a:t>构造一个空向量，使其内部数据数组的大小为 </a:t>
                      </a:r>
                      <a:r>
                        <a:rPr lang="en-US" altLang="zh-CN" sz="2000" dirty="0"/>
                        <a:t>10</a:t>
                      </a:r>
                      <a:r>
                        <a:rPr lang="zh-CN" altLang="en-US" sz="2000" dirty="0"/>
                        <a:t>，其标准容量增量为零。</a:t>
                      </a:r>
                    </a:p>
                  </a:txBody>
                  <a:tcPr marL="22860" marR="22860" marT="22860" marB="22860" anchor="ctr">
                    <a:lnL>
                      <a:noFill/>
                    </a:lnL>
                    <a:lnR>
                      <a:noFill/>
                    </a:lnR>
                    <a:lnT>
                      <a:noFill/>
                    </a:lnT>
                    <a:lnB>
                      <a:noFill/>
                    </a:lnB>
                    <a:solidFill>
                      <a:srgbClr val="FFFFFF"/>
                    </a:solidFill>
                  </a:tcPr>
                </a:tc>
                <a:tc>
                  <a:txBody>
                    <a:bodyPr/>
                    <a:lstStyle/>
                    <a:p>
                      <a:endParaRPr lang="zh-CN" altLang="en-US" sz="2000" dirty="0"/>
                    </a:p>
                  </a:txBody>
                  <a:tcPr>
                    <a:lnL>
                      <a:noFill/>
                    </a:lnL>
                    <a:lnT>
                      <a:noFill/>
                    </a:lnT>
                  </a:tcPr>
                </a:tc>
              </a:tr>
            </a:tbl>
          </a:graphicData>
        </a:graphic>
      </p:graphicFrame>
      <p:sp>
        <p:nvSpPr>
          <p:cNvPr id="8" name="Rectangle 2"/>
          <p:cNvSpPr>
            <a:spLocks noChangeArrowheads="1"/>
          </p:cNvSpPr>
          <p:nvPr/>
        </p:nvSpPr>
        <p:spPr bwMode="auto">
          <a:xfrm>
            <a:off x="685800" y="3581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9" name="Rectangle 3"/>
          <p:cNvSpPr>
            <a:spLocks noChangeArrowheads="1"/>
          </p:cNvSpPr>
          <p:nvPr/>
        </p:nvSpPr>
        <p:spPr bwMode="auto">
          <a:xfrm>
            <a:off x="1043608" y="3585210"/>
            <a:ext cx="741682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2000" b="1" i="0" u="none" strike="noStrike" cap="none" normalizeH="0" baseline="0" dirty="0" smtClean="0">
                <a:ln>
                  <a:noFill/>
                </a:ln>
                <a:solidFill>
                  <a:schemeClr val="tx1"/>
                </a:solidFill>
                <a:effectLst/>
                <a:latin typeface="Arial Unicode MS" pitchFamily="34" charset="-122"/>
                <a:ea typeface="宋体" pitchFamily="2" charset="-122"/>
                <a:cs typeface="宋体" pitchFamily="2" charset="-122"/>
                <a:hlinkClick r:id="rId3"/>
              </a:rPr>
              <a:t>add</a:t>
            </a:r>
            <a:r>
              <a:rPr kumimoji="0" lang="zh-CN" altLang="zh-CN" sz="2000" b="0" i="0" u="none" strike="noStrike" cap="none" normalizeH="0" baseline="0" dirty="0" smtClean="0">
                <a:ln>
                  <a:noFill/>
                </a:ln>
                <a:solidFill>
                  <a:schemeClr val="tx1"/>
                </a:solidFill>
                <a:effectLst/>
                <a:latin typeface="Arial Unicode MS" pitchFamily="34" charset="-122"/>
                <a:ea typeface="宋体" pitchFamily="2" charset="-122"/>
                <a:cs typeface="宋体" pitchFamily="2" charset="-122"/>
              </a:rPr>
              <a:t>(int index, </a:t>
            </a:r>
            <a:r>
              <a:rPr kumimoji="0" lang="zh-CN" altLang="zh-CN" sz="2000" b="0" i="0" u="none" strike="noStrike" cap="none" normalizeH="0" baseline="0" dirty="0" smtClean="0">
                <a:ln>
                  <a:noFill/>
                </a:ln>
                <a:solidFill>
                  <a:schemeClr val="tx1"/>
                </a:solidFill>
                <a:effectLst/>
                <a:latin typeface="Arial Unicode MS" pitchFamily="34" charset="-122"/>
                <a:ea typeface="宋体" pitchFamily="2" charset="-122"/>
                <a:cs typeface="宋体" pitchFamily="2" charset="-122"/>
                <a:hlinkClick r:id="rId4" tooltip="Vector 中的类型参数"/>
              </a:rPr>
              <a:t>E</a:t>
            </a:r>
            <a:r>
              <a:rPr kumimoji="0" lang="zh-CN" altLang="zh-CN" sz="2000" b="0" i="0" u="none" strike="noStrike" cap="none" normalizeH="0" baseline="0" dirty="0" smtClean="0">
                <a:ln>
                  <a:noFill/>
                </a:ln>
                <a:solidFill>
                  <a:schemeClr val="tx1"/>
                </a:solidFill>
                <a:effectLst/>
                <a:latin typeface="Arial Unicode MS" pitchFamily="34" charset="-122"/>
                <a:ea typeface="宋体" pitchFamily="2" charset="-122"/>
                <a:cs typeface="宋体" pitchFamily="2" charset="-122"/>
              </a:rPr>
              <a:t> element)</a:t>
            </a:r>
            <a:r>
              <a:rPr kumimoji="0" lang="zh-CN"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 </a:t>
            </a:r>
            <a:br>
              <a:rPr kumimoji="0" lang="zh-CN" alt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br>
            <a:r>
              <a:rPr kumimoji="0" lang="zh-CN" sz="20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在此向量的指定位置插入指定的元素 </a:t>
            </a:r>
          </a:p>
        </p:txBody>
      </p:sp>
      <p:sp>
        <p:nvSpPr>
          <p:cNvPr id="10" name="Rectangle 4"/>
          <p:cNvSpPr>
            <a:spLocks noChangeArrowheads="1"/>
          </p:cNvSpPr>
          <p:nvPr/>
        </p:nvSpPr>
        <p:spPr bwMode="auto">
          <a:xfrm>
            <a:off x="1057324" y="4534961"/>
            <a:ext cx="348044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b="1" i="0" u="none" strike="noStrike" cap="none" normalizeH="0" baseline="0" dirty="0" smtClean="0">
                <a:ln>
                  <a:noFill/>
                </a:ln>
                <a:solidFill>
                  <a:schemeClr val="tx1"/>
                </a:solidFill>
                <a:effectLst/>
                <a:latin typeface="Arial Unicode MS" pitchFamily="34" charset="-122"/>
                <a:ea typeface="宋体" pitchFamily="2" charset="-122"/>
                <a:cs typeface="宋体" pitchFamily="2" charset="-122"/>
                <a:hlinkClick r:id="rId5"/>
              </a:rPr>
              <a:t>remove</a:t>
            </a:r>
            <a:r>
              <a:rPr kumimoji="0" lang="zh-CN" altLang="zh-CN" b="0" i="0" u="none" strike="noStrike" cap="none" normalizeH="0" baseline="0" dirty="0" smtClean="0">
                <a:ln>
                  <a:noFill/>
                </a:ln>
                <a:solidFill>
                  <a:schemeClr val="tx1"/>
                </a:solidFill>
                <a:effectLst/>
                <a:latin typeface="Arial Unicode MS" pitchFamily="34" charset="-122"/>
                <a:ea typeface="宋体" pitchFamily="2" charset="-122"/>
                <a:cs typeface="宋体" pitchFamily="2" charset="-122"/>
              </a:rPr>
              <a:t>(int index)</a:t>
            </a:r>
            <a:r>
              <a:rPr kumimoji="0" lang="zh-CN"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rPr>
              <a:t> </a:t>
            </a:r>
            <a:br>
              <a:rPr kumimoji="0" lang="zh-CN"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rPr>
            </a:br>
            <a:r>
              <a:rPr kumimoji="0" 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rPr>
              <a:t>移除此向量中指定位置的元素。 </a:t>
            </a:r>
          </a:p>
        </p:txBody>
      </p:sp>
      <p:sp>
        <p:nvSpPr>
          <p:cNvPr id="11" name="Rectangle 5"/>
          <p:cNvSpPr>
            <a:spLocks noChangeArrowheads="1"/>
          </p:cNvSpPr>
          <p:nvPr/>
        </p:nvSpPr>
        <p:spPr bwMode="auto">
          <a:xfrm>
            <a:off x="5432728" y="3556335"/>
            <a:ext cx="37112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b="1" i="0" u="none" strike="noStrike" cap="none" normalizeH="0" baseline="0" smtClean="0">
                <a:ln>
                  <a:noFill/>
                </a:ln>
                <a:solidFill>
                  <a:schemeClr val="tx1"/>
                </a:solidFill>
                <a:effectLst/>
                <a:latin typeface="Arial Unicode MS" pitchFamily="34" charset="-122"/>
                <a:ea typeface="宋体" pitchFamily="2" charset="-122"/>
                <a:cs typeface="宋体" pitchFamily="2" charset="-122"/>
                <a:hlinkClick r:id="rId6"/>
              </a:rPr>
              <a:t>add</a:t>
            </a:r>
            <a:r>
              <a:rPr kumimoji="0" lang="zh-CN" altLang="zh-CN" b="0" i="0" u="none" strike="noStrike" cap="none" normalizeH="0" baseline="0" smtClean="0">
                <a:ln>
                  <a:noFill/>
                </a:ln>
                <a:solidFill>
                  <a:schemeClr val="tx1"/>
                </a:solidFill>
                <a:effectLst/>
                <a:latin typeface="Arial Unicode MS" pitchFamily="34" charset="-122"/>
                <a:ea typeface="宋体" pitchFamily="2" charset="-122"/>
                <a:cs typeface="宋体" pitchFamily="2" charset="-122"/>
              </a:rPr>
              <a:t>(</a:t>
            </a:r>
            <a:r>
              <a:rPr kumimoji="0" lang="zh-CN" altLang="zh-CN" b="0" i="0" u="none" strike="noStrike" cap="none" normalizeH="0" baseline="0" smtClean="0">
                <a:ln>
                  <a:noFill/>
                </a:ln>
                <a:solidFill>
                  <a:schemeClr val="tx1"/>
                </a:solidFill>
                <a:effectLst/>
                <a:latin typeface="Arial Unicode MS" pitchFamily="34" charset="-122"/>
                <a:ea typeface="宋体" pitchFamily="2" charset="-122"/>
                <a:cs typeface="宋体" pitchFamily="2" charset="-122"/>
                <a:hlinkClick r:id="rId4" tooltip="Vector 中的类型参数"/>
              </a:rPr>
              <a:t>E</a:t>
            </a:r>
            <a:r>
              <a:rPr kumimoji="0" lang="zh-CN" altLang="zh-CN" b="0" i="0" u="none" strike="noStrike" cap="none" normalizeH="0" baseline="0" smtClean="0">
                <a:ln>
                  <a:noFill/>
                </a:ln>
                <a:solidFill>
                  <a:schemeClr val="tx1"/>
                </a:solidFill>
                <a:effectLst/>
                <a:latin typeface="Arial Unicode MS" pitchFamily="34" charset="-122"/>
                <a:ea typeface="宋体" pitchFamily="2" charset="-122"/>
                <a:cs typeface="宋体" pitchFamily="2" charset="-122"/>
              </a:rPr>
              <a:t> e)</a:t>
            </a:r>
            <a:r>
              <a:rPr kumimoji="0" lang="zh-CN" altLang="zh-CN"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br>
              <a:rPr kumimoji="0" lang="zh-CN" altLang="zh-CN" b="0" i="0" u="none" strike="noStrike" cap="none" normalizeH="0" baseline="0" smtClean="0">
                <a:ln>
                  <a:noFill/>
                </a:ln>
                <a:solidFill>
                  <a:schemeClr val="tx1"/>
                </a:solidFill>
                <a:effectLst/>
                <a:latin typeface="Arial" pitchFamily="34" charset="0"/>
                <a:ea typeface="宋体" pitchFamily="2" charset="-122"/>
                <a:cs typeface="宋体" pitchFamily="2" charset="-122"/>
              </a:rPr>
            </a:br>
            <a:r>
              <a:rPr kumimoji="0" lang="zh-CN" b="0" i="0" u="none" strike="noStrike" cap="none" normalizeH="0" baseline="0" smtClean="0">
                <a:ln>
                  <a:noFill/>
                </a:ln>
                <a:solidFill>
                  <a:schemeClr val="tx1"/>
                </a:solidFill>
                <a:effectLst/>
                <a:latin typeface="Arial" pitchFamily="34" charset="0"/>
                <a:ea typeface="宋体" pitchFamily="2" charset="-122"/>
                <a:cs typeface="宋体" pitchFamily="2" charset="-122"/>
              </a:rPr>
              <a:t>将指定元素添加到此向量的末尾。 </a:t>
            </a:r>
          </a:p>
        </p:txBody>
      </p:sp>
    </p:spTree>
    <p:extLst>
      <p:ext uri="{BB962C8B-B14F-4D97-AF65-F5344CB8AC3E}">
        <p14:creationId xmlns:p14="http://schemas.microsoft.com/office/powerpoint/2010/main" val="3425201349"/>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611188" y="333375"/>
            <a:ext cx="7772400" cy="1143000"/>
          </a:xfrm>
        </p:spPr>
        <p:txBody>
          <a:bodyPr/>
          <a:lstStyle/>
          <a:p>
            <a:r>
              <a:rPr lang="en-US" altLang="zh-CN" sz="2800" smtClean="0"/>
              <a:t>3</a:t>
            </a:r>
            <a:r>
              <a:rPr lang="zh-CN" altLang="en-US" sz="2800" smtClean="0"/>
              <a:t>、使用</a:t>
            </a:r>
            <a:r>
              <a:rPr lang="en-US" altLang="zh-CN" sz="2800" smtClean="0"/>
              <a:t>JTree(TreeNode root)</a:t>
            </a:r>
            <a:r>
              <a:rPr lang="zh-CN" altLang="en-US" sz="2800" smtClean="0"/>
              <a:t>创建树</a:t>
            </a:r>
          </a:p>
        </p:txBody>
      </p:sp>
      <p:sp>
        <p:nvSpPr>
          <p:cNvPr id="23555" name="内容占位符 2"/>
          <p:cNvSpPr>
            <a:spLocks noGrp="1"/>
          </p:cNvSpPr>
          <p:nvPr>
            <p:ph idx="1"/>
          </p:nvPr>
        </p:nvSpPr>
        <p:spPr>
          <a:xfrm>
            <a:off x="395288" y="1341438"/>
            <a:ext cx="8204200" cy="4464050"/>
          </a:xfrm>
        </p:spPr>
        <p:txBody>
          <a:bodyPr/>
          <a:lstStyle/>
          <a:p>
            <a:pPr marL="0" indent="0">
              <a:buFontTx/>
              <a:buNone/>
            </a:pPr>
            <a:r>
              <a:rPr lang="en-US" altLang="zh-CN" sz="2000" smtClean="0"/>
              <a:t> JTree</a:t>
            </a:r>
            <a:r>
              <a:rPr lang="zh-CN" altLang="en-US" sz="2000" smtClean="0"/>
              <a:t>上的每一个节点就代表一个</a:t>
            </a:r>
            <a:r>
              <a:rPr lang="en-US" altLang="zh-CN" sz="2000" smtClean="0"/>
              <a:t>TreeNode</a:t>
            </a:r>
            <a:r>
              <a:rPr lang="zh-CN" altLang="en-US" sz="2000" smtClean="0"/>
              <a:t>对象，</a:t>
            </a:r>
            <a:r>
              <a:rPr lang="en-US" altLang="zh-CN" sz="2000" smtClean="0"/>
              <a:t>TreeNode</a:t>
            </a:r>
            <a:r>
              <a:rPr lang="zh-CN" altLang="en-US" sz="2000" smtClean="0"/>
              <a:t>本身是一个</a:t>
            </a:r>
            <a:r>
              <a:rPr lang="en-US" altLang="zh-CN" sz="2000" smtClean="0"/>
              <a:t>Interface,</a:t>
            </a:r>
            <a:r>
              <a:rPr lang="zh-CN" altLang="en-US" sz="2000" smtClean="0"/>
              <a:t>里面定义了</a:t>
            </a:r>
            <a:r>
              <a:rPr lang="en-US" altLang="zh-CN" sz="2000" smtClean="0"/>
              <a:t>7</a:t>
            </a:r>
            <a:r>
              <a:rPr lang="zh-CN" altLang="en-US" sz="2000" smtClean="0"/>
              <a:t>个有关节点的方法，例如判断是否为树叶节点、有几个子节点</a:t>
            </a:r>
            <a:r>
              <a:rPr lang="en-US" altLang="zh-CN" sz="2000" smtClean="0"/>
              <a:t>(getChildCount())</a:t>
            </a:r>
            <a:r>
              <a:rPr lang="zh-CN" altLang="en-US" sz="2000" smtClean="0"/>
              <a:t>、父节点为何</a:t>
            </a:r>
            <a:r>
              <a:rPr lang="en-US" altLang="zh-CN" sz="2000" smtClean="0"/>
              <a:t>(getparent())</a:t>
            </a:r>
            <a:r>
              <a:rPr lang="zh-CN" altLang="en-US" sz="2000" smtClean="0"/>
              <a:t>等等、这些方法的定义你可以在</a:t>
            </a:r>
            <a:r>
              <a:rPr lang="en-US" altLang="zh-CN" sz="2000" smtClean="0"/>
              <a:t>javax.swing.tree</a:t>
            </a:r>
            <a:r>
              <a:rPr lang="zh-CN" altLang="en-US" sz="2000" smtClean="0"/>
              <a:t>的</a:t>
            </a:r>
            <a:r>
              <a:rPr lang="en-US" altLang="zh-CN" sz="2000" smtClean="0"/>
              <a:t>package</a:t>
            </a:r>
            <a:r>
              <a:rPr lang="zh-CN" altLang="en-US" sz="2000" smtClean="0"/>
              <a:t>中找到。在实际的应用上，一般我们不会直接使用接该口创建树，而是采用</a:t>
            </a:r>
            <a:r>
              <a:rPr lang="en-US" altLang="zh-CN" sz="2000" smtClean="0"/>
              <a:t>java</a:t>
            </a:r>
            <a:r>
              <a:rPr lang="zh-CN" altLang="en-US" sz="2000" smtClean="0"/>
              <a:t>所提供的</a:t>
            </a:r>
          </a:p>
          <a:p>
            <a:pPr marL="0" indent="0">
              <a:buFontTx/>
              <a:buNone/>
            </a:pPr>
            <a:r>
              <a:rPr lang="en-US" altLang="zh-CN" sz="2000" smtClean="0"/>
              <a:t>DefaultMutableTreeMode</a:t>
            </a:r>
            <a:r>
              <a:rPr lang="zh-CN" altLang="en-US" sz="2000" smtClean="0"/>
              <a:t>类，此类是实现</a:t>
            </a:r>
            <a:r>
              <a:rPr lang="en-US" altLang="zh-CN" sz="2000" smtClean="0"/>
              <a:t>MutableTreeNode</a:t>
            </a:r>
            <a:r>
              <a:rPr lang="zh-CN" altLang="en-US" sz="2000" smtClean="0"/>
              <a:t>接口而来，并提供了其他许多实用的方法。</a:t>
            </a:r>
            <a:r>
              <a:rPr lang="en-US" altLang="zh-CN" sz="2000" smtClean="0"/>
              <a:t>MutableTreeNode</a:t>
            </a:r>
            <a:r>
              <a:rPr lang="zh-CN" altLang="en-US" sz="2000" smtClean="0"/>
              <a:t>本身也是一个</a:t>
            </a:r>
            <a:r>
              <a:rPr lang="en-US" altLang="zh-CN" sz="2000" smtClean="0"/>
              <a:t>Interface,</a:t>
            </a:r>
            <a:r>
              <a:rPr lang="zh-CN" altLang="en-US" sz="2000" smtClean="0"/>
              <a:t>且继承了</a:t>
            </a:r>
            <a:r>
              <a:rPr lang="en-US" altLang="zh-CN" sz="2000" smtClean="0"/>
              <a:t>TreeNode</a:t>
            </a:r>
            <a:r>
              <a:rPr lang="zh-CN" altLang="en-US" sz="2000" smtClean="0"/>
              <a:t>接口此类主要是定义一些节点的处理方式，例如新增节点</a:t>
            </a:r>
            <a:r>
              <a:rPr lang="en-US" altLang="zh-CN" sz="2000" smtClean="0"/>
              <a:t>(insert())</a:t>
            </a:r>
            <a:r>
              <a:rPr lang="zh-CN" altLang="en-US" sz="2000" smtClean="0"/>
              <a:t>、删除节点</a:t>
            </a:r>
            <a:r>
              <a:rPr lang="en-US" altLang="zh-CN" sz="2000" smtClean="0"/>
              <a:t>(remove())</a:t>
            </a:r>
            <a:r>
              <a:rPr lang="zh-CN" altLang="en-US" sz="2000" smtClean="0"/>
              <a:t>、设置节点</a:t>
            </a:r>
            <a:r>
              <a:rPr lang="en-US" altLang="zh-CN" sz="2000" smtClean="0"/>
              <a:t>(setUserObject())</a:t>
            </a:r>
            <a:r>
              <a:rPr lang="zh-CN" altLang="en-US" sz="2000" smtClean="0"/>
              <a:t>等。整个关系如下图</a:t>
            </a:r>
            <a:r>
              <a:rPr lang="en-US" altLang="zh-CN" sz="2000" smtClean="0"/>
              <a:t>:</a:t>
            </a:r>
          </a:p>
          <a:p>
            <a:pPr marL="0" indent="0">
              <a:buFontTx/>
              <a:buNone/>
            </a:pPr>
            <a:r>
              <a:rPr lang="en-US" altLang="zh-CN" sz="2000" smtClean="0"/>
              <a:t>    TreeNode----extends---&gt;MutableTreeNode---implements---DefaultMutableTreeNode</a:t>
            </a:r>
          </a:p>
          <a:p>
            <a:pPr marL="0" indent="0">
              <a:buFontTx/>
              <a:buNone/>
            </a:pPr>
            <a:endParaRPr lang="zh-CN" altLang="en-US" sz="2000" smtClean="0"/>
          </a:p>
        </p:txBody>
      </p:sp>
    </p:spTree>
    <p:extLst>
      <p:ext uri="{BB962C8B-B14F-4D97-AF65-F5344CB8AC3E}">
        <p14:creationId xmlns:p14="http://schemas.microsoft.com/office/powerpoint/2010/main" val="2452218363"/>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31750" y="981075"/>
            <a:ext cx="9001125" cy="4114800"/>
          </a:xfrm>
        </p:spPr>
        <p:txBody>
          <a:bodyPr/>
          <a:lstStyle/>
          <a:p>
            <a:pPr indent="0">
              <a:buFontTx/>
              <a:buNone/>
              <a:defRPr/>
            </a:pPr>
            <a:r>
              <a:rPr lang="zh-CN" altLang="en-US" sz="2400" dirty="0" smtClean="0"/>
              <a:t>（</a:t>
            </a:r>
            <a:r>
              <a:rPr lang="en-US" altLang="zh-CN" sz="2400" dirty="0" smtClean="0"/>
              <a:t>4</a:t>
            </a:r>
            <a:r>
              <a:rPr lang="zh-CN" altLang="en-US" sz="2400" dirty="0" smtClean="0"/>
              <a:t>）使用</a:t>
            </a:r>
            <a:r>
              <a:rPr lang="en-US" altLang="zh-CN" sz="2400" dirty="0" err="1" smtClean="0"/>
              <a:t>DefaultMutableTreeNode</a:t>
            </a:r>
            <a:r>
              <a:rPr lang="zh-CN" altLang="en-US" sz="2400" dirty="0" smtClean="0"/>
              <a:t>创建树</a:t>
            </a:r>
            <a:endParaRPr lang="en-US" altLang="zh-CN" sz="2400" dirty="0" smtClean="0"/>
          </a:p>
          <a:p>
            <a:pPr indent="0">
              <a:buFontTx/>
              <a:buNone/>
              <a:defRPr/>
            </a:pPr>
            <a:r>
              <a:rPr lang="zh-CN" altLang="en-US" sz="2400" dirty="0"/>
              <a:t>其</a:t>
            </a:r>
            <a:r>
              <a:rPr lang="zh-CN" altLang="en-US" sz="2400" dirty="0" smtClean="0"/>
              <a:t>构造函数</a:t>
            </a:r>
            <a:r>
              <a:rPr lang="en-US" altLang="zh-CN" sz="2400" dirty="0" smtClean="0"/>
              <a:t>:</a:t>
            </a:r>
          </a:p>
          <a:p>
            <a:pPr marL="685800">
              <a:defRPr/>
            </a:pPr>
            <a:r>
              <a:rPr lang="zh-CN" altLang="en-US" sz="2400" dirty="0" smtClean="0"/>
              <a:t>　　</a:t>
            </a:r>
            <a:r>
              <a:rPr lang="en-US" altLang="zh-CN" sz="2400" dirty="0" err="1" smtClean="0"/>
              <a:t>DefaultMutableTreeNode</a:t>
            </a:r>
            <a:r>
              <a:rPr lang="en-US" altLang="zh-CN" sz="2400" dirty="0" smtClean="0"/>
              <a:t>():</a:t>
            </a:r>
            <a:r>
              <a:rPr lang="zh-CN" altLang="en-US" sz="2400" dirty="0" smtClean="0"/>
              <a:t>建立空</a:t>
            </a:r>
            <a:r>
              <a:rPr lang="en-US" altLang="zh-CN" sz="2400" dirty="0" err="1" smtClean="0"/>
              <a:t>DefaultMutableTreeNode</a:t>
            </a:r>
            <a:r>
              <a:rPr lang="zh-CN" altLang="en-US" sz="2400" dirty="0" smtClean="0"/>
              <a:t>对象。</a:t>
            </a:r>
          </a:p>
          <a:p>
            <a:pPr marL="685800">
              <a:defRPr/>
            </a:pPr>
            <a:r>
              <a:rPr lang="zh-CN" altLang="en-US" sz="2400" dirty="0" smtClean="0"/>
              <a:t>　　</a:t>
            </a:r>
            <a:r>
              <a:rPr lang="en-US" altLang="zh-CN" sz="2400" dirty="0" err="1" smtClean="0"/>
              <a:t>DefaultMutableTreeNode</a:t>
            </a:r>
            <a:r>
              <a:rPr lang="en-US" altLang="zh-CN" sz="2400" dirty="0" smtClean="0"/>
              <a:t>(Object </a:t>
            </a:r>
            <a:r>
              <a:rPr lang="en-US" altLang="zh-CN" sz="2400" dirty="0" err="1" smtClean="0"/>
              <a:t>userObject</a:t>
            </a:r>
            <a:r>
              <a:rPr lang="en-US" altLang="zh-CN" sz="2400" dirty="0" smtClean="0"/>
              <a:t>):</a:t>
            </a:r>
            <a:r>
              <a:rPr lang="zh-CN" altLang="en-US" sz="2400" dirty="0" smtClean="0"/>
              <a:t>建立</a:t>
            </a:r>
            <a:r>
              <a:rPr lang="en-US" altLang="zh-CN" sz="2400" dirty="0" err="1" smtClean="0"/>
              <a:t>DefaultMutableTreeNode</a:t>
            </a:r>
            <a:r>
              <a:rPr lang="zh-CN" altLang="en-US" sz="2400" dirty="0" smtClean="0"/>
              <a:t>对象，节点为</a:t>
            </a:r>
            <a:r>
              <a:rPr lang="en-US" altLang="zh-CN" sz="2400" dirty="0" err="1" smtClean="0"/>
              <a:t>userObject</a:t>
            </a:r>
            <a:r>
              <a:rPr lang="zh-CN" altLang="en-US" sz="2400" dirty="0" smtClean="0"/>
              <a:t>对象。</a:t>
            </a:r>
          </a:p>
          <a:p>
            <a:pPr marL="685800">
              <a:defRPr/>
            </a:pPr>
            <a:r>
              <a:rPr lang="zh-CN" altLang="en-US" sz="2400" dirty="0" smtClean="0"/>
              <a:t>　　</a:t>
            </a:r>
            <a:r>
              <a:rPr lang="en-US" altLang="zh-CN" sz="2400" dirty="0" err="1" smtClean="0"/>
              <a:t>DefaultMutableTreeNode</a:t>
            </a:r>
            <a:r>
              <a:rPr lang="en-US" altLang="zh-CN" sz="2400" dirty="0" smtClean="0"/>
              <a:t>(Object </a:t>
            </a:r>
            <a:r>
              <a:rPr lang="en-US" altLang="zh-CN" sz="2400" dirty="0" err="1" smtClean="0"/>
              <a:t>userObject,Boolean</a:t>
            </a:r>
            <a:r>
              <a:rPr lang="en-US" altLang="zh-CN" sz="2400" dirty="0" smtClean="0"/>
              <a:t> </a:t>
            </a:r>
            <a:r>
              <a:rPr lang="en-US" altLang="zh-CN" sz="2400" dirty="0" err="1" smtClean="0"/>
              <a:t>allowsChildren</a:t>
            </a:r>
            <a:r>
              <a:rPr lang="en-US" altLang="zh-CN" sz="2400" dirty="0" smtClean="0"/>
              <a:t>):</a:t>
            </a:r>
            <a:r>
              <a:rPr lang="zh-CN" altLang="en-US" sz="2400" dirty="0" smtClean="0"/>
              <a:t>建立</a:t>
            </a:r>
            <a:r>
              <a:rPr lang="en-US" altLang="zh-CN" sz="2400" dirty="0" err="1" smtClean="0"/>
              <a:t>DefaultMutableTreeNode</a:t>
            </a:r>
            <a:r>
              <a:rPr lang="zh-CN" altLang="en-US" sz="2400" dirty="0" smtClean="0"/>
              <a:t>对象，节点为</a:t>
            </a:r>
            <a:r>
              <a:rPr lang="en-US" altLang="zh-CN" sz="2400" dirty="0" err="1" smtClean="0"/>
              <a:t>userObject</a:t>
            </a:r>
            <a:r>
              <a:rPr lang="zh-CN" altLang="en-US" sz="2400" dirty="0" smtClean="0"/>
              <a:t>对象，并决定此节点是否允许具有子节点。</a:t>
            </a:r>
          </a:p>
          <a:p>
            <a:pPr marL="685800">
              <a:defRPr/>
            </a:pPr>
            <a:endParaRPr lang="zh-CN" altLang="en-US" sz="2400" dirty="0" smtClean="0"/>
          </a:p>
          <a:p>
            <a:pPr indent="0">
              <a:buFontTx/>
              <a:buNone/>
              <a:defRPr/>
            </a:pPr>
            <a:endParaRPr lang="zh-CN" altLang="en-US" sz="2400" dirty="0"/>
          </a:p>
        </p:txBody>
      </p:sp>
    </p:spTree>
    <p:extLst>
      <p:ext uri="{BB962C8B-B14F-4D97-AF65-F5344CB8AC3E}">
        <p14:creationId xmlns:p14="http://schemas.microsoft.com/office/powerpoint/2010/main" val="2901017862"/>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395288" y="1052513"/>
            <a:ext cx="5329237" cy="4114800"/>
          </a:xfrm>
        </p:spPr>
        <p:txBody>
          <a:bodyPr/>
          <a:lstStyle/>
          <a:p>
            <a:r>
              <a:rPr lang="en-US" altLang="zh-CN" sz="2400" smtClean="0"/>
              <a:t>【</a:t>
            </a:r>
            <a:r>
              <a:rPr lang="zh-CN" altLang="en-US" sz="2400" smtClean="0"/>
              <a:t>例</a:t>
            </a:r>
            <a:r>
              <a:rPr lang="en-US" altLang="zh-CN" sz="2400" smtClean="0"/>
              <a:t>6-22】</a:t>
            </a:r>
            <a:r>
              <a:rPr lang="zh-CN" altLang="en-US" sz="2400" smtClean="0"/>
              <a:t>利用</a:t>
            </a:r>
            <a:r>
              <a:rPr lang="en-US" altLang="zh-CN" sz="2400" smtClean="0"/>
              <a:t>DefaultMutableTreeNode</a:t>
            </a:r>
            <a:r>
              <a:rPr lang="zh-CN" altLang="en-US" sz="2400" smtClean="0"/>
              <a:t>建立树</a:t>
            </a:r>
            <a:r>
              <a:rPr lang="en-US" altLang="zh-CN" sz="2400" smtClean="0"/>
              <a:t>(DefaultMutableTreeNodeTree.java)</a:t>
            </a:r>
            <a:endParaRPr lang="zh-CN" altLang="en-US" sz="2400" smtClean="0"/>
          </a:p>
        </p:txBody>
      </p:sp>
      <p:pic>
        <p:nvPicPr>
          <p:cNvPr id="2560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9938" y="765175"/>
            <a:ext cx="1562100" cy="3905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10046482"/>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内容占位符 2"/>
          <p:cNvSpPr>
            <a:spLocks noGrp="1"/>
          </p:cNvSpPr>
          <p:nvPr>
            <p:ph idx="4294967295"/>
          </p:nvPr>
        </p:nvSpPr>
        <p:spPr>
          <a:xfrm>
            <a:off x="0" y="549275"/>
            <a:ext cx="9140825" cy="4114800"/>
          </a:xfrm>
        </p:spPr>
        <p:txBody>
          <a:bodyPr/>
          <a:lstStyle/>
          <a:p>
            <a:pPr marL="0" indent="0">
              <a:spcBef>
                <a:spcPct val="0"/>
              </a:spcBef>
              <a:buFontTx/>
              <a:buNone/>
            </a:pPr>
            <a:r>
              <a:rPr lang="en-US" altLang="zh-CN" sz="2200" smtClean="0"/>
              <a:t>4</a:t>
            </a:r>
            <a:r>
              <a:rPr lang="zh-CN" altLang="en-US" sz="2200" smtClean="0"/>
              <a:t>、使用</a:t>
            </a:r>
            <a:r>
              <a:rPr lang="en-US" altLang="zh-CN" sz="2200" smtClean="0"/>
              <a:t>JTree(JTreeModel  newModel)</a:t>
            </a:r>
            <a:r>
              <a:rPr lang="zh-CN" altLang="en-US" sz="2200" smtClean="0"/>
              <a:t>创建树</a:t>
            </a:r>
            <a:endParaRPr lang="en-US" altLang="zh-CN" sz="2200" smtClean="0"/>
          </a:p>
          <a:p>
            <a:pPr marL="0" indent="0">
              <a:spcBef>
                <a:spcPct val="0"/>
              </a:spcBef>
              <a:buFontTx/>
              <a:buNone/>
            </a:pPr>
            <a:r>
              <a:rPr lang="zh-CN" altLang="en-US" sz="2200" smtClean="0"/>
              <a:t>可以使用</a:t>
            </a:r>
            <a:r>
              <a:rPr lang="en-US" altLang="zh-CN" sz="2200" smtClean="0"/>
              <a:t>datamodel</a:t>
            </a:r>
            <a:r>
              <a:rPr lang="zh-CN" altLang="en-US" sz="2200" smtClean="0"/>
              <a:t>的模式建立树，树</a:t>
            </a:r>
            <a:r>
              <a:rPr lang="en-US" altLang="zh-CN" sz="2200" smtClean="0"/>
              <a:t>datamodel</a:t>
            </a:r>
            <a:r>
              <a:rPr lang="zh-CN" altLang="en-US" sz="2200" smtClean="0"/>
              <a:t>称为</a:t>
            </a:r>
            <a:r>
              <a:rPr lang="en-US" altLang="zh-CN" sz="2200" smtClean="0"/>
              <a:t>TreeModel,</a:t>
            </a:r>
            <a:r>
              <a:rPr lang="zh-CN" altLang="en-US" sz="2200" smtClean="0"/>
              <a:t>采用些模式的好处是可以触发相关的树事件来处理可能产生的一些变动，</a:t>
            </a:r>
            <a:r>
              <a:rPr lang="en-US" altLang="zh-CN" sz="2200" smtClean="0"/>
              <a:t>TreeModel</a:t>
            </a:r>
            <a:r>
              <a:rPr lang="zh-CN" altLang="en-US" sz="2200" smtClean="0"/>
              <a:t>是一个接口，有</a:t>
            </a:r>
            <a:r>
              <a:rPr lang="en-US" altLang="zh-CN" sz="2200" smtClean="0"/>
              <a:t>8</a:t>
            </a:r>
            <a:r>
              <a:rPr lang="zh-CN" altLang="en-US" sz="2200" smtClean="0"/>
              <a:t>种方法：</a:t>
            </a:r>
            <a:endParaRPr lang="en-US" altLang="zh-CN" sz="2200" smtClean="0"/>
          </a:p>
          <a:p>
            <a:pPr marL="0" indent="0">
              <a:spcBef>
                <a:spcPct val="0"/>
              </a:spcBef>
              <a:buFontTx/>
              <a:buNone/>
            </a:pPr>
            <a:r>
              <a:rPr lang="en-US" altLang="zh-CN" sz="2200" smtClean="0"/>
              <a:t>void addTreeModelListener(TreeModelListener l):</a:t>
            </a:r>
            <a:r>
              <a:rPr lang="zh-CN" altLang="en-US" sz="2200" smtClean="0"/>
              <a:t>增加一个</a:t>
            </a:r>
            <a:r>
              <a:rPr lang="en-US" altLang="zh-CN" sz="2200" smtClean="0"/>
              <a:t>TreeModelListener</a:t>
            </a:r>
            <a:r>
              <a:rPr lang="zh-CN" altLang="en-US" sz="2200" smtClean="0"/>
              <a:t>来监控</a:t>
            </a:r>
            <a:r>
              <a:rPr lang="en-US" altLang="zh-CN" sz="2200" smtClean="0"/>
              <a:t>TreeModelEvent</a:t>
            </a:r>
            <a:r>
              <a:rPr lang="zh-CN" altLang="en-US" sz="2200" smtClean="0"/>
              <a:t>事件。</a:t>
            </a:r>
          </a:p>
          <a:p>
            <a:pPr marL="0" indent="0">
              <a:spcBef>
                <a:spcPct val="0"/>
              </a:spcBef>
              <a:buFontTx/>
              <a:buNone/>
            </a:pPr>
            <a:r>
              <a:rPr lang="zh-CN" altLang="en-US" sz="2200" smtClean="0"/>
              <a:t>　　</a:t>
            </a:r>
            <a:r>
              <a:rPr lang="en-US" altLang="zh-CN" sz="2200" smtClean="0"/>
              <a:t>Object getChild(Object parent,int index):</a:t>
            </a:r>
            <a:r>
              <a:rPr lang="zh-CN" altLang="en-US" sz="2200" smtClean="0"/>
              <a:t>返回子节点。</a:t>
            </a:r>
          </a:p>
          <a:p>
            <a:pPr marL="0" indent="0">
              <a:spcBef>
                <a:spcPct val="0"/>
              </a:spcBef>
              <a:buFontTx/>
              <a:buNone/>
            </a:pPr>
            <a:r>
              <a:rPr lang="zh-CN" altLang="en-US" sz="2200" smtClean="0"/>
              <a:t>　　</a:t>
            </a:r>
            <a:r>
              <a:rPr lang="en-US" altLang="zh-CN" sz="2200" smtClean="0"/>
              <a:t>int getChildCount(Object parent):</a:t>
            </a:r>
            <a:r>
              <a:rPr lang="zh-CN" altLang="en-US" sz="2200" smtClean="0"/>
              <a:t>返回子节点数量</a:t>
            </a:r>
            <a:r>
              <a:rPr lang="en-US" altLang="zh-CN" sz="2200" smtClean="0"/>
              <a:t>.</a:t>
            </a:r>
          </a:p>
          <a:p>
            <a:pPr marL="0" indent="0">
              <a:spcBef>
                <a:spcPct val="0"/>
              </a:spcBef>
              <a:buFontTx/>
              <a:buNone/>
            </a:pPr>
            <a:r>
              <a:rPr lang="zh-CN" altLang="en-US" sz="2200" smtClean="0"/>
              <a:t>　　</a:t>
            </a:r>
            <a:r>
              <a:rPr lang="en-US" altLang="zh-CN" sz="2200" smtClean="0"/>
              <a:t>int getIndexOfChild(Object parent,Object child):</a:t>
            </a:r>
            <a:r>
              <a:rPr lang="zh-CN" altLang="en-US" sz="2200" smtClean="0"/>
              <a:t>返回子节点的索引值。</a:t>
            </a:r>
          </a:p>
          <a:p>
            <a:pPr marL="0" indent="0">
              <a:spcBef>
                <a:spcPct val="0"/>
              </a:spcBef>
              <a:buFontTx/>
              <a:buNone/>
            </a:pPr>
            <a:r>
              <a:rPr lang="zh-CN" altLang="en-US" sz="2200" smtClean="0"/>
              <a:t>　　</a:t>
            </a:r>
            <a:r>
              <a:rPr lang="en-US" altLang="zh-CN" sz="2200" smtClean="0"/>
              <a:t>Object getRoot():</a:t>
            </a:r>
            <a:r>
              <a:rPr lang="zh-CN" altLang="en-US" sz="2200" smtClean="0"/>
              <a:t>返回根节点。</a:t>
            </a:r>
          </a:p>
          <a:p>
            <a:pPr marL="0" indent="0">
              <a:spcBef>
                <a:spcPct val="0"/>
              </a:spcBef>
              <a:buFontTx/>
              <a:buNone/>
            </a:pPr>
            <a:r>
              <a:rPr lang="zh-CN" altLang="en-US" sz="2200" smtClean="0"/>
              <a:t>　　</a:t>
            </a:r>
            <a:r>
              <a:rPr lang="en-US" altLang="zh-CN" sz="2200" smtClean="0"/>
              <a:t>boolean isLeaf(Object node):</a:t>
            </a:r>
            <a:r>
              <a:rPr lang="zh-CN" altLang="en-US" sz="2200" smtClean="0"/>
              <a:t>判断是否为树叶节点。</a:t>
            </a:r>
          </a:p>
          <a:p>
            <a:pPr marL="0" indent="0">
              <a:spcBef>
                <a:spcPct val="0"/>
              </a:spcBef>
              <a:buFontTx/>
              <a:buNone/>
            </a:pPr>
            <a:r>
              <a:rPr lang="zh-CN" altLang="en-US" sz="2200" smtClean="0"/>
              <a:t>　　</a:t>
            </a:r>
            <a:r>
              <a:rPr lang="en-US" altLang="zh-CN" sz="2200" smtClean="0"/>
              <a:t>void removeTreeModelListener(TreeModelListener l):</a:t>
            </a:r>
            <a:r>
              <a:rPr lang="zh-CN" altLang="en-US" sz="2200" smtClean="0"/>
              <a:t>删除</a:t>
            </a:r>
            <a:r>
              <a:rPr lang="en-US" altLang="zh-CN" sz="2200" smtClean="0"/>
              <a:t>TreeModelListener</a:t>
            </a:r>
            <a:r>
              <a:rPr lang="zh-CN" altLang="en-US" sz="2200" smtClean="0"/>
              <a:t>。</a:t>
            </a:r>
          </a:p>
          <a:p>
            <a:pPr marL="0" indent="0">
              <a:spcBef>
                <a:spcPct val="0"/>
              </a:spcBef>
              <a:buFontTx/>
              <a:buNone/>
            </a:pPr>
            <a:r>
              <a:rPr lang="zh-CN" altLang="en-US" sz="2200" smtClean="0"/>
              <a:t>　　</a:t>
            </a:r>
            <a:r>
              <a:rPr lang="en-US" altLang="zh-CN" sz="2200" smtClean="0"/>
              <a:t>void valueForPathChanged(TreePath path,Object newValue):</a:t>
            </a:r>
            <a:r>
              <a:rPr lang="zh-CN" altLang="en-US" sz="2200" smtClean="0"/>
              <a:t>当用户改变</a:t>
            </a:r>
            <a:r>
              <a:rPr lang="en-US" altLang="zh-CN" sz="2200" smtClean="0"/>
              <a:t>Tree</a:t>
            </a:r>
            <a:r>
              <a:rPr lang="zh-CN" altLang="en-US" sz="2200" smtClean="0"/>
              <a:t>上的值时如何应对。可以使用上述</a:t>
            </a:r>
            <a:r>
              <a:rPr lang="en-US" altLang="zh-CN" sz="2200" smtClean="0"/>
              <a:t>8</a:t>
            </a:r>
            <a:r>
              <a:rPr lang="zh-CN" altLang="en-US" sz="2200" smtClean="0"/>
              <a:t>种方法构造树，但是一般情况使用</a:t>
            </a:r>
            <a:r>
              <a:rPr lang="en-US" altLang="zh-CN" sz="2200" smtClean="0"/>
              <a:t>Java</a:t>
            </a:r>
            <a:r>
              <a:rPr lang="zh-CN" altLang="en-US" sz="2200" smtClean="0"/>
              <a:t>语言提供的默认模式</a:t>
            </a:r>
            <a:r>
              <a:rPr lang="en-US" altLang="zh-CN" sz="2200" smtClean="0"/>
              <a:t>DefaultTreeModel</a:t>
            </a:r>
            <a:r>
              <a:rPr lang="zh-CN" altLang="en-US" sz="2200" smtClean="0"/>
              <a:t>构造树。</a:t>
            </a:r>
          </a:p>
          <a:p>
            <a:pPr marL="0" indent="0">
              <a:spcBef>
                <a:spcPct val="0"/>
              </a:spcBef>
              <a:buFontTx/>
              <a:buNone/>
            </a:pPr>
            <a:endParaRPr lang="zh-CN" altLang="en-US" sz="2200" smtClean="0"/>
          </a:p>
        </p:txBody>
      </p:sp>
    </p:spTree>
    <p:extLst>
      <p:ext uri="{BB962C8B-B14F-4D97-AF65-F5344CB8AC3E}">
        <p14:creationId xmlns:p14="http://schemas.microsoft.com/office/powerpoint/2010/main" val="2628879948"/>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1"/>
          <p:cNvSpPr>
            <a:spLocks noChangeArrowheads="1"/>
          </p:cNvSpPr>
          <p:nvPr/>
        </p:nvSpPr>
        <p:spPr bwMode="auto">
          <a:xfrm>
            <a:off x="611188" y="765175"/>
            <a:ext cx="7632700" cy="390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fontAlgn="base" hangingPunct="1">
              <a:lnSpc>
                <a:spcPct val="150000"/>
              </a:lnSpc>
              <a:spcBef>
                <a:spcPct val="0"/>
              </a:spcBef>
              <a:spcAft>
                <a:spcPct val="0"/>
              </a:spcAft>
              <a:buFontTx/>
              <a:buNone/>
            </a:pPr>
            <a:r>
              <a:rPr kumimoji="0" lang="en-US" altLang="zh-CN" sz="2400" smtClean="0">
                <a:solidFill>
                  <a:srgbClr val="000000"/>
                </a:solidFill>
              </a:rPr>
              <a:t>DefaultTreeModel</a:t>
            </a:r>
            <a:r>
              <a:rPr kumimoji="0" lang="zh-CN" altLang="en-US" sz="2400" smtClean="0">
                <a:solidFill>
                  <a:srgbClr val="000000"/>
                </a:solidFill>
              </a:rPr>
              <a:t>构造方法</a:t>
            </a:r>
            <a:r>
              <a:rPr kumimoji="0" lang="en-US" altLang="zh-CN" sz="2400" smtClean="0">
                <a:solidFill>
                  <a:srgbClr val="000000"/>
                </a:solidFill>
              </a:rPr>
              <a:t>:</a:t>
            </a:r>
          </a:p>
          <a:p>
            <a:pPr eaLnBrk="1" fontAlgn="base" hangingPunct="1">
              <a:lnSpc>
                <a:spcPct val="150000"/>
              </a:lnSpc>
              <a:spcBef>
                <a:spcPct val="0"/>
              </a:spcBef>
              <a:spcAft>
                <a:spcPct val="0"/>
              </a:spcAft>
              <a:buFontTx/>
              <a:buNone/>
            </a:pPr>
            <a:r>
              <a:rPr kumimoji="0" lang="zh-CN" altLang="en-US" sz="2400" smtClean="0">
                <a:solidFill>
                  <a:srgbClr val="000000"/>
                </a:solidFill>
              </a:rPr>
              <a:t>　　</a:t>
            </a:r>
            <a:r>
              <a:rPr kumimoji="0" lang="en-US" altLang="zh-CN" sz="2400" smtClean="0">
                <a:solidFill>
                  <a:srgbClr val="000000"/>
                </a:solidFill>
              </a:rPr>
              <a:t>DefaultTreeModel(TreeNode root):</a:t>
            </a:r>
            <a:r>
              <a:rPr kumimoji="0" lang="zh-CN" altLang="en-US" sz="2400" smtClean="0">
                <a:solidFill>
                  <a:srgbClr val="000000"/>
                </a:solidFill>
              </a:rPr>
              <a:t>建立</a:t>
            </a:r>
            <a:r>
              <a:rPr kumimoji="0" lang="en-US" altLang="zh-CN" sz="2400" smtClean="0">
                <a:solidFill>
                  <a:srgbClr val="000000"/>
                </a:solidFill>
              </a:rPr>
              <a:t>DefaultTreeModel</a:t>
            </a:r>
            <a:r>
              <a:rPr kumimoji="0" lang="zh-CN" altLang="en-US" sz="2400" smtClean="0">
                <a:solidFill>
                  <a:srgbClr val="000000"/>
                </a:solidFill>
              </a:rPr>
              <a:t>对象，并定出根节点。</a:t>
            </a:r>
          </a:p>
          <a:p>
            <a:pPr eaLnBrk="1" fontAlgn="base" hangingPunct="1">
              <a:lnSpc>
                <a:spcPct val="150000"/>
              </a:lnSpc>
              <a:spcBef>
                <a:spcPct val="0"/>
              </a:spcBef>
              <a:spcAft>
                <a:spcPct val="0"/>
              </a:spcAft>
              <a:buFontTx/>
              <a:buNone/>
            </a:pPr>
            <a:r>
              <a:rPr kumimoji="0" lang="zh-CN" altLang="en-US" sz="2400" smtClean="0">
                <a:solidFill>
                  <a:srgbClr val="000000"/>
                </a:solidFill>
              </a:rPr>
              <a:t>　　</a:t>
            </a:r>
            <a:r>
              <a:rPr kumimoji="0" lang="en-US" altLang="zh-CN" sz="2400" smtClean="0">
                <a:solidFill>
                  <a:srgbClr val="000000"/>
                </a:solidFill>
              </a:rPr>
              <a:t>DefaultTreeModel(TreeNode root,Boolean asksAllowsChildren):</a:t>
            </a:r>
            <a:r>
              <a:rPr kumimoji="0" lang="zh-CN" altLang="en-US" sz="2400" smtClean="0">
                <a:solidFill>
                  <a:srgbClr val="000000"/>
                </a:solidFill>
              </a:rPr>
              <a:t>建立具有根节点的</a:t>
            </a:r>
            <a:r>
              <a:rPr kumimoji="0" lang="en-US" altLang="zh-CN" sz="2400" smtClean="0">
                <a:solidFill>
                  <a:srgbClr val="000000"/>
                </a:solidFill>
              </a:rPr>
              <a:t>DefaultTreeModel</a:t>
            </a:r>
            <a:r>
              <a:rPr kumimoji="0" lang="zh-CN" altLang="en-US" sz="2400" smtClean="0">
                <a:solidFill>
                  <a:srgbClr val="000000"/>
                </a:solidFill>
              </a:rPr>
              <a:t>对象，并决定此节点是否允许具有子节点。</a:t>
            </a:r>
            <a:endParaRPr kumimoji="0" lang="en-US" altLang="zh-CN" sz="2400" smtClean="0">
              <a:solidFill>
                <a:srgbClr val="000000"/>
              </a:solidFill>
            </a:endParaRPr>
          </a:p>
          <a:p>
            <a:pPr eaLnBrk="1" fontAlgn="base" hangingPunct="1">
              <a:lnSpc>
                <a:spcPct val="150000"/>
              </a:lnSpc>
              <a:spcBef>
                <a:spcPct val="0"/>
              </a:spcBef>
              <a:spcAft>
                <a:spcPct val="0"/>
              </a:spcAft>
              <a:buFontTx/>
              <a:buNone/>
            </a:pPr>
            <a:r>
              <a:rPr kumimoji="0" lang="zh-CN" altLang="en-US" sz="2400" smtClean="0">
                <a:solidFill>
                  <a:srgbClr val="000000"/>
                </a:solidFill>
              </a:rPr>
              <a:t>例</a:t>
            </a:r>
            <a:r>
              <a:rPr kumimoji="0" lang="en-US" altLang="zh-CN" sz="2400" smtClean="0">
                <a:solidFill>
                  <a:srgbClr val="000000"/>
                </a:solidFill>
              </a:rPr>
              <a:t>6-23 </a:t>
            </a:r>
            <a:r>
              <a:rPr kumimoji="0" lang="zh-CN" altLang="en-US" sz="2400" smtClean="0">
                <a:solidFill>
                  <a:srgbClr val="000000"/>
                </a:solidFill>
              </a:rPr>
              <a:t>利用</a:t>
            </a:r>
            <a:r>
              <a:rPr kumimoji="0" lang="en-US" altLang="zh-CN" sz="2400" smtClean="0">
                <a:solidFill>
                  <a:srgbClr val="000000"/>
                </a:solidFill>
              </a:rPr>
              <a:t>TreeModel</a:t>
            </a:r>
            <a:r>
              <a:rPr kumimoji="0" lang="zh-CN" altLang="en-US" sz="2400" smtClean="0">
                <a:solidFill>
                  <a:srgbClr val="000000"/>
                </a:solidFill>
              </a:rPr>
              <a:t>创建树</a:t>
            </a:r>
          </a:p>
        </p:txBody>
      </p:sp>
    </p:spTree>
    <p:extLst>
      <p:ext uri="{BB962C8B-B14F-4D97-AF65-F5344CB8AC3E}">
        <p14:creationId xmlns:p14="http://schemas.microsoft.com/office/powerpoint/2010/main" val="826527258"/>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内容占位符 2"/>
          <p:cNvSpPr>
            <a:spLocks noGrp="1"/>
          </p:cNvSpPr>
          <p:nvPr>
            <p:ph idx="1"/>
          </p:nvPr>
        </p:nvSpPr>
        <p:spPr>
          <a:xfrm>
            <a:off x="323850" y="981075"/>
            <a:ext cx="7772400" cy="4114800"/>
          </a:xfrm>
        </p:spPr>
        <p:txBody>
          <a:bodyPr/>
          <a:lstStyle/>
          <a:p>
            <a:pPr marL="0" indent="0">
              <a:buFontTx/>
              <a:buNone/>
            </a:pPr>
            <a:r>
              <a:rPr lang="zh-CN" altLang="en-US" sz="2400" b="1" smtClean="0"/>
              <a:t>改变</a:t>
            </a:r>
            <a:r>
              <a:rPr lang="en-US" altLang="zh-CN" sz="2400" b="1" smtClean="0"/>
              <a:t>JTree</a:t>
            </a:r>
            <a:r>
              <a:rPr lang="zh-CN" altLang="en-US" sz="2400" b="1" smtClean="0"/>
              <a:t>的外观</a:t>
            </a:r>
            <a:r>
              <a:rPr lang="en-US" altLang="zh-CN" sz="2400" b="1" smtClean="0"/>
              <a:t>:</a:t>
            </a:r>
          </a:p>
          <a:p>
            <a:pPr marL="0" indent="0">
              <a:buFontTx/>
              <a:buNone/>
            </a:pPr>
            <a:r>
              <a:rPr lang="en-US" altLang="zh-CN" sz="2400" smtClean="0"/>
              <a:t> </a:t>
            </a:r>
            <a:r>
              <a:rPr lang="zh-CN" altLang="en-US" sz="2400" smtClean="0"/>
              <a:t>你可以使用</a:t>
            </a:r>
            <a:r>
              <a:rPr lang="en-US" altLang="zh-CN" sz="2400" smtClean="0"/>
              <a:t>JComponent</a:t>
            </a:r>
            <a:r>
              <a:rPr lang="zh-CN" altLang="en-US" sz="2400" smtClean="0"/>
              <a:t>所提供的</a:t>
            </a:r>
            <a:r>
              <a:rPr lang="en-US" altLang="zh-CN" sz="2400" smtClean="0"/>
              <a:t>putClientProperty(Object key,Object value)</a:t>
            </a:r>
            <a:r>
              <a:rPr lang="zh-CN" altLang="en-US" sz="2400" smtClean="0"/>
              <a:t>方法来设置</a:t>
            </a:r>
            <a:r>
              <a:rPr lang="en-US" altLang="zh-CN" sz="2400" smtClean="0"/>
              <a:t>java</a:t>
            </a:r>
            <a:r>
              <a:rPr lang="zh-CN" altLang="en-US" sz="2400" smtClean="0"/>
              <a:t>默认的</a:t>
            </a:r>
            <a:r>
              <a:rPr lang="en-US" altLang="zh-CN" sz="2400" smtClean="0"/>
              <a:t>JTree</a:t>
            </a:r>
            <a:r>
              <a:rPr lang="zh-CN" altLang="en-US" sz="2400" smtClean="0"/>
              <a:t>外观，设置方式共有</a:t>
            </a:r>
            <a:r>
              <a:rPr lang="en-US" altLang="zh-CN" sz="2400" smtClean="0"/>
              <a:t>3</a:t>
            </a:r>
            <a:r>
              <a:rPr lang="zh-CN" altLang="en-US" sz="2400" smtClean="0"/>
              <a:t>种</a:t>
            </a:r>
            <a:r>
              <a:rPr lang="en-US" altLang="zh-CN" sz="2400" smtClean="0"/>
              <a:t>:</a:t>
            </a:r>
          </a:p>
          <a:p>
            <a:pPr marL="0" indent="0">
              <a:buFontTx/>
              <a:buNone/>
            </a:pPr>
            <a:r>
              <a:rPr lang="en-US" altLang="zh-CN" sz="2400" smtClean="0"/>
              <a:t>1.tree.putClientProperty("JTree.lineStyle","None"):java</a:t>
            </a:r>
            <a:r>
              <a:rPr lang="zh-CN" altLang="en-US" sz="2400" smtClean="0"/>
              <a:t>默认值。</a:t>
            </a:r>
          </a:p>
          <a:p>
            <a:pPr marL="0" indent="0">
              <a:buFontTx/>
              <a:buNone/>
            </a:pPr>
            <a:r>
              <a:rPr lang="en-US" altLang="zh-CN" sz="2400" smtClean="0"/>
              <a:t>2.tree.putClientProperty("JTree.lineStyle","Horizontal"):</a:t>
            </a:r>
            <a:r>
              <a:rPr lang="zh-CN" altLang="en-US" sz="2400" smtClean="0"/>
              <a:t>使</a:t>
            </a:r>
            <a:r>
              <a:rPr lang="en-US" altLang="zh-CN" sz="2400" smtClean="0"/>
              <a:t>JTree</a:t>
            </a:r>
            <a:r>
              <a:rPr lang="zh-CN" altLang="en-US" sz="2400" smtClean="0"/>
              <a:t>的文件夹间具有水平分隔线。</a:t>
            </a:r>
          </a:p>
          <a:p>
            <a:pPr marL="0" indent="0">
              <a:buFontTx/>
              <a:buNone/>
            </a:pPr>
            <a:r>
              <a:rPr lang="en-US" altLang="zh-CN" sz="2400" smtClean="0"/>
              <a:t>3.tree.putClientProperty("JTree.lineStyle","Angled"):</a:t>
            </a:r>
            <a:r>
              <a:rPr lang="zh-CN" altLang="en-US" sz="2400" smtClean="0"/>
              <a:t>使</a:t>
            </a:r>
            <a:r>
              <a:rPr lang="en-US" altLang="zh-CN" sz="2400" smtClean="0"/>
              <a:t>JTree</a:t>
            </a:r>
            <a:r>
              <a:rPr lang="zh-CN" altLang="en-US" sz="2400" smtClean="0"/>
              <a:t>具有类似</a:t>
            </a:r>
            <a:r>
              <a:rPr lang="en-US" altLang="zh-CN" sz="2400" smtClean="0"/>
              <a:t>Windows</a:t>
            </a:r>
            <a:r>
              <a:rPr lang="zh-CN" altLang="en-US" sz="2400" smtClean="0"/>
              <a:t>文件管理器的直角连接线。</a:t>
            </a:r>
          </a:p>
        </p:txBody>
      </p:sp>
    </p:spTree>
    <p:extLst>
      <p:ext uri="{BB962C8B-B14F-4D97-AF65-F5344CB8AC3E}">
        <p14:creationId xmlns:p14="http://schemas.microsoft.com/office/powerpoint/2010/main" val="568933239"/>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p:cNvSpPr>
          <p:nvPr>
            <p:ph idx="1"/>
          </p:nvPr>
        </p:nvSpPr>
        <p:spPr>
          <a:xfrm>
            <a:off x="468313" y="765175"/>
            <a:ext cx="8675687" cy="4114800"/>
          </a:xfrm>
        </p:spPr>
        <p:txBody>
          <a:bodyPr/>
          <a:lstStyle/>
          <a:p>
            <a:pPr marL="0" indent="0">
              <a:buFontTx/>
              <a:buNone/>
            </a:pPr>
            <a:r>
              <a:rPr lang="en-US" altLang="zh-CN" sz="2200" smtClean="0"/>
              <a:t>JTree</a:t>
            </a:r>
            <a:r>
              <a:rPr lang="zh-CN" altLang="en-US" sz="2200" smtClean="0"/>
              <a:t>的事件处理模式</a:t>
            </a:r>
            <a:r>
              <a:rPr lang="en-US" altLang="zh-CN" sz="2200" smtClean="0"/>
              <a:t>:</a:t>
            </a:r>
          </a:p>
          <a:p>
            <a:pPr marL="0" indent="0">
              <a:buFontTx/>
              <a:buNone/>
            </a:pPr>
            <a:r>
              <a:rPr lang="en-US" altLang="zh-CN" sz="2200" smtClean="0"/>
              <a:t>JTree</a:t>
            </a:r>
            <a:r>
              <a:rPr lang="zh-CN" altLang="en-US" sz="2200" smtClean="0"/>
              <a:t>两个常用的事件与处理，分别是</a:t>
            </a:r>
            <a:r>
              <a:rPr lang="en-US" altLang="zh-CN" sz="2200" smtClean="0"/>
              <a:t>TreeModeEvent</a:t>
            </a:r>
            <a:r>
              <a:rPr lang="zh-CN" altLang="en-US" sz="2200" smtClean="0"/>
              <a:t>与</a:t>
            </a:r>
            <a:r>
              <a:rPr lang="en-US" altLang="zh-CN" sz="2200" smtClean="0"/>
              <a:t>TreeSelectionEvent.</a:t>
            </a:r>
          </a:p>
          <a:p>
            <a:pPr marL="0" indent="0">
              <a:buFontTx/>
              <a:buNone/>
            </a:pPr>
            <a:r>
              <a:rPr lang="zh-CN" altLang="en-US" sz="2200" smtClean="0"/>
              <a:t>当树的结构上有任何改变时，例如节点值改变了、新增节点、删除节点等，都会触发</a:t>
            </a:r>
            <a:r>
              <a:rPr lang="en-US" altLang="zh-CN" sz="2200" smtClean="0"/>
              <a:t>TreeModelEvent</a:t>
            </a:r>
            <a:r>
              <a:rPr lang="zh-CN" altLang="en-US" sz="2200" smtClean="0"/>
              <a:t>事件，要处理这样的事件必须实现了</a:t>
            </a:r>
            <a:r>
              <a:rPr lang="en-US" altLang="zh-CN" sz="2200" smtClean="0"/>
              <a:t>TreeModelListener</a:t>
            </a:r>
            <a:r>
              <a:rPr lang="zh-CN" altLang="en-US" sz="2200" smtClean="0"/>
              <a:t>接口，此接口定义了</a:t>
            </a:r>
            <a:r>
              <a:rPr lang="en-US" altLang="zh-CN" sz="2200" smtClean="0"/>
              <a:t>4</a:t>
            </a:r>
            <a:r>
              <a:rPr lang="zh-CN" altLang="en-US" sz="2200" smtClean="0"/>
              <a:t>个方法，如下所示</a:t>
            </a:r>
            <a:r>
              <a:rPr lang="en-US" altLang="zh-CN" sz="2200" smtClean="0"/>
              <a:t>:</a:t>
            </a:r>
          </a:p>
          <a:p>
            <a:pPr marL="0" indent="0">
              <a:buFontTx/>
              <a:buNone/>
            </a:pPr>
            <a:r>
              <a:rPr lang="en-US" altLang="zh-CN" sz="2200" smtClean="0"/>
              <a:t>Void              treeNodesChanged(TreeModelEvent e):</a:t>
            </a:r>
            <a:r>
              <a:rPr lang="zh-CN" altLang="en-US" sz="2200" smtClean="0"/>
              <a:t>当节点改变时系统就会去调用这个方法。</a:t>
            </a:r>
          </a:p>
          <a:p>
            <a:pPr marL="0" indent="0">
              <a:buFontTx/>
              <a:buNone/>
            </a:pPr>
            <a:r>
              <a:rPr lang="en-US" altLang="zh-CN" sz="2200" smtClean="0"/>
              <a:t>Void              treeNodesInserted(TreeModelEvent e):</a:t>
            </a:r>
            <a:r>
              <a:rPr lang="zh-CN" altLang="en-US" sz="2200" smtClean="0"/>
              <a:t>当新增节时系统就会去调用这个方法。</a:t>
            </a:r>
          </a:p>
          <a:p>
            <a:pPr marL="0" indent="0">
              <a:buFontTx/>
              <a:buNone/>
            </a:pPr>
            <a:r>
              <a:rPr lang="en-US" altLang="zh-CN" sz="2200" smtClean="0"/>
              <a:t>Void              treeNodesRemoved(TreeModeEvent e):</a:t>
            </a:r>
            <a:r>
              <a:rPr lang="zh-CN" altLang="en-US" sz="2200" smtClean="0"/>
              <a:t>当删除节点时系统就会去调用这个方法。</a:t>
            </a:r>
          </a:p>
          <a:p>
            <a:pPr marL="0" indent="0">
              <a:buFontTx/>
              <a:buNone/>
            </a:pPr>
            <a:r>
              <a:rPr lang="en-US" altLang="zh-CN" sz="2200" smtClean="0"/>
              <a:t>Void              treeStructureChanged(TreeModelEvent e):</a:t>
            </a:r>
            <a:r>
              <a:rPr lang="zh-CN" altLang="en-US" sz="2200" smtClean="0"/>
              <a:t>当树结构改变时系统就会去调用这个方法。</a:t>
            </a:r>
          </a:p>
          <a:p>
            <a:pPr marL="0" indent="0">
              <a:buFontTx/>
              <a:buNone/>
            </a:pPr>
            <a:endParaRPr lang="zh-CN" altLang="en-US" sz="2200" smtClean="0"/>
          </a:p>
        </p:txBody>
      </p:sp>
    </p:spTree>
    <p:extLst>
      <p:ext uri="{BB962C8B-B14F-4D97-AF65-F5344CB8AC3E}">
        <p14:creationId xmlns:p14="http://schemas.microsoft.com/office/powerpoint/2010/main" val="3802629634"/>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内容占位符 2"/>
          <p:cNvSpPr>
            <a:spLocks noGrp="1"/>
          </p:cNvSpPr>
          <p:nvPr>
            <p:ph idx="1"/>
          </p:nvPr>
        </p:nvSpPr>
        <p:spPr>
          <a:xfrm>
            <a:off x="211138" y="549275"/>
            <a:ext cx="8964612" cy="6308725"/>
          </a:xfrm>
        </p:spPr>
        <p:txBody>
          <a:bodyPr/>
          <a:lstStyle/>
          <a:p>
            <a:pPr marL="0" indent="0">
              <a:buFontTx/>
              <a:buNone/>
            </a:pPr>
            <a:r>
              <a:rPr lang="en-US" altLang="zh-CN" sz="2400" smtClean="0"/>
              <a:t> TreeModelEvent</a:t>
            </a:r>
            <a:r>
              <a:rPr lang="zh-CN" altLang="en-US" sz="2400" smtClean="0"/>
              <a:t>类本身提供了</a:t>
            </a:r>
            <a:r>
              <a:rPr lang="en-US" altLang="zh-CN" sz="2400" smtClean="0"/>
              <a:t>5</a:t>
            </a:r>
            <a:r>
              <a:rPr lang="zh-CN" altLang="en-US" sz="2400" smtClean="0"/>
              <a:t>个方法，帮我们取得事件的信息，如下所示</a:t>
            </a:r>
            <a:r>
              <a:rPr lang="en-US" altLang="zh-CN" sz="2400" smtClean="0"/>
              <a:t>:</a:t>
            </a:r>
          </a:p>
          <a:p>
            <a:pPr marL="0" indent="0">
              <a:buFontTx/>
              <a:buNone/>
            </a:pPr>
            <a:r>
              <a:rPr lang="en-US" altLang="zh-CN" sz="2400" smtClean="0"/>
              <a:t>int[] getChildIndices():</a:t>
            </a:r>
            <a:r>
              <a:rPr lang="zh-CN" altLang="en-US" sz="2400" smtClean="0"/>
              <a:t>返回子节点群的索引值。</a:t>
            </a:r>
          </a:p>
          <a:p>
            <a:pPr marL="0" indent="0">
              <a:buFontTx/>
              <a:buNone/>
            </a:pPr>
            <a:r>
              <a:rPr lang="en-US" altLang="zh-CN" sz="2400" smtClean="0"/>
              <a:t>Object[] getChildren():</a:t>
            </a:r>
            <a:r>
              <a:rPr lang="zh-CN" altLang="en-US" sz="2400" smtClean="0"/>
              <a:t>返回子节点群</a:t>
            </a:r>
            <a:r>
              <a:rPr lang="en-US" altLang="zh-CN" sz="2400" smtClean="0"/>
              <a:t>.</a:t>
            </a:r>
          </a:p>
          <a:p>
            <a:pPr marL="0" indent="0">
              <a:buFontTx/>
              <a:buNone/>
            </a:pPr>
            <a:r>
              <a:rPr lang="en-US" altLang="zh-CN" sz="2400" smtClean="0"/>
              <a:t>Object[] getPath():</a:t>
            </a:r>
            <a:r>
              <a:rPr lang="zh-CN" altLang="en-US" sz="2400" smtClean="0"/>
              <a:t>返回</a:t>
            </a:r>
            <a:r>
              <a:rPr lang="en-US" altLang="zh-CN" sz="2400" smtClean="0"/>
              <a:t>Tree</a:t>
            </a:r>
            <a:r>
              <a:rPr lang="zh-CN" altLang="en-US" sz="2400" smtClean="0"/>
              <a:t>中一条</a:t>
            </a:r>
            <a:r>
              <a:rPr lang="en-US" altLang="zh-CN" sz="2400" smtClean="0"/>
              <a:t>path</a:t>
            </a:r>
            <a:r>
              <a:rPr lang="zh-CN" altLang="en-US" sz="2400" smtClean="0"/>
              <a:t>上</a:t>
            </a:r>
            <a:r>
              <a:rPr lang="en-US" altLang="zh-CN" sz="2400" smtClean="0"/>
              <a:t>(</a:t>
            </a:r>
            <a:r>
              <a:rPr lang="zh-CN" altLang="en-US" sz="2400" smtClean="0"/>
              <a:t>从</a:t>
            </a:r>
            <a:r>
              <a:rPr lang="en-US" altLang="zh-CN" sz="2400" smtClean="0"/>
              <a:t>root node</a:t>
            </a:r>
            <a:r>
              <a:rPr lang="zh-CN" altLang="en-US" sz="2400" smtClean="0"/>
              <a:t>到</a:t>
            </a:r>
            <a:r>
              <a:rPr lang="en-US" altLang="zh-CN" sz="2400" smtClean="0"/>
              <a:t>leaf node)</a:t>
            </a:r>
            <a:r>
              <a:rPr lang="zh-CN" altLang="en-US" sz="2400" smtClean="0"/>
              <a:t>的节点。</a:t>
            </a:r>
          </a:p>
          <a:p>
            <a:pPr marL="0" indent="0">
              <a:buFontTx/>
              <a:buNone/>
            </a:pPr>
            <a:r>
              <a:rPr lang="en-US" altLang="zh-CN" sz="2400" smtClean="0"/>
              <a:t>TreePath      getTreePath():</a:t>
            </a:r>
            <a:r>
              <a:rPr lang="zh-CN" altLang="en-US" sz="2400" smtClean="0"/>
              <a:t>取得目前位置的</a:t>
            </a:r>
            <a:r>
              <a:rPr lang="en-US" altLang="zh-CN" sz="2400" smtClean="0"/>
              <a:t>Tree Path.</a:t>
            </a:r>
          </a:p>
          <a:p>
            <a:pPr marL="0" indent="0">
              <a:buFontTx/>
              <a:buNone/>
            </a:pPr>
            <a:r>
              <a:rPr lang="en-US" altLang="zh-CN" sz="2400" smtClean="0"/>
              <a:t>String     toString()</a:t>
            </a:r>
            <a:r>
              <a:rPr lang="zh-CN" altLang="en-US" sz="2400" smtClean="0"/>
              <a:t>：取得字符串表示法</a:t>
            </a:r>
            <a:r>
              <a:rPr lang="en-US" altLang="zh-CN" sz="2400" smtClean="0"/>
              <a:t>.</a:t>
            </a:r>
          </a:p>
          <a:p>
            <a:pPr marL="0" indent="0">
              <a:buFontTx/>
              <a:buNone/>
            </a:pPr>
            <a:r>
              <a:rPr lang="en-US" altLang="zh-CN" sz="2400" smtClean="0"/>
              <a:t>TreePath</a:t>
            </a:r>
            <a:r>
              <a:rPr lang="zh-CN" altLang="en-US" sz="2400" smtClean="0"/>
              <a:t>类最常用的方法为：</a:t>
            </a:r>
          </a:p>
          <a:p>
            <a:pPr marL="0" indent="0">
              <a:buFontTx/>
              <a:buNone/>
            </a:pPr>
            <a:r>
              <a:rPr lang="en-US" altLang="zh-CN" sz="2400" smtClean="0"/>
              <a:t>public  Object getLastPathComponent():</a:t>
            </a:r>
            <a:r>
              <a:rPr lang="zh-CN" altLang="en-US" sz="2400" smtClean="0"/>
              <a:t>取得最深（内）层的节点。</a:t>
            </a:r>
          </a:p>
          <a:p>
            <a:pPr marL="0" indent="0">
              <a:buFontTx/>
              <a:buNone/>
            </a:pPr>
            <a:r>
              <a:rPr lang="en-US" altLang="zh-CN" sz="2400" smtClean="0"/>
              <a:t>public int    getPathCount():</a:t>
            </a:r>
            <a:r>
              <a:rPr lang="zh-CN" altLang="en-US" sz="2400" smtClean="0"/>
              <a:t>取得此</a:t>
            </a:r>
            <a:r>
              <a:rPr lang="en-US" altLang="zh-CN" sz="2400" smtClean="0"/>
              <a:t>path</a:t>
            </a:r>
            <a:r>
              <a:rPr lang="zh-CN" altLang="en-US" sz="2400" smtClean="0"/>
              <a:t>上共有几个节点</a:t>
            </a:r>
            <a:r>
              <a:rPr lang="en-US" altLang="zh-CN" sz="2400" smtClean="0"/>
              <a:t>.</a:t>
            </a:r>
          </a:p>
          <a:p>
            <a:pPr marL="0" indent="0">
              <a:buFontTx/>
              <a:buNone/>
            </a:pPr>
            <a:r>
              <a:rPr lang="zh-CN" altLang="en-US" sz="2400" smtClean="0"/>
              <a:t>例</a:t>
            </a:r>
            <a:r>
              <a:rPr lang="en-US" altLang="zh-CN" sz="2400" smtClean="0"/>
              <a:t>6-24 TreeModelEvent</a:t>
            </a:r>
            <a:r>
              <a:rPr lang="zh-CN" altLang="en-US" sz="2400" smtClean="0"/>
              <a:t>事件的使用</a:t>
            </a:r>
            <a:r>
              <a:rPr lang="en-US" altLang="zh-CN" sz="2400" smtClean="0"/>
              <a:t>  </a:t>
            </a:r>
            <a:r>
              <a:rPr lang="zh-CN" altLang="en-US" sz="2400" smtClean="0"/>
              <a:t>例</a:t>
            </a:r>
            <a:r>
              <a:rPr lang="en-US" altLang="zh-CN" sz="2400" smtClean="0"/>
              <a:t>6-25</a:t>
            </a:r>
            <a:r>
              <a:rPr lang="zh-CN" altLang="en-US" sz="2400" smtClean="0"/>
              <a:t>树结点的编辑</a:t>
            </a:r>
            <a:endParaRPr lang="en-US" altLang="zh-CN" sz="2400" smtClean="0"/>
          </a:p>
          <a:p>
            <a:pPr marL="0" indent="0">
              <a:buFontTx/>
              <a:buNone/>
            </a:pPr>
            <a:endParaRPr lang="zh-CN" altLang="en-US" sz="2400" smtClean="0"/>
          </a:p>
        </p:txBody>
      </p:sp>
    </p:spTree>
    <p:extLst>
      <p:ext uri="{BB962C8B-B14F-4D97-AF65-F5344CB8AC3E}">
        <p14:creationId xmlns:p14="http://schemas.microsoft.com/office/powerpoint/2010/main" val="2837354648"/>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内容占位符 2"/>
          <p:cNvSpPr>
            <a:spLocks noGrp="1"/>
          </p:cNvSpPr>
          <p:nvPr>
            <p:ph idx="4294967295"/>
          </p:nvPr>
        </p:nvSpPr>
        <p:spPr>
          <a:xfrm>
            <a:off x="179388" y="692150"/>
            <a:ext cx="8856662" cy="4114800"/>
          </a:xfrm>
        </p:spPr>
        <p:txBody>
          <a:bodyPr/>
          <a:lstStyle/>
          <a:p>
            <a:pPr marL="0" indent="0">
              <a:buFontTx/>
              <a:buNone/>
            </a:pPr>
            <a:r>
              <a:rPr lang="en-US" altLang="zh-CN" sz="2200" smtClean="0"/>
              <a:t>TreeSelectionEvent</a:t>
            </a:r>
            <a:r>
              <a:rPr lang="zh-CN" altLang="en-US" sz="2200" smtClean="0"/>
              <a:t>事件处理：</a:t>
            </a:r>
          </a:p>
          <a:p>
            <a:pPr marL="0" indent="0">
              <a:buFontTx/>
              <a:buNone/>
            </a:pPr>
            <a:r>
              <a:rPr lang="zh-CN" altLang="en-US" sz="2200" smtClean="0"/>
              <a:t>    当我们在</a:t>
            </a:r>
            <a:r>
              <a:rPr lang="en-US" altLang="zh-CN" sz="2200" smtClean="0"/>
              <a:t>JTree</a:t>
            </a:r>
            <a:r>
              <a:rPr lang="zh-CN" altLang="en-US" sz="2200" smtClean="0"/>
              <a:t>上点选任何一个节点，都会触发</a:t>
            </a:r>
            <a:r>
              <a:rPr lang="en-US" altLang="zh-CN" sz="2200" smtClean="0"/>
              <a:t>TreeSelectionEvent</a:t>
            </a:r>
            <a:r>
              <a:rPr lang="zh-CN" altLang="en-US" sz="2200" smtClean="0"/>
              <a:t>事件，如果我们要处理这样的事件，必须实作</a:t>
            </a:r>
            <a:r>
              <a:rPr lang="en-US" altLang="zh-CN" sz="2200" smtClean="0"/>
              <a:t>TreeSelectionListener</a:t>
            </a:r>
            <a:r>
              <a:rPr lang="zh-CN" altLang="en-US" sz="2200" smtClean="0"/>
              <a:t>接口，此接口只定义了一个方法，那就是</a:t>
            </a:r>
            <a:r>
              <a:rPr lang="en-US" altLang="zh-CN" sz="2200" smtClean="0"/>
              <a:t>valueChanged()</a:t>
            </a:r>
            <a:r>
              <a:rPr lang="zh-CN" altLang="en-US" sz="2200" smtClean="0"/>
              <a:t>方法。</a:t>
            </a:r>
          </a:p>
          <a:p>
            <a:pPr marL="0" indent="0">
              <a:buFontTx/>
              <a:buNone/>
            </a:pPr>
            <a:r>
              <a:rPr lang="zh-CN" altLang="en-US" sz="2200" smtClean="0"/>
              <a:t>    </a:t>
            </a:r>
            <a:r>
              <a:rPr lang="en-US" altLang="zh-CN" sz="2200" smtClean="0"/>
              <a:t>TreeSelectionEvent</a:t>
            </a:r>
            <a:r>
              <a:rPr lang="zh-CN" altLang="en-US" sz="2200" smtClean="0"/>
              <a:t>最常用在处理显示节点的内容，例如你在文件图标中点两下就可以看到文件的内容。在</a:t>
            </a:r>
            <a:r>
              <a:rPr lang="en-US" altLang="zh-CN" sz="2200" smtClean="0"/>
              <a:t>JTree</a:t>
            </a:r>
            <a:r>
              <a:rPr lang="zh-CN" altLang="en-US" sz="2200" smtClean="0"/>
              <a:t>中选择节点的方式共有</a:t>
            </a:r>
            <a:r>
              <a:rPr lang="en-US" altLang="zh-CN" sz="2200" smtClean="0"/>
              <a:t>3</a:t>
            </a:r>
            <a:r>
              <a:rPr lang="zh-CN" altLang="en-US" sz="2200" smtClean="0"/>
              <a:t>种，这</a:t>
            </a:r>
            <a:r>
              <a:rPr lang="en-US" altLang="zh-CN" sz="2200" smtClean="0"/>
              <a:t>3</a:t>
            </a:r>
            <a:r>
              <a:rPr lang="zh-CN" altLang="en-US" sz="2200" smtClean="0"/>
              <a:t>种情况跟选择</a:t>
            </a:r>
            <a:r>
              <a:rPr lang="en-US" altLang="zh-CN" sz="2200" smtClean="0"/>
              <a:t>JList</a:t>
            </a:r>
            <a:r>
              <a:rPr lang="zh-CN" altLang="en-US" sz="2200" smtClean="0"/>
              <a:t>上的项目是一模一样的，分别是：</a:t>
            </a:r>
          </a:p>
          <a:p>
            <a:pPr marL="0" indent="0">
              <a:buFontTx/>
              <a:buNone/>
            </a:pPr>
            <a:r>
              <a:rPr lang="zh-CN" altLang="en-US" sz="2200" smtClean="0"/>
              <a:t>      </a:t>
            </a:r>
            <a:r>
              <a:rPr lang="en-US" altLang="zh-CN" sz="2200" smtClean="0"/>
              <a:t>DISCONTIGUOUS_TREE_SELECTION:</a:t>
            </a:r>
            <a:r>
              <a:rPr lang="zh-CN" altLang="en-US" sz="2200" smtClean="0"/>
              <a:t>可作单一选择，连续点选择（按住</a:t>
            </a:r>
            <a:r>
              <a:rPr lang="en-US" altLang="zh-CN" sz="2200" smtClean="0"/>
              <a:t>[Shift]</a:t>
            </a:r>
            <a:r>
              <a:rPr lang="zh-CN" altLang="en-US" sz="2200" smtClean="0"/>
              <a:t>键），不连续选择多个节点（按住</a:t>
            </a:r>
            <a:r>
              <a:rPr lang="en-US" altLang="zh-CN" sz="2200" smtClean="0"/>
              <a:t>[Ctrl]</a:t>
            </a:r>
            <a:r>
              <a:rPr lang="zh-CN" altLang="en-US" sz="2200" smtClean="0"/>
              <a:t>键）</a:t>
            </a:r>
            <a:r>
              <a:rPr lang="en-US" altLang="zh-CN" sz="2200" smtClean="0"/>
              <a:t>,</a:t>
            </a:r>
            <a:r>
              <a:rPr lang="zh-CN" altLang="en-US" sz="2200" smtClean="0"/>
              <a:t>这是</a:t>
            </a:r>
            <a:r>
              <a:rPr lang="en-US" altLang="zh-CN" sz="2200" smtClean="0"/>
              <a:t>java</a:t>
            </a:r>
            <a:r>
              <a:rPr lang="zh-CN" altLang="en-US" sz="2200" smtClean="0"/>
              <a:t>默认值</a:t>
            </a:r>
            <a:r>
              <a:rPr lang="en-US" altLang="zh-CN" sz="2200" smtClean="0"/>
              <a:t>.</a:t>
            </a:r>
          </a:p>
          <a:p>
            <a:pPr marL="0" indent="0">
              <a:buFontTx/>
              <a:buNone/>
            </a:pPr>
            <a:r>
              <a:rPr lang="en-US" altLang="zh-CN" sz="2200" smtClean="0"/>
              <a:t>      CONTINUOUS_TREE_SELECTION:</a:t>
            </a:r>
            <a:r>
              <a:rPr lang="zh-CN" altLang="en-US" sz="2200" smtClean="0"/>
              <a:t>按住</a:t>
            </a:r>
            <a:r>
              <a:rPr lang="en-US" altLang="zh-CN" sz="2200" smtClean="0"/>
              <a:t>[Shift]</a:t>
            </a:r>
            <a:r>
              <a:rPr lang="zh-CN" altLang="en-US" sz="2200" smtClean="0"/>
              <a:t>键，可对某一连续的节点区间作选取。</a:t>
            </a:r>
          </a:p>
          <a:p>
            <a:pPr marL="0" indent="0">
              <a:buFontTx/>
              <a:buNone/>
            </a:pPr>
            <a:r>
              <a:rPr lang="zh-CN" altLang="en-US" sz="2200" smtClean="0"/>
              <a:t>      </a:t>
            </a:r>
            <a:r>
              <a:rPr lang="en-US" altLang="zh-CN" sz="2200" smtClean="0"/>
              <a:t>SINGLE_TREE_SELECTION:</a:t>
            </a:r>
            <a:r>
              <a:rPr lang="zh-CN" altLang="en-US" sz="2200" smtClean="0"/>
              <a:t>一次只能选一个节点。</a:t>
            </a:r>
            <a:endParaRPr lang="en-US" altLang="zh-CN" sz="2200" smtClean="0"/>
          </a:p>
          <a:p>
            <a:pPr marL="0" indent="0">
              <a:buFontTx/>
              <a:buNone/>
            </a:pPr>
            <a:r>
              <a:rPr lang="zh-CN" altLang="en-US" sz="2400" smtClean="0"/>
              <a:t>     例</a:t>
            </a:r>
            <a:r>
              <a:rPr lang="en-US" altLang="zh-CN" sz="2400" smtClean="0"/>
              <a:t>6-26 TreeSelectionEvent</a:t>
            </a:r>
            <a:r>
              <a:rPr lang="zh-CN" altLang="en-US" sz="2400" smtClean="0"/>
              <a:t>的使用</a:t>
            </a:r>
          </a:p>
          <a:p>
            <a:pPr marL="0" indent="0">
              <a:buFontTx/>
              <a:buNone/>
            </a:pPr>
            <a:endParaRPr lang="zh-CN" altLang="en-US" sz="2200" smtClean="0"/>
          </a:p>
          <a:p>
            <a:pPr marL="0" indent="0">
              <a:buFontTx/>
              <a:buNone/>
            </a:pPr>
            <a:r>
              <a:rPr lang="zh-CN" altLang="en-US" sz="2200" smtClean="0"/>
              <a:t>   </a:t>
            </a:r>
          </a:p>
        </p:txBody>
      </p:sp>
    </p:spTree>
    <p:extLst>
      <p:ext uri="{BB962C8B-B14F-4D97-AF65-F5344CB8AC3E}">
        <p14:creationId xmlns:p14="http://schemas.microsoft.com/office/powerpoint/2010/main" val="4238111111"/>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矩形 1"/>
          <p:cNvSpPr>
            <a:spLocks noChangeArrowheads="1"/>
          </p:cNvSpPr>
          <p:nvPr/>
        </p:nvSpPr>
        <p:spPr bwMode="auto">
          <a:xfrm>
            <a:off x="327025" y="620713"/>
            <a:ext cx="8559800" cy="464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fontAlgn="base" hangingPunct="1">
              <a:lnSpc>
                <a:spcPct val="150000"/>
              </a:lnSpc>
              <a:spcBef>
                <a:spcPct val="0"/>
              </a:spcBef>
              <a:spcAft>
                <a:spcPct val="0"/>
              </a:spcAft>
              <a:buFontTx/>
              <a:buNone/>
            </a:pPr>
            <a:r>
              <a:rPr kumimoji="0" lang="en-US" altLang="zh-CN" sz="2000" smtClean="0">
                <a:solidFill>
                  <a:srgbClr val="000000"/>
                </a:solidFill>
              </a:rPr>
              <a:t>Tree</a:t>
            </a:r>
            <a:r>
              <a:rPr kumimoji="0" lang="zh-CN" altLang="en-US" sz="2000" smtClean="0">
                <a:solidFill>
                  <a:srgbClr val="000000"/>
                </a:solidFill>
              </a:rPr>
              <a:t>的其他操作</a:t>
            </a:r>
            <a:r>
              <a:rPr kumimoji="0" lang="en-US" altLang="zh-CN" sz="2000" smtClean="0">
                <a:solidFill>
                  <a:srgbClr val="000000"/>
                </a:solidFill>
              </a:rPr>
              <a:t>:</a:t>
            </a:r>
          </a:p>
          <a:p>
            <a:pPr eaLnBrk="1" fontAlgn="base" hangingPunct="1">
              <a:lnSpc>
                <a:spcPct val="150000"/>
              </a:lnSpc>
              <a:spcBef>
                <a:spcPct val="0"/>
              </a:spcBef>
              <a:spcAft>
                <a:spcPct val="0"/>
              </a:spcAft>
              <a:buFontTx/>
              <a:buNone/>
            </a:pPr>
            <a:r>
              <a:rPr kumimoji="0" lang="en-US" altLang="zh-CN" sz="2000" smtClean="0">
                <a:solidFill>
                  <a:srgbClr val="000000"/>
                </a:solidFill>
              </a:rPr>
              <a:t>Tree</a:t>
            </a:r>
            <a:r>
              <a:rPr kumimoji="0" lang="zh-CN" altLang="en-US" sz="2000" smtClean="0">
                <a:solidFill>
                  <a:srgbClr val="000000"/>
                </a:solidFill>
              </a:rPr>
              <a:t>中的每一个节点都是一个</a:t>
            </a:r>
            <a:r>
              <a:rPr kumimoji="0" lang="en-US" altLang="zh-CN" sz="2000" smtClean="0">
                <a:solidFill>
                  <a:srgbClr val="000000"/>
                </a:solidFill>
              </a:rPr>
              <a:t>TreeNode,</a:t>
            </a:r>
            <a:r>
              <a:rPr kumimoji="0" lang="zh-CN" altLang="en-US" sz="2000" smtClean="0">
                <a:solidFill>
                  <a:srgbClr val="000000"/>
                </a:solidFill>
              </a:rPr>
              <a:t>并可利用</a:t>
            </a:r>
            <a:r>
              <a:rPr kumimoji="0" lang="en-US" altLang="zh-CN" sz="2000" smtClean="0">
                <a:solidFill>
                  <a:srgbClr val="000000"/>
                </a:solidFill>
              </a:rPr>
              <a:t>JTree</a:t>
            </a:r>
            <a:r>
              <a:rPr kumimoji="0" lang="zh-CN" altLang="en-US" sz="2000" smtClean="0">
                <a:solidFill>
                  <a:srgbClr val="000000"/>
                </a:solidFill>
              </a:rPr>
              <a:t>的</a:t>
            </a:r>
            <a:r>
              <a:rPr kumimoji="0" lang="en-US" altLang="zh-CN" sz="2000" smtClean="0">
                <a:solidFill>
                  <a:srgbClr val="000000"/>
                </a:solidFill>
              </a:rPr>
              <a:t>setEditable()</a:t>
            </a:r>
            <a:r>
              <a:rPr kumimoji="0" lang="zh-CN" altLang="en-US" sz="2000" smtClean="0">
                <a:solidFill>
                  <a:srgbClr val="000000"/>
                </a:solidFill>
              </a:rPr>
              <a:t>方法设置节点是否可编辑，</a:t>
            </a:r>
          </a:p>
          <a:p>
            <a:pPr eaLnBrk="1" fontAlgn="base" hangingPunct="1">
              <a:lnSpc>
                <a:spcPct val="150000"/>
              </a:lnSpc>
              <a:spcBef>
                <a:spcPct val="0"/>
              </a:spcBef>
              <a:spcAft>
                <a:spcPct val="0"/>
              </a:spcAft>
              <a:buFontTx/>
              <a:buNone/>
            </a:pPr>
            <a:r>
              <a:rPr kumimoji="0" lang="en-US" altLang="zh-CN" sz="2000" smtClean="0">
                <a:solidFill>
                  <a:srgbClr val="000000"/>
                </a:solidFill>
              </a:rPr>
              <a:t>java</a:t>
            </a:r>
            <a:r>
              <a:rPr kumimoji="0" lang="zh-CN" altLang="en-US" sz="2000" smtClean="0">
                <a:solidFill>
                  <a:srgbClr val="000000"/>
                </a:solidFill>
              </a:rPr>
              <a:t>将编辑节点的任务交给</a:t>
            </a:r>
            <a:r>
              <a:rPr kumimoji="0" lang="en-US" altLang="zh-CN" sz="2000" smtClean="0">
                <a:solidFill>
                  <a:srgbClr val="000000"/>
                </a:solidFill>
              </a:rPr>
              <a:t>TreeCellEditor,TreeCellEditor</a:t>
            </a:r>
            <a:r>
              <a:rPr kumimoji="0" lang="zh-CN" altLang="en-US" sz="2000" smtClean="0">
                <a:solidFill>
                  <a:srgbClr val="000000"/>
                </a:solidFill>
              </a:rPr>
              <a:t>只定义了</a:t>
            </a:r>
            <a:r>
              <a:rPr kumimoji="0" lang="en-US" altLang="zh-CN" sz="2000" smtClean="0">
                <a:solidFill>
                  <a:srgbClr val="000000"/>
                </a:solidFill>
              </a:rPr>
              <a:t>getTreeCellEditorComponent()</a:t>
            </a:r>
            <a:r>
              <a:rPr kumimoji="0" lang="zh-CN" altLang="en-US" sz="2000" smtClean="0">
                <a:solidFill>
                  <a:srgbClr val="000000"/>
                </a:solidFill>
              </a:rPr>
              <a:t>方法，你可以实现此方法使节点具有编辑的效果。但是</a:t>
            </a:r>
            <a:r>
              <a:rPr kumimoji="0" lang="en-US" altLang="zh-CN" sz="2000" smtClean="0">
                <a:solidFill>
                  <a:srgbClr val="000000"/>
                </a:solidFill>
              </a:rPr>
              <a:t>java</a:t>
            </a:r>
            <a:r>
              <a:rPr kumimoji="0" lang="zh-CN" altLang="en-US" sz="2000" smtClean="0">
                <a:solidFill>
                  <a:srgbClr val="000000"/>
                </a:solidFill>
              </a:rPr>
              <a:t>本身提供了</a:t>
            </a:r>
            <a:r>
              <a:rPr kumimoji="0" lang="en-US" altLang="zh-CN" sz="2000" smtClean="0">
                <a:solidFill>
                  <a:srgbClr val="000000"/>
                </a:solidFill>
              </a:rPr>
              <a:t>DefaultTreeCellEditor</a:t>
            </a:r>
            <a:r>
              <a:rPr kumimoji="0" lang="zh-CN" altLang="en-US" sz="2000" smtClean="0">
                <a:solidFill>
                  <a:srgbClr val="000000"/>
                </a:solidFill>
              </a:rPr>
              <a:t>类来实现此方法，亦提供了其他许多方法，例如取得节点内容</a:t>
            </a:r>
            <a:r>
              <a:rPr kumimoji="0" lang="en-US" altLang="zh-CN" sz="2000" smtClean="0">
                <a:solidFill>
                  <a:srgbClr val="000000"/>
                </a:solidFill>
              </a:rPr>
              <a:t>(getCellEditorValue()) </a:t>
            </a:r>
            <a:r>
              <a:rPr kumimoji="0" lang="zh-CN" altLang="en-US" sz="2000" smtClean="0">
                <a:solidFill>
                  <a:srgbClr val="000000"/>
                </a:solidFill>
              </a:rPr>
              <a:t>、设置节点字体</a:t>
            </a:r>
            <a:r>
              <a:rPr kumimoji="0" lang="en-US" altLang="zh-CN" sz="2000" smtClean="0">
                <a:solidFill>
                  <a:srgbClr val="000000"/>
                </a:solidFill>
              </a:rPr>
              <a:t>(setFont())</a:t>
            </a:r>
            <a:r>
              <a:rPr kumimoji="0" lang="zh-CN" altLang="en-US" sz="2000" smtClean="0">
                <a:solidFill>
                  <a:srgbClr val="000000"/>
                </a:solidFill>
              </a:rPr>
              <a:t>、决定节点是否可编辑</a:t>
            </a:r>
            <a:r>
              <a:rPr kumimoji="0" lang="en-US" altLang="zh-CN" sz="2000" smtClean="0">
                <a:solidFill>
                  <a:srgbClr val="000000"/>
                </a:solidFill>
              </a:rPr>
              <a:t>(isCellEditable())</a:t>
            </a:r>
            <a:r>
              <a:rPr kumimoji="0" lang="zh-CN" altLang="en-US" sz="2000" smtClean="0">
                <a:solidFill>
                  <a:srgbClr val="000000"/>
                </a:solidFill>
              </a:rPr>
              <a:t>等等。除非你觉得</a:t>
            </a:r>
            <a:r>
              <a:rPr kumimoji="0" lang="en-US" altLang="zh-CN" sz="2000" smtClean="0">
                <a:solidFill>
                  <a:srgbClr val="000000"/>
                </a:solidFill>
              </a:rPr>
              <a:t>DefaultTreeCellEditor</a:t>
            </a:r>
            <a:r>
              <a:rPr kumimoji="0" lang="zh-CN" altLang="en-US" sz="2000" smtClean="0">
                <a:solidFill>
                  <a:srgbClr val="000000"/>
                </a:solidFill>
              </a:rPr>
              <a:t>所提供的功能不够，你才需要去实现</a:t>
            </a:r>
            <a:r>
              <a:rPr kumimoji="0" lang="en-US" altLang="zh-CN" sz="2000" smtClean="0">
                <a:solidFill>
                  <a:srgbClr val="000000"/>
                </a:solidFill>
              </a:rPr>
              <a:t>TreeCellEditor</a:t>
            </a:r>
            <a:r>
              <a:rPr kumimoji="0" lang="zh-CN" altLang="en-US" sz="2000" smtClean="0">
                <a:solidFill>
                  <a:srgbClr val="000000"/>
                </a:solidFill>
              </a:rPr>
              <a:t>。你可以利用</a:t>
            </a:r>
            <a:r>
              <a:rPr kumimoji="0" lang="en-US" altLang="zh-CN" sz="2000" smtClean="0">
                <a:solidFill>
                  <a:srgbClr val="000000"/>
                </a:solidFill>
              </a:rPr>
              <a:t>JTree</a:t>
            </a:r>
            <a:r>
              <a:rPr kumimoji="0" lang="zh-CN" altLang="en-US" sz="2000" smtClean="0">
                <a:solidFill>
                  <a:srgbClr val="000000"/>
                </a:solidFill>
              </a:rPr>
              <a:t>的</a:t>
            </a:r>
            <a:r>
              <a:rPr kumimoji="0" lang="en-US" altLang="zh-CN" sz="2000" smtClean="0">
                <a:solidFill>
                  <a:srgbClr val="000000"/>
                </a:solidFill>
              </a:rPr>
              <a:t>getCellEditor()</a:t>
            </a:r>
            <a:r>
              <a:rPr kumimoji="0" lang="zh-CN" altLang="en-US" sz="2000" smtClean="0">
                <a:solidFill>
                  <a:srgbClr val="000000"/>
                </a:solidFill>
              </a:rPr>
              <a:t>方法取得</a:t>
            </a:r>
            <a:r>
              <a:rPr kumimoji="0" lang="en-US" altLang="zh-CN" sz="2000" smtClean="0">
                <a:solidFill>
                  <a:srgbClr val="000000"/>
                </a:solidFill>
              </a:rPr>
              <a:t>DefaultTreeCellEditor</a:t>
            </a:r>
            <a:r>
              <a:rPr kumimoji="0" lang="zh-CN" altLang="en-US" sz="2000" smtClean="0">
                <a:solidFill>
                  <a:srgbClr val="000000"/>
                </a:solidFill>
              </a:rPr>
              <a:t>对象。</a:t>
            </a:r>
          </a:p>
        </p:txBody>
      </p:sp>
    </p:spTree>
    <p:extLst>
      <p:ext uri="{BB962C8B-B14F-4D97-AF65-F5344CB8AC3E}">
        <p14:creationId xmlns:p14="http://schemas.microsoft.com/office/powerpoint/2010/main" val="1746017539"/>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图片 1" descr="屏幕剪辑"/>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225" y="1077913"/>
            <a:ext cx="6570663" cy="432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9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625" y="3787775"/>
            <a:ext cx="3635375" cy="1647825"/>
          </a:xfrm>
          <a:prstGeom prst="rect">
            <a:avLst/>
          </a:prstGeom>
          <a:noFill/>
          <a:ln>
            <a:noFill/>
          </a:ln>
          <a:effectLst/>
          <a:extLst>
            <a:ext uri="{909E8E84-426E-40DD-AFC4-6F175D3DCCD1}">
              <a14:hiddenFill xmlns:a14="http://schemas.microsoft.com/office/drawing/2010/main">
                <a:gradFill rotWithShape="1">
                  <a:gsLst>
                    <a:gs pos="0">
                      <a:srgbClr val="FFFFFF"/>
                    </a:gs>
                    <a:gs pos="100000">
                      <a:schemeClr val="accent1"/>
                    </a:gs>
                  </a:gsLst>
                  <a:lin ang="189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9700" name="Rectangle 3" descr="羊皮纸"/>
          <p:cNvSpPr>
            <a:spLocks noGrp="1" noChangeArrowheads="1"/>
          </p:cNvSpPr>
          <p:nvPr>
            <p:ph type="title"/>
          </p:nvPr>
        </p:nvSpPr>
        <p:spPr>
          <a:xfrm>
            <a:off x="5759450" y="1077913"/>
            <a:ext cx="3132138" cy="792162"/>
          </a:xfrm>
          <a:blipFill dpi="0" rotWithShape="1">
            <a:blip r:embed="rId5"/>
            <a:srcRect/>
            <a:tile tx="0" ty="0" sx="100000" sy="100000" flip="none" algn="tl"/>
          </a:blipFill>
          <a:ln>
            <a:solidFill>
              <a:srgbClr val="FFCC00"/>
            </a:solidFill>
            <a:miter lim="800000"/>
            <a:headEnd/>
            <a:tailEnd/>
          </a:ln>
        </p:spPr>
        <p:txBody>
          <a:bodyPr/>
          <a:lstStyle/>
          <a:p>
            <a:pPr eaLnBrk="1" hangingPunct="1"/>
            <a:r>
              <a:rPr lang="zh-CN" altLang="en-US" sz="2400" smtClean="0">
                <a:solidFill>
                  <a:schemeClr val="tx1"/>
                </a:solidFill>
              </a:rPr>
              <a:t>简单表格实例</a:t>
            </a:r>
          </a:p>
        </p:txBody>
      </p:sp>
    </p:spTree>
    <p:extLst>
      <p:ext uri="{BB962C8B-B14F-4D97-AF65-F5344CB8AC3E}">
        <p14:creationId xmlns:p14="http://schemas.microsoft.com/office/powerpoint/2010/main" val="2169213355"/>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矩形 1"/>
          <p:cNvSpPr>
            <a:spLocks noChangeArrowheads="1"/>
          </p:cNvSpPr>
          <p:nvPr/>
        </p:nvSpPr>
        <p:spPr bwMode="auto">
          <a:xfrm>
            <a:off x="349250" y="981075"/>
            <a:ext cx="8531225" cy="449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fontAlgn="base" hangingPunct="1">
              <a:spcBef>
                <a:spcPct val="0"/>
              </a:spcBef>
              <a:spcAft>
                <a:spcPct val="0"/>
              </a:spcAft>
              <a:buFontTx/>
              <a:buNone/>
            </a:pPr>
            <a:r>
              <a:rPr kumimoji="0" lang="zh-CN" altLang="en-US" sz="2200" smtClean="0">
                <a:solidFill>
                  <a:srgbClr val="000000"/>
                </a:solidFill>
              </a:rPr>
              <a:t>当我们编辑节点时会触发</a:t>
            </a:r>
            <a:r>
              <a:rPr kumimoji="0" lang="en-US" altLang="zh-CN" sz="2200" smtClean="0">
                <a:solidFill>
                  <a:srgbClr val="000000"/>
                </a:solidFill>
              </a:rPr>
              <a:t>ChangeEvent</a:t>
            </a:r>
            <a:r>
              <a:rPr kumimoji="0" lang="zh-CN" altLang="en-US" sz="2200" smtClean="0">
                <a:solidFill>
                  <a:srgbClr val="000000"/>
                </a:solidFill>
              </a:rPr>
              <a:t>事件，你可以实现</a:t>
            </a:r>
            <a:r>
              <a:rPr kumimoji="0" lang="en-US" altLang="zh-CN" sz="2200" smtClean="0">
                <a:solidFill>
                  <a:srgbClr val="000000"/>
                </a:solidFill>
              </a:rPr>
              <a:t>CellEditorListener</a:t>
            </a:r>
            <a:r>
              <a:rPr kumimoji="0" lang="zh-CN" altLang="en-US" sz="2200" smtClean="0">
                <a:solidFill>
                  <a:srgbClr val="000000"/>
                </a:solidFill>
              </a:rPr>
              <a:t>来处理此事件，</a:t>
            </a:r>
            <a:r>
              <a:rPr kumimoji="0" lang="en-US" altLang="zh-CN" sz="2200" smtClean="0">
                <a:solidFill>
                  <a:srgbClr val="000000"/>
                </a:solidFill>
              </a:rPr>
              <a:t>CellEditorListener</a:t>
            </a:r>
            <a:r>
              <a:rPr kumimoji="0" lang="zh-CN" altLang="en-US" sz="2200" smtClean="0">
                <a:solidFill>
                  <a:srgbClr val="000000"/>
                </a:solidFill>
              </a:rPr>
              <a:t>包括两个方法，分别是</a:t>
            </a:r>
            <a:r>
              <a:rPr kumimoji="0" lang="en-US" altLang="zh-CN" sz="2200" smtClean="0">
                <a:solidFill>
                  <a:srgbClr val="000000"/>
                </a:solidFill>
              </a:rPr>
              <a:t>editingStopped(ChangeEvent e)</a:t>
            </a:r>
            <a:r>
              <a:rPr kumimoji="0" lang="zh-CN" altLang="en-US" sz="2200" smtClean="0">
                <a:solidFill>
                  <a:srgbClr val="000000"/>
                </a:solidFill>
              </a:rPr>
              <a:t>与</a:t>
            </a:r>
          </a:p>
          <a:p>
            <a:pPr eaLnBrk="1" fontAlgn="base" hangingPunct="1">
              <a:spcBef>
                <a:spcPct val="0"/>
              </a:spcBef>
              <a:spcAft>
                <a:spcPct val="0"/>
              </a:spcAft>
              <a:buFontTx/>
              <a:buNone/>
            </a:pPr>
            <a:r>
              <a:rPr kumimoji="0" lang="en-US" altLang="zh-CN" sz="2200" smtClean="0">
                <a:solidFill>
                  <a:srgbClr val="000000"/>
                </a:solidFill>
              </a:rPr>
              <a:t>editingCanceled(ChangeEvent e).</a:t>
            </a:r>
            <a:r>
              <a:rPr kumimoji="0" lang="zh-CN" altLang="en-US" sz="2200" smtClean="0">
                <a:solidFill>
                  <a:srgbClr val="000000"/>
                </a:solidFill>
              </a:rPr>
              <a:t>若你没有实现</a:t>
            </a:r>
            <a:r>
              <a:rPr kumimoji="0" lang="en-US" altLang="zh-CN" sz="2200" smtClean="0">
                <a:solidFill>
                  <a:srgbClr val="000000"/>
                </a:solidFill>
              </a:rPr>
              <a:t>TreeCellEditor</a:t>
            </a:r>
            <a:r>
              <a:rPr kumimoji="0" lang="zh-CN" altLang="en-US" sz="2200" smtClean="0">
                <a:solidFill>
                  <a:srgbClr val="000000"/>
                </a:solidFill>
              </a:rPr>
              <a:t>，系统会以默认的</a:t>
            </a:r>
            <a:r>
              <a:rPr kumimoji="0" lang="en-US" altLang="zh-CN" sz="2200" smtClean="0">
                <a:solidFill>
                  <a:srgbClr val="000000"/>
                </a:solidFill>
              </a:rPr>
              <a:t>DefaultTreeCellEdtior</a:t>
            </a:r>
            <a:r>
              <a:rPr kumimoji="0" lang="zh-CN" altLang="en-US" sz="2200" smtClean="0">
                <a:solidFill>
                  <a:srgbClr val="000000"/>
                </a:solidFill>
              </a:rPr>
              <a:t>类来处理掉这两个方法，因此你无须再编写任何的程序。</a:t>
            </a:r>
          </a:p>
          <a:p>
            <a:pPr eaLnBrk="1" fontAlgn="base" hangingPunct="1">
              <a:spcBef>
                <a:spcPct val="0"/>
              </a:spcBef>
              <a:spcAft>
                <a:spcPct val="0"/>
              </a:spcAft>
              <a:buFontTx/>
              <a:buNone/>
            </a:pPr>
            <a:r>
              <a:rPr kumimoji="0" lang="zh-CN" altLang="en-US" sz="2200" smtClean="0">
                <a:solidFill>
                  <a:srgbClr val="000000"/>
                </a:solidFill>
              </a:rPr>
              <a:t>     另外，</a:t>
            </a:r>
            <a:r>
              <a:rPr kumimoji="0" lang="en-US" altLang="zh-CN" sz="2200" smtClean="0">
                <a:solidFill>
                  <a:srgbClr val="000000"/>
                </a:solidFill>
              </a:rPr>
              <a:t>JTree</a:t>
            </a:r>
            <a:r>
              <a:rPr kumimoji="0" lang="zh-CN" altLang="en-US" sz="2200" smtClean="0">
                <a:solidFill>
                  <a:srgbClr val="000000"/>
                </a:solidFill>
              </a:rPr>
              <a:t>还有一种事件处理模式，那就是</a:t>
            </a:r>
            <a:r>
              <a:rPr kumimoji="0" lang="en-US" altLang="zh-CN" sz="2200" smtClean="0">
                <a:solidFill>
                  <a:srgbClr val="000000"/>
                </a:solidFill>
              </a:rPr>
              <a:t>TreeExpansionEvent</a:t>
            </a:r>
            <a:r>
              <a:rPr kumimoji="0" lang="zh-CN" altLang="en-US" sz="2200" smtClean="0">
                <a:solidFill>
                  <a:srgbClr val="000000"/>
                </a:solidFill>
              </a:rPr>
              <a:t>事件。要处理这个事件你必须实现</a:t>
            </a:r>
            <a:r>
              <a:rPr kumimoji="0" lang="en-US" altLang="zh-CN" sz="2200" smtClean="0">
                <a:solidFill>
                  <a:srgbClr val="000000"/>
                </a:solidFill>
              </a:rPr>
              <a:t>TreeExpansionListener</a:t>
            </a:r>
            <a:r>
              <a:rPr kumimoji="0" lang="zh-CN" altLang="en-US" sz="2200" smtClean="0">
                <a:solidFill>
                  <a:srgbClr val="000000"/>
                </a:solidFill>
              </a:rPr>
              <a:t>，此定义了两个方法，分别是</a:t>
            </a:r>
            <a:r>
              <a:rPr kumimoji="0" lang="en-US" altLang="zh-CN" sz="2200" smtClean="0">
                <a:solidFill>
                  <a:srgbClr val="000000"/>
                </a:solidFill>
              </a:rPr>
              <a:t>treeCollapsed(TreeExpansionEvent e)</a:t>
            </a:r>
            <a:r>
              <a:rPr kumimoji="0" lang="zh-CN" altLang="en-US" sz="2200" smtClean="0">
                <a:solidFill>
                  <a:srgbClr val="000000"/>
                </a:solidFill>
              </a:rPr>
              <a:t>与</a:t>
            </a:r>
            <a:r>
              <a:rPr kumimoji="0" lang="en-US" altLang="zh-CN" sz="2200" smtClean="0">
                <a:solidFill>
                  <a:srgbClr val="000000"/>
                </a:solidFill>
              </a:rPr>
              <a:t>treeExpanded(TreeExpansionEvent e).</a:t>
            </a:r>
            <a:r>
              <a:rPr kumimoji="0" lang="zh-CN" altLang="en-US" sz="2200" smtClean="0">
                <a:solidFill>
                  <a:srgbClr val="000000"/>
                </a:solidFill>
              </a:rPr>
              <a:t>当节点展开时系统就会自动调用</a:t>
            </a:r>
            <a:r>
              <a:rPr kumimoji="0" lang="en-US" altLang="zh-CN" sz="2200" smtClean="0">
                <a:solidFill>
                  <a:srgbClr val="000000"/>
                </a:solidFill>
              </a:rPr>
              <a:t>treeExpanded()</a:t>
            </a:r>
            <a:r>
              <a:rPr kumimoji="0" lang="zh-CN" altLang="en-US" sz="2200" smtClean="0">
                <a:solidFill>
                  <a:srgbClr val="000000"/>
                </a:solidFill>
              </a:rPr>
              <a:t>方法，当节点合起来时，系统就会自动调用</a:t>
            </a:r>
            <a:r>
              <a:rPr kumimoji="0" lang="en-US" altLang="zh-CN" sz="2200" smtClean="0">
                <a:solidFill>
                  <a:srgbClr val="000000"/>
                </a:solidFill>
              </a:rPr>
              <a:t>treeCollapsed()</a:t>
            </a:r>
            <a:r>
              <a:rPr kumimoji="0" lang="zh-CN" altLang="en-US" sz="2200" smtClean="0">
                <a:solidFill>
                  <a:srgbClr val="000000"/>
                </a:solidFill>
              </a:rPr>
              <a:t>方法。你可以在这两个方法中编写所要处理事情的程序代码。</a:t>
            </a:r>
          </a:p>
        </p:txBody>
      </p:sp>
    </p:spTree>
    <p:extLst>
      <p:ext uri="{BB962C8B-B14F-4D97-AF65-F5344CB8AC3E}">
        <p14:creationId xmlns:p14="http://schemas.microsoft.com/office/powerpoint/2010/main" val="1005508854"/>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zh-CN" altLang="en-US" smtClean="0"/>
              <a:t>课后练习</a:t>
            </a:r>
          </a:p>
        </p:txBody>
      </p:sp>
      <p:sp>
        <p:nvSpPr>
          <p:cNvPr id="34819" name="Rectangle 3"/>
          <p:cNvSpPr>
            <a:spLocks noGrp="1" noChangeArrowheads="1"/>
          </p:cNvSpPr>
          <p:nvPr>
            <p:ph type="body" idx="1"/>
          </p:nvPr>
        </p:nvSpPr>
        <p:spPr>
          <a:xfrm>
            <a:off x="684213" y="1484313"/>
            <a:ext cx="8229600" cy="1152525"/>
          </a:xfrm>
        </p:spPr>
        <p:txBody>
          <a:bodyPr/>
          <a:lstStyle/>
          <a:p>
            <a:pPr>
              <a:lnSpc>
                <a:spcPct val="90000"/>
              </a:lnSpc>
            </a:pPr>
            <a:r>
              <a:rPr lang="zh-CN" altLang="en-US" sz="2400" smtClean="0"/>
              <a:t>当点击左侧窗格中的某班级结点时，在右侧将显示此班级的学生信息表格。</a:t>
            </a:r>
          </a:p>
        </p:txBody>
      </p:sp>
      <p:sp>
        <p:nvSpPr>
          <p:cNvPr id="34820" name="AutoShape 5"/>
          <p:cNvSpPr>
            <a:spLocks noChangeAspect="1" noChangeArrowheads="1" noTextEdit="1"/>
          </p:cNvSpPr>
          <p:nvPr/>
        </p:nvSpPr>
        <p:spPr bwMode="auto">
          <a:xfrm>
            <a:off x="1763713" y="2565400"/>
            <a:ext cx="5400675" cy="310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zh-CN" altLang="en-US" sz="2400" smtClean="0">
              <a:solidFill>
                <a:srgbClr val="000000"/>
              </a:solidFill>
            </a:endParaRPr>
          </a:p>
        </p:txBody>
      </p:sp>
      <p:pic>
        <p:nvPicPr>
          <p:cNvPr id="34821"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3175" y="2566988"/>
            <a:ext cx="6381750" cy="2457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373166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84213" y="333375"/>
            <a:ext cx="7772400" cy="1143000"/>
          </a:xfrm>
        </p:spPr>
        <p:txBody>
          <a:bodyPr/>
          <a:lstStyle/>
          <a:p>
            <a:pPr eaLnBrk="1" hangingPunct="1"/>
            <a:r>
              <a:rPr lang="zh-CN" altLang="en-US" sz="3200" smtClean="0"/>
              <a:t>表格</a:t>
            </a:r>
            <a:r>
              <a:rPr lang="en-US" altLang="zh-CN" sz="3200" smtClean="0"/>
              <a:t>JTable</a:t>
            </a:r>
            <a:r>
              <a:rPr lang="zh-CN" altLang="en-US" sz="3200" smtClean="0"/>
              <a:t>的数据模型</a:t>
            </a:r>
          </a:p>
        </p:txBody>
      </p:sp>
      <p:sp>
        <p:nvSpPr>
          <p:cNvPr id="30723" name="Rectangle 3"/>
          <p:cNvSpPr>
            <a:spLocks noGrp="1" noChangeArrowheads="1"/>
          </p:cNvSpPr>
          <p:nvPr>
            <p:ph type="body" idx="1"/>
          </p:nvPr>
        </p:nvSpPr>
        <p:spPr>
          <a:xfrm>
            <a:off x="323850" y="1052513"/>
            <a:ext cx="8604250" cy="5256212"/>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lnSpc>
                <a:spcPct val="150000"/>
              </a:lnSpc>
            </a:pPr>
            <a:r>
              <a:rPr lang="en-US" altLang="zh-CN" sz="2300" smtClean="0"/>
              <a:t>JTable</a:t>
            </a:r>
            <a:r>
              <a:rPr lang="zh-CN" altLang="en-US" sz="2300" smtClean="0"/>
              <a:t>只能显示数据，通常将数据的存储和处理任务委托给他的表格数据模型来处理。</a:t>
            </a:r>
          </a:p>
          <a:p>
            <a:pPr eaLnBrk="1" hangingPunct="1">
              <a:lnSpc>
                <a:spcPct val="150000"/>
              </a:lnSpc>
            </a:pPr>
            <a:r>
              <a:rPr lang="zh-CN" altLang="en-US" sz="2300" smtClean="0"/>
              <a:t>表格数据模型必须实现</a:t>
            </a:r>
            <a:r>
              <a:rPr lang="en-US" altLang="zh-CN" sz="2300" smtClean="0">
                <a:solidFill>
                  <a:srgbClr val="0000FF"/>
                </a:solidFill>
              </a:rPr>
              <a:t>TableModel</a:t>
            </a:r>
            <a:r>
              <a:rPr lang="zh-CN" altLang="en-US" sz="2300" smtClean="0"/>
              <a:t>接口。</a:t>
            </a:r>
          </a:p>
          <a:p>
            <a:pPr eaLnBrk="1" hangingPunct="1">
              <a:lnSpc>
                <a:spcPct val="150000"/>
              </a:lnSpc>
            </a:pPr>
            <a:r>
              <a:rPr lang="en-US" altLang="zh-CN" sz="2300" smtClean="0">
                <a:solidFill>
                  <a:srgbClr val="0000FF"/>
                </a:solidFill>
              </a:rPr>
              <a:t>AbstractTableModel</a:t>
            </a:r>
            <a:r>
              <a:rPr lang="zh-CN" altLang="en-US" sz="2300" smtClean="0"/>
              <a:t>类对</a:t>
            </a:r>
            <a:r>
              <a:rPr lang="en-US" altLang="zh-CN" sz="2300" smtClean="0"/>
              <a:t>TableModel</a:t>
            </a:r>
            <a:r>
              <a:rPr lang="zh-CN" altLang="en-US" sz="2300" smtClean="0"/>
              <a:t>接口中</a:t>
            </a:r>
            <a:r>
              <a:rPr lang="zh-CN" altLang="en-US" sz="2300" smtClean="0">
                <a:solidFill>
                  <a:srgbClr val="A50021"/>
                </a:solidFill>
              </a:rPr>
              <a:t>大部分方法</a:t>
            </a:r>
            <a:r>
              <a:rPr lang="zh-CN" altLang="en-US" sz="2300" smtClean="0"/>
              <a:t>提供了具体实现。如继承该类，需要对其中若干方法进行实现。</a:t>
            </a:r>
          </a:p>
          <a:p>
            <a:pPr eaLnBrk="1" hangingPunct="1">
              <a:lnSpc>
                <a:spcPct val="150000"/>
              </a:lnSpc>
            </a:pPr>
            <a:r>
              <a:rPr lang="en-US" altLang="zh-CN" sz="2300" smtClean="0">
                <a:solidFill>
                  <a:srgbClr val="0000FF"/>
                </a:solidFill>
              </a:rPr>
              <a:t>DefaultTableModel</a:t>
            </a:r>
            <a:r>
              <a:rPr lang="zh-CN" altLang="en-US" sz="2300" smtClean="0"/>
              <a:t>类继承了</a:t>
            </a:r>
            <a:r>
              <a:rPr lang="en-US" altLang="zh-CN" sz="2300" smtClean="0"/>
              <a:t>AbstractTableModel</a:t>
            </a:r>
            <a:r>
              <a:rPr lang="zh-CN" altLang="en-US" sz="2300" smtClean="0"/>
              <a:t>类并且实现了</a:t>
            </a:r>
            <a:r>
              <a:rPr lang="en-US" altLang="zh-CN" sz="2300" smtClean="0"/>
              <a:t>AbstractTableModel</a:t>
            </a:r>
            <a:r>
              <a:rPr lang="zh-CN" altLang="en-US" sz="2300" smtClean="0"/>
              <a:t>类中没有实现的方法。因此可以使用</a:t>
            </a:r>
            <a:r>
              <a:rPr lang="en-US" altLang="zh-CN" sz="2300" smtClean="0"/>
              <a:t>DefaultTableModel</a:t>
            </a:r>
            <a:r>
              <a:rPr lang="zh-CN" altLang="en-US" sz="2300" smtClean="0"/>
              <a:t>类来处理表格。</a:t>
            </a:r>
          </a:p>
          <a:p>
            <a:pPr eaLnBrk="1" hangingPunct="1">
              <a:lnSpc>
                <a:spcPct val="150000"/>
              </a:lnSpc>
            </a:pPr>
            <a:r>
              <a:rPr lang="zh-CN" altLang="en-US" sz="2300" smtClean="0"/>
              <a:t>以上两个类包含在</a:t>
            </a:r>
            <a:r>
              <a:rPr lang="en-US" altLang="zh-CN" sz="2300" smtClean="0"/>
              <a:t>javax.swing.table</a:t>
            </a:r>
            <a:r>
              <a:rPr lang="zh-CN" altLang="en-US" sz="2300" smtClean="0"/>
              <a:t>包中。</a:t>
            </a:r>
          </a:p>
        </p:txBody>
      </p:sp>
    </p:spTree>
    <p:extLst>
      <p:ext uri="{BB962C8B-B14F-4D97-AF65-F5344CB8AC3E}">
        <p14:creationId xmlns:p14="http://schemas.microsoft.com/office/powerpoint/2010/main" val="182424313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页脚占位符 3"/>
          <p:cNvSpPr>
            <a:spLocks noGrp="1"/>
          </p:cNvSpPr>
          <p:nvPr>
            <p:ph type="ftr" sz="quarter" idx="10"/>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en-US" altLang="zh-CN" sz="1000" smtClean="0">
                <a:solidFill>
                  <a:srgbClr val="000000"/>
                </a:solidFill>
                <a:latin typeface="Verdana" pitchFamily="34" charset="0"/>
              </a:rPr>
              <a:t>NCEPU</a:t>
            </a:r>
          </a:p>
        </p:txBody>
      </p:sp>
      <p:graphicFrame>
        <p:nvGraphicFramePr>
          <p:cNvPr id="1410095" name="Group 47"/>
          <p:cNvGraphicFramePr>
            <a:graphicFrameLocks noGrp="1"/>
          </p:cNvGraphicFramePr>
          <p:nvPr>
            <p:ph idx="1"/>
          </p:nvPr>
        </p:nvGraphicFramePr>
        <p:xfrm>
          <a:off x="179388" y="620713"/>
          <a:ext cx="8661400" cy="6075362"/>
        </p:xfrm>
        <a:graphic>
          <a:graphicData uri="http://schemas.openxmlformats.org/drawingml/2006/table">
            <a:tbl>
              <a:tblPr/>
              <a:tblGrid>
                <a:gridCol w="5002360"/>
                <a:gridCol w="3659040"/>
              </a:tblGrid>
              <a:tr h="570259">
                <a:tc>
                  <a:txBody>
                    <a:bodyPr/>
                    <a:lstStyle/>
                    <a:p>
                      <a:pPr marL="0" marR="0" lvl="0" indent="0" algn="ctr" defTabSz="914400" rtl="0" eaLnBrk="1" fontAlgn="base" latinLnBrk="0" hangingPunct="1">
                        <a:lnSpc>
                          <a:spcPct val="150000"/>
                        </a:lnSpc>
                        <a:spcBef>
                          <a:spcPct val="20000"/>
                        </a:spcBef>
                        <a:spcAft>
                          <a:spcPct val="0"/>
                        </a:spcAft>
                        <a:buClr>
                          <a:schemeClr val="hlink"/>
                        </a:buClr>
                        <a:buSzTx/>
                        <a:buFont typeface="Wingdings" pitchFamily="2" charset="2"/>
                        <a:buNone/>
                        <a:tabLst/>
                      </a:pPr>
                      <a:r>
                        <a:rPr kumimoji="0" lang="zh-CN" altLang="en-US" sz="1400" b="1" i="0" u="none" strike="noStrike" cap="none" normalizeH="0" baseline="0" dirty="0" smtClean="0">
                          <a:ln>
                            <a:noFill/>
                          </a:ln>
                          <a:solidFill>
                            <a:schemeClr val="bg1"/>
                          </a:solidFill>
                          <a:effectLst/>
                          <a:latin typeface="Tahoma" pitchFamily="34" charset="0"/>
                          <a:ea typeface="楷体_GB2312" pitchFamily="49" charset="-122"/>
                        </a:rPr>
                        <a:t>方法</a:t>
                      </a:r>
                    </a:p>
                  </a:txBody>
                  <a:tcPr marL="18000" marR="18000" marT="10800" marB="10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6699"/>
                    </a:solidFill>
                  </a:tcPr>
                </a:tc>
                <a:tc>
                  <a:txBody>
                    <a:bodyPr/>
                    <a:lstStyle/>
                    <a:p>
                      <a:pPr marL="0" marR="0" lvl="0" indent="0" algn="ctr" defTabSz="914400" rtl="0" eaLnBrk="1" fontAlgn="base" latinLnBrk="0" hangingPunct="1">
                        <a:lnSpc>
                          <a:spcPct val="150000"/>
                        </a:lnSpc>
                        <a:spcBef>
                          <a:spcPct val="20000"/>
                        </a:spcBef>
                        <a:spcAft>
                          <a:spcPct val="0"/>
                        </a:spcAft>
                        <a:buClr>
                          <a:schemeClr val="hlink"/>
                        </a:buClr>
                        <a:buSzTx/>
                        <a:buFont typeface="Wingdings" pitchFamily="2" charset="2"/>
                        <a:buNone/>
                        <a:tabLst/>
                      </a:pPr>
                      <a:r>
                        <a:rPr kumimoji="0" lang="zh-CN" altLang="en-US" sz="1400" b="1" i="0" u="none" strike="noStrike" cap="none" normalizeH="0" baseline="0" smtClean="0">
                          <a:ln>
                            <a:noFill/>
                          </a:ln>
                          <a:solidFill>
                            <a:schemeClr val="bg1"/>
                          </a:solidFill>
                          <a:effectLst/>
                          <a:latin typeface="Tahoma" pitchFamily="34" charset="0"/>
                          <a:ea typeface="楷体_GB2312" pitchFamily="49" charset="-122"/>
                        </a:rPr>
                        <a:t>说明</a:t>
                      </a:r>
                    </a:p>
                  </a:txBody>
                  <a:tcPr marL="18000" marR="18000" marT="10800" marB="10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6699"/>
                    </a:solidFill>
                  </a:tcPr>
                </a:tc>
              </a:tr>
              <a:tr h="366063">
                <a:tc>
                  <a:txBody>
                    <a:bodyPr/>
                    <a:lstStyle/>
                    <a:p>
                      <a:pPr marL="0" marR="0" lvl="0" indent="0" algn="l" defTabSz="914400" rtl="0" eaLnBrk="1" fontAlgn="base" latinLnBrk="0" hangingPunct="1">
                        <a:lnSpc>
                          <a:spcPct val="120000"/>
                        </a:lnSpc>
                        <a:spcBef>
                          <a:spcPct val="0"/>
                        </a:spcBef>
                        <a:spcAft>
                          <a:spcPct val="0"/>
                        </a:spcAft>
                        <a:buClr>
                          <a:schemeClr val="hlink"/>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Tahoma" pitchFamily="34" charset="0"/>
                          <a:ea typeface="楷体" pitchFamily="49" charset="-122"/>
                        </a:rPr>
                        <a:t>DefaultTableModel(Object[][] data, Object[] columnNames) </a:t>
                      </a:r>
                    </a:p>
                  </a:txBody>
                  <a:tcPr marL="18000" marR="18000" marT="10800" marB="10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20000"/>
                        </a:lnSpc>
                        <a:spcBef>
                          <a:spcPct val="0"/>
                        </a:spcBef>
                        <a:spcAft>
                          <a:spcPct val="0"/>
                        </a:spcAft>
                        <a:buClr>
                          <a:schemeClr val="hlink"/>
                        </a:buClr>
                        <a:buSzTx/>
                        <a:buFont typeface="Wingdings" pitchFamily="2" charset="2"/>
                        <a:buNone/>
                        <a:tabLst/>
                      </a:pPr>
                      <a:r>
                        <a:rPr kumimoji="0" lang="zh-CN" altLang="en-US" sz="1400" b="1" i="0" u="none" strike="noStrike" cap="none" normalizeH="0" baseline="0" dirty="0" smtClean="0">
                          <a:ln>
                            <a:noFill/>
                          </a:ln>
                          <a:solidFill>
                            <a:schemeClr val="tx1"/>
                          </a:solidFill>
                          <a:effectLst/>
                          <a:latin typeface="Tahoma" pitchFamily="34" charset="0"/>
                          <a:ea typeface="楷体" pitchFamily="49" charset="-122"/>
                        </a:rPr>
                        <a:t>构造方法</a:t>
                      </a:r>
                    </a:p>
                  </a:txBody>
                  <a:tcPr marL="18000" marR="18000" marT="10800" marB="10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432046">
                <a:tc>
                  <a:txBody>
                    <a:bodyPr/>
                    <a:lstStyle/>
                    <a:p>
                      <a:pPr marL="0" marR="0" lvl="0" indent="0" algn="l" defTabSz="914400" rtl="0" eaLnBrk="1" fontAlgn="base" latinLnBrk="0" hangingPunct="1">
                        <a:lnSpc>
                          <a:spcPct val="120000"/>
                        </a:lnSpc>
                        <a:spcBef>
                          <a:spcPct val="0"/>
                        </a:spcBef>
                        <a:spcAft>
                          <a:spcPct val="0"/>
                        </a:spcAft>
                        <a:buClr>
                          <a:schemeClr val="hlink"/>
                        </a:buClr>
                        <a:buSzTx/>
                        <a:buFont typeface="Wingdings" pitchFamily="2" charset="2"/>
                        <a:buNone/>
                        <a:tabLst/>
                      </a:pPr>
                      <a:r>
                        <a:rPr kumimoji="0" lang="en-US" altLang="zh-CN" sz="1400" b="0" i="0" u="none" strike="noStrike" cap="none" normalizeH="0" baseline="0" dirty="0" err="1" smtClean="0">
                          <a:ln>
                            <a:noFill/>
                          </a:ln>
                          <a:solidFill>
                            <a:schemeClr val="tx1"/>
                          </a:solidFill>
                          <a:effectLst/>
                          <a:latin typeface="Tahoma" pitchFamily="34" charset="0"/>
                          <a:ea typeface="楷体" pitchFamily="49" charset="-122"/>
                        </a:rPr>
                        <a:t>DefaultTableModel</a:t>
                      </a:r>
                      <a:r>
                        <a:rPr kumimoji="0" lang="en-US" altLang="zh-CN" sz="1400" b="0" i="0" u="none" strike="noStrike" cap="none" normalizeH="0" baseline="0" dirty="0" smtClean="0">
                          <a:ln>
                            <a:noFill/>
                          </a:ln>
                          <a:solidFill>
                            <a:schemeClr val="tx1"/>
                          </a:solidFill>
                          <a:effectLst/>
                          <a:latin typeface="Tahoma" pitchFamily="34" charset="0"/>
                          <a:ea typeface="楷体" pitchFamily="49" charset="-122"/>
                        </a:rPr>
                        <a:t>(Vector </a:t>
                      </a:r>
                      <a:r>
                        <a:rPr kumimoji="0" lang="en-US" altLang="zh-CN" sz="1400" b="0" i="0" u="none" strike="noStrike" cap="none" normalizeH="0" baseline="0" dirty="0" err="1" smtClean="0">
                          <a:ln>
                            <a:noFill/>
                          </a:ln>
                          <a:solidFill>
                            <a:schemeClr val="tx1"/>
                          </a:solidFill>
                          <a:effectLst/>
                          <a:latin typeface="Tahoma" pitchFamily="34" charset="0"/>
                          <a:ea typeface="楷体" pitchFamily="49" charset="-122"/>
                        </a:rPr>
                        <a:t>columnNames</a:t>
                      </a:r>
                      <a:r>
                        <a:rPr kumimoji="0" lang="zh-CN" altLang="en-US" sz="1400" b="0" i="0" u="none" strike="noStrike" cap="none" normalizeH="0" baseline="0" dirty="0" smtClean="0">
                          <a:ln>
                            <a:noFill/>
                          </a:ln>
                          <a:solidFill>
                            <a:schemeClr val="tx1"/>
                          </a:solidFill>
                          <a:effectLst/>
                          <a:latin typeface="Tahoma" pitchFamily="34" charset="0"/>
                          <a:ea typeface="楷体" pitchFamily="49" charset="-122"/>
                        </a:rPr>
                        <a:t>，</a:t>
                      </a:r>
                      <a:r>
                        <a:rPr kumimoji="0" lang="en-US" altLang="zh-CN" sz="1400" b="0" i="0" u="none" strike="noStrike" cap="none" normalizeH="0" baseline="0" dirty="0" err="1" smtClean="0">
                          <a:ln>
                            <a:noFill/>
                          </a:ln>
                          <a:solidFill>
                            <a:schemeClr val="tx1"/>
                          </a:solidFill>
                          <a:effectLst/>
                          <a:latin typeface="Tahoma" pitchFamily="34" charset="0"/>
                          <a:ea typeface="楷体" pitchFamily="49" charset="-122"/>
                        </a:rPr>
                        <a:t>int</a:t>
                      </a:r>
                      <a:r>
                        <a:rPr kumimoji="0" lang="en-US" altLang="zh-CN" sz="1400" b="0" i="0" u="none" strike="noStrike" cap="none" normalizeH="0" baseline="0" dirty="0" smtClean="0">
                          <a:ln>
                            <a:noFill/>
                          </a:ln>
                          <a:solidFill>
                            <a:schemeClr val="tx1"/>
                          </a:solidFill>
                          <a:effectLst/>
                          <a:latin typeface="Tahoma" pitchFamily="34" charset="0"/>
                          <a:ea typeface="楷体" pitchFamily="49" charset="-122"/>
                        </a:rPr>
                        <a:t> </a:t>
                      </a:r>
                      <a:r>
                        <a:rPr kumimoji="0" lang="en-US" altLang="zh-CN" sz="1400" b="0" i="0" u="none" strike="noStrike" cap="none" normalizeH="0" baseline="0" dirty="0" err="1" smtClean="0">
                          <a:ln>
                            <a:noFill/>
                          </a:ln>
                          <a:solidFill>
                            <a:schemeClr val="tx1"/>
                          </a:solidFill>
                          <a:effectLst/>
                          <a:latin typeface="Tahoma" pitchFamily="34" charset="0"/>
                          <a:ea typeface="楷体" pitchFamily="49" charset="-122"/>
                        </a:rPr>
                        <a:t>rowCount</a:t>
                      </a:r>
                      <a:r>
                        <a:rPr kumimoji="0" lang="en-US" altLang="zh-CN" sz="1400" b="0" i="0" u="none" strike="noStrike" cap="none" normalizeH="0" baseline="0" dirty="0" smtClean="0">
                          <a:ln>
                            <a:noFill/>
                          </a:ln>
                          <a:solidFill>
                            <a:schemeClr val="tx1"/>
                          </a:solidFill>
                          <a:effectLst/>
                          <a:latin typeface="Tahoma" pitchFamily="34" charset="0"/>
                          <a:ea typeface="楷体" pitchFamily="49" charset="-122"/>
                        </a:rPr>
                        <a:t>) </a:t>
                      </a:r>
                    </a:p>
                  </a:txBody>
                  <a:tcPr marL="18000" marR="18000" marT="10800" marB="10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20000"/>
                        </a:lnSpc>
                        <a:spcBef>
                          <a:spcPct val="0"/>
                        </a:spcBef>
                        <a:spcAft>
                          <a:spcPct val="0"/>
                        </a:spcAft>
                        <a:buClr>
                          <a:schemeClr val="hlink"/>
                        </a:buClr>
                        <a:buSzTx/>
                        <a:buFont typeface="Wingdings" pitchFamily="2" charset="2"/>
                        <a:buNone/>
                        <a:tabLst/>
                      </a:pPr>
                      <a:r>
                        <a:rPr kumimoji="0" lang="zh-CN" altLang="en-US" sz="1400" b="1" i="0" u="none" strike="noStrike" cap="none" normalizeH="0" baseline="0" dirty="0" smtClean="0">
                          <a:ln>
                            <a:noFill/>
                          </a:ln>
                          <a:solidFill>
                            <a:schemeClr val="tx1"/>
                          </a:solidFill>
                          <a:effectLst/>
                          <a:latin typeface="Tahoma" pitchFamily="34" charset="0"/>
                          <a:ea typeface="楷体" pitchFamily="49" charset="-122"/>
                        </a:rPr>
                        <a:t>构造方法</a:t>
                      </a:r>
                    </a:p>
                  </a:txBody>
                  <a:tcPr marL="18000" marR="18000" marT="10800" marB="10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360038">
                <a:tc>
                  <a:txBody>
                    <a:bodyPr/>
                    <a:lstStyle/>
                    <a:p>
                      <a:pPr marL="0" marR="0" lvl="0" indent="0" algn="l" defTabSz="914400" rtl="0" eaLnBrk="1" fontAlgn="base" latinLnBrk="0" hangingPunct="1">
                        <a:lnSpc>
                          <a:spcPct val="120000"/>
                        </a:lnSpc>
                        <a:spcBef>
                          <a:spcPct val="0"/>
                        </a:spcBef>
                        <a:spcAft>
                          <a:spcPct val="0"/>
                        </a:spcAft>
                        <a:buClr>
                          <a:schemeClr val="hlink"/>
                        </a:buClr>
                        <a:buSzTx/>
                        <a:buFont typeface="Wingdings" pitchFamily="2" charset="2"/>
                        <a:buNone/>
                        <a:tabLst/>
                      </a:pPr>
                      <a:r>
                        <a:rPr kumimoji="0" lang="en-US" altLang="zh-CN" sz="1400" b="0" i="0" u="none" strike="noStrike" cap="none" normalizeH="0" baseline="0" dirty="0" err="1" smtClean="0">
                          <a:ln>
                            <a:noFill/>
                          </a:ln>
                          <a:solidFill>
                            <a:schemeClr val="tx1"/>
                          </a:solidFill>
                          <a:effectLst/>
                          <a:latin typeface="Tahoma" pitchFamily="34" charset="0"/>
                          <a:ea typeface="楷体" pitchFamily="49" charset="-122"/>
                        </a:rPr>
                        <a:t>DefaultTableModel</a:t>
                      </a:r>
                      <a:r>
                        <a:rPr kumimoji="0" lang="en-US" altLang="zh-CN" sz="1400" b="0" i="0" u="none" strike="noStrike" cap="none" normalizeH="0" baseline="0" dirty="0" smtClean="0">
                          <a:ln>
                            <a:noFill/>
                          </a:ln>
                          <a:solidFill>
                            <a:schemeClr val="tx1"/>
                          </a:solidFill>
                          <a:effectLst/>
                          <a:latin typeface="Tahoma" pitchFamily="34" charset="0"/>
                          <a:ea typeface="楷体" pitchFamily="49" charset="-122"/>
                        </a:rPr>
                        <a:t>(Vector data, Vector </a:t>
                      </a:r>
                      <a:r>
                        <a:rPr kumimoji="0" lang="en-US" altLang="zh-CN" sz="1400" b="0" i="0" u="none" strike="noStrike" cap="none" normalizeH="0" baseline="0" dirty="0" err="1" smtClean="0">
                          <a:ln>
                            <a:noFill/>
                          </a:ln>
                          <a:solidFill>
                            <a:schemeClr val="tx1"/>
                          </a:solidFill>
                          <a:effectLst/>
                          <a:latin typeface="Tahoma" pitchFamily="34" charset="0"/>
                          <a:ea typeface="楷体" pitchFamily="49" charset="-122"/>
                        </a:rPr>
                        <a:t>columnNames</a:t>
                      </a:r>
                      <a:r>
                        <a:rPr kumimoji="0" lang="en-US" altLang="zh-CN" sz="1400" b="0" i="0" u="none" strike="noStrike" cap="none" normalizeH="0" baseline="0" dirty="0" smtClean="0">
                          <a:ln>
                            <a:noFill/>
                          </a:ln>
                          <a:solidFill>
                            <a:schemeClr val="tx1"/>
                          </a:solidFill>
                          <a:effectLst/>
                          <a:latin typeface="Tahoma" pitchFamily="34" charset="0"/>
                          <a:ea typeface="楷体" pitchFamily="49" charset="-122"/>
                        </a:rPr>
                        <a:t>) </a:t>
                      </a:r>
                    </a:p>
                  </a:txBody>
                  <a:tcPr marL="18000" marR="18000" marT="10800" marB="10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20000"/>
                        </a:lnSpc>
                        <a:spcBef>
                          <a:spcPct val="0"/>
                        </a:spcBef>
                        <a:spcAft>
                          <a:spcPct val="0"/>
                        </a:spcAft>
                        <a:buClr>
                          <a:schemeClr val="hlink"/>
                        </a:buClr>
                        <a:buSzTx/>
                        <a:buFont typeface="Wingdings" pitchFamily="2" charset="2"/>
                        <a:buNone/>
                        <a:tabLst/>
                      </a:pPr>
                      <a:r>
                        <a:rPr kumimoji="0" lang="zh-CN" altLang="en-US" sz="1400" b="1" i="0" u="none" strike="noStrike" cap="none" normalizeH="0" baseline="0" dirty="0" smtClean="0">
                          <a:ln>
                            <a:noFill/>
                          </a:ln>
                          <a:solidFill>
                            <a:schemeClr val="tx1"/>
                          </a:solidFill>
                          <a:effectLst/>
                          <a:latin typeface="Tahoma" pitchFamily="34" charset="0"/>
                          <a:ea typeface="楷体" pitchFamily="49" charset="-122"/>
                        </a:rPr>
                        <a:t>构造方法</a:t>
                      </a:r>
                    </a:p>
                  </a:txBody>
                  <a:tcPr marL="18000" marR="18000" marT="10800" marB="10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432046">
                <a:tc>
                  <a:txBody>
                    <a:bodyPr/>
                    <a:lstStyle/>
                    <a:p>
                      <a:pPr marL="0" marR="0" lvl="0" indent="0" algn="l" defTabSz="914400" rtl="0" eaLnBrk="1" fontAlgn="base" latinLnBrk="0" hangingPunct="1">
                        <a:lnSpc>
                          <a:spcPct val="120000"/>
                        </a:lnSpc>
                        <a:spcBef>
                          <a:spcPct val="0"/>
                        </a:spcBef>
                        <a:spcAft>
                          <a:spcPct val="0"/>
                        </a:spcAft>
                        <a:buClr>
                          <a:schemeClr val="hlink"/>
                        </a:buClr>
                        <a:buSzTx/>
                        <a:buFont typeface="Wingdings" pitchFamily="2" charset="2"/>
                        <a:buNone/>
                        <a:tabLst/>
                      </a:pPr>
                      <a:r>
                        <a:rPr kumimoji="0" lang="en-US" altLang="zh-CN" sz="1400" b="0" i="0" u="none" strike="noStrike" cap="none" normalizeH="0" baseline="0" dirty="0" err="1" smtClean="0">
                          <a:ln>
                            <a:noFill/>
                          </a:ln>
                          <a:solidFill>
                            <a:schemeClr val="tx1"/>
                          </a:solidFill>
                          <a:effectLst/>
                          <a:latin typeface="Tahoma" pitchFamily="34" charset="0"/>
                          <a:ea typeface="楷体" pitchFamily="49" charset="-122"/>
                        </a:rPr>
                        <a:t>addColumn</a:t>
                      </a:r>
                      <a:r>
                        <a:rPr kumimoji="0" lang="en-US" altLang="zh-CN" sz="1400" b="0" i="0" u="none" strike="noStrike" cap="none" normalizeH="0" baseline="0" dirty="0" smtClean="0">
                          <a:ln>
                            <a:noFill/>
                          </a:ln>
                          <a:solidFill>
                            <a:schemeClr val="tx1"/>
                          </a:solidFill>
                          <a:effectLst/>
                          <a:latin typeface="Tahoma" pitchFamily="34" charset="0"/>
                          <a:ea typeface="楷体" pitchFamily="49" charset="-122"/>
                        </a:rPr>
                        <a:t>(Object </a:t>
                      </a:r>
                      <a:r>
                        <a:rPr kumimoji="0" lang="en-US" altLang="zh-CN" sz="1400" b="0" i="0" u="none" strike="noStrike" cap="none" normalizeH="0" baseline="0" dirty="0" err="1" smtClean="0">
                          <a:ln>
                            <a:noFill/>
                          </a:ln>
                          <a:solidFill>
                            <a:schemeClr val="tx1"/>
                          </a:solidFill>
                          <a:effectLst/>
                          <a:latin typeface="Tahoma" pitchFamily="34" charset="0"/>
                          <a:ea typeface="楷体" pitchFamily="49" charset="-122"/>
                        </a:rPr>
                        <a:t>columnName</a:t>
                      </a:r>
                      <a:r>
                        <a:rPr kumimoji="0" lang="en-US" altLang="zh-CN" sz="1400" b="0" i="0" u="none" strike="noStrike" cap="none" normalizeH="0" baseline="0" dirty="0" smtClean="0">
                          <a:ln>
                            <a:noFill/>
                          </a:ln>
                          <a:solidFill>
                            <a:schemeClr val="tx1"/>
                          </a:solidFill>
                          <a:effectLst/>
                          <a:latin typeface="Tahoma" pitchFamily="34" charset="0"/>
                          <a:ea typeface="楷体" pitchFamily="49" charset="-122"/>
                        </a:rPr>
                        <a:t>[, Object[] </a:t>
                      </a:r>
                      <a:r>
                        <a:rPr kumimoji="0" lang="en-US" altLang="zh-CN" sz="1400" b="0" i="0" u="none" strike="noStrike" cap="none" normalizeH="0" baseline="0" dirty="0" err="1" smtClean="0">
                          <a:ln>
                            <a:noFill/>
                          </a:ln>
                          <a:solidFill>
                            <a:schemeClr val="tx1"/>
                          </a:solidFill>
                          <a:effectLst/>
                          <a:latin typeface="Tahoma" pitchFamily="34" charset="0"/>
                          <a:ea typeface="楷体" pitchFamily="49" charset="-122"/>
                        </a:rPr>
                        <a:t>columnData</a:t>
                      </a:r>
                      <a:r>
                        <a:rPr kumimoji="0" lang="en-US" altLang="zh-CN" sz="1400" b="0" i="0" u="none" strike="noStrike" cap="none" normalizeH="0" baseline="0" dirty="0" smtClean="0">
                          <a:ln>
                            <a:noFill/>
                          </a:ln>
                          <a:solidFill>
                            <a:schemeClr val="tx1"/>
                          </a:solidFill>
                          <a:effectLst/>
                          <a:latin typeface="Tahoma" pitchFamily="34" charset="0"/>
                          <a:ea typeface="楷体" pitchFamily="49" charset="-122"/>
                        </a:rPr>
                        <a:t>]) </a:t>
                      </a:r>
                    </a:p>
                  </a:txBody>
                  <a:tcPr marL="18000" marR="18000" marT="10800" marB="10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20000"/>
                        </a:lnSpc>
                        <a:spcBef>
                          <a:spcPct val="0"/>
                        </a:spcBef>
                        <a:spcAft>
                          <a:spcPct val="0"/>
                        </a:spcAft>
                        <a:buClr>
                          <a:schemeClr val="hlink"/>
                        </a:buClr>
                        <a:buSzTx/>
                        <a:buFont typeface="Wingdings" pitchFamily="2" charset="2"/>
                        <a:buNone/>
                        <a:tabLst/>
                      </a:pPr>
                      <a:r>
                        <a:rPr kumimoji="0" lang="zh-CN" altLang="en-US" sz="1400" b="1" i="0" u="none" strike="noStrike" cap="none" normalizeH="0" baseline="0" dirty="0" smtClean="0">
                          <a:ln>
                            <a:noFill/>
                          </a:ln>
                          <a:solidFill>
                            <a:schemeClr val="tx1"/>
                          </a:solidFill>
                          <a:effectLst/>
                          <a:latin typeface="Tahoma" pitchFamily="34" charset="0"/>
                          <a:ea typeface="楷体" pitchFamily="49" charset="-122"/>
                        </a:rPr>
                        <a:t>向模型中添加一列</a:t>
                      </a:r>
                    </a:p>
                  </a:txBody>
                  <a:tcPr marL="18000" marR="18000" marT="10800" marB="10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434990">
                <a:tc>
                  <a:txBody>
                    <a:bodyPr/>
                    <a:lstStyle/>
                    <a:p>
                      <a:pPr marL="0" marR="0" lvl="0" indent="0" algn="l" defTabSz="914400" rtl="0" eaLnBrk="1" fontAlgn="base" latinLnBrk="0" hangingPunct="1">
                        <a:lnSpc>
                          <a:spcPct val="120000"/>
                        </a:lnSpc>
                        <a:spcBef>
                          <a:spcPct val="0"/>
                        </a:spcBef>
                        <a:spcAft>
                          <a:spcPct val="0"/>
                        </a:spcAft>
                        <a:buClr>
                          <a:schemeClr val="hlink"/>
                        </a:buClr>
                        <a:buSzTx/>
                        <a:buFont typeface="Wingdings" pitchFamily="2" charset="2"/>
                        <a:buNone/>
                        <a:tabLst/>
                      </a:pPr>
                      <a:r>
                        <a:rPr kumimoji="0" lang="en-US" altLang="zh-CN" sz="1400" b="0" i="0" u="none" strike="noStrike" cap="none" normalizeH="0" baseline="0" dirty="0" err="1" smtClean="0">
                          <a:ln>
                            <a:noFill/>
                          </a:ln>
                          <a:solidFill>
                            <a:srgbClr val="0000FF"/>
                          </a:solidFill>
                          <a:effectLst/>
                          <a:latin typeface="Tahoma" pitchFamily="34" charset="0"/>
                          <a:ea typeface="楷体" pitchFamily="49" charset="-122"/>
                        </a:rPr>
                        <a:t>setDataVector</a:t>
                      </a:r>
                      <a:r>
                        <a:rPr kumimoji="0" lang="en-US" altLang="zh-CN" sz="1400" b="0" i="0" u="none" strike="noStrike" cap="none" normalizeH="0" baseline="0" dirty="0" smtClean="0">
                          <a:ln>
                            <a:noFill/>
                          </a:ln>
                          <a:solidFill>
                            <a:srgbClr val="0000FF"/>
                          </a:solidFill>
                          <a:effectLst/>
                          <a:latin typeface="Tahoma" pitchFamily="34" charset="0"/>
                          <a:ea typeface="楷体" pitchFamily="49" charset="-122"/>
                        </a:rPr>
                        <a:t>(Vector </a:t>
                      </a:r>
                      <a:r>
                        <a:rPr kumimoji="0" lang="en-US" altLang="zh-CN" sz="1400" b="0" i="0" u="none" strike="noStrike" cap="none" normalizeH="0" baseline="0" dirty="0" err="1" smtClean="0">
                          <a:ln>
                            <a:noFill/>
                          </a:ln>
                          <a:solidFill>
                            <a:srgbClr val="0000FF"/>
                          </a:solidFill>
                          <a:effectLst/>
                          <a:latin typeface="Tahoma" pitchFamily="34" charset="0"/>
                          <a:ea typeface="楷体" pitchFamily="49" charset="-122"/>
                        </a:rPr>
                        <a:t>dataVector,Vector</a:t>
                      </a:r>
                      <a:r>
                        <a:rPr kumimoji="0" lang="en-US" altLang="zh-CN" sz="1400" b="0" i="0" u="none" strike="noStrike" cap="none" normalizeH="0" baseline="0" dirty="0" smtClean="0">
                          <a:ln>
                            <a:noFill/>
                          </a:ln>
                          <a:solidFill>
                            <a:srgbClr val="0000FF"/>
                          </a:solidFill>
                          <a:effectLst/>
                          <a:latin typeface="Tahoma" pitchFamily="34" charset="0"/>
                          <a:ea typeface="楷体" pitchFamily="49" charset="-122"/>
                        </a:rPr>
                        <a:t> </a:t>
                      </a:r>
                      <a:r>
                        <a:rPr kumimoji="0" lang="en-US" altLang="zh-CN" sz="1400" b="0" i="0" u="none" strike="noStrike" cap="none" normalizeH="0" baseline="0" dirty="0" err="1" smtClean="0">
                          <a:ln>
                            <a:noFill/>
                          </a:ln>
                          <a:solidFill>
                            <a:srgbClr val="0000FF"/>
                          </a:solidFill>
                          <a:effectLst/>
                          <a:latin typeface="Tahoma" pitchFamily="34" charset="0"/>
                          <a:ea typeface="楷体" pitchFamily="49" charset="-122"/>
                        </a:rPr>
                        <a:t>columnIdentifiers</a:t>
                      </a:r>
                      <a:r>
                        <a:rPr kumimoji="0" lang="en-US" altLang="zh-CN" sz="1400" b="0" i="0" u="none" strike="noStrike" cap="none" normalizeH="0" baseline="0" dirty="0" smtClean="0">
                          <a:ln>
                            <a:noFill/>
                          </a:ln>
                          <a:solidFill>
                            <a:srgbClr val="0000FF"/>
                          </a:solidFill>
                          <a:effectLst/>
                          <a:latin typeface="Tahoma" pitchFamily="34" charset="0"/>
                          <a:ea typeface="楷体" pitchFamily="49" charset="-122"/>
                        </a:rPr>
                        <a:t>)</a:t>
                      </a:r>
                    </a:p>
                  </a:txBody>
                  <a:tcPr marL="18000" marR="18000" marT="10800" marB="10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20000"/>
                        </a:lnSpc>
                        <a:spcBef>
                          <a:spcPct val="0"/>
                        </a:spcBef>
                        <a:spcAft>
                          <a:spcPct val="0"/>
                        </a:spcAft>
                        <a:buClr>
                          <a:schemeClr val="hlink"/>
                        </a:buClr>
                        <a:buSzTx/>
                        <a:buFont typeface="Wingdings" pitchFamily="2" charset="2"/>
                        <a:buNone/>
                        <a:tabLst/>
                      </a:pPr>
                      <a:r>
                        <a:rPr kumimoji="0" lang="zh-CN" altLang="en-US" sz="1400" b="1" i="0" u="none" strike="noStrike" cap="none" normalizeH="0" baseline="0" dirty="0" smtClean="0">
                          <a:ln>
                            <a:noFill/>
                          </a:ln>
                          <a:solidFill>
                            <a:srgbClr val="0000FF"/>
                          </a:solidFill>
                          <a:effectLst/>
                          <a:latin typeface="Tahoma" pitchFamily="34" charset="0"/>
                          <a:ea typeface="楷体" pitchFamily="49" charset="-122"/>
                        </a:rPr>
                        <a:t>更新表格（新数据，新列标题）</a:t>
                      </a:r>
                    </a:p>
                  </a:txBody>
                  <a:tcPr marL="18000" marR="18000" marT="10800" marB="10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434990">
                <a:tc>
                  <a:txBody>
                    <a:bodyPr/>
                    <a:lstStyle/>
                    <a:p>
                      <a:pPr marL="0" marR="0" lvl="0" indent="0" algn="l" defTabSz="914400" rtl="0" eaLnBrk="1" fontAlgn="base" latinLnBrk="0" hangingPunct="1">
                        <a:lnSpc>
                          <a:spcPct val="120000"/>
                        </a:lnSpc>
                        <a:spcBef>
                          <a:spcPct val="0"/>
                        </a:spcBef>
                        <a:spcAft>
                          <a:spcPct val="0"/>
                        </a:spcAft>
                        <a:buClr>
                          <a:schemeClr val="hlink"/>
                        </a:buClr>
                        <a:buSzTx/>
                        <a:buFont typeface="Wingdings" pitchFamily="2" charset="2"/>
                        <a:buNone/>
                        <a:tabLst/>
                      </a:pPr>
                      <a:r>
                        <a:rPr kumimoji="0" lang="en-US" altLang="zh-CN" sz="1400" b="0" i="0" u="none" strike="noStrike" cap="none" normalizeH="0" baseline="0" dirty="0" err="1" smtClean="0">
                          <a:ln>
                            <a:noFill/>
                          </a:ln>
                          <a:solidFill>
                            <a:srgbClr val="0000FF"/>
                          </a:solidFill>
                          <a:effectLst/>
                          <a:latin typeface="Tahoma" pitchFamily="34" charset="0"/>
                          <a:ea typeface="楷体" pitchFamily="49" charset="-122"/>
                        </a:rPr>
                        <a:t>insertRow</a:t>
                      </a:r>
                      <a:r>
                        <a:rPr kumimoji="0" lang="en-US" altLang="zh-CN" sz="1400" b="0" i="0" u="none" strike="noStrike" cap="none" normalizeH="0" baseline="0" dirty="0" smtClean="0">
                          <a:ln>
                            <a:noFill/>
                          </a:ln>
                          <a:solidFill>
                            <a:srgbClr val="0000FF"/>
                          </a:solidFill>
                          <a:effectLst/>
                          <a:latin typeface="Tahoma" pitchFamily="34" charset="0"/>
                          <a:ea typeface="楷体" pitchFamily="49" charset="-122"/>
                        </a:rPr>
                        <a:t>(</a:t>
                      </a:r>
                      <a:r>
                        <a:rPr kumimoji="0" lang="en-US" altLang="zh-CN" sz="1400" b="0" i="0" u="none" strike="noStrike" cap="none" normalizeH="0" baseline="0" dirty="0" err="1" smtClean="0">
                          <a:ln>
                            <a:noFill/>
                          </a:ln>
                          <a:solidFill>
                            <a:srgbClr val="0000FF"/>
                          </a:solidFill>
                          <a:effectLst/>
                          <a:latin typeface="Tahoma" pitchFamily="34" charset="0"/>
                          <a:ea typeface="楷体" pitchFamily="49" charset="-122"/>
                        </a:rPr>
                        <a:t>int</a:t>
                      </a:r>
                      <a:r>
                        <a:rPr kumimoji="0" lang="en-US" altLang="zh-CN" sz="1400" b="0" i="0" u="none" strike="noStrike" cap="none" normalizeH="0" baseline="0" dirty="0" smtClean="0">
                          <a:ln>
                            <a:noFill/>
                          </a:ln>
                          <a:solidFill>
                            <a:srgbClr val="0000FF"/>
                          </a:solidFill>
                          <a:effectLst/>
                          <a:latin typeface="Tahoma" pitchFamily="34" charset="0"/>
                          <a:ea typeface="楷体" pitchFamily="49" charset="-122"/>
                        </a:rPr>
                        <a:t> </a:t>
                      </a:r>
                      <a:r>
                        <a:rPr kumimoji="0" lang="en-US" altLang="zh-CN" sz="1400" b="0" i="0" u="none" strike="noStrike" cap="none" normalizeH="0" baseline="0" dirty="0" err="1" smtClean="0">
                          <a:ln>
                            <a:noFill/>
                          </a:ln>
                          <a:solidFill>
                            <a:srgbClr val="0000FF"/>
                          </a:solidFill>
                          <a:effectLst/>
                          <a:latin typeface="Tahoma" pitchFamily="34" charset="0"/>
                          <a:ea typeface="楷体" pitchFamily="49" charset="-122"/>
                        </a:rPr>
                        <a:t>row,Vector</a:t>
                      </a:r>
                      <a:r>
                        <a:rPr kumimoji="0" lang="en-US" altLang="zh-CN" sz="1400" b="0" i="0" u="none" strike="noStrike" cap="none" normalizeH="0" baseline="0" dirty="0" smtClean="0">
                          <a:ln>
                            <a:noFill/>
                          </a:ln>
                          <a:solidFill>
                            <a:srgbClr val="0000FF"/>
                          </a:solidFill>
                          <a:effectLst/>
                          <a:latin typeface="Tahoma" pitchFamily="34" charset="0"/>
                          <a:ea typeface="楷体" pitchFamily="49" charset="-122"/>
                        </a:rPr>
                        <a:t> </a:t>
                      </a:r>
                      <a:r>
                        <a:rPr kumimoji="0" lang="en-US" altLang="zh-CN" sz="1400" b="0" i="0" u="none" strike="noStrike" cap="none" normalizeH="0" baseline="0" dirty="0" err="1" smtClean="0">
                          <a:ln>
                            <a:noFill/>
                          </a:ln>
                          <a:solidFill>
                            <a:srgbClr val="0000FF"/>
                          </a:solidFill>
                          <a:effectLst/>
                          <a:latin typeface="Tahoma" pitchFamily="34" charset="0"/>
                          <a:ea typeface="楷体" pitchFamily="49" charset="-122"/>
                        </a:rPr>
                        <a:t>rowData</a:t>
                      </a:r>
                      <a:r>
                        <a:rPr kumimoji="0" lang="en-US" altLang="zh-CN" sz="1400" b="0" i="0" u="none" strike="noStrike" cap="none" normalizeH="0" baseline="0" dirty="0" smtClean="0">
                          <a:ln>
                            <a:noFill/>
                          </a:ln>
                          <a:solidFill>
                            <a:srgbClr val="0000FF"/>
                          </a:solidFill>
                          <a:effectLst/>
                          <a:latin typeface="Tahoma" pitchFamily="34" charset="0"/>
                          <a:ea typeface="楷体" pitchFamily="49" charset="-122"/>
                        </a:rPr>
                        <a:t>)</a:t>
                      </a:r>
                    </a:p>
                  </a:txBody>
                  <a:tcPr marL="18000" marR="18000" marT="10800" marB="10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20000"/>
                        </a:lnSpc>
                        <a:spcBef>
                          <a:spcPct val="0"/>
                        </a:spcBef>
                        <a:spcAft>
                          <a:spcPct val="0"/>
                        </a:spcAft>
                        <a:buClr>
                          <a:schemeClr val="hlink"/>
                        </a:buClr>
                        <a:buSzTx/>
                        <a:buFont typeface="Wingdings" pitchFamily="2" charset="2"/>
                        <a:buNone/>
                        <a:tabLst/>
                      </a:pPr>
                      <a:r>
                        <a:rPr kumimoji="0" lang="zh-CN" altLang="en-US" sz="1400" b="1" i="0" u="none" strike="noStrike" cap="none" normalizeH="0" baseline="0" dirty="0" smtClean="0">
                          <a:ln>
                            <a:noFill/>
                          </a:ln>
                          <a:solidFill>
                            <a:srgbClr val="0000FF"/>
                          </a:solidFill>
                          <a:effectLst/>
                          <a:latin typeface="Tahoma" pitchFamily="34" charset="0"/>
                          <a:ea typeface="楷体" pitchFamily="49" charset="-122"/>
                        </a:rPr>
                        <a:t>向模型中的当前行中添加一行</a:t>
                      </a:r>
                    </a:p>
                  </a:txBody>
                  <a:tcPr marL="18000" marR="18000" marT="10800" marB="10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434990">
                <a:tc>
                  <a:txBody>
                    <a:bodyPr/>
                    <a:lstStyle/>
                    <a:p>
                      <a:pPr marL="0" marR="0" lvl="0" indent="0" algn="l" defTabSz="914400" rtl="0" eaLnBrk="1" fontAlgn="base" latinLnBrk="0" hangingPunct="1">
                        <a:lnSpc>
                          <a:spcPct val="120000"/>
                        </a:lnSpc>
                        <a:spcBef>
                          <a:spcPct val="0"/>
                        </a:spcBef>
                        <a:spcAft>
                          <a:spcPct val="0"/>
                        </a:spcAft>
                        <a:buClr>
                          <a:schemeClr val="hlink"/>
                        </a:buClr>
                        <a:buSzTx/>
                        <a:buFont typeface="Wingdings" pitchFamily="2" charset="2"/>
                        <a:buNone/>
                        <a:tabLst/>
                      </a:pPr>
                      <a:r>
                        <a:rPr kumimoji="0" lang="en-US" altLang="zh-CN" sz="1400" b="0" i="0" u="none" strike="noStrike" cap="none" normalizeH="0" baseline="0" dirty="0" err="1" smtClean="0">
                          <a:ln>
                            <a:noFill/>
                          </a:ln>
                          <a:solidFill>
                            <a:srgbClr val="0000FF"/>
                          </a:solidFill>
                          <a:effectLst/>
                          <a:latin typeface="Tahoma" pitchFamily="34" charset="0"/>
                          <a:ea typeface="楷体" pitchFamily="49" charset="-122"/>
                        </a:rPr>
                        <a:t>addRow</a:t>
                      </a:r>
                      <a:r>
                        <a:rPr kumimoji="0" lang="en-US" altLang="zh-CN" sz="1400" b="0" i="0" u="none" strike="noStrike" cap="none" normalizeH="0" baseline="0" dirty="0" smtClean="0">
                          <a:ln>
                            <a:noFill/>
                          </a:ln>
                          <a:solidFill>
                            <a:srgbClr val="0000FF"/>
                          </a:solidFill>
                          <a:effectLst/>
                          <a:latin typeface="Tahoma" pitchFamily="34" charset="0"/>
                          <a:ea typeface="楷体" pitchFamily="49" charset="-122"/>
                        </a:rPr>
                        <a:t>(Vector </a:t>
                      </a:r>
                      <a:r>
                        <a:rPr kumimoji="0" lang="en-US" altLang="zh-CN" sz="1400" b="0" i="0" u="none" strike="noStrike" cap="none" normalizeH="0" baseline="0" dirty="0" err="1" smtClean="0">
                          <a:ln>
                            <a:noFill/>
                          </a:ln>
                          <a:solidFill>
                            <a:srgbClr val="0000FF"/>
                          </a:solidFill>
                          <a:effectLst/>
                          <a:latin typeface="Tahoma" pitchFamily="34" charset="0"/>
                          <a:ea typeface="楷体" pitchFamily="49" charset="-122"/>
                        </a:rPr>
                        <a:t>rowData</a:t>
                      </a:r>
                      <a:r>
                        <a:rPr kumimoji="0" lang="en-US" altLang="zh-CN" sz="1400" b="0" i="0" u="none" strike="noStrike" cap="none" normalizeH="0" baseline="0" dirty="0" smtClean="0">
                          <a:ln>
                            <a:noFill/>
                          </a:ln>
                          <a:solidFill>
                            <a:srgbClr val="0000FF"/>
                          </a:solidFill>
                          <a:effectLst/>
                          <a:latin typeface="Tahoma" pitchFamily="34" charset="0"/>
                          <a:ea typeface="楷体" pitchFamily="49" charset="-122"/>
                        </a:rPr>
                        <a:t>)</a:t>
                      </a:r>
                    </a:p>
                  </a:txBody>
                  <a:tcPr marL="18000" marR="18000" marT="10800" marB="10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20000"/>
                        </a:lnSpc>
                        <a:spcBef>
                          <a:spcPct val="0"/>
                        </a:spcBef>
                        <a:spcAft>
                          <a:spcPct val="0"/>
                        </a:spcAft>
                        <a:buClr>
                          <a:schemeClr val="hlink"/>
                        </a:buClr>
                        <a:buSzTx/>
                        <a:buFont typeface="Wingdings" pitchFamily="2" charset="2"/>
                        <a:buNone/>
                        <a:tabLst/>
                      </a:pPr>
                      <a:r>
                        <a:rPr kumimoji="0" lang="zh-CN" altLang="en-US" sz="1400" b="1" i="0" u="none" strike="noStrike" cap="none" normalizeH="0" baseline="0" dirty="0" smtClean="0">
                          <a:ln>
                            <a:noFill/>
                          </a:ln>
                          <a:solidFill>
                            <a:srgbClr val="0000FF"/>
                          </a:solidFill>
                          <a:effectLst/>
                          <a:latin typeface="Tahoma" pitchFamily="34" charset="0"/>
                          <a:ea typeface="楷体" pitchFamily="49" charset="-122"/>
                        </a:rPr>
                        <a:t>向模型中添加一行</a:t>
                      </a:r>
                    </a:p>
                  </a:txBody>
                  <a:tcPr marL="18000" marR="18000" marT="10800" marB="10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434990">
                <a:tc>
                  <a:txBody>
                    <a:bodyPr/>
                    <a:lstStyle/>
                    <a:p>
                      <a:pPr marL="0" marR="0" lvl="0" indent="0" algn="l" defTabSz="914400" rtl="0" eaLnBrk="1" fontAlgn="base" latinLnBrk="0" hangingPunct="1">
                        <a:lnSpc>
                          <a:spcPct val="120000"/>
                        </a:lnSpc>
                        <a:spcBef>
                          <a:spcPct val="0"/>
                        </a:spcBef>
                        <a:spcAft>
                          <a:spcPct val="0"/>
                        </a:spcAft>
                        <a:buClr>
                          <a:schemeClr val="hlink"/>
                        </a:buClr>
                        <a:buSzTx/>
                        <a:buFont typeface="Wingdings" pitchFamily="2" charset="2"/>
                        <a:buNone/>
                        <a:tabLst/>
                      </a:pPr>
                      <a:r>
                        <a:rPr kumimoji="0" lang="en-US" altLang="zh-CN" sz="1400" b="0" i="0" u="none" strike="noStrike" cap="none" normalizeH="0" baseline="0" dirty="0" err="1" smtClean="0">
                          <a:ln>
                            <a:noFill/>
                          </a:ln>
                          <a:solidFill>
                            <a:schemeClr val="tx1"/>
                          </a:solidFill>
                          <a:effectLst/>
                          <a:latin typeface="Tahoma" pitchFamily="34" charset="0"/>
                          <a:ea typeface="楷体" pitchFamily="49" charset="-122"/>
                        </a:rPr>
                        <a:t>int</a:t>
                      </a:r>
                      <a:r>
                        <a:rPr kumimoji="0" lang="en-US" altLang="zh-CN" sz="1400" b="0" i="0" u="none" strike="noStrike" cap="none" normalizeH="0" baseline="0" dirty="0" smtClean="0">
                          <a:ln>
                            <a:noFill/>
                          </a:ln>
                          <a:solidFill>
                            <a:schemeClr val="tx1"/>
                          </a:solidFill>
                          <a:effectLst/>
                          <a:latin typeface="Tahoma" pitchFamily="34" charset="0"/>
                          <a:ea typeface="楷体" pitchFamily="49" charset="-122"/>
                        </a:rPr>
                        <a:t>  </a:t>
                      </a:r>
                      <a:r>
                        <a:rPr kumimoji="0" lang="en-US" altLang="zh-CN" sz="1400" b="0" i="0" u="none" strike="noStrike" cap="none" normalizeH="0" baseline="0" dirty="0" err="1" smtClean="0">
                          <a:ln>
                            <a:noFill/>
                          </a:ln>
                          <a:solidFill>
                            <a:schemeClr val="tx1"/>
                          </a:solidFill>
                          <a:effectLst/>
                          <a:latin typeface="Tahoma" pitchFamily="34" charset="0"/>
                          <a:ea typeface="楷体" pitchFamily="49" charset="-122"/>
                        </a:rPr>
                        <a:t>getColumnCount</a:t>
                      </a:r>
                      <a:r>
                        <a:rPr kumimoji="0" lang="en-US" altLang="zh-CN" sz="1400" b="0" i="0" u="none" strike="noStrike" cap="none" normalizeH="0" baseline="0" dirty="0" smtClean="0">
                          <a:ln>
                            <a:noFill/>
                          </a:ln>
                          <a:solidFill>
                            <a:schemeClr val="tx1"/>
                          </a:solidFill>
                          <a:effectLst/>
                          <a:latin typeface="Tahoma" pitchFamily="34" charset="0"/>
                          <a:ea typeface="楷体" pitchFamily="49" charset="-122"/>
                        </a:rPr>
                        <a:t>() </a:t>
                      </a:r>
                    </a:p>
                  </a:txBody>
                  <a:tcPr marL="18000" marR="18000" marT="10800" marB="10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20000"/>
                        </a:lnSpc>
                        <a:spcBef>
                          <a:spcPct val="0"/>
                        </a:spcBef>
                        <a:spcAft>
                          <a:spcPct val="0"/>
                        </a:spcAft>
                        <a:buClr>
                          <a:schemeClr val="hlink"/>
                        </a:buClr>
                        <a:buSzTx/>
                        <a:buFont typeface="Wingdings" pitchFamily="2" charset="2"/>
                        <a:buNone/>
                        <a:tabLst/>
                      </a:pPr>
                      <a:r>
                        <a:rPr kumimoji="0" lang="zh-CN" altLang="en-US" sz="1400" b="1" i="0" u="none" strike="noStrike" cap="none" normalizeH="0" baseline="0" smtClean="0">
                          <a:ln>
                            <a:noFill/>
                          </a:ln>
                          <a:solidFill>
                            <a:schemeClr val="tx1"/>
                          </a:solidFill>
                          <a:effectLst/>
                          <a:latin typeface="Tahoma" pitchFamily="34" charset="0"/>
                          <a:ea typeface="楷体" pitchFamily="49" charset="-122"/>
                        </a:rPr>
                        <a:t>返回数据表中的列数</a:t>
                      </a:r>
                    </a:p>
                  </a:txBody>
                  <a:tcPr marL="18000" marR="18000" marT="10800" marB="10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434990">
                <a:tc>
                  <a:txBody>
                    <a:bodyPr/>
                    <a:lstStyle/>
                    <a:p>
                      <a:pPr marL="0" marR="0" lvl="0" indent="0" algn="l" defTabSz="914400" rtl="0" eaLnBrk="1" fontAlgn="base" latinLnBrk="0" hangingPunct="1">
                        <a:lnSpc>
                          <a:spcPct val="120000"/>
                        </a:lnSpc>
                        <a:spcBef>
                          <a:spcPct val="0"/>
                        </a:spcBef>
                        <a:spcAft>
                          <a:spcPct val="0"/>
                        </a:spcAft>
                        <a:buClr>
                          <a:schemeClr val="hlink"/>
                        </a:buClr>
                        <a:buSzTx/>
                        <a:buFont typeface="Wingdings" pitchFamily="2" charset="2"/>
                        <a:buNone/>
                        <a:tabLst/>
                      </a:pPr>
                      <a:r>
                        <a:rPr kumimoji="0" lang="en-US" altLang="zh-CN" sz="1400" b="0" i="0" u="none" strike="noStrike" cap="none" normalizeH="0" baseline="0" dirty="0" smtClean="0">
                          <a:ln>
                            <a:noFill/>
                          </a:ln>
                          <a:solidFill>
                            <a:schemeClr val="tx1"/>
                          </a:solidFill>
                          <a:effectLst/>
                          <a:latin typeface="Tahoma" pitchFamily="34" charset="0"/>
                          <a:ea typeface="楷体" pitchFamily="49" charset="-122"/>
                        </a:rPr>
                        <a:t>String </a:t>
                      </a:r>
                      <a:r>
                        <a:rPr kumimoji="0" lang="en-US" altLang="zh-CN" sz="1400" b="0" i="0" u="none" strike="noStrike" cap="none" normalizeH="0" baseline="0" dirty="0" err="1" smtClean="0">
                          <a:ln>
                            <a:noFill/>
                          </a:ln>
                          <a:solidFill>
                            <a:schemeClr val="tx1"/>
                          </a:solidFill>
                          <a:effectLst/>
                          <a:latin typeface="Tahoma" pitchFamily="34" charset="0"/>
                          <a:ea typeface="楷体" pitchFamily="49" charset="-122"/>
                        </a:rPr>
                        <a:t>getColumnName</a:t>
                      </a:r>
                      <a:r>
                        <a:rPr kumimoji="0" lang="en-US" altLang="zh-CN" sz="1400" b="0" i="0" u="none" strike="noStrike" cap="none" normalizeH="0" baseline="0" dirty="0" smtClean="0">
                          <a:ln>
                            <a:noFill/>
                          </a:ln>
                          <a:solidFill>
                            <a:schemeClr val="tx1"/>
                          </a:solidFill>
                          <a:effectLst/>
                          <a:latin typeface="Tahoma" pitchFamily="34" charset="0"/>
                          <a:ea typeface="楷体" pitchFamily="49" charset="-122"/>
                        </a:rPr>
                        <a:t>(</a:t>
                      </a:r>
                      <a:r>
                        <a:rPr kumimoji="0" lang="en-US" altLang="zh-CN" sz="1400" b="0" i="0" u="none" strike="noStrike" cap="none" normalizeH="0" baseline="0" dirty="0" err="1" smtClean="0">
                          <a:ln>
                            <a:noFill/>
                          </a:ln>
                          <a:solidFill>
                            <a:schemeClr val="tx1"/>
                          </a:solidFill>
                          <a:effectLst/>
                          <a:latin typeface="Tahoma" pitchFamily="34" charset="0"/>
                          <a:ea typeface="楷体" pitchFamily="49" charset="-122"/>
                        </a:rPr>
                        <a:t>int</a:t>
                      </a:r>
                      <a:r>
                        <a:rPr kumimoji="0" lang="en-US" altLang="zh-CN" sz="1400" b="0" i="0" u="none" strike="noStrike" cap="none" normalizeH="0" baseline="0" dirty="0" smtClean="0">
                          <a:ln>
                            <a:noFill/>
                          </a:ln>
                          <a:solidFill>
                            <a:schemeClr val="tx1"/>
                          </a:solidFill>
                          <a:effectLst/>
                          <a:latin typeface="Tahoma" pitchFamily="34" charset="0"/>
                          <a:ea typeface="楷体" pitchFamily="49" charset="-122"/>
                        </a:rPr>
                        <a:t> column) </a:t>
                      </a:r>
                    </a:p>
                  </a:txBody>
                  <a:tcPr marL="18000" marR="18000" marT="10800" marB="10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20000"/>
                        </a:lnSpc>
                        <a:spcBef>
                          <a:spcPct val="0"/>
                        </a:spcBef>
                        <a:spcAft>
                          <a:spcPct val="0"/>
                        </a:spcAft>
                        <a:buClr>
                          <a:schemeClr val="hlink"/>
                        </a:buClr>
                        <a:buSzTx/>
                        <a:buFont typeface="Wingdings" pitchFamily="2" charset="2"/>
                        <a:buNone/>
                        <a:tabLst/>
                      </a:pPr>
                      <a:r>
                        <a:rPr kumimoji="0" lang="zh-CN" altLang="en-US" sz="1400" b="1" i="0" u="none" strike="noStrike" cap="none" normalizeH="0" baseline="0" smtClean="0">
                          <a:ln>
                            <a:noFill/>
                          </a:ln>
                          <a:solidFill>
                            <a:schemeClr val="tx1"/>
                          </a:solidFill>
                          <a:effectLst/>
                          <a:latin typeface="Tahoma" pitchFamily="34" charset="0"/>
                          <a:ea typeface="楷体" pitchFamily="49" charset="-122"/>
                        </a:rPr>
                        <a:t>返回列名</a:t>
                      </a:r>
                    </a:p>
                  </a:txBody>
                  <a:tcPr marL="18000" marR="18000" marT="10800" marB="10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434990">
                <a:tc>
                  <a:txBody>
                    <a:bodyPr/>
                    <a:lstStyle/>
                    <a:p>
                      <a:pPr marL="0" marR="0" lvl="0" indent="0" algn="l" defTabSz="914400" rtl="0" eaLnBrk="1" fontAlgn="base" latinLnBrk="0" hangingPunct="1">
                        <a:lnSpc>
                          <a:spcPct val="120000"/>
                        </a:lnSpc>
                        <a:spcBef>
                          <a:spcPct val="0"/>
                        </a:spcBef>
                        <a:spcAft>
                          <a:spcPct val="0"/>
                        </a:spcAft>
                        <a:buClr>
                          <a:schemeClr val="hlink"/>
                        </a:buClr>
                        <a:buSzTx/>
                        <a:buFont typeface="Wingdings" pitchFamily="2" charset="2"/>
                        <a:buNone/>
                        <a:tabLst/>
                      </a:pPr>
                      <a:r>
                        <a:rPr kumimoji="0" lang="en-US" altLang="zh-CN" sz="1400" b="0" i="0" u="none" strike="noStrike" cap="none" normalizeH="0" baseline="0" smtClean="0">
                          <a:ln>
                            <a:noFill/>
                          </a:ln>
                          <a:solidFill>
                            <a:schemeClr val="tx1"/>
                          </a:solidFill>
                          <a:effectLst/>
                          <a:latin typeface="Tahoma" pitchFamily="34" charset="0"/>
                          <a:ea typeface="楷体" pitchFamily="49" charset="-122"/>
                        </a:rPr>
                        <a:t>Vector getDataVector()      </a:t>
                      </a:r>
                    </a:p>
                  </a:txBody>
                  <a:tcPr marL="18000" marR="18000" marT="10800" marB="10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20000"/>
                        </a:lnSpc>
                        <a:spcBef>
                          <a:spcPct val="0"/>
                        </a:spcBef>
                        <a:spcAft>
                          <a:spcPct val="0"/>
                        </a:spcAft>
                        <a:buClr>
                          <a:schemeClr val="hlink"/>
                        </a:buClr>
                        <a:buSzTx/>
                        <a:buFont typeface="Wingdings" pitchFamily="2" charset="2"/>
                        <a:buNone/>
                        <a:tabLst/>
                      </a:pPr>
                      <a:r>
                        <a:rPr kumimoji="0" lang="zh-CN" altLang="en-US" sz="1400" b="1" i="0" u="none" strike="noStrike" cap="none" normalizeH="0" baseline="0" smtClean="0">
                          <a:ln>
                            <a:noFill/>
                          </a:ln>
                          <a:solidFill>
                            <a:schemeClr val="tx1"/>
                          </a:solidFill>
                          <a:effectLst/>
                          <a:latin typeface="Tahoma" pitchFamily="34" charset="0"/>
                          <a:ea typeface="楷体" pitchFamily="49" charset="-122"/>
                        </a:rPr>
                        <a:t>获得包含表格数据值的向量</a:t>
                      </a:r>
                    </a:p>
                  </a:txBody>
                  <a:tcPr marL="18000" marR="18000" marT="10800" marB="10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434990">
                <a:tc>
                  <a:txBody>
                    <a:bodyPr/>
                    <a:lstStyle/>
                    <a:p>
                      <a:pPr marL="0" marR="0" lvl="0" indent="0" algn="l" defTabSz="914400" rtl="0" eaLnBrk="1" fontAlgn="base" latinLnBrk="0" hangingPunct="1">
                        <a:lnSpc>
                          <a:spcPct val="120000"/>
                        </a:lnSpc>
                        <a:spcBef>
                          <a:spcPct val="0"/>
                        </a:spcBef>
                        <a:spcAft>
                          <a:spcPct val="0"/>
                        </a:spcAft>
                        <a:buClr>
                          <a:schemeClr val="hlink"/>
                        </a:buClr>
                        <a:buSzTx/>
                        <a:buFont typeface="Wingdings" pitchFamily="2" charset="2"/>
                        <a:buNone/>
                        <a:tabLst/>
                      </a:pPr>
                      <a:r>
                        <a:rPr kumimoji="0" lang="en-US" altLang="zh-CN" sz="1400" b="0" i="0" u="none" strike="noStrike" cap="none" normalizeH="0" baseline="0" dirty="0" err="1" smtClean="0">
                          <a:ln>
                            <a:noFill/>
                          </a:ln>
                          <a:solidFill>
                            <a:schemeClr val="tx1"/>
                          </a:solidFill>
                          <a:effectLst/>
                          <a:latin typeface="Tahoma" pitchFamily="34" charset="0"/>
                          <a:ea typeface="楷体" pitchFamily="49" charset="-122"/>
                        </a:rPr>
                        <a:t>int</a:t>
                      </a:r>
                      <a:r>
                        <a:rPr kumimoji="0" lang="en-US" altLang="zh-CN" sz="1400" b="0" i="0" u="none" strike="noStrike" cap="none" normalizeH="0" baseline="0" dirty="0" smtClean="0">
                          <a:ln>
                            <a:noFill/>
                          </a:ln>
                          <a:solidFill>
                            <a:schemeClr val="tx1"/>
                          </a:solidFill>
                          <a:effectLst/>
                          <a:latin typeface="Tahoma" pitchFamily="34" charset="0"/>
                          <a:ea typeface="楷体" pitchFamily="49" charset="-122"/>
                        </a:rPr>
                        <a:t>  </a:t>
                      </a:r>
                      <a:r>
                        <a:rPr kumimoji="0" lang="en-US" altLang="zh-CN" sz="1400" b="0" i="0" u="none" strike="noStrike" cap="none" normalizeH="0" baseline="0" dirty="0" err="1" smtClean="0">
                          <a:ln>
                            <a:noFill/>
                          </a:ln>
                          <a:solidFill>
                            <a:schemeClr val="tx1"/>
                          </a:solidFill>
                          <a:effectLst/>
                          <a:latin typeface="Tahoma" pitchFamily="34" charset="0"/>
                          <a:ea typeface="楷体" pitchFamily="49" charset="-122"/>
                        </a:rPr>
                        <a:t>getRowCount</a:t>
                      </a:r>
                      <a:r>
                        <a:rPr kumimoji="0" lang="en-US" altLang="zh-CN" sz="1400" b="0" i="0" u="none" strike="noStrike" cap="none" normalizeH="0" baseline="0" dirty="0" smtClean="0">
                          <a:ln>
                            <a:noFill/>
                          </a:ln>
                          <a:solidFill>
                            <a:schemeClr val="tx1"/>
                          </a:solidFill>
                          <a:effectLst/>
                          <a:latin typeface="Tahoma" pitchFamily="34" charset="0"/>
                          <a:ea typeface="楷体" pitchFamily="49" charset="-122"/>
                        </a:rPr>
                        <a:t>() </a:t>
                      </a:r>
                    </a:p>
                  </a:txBody>
                  <a:tcPr marL="18000" marR="18000" marT="10800" marB="10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20000"/>
                        </a:lnSpc>
                        <a:spcBef>
                          <a:spcPct val="0"/>
                        </a:spcBef>
                        <a:spcAft>
                          <a:spcPct val="0"/>
                        </a:spcAft>
                        <a:buClr>
                          <a:schemeClr val="hlink"/>
                        </a:buClr>
                        <a:buSzTx/>
                        <a:buFont typeface="Wingdings" pitchFamily="2" charset="2"/>
                        <a:buNone/>
                        <a:tabLst/>
                      </a:pPr>
                      <a:r>
                        <a:rPr kumimoji="0" lang="zh-CN" altLang="en-US" sz="1400" b="1" i="0" u="none" strike="noStrike" cap="none" normalizeH="0" baseline="0" smtClean="0">
                          <a:ln>
                            <a:noFill/>
                          </a:ln>
                          <a:solidFill>
                            <a:schemeClr val="tx1"/>
                          </a:solidFill>
                          <a:effectLst/>
                          <a:latin typeface="Tahoma" pitchFamily="34" charset="0"/>
                          <a:ea typeface="楷体" pitchFamily="49" charset="-122"/>
                        </a:rPr>
                        <a:t> 返回数据表格的行数</a:t>
                      </a:r>
                    </a:p>
                  </a:txBody>
                  <a:tcPr marL="18000" marR="18000" marT="10800" marB="10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434990">
                <a:tc>
                  <a:txBody>
                    <a:bodyPr/>
                    <a:lstStyle/>
                    <a:p>
                      <a:pPr marL="0" marR="0" lvl="0" indent="0" algn="l" defTabSz="914400" rtl="0" eaLnBrk="1" fontAlgn="base" latinLnBrk="0" hangingPunct="1">
                        <a:lnSpc>
                          <a:spcPct val="120000"/>
                        </a:lnSpc>
                        <a:spcBef>
                          <a:spcPct val="0"/>
                        </a:spcBef>
                        <a:spcAft>
                          <a:spcPct val="0"/>
                        </a:spcAft>
                        <a:buClr>
                          <a:schemeClr val="hlink"/>
                        </a:buClr>
                        <a:buSzTx/>
                        <a:buFont typeface="Wingdings" pitchFamily="2" charset="2"/>
                        <a:buNone/>
                        <a:tabLst/>
                      </a:pPr>
                      <a:r>
                        <a:rPr kumimoji="0" lang="en-US" altLang="zh-CN" sz="1400" b="0" i="0" u="none" strike="noStrike" cap="none" normalizeH="0" baseline="0" dirty="0" smtClean="0">
                          <a:ln>
                            <a:noFill/>
                          </a:ln>
                          <a:solidFill>
                            <a:srgbClr val="0000FF"/>
                          </a:solidFill>
                          <a:effectLst/>
                          <a:latin typeface="Tahoma" pitchFamily="34" charset="0"/>
                          <a:ea typeface="楷体" pitchFamily="49" charset="-122"/>
                        </a:rPr>
                        <a:t>Object  </a:t>
                      </a:r>
                      <a:r>
                        <a:rPr kumimoji="0" lang="en-US" altLang="zh-CN" sz="1400" b="0" i="0" u="none" strike="noStrike" cap="none" normalizeH="0" baseline="0" dirty="0" err="1" smtClean="0">
                          <a:ln>
                            <a:noFill/>
                          </a:ln>
                          <a:solidFill>
                            <a:srgbClr val="0000FF"/>
                          </a:solidFill>
                          <a:effectLst/>
                          <a:latin typeface="Tahoma" pitchFamily="34" charset="0"/>
                          <a:ea typeface="楷体" pitchFamily="49" charset="-122"/>
                        </a:rPr>
                        <a:t>getValueAt</a:t>
                      </a:r>
                      <a:r>
                        <a:rPr kumimoji="0" lang="en-US" altLang="zh-CN" sz="1400" b="0" i="0" u="none" strike="noStrike" cap="none" normalizeH="0" baseline="0" dirty="0" smtClean="0">
                          <a:ln>
                            <a:noFill/>
                          </a:ln>
                          <a:solidFill>
                            <a:srgbClr val="0000FF"/>
                          </a:solidFill>
                          <a:effectLst/>
                          <a:latin typeface="Tahoma" pitchFamily="34" charset="0"/>
                          <a:ea typeface="楷体" pitchFamily="49" charset="-122"/>
                        </a:rPr>
                        <a:t>(</a:t>
                      </a:r>
                      <a:r>
                        <a:rPr kumimoji="0" lang="en-US" altLang="zh-CN" sz="1400" b="0" i="0" u="none" strike="noStrike" cap="none" normalizeH="0" baseline="0" dirty="0" err="1" smtClean="0">
                          <a:ln>
                            <a:noFill/>
                          </a:ln>
                          <a:solidFill>
                            <a:srgbClr val="0000FF"/>
                          </a:solidFill>
                          <a:effectLst/>
                          <a:latin typeface="Tahoma" pitchFamily="34" charset="0"/>
                          <a:ea typeface="楷体" pitchFamily="49" charset="-122"/>
                        </a:rPr>
                        <a:t>int</a:t>
                      </a:r>
                      <a:r>
                        <a:rPr kumimoji="0" lang="en-US" altLang="zh-CN" sz="1400" b="0" i="0" u="none" strike="noStrike" cap="none" normalizeH="0" baseline="0" dirty="0" smtClean="0">
                          <a:ln>
                            <a:noFill/>
                          </a:ln>
                          <a:solidFill>
                            <a:srgbClr val="0000FF"/>
                          </a:solidFill>
                          <a:effectLst/>
                          <a:latin typeface="Tahoma" pitchFamily="34" charset="0"/>
                          <a:ea typeface="楷体" pitchFamily="49" charset="-122"/>
                        </a:rPr>
                        <a:t> row, </a:t>
                      </a:r>
                      <a:r>
                        <a:rPr kumimoji="0" lang="en-US" altLang="zh-CN" sz="1400" b="0" i="0" u="none" strike="noStrike" cap="none" normalizeH="0" baseline="0" dirty="0" err="1" smtClean="0">
                          <a:ln>
                            <a:noFill/>
                          </a:ln>
                          <a:solidFill>
                            <a:srgbClr val="0000FF"/>
                          </a:solidFill>
                          <a:effectLst/>
                          <a:latin typeface="Tahoma" pitchFamily="34" charset="0"/>
                          <a:ea typeface="楷体" pitchFamily="49" charset="-122"/>
                        </a:rPr>
                        <a:t>int</a:t>
                      </a:r>
                      <a:r>
                        <a:rPr kumimoji="0" lang="en-US" altLang="zh-CN" sz="1400" b="0" i="0" u="none" strike="noStrike" cap="none" normalizeH="0" baseline="0" dirty="0" smtClean="0">
                          <a:ln>
                            <a:noFill/>
                          </a:ln>
                          <a:solidFill>
                            <a:srgbClr val="0000FF"/>
                          </a:solidFill>
                          <a:effectLst/>
                          <a:latin typeface="Tahoma" pitchFamily="34" charset="0"/>
                          <a:ea typeface="楷体" pitchFamily="49" charset="-122"/>
                        </a:rPr>
                        <a:t> column)</a:t>
                      </a:r>
                    </a:p>
                  </a:txBody>
                  <a:tcPr marL="18000" marR="18000" marT="10800" marB="10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20000"/>
                        </a:lnSpc>
                        <a:spcBef>
                          <a:spcPct val="0"/>
                        </a:spcBef>
                        <a:spcAft>
                          <a:spcPct val="0"/>
                        </a:spcAft>
                        <a:buClr>
                          <a:schemeClr val="hlink"/>
                        </a:buClr>
                        <a:buSzTx/>
                        <a:buFont typeface="Wingdings" pitchFamily="2" charset="2"/>
                        <a:buNone/>
                        <a:tabLst/>
                      </a:pPr>
                      <a:r>
                        <a:rPr kumimoji="0" lang="zh-CN" altLang="en-US" sz="1400" b="1" i="0" u="none" strike="noStrike" cap="none" normalizeH="0" baseline="0" smtClean="0">
                          <a:ln>
                            <a:noFill/>
                          </a:ln>
                          <a:solidFill>
                            <a:srgbClr val="0000FF"/>
                          </a:solidFill>
                          <a:effectLst/>
                          <a:latin typeface="Tahoma" pitchFamily="34" charset="0"/>
                          <a:ea typeface="楷体" pitchFamily="49" charset="-122"/>
                        </a:rPr>
                        <a:t>返回单元格的值</a:t>
                      </a:r>
                    </a:p>
                  </a:txBody>
                  <a:tcPr marL="18000" marR="18000" marT="10800" marB="10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r h="434990">
                <a:tc>
                  <a:txBody>
                    <a:bodyPr/>
                    <a:lstStyle/>
                    <a:p>
                      <a:pPr marL="0" marR="0" lvl="0" indent="0" algn="l" defTabSz="914400" rtl="0" eaLnBrk="1" fontAlgn="base" latinLnBrk="0" hangingPunct="1">
                        <a:lnSpc>
                          <a:spcPct val="120000"/>
                        </a:lnSpc>
                        <a:spcBef>
                          <a:spcPct val="0"/>
                        </a:spcBef>
                        <a:spcAft>
                          <a:spcPct val="0"/>
                        </a:spcAft>
                        <a:buClr>
                          <a:schemeClr val="hlink"/>
                        </a:buClr>
                        <a:buSzTx/>
                        <a:buFont typeface="Wingdings" pitchFamily="2" charset="2"/>
                        <a:buNone/>
                        <a:tabLst/>
                      </a:pPr>
                      <a:r>
                        <a:rPr kumimoji="0" lang="en-US" altLang="zh-CN" sz="1400" b="0" i="0" u="none" strike="noStrike" cap="none" normalizeH="0" baseline="0" smtClean="0">
                          <a:ln>
                            <a:noFill/>
                          </a:ln>
                          <a:solidFill>
                            <a:srgbClr val="0000FF"/>
                          </a:solidFill>
                          <a:effectLst/>
                          <a:latin typeface="Tahoma" pitchFamily="34" charset="0"/>
                          <a:ea typeface="楷体" pitchFamily="49" charset="-122"/>
                        </a:rPr>
                        <a:t>removeRow(int row) </a:t>
                      </a:r>
                    </a:p>
                  </a:txBody>
                  <a:tcPr marL="18000" marR="18000" marT="10800" marB="10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20000"/>
                        </a:lnSpc>
                        <a:spcBef>
                          <a:spcPct val="0"/>
                        </a:spcBef>
                        <a:spcAft>
                          <a:spcPct val="0"/>
                        </a:spcAft>
                        <a:buClr>
                          <a:schemeClr val="hlink"/>
                        </a:buClr>
                        <a:buSzTx/>
                        <a:buFont typeface="Wingdings" pitchFamily="2" charset="2"/>
                        <a:buNone/>
                        <a:tabLst/>
                      </a:pPr>
                      <a:r>
                        <a:rPr kumimoji="0" lang="zh-CN" altLang="en-US" sz="1400" b="1" i="0" u="none" strike="noStrike" cap="none" normalizeH="0" baseline="0" dirty="0" smtClean="0">
                          <a:ln>
                            <a:noFill/>
                          </a:ln>
                          <a:solidFill>
                            <a:srgbClr val="0000FF"/>
                          </a:solidFill>
                          <a:effectLst/>
                          <a:latin typeface="Tahoma" pitchFamily="34" charset="0"/>
                          <a:ea typeface="楷体" pitchFamily="49" charset="-122"/>
                        </a:rPr>
                        <a:t>从模型中移走一行</a:t>
                      </a:r>
                    </a:p>
                  </a:txBody>
                  <a:tcPr marL="18000" marR="18000" marT="10800" marB="10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32818" name="Rectangle 40"/>
          <p:cNvSpPr>
            <a:spLocks noGrp="1" noChangeArrowheads="1"/>
          </p:cNvSpPr>
          <p:nvPr>
            <p:ph type="title"/>
          </p:nvPr>
        </p:nvSpPr>
        <p:spPr>
          <a:xfrm>
            <a:off x="4500563" y="12700"/>
            <a:ext cx="4824412" cy="620713"/>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en-US" altLang="zh-CN" sz="2800" smtClean="0"/>
              <a:t>DefaultTableModel</a:t>
            </a:r>
            <a:r>
              <a:rPr lang="zh-CN" altLang="en-US" sz="2800" smtClean="0"/>
              <a:t>类</a:t>
            </a:r>
          </a:p>
        </p:txBody>
      </p:sp>
    </p:spTree>
    <p:extLst>
      <p:ext uri="{BB962C8B-B14F-4D97-AF65-F5344CB8AC3E}">
        <p14:creationId xmlns:p14="http://schemas.microsoft.com/office/powerpoint/2010/main" val="1796260744"/>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5" descr="羊皮纸"/>
          <p:cNvSpPr>
            <a:spLocks noGrp="1" noChangeArrowheads="1"/>
          </p:cNvSpPr>
          <p:nvPr>
            <p:ph type="title"/>
          </p:nvPr>
        </p:nvSpPr>
        <p:spPr>
          <a:xfrm>
            <a:off x="3851275" y="5445125"/>
            <a:ext cx="4787900" cy="620713"/>
          </a:xfrm>
          <a:blipFill dpi="0" rotWithShape="1">
            <a:blip r:embed="rId3"/>
            <a:srcRect/>
            <a:tile tx="0" ty="0" sx="100000" sy="100000" flip="none" algn="tl"/>
          </a:blipFill>
          <a:ln>
            <a:solidFill>
              <a:srgbClr val="FFCC00"/>
            </a:solidFill>
            <a:miter lim="800000"/>
            <a:headEnd/>
            <a:tailEnd/>
          </a:ln>
        </p:spPr>
        <p:txBody>
          <a:bodyPr/>
          <a:lstStyle/>
          <a:p>
            <a:pPr eaLnBrk="1" hangingPunct="1"/>
            <a:r>
              <a:rPr lang="zh-CN" altLang="en-US" sz="1800" smtClean="0">
                <a:solidFill>
                  <a:schemeClr val="tx1"/>
                </a:solidFill>
              </a:rPr>
              <a:t>应用</a:t>
            </a:r>
            <a:r>
              <a:rPr lang="en-US" altLang="zh-CN" sz="1800" smtClean="0">
                <a:solidFill>
                  <a:schemeClr val="tx1"/>
                </a:solidFill>
              </a:rPr>
              <a:t>DefaultTableModel</a:t>
            </a:r>
            <a:r>
              <a:rPr lang="zh-CN" altLang="en-US" sz="1800" smtClean="0">
                <a:solidFill>
                  <a:schemeClr val="tx1"/>
                </a:solidFill>
              </a:rPr>
              <a:t>创建表格</a:t>
            </a:r>
          </a:p>
        </p:txBody>
      </p:sp>
      <p:pic>
        <p:nvPicPr>
          <p:cNvPr id="33795" name="图片 2" descr="屏幕剪辑"/>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9850" y="811213"/>
            <a:ext cx="9074150" cy="463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9824835"/>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611560" y="1052736"/>
            <a:ext cx="7772400" cy="4114800"/>
          </a:xfrm>
        </p:spPr>
        <p:txBody>
          <a:bodyPr/>
          <a:lstStyle/>
          <a:p>
            <a:pPr marL="0" indent="0">
              <a:lnSpc>
                <a:spcPct val="150000"/>
              </a:lnSpc>
              <a:buNone/>
            </a:pPr>
            <a:r>
              <a:rPr lang="en-US" altLang="zh-CN" sz="2400" dirty="0" err="1" smtClean="0"/>
              <a:t>DefaultTableModel</a:t>
            </a:r>
            <a:r>
              <a:rPr lang="zh-CN" altLang="en-US" sz="2400" dirty="0" smtClean="0"/>
              <a:t>类未提供删除列的方法，可以先获取列名向量（</a:t>
            </a:r>
            <a:r>
              <a:rPr lang="en-US" altLang="zh-CN" sz="2400" dirty="0" err="1" smtClean="0"/>
              <a:t>getClumnNames</a:t>
            </a:r>
            <a:r>
              <a:rPr lang="en-US" altLang="zh-CN" sz="2400" dirty="0" smtClean="0"/>
              <a:t>())</a:t>
            </a:r>
            <a:r>
              <a:rPr lang="zh-CN" altLang="en-US" sz="2400" dirty="0" smtClean="0"/>
              <a:t>和表格数据向量</a:t>
            </a:r>
            <a:r>
              <a:rPr lang="en-US" altLang="zh-CN" sz="2400" dirty="0"/>
              <a:t>(</a:t>
            </a:r>
            <a:r>
              <a:rPr lang="en-US" altLang="zh-CN" sz="2400" dirty="0" err="1" smtClean="0"/>
              <a:t>getDataVector</a:t>
            </a:r>
            <a:r>
              <a:rPr lang="en-US" altLang="zh-CN" sz="2400" dirty="0" smtClean="0"/>
              <a:t> </a:t>
            </a:r>
            <a:r>
              <a:rPr lang="en-US" altLang="zh-CN" sz="2400" dirty="0"/>
              <a:t>())</a:t>
            </a:r>
            <a:r>
              <a:rPr lang="zh-CN" altLang="en-US" sz="2400" dirty="0" smtClean="0"/>
              <a:t>，再对列名向量</a:t>
            </a:r>
            <a:r>
              <a:rPr lang="en-US" altLang="zh-CN" sz="2400" dirty="0" smtClean="0"/>
              <a:t>remove(</a:t>
            </a:r>
            <a:r>
              <a:rPr lang="en-US" altLang="zh-CN" sz="2400" dirty="0" err="1" smtClean="0"/>
              <a:t>int</a:t>
            </a:r>
            <a:r>
              <a:rPr lang="en-US" altLang="zh-CN" sz="2400" dirty="0" smtClean="0"/>
              <a:t> c)</a:t>
            </a:r>
            <a:r>
              <a:rPr lang="zh-CN" altLang="en-US" sz="2400" dirty="0" smtClean="0"/>
              <a:t>和表格数据向量</a:t>
            </a:r>
            <a:r>
              <a:rPr lang="en-US" altLang="zh-CN" sz="2400" dirty="0" smtClean="0"/>
              <a:t>(</a:t>
            </a:r>
            <a:r>
              <a:rPr lang="en-US" altLang="zh-CN" sz="2400" dirty="0" err="1" smtClean="0"/>
              <a:t>data.get</a:t>
            </a:r>
            <a:r>
              <a:rPr lang="en-US" altLang="zh-CN" sz="2400" dirty="0" smtClean="0"/>
              <a:t>(</a:t>
            </a:r>
            <a:r>
              <a:rPr lang="en-US" altLang="zh-CN" sz="2400" dirty="0" err="1" smtClean="0"/>
              <a:t>i</a:t>
            </a:r>
            <a:r>
              <a:rPr lang="en-US" altLang="zh-CN" sz="2400" dirty="0" smtClean="0"/>
              <a:t>).remove(c))</a:t>
            </a:r>
            <a:r>
              <a:rPr lang="zh-CN" altLang="en-US" sz="2400" dirty="0" smtClean="0"/>
              <a:t>操作，然后用</a:t>
            </a:r>
            <a:r>
              <a:rPr lang="en-US" altLang="zh-CN" sz="2400" dirty="0" err="1" smtClean="0"/>
              <a:t>setVector</a:t>
            </a:r>
            <a:r>
              <a:rPr lang="en-US" altLang="zh-CN" sz="2400" dirty="0" smtClean="0"/>
              <a:t>(</a:t>
            </a:r>
            <a:r>
              <a:rPr lang="en-US" altLang="zh-CN" sz="2400" dirty="0" err="1" smtClean="0"/>
              <a:t>data,columnName</a:t>
            </a:r>
            <a:r>
              <a:rPr lang="en-US" altLang="zh-CN" sz="2400" dirty="0" smtClean="0"/>
              <a:t>)</a:t>
            </a:r>
            <a:r>
              <a:rPr lang="zh-CN" altLang="en-US" sz="2400" dirty="0" smtClean="0"/>
              <a:t>更新表格即可，插入列的步骤类似。</a:t>
            </a:r>
            <a:endParaRPr lang="zh-CN" altLang="en-US" sz="2400" dirty="0"/>
          </a:p>
        </p:txBody>
      </p:sp>
    </p:spTree>
    <p:extLst>
      <p:ext uri="{BB962C8B-B14F-4D97-AF65-F5344CB8AC3E}">
        <p14:creationId xmlns:p14="http://schemas.microsoft.com/office/powerpoint/2010/main" val="227328250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a:xfrm>
            <a:off x="683568" y="404664"/>
            <a:ext cx="7772400" cy="1143000"/>
          </a:xfrm>
        </p:spPr>
        <p:txBody>
          <a:bodyPr/>
          <a:lstStyle/>
          <a:p>
            <a:r>
              <a:rPr lang="zh-CN" altLang="en-US" sz="3200" dirty="0" smtClean="0"/>
              <a:t>类</a:t>
            </a:r>
            <a:r>
              <a:rPr lang="en-US" altLang="zh-CN" sz="3200" dirty="0" err="1" smtClean="0"/>
              <a:t>Jtable</a:t>
            </a:r>
            <a:r>
              <a:rPr lang="zh-CN" altLang="en-US" sz="3200" dirty="0" smtClean="0"/>
              <a:t>的成员方法：</a:t>
            </a:r>
          </a:p>
        </p:txBody>
      </p:sp>
      <p:sp>
        <p:nvSpPr>
          <p:cNvPr id="34819" name="内容占位符 2"/>
          <p:cNvSpPr>
            <a:spLocks noGrp="1"/>
          </p:cNvSpPr>
          <p:nvPr>
            <p:ph idx="1"/>
          </p:nvPr>
        </p:nvSpPr>
        <p:spPr>
          <a:xfrm>
            <a:off x="131851" y="1412776"/>
            <a:ext cx="9036496" cy="4114800"/>
          </a:xfrm>
        </p:spPr>
        <p:txBody>
          <a:bodyPr/>
          <a:lstStyle/>
          <a:p>
            <a:pPr marL="0" indent="0">
              <a:buFontTx/>
              <a:buNone/>
            </a:pPr>
            <a:r>
              <a:rPr lang="zh-CN" altLang="en-US" sz="2200" dirty="0" smtClean="0"/>
              <a:t>表格可直接添加到窗口窗口中。</a:t>
            </a:r>
            <a:endParaRPr lang="en-US" altLang="zh-CN" sz="2200" dirty="0" smtClean="0"/>
          </a:p>
          <a:p>
            <a:pPr marL="0" indent="0">
              <a:buFontTx/>
              <a:buNone/>
            </a:pPr>
            <a:r>
              <a:rPr lang="en-US" altLang="zh-CN" sz="2200" dirty="0" err="1" smtClean="0"/>
              <a:t>setPreferredScrollableViewportSize</a:t>
            </a:r>
            <a:r>
              <a:rPr lang="en-US" altLang="zh-CN" sz="2200" dirty="0" smtClean="0"/>
              <a:t>(Dimension s);</a:t>
            </a:r>
            <a:r>
              <a:rPr lang="zh-CN" altLang="en-US" sz="2200" dirty="0" smtClean="0"/>
              <a:t>设置表格显示区域的大小</a:t>
            </a:r>
            <a:endParaRPr lang="en-US" altLang="zh-CN" sz="2200" dirty="0" smtClean="0"/>
          </a:p>
          <a:p>
            <a:pPr marL="0" indent="0">
              <a:buFontTx/>
              <a:buNone/>
            </a:pPr>
            <a:r>
              <a:rPr lang="en-US" altLang="zh-CN" sz="2200" dirty="0" err="1" smtClean="0"/>
              <a:t>setAutoResizeMode</a:t>
            </a:r>
            <a:r>
              <a:rPr lang="en-US" altLang="zh-CN" sz="2200" dirty="0" smtClean="0"/>
              <a:t>(</a:t>
            </a:r>
            <a:r>
              <a:rPr lang="en-US" altLang="zh-CN" sz="2200" dirty="0" err="1" smtClean="0"/>
              <a:t>int</a:t>
            </a:r>
            <a:r>
              <a:rPr lang="en-US" altLang="zh-CN" sz="2200" dirty="0" smtClean="0"/>
              <a:t> mode);</a:t>
            </a:r>
            <a:r>
              <a:rPr lang="zh-CN" altLang="en-US" sz="2200" dirty="0" smtClean="0"/>
              <a:t>设置表格调整模式</a:t>
            </a:r>
            <a:endParaRPr lang="en-US" altLang="zh-CN" sz="2200" dirty="0" smtClean="0"/>
          </a:p>
          <a:p>
            <a:pPr marL="0" indent="0">
              <a:buFontTx/>
              <a:buNone/>
            </a:pPr>
            <a:r>
              <a:rPr lang="en-US" altLang="zh-CN" sz="2200" dirty="0" smtClean="0"/>
              <a:t>Mode</a:t>
            </a:r>
            <a:r>
              <a:rPr lang="zh-CN" altLang="en-US" sz="2200" dirty="0" smtClean="0"/>
              <a:t>的取值：</a:t>
            </a:r>
            <a:r>
              <a:rPr lang="en-US" altLang="zh-CN" sz="2200" dirty="0" err="1" smtClean="0"/>
              <a:t>JTable.AUTO_RESIZE_OFF</a:t>
            </a:r>
            <a:r>
              <a:rPr lang="zh-CN" altLang="en-US" sz="2200" dirty="0" smtClean="0"/>
              <a:t>（表格宽度变），</a:t>
            </a:r>
            <a:r>
              <a:rPr lang="en-US" altLang="zh-CN" sz="2200" dirty="0" err="1" smtClean="0"/>
              <a:t>JTable.AUTO_RESIZE_NEXT_COLUMN,JTable.AUTO_SUBSEQUENT_COLUMNS</a:t>
            </a:r>
            <a:r>
              <a:rPr lang="en-US" altLang="zh-CN" sz="2200" dirty="0" smtClean="0"/>
              <a:t>, (</a:t>
            </a:r>
            <a:r>
              <a:rPr lang="zh-CN" altLang="en-US" sz="2200" dirty="0" smtClean="0"/>
              <a:t>当前列之后的所有列宽变，表格宽度不变）</a:t>
            </a:r>
            <a:r>
              <a:rPr lang="en-US" altLang="zh-CN" sz="2200" dirty="0" err="1" smtClean="0"/>
              <a:t>JTable.AUTO_LAST_COLUMN</a:t>
            </a:r>
            <a:r>
              <a:rPr lang="en-US" altLang="zh-CN" sz="2200" dirty="0" smtClean="0"/>
              <a:t>,</a:t>
            </a:r>
            <a:r>
              <a:rPr lang="zh-CN" altLang="en-US" sz="2200" dirty="0" smtClean="0"/>
              <a:t>（最后一列变，其他列宽不变，表格宽度不变）</a:t>
            </a:r>
            <a:r>
              <a:rPr lang="en-US" altLang="zh-CN" sz="2200" dirty="0" err="1" smtClean="0"/>
              <a:t>JTable.AUTO_LAST_COLUMNS</a:t>
            </a:r>
            <a:r>
              <a:rPr lang="zh-CN" altLang="en-US" sz="2200" dirty="0" smtClean="0"/>
              <a:t>（所有列宽变，表格宽度不变）</a:t>
            </a:r>
            <a:endParaRPr lang="en-US" altLang="zh-CN" sz="2200" dirty="0" smtClean="0"/>
          </a:p>
          <a:p>
            <a:pPr marL="0" indent="0">
              <a:buNone/>
            </a:pPr>
            <a:r>
              <a:rPr lang="en-US" altLang="zh-CN" sz="2200" dirty="0" err="1" smtClean="0"/>
              <a:t>getSelectedColumn</a:t>
            </a:r>
            <a:r>
              <a:rPr lang="en-US" altLang="zh-CN" sz="2200" dirty="0" smtClean="0"/>
              <a:t>();</a:t>
            </a:r>
            <a:r>
              <a:rPr lang="zh-CN" altLang="en-US" sz="2200" dirty="0" smtClean="0"/>
              <a:t>返回选中的第一列的下标，</a:t>
            </a:r>
            <a:r>
              <a:rPr lang="en-US" altLang="zh-CN" sz="2200" dirty="0" err="1" smtClean="0"/>
              <a:t>getSelectedRow</a:t>
            </a:r>
            <a:r>
              <a:rPr lang="en-US" altLang="zh-CN" sz="2200" dirty="0"/>
              <a:t>();</a:t>
            </a:r>
          </a:p>
          <a:p>
            <a:pPr marL="0" indent="0">
              <a:buNone/>
            </a:pPr>
            <a:r>
              <a:rPr lang="en-US" altLang="zh-CN" sz="2200" dirty="0" err="1" smtClean="0"/>
              <a:t>getSelectedColumns</a:t>
            </a:r>
            <a:r>
              <a:rPr lang="en-US" altLang="zh-CN" sz="2200" dirty="0" smtClean="0"/>
              <a:t>();</a:t>
            </a:r>
            <a:r>
              <a:rPr lang="zh-CN" altLang="en-US" sz="2200" dirty="0" smtClean="0"/>
              <a:t>返回所有选中列的下标，</a:t>
            </a:r>
            <a:r>
              <a:rPr lang="en-US" altLang="zh-CN" sz="2200" dirty="0" err="1" smtClean="0"/>
              <a:t>getSelectedRows</a:t>
            </a:r>
            <a:r>
              <a:rPr lang="en-US" altLang="zh-CN" sz="2200" dirty="0" smtClean="0"/>
              <a:t>();</a:t>
            </a:r>
          </a:p>
          <a:p>
            <a:pPr marL="0" indent="0">
              <a:buNone/>
            </a:pPr>
            <a:r>
              <a:rPr lang="en-US" altLang="zh-CN" sz="2200" dirty="0" err="1" smtClean="0"/>
              <a:t>getSelectedColumnCount</a:t>
            </a:r>
            <a:r>
              <a:rPr lang="en-US" altLang="zh-CN" sz="2200" dirty="0" smtClean="0"/>
              <a:t>();</a:t>
            </a:r>
            <a:r>
              <a:rPr lang="zh-CN" altLang="en-US" sz="2200" dirty="0" smtClean="0"/>
              <a:t>返回选中列的总数，</a:t>
            </a:r>
            <a:r>
              <a:rPr lang="en-US" altLang="zh-CN" sz="2200" dirty="0" err="1" smtClean="0"/>
              <a:t>getSelectedRowCount</a:t>
            </a:r>
            <a:r>
              <a:rPr lang="en-US" altLang="zh-CN" sz="2200" dirty="0"/>
              <a:t>();</a:t>
            </a:r>
          </a:p>
          <a:p>
            <a:pPr marL="0" indent="0">
              <a:buFontTx/>
              <a:buNone/>
            </a:pPr>
            <a:endParaRPr lang="en-US" altLang="zh-CN" sz="2200" dirty="0" smtClean="0"/>
          </a:p>
          <a:p>
            <a:pPr marL="0" indent="0">
              <a:buFontTx/>
              <a:buNone/>
            </a:pPr>
            <a:endParaRPr lang="en-US" altLang="zh-CN" sz="2200" dirty="0" smtClean="0"/>
          </a:p>
          <a:p>
            <a:pPr marL="0" indent="0">
              <a:buFontTx/>
              <a:buNone/>
            </a:pPr>
            <a:endParaRPr lang="zh-CN" altLang="en-US" sz="2200" dirty="0" smtClean="0"/>
          </a:p>
        </p:txBody>
      </p:sp>
    </p:spTree>
    <p:extLst>
      <p:ext uri="{BB962C8B-B14F-4D97-AF65-F5344CB8AC3E}">
        <p14:creationId xmlns:p14="http://schemas.microsoft.com/office/powerpoint/2010/main" val="1762931457"/>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0099"/>
      </a:hlink>
      <a:folHlink>
        <a:srgbClr val="800080"/>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0099"/>
      </a:hlink>
      <a:folHlink>
        <a:srgbClr val="800080"/>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274</TotalTime>
  <Words>4205</Words>
  <Application>Microsoft Office PowerPoint</Application>
  <PresentationFormat>全屏显示(4:3)</PresentationFormat>
  <Paragraphs>673</Paragraphs>
  <Slides>41</Slides>
  <Notes>13</Notes>
  <HiddenSlides>0</HiddenSlides>
  <MMClips>0</MMClips>
  <ScaleCrop>false</ScaleCrop>
  <HeadingPairs>
    <vt:vector size="4" baseType="variant">
      <vt:variant>
        <vt:lpstr>主题</vt:lpstr>
      </vt:variant>
      <vt:variant>
        <vt:i4>2</vt:i4>
      </vt:variant>
      <vt:variant>
        <vt:lpstr>幻灯片标题</vt:lpstr>
      </vt:variant>
      <vt:variant>
        <vt:i4>41</vt:i4>
      </vt:variant>
    </vt:vector>
  </HeadingPairs>
  <TitlesOfParts>
    <vt:vector size="43" baseType="lpstr">
      <vt:lpstr>默认设计模板</vt:lpstr>
      <vt:lpstr>1_默认设计模板</vt:lpstr>
      <vt:lpstr>PowerPoint 演示文稿</vt:lpstr>
      <vt:lpstr>表格（JTable）的构造方法 </vt:lpstr>
      <vt:lpstr>PowerPoint 演示文稿</vt:lpstr>
      <vt:lpstr>简单表格实例</vt:lpstr>
      <vt:lpstr>表格JTable的数据模型</vt:lpstr>
      <vt:lpstr>DefaultTableModel类</vt:lpstr>
      <vt:lpstr>应用DefaultTableModel创建表格</vt:lpstr>
      <vt:lpstr>PowerPoint 演示文稿</vt:lpstr>
      <vt:lpstr>类Jtable的成员方法：</vt:lpstr>
      <vt:lpstr>AbstractTableModel类</vt:lpstr>
      <vt:lpstr>继承AbstractTableModel类创建表格</vt:lpstr>
      <vt:lpstr>继承AbstractTableModel类创建表格的问题</vt:lpstr>
      <vt:lpstr>继承AbstractTableModel类 创建可编辑的表格</vt:lpstr>
      <vt:lpstr>PowerPoint 演示文稿</vt:lpstr>
      <vt:lpstr>PowerPoint 演示文稿</vt:lpstr>
      <vt:lpstr>PowerPoint 演示文稿</vt:lpstr>
      <vt:lpstr>将JTable中的数据显示在JTextField等组件中</vt:lpstr>
      <vt:lpstr>PowerPoint 演示文稿</vt:lpstr>
      <vt:lpstr>表格的基本操作</vt:lpstr>
      <vt:lpstr>PowerPoint 演示文稿</vt:lpstr>
      <vt:lpstr>JTree</vt:lpstr>
      <vt:lpstr>树JTree </vt:lpstr>
      <vt:lpstr>PowerPoint 演示文稿</vt:lpstr>
      <vt:lpstr>树JTree</vt:lpstr>
      <vt:lpstr>PowerPoint 演示文稿</vt:lpstr>
      <vt:lpstr>PowerPoint 演示文稿</vt:lpstr>
      <vt:lpstr>PowerPoint 演示文稿</vt:lpstr>
      <vt:lpstr>PowerPoint 演示文稿</vt:lpstr>
      <vt:lpstr>PowerPoint 演示文稿</vt:lpstr>
      <vt:lpstr>3、使用JTree(TreeNode root)创建树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课后练习</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hp</dc:creator>
  <cp:lastModifiedBy>DELL</cp:lastModifiedBy>
  <cp:revision>6</cp:revision>
  <dcterms:created xsi:type="dcterms:W3CDTF">2013-10-29T14:27:03Z</dcterms:created>
  <dcterms:modified xsi:type="dcterms:W3CDTF">2015-12-13T10:23:00Z</dcterms:modified>
</cp:coreProperties>
</file>