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1.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ppt/tags/tag1.xml" ContentType="application/vnd.openxmlformats-officedocument.presentationml.tag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91" r:id="rId3"/>
    <p:sldId id="280" r:id="rId4"/>
    <p:sldId id="281" r:id="rId5"/>
    <p:sldId id="282"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7" r:id="rId25"/>
    <p:sldId id="276" r:id="rId26"/>
    <p:sldId id="278" r:id="rId27"/>
    <p:sldId id="279"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AC8E"/>
    <a:srgbClr val="7AB6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E2606-1F0F-4EDC-8A81-28C03FBC096A}" type="datetimeFigureOut">
              <a:rPr kumimoji="1" lang="ja-JP" altLang="en-US" smtClean="0"/>
              <a:t>2022/5/18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EF476-0530-4CAC-AF92-BB26AD494B10}" type="slidenum">
              <a:rPr kumimoji="1" lang="ja-JP" altLang="en-US" smtClean="0"/>
              <a:t>‹#›</a:t>
            </a:fld>
            <a:endParaRPr kumimoji="1" lang="ja-JP" altLang="en-US"/>
          </a:p>
        </p:txBody>
      </p:sp>
    </p:spTree>
    <p:extLst>
      <p:ext uri="{BB962C8B-B14F-4D97-AF65-F5344CB8AC3E}">
        <p14:creationId xmlns:p14="http://schemas.microsoft.com/office/powerpoint/2010/main" val="37044887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AWS ではマネージド ML サービスのセットを用意しており、ML の経験がなくてもアプリケーションに統合できます。 </a:t>
            </a:r>
          </a:p>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 </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コンピュータービジョン – Amazon Rekognition を使用すると、イメージと動画の両方で物体認識と顔認識ができます。Amazon Textract では、イメージ内のテキストを抽出できます。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音声 – Amazon Polly ではテキストの読み上げができ、Amazon Transcribe では音声をテキストに変換できます。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言語 – Amazon Comprehend では NLP を活用して、テキストに含まれるインサイトと関係を見つけることができます。Amazon Translate では、テキストをさまざまな言語に翻訳できます。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チャットボット – Amazon Lex は、音声または文字テキストを介したインタラクティブな会話アプリケーションの構築を支援するサービスです。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予測 – Amazon Forecast では機械学習を活用して、時系列データと追加の変数を組み合わせることにより予測を立てます。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レコメンデーション – Amazon Personalize は別種の機械学習サービスです。顧客別にパーソナライズされたレコメンデーションの作成に役立ちます。</a:t>
            </a:r>
          </a:p>
          <a:p>
            <a:pPr lvl="0"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 </a:t>
            </a:r>
          </a:p>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以上のマネージドサービスは、懸案のドメインのさまざまな側面でトレーニングされています。プロセスを開始できるように特定のデータをご用意ください。</a:t>
            </a:r>
          </a:p>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 </a:t>
            </a:r>
          </a:p>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自分で操作する方法を学んでから、コースの後半でこれらの管理サービスの多くについて学習します。</a:t>
            </a:r>
          </a:p>
        </p:txBody>
      </p:sp>
    </p:spTree>
    <p:extLst>
      <p:ext uri="{BB962C8B-B14F-4D97-AF65-F5344CB8AC3E}">
        <p14:creationId xmlns:p14="http://schemas.microsoft.com/office/powerpoint/2010/main" val="2300672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93D1094-8183-469B-B5F7-93254157AA81}" type="datetimeFigureOut">
              <a:rPr kumimoji="1" lang="ja-JP" altLang="en-US" smtClean="0"/>
              <a:t>2022/5/18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098D76D-BAE8-4D6B-ACC5-523F8B0A7807}" type="slidenum">
              <a:rPr kumimoji="1" lang="ja-JP" altLang="en-US" smtClean="0"/>
              <a:t>‹#›</a:t>
            </a:fld>
            <a:endParaRPr kumimoji="1" lang="ja-JP" altLang="en-US"/>
          </a:p>
        </p:txBody>
      </p:sp>
    </p:spTree>
    <p:extLst>
      <p:ext uri="{BB962C8B-B14F-4D97-AF65-F5344CB8AC3E}">
        <p14:creationId xmlns:p14="http://schemas.microsoft.com/office/powerpoint/2010/main" val="3893490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93D1094-8183-469B-B5F7-93254157AA81}" type="datetimeFigureOut">
              <a:rPr kumimoji="1" lang="ja-JP" altLang="en-US" smtClean="0"/>
              <a:t>2022/5/18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098D76D-BAE8-4D6B-ACC5-523F8B0A7807}" type="slidenum">
              <a:rPr kumimoji="1" lang="ja-JP" altLang="en-US" smtClean="0"/>
              <a:t>‹#›</a:t>
            </a:fld>
            <a:endParaRPr kumimoji="1" lang="ja-JP" altLang="en-US"/>
          </a:p>
        </p:txBody>
      </p:sp>
    </p:spTree>
    <p:extLst>
      <p:ext uri="{BB962C8B-B14F-4D97-AF65-F5344CB8AC3E}">
        <p14:creationId xmlns:p14="http://schemas.microsoft.com/office/powerpoint/2010/main" val="899381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93D1094-8183-469B-B5F7-93254157AA81}" type="datetimeFigureOut">
              <a:rPr kumimoji="1" lang="ja-JP" altLang="en-US" smtClean="0"/>
              <a:t>2022/5/18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098D76D-BAE8-4D6B-ACC5-523F8B0A7807}" type="slidenum">
              <a:rPr kumimoji="1" lang="ja-JP" altLang="en-US" smtClean="0"/>
              <a:t>‹#›</a:t>
            </a:fld>
            <a:endParaRPr kumimoji="1" lang="ja-JP" altLang="en-US"/>
          </a:p>
        </p:txBody>
      </p:sp>
    </p:spTree>
    <p:extLst>
      <p:ext uri="{BB962C8B-B14F-4D97-AF65-F5344CB8AC3E}">
        <p14:creationId xmlns:p14="http://schemas.microsoft.com/office/powerpoint/2010/main" val="4269968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93D1094-8183-469B-B5F7-93254157AA81}" type="datetimeFigureOut">
              <a:rPr kumimoji="1" lang="ja-JP" altLang="en-US" smtClean="0"/>
              <a:t>2022/5/18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098D76D-BAE8-4D6B-ACC5-523F8B0A7807}" type="slidenum">
              <a:rPr kumimoji="1" lang="ja-JP" altLang="en-US" smtClean="0"/>
              <a:t>‹#›</a:t>
            </a:fld>
            <a:endParaRPr kumimoji="1" lang="ja-JP" altLang="en-US"/>
          </a:p>
        </p:txBody>
      </p:sp>
    </p:spTree>
    <p:extLst>
      <p:ext uri="{BB962C8B-B14F-4D97-AF65-F5344CB8AC3E}">
        <p14:creationId xmlns:p14="http://schemas.microsoft.com/office/powerpoint/2010/main" val="113476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93D1094-8183-469B-B5F7-93254157AA81}" type="datetimeFigureOut">
              <a:rPr kumimoji="1" lang="ja-JP" altLang="en-US" smtClean="0"/>
              <a:t>2022/5/18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098D76D-BAE8-4D6B-ACC5-523F8B0A7807}" type="slidenum">
              <a:rPr kumimoji="1" lang="ja-JP" altLang="en-US" smtClean="0"/>
              <a:t>‹#›</a:t>
            </a:fld>
            <a:endParaRPr kumimoji="1" lang="ja-JP" altLang="en-US"/>
          </a:p>
        </p:txBody>
      </p:sp>
    </p:spTree>
    <p:extLst>
      <p:ext uri="{BB962C8B-B14F-4D97-AF65-F5344CB8AC3E}">
        <p14:creationId xmlns:p14="http://schemas.microsoft.com/office/powerpoint/2010/main" val="298962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93D1094-8183-469B-B5F7-93254157AA81}" type="datetimeFigureOut">
              <a:rPr kumimoji="1" lang="ja-JP" altLang="en-US" smtClean="0"/>
              <a:t>2022/5/18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098D76D-BAE8-4D6B-ACC5-523F8B0A7807}" type="slidenum">
              <a:rPr kumimoji="1" lang="ja-JP" altLang="en-US" smtClean="0"/>
              <a:t>‹#›</a:t>
            </a:fld>
            <a:endParaRPr kumimoji="1" lang="ja-JP" altLang="en-US"/>
          </a:p>
        </p:txBody>
      </p:sp>
    </p:spTree>
    <p:extLst>
      <p:ext uri="{BB962C8B-B14F-4D97-AF65-F5344CB8AC3E}">
        <p14:creationId xmlns:p14="http://schemas.microsoft.com/office/powerpoint/2010/main" val="1636722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93D1094-8183-469B-B5F7-93254157AA81}" type="datetimeFigureOut">
              <a:rPr kumimoji="1" lang="ja-JP" altLang="en-US" smtClean="0"/>
              <a:t>2022/5/18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098D76D-BAE8-4D6B-ACC5-523F8B0A7807}" type="slidenum">
              <a:rPr kumimoji="1" lang="ja-JP" altLang="en-US" smtClean="0"/>
              <a:t>‹#›</a:t>
            </a:fld>
            <a:endParaRPr kumimoji="1" lang="ja-JP" altLang="en-US"/>
          </a:p>
        </p:txBody>
      </p:sp>
    </p:spTree>
    <p:extLst>
      <p:ext uri="{BB962C8B-B14F-4D97-AF65-F5344CB8AC3E}">
        <p14:creationId xmlns:p14="http://schemas.microsoft.com/office/powerpoint/2010/main" val="4092220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93D1094-8183-469B-B5F7-93254157AA81}" type="datetimeFigureOut">
              <a:rPr kumimoji="1" lang="ja-JP" altLang="en-US" smtClean="0"/>
              <a:t>2022/5/18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098D76D-BAE8-4D6B-ACC5-523F8B0A7807}" type="slidenum">
              <a:rPr kumimoji="1" lang="ja-JP" altLang="en-US" smtClean="0"/>
              <a:t>‹#›</a:t>
            </a:fld>
            <a:endParaRPr kumimoji="1" lang="ja-JP" altLang="en-US"/>
          </a:p>
        </p:txBody>
      </p:sp>
    </p:spTree>
    <p:extLst>
      <p:ext uri="{BB962C8B-B14F-4D97-AF65-F5344CB8AC3E}">
        <p14:creationId xmlns:p14="http://schemas.microsoft.com/office/powerpoint/2010/main" val="195739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93D1094-8183-469B-B5F7-93254157AA81}" type="datetimeFigureOut">
              <a:rPr kumimoji="1" lang="ja-JP" altLang="en-US" smtClean="0"/>
              <a:t>2022/5/18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098D76D-BAE8-4D6B-ACC5-523F8B0A7807}" type="slidenum">
              <a:rPr kumimoji="1" lang="ja-JP" altLang="en-US" smtClean="0"/>
              <a:t>‹#›</a:t>
            </a:fld>
            <a:endParaRPr kumimoji="1" lang="ja-JP" altLang="en-US"/>
          </a:p>
        </p:txBody>
      </p:sp>
    </p:spTree>
    <p:extLst>
      <p:ext uri="{BB962C8B-B14F-4D97-AF65-F5344CB8AC3E}">
        <p14:creationId xmlns:p14="http://schemas.microsoft.com/office/powerpoint/2010/main" val="409646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93D1094-8183-469B-B5F7-93254157AA81}" type="datetimeFigureOut">
              <a:rPr kumimoji="1" lang="ja-JP" altLang="en-US" smtClean="0"/>
              <a:t>2022/5/18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098D76D-BAE8-4D6B-ACC5-523F8B0A7807}" type="slidenum">
              <a:rPr kumimoji="1" lang="ja-JP" altLang="en-US" smtClean="0"/>
              <a:t>‹#›</a:t>
            </a:fld>
            <a:endParaRPr kumimoji="1" lang="ja-JP" altLang="en-US"/>
          </a:p>
        </p:txBody>
      </p:sp>
    </p:spTree>
    <p:extLst>
      <p:ext uri="{BB962C8B-B14F-4D97-AF65-F5344CB8AC3E}">
        <p14:creationId xmlns:p14="http://schemas.microsoft.com/office/powerpoint/2010/main" val="3939646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93D1094-8183-469B-B5F7-93254157AA81}" type="datetimeFigureOut">
              <a:rPr kumimoji="1" lang="ja-JP" altLang="en-US" smtClean="0"/>
              <a:t>2022/5/18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098D76D-BAE8-4D6B-ACC5-523F8B0A7807}" type="slidenum">
              <a:rPr kumimoji="1" lang="ja-JP" altLang="en-US" smtClean="0"/>
              <a:t>‹#›</a:t>
            </a:fld>
            <a:endParaRPr kumimoji="1" lang="ja-JP" altLang="en-US"/>
          </a:p>
        </p:txBody>
      </p:sp>
    </p:spTree>
    <p:extLst>
      <p:ext uri="{BB962C8B-B14F-4D97-AF65-F5344CB8AC3E}">
        <p14:creationId xmlns:p14="http://schemas.microsoft.com/office/powerpoint/2010/main" val="42239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D1094-8183-469B-B5F7-93254157AA81}" type="datetimeFigureOut">
              <a:rPr kumimoji="1" lang="ja-JP" altLang="en-US" smtClean="0"/>
              <a:t>2022/5/18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8D76D-BAE8-4D6B-ACC5-523F8B0A7807}" type="slidenum">
              <a:rPr kumimoji="1" lang="ja-JP" altLang="en-US" smtClean="0"/>
              <a:t>‹#›</a:t>
            </a:fld>
            <a:endParaRPr kumimoji="1" lang="ja-JP" altLang="en-US"/>
          </a:p>
        </p:txBody>
      </p:sp>
    </p:spTree>
    <p:extLst>
      <p:ext uri="{BB962C8B-B14F-4D97-AF65-F5344CB8AC3E}">
        <p14:creationId xmlns:p14="http://schemas.microsoft.com/office/powerpoint/2010/main" val="4077166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aws.amazon.com/ja_jp/pythonsdk/?id=docs_gateway"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g"/><Relationship Id="rId1" Type="http://schemas.openxmlformats.org/officeDocument/2006/relationships/slideLayout" Target="../slideLayouts/slideLayout7.xml"/><Relationship Id="rId4" Type="http://schemas.openxmlformats.org/officeDocument/2006/relationships/image" Target="../media/image3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notesSlide" Target="../notesSlides/notesSlide1.xml"/><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NULL"/><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NUL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jpe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4800" b="1"/>
              <a:t>実習科目</a:t>
            </a:r>
            <a:r>
              <a:rPr lang="ja-JP" altLang="en-US" sz="4800" b="1" smtClean="0"/>
              <a:t>研修</a:t>
            </a:r>
            <a:r>
              <a:rPr lang="en-US" altLang="ja-JP" sz="4800" b="1" smtClean="0"/>
              <a:t/>
            </a:r>
            <a:br>
              <a:rPr lang="en-US" altLang="ja-JP" sz="4800" b="1" smtClean="0"/>
            </a:br>
            <a:r>
              <a:rPr lang="ja-JP" altLang="en-US" sz="4800" b="1" smtClean="0"/>
              <a:t>クラウドコンピューティング</a:t>
            </a:r>
            <a:r>
              <a:rPr lang="en-US" altLang="ja-JP" sz="4800" b="1" smtClean="0"/>
              <a:t>A</a:t>
            </a:r>
            <a:endParaRPr kumimoji="1" lang="ja-JP" altLang="en-US" sz="4800" b="1"/>
          </a:p>
        </p:txBody>
      </p:sp>
      <p:sp>
        <p:nvSpPr>
          <p:cNvPr id="3" name="サブタイトル 2"/>
          <p:cNvSpPr>
            <a:spLocks noGrp="1"/>
          </p:cNvSpPr>
          <p:nvPr>
            <p:ph type="subTitle" idx="1"/>
          </p:nvPr>
        </p:nvSpPr>
        <p:spPr/>
        <p:txBody>
          <a:bodyPr>
            <a:normAutofit lnSpcReduction="10000"/>
          </a:bodyPr>
          <a:lstStyle/>
          <a:p>
            <a:r>
              <a:rPr kumimoji="1" lang="en-US" altLang="ja-JP" b="1" smtClean="0"/>
              <a:t>AWS</a:t>
            </a:r>
            <a:r>
              <a:rPr kumimoji="1" lang="ja-JP" altLang="en-US" b="1" smtClean="0"/>
              <a:t>　</a:t>
            </a:r>
            <a:r>
              <a:rPr kumimoji="1" lang="en-US" altLang="ja-JP" b="1" smtClean="0"/>
              <a:t>AI</a:t>
            </a:r>
            <a:r>
              <a:rPr kumimoji="1" lang="ja-JP" altLang="en-US" b="1" smtClean="0"/>
              <a:t>サービス</a:t>
            </a:r>
            <a:r>
              <a:rPr kumimoji="1" lang="en-US" altLang="ja-JP" b="1" smtClean="0"/>
              <a:t>API</a:t>
            </a:r>
            <a:r>
              <a:rPr kumimoji="1" lang="ja-JP" altLang="en-US" b="1" smtClean="0"/>
              <a:t>を使用した</a:t>
            </a:r>
            <a:r>
              <a:rPr kumimoji="1" lang="en-US" altLang="ja-JP" b="1" smtClean="0"/>
              <a:t>AI</a:t>
            </a:r>
            <a:r>
              <a:rPr kumimoji="1" lang="ja-JP" altLang="en-US" b="1" smtClean="0"/>
              <a:t>システムの開発</a:t>
            </a:r>
            <a:endParaRPr kumimoji="1" lang="en-US" altLang="ja-JP" b="1" smtClean="0"/>
          </a:p>
          <a:p>
            <a:r>
              <a:rPr lang="ja-JP" altLang="en-US" b="1" smtClean="0"/>
              <a:t>第２回　</a:t>
            </a:r>
            <a:endParaRPr lang="en-US" altLang="ja-JP" b="1" smtClean="0"/>
          </a:p>
          <a:p>
            <a:r>
              <a:rPr lang="en-US" altLang="ja-JP" b="1"/>
              <a:t>Rekognition</a:t>
            </a:r>
            <a:r>
              <a:rPr lang="ja-JP" altLang="en-US" b="1" smtClean="0"/>
              <a:t>（コンピュータビジョン）サービス</a:t>
            </a:r>
            <a:endParaRPr lang="en-US" altLang="ja-JP" b="1" smtClean="0"/>
          </a:p>
          <a:p>
            <a:r>
              <a:rPr lang="en-US" altLang="ja-JP" b="1"/>
              <a:t>Textract</a:t>
            </a:r>
            <a:r>
              <a:rPr kumimoji="1" lang="ja-JP" altLang="en-US" b="1" smtClean="0"/>
              <a:t>（</a:t>
            </a:r>
            <a:r>
              <a:rPr lang="ja-JP" altLang="en-US" b="1" smtClean="0"/>
              <a:t>コンピュータビジョン</a:t>
            </a:r>
            <a:r>
              <a:rPr kumimoji="1" lang="ja-JP" altLang="en-US" b="1" smtClean="0"/>
              <a:t>）サービス</a:t>
            </a:r>
            <a:endParaRPr kumimoji="1" lang="ja-JP" altLang="en-US" b="1"/>
          </a:p>
        </p:txBody>
      </p:sp>
    </p:spTree>
    <p:extLst>
      <p:ext uri="{BB962C8B-B14F-4D97-AF65-F5344CB8AC3E}">
        <p14:creationId xmlns:p14="http://schemas.microsoft.com/office/powerpoint/2010/main" val="2396519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15341" y="388190"/>
            <a:ext cx="6093410" cy="993932"/>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検出</a:t>
            </a:r>
            <a:r>
              <a:rPr lang="ja-JP" altLang="en-US" sz="2000" b="1" dirty="0" smtClean="0"/>
              <a:t>した顔の位置を画像で示す</a:t>
            </a:r>
            <a:r>
              <a:rPr kumimoji="1" lang="ja-JP" altLang="en-US" sz="2000" b="1" dirty="0" smtClean="0"/>
              <a:t>（</a:t>
            </a:r>
            <a:r>
              <a:rPr kumimoji="1" lang="en-US" altLang="ja-JP" sz="2000" b="1" dirty="0" smtClean="0"/>
              <a:t>P173</a:t>
            </a:r>
            <a:r>
              <a:rPr kumimoji="1" lang="ja-JP" altLang="en-US" sz="2000" b="1" dirty="0" smtClean="0"/>
              <a:t>～</a:t>
            </a:r>
            <a:r>
              <a:rPr kumimoji="1" lang="en-US" altLang="ja-JP" sz="2000" b="1" dirty="0" smtClean="0"/>
              <a:t>P177</a:t>
            </a:r>
            <a:r>
              <a:rPr kumimoji="1" lang="ja-JP" altLang="en-US" sz="2000" b="1" dirty="0" smtClean="0"/>
              <a:t>）</a:t>
            </a:r>
            <a:endParaRPr kumimoji="1" lang="en-US" altLang="ja-JP" sz="2000" b="1" dirty="0" smtClean="0"/>
          </a:p>
          <a:p>
            <a:pPr algn="ctr"/>
            <a:r>
              <a:rPr lang="en-US" altLang="ja-JP" sz="2000" b="1" dirty="0" smtClean="0"/>
              <a:t>face_show.py</a:t>
            </a:r>
            <a:endParaRPr kumimoji="1" lang="ja-JP" altLang="en-US" sz="2000" b="1" dirty="0"/>
          </a:p>
        </p:txBody>
      </p:sp>
      <p:sp>
        <p:nvSpPr>
          <p:cNvPr id="3" name="テキスト ボックス 2"/>
          <p:cNvSpPr txBox="1"/>
          <p:nvPr/>
        </p:nvSpPr>
        <p:spPr>
          <a:xfrm>
            <a:off x="315341" y="1880858"/>
            <a:ext cx="4951562" cy="646331"/>
          </a:xfrm>
          <a:prstGeom prst="rect">
            <a:avLst/>
          </a:prstGeom>
          <a:solidFill>
            <a:schemeClr val="accent4">
              <a:lumMod val="40000"/>
              <a:lumOff val="60000"/>
            </a:schemeClr>
          </a:solidFill>
        </p:spPr>
        <p:txBody>
          <a:bodyPr wrap="square" rtlCol="0">
            <a:spAutoFit/>
          </a:bodyPr>
          <a:lstStyle/>
          <a:p>
            <a:r>
              <a:rPr kumimoji="1" lang="ja-JP" altLang="en-US" b="1" smtClean="0"/>
              <a:t>画像ライブラリ </a:t>
            </a:r>
            <a:r>
              <a:rPr kumimoji="1" lang="en-US" altLang="ja-JP" b="1" smtClean="0"/>
              <a:t>Pillow </a:t>
            </a:r>
            <a:r>
              <a:rPr kumimoji="1" lang="ja-JP" altLang="en-US" b="1" smtClean="0"/>
              <a:t>のインストール</a:t>
            </a:r>
            <a:endParaRPr kumimoji="1" lang="en-US" altLang="ja-JP" b="1" smtClean="0"/>
          </a:p>
          <a:p>
            <a:r>
              <a:rPr lang="ja-JP" altLang="en-US" b="1"/>
              <a:t>　</a:t>
            </a:r>
            <a:r>
              <a:rPr lang="en-US" altLang="ja-JP" b="1" smtClean="0"/>
              <a:t>pip  install  pillow</a:t>
            </a:r>
            <a:endParaRPr kumimoji="1" lang="ja-JP" altLang="en-US" b="1"/>
          </a:p>
        </p:txBody>
      </p:sp>
      <p:sp>
        <p:nvSpPr>
          <p:cNvPr id="4" name="テキスト ボックス 3"/>
          <p:cNvSpPr txBox="1"/>
          <p:nvPr/>
        </p:nvSpPr>
        <p:spPr>
          <a:xfrm>
            <a:off x="379562" y="2907402"/>
            <a:ext cx="4887341" cy="1200329"/>
          </a:xfrm>
          <a:prstGeom prst="rect">
            <a:avLst/>
          </a:prstGeom>
          <a:solidFill>
            <a:schemeClr val="accent4">
              <a:lumMod val="40000"/>
              <a:lumOff val="60000"/>
            </a:schemeClr>
          </a:solidFill>
        </p:spPr>
        <p:txBody>
          <a:bodyPr wrap="square" rtlCol="0">
            <a:spAutoFit/>
          </a:bodyPr>
          <a:lstStyle/>
          <a:p>
            <a:r>
              <a:rPr lang="en-US" altLang="ja-JP" b="1" smtClean="0"/>
              <a:t>face_show.py</a:t>
            </a:r>
          </a:p>
          <a:p>
            <a:r>
              <a:rPr kumimoji="1" lang="ja-JP" altLang="en-US" b="1"/>
              <a:t>検出</a:t>
            </a:r>
            <a:r>
              <a:rPr kumimoji="1" lang="ja-JP" altLang="en-US" b="1" smtClean="0"/>
              <a:t>した顔の位置を画像で示すプログラム</a:t>
            </a:r>
            <a:endParaRPr kumimoji="1" lang="en-US" altLang="ja-JP" b="1" smtClean="0"/>
          </a:p>
          <a:p>
            <a:r>
              <a:rPr lang="ja-JP" altLang="en-US" b="1" smtClean="0"/>
              <a:t>実行</a:t>
            </a:r>
            <a:endParaRPr lang="en-US" altLang="ja-JP" b="1" smtClean="0"/>
          </a:p>
          <a:p>
            <a:r>
              <a:rPr kumimoji="1" lang="ja-JP" altLang="en-US" b="1"/>
              <a:t>　</a:t>
            </a:r>
            <a:r>
              <a:rPr kumimoji="1" lang="en-US" altLang="ja-JP" b="1" smtClean="0"/>
              <a:t>python  face_show.py  man.jpg</a:t>
            </a:r>
            <a:endParaRPr kumimoji="1" lang="ja-JP" altLang="en-US" b="1"/>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3998" y="1173192"/>
            <a:ext cx="3419896" cy="2378614"/>
          </a:xfrm>
          <a:prstGeom prst="rect">
            <a:avLst/>
          </a:prstGeom>
        </p:spPr>
      </p:pic>
      <p:sp>
        <p:nvSpPr>
          <p:cNvPr id="6" name="フローチャート: 他ページ結合子 5"/>
          <p:cNvSpPr/>
          <p:nvPr/>
        </p:nvSpPr>
        <p:spPr>
          <a:xfrm>
            <a:off x="6603998" y="379563"/>
            <a:ext cx="1949570" cy="741872"/>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実行結果</a:t>
            </a:r>
            <a:endParaRPr kumimoji="1" lang="en-US" altLang="ja-JP" b="1" smtClean="0"/>
          </a:p>
          <a:p>
            <a:pPr algn="ctr"/>
            <a:r>
              <a:rPr lang="en-US" altLang="ja-JP" b="1" smtClean="0"/>
              <a:t>show_man.jpg</a:t>
            </a:r>
            <a:endParaRPr kumimoji="1" lang="ja-JP" altLang="en-US" b="1"/>
          </a:p>
        </p:txBody>
      </p:sp>
      <p:sp>
        <p:nvSpPr>
          <p:cNvPr id="7" name="テキスト ボックス 6"/>
          <p:cNvSpPr txBox="1"/>
          <p:nvPr/>
        </p:nvSpPr>
        <p:spPr>
          <a:xfrm>
            <a:off x="379561" y="4487944"/>
            <a:ext cx="4887341" cy="1200329"/>
          </a:xfrm>
          <a:prstGeom prst="rect">
            <a:avLst/>
          </a:prstGeom>
          <a:solidFill>
            <a:schemeClr val="accent4">
              <a:lumMod val="40000"/>
              <a:lumOff val="60000"/>
            </a:schemeClr>
          </a:solidFill>
        </p:spPr>
        <p:txBody>
          <a:bodyPr wrap="square" rtlCol="0">
            <a:spAutoFit/>
          </a:bodyPr>
          <a:lstStyle/>
          <a:p>
            <a:r>
              <a:rPr lang="en-US" altLang="ja-JP" b="1" smtClean="0"/>
              <a:t>face_show.py</a:t>
            </a:r>
          </a:p>
          <a:p>
            <a:r>
              <a:rPr kumimoji="1" lang="ja-JP" altLang="en-US" b="1"/>
              <a:t>検出</a:t>
            </a:r>
            <a:r>
              <a:rPr kumimoji="1" lang="ja-JP" altLang="en-US" b="1" smtClean="0"/>
              <a:t>した顔の位置を画像で示すプログラム</a:t>
            </a:r>
            <a:endParaRPr kumimoji="1" lang="en-US" altLang="ja-JP" b="1" smtClean="0"/>
          </a:p>
          <a:p>
            <a:r>
              <a:rPr lang="ja-JP" altLang="en-US" b="1" smtClean="0"/>
              <a:t>実行</a:t>
            </a:r>
            <a:endParaRPr lang="en-US" altLang="ja-JP" b="1" smtClean="0"/>
          </a:p>
          <a:p>
            <a:r>
              <a:rPr kumimoji="1" lang="ja-JP" altLang="en-US" b="1"/>
              <a:t>　</a:t>
            </a:r>
            <a:r>
              <a:rPr kumimoji="1" lang="en-US" altLang="ja-JP" b="1" smtClean="0"/>
              <a:t>python  face_show.py  man2.jpg</a:t>
            </a:r>
            <a:endParaRPr kumimoji="1" lang="ja-JP" altLang="en-US" b="1"/>
          </a:p>
        </p:txBody>
      </p:sp>
      <p:sp>
        <p:nvSpPr>
          <p:cNvPr id="8" name="フローチャート: 他ページ結合子 7"/>
          <p:cNvSpPr/>
          <p:nvPr/>
        </p:nvSpPr>
        <p:spPr>
          <a:xfrm>
            <a:off x="8806779" y="2426914"/>
            <a:ext cx="1949570" cy="741872"/>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実行結果</a:t>
            </a:r>
            <a:endParaRPr kumimoji="1" lang="en-US" altLang="ja-JP" b="1" smtClean="0"/>
          </a:p>
          <a:p>
            <a:pPr algn="ctr"/>
            <a:r>
              <a:rPr lang="en-US" altLang="ja-JP" b="1" smtClean="0"/>
              <a:t>show_man2.jpg</a:t>
            </a:r>
            <a:endParaRPr kumimoji="1" lang="ja-JP" altLang="en-US" b="1"/>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06779" y="3195804"/>
            <a:ext cx="2890641" cy="3412030"/>
          </a:xfrm>
          <a:prstGeom prst="rect">
            <a:avLst/>
          </a:prstGeom>
        </p:spPr>
      </p:pic>
      <p:cxnSp>
        <p:nvCxnSpPr>
          <p:cNvPr id="11" name="直線矢印コネクタ 10"/>
          <p:cNvCxnSpPr>
            <a:stCxn id="4" idx="3"/>
            <a:endCxn id="5" idx="1"/>
          </p:cNvCxnSpPr>
          <p:nvPr/>
        </p:nvCxnSpPr>
        <p:spPr>
          <a:xfrm flipV="1">
            <a:off x="5266903" y="2362499"/>
            <a:ext cx="1337095" cy="11450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3"/>
            <a:endCxn id="9" idx="1"/>
          </p:cNvCxnSpPr>
          <p:nvPr/>
        </p:nvCxnSpPr>
        <p:spPr>
          <a:xfrm flipV="1">
            <a:off x="5266902" y="4901819"/>
            <a:ext cx="3539877" cy="1862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754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15341" y="388190"/>
            <a:ext cx="6628923"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指定</a:t>
            </a:r>
            <a:r>
              <a:rPr lang="ja-JP" altLang="en-US" sz="2000" b="1" dirty="0" smtClean="0"/>
              <a:t>した顔を探す</a:t>
            </a:r>
            <a:r>
              <a:rPr kumimoji="1" lang="ja-JP" altLang="en-US" sz="2000" b="1" dirty="0" smtClean="0"/>
              <a:t>（</a:t>
            </a:r>
            <a:r>
              <a:rPr kumimoji="1" lang="en-US" altLang="ja-JP" sz="2000" b="1" dirty="0" smtClean="0"/>
              <a:t>P181</a:t>
            </a:r>
            <a:r>
              <a:rPr kumimoji="1" lang="ja-JP" altLang="en-US" sz="2000" b="1" dirty="0" smtClean="0"/>
              <a:t>～</a:t>
            </a:r>
            <a:r>
              <a:rPr kumimoji="1" lang="en-US" altLang="ja-JP" sz="2000" b="1" dirty="0" smtClean="0"/>
              <a:t>P192</a:t>
            </a:r>
            <a:r>
              <a:rPr kumimoji="1" lang="ja-JP" altLang="en-US" sz="2000" b="1" dirty="0" smtClean="0"/>
              <a:t>）</a:t>
            </a:r>
            <a:r>
              <a:rPr lang="en-US" altLang="ja-JP" sz="2000" b="1" dirty="0" smtClean="0"/>
              <a:t>face_compare.py</a:t>
            </a:r>
            <a:endParaRPr lang="ja-JP" altLang="en-US" sz="2000" b="1" dirty="0"/>
          </a:p>
        </p:txBody>
      </p:sp>
      <p:sp>
        <p:nvSpPr>
          <p:cNvPr id="3" name="テキスト ボックス 2"/>
          <p:cNvSpPr txBox="1"/>
          <p:nvPr/>
        </p:nvSpPr>
        <p:spPr>
          <a:xfrm>
            <a:off x="306718" y="1073368"/>
            <a:ext cx="1677360" cy="369332"/>
          </a:xfrm>
          <a:prstGeom prst="rect">
            <a:avLst/>
          </a:prstGeom>
          <a:solidFill>
            <a:schemeClr val="accent6">
              <a:lumMod val="40000"/>
              <a:lumOff val="60000"/>
            </a:schemeClr>
          </a:solidFill>
        </p:spPr>
        <p:txBody>
          <a:bodyPr wrap="square" rtlCol="0">
            <a:spAutoFit/>
          </a:bodyPr>
          <a:lstStyle/>
          <a:p>
            <a:r>
              <a:rPr lang="en-US" altLang="ja-JP" b="1" smtClean="0">
                <a:latin typeface="Amazon Ember Light" panose="020B0403020204020204" pitchFamily="34" charset="0"/>
                <a:ea typeface="Amazon Ember Light" panose="020B0403020204020204" pitchFamily="34" charset="0"/>
                <a:cs typeface="Amazon Ember Light" panose="020B0403020204020204" pitchFamily="34" charset="0"/>
              </a:rPr>
              <a:t>Rekoginition</a:t>
            </a:r>
            <a:endParaRPr kumimoji="1" lang="ja-JP" altLang="en-US"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 name="テキスト ボックス 3"/>
          <p:cNvSpPr txBox="1"/>
          <p:nvPr/>
        </p:nvSpPr>
        <p:spPr>
          <a:xfrm>
            <a:off x="306719" y="1434074"/>
            <a:ext cx="4801118" cy="1200329"/>
          </a:xfrm>
          <a:prstGeom prst="rect">
            <a:avLst/>
          </a:prstGeom>
          <a:solidFill>
            <a:schemeClr val="accent1">
              <a:lumMod val="40000"/>
              <a:lumOff val="60000"/>
            </a:schemeClr>
          </a:solidFill>
        </p:spPr>
        <p:txBody>
          <a:bodyPr wrap="square" rtlCol="0">
            <a:spAutoFit/>
          </a:bodyPr>
          <a:lstStyle/>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機能：ソース画像の顔をターゲット画像の顔と比較する</a:t>
            </a:r>
            <a:endPar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endParaRPr>
          </a:p>
          <a:p>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使い方：</a:t>
            </a:r>
            <a:endPar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endParaRPr>
          </a:p>
          <a:p>
            <a:r>
              <a:rPr lang="ja-JP" altLang="en-US" sz="1200" b="1">
                <a:latin typeface="Amazon Ember Light" panose="020B0403020204020204" pitchFamily="34" charset="0"/>
                <a:ea typeface="Amazon Ember Light" panose="020B0403020204020204" pitchFamily="34" charset="0"/>
                <a:cs typeface="Amazon Ember Light" panose="020B0403020204020204" pitchFamily="34" charset="0"/>
              </a:rPr>
              <a:t>　</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compare_faces(</a:t>
            </a:r>
          </a:p>
          <a:p>
            <a:r>
              <a:rPr kumimoji="1" lang="en-US" altLang="ja-JP" sz="1200" b="1">
                <a:latin typeface="Amazon Ember Light" panose="020B0403020204020204" pitchFamily="34" charset="0"/>
                <a:ea typeface="Amazon Ember Light" panose="020B0403020204020204" pitchFamily="34" charset="0"/>
                <a:cs typeface="Amazon Ember Light" panose="020B0403020204020204" pitchFamily="34" charset="0"/>
              </a:rPr>
              <a:t>	</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SourceImage = { ‘Bytes’ : </a:t>
            </a:r>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ソース画像データ </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a:t>
            </a:r>
          </a:p>
          <a:p>
            <a:r>
              <a:rPr lang="en-US" altLang="ja-JP" sz="1200" b="1">
                <a:latin typeface="Amazon Ember Light" panose="020B0403020204020204" pitchFamily="34" charset="0"/>
                <a:ea typeface="Amazon Ember Light" panose="020B0403020204020204" pitchFamily="34" charset="0"/>
                <a:cs typeface="Amazon Ember Light" panose="020B0403020204020204" pitchFamily="34" charset="0"/>
              </a:rPr>
              <a:t>	</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TargetImage </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 </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 ‘Bytes’ : </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ターゲット画像データ </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 )</a:t>
            </a:r>
            <a:endPar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endParaRPr>
          </a:p>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戻り値：顔の比較情報を含む辞書</a:t>
            </a:r>
            <a:endParaRPr kumimoji="1" lang="ja-JP" altLang="en-US" sz="1200"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 name="テキスト ボックス 4"/>
          <p:cNvSpPr txBox="1"/>
          <p:nvPr/>
        </p:nvSpPr>
        <p:spPr>
          <a:xfrm>
            <a:off x="1982394" y="1073368"/>
            <a:ext cx="3125443" cy="369332"/>
          </a:xfrm>
          <a:prstGeom prst="rect">
            <a:avLst/>
          </a:prstGeom>
          <a:noFill/>
        </p:spPr>
        <p:txBody>
          <a:bodyPr wrap="square" rtlCol="0">
            <a:spAutoFit/>
          </a:bodyPr>
          <a:lstStyle/>
          <a:p>
            <a:r>
              <a:rPr kumimoji="1" lang="en-US" altLang="ja-JP" smtClean="0">
                <a:latin typeface="Amazon Ember Light" panose="020B0403020204020204" pitchFamily="34" charset="0"/>
                <a:ea typeface="Amazon Ember Light" panose="020B0403020204020204" pitchFamily="34" charset="0"/>
                <a:cs typeface="Amazon Ember Light" panose="020B0403020204020204" pitchFamily="34" charset="0"/>
              </a:rPr>
              <a:t>compare_faces</a:t>
            </a:r>
            <a:r>
              <a:rPr kumimoji="1" lang="ja-JP" altLang="en-US" smtClean="0">
                <a:latin typeface="Amazon Ember Light" panose="020B0403020204020204" pitchFamily="34" charset="0"/>
                <a:ea typeface="Amazon Ember Light" panose="020B0403020204020204" pitchFamily="34" charset="0"/>
                <a:cs typeface="Amazon Ember Light" panose="020B0403020204020204" pitchFamily="34" charset="0"/>
              </a:rPr>
              <a:t>メソッド</a:t>
            </a:r>
            <a:endParaRPr kumimoji="1" lang="ja-JP" altLang="en-US"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5340" y="3090345"/>
            <a:ext cx="3184511" cy="2214899"/>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2322" y="3090345"/>
            <a:ext cx="2191942" cy="3121998"/>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5171" y="729175"/>
            <a:ext cx="4078929" cy="5809648"/>
          </a:xfrm>
          <a:prstGeom prst="rect">
            <a:avLst/>
          </a:prstGeom>
        </p:spPr>
      </p:pic>
      <p:sp>
        <p:nvSpPr>
          <p:cNvPr id="9" name="左右矢印 8"/>
          <p:cNvSpPr/>
          <p:nvPr/>
        </p:nvSpPr>
        <p:spPr>
          <a:xfrm>
            <a:off x="3655515" y="4022659"/>
            <a:ext cx="941143" cy="599536"/>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カギ線コネクタ 10"/>
          <p:cNvCxnSpPr>
            <a:stCxn id="4" idx="2"/>
            <a:endCxn id="9" idx="1"/>
          </p:cNvCxnSpPr>
          <p:nvPr/>
        </p:nvCxnSpPr>
        <p:spPr>
          <a:xfrm rot="16200000" flipH="1">
            <a:off x="2647612" y="2694068"/>
            <a:ext cx="1538140" cy="1418809"/>
          </a:xfrm>
          <a:prstGeom prst="bentConnector3">
            <a:avLst>
              <a:gd name="adj1" fmla="val 20276"/>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9" idx="5"/>
          </p:cNvCxnSpPr>
          <p:nvPr/>
        </p:nvCxnSpPr>
        <p:spPr>
          <a:xfrm rot="5400000" flipH="1" flipV="1">
            <a:off x="5571472" y="2188613"/>
            <a:ext cx="838312" cy="3729083"/>
          </a:xfrm>
          <a:prstGeom prst="bentConnector4">
            <a:avLst>
              <a:gd name="adj1" fmla="val -237190"/>
              <a:gd name="adj2" fmla="val 81755"/>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15340" y="5305244"/>
            <a:ext cx="2475568" cy="369332"/>
          </a:xfrm>
          <a:prstGeom prst="rect">
            <a:avLst/>
          </a:prstGeom>
          <a:noFill/>
        </p:spPr>
        <p:txBody>
          <a:bodyPr wrap="square" rtlCol="0">
            <a:spAutoFit/>
          </a:bodyPr>
          <a:lstStyle/>
          <a:p>
            <a:r>
              <a:rPr kumimoji="1" lang="en-US" altLang="ja-JP" b="1" dirty="0" smtClean="0"/>
              <a:t>man.jpg</a:t>
            </a:r>
            <a:endParaRPr kumimoji="1" lang="ja-JP" altLang="en-US" b="1" dirty="0"/>
          </a:p>
        </p:txBody>
      </p:sp>
      <p:sp>
        <p:nvSpPr>
          <p:cNvPr id="13" name="テキスト ボックス 12"/>
          <p:cNvSpPr txBox="1"/>
          <p:nvPr/>
        </p:nvSpPr>
        <p:spPr>
          <a:xfrm>
            <a:off x="5223360" y="2715033"/>
            <a:ext cx="2475568" cy="369332"/>
          </a:xfrm>
          <a:prstGeom prst="rect">
            <a:avLst/>
          </a:prstGeom>
          <a:noFill/>
        </p:spPr>
        <p:txBody>
          <a:bodyPr wrap="square" rtlCol="0">
            <a:spAutoFit/>
          </a:bodyPr>
          <a:lstStyle/>
          <a:p>
            <a:r>
              <a:rPr kumimoji="1" lang="en-US" altLang="ja-JP" b="1" dirty="0" smtClean="0"/>
              <a:t>man3.jpg</a:t>
            </a:r>
            <a:endParaRPr kumimoji="1" lang="ja-JP" altLang="en-US" b="1" dirty="0"/>
          </a:p>
        </p:txBody>
      </p:sp>
    </p:spTree>
    <p:extLst>
      <p:ext uri="{BB962C8B-B14F-4D97-AF65-F5344CB8AC3E}">
        <p14:creationId xmlns:p14="http://schemas.microsoft.com/office/powerpoint/2010/main" val="4246331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80837" y="215667"/>
            <a:ext cx="4998528"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t>探し出した顔の情報</a:t>
            </a:r>
            <a:r>
              <a:rPr kumimoji="1" lang="ja-JP" altLang="en-US" sz="2000" b="1" dirty="0" smtClean="0"/>
              <a:t>（</a:t>
            </a:r>
            <a:r>
              <a:rPr kumimoji="1" lang="en-US" altLang="ja-JP" sz="2000" b="1" dirty="0" smtClean="0"/>
              <a:t>P183</a:t>
            </a:r>
            <a:r>
              <a:rPr kumimoji="1" lang="ja-JP" altLang="en-US" sz="2000" b="1" dirty="0" smtClean="0"/>
              <a:t>～</a:t>
            </a:r>
            <a:r>
              <a:rPr kumimoji="1" lang="en-US" altLang="ja-JP" sz="2000" b="1" dirty="0" smtClean="0"/>
              <a:t>P184</a:t>
            </a:r>
            <a:r>
              <a:rPr kumimoji="1" lang="ja-JP" altLang="en-US" sz="2000" b="1" dirty="0" smtClean="0"/>
              <a:t>）</a:t>
            </a:r>
            <a:endParaRPr kumimoji="1" lang="ja-JP" altLang="en-US" sz="2000" b="1" dirty="0"/>
          </a:p>
        </p:txBody>
      </p:sp>
      <p:graphicFrame>
        <p:nvGraphicFramePr>
          <p:cNvPr id="4" name="表 3"/>
          <p:cNvGraphicFramePr>
            <a:graphicFrameLocks noGrp="1"/>
          </p:cNvGraphicFramePr>
          <p:nvPr>
            <p:extLst>
              <p:ext uri="{D42A27DB-BD31-4B8C-83A1-F6EECF244321}">
                <p14:modId xmlns:p14="http://schemas.microsoft.com/office/powerpoint/2010/main" val="136726384"/>
              </p:ext>
            </p:extLst>
          </p:nvPr>
        </p:nvGraphicFramePr>
        <p:xfrm>
          <a:off x="280837" y="993461"/>
          <a:ext cx="7112000" cy="1495425"/>
        </p:xfrm>
        <a:graphic>
          <a:graphicData uri="http://schemas.openxmlformats.org/drawingml/2006/table">
            <a:tbl>
              <a:tblPr/>
              <a:tblGrid>
                <a:gridCol w="1751818">
                  <a:extLst>
                    <a:ext uri="{9D8B030D-6E8A-4147-A177-3AD203B41FA5}">
                      <a16:colId xmlns:a16="http://schemas.microsoft.com/office/drawing/2014/main" val="410949713"/>
                    </a:ext>
                  </a:extLst>
                </a:gridCol>
                <a:gridCol w="685494">
                  <a:extLst>
                    <a:ext uri="{9D8B030D-6E8A-4147-A177-3AD203B41FA5}">
                      <a16:colId xmlns:a16="http://schemas.microsoft.com/office/drawing/2014/main" val="1564667619"/>
                    </a:ext>
                  </a:extLst>
                </a:gridCol>
                <a:gridCol w="4674688">
                  <a:extLst>
                    <a:ext uri="{9D8B030D-6E8A-4147-A177-3AD203B41FA5}">
                      <a16:colId xmlns:a16="http://schemas.microsoft.com/office/drawing/2014/main" val="133480611"/>
                    </a:ext>
                  </a:extLst>
                </a:gridCol>
              </a:tblGrid>
              <a:tr h="257175">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キー</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型</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値の内容</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706251978"/>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SourceImageFace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辞書</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ソース画像の顔</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35432919"/>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FaceMatches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リスト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ソース画像の顔に一致した、ターゲット画像内の顔のリスト</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09875643"/>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Similarity</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数値</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顔の類似度</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21985142"/>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Face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辞書</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顔の情報</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67272785"/>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UnmatchedFaces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リスト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ソース画像の顔に一致しなかった、ターゲット画像内の顔のリスト</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864190856"/>
                  </a:ext>
                </a:extLst>
              </a:tr>
            </a:tbl>
          </a:graphicData>
        </a:graphic>
      </p:graphicFrame>
      <p:sp>
        <p:nvSpPr>
          <p:cNvPr id="5" name="正方形/長方形 4"/>
          <p:cNvSpPr/>
          <p:nvPr/>
        </p:nvSpPr>
        <p:spPr>
          <a:xfrm>
            <a:off x="280836" y="2757722"/>
            <a:ext cx="4998529" cy="1709442"/>
          </a:xfrm>
          <a:prstGeom prst="rect">
            <a:avLst/>
          </a:prstGeom>
          <a:solidFill>
            <a:schemeClr val="accent4">
              <a:lumMod val="20000"/>
              <a:lumOff val="80000"/>
            </a:schemeClr>
          </a:solidFill>
        </p:spPr>
        <p:txBody>
          <a:bodyPr wrap="square">
            <a:spAutoFit/>
          </a:bodyPr>
          <a:lstStyle/>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"SourceImageFace"</a:t>
            </a:r>
            <a:r>
              <a:rPr lang="en-US" altLang="ja-JP" sz="1400" b="1">
                <a:solidFill>
                  <a:srgbClr val="000000"/>
                </a:solidFill>
                <a:latin typeface="Consolas" panose="020B0609020204030204" pitchFamily="49" charset="0"/>
              </a:rPr>
              <a:t>: {</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"BoundingBox"</a:t>
            </a:r>
            <a:r>
              <a:rPr lang="en-US" altLang="ja-JP" sz="1400" b="1">
                <a:solidFill>
                  <a:srgbClr val="000000"/>
                </a:solidFill>
                <a:latin typeface="Consolas" panose="020B0609020204030204" pitchFamily="49" charset="0"/>
              </a:rPr>
              <a:t>: {</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"Width"</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0.1776023805141449</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"Height"</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0.3368937075138092</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"Left"</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0.23861880600452423</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"Top"</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0.12653544545173645</a:t>
            </a:r>
            <a:endParaRPr lang="en-US" altLang="ja-JP"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      },</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"Confidence"</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99.99982452392578</a:t>
            </a:r>
            <a:endParaRPr lang="en-US" altLang="ja-JP"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  },</a:t>
            </a:r>
            <a:endParaRPr lang="en-US" altLang="ja-JP" sz="1400" b="1">
              <a:solidFill>
                <a:srgbClr val="000000"/>
              </a:solidFill>
              <a:effectLst/>
              <a:latin typeface="Consolas" panose="020B0609020204030204" pitchFamily="49" charset="0"/>
            </a:endParaRPr>
          </a:p>
        </p:txBody>
      </p:sp>
      <p:sp>
        <p:nvSpPr>
          <p:cNvPr id="6" name="正方形/長方形 5"/>
          <p:cNvSpPr/>
          <p:nvPr/>
        </p:nvSpPr>
        <p:spPr>
          <a:xfrm>
            <a:off x="6017403" y="2757722"/>
            <a:ext cx="4998529" cy="2068515"/>
          </a:xfrm>
          <a:prstGeom prst="rect">
            <a:avLst/>
          </a:prstGeom>
          <a:solidFill>
            <a:schemeClr val="accent4">
              <a:lumMod val="20000"/>
              <a:lumOff val="80000"/>
            </a:schemeClr>
          </a:solidFill>
        </p:spPr>
        <p:txBody>
          <a:bodyPr wrap="square">
            <a:spAutoFit/>
          </a:bodyPr>
          <a:lstStyle/>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"FaceMatches"</a:t>
            </a:r>
            <a:r>
              <a:rPr lang="en-US" altLang="ja-JP" sz="1400" b="1">
                <a:solidFill>
                  <a:srgbClr val="000000"/>
                </a:solidFill>
                <a:latin typeface="Consolas" panose="020B0609020204030204" pitchFamily="49" charset="0"/>
              </a:rPr>
              <a:t>: [</a:t>
            </a:r>
          </a:p>
          <a:p>
            <a:pPr>
              <a:lnSpc>
                <a:spcPts val="1400"/>
              </a:lnSpc>
            </a:pPr>
            <a:r>
              <a:rPr lang="en-US" altLang="ja-JP" sz="1400" b="1">
                <a:solidFill>
                  <a:srgbClr val="000000"/>
                </a:solidFill>
                <a:latin typeface="Consolas" panose="020B0609020204030204" pitchFamily="49" charset="0"/>
              </a:rPr>
              <a:t>      {</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"Similarity"</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99.98994445800781</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"Face"</a:t>
            </a:r>
            <a:r>
              <a:rPr lang="en-US" altLang="ja-JP" sz="1400" b="1">
                <a:solidFill>
                  <a:srgbClr val="000000"/>
                </a:solidFill>
                <a:latin typeface="Consolas" panose="020B0609020204030204" pitchFamily="49" charset="0"/>
              </a:rPr>
              <a:t>: {</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"BoundingBox"</a:t>
            </a:r>
            <a:r>
              <a:rPr lang="en-US" altLang="ja-JP" sz="1400" b="1">
                <a:solidFill>
                  <a:srgbClr val="000000"/>
                </a:solidFill>
                <a:latin typeface="Consolas" panose="020B0609020204030204" pitchFamily="49" charset="0"/>
              </a:rPr>
              <a:t>: {</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"Width"</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0.058940764516592026</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"Height"</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0.052680853754282</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"Left"</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0.37195461988449097</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"Top"</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0.3129628002643585</a:t>
            </a:r>
            <a:endParaRPr lang="en-US" altLang="ja-JP"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              },</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"Confidence"</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99.97746276855469</a:t>
            </a:r>
            <a:r>
              <a:rPr lang="en-US" altLang="ja-JP" sz="1400" b="1">
                <a:solidFill>
                  <a:srgbClr val="000000"/>
                </a:solidFill>
                <a:latin typeface="Consolas" panose="020B0609020204030204" pitchFamily="49" charset="0"/>
              </a:rPr>
              <a:t>,</a:t>
            </a:r>
            <a:endParaRPr lang="en-US" altLang="ja-JP" sz="1400" b="1">
              <a:solidFill>
                <a:srgbClr val="000000"/>
              </a:solidFill>
              <a:effectLst/>
              <a:latin typeface="Consolas" panose="020B0609020204030204" pitchFamily="49" charset="0"/>
            </a:endParaRPr>
          </a:p>
        </p:txBody>
      </p:sp>
      <p:sp>
        <p:nvSpPr>
          <p:cNvPr id="7" name="正方形/長方形 6"/>
          <p:cNvSpPr/>
          <p:nvPr/>
        </p:nvSpPr>
        <p:spPr>
          <a:xfrm>
            <a:off x="280836" y="5150772"/>
            <a:ext cx="2271776" cy="307777"/>
          </a:xfrm>
          <a:prstGeom prst="rect">
            <a:avLst/>
          </a:prstGeom>
          <a:solidFill>
            <a:schemeClr val="accent4">
              <a:lumMod val="20000"/>
              <a:lumOff val="80000"/>
            </a:schemeClr>
          </a:solidFill>
        </p:spPr>
        <p:txBody>
          <a:bodyPr wrap="none">
            <a:spAutoFit/>
          </a:bodyPr>
          <a:lstStyle/>
          <a:p>
            <a:r>
              <a:rPr lang="en-US" altLang="ja-JP" sz="1400" b="1">
                <a:solidFill>
                  <a:srgbClr val="0451A5"/>
                </a:solidFill>
                <a:latin typeface="Consolas" panose="020B0609020204030204" pitchFamily="49" charset="0"/>
              </a:rPr>
              <a:t>"UnmatchedFaces"</a:t>
            </a:r>
            <a:r>
              <a:rPr lang="en-US" altLang="ja-JP" sz="1400" b="1">
                <a:solidFill>
                  <a:srgbClr val="000000"/>
                </a:solidFill>
                <a:latin typeface="Consolas" panose="020B0609020204030204" pitchFamily="49" charset="0"/>
              </a:rPr>
              <a:t>: [],</a:t>
            </a:r>
            <a:endParaRPr lang="en-US" altLang="ja-JP" sz="1400" b="1">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59706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80836" y="215667"/>
            <a:ext cx="7352415"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コレクション</a:t>
            </a:r>
            <a:r>
              <a:rPr lang="ja-JP" altLang="en-US" sz="2000" b="1" dirty="0" smtClean="0"/>
              <a:t>の作成</a:t>
            </a:r>
            <a:r>
              <a:rPr kumimoji="1" lang="ja-JP" altLang="en-US" sz="2000" b="1" dirty="0" smtClean="0"/>
              <a:t>（</a:t>
            </a:r>
            <a:r>
              <a:rPr kumimoji="1" lang="en-US" altLang="ja-JP" sz="2000" b="1" dirty="0" smtClean="0"/>
              <a:t>P193</a:t>
            </a:r>
            <a:r>
              <a:rPr kumimoji="1" lang="ja-JP" altLang="en-US" sz="2000" b="1" dirty="0" smtClean="0"/>
              <a:t>～</a:t>
            </a:r>
            <a:r>
              <a:rPr kumimoji="1" lang="en-US" altLang="ja-JP" sz="2000" b="1" dirty="0" smtClean="0"/>
              <a:t>P201</a:t>
            </a:r>
            <a:r>
              <a:rPr kumimoji="1" lang="ja-JP" altLang="en-US" sz="2000" b="1" dirty="0" smtClean="0"/>
              <a:t>）</a:t>
            </a:r>
            <a:r>
              <a:rPr kumimoji="1" lang="en-US" altLang="ja-JP" sz="2000" b="1" dirty="0" smtClean="0"/>
              <a:t>collection_create.py</a:t>
            </a:r>
            <a:endParaRPr kumimoji="1" lang="ja-JP" altLang="en-US" sz="2000" b="1" dirty="0"/>
          </a:p>
        </p:txBody>
      </p:sp>
      <p:sp>
        <p:nvSpPr>
          <p:cNvPr id="3" name="テキスト ボックス 2"/>
          <p:cNvSpPr txBox="1"/>
          <p:nvPr/>
        </p:nvSpPr>
        <p:spPr>
          <a:xfrm>
            <a:off x="280837" y="819512"/>
            <a:ext cx="5995359" cy="646331"/>
          </a:xfrm>
          <a:prstGeom prst="rect">
            <a:avLst/>
          </a:prstGeom>
          <a:solidFill>
            <a:schemeClr val="accent4">
              <a:lumMod val="40000"/>
              <a:lumOff val="60000"/>
            </a:schemeClr>
          </a:solidFill>
        </p:spPr>
        <p:txBody>
          <a:bodyPr wrap="square" rtlCol="0">
            <a:spAutoFit/>
          </a:bodyPr>
          <a:lstStyle/>
          <a:p>
            <a:r>
              <a:rPr kumimoji="1" lang="en-US" altLang="ja-JP" b="1" smtClean="0"/>
              <a:t>Rekognition</a:t>
            </a:r>
            <a:r>
              <a:rPr kumimoji="1" lang="ja-JP" altLang="en-US" b="1" smtClean="0"/>
              <a:t>にはコレクションという機能があり</a:t>
            </a:r>
            <a:endParaRPr kumimoji="1" lang="en-US" altLang="ja-JP" b="1" smtClean="0"/>
          </a:p>
          <a:p>
            <a:r>
              <a:rPr lang="ja-JP" altLang="en-US" b="1"/>
              <a:t>複数</a:t>
            </a:r>
            <a:r>
              <a:rPr lang="ja-JP" altLang="en-US" b="1" smtClean="0"/>
              <a:t>の画像をコレクションに登録しておく機能がある。</a:t>
            </a:r>
            <a:endParaRPr kumimoji="1" lang="ja-JP" altLang="en-US" b="1"/>
          </a:p>
        </p:txBody>
      </p:sp>
      <p:sp>
        <p:nvSpPr>
          <p:cNvPr id="4" name="テキスト ボックス 3"/>
          <p:cNvSpPr txBox="1"/>
          <p:nvPr/>
        </p:nvSpPr>
        <p:spPr>
          <a:xfrm>
            <a:off x="280837" y="1733918"/>
            <a:ext cx="6823495" cy="923330"/>
          </a:xfrm>
          <a:prstGeom prst="rect">
            <a:avLst/>
          </a:prstGeom>
          <a:solidFill>
            <a:schemeClr val="accent4">
              <a:lumMod val="40000"/>
              <a:lumOff val="60000"/>
            </a:schemeClr>
          </a:solidFill>
        </p:spPr>
        <p:txBody>
          <a:bodyPr wrap="square" rtlCol="0">
            <a:spAutoFit/>
          </a:bodyPr>
          <a:lstStyle/>
          <a:p>
            <a:r>
              <a:rPr kumimoji="1" lang="ja-JP" altLang="en-US" b="1" smtClean="0"/>
              <a:t>別の画像を入力したとき</a:t>
            </a:r>
            <a:endParaRPr kumimoji="1" lang="en-US" altLang="ja-JP" b="1" smtClean="0"/>
          </a:p>
          <a:p>
            <a:r>
              <a:rPr lang="ja-JP" altLang="en-US" b="1" smtClean="0"/>
              <a:t>その画像に含まれる最も大きく映った顔が</a:t>
            </a:r>
            <a:endParaRPr lang="en-US" altLang="ja-JP" b="1" smtClean="0"/>
          </a:p>
          <a:p>
            <a:r>
              <a:rPr kumimoji="1" lang="ja-JP" altLang="en-US" b="1"/>
              <a:t>コレクション</a:t>
            </a:r>
            <a:r>
              <a:rPr kumimoji="1" lang="ja-JP" altLang="en-US" b="1" smtClean="0"/>
              <a:t>に登録されているかどうかを調べることができる</a:t>
            </a:r>
            <a:endParaRPr kumimoji="1" lang="ja-JP" altLang="en-US" b="1"/>
          </a:p>
        </p:txBody>
      </p:sp>
      <p:sp>
        <p:nvSpPr>
          <p:cNvPr id="5" name="下矢印 4"/>
          <p:cNvSpPr/>
          <p:nvPr/>
        </p:nvSpPr>
        <p:spPr>
          <a:xfrm>
            <a:off x="2260121" y="1431338"/>
            <a:ext cx="1535502" cy="28825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80834" y="2810926"/>
            <a:ext cx="6823495" cy="369332"/>
          </a:xfrm>
          <a:prstGeom prst="rect">
            <a:avLst/>
          </a:prstGeom>
          <a:solidFill>
            <a:schemeClr val="accent6">
              <a:lumMod val="20000"/>
              <a:lumOff val="80000"/>
            </a:schemeClr>
          </a:solidFill>
        </p:spPr>
        <p:txBody>
          <a:bodyPr wrap="square" rtlCol="0">
            <a:spAutoFit/>
          </a:bodyPr>
          <a:lstStyle/>
          <a:p>
            <a:r>
              <a:rPr kumimoji="1" lang="en-US" altLang="ja-JP" b="1" smtClean="0"/>
              <a:t>python  collection_create.py  </a:t>
            </a:r>
            <a:r>
              <a:rPr kumimoji="1" lang="ja-JP" altLang="en-US" b="1" smtClean="0"/>
              <a:t>画像 </a:t>
            </a:r>
            <a:r>
              <a:rPr kumimoji="1" lang="en-US" altLang="ja-JP" b="1" smtClean="0"/>
              <a:t>....</a:t>
            </a:r>
            <a:endParaRPr kumimoji="1" lang="ja-JP" altLang="en-US" b="1"/>
          </a:p>
        </p:txBody>
      </p:sp>
      <p:sp>
        <p:nvSpPr>
          <p:cNvPr id="7" name="テキスト ボックス 6"/>
          <p:cNvSpPr txBox="1"/>
          <p:nvPr/>
        </p:nvSpPr>
        <p:spPr>
          <a:xfrm>
            <a:off x="280833" y="3389844"/>
            <a:ext cx="6823495" cy="369332"/>
          </a:xfrm>
          <a:prstGeom prst="rect">
            <a:avLst/>
          </a:prstGeom>
          <a:solidFill>
            <a:schemeClr val="accent6">
              <a:lumMod val="20000"/>
              <a:lumOff val="80000"/>
            </a:schemeClr>
          </a:solidFill>
        </p:spPr>
        <p:txBody>
          <a:bodyPr wrap="square" rtlCol="0">
            <a:spAutoFit/>
          </a:bodyPr>
          <a:lstStyle/>
          <a:p>
            <a:r>
              <a:rPr kumimoji="1" lang="en-US" altLang="ja-JP" b="1" dirty="0" smtClean="0"/>
              <a:t>python  collection_create.py  man.jpg  girl.jpg</a:t>
            </a:r>
            <a:endParaRPr kumimoji="1" lang="ja-JP" altLang="en-US" b="1"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66383" y="1491442"/>
            <a:ext cx="2519489" cy="1752361"/>
          </a:xfrm>
          <a:prstGeom prst="rect">
            <a:avLst/>
          </a:prstGeom>
        </p:spPr>
      </p:pic>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1735" y="1506506"/>
            <a:ext cx="1908647" cy="2748778"/>
          </a:xfrm>
          <a:prstGeom prst="rect">
            <a:avLst/>
          </a:prstGeom>
        </p:spPr>
      </p:pic>
      <p:sp>
        <p:nvSpPr>
          <p:cNvPr id="10" name="フローチャート: 他ページ結合子 9"/>
          <p:cNvSpPr/>
          <p:nvPr/>
        </p:nvSpPr>
        <p:spPr>
          <a:xfrm>
            <a:off x="7366383" y="4415294"/>
            <a:ext cx="4563999" cy="510390"/>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コレクション</a:t>
            </a:r>
            <a:r>
              <a:rPr lang="ja-JP" altLang="en-US" b="1"/>
              <a:t>を</a:t>
            </a:r>
            <a:r>
              <a:rPr kumimoji="1" lang="ja-JP" altLang="en-US" b="1" smtClean="0"/>
              <a:t>作成して登録</a:t>
            </a:r>
            <a:endParaRPr kumimoji="1" lang="ja-JP" altLang="en-US" b="1"/>
          </a:p>
        </p:txBody>
      </p:sp>
      <p:sp>
        <p:nvSpPr>
          <p:cNvPr id="11" name="テキスト ボックス 10"/>
          <p:cNvSpPr txBox="1"/>
          <p:nvPr/>
        </p:nvSpPr>
        <p:spPr>
          <a:xfrm>
            <a:off x="7366383" y="1122110"/>
            <a:ext cx="1372175" cy="369332"/>
          </a:xfrm>
          <a:prstGeom prst="rect">
            <a:avLst/>
          </a:prstGeom>
          <a:noFill/>
        </p:spPr>
        <p:txBody>
          <a:bodyPr wrap="square" rtlCol="0">
            <a:spAutoFit/>
          </a:bodyPr>
          <a:lstStyle/>
          <a:p>
            <a:r>
              <a:rPr kumimoji="1" lang="en-US" altLang="ja-JP" b="1" smtClean="0"/>
              <a:t>man.jpg</a:t>
            </a:r>
            <a:endParaRPr kumimoji="1" lang="ja-JP" altLang="en-US" b="1"/>
          </a:p>
        </p:txBody>
      </p:sp>
      <p:sp>
        <p:nvSpPr>
          <p:cNvPr id="12" name="テキスト ボックス 11"/>
          <p:cNvSpPr txBox="1"/>
          <p:nvPr/>
        </p:nvSpPr>
        <p:spPr>
          <a:xfrm>
            <a:off x="10021735" y="1122110"/>
            <a:ext cx="1372175" cy="369332"/>
          </a:xfrm>
          <a:prstGeom prst="rect">
            <a:avLst/>
          </a:prstGeom>
          <a:noFill/>
        </p:spPr>
        <p:txBody>
          <a:bodyPr wrap="square" rtlCol="0">
            <a:spAutoFit/>
          </a:bodyPr>
          <a:lstStyle/>
          <a:p>
            <a:r>
              <a:rPr lang="en-US" altLang="ja-JP" b="1" smtClean="0"/>
              <a:t>girl</a:t>
            </a:r>
            <a:r>
              <a:rPr kumimoji="1" lang="en-US" altLang="ja-JP" b="1" smtClean="0"/>
              <a:t>.jpg</a:t>
            </a:r>
            <a:endParaRPr kumimoji="1" lang="ja-JP" altLang="en-US" b="1"/>
          </a:p>
        </p:txBody>
      </p:sp>
      <p:sp>
        <p:nvSpPr>
          <p:cNvPr id="13" name="正方形/長方形 12"/>
          <p:cNvSpPr/>
          <p:nvPr/>
        </p:nvSpPr>
        <p:spPr>
          <a:xfrm>
            <a:off x="8352995" y="5652578"/>
            <a:ext cx="2590774" cy="369332"/>
          </a:xfrm>
          <a:prstGeom prst="rect">
            <a:avLst/>
          </a:prstGeom>
          <a:solidFill>
            <a:schemeClr val="accent6">
              <a:lumMod val="20000"/>
              <a:lumOff val="80000"/>
            </a:schemeClr>
          </a:solidFill>
        </p:spPr>
        <p:txBody>
          <a:bodyPr wrap="none">
            <a:spAutoFit/>
          </a:bodyPr>
          <a:lstStyle/>
          <a:p>
            <a:r>
              <a:rPr lang="en-US" altLang="ja-JP" b="1">
                <a:solidFill>
                  <a:srgbClr val="A31515"/>
                </a:solidFill>
                <a:latin typeface="Consolas" panose="020B0609020204030204" pitchFamily="49" charset="0"/>
              </a:rPr>
              <a:t>MyCollection_takeda</a:t>
            </a:r>
            <a:endParaRPr lang="en-US" altLang="ja-JP" b="1">
              <a:solidFill>
                <a:srgbClr val="000000"/>
              </a:solidFill>
              <a:effectLst/>
              <a:latin typeface="Consolas" panose="020B0609020204030204" pitchFamily="49" charset="0"/>
            </a:endParaRPr>
          </a:p>
        </p:txBody>
      </p:sp>
      <p:sp>
        <p:nvSpPr>
          <p:cNvPr id="14" name="フローチャート: 他ページ結合子 13"/>
          <p:cNvSpPr/>
          <p:nvPr/>
        </p:nvSpPr>
        <p:spPr>
          <a:xfrm>
            <a:off x="7394887" y="4982178"/>
            <a:ext cx="4563999" cy="510390"/>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画像</a:t>
            </a:r>
            <a:r>
              <a:rPr lang="ja-JP" altLang="en-US" b="1" smtClean="0"/>
              <a:t>をコレクションに登録</a:t>
            </a:r>
            <a:endParaRPr kumimoji="1" lang="ja-JP" altLang="en-US" b="1"/>
          </a:p>
        </p:txBody>
      </p:sp>
      <p:sp>
        <p:nvSpPr>
          <p:cNvPr id="15" name="テキスト ボックス 14"/>
          <p:cNvSpPr txBox="1"/>
          <p:nvPr/>
        </p:nvSpPr>
        <p:spPr>
          <a:xfrm>
            <a:off x="280833" y="3891128"/>
            <a:ext cx="1677360" cy="369332"/>
          </a:xfrm>
          <a:prstGeom prst="rect">
            <a:avLst/>
          </a:prstGeom>
          <a:solidFill>
            <a:schemeClr val="accent6">
              <a:lumMod val="40000"/>
              <a:lumOff val="60000"/>
            </a:schemeClr>
          </a:solid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Rekoginition</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16" name="テキスト ボックス 15"/>
          <p:cNvSpPr txBox="1"/>
          <p:nvPr/>
        </p:nvSpPr>
        <p:spPr>
          <a:xfrm>
            <a:off x="280834" y="4260460"/>
            <a:ext cx="4801118" cy="646331"/>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a:t>
            </a:r>
            <a:r>
              <a:rPr lang="ja-JP" altLang="en-US" sz="1200" b="1">
                <a:ea typeface="Amazon Ember Light" panose="020B0403020204020204" pitchFamily="34" charset="0"/>
                <a:cs typeface="Amazon Ember Light" panose="020B0403020204020204" pitchFamily="34" charset="0"/>
              </a:rPr>
              <a:t>コレクション</a:t>
            </a:r>
            <a:r>
              <a:rPr lang="ja-JP" altLang="en-US" sz="1200" b="1" smtClean="0">
                <a:ea typeface="Amazon Ember Light" panose="020B0403020204020204" pitchFamily="34" charset="0"/>
                <a:cs typeface="Amazon Ember Light" panose="020B0403020204020204" pitchFamily="34" charset="0"/>
              </a:rPr>
              <a:t>を作成する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lang="en-US" altLang="ja-JP" sz="1200" b="1" smtClean="0">
                <a:ea typeface="Amazon Ember Light" panose="020B0403020204020204" pitchFamily="34" charset="0"/>
                <a:cs typeface="Amazon Ember Light" panose="020B0403020204020204" pitchFamily="34" charset="0"/>
              </a:rPr>
              <a:t>create_collection</a:t>
            </a:r>
            <a:r>
              <a:rPr kumimoji="1" lang="en-US" altLang="ja-JP" sz="1200" b="1" smtClean="0">
                <a:ea typeface="Amazon Ember Light" panose="020B0403020204020204" pitchFamily="34" charset="0"/>
                <a:cs typeface="Amazon Ember Light" panose="020B0403020204020204" pitchFamily="34" charset="0"/>
              </a:rPr>
              <a:t>( CollectionId= </a:t>
            </a:r>
            <a:r>
              <a:rPr kumimoji="1" lang="ja-JP" altLang="en-US" sz="1200" b="1" smtClean="0">
                <a:ea typeface="Amazon Ember Light" panose="020B0403020204020204" pitchFamily="34" charset="0"/>
                <a:cs typeface="Amazon Ember Light" panose="020B0403020204020204" pitchFamily="34" charset="0"/>
              </a:rPr>
              <a:t>コレクション</a:t>
            </a:r>
            <a:r>
              <a:rPr kumimoji="1" lang="en-US" altLang="ja-JP" sz="1200" b="1" smtClean="0">
                <a:ea typeface="Amazon Ember Light" panose="020B0403020204020204" pitchFamily="34" charset="0"/>
                <a:cs typeface="Amazon Ember Light" panose="020B0403020204020204" pitchFamily="34" charset="0"/>
              </a:rPr>
              <a:t>ID</a:t>
            </a:r>
            <a:r>
              <a:rPr lang="ja-JP" altLang="en-US" sz="1200" b="1" smtClean="0">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a:t>
            </a:r>
            <a:r>
              <a:rPr lang="ja-JP" altLang="en-US" sz="1200" b="1">
                <a:ea typeface="Amazon Ember Light" panose="020B0403020204020204" pitchFamily="34" charset="0"/>
                <a:cs typeface="Amazon Ember Light" panose="020B0403020204020204" pitchFamily="34" charset="0"/>
              </a:rPr>
              <a:t>：作成したコレクションの情報を含む辞書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17" name="テキスト ボックス 16"/>
          <p:cNvSpPr txBox="1"/>
          <p:nvPr/>
        </p:nvSpPr>
        <p:spPr>
          <a:xfrm>
            <a:off x="1956508" y="3891128"/>
            <a:ext cx="3935333" cy="369332"/>
          </a:xfrm>
          <a:prstGeom prst="rect">
            <a:avLst/>
          </a:prstGeom>
          <a:noFill/>
        </p:spPr>
        <p:txBody>
          <a:bodyPr wrap="square" rtlCol="0">
            <a:spAutoFit/>
          </a:bodyPr>
          <a:lstStyle/>
          <a:p>
            <a:r>
              <a:rPr kumimoji="1" lang="en-US" altLang="ja-JP" b="1" smtClean="0">
                <a:ea typeface="Amazon Ember Light" panose="020B0403020204020204" pitchFamily="34" charset="0"/>
                <a:cs typeface="Amazon Ember Light" panose="020B0403020204020204" pitchFamily="34" charset="0"/>
              </a:rPr>
              <a:t>create_collection</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P200</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18" name="テキスト ボックス 17"/>
          <p:cNvSpPr txBox="1"/>
          <p:nvPr/>
        </p:nvSpPr>
        <p:spPr>
          <a:xfrm>
            <a:off x="280833" y="5022526"/>
            <a:ext cx="1677360" cy="369332"/>
          </a:xfrm>
          <a:prstGeom prst="rect">
            <a:avLst/>
          </a:prstGeom>
          <a:solidFill>
            <a:schemeClr val="accent6">
              <a:lumMod val="40000"/>
              <a:lumOff val="60000"/>
            </a:schemeClr>
          </a:solid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Rekoginition</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19" name="テキスト ボックス 18"/>
          <p:cNvSpPr txBox="1"/>
          <p:nvPr/>
        </p:nvSpPr>
        <p:spPr>
          <a:xfrm>
            <a:off x="280834" y="5391858"/>
            <a:ext cx="4801118" cy="1015663"/>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a:t>
            </a:r>
            <a:r>
              <a:rPr lang="ja-JP" altLang="en-US" sz="1200" b="1">
                <a:ea typeface="Amazon Ember Light" panose="020B0403020204020204" pitchFamily="34" charset="0"/>
                <a:cs typeface="Amazon Ember Light" panose="020B0403020204020204" pitchFamily="34" charset="0"/>
              </a:rPr>
              <a:t>画像内</a:t>
            </a:r>
            <a:r>
              <a:rPr lang="ja-JP" altLang="en-US" sz="1200" b="1" smtClean="0">
                <a:ea typeface="Amazon Ember Light" panose="020B0403020204020204" pitchFamily="34" charset="0"/>
                <a:cs typeface="Amazon Ember Light" panose="020B0403020204020204" pitchFamily="34" charset="0"/>
              </a:rPr>
              <a:t>の顔を</a:t>
            </a:r>
            <a:r>
              <a:rPr lang="ja-JP" altLang="en-US" sz="1200" b="1">
                <a:ea typeface="Amazon Ember Light" panose="020B0403020204020204" pitchFamily="34" charset="0"/>
                <a:cs typeface="Amazon Ember Light" panose="020B0403020204020204" pitchFamily="34" charset="0"/>
              </a:rPr>
              <a:t>コレクション</a:t>
            </a:r>
            <a:r>
              <a:rPr lang="ja-JP" altLang="en-US" sz="1200" b="1" smtClean="0">
                <a:ea typeface="Amazon Ember Light" panose="020B0403020204020204" pitchFamily="34" charset="0"/>
                <a:cs typeface="Amazon Ember Light" panose="020B0403020204020204" pitchFamily="34" charset="0"/>
              </a:rPr>
              <a:t>に登録する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lang="en-US" altLang="ja-JP" sz="1200" b="1" smtClean="0">
                <a:ea typeface="Amazon Ember Light" panose="020B0403020204020204" pitchFamily="34" charset="0"/>
                <a:cs typeface="Amazon Ember Light" panose="020B0403020204020204" pitchFamily="34" charset="0"/>
              </a:rPr>
              <a:t>index_faces</a:t>
            </a:r>
            <a:r>
              <a:rPr kumimoji="1" lang="en-US" altLang="ja-JP" sz="1200" b="1" smtClean="0">
                <a:ea typeface="Amazon Ember Light" panose="020B0403020204020204" pitchFamily="34" charset="0"/>
                <a:cs typeface="Amazon Ember Light" panose="020B0403020204020204" pitchFamily="34" charset="0"/>
              </a:rPr>
              <a:t>( </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CollectionId </a:t>
            </a:r>
            <a:r>
              <a:rPr kumimoji="1" lang="en-US" altLang="ja-JP" sz="1200" b="1" smtClean="0">
                <a:ea typeface="Amazon Ember Light" panose="020B0403020204020204" pitchFamily="34" charset="0"/>
                <a:cs typeface="Amazon Ember Light" panose="020B0403020204020204" pitchFamily="34" charset="0"/>
              </a:rPr>
              <a:t>= </a:t>
            </a:r>
            <a:r>
              <a:rPr kumimoji="1" lang="ja-JP" altLang="en-US" sz="1200" b="1" smtClean="0">
                <a:ea typeface="Amazon Ember Light" panose="020B0403020204020204" pitchFamily="34" charset="0"/>
                <a:cs typeface="Amazon Ember Light" panose="020B0403020204020204" pitchFamily="34" charset="0"/>
              </a:rPr>
              <a:t>コレクション</a:t>
            </a:r>
            <a:r>
              <a:rPr kumimoji="1" lang="en-US" altLang="ja-JP" sz="1200" b="1" smtClean="0">
                <a:ea typeface="Amazon Ember Light" panose="020B0403020204020204" pitchFamily="34" charset="0"/>
                <a:cs typeface="Amazon Ember Light" panose="020B0403020204020204" pitchFamily="34" charset="0"/>
              </a:rPr>
              <a:t>ID,</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Image = { ‘Bytes’ : </a:t>
            </a:r>
            <a:r>
              <a:rPr lang="ja-JP" altLang="en-US" sz="1200" b="1" smtClean="0">
                <a:ea typeface="Amazon Ember Light" panose="020B0403020204020204" pitchFamily="34" charset="0"/>
                <a:cs typeface="Amazon Ember Light" panose="020B0403020204020204" pitchFamily="34" charset="0"/>
              </a:rPr>
              <a:t>画像データ </a:t>
            </a:r>
            <a:r>
              <a:rPr lang="en-US" altLang="ja-JP" sz="1200" b="1" smtClean="0">
                <a:ea typeface="Amazon Ember Light" panose="020B0403020204020204" pitchFamily="34" charset="0"/>
                <a:cs typeface="Amazon Ember Light" panose="020B0403020204020204" pitchFamily="34" charset="0"/>
              </a:rPr>
              <a:t>}</a:t>
            </a:r>
            <a:r>
              <a:rPr lang="ja-JP" altLang="en-US" sz="1200" b="1" smtClean="0">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戻り値：登録した顔の情報を含む辞書</a:t>
            </a:r>
            <a:endParaRPr kumimoji="1" lang="ja-JP" altLang="en-US" sz="1200" b="1" dirty="0" err="1" smtClean="0">
              <a:ea typeface="Amazon Ember Light" panose="020B0403020204020204" pitchFamily="34" charset="0"/>
              <a:cs typeface="Amazon Ember Light" panose="020B0403020204020204" pitchFamily="34" charset="0"/>
            </a:endParaRPr>
          </a:p>
        </p:txBody>
      </p:sp>
      <p:sp>
        <p:nvSpPr>
          <p:cNvPr id="20" name="テキスト ボックス 19"/>
          <p:cNvSpPr txBox="1"/>
          <p:nvPr/>
        </p:nvSpPr>
        <p:spPr>
          <a:xfrm>
            <a:off x="1956508" y="5022526"/>
            <a:ext cx="3305605" cy="369332"/>
          </a:xfrm>
          <a:prstGeom prst="rect">
            <a:avLst/>
          </a:prstGeom>
          <a:no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index_faces</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P201</a:t>
            </a:r>
            <a:endParaRPr kumimoji="1" lang="ja-JP" altLang="en-US" b="1" dirty="0" err="1" smtClean="0">
              <a:ea typeface="Amazon Ember Light" panose="020B0403020204020204" pitchFamily="34" charset="0"/>
              <a:cs typeface="Amazon Ember Light" panose="020B0403020204020204" pitchFamily="34" charset="0"/>
            </a:endParaRPr>
          </a:p>
        </p:txBody>
      </p:sp>
      <p:cxnSp>
        <p:nvCxnSpPr>
          <p:cNvPr id="22" name="直線矢印コネクタ 21"/>
          <p:cNvCxnSpPr>
            <a:stCxn id="16" idx="3"/>
            <a:endCxn id="10" idx="1"/>
          </p:cNvCxnSpPr>
          <p:nvPr/>
        </p:nvCxnSpPr>
        <p:spPr>
          <a:xfrm>
            <a:off x="5081952" y="4583626"/>
            <a:ext cx="2284431" cy="868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9" idx="3"/>
            <a:endCxn id="14" idx="1"/>
          </p:cNvCxnSpPr>
          <p:nvPr/>
        </p:nvCxnSpPr>
        <p:spPr>
          <a:xfrm flipV="1">
            <a:off x="5081952" y="5237373"/>
            <a:ext cx="2312935" cy="6623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658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56558" y="957425"/>
            <a:ext cx="9287774" cy="3539430"/>
          </a:xfrm>
          <a:prstGeom prst="rect">
            <a:avLst/>
          </a:prstGeom>
          <a:solidFill>
            <a:schemeClr val="accent4">
              <a:lumMod val="20000"/>
              <a:lumOff val="80000"/>
            </a:schemeClr>
          </a:solidFill>
        </p:spPr>
        <p:txBody>
          <a:bodyPr wrap="square">
            <a:spAutoFit/>
          </a:bodyPr>
          <a:lstStyle/>
          <a:p>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"StatusCode"</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200</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"CollectionArn"</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"aws:rekognition:us-east-1:440854864937:collection/MyCollection_takeda"</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"FaceModelVersion"</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"6.0"</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"ResponseMetadata"</a:t>
            </a:r>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"RequestId"</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"374db5fa-55e1-4c2f-ad74-38877158f7ac"</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"HTTPStatusCode"</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200</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"HTTPHeaders"</a:t>
            </a:r>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"x-amzn-requestid"</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"374db5fa-55e1-4c2f-ad74-38877158f7ac"</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"content-type"</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"application/x-amz-json-1.1"</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"content-length"</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"131"</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"date"</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"Mon, 09 May 2022 09:12:32 GMT"</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"RetryAttempts"</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a:t>
            </a:r>
            <a:endParaRPr lang="en-US" altLang="ja-JP" sz="1400" b="1">
              <a:solidFill>
                <a:srgbClr val="000000"/>
              </a:solidFill>
              <a:effectLst/>
              <a:latin typeface="Consolas" panose="020B0609020204030204" pitchFamily="49" charset="0"/>
            </a:endParaRPr>
          </a:p>
        </p:txBody>
      </p:sp>
      <p:sp>
        <p:nvSpPr>
          <p:cNvPr id="3" name="ホームベース 2"/>
          <p:cNvSpPr/>
          <p:nvPr/>
        </p:nvSpPr>
        <p:spPr>
          <a:xfrm>
            <a:off x="356558" y="297562"/>
            <a:ext cx="5723149"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smtClean="0"/>
              <a:t>create_collection </a:t>
            </a:r>
            <a:r>
              <a:rPr lang="ja-JP" altLang="en-US" sz="2000" b="1" smtClean="0"/>
              <a:t>メソッドの戻り値</a:t>
            </a:r>
            <a:r>
              <a:rPr kumimoji="1" lang="ja-JP" altLang="en-US" sz="2000" b="1" smtClean="0"/>
              <a:t>（</a:t>
            </a:r>
            <a:r>
              <a:rPr kumimoji="1" lang="en-US" altLang="ja-JP" sz="2000" b="1" smtClean="0"/>
              <a:t>P194</a:t>
            </a:r>
            <a:r>
              <a:rPr kumimoji="1" lang="ja-JP" altLang="en-US" sz="2000" b="1" smtClean="0"/>
              <a:t>）</a:t>
            </a:r>
            <a:endParaRPr kumimoji="1" lang="ja-JP" altLang="en-US" sz="2000" b="1"/>
          </a:p>
        </p:txBody>
      </p:sp>
      <p:sp>
        <p:nvSpPr>
          <p:cNvPr id="4" name="四角形吹き出し 3"/>
          <p:cNvSpPr/>
          <p:nvPr/>
        </p:nvSpPr>
        <p:spPr>
          <a:xfrm>
            <a:off x="8781690" y="552041"/>
            <a:ext cx="3088256" cy="707366"/>
          </a:xfrm>
          <a:prstGeom prst="wedgeRectCallout">
            <a:avLst>
              <a:gd name="adj1" fmla="val -66363"/>
              <a:gd name="adj2" fmla="val 7347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コレクションの</a:t>
            </a:r>
            <a:r>
              <a:rPr kumimoji="1" lang="en-US" altLang="ja-JP" b="1" smtClean="0"/>
              <a:t>ARN</a:t>
            </a:r>
          </a:p>
          <a:p>
            <a:pPr algn="ctr"/>
            <a:r>
              <a:rPr lang="en-US" altLang="ja-JP" b="1"/>
              <a:t>Amazon Resource Name</a:t>
            </a:r>
            <a:endParaRPr kumimoji="1" lang="ja-JP" altLang="en-US" b="1"/>
          </a:p>
        </p:txBody>
      </p:sp>
      <p:sp>
        <p:nvSpPr>
          <p:cNvPr id="5" name="四角形吹き出し 4"/>
          <p:cNvSpPr/>
          <p:nvPr/>
        </p:nvSpPr>
        <p:spPr>
          <a:xfrm>
            <a:off x="6889629" y="1777041"/>
            <a:ext cx="3556959" cy="479987"/>
          </a:xfrm>
          <a:prstGeom prst="wedgeRectCallout">
            <a:avLst>
              <a:gd name="adj1" fmla="val -147123"/>
              <a:gd name="adj2" fmla="val -5412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顔検出のモデルのバージョン</a:t>
            </a:r>
            <a:endParaRPr kumimoji="1" lang="ja-JP" altLang="en-US" b="1"/>
          </a:p>
        </p:txBody>
      </p:sp>
      <p:graphicFrame>
        <p:nvGraphicFramePr>
          <p:cNvPr id="6" name="表 5"/>
          <p:cNvGraphicFramePr>
            <a:graphicFrameLocks noGrp="1"/>
          </p:cNvGraphicFramePr>
          <p:nvPr>
            <p:extLst>
              <p:ext uri="{D42A27DB-BD31-4B8C-83A1-F6EECF244321}">
                <p14:modId xmlns:p14="http://schemas.microsoft.com/office/powerpoint/2010/main" val="4153790273"/>
              </p:ext>
            </p:extLst>
          </p:nvPr>
        </p:nvGraphicFramePr>
        <p:xfrm>
          <a:off x="3334588" y="4664935"/>
          <a:ext cx="7112000" cy="1666875"/>
        </p:xfrm>
        <a:graphic>
          <a:graphicData uri="http://schemas.openxmlformats.org/drawingml/2006/table">
            <a:tbl>
              <a:tblPr/>
              <a:tblGrid>
                <a:gridCol w="1751818">
                  <a:extLst>
                    <a:ext uri="{9D8B030D-6E8A-4147-A177-3AD203B41FA5}">
                      <a16:colId xmlns:a16="http://schemas.microsoft.com/office/drawing/2014/main" val="1635051812"/>
                    </a:ext>
                  </a:extLst>
                </a:gridCol>
                <a:gridCol w="685494">
                  <a:extLst>
                    <a:ext uri="{9D8B030D-6E8A-4147-A177-3AD203B41FA5}">
                      <a16:colId xmlns:a16="http://schemas.microsoft.com/office/drawing/2014/main" val="2652665582"/>
                    </a:ext>
                  </a:extLst>
                </a:gridCol>
                <a:gridCol w="4674688">
                  <a:extLst>
                    <a:ext uri="{9D8B030D-6E8A-4147-A177-3AD203B41FA5}">
                      <a16:colId xmlns:a16="http://schemas.microsoft.com/office/drawing/2014/main" val="1498797590"/>
                    </a:ext>
                  </a:extLst>
                </a:gridCol>
              </a:tblGrid>
              <a:tr h="257175">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キー</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型</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値の内容</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069381424"/>
                  </a:ext>
                </a:extLst>
              </a:tr>
              <a:tr h="466725">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StatusCode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整数</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HTTP</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Hyper Text Transfer Protoco</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）のステータスコード。</a:t>
                      </a:r>
                      <a:b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b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AWS</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との通信には</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HTTP</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を使う。２００は正常終了を表す。</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694019871"/>
                  </a:ext>
                </a:extLst>
              </a:tr>
              <a:tr h="695325">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CollectionArn</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コレクションの</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ARN</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Amazon Resource Name:</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アマゾン・リソース・ネーム）。</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ARN</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は</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AWS</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上のリソース（データやファイルなど）を識別する名称</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056219373"/>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FaceModelVersion</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Rekognition</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が使う顔検出モデルのバージョン</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30799333"/>
                  </a:ext>
                </a:extLst>
              </a:tr>
            </a:tbl>
          </a:graphicData>
        </a:graphic>
      </p:graphicFrame>
      <p:sp>
        <p:nvSpPr>
          <p:cNvPr id="7" name="ホームベース 6"/>
          <p:cNvSpPr/>
          <p:nvPr/>
        </p:nvSpPr>
        <p:spPr>
          <a:xfrm>
            <a:off x="365184" y="4664935"/>
            <a:ext cx="2809338"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smtClean="0"/>
              <a:t>探し出した顔の情報</a:t>
            </a:r>
            <a:endParaRPr kumimoji="1" lang="ja-JP" altLang="en-US" sz="2000" b="1"/>
          </a:p>
        </p:txBody>
      </p:sp>
    </p:spTree>
    <p:extLst>
      <p:ext uri="{BB962C8B-B14F-4D97-AF65-F5344CB8AC3E}">
        <p14:creationId xmlns:p14="http://schemas.microsoft.com/office/powerpoint/2010/main" val="1669038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56558" y="297562"/>
            <a:ext cx="5723149"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smtClean="0"/>
              <a:t>index_faces </a:t>
            </a:r>
            <a:r>
              <a:rPr lang="ja-JP" altLang="en-US" sz="2000" b="1" smtClean="0"/>
              <a:t>メソッドの戻り値</a:t>
            </a:r>
            <a:r>
              <a:rPr kumimoji="1" lang="ja-JP" altLang="en-US" sz="2000" b="1" smtClean="0"/>
              <a:t>（</a:t>
            </a:r>
            <a:r>
              <a:rPr kumimoji="1" lang="en-US" altLang="ja-JP" sz="2000" b="1" smtClean="0"/>
              <a:t>P195</a:t>
            </a:r>
            <a:r>
              <a:rPr kumimoji="1" lang="ja-JP" altLang="en-US" sz="2000" b="1" smtClean="0"/>
              <a:t>）</a:t>
            </a:r>
            <a:endParaRPr kumimoji="1" lang="ja-JP" altLang="en-US" sz="2000" b="1"/>
          </a:p>
        </p:txBody>
      </p:sp>
      <p:sp>
        <p:nvSpPr>
          <p:cNvPr id="5" name="正方形/長方形 4"/>
          <p:cNvSpPr/>
          <p:nvPr/>
        </p:nvSpPr>
        <p:spPr>
          <a:xfrm>
            <a:off x="356558" y="1104117"/>
            <a:ext cx="6096000" cy="5017849"/>
          </a:xfrm>
          <a:prstGeom prst="rect">
            <a:avLst/>
          </a:prstGeom>
          <a:solidFill>
            <a:schemeClr val="accent4">
              <a:lumMod val="20000"/>
              <a:lumOff val="80000"/>
            </a:schemeClr>
          </a:solidFill>
        </p:spPr>
        <p:txBody>
          <a:bodyPr>
            <a:spAutoFit/>
          </a:bodyPr>
          <a:lstStyle/>
          <a:p>
            <a:pPr>
              <a:lnSpc>
                <a:spcPts val="1200"/>
              </a:lnSpc>
            </a:pP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"FaceRecords"</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"Face"</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"FaceId"</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"c8a6605d-da35-4fcf-adec-b2c6f28e2f6f"</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"BoundingBox"</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"Width"</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0.1776023805141449</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"Height"</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0.3368937075138092</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"Left"</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0.23861880600452423</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"Top"</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0.12653544545173645</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"ImageId"</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"076ce234-938d-347e-a764-c6ef659621f2"</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"Confidence"</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99.99982452392578</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"FaceDetail"</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"BoundingBox"</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"Width"</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0.1776023805141449</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"Height"</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0.3368937075138092</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"Left"</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0.23861880600452423</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"Top"</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0.12653544545173645</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"Landmarks"</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"eyeLeft"</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"X"</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0.27307355403900146</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"Y"</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0.2854081094264984</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"eyeRight"</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"X"</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0.33314505219459534</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"Y"</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0.25259867310523987</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endParaRPr lang="en-US" altLang="ja-JP" sz="1200" b="1">
              <a:solidFill>
                <a:srgbClr val="000000"/>
              </a:solidFill>
              <a:effectLst/>
              <a:latin typeface="Consolas" panose="020B0609020204030204" pitchFamily="49" charset="0"/>
            </a:endParaRPr>
          </a:p>
        </p:txBody>
      </p:sp>
      <p:sp>
        <p:nvSpPr>
          <p:cNvPr id="6" name="四角形吹き出し 5"/>
          <p:cNvSpPr/>
          <p:nvPr/>
        </p:nvSpPr>
        <p:spPr>
          <a:xfrm>
            <a:off x="4942936" y="953168"/>
            <a:ext cx="2518914" cy="452887"/>
          </a:xfrm>
          <a:prstGeom prst="wedgeRectCallout">
            <a:avLst>
              <a:gd name="adj1" fmla="val -161226"/>
              <a:gd name="adj2" fmla="val 4109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登録</a:t>
            </a:r>
            <a:r>
              <a:rPr lang="ja-JP" altLang="en-US" b="1" smtClean="0"/>
              <a:t>された顔のリスト</a:t>
            </a:r>
            <a:endParaRPr kumimoji="1" lang="ja-JP" altLang="en-US" b="1"/>
          </a:p>
        </p:txBody>
      </p:sp>
      <p:sp>
        <p:nvSpPr>
          <p:cNvPr id="7" name="右中かっこ 6"/>
          <p:cNvSpPr/>
          <p:nvPr/>
        </p:nvSpPr>
        <p:spPr>
          <a:xfrm>
            <a:off x="5893281" y="1552703"/>
            <a:ext cx="372851" cy="1639071"/>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四角形吹き出し 7"/>
          <p:cNvSpPr/>
          <p:nvPr/>
        </p:nvSpPr>
        <p:spPr>
          <a:xfrm>
            <a:off x="6870941" y="1897759"/>
            <a:ext cx="1181818" cy="452887"/>
          </a:xfrm>
          <a:prstGeom prst="wedgeRectCallout">
            <a:avLst>
              <a:gd name="adj1" fmla="val -91021"/>
              <a:gd name="adj2" fmla="val 5252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顔の情報</a:t>
            </a:r>
            <a:endParaRPr kumimoji="1" lang="ja-JP" altLang="en-US" b="1"/>
          </a:p>
        </p:txBody>
      </p:sp>
      <p:sp>
        <p:nvSpPr>
          <p:cNvPr id="9" name="右中かっこ 8"/>
          <p:cNvSpPr/>
          <p:nvPr/>
        </p:nvSpPr>
        <p:spPr>
          <a:xfrm>
            <a:off x="5896636" y="3338422"/>
            <a:ext cx="372851" cy="2665563"/>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四角形吹き出し 9"/>
          <p:cNvSpPr/>
          <p:nvPr/>
        </p:nvSpPr>
        <p:spPr>
          <a:xfrm>
            <a:off x="7204496" y="4218316"/>
            <a:ext cx="1818734" cy="452887"/>
          </a:xfrm>
          <a:prstGeom prst="wedgeRectCallout">
            <a:avLst>
              <a:gd name="adj1" fmla="val -91021"/>
              <a:gd name="adj2" fmla="val 5252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顔の詳細情報</a:t>
            </a:r>
            <a:endParaRPr kumimoji="1" lang="ja-JP" altLang="en-US" b="1"/>
          </a:p>
        </p:txBody>
      </p:sp>
    </p:spTree>
    <p:extLst>
      <p:ext uri="{BB962C8B-B14F-4D97-AF65-F5344CB8AC3E}">
        <p14:creationId xmlns:p14="http://schemas.microsoft.com/office/powerpoint/2010/main" val="3689974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08318" y="248781"/>
            <a:ext cx="6096000" cy="4863960"/>
          </a:xfrm>
          <a:prstGeom prst="rect">
            <a:avLst/>
          </a:prstGeom>
          <a:solidFill>
            <a:schemeClr val="accent4">
              <a:lumMod val="20000"/>
              <a:lumOff val="80000"/>
            </a:schemeClr>
          </a:solidFill>
        </p:spPr>
        <p:txBody>
          <a:bodyPr>
            <a:spAutoFit/>
          </a:bodyPr>
          <a:lstStyle/>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"mouthLeft"</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"X"</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0.3087933361530304</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"Y"</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0.38654041290283203</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"mouthRight"</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"X"</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0.35895782709121704</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"Y"</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0.3595725893974304</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"nose"</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"X"</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0.30779388546943665</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"Y"</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0.3353011906147003</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"Pose"</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"Roll"</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-23.189109802246094</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"Yaw"</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-20.242877960205078</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"Pitch"</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2.0746185779571533</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"Quality"</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"Brightness"</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77.64107513427734</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"Sharpness"</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92.22801208496094</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"Confidence"</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99.99982452392578</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"FaceModelVersion"</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"6.0"</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"UnindexedFaces"</a:t>
            </a:r>
            <a:r>
              <a:rPr lang="en-US" altLang="ja-JP" sz="1200" b="1">
                <a:solidFill>
                  <a:srgbClr val="000000"/>
                </a:solidFill>
                <a:latin typeface="Consolas" panose="020B0609020204030204" pitchFamily="49" charset="0"/>
              </a:rPr>
              <a:t>: [],</a:t>
            </a:r>
            <a:endParaRPr lang="en-US" altLang="ja-JP" sz="1200" b="1">
              <a:solidFill>
                <a:srgbClr val="000000"/>
              </a:solidFill>
              <a:effectLst/>
              <a:latin typeface="Consolas" panose="020B0609020204030204" pitchFamily="49" charset="0"/>
            </a:endParaRPr>
          </a:p>
        </p:txBody>
      </p:sp>
      <p:sp>
        <p:nvSpPr>
          <p:cNvPr id="3" name="右中かっこ 2"/>
          <p:cNvSpPr/>
          <p:nvPr/>
        </p:nvSpPr>
        <p:spPr>
          <a:xfrm>
            <a:off x="5196458" y="248782"/>
            <a:ext cx="372851" cy="241403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四角形吹き出し 3"/>
          <p:cNvSpPr/>
          <p:nvPr/>
        </p:nvSpPr>
        <p:spPr>
          <a:xfrm>
            <a:off x="6970143" y="1015743"/>
            <a:ext cx="2984739" cy="410151"/>
          </a:xfrm>
          <a:prstGeom prst="wedgeRectCallout">
            <a:avLst>
              <a:gd name="adj1" fmla="val -91021"/>
              <a:gd name="adj2" fmla="val 5252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顔の詳細情報</a:t>
            </a:r>
            <a:r>
              <a:rPr lang="ja-JP" altLang="en-US" b="1" smtClean="0"/>
              <a:t>（つづき）</a:t>
            </a:r>
            <a:endParaRPr kumimoji="1" lang="en-US" altLang="ja-JP" b="1" smtClean="0"/>
          </a:p>
        </p:txBody>
      </p:sp>
      <p:sp>
        <p:nvSpPr>
          <p:cNvPr id="5" name="四角形吹き出し 4"/>
          <p:cNvSpPr/>
          <p:nvPr/>
        </p:nvSpPr>
        <p:spPr>
          <a:xfrm>
            <a:off x="790756" y="5399372"/>
            <a:ext cx="3513825" cy="410151"/>
          </a:xfrm>
          <a:prstGeom prst="wedgeRectCallout">
            <a:avLst>
              <a:gd name="adj1" fmla="val -25718"/>
              <a:gd name="adj2" fmla="val -14097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登録されなかった顔のリスト</a:t>
            </a:r>
            <a:endParaRPr kumimoji="1" lang="en-US" altLang="ja-JP" b="1" smtClean="0"/>
          </a:p>
        </p:txBody>
      </p:sp>
      <p:graphicFrame>
        <p:nvGraphicFramePr>
          <p:cNvPr id="6" name="表 5"/>
          <p:cNvGraphicFramePr>
            <a:graphicFrameLocks noGrp="1"/>
          </p:cNvGraphicFramePr>
          <p:nvPr>
            <p:extLst>
              <p:ext uri="{D42A27DB-BD31-4B8C-83A1-F6EECF244321}">
                <p14:modId xmlns:p14="http://schemas.microsoft.com/office/powerpoint/2010/main" val="2675847517"/>
              </p:ext>
            </p:extLst>
          </p:nvPr>
        </p:nvGraphicFramePr>
        <p:xfrm>
          <a:off x="4972649" y="4127288"/>
          <a:ext cx="6828286" cy="2210417"/>
        </p:xfrm>
        <a:graphic>
          <a:graphicData uri="http://schemas.openxmlformats.org/drawingml/2006/table">
            <a:tbl>
              <a:tblPr/>
              <a:tblGrid>
                <a:gridCol w="1681934">
                  <a:extLst>
                    <a:ext uri="{9D8B030D-6E8A-4147-A177-3AD203B41FA5}">
                      <a16:colId xmlns:a16="http://schemas.microsoft.com/office/drawing/2014/main" val="871607015"/>
                    </a:ext>
                  </a:extLst>
                </a:gridCol>
                <a:gridCol w="658148">
                  <a:extLst>
                    <a:ext uri="{9D8B030D-6E8A-4147-A177-3AD203B41FA5}">
                      <a16:colId xmlns:a16="http://schemas.microsoft.com/office/drawing/2014/main" val="2587727925"/>
                    </a:ext>
                  </a:extLst>
                </a:gridCol>
                <a:gridCol w="4488204">
                  <a:extLst>
                    <a:ext uri="{9D8B030D-6E8A-4147-A177-3AD203B41FA5}">
                      <a16:colId xmlns:a16="http://schemas.microsoft.com/office/drawing/2014/main" val="1047906609"/>
                    </a:ext>
                  </a:extLst>
                </a:gridCol>
              </a:tblGrid>
              <a:tr h="237774">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キー</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型</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値の内容</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13911534"/>
                  </a:ext>
                </a:extLst>
              </a:tr>
              <a:tr h="228967">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FaceRecords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リスト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コレクションに登録された顔のリスト</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52622315"/>
                  </a:ext>
                </a:extLst>
              </a:tr>
              <a:tr h="642871">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Face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辞書</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顔の情報。</a:t>
                      </a:r>
                      <a:b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b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Rekognition</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が割り当てた顔</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ID</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Faceid</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）や画像</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ID</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ImagedId</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）を含む</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789231002"/>
                  </a:ext>
                </a:extLst>
              </a:tr>
              <a:tr h="228967">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FaceDetail</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辞書</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顔の詳細情報</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728010054"/>
                  </a:ext>
                </a:extLst>
              </a:tr>
              <a:tr h="228967">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FaceModelVersion</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顔検出モデルのバージョン</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460393327"/>
                  </a:ext>
                </a:extLst>
              </a:tr>
              <a:tr h="642871">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UnindexedFaced</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リスト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コレクションに登録されなかった顔のリスト。</a:t>
                      </a:r>
                      <a:b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画像の品質が足りない場合や、顔の上限数に達した場合には登録されない。</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2148385"/>
                  </a:ext>
                </a:extLst>
              </a:tr>
            </a:tbl>
          </a:graphicData>
        </a:graphic>
      </p:graphicFrame>
    </p:spTree>
    <p:extLst>
      <p:ext uri="{BB962C8B-B14F-4D97-AF65-F5344CB8AC3E}">
        <p14:creationId xmlns:p14="http://schemas.microsoft.com/office/powerpoint/2010/main" val="2206480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56558" y="297562"/>
            <a:ext cx="5723149"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smtClean="0"/>
              <a:t>list_collections </a:t>
            </a:r>
            <a:r>
              <a:rPr lang="ja-JP" altLang="en-US" sz="2000" b="1" smtClean="0"/>
              <a:t>メソッドの戻り値</a:t>
            </a:r>
            <a:r>
              <a:rPr kumimoji="1" lang="ja-JP" altLang="en-US" sz="2000" b="1" smtClean="0"/>
              <a:t>（</a:t>
            </a:r>
            <a:r>
              <a:rPr kumimoji="1" lang="en-US" altLang="ja-JP" sz="2000" b="1" smtClean="0"/>
              <a:t>P197</a:t>
            </a:r>
            <a:r>
              <a:rPr kumimoji="1" lang="ja-JP" altLang="en-US" sz="2000" b="1" smtClean="0"/>
              <a:t>）</a:t>
            </a:r>
            <a:endParaRPr kumimoji="1" lang="ja-JP" altLang="en-US" sz="2000" b="1"/>
          </a:p>
        </p:txBody>
      </p:sp>
      <p:sp>
        <p:nvSpPr>
          <p:cNvPr id="3" name="正方形/長方形 2"/>
          <p:cNvSpPr/>
          <p:nvPr/>
        </p:nvSpPr>
        <p:spPr>
          <a:xfrm>
            <a:off x="356558" y="1120372"/>
            <a:ext cx="7355458" cy="3504806"/>
          </a:xfrm>
          <a:prstGeom prst="rect">
            <a:avLst/>
          </a:prstGeom>
          <a:solidFill>
            <a:schemeClr val="accent4">
              <a:lumMod val="20000"/>
              <a:lumOff val="80000"/>
            </a:schemeClr>
          </a:solidFill>
        </p:spPr>
        <p:txBody>
          <a:bodyPr wrap="square">
            <a:spAutoFit/>
          </a:bodyPr>
          <a:lstStyle/>
          <a:p>
            <a:pPr>
              <a:lnSpc>
                <a:spcPts val="1400"/>
              </a:lnSpc>
            </a:pPr>
            <a:r>
              <a:rPr lang="en-US" altLang="ja-JP" sz="1400" b="1">
                <a:solidFill>
                  <a:srgbClr val="000000"/>
                </a:solidFill>
                <a:latin typeface="Consolas" panose="020B0609020204030204" pitchFamily="49" charset="0"/>
              </a:rPr>
              <a: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"CollectionIds"</a:t>
            </a:r>
            <a:r>
              <a:rPr lang="en-US" altLang="ja-JP" sz="1400" b="1">
                <a:solidFill>
                  <a:srgbClr val="000000"/>
                </a:solidFill>
                <a:latin typeface="Consolas" panose="020B0609020204030204" pitchFamily="49" charset="0"/>
              </a:rPr>
              <a:t>: [</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"MyCollection_takeda"</a:t>
            </a:r>
            <a:endParaRPr lang="en-US" altLang="ja-JP"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    ],</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"FaceModelVersions"</a:t>
            </a:r>
            <a:r>
              <a:rPr lang="en-US" altLang="ja-JP" sz="1400" b="1">
                <a:solidFill>
                  <a:srgbClr val="000000"/>
                </a:solidFill>
                <a:latin typeface="Consolas" panose="020B0609020204030204" pitchFamily="49" charset="0"/>
              </a:rPr>
              <a:t>: [</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"6.0"</a:t>
            </a:r>
            <a:endParaRPr lang="en-US" altLang="ja-JP"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    ],</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"ResponseMetadata"</a:t>
            </a:r>
            <a:r>
              <a:rPr lang="en-US" altLang="ja-JP" sz="1400" b="1">
                <a:solidFill>
                  <a:srgbClr val="000000"/>
                </a:solidFill>
                <a:latin typeface="Consolas" panose="020B0609020204030204" pitchFamily="49" charset="0"/>
              </a:rPr>
              <a:t>: {</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"RequestId"</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"e19953eb-c10b-4c52-9e70-e9d49997c5ab"</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"HTTPStatusCode"</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200</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"HTTPHeaders"</a:t>
            </a:r>
            <a:r>
              <a:rPr lang="en-US" altLang="ja-JP" sz="1400" b="1">
                <a:solidFill>
                  <a:srgbClr val="000000"/>
                </a:solidFill>
                <a:latin typeface="Consolas" panose="020B0609020204030204" pitchFamily="49" charset="0"/>
              </a:rPr>
              <a:t>: {</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"x-amzn-requestid"</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"e19953eb-c10b-4c52-9e70-e9d49997c5ab"</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"content-type"</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"application/x-amz-json-1.1"</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"content-length"</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"69"</a:t>
            </a:r>
            <a:r>
              <a:rPr lang="en-US" altLang="ja-JP" sz="1400" b="1">
                <a:solidFill>
                  <a:srgbClr val="000000"/>
                </a:solidFill>
                <a:latin typeface="Consolas" panose="020B0609020204030204" pitchFamily="49" charset="0"/>
              </a:rPr>
              <a:t>,</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"date"</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"Mon, 09 May 2022 09:12:33 GMT"</a:t>
            </a:r>
            <a:endParaRPr lang="en-US" altLang="ja-JP"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        },</a:t>
            </a:r>
          </a:p>
          <a:p>
            <a:pPr>
              <a:lnSpc>
                <a:spcPts val="14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"RetryAttempts"</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a:t>
            </a:r>
            <a:endParaRPr lang="en-US" altLang="ja-JP" sz="1400" b="1">
              <a:solidFill>
                <a:srgbClr val="000000"/>
              </a:solidFill>
              <a:latin typeface="Consolas" panose="020B0609020204030204" pitchFamily="49" charset="0"/>
            </a:endParaRPr>
          </a:p>
          <a:p>
            <a:pPr>
              <a:lnSpc>
                <a:spcPts val="1400"/>
              </a:lnSpc>
            </a:pPr>
            <a:r>
              <a:rPr lang="en-US" altLang="ja-JP" sz="1400" b="1">
                <a:solidFill>
                  <a:srgbClr val="000000"/>
                </a:solidFill>
                <a:latin typeface="Consolas" panose="020B0609020204030204" pitchFamily="49" charset="0"/>
              </a:rPr>
              <a:t>    }</a:t>
            </a:r>
          </a:p>
          <a:p>
            <a:pPr>
              <a:lnSpc>
                <a:spcPts val="1400"/>
              </a:lnSpc>
            </a:pPr>
            <a:r>
              <a:rPr lang="en-US" altLang="ja-JP" sz="1400" b="1">
                <a:solidFill>
                  <a:srgbClr val="000000"/>
                </a:solidFill>
                <a:latin typeface="Consolas" panose="020B0609020204030204" pitchFamily="49" charset="0"/>
              </a:rPr>
              <a:t>}</a:t>
            </a:r>
            <a:endParaRPr lang="en-US" altLang="ja-JP" sz="1400" b="1">
              <a:solidFill>
                <a:srgbClr val="000000"/>
              </a:solidFill>
              <a:effectLst/>
              <a:latin typeface="Consolas" panose="020B0609020204030204" pitchFamily="49" charset="0"/>
            </a:endParaRPr>
          </a:p>
        </p:txBody>
      </p:sp>
      <p:sp>
        <p:nvSpPr>
          <p:cNvPr id="4" name="四角形吹き出し 3"/>
          <p:cNvSpPr/>
          <p:nvPr/>
        </p:nvSpPr>
        <p:spPr>
          <a:xfrm>
            <a:off x="6970143" y="1015743"/>
            <a:ext cx="2984739" cy="804431"/>
          </a:xfrm>
          <a:prstGeom prst="wedgeRectCallout">
            <a:avLst>
              <a:gd name="adj1" fmla="val -169345"/>
              <a:gd name="adj2" fmla="val 2357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コレクション</a:t>
            </a:r>
            <a:r>
              <a:rPr lang="en-US" altLang="ja-JP" b="1" smtClean="0"/>
              <a:t>ID</a:t>
            </a:r>
          </a:p>
          <a:p>
            <a:pPr algn="ctr"/>
            <a:r>
              <a:rPr kumimoji="1" lang="en-US" altLang="ja-JP" b="1" smtClean="0"/>
              <a:t>MyCollection_takeda</a:t>
            </a:r>
          </a:p>
        </p:txBody>
      </p:sp>
      <p:graphicFrame>
        <p:nvGraphicFramePr>
          <p:cNvPr id="5" name="表 4"/>
          <p:cNvGraphicFramePr>
            <a:graphicFrameLocks noGrp="1"/>
          </p:cNvGraphicFramePr>
          <p:nvPr>
            <p:extLst>
              <p:ext uri="{D42A27DB-BD31-4B8C-83A1-F6EECF244321}">
                <p14:modId xmlns:p14="http://schemas.microsoft.com/office/powerpoint/2010/main" val="1846368462"/>
              </p:ext>
            </p:extLst>
          </p:nvPr>
        </p:nvGraphicFramePr>
        <p:xfrm>
          <a:off x="356558" y="4938846"/>
          <a:ext cx="7112000" cy="752475"/>
        </p:xfrm>
        <a:graphic>
          <a:graphicData uri="http://schemas.openxmlformats.org/drawingml/2006/table">
            <a:tbl>
              <a:tblPr/>
              <a:tblGrid>
                <a:gridCol w="1751818">
                  <a:extLst>
                    <a:ext uri="{9D8B030D-6E8A-4147-A177-3AD203B41FA5}">
                      <a16:colId xmlns:a16="http://schemas.microsoft.com/office/drawing/2014/main" val="600497417"/>
                    </a:ext>
                  </a:extLst>
                </a:gridCol>
                <a:gridCol w="685494">
                  <a:extLst>
                    <a:ext uri="{9D8B030D-6E8A-4147-A177-3AD203B41FA5}">
                      <a16:colId xmlns:a16="http://schemas.microsoft.com/office/drawing/2014/main" val="2778487285"/>
                    </a:ext>
                  </a:extLst>
                </a:gridCol>
                <a:gridCol w="4674688">
                  <a:extLst>
                    <a:ext uri="{9D8B030D-6E8A-4147-A177-3AD203B41FA5}">
                      <a16:colId xmlns:a16="http://schemas.microsoft.com/office/drawing/2014/main" val="814332060"/>
                    </a:ext>
                  </a:extLst>
                </a:gridCol>
              </a:tblGrid>
              <a:tr h="257175">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キー</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型</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値の内容</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945905953"/>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CollectionsIds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リスト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コレクション</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ID</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のリスト</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839374245"/>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FaceModelVersions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リスト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コレクションで使われている顔検出モデルのバージョンのリスト</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29677167"/>
                  </a:ext>
                </a:extLst>
              </a:tr>
            </a:tbl>
          </a:graphicData>
        </a:graphic>
      </p:graphicFrame>
      <p:sp>
        <p:nvSpPr>
          <p:cNvPr id="6" name="テキスト ボックス 5"/>
          <p:cNvSpPr txBox="1"/>
          <p:nvPr/>
        </p:nvSpPr>
        <p:spPr>
          <a:xfrm>
            <a:off x="6424760" y="3546071"/>
            <a:ext cx="1677360" cy="369332"/>
          </a:xfrm>
          <a:prstGeom prst="rect">
            <a:avLst/>
          </a:prstGeom>
          <a:solidFill>
            <a:schemeClr val="accent6">
              <a:lumMod val="40000"/>
              <a:lumOff val="60000"/>
            </a:schemeClr>
          </a:solid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Rekoginition</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7" name="テキスト ボックス 6"/>
          <p:cNvSpPr txBox="1"/>
          <p:nvPr/>
        </p:nvSpPr>
        <p:spPr>
          <a:xfrm>
            <a:off x="6424760" y="3915403"/>
            <a:ext cx="5222819" cy="646331"/>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機能：コレクションの一覧を取得する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lang="en-US" altLang="ja-JP" sz="1200" b="1" smtClean="0">
                <a:ea typeface="Amazon Ember Light" panose="020B0403020204020204" pitchFamily="34" charset="0"/>
                <a:cs typeface="Amazon Ember Light" panose="020B0403020204020204" pitchFamily="34" charset="0"/>
              </a:rPr>
              <a:t>list_collections</a:t>
            </a:r>
            <a:r>
              <a:rPr kumimoji="1" lang="en-US" altLang="ja-JP" sz="1200" b="1" smtClean="0">
                <a:ea typeface="Amazon Ember Light" panose="020B0403020204020204" pitchFamily="34" charset="0"/>
                <a:cs typeface="Amazon Ember Light" panose="020B0403020204020204" pitchFamily="34" charset="0"/>
              </a:rPr>
              <a:t>( </a:t>
            </a:r>
            <a:r>
              <a:rPr lang="ja-JP" altLang="en-US" sz="1200" b="1" smtClean="0">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a:t>
            </a:r>
            <a:r>
              <a:rPr lang="ja-JP" altLang="en-US" sz="1200" b="1">
                <a:ea typeface="Amazon Ember Light" panose="020B0403020204020204" pitchFamily="34" charset="0"/>
                <a:cs typeface="Amazon Ember Light" panose="020B0403020204020204" pitchFamily="34" charset="0"/>
              </a:rPr>
              <a:t>コレクション</a:t>
            </a:r>
            <a:r>
              <a:rPr lang="ja-JP" altLang="en-US" sz="1200" b="1" smtClean="0">
                <a:ea typeface="Amazon Ember Light" panose="020B0403020204020204" pitchFamily="34" charset="0"/>
                <a:cs typeface="Amazon Ember Light" panose="020B0403020204020204" pitchFamily="34" charset="0"/>
              </a:rPr>
              <a:t>の一覧を</a:t>
            </a:r>
            <a:r>
              <a:rPr lang="ja-JP" altLang="en-US" sz="1200" b="1">
                <a:ea typeface="Amazon Ember Light" panose="020B0403020204020204" pitchFamily="34" charset="0"/>
                <a:cs typeface="Amazon Ember Light" panose="020B0403020204020204" pitchFamily="34" charset="0"/>
              </a:rPr>
              <a:t>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8" name="テキスト ボックス 7"/>
          <p:cNvSpPr txBox="1"/>
          <p:nvPr/>
        </p:nvSpPr>
        <p:spPr>
          <a:xfrm>
            <a:off x="8100435" y="3546071"/>
            <a:ext cx="3935333" cy="369332"/>
          </a:xfrm>
          <a:prstGeom prst="rect">
            <a:avLst/>
          </a:prstGeom>
          <a:noFill/>
        </p:spPr>
        <p:txBody>
          <a:bodyPr wrap="square" rtlCol="0">
            <a:spAutoFit/>
          </a:bodyPr>
          <a:lstStyle/>
          <a:p>
            <a:r>
              <a:rPr kumimoji="1" lang="en-US" altLang="ja-JP" b="1" smtClean="0">
                <a:ea typeface="Amazon Ember Light" panose="020B0403020204020204" pitchFamily="34" charset="0"/>
                <a:cs typeface="Amazon Ember Light" panose="020B0403020204020204" pitchFamily="34" charset="0"/>
              </a:rPr>
              <a:t>list_collections</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P201</a:t>
            </a:r>
            <a:endParaRPr kumimoji="1" lang="ja-JP" altLang="en-US" b="1" dirty="0" err="1" smtClean="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761564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56558" y="297562"/>
            <a:ext cx="5723149"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smtClean="0"/>
              <a:t>list_faces </a:t>
            </a:r>
            <a:r>
              <a:rPr lang="ja-JP" altLang="en-US" sz="2000" b="1" smtClean="0"/>
              <a:t>メソッドの戻り値</a:t>
            </a:r>
            <a:r>
              <a:rPr kumimoji="1" lang="ja-JP" altLang="en-US" sz="2000" b="1" smtClean="0"/>
              <a:t>（</a:t>
            </a:r>
            <a:r>
              <a:rPr kumimoji="1" lang="en-US" altLang="ja-JP" sz="2000" b="1" smtClean="0"/>
              <a:t>P197</a:t>
            </a:r>
            <a:r>
              <a:rPr kumimoji="1" lang="ja-JP" altLang="en-US" sz="2000" b="1" smtClean="0"/>
              <a:t>）</a:t>
            </a:r>
            <a:endParaRPr kumimoji="1" lang="ja-JP" altLang="en-US" sz="2000" b="1"/>
          </a:p>
        </p:txBody>
      </p:sp>
      <p:sp>
        <p:nvSpPr>
          <p:cNvPr id="4" name="正方形/長方形 3"/>
          <p:cNvSpPr/>
          <p:nvPr/>
        </p:nvSpPr>
        <p:spPr>
          <a:xfrm>
            <a:off x="356558" y="1056174"/>
            <a:ext cx="6096000" cy="4248407"/>
          </a:xfrm>
          <a:prstGeom prst="rect">
            <a:avLst/>
          </a:prstGeom>
          <a:solidFill>
            <a:schemeClr val="accent4">
              <a:lumMod val="20000"/>
              <a:lumOff val="80000"/>
            </a:schemeClr>
          </a:solidFill>
        </p:spPr>
        <p:txBody>
          <a:bodyPr>
            <a:spAutoFit/>
          </a:bodyPr>
          <a:lstStyle/>
          <a:p>
            <a:pPr>
              <a:lnSpc>
                <a:spcPts val="1200"/>
              </a:lnSpc>
            </a:pP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"Faces"</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"FaceId"</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"2ec35e30-80b6-4aee-be51-7b9883a97670"</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"BoundingBox"</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"Width"</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0.16096599400043488</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"Height"</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0.14517900347709656</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"Left"</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0.4896169900894165</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"Top"</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0.15903699398040771</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"ImageId"</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"ef7c01b4-1d9f-3f5d-afce-ddbd7f6f42b6"</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"Confidence"</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99.997802734375</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"IndexFacesModelVersion"</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"6.0"</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"FaceId"</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"c8a6605d-da35-4fcf-adec-b2c6f28e2f6f"</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"BoundingBox"</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"Width"</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0.17760199308395386</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"Height"</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0.3368940055370331</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"Left"</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0.23861899971961975</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"Top"</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0.12653499841690063</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"ImageId"</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"076ce234-938d-347e-a764-c6ef659621f2"</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"Confidence"</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99.99979400634766</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"IndexFacesModelVersion"</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"6.0"</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endParaRPr lang="en-US" altLang="ja-JP" sz="1200" b="1">
              <a:solidFill>
                <a:srgbClr val="000000"/>
              </a:solidFill>
              <a:effectLst/>
              <a:latin typeface="Consolas" panose="020B0609020204030204" pitchFamily="49" charset="0"/>
            </a:endParaRPr>
          </a:p>
        </p:txBody>
      </p:sp>
      <p:sp>
        <p:nvSpPr>
          <p:cNvPr id="5" name="四角形吹き出し 4"/>
          <p:cNvSpPr/>
          <p:nvPr/>
        </p:nvSpPr>
        <p:spPr>
          <a:xfrm>
            <a:off x="6881002" y="1196898"/>
            <a:ext cx="2984739" cy="410151"/>
          </a:xfrm>
          <a:prstGeom prst="wedgeRectCallout">
            <a:avLst>
              <a:gd name="adj1" fmla="val -91021"/>
              <a:gd name="adj2" fmla="val 5252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１個目</a:t>
            </a:r>
            <a:r>
              <a:rPr lang="ja-JP" altLang="en-US" b="1" smtClean="0"/>
              <a:t>の顔</a:t>
            </a:r>
            <a:r>
              <a:rPr lang="en-US" altLang="ja-JP" b="1" smtClean="0"/>
              <a:t>ID</a:t>
            </a:r>
            <a:endParaRPr kumimoji="1" lang="en-US" altLang="ja-JP" b="1" smtClean="0"/>
          </a:p>
        </p:txBody>
      </p:sp>
      <p:sp>
        <p:nvSpPr>
          <p:cNvPr id="6" name="四角形吹き出し 5"/>
          <p:cNvSpPr/>
          <p:nvPr/>
        </p:nvSpPr>
        <p:spPr>
          <a:xfrm>
            <a:off x="6881002" y="2975301"/>
            <a:ext cx="2984739" cy="410151"/>
          </a:xfrm>
          <a:prstGeom prst="wedgeRectCallout">
            <a:avLst>
              <a:gd name="adj1" fmla="val -92177"/>
              <a:gd name="adj2" fmla="val 6935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２個目の顔</a:t>
            </a:r>
            <a:r>
              <a:rPr lang="en-US" altLang="ja-JP" b="1" smtClean="0"/>
              <a:t>ID</a:t>
            </a:r>
            <a:endParaRPr kumimoji="1" lang="en-US" altLang="ja-JP" b="1" smtClean="0"/>
          </a:p>
        </p:txBody>
      </p:sp>
      <p:sp>
        <p:nvSpPr>
          <p:cNvPr id="7" name="四角形吹き出し 6"/>
          <p:cNvSpPr/>
          <p:nvPr/>
        </p:nvSpPr>
        <p:spPr>
          <a:xfrm>
            <a:off x="2852467" y="926603"/>
            <a:ext cx="2984739" cy="410151"/>
          </a:xfrm>
          <a:prstGeom prst="wedgeRectCallout">
            <a:avLst>
              <a:gd name="adj1" fmla="val -91021"/>
              <a:gd name="adj2" fmla="val 5252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顔のリスト</a:t>
            </a:r>
            <a:endParaRPr kumimoji="1" lang="en-US" altLang="ja-JP" b="1" smtClean="0"/>
          </a:p>
        </p:txBody>
      </p:sp>
      <p:sp>
        <p:nvSpPr>
          <p:cNvPr id="8" name="四角形吹き出し 7"/>
          <p:cNvSpPr/>
          <p:nvPr/>
        </p:nvSpPr>
        <p:spPr>
          <a:xfrm>
            <a:off x="6881003" y="2246446"/>
            <a:ext cx="2984739" cy="410151"/>
          </a:xfrm>
          <a:prstGeom prst="wedgeRectCallout">
            <a:avLst>
              <a:gd name="adj1" fmla="val -91021"/>
              <a:gd name="adj2" fmla="val 5252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１個目</a:t>
            </a:r>
            <a:r>
              <a:rPr lang="ja-JP" altLang="en-US" b="1" smtClean="0"/>
              <a:t>の画像</a:t>
            </a:r>
            <a:r>
              <a:rPr lang="en-US" altLang="ja-JP" b="1" smtClean="0"/>
              <a:t>ID</a:t>
            </a:r>
            <a:endParaRPr kumimoji="1" lang="en-US" altLang="ja-JP" b="1" smtClean="0"/>
          </a:p>
        </p:txBody>
      </p:sp>
      <p:sp>
        <p:nvSpPr>
          <p:cNvPr id="9" name="四角形吹き出し 8"/>
          <p:cNvSpPr/>
          <p:nvPr/>
        </p:nvSpPr>
        <p:spPr>
          <a:xfrm>
            <a:off x="6881003" y="4024849"/>
            <a:ext cx="2984739" cy="410151"/>
          </a:xfrm>
          <a:prstGeom prst="wedgeRectCallout">
            <a:avLst>
              <a:gd name="adj1" fmla="val -90732"/>
              <a:gd name="adj2" fmla="val 6304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２個目の画像</a:t>
            </a:r>
            <a:r>
              <a:rPr lang="en-US" altLang="ja-JP" b="1" smtClean="0"/>
              <a:t>ID</a:t>
            </a:r>
            <a:endParaRPr kumimoji="1" lang="en-US" altLang="ja-JP" b="1" smtClean="0"/>
          </a:p>
        </p:txBody>
      </p:sp>
      <p:graphicFrame>
        <p:nvGraphicFramePr>
          <p:cNvPr id="10" name="表 9"/>
          <p:cNvGraphicFramePr>
            <a:graphicFrameLocks noGrp="1"/>
          </p:cNvGraphicFramePr>
          <p:nvPr>
            <p:extLst>
              <p:ext uri="{D42A27DB-BD31-4B8C-83A1-F6EECF244321}">
                <p14:modId xmlns:p14="http://schemas.microsoft.com/office/powerpoint/2010/main" val="2994265576"/>
              </p:ext>
            </p:extLst>
          </p:nvPr>
        </p:nvGraphicFramePr>
        <p:xfrm>
          <a:off x="356558" y="5803252"/>
          <a:ext cx="7112000" cy="752475"/>
        </p:xfrm>
        <a:graphic>
          <a:graphicData uri="http://schemas.openxmlformats.org/drawingml/2006/table">
            <a:tbl>
              <a:tblPr/>
              <a:tblGrid>
                <a:gridCol w="1751818">
                  <a:extLst>
                    <a:ext uri="{9D8B030D-6E8A-4147-A177-3AD203B41FA5}">
                      <a16:colId xmlns:a16="http://schemas.microsoft.com/office/drawing/2014/main" val="1593256620"/>
                    </a:ext>
                  </a:extLst>
                </a:gridCol>
                <a:gridCol w="685494">
                  <a:extLst>
                    <a:ext uri="{9D8B030D-6E8A-4147-A177-3AD203B41FA5}">
                      <a16:colId xmlns:a16="http://schemas.microsoft.com/office/drawing/2014/main" val="2687307658"/>
                    </a:ext>
                  </a:extLst>
                </a:gridCol>
                <a:gridCol w="4674688">
                  <a:extLst>
                    <a:ext uri="{9D8B030D-6E8A-4147-A177-3AD203B41FA5}">
                      <a16:colId xmlns:a16="http://schemas.microsoft.com/office/drawing/2014/main" val="274226864"/>
                    </a:ext>
                  </a:extLst>
                </a:gridCol>
              </a:tblGrid>
              <a:tr h="257175">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キー</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型</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値の内容</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205815121"/>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Faces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リスト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顔のリスト</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672787047"/>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FaceModelVersion</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顔検出モデルのバージョン</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75550545"/>
                  </a:ext>
                </a:extLst>
              </a:tr>
            </a:tbl>
          </a:graphicData>
        </a:graphic>
      </p:graphicFrame>
      <p:sp>
        <p:nvSpPr>
          <p:cNvPr id="11" name="テキスト ボックス 10"/>
          <p:cNvSpPr txBox="1"/>
          <p:nvPr/>
        </p:nvSpPr>
        <p:spPr>
          <a:xfrm>
            <a:off x="6079707" y="4525258"/>
            <a:ext cx="1677360" cy="369332"/>
          </a:xfrm>
          <a:prstGeom prst="rect">
            <a:avLst/>
          </a:prstGeom>
          <a:solidFill>
            <a:schemeClr val="accent6">
              <a:lumMod val="40000"/>
              <a:lumOff val="60000"/>
            </a:schemeClr>
          </a:solid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Rekoginition</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12" name="テキスト ボックス 11"/>
          <p:cNvSpPr txBox="1"/>
          <p:nvPr/>
        </p:nvSpPr>
        <p:spPr>
          <a:xfrm>
            <a:off x="6079707" y="4894590"/>
            <a:ext cx="5283205" cy="646331"/>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機能：コレクションに登録された顔の一覧を取得する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kumimoji="1" lang="en-US" altLang="ja-JP" sz="1200" b="1" smtClean="0">
                <a:ea typeface="Amazon Ember Light" panose="020B0403020204020204" pitchFamily="34" charset="0"/>
                <a:cs typeface="Amazon Ember Light" panose="020B0403020204020204" pitchFamily="34" charset="0"/>
              </a:rPr>
              <a:t>list_faces( CollectionId= </a:t>
            </a:r>
            <a:r>
              <a:rPr kumimoji="1" lang="ja-JP" altLang="en-US" sz="1200" b="1" smtClean="0">
                <a:ea typeface="Amazon Ember Light" panose="020B0403020204020204" pitchFamily="34" charset="0"/>
                <a:cs typeface="Amazon Ember Light" panose="020B0403020204020204" pitchFamily="34" charset="0"/>
              </a:rPr>
              <a:t>コレクション</a:t>
            </a:r>
            <a:r>
              <a:rPr kumimoji="1" lang="en-US" altLang="ja-JP" sz="1200" b="1" smtClean="0">
                <a:ea typeface="Amazon Ember Light" panose="020B0403020204020204" pitchFamily="34" charset="0"/>
                <a:cs typeface="Amazon Ember Light" panose="020B0403020204020204" pitchFamily="34" charset="0"/>
              </a:rPr>
              <a:t>ID</a:t>
            </a:r>
            <a:r>
              <a:rPr lang="ja-JP" altLang="en-US" sz="1200" b="1" smtClean="0">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戻り値：顔の一覧を含む辞書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13" name="テキスト ボックス 12"/>
          <p:cNvSpPr txBox="1"/>
          <p:nvPr/>
        </p:nvSpPr>
        <p:spPr>
          <a:xfrm>
            <a:off x="7755382" y="4525258"/>
            <a:ext cx="3607530" cy="369332"/>
          </a:xfrm>
          <a:prstGeom prst="rect">
            <a:avLst/>
          </a:prstGeom>
          <a:no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list</a:t>
            </a:r>
            <a:r>
              <a:rPr kumimoji="1" lang="en-US" altLang="ja-JP" b="1" smtClean="0">
                <a:ea typeface="Amazon Ember Light" panose="020B0403020204020204" pitchFamily="34" charset="0"/>
                <a:cs typeface="Amazon Ember Light" panose="020B0403020204020204" pitchFamily="34" charset="0"/>
              </a:rPr>
              <a:t>_faces</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P201</a:t>
            </a:r>
            <a:endParaRPr kumimoji="1" lang="ja-JP" altLang="en-US" b="1" dirty="0" err="1" smtClean="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59840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56558" y="297562"/>
            <a:ext cx="5723149"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画像内</a:t>
            </a:r>
            <a:r>
              <a:rPr lang="ja-JP" altLang="en-US" sz="2000" b="1" smtClean="0"/>
              <a:t>の顔をコレクションから探す</a:t>
            </a:r>
            <a:r>
              <a:rPr kumimoji="1" lang="ja-JP" altLang="en-US" sz="2000" b="1" smtClean="0"/>
              <a:t>（</a:t>
            </a:r>
            <a:r>
              <a:rPr kumimoji="1" lang="en-US" altLang="ja-JP" sz="2000" b="1" smtClean="0"/>
              <a:t>P202</a:t>
            </a:r>
            <a:r>
              <a:rPr kumimoji="1" lang="ja-JP" altLang="en-US" sz="2000" b="1" smtClean="0"/>
              <a:t>）</a:t>
            </a:r>
            <a:endParaRPr kumimoji="1" lang="ja-JP" altLang="en-US" sz="2000" b="1"/>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66383" y="1491442"/>
            <a:ext cx="2519489" cy="1752361"/>
          </a:xfrm>
          <a:prstGeom prst="rect">
            <a:avLst/>
          </a:prstGeom>
        </p:spPr>
      </p:pic>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1735" y="1506506"/>
            <a:ext cx="1908647" cy="2748778"/>
          </a:xfrm>
          <a:prstGeom prst="rect">
            <a:avLst/>
          </a:prstGeom>
        </p:spPr>
      </p:pic>
      <p:sp>
        <p:nvSpPr>
          <p:cNvPr id="5" name="テキスト ボックス 4"/>
          <p:cNvSpPr txBox="1"/>
          <p:nvPr/>
        </p:nvSpPr>
        <p:spPr>
          <a:xfrm>
            <a:off x="7366383" y="1122110"/>
            <a:ext cx="1372175" cy="369332"/>
          </a:xfrm>
          <a:prstGeom prst="rect">
            <a:avLst/>
          </a:prstGeom>
          <a:noFill/>
        </p:spPr>
        <p:txBody>
          <a:bodyPr wrap="square" rtlCol="0">
            <a:spAutoFit/>
          </a:bodyPr>
          <a:lstStyle/>
          <a:p>
            <a:r>
              <a:rPr kumimoji="1" lang="en-US" altLang="ja-JP" b="1" smtClean="0"/>
              <a:t>man.jpg</a:t>
            </a:r>
            <a:endParaRPr kumimoji="1" lang="ja-JP" altLang="en-US" b="1"/>
          </a:p>
        </p:txBody>
      </p:sp>
      <p:sp>
        <p:nvSpPr>
          <p:cNvPr id="6" name="テキスト ボックス 5"/>
          <p:cNvSpPr txBox="1"/>
          <p:nvPr/>
        </p:nvSpPr>
        <p:spPr>
          <a:xfrm>
            <a:off x="10021735" y="1122110"/>
            <a:ext cx="1372175" cy="369332"/>
          </a:xfrm>
          <a:prstGeom prst="rect">
            <a:avLst/>
          </a:prstGeom>
          <a:noFill/>
        </p:spPr>
        <p:txBody>
          <a:bodyPr wrap="square" rtlCol="0">
            <a:spAutoFit/>
          </a:bodyPr>
          <a:lstStyle/>
          <a:p>
            <a:r>
              <a:rPr lang="en-US" altLang="ja-JP" b="1" smtClean="0"/>
              <a:t>girl</a:t>
            </a:r>
            <a:r>
              <a:rPr kumimoji="1" lang="en-US" altLang="ja-JP" b="1" smtClean="0"/>
              <a:t>.jpg</a:t>
            </a:r>
            <a:endParaRPr kumimoji="1" lang="ja-JP" altLang="en-US" b="1"/>
          </a:p>
        </p:txBody>
      </p:sp>
      <p:sp>
        <p:nvSpPr>
          <p:cNvPr id="7" name="正方形/長方形 6"/>
          <p:cNvSpPr/>
          <p:nvPr/>
        </p:nvSpPr>
        <p:spPr>
          <a:xfrm>
            <a:off x="7090912" y="493156"/>
            <a:ext cx="2590774" cy="369332"/>
          </a:xfrm>
          <a:prstGeom prst="rect">
            <a:avLst/>
          </a:prstGeom>
          <a:solidFill>
            <a:schemeClr val="accent6">
              <a:lumMod val="20000"/>
              <a:lumOff val="80000"/>
            </a:schemeClr>
          </a:solidFill>
        </p:spPr>
        <p:txBody>
          <a:bodyPr wrap="none">
            <a:spAutoFit/>
          </a:bodyPr>
          <a:lstStyle/>
          <a:p>
            <a:r>
              <a:rPr lang="en-US" altLang="ja-JP" b="1">
                <a:solidFill>
                  <a:srgbClr val="A31515"/>
                </a:solidFill>
                <a:latin typeface="Consolas" panose="020B0609020204030204" pitchFamily="49" charset="0"/>
              </a:rPr>
              <a:t>MyCollection_takeda</a:t>
            </a:r>
            <a:endParaRPr lang="en-US" altLang="ja-JP" b="1">
              <a:solidFill>
                <a:srgbClr val="000000"/>
              </a:solidFill>
              <a:effectLst/>
              <a:latin typeface="Consolas" panose="020B0609020204030204" pitchFamily="49" charset="0"/>
            </a:endParaRPr>
          </a:p>
        </p:txBody>
      </p:sp>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7286" y="5060120"/>
            <a:ext cx="2282110" cy="1587259"/>
          </a:xfrm>
          <a:prstGeom prst="rect">
            <a:avLst/>
          </a:prstGeom>
        </p:spPr>
      </p:pic>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417" y="1424223"/>
            <a:ext cx="2519489" cy="1752361"/>
          </a:xfrm>
          <a:prstGeom prst="rect">
            <a:avLst/>
          </a:prstGeom>
        </p:spPr>
      </p:pic>
      <p:sp>
        <p:nvSpPr>
          <p:cNvPr id="10" name="正方形/長方形 9"/>
          <p:cNvSpPr/>
          <p:nvPr/>
        </p:nvSpPr>
        <p:spPr>
          <a:xfrm>
            <a:off x="7090912" y="935181"/>
            <a:ext cx="4994695" cy="353330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下矢印 14"/>
          <p:cNvSpPr/>
          <p:nvPr/>
        </p:nvSpPr>
        <p:spPr>
          <a:xfrm>
            <a:off x="7971696" y="4541175"/>
            <a:ext cx="3726613" cy="44625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切り出して表示</a:t>
            </a:r>
            <a:endParaRPr kumimoji="1" lang="ja-JP" altLang="en-US" b="1"/>
          </a:p>
        </p:txBody>
      </p:sp>
      <p:sp>
        <p:nvSpPr>
          <p:cNvPr id="13" name="テキスト ボックス 12"/>
          <p:cNvSpPr txBox="1"/>
          <p:nvPr/>
        </p:nvSpPr>
        <p:spPr>
          <a:xfrm>
            <a:off x="559986" y="1069956"/>
            <a:ext cx="1372175" cy="369332"/>
          </a:xfrm>
          <a:prstGeom prst="rect">
            <a:avLst/>
          </a:prstGeom>
          <a:noFill/>
        </p:spPr>
        <p:txBody>
          <a:bodyPr wrap="square" rtlCol="0">
            <a:spAutoFit/>
          </a:bodyPr>
          <a:lstStyle/>
          <a:p>
            <a:r>
              <a:rPr kumimoji="1" lang="en-US" altLang="ja-JP" b="1" smtClean="0"/>
              <a:t>man.jpg</a:t>
            </a:r>
            <a:endParaRPr kumimoji="1" lang="ja-JP" altLang="en-US" b="1"/>
          </a:p>
        </p:txBody>
      </p:sp>
      <p:sp>
        <p:nvSpPr>
          <p:cNvPr id="12" name="左右矢印 11"/>
          <p:cNvSpPr/>
          <p:nvPr/>
        </p:nvSpPr>
        <p:spPr>
          <a:xfrm>
            <a:off x="4973333" y="1882649"/>
            <a:ext cx="2049648" cy="81918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15"/>
          <p:cNvSpPr/>
          <p:nvPr/>
        </p:nvSpPr>
        <p:spPr>
          <a:xfrm>
            <a:off x="2242869" y="3446255"/>
            <a:ext cx="4635618" cy="1022227"/>
          </a:xfrm>
          <a:prstGeom prst="wedgeRectCallout">
            <a:avLst>
              <a:gd name="adj1" fmla="val 29884"/>
              <a:gd name="adj2" fmla="val -13761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t>man.jpg</a:t>
            </a:r>
            <a:r>
              <a:rPr lang="ja-JP" altLang="en-US" b="1" smtClean="0"/>
              <a:t>や</a:t>
            </a:r>
            <a:r>
              <a:rPr lang="en-US" altLang="ja-JP" b="1" smtClean="0"/>
              <a:t>girl.jpg</a:t>
            </a:r>
            <a:r>
              <a:rPr lang="ja-JP" altLang="en-US" b="1" smtClean="0"/>
              <a:t>の顔がコレクション </a:t>
            </a:r>
            <a:r>
              <a:rPr lang="en-US" altLang="ja-JP" b="1" smtClean="0"/>
              <a:t>MyCollection_takeda</a:t>
            </a:r>
          </a:p>
          <a:p>
            <a:pPr algn="ctr"/>
            <a:r>
              <a:rPr kumimoji="1" lang="ja-JP" altLang="en-US" b="1" smtClean="0"/>
              <a:t>にあるか？</a:t>
            </a:r>
            <a:endParaRPr kumimoji="1" lang="en-US" altLang="ja-JP" b="1" smtClean="0"/>
          </a:p>
        </p:txBody>
      </p:sp>
      <p:sp>
        <p:nvSpPr>
          <p:cNvPr id="14" name="フローチャート: 定義済み処理 13"/>
          <p:cNvSpPr/>
          <p:nvPr/>
        </p:nvSpPr>
        <p:spPr>
          <a:xfrm>
            <a:off x="3163734" y="5176195"/>
            <a:ext cx="4073828" cy="736831"/>
          </a:xfrm>
          <a:prstGeom prst="flowChartPredefinedProcess">
            <a:avLst/>
          </a:prstGeom>
          <a:solidFill>
            <a:schemeClr val="accent6"/>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t>search_faces_by_image</a:t>
            </a:r>
          </a:p>
          <a:p>
            <a:pPr algn="ctr"/>
            <a:r>
              <a:rPr lang="ja-JP" altLang="en-US" b="1"/>
              <a:t>メソッド</a:t>
            </a:r>
            <a:endParaRPr kumimoji="1" lang="ja-JP" altLang="en-US" b="1"/>
          </a:p>
        </p:txBody>
      </p:sp>
      <p:cxnSp>
        <p:nvCxnSpPr>
          <p:cNvPr id="18" name="直線矢印コネクタ 17"/>
          <p:cNvCxnSpPr>
            <a:stCxn id="14" idx="0"/>
            <a:endCxn id="16" idx="2"/>
          </p:cNvCxnSpPr>
          <p:nvPr/>
        </p:nvCxnSpPr>
        <p:spPr>
          <a:xfrm flipH="1" flipV="1">
            <a:off x="4560678" y="4468482"/>
            <a:ext cx="639970" cy="7077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カギ線コネクタ 20"/>
          <p:cNvCxnSpPr>
            <a:stCxn id="14" idx="3"/>
            <a:endCxn id="15" idx="1"/>
          </p:cNvCxnSpPr>
          <p:nvPr/>
        </p:nvCxnSpPr>
        <p:spPr>
          <a:xfrm flipV="1">
            <a:off x="7237562" y="4764301"/>
            <a:ext cx="734134" cy="780310"/>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図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22811" y="1387550"/>
            <a:ext cx="1314659" cy="1893334"/>
          </a:xfrm>
          <a:prstGeom prst="rect">
            <a:avLst/>
          </a:prstGeom>
        </p:spPr>
      </p:pic>
      <p:sp>
        <p:nvSpPr>
          <p:cNvPr id="23" name="テキスト ボックス 22"/>
          <p:cNvSpPr txBox="1"/>
          <p:nvPr/>
        </p:nvSpPr>
        <p:spPr>
          <a:xfrm>
            <a:off x="3465295" y="1027003"/>
            <a:ext cx="1372175" cy="369332"/>
          </a:xfrm>
          <a:prstGeom prst="rect">
            <a:avLst/>
          </a:prstGeom>
          <a:noFill/>
        </p:spPr>
        <p:txBody>
          <a:bodyPr wrap="square" rtlCol="0">
            <a:spAutoFit/>
          </a:bodyPr>
          <a:lstStyle/>
          <a:p>
            <a:r>
              <a:rPr lang="en-US" altLang="ja-JP" b="1" smtClean="0"/>
              <a:t>girl</a:t>
            </a:r>
            <a:r>
              <a:rPr kumimoji="1" lang="en-US" altLang="ja-JP" b="1" smtClean="0"/>
              <a:t>.jpg</a:t>
            </a:r>
            <a:endParaRPr kumimoji="1" lang="ja-JP" altLang="en-US" b="1"/>
          </a:p>
        </p:txBody>
      </p:sp>
      <p:pic>
        <p:nvPicPr>
          <p:cNvPr id="25" name="図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78900" y="5060120"/>
            <a:ext cx="1071870" cy="1543676"/>
          </a:xfrm>
          <a:prstGeom prst="rect">
            <a:avLst/>
          </a:prstGeom>
        </p:spPr>
      </p:pic>
    </p:spTree>
    <p:extLst>
      <p:ext uri="{BB962C8B-B14F-4D97-AF65-F5344CB8AC3E}">
        <p14:creationId xmlns:p14="http://schemas.microsoft.com/office/powerpoint/2010/main" val="327139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12251" y="365760"/>
            <a:ext cx="7991059" cy="646331"/>
          </a:xfrm>
          <a:prstGeom prst="rect">
            <a:avLst/>
          </a:prstGeom>
          <a:noFill/>
        </p:spPr>
        <p:txBody>
          <a:bodyPr wrap="square" rtlCol="0">
            <a:spAutoFit/>
          </a:bodyPr>
          <a:lstStyle/>
          <a:p>
            <a:r>
              <a:rPr kumimoji="1" lang="ja-JP" altLang="en-US" sz="3600" b="1" dirty="0" smtClean="0"/>
              <a:t>◆ </a:t>
            </a:r>
            <a:r>
              <a:rPr kumimoji="1" lang="en-US" altLang="ja-JP" sz="3600" b="1" dirty="0" smtClean="0"/>
              <a:t>AWS SDK </a:t>
            </a:r>
            <a:r>
              <a:rPr kumimoji="1" lang="ja-JP" altLang="en-US" sz="3600" b="1" dirty="0" smtClean="0"/>
              <a:t>公式マニュアル</a:t>
            </a:r>
            <a:endParaRPr kumimoji="1" lang="ja-JP" altLang="en-US" sz="3600" b="1" dirty="0"/>
          </a:p>
        </p:txBody>
      </p:sp>
      <p:sp>
        <p:nvSpPr>
          <p:cNvPr id="3" name="テキスト ボックス 2"/>
          <p:cNvSpPr txBox="1"/>
          <p:nvPr/>
        </p:nvSpPr>
        <p:spPr>
          <a:xfrm>
            <a:off x="1017767" y="1012091"/>
            <a:ext cx="9652884" cy="400110"/>
          </a:xfrm>
          <a:prstGeom prst="rect">
            <a:avLst/>
          </a:prstGeom>
          <a:noFill/>
        </p:spPr>
        <p:txBody>
          <a:bodyPr wrap="square" rtlCol="0">
            <a:spAutoFit/>
          </a:bodyPr>
          <a:lstStyle/>
          <a:p>
            <a:r>
              <a:rPr lang="en-US" altLang="ja-JP" sz="2000" b="1" dirty="0">
                <a:hlinkClick r:id="rId2"/>
              </a:rPr>
              <a:t>https://docs.aws.amazon.com/ja_jp/pythonsdk/?</a:t>
            </a:r>
            <a:r>
              <a:rPr lang="en-US" altLang="ja-JP" sz="2000" b="1" dirty="0" smtClean="0">
                <a:hlinkClick r:id="rId2"/>
              </a:rPr>
              <a:t>id=docs_gateway</a:t>
            </a:r>
            <a:endParaRPr lang="en-US" altLang="ja-JP" sz="2000" b="1" dirty="0" smtClean="0"/>
          </a:p>
        </p:txBody>
      </p:sp>
      <p:pic>
        <p:nvPicPr>
          <p:cNvPr id="7" name="図 6"/>
          <p:cNvPicPr>
            <a:picLocks noChangeAspect="1"/>
          </p:cNvPicPr>
          <p:nvPr/>
        </p:nvPicPr>
        <p:blipFill>
          <a:blip r:embed="rId3"/>
          <a:stretch>
            <a:fillRect/>
          </a:stretch>
        </p:blipFill>
        <p:spPr>
          <a:xfrm>
            <a:off x="693963" y="1512728"/>
            <a:ext cx="11171863" cy="4498457"/>
          </a:xfrm>
          <a:prstGeom prst="rect">
            <a:avLst/>
          </a:prstGeom>
        </p:spPr>
      </p:pic>
    </p:spTree>
    <p:extLst>
      <p:ext uri="{BB962C8B-B14F-4D97-AF65-F5344CB8AC3E}">
        <p14:creationId xmlns:p14="http://schemas.microsoft.com/office/powerpoint/2010/main" val="753386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454107" y="290851"/>
            <a:ext cx="7053532" cy="6431889"/>
          </a:xfrm>
          <a:prstGeom prst="rect">
            <a:avLst/>
          </a:prstGeom>
          <a:solidFill>
            <a:schemeClr val="accent4">
              <a:lumMod val="20000"/>
              <a:lumOff val="80000"/>
            </a:schemeClr>
          </a:solidFill>
        </p:spPr>
        <p:txBody>
          <a:bodyPr wrap="square">
            <a:spAutoFit/>
          </a:bodyPr>
          <a:lstStyle/>
          <a:p>
            <a:pPr>
              <a:lnSpc>
                <a:spcPts val="1300"/>
              </a:lnSpc>
            </a:pP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"SearchedFaceBoundingBox"</a:t>
            </a:r>
            <a:r>
              <a:rPr lang="en-US" altLang="ja-JP" sz="1400" b="1">
                <a:solidFill>
                  <a:srgbClr val="000000"/>
                </a:solidFill>
                <a:latin typeface="Consolas" panose="020B0609020204030204" pitchFamily="49" charset="0"/>
              </a:rPr>
              <a:t>: {</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"Width"</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0.1609659492969513</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"Height"</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0.14517903327941895</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"Left"</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0.4896174371242523</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"Top"</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0.15903684496879578</a:t>
            </a:r>
            <a:endParaRPr lang="en-US" altLang="ja-JP" sz="1400" b="1">
              <a:solidFill>
                <a:srgbClr val="000000"/>
              </a:solidFill>
              <a:latin typeface="Consolas" panose="020B0609020204030204" pitchFamily="49" charset="0"/>
            </a:endParaRPr>
          </a:p>
          <a:p>
            <a:pPr>
              <a:lnSpc>
                <a:spcPts val="1300"/>
              </a:lnSpc>
            </a:pPr>
            <a:r>
              <a:rPr lang="en-US" altLang="ja-JP" sz="1400" b="1">
                <a:solidFill>
                  <a:srgbClr val="000000"/>
                </a:solidFill>
                <a:latin typeface="Consolas" panose="020B0609020204030204" pitchFamily="49" charset="0"/>
              </a:rPr>
              <a:t>  },</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"SearchedFaceConfidence"</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99.99781799316406</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"FaceMatches"</a:t>
            </a:r>
            <a:r>
              <a:rPr lang="en-US" altLang="ja-JP" sz="1400" b="1">
                <a:solidFill>
                  <a:srgbClr val="000000"/>
                </a:solidFill>
                <a:latin typeface="Consolas" panose="020B0609020204030204" pitchFamily="49" charset="0"/>
              </a:rPr>
              <a:t>: [</a:t>
            </a:r>
          </a:p>
          <a:p>
            <a:pPr>
              <a:lnSpc>
                <a:spcPts val="1300"/>
              </a:lnSpc>
            </a:pPr>
            <a:r>
              <a:rPr lang="en-US" altLang="ja-JP" sz="1400" b="1">
                <a:solidFill>
                  <a:srgbClr val="000000"/>
                </a:solidFill>
                <a:latin typeface="Consolas" panose="020B0609020204030204" pitchFamily="49" charset="0"/>
              </a:rPr>
              <a:t>      {</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"Similarity"</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100.0</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"Face"</a:t>
            </a:r>
            <a:r>
              <a:rPr lang="en-US" altLang="ja-JP" sz="1400" b="1">
                <a:solidFill>
                  <a:srgbClr val="000000"/>
                </a:solidFill>
                <a:latin typeface="Consolas" panose="020B0609020204030204" pitchFamily="49" charset="0"/>
              </a:rPr>
              <a:t>: {</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"FaceId"</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"2ec35e30-80b6-4aee-be51-7b9883a97670"</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"BoundingBox"</a:t>
            </a:r>
            <a:r>
              <a:rPr lang="en-US" altLang="ja-JP" sz="1400" b="1">
                <a:solidFill>
                  <a:srgbClr val="000000"/>
                </a:solidFill>
                <a:latin typeface="Consolas" panose="020B0609020204030204" pitchFamily="49" charset="0"/>
              </a:rPr>
              <a:t>: {</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"Width"</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0.16096599400043488</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"Height"</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0.14517900347709656</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"Left"</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0.4896169900894165</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"Top"</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0.15903699398040771</a:t>
            </a:r>
            <a:endParaRPr lang="en-US" altLang="ja-JP" sz="1400" b="1">
              <a:solidFill>
                <a:srgbClr val="000000"/>
              </a:solidFill>
              <a:latin typeface="Consolas" panose="020B0609020204030204" pitchFamily="49" charset="0"/>
            </a:endParaRPr>
          </a:p>
          <a:p>
            <a:pPr>
              <a:lnSpc>
                <a:spcPts val="1300"/>
              </a:lnSpc>
            </a:pPr>
            <a:r>
              <a:rPr lang="en-US" altLang="ja-JP" sz="1400" b="1">
                <a:solidFill>
                  <a:srgbClr val="000000"/>
                </a:solidFill>
                <a:latin typeface="Consolas" panose="020B0609020204030204" pitchFamily="49" charset="0"/>
              </a:rPr>
              <a:t>              },</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"ImageId"</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"ef7c01b4-1d9f-3f5d-afce-ddbd7f6f42b6"</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"Confidence"</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99.997802734375</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"IndexFacesModelVersion"</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"6.0"</a:t>
            </a:r>
            <a:endParaRPr lang="en-US" altLang="ja-JP" sz="1400" b="1">
              <a:solidFill>
                <a:srgbClr val="000000"/>
              </a:solidFill>
              <a:latin typeface="Consolas" panose="020B0609020204030204" pitchFamily="49" charset="0"/>
            </a:endParaRPr>
          </a:p>
          <a:p>
            <a:pPr>
              <a:lnSpc>
                <a:spcPts val="1300"/>
              </a:lnSpc>
            </a:pPr>
            <a:r>
              <a:rPr lang="en-US" altLang="ja-JP" sz="1400" b="1">
                <a:solidFill>
                  <a:srgbClr val="000000"/>
                </a:solidFill>
                <a:latin typeface="Consolas" panose="020B0609020204030204" pitchFamily="49" charset="0"/>
              </a:rPr>
              <a:t>          }</a:t>
            </a:r>
          </a:p>
          <a:p>
            <a:pPr>
              <a:lnSpc>
                <a:spcPts val="1300"/>
              </a:lnSpc>
            </a:pPr>
            <a:r>
              <a:rPr lang="en-US" altLang="ja-JP" sz="1400" b="1">
                <a:solidFill>
                  <a:srgbClr val="000000"/>
                </a:solidFill>
                <a:latin typeface="Consolas" panose="020B0609020204030204" pitchFamily="49" charset="0"/>
              </a:rPr>
              <a:t>      }</a:t>
            </a:r>
          </a:p>
          <a:p>
            <a:pPr>
              <a:lnSpc>
                <a:spcPts val="1300"/>
              </a:lnSpc>
            </a:pPr>
            <a:r>
              <a:rPr lang="en-US" altLang="ja-JP" sz="1400" b="1">
                <a:solidFill>
                  <a:srgbClr val="000000"/>
                </a:solidFill>
                <a:latin typeface="Consolas" panose="020B0609020204030204" pitchFamily="49" charset="0"/>
              </a:rPr>
              <a:t>  ],</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"FaceModelVersion"</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"6.0"</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"ResponseMetadata"</a:t>
            </a:r>
            <a:r>
              <a:rPr lang="en-US" altLang="ja-JP" sz="1400" b="1">
                <a:solidFill>
                  <a:srgbClr val="000000"/>
                </a:solidFill>
                <a:latin typeface="Consolas" panose="020B0609020204030204" pitchFamily="49" charset="0"/>
              </a:rPr>
              <a:t>: {</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"RequestId"</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"85f2c5fc-b6b6-441f-a964-33cf778a428e"</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"HTTPStatusCode"</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200</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"HTTPHeaders"</a:t>
            </a:r>
            <a:r>
              <a:rPr lang="en-US" altLang="ja-JP" sz="1400" b="1">
                <a:solidFill>
                  <a:srgbClr val="000000"/>
                </a:solidFill>
                <a:latin typeface="Consolas" panose="020B0609020204030204" pitchFamily="49" charset="0"/>
              </a:rPr>
              <a:t>: {</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"x-amzn-requestid"</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"85f2c5fc-b6b6-441f-a964-33cf778a428e"</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"content-type"</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"application/x-amz-json-1.1"</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"content-length"</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"533"</a:t>
            </a:r>
            <a:r>
              <a:rPr lang="en-US" altLang="ja-JP" sz="1400" b="1">
                <a:solidFill>
                  <a:srgbClr val="000000"/>
                </a:solidFill>
                <a:latin typeface="Consolas" panose="020B0609020204030204" pitchFamily="49" charset="0"/>
              </a:rPr>
              <a:t>,</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"date"</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"Wed, 11 May 2022 07:38:21 GMT"</a:t>
            </a:r>
            <a:endParaRPr lang="en-US" altLang="ja-JP" sz="1400" b="1">
              <a:solidFill>
                <a:srgbClr val="000000"/>
              </a:solidFill>
              <a:latin typeface="Consolas" panose="020B0609020204030204" pitchFamily="49" charset="0"/>
            </a:endParaRPr>
          </a:p>
          <a:p>
            <a:pPr>
              <a:lnSpc>
                <a:spcPts val="1300"/>
              </a:lnSpc>
            </a:pPr>
            <a:r>
              <a:rPr lang="en-US" altLang="ja-JP" sz="1400" b="1">
                <a:solidFill>
                  <a:srgbClr val="000000"/>
                </a:solidFill>
                <a:latin typeface="Consolas" panose="020B0609020204030204" pitchFamily="49" charset="0"/>
              </a:rPr>
              <a:t>      },</a:t>
            </a:r>
          </a:p>
          <a:p>
            <a:pPr>
              <a:lnSpc>
                <a:spcPts val="1300"/>
              </a:lnSpc>
            </a:pPr>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"RetryAttempts"</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a:t>
            </a:r>
            <a:endParaRPr lang="en-US" altLang="ja-JP" sz="1400" b="1">
              <a:solidFill>
                <a:srgbClr val="000000"/>
              </a:solidFill>
              <a:latin typeface="Consolas" panose="020B0609020204030204" pitchFamily="49" charset="0"/>
            </a:endParaRPr>
          </a:p>
          <a:p>
            <a:pPr>
              <a:lnSpc>
                <a:spcPts val="1300"/>
              </a:lnSpc>
            </a:pPr>
            <a:r>
              <a:rPr lang="en-US" altLang="ja-JP" sz="1400" b="1">
                <a:solidFill>
                  <a:srgbClr val="000000"/>
                </a:solidFill>
                <a:latin typeface="Consolas" panose="020B0609020204030204" pitchFamily="49" charset="0"/>
              </a:rPr>
              <a:t>  }</a:t>
            </a:r>
          </a:p>
          <a:p>
            <a:pPr>
              <a:lnSpc>
                <a:spcPts val="1300"/>
              </a:lnSpc>
            </a:pPr>
            <a:r>
              <a:rPr lang="en-US" altLang="ja-JP" sz="1400" b="1">
                <a:solidFill>
                  <a:srgbClr val="000000"/>
                </a:solidFill>
                <a:latin typeface="Consolas" panose="020B0609020204030204" pitchFamily="49" charset="0"/>
              </a:rPr>
              <a:t>}</a:t>
            </a:r>
            <a:endParaRPr lang="en-US" altLang="ja-JP" sz="1400" b="1">
              <a:solidFill>
                <a:srgbClr val="000000"/>
              </a:solidFill>
              <a:effectLst/>
              <a:latin typeface="Consolas" panose="020B0609020204030204" pitchFamily="49" charset="0"/>
            </a:endParaRPr>
          </a:p>
        </p:txBody>
      </p:sp>
      <p:sp>
        <p:nvSpPr>
          <p:cNvPr id="4" name="ホームベース 3"/>
          <p:cNvSpPr/>
          <p:nvPr/>
        </p:nvSpPr>
        <p:spPr>
          <a:xfrm>
            <a:off x="117895" y="176792"/>
            <a:ext cx="4336212" cy="65997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smtClean="0"/>
              <a:t>search_faces_by_image</a:t>
            </a:r>
            <a:r>
              <a:rPr kumimoji="1" lang="ja-JP" altLang="en-US" sz="2000" b="1" smtClean="0"/>
              <a:t>メソッド</a:t>
            </a:r>
            <a:endParaRPr kumimoji="1" lang="en-US" altLang="ja-JP" sz="2000" b="1" smtClean="0"/>
          </a:p>
          <a:p>
            <a:pPr algn="ctr"/>
            <a:r>
              <a:rPr lang="ja-JP" altLang="en-US" sz="2000" b="1" smtClean="0"/>
              <a:t>の戻り値</a:t>
            </a:r>
            <a:endParaRPr kumimoji="1" lang="ja-JP" altLang="en-US" sz="2000" b="1"/>
          </a:p>
        </p:txBody>
      </p:sp>
      <p:sp>
        <p:nvSpPr>
          <p:cNvPr id="5" name="正方形/長方形 4"/>
          <p:cNvSpPr/>
          <p:nvPr/>
        </p:nvSpPr>
        <p:spPr>
          <a:xfrm>
            <a:off x="4692770" y="405443"/>
            <a:ext cx="3579962" cy="10672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5043576" y="1791419"/>
            <a:ext cx="5963729" cy="25390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吹き出し 6"/>
          <p:cNvSpPr/>
          <p:nvPr/>
        </p:nvSpPr>
        <p:spPr>
          <a:xfrm>
            <a:off x="923026" y="1472672"/>
            <a:ext cx="3122762" cy="785003"/>
          </a:xfrm>
          <a:prstGeom prst="wedgeRectCallout">
            <a:avLst>
              <a:gd name="adj1" fmla="val 67177"/>
              <a:gd name="adj2" fmla="val -11673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画像内の顔の</a:t>
            </a:r>
            <a:endParaRPr kumimoji="1" lang="en-US" altLang="ja-JP" b="1" smtClean="0"/>
          </a:p>
          <a:p>
            <a:pPr algn="ctr"/>
            <a:r>
              <a:rPr lang="ja-JP" altLang="en-US" b="1"/>
              <a:t>バウンディングボックス</a:t>
            </a:r>
            <a:endParaRPr kumimoji="1" lang="en-US" altLang="ja-JP" b="1" smtClean="0"/>
          </a:p>
        </p:txBody>
      </p:sp>
      <p:sp>
        <p:nvSpPr>
          <p:cNvPr id="8" name="四角形吹き出し 7"/>
          <p:cNvSpPr/>
          <p:nvPr/>
        </p:nvSpPr>
        <p:spPr>
          <a:xfrm>
            <a:off x="1043796" y="2893585"/>
            <a:ext cx="3329796" cy="785003"/>
          </a:xfrm>
          <a:prstGeom prst="wedgeRectCallout">
            <a:avLst>
              <a:gd name="adj1" fmla="val 67177"/>
              <a:gd name="adj2" fmla="val -11673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画像内の顔に一致した</a:t>
            </a:r>
            <a:endParaRPr kumimoji="1" lang="en-US" altLang="ja-JP" b="1" smtClean="0"/>
          </a:p>
          <a:p>
            <a:pPr algn="ctr"/>
            <a:r>
              <a:rPr kumimoji="1" lang="ja-JP" altLang="en-US" b="1" smtClean="0"/>
              <a:t>コレクション内の顔のリスト</a:t>
            </a:r>
            <a:endParaRPr kumimoji="1" lang="en-US" altLang="ja-JP" b="1" smtClean="0"/>
          </a:p>
        </p:txBody>
      </p:sp>
    </p:spTree>
    <p:extLst>
      <p:ext uri="{BB962C8B-B14F-4D97-AF65-F5344CB8AC3E}">
        <p14:creationId xmlns:p14="http://schemas.microsoft.com/office/powerpoint/2010/main" val="2466017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1401795467"/>
              </p:ext>
            </p:extLst>
          </p:nvPr>
        </p:nvGraphicFramePr>
        <p:xfrm>
          <a:off x="769068" y="1275076"/>
          <a:ext cx="6616700" cy="1743075"/>
        </p:xfrm>
        <a:graphic>
          <a:graphicData uri="http://schemas.openxmlformats.org/drawingml/2006/table">
            <a:tbl>
              <a:tblPr/>
              <a:tblGrid>
                <a:gridCol w="2247900">
                  <a:extLst>
                    <a:ext uri="{9D8B030D-6E8A-4147-A177-3AD203B41FA5}">
                      <a16:colId xmlns:a16="http://schemas.microsoft.com/office/drawing/2014/main" val="229893177"/>
                    </a:ext>
                  </a:extLst>
                </a:gridCol>
                <a:gridCol w="685800">
                  <a:extLst>
                    <a:ext uri="{9D8B030D-6E8A-4147-A177-3AD203B41FA5}">
                      <a16:colId xmlns:a16="http://schemas.microsoft.com/office/drawing/2014/main" val="473229728"/>
                    </a:ext>
                  </a:extLst>
                </a:gridCol>
                <a:gridCol w="3683000">
                  <a:extLst>
                    <a:ext uri="{9D8B030D-6E8A-4147-A177-3AD203B41FA5}">
                      <a16:colId xmlns:a16="http://schemas.microsoft.com/office/drawing/2014/main" val="617936508"/>
                    </a:ext>
                  </a:extLst>
                </a:gridCol>
              </a:tblGrid>
              <a:tr h="257175">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キー</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型</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値の内容</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1416522490"/>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SearchedFaceBoundingBox</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辞書</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画像内の顔のバウンディングボックス</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3601900"/>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SearchedFaceConfidence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数値</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画像内の顔の検出に関する信頼度</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808512427"/>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FaceMatches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リスト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画像内の顔の一致したコレクション内の顔のリスト</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581592177"/>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Similarity</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数値</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顔の類似度</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8814927"/>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Face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辞書</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顔の情報</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01176614"/>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FaceModelVersion</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顔検出モデルのバージョン</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566795994"/>
                  </a:ext>
                </a:extLst>
              </a:tr>
            </a:tbl>
          </a:graphicData>
        </a:graphic>
      </p:graphicFrame>
      <p:sp>
        <p:nvSpPr>
          <p:cNvPr id="3" name="テキスト ボックス 2"/>
          <p:cNvSpPr txBox="1"/>
          <p:nvPr/>
        </p:nvSpPr>
        <p:spPr>
          <a:xfrm>
            <a:off x="769068" y="828137"/>
            <a:ext cx="5167222" cy="369332"/>
          </a:xfrm>
          <a:prstGeom prst="rect">
            <a:avLst/>
          </a:prstGeom>
          <a:noFill/>
        </p:spPr>
        <p:txBody>
          <a:bodyPr wrap="square" rtlCol="0">
            <a:spAutoFit/>
          </a:bodyPr>
          <a:lstStyle/>
          <a:p>
            <a:r>
              <a:rPr kumimoji="1" lang="ja-JP" altLang="en-US" b="1" smtClean="0"/>
              <a:t>コレクションに登録された顔の情報　</a:t>
            </a:r>
            <a:r>
              <a:rPr kumimoji="1" lang="en-US" altLang="ja-JP" b="1" smtClean="0"/>
              <a:t>P205</a:t>
            </a:r>
            <a:endParaRPr kumimoji="1" lang="ja-JP" altLang="en-US" b="1"/>
          </a:p>
        </p:txBody>
      </p:sp>
      <p:sp>
        <p:nvSpPr>
          <p:cNvPr id="4" name="テキスト ボックス 3"/>
          <p:cNvSpPr txBox="1"/>
          <p:nvPr/>
        </p:nvSpPr>
        <p:spPr>
          <a:xfrm>
            <a:off x="769068" y="3778985"/>
            <a:ext cx="1677360" cy="369332"/>
          </a:xfrm>
          <a:prstGeom prst="rect">
            <a:avLst/>
          </a:prstGeom>
          <a:solidFill>
            <a:schemeClr val="accent6">
              <a:lumMod val="40000"/>
              <a:lumOff val="60000"/>
            </a:schemeClr>
          </a:solid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Rekoginition</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5" name="テキスト ボックス 4"/>
          <p:cNvSpPr txBox="1"/>
          <p:nvPr/>
        </p:nvSpPr>
        <p:spPr>
          <a:xfrm>
            <a:off x="769068" y="4148317"/>
            <a:ext cx="6616699" cy="1015663"/>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a:t>
            </a:r>
            <a:r>
              <a:rPr lang="ja-JP" altLang="en-US" sz="1200" b="1">
                <a:ea typeface="Amazon Ember Light" panose="020B0403020204020204" pitchFamily="34" charset="0"/>
                <a:cs typeface="Amazon Ember Light" panose="020B0403020204020204" pitchFamily="34" charset="0"/>
              </a:rPr>
              <a:t>画像内</a:t>
            </a:r>
            <a:r>
              <a:rPr lang="ja-JP" altLang="en-US" sz="1200" b="1" smtClean="0">
                <a:ea typeface="Amazon Ember Light" panose="020B0403020204020204" pitchFamily="34" charset="0"/>
                <a:cs typeface="Amazon Ember Light" panose="020B0403020204020204" pitchFamily="34" charset="0"/>
              </a:rPr>
              <a:t>で最も大きく写った顔をコレクションから探す</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lang="en-US" altLang="ja-JP" sz="1200" b="1" smtClean="0">
                <a:ea typeface="Amazon Ember Light" panose="020B0403020204020204" pitchFamily="34" charset="0"/>
                <a:cs typeface="Amazon Ember Light" panose="020B0403020204020204" pitchFamily="34" charset="0"/>
              </a:rPr>
              <a:t>search_faces_by_image(</a:t>
            </a:r>
          </a:p>
          <a:p>
            <a:r>
              <a:rPr kumimoji="1" lang="en-US" altLang="ja-JP" sz="1200" b="1">
                <a:ea typeface="Amazon Ember Light" panose="020B0403020204020204" pitchFamily="34" charset="0"/>
                <a:cs typeface="Amazon Ember Light" panose="020B0403020204020204" pitchFamily="34" charset="0"/>
              </a:rPr>
              <a:t>	</a:t>
            </a:r>
            <a:r>
              <a:rPr kumimoji="1" lang="en-US" altLang="ja-JP" sz="1200" b="1" smtClean="0">
                <a:ea typeface="Amazon Ember Light" panose="020B0403020204020204" pitchFamily="34" charset="0"/>
                <a:cs typeface="Amazon Ember Light" panose="020B0403020204020204" pitchFamily="34" charset="0"/>
              </a:rPr>
              <a:t>CollectionId = </a:t>
            </a:r>
            <a:r>
              <a:rPr kumimoji="1" lang="ja-JP" altLang="en-US" sz="1200" b="1" smtClean="0">
                <a:ea typeface="Amazon Ember Light" panose="020B0403020204020204" pitchFamily="34" charset="0"/>
                <a:cs typeface="Amazon Ember Light" panose="020B0403020204020204" pitchFamily="34" charset="0"/>
              </a:rPr>
              <a:t>コレクション</a:t>
            </a:r>
            <a:r>
              <a:rPr kumimoji="1" lang="en-US" altLang="ja-JP" sz="1200" b="1" smtClean="0">
                <a:ea typeface="Amazon Ember Light" panose="020B0403020204020204" pitchFamily="34" charset="0"/>
                <a:cs typeface="Amazon Ember Light" panose="020B0403020204020204" pitchFamily="34" charset="0"/>
              </a:rPr>
              <a:t>ID,</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Image = {‘Bytes’ : </a:t>
            </a:r>
            <a:r>
              <a:rPr lang="ja-JP" altLang="en-US" sz="1200" b="1" smtClean="0">
                <a:ea typeface="Amazon Ember Light" panose="020B0403020204020204" pitchFamily="34" charset="0"/>
                <a:cs typeface="Amazon Ember Light" panose="020B0403020204020204" pitchFamily="34" charset="0"/>
              </a:rPr>
              <a:t>画像データ</a:t>
            </a:r>
            <a:r>
              <a:rPr lang="en-US" altLang="ja-JP" sz="1200" b="1" smtClean="0">
                <a:ea typeface="Amazon Ember Light" panose="020B0403020204020204" pitchFamily="34" charset="0"/>
                <a:cs typeface="Amazon Ember Light" panose="020B0403020204020204" pitchFamily="34" charset="0"/>
              </a:rPr>
              <a:t>} )</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a:t>
            </a:r>
            <a:r>
              <a:rPr lang="ja-JP" altLang="en-US" sz="1200" b="1">
                <a:ea typeface="Amazon Ember Light" panose="020B0403020204020204" pitchFamily="34" charset="0"/>
                <a:cs typeface="Amazon Ember Light" panose="020B0403020204020204" pitchFamily="34" charset="0"/>
              </a:rPr>
              <a:t>：作成したコレクションの情報を含む辞書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6" name="テキスト ボックス 5"/>
          <p:cNvSpPr txBox="1"/>
          <p:nvPr/>
        </p:nvSpPr>
        <p:spPr>
          <a:xfrm>
            <a:off x="2444743" y="3778985"/>
            <a:ext cx="5319031" cy="369332"/>
          </a:xfrm>
          <a:prstGeom prst="rect">
            <a:avLst/>
          </a:prstGeom>
          <a:no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search_faces_by_image</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P200</a:t>
            </a:r>
            <a:endParaRPr kumimoji="1" lang="ja-JP" altLang="en-US" b="1" dirty="0" err="1" smtClean="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189162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69068" y="1018541"/>
            <a:ext cx="1677360" cy="369332"/>
          </a:xfrm>
          <a:prstGeom prst="rect">
            <a:avLst/>
          </a:prstGeom>
          <a:solidFill>
            <a:schemeClr val="accent6">
              <a:lumMod val="40000"/>
              <a:lumOff val="60000"/>
            </a:schemeClr>
          </a:solid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Rekoginition</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3" name="テキスト ボックス 2"/>
          <p:cNvSpPr txBox="1"/>
          <p:nvPr/>
        </p:nvSpPr>
        <p:spPr>
          <a:xfrm>
            <a:off x="769068" y="1387873"/>
            <a:ext cx="5407445" cy="646331"/>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a:t>
            </a:r>
            <a:r>
              <a:rPr lang="ja-JP" altLang="en-US" sz="1200" b="1">
                <a:ea typeface="Amazon Ember Light" panose="020B0403020204020204" pitchFamily="34" charset="0"/>
                <a:cs typeface="Amazon Ember Light" panose="020B0403020204020204" pitchFamily="34" charset="0"/>
              </a:rPr>
              <a:t>コレクション</a:t>
            </a:r>
            <a:r>
              <a:rPr lang="ja-JP" altLang="en-US" sz="1200" b="1" smtClean="0">
                <a:ea typeface="Amazon Ember Light" panose="020B0403020204020204" pitchFamily="34" charset="0"/>
                <a:cs typeface="Amazon Ember Light" panose="020B0403020204020204" pitchFamily="34" charset="0"/>
              </a:rPr>
              <a:t>を削除する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lang="en-US" altLang="ja-JP" sz="1200" b="1" smtClean="0">
                <a:ea typeface="Amazon Ember Light" panose="020B0403020204020204" pitchFamily="34" charset="0"/>
                <a:cs typeface="Amazon Ember Light" panose="020B0403020204020204" pitchFamily="34" charset="0"/>
              </a:rPr>
              <a:t>delete_collection( CollectionId = </a:t>
            </a:r>
            <a:r>
              <a:rPr lang="ja-JP" altLang="en-US" sz="1200" b="1" smtClean="0">
                <a:ea typeface="Amazon Ember Light" panose="020B0403020204020204" pitchFamily="34" charset="0"/>
                <a:cs typeface="Amazon Ember Light" panose="020B0403020204020204" pitchFamily="34" charset="0"/>
              </a:rPr>
              <a:t>コレクション</a:t>
            </a:r>
            <a:r>
              <a:rPr lang="en-US" altLang="ja-JP" sz="1200" b="1" smtClean="0">
                <a:ea typeface="Amazon Ember Light" panose="020B0403020204020204" pitchFamily="34" charset="0"/>
                <a:cs typeface="Amazon Ember Light" panose="020B0403020204020204" pitchFamily="34" charset="0"/>
              </a:rPr>
              <a:t>ID )</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a:t>
            </a:r>
            <a:r>
              <a:rPr lang="ja-JP" altLang="en-US" sz="1200" b="1">
                <a:ea typeface="Amazon Ember Light" panose="020B0403020204020204" pitchFamily="34" charset="0"/>
                <a:cs typeface="Amazon Ember Light" panose="020B0403020204020204" pitchFamily="34" charset="0"/>
              </a:rPr>
              <a:t>ステータスコード</a:t>
            </a:r>
            <a:r>
              <a:rPr lang="ja-JP" altLang="en-US" sz="1200" b="1" smtClean="0">
                <a:ea typeface="Amazon Ember Light" panose="020B0403020204020204" pitchFamily="34" charset="0"/>
                <a:cs typeface="Amazon Ember Light" panose="020B0403020204020204" pitchFamily="34" charset="0"/>
              </a:rPr>
              <a:t>を含む辞書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4" name="テキスト ボックス 3"/>
          <p:cNvSpPr txBox="1"/>
          <p:nvPr/>
        </p:nvSpPr>
        <p:spPr>
          <a:xfrm>
            <a:off x="2444743" y="1018541"/>
            <a:ext cx="5319031" cy="369332"/>
          </a:xfrm>
          <a:prstGeom prst="rect">
            <a:avLst/>
          </a:prstGeom>
          <a:no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delete_collection</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P214</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5" name="テキスト ボックス 4"/>
          <p:cNvSpPr txBox="1"/>
          <p:nvPr/>
        </p:nvSpPr>
        <p:spPr>
          <a:xfrm>
            <a:off x="769068" y="2930729"/>
            <a:ext cx="1677360" cy="369332"/>
          </a:xfrm>
          <a:prstGeom prst="rect">
            <a:avLst/>
          </a:prstGeom>
          <a:solidFill>
            <a:schemeClr val="accent6">
              <a:lumMod val="40000"/>
              <a:lumOff val="60000"/>
            </a:schemeClr>
          </a:solid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Rekoginition</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6" name="テキスト ボックス 5"/>
          <p:cNvSpPr txBox="1"/>
          <p:nvPr/>
        </p:nvSpPr>
        <p:spPr>
          <a:xfrm>
            <a:off x="769068" y="3300061"/>
            <a:ext cx="5407445" cy="646331"/>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機能：指定したコレクション情報を取得する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lang="en-US" altLang="ja-JP" sz="1200" b="1" smtClean="0">
                <a:ea typeface="Amazon Ember Light" panose="020B0403020204020204" pitchFamily="34" charset="0"/>
                <a:cs typeface="Amazon Ember Light" panose="020B0403020204020204" pitchFamily="34" charset="0"/>
              </a:rPr>
              <a:t>discribe_collection( CollectionId = </a:t>
            </a:r>
            <a:r>
              <a:rPr lang="ja-JP" altLang="en-US" sz="1200" b="1" smtClean="0">
                <a:ea typeface="Amazon Ember Light" panose="020B0403020204020204" pitchFamily="34" charset="0"/>
                <a:cs typeface="Amazon Ember Light" panose="020B0403020204020204" pitchFamily="34" charset="0"/>
              </a:rPr>
              <a:t>コレクション</a:t>
            </a:r>
            <a:r>
              <a:rPr lang="en-US" altLang="ja-JP" sz="1200" b="1" smtClean="0">
                <a:ea typeface="Amazon Ember Light" panose="020B0403020204020204" pitchFamily="34" charset="0"/>
                <a:cs typeface="Amazon Ember Light" panose="020B0403020204020204" pitchFamily="34" charset="0"/>
              </a:rPr>
              <a:t>ID )</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戻り値：コレクション情報を含む辞書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7" name="テキスト ボックス 6"/>
          <p:cNvSpPr txBox="1"/>
          <p:nvPr/>
        </p:nvSpPr>
        <p:spPr>
          <a:xfrm>
            <a:off x="2444743" y="2930729"/>
            <a:ext cx="5319031" cy="369332"/>
          </a:xfrm>
          <a:prstGeom prst="rect">
            <a:avLst/>
          </a:prstGeom>
          <a:no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discribe_collection</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P214</a:t>
            </a:r>
            <a:endParaRPr kumimoji="1" lang="ja-JP" altLang="en-US" b="1" dirty="0" err="1" smtClean="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616404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56559" y="297562"/>
            <a:ext cx="4137804"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smtClean="0"/>
              <a:t>画像内の物を検出する</a:t>
            </a:r>
            <a:r>
              <a:rPr kumimoji="1" lang="ja-JP" altLang="en-US" sz="2000" b="1" smtClean="0"/>
              <a:t>（</a:t>
            </a:r>
            <a:r>
              <a:rPr kumimoji="1" lang="en-US" altLang="ja-JP" sz="2000" b="1" smtClean="0"/>
              <a:t>P215</a:t>
            </a:r>
            <a:r>
              <a:rPr kumimoji="1" lang="ja-JP" altLang="en-US" sz="2000" b="1" smtClean="0"/>
              <a:t>）</a:t>
            </a:r>
            <a:endParaRPr kumimoji="1" lang="ja-JP" altLang="en-US" sz="2000" b="1"/>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79700" y="1017916"/>
            <a:ext cx="2780126" cy="1933640"/>
          </a:xfrm>
          <a:prstGeom prst="rect">
            <a:avLst/>
          </a:prstGeom>
        </p:spPr>
      </p:pic>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958" y="4334724"/>
            <a:ext cx="2362312" cy="1643041"/>
          </a:xfrm>
          <a:prstGeom prst="rect">
            <a:avLst/>
          </a:prstGeom>
        </p:spPr>
      </p:pic>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07169" y="4334725"/>
            <a:ext cx="2362312" cy="1643040"/>
          </a:xfrm>
          <a:prstGeom prst="rect">
            <a:avLst/>
          </a:prstGeom>
        </p:spPr>
      </p:pic>
      <p:pic>
        <p:nvPicPr>
          <p:cNvPr id="6" name="図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19380" y="4334723"/>
            <a:ext cx="2362312" cy="1643041"/>
          </a:xfrm>
          <a:prstGeom prst="rect">
            <a:avLst/>
          </a:prstGeom>
        </p:spPr>
      </p:pic>
      <p:pic>
        <p:nvPicPr>
          <p:cNvPr id="7" name="図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31592" y="4334723"/>
            <a:ext cx="2362312" cy="1643041"/>
          </a:xfrm>
          <a:prstGeom prst="rect">
            <a:avLst/>
          </a:prstGeom>
        </p:spPr>
      </p:pic>
      <p:cxnSp>
        <p:nvCxnSpPr>
          <p:cNvPr id="9" name="カギ線コネクタ 8"/>
          <p:cNvCxnSpPr>
            <a:stCxn id="3" idx="2"/>
            <a:endCxn id="4" idx="0"/>
          </p:cNvCxnSpPr>
          <p:nvPr/>
        </p:nvCxnSpPr>
        <p:spPr>
          <a:xfrm rot="5400000">
            <a:off x="3381355" y="1546316"/>
            <a:ext cx="1383168" cy="4193649"/>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3" idx="2"/>
            <a:endCxn id="5" idx="0"/>
          </p:cNvCxnSpPr>
          <p:nvPr/>
        </p:nvCxnSpPr>
        <p:spPr>
          <a:xfrm rot="5400000">
            <a:off x="4787460" y="2952421"/>
            <a:ext cx="1383169" cy="1381438"/>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3" idx="2"/>
            <a:endCxn id="6" idx="0"/>
          </p:cNvCxnSpPr>
          <p:nvPr/>
        </p:nvCxnSpPr>
        <p:spPr>
          <a:xfrm rot="16200000" flipH="1">
            <a:off x="6193566" y="2927752"/>
            <a:ext cx="1383167" cy="1430773"/>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3" idx="2"/>
            <a:endCxn id="7" idx="0"/>
          </p:cNvCxnSpPr>
          <p:nvPr/>
        </p:nvCxnSpPr>
        <p:spPr>
          <a:xfrm rot="16200000" flipH="1">
            <a:off x="7599672" y="1521646"/>
            <a:ext cx="1383167" cy="4242985"/>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029633" y="3780726"/>
            <a:ext cx="1078302" cy="369332"/>
          </a:xfrm>
          <a:prstGeom prst="rect">
            <a:avLst/>
          </a:prstGeom>
          <a:noFill/>
        </p:spPr>
        <p:txBody>
          <a:bodyPr wrap="square" rtlCol="0">
            <a:spAutoFit/>
          </a:bodyPr>
          <a:lstStyle/>
          <a:p>
            <a:r>
              <a:rPr lang="ja-JP" altLang="en-US" b="1"/>
              <a:t>人物</a:t>
            </a:r>
            <a:endParaRPr kumimoji="1" lang="ja-JP" altLang="en-US" b="1"/>
          </a:p>
        </p:txBody>
      </p:sp>
      <p:sp>
        <p:nvSpPr>
          <p:cNvPr id="17" name="テキスト ボックス 16"/>
          <p:cNvSpPr txBox="1"/>
          <p:nvPr/>
        </p:nvSpPr>
        <p:spPr>
          <a:xfrm>
            <a:off x="4788325" y="3780726"/>
            <a:ext cx="1078302" cy="369332"/>
          </a:xfrm>
          <a:prstGeom prst="rect">
            <a:avLst/>
          </a:prstGeom>
          <a:noFill/>
        </p:spPr>
        <p:txBody>
          <a:bodyPr wrap="square" rtlCol="0">
            <a:spAutoFit/>
          </a:bodyPr>
          <a:lstStyle/>
          <a:p>
            <a:r>
              <a:rPr lang="ja-JP" altLang="en-US" b="1" smtClean="0"/>
              <a:t>眼鏡</a:t>
            </a:r>
            <a:endParaRPr kumimoji="1" lang="ja-JP" altLang="en-US" b="1"/>
          </a:p>
        </p:txBody>
      </p:sp>
      <p:sp>
        <p:nvSpPr>
          <p:cNvPr id="18" name="テキスト ボックス 17"/>
          <p:cNvSpPr txBox="1"/>
          <p:nvPr/>
        </p:nvSpPr>
        <p:spPr>
          <a:xfrm>
            <a:off x="7651963" y="3780725"/>
            <a:ext cx="1579628" cy="369332"/>
          </a:xfrm>
          <a:prstGeom prst="rect">
            <a:avLst/>
          </a:prstGeom>
          <a:noFill/>
        </p:spPr>
        <p:txBody>
          <a:bodyPr wrap="square" rtlCol="0">
            <a:spAutoFit/>
          </a:bodyPr>
          <a:lstStyle/>
          <a:p>
            <a:r>
              <a:rPr lang="ja-JP" altLang="en-US" b="1" smtClean="0"/>
              <a:t>ネクタイ</a:t>
            </a:r>
            <a:endParaRPr kumimoji="1" lang="ja-JP" altLang="en-US" b="1"/>
          </a:p>
        </p:txBody>
      </p:sp>
      <p:sp>
        <p:nvSpPr>
          <p:cNvPr id="19" name="テキスト ボックス 18"/>
          <p:cNvSpPr txBox="1"/>
          <p:nvPr/>
        </p:nvSpPr>
        <p:spPr>
          <a:xfrm>
            <a:off x="10466052" y="3780725"/>
            <a:ext cx="1579628" cy="369332"/>
          </a:xfrm>
          <a:prstGeom prst="rect">
            <a:avLst/>
          </a:prstGeom>
          <a:noFill/>
        </p:spPr>
        <p:txBody>
          <a:bodyPr wrap="square" rtlCol="0">
            <a:spAutoFit/>
          </a:bodyPr>
          <a:lstStyle/>
          <a:p>
            <a:r>
              <a:rPr lang="ja-JP" altLang="en-US" b="1" smtClean="0"/>
              <a:t>スーツ</a:t>
            </a:r>
            <a:endParaRPr kumimoji="1" lang="ja-JP" altLang="en-US" b="1"/>
          </a:p>
        </p:txBody>
      </p:sp>
      <p:sp>
        <p:nvSpPr>
          <p:cNvPr id="20" name="テキスト ボックス 19"/>
          <p:cNvSpPr txBox="1"/>
          <p:nvPr/>
        </p:nvSpPr>
        <p:spPr>
          <a:xfrm>
            <a:off x="4779699" y="621854"/>
            <a:ext cx="2872263" cy="369332"/>
          </a:xfrm>
          <a:prstGeom prst="rect">
            <a:avLst/>
          </a:prstGeom>
          <a:noFill/>
        </p:spPr>
        <p:txBody>
          <a:bodyPr wrap="square" rtlCol="0">
            <a:spAutoFit/>
          </a:bodyPr>
          <a:lstStyle/>
          <a:p>
            <a:r>
              <a:rPr lang="en-US" altLang="ja-JP" b="1" smtClean="0"/>
              <a:t>man.jpg</a:t>
            </a:r>
            <a:endParaRPr kumimoji="1" lang="ja-JP" altLang="en-US" b="1"/>
          </a:p>
        </p:txBody>
      </p:sp>
      <p:sp>
        <p:nvSpPr>
          <p:cNvPr id="21" name="テキスト ボックス 20"/>
          <p:cNvSpPr txBox="1"/>
          <p:nvPr/>
        </p:nvSpPr>
        <p:spPr>
          <a:xfrm>
            <a:off x="734906" y="5977766"/>
            <a:ext cx="2872263" cy="369332"/>
          </a:xfrm>
          <a:prstGeom prst="rect">
            <a:avLst/>
          </a:prstGeom>
          <a:noFill/>
        </p:spPr>
        <p:txBody>
          <a:bodyPr wrap="square" rtlCol="0">
            <a:spAutoFit/>
          </a:bodyPr>
          <a:lstStyle/>
          <a:p>
            <a:r>
              <a:rPr lang="en-US" altLang="ja-JP" b="1"/>
              <a:t>label_Person_man.jpg</a:t>
            </a:r>
            <a:endParaRPr kumimoji="1" lang="ja-JP" altLang="en-US" b="1"/>
          </a:p>
        </p:txBody>
      </p:sp>
      <p:sp>
        <p:nvSpPr>
          <p:cNvPr id="22" name="テキスト ボックス 21"/>
          <p:cNvSpPr txBox="1"/>
          <p:nvPr/>
        </p:nvSpPr>
        <p:spPr>
          <a:xfrm>
            <a:off x="3547117" y="5980938"/>
            <a:ext cx="2872263" cy="369332"/>
          </a:xfrm>
          <a:prstGeom prst="rect">
            <a:avLst/>
          </a:prstGeom>
          <a:noFill/>
        </p:spPr>
        <p:txBody>
          <a:bodyPr wrap="square" rtlCol="0">
            <a:spAutoFit/>
          </a:bodyPr>
          <a:lstStyle/>
          <a:p>
            <a:r>
              <a:rPr lang="en-US" altLang="ja-JP" b="1"/>
              <a:t>label_Glasses_man.jpg</a:t>
            </a:r>
            <a:endParaRPr kumimoji="1" lang="ja-JP" altLang="en-US" b="1"/>
          </a:p>
        </p:txBody>
      </p:sp>
      <p:sp>
        <p:nvSpPr>
          <p:cNvPr id="23" name="テキスト ボックス 22"/>
          <p:cNvSpPr txBox="1"/>
          <p:nvPr/>
        </p:nvSpPr>
        <p:spPr>
          <a:xfrm>
            <a:off x="6359328" y="6015440"/>
            <a:ext cx="2872263" cy="369332"/>
          </a:xfrm>
          <a:prstGeom prst="rect">
            <a:avLst/>
          </a:prstGeom>
          <a:noFill/>
        </p:spPr>
        <p:txBody>
          <a:bodyPr wrap="square" rtlCol="0">
            <a:spAutoFit/>
          </a:bodyPr>
          <a:lstStyle/>
          <a:p>
            <a:r>
              <a:rPr lang="en-US" altLang="ja-JP" b="1"/>
              <a:t>label_Tie_man.jpg</a:t>
            </a:r>
            <a:endParaRPr kumimoji="1" lang="ja-JP" altLang="en-US" b="1"/>
          </a:p>
        </p:txBody>
      </p:sp>
      <p:sp>
        <p:nvSpPr>
          <p:cNvPr id="24" name="テキスト ボックス 23"/>
          <p:cNvSpPr txBox="1"/>
          <p:nvPr/>
        </p:nvSpPr>
        <p:spPr>
          <a:xfrm>
            <a:off x="9231591" y="6015440"/>
            <a:ext cx="2872263" cy="369332"/>
          </a:xfrm>
          <a:prstGeom prst="rect">
            <a:avLst/>
          </a:prstGeom>
          <a:noFill/>
        </p:spPr>
        <p:txBody>
          <a:bodyPr wrap="square" rtlCol="0">
            <a:spAutoFit/>
          </a:bodyPr>
          <a:lstStyle/>
          <a:p>
            <a:r>
              <a:rPr lang="en-US" altLang="ja-JP" b="1"/>
              <a:t>label_Suit_man.jpg</a:t>
            </a:r>
            <a:endParaRPr kumimoji="1" lang="ja-JP" altLang="en-US" b="1"/>
          </a:p>
        </p:txBody>
      </p:sp>
      <p:sp>
        <p:nvSpPr>
          <p:cNvPr id="25" name="フローチャート: 定義済み処理 24"/>
          <p:cNvSpPr/>
          <p:nvPr/>
        </p:nvSpPr>
        <p:spPr>
          <a:xfrm>
            <a:off x="1267533" y="2189689"/>
            <a:ext cx="2602502" cy="736831"/>
          </a:xfrm>
          <a:prstGeom prst="flowChartPredefinedProcess">
            <a:avLst/>
          </a:prstGeom>
          <a:solidFill>
            <a:schemeClr val="accent6"/>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t>detect_labels</a:t>
            </a:r>
            <a:endParaRPr kumimoji="1" lang="en-US" altLang="ja-JP" b="1" smtClean="0"/>
          </a:p>
          <a:p>
            <a:pPr algn="ctr"/>
            <a:r>
              <a:rPr lang="ja-JP" altLang="en-US" b="1"/>
              <a:t>メソッド</a:t>
            </a:r>
            <a:endParaRPr kumimoji="1" lang="ja-JP" altLang="en-US" b="1"/>
          </a:p>
        </p:txBody>
      </p:sp>
      <p:sp>
        <p:nvSpPr>
          <p:cNvPr id="26" name="屈折矢印 25"/>
          <p:cNvSpPr/>
          <p:nvPr/>
        </p:nvSpPr>
        <p:spPr>
          <a:xfrm rot="5400000">
            <a:off x="4115429" y="1398813"/>
            <a:ext cx="388189" cy="3563968"/>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ローチャート: 内部記憶 26"/>
          <p:cNvSpPr/>
          <p:nvPr/>
        </p:nvSpPr>
        <p:spPr>
          <a:xfrm>
            <a:off x="8163792" y="2089275"/>
            <a:ext cx="3674852" cy="897427"/>
          </a:xfrm>
          <a:prstGeom prst="flowChartInternalStorage">
            <a:avLst/>
          </a:prstGeom>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t>Rekognition</a:t>
            </a:r>
            <a:r>
              <a:rPr lang="ja-JP" altLang="en-US" b="1" smtClean="0"/>
              <a:t>サービスに</a:t>
            </a:r>
            <a:endParaRPr lang="en-US" altLang="ja-JP" b="1" smtClean="0"/>
          </a:p>
          <a:p>
            <a:pPr algn="ctr"/>
            <a:r>
              <a:rPr lang="ja-JP" altLang="en-US" b="1" smtClean="0"/>
              <a:t>あらかじめ登録されている物</a:t>
            </a:r>
            <a:endParaRPr kumimoji="1" lang="ja-JP" altLang="en-US" b="1"/>
          </a:p>
        </p:txBody>
      </p:sp>
      <p:cxnSp>
        <p:nvCxnSpPr>
          <p:cNvPr id="29" name="直線矢印コネクタ 28"/>
          <p:cNvCxnSpPr>
            <a:stCxn id="27" idx="2"/>
          </p:cNvCxnSpPr>
          <p:nvPr/>
        </p:nvCxnSpPr>
        <p:spPr>
          <a:xfrm flipH="1">
            <a:off x="7375585" y="2986702"/>
            <a:ext cx="2625633" cy="4983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765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70938" y="3114130"/>
            <a:ext cx="4166558" cy="369332"/>
          </a:xfrm>
          <a:prstGeom prst="rect">
            <a:avLst/>
          </a:prstGeom>
          <a:noFill/>
        </p:spPr>
        <p:txBody>
          <a:bodyPr wrap="square" rtlCol="0">
            <a:spAutoFit/>
          </a:bodyPr>
          <a:lstStyle/>
          <a:p>
            <a:r>
              <a:rPr kumimoji="1" lang="ja-JP" altLang="en-US" b="1" smtClean="0"/>
              <a:t>検出したラベルの情報　</a:t>
            </a:r>
            <a:r>
              <a:rPr kumimoji="1" lang="en-US" altLang="ja-JP" b="1" smtClean="0"/>
              <a:t>P220</a:t>
            </a:r>
            <a:endParaRPr kumimoji="1" lang="ja-JP" altLang="en-US" b="1"/>
          </a:p>
        </p:txBody>
      </p:sp>
      <p:graphicFrame>
        <p:nvGraphicFramePr>
          <p:cNvPr id="3" name="表 2"/>
          <p:cNvGraphicFramePr>
            <a:graphicFrameLocks noGrp="1"/>
          </p:cNvGraphicFramePr>
          <p:nvPr>
            <p:extLst>
              <p:ext uri="{D42A27DB-BD31-4B8C-83A1-F6EECF244321}">
                <p14:modId xmlns:p14="http://schemas.microsoft.com/office/powerpoint/2010/main" val="3121560994"/>
              </p:ext>
            </p:extLst>
          </p:nvPr>
        </p:nvGraphicFramePr>
        <p:xfrm>
          <a:off x="449893" y="3632688"/>
          <a:ext cx="5510961" cy="1577660"/>
        </p:xfrm>
        <a:graphic>
          <a:graphicData uri="http://schemas.openxmlformats.org/drawingml/2006/table">
            <a:tbl>
              <a:tblPr/>
              <a:tblGrid>
                <a:gridCol w="1872246">
                  <a:extLst>
                    <a:ext uri="{9D8B030D-6E8A-4147-A177-3AD203B41FA5}">
                      <a16:colId xmlns:a16="http://schemas.microsoft.com/office/drawing/2014/main" val="1871320325"/>
                    </a:ext>
                  </a:extLst>
                </a:gridCol>
                <a:gridCol w="571194">
                  <a:extLst>
                    <a:ext uri="{9D8B030D-6E8A-4147-A177-3AD203B41FA5}">
                      <a16:colId xmlns:a16="http://schemas.microsoft.com/office/drawing/2014/main" val="3460661229"/>
                    </a:ext>
                  </a:extLst>
                </a:gridCol>
                <a:gridCol w="3067521">
                  <a:extLst>
                    <a:ext uri="{9D8B030D-6E8A-4147-A177-3AD203B41FA5}">
                      <a16:colId xmlns:a16="http://schemas.microsoft.com/office/drawing/2014/main" val="2669270699"/>
                    </a:ext>
                  </a:extLst>
                </a:gridCol>
              </a:tblGrid>
              <a:tr h="206781">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キー</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型</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値の内容</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4050299479"/>
                  </a:ext>
                </a:extLst>
              </a:tr>
              <a:tr h="199122">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Labels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リスト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検出したラベルのリスト</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214597820"/>
                  </a:ext>
                </a:extLst>
              </a:tr>
              <a:tr h="199122">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Name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ラベルの名前</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252049222"/>
                  </a:ext>
                </a:extLst>
              </a:tr>
              <a:tr h="199122">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Confidence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数値</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信頼度</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39388941"/>
                  </a:ext>
                </a:extLst>
              </a:tr>
              <a:tr h="375269">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Instances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リスト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検出したモノの情報。</a:t>
                      </a:r>
                      <a:b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バウンディングボックスと信頼度を含む</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819089561"/>
                  </a:ext>
                </a:extLst>
              </a:tr>
              <a:tr h="199122">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Parents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リスト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親のラベル</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646575387"/>
                  </a:ext>
                </a:extLst>
              </a:tr>
              <a:tr h="199122">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LabelModelVersion</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ラベル検出のバージョン</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99632735"/>
                  </a:ext>
                </a:extLst>
              </a:tr>
            </a:tbl>
          </a:graphicData>
        </a:graphic>
      </p:graphicFrame>
      <p:sp>
        <p:nvSpPr>
          <p:cNvPr id="4" name="正方形/長方形 3"/>
          <p:cNvSpPr/>
          <p:nvPr/>
        </p:nvSpPr>
        <p:spPr>
          <a:xfrm>
            <a:off x="7309448" y="794013"/>
            <a:ext cx="4603631" cy="5693866"/>
          </a:xfrm>
          <a:prstGeom prst="rect">
            <a:avLst/>
          </a:prstGeom>
          <a:solidFill>
            <a:schemeClr val="accent4">
              <a:lumMod val="20000"/>
              <a:lumOff val="80000"/>
            </a:schemeClr>
          </a:solidFill>
        </p:spPr>
        <p:txBody>
          <a:bodyPr wrap="square">
            <a:spAutoFit/>
          </a:bodyPr>
          <a:lstStyle/>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"Labels"</a:t>
            </a:r>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"Name"</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"Person"</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"Confidence"</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98.18666076660156</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"Instances"</a:t>
            </a:r>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"BoundingBox"</a:t>
            </a:r>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"Width"</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0.6629003882408142</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"Height"</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0.9401461482048035</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"Left"</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0.01950455829501152</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"Top"</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0.03928525745868683</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"Confidence"</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98.18666076660156</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"BoundingBox"</a:t>
            </a:r>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"Width"</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0.18046565353870392</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"Height"</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0.4400310516357422</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"Left"</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0.00021108939836267382</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"Top"</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0.0011887447908520699</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"Confidence"</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87.7105712890625</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"Parents"</a:t>
            </a:r>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endParaRPr lang="en-US" altLang="ja-JP" sz="1400" b="1">
              <a:solidFill>
                <a:srgbClr val="000000"/>
              </a:solidFill>
              <a:effectLst/>
              <a:latin typeface="Consolas" panose="020B0609020204030204" pitchFamily="49" charset="0"/>
            </a:endParaRPr>
          </a:p>
        </p:txBody>
      </p:sp>
      <p:sp>
        <p:nvSpPr>
          <p:cNvPr id="5" name="四角形吹き出し 4"/>
          <p:cNvSpPr/>
          <p:nvPr/>
        </p:nvSpPr>
        <p:spPr>
          <a:xfrm>
            <a:off x="6357668" y="1176068"/>
            <a:ext cx="1190445" cy="655608"/>
          </a:xfrm>
          <a:prstGeom prst="wedgeRectCallout">
            <a:avLst>
              <a:gd name="adj1" fmla="val 88587"/>
              <a:gd name="adj2" fmla="val -1249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人物</a:t>
            </a:r>
            <a:endParaRPr kumimoji="1" lang="ja-JP" altLang="en-US" b="1"/>
          </a:p>
        </p:txBody>
      </p:sp>
      <p:sp>
        <p:nvSpPr>
          <p:cNvPr id="6" name="テキスト ボックス 5"/>
          <p:cNvSpPr txBox="1"/>
          <p:nvPr/>
        </p:nvSpPr>
        <p:spPr>
          <a:xfrm>
            <a:off x="6616461" y="310550"/>
            <a:ext cx="4848044" cy="369332"/>
          </a:xfrm>
          <a:prstGeom prst="rect">
            <a:avLst/>
          </a:prstGeom>
          <a:noFill/>
        </p:spPr>
        <p:txBody>
          <a:bodyPr wrap="square" rtlCol="0">
            <a:spAutoFit/>
          </a:bodyPr>
          <a:lstStyle/>
          <a:p>
            <a:r>
              <a:rPr kumimoji="1" lang="en-US" altLang="ja-JP" b="1" smtClean="0"/>
              <a:t>detect_labels </a:t>
            </a:r>
            <a:r>
              <a:rPr kumimoji="1" lang="ja-JP" altLang="en-US" b="1" smtClean="0"/>
              <a:t>メソッドの戻り値　</a:t>
            </a:r>
            <a:r>
              <a:rPr kumimoji="1" lang="en-US" altLang="ja-JP" b="1" smtClean="0"/>
              <a:t>P218</a:t>
            </a:r>
            <a:endParaRPr kumimoji="1" lang="ja-JP" altLang="en-US" b="1"/>
          </a:p>
        </p:txBody>
      </p:sp>
      <p:sp>
        <p:nvSpPr>
          <p:cNvPr id="7" name="テキスト ボックス 6"/>
          <p:cNvSpPr txBox="1"/>
          <p:nvPr/>
        </p:nvSpPr>
        <p:spPr>
          <a:xfrm>
            <a:off x="449893" y="424681"/>
            <a:ext cx="1677360" cy="369332"/>
          </a:xfrm>
          <a:prstGeom prst="rect">
            <a:avLst/>
          </a:prstGeom>
          <a:solidFill>
            <a:schemeClr val="accent6">
              <a:lumMod val="40000"/>
              <a:lumOff val="60000"/>
            </a:schemeClr>
          </a:solid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Rekoginition</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8" name="テキスト ボックス 7"/>
          <p:cNvSpPr txBox="1"/>
          <p:nvPr/>
        </p:nvSpPr>
        <p:spPr>
          <a:xfrm>
            <a:off x="449893" y="794013"/>
            <a:ext cx="5407445" cy="646331"/>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a:t>
            </a:r>
            <a:r>
              <a:rPr lang="ja-JP" altLang="en-US" sz="1200" b="1">
                <a:ea typeface="Amazon Ember Light" panose="020B0403020204020204" pitchFamily="34" charset="0"/>
                <a:cs typeface="Amazon Ember Light" panose="020B0403020204020204" pitchFamily="34" charset="0"/>
              </a:rPr>
              <a:t>画像内</a:t>
            </a:r>
            <a:r>
              <a:rPr lang="ja-JP" altLang="en-US" sz="1200" b="1" smtClean="0">
                <a:ea typeface="Amazon Ember Light" panose="020B0403020204020204" pitchFamily="34" charset="0"/>
                <a:cs typeface="Amazon Ember Light" panose="020B0403020204020204" pitchFamily="34" charset="0"/>
              </a:rPr>
              <a:t>の物（ラベル）を検出する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lang="en-US" altLang="ja-JP" sz="1200" b="1" smtClean="0">
                <a:ea typeface="Amazon Ember Light" panose="020B0403020204020204" pitchFamily="34" charset="0"/>
                <a:cs typeface="Amazon Ember Light" panose="020B0403020204020204" pitchFamily="34" charset="0"/>
              </a:rPr>
              <a:t>detect_labels( Image = { ‘Bytes’ : </a:t>
            </a:r>
            <a:r>
              <a:rPr lang="ja-JP" altLang="en-US" sz="1200" b="1" smtClean="0">
                <a:ea typeface="Amazon Ember Light" panose="020B0403020204020204" pitchFamily="34" charset="0"/>
                <a:cs typeface="Amazon Ember Light" panose="020B0403020204020204" pitchFamily="34" charset="0"/>
              </a:rPr>
              <a:t>画像データ </a:t>
            </a:r>
            <a:r>
              <a:rPr lang="en-US" altLang="ja-JP" sz="1200" b="1" smtClean="0">
                <a:ea typeface="Amazon Ember Light" panose="020B0403020204020204" pitchFamily="34" charset="0"/>
                <a:cs typeface="Amazon Ember Light" panose="020B0403020204020204" pitchFamily="34" charset="0"/>
              </a:rPr>
              <a:t>} )</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戻り値：検出した物（ラベル）の情報を含む辞書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9" name="テキスト ボックス 8"/>
          <p:cNvSpPr txBox="1"/>
          <p:nvPr/>
        </p:nvSpPr>
        <p:spPr>
          <a:xfrm>
            <a:off x="2127253" y="424681"/>
            <a:ext cx="4230415" cy="369332"/>
          </a:xfrm>
          <a:prstGeom prst="rect">
            <a:avLst/>
          </a:prstGeom>
          <a:no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detect_labels</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P222</a:t>
            </a:r>
            <a:endParaRPr kumimoji="1" lang="ja-JP" altLang="en-US" b="1" dirty="0" err="1" smtClean="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4089638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219211" y="961716"/>
            <a:ext cx="4491486" cy="2677656"/>
          </a:xfrm>
          <a:prstGeom prst="rect">
            <a:avLst/>
          </a:prstGeom>
          <a:solidFill>
            <a:schemeClr val="accent4">
              <a:lumMod val="20000"/>
              <a:lumOff val="80000"/>
            </a:schemeClr>
          </a:solidFill>
        </p:spPr>
        <p:txBody>
          <a:bodyPr wrap="square">
            <a:spAutoFit/>
          </a:bodyPr>
          <a:lstStyle/>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"Name"</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"Glasses"</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"Confidence"</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89.0425796508789</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"Instances"</a:t>
            </a:r>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"BoundingBox"</a:t>
            </a:r>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"Width"</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0.18712103366851807</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"Height"</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0.13470007479190826</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"Left"</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0.22558124363422394</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"Top"</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0.18888576328754425</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"Confidence"</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89.0425796508789</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endParaRPr lang="en-US" altLang="ja-JP" sz="1400" b="1">
              <a:solidFill>
                <a:srgbClr val="000000"/>
              </a:solidFill>
              <a:effectLst/>
              <a:latin typeface="Consolas" panose="020B0609020204030204" pitchFamily="49" charset="0"/>
            </a:endParaRPr>
          </a:p>
        </p:txBody>
      </p:sp>
      <p:sp>
        <p:nvSpPr>
          <p:cNvPr id="5" name="四角形吹き出し 4"/>
          <p:cNvSpPr/>
          <p:nvPr/>
        </p:nvSpPr>
        <p:spPr>
          <a:xfrm>
            <a:off x="520471" y="813757"/>
            <a:ext cx="1190445" cy="655608"/>
          </a:xfrm>
          <a:prstGeom prst="wedgeRectCallout">
            <a:avLst>
              <a:gd name="adj1" fmla="val 63225"/>
              <a:gd name="adj2" fmla="val -65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眼鏡</a:t>
            </a:r>
            <a:endParaRPr kumimoji="1" lang="ja-JP" altLang="en-US" b="1"/>
          </a:p>
        </p:txBody>
      </p:sp>
      <p:sp>
        <p:nvSpPr>
          <p:cNvPr id="7" name="正方形/長方形 6"/>
          <p:cNvSpPr/>
          <p:nvPr/>
        </p:nvSpPr>
        <p:spPr>
          <a:xfrm>
            <a:off x="1219211" y="3775828"/>
            <a:ext cx="4534619" cy="2677656"/>
          </a:xfrm>
          <a:prstGeom prst="rect">
            <a:avLst/>
          </a:prstGeom>
          <a:solidFill>
            <a:schemeClr val="accent4">
              <a:lumMod val="20000"/>
              <a:lumOff val="80000"/>
            </a:schemeClr>
          </a:solidFill>
        </p:spPr>
        <p:txBody>
          <a:bodyPr wrap="square">
            <a:spAutoFit/>
          </a:bodyPr>
          <a:lstStyle/>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"Name"</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"Tie"</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"Confidence"</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77.9482192993164</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"Instances"</a:t>
            </a:r>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"BoundingBox"</a:t>
            </a:r>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"Width"</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0.05532137677073479</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"Height"</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0.33360597491264343</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"Left"</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0.3444448709487915</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"Top"</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0.4757785499095917</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"Confidence"</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77.9482192993164</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endParaRPr lang="en-US" altLang="ja-JP" sz="1400" b="1">
              <a:solidFill>
                <a:srgbClr val="000000"/>
              </a:solidFill>
              <a:effectLst/>
              <a:latin typeface="Consolas" panose="020B0609020204030204" pitchFamily="49" charset="0"/>
            </a:endParaRPr>
          </a:p>
        </p:txBody>
      </p:sp>
      <p:sp>
        <p:nvSpPr>
          <p:cNvPr id="8" name="四角形吹き出し 7"/>
          <p:cNvSpPr/>
          <p:nvPr/>
        </p:nvSpPr>
        <p:spPr>
          <a:xfrm>
            <a:off x="370947" y="3738446"/>
            <a:ext cx="1190445" cy="655608"/>
          </a:xfrm>
          <a:prstGeom prst="wedgeRectCallout">
            <a:avLst>
              <a:gd name="adj1" fmla="val 77718"/>
              <a:gd name="adj2" fmla="val -1907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ネクタイ</a:t>
            </a:r>
            <a:endParaRPr kumimoji="1" lang="ja-JP" altLang="en-US" b="1"/>
          </a:p>
        </p:txBody>
      </p:sp>
      <p:sp>
        <p:nvSpPr>
          <p:cNvPr id="9" name="正方形/長方形 8"/>
          <p:cNvSpPr/>
          <p:nvPr/>
        </p:nvSpPr>
        <p:spPr>
          <a:xfrm>
            <a:off x="6719987" y="1007882"/>
            <a:ext cx="4502978" cy="5262979"/>
          </a:xfrm>
          <a:prstGeom prst="rect">
            <a:avLst/>
          </a:prstGeom>
          <a:solidFill>
            <a:schemeClr val="accent4">
              <a:lumMod val="20000"/>
              <a:lumOff val="80000"/>
            </a:schemeClr>
          </a:solidFill>
        </p:spPr>
        <p:txBody>
          <a:bodyPr wrap="square">
            <a:spAutoFit/>
          </a:bodyPr>
          <a:lstStyle/>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"Name"</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"Suit"</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"Confidence"</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60.28994369506836</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"Instances"</a:t>
            </a:r>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"BoundingBox"</a:t>
            </a:r>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"Width"</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0.5589342713356018</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"Height"</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0.742848813533783</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"Left"</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0.0716782733798027</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"Top"</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0.24668115377426147</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"Confidence"</a:t>
            </a:r>
            <a:r>
              <a:rPr lang="en-US" altLang="ja-JP" sz="1400" b="1">
                <a:solidFill>
                  <a:srgbClr val="000000"/>
                </a:solidFill>
                <a:latin typeface="Consolas" panose="020B0609020204030204" pitchFamily="49" charset="0"/>
              </a:rPr>
              <a:t>: </a:t>
            </a:r>
            <a:r>
              <a:rPr lang="en-US" altLang="ja-JP" sz="1400" b="1">
                <a:solidFill>
                  <a:srgbClr val="098658"/>
                </a:solidFill>
                <a:latin typeface="Consolas" panose="020B0609020204030204" pitchFamily="49" charset="0"/>
              </a:rPr>
              <a:t>60.28994369506836</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"Parents"</a:t>
            </a:r>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"Name"</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"Overcoat"</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"Name"</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"Coat"</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451A5"/>
                </a:solidFill>
                <a:latin typeface="Consolas" panose="020B0609020204030204" pitchFamily="49" charset="0"/>
              </a:rPr>
              <a:t>"Name"</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"Clothing"</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endParaRPr lang="en-US" altLang="ja-JP" sz="1400" b="1">
              <a:solidFill>
                <a:srgbClr val="000000"/>
              </a:solidFill>
              <a:effectLst/>
              <a:latin typeface="Consolas" panose="020B0609020204030204" pitchFamily="49" charset="0"/>
            </a:endParaRPr>
          </a:p>
        </p:txBody>
      </p:sp>
      <p:sp>
        <p:nvSpPr>
          <p:cNvPr id="10" name="四角形吹き出し 9"/>
          <p:cNvSpPr/>
          <p:nvPr/>
        </p:nvSpPr>
        <p:spPr>
          <a:xfrm>
            <a:off x="5814214" y="813757"/>
            <a:ext cx="1190445" cy="655608"/>
          </a:xfrm>
          <a:prstGeom prst="wedgeRectCallout">
            <a:avLst>
              <a:gd name="adj1" fmla="val 82790"/>
              <a:gd name="adj2" fmla="val 65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スーツ</a:t>
            </a:r>
            <a:endParaRPr kumimoji="1" lang="ja-JP" altLang="en-US" b="1"/>
          </a:p>
        </p:txBody>
      </p:sp>
    </p:spTree>
    <p:extLst>
      <p:ext uri="{BB962C8B-B14F-4D97-AF65-F5344CB8AC3E}">
        <p14:creationId xmlns:p14="http://schemas.microsoft.com/office/powerpoint/2010/main" val="2489540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56559" y="297562"/>
            <a:ext cx="4707148"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smtClean="0"/>
              <a:t>画像内の文字列を検出する</a:t>
            </a:r>
            <a:r>
              <a:rPr kumimoji="1" lang="ja-JP" altLang="en-US" sz="2000" b="1" smtClean="0"/>
              <a:t>（</a:t>
            </a:r>
            <a:r>
              <a:rPr kumimoji="1" lang="en-US" altLang="ja-JP" sz="2000" b="1" smtClean="0"/>
              <a:t>P224</a:t>
            </a:r>
            <a:r>
              <a:rPr kumimoji="1" lang="ja-JP" altLang="en-US" sz="2000" b="1" smtClean="0"/>
              <a:t>）</a:t>
            </a:r>
            <a:endParaRPr kumimoji="1" lang="ja-JP" altLang="en-US" sz="2000" b="1"/>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927" y="1144169"/>
            <a:ext cx="3802939" cy="4488880"/>
          </a:xfrm>
          <a:prstGeom prst="rect">
            <a:avLst/>
          </a:prstGeom>
        </p:spPr>
      </p:pic>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4627" y="297562"/>
            <a:ext cx="2433638" cy="2872596"/>
          </a:xfrm>
          <a:prstGeom prst="rect">
            <a:avLst/>
          </a:prstGeom>
        </p:spPr>
      </p:pic>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4627" y="3463455"/>
            <a:ext cx="2433638" cy="2872597"/>
          </a:xfrm>
          <a:prstGeom prst="rect">
            <a:avLst/>
          </a:prstGeom>
        </p:spPr>
      </p:pic>
      <p:cxnSp>
        <p:nvCxnSpPr>
          <p:cNvPr id="7" name="カギ線コネクタ 6"/>
          <p:cNvCxnSpPr>
            <a:stCxn id="3" idx="3"/>
            <a:endCxn id="4" idx="1"/>
          </p:cNvCxnSpPr>
          <p:nvPr/>
        </p:nvCxnSpPr>
        <p:spPr>
          <a:xfrm flipV="1">
            <a:off x="4889866" y="1733860"/>
            <a:ext cx="2234761" cy="1654749"/>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3" idx="3"/>
            <a:endCxn id="5" idx="1"/>
          </p:cNvCxnSpPr>
          <p:nvPr/>
        </p:nvCxnSpPr>
        <p:spPr>
          <a:xfrm>
            <a:off x="4889866" y="3388609"/>
            <a:ext cx="2234761" cy="1511145"/>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楕円 9"/>
          <p:cNvSpPr/>
          <p:nvPr/>
        </p:nvSpPr>
        <p:spPr>
          <a:xfrm>
            <a:off x="3614072" y="4330460"/>
            <a:ext cx="966552" cy="56929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3459715" y="2863970"/>
            <a:ext cx="1043272" cy="77776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定義済み処理 11"/>
          <p:cNvSpPr/>
          <p:nvPr/>
        </p:nvSpPr>
        <p:spPr>
          <a:xfrm>
            <a:off x="4304031" y="5982782"/>
            <a:ext cx="2602502" cy="736831"/>
          </a:xfrm>
          <a:prstGeom prst="flowChartPredefinedProcess">
            <a:avLst/>
          </a:prstGeom>
          <a:solidFill>
            <a:schemeClr val="accent6"/>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t>detect_text</a:t>
            </a:r>
            <a:endParaRPr kumimoji="1" lang="en-US" altLang="ja-JP" b="1" smtClean="0"/>
          </a:p>
          <a:p>
            <a:pPr algn="ctr"/>
            <a:r>
              <a:rPr lang="ja-JP" altLang="en-US" b="1"/>
              <a:t>メソッド</a:t>
            </a:r>
            <a:endParaRPr kumimoji="1" lang="ja-JP" altLang="en-US" b="1"/>
          </a:p>
        </p:txBody>
      </p:sp>
      <p:cxnSp>
        <p:nvCxnSpPr>
          <p:cNvPr id="14" name="直線矢印コネクタ 13"/>
          <p:cNvCxnSpPr>
            <a:stCxn id="12" idx="0"/>
          </p:cNvCxnSpPr>
          <p:nvPr/>
        </p:nvCxnSpPr>
        <p:spPr>
          <a:xfrm flipV="1">
            <a:off x="5605282" y="3463455"/>
            <a:ext cx="0" cy="25193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183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49893" y="424681"/>
            <a:ext cx="1677360" cy="369332"/>
          </a:xfrm>
          <a:prstGeom prst="rect">
            <a:avLst/>
          </a:prstGeom>
          <a:solidFill>
            <a:schemeClr val="accent6">
              <a:lumMod val="40000"/>
              <a:lumOff val="60000"/>
            </a:schemeClr>
          </a:solid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Rekoginition</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5" name="テキスト ボックス 4"/>
          <p:cNvSpPr txBox="1"/>
          <p:nvPr/>
        </p:nvSpPr>
        <p:spPr>
          <a:xfrm>
            <a:off x="449893" y="794013"/>
            <a:ext cx="5407445" cy="646331"/>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a:t>
            </a:r>
            <a:r>
              <a:rPr lang="ja-JP" altLang="en-US" sz="1200" b="1">
                <a:ea typeface="Amazon Ember Light" panose="020B0403020204020204" pitchFamily="34" charset="0"/>
                <a:cs typeface="Amazon Ember Light" panose="020B0403020204020204" pitchFamily="34" charset="0"/>
              </a:rPr>
              <a:t>画像内</a:t>
            </a:r>
            <a:r>
              <a:rPr lang="ja-JP" altLang="en-US" sz="1200" b="1" smtClean="0">
                <a:ea typeface="Amazon Ember Light" panose="020B0403020204020204" pitchFamily="34" charset="0"/>
                <a:cs typeface="Amazon Ember Light" panose="020B0403020204020204" pitchFamily="34" charset="0"/>
              </a:rPr>
              <a:t>の</a:t>
            </a:r>
            <a:r>
              <a:rPr lang="ja-JP" altLang="en-US" sz="1200" b="1">
                <a:ea typeface="Amazon Ember Light" panose="020B0403020204020204" pitchFamily="34" charset="0"/>
                <a:cs typeface="Amazon Ember Light" panose="020B0403020204020204" pitchFamily="34" charset="0"/>
              </a:rPr>
              <a:t>文字列</a:t>
            </a:r>
            <a:r>
              <a:rPr lang="ja-JP" altLang="en-US" sz="1200" b="1" smtClean="0">
                <a:ea typeface="Amazon Ember Light" panose="020B0403020204020204" pitchFamily="34" charset="0"/>
                <a:cs typeface="Amazon Ember Light" panose="020B0403020204020204" pitchFamily="34" charset="0"/>
              </a:rPr>
              <a:t>を検出する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lang="en-US" altLang="ja-JP" sz="1200" b="1" smtClean="0">
                <a:ea typeface="Amazon Ember Light" panose="020B0403020204020204" pitchFamily="34" charset="0"/>
                <a:cs typeface="Amazon Ember Light" panose="020B0403020204020204" pitchFamily="34" charset="0"/>
              </a:rPr>
              <a:t>detect_text( Image = { ‘Bytes’ : </a:t>
            </a:r>
            <a:r>
              <a:rPr lang="ja-JP" altLang="en-US" sz="1200" b="1" smtClean="0">
                <a:ea typeface="Amazon Ember Light" panose="020B0403020204020204" pitchFamily="34" charset="0"/>
                <a:cs typeface="Amazon Ember Light" panose="020B0403020204020204" pitchFamily="34" charset="0"/>
              </a:rPr>
              <a:t>画像データ </a:t>
            </a:r>
            <a:r>
              <a:rPr lang="en-US" altLang="ja-JP" sz="1200" b="1" smtClean="0">
                <a:ea typeface="Amazon Ember Light" panose="020B0403020204020204" pitchFamily="34" charset="0"/>
                <a:cs typeface="Amazon Ember Light" panose="020B0403020204020204" pitchFamily="34" charset="0"/>
              </a:rPr>
              <a:t>} )</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戻り値：検出した文字列の情報を含む辞書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6" name="テキスト ボックス 5"/>
          <p:cNvSpPr txBox="1"/>
          <p:nvPr/>
        </p:nvSpPr>
        <p:spPr>
          <a:xfrm>
            <a:off x="2127253" y="424681"/>
            <a:ext cx="4230415" cy="369332"/>
          </a:xfrm>
          <a:prstGeom prst="rect">
            <a:avLst/>
          </a:prstGeom>
          <a:no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detect_text</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P229</a:t>
            </a:r>
            <a:endParaRPr kumimoji="1" lang="ja-JP" altLang="en-US" b="1" dirty="0" err="1" smtClean="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154233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443037" y="314325"/>
            <a:ext cx="9305925" cy="6229350"/>
          </a:xfrm>
          <a:prstGeom prst="rect">
            <a:avLst/>
          </a:prstGeom>
        </p:spPr>
      </p:pic>
    </p:spTree>
    <p:extLst>
      <p:ext uri="{BB962C8B-B14F-4D97-AF65-F5344CB8AC3E}">
        <p14:creationId xmlns:p14="http://schemas.microsoft.com/office/powerpoint/2010/main" val="2302235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56559" y="297562"/>
            <a:ext cx="4707148"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smtClean="0"/>
              <a:t>画像内の文字列を検出する</a:t>
            </a:r>
            <a:r>
              <a:rPr kumimoji="1" lang="ja-JP" altLang="en-US" sz="2000" b="1" smtClean="0"/>
              <a:t>（</a:t>
            </a:r>
            <a:r>
              <a:rPr kumimoji="1" lang="en-US" altLang="ja-JP" sz="2000" b="1" smtClean="0"/>
              <a:t>P240</a:t>
            </a:r>
            <a:r>
              <a:rPr kumimoji="1" lang="ja-JP" altLang="en-US" sz="2000" b="1" smtClean="0"/>
              <a:t>）</a:t>
            </a:r>
            <a:endParaRPr kumimoji="1" lang="ja-JP" altLang="en-US" sz="2000" b="1"/>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373" y="1580376"/>
            <a:ext cx="5230724" cy="3666225"/>
          </a:xfrm>
          <a:prstGeom prst="rect">
            <a:avLst/>
          </a:prstGeom>
        </p:spPr>
      </p:pic>
      <p:sp>
        <p:nvSpPr>
          <p:cNvPr id="4" name="テキスト ボックス 3"/>
          <p:cNvSpPr txBox="1"/>
          <p:nvPr/>
        </p:nvSpPr>
        <p:spPr>
          <a:xfrm>
            <a:off x="496373" y="1219671"/>
            <a:ext cx="1846053" cy="369332"/>
          </a:xfrm>
          <a:prstGeom prst="rect">
            <a:avLst/>
          </a:prstGeom>
          <a:noFill/>
        </p:spPr>
        <p:txBody>
          <a:bodyPr wrap="square" rtlCol="0">
            <a:spAutoFit/>
          </a:bodyPr>
          <a:lstStyle/>
          <a:p>
            <a:r>
              <a:rPr kumimoji="1" lang="en-US" altLang="ja-JP" b="1" smtClean="0"/>
              <a:t>novel.jpg</a:t>
            </a:r>
            <a:endParaRPr kumimoji="1" lang="ja-JP" altLang="en-US" b="1"/>
          </a:p>
        </p:txBody>
      </p:sp>
      <p:sp>
        <p:nvSpPr>
          <p:cNvPr id="5" name="正方形/長方形 4"/>
          <p:cNvSpPr/>
          <p:nvPr/>
        </p:nvSpPr>
        <p:spPr>
          <a:xfrm>
            <a:off x="6701877" y="357897"/>
            <a:ext cx="4555595" cy="2462213"/>
          </a:xfrm>
          <a:prstGeom prst="rect">
            <a:avLst/>
          </a:prstGeom>
          <a:solidFill>
            <a:schemeClr val="accent4">
              <a:lumMod val="20000"/>
              <a:lumOff val="80000"/>
            </a:schemeClr>
          </a:solidFill>
        </p:spPr>
        <p:txBody>
          <a:bodyPr wrap="square">
            <a:spAutoFit/>
          </a:bodyPr>
          <a:lstStyle/>
          <a:p>
            <a:r>
              <a:rPr lang="en-US" altLang="ja-JP" sz="1400" b="1"/>
              <a:t>MARLEY'S GHOST</a:t>
            </a:r>
          </a:p>
          <a:p>
            <a:r>
              <a:rPr lang="en-US" altLang="ja-JP" sz="1400" b="1"/>
              <a:t>Marley was dead: to begin with. There is no</a:t>
            </a:r>
          </a:p>
          <a:p>
            <a:r>
              <a:rPr lang="en-US" altLang="ja-JP" sz="1400" b="1"/>
              <a:t>doubt whatever about that. The register of his</a:t>
            </a:r>
          </a:p>
          <a:p>
            <a:r>
              <a:rPr lang="en-US" altLang="ja-JP" sz="1400" b="1"/>
              <a:t>burial was signed by the clergyman, the clerk,</a:t>
            </a:r>
          </a:p>
          <a:p>
            <a:r>
              <a:rPr lang="en-US" altLang="ja-JP" sz="1400" b="1"/>
              <a:t>the undertaker, and the chief mourner. Scrooge</a:t>
            </a:r>
          </a:p>
          <a:p>
            <a:r>
              <a:rPr lang="en-US" altLang="ja-JP" sz="1400" b="1"/>
              <a:t>signed it: and Scrooge's name was good upon</a:t>
            </a:r>
          </a:p>
          <a:p>
            <a:r>
              <a:rPr lang="en-US" altLang="ja-JP" sz="1400" b="1"/>
              <a:t>'Change, for anything he chose to put his hand to.</a:t>
            </a:r>
          </a:p>
          <a:p>
            <a:r>
              <a:rPr lang="en-US" altLang="ja-JP" sz="1400" b="1"/>
              <a:t>Old Marley was as dead as a door-nail.</a:t>
            </a:r>
          </a:p>
          <a:p>
            <a:r>
              <a:rPr lang="en-US" altLang="ja-JP" sz="1400" b="1"/>
              <a:t>11</a:t>
            </a:r>
          </a:p>
          <a:p>
            <a:r>
              <a:rPr lang="en-US" altLang="ja-JP" sz="1400" b="1"/>
              <a:t>"A CHRISTMAS CAROL"</a:t>
            </a:r>
          </a:p>
          <a:p>
            <a:r>
              <a:rPr lang="en-US" altLang="ja-JP" sz="1400" b="1"/>
              <a:t>by Charles Dickens</a:t>
            </a:r>
            <a:endParaRPr lang="ja-JP" altLang="en-US" sz="1400" b="1"/>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1877" y="3528203"/>
            <a:ext cx="4356887" cy="3053751"/>
          </a:xfrm>
          <a:prstGeom prst="rect">
            <a:avLst/>
          </a:prstGeom>
        </p:spPr>
      </p:pic>
      <p:cxnSp>
        <p:nvCxnSpPr>
          <p:cNvPr id="8" name="カギ線コネクタ 7"/>
          <p:cNvCxnSpPr>
            <a:stCxn id="3" idx="3"/>
            <a:endCxn id="5" idx="1"/>
          </p:cNvCxnSpPr>
          <p:nvPr/>
        </p:nvCxnSpPr>
        <p:spPr>
          <a:xfrm flipV="1">
            <a:off x="5727097" y="1589004"/>
            <a:ext cx="974780" cy="1824485"/>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カギ線コネクタ 9"/>
          <p:cNvCxnSpPr>
            <a:stCxn id="3" idx="3"/>
            <a:endCxn id="6" idx="1"/>
          </p:cNvCxnSpPr>
          <p:nvPr/>
        </p:nvCxnSpPr>
        <p:spPr>
          <a:xfrm>
            <a:off x="5727097" y="3413489"/>
            <a:ext cx="974780" cy="1641590"/>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6701877" y="3152015"/>
            <a:ext cx="2476629" cy="369332"/>
          </a:xfrm>
          <a:prstGeom prst="rect">
            <a:avLst/>
          </a:prstGeom>
          <a:noFill/>
        </p:spPr>
        <p:txBody>
          <a:bodyPr wrap="square" rtlCol="0">
            <a:spAutoFit/>
          </a:bodyPr>
          <a:lstStyle/>
          <a:p>
            <a:r>
              <a:rPr kumimoji="1" lang="en-US" altLang="ja-JP" b="1" smtClean="0"/>
              <a:t>detect_novel.jpg</a:t>
            </a:r>
            <a:endParaRPr kumimoji="1" lang="ja-JP" altLang="en-US" b="1"/>
          </a:p>
        </p:txBody>
      </p:sp>
      <p:sp>
        <p:nvSpPr>
          <p:cNvPr id="15" name="フローチャート: 定義済み処理 14"/>
          <p:cNvSpPr/>
          <p:nvPr/>
        </p:nvSpPr>
        <p:spPr>
          <a:xfrm>
            <a:off x="2342426" y="5698980"/>
            <a:ext cx="3615202" cy="736831"/>
          </a:xfrm>
          <a:prstGeom prst="flowChartPredefinedProcess">
            <a:avLst/>
          </a:prstGeom>
          <a:solidFill>
            <a:schemeClr val="accent6"/>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t>detect_document_text</a:t>
            </a:r>
            <a:endParaRPr kumimoji="1" lang="en-US" altLang="ja-JP" b="1" smtClean="0"/>
          </a:p>
          <a:p>
            <a:pPr algn="ctr"/>
            <a:r>
              <a:rPr lang="ja-JP" altLang="en-US" b="1"/>
              <a:t>メソッド</a:t>
            </a:r>
            <a:endParaRPr kumimoji="1" lang="ja-JP" altLang="en-US" b="1"/>
          </a:p>
        </p:txBody>
      </p:sp>
      <p:cxnSp>
        <p:nvCxnSpPr>
          <p:cNvPr id="19" name="カギ線コネクタ 18"/>
          <p:cNvCxnSpPr>
            <a:stCxn id="15" idx="0"/>
          </p:cNvCxnSpPr>
          <p:nvPr/>
        </p:nvCxnSpPr>
        <p:spPr>
          <a:xfrm rot="5400000" flipH="1" flipV="1">
            <a:off x="3951514" y="3612003"/>
            <a:ext cx="2285491" cy="1888464"/>
          </a:xfrm>
          <a:prstGeom prst="bentConnector3">
            <a:avLst>
              <a:gd name="adj1" fmla="val 164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826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1665-6975-4781-B9DD-842FF7379E40}"/>
              </a:ext>
            </a:extLst>
          </p:cNvPr>
          <p:cNvSpPr>
            <a:spLocks noGrp="1"/>
          </p:cNvSpPr>
          <p:nvPr>
            <p:ph type="title"/>
          </p:nvPr>
        </p:nvSpPr>
        <p:spPr>
          <a:xfrm>
            <a:off x="838200" y="365125"/>
            <a:ext cx="10515600" cy="876491"/>
          </a:xfrm>
        </p:spPr>
        <p:txBody>
          <a:bodyPr rtlCol="0"/>
          <a:lstStyle/>
          <a:p>
            <a:pPr rtl="0"/>
            <a:r>
              <a:rPr lang="ja-JP">
                <a:ea typeface="Meiryo" panose="020B0604030504040204" pitchFamily="34" charset="-128"/>
              </a:rPr>
              <a:t>機械学習マネージドサービス</a:t>
            </a:r>
          </a:p>
        </p:txBody>
      </p:sp>
      <p:sp>
        <p:nvSpPr>
          <p:cNvPr id="10" name="Content Placeholder 9"/>
          <p:cNvSpPr>
            <a:spLocks noGrp="1"/>
          </p:cNvSpPr>
          <p:nvPr>
            <p:ph idx="1"/>
          </p:nvPr>
        </p:nvSpPr>
        <p:spPr>
          <a:xfrm>
            <a:off x="419100" y="1490075"/>
            <a:ext cx="11353800" cy="440584"/>
          </a:xfrm>
        </p:spPr>
        <p:txBody>
          <a:bodyPr rtlCol="0">
            <a:normAutofit lnSpcReduction="10000"/>
          </a:bodyPr>
          <a:lstStyle/>
          <a:p>
            <a:pPr marL="0" indent="0" rtl="0">
              <a:buNone/>
            </a:pPr>
            <a:r>
              <a:rPr lang="ja-JP" dirty="0">
                <a:ea typeface="Meiryo" panose="020B0604030504040204" pitchFamily="34" charset="-128"/>
              </a:rPr>
              <a:t>これらのマネージドサービスに ML の経験は不要。</a:t>
            </a:r>
          </a:p>
          <a:p>
            <a:pPr rtl="0"/>
            <a:endParaRPr lang="en-US" dirty="0">
              <a:ea typeface="Meiryo" panose="020B0604030504040204" pitchFamily="34" charset="-128"/>
            </a:endParaRPr>
          </a:p>
        </p:txBody>
      </p:sp>
      <p:grpSp>
        <p:nvGrpSpPr>
          <p:cNvPr id="13" name="Group 12"/>
          <p:cNvGrpSpPr/>
          <p:nvPr/>
        </p:nvGrpSpPr>
        <p:grpSpPr>
          <a:xfrm>
            <a:off x="862168" y="2104557"/>
            <a:ext cx="10467664" cy="4308310"/>
            <a:chOff x="1016803" y="2104557"/>
            <a:chExt cx="10467664" cy="4308310"/>
          </a:xfrm>
        </p:grpSpPr>
        <p:grpSp>
          <p:nvGrpSpPr>
            <p:cNvPr id="9" name="Group 8"/>
            <p:cNvGrpSpPr/>
            <p:nvPr/>
          </p:nvGrpSpPr>
          <p:grpSpPr>
            <a:xfrm>
              <a:off x="1016803" y="2104557"/>
              <a:ext cx="5185731" cy="4287207"/>
              <a:chOff x="471285" y="2111297"/>
              <a:chExt cx="5185731" cy="4287207"/>
            </a:xfrm>
          </p:grpSpPr>
          <p:sp>
            <p:nvSpPr>
              <p:cNvPr id="48" name="Rectangle 47"/>
              <p:cNvSpPr/>
              <p:nvPr/>
            </p:nvSpPr>
            <p:spPr>
              <a:xfrm>
                <a:off x="471286" y="5054196"/>
                <a:ext cx="5162723" cy="1344308"/>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eiryo" panose="020B0604030504040204" pitchFamily="34" charset="-128"/>
                  <a:cs typeface="Amazon Ember Light" panose="020B0403020204020204" pitchFamily="34" charset="0"/>
                </a:endParaRPr>
              </a:p>
            </p:txBody>
          </p:sp>
          <p:sp>
            <p:nvSpPr>
              <p:cNvPr id="47" name="Rectangle 46"/>
              <p:cNvSpPr/>
              <p:nvPr/>
            </p:nvSpPr>
            <p:spPr>
              <a:xfrm>
                <a:off x="471287" y="3579805"/>
                <a:ext cx="5162723" cy="1344308"/>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eiryo" panose="020B0604030504040204" pitchFamily="34" charset="-128"/>
                  <a:cs typeface="Amazon Ember Light" panose="020B0403020204020204" pitchFamily="34" charset="0"/>
                </a:endParaRPr>
              </a:p>
            </p:txBody>
          </p:sp>
          <p:grpSp>
            <p:nvGrpSpPr>
              <p:cNvPr id="8" name="Group 7"/>
              <p:cNvGrpSpPr/>
              <p:nvPr/>
            </p:nvGrpSpPr>
            <p:grpSpPr>
              <a:xfrm>
                <a:off x="471285" y="2111297"/>
                <a:ext cx="5162723" cy="1344308"/>
                <a:chOff x="419100" y="2451472"/>
                <a:chExt cx="5162723" cy="1344308"/>
              </a:xfrm>
            </p:grpSpPr>
            <p:sp>
              <p:nvSpPr>
                <p:cNvPr id="3" name="Rectangle 2"/>
                <p:cNvSpPr/>
                <p:nvPr/>
              </p:nvSpPr>
              <p:spPr>
                <a:xfrm>
                  <a:off x="419100" y="2451472"/>
                  <a:ext cx="5162723" cy="1344308"/>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eiryo" panose="020B0604030504040204" pitchFamily="34" charset="-128"/>
                    <a:cs typeface="Amazon Ember Light" panose="020B0403020204020204" pitchFamily="34" charset="0"/>
                  </a:endParaRPr>
                </a:p>
              </p:txBody>
            </p:sp>
            <p:sp>
              <p:nvSpPr>
                <p:cNvPr id="6" name="TextBox 5">
                  <a:extLst>
                    <a:ext uri="{FF2B5EF4-FFF2-40B4-BE49-F238E27FC236}">
                      <a16:creationId xmlns:a16="http://schemas.microsoft.com/office/drawing/2014/main" id="{F9AEE782-A512-4BB3-AAB4-B6DE52D2B661}"/>
                    </a:ext>
                  </a:extLst>
                </p:cNvPr>
                <p:cNvSpPr txBox="1"/>
                <p:nvPr/>
              </p:nvSpPr>
              <p:spPr>
                <a:xfrm>
                  <a:off x="447364" y="2463342"/>
                  <a:ext cx="1591180" cy="707886"/>
                </a:xfrm>
                <a:prstGeom prst="rect">
                  <a:avLst/>
                </a:prstGeom>
                <a:noFill/>
              </p:spPr>
              <p:txBody>
                <a:bodyPr wrap="square" rtlCol="0">
                  <a:spAutoFit/>
                </a:bodyPr>
                <a:lstStyle/>
                <a:p>
                  <a:pPr rtl="0"/>
                  <a:r>
                    <a:rPr lang="ja-JP" sz="2000" dirty="0">
                      <a:latin typeface="Amazon Ember Light" panose="020B0403020204020204" pitchFamily="34" charset="0"/>
                      <a:ea typeface="Meiryo" panose="020B0604030504040204" pitchFamily="34" charset="-128"/>
                      <a:cs typeface="Amazon Ember Light" panose="020B0403020204020204" pitchFamily="34" charset="0"/>
                    </a:rPr>
                    <a:t>コンピュータビジョン</a:t>
                  </a:r>
                  <a:endParaRPr lang="en-US" sz="2000" dirty="0">
                    <a:latin typeface="Amazon Ember Light" panose="020B0403020204020204" pitchFamily="34" charset="0"/>
                    <a:ea typeface="Meiryo" panose="020B0604030504040204" pitchFamily="34" charset="-128"/>
                    <a:cs typeface="Amazon Ember Light" panose="020B0403020204020204" pitchFamily="34" charset="0"/>
                  </a:endParaRPr>
                </a:p>
              </p:txBody>
            </p:sp>
            <p:grpSp>
              <p:nvGrpSpPr>
                <p:cNvPr id="36" name="Group 35"/>
                <p:cNvGrpSpPr/>
                <p:nvPr/>
              </p:nvGrpSpPr>
              <p:grpSpPr>
                <a:xfrm>
                  <a:off x="1818162" y="2618813"/>
                  <a:ext cx="1859740" cy="1113412"/>
                  <a:chOff x="5230337" y="5100930"/>
                  <a:chExt cx="1859740" cy="1113412"/>
                </a:xfrm>
              </p:grpSpPr>
              <p:sp>
                <p:nvSpPr>
                  <p:cNvPr id="12" name="TextBox 11">
                    <a:extLst>
                      <a:ext uri="{FF2B5EF4-FFF2-40B4-BE49-F238E27FC236}">
                        <a16:creationId xmlns:a16="http://schemas.microsoft.com/office/drawing/2014/main" id="{C39EA12C-D80F-416F-AA1B-BAB3366B4B95}"/>
                      </a:ext>
                    </a:extLst>
                  </p:cNvPr>
                  <p:cNvSpPr txBox="1"/>
                  <p:nvPr/>
                </p:nvSpPr>
                <p:spPr>
                  <a:xfrm>
                    <a:off x="5230337" y="5875788"/>
                    <a:ext cx="1859740" cy="338554"/>
                  </a:xfrm>
                  <a:prstGeom prst="rect">
                    <a:avLst/>
                  </a:prstGeom>
                  <a:noFill/>
                </p:spPr>
                <p:txBody>
                  <a:bodyPr wrap="none" rtlCol="0">
                    <a:spAutoFit/>
                  </a:bodyPr>
                  <a:lstStyle/>
                  <a:p>
                    <a:pPr algn="ctr" rtl="0"/>
                    <a:r>
                      <a:rPr lang="ja-JP" sz="1600" b="1">
                        <a:latin typeface="Amazon Ember Light" panose="020B0403020204020204" pitchFamily="34" charset="0"/>
                        <a:ea typeface="Meiryo" panose="020B0604030504040204" pitchFamily="34" charset="-128"/>
                        <a:cs typeface="Amazon Ember Light" panose="020B0403020204020204" pitchFamily="34" charset="0"/>
                      </a:rPr>
                      <a:t>Amazon Rekognition</a:t>
                    </a:r>
                  </a:p>
                </p:txBody>
              </p:sp>
              <p:pic>
                <p:nvPicPr>
                  <p:cNvPr id="14" name="Graphic 29">
                    <a:extLst>
                      <a:ext uri="{FF2B5EF4-FFF2-40B4-BE49-F238E27FC236}">
                        <a16:creationId xmlns:a16="http://schemas.microsoft.com/office/drawing/2014/main" id="{896651E6-EA85-427D-A5E9-0FDA83B54F7D}"/>
                      </a:ext>
                    </a:extLst>
                  </p:cNvPr>
                  <p:cNvPicPr>
                    <a:picLocks noChangeAspect="1" noChangeArrowheads="1"/>
                  </p:cNvPicPr>
                  <p:nvPr/>
                </p:nvPicPr>
                <p:blipFill>
                  <a:blip r:embed="rId4" cstate="hqprint">
                    <a:extLst>
                      <a:ext uri="{28A0092B-C50C-407E-A947-70E740481C1C}">
                        <a14:useLocalDpi xmlns:a14="http://schemas.microsoft.com/office/drawing/2010/main"/>
                      </a:ext>
                    </a:extLst>
                  </a:blip>
                  <a:srcRect/>
                  <a:stretch>
                    <a:fillRect/>
                  </a:stretch>
                </p:blipFill>
                <p:spPr bwMode="auto">
                  <a:xfrm>
                    <a:off x="5803591" y="5100930"/>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 name="Group 39"/>
                <p:cNvGrpSpPr/>
                <p:nvPr/>
              </p:nvGrpSpPr>
              <p:grpSpPr>
                <a:xfrm>
                  <a:off x="3775719" y="2620408"/>
                  <a:ext cx="1537793" cy="1110222"/>
                  <a:chOff x="9638171" y="3355026"/>
                  <a:chExt cx="1537793" cy="1110222"/>
                </a:xfrm>
              </p:grpSpPr>
              <p:pic>
                <p:nvPicPr>
                  <p:cNvPr id="16" name="Graphic 22">
                    <a:extLst>
                      <a:ext uri="{FF2B5EF4-FFF2-40B4-BE49-F238E27FC236}">
                        <a16:creationId xmlns:a16="http://schemas.microsoft.com/office/drawing/2014/main" id="{B8FD2942-C6CE-4BC6-9D15-1DC7B110E44B}"/>
                      </a:ext>
                    </a:extLst>
                  </p:cNvPr>
                  <p:cNvPicPr>
                    <a:picLocks noChangeAspect="1" noChangeArrowheads="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10136116" y="3355026"/>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DC1BFA2E-E0BD-48C3-9471-584567C548A9}"/>
                      </a:ext>
                    </a:extLst>
                  </p:cNvPr>
                  <p:cNvSpPr txBox="1"/>
                  <p:nvPr/>
                </p:nvSpPr>
                <p:spPr>
                  <a:xfrm>
                    <a:off x="9638171" y="4126694"/>
                    <a:ext cx="1537793" cy="338554"/>
                  </a:xfrm>
                  <a:prstGeom prst="rect">
                    <a:avLst/>
                  </a:prstGeom>
                  <a:noFill/>
                </p:spPr>
                <p:txBody>
                  <a:bodyPr wrap="none" rtlCol="0">
                    <a:spAutoFit/>
                  </a:bodyPr>
                  <a:lstStyle/>
                  <a:p>
                    <a:pPr rtl="0"/>
                    <a:r>
                      <a:rPr lang="ja-JP" sz="1600" b="1">
                        <a:latin typeface="Amazon Ember Light" panose="020B0403020204020204" pitchFamily="34" charset="0"/>
                        <a:ea typeface="Meiryo" panose="020B0604030504040204" pitchFamily="34" charset="-128"/>
                        <a:cs typeface="Amazon Ember Light" panose="020B0403020204020204" pitchFamily="34" charset="0"/>
                      </a:rPr>
                      <a:t>Amazon Textract</a:t>
                    </a:r>
                  </a:p>
                </p:txBody>
              </p:sp>
            </p:grpSp>
          </p:grpSp>
          <p:sp>
            <p:nvSpPr>
              <p:cNvPr id="54" name="TextBox 53">
                <a:extLst>
                  <a:ext uri="{FF2B5EF4-FFF2-40B4-BE49-F238E27FC236}">
                    <a16:creationId xmlns:a16="http://schemas.microsoft.com/office/drawing/2014/main" id="{0F248D06-64E1-4D3F-8C95-D3EF8B497D83}"/>
                  </a:ext>
                </a:extLst>
              </p:cNvPr>
              <p:cNvSpPr txBox="1"/>
              <p:nvPr/>
            </p:nvSpPr>
            <p:spPr>
              <a:xfrm>
                <a:off x="516728" y="5108478"/>
                <a:ext cx="697627" cy="400110"/>
              </a:xfrm>
              <a:prstGeom prst="rect">
                <a:avLst/>
              </a:prstGeom>
              <a:noFill/>
            </p:spPr>
            <p:txBody>
              <a:bodyPr wrap="none" rtlCol="0">
                <a:spAutoFit/>
              </a:bodyPr>
              <a:lstStyle/>
              <a:p>
                <a:pPr algn="r" rtl="0"/>
                <a:r>
                  <a:rPr lang="ja-JP" sz="2000" dirty="0">
                    <a:latin typeface="Amazon Ember Light" panose="020B0403020204020204" pitchFamily="34" charset="0"/>
                    <a:ea typeface="Meiryo" panose="020B0604030504040204" pitchFamily="34" charset="-128"/>
                    <a:cs typeface="Amazon Ember Light" panose="020B0403020204020204" pitchFamily="34" charset="0"/>
                  </a:rPr>
                  <a:t>言語</a:t>
                </a:r>
              </a:p>
            </p:txBody>
          </p:sp>
          <p:grpSp>
            <p:nvGrpSpPr>
              <p:cNvPr id="55" name="Group 54"/>
              <p:cNvGrpSpPr/>
              <p:nvPr/>
            </p:nvGrpSpPr>
            <p:grpSpPr>
              <a:xfrm>
                <a:off x="3784481" y="5242941"/>
                <a:ext cx="1806905" cy="1111285"/>
                <a:chOff x="9399554" y="3355026"/>
                <a:chExt cx="1806905" cy="1111285"/>
              </a:xfrm>
            </p:grpSpPr>
            <p:sp>
              <p:nvSpPr>
                <p:cNvPr id="56" name="TextBox 55">
                  <a:extLst>
                    <a:ext uri="{FF2B5EF4-FFF2-40B4-BE49-F238E27FC236}">
                      <a16:creationId xmlns:a16="http://schemas.microsoft.com/office/drawing/2014/main" id="{05B6076A-BAAA-4C7B-B8E0-AA84DEF2F581}"/>
                    </a:ext>
                  </a:extLst>
                </p:cNvPr>
                <p:cNvSpPr txBox="1"/>
                <p:nvPr/>
              </p:nvSpPr>
              <p:spPr>
                <a:xfrm>
                  <a:off x="9399554" y="4127757"/>
                  <a:ext cx="1806905" cy="338554"/>
                </a:xfrm>
                <a:prstGeom prst="rect">
                  <a:avLst/>
                </a:prstGeom>
                <a:noFill/>
              </p:spPr>
              <p:txBody>
                <a:bodyPr wrap="none" rtlCol="0">
                  <a:spAutoFit/>
                </a:bodyPr>
                <a:lstStyle/>
                <a:p>
                  <a:pPr rtl="0"/>
                  <a:r>
                    <a:rPr lang="ja-JP" sz="1600">
                      <a:latin typeface="Amazon Ember Light" panose="020B0403020204020204" pitchFamily="34" charset="0"/>
                      <a:ea typeface="Meiryo" panose="020B0604030504040204" pitchFamily="34" charset="-128"/>
                      <a:cs typeface="Amazon Ember Light" panose="020B0403020204020204" pitchFamily="34" charset="0"/>
                    </a:rPr>
                    <a:t>Amazon Translate</a:t>
                  </a:r>
                </a:p>
              </p:txBody>
            </p:sp>
            <p:pic>
              <p:nvPicPr>
                <p:cNvPr id="57" name="Graphic 30">
                  <a:extLst>
                    <a:ext uri="{FF2B5EF4-FFF2-40B4-BE49-F238E27FC236}">
                      <a16:creationId xmlns:a16="http://schemas.microsoft.com/office/drawing/2014/main" id="{933AD7D4-9A77-4E87-AFDB-9C7571CD9DD6}"/>
                    </a:ext>
                  </a:extLst>
                </p:cNvPr>
                <p:cNvPicPr>
                  <a:picLocks noChangeAspect="1" noChangeArrowheads="1"/>
                </p:cNvPicPr>
                <p:nvPr/>
              </p:nvPicPr>
              <p:blipFill>
                <a:blip r:embed="rId6" cstate="hqprint">
                  <a:extLst>
                    <a:ext uri="{28A0092B-C50C-407E-A947-70E740481C1C}">
                      <a14:useLocalDpi xmlns:a14="http://schemas.microsoft.com/office/drawing/2010/main"/>
                    </a:ext>
                  </a:extLst>
                </a:blip>
                <a:srcRect/>
                <a:stretch>
                  <a:fillRect/>
                </a:stretch>
              </p:blipFill>
              <p:spPr bwMode="auto">
                <a:xfrm>
                  <a:off x="9946390" y="3355026"/>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1673860" y="5239429"/>
                <a:ext cx="2148345" cy="1114797"/>
                <a:chOff x="9418559" y="3352595"/>
                <a:chExt cx="2148345" cy="1114797"/>
              </a:xfrm>
            </p:grpSpPr>
            <p:pic>
              <p:nvPicPr>
                <p:cNvPr id="59" name="Graphic 18">
                  <a:extLst>
                    <a:ext uri="{FF2B5EF4-FFF2-40B4-BE49-F238E27FC236}">
                      <a16:creationId xmlns:a16="http://schemas.microsoft.com/office/drawing/2014/main" id="{4386B12D-D221-421F-91E3-05571AD66845}"/>
                    </a:ext>
                  </a:extLst>
                </p:cNvPr>
                <p:cNvPicPr>
                  <a:picLocks noChangeAspect="1" noChangeArrowheads="1"/>
                </p:cNvPicPr>
                <p:nvPr/>
              </p:nvPicPr>
              <p:blipFill>
                <a:blip r:embed="rId7" cstate="hqprint">
                  <a:extLst>
                    <a:ext uri="{28A0092B-C50C-407E-A947-70E740481C1C}">
                      <a14:useLocalDpi xmlns:a14="http://schemas.microsoft.com/office/drawing/2010/main"/>
                    </a:ext>
                  </a:extLst>
                </a:blip>
                <a:srcRect/>
                <a:stretch>
                  <a:fillRect/>
                </a:stretch>
              </p:blipFill>
              <p:spPr bwMode="auto">
                <a:xfrm>
                  <a:off x="10136115" y="3352595"/>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Box 59">
                  <a:extLst>
                    <a:ext uri="{FF2B5EF4-FFF2-40B4-BE49-F238E27FC236}">
                      <a16:creationId xmlns:a16="http://schemas.microsoft.com/office/drawing/2014/main" id="{ADA6561C-6097-4EA3-8C54-6DD8FB942102}"/>
                    </a:ext>
                  </a:extLst>
                </p:cNvPr>
                <p:cNvSpPr txBox="1"/>
                <p:nvPr/>
              </p:nvSpPr>
              <p:spPr>
                <a:xfrm>
                  <a:off x="9418559" y="4128838"/>
                  <a:ext cx="2148345" cy="338554"/>
                </a:xfrm>
                <a:prstGeom prst="rect">
                  <a:avLst/>
                </a:prstGeom>
                <a:noFill/>
              </p:spPr>
              <p:txBody>
                <a:bodyPr wrap="none" rtlCol="0">
                  <a:spAutoFit/>
                </a:bodyPr>
                <a:lstStyle/>
                <a:p>
                  <a:pPr rtl="0"/>
                  <a:r>
                    <a:rPr lang="ja-JP" sz="1600">
                      <a:latin typeface="Amazon Ember Light" panose="020B0403020204020204" pitchFamily="34" charset="0"/>
                      <a:ea typeface="Meiryo" panose="020B0604030504040204" pitchFamily="34" charset="-128"/>
                      <a:cs typeface="Amazon Ember Light" panose="020B0403020204020204" pitchFamily="34" charset="0"/>
                    </a:rPr>
                    <a:t>Amazon Comprehend</a:t>
                  </a:r>
                </a:p>
              </p:txBody>
            </p:sp>
          </p:grpSp>
          <p:sp>
            <p:nvSpPr>
              <p:cNvPr id="7" name="TextBox 6">
                <a:extLst>
                  <a:ext uri="{FF2B5EF4-FFF2-40B4-BE49-F238E27FC236}">
                    <a16:creationId xmlns:a16="http://schemas.microsoft.com/office/drawing/2014/main" id="{E0C32DEE-CFF6-4155-8A95-D73B03AE44C1}"/>
                  </a:ext>
                </a:extLst>
              </p:cNvPr>
              <p:cNvSpPr txBox="1"/>
              <p:nvPr/>
            </p:nvSpPr>
            <p:spPr>
              <a:xfrm>
                <a:off x="516728" y="3604947"/>
                <a:ext cx="697627" cy="400110"/>
              </a:xfrm>
              <a:prstGeom prst="rect">
                <a:avLst/>
              </a:prstGeom>
              <a:noFill/>
            </p:spPr>
            <p:txBody>
              <a:bodyPr wrap="none" rtlCol="0">
                <a:spAutoFit/>
              </a:bodyPr>
              <a:lstStyle/>
              <a:p>
                <a:pPr algn="r" rtl="0"/>
                <a:r>
                  <a:rPr lang="ja-JP" sz="2000" dirty="0">
                    <a:latin typeface="Amazon Ember Light" panose="020B0403020204020204" pitchFamily="34" charset="0"/>
                    <a:ea typeface="Meiryo" panose="020B0604030504040204" pitchFamily="34" charset="-128"/>
                    <a:cs typeface="Amazon Ember Light" panose="020B0403020204020204" pitchFamily="34" charset="0"/>
                  </a:rPr>
                  <a:t>音声</a:t>
                </a:r>
              </a:p>
            </p:txBody>
          </p:sp>
          <p:grpSp>
            <p:nvGrpSpPr>
              <p:cNvPr id="42" name="Group 41"/>
              <p:cNvGrpSpPr/>
              <p:nvPr/>
            </p:nvGrpSpPr>
            <p:grpSpPr>
              <a:xfrm>
                <a:off x="3753931" y="3749448"/>
                <a:ext cx="1903085" cy="1083148"/>
                <a:chOff x="9273243" y="3355026"/>
                <a:chExt cx="1903085" cy="1083148"/>
              </a:xfrm>
            </p:grpSpPr>
            <p:pic>
              <p:nvPicPr>
                <p:cNvPr id="18" name="Graphic 26">
                  <a:extLst>
                    <a:ext uri="{FF2B5EF4-FFF2-40B4-BE49-F238E27FC236}">
                      <a16:creationId xmlns:a16="http://schemas.microsoft.com/office/drawing/2014/main" id="{6811B8C6-76CF-459B-9772-7B530BB1736D}"/>
                    </a:ext>
                  </a:extLst>
                </p:cNvPr>
                <p:cNvPicPr>
                  <a:picLocks noChangeAspect="1" noChangeArrowheads="1"/>
                </p:cNvPicPr>
                <p:nvPr/>
              </p:nvPicPr>
              <p:blipFill>
                <a:blip r:embed="rId8" cstate="hqprint">
                  <a:extLst>
                    <a:ext uri="{28A0092B-C50C-407E-A947-70E740481C1C}">
                      <a14:useLocalDpi xmlns:a14="http://schemas.microsoft.com/office/drawing/2010/main"/>
                    </a:ext>
                  </a:extLst>
                </a:blip>
                <a:srcRect/>
                <a:stretch>
                  <a:fillRect/>
                </a:stretch>
              </p:blipFill>
              <p:spPr bwMode="auto">
                <a:xfrm>
                  <a:off x="9868169" y="3355026"/>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a:extLst>
                    <a:ext uri="{FF2B5EF4-FFF2-40B4-BE49-F238E27FC236}">
                      <a16:creationId xmlns:a16="http://schemas.microsoft.com/office/drawing/2014/main" id="{768F0A4E-8D63-44D0-A8E7-7CD1B95F0513}"/>
                    </a:ext>
                  </a:extLst>
                </p:cNvPr>
                <p:cNvSpPr txBox="1"/>
                <p:nvPr/>
              </p:nvSpPr>
              <p:spPr>
                <a:xfrm>
                  <a:off x="9273243" y="4099620"/>
                  <a:ext cx="1903085" cy="338554"/>
                </a:xfrm>
                <a:prstGeom prst="rect">
                  <a:avLst/>
                </a:prstGeom>
                <a:noFill/>
              </p:spPr>
              <p:txBody>
                <a:bodyPr wrap="none" rtlCol="0">
                  <a:spAutoFit/>
                </a:bodyPr>
                <a:lstStyle/>
                <a:p>
                  <a:pPr rtl="0"/>
                  <a:r>
                    <a:rPr lang="ja-JP" sz="1600">
                      <a:latin typeface="Amazon Ember Light" panose="020B0403020204020204" pitchFamily="34" charset="0"/>
                      <a:ea typeface="Meiryo" panose="020B0604030504040204" pitchFamily="34" charset="-128"/>
                      <a:cs typeface="Amazon Ember Light" panose="020B0403020204020204" pitchFamily="34" charset="0"/>
                    </a:rPr>
                    <a:t>Amazon Transcribe</a:t>
                  </a:r>
                </a:p>
              </p:txBody>
            </p:sp>
          </p:grpSp>
          <p:grpSp>
            <p:nvGrpSpPr>
              <p:cNvPr id="38" name="Group 37"/>
              <p:cNvGrpSpPr/>
              <p:nvPr/>
            </p:nvGrpSpPr>
            <p:grpSpPr>
              <a:xfrm>
                <a:off x="2090728" y="3749448"/>
                <a:ext cx="1418978" cy="1092989"/>
                <a:chOff x="9821946" y="3374403"/>
                <a:chExt cx="1418978" cy="1092989"/>
              </a:xfrm>
            </p:grpSpPr>
            <p:sp>
              <p:nvSpPr>
                <p:cNvPr id="31" name="TextBox 30">
                  <a:extLst>
                    <a:ext uri="{FF2B5EF4-FFF2-40B4-BE49-F238E27FC236}">
                      <a16:creationId xmlns:a16="http://schemas.microsoft.com/office/drawing/2014/main" id="{37196159-7772-4CA5-A8F3-91F2E3F54980}"/>
                    </a:ext>
                  </a:extLst>
                </p:cNvPr>
                <p:cNvSpPr txBox="1"/>
                <p:nvPr/>
              </p:nvSpPr>
              <p:spPr>
                <a:xfrm>
                  <a:off x="9821946" y="4128838"/>
                  <a:ext cx="1418978" cy="338554"/>
                </a:xfrm>
                <a:prstGeom prst="rect">
                  <a:avLst/>
                </a:prstGeom>
                <a:noFill/>
              </p:spPr>
              <p:txBody>
                <a:bodyPr wrap="none" rtlCol="0">
                  <a:spAutoFit/>
                </a:bodyPr>
                <a:lstStyle/>
                <a:p>
                  <a:pPr rtl="0"/>
                  <a:r>
                    <a:rPr lang="ja-JP" sz="1600">
                      <a:latin typeface="Amazon Ember Light" panose="020B0403020204020204" pitchFamily="34" charset="0"/>
                      <a:ea typeface="Meiryo" panose="020B0604030504040204" pitchFamily="34" charset="-128"/>
                      <a:cs typeface="Amazon Ember Light" panose="020B0403020204020204" pitchFamily="34" charset="0"/>
                    </a:rPr>
                    <a:t>Amazon Polly</a:t>
                  </a:r>
                </a:p>
              </p:txBody>
            </p:sp>
            <p:pic>
              <p:nvPicPr>
                <p:cNvPr id="37" name="Graphic 25">
                  <a:extLst>
                    <a:ext uri="{FF2B5EF4-FFF2-40B4-BE49-F238E27FC236}">
                      <a16:creationId xmlns:a16="http://schemas.microsoft.com/office/drawing/2014/main" id="{7BC2721B-0975-A54C-9891-1787D8658522}"/>
                    </a:ext>
                  </a:extLst>
                </p:cNvPr>
                <p:cNvPicPr>
                  <a:picLocks noChangeAspect="1"/>
                </p:cNvPicPr>
                <p:nvPr/>
              </p:nvPicPr>
              <p:blipFill>
                <a:blip r:embed="rId9" cstate="hqprint">
                  <a:extLst>
                    <a:ext uri="{28A0092B-C50C-407E-A947-70E740481C1C}">
                      <a14:useLocalDpi xmlns:a14="http://schemas.microsoft.com/office/drawing/2010/main"/>
                    </a:ext>
                    <a:ext uri="{96DAC541-7B7A-43D3-8B79-37D633B846F1}">
                      <asvg:svgBlip xmlns:asvg="http://schemas.microsoft.com/office/drawing/2016/SVG/main" xmlns="" r:embed="rId10"/>
                    </a:ext>
                  </a:extLst>
                </a:blip>
                <a:stretch>
                  <a:fillRect/>
                </a:stretch>
              </p:blipFill>
              <p:spPr>
                <a:xfrm>
                  <a:off x="10175835" y="3374403"/>
                  <a:ext cx="711200" cy="711200"/>
                </a:xfrm>
                <a:prstGeom prst="rect">
                  <a:avLst/>
                </a:prstGeom>
              </p:spPr>
            </p:pic>
          </p:grpSp>
        </p:grpSp>
        <p:grpSp>
          <p:nvGrpSpPr>
            <p:cNvPr id="11" name="Group 10"/>
            <p:cNvGrpSpPr/>
            <p:nvPr/>
          </p:nvGrpSpPr>
          <p:grpSpPr>
            <a:xfrm>
              <a:off x="6316152" y="2104557"/>
              <a:ext cx="5168315" cy="4308310"/>
              <a:chOff x="6557904" y="2104557"/>
              <a:chExt cx="5168315" cy="4308310"/>
            </a:xfrm>
          </p:grpSpPr>
          <p:sp>
            <p:nvSpPr>
              <p:cNvPr id="49" name="Rectangle 48"/>
              <p:cNvSpPr/>
              <p:nvPr/>
            </p:nvSpPr>
            <p:spPr>
              <a:xfrm>
                <a:off x="6563496" y="2104557"/>
                <a:ext cx="5162723" cy="1344308"/>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eiryo" panose="020B0604030504040204" pitchFamily="34" charset="-128"/>
                  <a:cs typeface="Amazon Ember Light" panose="020B0403020204020204" pitchFamily="34" charset="0"/>
                </a:endParaRPr>
              </a:p>
            </p:txBody>
          </p:sp>
          <p:sp>
            <p:nvSpPr>
              <p:cNvPr id="50" name="Rectangle 49"/>
              <p:cNvSpPr/>
              <p:nvPr/>
            </p:nvSpPr>
            <p:spPr>
              <a:xfrm>
                <a:off x="6561140" y="3579805"/>
                <a:ext cx="5162723" cy="1344308"/>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eiryo" panose="020B0604030504040204" pitchFamily="34" charset="-128"/>
                  <a:cs typeface="Amazon Ember Light" panose="020B0403020204020204" pitchFamily="34" charset="0"/>
                </a:endParaRPr>
              </a:p>
            </p:txBody>
          </p:sp>
          <p:sp>
            <p:nvSpPr>
              <p:cNvPr id="51" name="Rectangle 50"/>
              <p:cNvSpPr/>
              <p:nvPr/>
            </p:nvSpPr>
            <p:spPr>
              <a:xfrm>
                <a:off x="6557904" y="5068559"/>
                <a:ext cx="5162723" cy="1344308"/>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eiryo" panose="020B0604030504040204" pitchFamily="34" charset="-128"/>
                  <a:cs typeface="Amazon Ember Light" panose="020B0403020204020204" pitchFamily="34" charset="0"/>
                </a:endParaRPr>
              </a:p>
            </p:txBody>
          </p:sp>
          <p:sp>
            <p:nvSpPr>
              <p:cNvPr id="29" name="TextBox 28">
                <a:extLst>
                  <a:ext uri="{FF2B5EF4-FFF2-40B4-BE49-F238E27FC236}">
                    <a16:creationId xmlns:a16="http://schemas.microsoft.com/office/drawing/2014/main" id="{F9AEE782-A512-4BB3-AAB4-B6DE52D2B661}"/>
                  </a:ext>
                </a:extLst>
              </p:cNvPr>
              <p:cNvSpPr txBox="1"/>
              <p:nvPr/>
            </p:nvSpPr>
            <p:spPr>
              <a:xfrm>
                <a:off x="6557904" y="2124105"/>
                <a:ext cx="1980030" cy="400110"/>
              </a:xfrm>
              <a:prstGeom prst="rect">
                <a:avLst/>
              </a:prstGeom>
              <a:noFill/>
            </p:spPr>
            <p:txBody>
              <a:bodyPr wrap="none" rtlCol="0">
                <a:spAutoFit/>
              </a:bodyPr>
              <a:lstStyle/>
              <a:p>
                <a:pPr algn="r" rtl="0"/>
                <a:r>
                  <a:rPr lang="ja-JP" sz="2000" dirty="0">
                    <a:latin typeface="Amazon Ember Light" panose="020B0403020204020204" pitchFamily="34" charset="0"/>
                    <a:ea typeface="Meiryo" panose="020B0604030504040204" pitchFamily="34" charset="-128"/>
                    <a:cs typeface="Amazon Ember Light" panose="020B0403020204020204" pitchFamily="34" charset="0"/>
                  </a:rPr>
                  <a:t>チャットボット</a:t>
                </a:r>
              </a:p>
            </p:txBody>
          </p:sp>
          <p:grpSp>
            <p:nvGrpSpPr>
              <p:cNvPr id="33" name="Group 32"/>
              <p:cNvGrpSpPr/>
              <p:nvPr/>
            </p:nvGrpSpPr>
            <p:grpSpPr>
              <a:xfrm>
                <a:off x="9499171" y="2298467"/>
                <a:ext cx="1284326" cy="1116578"/>
                <a:chOff x="8903221" y="3535272"/>
                <a:chExt cx="1284326" cy="1116578"/>
              </a:xfrm>
            </p:grpSpPr>
            <p:pic>
              <p:nvPicPr>
                <p:cNvPr id="45" name="Graphic 30">
                  <a:extLst>
                    <a:ext uri="{FF2B5EF4-FFF2-40B4-BE49-F238E27FC236}">
                      <a16:creationId xmlns:a16="http://schemas.microsoft.com/office/drawing/2014/main" id="{A2C26ABD-8206-4EB2-A362-C4FBBD967BD7}"/>
                    </a:ext>
                  </a:extLst>
                </p:cNvPr>
                <p:cNvPicPr>
                  <a:picLocks noChangeAspect="1" noChangeArrowheads="1"/>
                </p:cNvPicPr>
                <p:nvPr/>
              </p:nvPicPr>
              <p:blipFill>
                <a:blip r:embed="rId11" cstate="hqprint">
                  <a:extLst>
                    <a:ext uri="{28A0092B-C50C-407E-A947-70E740481C1C}">
                      <a14:useLocalDpi xmlns:a14="http://schemas.microsoft.com/office/drawing/2010/main"/>
                    </a:ext>
                  </a:extLst>
                </a:blip>
                <a:srcRect/>
                <a:stretch>
                  <a:fillRect/>
                </a:stretch>
              </p:blipFill>
              <p:spPr bwMode="auto">
                <a:xfrm>
                  <a:off x="9188768" y="3535272"/>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5">
                  <a:extLst>
                    <a:ext uri="{FF2B5EF4-FFF2-40B4-BE49-F238E27FC236}">
                      <a16:creationId xmlns:a16="http://schemas.microsoft.com/office/drawing/2014/main" id="{673B6FC4-8F4B-48E3-AF32-CB10B6D1DF78}"/>
                    </a:ext>
                  </a:extLst>
                </p:cNvPr>
                <p:cNvSpPr txBox="1"/>
                <p:nvPr/>
              </p:nvSpPr>
              <p:spPr>
                <a:xfrm>
                  <a:off x="8903221" y="4313296"/>
                  <a:ext cx="1284326" cy="338554"/>
                </a:xfrm>
                <a:prstGeom prst="rect">
                  <a:avLst/>
                </a:prstGeom>
                <a:noFill/>
              </p:spPr>
              <p:txBody>
                <a:bodyPr wrap="none" rtlCol="0">
                  <a:spAutoFit/>
                </a:bodyPr>
                <a:lstStyle/>
                <a:p>
                  <a:pPr rtl="0"/>
                  <a:r>
                    <a:rPr lang="ja-JP" sz="1600">
                      <a:latin typeface="Amazon Ember Light" panose="020B0403020204020204" pitchFamily="34" charset="0"/>
                      <a:ea typeface="Meiryo" panose="020B0604030504040204" pitchFamily="34" charset="-128"/>
                      <a:cs typeface="Amazon Ember Light" panose="020B0403020204020204" pitchFamily="34" charset="0"/>
                    </a:rPr>
                    <a:t>Amazon Lex</a:t>
                  </a:r>
                </a:p>
              </p:txBody>
            </p:sp>
          </p:grpSp>
          <p:sp>
            <p:nvSpPr>
              <p:cNvPr id="32" name="TextBox 31">
                <a:extLst>
                  <a:ext uri="{FF2B5EF4-FFF2-40B4-BE49-F238E27FC236}">
                    <a16:creationId xmlns:a16="http://schemas.microsoft.com/office/drawing/2014/main" id="{0F248D06-64E1-4D3F-8C95-D3EF8B497D83}"/>
                  </a:ext>
                </a:extLst>
              </p:cNvPr>
              <p:cNvSpPr txBox="1"/>
              <p:nvPr/>
            </p:nvSpPr>
            <p:spPr>
              <a:xfrm>
                <a:off x="6577340" y="5116762"/>
                <a:ext cx="2492991" cy="400110"/>
              </a:xfrm>
              <a:prstGeom prst="rect">
                <a:avLst/>
              </a:prstGeom>
              <a:noFill/>
            </p:spPr>
            <p:txBody>
              <a:bodyPr wrap="none" rtlCol="0">
                <a:spAutoFit/>
              </a:bodyPr>
              <a:lstStyle/>
              <a:p>
                <a:pPr algn="r" rtl="0"/>
                <a:r>
                  <a:rPr lang="ja-JP" sz="2000" dirty="0">
                    <a:latin typeface="Amazon Ember Light" panose="020B0403020204020204" pitchFamily="34" charset="0"/>
                    <a:ea typeface="Meiryo" panose="020B0604030504040204" pitchFamily="34" charset="-128"/>
                    <a:cs typeface="Amazon Ember Light" panose="020B0403020204020204" pitchFamily="34" charset="0"/>
                  </a:rPr>
                  <a:t>レコメンデーション</a:t>
                </a:r>
              </a:p>
            </p:txBody>
          </p:sp>
          <p:grpSp>
            <p:nvGrpSpPr>
              <p:cNvPr id="34" name="Group 33"/>
              <p:cNvGrpSpPr/>
              <p:nvPr/>
            </p:nvGrpSpPr>
            <p:grpSpPr>
              <a:xfrm>
                <a:off x="9142503" y="5236327"/>
                <a:ext cx="1997663" cy="1117899"/>
                <a:chOff x="9586294" y="3353255"/>
                <a:chExt cx="1997663" cy="1117899"/>
              </a:xfrm>
            </p:grpSpPr>
            <p:pic>
              <p:nvPicPr>
                <p:cNvPr id="43" name="Graphic 21">
                  <a:extLst>
                    <a:ext uri="{FF2B5EF4-FFF2-40B4-BE49-F238E27FC236}">
                      <a16:creationId xmlns:a16="http://schemas.microsoft.com/office/drawing/2014/main" id="{8A3EADC0-4408-4A3F-98C1-DFB44B59566D}"/>
                    </a:ext>
                  </a:extLst>
                </p:cNvPr>
                <p:cNvPicPr>
                  <a:picLocks noChangeAspect="1" noChangeArrowheads="1"/>
                </p:cNvPicPr>
                <p:nvPr/>
              </p:nvPicPr>
              <p:blipFill>
                <a:blip r:embed="rId12" cstate="hqprint">
                  <a:extLst>
                    <a:ext uri="{28A0092B-C50C-407E-A947-70E740481C1C}">
                      <a14:useLocalDpi xmlns:a14="http://schemas.microsoft.com/office/drawing/2010/main"/>
                    </a:ext>
                  </a:extLst>
                </a:blip>
                <a:srcRect/>
                <a:stretch>
                  <a:fillRect/>
                </a:stretch>
              </p:blipFill>
              <p:spPr bwMode="auto">
                <a:xfrm>
                  <a:off x="10224786" y="3353255"/>
                  <a:ext cx="720679"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a:extLst>
                    <a:ext uri="{FF2B5EF4-FFF2-40B4-BE49-F238E27FC236}">
                      <a16:creationId xmlns:a16="http://schemas.microsoft.com/office/drawing/2014/main" id="{BF388926-3E3C-4E23-B619-CA687D421ADE}"/>
                    </a:ext>
                  </a:extLst>
                </p:cNvPr>
                <p:cNvSpPr txBox="1"/>
                <p:nvPr/>
              </p:nvSpPr>
              <p:spPr>
                <a:xfrm>
                  <a:off x="9586294" y="4132600"/>
                  <a:ext cx="1997663" cy="338554"/>
                </a:xfrm>
                <a:prstGeom prst="rect">
                  <a:avLst/>
                </a:prstGeom>
                <a:noFill/>
              </p:spPr>
              <p:txBody>
                <a:bodyPr wrap="none" rtlCol="0">
                  <a:spAutoFit/>
                </a:bodyPr>
                <a:lstStyle/>
                <a:p>
                  <a:pPr rtl="0"/>
                  <a:r>
                    <a:rPr lang="ja-JP" sz="1600">
                      <a:latin typeface="Amazon Ember Light" panose="020B0403020204020204" pitchFamily="34" charset="0"/>
                      <a:ea typeface="Meiryo" panose="020B0604030504040204" pitchFamily="34" charset="-128"/>
                      <a:cs typeface="Amazon Ember Light" panose="020B0403020204020204" pitchFamily="34" charset="0"/>
                    </a:rPr>
                    <a:t>Amazon Personalize</a:t>
                  </a:r>
                </a:p>
              </p:txBody>
            </p:sp>
          </p:grpSp>
          <p:sp>
            <p:nvSpPr>
              <p:cNvPr id="30" name="TextBox 29">
                <a:extLst>
                  <a:ext uri="{FF2B5EF4-FFF2-40B4-BE49-F238E27FC236}">
                    <a16:creationId xmlns:a16="http://schemas.microsoft.com/office/drawing/2014/main" id="{E0C32DEE-CFF6-4155-8A95-D73B03AE44C1}"/>
                  </a:ext>
                </a:extLst>
              </p:cNvPr>
              <p:cNvSpPr txBox="1"/>
              <p:nvPr/>
            </p:nvSpPr>
            <p:spPr>
              <a:xfrm>
                <a:off x="6557904" y="3641514"/>
                <a:ext cx="697627" cy="400110"/>
              </a:xfrm>
              <a:prstGeom prst="rect">
                <a:avLst/>
              </a:prstGeom>
              <a:noFill/>
            </p:spPr>
            <p:txBody>
              <a:bodyPr wrap="none" rtlCol="0">
                <a:spAutoFit/>
              </a:bodyPr>
              <a:lstStyle/>
              <a:p>
                <a:pPr algn="r" rtl="0"/>
                <a:r>
                  <a:rPr lang="ja-JP" sz="2000" dirty="0">
                    <a:latin typeface="Amazon Ember Light" panose="020B0403020204020204" pitchFamily="34" charset="0"/>
                    <a:ea typeface="Meiryo" panose="020B0604030504040204" pitchFamily="34" charset="-128"/>
                    <a:cs typeface="Amazon Ember Light" panose="020B0403020204020204" pitchFamily="34" charset="0"/>
                  </a:rPr>
                  <a:t>予測</a:t>
                </a:r>
              </a:p>
            </p:txBody>
          </p:sp>
          <p:grpSp>
            <p:nvGrpSpPr>
              <p:cNvPr id="35" name="Group 34"/>
              <p:cNvGrpSpPr/>
              <p:nvPr/>
            </p:nvGrpSpPr>
            <p:grpSpPr>
              <a:xfrm>
                <a:off x="9273949" y="3749448"/>
                <a:ext cx="1734770" cy="1110334"/>
                <a:chOff x="10323836" y="3546541"/>
                <a:chExt cx="1734770" cy="1110334"/>
              </a:xfrm>
            </p:grpSpPr>
            <p:sp>
              <p:nvSpPr>
                <p:cNvPr id="39" name="TextBox 38">
                  <a:extLst>
                    <a:ext uri="{FF2B5EF4-FFF2-40B4-BE49-F238E27FC236}">
                      <a16:creationId xmlns:a16="http://schemas.microsoft.com/office/drawing/2014/main" id="{F81FA4BF-C11E-4D80-A408-BEEB89BC2AC2}"/>
                    </a:ext>
                  </a:extLst>
                </p:cNvPr>
                <p:cNvSpPr txBox="1"/>
                <p:nvPr/>
              </p:nvSpPr>
              <p:spPr>
                <a:xfrm>
                  <a:off x="10323836" y="4318321"/>
                  <a:ext cx="1734770" cy="338554"/>
                </a:xfrm>
                <a:prstGeom prst="rect">
                  <a:avLst/>
                </a:prstGeom>
                <a:noFill/>
              </p:spPr>
              <p:txBody>
                <a:bodyPr wrap="none" rtlCol="0">
                  <a:spAutoFit/>
                </a:bodyPr>
                <a:lstStyle/>
                <a:p>
                  <a:pPr rtl="0"/>
                  <a:r>
                    <a:rPr lang="ja-JP" sz="1600">
                      <a:latin typeface="Amazon Ember Light" panose="020B0403020204020204" pitchFamily="34" charset="0"/>
                      <a:ea typeface="Meiryo" panose="020B0604030504040204" pitchFamily="34" charset="-128"/>
                      <a:cs typeface="Amazon Ember Light" panose="020B0403020204020204" pitchFamily="34" charset="0"/>
                    </a:rPr>
                    <a:t>Amazon Forecast</a:t>
                  </a:r>
                </a:p>
              </p:txBody>
            </p:sp>
            <p:pic>
              <p:nvPicPr>
                <p:cNvPr id="41" name="Graphic 24">
                  <a:extLst>
                    <a:ext uri="{FF2B5EF4-FFF2-40B4-BE49-F238E27FC236}">
                      <a16:creationId xmlns:a16="http://schemas.microsoft.com/office/drawing/2014/main" id="{D3D71707-522E-9E49-93F5-8C195A09463D}"/>
                    </a:ext>
                  </a:extLst>
                </p:cNvPr>
                <p:cNvPicPr>
                  <a:picLocks noChangeAspect="1"/>
                </p:cNvPicPr>
                <p:nvPr/>
              </p:nvPicPr>
              <p:blipFill>
                <a:blip r:embed="rId13" cstate="hqprint">
                  <a:extLst>
                    <a:ext uri="{28A0092B-C50C-407E-A947-70E740481C1C}">
                      <a14:useLocalDpi xmlns:a14="http://schemas.microsoft.com/office/drawing/2010/main"/>
                    </a:ext>
                    <a:ext uri="{96DAC541-7B7A-43D3-8B79-37D633B846F1}">
                      <asvg:svgBlip xmlns:asvg="http://schemas.microsoft.com/office/drawing/2016/SVG/main" xmlns="" r:embed="rId14"/>
                    </a:ext>
                  </a:extLst>
                </a:blip>
                <a:stretch>
                  <a:fillRect/>
                </a:stretch>
              </p:blipFill>
              <p:spPr>
                <a:xfrm>
                  <a:off x="10835621" y="3546541"/>
                  <a:ext cx="711200" cy="711200"/>
                </a:xfrm>
                <a:prstGeom prst="rect">
                  <a:avLst/>
                </a:prstGeom>
              </p:spPr>
            </p:pic>
          </p:grpSp>
        </p:grpSp>
      </p:grpSp>
      <p:sp>
        <p:nvSpPr>
          <p:cNvPr id="4" name="正方形/長方形 3"/>
          <p:cNvSpPr/>
          <p:nvPr/>
        </p:nvSpPr>
        <p:spPr>
          <a:xfrm>
            <a:off x="903445" y="2115892"/>
            <a:ext cx="5121446" cy="13270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ustDataLst>
      <p:tags r:id="rId1"/>
    </p:custDataLst>
    <p:extLst>
      <p:ext uri="{BB962C8B-B14F-4D97-AF65-F5344CB8AC3E}">
        <p14:creationId xmlns:p14="http://schemas.microsoft.com/office/powerpoint/2010/main" val="34780348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56559" y="1253150"/>
            <a:ext cx="5198853" cy="4863960"/>
          </a:xfrm>
          <a:prstGeom prst="rect">
            <a:avLst/>
          </a:prstGeom>
          <a:solidFill>
            <a:schemeClr val="accent6">
              <a:lumMod val="20000"/>
              <a:lumOff val="80000"/>
            </a:schemeClr>
          </a:solidFill>
        </p:spPr>
        <p:txBody>
          <a:bodyPr wrap="square">
            <a:spAutoFit/>
          </a:bodyPr>
          <a:lstStyle/>
          <a:p>
            <a:pPr>
              <a:lnSpc>
                <a:spcPts val="1200"/>
              </a:lnSpc>
            </a:pP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"DocumentMetadata"</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"Pages"</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1</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"Blocks"</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"BlockType"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"LINE"</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"Confidence"</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99.34122467041016</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"Text"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"MARLEY'S GHOST"</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"Geometry"</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"BoundingBox"</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"Width"</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0.3454616665840149</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"Height"</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0.06524413079023361</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"Left"</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0.32860779762268066</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"Top"</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0.12007109075784683</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"Polygon"</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r>
            <a:br>
              <a:rPr lang="en-US" altLang="ja-JP" sz="1200" b="1">
                <a:solidFill>
                  <a:srgbClr val="000000"/>
                </a:solidFill>
                <a:latin typeface="Consolas" panose="020B0609020204030204" pitchFamily="49" charset="0"/>
              </a:rPr>
            </a:b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"Id"</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"8e144485-8519-4c45-98e4-f46e49dcfb36"</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"Relationships"</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"CHILD"</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"Ids"</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"f357f040-ec2e-4366-8822-31ccd4299d63"</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"9da4c2c5-1295-47cd-9aca-e05353a15a21"</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endParaRPr lang="en-US" altLang="ja-JP" sz="1200" b="1">
              <a:solidFill>
                <a:srgbClr val="000000"/>
              </a:solidFill>
              <a:effectLst/>
              <a:latin typeface="Consolas" panose="020B0609020204030204" pitchFamily="49" charset="0"/>
            </a:endParaRPr>
          </a:p>
        </p:txBody>
      </p:sp>
      <p:sp>
        <p:nvSpPr>
          <p:cNvPr id="3" name="ホームベース 2"/>
          <p:cNvSpPr/>
          <p:nvPr/>
        </p:nvSpPr>
        <p:spPr>
          <a:xfrm>
            <a:off x="356559" y="297562"/>
            <a:ext cx="5725064"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検出</a:t>
            </a:r>
            <a:r>
              <a:rPr lang="ja-JP" altLang="en-US" sz="2000" b="1" smtClean="0"/>
              <a:t>した文字列に関する情報の詳細</a:t>
            </a:r>
            <a:r>
              <a:rPr kumimoji="1" lang="ja-JP" altLang="en-US" sz="2000" b="1" smtClean="0"/>
              <a:t>（</a:t>
            </a:r>
            <a:r>
              <a:rPr kumimoji="1" lang="en-US" altLang="ja-JP" sz="2000" b="1" smtClean="0"/>
              <a:t>P242</a:t>
            </a:r>
            <a:r>
              <a:rPr kumimoji="1" lang="ja-JP" altLang="en-US" sz="2000" b="1" smtClean="0"/>
              <a:t>）</a:t>
            </a:r>
            <a:endParaRPr kumimoji="1" lang="ja-JP" altLang="en-US" sz="2000" b="1"/>
          </a:p>
        </p:txBody>
      </p:sp>
      <p:sp>
        <p:nvSpPr>
          <p:cNvPr id="4" name="正方形/長方形 3"/>
          <p:cNvSpPr/>
          <p:nvPr/>
        </p:nvSpPr>
        <p:spPr>
          <a:xfrm>
            <a:off x="6472686" y="761446"/>
            <a:ext cx="4577751" cy="2863413"/>
          </a:xfrm>
          <a:prstGeom prst="rect">
            <a:avLst/>
          </a:prstGeom>
          <a:solidFill>
            <a:schemeClr val="accent6">
              <a:lumMod val="20000"/>
              <a:lumOff val="80000"/>
            </a:schemeClr>
          </a:solidFill>
        </p:spPr>
        <p:txBody>
          <a:bodyPr wrap="square">
            <a:spAutoFit/>
          </a:bodyPr>
          <a:lstStyle/>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"BlockType"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"WORD"</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"Confidence"</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98.88639831542969</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"Text"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"MARLEY'S"</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"TextType"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"PRINTED"</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"Geometry"</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"BoundingBox"</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"Width"</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0.1968824863433838</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"Height"</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0.06466737389564514</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"Left"</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0.32860779762268066</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"Top"</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0.12007109075784683</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"Polygon"</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r>
            <a:br>
              <a:rPr lang="en-US" altLang="ja-JP" sz="1200" b="1">
                <a:solidFill>
                  <a:srgbClr val="000000"/>
                </a:solidFill>
                <a:latin typeface="Consolas" panose="020B0609020204030204" pitchFamily="49" charset="0"/>
              </a:rPr>
            </a:b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"Id"</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"f357f040-ec2e-4366-8822-31ccd4299d63"</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endParaRPr lang="en-US" altLang="ja-JP" sz="1200" b="1">
              <a:solidFill>
                <a:srgbClr val="000000"/>
              </a:solidFill>
              <a:effectLst/>
              <a:latin typeface="Consolas" panose="020B0609020204030204" pitchFamily="49" charset="0"/>
            </a:endParaRPr>
          </a:p>
        </p:txBody>
      </p:sp>
      <p:sp>
        <p:nvSpPr>
          <p:cNvPr id="5" name="四角形吹き出し 4"/>
          <p:cNvSpPr/>
          <p:nvPr/>
        </p:nvSpPr>
        <p:spPr>
          <a:xfrm>
            <a:off x="3355675" y="1362974"/>
            <a:ext cx="2199737" cy="284671"/>
          </a:xfrm>
          <a:prstGeom prst="wedgeRectCallout">
            <a:avLst>
              <a:gd name="adj1" fmla="val -74951"/>
              <a:gd name="adj2" fmla="val 25947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smtClean="0"/>
              <a:t>ブロックタイプ（行）</a:t>
            </a:r>
            <a:endParaRPr kumimoji="1" lang="ja-JP" altLang="en-US" sz="1400" b="1"/>
          </a:p>
        </p:txBody>
      </p:sp>
      <p:sp>
        <p:nvSpPr>
          <p:cNvPr id="6" name="四角形吹き出し 5"/>
          <p:cNvSpPr/>
          <p:nvPr/>
        </p:nvSpPr>
        <p:spPr>
          <a:xfrm>
            <a:off x="3749615" y="2542520"/>
            <a:ext cx="1288212" cy="284671"/>
          </a:xfrm>
          <a:prstGeom prst="wedgeRectCallout">
            <a:avLst>
              <a:gd name="adj1" fmla="val -95040"/>
              <a:gd name="adj2" fmla="val -3144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smtClean="0"/>
              <a:t>検出文字列</a:t>
            </a:r>
            <a:endParaRPr kumimoji="1" lang="ja-JP" altLang="en-US" sz="1400" b="1"/>
          </a:p>
        </p:txBody>
      </p:sp>
      <p:sp>
        <p:nvSpPr>
          <p:cNvPr id="7" name="四角形吹き出し 6"/>
          <p:cNvSpPr/>
          <p:nvPr/>
        </p:nvSpPr>
        <p:spPr>
          <a:xfrm>
            <a:off x="4566249" y="3303476"/>
            <a:ext cx="1515374" cy="578901"/>
          </a:xfrm>
          <a:prstGeom prst="wedgeRectCallout">
            <a:avLst>
              <a:gd name="adj1" fmla="val -168475"/>
              <a:gd name="adj2" fmla="val -11488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smtClean="0"/>
              <a:t>バウンディングボックス</a:t>
            </a:r>
            <a:endParaRPr kumimoji="1" lang="ja-JP" altLang="en-US" sz="1400" b="1"/>
          </a:p>
        </p:txBody>
      </p:sp>
      <p:sp>
        <p:nvSpPr>
          <p:cNvPr id="8" name="四角形吹き出し 7"/>
          <p:cNvSpPr/>
          <p:nvPr/>
        </p:nvSpPr>
        <p:spPr>
          <a:xfrm>
            <a:off x="9240329" y="129350"/>
            <a:ext cx="2199737" cy="284671"/>
          </a:xfrm>
          <a:prstGeom prst="wedgeRectCallout">
            <a:avLst>
              <a:gd name="adj1" fmla="val -74951"/>
              <a:gd name="adj2" fmla="val 25947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smtClean="0"/>
              <a:t>ブロックタイプ（単語）</a:t>
            </a:r>
            <a:endParaRPr kumimoji="1" lang="ja-JP" altLang="en-US" sz="1400" b="1"/>
          </a:p>
        </p:txBody>
      </p:sp>
      <p:sp>
        <p:nvSpPr>
          <p:cNvPr id="10" name="四角形吹き出し 9"/>
          <p:cNvSpPr/>
          <p:nvPr/>
        </p:nvSpPr>
        <p:spPr>
          <a:xfrm>
            <a:off x="9612702" y="1314695"/>
            <a:ext cx="1288212" cy="284671"/>
          </a:xfrm>
          <a:prstGeom prst="wedgeRectCallout">
            <a:avLst>
              <a:gd name="adj1" fmla="val -123165"/>
              <a:gd name="adj2" fmla="val -4356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smtClean="0"/>
              <a:t>検出文字列</a:t>
            </a:r>
            <a:endParaRPr kumimoji="1" lang="ja-JP" altLang="en-US" sz="1400" b="1"/>
          </a:p>
        </p:txBody>
      </p:sp>
      <p:sp>
        <p:nvSpPr>
          <p:cNvPr id="11" name="正方形/長方形 10"/>
          <p:cNvSpPr/>
          <p:nvPr/>
        </p:nvSpPr>
        <p:spPr>
          <a:xfrm>
            <a:off x="6472685" y="3849529"/>
            <a:ext cx="4577751" cy="2862322"/>
          </a:xfrm>
          <a:prstGeom prst="rect">
            <a:avLst/>
          </a:prstGeom>
          <a:solidFill>
            <a:schemeClr val="accent6">
              <a:lumMod val="20000"/>
              <a:lumOff val="80000"/>
            </a:schemeClr>
          </a:solidFill>
        </p:spPr>
        <p:txBody>
          <a:bodyPr wrap="square">
            <a:spAutoFit/>
          </a:bodyPr>
          <a:lstStyle/>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"BlockType"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"WORD"</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"Confidence"</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99.79605865478516</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"Text"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"GHOST"</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"TextType"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"PRINTED"</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"Geometry"</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"BoundingBox"</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"Width"</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0.13830053806304932</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"Height"</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0.06403961032629013</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"Left"</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0.5357689261436462</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"Top"</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0.12127560377120972</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"Polygon"</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r>
            <a:br>
              <a:rPr lang="en-US" altLang="ja-JP" sz="1200" b="1">
                <a:solidFill>
                  <a:srgbClr val="000000"/>
                </a:solidFill>
                <a:latin typeface="Consolas" panose="020B0609020204030204" pitchFamily="49" charset="0"/>
              </a:rPr>
            </a:b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"Id"</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"9da4c2c5-1295-47cd-9aca-e05353a15a21"</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endParaRPr lang="en-US" altLang="ja-JP" sz="1200" b="1">
              <a:solidFill>
                <a:srgbClr val="000000"/>
              </a:solidFill>
              <a:effectLst/>
              <a:latin typeface="Consolas" panose="020B0609020204030204" pitchFamily="49" charset="0"/>
            </a:endParaRPr>
          </a:p>
        </p:txBody>
      </p:sp>
      <p:sp>
        <p:nvSpPr>
          <p:cNvPr id="12" name="四角形吹き出し 11"/>
          <p:cNvSpPr/>
          <p:nvPr/>
        </p:nvSpPr>
        <p:spPr>
          <a:xfrm>
            <a:off x="8952782" y="3740041"/>
            <a:ext cx="2199737" cy="284671"/>
          </a:xfrm>
          <a:prstGeom prst="wedgeRectCallout">
            <a:avLst>
              <a:gd name="adj1" fmla="val -70245"/>
              <a:gd name="adj2" fmla="val 6856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smtClean="0"/>
              <a:t>ブロックタイプ（単語）</a:t>
            </a:r>
            <a:endParaRPr kumimoji="1" lang="ja-JP" altLang="en-US" sz="1400" b="1"/>
          </a:p>
        </p:txBody>
      </p:sp>
      <p:sp>
        <p:nvSpPr>
          <p:cNvPr id="13" name="四角形吹き出し 12"/>
          <p:cNvSpPr/>
          <p:nvPr/>
        </p:nvSpPr>
        <p:spPr>
          <a:xfrm>
            <a:off x="9169160" y="4427085"/>
            <a:ext cx="1288212" cy="284671"/>
          </a:xfrm>
          <a:prstGeom prst="wedgeRectCallout">
            <a:avLst>
              <a:gd name="adj1" fmla="val -123165"/>
              <a:gd name="adj2" fmla="val -4356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smtClean="0"/>
              <a:t>検出文字列</a:t>
            </a:r>
            <a:endParaRPr kumimoji="1" lang="ja-JP" altLang="en-US" sz="1400" b="1"/>
          </a:p>
        </p:txBody>
      </p:sp>
    </p:spTree>
    <p:extLst>
      <p:ext uri="{BB962C8B-B14F-4D97-AF65-F5344CB8AC3E}">
        <p14:creationId xmlns:p14="http://schemas.microsoft.com/office/powerpoint/2010/main" val="758636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2154496750"/>
              </p:ext>
            </p:extLst>
          </p:nvPr>
        </p:nvGraphicFramePr>
        <p:xfrm>
          <a:off x="754332" y="1124924"/>
          <a:ext cx="7112000" cy="2457450"/>
        </p:xfrm>
        <a:graphic>
          <a:graphicData uri="http://schemas.openxmlformats.org/drawingml/2006/table">
            <a:tbl>
              <a:tblPr/>
              <a:tblGrid>
                <a:gridCol w="1751818">
                  <a:extLst>
                    <a:ext uri="{9D8B030D-6E8A-4147-A177-3AD203B41FA5}">
                      <a16:colId xmlns:a16="http://schemas.microsoft.com/office/drawing/2014/main" val="4264499770"/>
                    </a:ext>
                  </a:extLst>
                </a:gridCol>
                <a:gridCol w="685494">
                  <a:extLst>
                    <a:ext uri="{9D8B030D-6E8A-4147-A177-3AD203B41FA5}">
                      <a16:colId xmlns:a16="http://schemas.microsoft.com/office/drawing/2014/main" val="697525527"/>
                    </a:ext>
                  </a:extLst>
                </a:gridCol>
                <a:gridCol w="4674688">
                  <a:extLst>
                    <a:ext uri="{9D8B030D-6E8A-4147-A177-3AD203B41FA5}">
                      <a16:colId xmlns:a16="http://schemas.microsoft.com/office/drawing/2014/main" val="451859856"/>
                    </a:ext>
                  </a:extLst>
                </a:gridCol>
              </a:tblGrid>
              <a:tr h="257175">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キー</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型</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値の内容</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1400600847"/>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DocumentMetaData</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辞書</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ドキュメントに関する情報。ページ番号（</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Pages</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）を含む</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1938137"/>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Blocks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リスト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検出された文字列のブロック</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22297949"/>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BlockType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ブロックタイプ（</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PAGE</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LINE</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WORD</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183259348"/>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Confidence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数値</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検出の信頼度</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47048683"/>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Text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文字列の内容</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44326867"/>
                  </a:ext>
                </a:extLst>
              </a:tr>
              <a:tr h="466725">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Geometry</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辞書</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画像内の位置。バウンディングボックス（</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BoundingBox</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）とポリゴン（</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Polygon</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）を含む。</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842813190"/>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Id</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文字列の</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ID</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ID</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は自動的に割り当てられる。</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525440187"/>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RelationShips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リスト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このブロック内の他のブロック</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32850268"/>
                  </a:ext>
                </a:extLst>
              </a:tr>
            </a:tbl>
          </a:graphicData>
        </a:graphic>
      </p:graphicFrame>
      <p:sp>
        <p:nvSpPr>
          <p:cNvPr id="3" name="テキスト ボックス 2"/>
          <p:cNvSpPr txBox="1"/>
          <p:nvPr/>
        </p:nvSpPr>
        <p:spPr>
          <a:xfrm>
            <a:off x="754332" y="629728"/>
            <a:ext cx="3947064" cy="369332"/>
          </a:xfrm>
          <a:prstGeom prst="rect">
            <a:avLst/>
          </a:prstGeom>
          <a:noFill/>
        </p:spPr>
        <p:txBody>
          <a:bodyPr wrap="square" rtlCol="0">
            <a:spAutoFit/>
          </a:bodyPr>
          <a:lstStyle/>
          <a:p>
            <a:r>
              <a:rPr lang="ja-JP" altLang="en-US" b="1"/>
              <a:t>検出</a:t>
            </a:r>
            <a:r>
              <a:rPr lang="ja-JP" altLang="en-US" b="1" smtClean="0"/>
              <a:t>した文字列の情報（</a:t>
            </a:r>
            <a:r>
              <a:rPr lang="en-US" altLang="ja-JP" b="1" smtClean="0"/>
              <a:t>P244</a:t>
            </a:r>
            <a:r>
              <a:rPr lang="ja-JP" altLang="en-US" b="1" smtClean="0"/>
              <a:t>）</a:t>
            </a:r>
            <a:endParaRPr kumimoji="1" lang="ja-JP" altLang="en-US" b="1"/>
          </a:p>
        </p:txBody>
      </p:sp>
      <p:graphicFrame>
        <p:nvGraphicFramePr>
          <p:cNvPr id="4" name="表 3"/>
          <p:cNvGraphicFramePr>
            <a:graphicFrameLocks noGrp="1"/>
          </p:cNvGraphicFramePr>
          <p:nvPr>
            <p:extLst>
              <p:ext uri="{D42A27DB-BD31-4B8C-83A1-F6EECF244321}">
                <p14:modId xmlns:p14="http://schemas.microsoft.com/office/powerpoint/2010/main" val="3673421209"/>
              </p:ext>
            </p:extLst>
          </p:nvPr>
        </p:nvGraphicFramePr>
        <p:xfrm>
          <a:off x="754332" y="4355246"/>
          <a:ext cx="3924300" cy="1000125"/>
        </p:xfrm>
        <a:graphic>
          <a:graphicData uri="http://schemas.openxmlformats.org/drawingml/2006/table">
            <a:tbl>
              <a:tblPr/>
              <a:tblGrid>
                <a:gridCol w="1322905">
                  <a:extLst>
                    <a:ext uri="{9D8B030D-6E8A-4147-A177-3AD203B41FA5}">
                      <a16:colId xmlns:a16="http://schemas.microsoft.com/office/drawing/2014/main" val="3861005991"/>
                    </a:ext>
                  </a:extLst>
                </a:gridCol>
                <a:gridCol w="2601395">
                  <a:extLst>
                    <a:ext uri="{9D8B030D-6E8A-4147-A177-3AD203B41FA5}">
                      <a16:colId xmlns:a16="http://schemas.microsoft.com/office/drawing/2014/main" val="1325425377"/>
                    </a:ext>
                  </a:extLst>
                </a:gridCol>
              </a:tblGrid>
              <a:tr h="257175">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タイプ</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意味</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1924920347"/>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PAGE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ページ</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691305578"/>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LINE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行</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62601286"/>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WORD</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単語</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62146403"/>
                  </a:ext>
                </a:extLst>
              </a:tr>
            </a:tbl>
          </a:graphicData>
        </a:graphic>
      </p:graphicFrame>
      <p:sp>
        <p:nvSpPr>
          <p:cNvPr id="5" name="テキスト ボックス 4"/>
          <p:cNvSpPr txBox="1"/>
          <p:nvPr/>
        </p:nvSpPr>
        <p:spPr>
          <a:xfrm>
            <a:off x="702813" y="3904890"/>
            <a:ext cx="3947064" cy="369332"/>
          </a:xfrm>
          <a:prstGeom prst="rect">
            <a:avLst/>
          </a:prstGeom>
          <a:noFill/>
        </p:spPr>
        <p:txBody>
          <a:bodyPr wrap="square" rtlCol="0">
            <a:spAutoFit/>
          </a:bodyPr>
          <a:lstStyle/>
          <a:p>
            <a:r>
              <a:rPr lang="ja-JP" altLang="en-US" b="1" smtClean="0"/>
              <a:t>ブロックタイプ（</a:t>
            </a:r>
            <a:r>
              <a:rPr lang="en-US" altLang="ja-JP" b="1" smtClean="0"/>
              <a:t>P244</a:t>
            </a:r>
            <a:r>
              <a:rPr lang="ja-JP" altLang="en-US" b="1" smtClean="0"/>
              <a:t>）</a:t>
            </a:r>
            <a:endParaRPr kumimoji="1" lang="ja-JP" altLang="en-US" b="1"/>
          </a:p>
        </p:txBody>
      </p:sp>
      <p:sp>
        <p:nvSpPr>
          <p:cNvPr id="6" name="テキスト ボックス 5"/>
          <p:cNvSpPr txBox="1"/>
          <p:nvPr/>
        </p:nvSpPr>
        <p:spPr>
          <a:xfrm>
            <a:off x="5806897" y="4279208"/>
            <a:ext cx="1177030" cy="369332"/>
          </a:xfrm>
          <a:prstGeom prst="rect">
            <a:avLst/>
          </a:prstGeom>
          <a:solidFill>
            <a:schemeClr val="accent6">
              <a:lumMod val="40000"/>
              <a:lumOff val="60000"/>
            </a:schemeClr>
          </a:solid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Textract</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7" name="テキスト ボックス 6"/>
          <p:cNvSpPr txBox="1"/>
          <p:nvPr/>
        </p:nvSpPr>
        <p:spPr>
          <a:xfrm>
            <a:off x="5806897" y="4648540"/>
            <a:ext cx="5407445" cy="646331"/>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a:t>
            </a:r>
            <a:r>
              <a:rPr lang="ja-JP" altLang="en-US" sz="1200" b="1">
                <a:ea typeface="Amazon Ember Light" panose="020B0403020204020204" pitchFamily="34" charset="0"/>
                <a:cs typeface="Amazon Ember Light" panose="020B0403020204020204" pitchFamily="34" charset="0"/>
              </a:rPr>
              <a:t>画像内</a:t>
            </a:r>
            <a:r>
              <a:rPr lang="ja-JP" altLang="en-US" sz="1200" b="1" smtClean="0">
                <a:ea typeface="Amazon Ember Light" panose="020B0403020204020204" pitchFamily="34" charset="0"/>
                <a:cs typeface="Amazon Ember Light" panose="020B0403020204020204" pitchFamily="34" charset="0"/>
              </a:rPr>
              <a:t>の</a:t>
            </a:r>
            <a:r>
              <a:rPr lang="ja-JP" altLang="en-US" sz="1200" b="1">
                <a:ea typeface="Amazon Ember Light" panose="020B0403020204020204" pitchFamily="34" charset="0"/>
                <a:cs typeface="Amazon Ember Light" panose="020B0403020204020204" pitchFamily="34" charset="0"/>
              </a:rPr>
              <a:t>文字列</a:t>
            </a:r>
            <a:r>
              <a:rPr lang="ja-JP" altLang="en-US" sz="1200" b="1" smtClean="0">
                <a:ea typeface="Amazon Ember Light" panose="020B0403020204020204" pitchFamily="34" charset="0"/>
                <a:cs typeface="Amazon Ember Light" panose="020B0403020204020204" pitchFamily="34" charset="0"/>
              </a:rPr>
              <a:t>を検出する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lang="en-US" altLang="ja-JP" sz="1200" b="1" smtClean="0">
                <a:ea typeface="Amazon Ember Light" panose="020B0403020204020204" pitchFamily="34" charset="0"/>
                <a:cs typeface="Amazon Ember Light" panose="020B0403020204020204" pitchFamily="34" charset="0"/>
              </a:rPr>
              <a:t>detect_document_text( Document = { ‘Bytes’ : </a:t>
            </a:r>
            <a:r>
              <a:rPr lang="ja-JP" altLang="en-US" sz="1200" b="1" smtClean="0">
                <a:ea typeface="Amazon Ember Light" panose="020B0403020204020204" pitchFamily="34" charset="0"/>
                <a:cs typeface="Amazon Ember Light" panose="020B0403020204020204" pitchFamily="34" charset="0"/>
              </a:rPr>
              <a:t>画像データ </a:t>
            </a:r>
            <a:r>
              <a:rPr lang="en-US" altLang="ja-JP" sz="1200" b="1" smtClean="0">
                <a:ea typeface="Amazon Ember Light" panose="020B0403020204020204" pitchFamily="34" charset="0"/>
                <a:cs typeface="Amazon Ember Light" panose="020B0403020204020204" pitchFamily="34" charset="0"/>
              </a:rPr>
              <a:t>} )</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戻り値：検出した文字列の情報を含む辞書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8" name="テキスト ボックス 7"/>
          <p:cNvSpPr txBox="1"/>
          <p:nvPr/>
        </p:nvSpPr>
        <p:spPr>
          <a:xfrm>
            <a:off x="6983927" y="4279208"/>
            <a:ext cx="4454699" cy="369332"/>
          </a:xfrm>
          <a:prstGeom prst="rect">
            <a:avLst/>
          </a:prstGeom>
          <a:no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detect_document_text</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P246</a:t>
            </a:r>
            <a:endParaRPr kumimoji="1" lang="ja-JP" altLang="en-US" b="1" dirty="0" err="1" smtClean="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333467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56559" y="297562"/>
            <a:ext cx="4241320"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画像内</a:t>
            </a:r>
            <a:r>
              <a:rPr lang="ja-JP" altLang="en-US" sz="2000" b="1" smtClean="0"/>
              <a:t>の表を検出する</a:t>
            </a:r>
            <a:r>
              <a:rPr kumimoji="1" lang="ja-JP" altLang="en-US" sz="2000" b="1" smtClean="0"/>
              <a:t>（</a:t>
            </a:r>
            <a:r>
              <a:rPr kumimoji="1" lang="en-US" altLang="ja-JP" sz="2000" b="1" smtClean="0"/>
              <a:t>P248</a:t>
            </a:r>
            <a:r>
              <a:rPr kumimoji="1" lang="ja-JP" altLang="en-US" sz="2000" b="1" smtClean="0"/>
              <a:t>）</a:t>
            </a:r>
            <a:endParaRPr kumimoji="1" lang="ja-JP" altLang="en-US" sz="2000" b="1"/>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558" y="968970"/>
            <a:ext cx="3758241" cy="3802456"/>
          </a:xfrm>
          <a:prstGeom prst="rect">
            <a:avLst/>
          </a:prstGeom>
        </p:spPr>
      </p:pic>
      <p:sp>
        <p:nvSpPr>
          <p:cNvPr id="4" name="正方形/長方形 3"/>
          <p:cNvSpPr/>
          <p:nvPr/>
        </p:nvSpPr>
        <p:spPr>
          <a:xfrm>
            <a:off x="6248402" y="651245"/>
            <a:ext cx="4517366" cy="5633402"/>
          </a:xfrm>
          <a:prstGeom prst="rect">
            <a:avLst/>
          </a:prstGeom>
          <a:solidFill>
            <a:schemeClr val="accent4">
              <a:lumMod val="20000"/>
              <a:lumOff val="80000"/>
            </a:schemeClr>
          </a:solidFill>
        </p:spPr>
        <p:txBody>
          <a:bodyPr wrap="square">
            <a:spAutoFit/>
          </a:bodyPr>
          <a:lstStyle/>
          <a:p>
            <a:pPr>
              <a:lnSpc>
                <a:spcPts val="1200"/>
              </a:lnSpc>
            </a:pP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"DocumentMetadata"</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"Pages"</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1</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"Blocks"</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r>
            <a:br>
              <a:rPr lang="en-US" altLang="ja-JP" sz="1200" b="1">
                <a:solidFill>
                  <a:srgbClr val="000000"/>
                </a:solidFill>
                <a:latin typeface="Consolas" panose="020B0609020204030204" pitchFamily="49" charset="0"/>
              </a:rPr>
            </a:b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"BlockType"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"WORD"</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"Confidence"</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99.83269500732422</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"Text"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"BEEF"</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"TextType"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"PRINTED"</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"Geometry"</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"BoundingBox"</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r>
            <a:br>
              <a:rPr lang="en-US" altLang="ja-JP" sz="1200" b="1">
                <a:solidFill>
                  <a:srgbClr val="000000"/>
                </a:solidFill>
                <a:latin typeface="Consolas" panose="020B0609020204030204" pitchFamily="49" charset="0"/>
              </a:rPr>
            </a:b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"Polygon"</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r>
            <a:br>
              <a:rPr lang="en-US" altLang="ja-JP" sz="1200" b="1">
                <a:solidFill>
                  <a:srgbClr val="000000"/>
                </a:solidFill>
                <a:latin typeface="Consolas" panose="020B0609020204030204" pitchFamily="49" charset="0"/>
              </a:rPr>
            </a:b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"Id"</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"6e631524-4e1d-4fec-8ec8-653a0aa4a54b"</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"BlockType"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"WORD"</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"Confidence"</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99.62650299072266</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"Text"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"PILAF"</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"TextType"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"PRINTED"</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"Geometry"</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"BoundingBox"</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r>
            <a:br>
              <a:rPr lang="en-US" altLang="ja-JP" sz="1200" b="1">
                <a:solidFill>
                  <a:srgbClr val="000000"/>
                </a:solidFill>
                <a:latin typeface="Consolas" panose="020B0609020204030204" pitchFamily="49" charset="0"/>
              </a:rPr>
            </a:b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"Polygon"</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r>
            <a:br>
              <a:rPr lang="en-US" altLang="ja-JP" sz="1200" b="1">
                <a:solidFill>
                  <a:srgbClr val="000000"/>
                </a:solidFill>
                <a:latin typeface="Consolas" panose="020B0609020204030204" pitchFamily="49" charset="0"/>
              </a:rPr>
            </a:b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"Id"</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"a78af1e9-a6d2-4ed5-bbee-4eb5a7bb681e"</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endParaRPr lang="en-US" altLang="ja-JP" sz="1200" b="1">
              <a:solidFill>
                <a:srgbClr val="000000"/>
              </a:solidFill>
              <a:effectLst/>
              <a:latin typeface="Consolas" panose="020B0609020204030204" pitchFamily="49" charset="0"/>
            </a:endParaRPr>
          </a:p>
        </p:txBody>
      </p:sp>
      <p:cxnSp>
        <p:nvCxnSpPr>
          <p:cNvPr id="6" name="直線矢印コネクタ 5"/>
          <p:cNvCxnSpPr>
            <a:stCxn id="3" idx="3"/>
            <a:endCxn id="4" idx="1"/>
          </p:cNvCxnSpPr>
          <p:nvPr/>
        </p:nvCxnSpPr>
        <p:spPr>
          <a:xfrm>
            <a:off x="4114799" y="2870198"/>
            <a:ext cx="2133603" cy="5977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41267" y="4799133"/>
            <a:ext cx="1177030" cy="369332"/>
          </a:xfrm>
          <a:prstGeom prst="rect">
            <a:avLst/>
          </a:prstGeom>
          <a:solidFill>
            <a:schemeClr val="accent6">
              <a:lumMod val="40000"/>
              <a:lumOff val="60000"/>
            </a:schemeClr>
          </a:solid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Textract</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8" name="テキスト ボックス 7"/>
          <p:cNvSpPr txBox="1"/>
          <p:nvPr/>
        </p:nvSpPr>
        <p:spPr>
          <a:xfrm>
            <a:off x="441267" y="5168465"/>
            <a:ext cx="5407445" cy="1015663"/>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a:t>
            </a:r>
            <a:r>
              <a:rPr lang="ja-JP" altLang="en-US" sz="1200" b="1">
                <a:ea typeface="Amazon Ember Light" panose="020B0403020204020204" pitchFamily="34" charset="0"/>
                <a:cs typeface="Amazon Ember Light" panose="020B0403020204020204" pitchFamily="34" charset="0"/>
              </a:rPr>
              <a:t>画像内</a:t>
            </a:r>
            <a:r>
              <a:rPr lang="ja-JP" altLang="en-US" sz="1200" b="1" smtClean="0">
                <a:ea typeface="Amazon Ember Light" panose="020B0403020204020204" pitchFamily="34" charset="0"/>
                <a:cs typeface="Amazon Ember Light" panose="020B0403020204020204" pitchFamily="34" charset="0"/>
              </a:rPr>
              <a:t>の文字列、表、フォームなどを検出する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kumimoji="1" lang="en-US" altLang="ja-JP" sz="1200" b="1" smtClean="0">
                <a:ea typeface="Amazon Ember Light" panose="020B0403020204020204" pitchFamily="34" charset="0"/>
                <a:cs typeface="Amazon Ember Light" panose="020B0403020204020204" pitchFamily="34" charset="0"/>
              </a:rPr>
              <a:t>analyze_document</a:t>
            </a:r>
            <a:r>
              <a:rPr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Document = { ‘Bytes’ : </a:t>
            </a:r>
            <a:r>
              <a:rPr lang="ja-JP" altLang="en-US" sz="1200" b="1" smtClean="0">
                <a:ea typeface="Amazon Ember Light" panose="020B0403020204020204" pitchFamily="34" charset="0"/>
                <a:cs typeface="Amazon Ember Light" panose="020B0403020204020204" pitchFamily="34" charset="0"/>
              </a:rPr>
              <a:t>画像データ </a:t>
            </a:r>
            <a:r>
              <a:rPr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FeatureTypes = </a:t>
            </a:r>
            <a:r>
              <a:rPr lang="ja-JP" altLang="en-US" sz="1200" b="1" smtClean="0">
                <a:ea typeface="Amazon Ember Light" panose="020B0403020204020204" pitchFamily="34" charset="0"/>
                <a:cs typeface="Amazon Ember Light" panose="020B0403020204020204" pitchFamily="34" charset="0"/>
              </a:rPr>
              <a:t>検出対象のリスト</a:t>
            </a:r>
            <a:r>
              <a:rPr lang="en-US" altLang="ja-JP" sz="1200" b="1" smtClean="0">
                <a:ea typeface="Amazon Ember Light" panose="020B0403020204020204" pitchFamily="34" charset="0"/>
                <a:cs typeface="Amazon Ember Light" panose="020B0403020204020204" pitchFamily="34" charset="0"/>
              </a:rPr>
              <a:t> )</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戻り値：検出した文字列などの情報を含む辞書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9" name="テキスト ボックス 8"/>
          <p:cNvSpPr txBox="1"/>
          <p:nvPr/>
        </p:nvSpPr>
        <p:spPr>
          <a:xfrm>
            <a:off x="1618297" y="4799133"/>
            <a:ext cx="4454699" cy="369332"/>
          </a:xfrm>
          <a:prstGeom prst="rect">
            <a:avLst/>
          </a:prstGeom>
          <a:noFill/>
        </p:spPr>
        <p:txBody>
          <a:bodyPr wrap="square" rtlCol="0">
            <a:spAutoFit/>
          </a:bodyPr>
          <a:lstStyle/>
          <a:p>
            <a:r>
              <a:rPr kumimoji="1" lang="en-US" altLang="ja-JP" b="1" smtClean="0">
                <a:ea typeface="Amazon Ember Light" panose="020B0403020204020204" pitchFamily="34" charset="0"/>
                <a:cs typeface="Amazon Ember Light" panose="020B0403020204020204" pitchFamily="34" charset="0"/>
              </a:rPr>
              <a:t>analyze_document</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P255</a:t>
            </a:r>
            <a:endParaRPr kumimoji="1" lang="ja-JP" altLang="en-US" b="1" dirty="0" err="1" smtClean="0">
              <a:ea typeface="Amazon Ember Light" panose="020B0403020204020204" pitchFamily="34" charset="0"/>
              <a:cs typeface="Amazon Ember Light" panose="020B0403020204020204" pitchFamily="34" charset="0"/>
            </a:endParaRPr>
          </a:p>
        </p:txBody>
      </p:sp>
      <p:cxnSp>
        <p:nvCxnSpPr>
          <p:cNvPr id="12" name="直線矢印コネクタ 11"/>
          <p:cNvCxnSpPr>
            <a:stCxn id="9" idx="0"/>
          </p:cNvCxnSpPr>
          <p:nvPr/>
        </p:nvCxnSpPr>
        <p:spPr>
          <a:xfrm flipV="1">
            <a:off x="3845647" y="3347049"/>
            <a:ext cx="1149047" cy="14520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四角形吹き出し 9"/>
          <p:cNvSpPr/>
          <p:nvPr/>
        </p:nvSpPr>
        <p:spPr>
          <a:xfrm>
            <a:off x="9146876" y="933609"/>
            <a:ext cx="2205488" cy="386723"/>
          </a:xfrm>
          <a:prstGeom prst="wedgeRectCallout">
            <a:avLst>
              <a:gd name="adj1" fmla="val -75776"/>
              <a:gd name="adj2" fmla="val 17063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smtClean="0"/>
              <a:t>ブロックタイプ（単語）</a:t>
            </a:r>
            <a:endParaRPr kumimoji="1" lang="ja-JP" altLang="en-US" sz="1400" b="1"/>
          </a:p>
        </p:txBody>
      </p:sp>
      <p:sp>
        <p:nvSpPr>
          <p:cNvPr id="11" name="四角形吹き出し 10"/>
          <p:cNvSpPr/>
          <p:nvPr/>
        </p:nvSpPr>
        <p:spPr>
          <a:xfrm>
            <a:off x="9146876" y="2129806"/>
            <a:ext cx="2205488" cy="386723"/>
          </a:xfrm>
          <a:prstGeom prst="wedgeRectCallout">
            <a:avLst>
              <a:gd name="adj1" fmla="val -94159"/>
              <a:gd name="adj2" fmla="val -4573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smtClean="0"/>
              <a:t>単語（</a:t>
            </a:r>
            <a:r>
              <a:rPr kumimoji="1" lang="en-US" altLang="ja-JP" sz="1400" b="1" smtClean="0"/>
              <a:t>BEEF</a:t>
            </a:r>
            <a:r>
              <a:rPr kumimoji="1" lang="ja-JP" altLang="en-US" sz="1400" b="1" smtClean="0"/>
              <a:t>）</a:t>
            </a:r>
            <a:endParaRPr kumimoji="1" lang="ja-JP" altLang="en-US" sz="1400" b="1"/>
          </a:p>
        </p:txBody>
      </p:sp>
      <p:sp>
        <p:nvSpPr>
          <p:cNvPr id="13" name="四角形吹き出し 12"/>
          <p:cNvSpPr/>
          <p:nvPr/>
        </p:nvSpPr>
        <p:spPr>
          <a:xfrm>
            <a:off x="9747850" y="3879729"/>
            <a:ext cx="2205488" cy="386723"/>
          </a:xfrm>
          <a:prstGeom prst="wedgeRectCallout">
            <a:avLst>
              <a:gd name="adj1" fmla="val -107067"/>
              <a:gd name="adj2" fmla="val 556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smtClean="0"/>
              <a:t>ブロックタイプ（単語）</a:t>
            </a:r>
            <a:endParaRPr kumimoji="1" lang="ja-JP" altLang="en-US" sz="1400" b="1"/>
          </a:p>
        </p:txBody>
      </p:sp>
      <p:sp>
        <p:nvSpPr>
          <p:cNvPr id="14" name="四角形吹き出し 13"/>
          <p:cNvSpPr/>
          <p:nvPr/>
        </p:nvSpPr>
        <p:spPr>
          <a:xfrm>
            <a:off x="9747850" y="4578063"/>
            <a:ext cx="2205488" cy="386723"/>
          </a:xfrm>
          <a:prstGeom prst="wedgeRectCallout">
            <a:avLst>
              <a:gd name="adj1" fmla="val -119192"/>
              <a:gd name="adj2" fmla="val -9258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smtClean="0"/>
              <a:t>単語（</a:t>
            </a:r>
            <a:r>
              <a:rPr kumimoji="1" lang="en-US" altLang="ja-JP" sz="1400" b="1" smtClean="0"/>
              <a:t>PILAF</a:t>
            </a:r>
            <a:r>
              <a:rPr kumimoji="1" lang="ja-JP" altLang="en-US" sz="1400" b="1" smtClean="0"/>
              <a:t>）</a:t>
            </a:r>
            <a:endParaRPr kumimoji="1" lang="ja-JP" altLang="en-US" sz="1400" b="1"/>
          </a:p>
        </p:txBody>
      </p:sp>
    </p:spTree>
    <p:extLst>
      <p:ext uri="{BB962C8B-B14F-4D97-AF65-F5344CB8AC3E}">
        <p14:creationId xmlns:p14="http://schemas.microsoft.com/office/powerpoint/2010/main" val="2006461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16943" y="295995"/>
            <a:ext cx="4603630" cy="4339650"/>
          </a:xfrm>
          <a:prstGeom prst="rect">
            <a:avLst/>
          </a:prstGeom>
          <a:solidFill>
            <a:schemeClr val="accent4">
              <a:lumMod val="20000"/>
              <a:lumOff val="80000"/>
            </a:schemeClr>
          </a:solidFill>
        </p:spPr>
        <p:txBody>
          <a:bodyPr wrap="square">
            <a:spAutoFit/>
          </a:bodyPr>
          <a:lstStyle/>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"BlockType"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"TABLE"</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"Confidence"</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99.47674560546875</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"Geometry"</a:t>
            </a:r>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r>
            <a:br>
              <a:rPr lang="en-US" altLang="ja-JP" sz="1200" b="1">
                <a:solidFill>
                  <a:srgbClr val="000000"/>
                </a:solidFill>
                <a:latin typeface="Consolas" panose="020B0609020204030204" pitchFamily="49" charset="0"/>
              </a:rPr>
            </a:br>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"Polygon"</a:t>
            </a:r>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r>
            <a:br>
              <a:rPr lang="en-US" altLang="ja-JP" sz="1200" b="1">
                <a:solidFill>
                  <a:srgbClr val="000000"/>
                </a:solidFill>
                <a:latin typeface="Consolas" panose="020B0609020204030204" pitchFamily="49" charset="0"/>
              </a:rPr>
            </a:br>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"Id"</a:t>
            </a:r>
            <a:r>
              <a:rPr lang="en-US" altLang="ja-JP" sz="1200" b="1">
                <a:solidFill>
                  <a:srgbClr val="CD3131"/>
                </a:solidFill>
                <a:latin typeface="Consolas" panose="020B0609020204030204" pitchFamily="49" charset="0"/>
              </a:rPr>
              <a: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"412b79ce-e0c8-4bf3-86c0-a45db2cff049"</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"Relationships"</a:t>
            </a:r>
            <a:r>
              <a:rPr lang="en-US" altLang="ja-JP" sz="1200" b="1">
                <a:solidFill>
                  <a:srgbClr val="CD3131"/>
                </a:solidFill>
                <a:latin typeface="Consolas" panose="020B0609020204030204" pitchFamily="49" charset="0"/>
              </a:rPr>
              <a:t>:</a:t>
            </a:r>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"CHILD"</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"Ids"</a:t>
            </a:r>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"9962b1b7-7a5a-46e9-bacd-cedd329ff66c"</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"83892f0f-5c53-4128-a615-f8cb6ba0de2b"</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"cf04e129-19e5-4eca-afa6-b71992b7eaf4"</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r>
            <a:br>
              <a:rPr lang="en-US" altLang="ja-JP" sz="1200" b="1">
                <a:solidFill>
                  <a:srgbClr val="000000"/>
                </a:solidFill>
                <a:latin typeface="Consolas" panose="020B0609020204030204" pitchFamily="49" charset="0"/>
              </a:rPr>
            </a:br>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CD3131"/>
                </a:solidFill>
                <a:latin typeface="Consolas" panose="020B0609020204030204" pitchFamily="49" charset="0"/>
              </a:rPr>
              <a:t>}</a:t>
            </a:r>
            <a:r>
              <a:rPr lang="en-US" altLang="ja-JP" sz="1200" b="1">
                <a:solidFill>
                  <a:srgbClr val="000000"/>
                </a:solidFill>
                <a:latin typeface="Consolas" panose="020B0609020204030204" pitchFamily="49" charset="0"/>
              </a:rPr>
              <a:t>,</a:t>
            </a:r>
            <a:endParaRPr lang="en-US" altLang="ja-JP" sz="1200" b="1">
              <a:solidFill>
                <a:srgbClr val="000000"/>
              </a:solidFill>
              <a:effectLst/>
              <a:latin typeface="Consolas" panose="020B0609020204030204" pitchFamily="49" charset="0"/>
            </a:endParaRPr>
          </a:p>
        </p:txBody>
      </p:sp>
      <p:sp>
        <p:nvSpPr>
          <p:cNvPr id="3" name="正方形/長方形 2"/>
          <p:cNvSpPr/>
          <p:nvPr/>
        </p:nvSpPr>
        <p:spPr>
          <a:xfrm>
            <a:off x="6351917" y="713023"/>
            <a:ext cx="4681268" cy="3970318"/>
          </a:xfrm>
          <a:prstGeom prst="rect">
            <a:avLst/>
          </a:prstGeom>
          <a:solidFill>
            <a:schemeClr val="accent4">
              <a:lumMod val="20000"/>
              <a:lumOff val="80000"/>
            </a:schemeClr>
          </a:solidFill>
        </p:spPr>
        <p:txBody>
          <a:bodyPr wrap="square">
            <a:spAutoFit/>
          </a:bodyPr>
          <a:lstStyle/>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"BlockType"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"CELL"</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"Confidence"</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91.49703216552734</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"RowIndex"</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2</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"ColumnIndex"</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3</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"RowSpan"</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1</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"ColumnSpan"</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1</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"Geometry"</a:t>
            </a:r>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r>
            <a:br>
              <a:rPr lang="en-US" altLang="ja-JP" sz="1200" b="1">
                <a:solidFill>
                  <a:srgbClr val="000000"/>
                </a:solidFill>
                <a:latin typeface="Consolas" panose="020B0609020204030204" pitchFamily="49" charset="0"/>
              </a:rPr>
            </a:br>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"Id"</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"2eb37c39-91b8-4526-83e1-9184386c5d41"</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"Relationships"</a:t>
            </a:r>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"CHILD"</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451A5"/>
                </a:solidFill>
                <a:latin typeface="Consolas" panose="020B0609020204030204" pitchFamily="49" charset="0"/>
              </a:rPr>
              <a:t>"Ids"</a:t>
            </a:r>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"6e631524-4e1d-4fec-8ec8-653a0aa4a54b"</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"a78af1e9-a6d2-4ed5-bbee-4eb5a7bb681e"</a:t>
            </a:r>
            <a:endParaRPr lang="en-US" altLang="ja-JP"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endParaRPr lang="en-US" altLang="ja-JP" sz="1200" b="1">
              <a:solidFill>
                <a:srgbClr val="000000"/>
              </a:solidFill>
              <a:effectLst/>
              <a:latin typeface="Consolas" panose="020B0609020204030204" pitchFamily="49" charset="0"/>
            </a:endParaRPr>
          </a:p>
        </p:txBody>
      </p:sp>
      <p:sp>
        <p:nvSpPr>
          <p:cNvPr id="4" name="四角形吹き出し 3"/>
          <p:cNvSpPr/>
          <p:nvPr/>
        </p:nvSpPr>
        <p:spPr>
          <a:xfrm>
            <a:off x="3808560" y="364298"/>
            <a:ext cx="2205488" cy="386723"/>
          </a:xfrm>
          <a:prstGeom prst="wedgeRectCallout">
            <a:avLst>
              <a:gd name="adj1" fmla="val -96506"/>
              <a:gd name="adj2" fmla="val 167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smtClean="0"/>
              <a:t>ブロックタイプ（表）</a:t>
            </a:r>
            <a:endParaRPr kumimoji="1" lang="ja-JP" altLang="en-US" sz="1400" b="1"/>
          </a:p>
        </p:txBody>
      </p:sp>
      <p:sp>
        <p:nvSpPr>
          <p:cNvPr id="5" name="四角形吹き出し 4"/>
          <p:cNvSpPr/>
          <p:nvPr/>
        </p:nvSpPr>
        <p:spPr>
          <a:xfrm>
            <a:off x="3384431" y="1293047"/>
            <a:ext cx="2205488" cy="386723"/>
          </a:xfrm>
          <a:prstGeom prst="wedgeRectCallout">
            <a:avLst>
              <a:gd name="adj1" fmla="val -75776"/>
              <a:gd name="adj2" fmla="val 17063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smtClean="0"/>
              <a:t>表の</a:t>
            </a:r>
            <a:r>
              <a:rPr kumimoji="1" lang="en-US" altLang="ja-JP" sz="1400" b="1" smtClean="0"/>
              <a:t>ID</a:t>
            </a:r>
            <a:endParaRPr kumimoji="1" lang="ja-JP" altLang="en-US" sz="1400" b="1"/>
          </a:p>
        </p:txBody>
      </p:sp>
      <p:sp>
        <p:nvSpPr>
          <p:cNvPr id="6" name="四角形吹き出し 5"/>
          <p:cNvSpPr/>
          <p:nvPr/>
        </p:nvSpPr>
        <p:spPr>
          <a:xfrm>
            <a:off x="9213012" y="180017"/>
            <a:ext cx="2205488" cy="386723"/>
          </a:xfrm>
          <a:prstGeom prst="wedgeRectCallout">
            <a:avLst>
              <a:gd name="adj1" fmla="val -75776"/>
              <a:gd name="adj2" fmla="val 17063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smtClean="0"/>
              <a:t>ブロックタイプ（セル）</a:t>
            </a:r>
            <a:endParaRPr kumimoji="1" lang="ja-JP" altLang="en-US" sz="1400" b="1"/>
          </a:p>
        </p:txBody>
      </p:sp>
      <p:sp>
        <p:nvSpPr>
          <p:cNvPr id="7" name="四角形吹き出し 6"/>
          <p:cNvSpPr/>
          <p:nvPr/>
        </p:nvSpPr>
        <p:spPr>
          <a:xfrm>
            <a:off x="9736348" y="979399"/>
            <a:ext cx="2205488" cy="386723"/>
          </a:xfrm>
          <a:prstGeom prst="wedgeRectCallout">
            <a:avLst>
              <a:gd name="adj1" fmla="val -117627"/>
              <a:gd name="adj2" fmla="val 5910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smtClean="0"/>
              <a:t>セルの行番号</a:t>
            </a:r>
            <a:endParaRPr kumimoji="1" lang="ja-JP" altLang="en-US" sz="1400" b="1"/>
          </a:p>
        </p:txBody>
      </p:sp>
      <p:sp>
        <p:nvSpPr>
          <p:cNvPr id="8" name="四角形吹き出し 7"/>
          <p:cNvSpPr/>
          <p:nvPr/>
        </p:nvSpPr>
        <p:spPr>
          <a:xfrm>
            <a:off x="9736348" y="1585419"/>
            <a:ext cx="2205488" cy="386723"/>
          </a:xfrm>
          <a:prstGeom prst="wedgeRectCallout">
            <a:avLst>
              <a:gd name="adj1" fmla="val -110195"/>
              <a:gd name="adj2" fmla="val -4573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smtClean="0"/>
              <a:t>セルの列番号</a:t>
            </a:r>
            <a:endParaRPr kumimoji="1" lang="ja-JP" altLang="en-US" sz="1400" b="1"/>
          </a:p>
        </p:txBody>
      </p:sp>
      <p:sp>
        <p:nvSpPr>
          <p:cNvPr id="9" name="四角形吹き出し 8"/>
          <p:cNvSpPr/>
          <p:nvPr/>
        </p:nvSpPr>
        <p:spPr>
          <a:xfrm>
            <a:off x="9736348" y="2093831"/>
            <a:ext cx="2205488" cy="386723"/>
          </a:xfrm>
          <a:prstGeom prst="wedgeRectCallout">
            <a:avLst>
              <a:gd name="adj1" fmla="val -105110"/>
              <a:gd name="adj2" fmla="val 7917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b="1" smtClean="0"/>
              <a:t>BEEF PILAF</a:t>
            </a:r>
            <a:r>
              <a:rPr kumimoji="1" lang="ja-JP" altLang="en-US" sz="1400" b="1" smtClean="0"/>
              <a:t>のセルの</a:t>
            </a:r>
            <a:r>
              <a:rPr kumimoji="1" lang="en-US" altLang="ja-JP" sz="1400" b="1" smtClean="0"/>
              <a:t>ID</a:t>
            </a:r>
            <a:endParaRPr kumimoji="1" lang="ja-JP" altLang="en-US" sz="1400" b="1"/>
          </a:p>
        </p:txBody>
      </p:sp>
      <p:sp>
        <p:nvSpPr>
          <p:cNvPr id="10" name="四角形吹き出し 9"/>
          <p:cNvSpPr/>
          <p:nvPr/>
        </p:nvSpPr>
        <p:spPr>
          <a:xfrm>
            <a:off x="9736348" y="2998931"/>
            <a:ext cx="2205488" cy="386723"/>
          </a:xfrm>
          <a:prstGeom prst="wedgeRectCallout">
            <a:avLst>
              <a:gd name="adj1" fmla="val -105110"/>
              <a:gd name="adj2" fmla="val 7917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smtClean="0"/>
              <a:t>単語</a:t>
            </a:r>
            <a:r>
              <a:rPr kumimoji="1" lang="en-US" altLang="ja-JP" sz="1400" b="1" smtClean="0"/>
              <a:t>BEEF</a:t>
            </a:r>
            <a:r>
              <a:rPr kumimoji="1" lang="ja-JP" altLang="en-US" sz="1400" b="1" smtClean="0"/>
              <a:t>の</a:t>
            </a:r>
            <a:r>
              <a:rPr kumimoji="1" lang="en-US" altLang="ja-JP" sz="1400" b="1" smtClean="0"/>
              <a:t>ID</a:t>
            </a:r>
            <a:endParaRPr kumimoji="1" lang="ja-JP" altLang="en-US" sz="1400" b="1"/>
          </a:p>
        </p:txBody>
      </p:sp>
      <p:sp>
        <p:nvSpPr>
          <p:cNvPr id="11" name="四角形吹き出し 10"/>
          <p:cNvSpPr/>
          <p:nvPr/>
        </p:nvSpPr>
        <p:spPr>
          <a:xfrm>
            <a:off x="9736348" y="4082984"/>
            <a:ext cx="2205488" cy="386723"/>
          </a:xfrm>
          <a:prstGeom prst="wedgeRectCallout">
            <a:avLst>
              <a:gd name="adj1" fmla="val -96505"/>
              <a:gd name="adj2" fmla="val -10819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smtClean="0"/>
              <a:t>単語</a:t>
            </a:r>
            <a:r>
              <a:rPr lang="en-US" altLang="ja-JP" sz="1400" b="1"/>
              <a:t>PILAF</a:t>
            </a:r>
            <a:r>
              <a:rPr kumimoji="1" lang="ja-JP" altLang="en-US" sz="1400" b="1" smtClean="0"/>
              <a:t>の</a:t>
            </a:r>
            <a:r>
              <a:rPr kumimoji="1" lang="en-US" altLang="ja-JP" sz="1400" b="1" smtClean="0"/>
              <a:t>ID</a:t>
            </a:r>
            <a:endParaRPr kumimoji="1" lang="ja-JP" altLang="en-US" sz="1400" b="1"/>
          </a:p>
        </p:txBody>
      </p:sp>
      <p:graphicFrame>
        <p:nvGraphicFramePr>
          <p:cNvPr id="12" name="表 11"/>
          <p:cNvGraphicFramePr>
            <a:graphicFrameLocks noGrp="1"/>
          </p:cNvGraphicFramePr>
          <p:nvPr>
            <p:extLst>
              <p:ext uri="{D42A27DB-BD31-4B8C-83A1-F6EECF244321}">
                <p14:modId xmlns:p14="http://schemas.microsoft.com/office/powerpoint/2010/main" val="3696775581"/>
              </p:ext>
            </p:extLst>
          </p:nvPr>
        </p:nvGraphicFramePr>
        <p:xfrm>
          <a:off x="416943" y="5140177"/>
          <a:ext cx="5597105" cy="1466850"/>
        </p:xfrm>
        <a:graphic>
          <a:graphicData uri="http://schemas.openxmlformats.org/drawingml/2006/table">
            <a:tbl>
              <a:tblPr/>
              <a:tblGrid>
                <a:gridCol w="1901512">
                  <a:extLst>
                    <a:ext uri="{9D8B030D-6E8A-4147-A177-3AD203B41FA5}">
                      <a16:colId xmlns:a16="http://schemas.microsoft.com/office/drawing/2014/main" val="1743888110"/>
                    </a:ext>
                  </a:extLst>
                </a:gridCol>
                <a:gridCol w="580122">
                  <a:extLst>
                    <a:ext uri="{9D8B030D-6E8A-4147-A177-3AD203B41FA5}">
                      <a16:colId xmlns:a16="http://schemas.microsoft.com/office/drawing/2014/main" val="3669396039"/>
                    </a:ext>
                  </a:extLst>
                </a:gridCol>
                <a:gridCol w="3115471">
                  <a:extLst>
                    <a:ext uri="{9D8B030D-6E8A-4147-A177-3AD203B41FA5}">
                      <a16:colId xmlns:a16="http://schemas.microsoft.com/office/drawing/2014/main" val="1575942032"/>
                    </a:ext>
                  </a:extLst>
                </a:gridCol>
              </a:tblGrid>
              <a:tr h="257175">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キー</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型</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値の内容</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4256696068"/>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RowIndex</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整数</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セルの行番号</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697017372"/>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ColumnIndex</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整数</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セルの列番号</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236195089"/>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RowSpan</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整数</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セルの行方向の大きさ（セル数）</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101706660"/>
                  </a:ext>
                </a:extLst>
              </a:tr>
              <a:tr h="466725">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ColumnSpan</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整数</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セルの列方向の大きさ（セル数）</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97611641"/>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3132525457"/>
              </p:ext>
            </p:extLst>
          </p:nvPr>
        </p:nvGraphicFramePr>
        <p:xfrm>
          <a:off x="6351917" y="5140177"/>
          <a:ext cx="5003800" cy="1466850"/>
        </p:xfrm>
        <a:graphic>
          <a:graphicData uri="http://schemas.openxmlformats.org/drawingml/2006/table">
            <a:tbl>
              <a:tblPr/>
              <a:tblGrid>
                <a:gridCol w="1929176">
                  <a:extLst>
                    <a:ext uri="{9D8B030D-6E8A-4147-A177-3AD203B41FA5}">
                      <a16:colId xmlns:a16="http://schemas.microsoft.com/office/drawing/2014/main" val="2237581108"/>
                    </a:ext>
                  </a:extLst>
                </a:gridCol>
                <a:gridCol w="3074624">
                  <a:extLst>
                    <a:ext uri="{9D8B030D-6E8A-4147-A177-3AD203B41FA5}">
                      <a16:colId xmlns:a16="http://schemas.microsoft.com/office/drawing/2014/main" val="4184154618"/>
                    </a:ext>
                  </a:extLst>
                </a:gridCol>
              </a:tblGrid>
              <a:tr h="257175">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タイプ</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意味</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2448561495"/>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TABLE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表</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134328686"/>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CELL</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セル</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417730"/>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KEY＿VALUE＿SET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フォーム（キーと値の組）</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025447662"/>
                  </a:ext>
                </a:extLst>
              </a:tr>
              <a:tr h="466725">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SELECTION＿ELEMENT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選択可能な要素（ラジオボタンやチェックボックスなど）</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148715351"/>
                  </a:ext>
                </a:extLst>
              </a:tr>
            </a:tbl>
          </a:graphicData>
        </a:graphic>
      </p:graphicFrame>
      <p:sp>
        <p:nvSpPr>
          <p:cNvPr id="14" name="テキスト ボックス 13"/>
          <p:cNvSpPr txBox="1"/>
          <p:nvPr/>
        </p:nvSpPr>
        <p:spPr>
          <a:xfrm>
            <a:off x="393939" y="4770845"/>
            <a:ext cx="3157268" cy="369332"/>
          </a:xfrm>
          <a:prstGeom prst="rect">
            <a:avLst/>
          </a:prstGeom>
          <a:noFill/>
        </p:spPr>
        <p:txBody>
          <a:bodyPr wrap="square" rtlCol="0">
            <a:spAutoFit/>
          </a:bodyPr>
          <a:lstStyle/>
          <a:p>
            <a:r>
              <a:rPr kumimoji="1" lang="ja-JP" altLang="en-US" b="1" smtClean="0"/>
              <a:t>検出した表の情報</a:t>
            </a:r>
            <a:endParaRPr kumimoji="1" lang="ja-JP" altLang="en-US" b="1"/>
          </a:p>
        </p:txBody>
      </p:sp>
      <p:sp>
        <p:nvSpPr>
          <p:cNvPr id="15" name="テキスト ボックス 14"/>
          <p:cNvSpPr txBox="1"/>
          <p:nvPr/>
        </p:nvSpPr>
        <p:spPr>
          <a:xfrm>
            <a:off x="6282904" y="4756921"/>
            <a:ext cx="3775495" cy="369332"/>
          </a:xfrm>
          <a:prstGeom prst="rect">
            <a:avLst/>
          </a:prstGeom>
          <a:noFill/>
        </p:spPr>
        <p:txBody>
          <a:bodyPr wrap="square" rtlCol="0">
            <a:spAutoFit/>
          </a:bodyPr>
          <a:lstStyle/>
          <a:p>
            <a:r>
              <a:rPr kumimoji="1" lang="ja-JP" altLang="en-US" b="1" smtClean="0"/>
              <a:t>新しく登場するブロックタイプ</a:t>
            </a:r>
            <a:endParaRPr kumimoji="1" lang="ja-JP" altLang="en-US" b="1"/>
          </a:p>
        </p:txBody>
      </p:sp>
    </p:spTree>
    <p:extLst>
      <p:ext uri="{BB962C8B-B14F-4D97-AF65-F5344CB8AC3E}">
        <p14:creationId xmlns:p14="http://schemas.microsoft.com/office/powerpoint/2010/main" val="2284655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4483" y="885953"/>
            <a:ext cx="5629769" cy="5696002"/>
          </a:xfrm>
          <a:prstGeom prst="rect">
            <a:avLst/>
          </a:prstGeom>
        </p:spPr>
      </p:pic>
      <p:sp>
        <p:nvSpPr>
          <p:cNvPr id="3" name="正方形/長方形 2"/>
          <p:cNvSpPr/>
          <p:nvPr/>
        </p:nvSpPr>
        <p:spPr>
          <a:xfrm>
            <a:off x="3269411" y="2251493"/>
            <a:ext cx="4942936" cy="29157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4742058" y="2648310"/>
            <a:ext cx="2426494" cy="3278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吹き出し 4"/>
          <p:cNvSpPr/>
          <p:nvPr/>
        </p:nvSpPr>
        <p:spPr>
          <a:xfrm>
            <a:off x="2944483" y="4295955"/>
            <a:ext cx="2191110" cy="992038"/>
          </a:xfrm>
          <a:prstGeom prst="wedgeRectCallout">
            <a:avLst>
              <a:gd name="adj1" fmla="val 46490"/>
              <a:gd name="adj2" fmla="val -1914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smtClean="0"/>
              <a:t>単語（</a:t>
            </a:r>
            <a:r>
              <a:rPr lang="en-US" altLang="ja-JP" sz="1400" b="1" smtClean="0"/>
              <a:t>BEEF</a:t>
            </a:r>
            <a:r>
              <a:rPr lang="ja-JP" altLang="en-US" sz="1400" b="1" smtClean="0"/>
              <a:t>）</a:t>
            </a:r>
            <a:endParaRPr lang="en-US" altLang="ja-JP" sz="1400" b="1" smtClean="0"/>
          </a:p>
          <a:p>
            <a:pPr algn="ctr"/>
            <a:r>
              <a:rPr kumimoji="1" lang="en-US" altLang="ja-JP" sz="1400" b="1" smtClean="0"/>
              <a:t>“BlockType” : “WORD”</a:t>
            </a:r>
          </a:p>
          <a:p>
            <a:pPr algn="ctr"/>
            <a:r>
              <a:rPr lang="en-US" altLang="ja-JP" sz="1400" b="1"/>
              <a:t>"Id": "</a:t>
            </a:r>
            <a:r>
              <a:rPr lang="en-US" altLang="ja-JP" sz="1400" b="1" smtClean="0"/>
              <a:t>6e63152</a:t>
            </a:r>
            <a:r>
              <a:rPr lang="ja-JP" altLang="en-US" sz="1400" b="1" smtClean="0"/>
              <a:t>・・・</a:t>
            </a:r>
            <a:r>
              <a:rPr lang="en-US" altLang="ja-JP" sz="1400" b="1" smtClean="0"/>
              <a:t>"</a:t>
            </a:r>
            <a:endParaRPr kumimoji="1" lang="ja-JP" altLang="en-US" sz="1400" b="1"/>
          </a:p>
        </p:txBody>
      </p:sp>
      <p:sp>
        <p:nvSpPr>
          <p:cNvPr id="6" name="四角形吹き出し 5"/>
          <p:cNvSpPr/>
          <p:nvPr/>
        </p:nvSpPr>
        <p:spPr>
          <a:xfrm>
            <a:off x="5578415" y="4295955"/>
            <a:ext cx="2191110" cy="992038"/>
          </a:xfrm>
          <a:prstGeom prst="wedgeRectCallout">
            <a:avLst>
              <a:gd name="adj1" fmla="val -42487"/>
              <a:gd name="adj2" fmla="val -1948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smtClean="0"/>
              <a:t>単語（</a:t>
            </a:r>
            <a:r>
              <a:rPr lang="en-US" altLang="ja-JP" sz="1400" b="1" smtClean="0"/>
              <a:t>PILAF</a:t>
            </a:r>
            <a:r>
              <a:rPr lang="ja-JP" altLang="en-US" sz="1400" b="1" smtClean="0"/>
              <a:t>）</a:t>
            </a:r>
            <a:endParaRPr lang="en-US" altLang="ja-JP" sz="1400" b="1" smtClean="0"/>
          </a:p>
          <a:p>
            <a:pPr algn="ctr"/>
            <a:r>
              <a:rPr kumimoji="1" lang="en-US" altLang="ja-JP" sz="1400" b="1" smtClean="0"/>
              <a:t>“BlockType” : “WORD”</a:t>
            </a:r>
          </a:p>
          <a:p>
            <a:pPr algn="ctr"/>
            <a:r>
              <a:rPr lang="en-US" altLang="ja-JP" sz="1400" b="1" smtClean="0"/>
              <a:t>“Id”: “a78af1e9-</a:t>
            </a:r>
            <a:r>
              <a:rPr lang="ja-JP" altLang="en-US" sz="1400" b="1" smtClean="0"/>
              <a:t>・・・</a:t>
            </a:r>
            <a:r>
              <a:rPr lang="en-US" altLang="ja-JP" sz="1400" b="1" smtClean="0"/>
              <a:t>”</a:t>
            </a:r>
            <a:endParaRPr kumimoji="1" lang="ja-JP" altLang="en-US" sz="1400" b="1"/>
          </a:p>
        </p:txBody>
      </p:sp>
      <p:sp>
        <p:nvSpPr>
          <p:cNvPr id="7" name="四角形吹き出し 6"/>
          <p:cNvSpPr/>
          <p:nvPr/>
        </p:nvSpPr>
        <p:spPr>
          <a:xfrm>
            <a:off x="8899180" y="1515374"/>
            <a:ext cx="2191110" cy="992038"/>
          </a:xfrm>
          <a:prstGeom prst="wedgeRectCallout">
            <a:avLst>
              <a:gd name="adj1" fmla="val -80676"/>
              <a:gd name="adj2" fmla="val 720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t>表</a:t>
            </a:r>
            <a:endParaRPr lang="en-US" altLang="ja-JP" sz="1400" b="1" smtClean="0"/>
          </a:p>
          <a:p>
            <a:pPr algn="ctr"/>
            <a:r>
              <a:rPr kumimoji="1" lang="en-US" altLang="ja-JP" sz="1400" b="1" smtClean="0"/>
              <a:t>“BlockType” : “TABLE”</a:t>
            </a:r>
          </a:p>
          <a:p>
            <a:pPr algn="ctr"/>
            <a:r>
              <a:rPr lang="en-US" altLang="ja-JP" sz="1400" b="1"/>
              <a:t>“Id”: “</a:t>
            </a:r>
            <a:r>
              <a:rPr lang="en-US" altLang="ja-JP" sz="1400" b="1" smtClean="0"/>
              <a:t>412b79</a:t>
            </a:r>
            <a:r>
              <a:rPr lang="ja-JP" altLang="en-US" sz="1400" b="1" smtClean="0"/>
              <a:t>・・・</a:t>
            </a:r>
            <a:r>
              <a:rPr lang="en-US" altLang="ja-JP" sz="1400" b="1" smtClean="0"/>
              <a:t>”</a:t>
            </a:r>
            <a:endParaRPr kumimoji="1" lang="ja-JP" altLang="en-US" sz="1400" b="1"/>
          </a:p>
        </p:txBody>
      </p:sp>
      <p:sp>
        <p:nvSpPr>
          <p:cNvPr id="8" name="四角形吹き出し 7"/>
          <p:cNvSpPr/>
          <p:nvPr/>
        </p:nvSpPr>
        <p:spPr>
          <a:xfrm>
            <a:off x="8899180" y="2976114"/>
            <a:ext cx="2191110" cy="992038"/>
          </a:xfrm>
          <a:prstGeom prst="wedgeRectCallout">
            <a:avLst>
              <a:gd name="adj1" fmla="val -128708"/>
              <a:gd name="adj2" fmla="val -644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smtClean="0"/>
              <a:t>セル</a:t>
            </a:r>
            <a:endParaRPr lang="en-US" altLang="ja-JP" sz="1400" b="1" smtClean="0"/>
          </a:p>
          <a:p>
            <a:pPr algn="ctr"/>
            <a:r>
              <a:rPr kumimoji="1" lang="en-US" altLang="ja-JP" sz="1400" b="1" smtClean="0"/>
              <a:t>“BlockType” : “CELL”</a:t>
            </a:r>
          </a:p>
          <a:p>
            <a:pPr algn="ctr"/>
            <a:r>
              <a:rPr lang="en-US" altLang="ja-JP" sz="1400" b="1"/>
              <a:t>“Id”: “</a:t>
            </a:r>
            <a:r>
              <a:rPr lang="en-US" altLang="ja-JP" sz="1400" b="1" smtClean="0"/>
              <a:t>412b79</a:t>
            </a:r>
            <a:r>
              <a:rPr lang="ja-JP" altLang="en-US" sz="1400" b="1" smtClean="0"/>
              <a:t>・・・</a:t>
            </a:r>
            <a:r>
              <a:rPr lang="en-US" altLang="ja-JP" sz="1400" b="1" smtClean="0"/>
              <a:t>”</a:t>
            </a:r>
            <a:endParaRPr kumimoji="1" lang="ja-JP" altLang="en-US" sz="1400" b="1"/>
          </a:p>
        </p:txBody>
      </p:sp>
      <p:sp>
        <p:nvSpPr>
          <p:cNvPr id="9" name="テキスト ボックス 8"/>
          <p:cNvSpPr txBox="1"/>
          <p:nvPr/>
        </p:nvSpPr>
        <p:spPr>
          <a:xfrm>
            <a:off x="1733909" y="502879"/>
            <a:ext cx="5063706" cy="369332"/>
          </a:xfrm>
          <a:prstGeom prst="rect">
            <a:avLst/>
          </a:prstGeom>
          <a:noFill/>
        </p:spPr>
        <p:txBody>
          <a:bodyPr wrap="square" rtlCol="0">
            <a:spAutoFit/>
          </a:bodyPr>
          <a:lstStyle/>
          <a:p>
            <a:r>
              <a:rPr lang="ja-JP" altLang="en-US" b="1" smtClean="0"/>
              <a:t>「</a:t>
            </a:r>
            <a:r>
              <a:rPr lang="en-US" altLang="ja-JP" b="1" smtClean="0"/>
              <a:t>BEEF PILAF</a:t>
            </a:r>
            <a:r>
              <a:rPr lang="ja-JP" altLang="en-US" b="1" smtClean="0"/>
              <a:t>」に関するブロック　</a:t>
            </a:r>
            <a:r>
              <a:rPr lang="en-US" altLang="ja-JP" b="1" smtClean="0"/>
              <a:t>P253</a:t>
            </a:r>
            <a:endParaRPr kumimoji="1" lang="ja-JP" altLang="en-US" b="1"/>
          </a:p>
        </p:txBody>
      </p:sp>
    </p:spTree>
    <p:extLst>
      <p:ext uri="{BB962C8B-B14F-4D97-AF65-F5344CB8AC3E}">
        <p14:creationId xmlns:p14="http://schemas.microsoft.com/office/powerpoint/2010/main" val="2901218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559" y="977597"/>
            <a:ext cx="2852467" cy="2886026"/>
          </a:xfrm>
          <a:prstGeom prst="rect">
            <a:avLst/>
          </a:prstGeom>
        </p:spPr>
      </p:pic>
      <p:sp>
        <p:nvSpPr>
          <p:cNvPr id="3" name="ホームベース 2"/>
          <p:cNvSpPr/>
          <p:nvPr/>
        </p:nvSpPr>
        <p:spPr>
          <a:xfrm>
            <a:off x="356559" y="297562"/>
            <a:ext cx="4241320"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表</a:t>
            </a:r>
            <a:r>
              <a:rPr lang="ja-JP" altLang="en-US" sz="2000" b="1" smtClean="0"/>
              <a:t>から値を取得する</a:t>
            </a:r>
            <a:r>
              <a:rPr kumimoji="1" lang="ja-JP" altLang="en-US" sz="2000" b="1" smtClean="0"/>
              <a:t>（</a:t>
            </a:r>
            <a:r>
              <a:rPr kumimoji="1" lang="en-US" altLang="ja-JP" sz="2000" b="1" smtClean="0"/>
              <a:t>P256</a:t>
            </a:r>
            <a:r>
              <a:rPr kumimoji="1" lang="ja-JP" altLang="en-US" sz="2000" b="1" smtClean="0"/>
              <a:t>）</a:t>
            </a:r>
            <a:endParaRPr kumimoji="1" lang="ja-JP" altLang="en-US" sz="2000" b="1"/>
          </a:p>
        </p:txBody>
      </p:sp>
      <p:pic>
        <p:nvPicPr>
          <p:cNvPr id="5" name="図 4"/>
          <p:cNvPicPr>
            <a:picLocks noChangeAspect="1"/>
          </p:cNvPicPr>
          <p:nvPr/>
        </p:nvPicPr>
        <p:blipFill>
          <a:blip r:embed="rId3"/>
          <a:stretch>
            <a:fillRect/>
          </a:stretch>
        </p:blipFill>
        <p:spPr>
          <a:xfrm>
            <a:off x="5938388" y="1958444"/>
            <a:ext cx="6043702" cy="924331"/>
          </a:xfrm>
          <a:prstGeom prst="rect">
            <a:avLst/>
          </a:prstGeom>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6559" y="3863623"/>
            <a:ext cx="2848246" cy="2882234"/>
          </a:xfrm>
          <a:prstGeom prst="rect">
            <a:avLst/>
          </a:prstGeom>
        </p:spPr>
      </p:pic>
      <p:pic>
        <p:nvPicPr>
          <p:cNvPr id="7" name="図 6"/>
          <p:cNvPicPr>
            <a:picLocks noChangeAspect="1"/>
          </p:cNvPicPr>
          <p:nvPr/>
        </p:nvPicPr>
        <p:blipFill>
          <a:blip r:embed="rId5"/>
          <a:stretch>
            <a:fillRect/>
          </a:stretch>
        </p:blipFill>
        <p:spPr>
          <a:xfrm>
            <a:off x="5938388" y="4757153"/>
            <a:ext cx="6043702" cy="875391"/>
          </a:xfrm>
          <a:prstGeom prst="rect">
            <a:avLst/>
          </a:prstGeom>
        </p:spPr>
      </p:pic>
      <p:cxnSp>
        <p:nvCxnSpPr>
          <p:cNvPr id="9" name="直線矢印コネクタ 8"/>
          <p:cNvCxnSpPr>
            <a:stCxn id="2" idx="3"/>
            <a:endCxn id="5" idx="1"/>
          </p:cNvCxnSpPr>
          <p:nvPr/>
        </p:nvCxnSpPr>
        <p:spPr>
          <a:xfrm>
            <a:off x="3209026" y="2420610"/>
            <a:ext cx="272936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3"/>
            <a:endCxn id="7" idx="1"/>
          </p:cNvCxnSpPr>
          <p:nvPr/>
        </p:nvCxnSpPr>
        <p:spPr>
          <a:xfrm flipV="1">
            <a:off x="3204805" y="5194849"/>
            <a:ext cx="2733583" cy="1098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フローチャート: 定義済み処理 11"/>
          <p:cNvSpPr/>
          <p:nvPr/>
        </p:nvSpPr>
        <p:spPr>
          <a:xfrm>
            <a:off x="3412102" y="3495207"/>
            <a:ext cx="3615202" cy="736831"/>
          </a:xfrm>
          <a:prstGeom prst="flowChartPredefinedProcess">
            <a:avLst/>
          </a:prstGeom>
          <a:solidFill>
            <a:schemeClr val="accent6"/>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t>analyze_document</a:t>
            </a:r>
            <a:endParaRPr kumimoji="1" lang="en-US" altLang="ja-JP" b="1" smtClean="0"/>
          </a:p>
          <a:p>
            <a:pPr algn="ctr"/>
            <a:r>
              <a:rPr lang="ja-JP" altLang="en-US" b="1"/>
              <a:t>メソッド</a:t>
            </a:r>
            <a:endParaRPr kumimoji="1" lang="ja-JP" altLang="en-US" b="1"/>
          </a:p>
        </p:txBody>
      </p:sp>
      <p:cxnSp>
        <p:nvCxnSpPr>
          <p:cNvPr id="14" name="直線矢印コネクタ 13"/>
          <p:cNvCxnSpPr>
            <a:stCxn id="12" idx="0"/>
          </p:cNvCxnSpPr>
          <p:nvPr/>
        </p:nvCxnSpPr>
        <p:spPr>
          <a:xfrm flipH="1" flipV="1">
            <a:off x="4459857" y="2510287"/>
            <a:ext cx="759846" cy="9849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12" idx="2"/>
          </p:cNvCxnSpPr>
          <p:nvPr/>
        </p:nvCxnSpPr>
        <p:spPr>
          <a:xfrm flipH="1">
            <a:off x="4597879" y="4232038"/>
            <a:ext cx="621824" cy="9628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473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80975" y="495300"/>
            <a:ext cx="11830050" cy="5867400"/>
          </a:xfrm>
          <a:prstGeom prst="rect">
            <a:avLst/>
          </a:prstGeom>
        </p:spPr>
      </p:pic>
    </p:spTree>
    <p:extLst>
      <p:ext uri="{BB962C8B-B14F-4D97-AF65-F5344CB8AC3E}">
        <p14:creationId xmlns:p14="http://schemas.microsoft.com/office/powerpoint/2010/main" val="1881306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3128962" y="376237"/>
            <a:ext cx="5934075" cy="6105525"/>
          </a:xfrm>
          <a:prstGeom prst="rect">
            <a:avLst/>
          </a:prstGeom>
        </p:spPr>
      </p:pic>
      <p:sp>
        <p:nvSpPr>
          <p:cNvPr id="3" name="ホームベース 2"/>
          <p:cNvSpPr/>
          <p:nvPr/>
        </p:nvSpPr>
        <p:spPr>
          <a:xfrm>
            <a:off x="679060" y="543463"/>
            <a:ext cx="2449902" cy="905773"/>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smtClean="0"/>
              <a:t>Rekognition</a:t>
            </a:r>
          </a:p>
          <a:p>
            <a:pPr algn="ctr"/>
            <a:r>
              <a:rPr kumimoji="1" lang="ja-JP" altLang="en-US" sz="2000" b="1" smtClean="0"/>
              <a:t>のユースケース</a:t>
            </a:r>
            <a:endParaRPr kumimoji="1" lang="ja-JP" altLang="en-US" sz="2000" b="1"/>
          </a:p>
        </p:txBody>
      </p:sp>
    </p:spTree>
    <p:extLst>
      <p:ext uri="{BB962C8B-B14F-4D97-AF65-F5344CB8AC3E}">
        <p14:creationId xmlns:p14="http://schemas.microsoft.com/office/powerpoint/2010/main" val="464793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ホームベース 4"/>
          <p:cNvSpPr/>
          <p:nvPr/>
        </p:nvSpPr>
        <p:spPr>
          <a:xfrm>
            <a:off x="224286" y="181155"/>
            <a:ext cx="5926347"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smtClean="0"/>
              <a:t>画像に含まれる顔を検出する（</a:t>
            </a:r>
            <a:r>
              <a:rPr kumimoji="1" lang="en-US" altLang="ja-JP" sz="2000" b="1" smtClean="0"/>
              <a:t>P168</a:t>
            </a:r>
            <a:r>
              <a:rPr kumimoji="1" lang="ja-JP" altLang="en-US" sz="2000" b="1" smtClean="0"/>
              <a:t>～</a:t>
            </a:r>
            <a:r>
              <a:rPr kumimoji="1" lang="en-US" altLang="ja-JP" sz="2000" b="1" smtClean="0"/>
              <a:t>P180</a:t>
            </a:r>
            <a:r>
              <a:rPr kumimoji="1" lang="ja-JP" altLang="en-US" sz="2000" b="1" smtClean="0"/>
              <a:t>）</a:t>
            </a:r>
            <a:endParaRPr kumimoji="1" lang="ja-JP" altLang="en-US" sz="2000" b="1"/>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746" y="2103522"/>
            <a:ext cx="4477684" cy="3114329"/>
          </a:xfrm>
          <a:prstGeom prst="rect">
            <a:avLst/>
          </a:prstGeom>
        </p:spPr>
      </p:pic>
      <p:sp>
        <p:nvSpPr>
          <p:cNvPr id="7" name="フローチャート: 他ページ結合子 6"/>
          <p:cNvSpPr/>
          <p:nvPr/>
        </p:nvSpPr>
        <p:spPr>
          <a:xfrm>
            <a:off x="430746" y="1207698"/>
            <a:ext cx="1949570" cy="793630"/>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検出対象の画像</a:t>
            </a:r>
            <a:endParaRPr kumimoji="1" lang="en-US" altLang="ja-JP" b="1" smtClean="0"/>
          </a:p>
          <a:p>
            <a:pPr algn="ctr"/>
            <a:r>
              <a:rPr lang="en-US" altLang="ja-JP" b="1" smtClean="0"/>
              <a:t>man.jpg</a:t>
            </a:r>
            <a:endParaRPr kumimoji="1" lang="ja-JP" altLang="en-US" b="1"/>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5254" y="2103522"/>
            <a:ext cx="4494362" cy="3125929"/>
          </a:xfrm>
          <a:prstGeom prst="rect">
            <a:avLst/>
          </a:prstGeom>
        </p:spPr>
      </p:pic>
      <p:sp>
        <p:nvSpPr>
          <p:cNvPr id="9" name="右矢印 8"/>
          <p:cNvSpPr/>
          <p:nvPr/>
        </p:nvSpPr>
        <p:spPr>
          <a:xfrm>
            <a:off x="5003321" y="3216426"/>
            <a:ext cx="1777042" cy="88852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吹き出し 10"/>
          <p:cNvSpPr/>
          <p:nvPr/>
        </p:nvSpPr>
        <p:spPr>
          <a:xfrm>
            <a:off x="4412412" y="5434642"/>
            <a:ext cx="2958860" cy="1009290"/>
          </a:xfrm>
          <a:prstGeom prst="wedgeRectCallout">
            <a:avLst>
              <a:gd name="adj1" fmla="val -1008"/>
              <a:gd name="adj2" fmla="val -20758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t>Rekognition</a:t>
            </a:r>
            <a:r>
              <a:rPr kumimoji="1" lang="ja-JP" altLang="en-US" b="1" smtClean="0"/>
              <a:t>サービス</a:t>
            </a:r>
            <a:endParaRPr kumimoji="1" lang="en-US" altLang="ja-JP" b="1" smtClean="0"/>
          </a:p>
          <a:p>
            <a:pPr algn="ctr"/>
            <a:r>
              <a:rPr lang="en-US" altLang="ja-JP" b="1" smtClean="0"/>
              <a:t>detect_faces</a:t>
            </a:r>
            <a:r>
              <a:rPr lang="ja-JP" altLang="en-US" b="1" smtClean="0"/>
              <a:t>メソッド</a:t>
            </a:r>
            <a:endParaRPr kumimoji="1" lang="ja-JP" altLang="en-US" b="1"/>
          </a:p>
        </p:txBody>
      </p:sp>
      <p:sp>
        <p:nvSpPr>
          <p:cNvPr id="12" name="フローチャート: 他ページ結合子 11"/>
          <p:cNvSpPr/>
          <p:nvPr/>
        </p:nvSpPr>
        <p:spPr>
          <a:xfrm>
            <a:off x="6875254" y="1207698"/>
            <a:ext cx="1949570" cy="793630"/>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検出された</a:t>
            </a:r>
            <a:endParaRPr kumimoji="1" lang="en-US" altLang="ja-JP" b="1" smtClean="0"/>
          </a:p>
          <a:p>
            <a:pPr algn="ctr"/>
            <a:r>
              <a:rPr lang="ja-JP" altLang="en-US" b="1"/>
              <a:t>顔</a:t>
            </a:r>
            <a:endParaRPr kumimoji="1" lang="ja-JP" altLang="en-US" b="1"/>
          </a:p>
        </p:txBody>
      </p:sp>
    </p:spTree>
    <p:extLst>
      <p:ext uri="{BB962C8B-B14F-4D97-AF65-F5344CB8AC3E}">
        <p14:creationId xmlns:p14="http://schemas.microsoft.com/office/powerpoint/2010/main" val="269642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746" y="2103522"/>
            <a:ext cx="4477684" cy="3114329"/>
          </a:xfrm>
          <a:prstGeom prst="rect">
            <a:avLst/>
          </a:prstGeom>
        </p:spPr>
      </p:pic>
      <p:sp>
        <p:nvSpPr>
          <p:cNvPr id="3" name="フローチャート: 他ページ結合子 2"/>
          <p:cNvSpPr/>
          <p:nvPr/>
        </p:nvSpPr>
        <p:spPr>
          <a:xfrm>
            <a:off x="430746" y="1207698"/>
            <a:ext cx="1949570" cy="793630"/>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検出対象の画像</a:t>
            </a:r>
            <a:endParaRPr kumimoji="1" lang="en-US" altLang="ja-JP" b="1" smtClean="0"/>
          </a:p>
          <a:p>
            <a:pPr algn="ctr"/>
            <a:r>
              <a:rPr lang="en-US" altLang="ja-JP" b="1" smtClean="0"/>
              <a:t>man.jpg</a:t>
            </a:r>
            <a:endParaRPr kumimoji="1" lang="ja-JP" altLang="en-US" b="1"/>
          </a:p>
        </p:txBody>
      </p:sp>
      <p:sp>
        <p:nvSpPr>
          <p:cNvPr id="4" name="ホームベース 3"/>
          <p:cNvSpPr/>
          <p:nvPr/>
        </p:nvSpPr>
        <p:spPr>
          <a:xfrm>
            <a:off x="224286" y="181155"/>
            <a:ext cx="6271405" cy="809752"/>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smtClean="0"/>
              <a:t>画像に含まれる顔を検出するプログラム（</a:t>
            </a:r>
            <a:r>
              <a:rPr kumimoji="1" lang="en-US" altLang="ja-JP" sz="2000" b="1" smtClean="0"/>
              <a:t>P170</a:t>
            </a:r>
            <a:r>
              <a:rPr kumimoji="1" lang="ja-JP" altLang="en-US" sz="2000" b="1" smtClean="0"/>
              <a:t>）</a:t>
            </a:r>
            <a:endParaRPr kumimoji="1" lang="en-US" altLang="ja-JP" sz="2000" b="1" smtClean="0"/>
          </a:p>
          <a:p>
            <a:pPr algn="ctr"/>
            <a:r>
              <a:rPr kumimoji="1" lang="en-US" altLang="ja-JP" sz="2000" b="1" smtClean="0"/>
              <a:t>face_detect.py</a:t>
            </a: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0107" y="1207698"/>
            <a:ext cx="3240293" cy="5395823"/>
          </a:xfrm>
          <a:prstGeom prst="rect">
            <a:avLst/>
          </a:prstGeom>
        </p:spPr>
      </p:pic>
      <p:sp>
        <p:nvSpPr>
          <p:cNvPr id="6" name="右矢印 5"/>
          <p:cNvSpPr/>
          <p:nvPr/>
        </p:nvSpPr>
        <p:spPr>
          <a:xfrm>
            <a:off x="5270747" y="3216426"/>
            <a:ext cx="1777042" cy="88852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吹き出し 6"/>
          <p:cNvSpPr/>
          <p:nvPr/>
        </p:nvSpPr>
        <p:spPr>
          <a:xfrm>
            <a:off x="4412412" y="5434642"/>
            <a:ext cx="2958860" cy="1009290"/>
          </a:xfrm>
          <a:prstGeom prst="wedgeRectCallout">
            <a:avLst>
              <a:gd name="adj1" fmla="val -1008"/>
              <a:gd name="adj2" fmla="val -20758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t>Rekognition</a:t>
            </a:r>
            <a:r>
              <a:rPr kumimoji="1" lang="ja-JP" altLang="en-US" b="1" smtClean="0"/>
              <a:t>サービス</a:t>
            </a:r>
            <a:endParaRPr kumimoji="1" lang="en-US" altLang="ja-JP" b="1" smtClean="0"/>
          </a:p>
          <a:p>
            <a:pPr algn="ctr"/>
            <a:r>
              <a:rPr lang="en-US" altLang="ja-JP" b="1" smtClean="0"/>
              <a:t>detect_faces</a:t>
            </a:r>
            <a:r>
              <a:rPr lang="ja-JP" altLang="en-US" b="1" smtClean="0"/>
              <a:t>メソッド</a:t>
            </a:r>
            <a:endParaRPr kumimoji="1" lang="ja-JP" altLang="en-US" b="1"/>
          </a:p>
        </p:txBody>
      </p:sp>
      <p:sp>
        <p:nvSpPr>
          <p:cNvPr id="8" name="四角形吹き出し 7"/>
          <p:cNvSpPr/>
          <p:nvPr/>
        </p:nvSpPr>
        <p:spPr>
          <a:xfrm>
            <a:off x="5270747" y="2171468"/>
            <a:ext cx="1544128" cy="718447"/>
          </a:xfrm>
          <a:prstGeom prst="wedgeRectCallout">
            <a:avLst>
              <a:gd name="adj1" fmla="val 100955"/>
              <a:gd name="adj2" fmla="val -1332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t>json</a:t>
            </a:r>
            <a:r>
              <a:rPr kumimoji="1" lang="ja-JP" altLang="en-US" b="1" smtClean="0"/>
              <a:t>形式で</a:t>
            </a:r>
            <a:endParaRPr kumimoji="1" lang="en-US" altLang="ja-JP" b="1" smtClean="0"/>
          </a:p>
          <a:p>
            <a:pPr algn="ctr"/>
            <a:r>
              <a:rPr lang="ja-JP" altLang="en-US" b="1"/>
              <a:t>値</a:t>
            </a:r>
            <a:r>
              <a:rPr lang="ja-JP" altLang="en-US" b="1" smtClean="0"/>
              <a:t>を返す</a:t>
            </a:r>
            <a:endParaRPr kumimoji="1" lang="ja-JP" altLang="en-US" b="1"/>
          </a:p>
        </p:txBody>
      </p:sp>
      <p:sp>
        <p:nvSpPr>
          <p:cNvPr id="9" name="フローチャート: 他ページ結合子 8"/>
          <p:cNvSpPr/>
          <p:nvPr/>
        </p:nvSpPr>
        <p:spPr>
          <a:xfrm>
            <a:off x="7410107" y="342181"/>
            <a:ext cx="1228401" cy="793630"/>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検出した</a:t>
            </a:r>
            <a:endParaRPr kumimoji="1" lang="en-US" altLang="ja-JP" b="1" smtClean="0"/>
          </a:p>
          <a:p>
            <a:pPr algn="ctr"/>
            <a:r>
              <a:rPr lang="ja-JP" altLang="en-US" b="1"/>
              <a:t>顔</a:t>
            </a:r>
            <a:r>
              <a:rPr lang="ja-JP" altLang="en-US" b="1" smtClean="0"/>
              <a:t>の情報</a:t>
            </a:r>
            <a:endParaRPr kumimoji="1" lang="ja-JP" altLang="en-US" b="1"/>
          </a:p>
        </p:txBody>
      </p:sp>
    </p:spTree>
    <p:extLst>
      <p:ext uri="{BB962C8B-B14F-4D97-AF65-F5344CB8AC3E}">
        <p14:creationId xmlns:p14="http://schemas.microsoft.com/office/powerpoint/2010/main" val="661049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他ページ結合子 1"/>
          <p:cNvSpPr/>
          <p:nvPr/>
        </p:nvSpPr>
        <p:spPr>
          <a:xfrm>
            <a:off x="431338" y="146649"/>
            <a:ext cx="1228401" cy="1192767"/>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検出した</a:t>
            </a:r>
            <a:endParaRPr kumimoji="1" lang="en-US" altLang="ja-JP" b="1" smtClean="0"/>
          </a:p>
          <a:p>
            <a:pPr algn="ctr"/>
            <a:r>
              <a:rPr lang="ja-JP" altLang="en-US" b="1"/>
              <a:t>顔</a:t>
            </a:r>
            <a:r>
              <a:rPr lang="ja-JP" altLang="en-US" b="1" smtClean="0"/>
              <a:t>の情報</a:t>
            </a:r>
            <a:endParaRPr lang="en-US" altLang="ja-JP" b="1" smtClean="0"/>
          </a:p>
          <a:p>
            <a:pPr algn="ctr"/>
            <a:r>
              <a:rPr kumimoji="1" lang="en-US" altLang="ja-JP" b="1" smtClean="0"/>
              <a:t>P170</a:t>
            </a:r>
            <a:endParaRPr kumimoji="1" lang="ja-JP" altLang="en-US" b="1"/>
          </a:p>
        </p:txBody>
      </p:sp>
      <p:graphicFrame>
        <p:nvGraphicFramePr>
          <p:cNvPr id="3" name="表 2"/>
          <p:cNvGraphicFramePr>
            <a:graphicFrameLocks noGrp="1"/>
          </p:cNvGraphicFramePr>
          <p:nvPr>
            <p:extLst>
              <p:ext uri="{D42A27DB-BD31-4B8C-83A1-F6EECF244321}">
                <p14:modId xmlns:p14="http://schemas.microsoft.com/office/powerpoint/2010/main" val="1518804679"/>
              </p:ext>
            </p:extLst>
          </p:nvPr>
        </p:nvGraphicFramePr>
        <p:xfrm>
          <a:off x="431338" y="1425681"/>
          <a:ext cx="11134979" cy="4643999"/>
        </p:xfrm>
        <a:graphic>
          <a:graphicData uri="http://schemas.openxmlformats.org/drawingml/2006/table">
            <a:tbl>
              <a:tblPr/>
              <a:tblGrid>
                <a:gridCol w="1538459">
                  <a:extLst>
                    <a:ext uri="{9D8B030D-6E8A-4147-A177-3AD203B41FA5}">
                      <a16:colId xmlns:a16="http://schemas.microsoft.com/office/drawing/2014/main" val="2128230772"/>
                    </a:ext>
                  </a:extLst>
                </a:gridCol>
                <a:gridCol w="963220">
                  <a:extLst>
                    <a:ext uri="{9D8B030D-6E8A-4147-A177-3AD203B41FA5}">
                      <a16:colId xmlns:a16="http://schemas.microsoft.com/office/drawing/2014/main" val="1003120632"/>
                    </a:ext>
                  </a:extLst>
                </a:gridCol>
                <a:gridCol w="8633300">
                  <a:extLst>
                    <a:ext uri="{9D8B030D-6E8A-4147-A177-3AD203B41FA5}">
                      <a16:colId xmlns:a16="http://schemas.microsoft.com/office/drawing/2014/main" val="115160288"/>
                    </a:ext>
                  </a:extLst>
                </a:gridCol>
              </a:tblGrid>
              <a:tr h="361343">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キー</a:t>
                      </a:r>
                    </a:p>
                  </a:txBody>
                  <a:tcPr marL="13393" marR="13393" marT="13393"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型</a:t>
                      </a:r>
                    </a:p>
                  </a:txBody>
                  <a:tcPr marL="13393" marR="13393" marT="1339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値の内容</a:t>
                      </a:r>
                    </a:p>
                  </a:txBody>
                  <a:tcPr marL="13393" marR="13393" marT="13393"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089075903"/>
                  </a:ext>
                </a:extLst>
              </a:tr>
              <a:tr h="347950">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FaceDetails</a:t>
                      </a:r>
                    </a:p>
                  </a:txBody>
                  <a:tcPr marL="13393" marR="13393" marT="13393"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リスト</a:t>
                      </a:r>
                    </a:p>
                  </a:txBody>
                  <a:tcPr marL="13393" marR="13393" marT="1339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検出した顔のリスト</a:t>
                      </a:r>
                    </a:p>
                  </a:txBody>
                  <a:tcPr marL="13393" marR="13393" marT="13393"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22840400"/>
                  </a:ext>
                </a:extLst>
              </a:tr>
              <a:tr h="976980">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BoundingBox</a:t>
                      </a:r>
                    </a:p>
                  </a:txBody>
                  <a:tcPr marL="13393" marR="13393" marT="13393"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辞書</a:t>
                      </a:r>
                    </a:p>
                  </a:txBody>
                  <a:tcPr marL="13393" marR="13393" marT="1339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顔のバウンディングボックス（顔を囲む）。</a:t>
                      </a:r>
                      <a:b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左座標（</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Left</a:t>
                      </a: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）、上座標（</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Top</a:t>
                      </a: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）、幅（</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Width</a:t>
                      </a: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）、高さ（</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Height</a:t>
                      </a: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）で表す。</a:t>
                      </a:r>
                      <a:b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座標やサイズの単位は、画像全体のサイズを </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1.0 </a:t>
                      </a: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としたときの相対位置となっている</a:t>
                      </a:r>
                    </a:p>
                  </a:txBody>
                  <a:tcPr marL="13393" marR="13393" marT="13393"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6731468"/>
                  </a:ext>
                </a:extLst>
              </a:tr>
              <a:tr h="1298182">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Landmarks</a:t>
                      </a:r>
                    </a:p>
                  </a:txBody>
                  <a:tcPr marL="13393" marR="13393" marT="13393"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リスト</a:t>
                      </a:r>
                    </a:p>
                  </a:txBody>
                  <a:tcPr marL="13393" marR="13393" marT="1339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顔を構成する目印。</a:t>
                      </a:r>
                      <a:b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タイプ（</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Type</a:t>
                      </a: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）、横方向の座標（</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X</a:t>
                      </a: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）、縦方向の座標（</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Y</a:t>
                      </a: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）で表す。</a:t>
                      </a:r>
                      <a:b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タイプには、左目（</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eyeLeft</a:t>
                      </a: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）、右目（</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eyeRight</a:t>
                      </a: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）、口の左端（</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mouthLeft</a:t>
                      </a: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）、口の右端（</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mouthRight</a:t>
                      </a: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）、鼻（</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nose</a:t>
                      </a: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）がある。</a:t>
                      </a:r>
                    </a:p>
                  </a:txBody>
                  <a:tcPr marL="13393" marR="13393" marT="13393"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74541627"/>
                  </a:ext>
                </a:extLst>
              </a:tr>
              <a:tr h="655797">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Pose</a:t>
                      </a:r>
                    </a:p>
                  </a:txBody>
                  <a:tcPr marL="13393" marR="13393" marT="13393"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辞書</a:t>
                      </a:r>
                    </a:p>
                  </a:txBody>
                  <a:tcPr marL="13393" marR="13393" marT="1339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顔の姿勢。</a:t>
                      </a:r>
                      <a:b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３次元の回転をロール（</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Roll</a:t>
                      </a: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）、ヨー（</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Yaw</a:t>
                      </a: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）、ピッチ（</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Pitch</a:t>
                      </a: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）で表す</a:t>
                      </a:r>
                    </a:p>
                  </a:txBody>
                  <a:tcPr marL="13393" marR="13393" marT="13393"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98039595"/>
                  </a:ext>
                </a:extLst>
              </a:tr>
              <a:tr h="655797">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Quality</a:t>
                      </a:r>
                    </a:p>
                  </a:txBody>
                  <a:tcPr marL="13393" marR="13393" marT="13393"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辞書</a:t>
                      </a:r>
                    </a:p>
                  </a:txBody>
                  <a:tcPr marL="13393" marR="13393" marT="1339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画像の品質</a:t>
                      </a:r>
                      <a:b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明るさ（</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Brightness</a:t>
                      </a: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）と鮮明さ（</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Sharpness</a:t>
                      </a: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）を含む</a:t>
                      </a:r>
                    </a:p>
                  </a:txBody>
                  <a:tcPr marL="13393" marR="13393" marT="13393"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183495768"/>
                  </a:ext>
                </a:extLst>
              </a:tr>
              <a:tr h="347950">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Confidence</a:t>
                      </a:r>
                    </a:p>
                  </a:txBody>
                  <a:tcPr marL="13393" marR="13393" marT="13393"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数値</a:t>
                      </a:r>
                    </a:p>
                  </a:txBody>
                  <a:tcPr marL="13393" marR="13393" marT="1339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検出の信頼度</a:t>
                      </a:r>
                    </a:p>
                  </a:txBody>
                  <a:tcPr marL="13393" marR="13393" marT="13393"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66139726"/>
                  </a:ext>
                </a:extLst>
              </a:tr>
            </a:tbl>
          </a:graphicData>
        </a:graphic>
      </p:graphicFrame>
    </p:spTree>
    <p:extLst>
      <p:ext uri="{BB962C8B-B14F-4D97-AF65-F5344CB8AC3E}">
        <p14:creationId xmlns:p14="http://schemas.microsoft.com/office/powerpoint/2010/main" val="269724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836" y="642047"/>
            <a:ext cx="1677360" cy="369332"/>
          </a:xfrm>
          <a:prstGeom prst="rect">
            <a:avLst/>
          </a:prstGeom>
          <a:solidFill>
            <a:schemeClr val="accent6">
              <a:lumMod val="40000"/>
              <a:lumOff val="60000"/>
            </a:schemeClr>
          </a:solidFill>
        </p:spPr>
        <p:txBody>
          <a:bodyPr wrap="square" rtlCol="0">
            <a:spAutoFit/>
          </a:bodyPr>
          <a:lstStyle/>
          <a:p>
            <a:r>
              <a:rPr lang="en-US" altLang="ja-JP" b="1" smtClean="0">
                <a:latin typeface="Amazon Ember Light" panose="020B0403020204020204" pitchFamily="34" charset="0"/>
                <a:ea typeface="Amazon Ember Light" panose="020B0403020204020204" pitchFamily="34" charset="0"/>
                <a:cs typeface="Amazon Ember Light" panose="020B0403020204020204" pitchFamily="34" charset="0"/>
              </a:rPr>
              <a:t>Rekoginition</a:t>
            </a:r>
            <a:endParaRPr kumimoji="1" lang="ja-JP" altLang="en-US"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 name="テキスト ボックス 2"/>
          <p:cNvSpPr txBox="1"/>
          <p:nvPr/>
        </p:nvSpPr>
        <p:spPr>
          <a:xfrm>
            <a:off x="280837" y="1011379"/>
            <a:ext cx="4801118" cy="646331"/>
          </a:xfrm>
          <a:prstGeom prst="rect">
            <a:avLst/>
          </a:prstGeom>
          <a:solidFill>
            <a:schemeClr val="accent1">
              <a:lumMod val="40000"/>
              <a:lumOff val="60000"/>
            </a:schemeClr>
          </a:solidFill>
        </p:spPr>
        <p:txBody>
          <a:bodyPr wrap="square" rtlCol="0">
            <a:spAutoFit/>
          </a:bodyPr>
          <a:lstStyle/>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機能：</a:t>
            </a:r>
            <a:r>
              <a:rPr lang="ja-JP" altLang="en-US" sz="1200" b="1">
                <a:latin typeface="Amazon Ember Light" panose="020B0403020204020204" pitchFamily="34" charset="0"/>
                <a:ea typeface="Amazon Ember Light" panose="020B0403020204020204" pitchFamily="34" charset="0"/>
                <a:cs typeface="Amazon Ember Light" panose="020B0403020204020204" pitchFamily="34" charset="0"/>
              </a:rPr>
              <a:t>画像内</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の顔を検出する</a:t>
            </a:r>
            <a:endPar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endParaRPr>
          </a:p>
          <a:p>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使い方：</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detect_faces</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 Image= { ‘Bytes’: </a:t>
            </a:r>
            <a:r>
              <a:rPr kumimoji="1"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画像データ</a:t>
            </a:r>
            <a:r>
              <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a:t>
            </a:r>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 </a:t>
            </a:r>
            <a:r>
              <a:rPr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rPr>
              <a:t>)</a:t>
            </a:r>
            <a:endParaRPr kumimoji="1" lang="en-US" altLang="ja-JP" sz="1200" b="1" smtClean="0">
              <a:latin typeface="Amazon Ember Light" panose="020B0403020204020204" pitchFamily="34" charset="0"/>
              <a:ea typeface="Amazon Ember Light" panose="020B0403020204020204" pitchFamily="34" charset="0"/>
              <a:cs typeface="Amazon Ember Light" panose="020B0403020204020204" pitchFamily="34" charset="0"/>
            </a:endParaRPr>
          </a:p>
          <a:p>
            <a:r>
              <a:rPr lang="ja-JP" altLang="en-US" sz="1200" b="1" smtClean="0">
                <a:latin typeface="Amazon Ember Light" panose="020B0403020204020204" pitchFamily="34" charset="0"/>
                <a:ea typeface="Amazon Ember Light" panose="020B0403020204020204" pitchFamily="34" charset="0"/>
                <a:cs typeface="Amazon Ember Light" panose="020B0403020204020204" pitchFamily="34" charset="0"/>
              </a:rPr>
              <a:t>戻り値：検出した顔の情報を含む辞書</a:t>
            </a:r>
            <a:endParaRPr kumimoji="1" lang="ja-JP" altLang="en-US" sz="1200" b="1"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 name="テキスト ボックス 3"/>
          <p:cNvSpPr txBox="1"/>
          <p:nvPr/>
        </p:nvSpPr>
        <p:spPr>
          <a:xfrm>
            <a:off x="1956512" y="642047"/>
            <a:ext cx="3125444" cy="369332"/>
          </a:xfrm>
          <a:prstGeom prst="rect">
            <a:avLst/>
          </a:prstGeom>
          <a:noFill/>
        </p:spPr>
        <p:txBody>
          <a:bodyPr wrap="square" rtlCol="0">
            <a:spAutoFit/>
          </a:bodyPr>
          <a:lstStyle/>
          <a:p>
            <a:r>
              <a:rPr lang="en-US" altLang="ja-JP" smtClean="0">
                <a:latin typeface="Amazon Ember Light" panose="020B0403020204020204" pitchFamily="34" charset="0"/>
                <a:ea typeface="Amazon Ember Light" panose="020B0403020204020204" pitchFamily="34" charset="0"/>
                <a:cs typeface="Amazon Ember Light" panose="020B0403020204020204" pitchFamily="34" charset="0"/>
              </a:rPr>
              <a:t>detect_faces</a:t>
            </a:r>
            <a:r>
              <a:rPr kumimoji="1" lang="ja-JP" altLang="en-US" smtClean="0">
                <a:latin typeface="Amazon Ember Light" panose="020B0403020204020204" pitchFamily="34" charset="0"/>
                <a:ea typeface="Amazon Ember Light" panose="020B0403020204020204" pitchFamily="34" charset="0"/>
                <a:cs typeface="Amazon Ember Light" panose="020B0403020204020204" pitchFamily="34" charset="0"/>
              </a:rPr>
              <a:t>メソッド</a:t>
            </a:r>
            <a:endParaRPr kumimoji="1" lang="ja-JP" altLang="en-US"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 name="ホームベース 4"/>
          <p:cNvSpPr/>
          <p:nvPr/>
        </p:nvSpPr>
        <p:spPr>
          <a:xfrm>
            <a:off x="280836" y="1915065"/>
            <a:ext cx="5926347"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smtClean="0"/>
              <a:t>detect_faces </a:t>
            </a:r>
            <a:r>
              <a:rPr lang="ja-JP" altLang="en-US" sz="2000" b="1" smtClean="0"/>
              <a:t>メソッドの引数</a:t>
            </a:r>
            <a:r>
              <a:rPr kumimoji="1" lang="ja-JP" altLang="en-US" sz="2000" b="1" smtClean="0"/>
              <a:t>（</a:t>
            </a:r>
            <a:r>
              <a:rPr kumimoji="1" lang="en-US" altLang="ja-JP" sz="2000" b="1" smtClean="0"/>
              <a:t>P172</a:t>
            </a:r>
            <a:r>
              <a:rPr kumimoji="1" lang="ja-JP" altLang="en-US" sz="2000" b="1" smtClean="0"/>
              <a:t>～</a:t>
            </a:r>
            <a:r>
              <a:rPr kumimoji="1" lang="en-US" altLang="ja-JP" sz="2000" b="1" smtClean="0"/>
              <a:t>P173</a:t>
            </a:r>
            <a:r>
              <a:rPr kumimoji="1" lang="ja-JP" altLang="en-US" sz="2000" b="1" smtClean="0"/>
              <a:t>）</a:t>
            </a:r>
            <a:endParaRPr kumimoji="1" lang="ja-JP" altLang="en-US" sz="2000" b="1"/>
          </a:p>
        </p:txBody>
      </p:sp>
      <p:graphicFrame>
        <p:nvGraphicFramePr>
          <p:cNvPr id="6" name="表 5"/>
          <p:cNvGraphicFramePr>
            <a:graphicFrameLocks noGrp="1"/>
          </p:cNvGraphicFramePr>
          <p:nvPr>
            <p:extLst>
              <p:ext uri="{D42A27DB-BD31-4B8C-83A1-F6EECF244321}">
                <p14:modId xmlns:p14="http://schemas.microsoft.com/office/powerpoint/2010/main" val="562689129"/>
              </p:ext>
            </p:extLst>
          </p:nvPr>
        </p:nvGraphicFramePr>
        <p:xfrm>
          <a:off x="280836" y="2561396"/>
          <a:ext cx="5588000" cy="1200150"/>
        </p:xfrm>
        <a:graphic>
          <a:graphicData uri="http://schemas.openxmlformats.org/drawingml/2006/table">
            <a:tbl>
              <a:tblPr/>
              <a:tblGrid>
                <a:gridCol w="828204">
                  <a:extLst>
                    <a:ext uri="{9D8B030D-6E8A-4147-A177-3AD203B41FA5}">
                      <a16:colId xmlns:a16="http://schemas.microsoft.com/office/drawing/2014/main" val="1668363152"/>
                    </a:ext>
                  </a:extLst>
                </a:gridCol>
                <a:gridCol w="685411">
                  <a:extLst>
                    <a:ext uri="{9D8B030D-6E8A-4147-A177-3AD203B41FA5}">
                      <a16:colId xmlns:a16="http://schemas.microsoft.com/office/drawing/2014/main" val="1638395300"/>
                    </a:ext>
                  </a:extLst>
                </a:gridCol>
                <a:gridCol w="685411">
                  <a:extLst>
                    <a:ext uri="{9D8B030D-6E8A-4147-A177-3AD203B41FA5}">
                      <a16:colId xmlns:a16="http://schemas.microsoft.com/office/drawing/2014/main" val="698950765"/>
                    </a:ext>
                  </a:extLst>
                </a:gridCol>
                <a:gridCol w="3388974">
                  <a:extLst>
                    <a:ext uri="{9D8B030D-6E8A-4147-A177-3AD203B41FA5}">
                      <a16:colId xmlns:a16="http://schemas.microsoft.com/office/drawing/2014/main" val="3555203515"/>
                    </a:ext>
                  </a:extLst>
                </a:gridCol>
              </a:tblGrid>
              <a:tr h="257175">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引数名</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型</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必須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機能</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23724291"/>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Image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辞書</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画像データ</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42812357"/>
                  </a:ext>
                </a:extLst>
              </a:tr>
              <a:tr h="695325">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Attributes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リスト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取得する属性。</a:t>
                      </a:r>
                      <a:b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b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 'DEFAULT'] </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または </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 'ALL' ] </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を指定する。</a:t>
                      </a:r>
                      <a:b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デフォルトは </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 'DEFAULT' ]</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441556092"/>
                  </a:ext>
                </a:extLst>
              </a:tr>
            </a:tbl>
          </a:graphicData>
        </a:graphic>
      </p:graphicFrame>
      <p:sp>
        <p:nvSpPr>
          <p:cNvPr id="7" name="テキスト ボックス 6"/>
          <p:cNvSpPr txBox="1"/>
          <p:nvPr/>
        </p:nvSpPr>
        <p:spPr>
          <a:xfrm>
            <a:off x="1119516" y="3985403"/>
            <a:ext cx="8712680" cy="2462213"/>
          </a:xfrm>
          <a:prstGeom prst="rect">
            <a:avLst/>
          </a:prstGeom>
          <a:solidFill>
            <a:schemeClr val="accent4">
              <a:lumMod val="40000"/>
              <a:lumOff val="60000"/>
            </a:schemeClr>
          </a:solidFill>
        </p:spPr>
        <p:txBody>
          <a:bodyPr wrap="square" rtlCol="0">
            <a:spAutoFit/>
          </a:bodyPr>
          <a:lstStyle/>
          <a:p>
            <a:r>
              <a:rPr lang="ja-JP" altLang="en-US" sz="1400" b="1" smtClean="0"/>
              <a:t>◆ 画像データ（</a:t>
            </a:r>
            <a:r>
              <a:rPr lang="en-US" altLang="ja-JP" sz="1400" b="1" smtClean="0"/>
              <a:t>Image</a:t>
            </a:r>
            <a:r>
              <a:rPr lang="ja-JP" altLang="en-US" sz="1400" b="1" smtClean="0"/>
              <a:t>）</a:t>
            </a:r>
            <a:endParaRPr lang="en-US" altLang="ja-JP" sz="1400" b="1" smtClean="0"/>
          </a:p>
          <a:p>
            <a:r>
              <a:rPr kumimoji="1" lang="ja-JP" altLang="en-US" sz="1400" b="1"/>
              <a:t>　</a:t>
            </a:r>
            <a:r>
              <a:rPr kumimoji="1" lang="ja-JP" altLang="en-US" sz="1400" b="1" smtClean="0"/>
              <a:t>・</a:t>
            </a:r>
            <a:r>
              <a:rPr kumimoji="1" lang="en-US" altLang="ja-JP" sz="1400" b="1" smtClean="0"/>
              <a:t>{ ‘Bytes’ : </a:t>
            </a:r>
            <a:r>
              <a:rPr kumimoji="1" lang="ja-JP" altLang="en-US" sz="1400" b="1" smtClean="0"/>
              <a:t>画像データ</a:t>
            </a:r>
            <a:r>
              <a:rPr lang="en-US" altLang="ja-JP" sz="1400" b="1"/>
              <a:t> </a:t>
            </a:r>
            <a:r>
              <a:rPr lang="en-US" altLang="ja-JP" sz="1400" b="1" smtClean="0"/>
              <a:t>} </a:t>
            </a:r>
            <a:r>
              <a:rPr lang="ja-JP" altLang="en-US" sz="1400" b="1" smtClean="0"/>
              <a:t>とすると、画像データを手元のパソコンから</a:t>
            </a:r>
            <a:r>
              <a:rPr lang="en-US" altLang="ja-JP" sz="1400" b="1" smtClean="0"/>
              <a:t>AWS</a:t>
            </a:r>
            <a:r>
              <a:rPr lang="ja-JP" altLang="en-US" sz="1400" b="1" smtClean="0"/>
              <a:t>サーバへ直接アップロード</a:t>
            </a:r>
            <a:endParaRPr lang="en-US" altLang="ja-JP" sz="1400" b="1" smtClean="0"/>
          </a:p>
          <a:p>
            <a:r>
              <a:rPr kumimoji="1" lang="ja-JP" altLang="en-US" sz="1400" b="1"/>
              <a:t>　</a:t>
            </a:r>
            <a:r>
              <a:rPr lang="ja-JP" altLang="en-US" sz="1400" b="1"/>
              <a:t>・</a:t>
            </a:r>
            <a:r>
              <a:rPr kumimoji="1" lang="ja-JP" altLang="en-US" sz="1400" b="1" smtClean="0"/>
              <a:t>画像データの上限サイズは５</a:t>
            </a:r>
            <a:r>
              <a:rPr kumimoji="1" lang="en-US" altLang="ja-JP" sz="1400" b="1" smtClean="0"/>
              <a:t>MB</a:t>
            </a:r>
          </a:p>
          <a:p>
            <a:r>
              <a:rPr lang="ja-JP" altLang="en-US" sz="1400" b="1"/>
              <a:t>　</a:t>
            </a:r>
            <a:r>
              <a:rPr lang="ja-JP" altLang="en-US" sz="1400" b="1" smtClean="0"/>
              <a:t>・</a:t>
            </a:r>
            <a:r>
              <a:rPr lang="en-US" altLang="ja-JP" sz="1400" b="1" smtClean="0"/>
              <a:t>{ ‘S3Object’ : { ‘Bucket’ : </a:t>
            </a:r>
            <a:r>
              <a:rPr lang="ja-JP" altLang="en-US" sz="1400" b="1" smtClean="0"/>
              <a:t>バケット名</a:t>
            </a:r>
            <a:r>
              <a:rPr lang="en-US" altLang="ja-JP" sz="1400" b="1" smtClean="0"/>
              <a:t>, ‘Name’ : </a:t>
            </a:r>
            <a:r>
              <a:rPr lang="ja-JP" altLang="en-US" sz="1400" b="1" smtClean="0"/>
              <a:t>キー</a:t>
            </a:r>
            <a:r>
              <a:rPr lang="en-US" altLang="ja-JP" sz="1400" b="1" smtClean="0"/>
              <a:t>} } </a:t>
            </a:r>
            <a:r>
              <a:rPr lang="ja-JP" altLang="en-US" sz="1400" b="1" smtClean="0"/>
              <a:t>とすると、</a:t>
            </a:r>
            <a:endParaRPr lang="en-US" altLang="ja-JP" sz="1400" b="1" smtClean="0"/>
          </a:p>
          <a:p>
            <a:r>
              <a:rPr lang="ja-JP" altLang="en-US" sz="1400" b="1" smtClean="0"/>
              <a:t>　　</a:t>
            </a:r>
            <a:r>
              <a:rPr lang="en-US" altLang="ja-JP" sz="1400" b="1" smtClean="0"/>
              <a:t>S3</a:t>
            </a:r>
            <a:r>
              <a:rPr lang="ja-JP" altLang="en-US" sz="1400" b="1" smtClean="0"/>
              <a:t> にアップロード済みの画像データを処理することができる</a:t>
            </a:r>
            <a:endParaRPr lang="en-US" altLang="ja-JP" sz="1400" b="1" smtClean="0"/>
          </a:p>
          <a:p>
            <a:r>
              <a:rPr kumimoji="1" lang="ja-JP" altLang="en-US" sz="1400" b="1"/>
              <a:t>　</a:t>
            </a:r>
            <a:r>
              <a:rPr kumimoji="1" lang="ja-JP" altLang="en-US" sz="1400" b="1" smtClean="0"/>
              <a:t>・取得する属性（</a:t>
            </a:r>
            <a:r>
              <a:rPr kumimoji="1" lang="en-US" altLang="ja-JP" sz="1400" b="1" smtClean="0"/>
              <a:t>Attributes</a:t>
            </a:r>
            <a:r>
              <a:rPr kumimoji="1" lang="ja-JP" altLang="en-US" sz="1400" b="1" smtClean="0"/>
              <a:t>）</a:t>
            </a:r>
            <a:endParaRPr kumimoji="1" lang="en-US" altLang="ja-JP" sz="1400" b="1" smtClean="0"/>
          </a:p>
          <a:p>
            <a:r>
              <a:rPr lang="ja-JP" altLang="en-US" sz="1400" b="1"/>
              <a:t>　</a:t>
            </a:r>
            <a:r>
              <a:rPr lang="ja-JP" altLang="en-US" sz="1400" b="1" smtClean="0"/>
              <a:t>　</a:t>
            </a:r>
            <a:r>
              <a:rPr lang="en-US" altLang="ja-JP" sz="1400" b="1" smtClean="0"/>
              <a:t>[ ‘DEFAULT’ ] </a:t>
            </a:r>
            <a:r>
              <a:rPr lang="ja-JP" altLang="en-US" sz="1400" b="1" smtClean="0"/>
              <a:t>を指定した場合は、</a:t>
            </a:r>
            <a:endParaRPr lang="en-US" altLang="ja-JP" sz="1400" b="1" smtClean="0"/>
          </a:p>
          <a:p>
            <a:r>
              <a:rPr lang="ja-JP" altLang="en-US" sz="1400" b="1"/>
              <a:t>　</a:t>
            </a:r>
            <a:r>
              <a:rPr lang="ja-JP" altLang="en-US" sz="1400" b="1" smtClean="0"/>
              <a:t>　バウンディングボックス（</a:t>
            </a:r>
            <a:r>
              <a:rPr lang="en-US" altLang="ja-JP" sz="1400" b="1" smtClean="0"/>
              <a:t>BoundingBox</a:t>
            </a:r>
            <a:r>
              <a:rPr lang="ja-JP" altLang="en-US" sz="1400" b="1" smtClean="0"/>
              <a:t>）</a:t>
            </a:r>
            <a:r>
              <a:rPr lang="ja-JP" altLang="en-US" sz="1400" b="1"/>
              <a:t>、</a:t>
            </a:r>
            <a:r>
              <a:rPr lang="ja-JP" altLang="en-US" sz="1400" b="1" smtClean="0"/>
              <a:t>信頼度（</a:t>
            </a:r>
            <a:r>
              <a:rPr lang="en-US" altLang="ja-JP" sz="1400" b="1" smtClean="0"/>
              <a:t>Confidence</a:t>
            </a:r>
            <a:r>
              <a:rPr lang="ja-JP" altLang="en-US" sz="1400" b="1" smtClean="0"/>
              <a:t>）</a:t>
            </a:r>
            <a:endParaRPr lang="en-US" altLang="ja-JP" sz="1400" b="1" smtClean="0"/>
          </a:p>
          <a:p>
            <a:r>
              <a:rPr lang="ja-JP" altLang="en-US" sz="1400" b="1"/>
              <a:t>　</a:t>
            </a:r>
            <a:r>
              <a:rPr lang="ja-JP" altLang="en-US" sz="1400" b="1" smtClean="0"/>
              <a:t>　姿勢（</a:t>
            </a:r>
            <a:r>
              <a:rPr lang="en-US" altLang="ja-JP" sz="1400" b="1" smtClean="0"/>
              <a:t>Pose</a:t>
            </a:r>
            <a:r>
              <a:rPr lang="ja-JP" altLang="en-US" sz="1400" b="1" smtClean="0"/>
              <a:t>）、品質（</a:t>
            </a:r>
            <a:r>
              <a:rPr lang="en-US" altLang="ja-JP" sz="1400" b="1" smtClean="0"/>
              <a:t>Quality</a:t>
            </a:r>
            <a:r>
              <a:rPr lang="ja-JP" altLang="en-US" sz="1400" b="1" smtClean="0"/>
              <a:t>）、目印（</a:t>
            </a:r>
            <a:r>
              <a:rPr lang="en-US" altLang="ja-JP" sz="1400" b="1" smtClean="0"/>
              <a:t>Landmarks</a:t>
            </a:r>
            <a:r>
              <a:rPr lang="ja-JP" altLang="en-US" sz="1400" b="1" smtClean="0"/>
              <a:t>）の情報を取得できる。</a:t>
            </a:r>
            <a:endParaRPr lang="en-US" altLang="ja-JP" sz="1400" b="1" smtClean="0"/>
          </a:p>
          <a:p>
            <a:r>
              <a:rPr kumimoji="1" lang="ja-JP" altLang="en-US" sz="1400" b="1"/>
              <a:t>　</a:t>
            </a:r>
            <a:r>
              <a:rPr kumimoji="1" lang="ja-JP" altLang="en-US" sz="1400" b="1" smtClean="0"/>
              <a:t>　</a:t>
            </a:r>
            <a:r>
              <a:rPr kumimoji="1" lang="en-US" altLang="ja-JP" sz="1400" b="1" smtClean="0"/>
              <a:t>[ ‘ALL’ ] </a:t>
            </a:r>
            <a:r>
              <a:rPr kumimoji="1" lang="ja-JP" altLang="en-US" sz="1400" b="1" smtClean="0"/>
              <a:t>を指定した場合は、</a:t>
            </a:r>
            <a:endParaRPr kumimoji="1" lang="en-US" altLang="ja-JP" sz="1400" b="1" smtClean="0"/>
          </a:p>
          <a:p>
            <a:r>
              <a:rPr lang="ja-JP" altLang="en-US" sz="1400" b="1"/>
              <a:t>　</a:t>
            </a:r>
            <a:r>
              <a:rPr lang="ja-JP" altLang="en-US" sz="1400" b="1" smtClean="0"/>
              <a:t>　顔に関してより多くの情報が得られるが、処理時間が長くなる。</a:t>
            </a:r>
            <a:endParaRPr kumimoji="1" lang="ja-JP" altLang="en-US" sz="1400" b="1"/>
          </a:p>
        </p:txBody>
      </p:sp>
    </p:spTree>
    <p:extLst>
      <p:ext uri="{BB962C8B-B14F-4D97-AF65-F5344CB8AC3E}">
        <p14:creationId xmlns:p14="http://schemas.microsoft.com/office/powerpoint/2010/main" val="9150259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15258E38DB6B2B448B0556B184EB0FD8" ma:contentTypeVersion="10" ma:contentTypeDescription="新しいドキュメントを作成します。" ma:contentTypeScope="" ma:versionID="177d8aef74e974d094a6e22a052ece8a">
  <xsd:schema xmlns:xsd="http://www.w3.org/2001/XMLSchema" xmlns:xs="http://www.w3.org/2001/XMLSchema" xmlns:p="http://schemas.microsoft.com/office/2006/metadata/properties" xmlns:ns2="af5512dc-8d60-427c-b6a9-7319ea80f64e" xmlns:ns3="2ed984bd-7eaf-47af-b4ad-07a71b97aa2f" targetNamespace="http://schemas.microsoft.com/office/2006/metadata/properties" ma:root="true" ma:fieldsID="b875c26f7e19b7d6ce4d2c3b3d6a1de3" ns2:_="" ns3:_="">
    <xsd:import namespace="af5512dc-8d60-427c-b6a9-7319ea80f64e"/>
    <xsd:import namespace="2ed984bd-7eaf-47af-b4ad-07a71b97aa2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5512dc-8d60-427c-b6a9-7319ea80f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ed984bd-7eaf-47af-b4ad-07a71b97aa2f"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932E4B-D740-4824-9F3A-7CCC512D270C}"/>
</file>

<file path=customXml/itemProps2.xml><?xml version="1.0" encoding="utf-8"?>
<ds:datastoreItem xmlns:ds="http://schemas.openxmlformats.org/officeDocument/2006/customXml" ds:itemID="{79F9AC82-D5B0-4A61-BADD-C06089147645}"/>
</file>

<file path=customXml/itemProps3.xml><?xml version="1.0" encoding="utf-8"?>
<ds:datastoreItem xmlns:ds="http://schemas.openxmlformats.org/officeDocument/2006/customXml" ds:itemID="{B3BEB2B7-2D54-41FB-BCEB-82BD53004647}"/>
</file>

<file path=docProps/app.xml><?xml version="1.0" encoding="utf-8"?>
<Properties xmlns="http://schemas.openxmlformats.org/officeDocument/2006/extended-properties" xmlns:vt="http://schemas.openxmlformats.org/officeDocument/2006/docPropsVTypes">
  <TotalTime>952</TotalTime>
  <Words>1679</Words>
  <Application>Microsoft Office PowerPoint</Application>
  <PresentationFormat>ワイド画面</PresentationFormat>
  <Paragraphs>889</Paragraphs>
  <Slides>35</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35</vt:i4>
      </vt:variant>
    </vt:vector>
  </HeadingPairs>
  <TitlesOfParts>
    <vt:vector size="43" baseType="lpstr">
      <vt:lpstr>Amazon Ember</vt:lpstr>
      <vt:lpstr>Amazon Ember Light</vt:lpstr>
      <vt:lpstr>Meiryo</vt:lpstr>
      <vt:lpstr>游ゴシック</vt:lpstr>
      <vt:lpstr>游ゴシック Light</vt:lpstr>
      <vt:lpstr>Arial</vt:lpstr>
      <vt:lpstr>Consolas</vt:lpstr>
      <vt:lpstr>Office テーマ</vt:lpstr>
      <vt:lpstr>実習科目研修 クラウドコンピューティングA</vt:lpstr>
      <vt:lpstr>PowerPoint プレゼンテーション</vt:lpstr>
      <vt:lpstr>機械学習マネージドサービス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実習科目研修 クラウドコンピューティングA</dc:title>
  <dc:creator>武田 陽一郎</dc:creator>
  <cp:lastModifiedBy>武田 陽一郎</cp:lastModifiedBy>
  <cp:revision>77</cp:revision>
  <dcterms:created xsi:type="dcterms:W3CDTF">2022-04-27T08:15:28Z</dcterms:created>
  <dcterms:modified xsi:type="dcterms:W3CDTF">2022-05-18T02:38:14Z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0x01010015258E38DB6B2B448B0556B184EB0FD8</vt:lpwstr>
  </property>
</Properties>
</file>