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6" r:id="rId30"/>
    <p:sldId id="297" r:id="rId31"/>
    <p:sldId id="298" r:id="rId32"/>
    <p:sldId id="299" r:id="rId33"/>
    <p:sldId id="300" r:id="rId34"/>
    <p:sldId id="284" r:id="rId35"/>
    <p:sldId id="287" r:id="rId36"/>
    <p:sldId id="285" r:id="rId37"/>
    <p:sldId id="288" r:id="rId38"/>
    <p:sldId id="289" r:id="rId39"/>
    <p:sldId id="290" r:id="rId40"/>
    <p:sldId id="291" r:id="rId41"/>
    <p:sldId id="292" r:id="rId42"/>
    <p:sldId id="293" r:id="rId43"/>
    <p:sldId id="294" r:id="rId44"/>
    <p:sldId id="29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F57AF-3446-474C-8DEE-C71F51260835}" type="datetimeFigureOut">
              <a:rPr kumimoji="1" lang="ja-JP" altLang="en-US" smtClean="0"/>
              <a:t>2022/6/14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D8AB3-B7ED-4369-B011-D229F859E146}" type="slidenum">
              <a:rPr kumimoji="1" lang="ja-JP" altLang="en-US" smtClean="0"/>
              <a:t>‹#›</a:t>
            </a:fld>
            <a:endParaRPr kumimoji="1" lang="ja-JP" altLang="en-US"/>
          </a:p>
        </p:txBody>
      </p:sp>
    </p:spTree>
    <p:extLst>
      <p:ext uri="{BB962C8B-B14F-4D97-AF65-F5344CB8AC3E}">
        <p14:creationId xmlns:p14="http://schemas.microsoft.com/office/powerpoint/2010/main" val="31472042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AWS ではマネージド ML サービスのセットを用意しており、ML の経験がなくてもアプリケーションに統合できます。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コンピュータービジョン – Amazon Rekognition を使用すると、イメージと動画の両方で物体認識と顔認識ができます。Amazon Textract では、イメージ内のテキストを抽出できます。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音声 – Amazon Polly ではテキストの読み上げができ、Amazon Transcribe では音声をテキストに変換できます。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言語 – Amazon Comprehend では NLP を活用して、テキストに含まれるインサイトと関係を見つけることができます。Amazon Translate では、テキストをさまざまな言語に翻訳できます。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チャットボット – Amazon Lex は、音声または文字テキストを介したインタラクティブな会話アプリケーションの構築を支援するサービスです。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予測 – Amazon Forecast では機械学習を活用して、時系列データと追加の変数を組み合わせることにより予測を立てます。</a:t>
            </a:r>
          </a:p>
          <a:p>
            <a:pPr marL="171450" lvl="0" indent="-171450" rtl="0">
              <a:buFont typeface="Arial" panose="020B0604020202020204" pitchFamily="34" charset="0"/>
              <a:buChar char="•"/>
            </a:pPr>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レコメンデーション – Amazon Personalize は別種の機械学習サービスです。顧客別にパーソナライズされたレコメンデーションの作成に役立ちます。</a:t>
            </a:r>
          </a:p>
          <a:p>
            <a:pPr lvl="0"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以上のマネージドサービスは、懸案のドメインのさまざまな側面でトレーニングされています。プロセスを開始できるように特定のデータをご用意ください。</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 </a:t>
            </a:r>
          </a:p>
          <a:p>
            <a:pPr rtl="0"/>
            <a:r>
              <a:rPr lang="ja-JP" sz="1100" kern="1200">
                <a:solidFill>
                  <a:schemeClr val="tx1"/>
                </a:solidFill>
                <a:effectLst/>
                <a:latin typeface="Amazon Ember" panose="020B0603020204020204" pitchFamily="34" charset="0"/>
                <a:ea typeface="Meiryo" panose="020B0604030504040204" pitchFamily="34" charset="-128"/>
                <a:cs typeface="Amazon Ember" panose="020B0603020204020204" pitchFamily="34" charset="0"/>
              </a:rPr>
              <a:t>自分で操作する方法を学んでから、コースの後半でこれらの管理サービスの多くについて学習します。</a:t>
            </a:r>
          </a:p>
        </p:txBody>
      </p:sp>
    </p:spTree>
    <p:extLst>
      <p:ext uri="{BB962C8B-B14F-4D97-AF65-F5344CB8AC3E}">
        <p14:creationId xmlns:p14="http://schemas.microsoft.com/office/powerpoint/2010/main" val="15115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212779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90391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68048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12810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25314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240867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75186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65031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297990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56324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94786A-CE5F-452C-9077-C86C1D9C7BE8}" type="datetimeFigureOut">
              <a:rPr kumimoji="1" lang="ja-JP" altLang="en-US" smtClean="0"/>
              <a:t>2022/6/14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95386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4786A-CE5F-452C-9077-C86C1D9C7BE8}" type="datetimeFigureOut">
              <a:rPr kumimoji="1" lang="ja-JP" altLang="en-US" smtClean="0"/>
              <a:t>2022/6/14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427B3-CB17-4EF4-A9B9-D73558CF0739}" type="slidenum">
              <a:rPr kumimoji="1" lang="ja-JP" altLang="en-US" smtClean="0"/>
              <a:t>‹#›</a:t>
            </a:fld>
            <a:endParaRPr kumimoji="1" lang="ja-JP" altLang="en-US"/>
          </a:p>
        </p:txBody>
      </p:sp>
    </p:spTree>
    <p:extLst>
      <p:ext uri="{BB962C8B-B14F-4D97-AF65-F5344CB8AC3E}">
        <p14:creationId xmlns:p14="http://schemas.microsoft.com/office/powerpoint/2010/main" val="302702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NULL"/><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NUL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ws.amazon.com/jp/forecas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ws.amazon.com/jp/comprehen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ws.amazon.com/jp/le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1524000" y="1122363"/>
            <a:ext cx="9144000" cy="2387600"/>
          </a:xfrm>
        </p:spPr>
        <p:txBody>
          <a:bodyPr>
            <a:normAutofit/>
          </a:bodyPr>
          <a:lstStyle/>
          <a:p>
            <a:r>
              <a:rPr lang="ja-JP" altLang="en-US" sz="4800" b="1"/>
              <a:t>実習科目</a:t>
            </a:r>
            <a:r>
              <a:rPr lang="ja-JP" altLang="en-US" sz="4800" b="1" smtClean="0"/>
              <a:t>研修</a:t>
            </a:r>
            <a:r>
              <a:rPr lang="en-US" altLang="ja-JP" sz="4800" b="1" smtClean="0"/>
              <a:t/>
            </a:r>
            <a:br>
              <a:rPr lang="en-US" altLang="ja-JP" sz="4800" b="1" smtClean="0"/>
            </a:br>
            <a:r>
              <a:rPr lang="ja-JP" altLang="en-US" sz="4800" b="1" smtClean="0"/>
              <a:t>クラウドコンピューティング</a:t>
            </a:r>
            <a:r>
              <a:rPr lang="en-US" altLang="ja-JP" sz="4800" b="1" smtClean="0"/>
              <a:t>A</a:t>
            </a:r>
            <a:endParaRPr kumimoji="1" lang="ja-JP" altLang="en-US" sz="4800" b="1"/>
          </a:p>
        </p:txBody>
      </p:sp>
      <p:sp>
        <p:nvSpPr>
          <p:cNvPr id="5" name="サブタイトル 2"/>
          <p:cNvSpPr>
            <a:spLocks noGrp="1"/>
          </p:cNvSpPr>
          <p:nvPr>
            <p:ph type="subTitle" idx="1"/>
          </p:nvPr>
        </p:nvSpPr>
        <p:spPr>
          <a:xfrm>
            <a:off x="1524000" y="3602038"/>
            <a:ext cx="9144000" cy="2505464"/>
          </a:xfrm>
        </p:spPr>
        <p:txBody>
          <a:bodyPr>
            <a:normAutofit/>
          </a:bodyPr>
          <a:lstStyle/>
          <a:p>
            <a:r>
              <a:rPr kumimoji="1" lang="en-US" altLang="ja-JP" b="1" smtClean="0"/>
              <a:t>AWS</a:t>
            </a:r>
            <a:r>
              <a:rPr kumimoji="1" lang="ja-JP" altLang="en-US" b="1" smtClean="0"/>
              <a:t>　</a:t>
            </a:r>
            <a:r>
              <a:rPr kumimoji="1" lang="en-US" altLang="ja-JP" b="1" smtClean="0"/>
              <a:t>AI</a:t>
            </a:r>
            <a:r>
              <a:rPr kumimoji="1" lang="ja-JP" altLang="en-US" b="1" smtClean="0"/>
              <a:t>サービス</a:t>
            </a:r>
            <a:r>
              <a:rPr kumimoji="1" lang="en-US" altLang="ja-JP" b="1" smtClean="0"/>
              <a:t>API</a:t>
            </a:r>
            <a:r>
              <a:rPr kumimoji="1" lang="ja-JP" altLang="en-US" b="1" smtClean="0"/>
              <a:t>を使用した</a:t>
            </a:r>
            <a:r>
              <a:rPr kumimoji="1" lang="en-US" altLang="ja-JP" b="1" smtClean="0"/>
              <a:t>AI</a:t>
            </a:r>
            <a:r>
              <a:rPr kumimoji="1" lang="ja-JP" altLang="en-US" b="1" smtClean="0"/>
              <a:t>システムの開発</a:t>
            </a:r>
            <a:endParaRPr kumimoji="1" lang="en-US" altLang="ja-JP" b="1" smtClean="0"/>
          </a:p>
          <a:p>
            <a:r>
              <a:rPr lang="ja-JP" altLang="en-US" b="1" smtClean="0"/>
              <a:t>第３回　</a:t>
            </a:r>
            <a:endParaRPr lang="en-US" altLang="ja-JP" b="1" smtClean="0"/>
          </a:p>
          <a:p>
            <a:pPr algn="l"/>
            <a:r>
              <a:rPr lang="en-US" altLang="ja-JP" b="1"/>
              <a:t>Comprehend</a:t>
            </a:r>
            <a:r>
              <a:rPr lang="ja-JP" altLang="en-US" b="1" smtClean="0"/>
              <a:t>（文章から話題や感情を抽出）サービス</a:t>
            </a:r>
            <a:endParaRPr lang="en-US" altLang="ja-JP" b="1" smtClean="0"/>
          </a:p>
          <a:p>
            <a:pPr algn="l"/>
            <a:r>
              <a:rPr lang="en-US" altLang="ja-JP" b="1" smtClean="0"/>
              <a:t>Forecast</a:t>
            </a:r>
            <a:r>
              <a:rPr lang="ja-JP" altLang="en-US" b="1" smtClean="0"/>
              <a:t>（予測）サービス</a:t>
            </a:r>
            <a:endParaRPr lang="en-US" altLang="ja-JP" b="1" smtClean="0"/>
          </a:p>
          <a:p>
            <a:pPr algn="l"/>
            <a:r>
              <a:rPr lang="en-US" altLang="ja-JP" b="1" smtClean="0"/>
              <a:t>Lex</a:t>
            </a:r>
            <a:r>
              <a:rPr lang="ja-JP" altLang="en-US" b="1" smtClean="0"/>
              <a:t>（対話型エージェント）サービス</a:t>
            </a:r>
            <a:endParaRPr lang="en-US" altLang="ja-JP" b="1" smtClean="0"/>
          </a:p>
        </p:txBody>
      </p:sp>
    </p:spTree>
    <p:extLst>
      <p:ext uri="{BB962C8B-B14F-4D97-AF65-F5344CB8AC3E}">
        <p14:creationId xmlns:p14="http://schemas.microsoft.com/office/powerpoint/2010/main" val="3157147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9782356"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文字列の感情を分析するプログラム</a:t>
            </a:r>
            <a:r>
              <a:rPr kumimoji="1" lang="ja-JP" altLang="en-US" sz="2000" b="1" smtClean="0"/>
              <a:t>（</a:t>
            </a:r>
            <a:r>
              <a:rPr kumimoji="1" lang="en-US" altLang="ja-JP" sz="2000" b="1" smtClean="0"/>
              <a:t>P276</a:t>
            </a:r>
            <a:r>
              <a:rPr kumimoji="1" lang="ja-JP" altLang="en-US" sz="2000" b="1" smtClean="0"/>
              <a:t>～</a:t>
            </a:r>
            <a:r>
              <a:rPr kumimoji="1" lang="en-US" altLang="ja-JP" sz="2000" b="1" smtClean="0"/>
              <a:t>P277</a:t>
            </a:r>
            <a:r>
              <a:rPr kumimoji="1" lang="ja-JP" altLang="en-US" sz="2000" b="1" smtClean="0"/>
              <a:t>）</a:t>
            </a:r>
            <a:r>
              <a:rPr kumimoji="1" lang="en-US" altLang="ja-JP" sz="2000" b="1" smtClean="0"/>
              <a:t>comp_sentiment_dump.py</a:t>
            </a:r>
            <a:endParaRPr kumimoji="1" lang="ja-JP" altLang="en-US" sz="2000" b="1"/>
          </a:p>
        </p:txBody>
      </p:sp>
      <p:sp>
        <p:nvSpPr>
          <p:cNvPr id="3" name="正方形/長方形 2"/>
          <p:cNvSpPr/>
          <p:nvPr/>
        </p:nvSpPr>
        <p:spPr>
          <a:xfrm>
            <a:off x="301924" y="943033"/>
            <a:ext cx="7246189" cy="2677656"/>
          </a:xfrm>
          <a:prstGeom prst="rect">
            <a:avLst/>
          </a:prstGeom>
          <a:solidFill>
            <a:schemeClr val="accent4">
              <a:lumMod val="20000"/>
              <a:lumOff val="80000"/>
            </a:schemeClr>
          </a:solidFill>
        </p:spPr>
        <p:txBody>
          <a:bodyPr wrap="square">
            <a:spAutoFit/>
          </a:bodyPr>
          <a:lstStyle/>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各種ライブラリのインポート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json</a:t>
            </a:r>
          </a:p>
          <a:p>
            <a:r>
              <a:rPr lang="en-US" altLang="ja-JP" sz="1400" b="1">
                <a:solidFill>
                  <a:srgbClr val="000000"/>
                </a:solidFill>
                <a:latin typeface="Consolas" panose="020B0609020204030204" pitchFamily="49" charset="0"/>
              </a:rPr>
              <a:t/>
            </a:r>
            <a:br>
              <a:rPr lang="en-US" altLang="ja-JP" sz="1400" b="1">
                <a:solidFill>
                  <a:srgbClr val="000000"/>
                </a:solidFill>
                <a:latin typeface="Consolas" panose="020B0609020204030204" pitchFamily="49" charset="0"/>
              </a:rPr>
            </a:br>
            <a:r>
              <a:rPr lang="en-US" altLang="ja-JP" sz="1400" b="1">
                <a:solidFill>
                  <a:srgbClr val="008000"/>
                </a:solidFill>
                <a:latin typeface="Consolas" panose="020B0609020204030204" pitchFamily="49" charset="0"/>
              </a:rPr>
              <a:t># Comprehend</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comprehend = boto3.client(</a:t>
            </a:r>
            <a:r>
              <a:rPr lang="en-US" altLang="ja-JP" sz="1400" b="1">
                <a:solidFill>
                  <a:srgbClr val="A31515"/>
                </a:solidFill>
                <a:latin typeface="Consolas" panose="020B0609020204030204" pitchFamily="49" charset="0"/>
              </a:rPr>
              <a:t>'comprehend'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処理対象の文字列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"I'm looking forward to visiting Japan next summer."</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感情を分析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comprehend.detect_sentiment(</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結果を整形して表示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(json.dumps(result, </a:t>
            </a:r>
            <a:r>
              <a:rPr lang="en-US" altLang="ja-JP" sz="1400" b="1">
                <a:solidFill>
                  <a:srgbClr val="001080"/>
                </a:solidFill>
                <a:latin typeface="Consolas" panose="020B0609020204030204" pitchFamily="49" charset="0"/>
              </a:rPr>
              <a:t>indent</a:t>
            </a:r>
            <a:r>
              <a:rPr lang="en-US" altLang="ja-JP" sz="1400" b="1">
                <a:solidFill>
                  <a:srgbClr val="000000"/>
                </a:solidFill>
                <a:latin typeface="Consolas" panose="020B0609020204030204" pitchFamily="49" charset="0"/>
              </a:rPr>
              <a:t>=</a:t>
            </a:r>
            <a:r>
              <a:rPr lang="en-US" altLang="ja-JP" sz="1400" b="1">
                <a:solidFill>
                  <a:srgbClr val="098658"/>
                </a:solidFill>
                <a:latin typeface="Consolas" panose="020B0609020204030204" pitchFamily="49" charset="0"/>
              </a:rPr>
              <a:t>2</a:t>
            </a: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テキスト ボックス 3"/>
          <p:cNvSpPr txBox="1"/>
          <p:nvPr/>
        </p:nvSpPr>
        <p:spPr>
          <a:xfrm>
            <a:off x="365185" y="4568390"/>
            <a:ext cx="167736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Comprehend</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365185" y="4937722"/>
            <a:ext cx="6290568"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の</a:t>
            </a:r>
            <a:r>
              <a:rPr lang="ja-JP" altLang="en-US" sz="1200" b="1">
                <a:ea typeface="Amazon Ember Light" panose="020B0403020204020204" pitchFamily="34" charset="0"/>
                <a:cs typeface="Amazon Ember Light" panose="020B0403020204020204" pitchFamily="34" charset="0"/>
              </a:rPr>
              <a:t>感情</a:t>
            </a:r>
            <a:r>
              <a:rPr lang="ja-JP" altLang="en-US" sz="1200" b="1" smtClean="0">
                <a:ea typeface="Amazon Ember Light" panose="020B0403020204020204" pitchFamily="34" charset="0"/>
                <a:cs typeface="Amazon Ember Light" panose="020B0403020204020204" pitchFamily="34" charset="0"/>
              </a:rPr>
              <a:t>を分析する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detect_sentiment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kumimoji="1" lang="en-US" altLang="ja-JP" sz="1200" b="1" smtClean="0">
                <a:ea typeface="Amazon Ember Light" panose="020B0403020204020204" pitchFamily="34" charset="0"/>
                <a:cs typeface="Amazon Ember Light" panose="020B0403020204020204" pitchFamily="34" charset="0"/>
              </a:rPr>
              <a:t>Text= </a:t>
            </a:r>
            <a:r>
              <a:rPr kumimoji="1" lang="ja-JP" altLang="en-US" sz="1200" b="1" smtClean="0">
                <a:ea typeface="Amazon Ember Light" panose="020B0403020204020204" pitchFamily="34" charset="0"/>
                <a:cs typeface="Amazon Ember Light" panose="020B0403020204020204" pitchFamily="34" charset="0"/>
              </a:rPr>
              <a:t>文字列</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LanguageCode</a:t>
            </a:r>
            <a:r>
              <a:rPr lang="ja-JP" altLang="en-US" sz="1200" b="1" smtClean="0">
                <a:ea typeface="Amazon Ember Light" panose="020B0403020204020204" pitchFamily="34" charset="0"/>
                <a:cs typeface="Amazon Ember Light" panose="020B0403020204020204" pitchFamily="34" charset="0"/>
              </a:rPr>
              <a:t>＝言語コード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分析</a:t>
            </a:r>
            <a:r>
              <a:rPr lang="ja-JP" altLang="en-US" sz="1200" b="1" smtClean="0">
                <a:ea typeface="Amazon Ember Light" panose="020B0403020204020204" pitchFamily="34" charset="0"/>
                <a:cs typeface="Amazon Ember Light" panose="020B0403020204020204" pitchFamily="34" charset="0"/>
              </a:rPr>
              <a:t>した言語の情報を含む辞書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2042546" y="4568390"/>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detect_sentiment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P277</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72955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7450437" y="1007404"/>
            <a:ext cx="3740228" cy="5496913"/>
          </a:xfrm>
          <a:prstGeom prst="rect">
            <a:avLst/>
          </a:prstGeom>
        </p:spPr>
      </p:pic>
      <p:sp>
        <p:nvSpPr>
          <p:cNvPr id="3" name="ホームベース 2"/>
          <p:cNvSpPr/>
          <p:nvPr/>
        </p:nvSpPr>
        <p:spPr>
          <a:xfrm>
            <a:off x="224286" y="181155"/>
            <a:ext cx="619376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CSV</a:t>
            </a:r>
            <a:r>
              <a:rPr lang="ja-JP" altLang="en-US" sz="2000" b="1" smtClean="0"/>
              <a:t>ファイルの感情を分析する</a:t>
            </a:r>
            <a:r>
              <a:rPr kumimoji="1" lang="ja-JP" altLang="en-US" sz="2000" b="1" smtClean="0"/>
              <a:t>（</a:t>
            </a:r>
            <a:r>
              <a:rPr kumimoji="1" lang="en-US" altLang="ja-JP" sz="2000" b="1" smtClean="0"/>
              <a:t>P278</a:t>
            </a:r>
            <a:r>
              <a:rPr kumimoji="1" lang="ja-JP" altLang="en-US" sz="2000" b="1" smtClean="0"/>
              <a:t>～</a:t>
            </a:r>
            <a:r>
              <a:rPr kumimoji="1" lang="en-US" altLang="ja-JP" sz="2000" b="1" smtClean="0"/>
              <a:t>P281</a:t>
            </a:r>
            <a:r>
              <a:rPr kumimoji="1" lang="ja-JP" altLang="en-US" sz="2000" b="1" smtClean="0"/>
              <a:t>）</a:t>
            </a:r>
            <a:endParaRPr kumimoji="1" lang="ja-JP" altLang="en-US" sz="2000" b="1"/>
          </a:p>
        </p:txBody>
      </p:sp>
      <p:pic>
        <p:nvPicPr>
          <p:cNvPr id="5" name="図 4"/>
          <p:cNvPicPr>
            <a:picLocks noChangeAspect="1"/>
          </p:cNvPicPr>
          <p:nvPr/>
        </p:nvPicPr>
        <p:blipFill>
          <a:blip r:embed="rId3"/>
          <a:stretch>
            <a:fillRect/>
          </a:stretch>
        </p:blipFill>
        <p:spPr>
          <a:xfrm>
            <a:off x="224286" y="1007404"/>
            <a:ext cx="5229225" cy="1238250"/>
          </a:xfrm>
          <a:prstGeom prst="rect">
            <a:avLst/>
          </a:prstGeom>
        </p:spPr>
      </p:pic>
      <p:sp>
        <p:nvSpPr>
          <p:cNvPr id="6" name="右矢印 5"/>
          <p:cNvSpPr/>
          <p:nvPr/>
        </p:nvSpPr>
        <p:spPr>
          <a:xfrm>
            <a:off x="5636777" y="1298725"/>
            <a:ext cx="1630393" cy="6556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定義済み処理 6"/>
          <p:cNvSpPr/>
          <p:nvPr/>
        </p:nvSpPr>
        <p:spPr>
          <a:xfrm>
            <a:off x="1771206" y="2854266"/>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detect_sentiment</a:t>
            </a:r>
          </a:p>
          <a:p>
            <a:pPr algn="ctr"/>
            <a:r>
              <a:rPr lang="ja-JP" altLang="en-US" b="1"/>
              <a:t>メソッド</a:t>
            </a:r>
            <a:endParaRPr kumimoji="1" lang="ja-JP" altLang="en-US" b="1"/>
          </a:p>
        </p:txBody>
      </p:sp>
      <p:sp>
        <p:nvSpPr>
          <p:cNvPr id="8" name="フローチャート: 定義済み処理 7"/>
          <p:cNvSpPr/>
          <p:nvPr/>
        </p:nvSpPr>
        <p:spPr>
          <a:xfrm>
            <a:off x="1771206" y="3955571"/>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translate_text</a:t>
            </a:r>
          </a:p>
          <a:p>
            <a:pPr algn="ctr"/>
            <a:r>
              <a:rPr lang="ja-JP" altLang="en-US" b="1"/>
              <a:t>メソッド</a:t>
            </a:r>
            <a:endParaRPr kumimoji="1" lang="ja-JP" altLang="en-US" b="1"/>
          </a:p>
        </p:txBody>
      </p:sp>
      <p:sp>
        <p:nvSpPr>
          <p:cNvPr id="9" name="屈折矢印 8"/>
          <p:cNvSpPr/>
          <p:nvPr/>
        </p:nvSpPr>
        <p:spPr>
          <a:xfrm>
            <a:off x="5710101" y="1954332"/>
            <a:ext cx="785004" cy="19275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p:cNvSpPr/>
          <p:nvPr/>
        </p:nvSpPr>
        <p:spPr>
          <a:xfrm>
            <a:off x="5109805" y="2836792"/>
            <a:ext cx="353949" cy="183813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0925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9885872"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CSV</a:t>
            </a:r>
            <a:r>
              <a:rPr lang="ja-JP" altLang="en-US" sz="2000" b="1" smtClean="0"/>
              <a:t>ファイルの感情を分析するプログラム</a:t>
            </a:r>
            <a:r>
              <a:rPr kumimoji="1" lang="ja-JP" altLang="en-US" sz="2000" b="1" smtClean="0"/>
              <a:t>（</a:t>
            </a:r>
            <a:r>
              <a:rPr kumimoji="1" lang="en-US" altLang="ja-JP" sz="2000" b="1" smtClean="0"/>
              <a:t>P279</a:t>
            </a:r>
            <a:r>
              <a:rPr kumimoji="1" lang="ja-JP" altLang="en-US" sz="2000" b="1" smtClean="0"/>
              <a:t>～</a:t>
            </a:r>
            <a:r>
              <a:rPr kumimoji="1" lang="en-US" altLang="ja-JP" sz="2000" b="1" smtClean="0"/>
              <a:t>P281</a:t>
            </a:r>
            <a:r>
              <a:rPr kumimoji="1" lang="ja-JP" altLang="en-US" sz="2000" b="1" smtClean="0"/>
              <a:t>）</a:t>
            </a:r>
            <a:r>
              <a:rPr kumimoji="1" lang="en-US" altLang="ja-JP" sz="2000" b="1" smtClean="0"/>
              <a:t>comp_sentiment.py</a:t>
            </a:r>
            <a:endParaRPr kumimoji="1" lang="ja-JP" altLang="en-US" sz="2000" b="1"/>
          </a:p>
        </p:txBody>
      </p:sp>
      <p:sp>
        <p:nvSpPr>
          <p:cNvPr id="3" name="正方形/長方形 2"/>
          <p:cNvSpPr/>
          <p:nvPr/>
        </p:nvSpPr>
        <p:spPr>
          <a:xfrm>
            <a:off x="224285" y="921011"/>
            <a:ext cx="5520907" cy="4524315"/>
          </a:xfrm>
          <a:prstGeom prst="rect">
            <a:avLst/>
          </a:prstGeom>
          <a:solidFill>
            <a:schemeClr val="accent4">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csv</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csv</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リージョンを設定</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region = </a:t>
            </a:r>
            <a:r>
              <a:rPr lang="en-US" altLang="ja-JP" sz="1200" b="1">
                <a:solidFill>
                  <a:srgbClr val="A31515"/>
                </a:solidFill>
                <a:latin typeface="Consolas" panose="020B0609020204030204" pitchFamily="49" charset="0"/>
              </a:rPr>
              <a:t>'us-east-1'</a:t>
            </a:r>
            <a:endParaRPr lang="en-US" altLang="ja-JP" sz="1200" b="1">
              <a:solidFill>
                <a:srgbClr val="000000"/>
              </a:solidFill>
              <a:latin typeface="Consolas" panose="020B0609020204030204" pitchFamily="49" charset="0"/>
            </a:endParaRPr>
          </a:p>
          <a:p>
            <a:r>
              <a:rPr lang="en-US" altLang="ja-JP" sz="1200" b="1">
                <a:solidFill>
                  <a:srgbClr val="008000"/>
                </a:solidFill>
                <a:latin typeface="Consolas" panose="020B0609020204030204" pitchFamily="49" charset="0"/>
              </a:rPr>
              <a:t># Translate</a:t>
            </a:r>
            <a:r>
              <a:rPr lang="ja-JP" altLang="en-US" sz="1200" b="1">
                <a:solidFill>
                  <a:srgbClr val="008000"/>
                </a:solidFill>
                <a:latin typeface="Consolas" panose="020B0609020204030204" pitchFamily="49" charset="0"/>
              </a:rPr>
              <a:t>サービスクライアントを生成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translate = boto3.client(</a:t>
            </a:r>
            <a:r>
              <a:rPr lang="en-US" altLang="ja-JP" sz="1200" b="1">
                <a:solidFill>
                  <a:srgbClr val="A31515"/>
                </a:solidFill>
                <a:latin typeface="Consolas" panose="020B0609020204030204" pitchFamily="49" charset="0"/>
              </a:rPr>
              <a:t>'translate'</a:t>
            </a:r>
            <a:r>
              <a:rPr lang="en-US" altLang="ja-JP" sz="1200" b="1">
                <a:solidFill>
                  <a:srgbClr val="000000"/>
                </a:solidFill>
                <a:latin typeface="Consolas" panose="020B0609020204030204" pitchFamily="49" charset="0"/>
              </a:rPr>
              <a:t>, region)</a:t>
            </a:r>
          </a:p>
          <a:p>
            <a:r>
              <a:rPr lang="en-US" altLang="ja-JP" sz="1200" b="1">
                <a:solidFill>
                  <a:srgbClr val="008000"/>
                </a:solidFill>
                <a:latin typeface="Consolas" panose="020B0609020204030204" pitchFamily="49" charset="0"/>
              </a:rPr>
              <a:t># Comprehend</a:t>
            </a:r>
            <a:r>
              <a:rPr lang="ja-JP" altLang="en-US" sz="1200" b="1">
                <a:solidFill>
                  <a:srgbClr val="008000"/>
                </a:solidFill>
                <a:latin typeface="Consolas" panose="020B0609020204030204" pitchFamily="49" charset="0"/>
              </a:rPr>
              <a:t>サービスクライアントを生成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comprehend = boto3.client(</a:t>
            </a:r>
            <a:r>
              <a:rPr lang="en-US" altLang="ja-JP" sz="1200" b="1">
                <a:solidFill>
                  <a:srgbClr val="A31515"/>
                </a:solidFill>
                <a:latin typeface="Consolas" panose="020B0609020204030204" pitchFamily="49" charset="0"/>
              </a:rPr>
              <a:t>'comprehend'</a:t>
            </a:r>
            <a:r>
              <a:rPr lang="en-US" altLang="ja-JP" sz="1200" b="1">
                <a:solidFill>
                  <a:srgbClr val="000000"/>
                </a:solidFill>
                <a:latin typeface="Consolas" panose="020B0609020204030204" pitchFamily="49" charset="0"/>
              </a:rPr>
              <a:t>, region)</a:t>
            </a:r>
          </a:p>
          <a:p>
            <a:r>
              <a:rPr lang="en-US" altLang="ja-JP" sz="1200" b="1">
                <a:solidFill>
                  <a:srgbClr val="008000"/>
                </a:solidFill>
                <a:latin typeface="Consolas" panose="020B0609020204030204" pitchFamily="49" charset="0"/>
              </a:rPr>
              <a:t># CSV</a:t>
            </a:r>
            <a:r>
              <a:rPr lang="ja-JP" altLang="en-US" sz="1200" b="1">
                <a:solidFill>
                  <a:srgbClr val="008000"/>
                </a:solidFill>
                <a:latin typeface="Consolas" panose="020B0609020204030204" pitchFamily="49" charset="0"/>
              </a:rPr>
              <a:t>ファイルの読み込み</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with</a:t>
            </a:r>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open</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'comp_sentiment.csv'</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encoding</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'utf-8'</a:t>
            </a:r>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as</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file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行単位で読み込む</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row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csv.reader(</a:t>
            </a:r>
            <a:r>
              <a:rPr lang="en-US" altLang="ja-JP" sz="1200" b="1">
                <a:solidFill>
                  <a:srgbClr val="001080"/>
                </a:solidFill>
                <a:latin typeface="Consolas" panose="020B0609020204030204" pitchFamily="49" charset="0"/>
              </a:rPr>
              <a:t>file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３列目の文字列を英語に翻訳</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result_en = translate.translate_text(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Text</a:t>
            </a:r>
            <a:r>
              <a:rPr lang="en-US" altLang="ja-JP" sz="1200" b="1">
                <a:solidFill>
                  <a:srgbClr val="000000"/>
                </a:solidFill>
                <a:latin typeface="Consolas" panose="020B0609020204030204" pitchFamily="49" charset="0"/>
              </a:rPr>
              <a:t>=row[</a:t>
            </a:r>
            <a:r>
              <a:rPr lang="en-US" altLang="ja-JP" sz="1200" b="1">
                <a:solidFill>
                  <a:srgbClr val="098658"/>
                </a:solidFill>
                <a:latin typeface="Consolas" panose="020B0609020204030204" pitchFamily="49" charset="0"/>
              </a:rPr>
              <a:t>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SourceLanguageCode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'auto'</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TargetLanguageCode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'en'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３列目の文字列を日本語に翻訳</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result_ja = translate.translate_text(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Text</a:t>
            </a:r>
            <a:r>
              <a:rPr lang="en-US" altLang="ja-JP" sz="1200" b="1">
                <a:solidFill>
                  <a:srgbClr val="000000"/>
                </a:solidFill>
                <a:latin typeface="Consolas" panose="020B0609020204030204" pitchFamily="49" charset="0"/>
              </a:rPr>
              <a:t>=row[</a:t>
            </a:r>
            <a:r>
              <a:rPr lang="en-US" altLang="ja-JP" sz="1200" b="1">
                <a:solidFill>
                  <a:srgbClr val="098658"/>
                </a:solidFill>
                <a:latin typeface="Consolas" panose="020B0609020204030204" pitchFamily="49" charset="0"/>
              </a:rPr>
              <a:t>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SourceLanguageCode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'auto'</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TargetLanguageCode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'ja'</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正方形/長方形 3"/>
          <p:cNvSpPr/>
          <p:nvPr/>
        </p:nvSpPr>
        <p:spPr>
          <a:xfrm>
            <a:off x="5868838" y="921011"/>
            <a:ext cx="5776823" cy="3231654"/>
          </a:xfrm>
          <a:prstGeom prst="rect">
            <a:avLst/>
          </a:prstGeom>
          <a:solidFill>
            <a:schemeClr val="accent4">
              <a:lumMod val="20000"/>
              <a:lumOff val="80000"/>
            </a:schemeClr>
          </a:solidFill>
        </p:spPr>
        <p:txBody>
          <a:bodyPr wrap="square">
            <a:spAutoFit/>
          </a:bodyPr>
          <a:lstStyle/>
          <a:p>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英語に翻訳された列の文字列の感情を分析</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result_comp = comprehend.detect_sentiment(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Text</a:t>
            </a:r>
            <a:r>
              <a:rPr lang="en-US" altLang="ja-JP" sz="1200" b="1">
                <a:solidFill>
                  <a:srgbClr val="000000"/>
                </a:solidFill>
                <a:latin typeface="Consolas" panose="020B0609020204030204" pitchFamily="49" charset="0"/>
              </a:rPr>
              <a:t>=result_en[</a:t>
            </a:r>
            <a:r>
              <a:rPr lang="en-US" altLang="ja-JP" sz="1200" b="1">
                <a:solidFill>
                  <a:srgbClr val="A31515"/>
                </a:solidFill>
                <a:latin typeface="Consolas" panose="020B0609020204030204" pitchFamily="49" charset="0"/>
              </a:rPr>
              <a:t>'TranslatedText'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LanguageCode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'en'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原文を表示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(row[</a:t>
            </a:r>
            <a:r>
              <a:rPr lang="en-US" altLang="ja-JP" sz="1200" b="1">
                <a:solidFill>
                  <a:srgbClr val="098658"/>
                </a:solidFill>
                <a:latin typeface="Consolas" panose="020B0609020204030204" pitchFamily="49" charset="0"/>
              </a:rPr>
              <a:t>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翻訳された英文を表示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 result_en[</a:t>
            </a:r>
            <a:r>
              <a:rPr lang="en-US" altLang="ja-JP" sz="1200" b="1">
                <a:solidFill>
                  <a:srgbClr val="A31515"/>
                </a:solidFill>
                <a:latin typeface="Consolas" panose="020B0609020204030204" pitchFamily="49" charset="0"/>
              </a:rPr>
              <a:t>'TranslatedText'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翻訳された日本文を表示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 result_ja[</a:t>
            </a:r>
            <a:r>
              <a:rPr lang="en-US" altLang="ja-JP" sz="1200" b="1">
                <a:solidFill>
                  <a:srgbClr val="A31515"/>
                </a:solidFill>
                <a:latin typeface="Consolas" panose="020B0609020204030204" pitchFamily="49" charset="0"/>
              </a:rPr>
              <a:t>'TranslatedText'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感情を表示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(result_comp[</a:t>
            </a:r>
            <a:r>
              <a:rPr lang="en-US" altLang="ja-JP" sz="1200" b="1">
                <a:solidFill>
                  <a:srgbClr val="A31515"/>
                </a:solidFill>
                <a:latin typeface="Consolas" panose="020B0609020204030204" pitchFamily="49" charset="0"/>
              </a:rPr>
              <a:t>'Sentiment'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各感情の情報を取得</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key, value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result_comp[</a:t>
            </a:r>
            <a:r>
              <a:rPr lang="en-US" altLang="ja-JP" sz="1200" b="1">
                <a:solidFill>
                  <a:srgbClr val="A31515"/>
                </a:solidFill>
                <a:latin typeface="Consolas" panose="020B0609020204030204" pitchFamily="49" charset="0"/>
              </a:rPr>
              <a:t>'SentimentScore'</a:t>
            </a:r>
            <a:r>
              <a:rPr lang="en-US" altLang="ja-JP" sz="1200" b="1">
                <a:solidFill>
                  <a:srgbClr val="000000"/>
                </a:solidFill>
                <a:latin typeface="Consolas" panose="020B0609020204030204" pitchFamily="49" charset="0"/>
              </a:rPr>
              <a:t>].items():</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各感情の名前とスコアを表示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{:10}</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.format(key, value))</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改行</a:t>
            </a:r>
            <a:endParaRPr lang="ja-JP" altLang="en-US"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1764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949261" y="335172"/>
            <a:ext cx="5842700" cy="6143265"/>
          </a:xfrm>
          <a:prstGeom prst="rect">
            <a:avLst/>
          </a:prstGeom>
        </p:spPr>
      </p:pic>
      <p:sp>
        <p:nvSpPr>
          <p:cNvPr id="3" name="ホームベース 2"/>
          <p:cNvSpPr/>
          <p:nvPr/>
        </p:nvSpPr>
        <p:spPr>
          <a:xfrm>
            <a:off x="224286" y="181155"/>
            <a:ext cx="511546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キーフレーズ</a:t>
            </a:r>
            <a:r>
              <a:rPr lang="ja-JP" altLang="en-US" sz="2000" b="1" smtClean="0"/>
              <a:t>を抽出する（</a:t>
            </a:r>
            <a:r>
              <a:rPr lang="en-US" altLang="ja-JP" sz="2000" b="1" smtClean="0"/>
              <a:t>P282</a:t>
            </a:r>
            <a:r>
              <a:rPr lang="ja-JP" altLang="en-US" sz="2000" b="1" smtClean="0"/>
              <a:t>～</a:t>
            </a:r>
            <a:r>
              <a:rPr lang="en-US" altLang="ja-JP" sz="2000" b="1" smtClean="0"/>
              <a:t>P284</a:t>
            </a:r>
            <a:r>
              <a:rPr lang="ja-JP" altLang="en-US" sz="2000" b="1" smtClean="0"/>
              <a:t>）</a:t>
            </a:r>
            <a:endParaRPr kumimoji="1" lang="ja-JP" altLang="en-US" sz="2000" b="1"/>
          </a:p>
        </p:txBody>
      </p:sp>
      <p:sp>
        <p:nvSpPr>
          <p:cNvPr id="4" name="正方形/長方形 3"/>
          <p:cNvSpPr/>
          <p:nvPr/>
        </p:nvSpPr>
        <p:spPr>
          <a:xfrm>
            <a:off x="224285" y="1052270"/>
            <a:ext cx="5115465" cy="1323439"/>
          </a:xfrm>
          <a:prstGeom prst="rect">
            <a:avLst/>
          </a:prstGeom>
        </p:spPr>
        <p:txBody>
          <a:bodyPr wrap="square">
            <a:spAutoFit/>
          </a:bodyPr>
          <a:lstStyle/>
          <a:p>
            <a:r>
              <a:rPr lang="en-US" altLang="ja-JP" sz="1600" b="1">
                <a:solidFill>
                  <a:srgbClr val="A31515"/>
                </a:solidFill>
                <a:latin typeface="Consolas" panose="020B0609020204030204" pitchFamily="49" charset="0"/>
              </a:rPr>
              <a:t>I tried to use the 20% OFF coupon, </a:t>
            </a:r>
            <a:r>
              <a:rPr lang="en-US" altLang="ja-JP" sz="1600" b="1">
                <a:solidFill>
                  <a:srgbClr val="0000FF"/>
                </a:solidFill>
                <a:latin typeface="Consolas" panose="020B0609020204030204" pitchFamily="49" charset="0"/>
              </a:rPr>
              <a:t>\</a:t>
            </a:r>
            <a:endParaRPr lang="en-US" altLang="ja-JP" sz="1600" b="1">
              <a:solidFill>
                <a:srgbClr val="000000"/>
              </a:solidFill>
              <a:latin typeface="Consolas" panose="020B0609020204030204" pitchFamily="49" charset="0"/>
            </a:endParaRPr>
          </a:p>
          <a:p>
            <a:r>
              <a:rPr lang="en-US" altLang="ja-JP" sz="1600" b="1">
                <a:solidFill>
                  <a:srgbClr val="A31515"/>
                </a:solidFill>
                <a:latin typeface="Consolas" panose="020B0609020204030204" pitchFamily="49" charset="0"/>
              </a:rPr>
              <a:t>but only 10</a:t>
            </a:r>
            <a:r>
              <a:rPr lang="en-US" altLang="ja-JP" sz="1600" b="1">
                <a:solidFill>
                  <a:srgbClr val="0000FF"/>
                </a:solidFill>
                <a:latin typeface="Consolas" panose="020B0609020204030204" pitchFamily="49" charset="0"/>
              </a:rPr>
              <a:t>% d</a:t>
            </a:r>
            <a:r>
              <a:rPr lang="en-US" altLang="ja-JP" sz="1600" b="1">
                <a:solidFill>
                  <a:srgbClr val="A31515"/>
                </a:solidFill>
                <a:latin typeface="Consolas" panose="020B0609020204030204" pitchFamily="49" charset="0"/>
              </a:rPr>
              <a:t>iscount and I was unable to place an order</a:t>
            </a:r>
            <a:r>
              <a:rPr lang="en-US" altLang="ja-JP" sz="1600" b="1" smtClean="0">
                <a:solidFill>
                  <a:srgbClr val="A31515"/>
                </a:solidFill>
                <a:latin typeface="Consolas" panose="020B0609020204030204" pitchFamily="49" charset="0"/>
              </a:rPr>
              <a:t>.</a:t>
            </a:r>
          </a:p>
          <a:p>
            <a:r>
              <a:rPr lang="ja-JP" altLang="en-US" sz="1600" b="1">
                <a:solidFill>
                  <a:srgbClr val="A31515"/>
                </a:solidFill>
                <a:latin typeface="Consolas" panose="020B0609020204030204" pitchFamily="49" charset="0"/>
              </a:rPr>
              <a:t>（</a:t>
            </a:r>
            <a:r>
              <a:rPr lang="en-US" altLang="ja-JP" sz="1600" b="1" smtClean="0">
                <a:solidFill>
                  <a:srgbClr val="A31515"/>
                </a:solidFill>
                <a:latin typeface="Consolas" panose="020B0609020204030204" pitchFamily="49" charset="0"/>
              </a:rPr>
              <a:t>20%</a:t>
            </a:r>
            <a:r>
              <a:rPr lang="ja-JP" altLang="en-US" sz="1600" b="1" smtClean="0">
                <a:solidFill>
                  <a:srgbClr val="A31515"/>
                </a:solidFill>
                <a:latin typeface="Consolas" panose="020B0609020204030204" pitchFamily="49" charset="0"/>
              </a:rPr>
              <a:t>のクーポンを使用しようとしたのですが、</a:t>
            </a:r>
            <a:r>
              <a:rPr lang="en-US" altLang="ja-JP" sz="1600" b="1" smtClean="0">
                <a:solidFill>
                  <a:srgbClr val="A31515"/>
                </a:solidFill>
                <a:latin typeface="Consolas" panose="020B0609020204030204" pitchFamily="49" charset="0"/>
              </a:rPr>
              <a:t>10%</a:t>
            </a:r>
            <a:r>
              <a:rPr lang="ja-JP" altLang="en-US" sz="1600" b="1" smtClean="0">
                <a:solidFill>
                  <a:srgbClr val="A31515"/>
                </a:solidFill>
                <a:latin typeface="Consolas" panose="020B0609020204030204" pitchFamily="49" charset="0"/>
              </a:rPr>
              <a:t>しか割引がならず、注文できませんでした。）</a:t>
            </a:r>
            <a:endParaRPr lang="en-US" altLang="ja-JP" sz="1600" b="1" smtClean="0">
              <a:solidFill>
                <a:srgbClr val="A31515"/>
              </a:solidFill>
              <a:latin typeface="Consolas" panose="020B0609020204030204" pitchFamily="49" charset="0"/>
            </a:endParaRPr>
          </a:p>
        </p:txBody>
      </p:sp>
      <p:sp>
        <p:nvSpPr>
          <p:cNvPr id="5" name="屈折矢印 4"/>
          <p:cNvSpPr/>
          <p:nvPr/>
        </p:nvSpPr>
        <p:spPr>
          <a:xfrm rot="5400000">
            <a:off x="3575649" y="1142371"/>
            <a:ext cx="914400" cy="3614468"/>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定義済み処理 5"/>
          <p:cNvSpPr/>
          <p:nvPr/>
        </p:nvSpPr>
        <p:spPr>
          <a:xfrm>
            <a:off x="1693568" y="3523501"/>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detect_key_phrases</a:t>
            </a:r>
          </a:p>
          <a:p>
            <a:pPr algn="ctr"/>
            <a:r>
              <a:rPr lang="ja-JP" altLang="en-US" b="1"/>
              <a:t>メソッド</a:t>
            </a:r>
            <a:endParaRPr kumimoji="1" lang="ja-JP" altLang="en-US" b="1"/>
          </a:p>
        </p:txBody>
      </p:sp>
      <p:graphicFrame>
        <p:nvGraphicFramePr>
          <p:cNvPr id="7" name="表 6"/>
          <p:cNvGraphicFramePr>
            <a:graphicFrameLocks noGrp="1"/>
          </p:cNvGraphicFramePr>
          <p:nvPr>
            <p:extLst>
              <p:ext uri="{D42A27DB-BD31-4B8C-83A1-F6EECF244321}">
                <p14:modId xmlns:p14="http://schemas.microsoft.com/office/powerpoint/2010/main" val="205343425"/>
              </p:ext>
            </p:extLst>
          </p:nvPr>
        </p:nvGraphicFramePr>
        <p:xfrm>
          <a:off x="742350" y="5065122"/>
          <a:ext cx="4597400" cy="1495425"/>
        </p:xfrm>
        <a:graphic>
          <a:graphicData uri="http://schemas.openxmlformats.org/drawingml/2006/table">
            <a:tbl>
              <a:tblPr/>
              <a:tblGrid>
                <a:gridCol w="1180285">
                  <a:extLst>
                    <a:ext uri="{9D8B030D-6E8A-4147-A177-3AD203B41FA5}">
                      <a16:colId xmlns:a16="http://schemas.microsoft.com/office/drawing/2014/main" val="775318253"/>
                    </a:ext>
                  </a:extLst>
                </a:gridCol>
                <a:gridCol w="685327">
                  <a:extLst>
                    <a:ext uri="{9D8B030D-6E8A-4147-A177-3AD203B41FA5}">
                      <a16:colId xmlns:a16="http://schemas.microsoft.com/office/drawing/2014/main" val="1221271401"/>
                    </a:ext>
                  </a:extLst>
                </a:gridCol>
                <a:gridCol w="2731788">
                  <a:extLst>
                    <a:ext uri="{9D8B030D-6E8A-4147-A177-3AD203B41FA5}">
                      <a16:colId xmlns:a16="http://schemas.microsoft.com/office/drawing/2014/main" val="3784395544"/>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07044061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Keyphrases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キーフレーズのリスト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2470485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Score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検出の信頼度を表すスコア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0875106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キーフレーズの文字列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348711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BiginOffset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文字列内のキーフレーズの開始位置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5291780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EndOffset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文字列内のキーフレーズの終了位置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70805111"/>
                  </a:ext>
                </a:extLst>
              </a:tr>
            </a:tbl>
          </a:graphicData>
        </a:graphic>
      </p:graphicFrame>
      <p:sp>
        <p:nvSpPr>
          <p:cNvPr id="8" name="フローチャート: 他ページ結合子 7"/>
          <p:cNvSpPr/>
          <p:nvPr/>
        </p:nvSpPr>
        <p:spPr>
          <a:xfrm>
            <a:off x="742350" y="4540924"/>
            <a:ext cx="3493220" cy="431320"/>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抽出</a:t>
            </a:r>
            <a:r>
              <a:rPr lang="ja-JP" altLang="en-US" b="1" smtClean="0"/>
              <a:t>したキーフレーズの情報</a:t>
            </a:r>
            <a:endParaRPr kumimoji="1" lang="ja-JP" altLang="en-US" b="1"/>
          </a:p>
        </p:txBody>
      </p:sp>
    </p:spTree>
    <p:extLst>
      <p:ext uri="{BB962C8B-B14F-4D97-AF65-F5344CB8AC3E}">
        <p14:creationId xmlns:p14="http://schemas.microsoft.com/office/powerpoint/2010/main" val="83592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855740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キーフレーズを抽出するプログラム</a:t>
            </a:r>
            <a:r>
              <a:rPr kumimoji="1" lang="ja-JP" altLang="en-US" sz="2000" b="1" smtClean="0"/>
              <a:t>（</a:t>
            </a:r>
            <a:r>
              <a:rPr kumimoji="1" lang="en-US" altLang="ja-JP" sz="2000" b="1" smtClean="0"/>
              <a:t>P284</a:t>
            </a:r>
            <a:r>
              <a:rPr kumimoji="1" lang="ja-JP" altLang="en-US" sz="2000" b="1" smtClean="0"/>
              <a:t>）</a:t>
            </a:r>
            <a:r>
              <a:rPr kumimoji="1" lang="en-US" altLang="ja-JP" sz="2000" b="1" smtClean="0"/>
              <a:t>comp_phrase_dump.py</a:t>
            </a:r>
            <a:endParaRPr kumimoji="1" lang="ja-JP" altLang="en-US" sz="2000" b="1"/>
          </a:p>
        </p:txBody>
      </p:sp>
      <p:sp>
        <p:nvSpPr>
          <p:cNvPr id="3" name="正方形/長方形 2"/>
          <p:cNvSpPr/>
          <p:nvPr/>
        </p:nvSpPr>
        <p:spPr>
          <a:xfrm>
            <a:off x="224286" y="976585"/>
            <a:ext cx="6952891" cy="2893100"/>
          </a:xfrm>
          <a:prstGeom prst="rect">
            <a:avLst/>
          </a:prstGeom>
          <a:solidFill>
            <a:schemeClr val="accent4">
              <a:lumMod val="20000"/>
              <a:lumOff val="80000"/>
            </a:schemeClr>
          </a:solidFill>
        </p:spPr>
        <p:txBody>
          <a:bodyPr wrap="square">
            <a:spAutoFit/>
          </a:bodyPr>
          <a:lstStyle/>
          <a:p>
            <a:r>
              <a:rPr lang="en-US" altLang="ja-JP" sz="1400" b="1">
                <a:solidFill>
                  <a:srgbClr val="008000"/>
                </a:solidFill>
                <a:latin typeface="Consolas" panose="020B0609020204030204" pitchFamily="49" charset="0"/>
              </a:rPr>
              <a:t># boto3</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json</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json</a:t>
            </a:r>
          </a:p>
          <a:p>
            <a:r>
              <a:rPr lang="en-US" altLang="ja-JP" sz="1400" b="1">
                <a:solidFill>
                  <a:srgbClr val="008000"/>
                </a:solidFill>
                <a:latin typeface="Consolas" panose="020B0609020204030204" pitchFamily="49" charset="0"/>
              </a:rPr>
              <a:t># Comporehend</a:t>
            </a:r>
            <a:r>
              <a:rPr lang="ja-JP" altLang="en-US" sz="1400" b="1">
                <a:solidFill>
                  <a:srgbClr val="008000"/>
                </a:solidFill>
                <a:latin typeface="Consolas" panose="020B0609020204030204" pitchFamily="49" charset="0"/>
              </a:rPr>
              <a:t>サービスクライアントを生成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comprehend = boto3.client(</a:t>
            </a:r>
            <a:r>
              <a:rPr lang="en-US" altLang="ja-JP" sz="1400" b="1">
                <a:solidFill>
                  <a:srgbClr val="A31515"/>
                </a:solidFill>
                <a:latin typeface="Consolas" panose="020B0609020204030204" pitchFamily="49" charset="0"/>
              </a:rPr>
              <a:t>'comprehend'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処理対象の文字列</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"I tried to use the 20% OFF coupon, </a:t>
            </a:r>
            <a:r>
              <a:rPr lang="en-US" altLang="ja-JP" sz="1400" b="1">
                <a:solidFill>
                  <a:srgbClr val="0000FF"/>
                </a:solidFill>
                <a:latin typeface="Consolas" panose="020B0609020204030204" pitchFamily="49" charset="0"/>
              </a:rPr>
              <a:t>\</a:t>
            </a:r>
            <a:endParaRPr lang="en-US" altLang="ja-JP" sz="1400" b="1">
              <a:solidFill>
                <a:srgbClr val="000000"/>
              </a:solidFill>
              <a:latin typeface="Consolas" panose="020B0609020204030204" pitchFamily="49" charset="0"/>
            </a:endParaRPr>
          </a:p>
          <a:p>
            <a:r>
              <a:rPr lang="en-US" altLang="ja-JP" sz="1400" b="1">
                <a:solidFill>
                  <a:srgbClr val="A31515"/>
                </a:solidFill>
                <a:latin typeface="Consolas" panose="020B0609020204030204" pitchFamily="49" charset="0"/>
              </a:rPr>
              <a:t>but only 10</a:t>
            </a:r>
            <a:r>
              <a:rPr lang="en-US" altLang="ja-JP" sz="1400" b="1">
                <a:solidFill>
                  <a:srgbClr val="0000FF"/>
                </a:solidFill>
                <a:latin typeface="Consolas" panose="020B0609020204030204" pitchFamily="49" charset="0"/>
              </a:rPr>
              <a:t>% d</a:t>
            </a:r>
            <a:r>
              <a:rPr lang="en-US" altLang="ja-JP" sz="1400" b="1">
                <a:solidFill>
                  <a:srgbClr val="A31515"/>
                </a:solidFill>
                <a:latin typeface="Consolas" panose="020B0609020204030204" pitchFamily="49" charset="0"/>
              </a:rPr>
              <a:t>iscount and I was unable to place an order."</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キーフレーズを抽出</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comprehend.detect_key_phrases(</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a:t>
            </a:r>
            <a:r>
              <a:rPr lang="en-US" altLang="ja-JP" sz="1400" b="1">
                <a:solidFill>
                  <a:srgbClr val="008000"/>
                </a:solidFill>
                <a:latin typeface="Consolas" panose="020B0609020204030204" pitchFamily="49" charset="0"/>
              </a:rPr>
              <a:t>JSON</a:t>
            </a:r>
            <a:r>
              <a:rPr lang="ja-JP" altLang="en-US" sz="1400" b="1">
                <a:solidFill>
                  <a:srgbClr val="008000"/>
                </a:solidFill>
                <a:latin typeface="Consolas" panose="020B0609020204030204" pitchFamily="49" charset="0"/>
              </a:rPr>
              <a:t>形式に整形して表示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(json.dumps(result, </a:t>
            </a:r>
            <a:r>
              <a:rPr lang="en-US" altLang="ja-JP" sz="1400" b="1">
                <a:solidFill>
                  <a:srgbClr val="001080"/>
                </a:solidFill>
                <a:latin typeface="Consolas" panose="020B0609020204030204" pitchFamily="49" charset="0"/>
              </a:rPr>
              <a:t>indent</a:t>
            </a:r>
            <a:r>
              <a:rPr lang="en-US" altLang="ja-JP" sz="1400" b="1">
                <a:solidFill>
                  <a:srgbClr val="000000"/>
                </a:solidFill>
                <a:latin typeface="Consolas" panose="020B0609020204030204" pitchFamily="49" charset="0"/>
              </a:rPr>
              <a:t>=</a:t>
            </a:r>
            <a:r>
              <a:rPr lang="en-US" altLang="ja-JP" sz="1400" b="1">
                <a:solidFill>
                  <a:srgbClr val="098658"/>
                </a:solidFill>
                <a:latin typeface="Consolas" panose="020B0609020204030204" pitchFamily="49" charset="0"/>
              </a:rPr>
              <a:t>2</a:t>
            </a: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テキスト ボックス 3"/>
          <p:cNvSpPr txBox="1"/>
          <p:nvPr/>
        </p:nvSpPr>
        <p:spPr>
          <a:xfrm>
            <a:off x="4859544" y="4559764"/>
            <a:ext cx="167736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Comprehend</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4859544" y="4929096"/>
            <a:ext cx="6290568"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の</a:t>
            </a:r>
            <a:r>
              <a:rPr lang="ja-JP" altLang="en-US" sz="1200" b="1">
                <a:ea typeface="Amazon Ember Light" panose="020B0403020204020204" pitchFamily="34" charset="0"/>
                <a:cs typeface="Amazon Ember Light" panose="020B0403020204020204" pitchFamily="34" charset="0"/>
              </a:rPr>
              <a:t>キーフレーズ</a:t>
            </a:r>
            <a:r>
              <a:rPr lang="ja-JP" altLang="en-US" sz="1200" b="1" smtClean="0">
                <a:ea typeface="Amazon Ember Light" panose="020B0403020204020204" pitchFamily="34" charset="0"/>
                <a:cs typeface="Amazon Ember Light" panose="020B0403020204020204" pitchFamily="34" charset="0"/>
              </a:rPr>
              <a:t>を抽出する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detect_key_phrases</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kumimoji="1" lang="en-US" altLang="ja-JP" sz="1200" b="1" smtClean="0">
                <a:ea typeface="Amazon Ember Light" panose="020B0403020204020204" pitchFamily="34" charset="0"/>
                <a:cs typeface="Amazon Ember Light" panose="020B0403020204020204" pitchFamily="34" charset="0"/>
              </a:rPr>
              <a:t>Text= </a:t>
            </a:r>
            <a:r>
              <a:rPr kumimoji="1" lang="ja-JP" altLang="en-US" sz="1200" b="1" smtClean="0">
                <a:ea typeface="Amazon Ember Light" panose="020B0403020204020204" pitchFamily="34" charset="0"/>
                <a:cs typeface="Amazon Ember Light" panose="020B0403020204020204" pitchFamily="34" charset="0"/>
              </a:rPr>
              <a:t>文字列</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LanguageCode</a:t>
            </a:r>
            <a:r>
              <a:rPr lang="ja-JP" altLang="en-US" sz="1200" b="1" smtClean="0">
                <a:ea typeface="Amazon Ember Light" panose="020B0403020204020204" pitchFamily="34" charset="0"/>
                <a:cs typeface="Amazon Ember Light" panose="020B0403020204020204" pitchFamily="34" charset="0"/>
              </a:rPr>
              <a:t>＝言語コード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抽出</a:t>
            </a:r>
            <a:r>
              <a:rPr lang="ja-JP" altLang="en-US" sz="1200" b="1" smtClean="0">
                <a:ea typeface="Amazon Ember Light" panose="020B0403020204020204" pitchFamily="34" charset="0"/>
                <a:cs typeface="Amazon Ember Light" panose="020B0403020204020204" pitchFamily="34" charset="0"/>
              </a:rPr>
              <a:t>したキーフレーズの情報を含む辞書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6536905" y="4559764"/>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detect_key_phrases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P284</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83013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6930246" y="846710"/>
            <a:ext cx="4991100" cy="3914775"/>
          </a:xfrm>
          <a:prstGeom prst="rect">
            <a:avLst/>
          </a:prstGeom>
        </p:spPr>
      </p:pic>
      <p:sp>
        <p:nvSpPr>
          <p:cNvPr id="3" name="ホームベース 2"/>
          <p:cNvSpPr/>
          <p:nvPr/>
        </p:nvSpPr>
        <p:spPr>
          <a:xfrm>
            <a:off x="224286" y="181155"/>
            <a:ext cx="7712016"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テキストファイルのキーフレーズを抽出する（</a:t>
            </a:r>
            <a:r>
              <a:rPr lang="en-US" altLang="ja-JP" sz="2000" b="1" smtClean="0"/>
              <a:t>P285</a:t>
            </a:r>
            <a:r>
              <a:rPr lang="ja-JP" altLang="en-US" sz="2000" b="1" smtClean="0"/>
              <a:t>～</a:t>
            </a:r>
            <a:r>
              <a:rPr lang="en-US" altLang="ja-JP" sz="2000" b="1" smtClean="0"/>
              <a:t>P288</a:t>
            </a:r>
            <a:r>
              <a:rPr lang="ja-JP" altLang="en-US" sz="2000" b="1" smtClean="0"/>
              <a:t>）</a:t>
            </a:r>
            <a:endParaRPr kumimoji="1" lang="ja-JP" altLang="en-US" sz="2000" b="1"/>
          </a:p>
        </p:txBody>
      </p:sp>
      <p:sp>
        <p:nvSpPr>
          <p:cNvPr id="4" name="正方形/長方形 3"/>
          <p:cNvSpPr/>
          <p:nvPr/>
        </p:nvSpPr>
        <p:spPr>
          <a:xfrm>
            <a:off x="224285" y="846710"/>
            <a:ext cx="5529533" cy="4801314"/>
          </a:xfrm>
          <a:prstGeom prst="rect">
            <a:avLst/>
          </a:prstGeom>
          <a:solidFill>
            <a:schemeClr val="accent6">
              <a:lumMod val="20000"/>
              <a:lumOff val="80000"/>
            </a:schemeClr>
          </a:solidFill>
        </p:spPr>
        <p:txBody>
          <a:bodyPr wrap="square">
            <a:spAutoFit/>
          </a:bodyPr>
          <a:lstStyle/>
          <a:p>
            <a:r>
              <a:rPr lang="en-US" altLang="ja-JP" b="1"/>
              <a:t>Thank you for using our software.</a:t>
            </a:r>
          </a:p>
          <a:p>
            <a:r>
              <a:rPr lang="en-US" altLang="ja-JP" b="1"/>
              <a:t>Your question is probably due to a different version of Python.</a:t>
            </a:r>
          </a:p>
          <a:p>
            <a:endParaRPr lang="en-US" altLang="ja-JP" b="1"/>
          </a:p>
          <a:p>
            <a:r>
              <a:rPr lang="en-US" altLang="ja-JP" b="1"/>
              <a:t>Is your environment Windows or macOS or Linux?</a:t>
            </a:r>
          </a:p>
          <a:p>
            <a:r>
              <a:rPr lang="en-US" altLang="ja-JP" b="1"/>
              <a:t>Use the "python" command on Windows or "python3" command on macOS or Linux.</a:t>
            </a:r>
          </a:p>
          <a:p>
            <a:r>
              <a:rPr lang="en-US" altLang="ja-JP" b="1"/>
              <a:t>If you use the "python" command on macOS or Linux, the software may not work as expected because Python 2 starts instead of Python 3.</a:t>
            </a:r>
          </a:p>
          <a:p>
            <a:endParaRPr lang="en-US" altLang="ja-JP" b="1"/>
          </a:p>
          <a:p>
            <a:r>
              <a:rPr lang="en-US" altLang="ja-JP" b="1"/>
              <a:t>I hope the above measures solve the problem.</a:t>
            </a:r>
          </a:p>
          <a:p>
            <a:r>
              <a:rPr lang="en-US" altLang="ja-JP" b="1"/>
              <a:t>Thank you for your continued use of our software.</a:t>
            </a:r>
          </a:p>
          <a:p>
            <a:endParaRPr lang="en-US" altLang="ja-JP" b="1"/>
          </a:p>
          <a:p>
            <a:r>
              <a:rPr lang="en-US" altLang="ja-JP" b="1"/>
              <a:t>HigPen Works</a:t>
            </a:r>
            <a:endParaRPr lang="ja-JP" altLang="en-US" b="1"/>
          </a:p>
        </p:txBody>
      </p:sp>
      <p:sp>
        <p:nvSpPr>
          <p:cNvPr id="5" name="右矢印 4"/>
          <p:cNvSpPr/>
          <p:nvPr/>
        </p:nvSpPr>
        <p:spPr>
          <a:xfrm>
            <a:off x="5880519" y="2480606"/>
            <a:ext cx="923026" cy="6469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定義済み処理 5"/>
          <p:cNvSpPr/>
          <p:nvPr/>
        </p:nvSpPr>
        <p:spPr>
          <a:xfrm>
            <a:off x="4799078" y="5037208"/>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detect_key_phrases</a:t>
            </a:r>
          </a:p>
          <a:p>
            <a:pPr algn="ctr"/>
            <a:r>
              <a:rPr lang="ja-JP" altLang="en-US" b="1"/>
              <a:t>メソッド</a:t>
            </a:r>
            <a:endParaRPr kumimoji="1" lang="ja-JP" altLang="en-US" b="1"/>
          </a:p>
        </p:txBody>
      </p:sp>
      <p:sp>
        <p:nvSpPr>
          <p:cNvPr id="7" name="右矢印 6"/>
          <p:cNvSpPr/>
          <p:nvPr/>
        </p:nvSpPr>
        <p:spPr>
          <a:xfrm rot="16200000">
            <a:off x="5408476" y="3821084"/>
            <a:ext cx="1789471" cy="40247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15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38023"/>
            <a:ext cx="1120571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テキストファイルのキーフレーズを抽出するプログラム</a:t>
            </a:r>
            <a:r>
              <a:rPr kumimoji="1" lang="ja-JP" altLang="en-US" sz="2000" b="1" smtClean="0"/>
              <a:t>（</a:t>
            </a:r>
            <a:r>
              <a:rPr kumimoji="1" lang="en-US" altLang="ja-JP" sz="2000" b="1" smtClean="0"/>
              <a:t>P286</a:t>
            </a:r>
            <a:r>
              <a:rPr kumimoji="1" lang="ja-JP" altLang="en-US" sz="2000" b="1" smtClean="0"/>
              <a:t>～</a:t>
            </a:r>
            <a:r>
              <a:rPr kumimoji="1" lang="en-US" altLang="ja-JP" sz="2000" b="1" smtClean="0"/>
              <a:t>P287</a:t>
            </a:r>
            <a:r>
              <a:rPr kumimoji="1" lang="ja-JP" altLang="en-US" sz="2000" b="1" smtClean="0"/>
              <a:t>）</a:t>
            </a:r>
            <a:r>
              <a:rPr kumimoji="1" lang="en-US" altLang="ja-JP" sz="2000" b="1" smtClean="0"/>
              <a:t>comp_phrase.py</a:t>
            </a:r>
            <a:endParaRPr kumimoji="1" lang="ja-JP" altLang="en-US" sz="2000" b="1"/>
          </a:p>
        </p:txBody>
      </p:sp>
      <p:sp>
        <p:nvSpPr>
          <p:cNvPr id="3" name="正方形/長方形 2"/>
          <p:cNvSpPr/>
          <p:nvPr/>
        </p:nvSpPr>
        <p:spPr>
          <a:xfrm>
            <a:off x="224286" y="1014949"/>
            <a:ext cx="6096000" cy="4832092"/>
          </a:xfrm>
          <a:prstGeom prst="rect">
            <a:avLst/>
          </a:prstGeom>
          <a:solidFill>
            <a:schemeClr val="accent4">
              <a:lumMod val="20000"/>
              <a:lumOff val="80000"/>
            </a:schemeClr>
          </a:solidFill>
        </p:spPr>
        <p:txBody>
          <a:bodyPr>
            <a:spAutoFit/>
          </a:bodyPr>
          <a:lstStyle/>
          <a:p>
            <a:r>
              <a:rPr lang="en-US" altLang="ja-JP" sz="1400" b="1">
                <a:solidFill>
                  <a:srgbClr val="008000"/>
                </a:solidFill>
                <a:latin typeface="Consolas" panose="020B0609020204030204" pitchFamily="49" charset="0"/>
              </a:rPr>
              <a:t># boto3 </a:t>
            </a:r>
            <a:r>
              <a:rPr lang="ja-JP" altLang="en-US" sz="1400" b="1">
                <a:solidFill>
                  <a:srgbClr val="008000"/>
                </a:solidFill>
                <a:latin typeface="Consolas" panose="020B0609020204030204" pitchFamily="49" charset="0"/>
              </a:rPr>
              <a:t>のインポート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Comprehend</a:t>
            </a:r>
            <a:r>
              <a:rPr lang="ja-JP" altLang="en-US" sz="1400" b="1">
                <a:solidFill>
                  <a:srgbClr val="008000"/>
                </a:solidFill>
                <a:latin typeface="Consolas" panose="020B0609020204030204" pitchFamily="49" charset="0"/>
              </a:rPr>
              <a:t>サービスクライアントを作成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comprehend = boto3.client(</a:t>
            </a:r>
            <a:r>
              <a:rPr lang="en-US" altLang="ja-JP" sz="1400" b="1">
                <a:solidFill>
                  <a:srgbClr val="A31515"/>
                </a:solidFill>
                <a:latin typeface="Consolas" panose="020B0609020204030204" pitchFamily="49" charset="0"/>
              </a:rPr>
              <a:t>'comprehend'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テキストファイルを開く</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with</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open</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'comp_phrase.txt'</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'r'</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encoding</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'utf-8'</a:t>
            </a:r>
            <a:r>
              <a:rPr lang="en-US" altLang="ja-JP"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as</a:t>
            </a:r>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文章からキーフレーズを抽出</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result = comprehend.detect_key_phrases(</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a:t>
            </a:r>
            <a:r>
              <a:rPr lang="en-US" altLang="ja-JP" sz="1400" b="1">
                <a:solidFill>
                  <a:srgbClr val="001080"/>
                </a:solidFill>
                <a:latin typeface="Consolas" panose="020B0609020204030204" pitchFamily="49" charset="0"/>
              </a:rPr>
              <a:t>file</a:t>
            </a:r>
            <a:r>
              <a:rPr lang="en-US" altLang="ja-JP" sz="1400" b="1">
                <a:solidFill>
                  <a:srgbClr val="000000"/>
                </a:solidFill>
                <a:latin typeface="Consolas" panose="020B0609020204030204" pitchFamily="49" charset="0"/>
              </a:rPr>
              <a:t>.read(), </a:t>
            </a:r>
          </a:p>
          <a:p>
            <a:r>
              <a:rPr lang="en-US" altLang="ja-JP" sz="1400" b="1">
                <a:solidFill>
                  <a:srgbClr val="000000"/>
                </a:solidFill>
                <a:latin typeface="Consolas" panose="020B0609020204030204" pitchFamily="49" charset="0"/>
              </a:rPr>
              <a:t>        </a:t>
            </a:r>
            <a:r>
              <a:rPr lang="en-US" altLang="ja-JP" sz="1400" b="1">
                <a:solidFill>
                  <a:srgbClr val="001080"/>
                </a:solidFill>
                <a:latin typeface="Consolas" panose="020B0609020204030204" pitchFamily="49" charset="0"/>
              </a:rPr>
              <a: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endParaRPr lang="en-US" altLang="ja-JP"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    )</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レポート作成用の辞書を初期化</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report = {}</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キーフレーズを順番に処理</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for</a:t>
            </a:r>
            <a:r>
              <a:rPr lang="en-US" altLang="ja-JP" sz="1400" b="1">
                <a:solidFill>
                  <a:srgbClr val="000000"/>
                </a:solidFill>
                <a:latin typeface="Consolas" panose="020B0609020204030204" pitchFamily="49" charset="0"/>
              </a:rPr>
              <a:t> phrase </a:t>
            </a:r>
            <a:r>
              <a:rPr lang="en-US" altLang="ja-JP" sz="1400" b="1">
                <a:solidFill>
                  <a:srgbClr val="AF00DB"/>
                </a:solidFill>
                <a:latin typeface="Consolas" panose="020B0609020204030204" pitchFamily="49" charset="0"/>
              </a:rPr>
              <a:t>in</a:t>
            </a:r>
            <a:r>
              <a:rPr lang="en-US" altLang="ja-JP" sz="1400" b="1">
                <a:solidFill>
                  <a:srgbClr val="000000"/>
                </a:solidFill>
                <a:latin typeface="Consolas" panose="020B0609020204030204" pitchFamily="49" charset="0"/>
              </a:rPr>
              <a:t> result[</a:t>
            </a:r>
            <a:r>
              <a:rPr lang="en-US" altLang="ja-JP" sz="1400" b="1">
                <a:solidFill>
                  <a:srgbClr val="A31515"/>
                </a:solidFill>
                <a:latin typeface="Consolas" panose="020B0609020204030204" pitchFamily="49" charset="0"/>
              </a:rPr>
              <a:t>'KeyPhrases'</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文字列とスコアを取得</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text, score = phrase[</a:t>
            </a:r>
            <a:r>
              <a:rPr lang="en-US" altLang="ja-JP" sz="1400" b="1">
                <a:solidFill>
                  <a:srgbClr val="A31515"/>
                </a:solidFill>
                <a:latin typeface="Consolas" panose="020B0609020204030204" pitchFamily="49" charset="0"/>
              </a:rPr>
              <a:t>'Text'</a:t>
            </a:r>
            <a:r>
              <a:rPr lang="en-US" altLang="ja-JP" sz="1400" b="1">
                <a:solidFill>
                  <a:srgbClr val="000000"/>
                </a:solidFill>
                <a:latin typeface="Consolas" panose="020B0609020204030204" pitchFamily="49" charset="0"/>
              </a:rPr>
              <a:t>], phrase[</a:t>
            </a:r>
            <a:r>
              <a:rPr lang="en-US" altLang="ja-JP" sz="1400" b="1">
                <a:solidFill>
                  <a:srgbClr val="A31515"/>
                </a:solidFill>
                <a:latin typeface="Consolas" panose="020B0609020204030204" pitchFamily="49" charset="0"/>
              </a:rPr>
              <a:t>'Score'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レポートにスコアと文字列を登録</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000000"/>
                </a:solidFill>
                <a:latin typeface="Consolas" panose="020B0609020204030204" pitchFamily="49" charset="0"/>
              </a:rPr>
              <a:t>report[text] = </a:t>
            </a:r>
            <a:r>
              <a:rPr lang="en-US" altLang="ja-JP" sz="1400" b="1">
                <a:solidFill>
                  <a:srgbClr val="A31515"/>
                </a:solidFill>
                <a:latin typeface="Consolas" panose="020B0609020204030204" pitchFamily="49" charset="0"/>
              </a:rPr>
              <a:t>'</a:t>
            </a:r>
            <a:r>
              <a:rPr lang="en-US" altLang="ja-JP" sz="1400" b="1">
                <a:solidFill>
                  <a:srgbClr val="0000FF"/>
                </a:solidFill>
                <a:latin typeface="Consolas" panose="020B0609020204030204" pitchFamily="49" charset="0"/>
              </a:rPr>
              <a:t>{:&lt;018}</a:t>
            </a:r>
            <a:r>
              <a:rPr lang="en-US" altLang="ja-JP" sz="1400" b="1">
                <a:solidFill>
                  <a:srgbClr val="A31515"/>
                </a:solidFill>
                <a:latin typeface="Consolas" panose="020B0609020204030204" pitchFamily="49" charset="0"/>
              </a:rPr>
              <a:t> </a:t>
            </a:r>
            <a:r>
              <a:rPr lang="en-US" altLang="ja-JP" sz="1400" b="1">
                <a:solidFill>
                  <a:srgbClr val="0000FF"/>
                </a:solidFill>
                <a:latin typeface="Consolas" panose="020B0609020204030204" pitchFamily="49" charset="0"/>
              </a:rPr>
              <a:t>{}</a:t>
            </a:r>
            <a:r>
              <a:rPr lang="en-US" altLang="ja-JP" sz="1400" b="1">
                <a:solidFill>
                  <a:srgbClr val="A31515"/>
                </a:solidFill>
                <a:latin typeface="Consolas" panose="020B0609020204030204" pitchFamily="49" charset="0"/>
              </a:rPr>
              <a:t>'</a:t>
            </a:r>
            <a:r>
              <a:rPr lang="en-US" altLang="ja-JP" sz="1400" b="1">
                <a:solidFill>
                  <a:srgbClr val="000000"/>
                </a:solidFill>
                <a:latin typeface="Consolas" panose="020B0609020204030204" pitchFamily="49" charset="0"/>
              </a:rPr>
              <a:t>.format(score, text)</a:t>
            </a:r>
          </a:p>
          <a:p>
            <a:r>
              <a:rPr lang="en-US" altLang="ja-JP" sz="1400" b="1">
                <a:solidFill>
                  <a:srgbClr val="000000"/>
                </a:solidFill>
                <a:latin typeface="Consolas" panose="020B0609020204030204" pitchFamily="49" charset="0"/>
              </a:rPr>
              <a:t>    </a:t>
            </a:r>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レポートをソートしてから表示</a:t>
            </a:r>
            <a:endParaRPr lang="ja-JP" altLang="en-US" sz="1400" b="1">
              <a:solidFill>
                <a:srgbClr val="000000"/>
              </a:solidFill>
              <a:latin typeface="Consolas" panose="020B0609020204030204" pitchFamily="49" charset="0"/>
            </a:endParaRPr>
          </a:p>
          <a:p>
            <a:r>
              <a:rPr lang="ja-JP" altLang="en-US" sz="1400" b="1">
                <a:solidFill>
                  <a:srgbClr val="000000"/>
                </a:solidFill>
                <a:latin typeface="Consolas" panose="020B0609020204030204" pitchFamily="49" charset="0"/>
              </a:rPr>
              <a:t>    </a:t>
            </a:r>
            <a:r>
              <a:rPr lang="en-US" altLang="ja-JP" sz="1400" b="1">
                <a:solidFill>
                  <a:srgbClr val="AF00DB"/>
                </a:solidFill>
                <a:latin typeface="Consolas" panose="020B0609020204030204" pitchFamily="49" charset="0"/>
              </a:rPr>
              <a:t>for</a:t>
            </a:r>
            <a:r>
              <a:rPr lang="en-US" altLang="ja-JP" sz="1400" b="1">
                <a:solidFill>
                  <a:srgbClr val="000000"/>
                </a:solidFill>
                <a:latin typeface="Consolas" panose="020B0609020204030204" pitchFamily="49" charset="0"/>
              </a:rPr>
              <a:t> line </a:t>
            </a:r>
            <a:r>
              <a:rPr lang="en-US" altLang="ja-JP" sz="1400" b="1">
                <a:solidFill>
                  <a:srgbClr val="AF00DB"/>
                </a:solidFill>
                <a:latin typeface="Consolas" panose="020B0609020204030204" pitchFamily="49" charset="0"/>
              </a:rPr>
              <a:t>in</a:t>
            </a:r>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sorted</a:t>
            </a:r>
            <a:r>
              <a:rPr lang="en-US" altLang="ja-JP" sz="1400" b="1">
                <a:solidFill>
                  <a:srgbClr val="000000"/>
                </a:solidFill>
                <a:latin typeface="Consolas" panose="020B0609020204030204" pitchFamily="49" charset="0"/>
              </a:rPr>
              <a:t>(report.values(), </a:t>
            </a:r>
            <a:r>
              <a:rPr lang="en-US" altLang="ja-JP" sz="1400" b="1">
                <a:solidFill>
                  <a:srgbClr val="001080"/>
                </a:solidFill>
                <a:latin typeface="Consolas" panose="020B0609020204030204" pitchFamily="49" charset="0"/>
              </a:rPr>
              <a:t>reverse</a:t>
            </a:r>
            <a:r>
              <a:rPr lang="en-US" altLang="ja-JP" sz="1400" b="1">
                <a:solidFill>
                  <a:srgbClr val="000000"/>
                </a:solidFill>
                <a:latin typeface="Consolas" panose="020B0609020204030204" pitchFamily="49" charset="0"/>
              </a:rPr>
              <a:t>=</a:t>
            </a:r>
            <a:r>
              <a:rPr lang="en-US" altLang="ja-JP" sz="1400" b="1">
                <a:solidFill>
                  <a:srgbClr val="0000FF"/>
                </a:solidFill>
                <a:latin typeface="Consolas" panose="020B0609020204030204" pitchFamily="49" charset="0"/>
              </a:rPr>
              <a:t>True</a:t>
            </a:r>
            <a:r>
              <a:rPr lang="en-US" altLang="ja-JP" sz="1400" b="1">
                <a:solidFill>
                  <a:srgbClr val="000000"/>
                </a:solidFill>
                <a:latin typeface="Consolas" panose="020B0609020204030204" pitchFamily="49" charset="0"/>
              </a:rPr>
              <a:t>):</a:t>
            </a:r>
          </a:p>
          <a:p>
            <a:r>
              <a:rPr lang="en-US" altLang="ja-JP" sz="1400" b="1">
                <a:solidFill>
                  <a:srgbClr val="000000"/>
                </a:solidFill>
                <a:latin typeface="Consolas" panose="020B0609020204030204" pitchFamily="49" charset="0"/>
              </a:rPr>
              <a:t>        </a:t>
            </a:r>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(line)</a:t>
            </a:r>
            <a:endParaRPr lang="en-US" altLang="ja-JP" sz="14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241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512409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エンティティを認識する（</a:t>
            </a:r>
            <a:r>
              <a:rPr lang="en-US" altLang="ja-JP" sz="2000" b="1" smtClean="0"/>
              <a:t>P289</a:t>
            </a:r>
            <a:r>
              <a:rPr lang="ja-JP" altLang="en-US" sz="2000" b="1" smtClean="0"/>
              <a:t>～</a:t>
            </a:r>
            <a:r>
              <a:rPr lang="en-US" altLang="ja-JP" sz="2000" b="1" smtClean="0"/>
              <a:t>P293</a:t>
            </a:r>
            <a:r>
              <a:rPr lang="ja-JP" altLang="en-US" sz="2000" b="1" smtClean="0"/>
              <a:t>）</a:t>
            </a:r>
            <a:endParaRPr kumimoji="1" lang="ja-JP" altLang="en-US" sz="2000" b="1"/>
          </a:p>
        </p:txBody>
      </p:sp>
      <p:pic>
        <p:nvPicPr>
          <p:cNvPr id="3" name="図 2"/>
          <p:cNvPicPr>
            <a:picLocks noChangeAspect="1"/>
          </p:cNvPicPr>
          <p:nvPr/>
        </p:nvPicPr>
        <p:blipFill>
          <a:blip r:embed="rId2"/>
          <a:stretch>
            <a:fillRect/>
          </a:stretch>
        </p:blipFill>
        <p:spPr>
          <a:xfrm>
            <a:off x="5866322" y="1026868"/>
            <a:ext cx="5934614" cy="5324893"/>
          </a:xfrm>
          <a:prstGeom prst="rect">
            <a:avLst/>
          </a:prstGeom>
        </p:spPr>
      </p:pic>
      <p:sp>
        <p:nvSpPr>
          <p:cNvPr id="4" name="正方形/長方形 3"/>
          <p:cNvSpPr/>
          <p:nvPr/>
        </p:nvSpPr>
        <p:spPr>
          <a:xfrm>
            <a:off x="224286" y="1026868"/>
            <a:ext cx="5190227" cy="523220"/>
          </a:xfrm>
          <a:prstGeom prst="rect">
            <a:avLst/>
          </a:prstGeom>
        </p:spPr>
        <p:txBody>
          <a:bodyPr wrap="square">
            <a:spAutoFit/>
          </a:bodyPr>
          <a:lstStyle/>
          <a:p>
            <a:r>
              <a:rPr lang="en-US" altLang="ja-JP" sz="1400" b="1">
                <a:solidFill>
                  <a:srgbClr val="A31515"/>
                </a:solidFill>
                <a:latin typeface="Consolas" panose="020B0609020204030204" pitchFamily="49" charset="0"/>
              </a:rPr>
              <a:t>I'm looking forward to visiting Japan next summer</a:t>
            </a:r>
            <a:r>
              <a:rPr lang="en-US" altLang="ja-JP" sz="1400" b="1" smtClean="0">
                <a:solidFill>
                  <a:srgbClr val="A31515"/>
                </a:solidFill>
                <a:latin typeface="Consolas" panose="020B0609020204030204" pitchFamily="49" charset="0"/>
              </a:rPr>
              <a:t>.</a:t>
            </a:r>
          </a:p>
          <a:p>
            <a:r>
              <a:rPr lang="ja-JP" altLang="en-US" sz="1400" b="1" smtClean="0">
                <a:solidFill>
                  <a:srgbClr val="A31515"/>
                </a:solidFill>
                <a:effectLst/>
                <a:latin typeface="Consolas" panose="020B0609020204030204" pitchFamily="49" charset="0"/>
              </a:rPr>
              <a:t>（来年の夏に日本を訪れるのを楽しみにしています。）</a:t>
            </a:r>
            <a:endParaRPr lang="en-US" altLang="ja-JP" sz="1400" b="1">
              <a:solidFill>
                <a:srgbClr val="000000"/>
              </a:solidFill>
              <a:effectLst/>
              <a:latin typeface="Consolas" panose="020B0609020204030204" pitchFamily="49" charset="0"/>
            </a:endParaRPr>
          </a:p>
        </p:txBody>
      </p:sp>
      <p:sp>
        <p:nvSpPr>
          <p:cNvPr id="5" name="屈折矢印 4"/>
          <p:cNvSpPr/>
          <p:nvPr/>
        </p:nvSpPr>
        <p:spPr>
          <a:xfrm rot="5400000">
            <a:off x="3345790" y="681487"/>
            <a:ext cx="1311215" cy="3278037"/>
          </a:xfrm>
          <a:prstGeom prst="bentUpArrow">
            <a:avLst>
              <a:gd name="adj1" fmla="val 17893"/>
              <a:gd name="adj2" fmla="val 25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定義済み処理 5"/>
          <p:cNvSpPr/>
          <p:nvPr/>
        </p:nvSpPr>
        <p:spPr>
          <a:xfrm>
            <a:off x="1771206" y="3087638"/>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detect_entities</a:t>
            </a:r>
          </a:p>
          <a:p>
            <a:pPr algn="ctr"/>
            <a:r>
              <a:rPr lang="ja-JP" altLang="en-US" b="1"/>
              <a:t>メソッド</a:t>
            </a:r>
            <a:endParaRPr kumimoji="1" lang="ja-JP" altLang="en-US" b="1"/>
          </a:p>
        </p:txBody>
      </p:sp>
      <p:graphicFrame>
        <p:nvGraphicFramePr>
          <p:cNvPr id="7" name="表 6"/>
          <p:cNvGraphicFramePr>
            <a:graphicFrameLocks noGrp="1"/>
          </p:cNvGraphicFramePr>
          <p:nvPr>
            <p:extLst>
              <p:ext uri="{D42A27DB-BD31-4B8C-83A1-F6EECF244321}">
                <p14:modId xmlns:p14="http://schemas.microsoft.com/office/powerpoint/2010/main" val="2954600379"/>
              </p:ext>
            </p:extLst>
          </p:nvPr>
        </p:nvGraphicFramePr>
        <p:xfrm>
          <a:off x="486913" y="4780453"/>
          <a:ext cx="4927600" cy="1743075"/>
        </p:xfrm>
        <a:graphic>
          <a:graphicData uri="http://schemas.openxmlformats.org/drawingml/2006/table">
            <a:tbl>
              <a:tblPr/>
              <a:tblGrid>
                <a:gridCol w="1179580">
                  <a:extLst>
                    <a:ext uri="{9D8B030D-6E8A-4147-A177-3AD203B41FA5}">
                      <a16:colId xmlns:a16="http://schemas.microsoft.com/office/drawing/2014/main" val="3542247242"/>
                    </a:ext>
                  </a:extLst>
                </a:gridCol>
                <a:gridCol w="1017863">
                  <a:extLst>
                    <a:ext uri="{9D8B030D-6E8A-4147-A177-3AD203B41FA5}">
                      <a16:colId xmlns:a16="http://schemas.microsoft.com/office/drawing/2014/main" val="3214381268"/>
                    </a:ext>
                  </a:extLst>
                </a:gridCol>
                <a:gridCol w="2730157">
                  <a:extLst>
                    <a:ext uri="{9D8B030D-6E8A-4147-A177-3AD203B41FA5}">
                      <a16:colId xmlns:a16="http://schemas.microsoft.com/office/drawing/2014/main" val="3585776113"/>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1653721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Entities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エンティティのリスト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8981459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Score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検出の信頼度を表すスコア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0093572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Type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エンティティのタイプ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86356853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エンティティの文字列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7743014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BeginOffset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文字列内のエンティティの開始位置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88273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EndOffset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文字列内のエンティティの終了位置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5188422"/>
                  </a:ext>
                </a:extLst>
              </a:tr>
            </a:tbl>
          </a:graphicData>
        </a:graphic>
      </p:graphicFrame>
      <p:sp>
        <p:nvSpPr>
          <p:cNvPr id="8" name="フローチャート: 他ページ結合子 7"/>
          <p:cNvSpPr/>
          <p:nvPr/>
        </p:nvSpPr>
        <p:spPr>
          <a:xfrm>
            <a:off x="486913" y="4268827"/>
            <a:ext cx="3493220" cy="431320"/>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認識</a:t>
            </a:r>
            <a:r>
              <a:rPr lang="ja-JP" altLang="en-US" b="1" smtClean="0"/>
              <a:t>したエンティティの情報</a:t>
            </a:r>
            <a:endParaRPr kumimoji="1" lang="ja-JP" altLang="en-US" b="1"/>
          </a:p>
        </p:txBody>
      </p:sp>
    </p:spTree>
    <p:extLst>
      <p:ext uri="{BB962C8B-B14F-4D97-AF65-F5344CB8AC3E}">
        <p14:creationId xmlns:p14="http://schemas.microsoft.com/office/powerpoint/2010/main" val="223236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5" y="138023"/>
            <a:ext cx="1044658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文字列内</a:t>
            </a:r>
            <a:r>
              <a:rPr lang="ja-JP" altLang="en-US" sz="2000" b="1" smtClean="0"/>
              <a:t>のエンティティを認識するプログラム</a:t>
            </a:r>
            <a:r>
              <a:rPr kumimoji="1" lang="ja-JP" altLang="en-US" sz="2000" b="1" smtClean="0"/>
              <a:t>（</a:t>
            </a:r>
            <a:r>
              <a:rPr kumimoji="1" lang="en-US" altLang="ja-JP" sz="2000" b="1" smtClean="0"/>
              <a:t>P286</a:t>
            </a:r>
            <a:r>
              <a:rPr kumimoji="1" lang="ja-JP" altLang="en-US" sz="2000" b="1" smtClean="0"/>
              <a:t>～</a:t>
            </a:r>
            <a:r>
              <a:rPr kumimoji="1" lang="en-US" altLang="ja-JP" sz="2000" b="1" smtClean="0"/>
              <a:t>P287</a:t>
            </a:r>
            <a:r>
              <a:rPr kumimoji="1" lang="ja-JP" altLang="en-US" sz="2000" b="1" smtClean="0"/>
              <a:t>）</a:t>
            </a:r>
            <a:r>
              <a:rPr kumimoji="1" lang="en-US" altLang="ja-JP" sz="2000" b="1" smtClean="0"/>
              <a:t>comp_entity_dump.py</a:t>
            </a:r>
            <a:endParaRPr kumimoji="1" lang="ja-JP" altLang="en-US" sz="2000" b="1"/>
          </a:p>
        </p:txBody>
      </p:sp>
      <p:sp>
        <p:nvSpPr>
          <p:cNvPr id="3" name="正方形/長方形 2"/>
          <p:cNvSpPr/>
          <p:nvPr/>
        </p:nvSpPr>
        <p:spPr>
          <a:xfrm>
            <a:off x="224286" y="856769"/>
            <a:ext cx="6096000" cy="2893100"/>
          </a:xfrm>
          <a:prstGeom prst="rect">
            <a:avLst/>
          </a:prstGeom>
          <a:solidFill>
            <a:schemeClr val="accent4">
              <a:lumMod val="20000"/>
              <a:lumOff val="80000"/>
            </a:schemeClr>
          </a:solidFill>
        </p:spPr>
        <p:txBody>
          <a:bodyPr>
            <a:spAutoFit/>
          </a:bodyPr>
          <a:lstStyle/>
          <a:p>
            <a:r>
              <a:rPr lang="en-US" altLang="ja-JP" sz="1400" b="1">
                <a:solidFill>
                  <a:srgbClr val="008000"/>
                </a:solidFill>
                <a:latin typeface="Consolas" panose="020B0609020204030204" pitchFamily="49" charset="0"/>
              </a:rPr>
              <a:t># boto3</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json</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json</a:t>
            </a:r>
          </a:p>
          <a:p>
            <a:r>
              <a:rPr lang="en-US" altLang="ja-JP" sz="1400" b="1">
                <a:solidFill>
                  <a:srgbClr val="008000"/>
                </a:solidFill>
                <a:latin typeface="Consolas" panose="020B0609020204030204" pitchFamily="49" charset="0"/>
              </a:rPr>
              <a:t># comprehend</a:t>
            </a:r>
            <a:r>
              <a:rPr lang="ja-JP" altLang="en-US" sz="1400" b="1">
                <a:solidFill>
                  <a:srgbClr val="008000"/>
                </a:solidFill>
                <a:latin typeface="Consolas" panose="020B0609020204030204" pitchFamily="49" charset="0"/>
              </a:rPr>
              <a:t>サービスクライアントを生成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comprehend = boto3.client(</a:t>
            </a:r>
            <a:r>
              <a:rPr lang="en-US" altLang="ja-JP" sz="1400" b="1">
                <a:solidFill>
                  <a:srgbClr val="A31515"/>
                </a:solidFill>
                <a:latin typeface="Consolas" panose="020B0609020204030204" pitchFamily="49" charset="0"/>
              </a:rPr>
              <a:t>'comprehend'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エンティティ認識対象文字列の初期化</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"I'm looking forward to visiting Japan next summer."</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エンティティを認識</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comprehend.detect_entities(</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a:t>
            </a:r>
            <a:r>
              <a:rPr lang="en-US" altLang="ja-JP" sz="1400" b="1">
                <a:solidFill>
                  <a:srgbClr val="008000"/>
                </a:solidFill>
                <a:latin typeface="Consolas" panose="020B0609020204030204" pitchFamily="49" charset="0"/>
              </a:rPr>
              <a:t>JSON</a:t>
            </a:r>
            <a:r>
              <a:rPr lang="ja-JP" altLang="en-US" sz="1400" b="1">
                <a:solidFill>
                  <a:srgbClr val="008000"/>
                </a:solidFill>
                <a:latin typeface="Consolas" panose="020B0609020204030204" pitchFamily="49" charset="0"/>
              </a:rPr>
              <a:t>形式で整形表示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(json.dumps(result, </a:t>
            </a:r>
            <a:r>
              <a:rPr lang="en-US" altLang="ja-JP" sz="1400" b="1">
                <a:solidFill>
                  <a:srgbClr val="001080"/>
                </a:solidFill>
                <a:latin typeface="Consolas" panose="020B0609020204030204" pitchFamily="49" charset="0"/>
              </a:rPr>
              <a:t>indent</a:t>
            </a:r>
            <a:r>
              <a:rPr lang="en-US" altLang="ja-JP" sz="1400" b="1">
                <a:solidFill>
                  <a:srgbClr val="000000"/>
                </a:solidFill>
                <a:latin typeface="Consolas" panose="020B0609020204030204" pitchFamily="49" charset="0"/>
              </a:rPr>
              <a:t>=</a:t>
            </a:r>
            <a:r>
              <a:rPr lang="en-US" altLang="ja-JP" sz="1400" b="1">
                <a:solidFill>
                  <a:srgbClr val="098658"/>
                </a:solidFill>
                <a:latin typeface="Consolas" panose="020B0609020204030204" pitchFamily="49" charset="0"/>
              </a:rPr>
              <a:t>4</a:t>
            </a: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テキスト ボックス 3"/>
          <p:cNvSpPr txBox="1"/>
          <p:nvPr/>
        </p:nvSpPr>
        <p:spPr>
          <a:xfrm>
            <a:off x="224286" y="4231960"/>
            <a:ext cx="167736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Comprehend</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224286" y="4601292"/>
            <a:ext cx="6290568"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機能：文字列内のエンティティを認識する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detect_entities</a:t>
            </a:r>
            <a:r>
              <a:rPr kumimoji="1" lang="en-US" altLang="ja-JP" sz="1200" b="1" smtClean="0">
                <a:ea typeface="Amazon Ember Light" panose="020B0403020204020204" pitchFamily="34" charset="0"/>
                <a:cs typeface="Amazon Ember Light" panose="020B0403020204020204" pitchFamily="34" charset="0"/>
              </a:rPr>
              <a:t>( Text= </a:t>
            </a:r>
            <a:r>
              <a:rPr kumimoji="1" lang="ja-JP" altLang="en-US" sz="1200" b="1" smtClean="0">
                <a:ea typeface="Amazon Ember Light" panose="020B0403020204020204" pitchFamily="34" charset="0"/>
                <a:cs typeface="Amazon Ember Light" panose="020B0403020204020204" pitchFamily="34" charset="0"/>
              </a:rPr>
              <a:t>文字列</a:t>
            </a:r>
            <a:r>
              <a:rPr kumimoji="1" lang="en-US" altLang="ja-JP" sz="1200" b="1" smtClean="0">
                <a:ea typeface="Amazon Ember Light" panose="020B0403020204020204" pitchFamily="34" charset="0"/>
                <a:cs typeface="Amazon Ember Light" panose="020B0403020204020204" pitchFamily="34" charset="0"/>
              </a:rPr>
              <a:t>,</a:t>
            </a:r>
            <a:r>
              <a:rPr lang="ja-JP" altLang="en-US" sz="1200" b="1">
                <a:ea typeface="Amazon Ember Light" panose="020B0403020204020204" pitchFamily="34" charset="0"/>
                <a:cs typeface="Amazon Ember Light" panose="020B0403020204020204" pitchFamily="34" charset="0"/>
              </a:rPr>
              <a:t> </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LanguageCode</a:t>
            </a:r>
            <a:r>
              <a:rPr lang="ja-JP" altLang="en-US" sz="1200" b="1" smtClean="0">
                <a:ea typeface="Amazon Ember Light" panose="020B0403020204020204" pitchFamily="34" charset="0"/>
                <a:cs typeface="Amazon Ember Light" panose="020B0403020204020204" pitchFamily="34" charset="0"/>
              </a:rPr>
              <a:t>＝言語コード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認識</a:t>
            </a:r>
            <a:r>
              <a:rPr lang="ja-JP" altLang="en-US" sz="1200" b="1" smtClean="0">
                <a:ea typeface="Amazon Ember Light" panose="020B0403020204020204" pitchFamily="34" charset="0"/>
                <a:cs typeface="Amazon Ember Light" panose="020B0403020204020204" pitchFamily="34" charset="0"/>
              </a:rPr>
              <a:t>したエンティティの情報を含む辞書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1901647" y="4231960"/>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detect_entities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P291</a:t>
            </a:r>
            <a:endParaRPr kumimoji="1" lang="ja-JP" altLang="en-US" b="1" dirty="0" err="1" smtClean="0">
              <a:ea typeface="Amazon Ember Light" panose="020B0403020204020204" pitchFamily="34" charset="0"/>
              <a:cs typeface="Amazon Ember Light" panose="020B0403020204020204" pitchFamily="34" charset="0"/>
            </a:endParaRPr>
          </a:p>
        </p:txBody>
      </p:sp>
      <p:graphicFrame>
        <p:nvGraphicFramePr>
          <p:cNvPr id="7" name="表 6"/>
          <p:cNvGraphicFramePr>
            <a:graphicFrameLocks noGrp="1"/>
          </p:cNvGraphicFramePr>
          <p:nvPr>
            <p:extLst>
              <p:ext uri="{D42A27DB-BD31-4B8C-83A1-F6EECF244321}">
                <p14:modId xmlns:p14="http://schemas.microsoft.com/office/powerpoint/2010/main" val="3393143918"/>
              </p:ext>
            </p:extLst>
          </p:nvPr>
        </p:nvGraphicFramePr>
        <p:xfrm>
          <a:off x="6773533" y="3812583"/>
          <a:ext cx="5268943" cy="2304704"/>
        </p:xfrm>
        <a:graphic>
          <a:graphicData uri="http://schemas.openxmlformats.org/drawingml/2006/table">
            <a:tbl>
              <a:tblPr/>
              <a:tblGrid>
                <a:gridCol w="1640002">
                  <a:extLst>
                    <a:ext uri="{9D8B030D-6E8A-4147-A177-3AD203B41FA5}">
                      <a16:colId xmlns:a16="http://schemas.microsoft.com/office/drawing/2014/main" val="827592266"/>
                    </a:ext>
                  </a:extLst>
                </a:gridCol>
                <a:gridCol w="3628941">
                  <a:extLst>
                    <a:ext uri="{9D8B030D-6E8A-4147-A177-3AD203B41FA5}">
                      <a16:colId xmlns:a16="http://schemas.microsoft.com/office/drawing/2014/main" val="2291859346"/>
                    </a:ext>
                  </a:extLst>
                </a:gridCol>
              </a:tblGrid>
              <a:tr h="224226">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タイプ名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566360080"/>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COMMERCIAL＿ITEM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ブランド商品</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93996026"/>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DATE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日付、時刻</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49660207"/>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EVENT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イベント（祭り、コンサート、選挙など）</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250190"/>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LOCATION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場所（国、都市、湖、建物など）</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52499970"/>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PERSON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人（個人、グループ、ニックネーム、架空のキャラクター</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81921047"/>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ORGANIZATION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組織</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8618623"/>
                  </a:ext>
                </a:extLst>
              </a:tr>
              <a:tr h="224226">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QUANTITY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数量（金額、パーセンテージ、数値、バイト数など）</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02281249"/>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TITLE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タイトル（映画、本、歌など）</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69202141"/>
                  </a:ext>
                </a:extLst>
              </a:tr>
              <a:tr h="215921">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OTHER</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その他（上記のカテゴリに入らないもの）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48933359"/>
                  </a:ext>
                </a:extLst>
              </a:tr>
            </a:tbl>
          </a:graphicData>
        </a:graphic>
      </p:graphicFrame>
      <p:sp>
        <p:nvSpPr>
          <p:cNvPr id="8" name="フローチャート: 他ページ結合子 7"/>
          <p:cNvSpPr/>
          <p:nvPr/>
        </p:nvSpPr>
        <p:spPr>
          <a:xfrm>
            <a:off x="6773533" y="3280434"/>
            <a:ext cx="2646512" cy="431320"/>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エンティティ</a:t>
            </a:r>
            <a:r>
              <a:rPr lang="ja-JP" altLang="en-US" b="1" smtClean="0"/>
              <a:t>のタイプ</a:t>
            </a:r>
            <a:endParaRPr kumimoji="1" lang="ja-JP" altLang="en-US" b="1"/>
          </a:p>
        </p:txBody>
      </p:sp>
    </p:spTree>
    <p:extLst>
      <p:ext uri="{BB962C8B-B14F-4D97-AF65-F5344CB8AC3E}">
        <p14:creationId xmlns:p14="http://schemas.microsoft.com/office/powerpoint/2010/main" val="221382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7" y="181155"/>
            <a:ext cx="410617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構文</a:t>
            </a:r>
            <a:r>
              <a:rPr lang="ja-JP" altLang="en-US" sz="2000" b="1" smtClean="0"/>
              <a:t>を解析する（</a:t>
            </a:r>
            <a:r>
              <a:rPr lang="en-US" altLang="ja-JP" sz="2000" b="1" smtClean="0"/>
              <a:t>P294</a:t>
            </a:r>
            <a:r>
              <a:rPr lang="ja-JP" altLang="en-US" sz="2000" b="1" smtClean="0"/>
              <a:t>～</a:t>
            </a:r>
            <a:r>
              <a:rPr lang="en-US" altLang="ja-JP" sz="2000" b="1" smtClean="0"/>
              <a:t>P298</a:t>
            </a:r>
            <a:r>
              <a:rPr lang="ja-JP" altLang="en-US" sz="2000" b="1" smtClean="0"/>
              <a:t>）</a:t>
            </a:r>
            <a:endParaRPr kumimoji="1" lang="ja-JP" altLang="en-US" sz="2000" b="1"/>
          </a:p>
        </p:txBody>
      </p:sp>
      <p:sp>
        <p:nvSpPr>
          <p:cNvPr id="3" name="正方形/長方形 2"/>
          <p:cNvSpPr/>
          <p:nvPr/>
        </p:nvSpPr>
        <p:spPr>
          <a:xfrm>
            <a:off x="224286" y="1026868"/>
            <a:ext cx="5190227" cy="523220"/>
          </a:xfrm>
          <a:prstGeom prst="rect">
            <a:avLst/>
          </a:prstGeom>
        </p:spPr>
        <p:txBody>
          <a:bodyPr wrap="square">
            <a:spAutoFit/>
          </a:bodyPr>
          <a:lstStyle/>
          <a:p>
            <a:r>
              <a:rPr lang="en-US" altLang="ja-JP" sz="1400" b="1">
                <a:solidFill>
                  <a:srgbClr val="A31515"/>
                </a:solidFill>
                <a:latin typeface="Consolas" panose="020B0609020204030204" pitchFamily="49" charset="0"/>
              </a:rPr>
              <a:t>I'm looking forward to visiting Japan next summer</a:t>
            </a:r>
            <a:r>
              <a:rPr lang="en-US" altLang="ja-JP" sz="1400" b="1" smtClean="0">
                <a:solidFill>
                  <a:srgbClr val="A31515"/>
                </a:solidFill>
                <a:latin typeface="Consolas" panose="020B0609020204030204" pitchFamily="49" charset="0"/>
              </a:rPr>
              <a:t>.</a:t>
            </a:r>
          </a:p>
          <a:p>
            <a:r>
              <a:rPr lang="ja-JP" altLang="en-US" sz="1400" b="1" smtClean="0">
                <a:solidFill>
                  <a:srgbClr val="A31515"/>
                </a:solidFill>
                <a:effectLst/>
                <a:latin typeface="Consolas" panose="020B0609020204030204" pitchFamily="49" charset="0"/>
              </a:rPr>
              <a:t>（来年の夏に日本を訪れるのを楽しみにしています。）</a:t>
            </a:r>
            <a:endParaRPr lang="en-US" altLang="ja-JP" sz="1400" b="1">
              <a:solidFill>
                <a:srgbClr val="000000"/>
              </a:solidFill>
              <a:effectLst/>
              <a:latin typeface="Consolas" panose="020B0609020204030204" pitchFamily="49" charset="0"/>
            </a:endParaRPr>
          </a:p>
        </p:txBody>
      </p:sp>
      <p:pic>
        <p:nvPicPr>
          <p:cNvPr id="5" name="図 4"/>
          <p:cNvPicPr>
            <a:picLocks noChangeAspect="1"/>
          </p:cNvPicPr>
          <p:nvPr/>
        </p:nvPicPr>
        <p:blipFill>
          <a:blip r:embed="rId2"/>
          <a:stretch>
            <a:fillRect/>
          </a:stretch>
        </p:blipFill>
        <p:spPr>
          <a:xfrm>
            <a:off x="6720696" y="3733351"/>
            <a:ext cx="4085956" cy="2854572"/>
          </a:xfrm>
          <a:prstGeom prst="rect">
            <a:avLst/>
          </a:prstGeom>
        </p:spPr>
      </p:pic>
      <p:pic>
        <p:nvPicPr>
          <p:cNvPr id="6" name="図 5"/>
          <p:cNvPicPr>
            <a:picLocks noChangeAspect="1"/>
          </p:cNvPicPr>
          <p:nvPr/>
        </p:nvPicPr>
        <p:blipFill>
          <a:blip r:embed="rId3"/>
          <a:stretch>
            <a:fillRect/>
          </a:stretch>
        </p:blipFill>
        <p:spPr>
          <a:xfrm>
            <a:off x="6720696" y="530525"/>
            <a:ext cx="4085956" cy="2826413"/>
          </a:xfrm>
          <a:prstGeom prst="rect">
            <a:avLst/>
          </a:prstGeom>
        </p:spPr>
      </p:pic>
      <p:sp>
        <p:nvSpPr>
          <p:cNvPr id="7" name="波線 6"/>
          <p:cNvSpPr/>
          <p:nvPr/>
        </p:nvSpPr>
        <p:spPr>
          <a:xfrm rot="16200000">
            <a:off x="8410756" y="3389870"/>
            <a:ext cx="543464" cy="31055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屈折矢印 7"/>
          <p:cNvSpPr/>
          <p:nvPr/>
        </p:nvSpPr>
        <p:spPr>
          <a:xfrm rot="5400000">
            <a:off x="4426070" y="550711"/>
            <a:ext cx="1311215" cy="3278037"/>
          </a:xfrm>
          <a:prstGeom prst="bentUpArrow">
            <a:avLst>
              <a:gd name="adj1" fmla="val 17893"/>
              <a:gd name="adj2" fmla="val 25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定義済み処理 8"/>
          <p:cNvSpPr/>
          <p:nvPr/>
        </p:nvSpPr>
        <p:spPr>
          <a:xfrm>
            <a:off x="2894618" y="2808314"/>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detect_syntax</a:t>
            </a:r>
          </a:p>
          <a:p>
            <a:pPr algn="ctr"/>
            <a:r>
              <a:rPr lang="ja-JP" altLang="en-US" b="1"/>
              <a:t>メソッド</a:t>
            </a:r>
            <a:endParaRPr kumimoji="1" lang="ja-JP" altLang="en-US" b="1"/>
          </a:p>
        </p:txBody>
      </p:sp>
      <p:graphicFrame>
        <p:nvGraphicFramePr>
          <p:cNvPr id="10" name="表 9"/>
          <p:cNvGraphicFramePr>
            <a:graphicFrameLocks noGrp="1"/>
          </p:cNvGraphicFramePr>
          <p:nvPr>
            <p:extLst>
              <p:ext uri="{D42A27DB-BD31-4B8C-83A1-F6EECF244321}">
                <p14:modId xmlns:p14="http://schemas.microsoft.com/office/powerpoint/2010/main" val="920713156"/>
              </p:ext>
            </p:extLst>
          </p:nvPr>
        </p:nvGraphicFramePr>
        <p:xfrm>
          <a:off x="552570" y="4349548"/>
          <a:ext cx="4927600" cy="2238375"/>
        </p:xfrm>
        <a:graphic>
          <a:graphicData uri="http://schemas.openxmlformats.org/drawingml/2006/table">
            <a:tbl>
              <a:tblPr/>
              <a:tblGrid>
                <a:gridCol w="1179580">
                  <a:extLst>
                    <a:ext uri="{9D8B030D-6E8A-4147-A177-3AD203B41FA5}">
                      <a16:colId xmlns:a16="http://schemas.microsoft.com/office/drawing/2014/main" val="3427328861"/>
                    </a:ext>
                  </a:extLst>
                </a:gridCol>
                <a:gridCol w="1017863">
                  <a:extLst>
                    <a:ext uri="{9D8B030D-6E8A-4147-A177-3AD203B41FA5}">
                      <a16:colId xmlns:a16="http://schemas.microsoft.com/office/drawing/2014/main" val="1792756046"/>
                    </a:ext>
                  </a:extLst>
                </a:gridCol>
                <a:gridCol w="2730157">
                  <a:extLst>
                    <a:ext uri="{9D8B030D-6E8A-4147-A177-3AD203B41FA5}">
                      <a16:colId xmlns:a16="http://schemas.microsoft.com/office/drawing/2014/main" val="3223950233"/>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95012832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SyntaxTokens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トークンのリスト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6026928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TokenID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トークンの</a:t>
                      </a:r>
                      <a:r>
                        <a:rPr lang="en-US" sz="1100" b="1" i="0" u="none" strike="noStrike">
                          <a:solidFill>
                            <a:srgbClr val="000000"/>
                          </a:solidFill>
                          <a:effectLst/>
                          <a:latin typeface="游ゴシック" panose="020B0400000000000000" pitchFamily="50" charset="-128"/>
                          <a:ea typeface="游ゴシック" panose="020B0400000000000000" pitchFamily="50" charset="-128"/>
                        </a:rPr>
                        <a:t>ID</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5748036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Text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トークンの文字列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24741149"/>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BeginOffset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文字列内のトークンの開始位置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8988368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EndOffset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整数</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文字列内のトークンの終了位置</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48788998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PartOfSpeech</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品詞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7266334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Tag</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品詞を識別するタグ</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9060377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Score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品詞の判定の信頼度を表すスコア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64784226"/>
                  </a:ext>
                </a:extLst>
              </a:tr>
            </a:tbl>
          </a:graphicData>
        </a:graphic>
      </p:graphicFrame>
      <p:sp>
        <p:nvSpPr>
          <p:cNvPr id="11" name="フローチャート: 他ページ結合子 10"/>
          <p:cNvSpPr/>
          <p:nvPr/>
        </p:nvSpPr>
        <p:spPr>
          <a:xfrm>
            <a:off x="552570" y="3816878"/>
            <a:ext cx="4097068" cy="431320"/>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構文解析</a:t>
            </a:r>
            <a:r>
              <a:rPr lang="ja-JP" altLang="en-US" b="1" smtClean="0"/>
              <a:t>の情報（アルファベット順）</a:t>
            </a:r>
            <a:endParaRPr kumimoji="1" lang="ja-JP" altLang="en-US" b="1"/>
          </a:p>
        </p:txBody>
      </p:sp>
    </p:spTree>
    <p:extLst>
      <p:ext uri="{BB962C8B-B14F-4D97-AF65-F5344CB8AC3E}">
        <p14:creationId xmlns:p14="http://schemas.microsoft.com/office/powerpoint/2010/main" val="194425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665-6975-4781-B9DD-842FF7379E40}"/>
              </a:ext>
            </a:extLst>
          </p:cNvPr>
          <p:cNvSpPr>
            <a:spLocks noGrp="1"/>
          </p:cNvSpPr>
          <p:nvPr>
            <p:ph type="title"/>
          </p:nvPr>
        </p:nvSpPr>
        <p:spPr>
          <a:xfrm>
            <a:off x="838200" y="365125"/>
            <a:ext cx="10515600" cy="876491"/>
          </a:xfrm>
        </p:spPr>
        <p:txBody>
          <a:bodyPr rtlCol="0"/>
          <a:lstStyle/>
          <a:p>
            <a:pPr rtl="0"/>
            <a:r>
              <a:rPr lang="ja-JP">
                <a:ea typeface="Meiryo" panose="020B0604030504040204" pitchFamily="34" charset="-128"/>
              </a:rPr>
              <a:t>機械学習マネージドサービス</a:t>
            </a:r>
          </a:p>
        </p:txBody>
      </p:sp>
      <p:sp>
        <p:nvSpPr>
          <p:cNvPr id="10" name="Content Placeholder 9"/>
          <p:cNvSpPr>
            <a:spLocks noGrp="1"/>
          </p:cNvSpPr>
          <p:nvPr>
            <p:ph idx="1"/>
          </p:nvPr>
        </p:nvSpPr>
        <p:spPr>
          <a:xfrm>
            <a:off x="419100" y="1490075"/>
            <a:ext cx="11353800" cy="440584"/>
          </a:xfrm>
        </p:spPr>
        <p:txBody>
          <a:bodyPr rtlCol="0">
            <a:normAutofit lnSpcReduction="10000"/>
          </a:bodyPr>
          <a:lstStyle/>
          <a:p>
            <a:pPr marL="0" indent="0" rtl="0">
              <a:buNone/>
            </a:pPr>
            <a:r>
              <a:rPr lang="ja-JP" dirty="0">
                <a:ea typeface="Meiryo" panose="020B0604030504040204" pitchFamily="34" charset="-128"/>
              </a:rPr>
              <a:t>これらのマネージドサービスに ML の経験は不要。</a:t>
            </a:r>
          </a:p>
          <a:p>
            <a:pPr rtl="0"/>
            <a:endParaRPr lang="en-US" dirty="0">
              <a:ea typeface="Meiryo" panose="020B0604030504040204" pitchFamily="34" charset="-128"/>
            </a:endParaRPr>
          </a:p>
        </p:txBody>
      </p:sp>
      <p:grpSp>
        <p:nvGrpSpPr>
          <p:cNvPr id="13" name="Group 12"/>
          <p:cNvGrpSpPr/>
          <p:nvPr/>
        </p:nvGrpSpPr>
        <p:grpSpPr>
          <a:xfrm>
            <a:off x="862168" y="2104557"/>
            <a:ext cx="10467664" cy="4308310"/>
            <a:chOff x="1016803" y="2104557"/>
            <a:chExt cx="10467664" cy="4308310"/>
          </a:xfrm>
        </p:grpSpPr>
        <p:grpSp>
          <p:nvGrpSpPr>
            <p:cNvPr id="9" name="Group 8"/>
            <p:cNvGrpSpPr/>
            <p:nvPr/>
          </p:nvGrpSpPr>
          <p:grpSpPr>
            <a:xfrm>
              <a:off x="1016803" y="2104557"/>
              <a:ext cx="5185731" cy="4287207"/>
              <a:chOff x="471285" y="2111297"/>
              <a:chExt cx="5185731" cy="4287207"/>
            </a:xfrm>
          </p:grpSpPr>
          <p:sp>
            <p:nvSpPr>
              <p:cNvPr id="48" name="Rectangle 47"/>
              <p:cNvSpPr/>
              <p:nvPr/>
            </p:nvSpPr>
            <p:spPr>
              <a:xfrm>
                <a:off x="471286" y="5054196"/>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47" name="Rectangle 46"/>
              <p:cNvSpPr/>
              <p:nvPr/>
            </p:nvSpPr>
            <p:spPr>
              <a:xfrm>
                <a:off x="471287"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8" name="Group 7"/>
              <p:cNvGrpSpPr/>
              <p:nvPr/>
            </p:nvGrpSpPr>
            <p:grpSpPr>
              <a:xfrm>
                <a:off x="471285" y="2111297"/>
                <a:ext cx="5162723" cy="1344308"/>
                <a:chOff x="419100" y="2451472"/>
                <a:chExt cx="5162723" cy="1344308"/>
              </a:xfrm>
            </p:grpSpPr>
            <p:sp>
              <p:nvSpPr>
                <p:cNvPr id="3" name="Rectangle 2"/>
                <p:cNvSpPr/>
                <p:nvPr/>
              </p:nvSpPr>
              <p:spPr>
                <a:xfrm>
                  <a:off x="419100" y="2451472"/>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6" name="TextBox 5">
                  <a:extLst>
                    <a:ext uri="{FF2B5EF4-FFF2-40B4-BE49-F238E27FC236}">
                      <a16:creationId xmlns:a16="http://schemas.microsoft.com/office/drawing/2014/main" id="{F9AEE782-A512-4BB3-AAB4-B6DE52D2B661}"/>
                    </a:ext>
                  </a:extLst>
                </p:cNvPr>
                <p:cNvSpPr txBox="1"/>
                <p:nvPr/>
              </p:nvSpPr>
              <p:spPr>
                <a:xfrm>
                  <a:off x="447364" y="2463342"/>
                  <a:ext cx="159118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コンピュータビジョン</a:t>
                  </a:r>
                  <a:endParaRPr kumimoji="1" 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grpSp>
              <p:nvGrpSpPr>
                <p:cNvPr id="36" name="Group 35"/>
                <p:cNvGrpSpPr/>
                <p:nvPr/>
              </p:nvGrpSpPr>
              <p:grpSpPr>
                <a:xfrm>
                  <a:off x="1818162" y="2618813"/>
                  <a:ext cx="1859740" cy="1113412"/>
                  <a:chOff x="5230337" y="5100930"/>
                  <a:chExt cx="1859740" cy="1113412"/>
                </a:xfrm>
              </p:grpSpPr>
              <p:sp>
                <p:nvSpPr>
                  <p:cNvPr id="12" name="TextBox 11">
                    <a:extLst>
                      <a:ext uri="{FF2B5EF4-FFF2-40B4-BE49-F238E27FC236}">
                        <a16:creationId xmlns:a16="http://schemas.microsoft.com/office/drawing/2014/main" id="{C39EA12C-D80F-416F-AA1B-BAB3366B4B95}"/>
                      </a:ext>
                    </a:extLst>
                  </p:cNvPr>
                  <p:cNvSpPr txBox="1"/>
                  <p:nvPr/>
                </p:nvSpPr>
                <p:spPr>
                  <a:xfrm>
                    <a:off x="5230337" y="5875788"/>
                    <a:ext cx="1859740"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Rekognition</a:t>
                    </a:r>
                  </a:p>
                </p:txBody>
              </p:sp>
              <p:pic>
                <p:nvPicPr>
                  <p:cNvPr id="14" name="Graphic 29">
                    <a:extLst>
                      <a:ext uri="{FF2B5EF4-FFF2-40B4-BE49-F238E27FC236}">
                        <a16:creationId xmlns:a16="http://schemas.microsoft.com/office/drawing/2014/main" id="{896651E6-EA85-427D-A5E9-0FDA83B54F7D}"/>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5803591" y="5100930"/>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3775719" y="2620408"/>
                  <a:ext cx="1537793" cy="1110222"/>
                  <a:chOff x="9638171" y="3355026"/>
                  <a:chExt cx="1537793" cy="1110222"/>
                </a:xfrm>
              </p:grpSpPr>
              <p:pic>
                <p:nvPicPr>
                  <p:cNvPr id="16" name="Graphic 22">
                    <a:extLst>
                      <a:ext uri="{FF2B5EF4-FFF2-40B4-BE49-F238E27FC236}">
                        <a16:creationId xmlns:a16="http://schemas.microsoft.com/office/drawing/2014/main" id="{B8FD2942-C6CE-4BC6-9D15-1DC7B110E44B}"/>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0136116"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DC1BFA2E-E0BD-48C3-9471-584567C548A9}"/>
                      </a:ext>
                    </a:extLst>
                  </p:cNvPr>
                  <p:cNvSpPr txBox="1"/>
                  <p:nvPr/>
                </p:nvSpPr>
                <p:spPr>
                  <a:xfrm>
                    <a:off x="9638171" y="4126694"/>
                    <a:ext cx="153779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Textract</a:t>
                    </a:r>
                  </a:p>
                </p:txBody>
              </p:sp>
            </p:grpSp>
          </p:grpSp>
          <p:sp>
            <p:nvSpPr>
              <p:cNvPr id="54" name="TextBox 53">
                <a:extLst>
                  <a:ext uri="{FF2B5EF4-FFF2-40B4-BE49-F238E27FC236}">
                    <a16:creationId xmlns:a16="http://schemas.microsoft.com/office/drawing/2014/main" id="{0F248D06-64E1-4D3F-8C95-D3EF8B497D83}"/>
                  </a:ext>
                </a:extLst>
              </p:cNvPr>
              <p:cNvSpPr txBox="1"/>
              <p:nvPr/>
            </p:nvSpPr>
            <p:spPr>
              <a:xfrm>
                <a:off x="516728" y="5108478"/>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言語</a:t>
                </a:r>
              </a:p>
            </p:txBody>
          </p:sp>
          <p:grpSp>
            <p:nvGrpSpPr>
              <p:cNvPr id="55" name="Group 54"/>
              <p:cNvGrpSpPr/>
              <p:nvPr/>
            </p:nvGrpSpPr>
            <p:grpSpPr>
              <a:xfrm>
                <a:off x="3784481" y="5242941"/>
                <a:ext cx="1806905" cy="1111285"/>
                <a:chOff x="9399554" y="3355026"/>
                <a:chExt cx="1806905" cy="1111285"/>
              </a:xfrm>
            </p:grpSpPr>
            <p:sp>
              <p:nvSpPr>
                <p:cNvPr id="56" name="TextBox 55">
                  <a:extLst>
                    <a:ext uri="{FF2B5EF4-FFF2-40B4-BE49-F238E27FC236}">
                      <a16:creationId xmlns:a16="http://schemas.microsoft.com/office/drawing/2014/main" id="{05B6076A-BAAA-4C7B-B8E0-AA84DEF2F581}"/>
                    </a:ext>
                  </a:extLst>
                </p:cNvPr>
                <p:cNvSpPr txBox="1"/>
                <p:nvPr/>
              </p:nvSpPr>
              <p:spPr>
                <a:xfrm>
                  <a:off x="9399554" y="4127757"/>
                  <a:ext cx="180690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Translate</a:t>
                  </a:r>
                </a:p>
              </p:txBody>
            </p:sp>
            <p:pic>
              <p:nvPicPr>
                <p:cNvPr id="57" name="Graphic 30">
                  <a:extLst>
                    <a:ext uri="{FF2B5EF4-FFF2-40B4-BE49-F238E27FC236}">
                      <a16:creationId xmlns:a16="http://schemas.microsoft.com/office/drawing/2014/main" id="{933AD7D4-9A77-4E87-AFDB-9C7571CD9DD6}"/>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9946390"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1673860" y="5239429"/>
                <a:ext cx="2148345" cy="1114797"/>
                <a:chOff x="9418559" y="3352595"/>
                <a:chExt cx="2148345" cy="1114797"/>
              </a:xfrm>
            </p:grpSpPr>
            <p:pic>
              <p:nvPicPr>
                <p:cNvPr id="59" name="Graphic 18">
                  <a:extLst>
                    <a:ext uri="{FF2B5EF4-FFF2-40B4-BE49-F238E27FC236}">
                      <a16:creationId xmlns:a16="http://schemas.microsoft.com/office/drawing/2014/main" id="{4386B12D-D221-421F-91E3-05571AD66845}"/>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10136115" y="3352595"/>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ADA6561C-6097-4EA3-8C54-6DD8FB942102}"/>
                    </a:ext>
                  </a:extLst>
                </p:cNvPr>
                <p:cNvSpPr txBox="1"/>
                <p:nvPr/>
              </p:nvSpPr>
              <p:spPr>
                <a:xfrm>
                  <a:off x="9418559" y="4128838"/>
                  <a:ext cx="214834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Comprehend</a:t>
                  </a:r>
                </a:p>
              </p:txBody>
            </p:sp>
          </p:grpSp>
          <p:sp>
            <p:nvSpPr>
              <p:cNvPr id="7" name="TextBox 6">
                <a:extLst>
                  <a:ext uri="{FF2B5EF4-FFF2-40B4-BE49-F238E27FC236}">
                    <a16:creationId xmlns:a16="http://schemas.microsoft.com/office/drawing/2014/main" id="{E0C32DEE-CFF6-4155-8A95-D73B03AE44C1}"/>
                  </a:ext>
                </a:extLst>
              </p:cNvPr>
              <p:cNvSpPr txBox="1"/>
              <p:nvPr/>
            </p:nvSpPr>
            <p:spPr>
              <a:xfrm>
                <a:off x="516728" y="3604947"/>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音声</a:t>
                </a:r>
              </a:p>
            </p:txBody>
          </p:sp>
          <p:grpSp>
            <p:nvGrpSpPr>
              <p:cNvPr id="42" name="Group 41"/>
              <p:cNvGrpSpPr/>
              <p:nvPr/>
            </p:nvGrpSpPr>
            <p:grpSpPr>
              <a:xfrm>
                <a:off x="3753931" y="3749448"/>
                <a:ext cx="1903085" cy="1083148"/>
                <a:chOff x="9273243" y="3355026"/>
                <a:chExt cx="1903085" cy="1083148"/>
              </a:xfrm>
            </p:grpSpPr>
            <p:pic>
              <p:nvPicPr>
                <p:cNvPr id="18" name="Graphic 26">
                  <a:extLst>
                    <a:ext uri="{FF2B5EF4-FFF2-40B4-BE49-F238E27FC236}">
                      <a16:creationId xmlns:a16="http://schemas.microsoft.com/office/drawing/2014/main" id="{6811B8C6-76CF-459B-9772-7B530BB1736D}"/>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9868169" y="3355026"/>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768F0A4E-8D63-44D0-A8E7-7CD1B95F0513}"/>
                    </a:ext>
                  </a:extLst>
                </p:cNvPr>
                <p:cNvSpPr txBox="1"/>
                <p:nvPr/>
              </p:nvSpPr>
              <p:spPr>
                <a:xfrm>
                  <a:off x="9273243" y="4099620"/>
                  <a:ext cx="190308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Transcribe</a:t>
                  </a:r>
                </a:p>
              </p:txBody>
            </p:sp>
          </p:grpSp>
          <p:grpSp>
            <p:nvGrpSpPr>
              <p:cNvPr id="38" name="Group 37"/>
              <p:cNvGrpSpPr/>
              <p:nvPr/>
            </p:nvGrpSpPr>
            <p:grpSpPr>
              <a:xfrm>
                <a:off x="2090728" y="3749448"/>
                <a:ext cx="1418978" cy="1092989"/>
                <a:chOff x="9821946" y="3374403"/>
                <a:chExt cx="1418978" cy="1092989"/>
              </a:xfrm>
            </p:grpSpPr>
            <p:sp>
              <p:nvSpPr>
                <p:cNvPr id="31" name="TextBox 30">
                  <a:extLst>
                    <a:ext uri="{FF2B5EF4-FFF2-40B4-BE49-F238E27FC236}">
                      <a16:creationId xmlns:a16="http://schemas.microsoft.com/office/drawing/2014/main" id="{37196159-7772-4CA5-A8F3-91F2E3F54980}"/>
                    </a:ext>
                  </a:extLst>
                </p:cNvPr>
                <p:cNvSpPr txBox="1"/>
                <p:nvPr/>
              </p:nvSpPr>
              <p:spPr>
                <a:xfrm>
                  <a:off x="9821946" y="4128838"/>
                  <a:ext cx="141897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Polly</a:t>
                  </a:r>
                </a:p>
              </p:txBody>
            </p:sp>
            <p:pic>
              <p:nvPicPr>
                <p:cNvPr id="37" name="Graphic 25">
                  <a:extLst>
                    <a:ext uri="{FF2B5EF4-FFF2-40B4-BE49-F238E27FC236}">
                      <a16:creationId xmlns:a16="http://schemas.microsoft.com/office/drawing/2014/main" id="{7BC2721B-0975-A54C-9891-1787D8658522}"/>
                    </a:ext>
                  </a:extLst>
                </p:cNvPr>
                <p:cNvPicPr>
                  <a:picLocks noChangeAspect="1"/>
                </p:cNvPicPr>
                <p:nvPr/>
              </p:nvPicPr>
              <p:blipFill>
                <a:blip r:embed="rId9" cstate="hqprint">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10175835" y="3374403"/>
                  <a:ext cx="711200" cy="711200"/>
                </a:xfrm>
                <a:prstGeom prst="rect">
                  <a:avLst/>
                </a:prstGeom>
              </p:spPr>
            </p:pic>
          </p:grpSp>
        </p:grpSp>
        <p:grpSp>
          <p:nvGrpSpPr>
            <p:cNvPr id="11" name="Group 10"/>
            <p:cNvGrpSpPr/>
            <p:nvPr/>
          </p:nvGrpSpPr>
          <p:grpSpPr>
            <a:xfrm>
              <a:off x="6316152" y="2104557"/>
              <a:ext cx="5168315" cy="4308310"/>
              <a:chOff x="6557904" y="2104557"/>
              <a:chExt cx="5168315" cy="4308310"/>
            </a:xfrm>
          </p:grpSpPr>
          <p:sp>
            <p:nvSpPr>
              <p:cNvPr id="49" name="Rectangle 48"/>
              <p:cNvSpPr/>
              <p:nvPr/>
            </p:nvSpPr>
            <p:spPr>
              <a:xfrm>
                <a:off x="6563496" y="2104557"/>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0" name="Rectangle 49"/>
              <p:cNvSpPr/>
              <p:nvPr/>
            </p:nvSpPr>
            <p:spPr>
              <a:xfrm>
                <a:off x="6561140" y="3579805"/>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51" name="Rectangle 50"/>
              <p:cNvSpPr/>
              <p:nvPr/>
            </p:nvSpPr>
            <p:spPr>
              <a:xfrm>
                <a:off x="6557904" y="5068559"/>
                <a:ext cx="5162723" cy="1344308"/>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dirty="0">
                  <a:ln>
                    <a:noFill/>
                  </a:ln>
                  <a:solidFill>
                    <a:prstClr val="white"/>
                  </a:solidFill>
                  <a:effectLst/>
                  <a:uLnTx/>
                  <a:uFillTx/>
                  <a:latin typeface="Amazon Ember Light" panose="020B0403020204020204" pitchFamily="34" charset="0"/>
                  <a:ea typeface="Meiryo" panose="020B0604030504040204" pitchFamily="34" charset="-128"/>
                  <a:cs typeface="Amazon Ember Light" panose="020B0403020204020204" pitchFamily="34" charset="0"/>
                </a:endParaRPr>
              </a:p>
            </p:txBody>
          </p:sp>
          <p:sp>
            <p:nvSpPr>
              <p:cNvPr id="29" name="TextBox 28">
                <a:extLst>
                  <a:ext uri="{FF2B5EF4-FFF2-40B4-BE49-F238E27FC236}">
                    <a16:creationId xmlns:a16="http://schemas.microsoft.com/office/drawing/2014/main" id="{F9AEE782-A512-4BB3-AAB4-B6DE52D2B661}"/>
                  </a:ext>
                </a:extLst>
              </p:cNvPr>
              <p:cNvSpPr txBox="1"/>
              <p:nvPr/>
            </p:nvSpPr>
            <p:spPr>
              <a:xfrm>
                <a:off x="6557904" y="2124105"/>
                <a:ext cx="1980030"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チャットボット</a:t>
                </a:r>
              </a:p>
            </p:txBody>
          </p:sp>
          <p:grpSp>
            <p:nvGrpSpPr>
              <p:cNvPr id="33" name="Group 32"/>
              <p:cNvGrpSpPr/>
              <p:nvPr/>
            </p:nvGrpSpPr>
            <p:grpSpPr>
              <a:xfrm>
                <a:off x="9499171" y="2298467"/>
                <a:ext cx="1284326" cy="1116578"/>
                <a:chOff x="8903221" y="3535272"/>
                <a:chExt cx="1284326" cy="1116578"/>
              </a:xfrm>
            </p:grpSpPr>
            <p:pic>
              <p:nvPicPr>
                <p:cNvPr id="45" name="Graphic 30">
                  <a:extLst>
                    <a:ext uri="{FF2B5EF4-FFF2-40B4-BE49-F238E27FC236}">
                      <a16:creationId xmlns:a16="http://schemas.microsoft.com/office/drawing/2014/main" id="{A2C26ABD-8206-4EB2-A362-C4FBBD967BD7}"/>
                    </a:ext>
                  </a:extLst>
                </p:cNvPr>
                <p:cNvPicPr>
                  <a:picLocks noChangeAspect="1" noChangeArrowheads="1"/>
                </p:cNvPicPr>
                <p:nvPr/>
              </p:nvPicPr>
              <p:blipFill>
                <a:blip r:embed="rId11" cstate="hqprint">
                  <a:extLst>
                    <a:ext uri="{28A0092B-C50C-407E-A947-70E740481C1C}">
                      <a14:useLocalDpi xmlns:a14="http://schemas.microsoft.com/office/drawing/2010/main"/>
                    </a:ext>
                  </a:extLst>
                </a:blip>
                <a:srcRect/>
                <a:stretch>
                  <a:fillRect/>
                </a:stretch>
              </p:blipFill>
              <p:spPr bwMode="auto">
                <a:xfrm>
                  <a:off x="9188768" y="3535272"/>
                  <a:ext cx="713232"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673B6FC4-8F4B-48E3-AF32-CB10B6D1DF78}"/>
                    </a:ext>
                  </a:extLst>
                </p:cNvPr>
                <p:cNvSpPr txBox="1"/>
                <p:nvPr/>
              </p:nvSpPr>
              <p:spPr>
                <a:xfrm>
                  <a:off x="8903221" y="4313296"/>
                  <a:ext cx="128432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Lex</a:t>
                  </a:r>
                </a:p>
              </p:txBody>
            </p:sp>
          </p:grpSp>
          <p:sp>
            <p:nvSpPr>
              <p:cNvPr id="32" name="TextBox 31">
                <a:extLst>
                  <a:ext uri="{FF2B5EF4-FFF2-40B4-BE49-F238E27FC236}">
                    <a16:creationId xmlns:a16="http://schemas.microsoft.com/office/drawing/2014/main" id="{0F248D06-64E1-4D3F-8C95-D3EF8B497D83}"/>
                  </a:ext>
                </a:extLst>
              </p:cNvPr>
              <p:cNvSpPr txBox="1"/>
              <p:nvPr/>
            </p:nvSpPr>
            <p:spPr>
              <a:xfrm>
                <a:off x="6577340" y="5116762"/>
                <a:ext cx="2492991"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レコメンデーション</a:t>
                </a:r>
              </a:p>
            </p:txBody>
          </p:sp>
          <p:grpSp>
            <p:nvGrpSpPr>
              <p:cNvPr id="34" name="Group 33"/>
              <p:cNvGrpSpPr/>
              <p:nvPr/>
            </p:nvGrpSpPr>
            <p:grpSpPr>
              <a:xfrm>
                <a:off x="9142503" y="5236327"/>
                <a:ext cx="1997663" cy="1117899"/>
                <a:chOff x="9586294" y="3353255"/>
                <a:chExt cx="1997663" cy="1117899"/>
              </a:xfrm>
            </p:grpSpPr>
            <p:pic>
              <p:nvPicPr>
                <p:cNvPr id="43" name="Graphic 21">
                  <a:extLst>
                    <a:ext uri="{FF2B5EF4-FFF2-40B4-BE49-F238E27FC236}">
                      <a16:creationId xmlns:a16="http://schemas.microsoft.com/office/drawing/2014/main" id="{8A3EADC0-4408-4A3F-98C1-DFB44B59566D}"/>
                    </a:ext>
                  </a:extLst>
                </p:cNvPr>
                <p:cNvPicPr>
                  <a:picLocks noChangeAspect="1" noChangeArrowheads="1"/>
                </p:cNvPicPr>
                <p:nvPr/>
              </p:nvPicPr>
              <p:blipFill>
                <a:blip r:embed="rId12" cstate="hqprint">
                  <a:extLst>
                    <a:ext uri="{28A0092B-C50C-407E-A947-70E740481C1C}">
                      <a14:useLocalDpi xmlns:a14="http://schemas.microsoft.com/office/drawing/2010/main"/>
                    </a:ext>
                  </a:extLst>
                </a:blip>
                <a:srcRect/>
                <a:stretch>
                  <a:fillRect/>
                </a:stretch>
              </p:blipFill>
              <p:spPr bwMode="auto">
                <a:xfrm>
                  <a:off x="10224786" y="3353255"/>
                  <a:ext cx="720679" cy="71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BF388926-3E3C-4E23-B619-CA687D421ADE}"/>
                    </a:ext>
                  </a:extLst>
                </p:cNvPr>
                <p:cNvSpPr txBox="1"/>
                <p:nvPr/>
              </p:nvSpPr>
              <p:spPr>
                <a:xfrm>
                  <a:off x="9586294" y="4132600"/>
                  <a:ext cx="19976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Personalize</a:t>
                  </a:r>
                </a:p>
              </p:txBody>
            </p:sp>
          </p:grpSp>
          <p:sp>
            <p:nvSpPr>
              <p:cNvPr id="30" name="TextBox 29">
                <a:extLst>
                  <a:ext uri="{FF2B5EF4-FFF2-40B4-BE49-F238E27FC236}">
                    <a16:creationId xmlns:a16="http://schemas.microsoft.com/office/drawing/2014/main" id="{E0C32DEE-CFF6-4155-8A95-D73B03AE44C1}"/>
                  </a:ext>
                </a:extLst>
              </p:cNvPr>
              <p:cNvSpPr txBox="1"/>
              <p:nvPr/>
            </p:nvSpPr>
            <p:spPr>
              <a:xfrm>
                <a:off x="6557904" y="3641514"/>
                <a:ext cx="697627"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予測</a:t>
                </a:r>
              </a:p>
            </p:txBody>
          </p:sp>
          <p:grpSp>
            <p:nvGrpSpPr>
              <p:cNvPr id="35" name="Group 34"/>
              <p:cNvGrpSpPr/>
              <p:nvPr/>
            </p:nvGrpSpPr>
            <p:grpSpPr>
              <a:xfrm>
                <a:off x="9273949" y="3749448"/>
                <a:ext cx="1734770" cy="1110334"/>
                <a:chOff x="10323836" y="3546541"/>
                <a:chExt cx="1734770" cy="1110334"/>
              </a:xfrm>
            </p:grpSpPr>
            <p:sp>
              <p:nvSpPr>
                <p:cNvPr id="39" name="TextBox 38">
                  <a:extLst>
                    <a:ext uri="{FF2B5EF4-FFF2-40B4-BE49-F238E27FC236}">
                      <a16:creationId xmlns:a16="http://schemas.microsoft.com/office/drawing/2014/main" id="{F81FA4BF-C11E-4D80-A408-BEEB89BC2AC2}"/>
                    </a:ext>
                  </a:extLst>
                </p:cNvPr>
                <p:cNvSpPr txBox="1"/>
                <p:nvPr/>
              </p:nvSpPr>
              <p:spPr>
                <a:xfrm>
                  <a:off x="10323836" y="4318321"/>
                  <a:ext cx="173477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Amazon Ember Light" panose="020B0403020204020204" pitchFamily="34" charset="0"/>
                      <a:ea typeface="Meiryo" panose="020B0604030504040204" pitchFamily="34" charset="-128"/>
                      <a:cs typeface="Amazon Ember Light" panose="020B0403020204020204" pitchFamily="34" charset="0"/>
                    </a:rPr>
                    <a:t>Amazon Forecast</a:t>
                  </a:r>
                </a:p>
              </p:txBody>
            </p:sp>
            <p:pic>
              <p:nvPicPr>
                <p:cNvPr id="41" name="Graphic 24">
                  <a:extLst>
                    <a:ext uri="{FF2B5EF4-FFF2-40B4-BE49-F238E27FC236}">
                      <a16:creationId xmlns:a16="http://schemas.microsoft.com/office/drawing/2014/main" id="{D3D71707-522E-9E49-93F5-8C195A09463D}"/>
                    </a:ext>
                  </a:extLst>
                </p:cNvPr>
                <p:cNvPicPr>
                  <a:picLocks noChangeAspect="1"/>
                </p:cNvPicPr>
                <p:nvPr/>
              </p:nvPicPr>
              <p:blipFill>
                <a:blip r:embed="rId13" cstate="hqprint">
                  <a:extLst>
                    <a:ext uri="{28A0092B-C50C-407E-A947-70E740481C1C}">
                      <a14:useLocalDpi xmlns:a14="http://schemas.microsoft.com/office/drawing/2010/main"/>
                    </a:ext>
                    <a:ext uri="{96DAC541-7B7A-43D3-8B79-37D633B846F1}">
                      <asvg:svgBlip xmlns="" xmlns:asvg="http://schemas.microsoft.com/office/drawing/2016/SVG/main" r:embed="rId14"/>
                    </a:ext>
                  </a:extLst>
                </a:blip>
                <a:stretch>
                  <a:fillRect/>
                </a:stretch>
              </p:blipFill>
              <p:spPr>
                <a:xfrm>
                  <a:off x="10835621" y="3546541"/>
                  <a:ext cx="711200" cy="711200"/>
                </a:xfrm>
                <a:prstGeom prst="rect">
                  <a:avLst/>
                </a:prstGeom>
              </p:spPr>
            </p:pic>
          </p:grpSp>
        </p:grpSp>
      </p:grpSp>
      <p:sp>
        <p:nvSpPr>
          <p:cNvPr id="52" name="正方形/長方形 51"/>
          <p:cNvSpPr/>
          <p:nvPr/>
        </p:nvSpPr>
        <p:spPr>
          <a:xfrm>
            <a:off x="886701" y="5056065"/>
            <a:ext cx="5121446" cy="132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正方形/長方形 52"/>
          <p:cNvSpPr/>
          <p:nvPr/>
        </p:nvSpPr>
        <p:spPr>
          <a:xfrm>
            <a:off x="6161517" y="3595364"/>
            <a:ext cx="5121446" cy="132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1" name="正方形/長方形 60"/>
          <p:cNvSpPr/>
          <p:nvPr/>
        </p:nvSpPr>
        <p:spPr>
          <a:xfrm>
            <a:off x="6161517" y="2098427"/>
            <a:ext cx="5121446" cy="13270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Tree>
    <p:custDataLst>
      <p:tags r:id="rId1"/>
    </p:custDataLst>
    <p:extLst>
      <p:ext uri="{BB962C8B-B14F-4D97-AF65-F5344CB8AC3E}">
        <p14:creationId xmlns:p14="http://schemas.microsoft.com/office/powerpoint/2010/main" val="2680558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38023"/>
            <a:ext cx="8350372"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文字列の構文を解析するプログラム</a:t>
            </a:r>
            <a:r>
              <a:rPr kumimoji="1" lang="ja-JP" altLang="en-US" sz="2000" b="1" smtClean="0"/>
              <a:t>（</a:t>
            </a:r>
            <a:r>
              <a:rPr kumimoji="1" lang="en-US" altLang="ja-JP" sz="2000" b="1" smtClean="0"/>
              <a:t>P296</a:t>
            </a:r>
            <a:r>
              <a:rPr kumimoji="1" lang="ja-JP" altLang="en-US" sz="2000" b="1" smtClean="0"/>
              <a:t>）</a:t>
            </a:r>
            <a:r>
              <a:rPr kumimoji="1" lang="en-US" altLang="ja-JP" sz="2000" b="1" smtClean="0"/>
              <a:t>comp_syntax_dump.py</a:t>
            </a:r>
            <a:endParaRPr kumimoji="1" lang="ja-JP" altLang="en-US" sz="2000" b="1"/>
          </a:p>
        </p:txBody>
      </p:sp>
      <p:sp>
        <p:nvSpPr>
          <p:cNvPr id="3" name="正方形/長方形 2"/>
          <p:cNvSpPr/>
          <p:nvPr/>
        </p:nvSpPr>
        <p:spPr>
          <a:xfrm>
            <a:off x="224286" y="994791"/>
            <a:ext cx="6096000" cy="2893100"/>
          </a:xfrm>
          <a:prstGeom prst="rect">
            <a:avLst/>
          </a:prstGeom>
          <a:solidFill>
            <a:schemeClr val="accent4">
              <a:lumMod val="20000"/>
              <a:lumOff val="80000"/>
            </a:schemeClr>
          </a:solidFill>
        </p:spPr>
        <p:txBody>
          <a:bodyPr>
            <a:spAutoFit/>
          </a:bodyPr>
          <a:lstStyle/>
          <a:p>
            <a:r>
              <a:rPr lang="en-US" altLang="ja-JP" sz="1400" b="1">
                <a:solidFill>
                  <a:srgbClr val="008000"/>
                </a:solidFill>
                <a:latin typeface="Consolas" panose="020B0609020204030204" pitchFamily="49" charset="0"/>
              </a:rPr>
              <a:t># boto3</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boto3</a:t>
            </a:r>
          </a:p>
          <a:p>
            <a:r>
              <a:rPr lang="en-US" altLang="ja-JP" sz="1400" b="1">
                <a:solidFill>
                  <a:srgbClr val="008000"/>
                </a:solidFill>
                <a:latin typeface="Consolas" panose="020B0609020204030204" pitchFamily="49" charset="0"/>
              </a:rPr>
              <a:t># json</a:t>
            </a:r>
            <a:r>
              <a:rPr lang="ja-JP" altLang="en-US" sz="1400" b="1">
                <a:solidFill>
                  <a:srgbClr val="008000"/>
                </a:solidFill>
                <a:latin typeface="Consolas" panose="020B0609020204030204" pitchFamily="49" charset="0"/>
              </a:rPr>
              <a:t>インポート</a:t>
            </a:r>
            <a:endParaRPr lang="ja-JP" altLang="en-US" sz="1400" b="1">
              <a:solidFill>
                <a:srgbClr val="000000"/>
              </a:solidFill>
              <a:latin typeface="Consolas" panose="020B0609020204030204" pitchFamily="49" charset="0"/>
            </a:endParaRPr>
          </a:p>
          <a:p>
            <a:r>
              <a:rPr lang="en-US" altLang="ja-JP" sz="1400" b="1">
                <a:solidFill>
                  <a:srgbClr val="AF00DB"/>
                </a:solidFill>
                <a:latin typeface="Consolas" panose="020B0609020204030204" pitchFamily="49" charset="0"/>
              </a:rPr>
              <a:t>import</a:t>
            </a:r>
            <a:r>
              <a:rPr lang="en-US" altLang="ja-JP" sz="1400" b="1">
                <a:solidFill>
                  <a:srgbClr val="000000"/>
                </a:solidFill>
                <a:latin typeface="Consolas" panose="020B0609020204030204" pitchFamily="49" charset="0"/>
              </a:rPr>
              <a:t> json</a:t>
            </a:r>
          </a:p>
          <a:p>
            <a:r>
              <a:rPr lang="en-US" altLang="ja-JP" sz="1400" b="1">
                <a:solidFill>
                  <a:srgbClr val="008000"/>
                </a:solidFill>
                <a:latin typeface="Consolas" panose="020B0609020204030204" pitchFamily="49" charset="0"/>
              </a:rPr>
              <a:t># comprehend</a:t>
            </a:r>
            <a:r>
              <a:rPr lang="ja-JP" altLang="en-US" sz="1400" b="1">
                <a:solidFill>
                  <a:srgbClr val="008000"/>
                </a:solidFill>
                <a:latin typeface="Consolas" panose="020B0609020204030204" pitchFamily="49" charset="0"/>
              </a:rPr>
              <a:t>サービスクライアントを生成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comprehend = boto3.client(</a:t>
            </a:r>
            <a:r>
              <a:rPr lang="en-US" altLang="ja-JP" sz="1400" b="1">
                <a:solidFill>
                  <a:srgbClr val="A31515"/>
                </a:solidFill>
                <a:latin typeface="Consolas" panose="020B0609020204030204" pitchFamily="49" charset="0"/>
              </a:rPr>
              <a:t>'comprehend'</a:t>
            </a:r>
            <a:r>
              <a:rPr lang="en-US" altLang="ja-JP" sz="1400" b="1">
                <a:solidFill>
                  <a:srgbClr val="000000"/>
                </a:solidFill>
                <a:latin typeface="Consolas" panose="020B0609020204030204" pitchFamily="49" charset="0"/>
              </a:rPr>
              <a:t>, </a:t>
            </a:r>
            <a:r>
              <a:rPr lang="en-US" altLang="ja-JP" sz="1400" b="1">
                <a:solidFill>
                  <a:srgbClr val="A31515"/>
                </a:solidFill>
                <a:latin typeface="Consolas" panose="020B0609020204030204" pitchFamily="49" charset="0"/>
              </a:rPr>
              <a:t>'us-east-1'</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構文解析対象文字列の初期化</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text = </a:t>
            </a:r>
            <a:r>
              <a:rPr lang="en-US" altLang="ja-JP" sz="1400" b="1">
                <a:solidFill>
                  <a:srgbClr val="A31515"/>
                </a:solidFill>
                <a:latin typeface="Consolas" panose="020B0609020204030204" pitchFamily="49" charset="0"/>
              </a:rPr>
              <a:t>"I'm looking forward to visiting Japan next summer."</a:t>
            </a:r>
            <a:endParaRPr lang="en-US" altLang="ja-JP" sz="1400" b="1">
              <a:solidFill>
                <a:srgbClr val="000000"/>
              </a:solidFill>
              <a:latin typeface="Consolas" panose="020B0609020204030204" pitchFamily="49" charset="0"/>
            </a:endParaRP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構文を解析</a:t>
            </a:r>
            <a:endParaRPr lang="ja-JP" altLang="en-US" sz="1400" b="1">
              <a:solidFill>
                <a:srgbClr val="000000"/>
              </a:solidFill>
              <a:latin typeface="Consolas" panose="020B0609020204030204" pitchFamily="49" charset="0"/>
            </a:endParaRPr>
          </a:p>
          <a:p>
            <a:r>
              <a:rPr lang="en-US" altLang="ja-JP" sz="1400" b="1">
                <a:solidFill>
                  <a:srgbClr val="000000"/>
                </a:solidFill>
                <a:latin typeface="Consolas" panose="020B0609020204030204" pitchFamily="49" charset="0"/>
              </a:rPr>
              <a:t>result = comprehend.detect_syntax(</a:t>
            </a:r>
            <a:r>
              <a:rPr lang="en-US" altLang="ja-JP" sz="1400" b="1">
                <a:solidFill>
                  <a:srgbClr val="001080"/>
                </a:solidFill>
                <a:latin typeface="Consolas" panose="020B0609020204030204" pitchFamily="49" charset="0"/>
              </a:rPr>
              <a:t>Text</a:t>
            </a:r>
            <a:r>
              <a:rPr lang="en-US" altLang="ja-JP" sz="1400" b="1">
                <a:solidFill>
                  <a:srgbClr val="000000"/>
                </a:solidFill>
                <a:latin typeface="Consolas" panose="020B0609020204030204" pitchFamily="49" charset="0"/>
              </a:rPr>
              <a:t>=text, </a:t>
            </a:r>
            <a:r>
              <a:rPr lang="en-US" altLang="ja-JP" sz="1400" b="1">
                <a:solidFill>
                  <a:srgbClr val="001080"/>
                </a:solidFill>
                <a:latin typeface="Consolas" panose="020B0609020204030204" pitchFamily="49" charset="0"/>
              </a:rPr>
              <a:t>LanguageCode</a:t>
            </a:r>
            <a:r>
              <a:rPr lang="en-US" altLang="ja-JP" sz="1400" b="1">
                <a:solidFill>
                  <a:srgbClr val="000000"/>
                </a:solidFill>
                <a:latin typeface="Consolas" panose="020B0609020204030204" pitchFamily="49" charset="0"/>
              </a:rPr>
              <a:t>=</a:t>
            </a:r>
            <a:r>
              <a:rPr lang="en-US" altLang="ja-JP" sz="1400" b="1">
                <a:solidFill>
                  <a:srgbClr val="A31515"/>
                </a:solidFill>
                <a:latin typeface="Consolas" panose="020B0609020204030204" pitchFamily="49" charset="0"/>
              </a:rPr>
              <a:t>'en'</a:t>
            </a:r>
            <a:r>
              <a:rPr lang="en-US" altLang="ja-JP" sz="1400" b="1">
                <a:solidFill>
                  <a:srgbClr val="000000"/>
                </a:solidFill>
                <a:latin typeface="Consolas" panose="020B0609020204030204" pitchFamily="49" charset="0"/>
              </a:rPr>
              <a:t>)</a:t>
            </a:r>
          </a:p>
          <a:p>
            <a:r>
              <a:rPr lang="en-US" altLang="ja-JP" sz="1400" b="1">
                <a:solidFill>
                  <a:srgbClr val="008000"/>
                </a:solidFill>
                <a:latin typeface="Consolas" panose="020B0609020204030204" pitchFamily="49" charset="0"/>
              </a:rPr>
              <a:t># </a:t>
            </a:r>
            <a:r>
              <a:rPr lang="ja-JP" altLang="en-US" sz="1400" b="1">
                <a:solidFill>
                  <a:srgbClr val="008000"/>
                </a:solidFill>
                <a:latin typeface="Consolas" panose="020B0609020204030204" pitchFamily="49" charset="0"/>
              </a:rPr>
              <a:t>結果を整形して表示</a:t>
            </a:r>
            <a:endParaRPr lang="ja-JP" altLang="en-US" sz="1400" b="1">
              <a:solidFill>
                <a:srgbClr val="000000"/>
              </a:solidFill>
              <a:latin typeface="Consolas" panose="020B0609020204030204" pitchFamily="49" charset="0"/>
            </a:endParaRPr>
          </a:p>
          <a:p>
            <a:r>
              <a:rPr lang="en-US" altLang="ja-JP" sz="1400" b="1">
                <a:solidFill>
                  <a:srgbClr val="795E26"/>
                </a:solidFill>
                <a:latin typeface="Consolas" panose="020B0609020204030204" pitchFamily="49" charset="0"/>
              </a:rPr>
              <a:t>print</a:t>
            </a:r>
            <a:r>
              <a:rPr lang="en-US" altLang="ja-JP" sz="1400" b="1">
                <a:solidFill>
                  <a:srgbClr val="000000"/>
                </a:solidFill>
                <a:latin typeface="Consolas" panose="020B0609020204030204" pitchFamily="49" charset="0"/>
              </a:rPr>
              <a:t>(json.dumps(result, </a:t>
            </a:r>
            <a:r>
              <a:rPr lang="en-US" altLang="ja-JP" sz="1400" b="1">
                <a:solidFill>
                  <a:srgbClr val="001080"/>
                </a:solidFill>
                <a:latin typeface="Consolas" panose="020B0609020204030204" pitchFamily="49" charset="0"/>
              </a:rPr>
              <a:t>indent</a:t>
            </a:r>
            <a:r>
              <a:rPr lang="en-US" altLang="ja-JP" sz="1400" b="1">
                <a:solidFill>
                  <a:srgbClr val="000000"/>
                </a:solidFill>
                <a:latin typeface="Consolas" panose="020B0609020204030204" pitchFamily="49" charset="0"/>
              </a:rPr>
              <a:t>=</a:t>
            </a:r>
            <a:r>
              <a:rPr lang="en-US" altLang="ja-JP" sz="1400" b="1">
                <a:solidFill>
                  <a:srgbClr val="098658"/>
                </a:solidFill>
                <a:latin typeface="Consolas" panose="020B0609020204030204" pitchFamily="49" charset="0"/>
              </a:rPr>
              <a:t>2</a:t>
            </a:r>
            <a:r>
              <a:rPr lang="en-US" altLang="ja-JP" sz="1400" b="1">
                <a:solidFill>
                  <a:srgbClr val="000000"/>
                </a:solidFill>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テキスト ボックス 3"/>
          <p:cNvSpPr txBox="1"/>
          <p:nvPr/>
        </p:nvSpPr>
        <p:spPr>
          <a:xfrm>
            <a:off x="4882550" y="4559764"/>
            <a:ext cx="167736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Comprehend</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4882550" y="4929096"/>
            <a:ext cx="6290568"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機能：文字列の構文を解析する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detect_sysntax</a:t>
            </a:r>
            <a:r>
              <a:rPr kumimoji="1" lang="en-US" altLang="ja-JP" sz="1200" b="1" smtClean="0">
                <a:ea typeface="Amazon Ember Light" panose="020B0403020204020204" pitchFamily="34" charset="0"/>
                <a:cs typeface="Amazon Ember Light" panose="020B0403020204020204" pitchFamily="34" charset="0"/>
              </a:rPr>
              <a:t>( Text= </a:t>
            </a:r>
            <a:r>
              <a:rPr kumimoji="1" lang="ja-JP" altLang="en-US" sz="1200" b="1" smtClean="0">
                <a:ea typeface="Amazon Ember Light" panose="020B0403020204020204" pitchFamily="34" charset="0"/>
                <a:cs typeface="Amazon Ember Light" panose="020B0403020204020204" pitchFamily="34" charset="0"/>
              </a:rPr>
              <a:t>文字列</a:t>
            </a:r>
            <a:r>
              <a:rPr kumimoji="1" lang="en-US" altLang="ja-JP"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LanguageCode</a:t>
            </a:r>
            <a:r>
              <a:rPr lang="ja-JP" altLang="en-US" sz="1200" b="1" smtClean="0">
                <a:ea typeface="Amazon Ember Light" panose="020B0403020204020204" pitchFamily="34" charset="0"/>
                <a:cs typeface="Amazon Ember Light" panose="020B0403020204020204" pitchFamily="34" charset="0"/>
              </a:rPr>
              <a:t>＝言語コード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構文解析の</a:t>
            </a:r>
            <a:r>
              <a:rPr lang="ja-JP" altLang="en-US" sz="1200" b="1" smtClean="0">
                <a:ea typeface="Amazon Ember Light" panose="020B0403020204020204" pitchFamily="34" charset="0"/>
                <a:cs typeface="Amazon Ember Light" panose="020B0403020204020204" pitchFamily="34" charset="0"/>
              </a:rPr>
              <a:t>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6559911" y="4559764"/>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detect_syntax</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P296</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91811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hlinkClick r:id="rId2"/>
          </p:cNvPr>
          <p:cNvPicPr>
            <a:picLocks noChangeAspect="1"/>
          </p:cNvPicPr>
          <p:nvPr/>
        </p:nvPicPr>
        <p:blipFill>
          <a:blip r:embed="rId3"/>
          <a:stretch>
            <a:fillRect/>
          </a:stretch>
        </p:blipFill>
        <p:spPr>
          <a:xfrm>
            <a:off x="3037734" y="237086"/>
            <a:ext cx="6310819" cy="6396627"/>
          </a:xfrm>
          <a:prstGeom prst="rect">
            <a:avLst/>
          </a:prstGeom>
        </p:spPr>
      </p:pic>
      <p:sp>
        <p:nvSpPr>
          <p:cNvPr id="3" name="角丸四角形 2"/>
          <p:cNvSpPr/>
          <p:nvPr/>
        </p:nvSpPr>
        <p:spPr>
          <a:xfrm>
            <a:off x="232914" y="237086"/>
            <a:ext cx="1759788" cy="101791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Amazon</a:t>
            </a:r>
          </a:p>
          <a:p>
            <a:pPr algn="ctr"/>
            <a:r>
              <a:rPr lang="en-US" altLang="ja-JP" b="1"/>
              <a:t>Forecast</a:t>
            </a:r>
            <a:endParaRPr lang="en-US" altLang="ja-JP" b="1" smtClean="0"/>
          </a:p>
          <a:p>
            <a:pPr algn="ctr"/>
            <a:r>
              <a:rPr kumimoji="1" lang="ja-JP" altLang="en-US" b="1"/>
              <a:t>サービス</a:t>
            </a:r>
          </a:p>
        </p:txBody>
      </p:sp>
    </p:spTree>
    <p:extLst>
      <p:ext uri="{BB962C8B-B14F-4D97-AF65-F5344CB8AC3E}">
        <p14:creationId xmlns:p14="http://schemas.microsoft.com/office/powerpoint/2010/main" val="105843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7" y="345055"/>
            <a:ext cx="410617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Forecast</a:t>
            </a:r>
            <a:r>
              <a:rPr lang="ja-JP" altLang="en-US" sz="2000" b="1" smtClean="0"/>
              <a:t>とは（</a:t>
            </a:r>
            <a:r>
              <a:rPr lang="en-US" altLang="ja-JP" sz="2000" b="1" smtClean="0"/>
              <a:t>P356</a:t>
            </a:r>
            <a:r>
              <a:rPr lang="ja-JP" altLang="en-US" sz="2000" b="1" smtClean="0"/>
              <a:t>～</a:t>
            </a:r>
            <a:r>
              <a:rPr lang="en-US" altLang="ja-JP" sz="2000" b="1" smtClean="0"/>
              <a:t>P358</a:t>
            </a:r>
            <a:r>
              <a:rPr lang="ja-JP" altLang="en-US" sz="2000" b="1" smtClean="0"/>
              <a:t>）</a:t>
            </a:r>
            <a:endParaRPr kumimoji="1" lang="ja-JP" altLang="en-US" sz="2000" b="1"/>
          </a:p>
        </p:txBody>
      </p:sp>
      <p:sp>
        <p:nvSpPr>
          <p:cNvPr id="3" name="テキスト ボックス 2"/>
          <p:cNvSpPr txBox="1"/>
          <p:nvPr/>
        </p:nvSpPr>
        <p:spPr>
          <a:xfrm>
            <a:off x="741872" y="1052421"/>
            <a:ext cx="6702724" cy="646331"/>
          </a:xfrm>
          <a:prstGeom prst="rect">
            <a:avLst/>
          </a:prstGeom>
          <a:noFill/>
        </p:spPr>
        <p:txBody>
          <a:bodyPr wrap="square" rtlCol="0">
            <a:spAutoFit/>
          </a:bodyPr>
          <a:lstStyle/>
          <a:p>
            <a:r>
              <a:rPr kumimoji="1" lang="ja-JP" altLang="en-US" b="1" smtClean="0"/>
              <a:t>時系列データ（時間とともに変化する値の集まり）に関して</a:t>
            </a:r>
            <a:endParaRPr kumimoji="1" lang="en-US" altLang="ja-JP" b="1" smtClean="0"/>
          </a:p>
          <a:p>
            <a:r>
              <a:rPr lang="ja-JP" altLang="en-US" b="1"/>
              <a:t>過去</a:t>
            </a:r>
            <a:r>
              <a:rPr lang="ja-JP" altLang="en-US" b="1" smtClean="0"/>
              <a:t>の値から未来の値を予測する</a:t>
            </a:r>
            <a:r>
              <a:rPr lang="en-US" altLang="ja-JP" b="1" smtClean="0"/>
              <a:t>AI</a:t>
            </a:r>
            <a:r>
              <a:rPr lang="ja-JP" altLang="en-US" b="1" smtClean="0"/>
              <a:t>サービス</a:t>
            </a:r>
            <a:endParaRPr kumimoji="1" lang="ja-JP" altLang="en-US" b="1"/>
          </a:p>
        </p:txBody>
      </p:sp>
      <p:sp>
        <p:nvSpPr>
          <p:cNvPr id="4" name="ホームベース 3"/>
          <p:cNvSpPr/>
          <p:nvPr/>
        </p:nvSpPr>
        <p:spPr>
          <a:xfrm>
            <a:off x="785004" y="1897160"/>
            <a:ext cx="2631056" cy="508958"/>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a:t>（１</a:t>
            </a:r>
            <a:r>
              <a:rPr lang="ja-JP" altLang="en-US" sz="2000" b="1" smtClean="0"/>
              <a:t>）データの登録</a:t>
            </a:r>
            <a:endParaRPr kumimoji="1" lang="ja-JP" altLang="en-US" sz="2000" b="1"/>
          </a:p>
        </p:txBody>
      </p:sp>
      <p:sp>
        <p:nvSpPr>
          <p:cNvPr id="5" name="テキスト ボックス 4"/>
          <p:cNvSpPr txBox="1"/>
          <p:nvPr/>
        </p:nvSpPr>
        <p:spPr>
          <a:xfrm>
            <a:off x="1187571" y="2604526"/>
            <a:ext cx="7611372" cy="369332"/>
          </a:xfrm>
          <a:prstGeom prst="rect">
            <a:avLst/>
          </a:prstGeom>
          <a:noFill/>
        </p:spPr>
        <p:txBody>
          <a:bodyPr wrap="square" rtlCol="0">
            <a:spAutoFit/>
          </a:bodyPr>
          <a:lstStyle/>
          <a:p>
            <a:r>
              <a:rPr kumimoji="1" lang="ja-JP" altLang="en-US" b="1" smtClean="0"/>
              <a:t>過去の値を</a:t>
            </a:r>
            <a:r>
              <a:rPr kumimoji="1" lang="en-US" altLang="ja-JP" b="1" smtClean="0"/>
              <a:t>Forecast</a:t>
            </a:r>
            <a:r>
              <a:rPr kumimoji="1" lang="ja-JP" altLang="en-US" b="1" smtClean="0"/>
              <a:t>に登録する。</a:t>
            </a:r>
            <a:r>
              <a:rPr lang="ja-JP" altLang="en-US" b="1" smtClean="0"/>
              <a:t>この</a:t>
            </a:r>
            <a:r>
              <a:rPr lang="ja-JP" altLang="en-US" b="1"/>
              <a:t>データ</a:t>
            </a:r>
            <a:r>
              <a:rPr lang="ja-JP" altLang="en-US" b="1" smtClean="0"/>
              <a:t>を「データセット」と呼ぶ。</a:t>
            </a:r>
            <a:endParaRPr kumimoji="1" lang="ja-JP" altLang="en-US" b="1"/>
          </a:p>
        </p:txBody>
      </p:sp>
      <p:sp>
        <p:nvSpPr>
          <p:cNvPr id="6" name="ホームベース 5"/>
          <p:cNvSpPr/>
          <p:nvPr/>
        </p:nvSpPr>
        <p:spPr>
          <a:xfrm>
            <a:off x="785004" y="3172266"/>
            <a:ext cx="2631056" cy="508958"/>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smtClean="0"/>
              <a:t>（２）予測子の作成</a:t>
            </a:r>
            <a:endParaRPr kumimoji="1" lang="ja-JP" altLang="en-US" sz="2000" b="1"/>
          </a:p>
        </p:txBody>
      </p:sp>
      <p:sp>
        <p:nvSpPr>
          <p:cNvPr id="7" name="テキスト ボックス 6"/>
          <p:cNvSpPr txBox="1"/>
          <p:nvPr/>
        </p:nvSpPr>
        <p:spPr>
          <a:xfrm>
            <a:off x="1187571" y="3879632"/>
            <a:ext cx="7611372" cy="646331"/>
          </a:xfrm>
          <a:prstGeom prst="rect">
            <a:avLst/>
          </a:prstGeom>
          <a:noFill/>
        </p:spPr>
        <p:txBody>
          <a:bodyPr wrap="square" rtlCol="0">
            <a:spAutoFit/>
          </a:bodyPr>
          <a:lstStyle/>
          <a:p>
            <a:r>
              <a:rPr kumimoji="1" lang="ja-JP" altLang="en-US" b="1" smtClean="0"/>
              <a:t>データセットを使った機械学習を行い、予測子を構築する。</a:t>
            </a:r>
            <a:endParaRPr kumimoji="1" lang="en-US" altLang="ja-JP" b="1" smtClean="0"/>
          </a:p>
          <a:p>
            <a:r>
              <a:rPr kumimoji="1" lang="ja-JP" altLang="en-US" b="1" smtClean="0"/>
              <a:t>予測を行うための仕組みを予測子と呼ぶ。</a:t>
            </a:r>
            <a:endParaRPr kumimoji="1" lang="ja-JP" altLang="en-US" b="1"/>
          </a:p>
        </p:txBody>
      </p:sp>
      <p:sp>
        <p:nvSpPr>
          <p:cNvPr id="8" name="ホームベース 7"/>
          <p:cNvSpPr/>
          <p:nvPr/>
        </p:nvSpPr>
        <p:spPr>
          <a:xfrm>
            <a:off x="741872" y="4724371"/>
            <a:ext cx="2631056" cy="508958"/>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smtClean="0"/>
              <a:t>（３）予測の取得</a:t>
            </a:r>
            <a:endParaRPr kumimoji="1" lang="ja-JP" altLang="en-US" sz="2000" b="1"/>
          </a:p>
        </p:txBody>
      </p:sp>
      <p:sp>
        <p:nvSpPr>
          <p:cNvPr id="9" name="テキスト ボックス 8"/>
          <p:cNvSpPr txBox="1"/>
          <p:nvPr/>
        </p:nvSpPr>
        <p:spPr>
          <a:xfrm>
            <a:off x="1187571" y="5431737"/>
            <a:ext cx="7611372" cy="369332"/>
          </a:xfrm>
          <a:prstGeom prst="rect">
            <a:avLst/>
          </a:prstGeom>
          <a:noFill/>
        </p:spPr>
        <p:txBody>
          <a:bodyPr wrap="square" rtlCol="0">
            <a:spAutoFit/>
          </a:bodyPr>
          <a:lstStyle/>
          <a:p>
            <a:r>
              <a:rPr kumimoji="1" lang="ja-JP" altLang="en-US" b="1" smtClean="0"/>
              <a:t>予測子を使って予測した、未来の値を取得する</a:t>
            </a:r>
            <a:endParaRPr kumimoji="1" lang="ja-JP" altLang="en-US" b="1"/>
          </a:p>
        </p:txBody>
      </p:sp>
    </p:spTree>
    <p:extLst>
      <p:ext uri="{BB962C8B-B14F-4D97-AF65-F5344CB8AC3E}">
        <p14:creationId xmlns:p14="http://schemas.microsoft.com/office/powerpoint/2010/main" val="69111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7" y="345055"/>
            <a:ext cx="410617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使用するデータ（</a:t>
            </a:r>
            <a:r>
              <a:rPr lang="en-US" altLang="ja-JP" sz="2000" b="1" smtClean="0"/>
              <a:t>P359</a:t>
            </a:r>
            <a:r>
              <a:rPr lang="ja-JP" altLang="en-US" sz="2000" b="1" smtClean="0"/>
              <a:t>～</a:t>
            </a:r>
            <a:r>
              <a:rPr lang="en-US" altLang="ja-JP" sz="2000" b="1" smtClean="0"/>
              <a:t>P360</a:t>
            </a:r>
            <a:r>
              <a:rPr lang="ja-JP" altLang="en-US" sz="2000" b="1" smtClean="0"/>
              <a:t>）</a:t>
            </a:r>
            <a:endParaRPr kumimoji="1" lang="ja-JP" altLang="en-US" sz="2000" b="1"/>
          </a:p>
        </p:txBody>
      </p:sp>
      <p:sp>
        <p:nvSpPr>
          <p:cNvPr id="3" name="テキスト ボックス 2"/>
          <p:cNvSpPr txBox="1"/>
          <p:nvPr/>
        </p:nvSpPr>
        <p:spPr>
          <a:xfrm>
            <a:off x="396815" y="966166"/>
            <a:ext cx="8911087" cy="646331"/>
          </a:xfrm>
          <a:prstGeom prst="rect">
            <a:avLst/>
          </a:prstGeom>
          <a:noFill/>
        </p:spPr>
        <p:txBody>
          <a:bodyPr wrap="square" rtlCol="0">
            <a:spAutoFit/>
          </a:bodyPr>
          <a:lstStyle/>
          <a:p>
            <a:r>
              <a:rPr kumimoji="1" lang="en-US" altLang="ja-JP" b="1" smtClean="0"/>
              <a:t>Forecast</a:t>
            </a:r>
            <a:r>
              <a:rPr kumimoji="1" lang="ja-JP" altLang="en-US" b="1" smtClean="0"/>
              <a:t>に登録す</a:t>
            </a:r>
            <a:r>
              <a:rPr lang="ja-JP" altLang="en-US" b="1" smtClean="0"/>
              <a:t>るデータは、</a:t>
            </a:r>
            <a:r>
              <a:rPr lang="en-US" altLang="ja-JP" b="1" smtClean="0"/>
              <a:t>CSV</a:t>
            </a:r>
            <a:r>
              <a:rPr lang="ja-JP" altLang="en-US" b="1" smtClean="0"/>
              <a:t>形式のデータ</a:t>
            </a:r>
            <a:endParaRPr lang="en-US" altLang="ja-JP" b="1" smtClean="0"/>
          </a:p>
          <a:p>
            <a:r>
              <a:rPr lang="en-US" altLang="ja-JP" b="1" smtClean="0"/>
              <a:t>CSV</a:t>
            </a:r>
            <a:r>
              <a:rPr lang="ja-JP" altLang="en-US" b="1" smtClean="0"/>
              <a:t>の各行は以下の構成になっている必要がある</a:t>
            </a:r>
            <a:endParaRPr kumimoji="1" lang="ja-JP" altLang="en-US" b="1"/>
          </a:p>
        </p:txBody>
      </p:sp>
      <p:sp>
        <p:nvSpPr>
          <p:cNvPr id="4" name="正方形/長方形 3"/>
          <p:cNvSpPr/>
          <p:nvPr/>
        </p:nvSpPr>
        <p:spPr>
          <a:xfrm>
            <a:off x="845388" y="1668571"/>
            <a:ext cx="8462514" cy="4226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タイムスタンプ（</a:t>
            </a:r>
            <a:r>
              <a:rPr kumimoji="1" lang="en-US" altLang="ja-JP" b="1" smtClean="0"/>
              <a:t>timestamp</a:t>
            </a:r>
            <a:r>
              <a:rPr kumimoji="1" lang="ja-JP" altLang="en-US" b="1" smtClean="0"/>
              <a:t>）</a:t>
            </a:r>
            <a:r>
              <a:rPr kumimoji="1" lang="en-US" altLang="ja-JP" b="1" smtClean="0"/>
              <a:t>,   </a:t>
            </a:r>
            <a:r>
              <a:rPr kumimoji="1" lang="ja-JP" altLang="en-US" b="1" smtClean="0"/>
              <a:t>数値（</a:t>
            </a:r>
            <a:r>
              <a:rPr kumimoji="1" lang="en-US" altLang="ja-JP" b="1" smtClean="0"/>
              <a:t>target_value</a:t>
            </a:r>
            <a:r>
              <a:rPr kumimoji="1" lang="ja-JP" altLang="en-US" b="1" smtClean="0"/>
              <a:t>）</a:t>
            </a:r>
            <a:r>
              <a:rPr kumimoji="1" lang="en-US" altLang="ja-JP" b="1" smtClean="0"/>
              <a:t>,   </a:t>
            </a:r>
            <a:r>
              <a:rPr kumimoji="1" lang="ja-JP" altLang="en-US" b="1" smtClean="0"/>
              <a:t>アイテム（</a:t>
            </a:r>
            <a:r>
              <a:rPr kumimoji="1" lang="en-US" altLang="ja-JP" b="1" smtClean="0"/>
              <a:t>item_id</a:t>
            </a:r>
            <a:r>
              <a:rPr kumimoji="1" lang="ja-JP" altLang="en-US" b="1" smtClean="0"/>
              <a:t>）</a:t>
            </a:r>
            <a:endParaRPr kumimoji="1" lang="ja-JP" altLang="en-US" b="1"/>
          </a:p>
        </p:txBody>
      </p:sp>
      <p:sp>
        <p:nvSpPr>
          <p:cNvPr id="5" name="フローチャート: 他ページ結合子 4"/>
          <p:cNvSpPr/>
          <p:nvPr/>
        </p:nvSpPr>
        <p:spPr>
          <a:xfrm>
            <a:off x="3968152" y="2147339"/>
            <a:ext cx="1759788" cy="42269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データ</a:t>
            </a:r>
            <a:r>
              <a:rPr lang="ja-JP" altLang="en-US" b="1" smtClean="0"/>
              <a:t>の意味</a:t>
            </a:r>
            <a:endParaRPr kumimoji="1" lang="ja-JP" altLang="en-US" b="1"/>
          </a:p>
        </p:txBody>
      </p:sp>
      <p:sp>
        <p:nvSpPr>
          <p:cNvPr id="6" name="テキスト ボックス 5"/>
          <p:cNvSpPr txBox="1"/>
          <p:nvPr/>
        </p:nvSpPr>
        <p:spPr>
          <a:xfrm>
            <a:off x="845388" y="2626107"/>
            <a:ext cx="9152626" cy="646331"/>
          </a:xfrm>
          <a:prstGeom prst="rect">
            <a:avLst/>
          </a:prstGeom>
          <a:noFill/>
        </p:spPr>
        <p:txBody>
          <a:bodyPr wrap="square" rtlCol="0">
            <a:spAutoFit/>
          </a:bodyPr>
          <a:lstStyle/>
          <a:p>
            <a:r>
              <a:rPr kumimoji="1" lang="ja-JP" altLang="en-US" b="1" smtClean="0"/>
              <a:t>「タイムスタンプ」に</a:t>
            </a:r>
            <a:r>
              <a:rPr kumimoji="1" lang="ja-JP" altLang="en-US" b="1" smtClean="0"/>
              <a:t>おける</a:t>
            </a:r>
            <a:r>
              <a:rPr kumimoji="1" lang="ja-JP" altLang="en-US" b="1" smtClean="0"/>
              <a:t>、「アイテム」の「数値」。</a:t>
            </a:r>
            <a:endParaRPr kumimoji="1" lang="en-US" altLang="ja-JP" b="1" smtClean="0"/>
          </a:p>
          <a:p>
            <a:r>
              <a:rPr kumimoji="1" lang="en-US" altLang="ja-JP" b="1" smtClean="0"/>
              <a:t>Forecast</a:t>
            </a:r>
            <a:r>
              <a:rPr kumimoji="1" lang="ja-JP" altLang="en-US" b="1" smtClean="0"/>
              <a:t>が予測するのはこの数値の部分</a:t>
            </a:r>
            <a:endParaRPr kumimoji="1" lang="ja-JP" altLang="en-US" b="1"/>
          </a:p>
        </p:txBody>
      </p:sp>
      <p:sp>
        <p:nvSpPr>
          <p:cNvPr id="7" name="テキスト ボックス 6"/>
          <p:cNvSpPr txBox="1"/>
          <p:nvPr/>
        </p:nvSpPr>
        <p:spPr>
          <a:xfrm>
            <a:off x="845388" y="3375869"/>
            <a:ext cx="9152626" cy="369332"/>
          </a:xfrm>
          <a:prstGeom prst="rect">
            <a:avLst/>
          </a:prstGeom>
          <a:noFill/>
        </p:spPr>
        <p:txBody>
          <a:bodyPr wrap="square" rtlCol="0">
            <a:spAutoFit/>
          </a:bodyPr>
          <a:lstStyle/>
          <a:p>
            <a:r>
              <a:rPr kumimoji="1" lang="en-US" altLang="ja-JP" b="1" smtClean="0"/>
              <a:t>Forecast</a:t>
            </a:r>
            <a:r>
              <a:rPr kumimoji="1" lang="ja-JP" altLang="en-US" b="1" smtClean="0"/>
              <a:t>は以下のドメイン（</a:t>
            </a:r>
            <a:r>
              <a:rPr kumimoji="1" lang="en-US" altLang="ja-JP" b="1" smtClean="0"/>
              <a:t>Domain</a:t>
            </a:r>
            <a:r>
              <a:rPr kumimoji="1" lang="ja-JP" altLang="en-US" b="1" smtClean="0"/>
              <a:t>）に対応した予測を行う</a:t>
            </a:r>
            <a:endParaRPr kumimoji="1" lang="ja-JP" altLang="en-US" b="1"/>
          </a:p>
        </p:txBody>
      </p:sp>
      <p:graphicFrame>
        <p:nvGraphicFramePr>
          <p:cNvPr id="8" name="表 7"/>
          <p:cNvGraphicFramePr>
            <a:graphicFrameLocks noGrp="1"/>
          </p:cNvGraphicFramePr>
          <p:nvPr>
            <p:extLst>
              <p:ext uri="{D42A27DB-BD31-4B8C-83A1-F6EECF244321}">
                <p14:modId xmlns:p14="http://schemas.microsoft.com/office/powerpoint/2010/main" val="3748461544"/>
              </p:ext>
            </p:extLst>
          </p:nvPr>
        </p:nvGraphicFramePr>
        <p:xfrm>
          <a:off x="941477" y="3903078"/>
          <a:ext cx="4546600" cy="1990725"/>
        </p:xfrm>
        <a:graphic>
          <a:graphicData uri="http://schemas.openxmlformats.org/drawingml/2006/table">
            <a:tbl>
              <a:tblPr/>
              <a:tblGrid>
                <a:gridCol w="1856079">
                  <a:extLst>
                    <a:ext uri="{9D8B030D-6E8A-4147-A177-3AD203B41FA5}">
                      <a16:colId xmlns:a16="http://schemas.microsoft.com/office/drawing/2014/main" val="732914938"/>
                    </a:ext>
                  </a:extLst>
                </a:gridCol>
                <a:gridCol w="2690521">
                  <a:extLst>
                    <a:ext uri="{9D8B030D-6E8A-4147-A177-3AD203B41FA5}">
                      <a16:colId xmlns:a16="http://schemas.microsoft.com/office/drawing/2014/main" val="3936485424"/>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ドメイン名</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用途</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79025409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CUSTOM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下記以外の時系列データを予測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2651783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EC2 CAPACITY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EC2</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の容量を予測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9902921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INVENTORY_PLANNING</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原材料の需要を予測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3686448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METRICS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収益や売り上げを予測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28457160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RETAIL</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小売の需要を予測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6522546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WEB_TRAFFIC</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Web</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のアクセス数を予測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77878887"/>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WORK＿FORCE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労働力の需要を予測</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26378644"/>
                  </a:ext>
                </a:extLst>
              </a:tr>
            </a:tbl>
          </a:graphicData>
        </a:graphic>
      </p:graphicFrame>
      <p:sp>
        <p:nvSpPr>
          <p:cNvPr id="9" name="正方形/長方形 8"/>
          <p:cNvSpPr/>
          <p:nvPr/>
        </p:nvSpPr>
        <p:spPr>
          <a:xfrm>
            <a:off x="8853577" y="3747802"/>
            <a:ext cx="2585049" cy="1015663"/>
          </a:xfrm>
          <a:prstGeom prst="rect">
            <a:avLst/>
          </a:prstGeom>
          <a:solidFill>
            <a:schemeClr val="accent1">
              <a:lumMod val="20000"/>
              <a:lumOff val="80000"/>
            </a:schemeClr>
          </a:solidFill>
        </p:spPr>
        <p:txBody>
          <a:bodyPr wrap="square">
            <a:spAutoFit/>
          </a:bodyPr>
          <a:lstStyle/>
          <a:p>
            <a:r>
              <a:rPr lang="nn-NO" altLang="ja-JP" sz="1200" b="1"/>
              <a:t>1970-01-01 00:00:00,4.5,Tokyo</a:t>
            </a:r>
          </a:p>
          <a:p>
            <a:r>
              <a:rPr lang="nn-NO" altLang="ja-JP" sz="1200" b="1"/>
              <a:t>1970-01-01 00:00:00,4.8,Osaka</a:t>
            </a:r>
          </a:p>
          <a:p>
            <a:r>
              <a:rPr lang="nn-NO" altLang="ja-JP" sz="1200" b="1"/>
              <a:t>1970-02-01 00:00:00,6.0,Tokyo</a:t>
            </a:r>
          </a:p>
          <a:p>
            <a:r>
              <a:rPr lang="nn-NO" altLang="ja-JP" sz="1200" b="1"/>
              <a:t>1970-02-01 00:00:00,6.1,Osaka</a:t>
            </a:r>
          </a:p>
          <a:p>
            <a:r>
              <a:rPr lang="nn-NO" altLang="ja-JP" sz="1200" b="1"/>
              <a:t>1970-03-01 00:00:00,5.5,Tokyo</a:t>
            </a:r>
            <a:endParaRPr lang="ja-JP" altLang="en-US" sz="1200" b="1"/>
          </a:p>
        </p:txBody>
      </p:sp>
      <p:sp>
        <p:nvSpPr>
          <p:cNvPr id="10" name="正方形/長方形 9"/>
          <p:cNvSpPr/>
          <p:nvPr/>
        </p:nvSpPr>
        <p:spPr>
          <a:xfrm>
            <a:off x="8853577" y="5079219"/>
            <a:ext cx="2585049" cy="1015663"/>
          </a:xfrm>
          <a:prstGeom prst="rect">
            <a:avLst/>
          </a:prstGeom>
          <a:solidFill>
            <a:schemeClr val="accent1">
              <a:lumMod val="20000"/>
              <a:lumOff val="80000"/>
            </a:schemeClr>
          </a:solidFill>
        </p:spPr>
        <p:txBody>
          <a:bodyPr wrap="square">
            <a:spAutoFit/>
          </a:bodyPr>
          <a:lstStyle/>
          <a:p>
            <a:r>
              <a:rPr lang="en-US" altLang="ja-JP" sz="1200" b="1"/>
              <a:t>2018-10-01 00:00:00,19.7,Osaka</a:t>
            </a:r>
          </a:p>
          <a:p>
            <a:r>
              <a:rPr lang="en-US" altLang="ja-JP" sz="1200" b="1"/>
              <a:t>2018-11-01 00:00:00,14.0,Tokyo</a:t>
            </a:r>
          </a:p>
          <a:p>
            <a:r>
              <a:rPr lang="en-US" altLang="ja-JP" sz="1200" b="1"/>
              <a:t>2018-11-01 00:00:00,14.6,Osaka</a:t>
            </a:r>
          </a:p>
          <a:p>
            <a:r>
              <a:rPr lang="en-US" altLang="ja-JP" sz="1200" b="1"/>
              <a:t>2018-12-01 00:00:00,8.3,Tokyo</a:t>
            </a:r>
          </a:p>
          <a:p>
            <a:r>
              <a:rPr lang="en-US" altLang="ja-JP" sz="1200" b="1"/>
              <a:t>2018-12-01 00:00:00,9.4,Osaka</a:t>
            </a:r>
            <a:endParaRPr lang="ja-JP" altLang="en-US" sz="1200" b="1"/>
          </a:p>
        </p:txBody>
      </p:sp>
      <p:sp>
        <p:nvSpPr>
          <p:cNvPr id="11" name="フローチャート: せん孔テープ 10"/>
          <p:cNvSpPr/>
          <p:nvPr/>
        </p:nvSpPr>
        <p:spPr>
          <a:xfrm rot="5400000">
            <a:off x="9928285" y="4779008"/>
            <a:ext cx="444257" cy="25016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ホームベース 11"/>
          <p:cNvSpPr/>
          <p:nvPr/>
        </p:nvSpPr>
        <p:spPr>
          <a:xfrm>
            <a:off x="6142009" y="3747802"/>
            <a:ext cx="2432648" cy="2347080"/>
          </a:xfrm>
          <a:prstGeom prst="homePlate">
            <a:avLst>
              <a:gd name="adj" fmla="val 1221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smtClean="0"/>
              <a:t>本書で使用するデータ</a:t>
            </a:r>
            <a:endParaRPr kumimoji="1" lang="en-US" altLang="ja-JP" sz="1400" b="1" smtClean="0"/>
          </a:p>
          <a:p>
            <a:pPr algn="ctr"/>
            <a:r>
              <a:rPr lang="en-US" altLang="ja-JP" sz="1400" b="1" smtClean="0"/>
              <a:t>CUSTOM</a:t>
            </a:r>
            <a:r>
              <a:rPr lang="ja-JP" altLang="en-US" sz="1400" b="1" smtClean="0"/>
              <a:t>ドメインデータの予測</a:t>
            </a:r>
            <a:endParaRPr lang="en-US" altLang="ja-JP" sz="1400" b="1" smtClean="0"/>
          </a:p>
          <a:p>
            <a:pPr algn="ctr"/>
            <a:r>
              <a:rPr kumimoji="1" lang="en-US" altLang="ja-JP" sz="1400" b="1"/>
              <a:t>1970</a:t>
            </a:r>
            <a:r>
              <a:rPr kumimoji="1" lang="ja-JP" altLang="en-US" sz="1400" b="1" smtClean="0"/>
              <a:t>年から</a:t>
            </a:r>
            <a:r>
              <a:rPr kumimoji="1" lang="en-US" altLang="ja-JP" sz="1400" b="1" smtClean="0"/>
              <a:t>2018</a:t>
            </a:r>
            <a:r>
              <a:rPr kumimoji="1" lang="ja-JP" altLang="en-US" sz="1400" b="1" smtClean="0"/>
              <a:t>年までのデータのを学習して</a:t>
            </a:r>
            <a:endParaRPr kumimoji="1" lang="en-US" altLang="ja-JP" sz="1400" b="1" smtClean="0"/>
          </a:p>
          <a:p>
            <a:pPr algn="ctr"/>
            <a:r>
              <a:rPr lang="en-US" altLang="ja-JP" sz="1400" b="1"/>
              <a:t>2019</a:t>
            </a:r>
            <a:r>
              <a:rPr lang="ja-JP" altLang="en-US" sz="1400" b="1" smtClean="0"/>
              <a:t>年の月別平均気温を予測させる</a:t>
            </a:r>
            <a:endParaRPr kumimoji="1" lang="ja-JP" altLang="en-US" sz="1400" b="1"/>
          </a:p>
        </p:txBody>
      </p:sp>
    </p:spTree>
    <p:extLst>
      <p:ext uri="{BB962C8B-B14F-4D97-AF65-F5344CB8AC3E}">
        <p14:creationId xmlns:p14="http://schemas.microsoft.com/office/powerpoint/2010/main" val="398647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4347713"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データを登録する（</a:t>
            </a:r>
            <a:r>
              <a:rPr kumimoji="1" lang="en-US" altLang="ja-JP" sz="2000" b="1" smtClean="0"/>
              <a:t>P361</a:t>
            </a:r>
            <a:r>
              <a:rPr kumimoji="1" lang="ja-JP" altLang="en-US" sz="2000" b="1" smtClean="0"/>
              <a:t>～</a:t>
            </a:r>
            <a:r>
              <a:rPr kumimoji="1" lang="en-US" altLang="ja-JP" sz="2000" b="1" smtClean="0"/>
              <a:t>P364</a:t>
            </a:r>
            <a:r>
              <a:rPr kumimoji="1" lang="ja-JP" altLang="en-US" sz="2000" b="1" smtClean="0"/>
              <a:t>）</a:t>
            </a:r>
            <a:endParaRPr kumimoji="1" lang="ja-JP" altLang="en-US" sz="2000" b="1"/>
          </a:p>
        </p:txBody>
      </p:sp>
      <p:sp>
        <p:nvSpPr>
          <p:cNvPr id="3" name="ホームベース 2"/>
          <p:cNvSpPr/>
          <p:nvPr/>
        </p:nvSpPr>
        <p:spPr>
          <a:xfrm>
            <a:off x="540588" y="1066798"/>
            <a:ext cx="3548333" cy="508958"/>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a:t>（１</a:t>
            </a:r>
            <a:r>
              <a:rPr lang="ja-JP" altLang="en-US" sz="2000" b="1" smtClean="0"/>
              <a:t>）</a:t>
            </a:r>
            <a:r>
              <a:rPr kumimoji="1" lang="ja-JP" altLang="en-US" sz="2000" b="1" smtClean="0"/>
              <a:t>データセットの作成</a:t>
            </a:r>
            <a:endParaRPr kumimoji="1" lang="ja-JP" altLang="en-US" sz="2000" b="1"/>
          </a:p>
        </p:txBody>
      </p:sp>
      <p:sp>
        <p:nvSpPr>
          <p:cNvPr id="4" name="テキスト ボックス 3"/>
          <p:cNvSpPr txBox="1"/>
          <p:nvPr/>
        </p:nvSpPr>
        <p:spPr>
          <a:xfrm>
            <a:off x="704490" y="1673525"/>
            <a:ext cx="5161472" cy="646331"/>
          </a:xfrm>
          <a:prstGeom prst="rect">
            <a:avLst/>
          </a:prstGeom>
          <a:noFill/>
        </p:spPr>
        <p:txBody>
          <a:bodyPr wrap="square" rtlCol="0">
            <a:spAutoFit/>
          </a:bodyPr>
          <a:lstStyle/>
          <a:p>
            <a:r>
              <a:rPr lang="ja-JP" altLang="en-US" b="1" smtClean="0"/>
              <a:t>➀</a:t>
            </a:r>
            <a:r>
              <a:rPr lang="en-US" altLang="ja-JP" b="1" smtClean="0"/>
              <a:t>Forecast</a:t>
            </a:r>
            <a:r>
              <a:rPr lang="ja-JP" altLang="en-US" b="1" smtClean="0"/>
              <a:t>上にデータセットを作成する</a:t>
            </a:r>
            <a:endParaRPr lang="en-US" altLang="ja-JP" b="1" smtClean="0"/>
          </a:p>
          <a:p>
            <a:r>
              <a:rPr kumimoji="1" lang="ja-JP" altLang="en-US" b="1" smtClean="0"/>
              <a:t>➁データ</a:t>
            </a:r>
            <a:r>
              <a:rPr kumimoji="1" lang="ja-JP" altLang="en-US" b="1"/>
              <a:t>構造</a:t>
            </a:r>
            <a:r>
              <a:rPr kumimoji="1" lang="ja-JP" altLang="en-US" b="1" smtClean="0"/>
              <a:t>を定義するスキーマを設定する</a:t>
            </a:r>
            <a:endParaRPr kumimoji="1" lang="ja-JP" altLang="en-US" b="1"/>
          </a:p>
        </p:txBody>
      </p:sp>
      <p:sp>
        <p:nvSpPr>
          <p:cNvPr id="5" name="ホームベース 4"/>
          <p:cNvSpPr/>
          <p:nvPr/>
        </p:nvSpPr>
        <p:spPr>
          <a:xfrm>
            <a:off x="540588" y="2470819"/>
            <a:ext cx="4661140" cy="508958"/>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smtClean="0"/>
              <a:t>（２）</a:t>
            </a:r>
            <a:r>
              <a:rPr kumimoji="1" lang="ja-JP" altLang="en-US" sz="2000" b="1" smtClean="0"/>
              <a:t>データセットグループの作成</a:t>
            </a:r>
            <a:endParaRPr kumimoji="1" lang="ja-JP" altLang="en-US" sz="2000" b="1"/>
          </a:p>
        </p:txBody>
      </p:sp>
      <p:sp>
        <p:nvSpPr>
          <p:cNvPr id="6" name="正方形/長方形 5"/>
          <p:cNvSpPr/>
          <p:nvPr/>
        </p:nvSpPr>
        <p:spPr>
          <a:xfrm>
            <a:off x="6909758" y="785002"/>
            <a:ext cx="4968815" cy="5787290"/>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pPr>
              <a:lnSpc>
                <a:spcPts val="1200"/>
              </a:lnSpc>
            </a:pPr>
            <a:r>
              <a:rPr lang="en-US" altLang="ja-JP" sz="1200" b="1">
                <a:solidFill>
                  <a:srgbClr val="008000"/>
                </a:solidFill>
                <a:latin typeface="Consolas" panose="020B0609020204030204" pitchFamily="49" charset="0"/>
              </a:rPr>
              <a:t># json</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json</a:t>
            </a:r>
          </a:p>
          <a:p>
            <a:pPr>
              <a:lnSpc>
                <a:spcPts val="1200"/>
              </a:lnSpc>
            </a:pPr>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スキーマ定義</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schema_json =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タイムスタンプ</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"timestamp"</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"timestamp"</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数値</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"target_value"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"float"</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アイテム</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"item_id"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"AttributeType"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"string"</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008000"/>
                </a:solidFill>
                <a:latin typeface="Consolas" panose="020B0609020204030204" pitchFamily="49" charset="0"/>
              </a:rPr>
              <a:t># </a:t>
            </a:r>
            <a:r>
              <a:rPr lang="ja-JP" altLang="en-US" sz="1200" b="1" smtClean="0">
                <a:solidFill>
                  <a:srgbClr val="008000"/>
                </a:solidFill>
                <a:latin typeface="Consolas" panose="020B0609020204030204" pitchFamily="49" charset="0"/>
              </a:rPr>
              <a:t>データセットを作成</a:t>
            </a:r>
            <a:endParaRPr lang="ja-JP" altLang="en-US" sz="1200" b="1" smtClean="0">
              <a:solidFill>
                <a:srgbClr val="000000"/>
              </a:solidFill>
              <a:latin typeface="Consolas" panose="020B0609020204030204" pitchFamily="49" charset="0"/>
            </a:endParaRPr>
          </a:p>
          <a:p>
            <a:pPr>
              <a:lnSpc>
                <a:spcPts val="1200"/>
              </a:lnSpc>
            </a:pPr>
            <a:r>
              <a:rPr lang="en-US" altLang="ja-JP" sz="1200" b="1" smtClean="0">
                <a:solidFill>
                  <a:srgbClr val="000000"/>
                </a:solidFill>
                <a:latin typeface="Consolas" panose="020B0609020204030204" pitchFamily="49" charset="0"/>
              </a:rPr>
              <a:t>dataset_arn = forecast.create_dataset(</a:t>
            </a:r>
          </a:p>
          <a:p>
            <a:pPr>
              <a:lnSpc>
                <a:spcPts val="1200"/>
              </a:lnSpc>
            </a:pP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Domain</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'CUSTOM'</a:t>
            </a: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DatasetType</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'TARGET_TIME_SERIES'</a:t>
            </a: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DatasetName</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'MyDataset'</a:t>
            </a: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DataFrequency</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'M'</a:t>
            </a: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Schema</a:t>
            </a:r>
            <a:r>
              <a:rPr lang="en-US" altLang="ja-JP" sz="1200" b="1" smtClean="0">
                <a:solidFill>
                  <a:srgbClr val="000000"/>
                </a:solidFill>
                <a:latin typeface="Consolas" panose="020B0609020204030204" pitchFamily="49" charset="0"/>
              </a:rPr>
              <a:t>=schema_json)[</a:t>
            </a:r>
            <a:r>
              <a:rPr lang="en-US" altLang="ja-JP" sz="1200" b="1" smtClean="0">
                <a:solidFill>
                  <a:srgbClr val="A31515"/>
                </a:solidFill>
                <a:latin typeface="Consolas" panose="020B0609020204030204" pitchFamily="49" charset="0"/>
              </a:rPr>
              <a:t>'DatasetArn'</a:t>
            </a: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795E26"/>
                </a:solidFill>
                <a:latin typeface="Consolas" panose="020B0609020204030204" pitchFamily="49" charset="0"/>
              </a:rPr>
              <a:t>print</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'dataset ARN:'</a:t>
            </a:r>
            <a:r>
              <a:rPr lang="en-US" altLang="ja-JP" sz="1200" b="1" smtClean="0">
                <a:solidFill>
                  <a:srgbClr val="000000"/>
                </a:solidFill>
                <a:latin typeface="Consolas" panose="020B0609020204030204" pitchFamily="49" charset="0"/>
              </a:rPr>
              <a:t>, dataset_arn)</a:t>
            </a:r>
          </a:p>
          <a:p>
            <a:pPr>
              <a:lnSpc>
                <a:spcPts val="1200"/>
              </a:lnSpc>
            </a:pPr>
            <a:r>
              <a:rPr lang="en-US" altLang="ja-JP" sz="1200" b="1" smtClean="0">
                <a:solidFill>
                  <a:srgbClr val="008000"/>
                </a:solidFill>
                <a:latin typeface="Consolas" panose="020B0609020204030204" pitchFamily="49" charset="0"/>
              </a:rPr>
              <a:t># </a:t>
            </a:r>
            <a:r>
              <a:rPr lang="ja-JP" altLang="en-US" sz="1200" b="1" smtClean="0">
                <a:solidFill>
                  <a:srgbClr val="008000"/>
                </a:solidFill>
                <a:latin typeface="Consolas" panose="020B0609020204030204" pitchFamily="49" charset="0"/>
              </a:rPr>
              <a:t>データセットグループを作成</a:t>
            </a:r>
            <a:endParaRPr lang="ja-JP" altLang="en-US" sz="1200" b="1" smtClean="0">
              <a:solidFill>
                <a:srgbClr val="000000"/>
              </a:solidFill>
              <a:latin typeface="Consolas" panose="020B0609020204030204" pitchFamily="49" charset="0"/>
            </a:endParaRPr>
          </a:p>
          <a:p>
            <a:pPr>
              <a:lnSpc>
                <a:spcPts val="1200"/>
              </a:lnSpc>
            </a:pPr>
            <a:r>
              <a:rPr lang="en-US" altLang="ja-JP" sz="1200" b="1" smtClean="0">
                <a:solidFill>
                  <a:srgbClr val="000000"/>
                </a:solidFill>
                <a:latin typeface="Consolas" panose="020B0609020204030204" pitchFamily="49" charset="0"/>
              </a:rPr>
              <a:t>group_arn = forecast.create_dataset_group(</a:t>
            </a:r>
          </a:p>
          <a:p>
            <a:pPr>
              <a:lnSpc>
                <a:spcPts val="1200"/>
              </a:lnSpc>
            </a:pP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DatasetGroupName</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'MyGroup'</a:t>
            </a: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Domain</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'CUSTOM'</a:t>
            </a: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DatasetArns</a:t>
            </a:r>
            <a:r>
              <a:rPr lang="en-US" altLang="ja-JP" sz="1200" b="1" smtClean="0">
                <a:solidFill>
                  <a:srgbClr val="000000"/>
                </a:solidFill>
                <a:latin typeface="Consolas" panose="020B0609020204030204" pitchFamily="49" charset="0"/>
              </a:rPr>
              <a:t>=[dataset_arn])[</a:t>
            </a:r>
            <a:r>
              <a:rPr lang="en-US" altLang="ja-JP" sz="1200" b="1" smtClean="0">
                <a:solidFill>
                  <a:srgbClr val="A31515"/>
                </a:solidFill>
                <a:latin typeface="Consolas" panose="020B0609020204030204" pitchFamily="49" charset="0"/>
              </a:rPr>
              <a:t>'DatasetGroupArn'</a:t>
            </a:r>
            <a:r>
              <a:rPr lang="en-US" altLang="ja-JP" sz="1200" b="1" smtClean="0">
                <a:solidFill>
                  <a:srgbClr val="000000"/>
                </a:solidFill>
                <a:latin typeface="Consolas" panose="020B0609020204030204" pitchFamily="49" charset="0"/>
              </a:rPr>
              <a:t>]</a:t>
            </a:r>
          </a:p>
          <a:p>
            <a:pPr>
              <a:lnSpc>
                <a:spcPts val="1200"/>
              </a:lnSpc>
            </a:pPr>
            <a:r>
              <a:rPr lang="en-US" altLang="ja-JP" sz="1200" b="1" smtClean="0">
                <a:solidFill>
                  <a:srgbClr val="795E26"/>
                </a:solidFill>
                <a:latin typeface="Consolas" panose="020B0609020204030204" pitchFamily="49" charset="0"/>
              </a:rPr>
              <a:t>print</a:t>
            </a:r>
            <a:r>
              <a:rPr lang="en-US" altLang="ja-JP" sz="1200" b="1" smtClean="0">
                <a:solidFill>
                  <a:srgbClr val="000000"/>
                </a:solidFill>
                <a:latin typeface="Consolas" panose="020B0609020204030204" pitchFamily="49" charset="0"/>
              </a:rPr>
              <a:t>(</a:t>
            </a:r>
            <a:r>
              <a:rPr lang="en-US" altLang="ja-JP" sz="1200" b="1" smtClean="0">
                <a:solidFill>
                  <a:srgbClr val="A31515"/>
                </a:solidFill>
                <a:latin typeface="Consolas" panose="020B0609020204030204" pitchFamily="49" charset="0"/>
              </a:rPr>
              <a:t>'dataset group ARN:'</a:t>
            </a:r>
            <a:r>
              <a:rPr lang="en-US" altLang="ja-JP" sz="1200" b="1" smtClean="0">
                <a:solidFill>
                  <a:srgbClr val="000000"/>
                </a:solidFill>
                <a:latin typeface="Consolas" panose="020B0609020204030204" pitchFamily="49" charset="0"/>
              </a:rPr>
              <a:t>, group_arn)</a:t>
            </a:r>
            <a:endParaRPr lang="en-US" altLang="ja-JP" sz="1200" b="1">
              <a:solidFill>
                <a:srgbClr val="000000"/>
              </a:solidFill>
              <a:effectLst/>
              <a:latin typeface="Consolas" panose="020B0609020204030204" pitchFamily="49" charset="0"/>
            </a:endParaRPr>
          </a:p>
        </p:txBody>
      </p:sp>
      <p:pic>
        <p:nvPicPr>
          <p:cNvPr id="9" name="図 8"/>
          <p:cNvPicPr>
            <a:picLocks noChangeAspect="1"/>
          </p:cNvPicPr>
          <p:nvPr/>
        </p:nvPicPr>
        <p:blipFill>
          <a:blip r:embed="rId2"/>
          <a:stretch>
            <a:fillRect/>
          </a:stretch>
        </p:blipFill>
        <p:spPr>
          <a:xfrm>
            <a:off x="379562" y="5177919"/>
            <a:ext cx="6307347" cy="833656"/>
          </a:xfrm>
          <a:prstGeom prst="rect">
            <a:avLst/>
          </a:prstGeom>
        </p:spPr>
      </p:pic>
      <p:sp>
        <p:nvSpPr>
          <p:cNvPr id="18" name="テキスト ボックス 17"/>
          <p:cNvSpPr txBox="1"/>
          <p:nvPr/>
        </p:nvSpPr>
        <p:spPr>
          <a:xfrm>
            <a:off x="379562" y="4744528"/>
            <a:ext cx="3795623" cy="369332"/>
          </a:xfrm>
          <a:prstGeom prst="rect">
            <a:avLst/>
          </a:prstGeom>
          <a:noFill/>
        </p:spPr>
        <p:txBody>
          <a:bodyPr wrap="square" rtlCol="0">
            <a:spAutoFit/>
          </a:bodyPr>
          <a:lstStyle/>
          <a:p>
            <a:r>
              <a:rPr kumimoji="1" lang="ja-JP" altLang="en-US" b="1" smtClean="0"/>
              <a:t>実行結果</a:t>
            </a:r>
            <a:endParaRPr kumimoji="1" lang="ja-JP" altLang="en-US" b="1"/>
          </a:p>
        </p:txBody>
      </p:sp>
      <p:sp>
        <p:nvSpPr>
          <p:cNvPr id="19" name="テキスト ボックス 18"/>
          <p:cNvSpPr txBox="1"/>
          <p:nvPr/>
        </p:nvSpPr>
        <p:spPr>
          <a:xfrm>
            <a:off x="6909758" y="345055"/>
            <a:ext cx="3795623" cy="369332"/>
          </a:xfrm>
          <a:prstGeom prst="rect">
            <a:avLst/>
          </a:prstGeom>
          <a:noFill/>
        </p:spPr>
        <p:txBody>
          <a:bodyPr wrap="square" rtlCol="0">
            <a:spAutoFit/>
          </a:bodyPr>
          <a:lstStyle/>
          <a:p>
            <a:r>
              <a:rPr kumimoji="1" lang="en-US" altLang="ja-JP" b="1" smtClean="0"/>
              <a:t>fore_create_dataset.py</a:t>
            </a:r>
            <a:endParaRPr kumimoji="1" lang="ja-JP" altLang="en-US" b="1"/>
          </a:p>
        </p:txBody>
      </p:sp>
    </p:spTree>
    <p:extLst>
      <p:ext uri="{BB962C8B-B14F-4D97-AF65-F5344CB8AC3E}">
        <p14:creationId xmlns:p14="http://schemas.microsoft.com/office/powerpoint/2010/main" val="356048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4286" y="503527"/>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Forecast</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3" name="テキスト ボックス 2"/>
          <p:cNvSpPr txBox="1"/>
          <p:nvPr/>
        </p:nvSpPr>
        <p:spPr>
          <a:xfrm>
            <a:off x="224286" y="872859"/>
            <a:ext cx="6290568" cy="1569660"/>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データセット</a:t>
            </a:r>
            <a:r>
              <a:rPr lang="ja-JP" altLang="en-US" sz="1200" b="1" smtClean="0">
                <a:ea typeface="Amazon Ember Light" panose="020B0403020204020204" pitchFamily="34" charset="0"/>
                <a:cs typeface="Amazon Ember Light" panose="020B0403020204020204" pitchFamily="34" charset="0"/>
              </a:rPr>
              <a:t>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create_dataset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Domain</a:t>
            </a:r>
            <a:r>
              <a:rPr kumimoji="1" lang="en-US" altLang="ja-JP" sz="1200" b="1" smtClean="0">
                <a:ea typeface="Amazon Ember Light" panose="020B0403020204020204" pitchFamily="34" charset="0"/>
                <a:cs typeface="Amazon Ember Light" panose="020B0403020204020204" pitchFamily="34" charset="0"/>
              </a:rPr>
              <a:t>=</a:t>
            </a:r>
            <a:r>
              <a:rPr kumimoji="1" lang="ja-JP" altLang="en-US" sz="1200" b="1" smtClean="0">
                <a:ea typeface="Amazon Ember Light" panose="020B0403020204020204" pitchFamily="34" charset="0"/>
                <a:cs typeface="Amazon Ember Light" panose="020B0403020204020204" pitchFamily="34" charset="0"/>
              </a:rPr>
              <a:t>ドメイン</a:t>
            </a:r>
            <a:r>
              <a:rPr kumimoji="1" lang="en-US" altLang="ja-JP" sz="1200" b="1" smtClean="0">
                <a:ea typeface="Amazon Ember Light" panose="020B0403020204020204" pitchFamily="34" charset="0"/>
                <a:cs typeface="Amazon Ember Light" panose="020B0403020204020204" pitchFamily="34" charset="0"/>
              </a:rPr>
              <a:t>,</a:t>
            </a:r>
            <a:r>
              <a:rPr lang="ja-JP" altLang="en-US" sz="1200" b="1" smtClean="0">
                <a:ea typeface="Amazon Ember Light" panose="020B0403020204020204" pitchFamily="34" charset="0"/>
                <a:cs typeface="Amazon Ember Light" panose="020B0403020204020204" pitchFamily="34" charset="0"/>
              </a:rPr>
              <a:t>  </a:t>
            </a:r>
            <a:endParaRPr lang="en-US" altLang="ja-JP" sz="1200" b="1" smtClean="0">
              <a:ea typeface="Amazon Ember Light" panose="020B0403020204020204" pitchFamily="34" charset="0"/>
              <a:cs typeface="Amazon Ember Light" panose="020B0403020204020204" pitchFamily="34" charset="0"/>
            </a:endParaRPr>
          </a:p>
          <a:p>
            <a:r>
              <a:rPr lang="en-US" altLang="ja-JP" sz="1200" b="1">
                <a:ea typeface="Amazon Ember Light" panose="020B0403020204020204" pitchFamily="34" charset="0"/>
                <a:cs typeface="Amazon Ember Light" panose="020B0403020204020204" pitchFamily="34" charset="0"/>
              </a:rPr>
              <a:t>	DatasetType</a:t>
            </a:r>
            <a:r>
              <a:rPr lang="ja-JP" altLang="en-US" sz="1200" b="1" smtClean="0">
                <a:ea typeface="Amazon Ember Light" panose="020B0403020204020204" pitchFamily="34" charset="0"/>
                <a:cs typeface="Amazon Ember Light" panose="020B0403020204020204" pitchFamily="34" charset="0"/>
              </a:rPr>
              <a:t>＝</a:t>
            </a:r>
            <a:r>
              <a:rPr lang="ja-JP" altLang="en-US" sz="1200" b="1">
                <a:ea typeface="Amazon Ember Light" panose="020B0403020204020204" pitchFamily="34" charset="0"/>
                <a:cs typeface="Amazon Ember Light" panose="020B0403020204020204" pitchFamily="34" charset="0"/>
              </a:rPr>
              <a:t>データセット</a:t>
            </a:r>
            <a:r>
              <a:rPr lang="ja-JP" altLang="en-US" sz="1200" b="1" smtClean="0">
                <a:ea typeface="Amazon Ember Light" panose="020B0403020204020204" pitchFamily="34" charset="0"/>
                <a:cs typeface="Amazon Ember Light" panose="020B0403020204020204" pitchFamily="34" charset="0"/>
              </a:rPr>
              <a:t>のタイプ</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DatasetName=</a:t>
            </a:r>
            <a:r>
              <a:rPr lang="ja-JP" altLang="en-US" sz="1200" b="1" smtClean="0">
                <a:ea typeface="Amazon Ember Light" panose="020B0403020204020204" pitchFamily="34" charset="0"/>
                <a:cs typeface="Amazon Ember Light" panose="020B0403020204020204" pitchFamily="34" charset="0"/>
              </a:rPr>
              <a:t>データセット名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DataFrequency=</a:t>
            </a:r>
            <a:r>
              <a:rPr lang="ja-JP" altLang="en-US" sz="1200" b="1" smtClean="0">
                <a:ea typeface="Amazon Ember Light" panose="020B0403020204020204" pitchFamily="34" charset="0"/>
                <a:cs typeface="Amazon Ember Light" panose="020B0403020204020204" pitchFamily="34" charset="0"/>
              </a:rPr>
              <a:t>時系列データの頻度</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Schema=</a:t>
            </a:r>
            <a:r>
              <a:rPr lang="ja-JP" altLang="en-US" sz="1200" b="1" smtClean="0">
                <a:ea typeface="Amazon Ember Light" panose="020B0403020204020204" pitchFamily="34" charset="0"/>
                <a:cs typeface="Amazon Ember Light" panose="020B0403020204020204" pitchFamily="34" charset="0"/>
              </a:rPr>
              <a:t>スキーマの</a:t>
            </a:r>
            <a:r>
              <a:rPr lang="en-US" altLang="ja-JP" sz="1200" b="1" smtClean="0">
                <a:ea typeface="Amazon Ember Light" panose="020B0403020204020204" pitchFamily="34" charset="0"/>
                <a:cs typeface="Amazon Ember Light" panose="020B0403020204020204" pitchFamily="34" charset="0"/>
              </a:rPr>
              <a:t>JSON)</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戻り値：作成したデータセットの</a:t>
            </a:r>
            <a:r>
              <a:rPr lang="en-US" altLang="ja-JP" sz="1200" b="1" smtClean="0">
                <a:ea typeface="Amazon Ember Light" panose="020B0403020204020204" pitchFamily="34" charset="0"/>
                <a:cs typeface="Amazon Ember Light" panose="020B0403020204020204" pitchFamily="34" charset="0"/>
              </a:rPr>
              <a:t>ARN</a:t>
            </a:r>
            <a:r>
              <a:rPr lang="ja-JP" altLang="en-US" sz="1200" b="1" smtClean="0">
                <a:ea typeface="Amazon Ember Light" panose="020B0403020204020204" pitchFamily="34" charset="0"/>
                <a:cs typeface="Amazon Ember Light" panose="020B0403020204020204" pitchFamily="34" charset="0"/>
              </a:rPr>
              <a:t>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1901647" y="503527"/>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create_dataset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P363</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224286" y="2898794"/>
            <a:ext cx="1677360"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Forecast</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224286" y="3268126"/>
            <a:ext cx="6290568" cy="1200329"/>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データセット</a:t>
            </a:r>
            <a:r>
              <a:rPr lang="ja-JP" altLang="en-US" sz="1200" b="1" smtClean="0">
                <a:ea typeface="Amazon Ember Light" panose="020B0403020204020204" pitchFamily="34" charset="0"/>
                <a:cs typeface="Amazon Ember Light" panose="020B0403020204020204" pitchFamily="34" charset="0"/>
              </a:rPr>
              <a:t>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create_dataset_group</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DatasetGroupName</a:t>
            </a:r>
            <a:r>
              <a:rPr kumimoji="1" lang="en-US" altLang="ja-JP" sz="1200" b="1" smtClean="0">
                <a:ea typeface="Amazon Ember Light" panose="020B0403020204020204" pitchFamily="34" charset="0"/>
                <a:cs typeface="Amazon Ember Light" panose="020B0403020204020204" pitchFamily="34" charset="0"/>
              </a:rPr>
              <a:t>=</a:t>
            </a:r>
            <a:r>
              <a:rPr lang="ja-JP" altLang="en-US" sz="1200" b="1" smtClean="0">
                <a:ea typeface="Amazon Ember Light" panose="020B0403020204020204" pitchFamily="34" charset="0"/>
                <a:cs typeface="Amazon Ember Light" panose="020B0403020204020204" pitchFamily="34" charset="0"/>
              </a:rPr>
              <a:t>グループ名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Domain=</a:t>
            </a:r>
            <a:r>
              <a:rPr lang="ja-JP" altLang="en-US" sz="1200" b="1" smtClean="0">
                <a:ea typeface="Amazon Ember Light" panose="020B0403020204020204" pitchFamily="34" charset="0"/>
                <a:cs typeface="Amazon Ember Light" panose="020B0403020204020204" pitchFamily="34" charset="0"/>
              </a:rPr>
              <a:t>ドメイン</a:t>
            </a:r>
            <a:r>
              <a:rPr lang="en-US" altLang="ja-JP" sz="1200" b="1" smtClean="0">
                <a:ea typeface="Amazon Ember Light" panose="020B0403020204020204" pitchFamily="34" charset="0"/>
                <a:cs typeface="Amazon Ember Light" panose="020B0403020204020204" pitchFamily="34" charset="0"/>
              </a:rPr>
              <a:t>,</a:t>
            </a:r>
            <a:r>
              <a:rPr lang="ja-JP" altLang="en-US" sz="1200" b="1" smtClean="0">
                <a:ea typeface="Amazon Ember Light" panose="020B0403020204020204" pitchFamily="34" charset="0"/>
                <a:cs typeface="Amazon Ember Light" panose="020B0403020204020204" pitchFamily="34" charset="0"/>
              </a:rPr>
              <a:t>  </a:t>
            </a:r>
            <a:endParaRPr lang="en-US" altLang="ja-JP" sz="1200" b="1" smtClean="0">
              <a:ea typeface="Amazon Ember Light" panose="020B0403020204020204" pitchFamily="34" charset="0"/>
              <a:cs typeface="Amazon Ember Light" panose="020B0403020204020204" pitchFamily="34" charset="0"/>
            </a:endParaRP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DatasetArns=[</a:t>
            </a:r>
            <a:r>
              <a:rPr lang="ja-JP" altLang="en-US" sz="1200" b="1">
                <a:ea typeface="Amazon Ember Light" panose="020B0403020204020204" pitchFamily="34" charset="0"/>
                <a:cs typeface="Amazon Ember Light" panose="020B0403020204020204" pitchFamily="34" charset="0"/>
              </a:rPr>
              <a:t>データセット</a:t>
            </a:r>
            <a:r>
              <a:rPr lang="ja-JP" altLang="en-US" sz="1200" b="1" smtClean="0">
                <a:ea typeface="Amazon Ember Light" panose="020B0403020204020204" pitchFamily="34" charset="0"/>
                <a:cs typeface="Amazon Ember Light" panose="020B0403020204020204" pitchFamily="34" charset="0"/>
              </a:rPr>
              <a:t>の</a:t>
            </a:r>
            <a:r>
              <a:rPr lang="en-US" altLang="ja-JP" sz="1200" b="1" smtClean="0">
                <a:ea typeface="Amazon Ember Light" panose="020B0403020204020204" pitchFamily="34" charset="0"/>
                <a:cs typeface="Amazon Ember Light" panose="020B0403020204020204" pitchFamily="34" charset="0"/>
              </a:rPr>
              <a:t>ARN])</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戻り値：作成したデータセットグループの</a:t>
            </a:r>
            <a:r>
              <a:rPr lang="en-US" altLang="ja-JP" sz="1200" b="1" smtClean="0">
                <a:ea typeface="Amazon Ember Light" panose="020B0403020204020204" pitchFamily="34" charset="0"/>
                <a:cs typeface="Amazon Ember Light" panose="020B0403020204020204" pitchFamily="34" charset="0"/>
              </a:rPr>
              <a:t>ARN</a:t>
            </a:r>
            <a:r>
              <a:rPr lang="ja-JP" altLang="en-US" sz="1200" b="1" smtClean="0">
                <a:ea typeface="Amazon Ember Light" panose="020B0403020204020204" pitchFamily="34" charset="0"/>
                <a:cs typeface="Amazon Ember Light" panose="020B0403020204020204" pitchFamily="34" charset="0"/>
              </a:rPr>
              <a:t>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7" name="テキスト ボックス 6"/>
          <p:cNvSpPr txBox="1"/>
          <p:nvPr/>
        </p:nvSpPr>
        <p:spPr>
          <a:xfrm>
            <a:off x="1901647" y="2898794"/>
            <a:ext cx="4613208"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create_dataset_group</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P364</a:t>
            </a:r>
            <a:endParaRPr kumimoji="1" lang="ja-JP" altLang="en-US" b="1" dirty="0" err="1" smtClean="0">
              <a:ea typeface="Amazon Ember Light" panose="020B0403020204020204" pitchFamily="34" charset="0"/>
              <a:cs typeface="Amazon Ember Light" panose="020B0403020204020204" pitchFamily="34" charset="0"/>
            </a:endParaRPr>
          </a:p>
        </p:txBody>
      </p:sp>
      <p:graphicFrame>
        <p:nvGraphicFramePr>
          <p:cNvPr id="9" name="表 8"/>
          <p:cNvGraphicFramePr>
            <a:graphicFrameLocks noGrp="1"/>
          </p:cNvGraphicFramePr>
          <p:nvPr>
            <p:extLst>
              <p:ext uri="{D42A27DB-BD31-4B8C-83A1-F6EECF244321}">
                <p14:modId xmlns:p14="http://schemas.microsoft.com/office/powerpoint/2010/main" val="2770085590"/>
              </p:ext>
            </p:extLst>
          </p:nvPr>
        </p:nvGraphicFramePr>
        <p:xfrm>
          <a:off x="6921979" y="1657689"/>
          <a:ext cx="4800600" cy="1000125"/>
        </p:xfrm>
        <a:graphic>
          <a:graphicData uri="http://schemas.openxmlformats.org/drawingml/2006/table">
            <a:tbl>
              <a:tblPr/>
              <a:tblGrid>
                <a:gridCol w="2070100">
                  <a:extLst>
                    <a:ext uri="{9D8B030D-6E8A-4147-A177-3AD203B41FA5}">
                      <a16:colId xmlns:a16="http://schemas.microsoft.com/office/drawing/2014/main" val="448024418"/>
                    </a:ext>
                  </a:extLst>
                </a:gridCol>
                <a:gridCol w="2730500">
                  <a:extLst>
                    <a:ext uri="{9D8B030D-6E8A-4147-A177-3AD203B41FA5}">
                      <a16:colId xmlns:a16="http://schemas.microsoft.com/office/drawing/2014/main" val="2912634947"/>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16346535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'TARGET_TIME_SERIES'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予測の対象となる時系列データ</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0513853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'RELATED_TIME_SERIES'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関連する時系列データ</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2712422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'ITEM_METADATA'</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アイテムに関するデータ</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59502917"/>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798111845"/>
              </p:ext>
            </p:extLst>
          </p:nvPr>
        </p:nvGraphicFramePr>
        <p:xfrm>
          <a:off x="6921979" y="3669626"/>
          <a:ext cx="4800600" cy="2733675"/>
        </p:xfrm>
        <a:graphic>
          <a:graphicData uri="http://schemas.openxmlformats.org/drawingml/2006/table">
            <a:tbl>
              <a:tblPr/>
              <a:tblGrid>
                <a:gridCol w="2070100">
                  <a:extLst>
                    <a:ext uri="{9D8B030D-6E8A-4147-A177-3AD203B41FA5}">
                      <a16:colId xmlns:a16="http://schemas.microsoft.com/office/drawing/2014/main" val="169856421"/>
                    </a:ext>
                  </a:extLst>
                </a:gridCol>
                <a:gridCol w="2730500">
                  <a:extLst>
                    <a:ext uri="{9D8B030D-6E8A-4147-A177-3AD203B41FA5}">
                      <a16:colId xmlns:a16="http://schemas.microsoft.com/office/drawing/2014/main" val="4210600312"/>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24534549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’Y'</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年（</a:t>
                      </a:r>
                      <a:r>
                        <a:rPr lang="en-US" sz="1100" b="1" i="0" u="none" strike="noStrike">
                          <a:solidFill>
                            <a:srgbClr val="000000"/>
                          </a:solidFill>
                          <a:effectLst/>
                          <a:latin typeface="游ゴシック" panose="020B0400000000000000" pitchFamily="50" charset="-128"/>
                          <a:ea typeface="游ゴシック" panose="020B0400000000000000" pitchFamily="50" charset="-128"/>
                        </a:rPr>
                        <a:t>Year）</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1803003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'M'</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月（</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Month）</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5753612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'W'</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週（</a:t>
                      </a:r>
                      <a:r>
                        <a:rPr lang="en-US" sz="1100" b="1" i="0" u="none" strike="noStrike">
                          <a:solidFill>
                            <a:srgbClr val="000000"/>
                          </a:solidFill>
                          <a:effectLst/>
                          <a:latin typeface="游ゴシック" panose="020B0400000000000000" pitchFamily="50" charset="-128"/>
                          <a:ea typeface="游ゴシック" panose="020B0400000000000000" pitchFamily="50" charset="-128"/>
                        </a:rPr>
                        <a:t>Week）</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255336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日（</a:t>
                      </a:r>
                      <a:r>
                        <a:rPr lang="en-US" sz="1100" b="1" i="0" u="none" strike="noStrike">
                          <a:solidFill>
                            <a:srgbClr val="000000"/>
                          </a:solidFill>
                          <a:effectLst/>
                          <a:latin typeface="游ゴシック" panose="020B0400000000000000" pitchFamily="50" charset="-128"/>
                          <a:ea typeface="游ゴシック" panose="020B0400000000000000" pitchFamily="50" charset="-128"/>
                        </a:rPr>
                        <a:t>Day）</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3455158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時（</a:t>
                      </a:r>
                      <a:r>
                        <a:rPr lang="en-US" sz="1100" b="1" i="0" u="none" strike="noStrike">
                          <a:solidFill>
                            <a:srgbClr val="000000"/>
                          </a:solidFill>
                          <a:effectLst/>
                          <a:latin typeface="游ゴシック" panose="020B0400000000000000" pitchFamily="50" charset="-128"/>
                          <a:ea typeface="游ゴシック" panose="020B0400000000000000" pitchFamily="50" charset="-128"/>
                        </a:rPr>
                        <a:t>Hour）</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6519480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'30min'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分（</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minutes）</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2870299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'15min'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15</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分（</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15</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minutes）</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5908588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'10min'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10</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分（</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10</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minutes）</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5541846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'5min'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分（</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minutes）</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262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'1min'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分（</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r>
                        <a:rPr lang="en-US" sz="1100" b="1" i="0" u="none" strike="noStrike">
                          <a:solidFill>
                            <a:srgbClr val="000000"/>
                          </a:solidFill>
                          <a:effectLst/>
                          <a:latin typeface="游ゴシック" panose="020B0400000000000000" pitchFamily="50" charset="-128"/>
                          <a:ea typeface="游ゴシック" panose="020B0400000000000000" pitchFamily="50" charset="-128"/>
                        </a:rPr>
                        <a:t>minutes）</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78854549"/>
                  </a:ext>
                </a:extLst>
              </a:tr>
            </a:tbl>
          </a:graphicData>
        </a:graphic>
      </p:graphicFrame>
      <p:sp>
        <p:nvSpPr>
          <p:cNvPr id="11" name="テキスト ボックス 10"/>
          <p:cNvSpPr txBox="1"/>
          <p:nvPr/>
        </p:nvSpPr>
        <p:spPr>
          <a:xfrm>
            <a:off x="6827089" y="1288357"/>
            <a:ext cx="5172255" cy="369332"/>
          </a:xfrm>
          <a:prstGeom prst="rect">
            <a:avLst/>
          </a:prstGeom>
          <a:noFill/>
        </p:spPr>
        <p:txBody>
          <a:bodyPr wrap="square" rtlCol="0">
            <a:spAutoFit/>
          </a:bodyPr>
          <a:lstStyle/>
          <a:p>
            <a:r>
              <a:rPr kumimoji="1" lang="ja-JP" altLang="en-US" b="1" smtClean="0"/>
              <a:t>データセットのタイプ（</a:t>
            </a:r>
            <a:r>
              <a:rPr kumimoji="1" lang="en-US" altLang="ja-JP" b="1" smtClean="0"/>
              <a:t>DatasetType</a:t>
            </a:r>
            <a:r>
              <a:rPr kumimoji="1" lang="ja-JP" altLang="en-US" b="1" smtClean="0"/>
              <a:t>）</a:t>
            </a:r>
            <a:endParaRPr kumimoji="1" lang="ja-JP" altLang="en-US" b="1"/>
          </a:p>
        </p:txBody>
      </p:sp>
      <p:sp>
        <p:nvSpPr>
          <p:cNvPr id="13" name="テキスト ボックス 12"/>
          <p:cNvSpPr txBox="1"/>
          <p:nvPr/>
        </p:nvSpPr>
        <p:spPr>
          <a:xfrm>
            <a:off x="6827089" y="3268126"/>
            <a:ext cx="5172255" cy="369332"/>
          </a:xfrm>
          <a:prstGeom prst="rect">
            <a:avLst/>
          </a:prstGeom>
          <a:noFill/>
        </p:spPr>
        <p:txBody>
          <a:bodyPr wrap="square" rtlCol="0">
            <a:spAutoFit/>
          </a:bodyPr>
          <a:lstStyle/>
          <a:p>
            <a:r>
              <a:rPr kumimoji="1" lang="ja-JP" altLang="en-US" b="1" smtClean="0"/>
              <a:t>時系列データの頻度（</a:t>
            </a:r>
            <a:r>
              <a:rPr kumimoji="1" lang="en-US" altLang="ja-JP" b="1" smtClean="0"/>
              <a:t>DataFrequency</a:t>
            </a:r>
            <a:r>
              <a:rPr kumimoji="1" lang="ja-JP" altLang="en-US" b="1" smtClean="0"/>
              <a:t>）</a:t>
            </a:r>
            <a:endParaRPr kumimoji="1" lang="ja-JP" altLang="en-US" b="1"/>
          </a:p>
        </p:txBody>
      </p:sp>
    </p:spTree>
    <p:extLst>
      <p:ext uri="{BB962C8B-B14F-4D97-AF65-F5344CB8AC3E}">
        <p14:creationId xmlns:p14="http://schemas.microsoft.com/office/powerpoint/2010/main" val="306933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4347713"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ロール</a:t>
            </a:r>
            <a:r>
              <a:rPr lang="ja-JP" altLang="en-US" sz="2000" b="1" smtClean="0"/>
              <a:t>を作成する</a:t>
            </a:r>
            <a:r>
              <a:rPr kumimoji="1" lang="ja-JP" altLang="en-US" sz="2000" b="1" smtClean="0"/>
              <a:t>（</a:t>
            </a:r>
            <a:r>
              <a:rPr kumimoji="1" lang="en-US" altLang="ja-JP" sz="2000" b="1" smtClean="0"/>
              <a:t>P365</a:t>
            </a:r>
            <a:r>
              <a:rPr kumimoji="1" lang="ja-JP" altLang="en-US" sz="2000" b="1" smtClean="0"/>
              <a:t>～</a:t>
            </a:r>
            <a:r>
              <a:rPr kumimoji="1" lang="en-US" altLang="ja-JP" sz="2000" b="1" smtClean="0"/>
              <a:t>P367</a:t>
            </a:r>
            <a:r>
              <a:rPr kumimoji="1" lang="ja-JP" altLang="en-US" sz="2000" b="1" smtClean="0"/>
              <a:t>）</a:t>
            </a:r>
            <a:endParaRPr kumimoji="1" lang="ja-JP" altLang="en-US" sz="2000" b="1"/>
          </a:p>
        </p:txBody>
      </p:sp>
      <p:sp>
        <p:nvSpPr>
          <p:cNvPr id="3" name="ホームベース 2"/>
          <p:cNvSpPr/>
          <p:nvPr/>
        </p:nvSpPr>
        <p:spPr>
          <a:xfrm>
            <a:off x="946029" y="1748282"/>
            <a:ext cx="3548333" cy="508958"/>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a:t>（１</a:t>
            </a:r>
            <a:r>
              <a:rPr lang="ja-JP" altLang="en-US" sz="2000" b="1" smtClean="0"/>
              <a:t>）</a:t>
            </a:r>
            <a:r>
              <a:rPr lang="ja-JP" altLang="en-US" sz="2000" b="1"/>
              <a:t>ロール</a:t>
            </a:r>
            <a:r>
              <a:rPr kumimoji="1" lang="ja-JP" altLang="en-US" sz="2000" b="1" smtClean="0"/>
              <a:t>の作成</a:t>
            </a:r>
            <a:endParaRPr kumimoji="1" lang="ja-JP" altLang="en-US" sz="2000" b="1"/>
          </a:p>
        </p:txBody>
      </p:sp>
      <p:sp>
        <p:nvSpPr>
          <p:cNvPr id="4" name="ホームベース 3"/>
          <p:cNvSpPr/>
          <p:nvPr/>
        </p:nvSpPr>
        <p:spPr>
          <a:xfrm>
            <a:off x="946028" y="3283135"/>
            <a:ext cx="3548333" cy="508958"/>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smtClean="0"/>
              <a:t>（２）</a:t>
            </a:r>
            <a:r>
              <a:rPr lang="en-US" altLang="ja-JP" sz="2000" b="1" smtClean="0"/>
              <a:t>S3</a:t>
            </a:r>
            <a:r>
              <a:rPr lang="ja-JP" altLang="en-US" sz="2000" b="1" smtClean="0"/>
              <a:t>へのアップロード</a:t>
            </a:r>
            <a:endParaRPr kumimoji="1" lang="ja-JP" altLang="en-US" sz="2000" b="1"/>
          </a:p>
        </p:txBody>
      </p:sp>
      <p:sp>
        <p:nvSpPr>
          <p:cNvPr id="5" name="ホームベース 4"/>
          <p:cNvSpPr/>
          <p:nvPr/>
        </p:nvSpPr>
        <p:spPr>
          <a:xfrm>
            <a:off x="946027" y="4540989"/>
            <a:ext cx="3548333" cy="508958"/>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smtClean="0"/>
              <a:t>（３）</a:t>
            </a:r>
            <a:r>
              <a:rPr lang="ja-JP" altLang="en-US" sz="2000" b="1"/>
              <a:t>データ</a:t>
            </a:r>
            <a:r>
              <a:rPr lang="ja-JP" altLang="en-US" sz="2000" b="1" smtClean="0"/>
              <a:t>の取り込み</a:t>
            </a:r>
            <a:endParaRPr kumimoji="1" lang="ja-JP" altLang="en-US" sz="2000" b="1"/>
          </a:p>
        </p:txBody>
      </p:sp>
      <p:sp>
        <p:nvSpPr>
          <p:cNvPr id="6" name="ホームベース 5"/>
          <p:cNvSpPr/>
          <p:nvPr/>
        </p:nvSpPr>
        <p:spPr>
          <a:xfrm>
            <a:off x="540587" y="1049542"/>
            <a:ext cx="3625972"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時系列データ</a:t>
            </a:r>
            <a:r>
              <a:rPr lang="ja-JP" altLang="en-US" sz="2000" b="1" smtClean="0"/>
              <a:t>の取り込み手順</a:t>
            </a:r>
            <a:endParaRPr kumimoji="1" lang="ja-JP" altLang="en-US" sz="2000" b="1"/>
          </a:p>
        </p:txBody>
      </p:sp>
      <p:sp>
        <p:nvSpPr>
          <p:cNvPr id="7" name="テキスト ボックス 6"/>
          <p:cNvSpPr txBox="1"/>
          <p:nvPr/>
        </p:nvSpPr>
        <p:spPr>
          <a:xfrm>
            <a:off x="1371602" y="2447022"/>
            <a:ext cx="5788324" cy="646331"/>
          </a:xfrm>
          <a:prstGeom prst="rect">
            <a:avLst/>
          </a:prstGeom>
          <a:noFill/>
        </p:spPr>
        <p:txBody>
          <a:bodyPr wrap="square" rtlCol="0">
            <a:spAutoFit/>
          </a:bodyPr>
          <a:lstStyle/>
          <a:p>
            <a:r>
              <a:rPr kumimoji="1" lang="en-US" altLang="ja-JP" b="1" smtClean="0"/>
              <a:t>Forecast</a:t>
            </a:r>
            <a:r>
              <a:rPr kumimoji="1" lang="ja-JP" altLang="en-US" b="1" smtClean="0"/>
              <a:t>に対して、</a:t>
            </a:r>
            <a:r>
              <a:rPr kumimoji="1" lang="en-US" altLang="ja-JP" b="1" smtClean="0"/>
              <a:t>S3</a:t>
            </a:r>
            <a:r>
              <a:rPr kumimoji="1" lang="ja-JP" altLang="en-US" b="1" smtClean="0"/>
              <a:t>にアクセスする許可を与える。</a:t>
            </a:r>
            <a:endParaRPr kumimoji="1" lang="en-US" altLang="ja-JP" b="1" smtClean="0"/>
          </a:p>
          <a:p>
            <a:r>
              <a:rPr lang="en-US" altLang="ja-JP" b="1" smtClean="0"/>
              <a:t>IAM</a:t>
            </a:r>
            <a:r>
              <a:rPr lang="ja-JP" altLang="en-US" b="1" smtClean="0"/>
              <a:t>を使ってロールを作成する。</a:t>
            </a:r>
            <a:endParaRPr kumimoji="1" lang="ja-JP" altLang="en-US" b="1"/>
          </a:p>
        </p:txBody>
      </p:sp>
      <p:sp>
        <p:nvSpPr>
          <p:cNvPr id="8" name="テキスト ボックス 7"/>
          <p:cNvSpPr txBox="1"/>
          <p:nvPr/>
        </p:nvSpPr>
        <p:spPr>
          <a:xfrm>
            <a:off x="1371602" y="3981875"/>
            <a:ext cx="5788324" cy="369332"/>
          </a:xfrm>
          <a:prstGeom prst="rect">
            <a:avLst/>
          </a:prstGeom>
          <a:noFill/>
        </p:spPr>
        <p:txBody>
          <a:bodyPr wrap="square" rtlCol="0">
            <a:spAutoFit/>
          </a:bodyPr>
          <a:lstStyle/>
          <a:p>
            <a:r>
              <a:rPr kumimoji="1" lang="en-US" altLang="ja-JP" b="1" smtClean="0"/>
              <a:t>S3</a:t>
            </a:r>
            <a:r>
              <a:rPr lang="ja-JP" altLang="en-US" b="1" smtClean="0"/>
              <a:t>上にデータをアップロードする</a:t>
            </a:r>
            <a:endParaRPr kumimoji="1" lang="ja-JP" altLang="en-US" b="1"/>
          </a:p>
        </p:txBody>
      </p:sp>
      <p:sp>
        <p:nvSpPr>
          <p:cNvPr id="9" name="テキスト ボックス 8"/>
          <p:cNvSpPr txBox="1"/>
          <p:nvPr/>
        </p:nvSpPr>
        <p:spPr>
          <a:xfrm>
            <a:off x="1371602" y="5239729"/>
            <a:ext cx="6202390" cy="369332"/>
          </a:xfrm>
          <a:prstGeom prst="rect">
            <a:avLst/>
          </a:prstGeom>
          <a:noFill/>
        </p:spPr>
        <p:txBody>
          <a:bodyPr wrap="square" rtlCol="0">
            <a:spAutoFit/>
          </a:bodyPr>
          <a:lstStyle/>
          <a:p>
            <a:r>
              <a:rPr kumimoji="1" lang="en-US" altLang="ja-JP" b="1" smtClean="0"/>
              <a:t>S3</a:t>
            </a:r>
            <a:r>
              <a:rPr lang="ja-JP" altLang="en-US" b="1"/>
              <a:t>上</a:t>
            </a:r>
            <a:r>
              <a:rPr lang="ja-JP" altLang="en-US" b="1" smtClean="0"/>
              <a:t>にアップロードしたデータを、</a:t>
            </a:r>
            <a:r>
              <a:rPr lang="en-US" altLang="ja-JP" b="1" smtClean="0"/>
              <a:t>Forecast</a:t>
            </a:r>
            <a:r>
              <a:rPr lang="ja-JP" altLang="en-US" b="1" smtClean="0"/>
              <a:t>に取り込む</a:t>
            </a:r>
            <a:endParaRPr kumimoji="1" lang="ja-JP" altLang="en-US" b="1"/>
          </a:p>
        </p:txBody>
      </p:sp>
    </p:spTree>
    <p:extLst>
      <p:ext uri="{BB962C8B-B14F-4D97-AF65-F5344CB8AC3E}">
        <p14:creationId xmlns:p14="http://schemas.microsoft.com/office/powerpoint/2010/main" val="144623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599535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ロール</a:t>
            </a:r>
            <a:r>
              <a:rPr lang="ja-JP" altLang="en-US" sz="2000" b="1" smtClean="0"/>
              <a:t>を作成するプログラム</a:t>
            </a:r>
            <a:r>
              <a:rPr kumimoji="1" lang="ja-JP" altLang="en-US" sz="2000" b="1" smtClean="0"/>
              <a:t>（</a:t>
            </a:r>
            <a:r>
              <a:rPr kumimoji="1" lang="en-US" altLang="ja-JP" sz="2000" b="1" smtClean="0"/>
              <a:t>P365</a:t>
            </a:r>
            <a:r>
              <a:rPr kumimoji="1" lang="ja-JP" altLang="en-US" sz="2000" b="1" smtClean="0"/>
              <a:t>～</a:t>
            </a:r>
            <a:r>
              <a:rPr kumimoji="1" lang="en-US" altLang="ja-JP" sz="2000" b="1" smtClean="0"/>
              <a:t>P367</a:t>
            </a:r>
            <a:r>
              <a:rPr kumimoji="1" lang="ja-JP" altLang="en-US" sz="2000" b="1" smtClean="0"/>
              <a:t>）</a:t>
            </a:r>
            <a:endParaRPr kumimoji="1" lang="ja-JP" altLang="en-US" sz="2000" b="1"/>
          </a:p>
        </p:txBody>
      </p:sp>
      <p:sp>
        <p:nvSpPr>
          <p:cNvPr id="3" name="正方形/長方形 2"/>
          <p:cNvSpPr/>
          <p:nvPr/>
        </p:nvSpPr>
        <p:spPr>
          <a:xfrm>
            <a:off x="224286" y="1024528"/>
            <a:ext cx="4753156" cy="4524315"/>
          </a:xfrm>
          <a:prstGeom prst="rect">
            <a:avLst/>
          </a:prstGeom>
          <a:solidFill>
            <a:schemeClr val="accent6">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json</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json</a:t>
            </a:r>
          </a:p>
          <a:p>
            <a:r>
              <a:rPr lang="en-US" altLang="ja-JP" sz="1200" b="1">
                <a:solidFill>
                  <a:srgbClr val="008000"/>
                </a:solidFill>
                <a:latin typeface="Consolas" panose="020B0609020204030204" pitchFamily="49" charset="0"/>
              </a:rPr>
              <a:t># IAM</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 = boto3.client(</a:t>
            </a:r>
            <a:r>
              <a:rPr lang="en-US" altLang="ja-JP" sz="1200" b="1">
                <a:solidFill>
                  <a:srgbClr val="A31515"/>
                </a:solidFill>
                <a:latin typeface="Consolas" panose="020B0609020204030204" pitchFamily="49" charset="0"/>
              </a:rPr>
              <a:t>'iam'</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ロールの定義</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role_json =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"2012-10-17"</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"Statement"</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"Effect"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"Allow"</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"Principal"</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"Service"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"forecast.amazonaws.com"</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"Action"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"sts:AssumeRole"</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ロールの作成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role = iam.create_role(</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RoleName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'ForecastRole'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AssumeRolePolicyDocument</a:t>
            </a:r>
            <a:r>
              <a:rPr lang="en-US" altLang="ja-JP" sz="1200" b="1">
                <a:solidFill>
                  <a:srgbClr val="000000"/>
                </a:solidFill>
                <a:latin typeface="Consolas" panose="020B0609020204030204" pitchFamily="49" charset="0"/>
              </a:rPr>
              <a:t>=json.dumps(role_json))</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'role ARN:'</a:t>
            </a:r>
            <a:r>
              <a:rPr lang="en-US" altLang="ja-JP" sz="1200" b="1">
                <a:solidFill>
                  <a:srgbClr val="000000"/>
                </a:solidFill>
                <a:latin typeface="Consolas" panose="020B0609020204030204" pitchFamily="49" charset="0"/>
              </a:rPr>
              <a:t>, role[</a:t>
            </a:r>
            <a:r>
              <a:rPr lang="en-US" altLang="ja-JP" sz="1200" b="1">
                <a:solidFill>
                  <a:srgbClr val="A31515"/>
                </a:solidFill>
                <a:latin typeface="Consolas" panose="020B0609020204030204" pitchFamily="49" charset="0"/>
              </a:rPr>
              <a:t>'Role'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'Arn'</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正方形/長方形 3"/>
          <p:cNvSpPr/>
          <p:nvPr/>
        </p:nvSpPr>
        <p:spPr>
          <a:xfrm>
            <a:off x="6219645" y="1013886"/>
            <a:ext cx="4103298" cy="4893647"/>
          </a:xfrm>
          <a:prstGeom prst="rect">
            <a:avLst/>
          </a:prstGeom>
          <a:solidFill>
            <a:schemeClr val="accent6">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ポリシーの定義</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policy_json =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"2012-10-17"</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"Statement"</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"Action"</a:t>
            </a:r>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"s3:Get*"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"s3:List*"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"s3:PutObject"</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"Effect"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"Allow"</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"Resource"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"arn:aws:s3:::*"</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ポリシーを作成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policy = iam.create_policy(</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PolicyName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'ForecastPolicy'</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PolicyDocument</a:t>
            </a:r>
            <a:r>
              <a:rPr lang="en-US" altLang="ja-JP" sz="1200" b="1">
                <a:solidFill>
                  <a:srgbClr val="000000"/>
                </a:solidFill>
                <a:latin typeface="Consolas" panose="020B0609020204030204" pitchFamily="49" charset="0"/>
              </a:rPr>
              <a:t>=json.dumps(policy_json))</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'policy ARN:'</a:t>
            </a:r>
            <a:r>
              <a:rPr lang="en-US" altLang="ja-JP" sz="1200" b="1">
                <a:solidFill>
                  <a:srgbClr val="000000"/>
                </a:solidFill>
                <a:latin typeface="Consolas" panose="020B0609020204030204" pitchFamily="49" charset="0"/>
              </a:rPr>
              <a:t>, policy[</a:t>
            </a:r>
            <a:r>
              <a:rPr lang="en-US" altLang="ja-JP" sz="1200" b="1">
                <a:solidFill>
                  <a:srgbClr val="A31515"/>
                </a:solidFill>
                <a:latin typeface="Consolas" panose="020B0609020204030204" pitchFamily="49" charset="0"/>
              </a:rPr>
              <a:t>'Policy'</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'Arn'</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ロールにポリシーを追加</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iam.attach_role_policy(</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RoleName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'ForecastRole'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PolicyArn</a:t>
            </a:r>
            <a:r>
              <a:rPr lang="en-US" altLang="ja-JP" sz="1200" b="1">
                <a:solidFill>
                  <a:srgbClr val="000000"/>
                </a:solidFill>
                <a:latin typeface="Consolas" panose="020B0609020204030204" pitchFamily="49" charset="0"/>
              </a:rPr>
              <a:t>=policy[</a:t>
            </a:r>
            <a:r>
              <a:rPr lang="en-US" altLang="ja-JP" sz="1200" b="1">
                <a:solidFill>
                  <a:srgbClr val="A31515"/>
                </a:solidFill>
                <a:latin typeface="Consolas" panose="020B0609020204030204" pitchFamily="49" charset="0"/>
              </a:rPr>
              <a:t>'Policy'</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'Arn'</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23969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789317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データを取り込む（</a:t>
            </a:r>
            <a:r>
              <a:rPr kumimoji="1" lang="en-US" altLang="ja-JP" sz="2000" b="1" smtClean="0"/>
              <a:t>P368</a:t>
            </a:r>
            <a:r>
              <a:rPr kumimoji="1" lang="ja-JP" altLang="en-US" sz="2000" b="1" smtClean="0"/>
              <a:t>～</a:t>
            </a:r>
            <a:r>
              <a:rPr kumimoji="1" lang="en-US" altLang="ja-JP" sz="2000" b="1" smtClean="0"/>
              <a:t>P373</a:t>
            </a:r>
            <a:r>
              <a:rPr kumimoji="1" lang="ja-JP" altLang="en-US" sz="2000" b="1" smtClean="0"/>
              <a:t>）データを取り込むプログラム</a:t>
            </a:r>
            <a:endParaRPr kumimoji="1" lang="ja-JP" altLang="en-US" sz="2000" b="1"/>
          </a:p>
        </p:txBody>
      </p:sp>
      <p:sp>
        <p:nvSpPr>
          <p:cNvPr id="3" name="正方形/長方形 2"/>
          <p:cNvSpPr/>
          <p:nvPr/>
        </p:nvSpPr>
        <p:spPr>
          <a:xfrm>
            <a:off x="224287" y="1240710"/>
            <a:ext cx="5520906" cy="5221942"/>
          </a:xfrm>
          <a:prstGeom prst="rect">
            <a:avLst/>
          </a:prstGeom>
          <a:solidFill>
            <a:schemeClr val="accent6">
              <a:lumMod val="20000"/>
              <a:lumOff val="80000"/>
            </a:schemeClr>
          </a:solidFill>
        </p:spPr>
        <p:txBody>
          <a:bodyPr wrap="square">
            <a:spAutoFit/>
          </a:bodyPr>
          <a:lstStyle/>
          <a:p>
            <a:pPr>
              <a:lnSpc>
                <a:spcPts val="1000"/>
              </a:lnSpc>
            </a:pPr>
            <a:r>
              <a:rPr lang="en-US" altLang="ja-JP" sz="1200" b="1">
                <a:solidFill>
                  <a:srgbClr val="008000"/>
                </a:solidFill>
                <a:latin typeface="Consolas" panose="020B0609020204030204" pitchFamily="49" charset="0"/>
              </a:rPr>
              <a:t># boto3, json, uuid, time </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pPr>
              <a:lnSpc>
                <a:spcPts val="10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json</a:t>
            </a:r>
          </a:p>
          <a:p>
            <a:pPr>
              <a:lnSpc>
                <a:spcPts val="10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uuid</a:t>
            </a:r>
          </a:p>
          <a:p>
            <a:pPr>
              <a:lnSpc>
                <a:spcPts val="10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time</a:t>
            </a:r>
          </a:p>
          <a:p>
            <a:pPr>
              <a:lnSpc>
                <a:spcPts val="1000"/>
              </a:lnSpc>
            </a:pPr>
            <a:r>
              <a:rPr lang="en-US" altLang="ja-JP" sz="1200" b="1">
                <a:solidFill>
                  <a:srgbClr val="008000"/>
                </a:solidFill>
                <a:latin typeface="Consolas" panose="020B0609020204030204" pitchFamily="49" charset="0"/>
              </a:rPr>
              <a:t># s3</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region = </a:t>
            </a:r>
            <a:r>
              <a:rPr lang="en-US" altLang="ja-JP" sz="1200" b="1">
                <a:solidFill>
                  <a:srgbClr val="A31515"/>
                </a:solidFill>
                <a:latin typeface="Consolas" panose="020B0609020204030204" pitchFamily="49" charset="0"/>
              </a:rPr>
              <a:t>'ap-northeast-1'</a:t>
            </a:r>
            <a:endParaRPr lang="en-US" altLang="ja-JP"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s3 = boto3.client(</a:t>
            </a:r>
            <a:r>
              <a:rPr lang="en-US" altLang="ja-JP" sz="1200" b="1">
                <a:solidFill>
                  <a:srgbClr val="A31515"/>
                </a:solidFill>
                <a:latin typeface="Consolas" panose="020B0609020204030204" pitchFamily="49" charset="0"/>
              </a:rPr>
              <a:t>'s3'</a:t>
            </a:r>
            <a:r>
              <a:rPr lang="en-US" altLang="ja-JP" sz="1200" b="1">
                <a:solidFill>
                  <a:srgbClr val="000000"/>
                </a:solidFill>
                <a:latin typeface="Consolas" panose="020B0609020204030204" pitchFamily="49" charset="0"/>
              </a:rPr>
              <a:t>, region)</a:t>
            </a:r>
          </a:p>
          <a:p>
            <a:pPr>
              <a:lnSpc>
                <a:spcPts val="10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バケット名を生成</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bucket = </a:t>
            </a:r>
            <a:r>
              <a:rPr lang="en-US" altLang="ja-JP" sz="1200" b="1">
                <a:solidFill>
                  <a:srgbClr val="267F99"/>
                </a:solidFill>
                <a:latin typeface="Consolas" panose="020B0609020204030204" pitchFamily="49" charset="0"/>
              </a:rPr>
              <a:t>str</a:t>
            </a:r>
            <a:r>
              <a:rPr lang="en-US" altLang="ja-JP" sz="1200" b="1">
                <a:solidFill>
                  <a:srgbClr val="000000"/>
                </a:solidFill>
                <a:latin typeface="Consolas" panose="020B0609020204030204" pitchFamily="49" charset="0"/>
              </a:rPr>
              <a:t>(uuid.uuid1())</a:t>
            </a:r>
          </a:p>
          <a:p>
            <a:pPr>
              <a:lnSpc>
                <a:spcPts val="10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'bucket:'</a:t>
            </a:r>
            <a:r>
              <a:rPr lang="en-US" altLang="ja-JP" sz="1200" b="1">
                <a:solidFill>
                  <a:srgbClr val="000000"/>
                </a:solidFill>
                <a:latin typeface="Consolas" panose="020B0609020204030204" pitchFamily="49" charset="0"/>
              </a:rPr>
              <a:t>, bucket)</a:t>
            </a:r>
          </a:p>
          <a:p>
            <a:pPr>
              <a:lnSpc>
                <a:spcPts val="10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バケットを作成</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s3.create_bucket(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Bucket</a:t>
            </a:r>
            <a:r>
              <a:rPr lang="en-US" altLang="ja-JP" sz="1200" b="1">
                <a:solidFill>
                  <a:srgbClr val="000000"/>
                </a:solidFill>
                <a:latin typeface="Consolas" panose="020B0609020204030204" pitchFamily="49" charset="0"/>
              </a:rPr>
              <a:t>=bucket,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CreateBucketConfiguration</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'LocationConstraint'</a:t>
            </a:r>
            <a:r>
              <a:rPr lang="en-US" altLang="ja-JP" sz="1200" b="1">
                <a:solidFill>
                  <a:srgbClr val="000000"/>
                </a:solidFill>
                <a:latin typeface="Consolas" panose="020B0609020204030204" pitchFamily="49" charset="0"/>
              </a:rPr>
              <a:t>: region})</a:t>
            </a:r>
          </a:p>
          <a:p>
            <a:pPr>
              <a:lnSpc>
                <a:spcPts val="10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バケットのポリシーを定義</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policy_json =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"2012-10-17"</a:t>
            </a:r>
            <a:r>
              <a:rPr lang="en-US" altLang="ja-JP" sz="1200" b="1">
                <a:solidFill>
                  <a:srgbClr val="000000"/>
                </a:solidFill>
                <a:latin typeface="Consolas" panose="020B0609020204030204" pitchFamily="49" charset="0"/>
              </a:rPr>
              <a: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"Id"</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"ForecastS3BucketAccessPolicy"</a:t>
            </a:r>
            <a:r>
              <a:rPr lang="en-US" altLang="ja-JP" sz="1200" b="1">
                <a:solidFill>
                  <a:srgbClr val="000000"/>
                </a:solidFill>
                <a:latin typeface="Consolas" panose="020B0609020204030204" pitchFamily="49" charset="0"/>
              </a:rPr>
              <a: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"Statement"</a:t>
            </a: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"Effect"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"Allow"</a:t>
            </a:r>
            <a:r>
              <a:rPr lang="en-US" altLang="ja-JP" sz="1200" b="1">
                <a:solidFill>
                  <a:srgbClr val="000000"/>
                </a:solidFill>
                <a:latin typeface="Consolas" panose="020B0609020204030204" pitchFamily="49" charset="0"/>
              </a:rPr>
              <a: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"Principal"</a:t>
            </a: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"Service"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"forecast.amazonaws.com"</a:t>
            </a:r>
            <a:endParaRPr lang="en-US" altLang="ja-JP"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"Action"</a:t>
            </a: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"s3:Get*"</a:t>
            </a:r>
            <a:r>
              <a:rPr lang="en-US" altLang="ja-JP" sz="1200" b="1">
                <a:solidFill>
                  <a:srgbClr val="000000"/>
                </a:solidFill>
                <a:latin typeface="Consolas" panose="020B0609020204030204" pitchFamily="49" charset="0"/>
              </a:rPr>
              <a: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"s3:List*"</a:t>
            </a:r>
            <a:r>
              <a:rPr lang="en-US" altLang="ja-JP" sz="1200" b="1">
                <a:solidFill>
                  <a:srgbClr val="000000"/>
                </a:solidFill>
                <a:latin typeface="Consolas" panose="020B0609020204030204" pitchFamily="49" charset="0"/>
              </a:rPr>
              <a: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"s3:PutObject"</a:t>
            </a:r>
            <a:endParaRPr lang="en-US" altLang="ja-JP"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"Resource"</a:t>
            </a: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"arn:aws:s3:::"</a:t>
            </a:r>
            <a:r>
              <a:rPr lang="en-US" altLang="ja-JP" sz="1200" b="1">
                <a:solidFill>
                  <a:srgbClr val="000000"/>
                </a:solidFill>
                <a:latin typeface="Consolas" panose="020B0609020204030204" pitchFamily="49" charset="0"/>
              </a:rPr>
              <a:t>+bucket,</a:t>
            </a:r>
          </a:p>
          <a:p>
            <a:pPr>
              <a:lnSpc>
                <a:spcPts val="10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"arn:aws:s3:::"</a:t>
            </a:r>
            <a:r>
              <a:rPr lang="en-US" altLang="ja-JP" sz="1200" b="1">
                <a:solidFill>
                  <a:srgbClr val="000000"/>
                </a:solidFill>
                <a:latin typeface="Consolas" panose="020B0609020204030204" pitchFamily="49" charset="0"/>
              </a:rPr>
              <a:t>+bucket+</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    ]</a:t>
            </a:r>
          </a:p>
          <a:p>
            <a:pPr>
              <a:lnSpc>
                <a:spcPts val="1000"/>
              </a:lnSpc>
            </a:pPr>
            <a:r>
              <a:rPr lang="en-US" altLang="ja-JP" sz="1200" b="1">
                <a:solidFill>
                  <a:srgbClr val="000000"/>
                </a:solidFill>
                <a:latin typeface="Consolas" panose="020B0609020204030204" pitchFamily="49" charset="0"/>
              </a:rPr>
              <a:t>}</a:t>
            </a:r>
          </a:p>
          <a:p>
            <a:pPr>
              <a:lnSpc>
                <a:spcPts val="10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バケットにポリシーを追加</a:t>
            </a:r>
            <a:endParaRPr lang="ja-JP" altLang="en-US" sz="1200" b="1">
              <a:solidFill>
                <a:srgbClr val="000000"/>
              </a:solidFill>
              <a:latin typeface="Consolas" panose="020B0609020204030204" pitchFamily="49" charset="0"/>
            </a:endParaRPr>
          </a:p>
          <a:p>
            <a:pPr>
              <a:lnSpc>
                <a:spcPts val="1000"/>
              </a:lnSpc>
            </a:pPr>
            <a:r>
              <a:rPr lang="en-US" altLang="ja-JP" sz="1200" b="1">
                <a:solidFill>
                  <a:srgbClr val="000000"/>
                </a:solidFill>
                <a:latin typeface="Consolas" panose="020B0609020204030204" pitchFamily="49" charset="0"/>
              </a:rPr>
              <a:t>s3.put_bucket_policy(</a:t>
            </a:r>
            <a:r>
              <a:rPr lang="en-US" altLang="ja-JP" sz="1200" b="1">
                <a:solidFill>
                  <a:srgbClr val="001080"/>
                </a:solidFill>
                <a:latin typeface="Consolas" panose="020B0609020204030204" pitchFamily="49" charset="0"/>
              </a:rPr>
              <a:t>Bucket</a:t>
            </a:r>
            <a:r>
              <a:rPr lang="en-US" altLang="ja-JP" sz="1200" b="1">
                <a:solidFill>
                  <a:srgbClr val="000000"/>
                </a:solidFill>
                <a:latin typeface="Consolas" panose="020B0609020204030204" pitchFamily="49" charset="0"/>
              </a:rPr>
              <a:t>=bucket, </a:t>
            </a:r>
            <a:r>
              <a:rPr lang="en-US" altLang="ja-JP" sz="1200" b="1" smtClean="0">
                <a:solidFill>
                  <a:srgbClr val="000000"/>
                </a:solidFill>
                <a:latin typeface="Consolas" panose="020B0609020204030204" pitchFamily="49" charset="0"/>
              </a:rPr>
              <a:t>	</a:t>
            </a:r>
            <a:r>
              <a:rPr lang="en-US" altLang="ja-JP" sz="1200" b="1" smtClean="0">
                <a:solidFill>
                  <a:srgbClr val="001080"/>
                </a:solidFill>
                <a:latin typeface="Consolas" panose="020B0609020204030204" pitchFamily="49" charset="0"/>
              </a:rPr>
              <a:t>Policy</a:t>
            </a:r>
            <a:r>
              <a:rPr lang="en-US" altLang="ja-JP" sz="1200" b="1" smtClean="0">
                <a:solidFill>
                  <a:srgbClr val="000000"/>
                </a:solidFill>
                <a:latin typeface="Consolas" panose="020B0609020204030204" pitchFamily="49" charset="0"/>
              </a:rPr>
              <a:t>=json.dumps(policy_json</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正方形/長方形 3"/>
          <p:cNvSpPr/>
          <p:nvPr/>
        </p:nvSpPr>
        <p:spPr>
          <a:xfrm>
            <a:off x="5886093" y="1240710"/>
            <a:ext cx="6096000" cy="4556184"/>
          </a:xfrm>
          <a:prstGeom prst="rect">
            <a:avLst/>
          </a:prstGeom>
          <a:solidFill>
            <a:schemeClr val="accent6">
              <a:lumMod val="20000"/>
              <a:lumOff val="80000"/>
            </a:schemeClr>
          </a:solidFill>
        </p:spPr>
        <p:txBody>
          <a:bodyPr>
            <a:spAutoFit/>
          </a:bodyPr>
          <a:lstStyle/>
          <a:p>
            <a:pPr>
              <a:lnSpc>
                <a:spcPts val="1200"/>
              </a:lnSpc>
            </a:pPr>
            <a:r>
              <a:rPr lang="en-US" altLang="ja-JP" sz="1200" b="1">
                <a:solidFill>
                  <a:srgbClr val="008000"/>
                </a:solidFill>
                <a:latin typeface="Consolas" panose="020B0609020204030204" pitchFamily="49" charset="0"/>
              </a:rPr>
              <a:t># s3</a:t>
            </a:r>
            <a:r>
              <a:rPr lang="ja-JP" altLang="en-US" sz="1200" b="1">
                <a:solidFill>
                  <a:srgbClr val="008000"/>
                </a:solidFill>
                <a:latin typeface="Consolas" panose="020B0609020204030204" pitchFamily="49" charset="0"/>
              </a:rPr>
              <a:t>にファイルをアップロード</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file_name = </a:t>
            </a:r>
            <a:r>
              <a:rPr lang="en-US" altLang="ja-JP" sz="1200" b="1">
                <a:solidFill>
                  <a:srgbClr val="A31515"/>
                </a:solidFill>
                <a:latin typeface="Consolas" panose="020B0609020204030204" pitchFamily="49" charset="0"/>
              </a:rPr>
              <a:t>'temperature.csv'</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s3.upload_file(file_name, bucket, file_name)</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a:t>
            </a:r>
            <a:r>
              <a:rPr lang="en-US" altLang="ja-JP" sz="1200" b="1">
                <a:solidFill>
                  <a:srgbClr val="008000"/>
                </a:solidFill>
                <a:latin typeface="Consolas" panose="020B0609020204030204" pitchFamily="49" charset="0"/>
              </a:rPr>
              <a:t>ForecastRole</a:t>
            </a:r>
            <a:r>
              <a:rPr lang="ja-JP" altLang="en-US" sz="1200" b="1">
                <a:solidFill>
                  <a:srgbClr val="008000"/>
                </a:solidFill>
                <a:latin typeface="Consolas" panose="020B0609020204030204" pitchFamily="49" charset="0"/>
              </a:rPr>
              <a:t>）の</a:t>
            </a:r>
            <a:r>
              <a:rPr lang="en-US" altLang="ja-JP" sz="1200" b="1">
                <a:solidFill>
                  <a:srgbClr val="008000"/>
                </a:solidFill>
                <a:latin typeface="Consolas" panose="020B0609020204030204" pitchFamily="49" charset="0"/>
              </a:rPr>
              <a:t>ARN</a:t>
            </a:r>
            <a:r>
              <a:rPr lang="ja-JP" altLang="en-US" sz="1200" b="1">
                <a:solidFill>
                  <a:srgbClr val="008000"/>
                </a:solidFill>
                <a:latin typeface="Consolas" panose="020B0609020204030204" pitchFamily="49" charset="0"/>
              </a:rPr>
              <a:t>を取得</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iam = boto3.client(</a:t>
            </a:r>
            <a:r>
              <a:rPr lang="en-US" altLang="ja-JP" sz="1200" b="1">
                <a:solidFill>
                  <a:srgbClr val="A31515"/>
                </a:solidFill>
                <a:latin typeface="Consolas" panose="020B0609020204030204" pitchFamily="49" charset="0"/>
              </a:rPr>
              <a:t>'iam'</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role_arn = iam.get_role(</a:t>
            </a:r>
            <a:r>
              <a:rPr lang="en-US" altLang="ja-JP" sz="1200" b="1">
                <a:solidFill>
                  <a:srgbClr val="001080"/>
                </a:solidFill>
                <a:latin typeface="Consolas" panose="020B0609020204030204" pitchFamily="49" charset="0"/>
              </a:rPr>
              <a:t>RoleName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'ForecastRole'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'Role'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 region)</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a:t>
            </a:r>
            <a:r>
              <a:rPr lang="en-US" altLang="ja-JP" sz="1200" b="1">
                <a:solidFill>
                  <a:srgbClr val="008000"/>
                </a:solidFill>
                <a:latin typeface="Consolas" panose="020B0609020204030204" pitchFamily="49" charset="0"/>
              </a:rPr>
              <a:t>MyDataset</a:t>
            </a:r>
            <a:r>
              <a:rPr lang="ja-JP" altLang="en-US" sz="1200" b="1">
                <a:solidFill>
                  <a:srgbClr val="008000"/>
                </a:solidFill>
                <a:latin typeface="Consolas" panose="020B0609020204030204" pitchFamily="49" charset="0"/>
              </a:rPr>
              <a:t>）を取得</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dataset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forecast.list_datasets()[</a:t>
            </a:r>
            <a:r>
              <a:rPr lang="en-US" altLang="ja-JP" sz="1200" b="1">
                <a:solidFill>
                  <a:srgbClr val="A31515"/>
                </a:solidFill>
                <a:latin typeface="Consolas" panose="020B0609020204030204" pitchFamily="49" charset="0"/>
              </a:rPr>
              <a:t>'Datasets'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dataset[</a:t>
            </a:r>
            <a:r>
              <a:rPr lang="en-US" altLang="ja-JP" sz="1200" b="1">
                <a:solidFill>
                  <a:srgbClr val="A31515"/>
                </a:solidFill>
                <a:latin typeface="Consolas" panose="020B0609020204030204" pitchFamily="49" charset="0"/>
              </a:rPr>
              <a:t>'DatasetName'</a:t>
            </a:r>
            <a:r>
              <a:rPr lang="en-US" altLang="ja-JP" sz="1200" b="1">
                <a:solidFill>
                  <a:srgbClr val="000000"/>
                </a:solidFill>
                <a:latin typeface="Consolas" panose="020B0609020204030204" pitchFamily="49" charset="0"/>
              </a:rPr>
              <a:t>] == </a:t>
            </a:r>
            <a:r>
              <a:rPr lang="en-US" altLang="ja-JP" sz="1200" b="1">
                <a:solidFill>
                  <a:srgbClr val="A31515"/>
                </a:solidFill>
                <a:latin typeface="Consolas" panose="020B0609020204030204" pitchFamily="49" charset="0"/>
              </a:rPr>
              <a:t>'MyDataset'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break</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dataset_arn = dataset[</a:t>
            </a:r>
            <a:r>
              <a:rPr lang="en-US" altLang="ja-JP" sz="1200" b="1">
                <a:solidFill>
                  <a:srgbClr val="A31515"/>
                </a:solidFill>
                <a:latin typeface="Consolas" panose="020B0609020204030204" pitchFamily="49" charset="0"/>
              </a:rPr>
              <a:t>'DatasetArn'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データ取り込みのジョブを開始</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job_arn = forecast.create_dataset_import_job(</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DatasetImportJobName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'MyJob'</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DatasetArn</a:t>
            </a:r>
            <a:r>
              <a:rPr lang="en-US" altLang="ja-JP" sz="1200" b="1">
                <a:solidFill>
                  <a:srgbClr val="000000"/>
                </a:solidFill>
                <a:latin typeface="Consolas" panose="020B0609020204030204" pitchFamily="49" charset="0"/>
              </a:rPr>
              <a:t>=dataset_arn,</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DataSource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'S3Config'</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'Path'</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's3://'</a:t>
            </a:r>
            <a:r>
              <a:rPr lang="en-US" altLang="ja-JP" sz="1200" b="1">
                <a:solidFill>
                  <a:srgbClr val="000000"/>
                </a:solidFill>
                <a:latin typeface="Consolas" panose="020B0609020204030204" pitchFamily="49" charset="0"/>
              </a:rPr>
              <a:t>+bucket+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+file_name, </a:t>
            </a:r>
            <a:r>
              <a:rPr lang="en-US" altLang="ja-JP" sz="1200" b="1">
                <a:solidFill>
                  <a:srgbClr val="A31515"/>
                </a:solidFill>
                <a:latin typeface="Consolas" panose="020B0609020204030204" pitchFamily="49" charset="0"/>
              </a:rPr>
              <a:t>'RoleArn'</a:t>
            </a:r>
            <a:r>
              <a:rPr lang="en-US" altLang="ja-JP" sz="1200" b="1">
                <a:solidFill>
                  <a:srgbClr val="000000"/>
                </a:solidFill>
                <a:latin typeface="Consolas" panose="020B0609020204030204" pitchFamily="49" charset="0"/>
              </a:rPr>
              <a:t>: role_arn}},</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TimestampFormat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'yyyy-MM-dd hh:mm:ss'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'DatasetImportJobArn'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'job ARN:'</a:t>
            </a:r>
            <a:r>
              <a:rPr lang="en-US" altLang="ja-JP" sz="1200" b="1">
                <a:solidFill>
                  <a:srgbClr val="000000"/>
                </a:solidFill>
                <a:latin typeface="Consolas" panose="020B0609020204030204" pitchFamily="49" charset="0"/>
              </a:rPr>
              <a:t>, job_arn)</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データ取り込みのジョブの進捗を表示</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start = time.time()</a:t>
            </a:r>
          </a:p>
          <a:p>
            <a:pPr>
              <a:lnSpc>
                <a:spcPts val="1200"/>
              </a:lnSpc>
            </a:pPr>
            <a:r>
              <a:rPr lang="en-US" altLang="ja-JP" sz="1200" b="1">
                <a:solidFill>
                  <a:srgbClr val="000000"/>
                </a:solidFill>
                <a:latin typeface="Consolas" panose="020B0609020204030204" pitchFamily="49" charset="0"/>
              </a:rPr>
              <a:t>status = </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while</a:t>
            </a:r>
            <a:r>
              <a:rPr lang="en-US" altLang="ja-JP" sz="1200" b="1">
                <a:solidFill>
                  <a:srgbClr val="000000"/>
                </a:solidFill>
                <a:latin typeface="Consolas" panose="020B0609020204030204" pitchFamily="49" charset="0"/>
              </a:rPr>
              <a:t> status </a:t>
            </a:r>
            <a:r>
              <a:rPr lang="en-US" altLang="ja-JP" sz="1200" b="1">
                <a:solidFill>
                  <a:srgbClr val="0000FF"/>
                </a:solidFill>
                <a:latin typeface="Consolas" panose="020B0609020204030204" pitchFamily="49" charset="0"/>
              </a:rPr>
              <a:t>in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'CREATE_PENDING'</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'CREATE_IN_PROGRESS'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status = forecast.describe_dataset_import_job(</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DatasetImportJobArn</a:t>
            </a:r>
            <a:r>
              <a:rPr lang="en-US" altLang="ja-JP" sz="1200" b="1">
                <a:solidFill>
                  <a:srgbClr val="000000"/>
                </a:solidFill>
                <a:latin typeface="Consolas" panose="020B0609020204030204" pitchFamily="49" charset="0"/>
              </a:rPr>
              <a:t>=job_arn)[</a:t>
            </a:r>
            <a:r>
              <a:rPr lang="en-US" altLang="ja-JP" sz="1200" b="1">
                <a:solidFill>
                  <a:srgbClr val="A31515"/>
                </a:solidFill>
                <a:latin typeface="Consolas" panose="020B0609020204030204" pitchFamily="49" charset="0"/>
              </a:rPr>
              <a:t>'DatasetImportJob'</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'Status'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time.sleep(</a:t>
            </a:r>
            <a:r>
              <a:rPr lang="en-US" altLang="ja-JP" sz="1200" b="1">
                <a:solidFill>
                  <a:srgbClr val="098658"/>
                </a:solidFill>
                <a:latin typeface="Consolas" panose="020B0609020204030204" pitchFamily="49" charset="0"/>
              </a:rPr>
              <a:t>10</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FF"/>
                </a:solidFill>
                <a:latin typeface="Consolas" panose="020B0609020204030204" pitchFamily="49" charset="0"/>
              </a:rPr>
              <a:t>{:7.2f}</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.format(time.time()-start, status))</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57691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939416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予測子と予測を作成する</a:t>
            </a:r>
            <a:r>
              <a:rPr kumimoji="1" lang="ja-JP" altLang="en-US" sz="2000" b="1" smtClean="0"/>
              <a:t>（</a:t>
            </a:r>
            <a:r>
              <a:rPr kumimoji="1" lang="en-US" altLang="ja-JP" sz="2000" b="1" smtClean="0"/>
              <a:t>P374</a:t>
            </a:r>
            <a:r>
              <a:rPr kumimoji="1" lang="ja-JP" altLang="en-US" sz="2000" b="1" smtClean="0"/>
              <a:t>～</a:t>
            </a:r>
            <a:r>
              <a:rPr kumimoji="1" lang="en-US" altLang="ja-JP" sz="2000" b="1" smtClean="0"/>
              <a:t>P37</a:t>
            </a:r>
            <a:r>
              <a:rPr lang="en-US" altLang="ja-JP" sz="2000" b="1"/>
              <a:t>8</a:t>
            </a:r>
            <a:r>
              <a:rPr kumimoji="1" lang="ja-JP" altLang="en-US" sz="2000" b="1" smtClean="0"/>
              <a:t>）</a:t>
            </a:r>
            <a:r>
              <a:rPr lang="ja-JP" altLang="en-US" sz="2000" b="1"/>
              <a:t>予測子と予測を作成する</a:t>
            </a:r>
            <a:r>
              <a:rPr kumimoji="1" lang="ja-JP" altLang="en-US" sz="2000" b="1" smtClean="0"/>
              <a:t>プログラム</a:t>
            </a:r>
            <a:endParaRPr kumimoji="1" lang="ja-JP" altLang="en-US" sz="2000" b="1"/>
          </a:p>
        </p:txBody>
      </p:sp>
      <p:sp>
        <p:nvSpPr>
          <p:cNvPr id="3" name="正方形/長方形 2"/>
          <p:cNvSpPr/>
          <p:nvPr/>
        </p:nvSpPr>
        <p:spPr>
          <a:xfrm>
            <a:off x="224286" y="1058124"/>
            <a:ext cx="6096000" cy="5633402"/>
          </a:xfrm>
          <a:prstGeom prst="rect">
            <a:avLst/>
          </a:prstGeom>
          <a:solidFill>
            <a:schemeClr val="accent6">
              <a:lumMod val="20000"/>
              <a:lumOff val="80000"/>
            </a:schemeClr>
          </a:solidFill>
        </p:spPr>
        <p:txBody>
          <a:bodyPr>
            <a:spAutoFit/>
          </a:bodyPr>
          <a:lstStyle/>
          <a:p>
            <a:pPr>
              <a:lnSpc>
                <a:spcPts val="1200"/>
              </a:lnSpc>
            </a:pPr>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time</a:t>
            </a:r>
          </a:p>
          <a:p>
            <a:pPr>
              <a:lnSpc>
                <a:spcPts val="1200"/>
              </a:lnSpc>
            </a:pPr>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データセットグループを取得</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group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forecast.list_dataset_groups()[</a:t>
            </a:r>
            <a:r>
              <a:rPr lang="en-US" altLang="ja-JP" sz="1200" b="1">
                <a:solidFill>
                  <a:srgbClr val="A31515"/>
                </a:solidFill>
                <a:latin typeface="Consolas" panose="020B0609020204030204" pitchFamily="49" charset="0"/>
              </a:rPr>
              <a:t>'DatasetGroups'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group[</a:t>
            </a:r>
            <a:r>
              <a:rPr lang="en-US" altLang="ja-JP" sz="1200" b="1">
                <a:solidFill>
                  <a:srgbClr val="A31515"/>
                </a:solidFill>
                <a:latin typeface="Consolas" panose="020B0609020204030204" pitchFamily="49" charset="0"/>
              </a:rPr>
              <a:t>'DatasetGroupName'</a:t>
            </a:r>
            <a:r>
              <a:rPr lang="en-US" altLang="ja-JP" sz="1200" b="1">
                <a:solidFill>
                  <a:srgbClr val="000000"/>
                </a:solidFill>
                <a:latin typeface="Consolas" panose="020B0609020204030204" pitchFamily="49" charset="0"/>
              </a:rPr>
              <a:t>] == </a:t>
            </a:r>
            <a:r>
              <a:rPr lang="en-US" altLang="ja-JP" sz="1200" b="1">
                <a:solidFill>
                  <a:srgbClr val="A31515"/>
                </a:solidFill>
                <a:latin typeface="Consolas" panose="020B0609020204030204" pitchFamily="49" charset="0"/>
              </a:rPr>
              <a:t>'MyGroup'</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break</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group_arn = group[</a:t>
            </a:r>
            <a:r>
              <a:rPr lang="en-US" altLang="ja-JP" sz="1200" b="1">
                <a:solidFill>
                  <a:srgbClr val="A31515"/>
                </a:solidFill>
                <a:latin typeface="Consolas" panose="020B0609020204030204" pitchFamily="49" charset="0"/>
              </a:rPr>
              <a:t>'DatasetGroupArn'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予測子を作成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predictor_arn = forecast.create_predictor(</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PredictorName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'MyPredictor'</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ForecastHorizon</a:t>
            </a:r>
            <a:r>
              <a:rPr lang="en-US" altLang="ja-JP" sz="1200" b="1">
                <a:solidFill>
                  <a:srgbClr val="000000"/>
                </a:solidFill>
                <a:latin typeface="Consolas" panose="020B0609020204030204" pitchFamily="49" charset="0"/>
              </a:rPr>
              <a:t>=</a:t>
            </a:r>
            <a:r>
              <a:rPr lang="en-US" altLang="ja-JP" sz="1200" b="1">
                <a:solidFill>
                  <a:srgbClr val="098658"/>
                </a:solidFill>
                <a:latin typeface="Consolas" panose="020B0609020204030204" pitchFamily="49" charset="0"/>
              </a:rPr>
              <a:t>12</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PerformAutoML</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True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InputDataConfig</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'DatasetGroupArn'</a:t>
            </a:r>
            <a:r>
              <a:rPr lang="en-US" altLang="ja-JP" sz="1200" b="1">
                <a:solidFill>
                  <a:srgbClr val="000000"/>
                </a:solidFill>
                <a:latin typeface="Consolas" panose="020B0609020204030204" pitchFamily="49" charset="0"/>
              </a:rPr>
              <a:t>: group_arn},</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FeaturizationConfig</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'ForecastFrequency'</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'PredictorArn'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'predictor ARN:'</a:t>
            </a:r>
            <a:r>
              <a:rPr lang="en-US" altLang="ja-JP" sz="1200" b="1">
                <a:solidFill>
                  <a:srgbClr val="000000"/>
                </a:solidFill>
                <a:latin typeface="Consolas" panose="020B0609020204030204" pitchFamily="49" charset="0"/>
              </a:rPr>
              <a:t>, predictor_arn)</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予測し作成の進捗を表示</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start = time.time()</a:t>
            </a:r>
          </a:p>
          <a:p>
            <a:pPr>
              <a:lnSpc>
                <a:spcPts val="1200"/>
              </a:lnSpc>
            </a:pPr>
            <a:r>
              <a:rPr lang="en-US" altLang="ja-JP" sz="1200" b="1">
                <a:solidFill>
                  <a:srgbClr val="000000"/>
                </a:solidFill>
                <a:latin typeface="Consolas" panose="020B0609020204030204" pitchFamily="49" charset="0"/>
              </a:rPr>
              <a:t>status = </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while</a:t>
            </a:r>
            <a:r>
              <a:rPr lang="en-US" altLang="ja-JP" sz="1200" b="1">
                <a:solidFill>
                  <a:srgbClr val="000000"/>
                </a:solidFill>
                <a:latin typeface="Consolas" panose="020B0609020204030204" pitchFamily="49" charset="0"/>
              </a:rPr>
              <a:t> status </a:t>
            </a:r>
            <a:r>
              <a:rPr lang="en-US" altLang="ja-JP" sz="1200" b="1">
                <a:solidFill>
                  <a:srgbClr val="0000FF"/>
                </a:solidFill>
                <a:latin typeface="Consolas" panose="020B0609020204030204" pitchFamily="49" charset="0"/>
              </a:rPr>
              <a:t>not</a:t>
            </a:r>
            <a:r>
              <a:rPr lang="en-US" altLang="ja-JP" sz="1200" b="1">
                <a:solidFill>
                  <a:srgbClr val="000000"/>
                </a:solidFill>
                <a:latin typeface="Consolas" panose="020B0609020204030204" pitchFamily="49" charset="0"/>
              </a:rPr>
              <a:t> </a:t>
            </a:r>
            <a:r>
              <a:rPr lang="en-US" altLang="ja-JP" sz="1200" b="1">
                <a:solidFill>
                  <a:srgbClr val="0000FF"/>
                </a:solidFill>
                <a:latin typeface="Consolas" panose="020B0609020204030204" pitchFamily="49" charset="0"/>
              </a:rPr>
              <a:t>in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'ACTIVE'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'CREATE_FAILED'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status = forecast.describe_predictor(</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PredictorArn</a:t>
            </a:r>
            <a:r>
              <a:rPr lang="en-US" altLang="ja-JP" sz="1200" b="1">
                <a:solidFill>
                  <a:srgbClr val="000000"/>
                </a:solidFill>
                <a:latin typeface="Consolas" panose="020B0609020204030204" pitchFamily="49" charset="0"/>
              </a:rPr>
              <a:t>=predictor_arn)[</a:t>
            </a:r>
            <a:r>
              <a:rPr lang="en-US" altLang="ja-JP" sz="1200" b="1">
                <a:solidFill>
                  <a:srgbClr val="A31515"/>
                </a:solidFill>
                <a:latin typeface="Consolas" panose="020B0609020204030204" pitchFamily="49" charset="0"/>
              </a:rPr>
              <a:t>'Status'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time.sleep(</a:t>
            </a:r>
            <a:r>
              <a:rPr lang="en-US" altLang="ja-JP" sz="1200" b="1">
                <a:solidFill>
                  <a:srgbClr val="098658"/>
                </a:solidFill>
                <a:latin typeface="Consolas" panose="020B0609020204030204" pitchFamily="49" charset="0"/>
              </a:rPr>
              <a:t>10</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FF"/>
                </a:solidFill>
                <a:latin typeface="Consolas" panose="020B0609020204030204" pitchFamily="49" charset="0"/>
              </a:rPr>
              <a:t>{:7.2f}</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.format(time.time()-start, status))</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予測を作成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forecast_arn = forecast.create_forecast(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ForecastName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'MyForecast'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PredictorArn</a:t>
            </a:r>
            <a:r>
              <a:rPr lang="en-US" altLang="ja-JP" sz="1200" b="1">
                <a:solidFill>
                  <a:srgbClr val="000000"/>
                </a:solidFill>
                <a:latin typeface="Consolas" panose="020B0609020204030204" pitchFamily="49" charset="0"/>
              </a:rPr>
              <a:t>=predictor_arn)[</a:t>
            </a:r>
            <a:r>
              <a:rPr lang="en-US" altLang="ja-JP" sz="1200" b="1">
                <a:solidFill>
                  <a:srgbClr val="A31515"/>
                </a:solidFill>
                <a:latin typeface="Consolas" panose="020B0609020204030204" pitchFamily="49" charset="0"/>
              </a:rPr>
              <a:t>'ForecastArn'</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 ARN:'</a:t>
            </a:r>
            <a:r>
              <a:rPr lang="en-US" altLang="ja-JP" sz="1200" b="1">
                <a:solidFill>
                  <a:srgbClr val="000000"/>
                </a:solidFill>
                <a:latin typeface="Consolas" panose="020B0609020204030204" pitchFamily="49" charset="0"/>
              </a:rPr>
              <a:t>, forecast_arn)</a:t>
            </a: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予測作成の進捗を表示</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start = time.time()</a:t>
            </a:r>
          </a:p>
          <a:p>
            <a:pPr>
              <a:lnSpc>
                <a:spcPts val="1200"/>
              </a:lnSpc>
            </a:pPr>
            <a:r>
              <a:rPr lang="en-US" altLang="ja-JP" sz="1200" b="1">
                <a:solidFill>
                  <a:srgbClr val="000000"/>
                </a:solidFill>
                <a:latin typeface="Consolas" panose="020B0609020204030204" pitchFamily="49" charset="0"/>
              </a:rPr>
              <a:t>status = </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AF00DB"/>
                </a:solidFill>
                <a:latin typeface="Consolas" panose="020B0609020204030204" pitchFamily="49" charset="0"/>
              </a:rPr>
              <a:t>while</a:t>
            </a:r>
            <a:r>
              <a:rPr lang="en-US" altLang="ja-JP" sz="1200" b="1">
                <a:solidFill>
                  <a:srgbClr val="000000"/>
                </a:solidFill>
                <a:latin typeface="Consolas" panose="020B0609020204030204" pitchFamily="49" charset="0"/>
              </a:rPr>
              <a:t> status </a:t>
            </a:r>
            <a:r>
              <a:rPr lang="en-US" altLang="ja-JP" sz="1200" b="1">
                <a:solidFill>
                  <a:srgbClr val="0000FF"/>
                </a:solidFill>
                <a:latin typeface="Consolas" panose="020B0609020204030204" pitchFamily="49" charset="0"/>
              </a:rPr>
              <a:t>not</a:t>
            </a:r>
            <a:r>
              <a:rPr lang="en-US" altLang="ja-JP" sz="1200" b="1">
                <a:solidFill>
                  <a:srgbClr val="000000"/>
                </a:solidFill>
                <a:latin typeface="Consolas" panose="020B0609020204030204" pitchFamily="49" charset="0"/>
              </a:rPr>
              <a:t> </a:t>
            </a:r>
            <a:r>
              <a:rPr lang="en-US" altLang="ja-JP" sz="1200" b="1">
                <a:solidFill>
                  <a:srgbClr val="0000FF"/>
                </a:solidFill>
                <a:latin typeface="Consolas" panose="020B0609020204030204" pitchFamily="49" charset="0"/>
              </a:rPr>
              <a:t>in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'ACTIVE'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'CREATE_FAILED'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status = forecast.describe_forecast(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ForecastArn</a:t>
            </a:r>
            <a:r>
              <a:rPr lang="en-US" altLang="ja-JP" sz="1200" b="1">
                <a:solidFill>
                  <a:srgbClr val="000000"/>
                </a:solidFill>
                <a:latin typeface="Consolas" panose="020B0609020204030204" pitchFamily="49" charset="0"/>
              </a:rPr>
              <a:t>=forecast_arn)[</a:t>
            </a:r>
            <a:r>
              <a:rPr lang="en-US" altLang="ja-JP" sz="1200" b="1">
                <a:solidFill>
                  <a:srgbClr val="A31515"/>
                </a:solidFill>
                <a:latin typeface="Consolas" panose="020B0609020204030204" pitchFamily="49" charset="0"/>
              </a:rPr>
              <a:t>'Status'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time.sleep(</a:t>
            </a:r>
            <a:r>
              <a:rPr lang="en-US" altLang="ja-JP" sz="1200" b="1">
                <a:solidFill>
                  <a:srgbClr val="098658"/>
                </a:solidFill>
                <a:latin typeface="Consolas" panose="020B0609020204030204" pitchFamily="49" charset="0"/>
              </a:rPr>
              <a:t>10</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FF"/>
                </a:solidFill>
                <a:latin typeface="Consolas" panose="020B0609020204030204" pitchFamily="49" charset="0"/>
              </a:rPr>
              <a:t>{:7.2f}</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.format(time.time()-start, status))</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6937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hlinkClick r:id="rId2"/>
          </p:cNvPr>
          <p:cNvPicPr>
            <a:picLocks noChangeAspect="1"/>
          </p:cNvPicPr>
          <p:nvPr/>
        </p:nvPicPr>
        <p:blipFill>
          <a:blip r:embed="rId3"/>
          <a:stretch>
            <a:fillRect/>
          </a:stretch>
        </p:blipFill>
        <p:spPr>
          <a:xfrm>
            <a:off x="2078965" y="237086"/>
            <a:ext cx="8265478" cy="6551903"/>
          </a:xfrm>
          <a:prstGeom prst="rect">
            <a:avLst/>
          </a:prstGeom>
        </p:spPr>
      </p:pic>
      <p:sp>
        <p:nvSpPr>
          <p:cNvPr id="2" name="角丸四角形 1"/>
          <p:cNvSpPr/>
          <p:nvPr/>
        </p:nvSpPr>
        <p:spPr>
          <a:xfrm>
            <a:off x="224288" y="237086"/>
            <a:ext cx="1759788" cy="101791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Amazon</a:t>
            </a:r>
          </a:p>
          <a:p>
            <a:pPr algn="ctr"/>
            <a:r>
              <a:rPr lang="en-US" altLang="ja-JP" b="1" smtClean="0"/>
              <a:t>Comprehend</a:t>
            </a:r>
          </a:p>
          <a:p>
            <a:pPr algn="ctr"/>
            <a:r>
              <a:rPr kumimoji="1" lang="ja-JP" altLang="en-US" b="1"/>
              <a:t>サービス</a:t>
            </a:r>
          </a:p>
        </p:txBody>
      </p:sp>
    </p:spTree>
    <p:extLst>
      <p:ext uri="{BB962C8B-B14F-4D97-AF65-F5344CB8AC3E}">
        <p14:creationId xmlns:p14="http://schemas.microsoft.com/office/powerpoint/2010/main" val="1400388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7479103"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予測を取得する</a:t>
            </a:r>
            <a:r>
              <a:rPr kumimoji="1" lang="ja-JP" altLang="en-US" sz="2000" b="1" smtClean="0"/>
              <a:t>（</a:t>
            </a:r>
            <a:r>
              <a:rPr kumimoji="1" lang="en-US" altLang="ja-JP" sz="2000" b="1" smtClean="0"/>
              <a:t>P379</a:t>
            </a:r>
            <a:r>
              <a:rPr kumimoji="1" lang="ja-JP" altLang="en-US" sz="2000" b="1" smtClean="0"/>
              <a:t>～</a:t>
            </a:r>
            <a:r>
              <a:rPr kumimoji="1" lang="en-US" altLang="ja-JP" sz="2000" b="1" smtClean="0"/>
              <a:t>P383</a:t>
            </a:r>
            <a:r>
              <a:rPr kumimoji="1" lang="ja-JP" altLang="en-US" sz="2000" b="1" smtClean="0"/>
              <a:t>）予測を取得するプログラム</a:t>
            </a:r>
            <a:endParaRPr kumimoji="1" lang="ja-JP" altLang="en-US" sz="2000" b="1"/>
          </a:p>
        </p:txBody>
      </p:sp>
      <p:sp>
        <p:nvSpPr>
          <p:cNvPr id="3" name="正方形/長方形 2"/>
          <p:cNvSpPr/>
          <p:nvPr/>
        </p:nvSpPr>
        <p:spPr>
          <a:xfrm>
            <a:off x="224286" y="1220075"/>
            <a:ext cx="6096000" cy="5078313"/>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boto3, sys</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sys</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コマンドライン引数の個数が不適切ならば使い方を表示して終了</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len</a:t>
            </a:r>
            <a:r>
              <a:rPr lang="en-US" altLang="ja-JP" sz="1200" b="1">
                <a:solidFill>
                  <a:srgbClr val="000000"/>
                </a:solidFill>
                <a:latin typeface="Consolas" panose="020B0609020204030204" pitchFamily="49" charset="0"/>
              </a:rPr>
              <a:t>(sys.argv) != </a:t>
            </a:r>
            <a:r>
              <a:rPr lang="en-US" altLang="ja-JP" sz="1200" b="1">
                <a:solidFill>
                  <a:srgbClr val="098658"/>
                </a:solidFill>
                <a:latin typeface="Consolas" panose="020B0609020204030204" pitchFamily="49" charset="0"/>
              </a:rPr>
              <a:t>2</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'python'</a:t>
            </a:r>
            <a:r>
              <a:rPr lang="en-US" altLang="ja-JP" sz="1200" b="1">
                <a:solidFill>
                  <a:srgbClr val="000000"/>
                </a:solidFill>
                <a:latin typeface="Consolas" panose="020B0609020204030204" pitchFamily="49" charset="0"/>
              </a:rPr>
              <a:t>, sys.argv[</a:t>
            </a:r>
            <a:r>
              <a:rPr lang="en-US" altLang="ja-JP" sz="1200" b="1">
                <a:solidFill>
                  <a:srgbClr val="098658"/>
                </a:solidFill>
                <a:latin typeface="Consolas" panose="020B0609020204030204" pitchFamily="49" charset="0"/>
              </a:rPr>
              <a:t>0</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'item-id'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exit</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ForecastQuery</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forecast_query = boto3.client(</a:t>
            </a:r>
            <a:r>
              <a:rPr lang="en-US" altLang="ja-JP" sz="1200" b="1">
                <a:solidFill>
                  <a:srgbClr val="A31515"/>
                </a:solidFill>
                <a:latin typeface="Consolas" panose="020B0609020204030204" pitchFamily="49" charset="0"/>
              </a:rPr>
              <a:t>'forecastquery'</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a:t>
            </a:r>
            <a:r>
              <a:rPr lang="en-US" altLang="ja-JP" sz="1200" b="1">
                <a:solidFill>
                  <a:srgbClr val="008000"/>
                </a:solidFill>
                <a:latin typeface="Consolas" panose="020B0609020204030204" pitchFamily="49" charset="0"/>
              </a:rPr>
              <a:t>MyForecast</a:t>
            </a:r>
            <a:r>
              <a:rPr lang="ja-JP" altLang="en-US" sz="1200" b="1">
                <a:solidFill>
                  <a:srgbClr val="008000"/>
                </a:solidFill>
                <a:latin typeface="Consolas" panose="020B0609020204030204" pitchFamily="49" charset="0"/>
              </a:rPr>
              <a:t>）を取得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fc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forecast.list_forecasts()[</a:t>
            </a:r>
            <a:r>
              <a:rPr lang="en-US" altLang="ja-JP" sz="1200" b="1">
                <a:solidFill>
                  <a:srgbClr val="A31515"/>
                </a:solidFill>
                <a:latin typeface="Consolas" panose="020B0609020204030204" pitchFamily="49" charset="0"/>
              </a:rPr>
              <a:t>'Forecasts'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fc[</a:t>
            </a:r>
            <a:r>
              <a:rPr lang="en-US" altLang="ja-JP" sz="1200" b="1">
                <a:solidFill>
                  <a:srgbClr val="A31515"/>
                </a:solidFill>
                <a:latin typeface="Consolas" panose="020B0609020204030204" pitchFamily="49" charset="0"/>
              </a:rPr>
              <a:t>'ForecastName'</a:t>
            </a:r>
            <a:r>
              <a:rPr lang="en-US" altLang="ja-JP" sz="1200" b="1">
                <a:solidFill>
                  <a:srgbClr val="000000"/>
                </a:solidFill>
                <a:latin typeface="Consolas" panose="020B0609020204030204" pitchFamily="49" charset="0"/>
              </a:rPr>
              <a:t>] == </a:t>
            </a:r>
            <a:r>
              <a:rPr lang="en-US" altLang="ja-JP" sz="1200" b="1">
                <a:solidFill>
                  <a:srgbClr val="A31515"/>
                </a:solidFill>
                <a:latin typeface="Consolas" panose="020B0609020204030204" pitchFamily="49" charset="0"/>
              </a:rPr>
              <a:t>'MyForecast'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break</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forecast_arn = fc[</a:t>
            </a:r>
            <a:r>
              <a:rPr lang="en-US" altLang="ja-JP" sz="1200" b="1">
                <a:solidFill>
                  <a:srgbClr val="A31515"/>
                </a:solidFill>
                <a:latin typeface="Consolas" panose="020B0609020204030204" pitchFamily="49" charset="0"/>
              </a:rPr>
              <a:t>'ForecastArn'</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指定したアイテム</a:t>
            </a:r>
            <a:r>
              <a:rPr lang="en-US" altLang="ja-JP" sz="1200" b="1">
                <a:solidFill>
                  <a:srgbClr val="008000"/>
                </a:solidFill>
                <a:latin typeface="Consolas" panose="020B0609020204030204" pitchFamily="49" charset="0"/>
              </a:rPr>
              <a:t>ID</a:t>
            </a:r>
            <a:r>
              <a:rPr lang="ja-JP" altLang="en-US" sz="1200" b="1">
                <a:solidFill>
                  <a:srgbClr val="008000"/>
                </a:solidFill>
                <a:latin typeface="Consolas" panose="020B0609020204030204" pitchFamily="49" charset="0"/>
              </a:rPr>
              <a:t>に関する予測値を取得</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result = forecast_query.query_forecast(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ForecastArn</a:t>
            </a:r>
            <a:r>
              <a:rPr lang="en-US" altLang="ja-JP" sz="1200" b="1">
                <a:solidFill>
                  <a:srgbClr val="000000"/>
                </a:solidFill>
                <a:latin typeface="Consolas" panose="020B0609020204030204" pitchFamily="49" charset="0"/>
              </a:rPr>
              <a:t>=forecast_arn,</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Filters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'item_id'</a:t>
            </a:r>
            <a:r>
              <a:rPr lang="en-US" altLang="ja-JP" sz="1200" b="1">
                <a:solidFill>
                  <a:srgbClr val="000000"/>
                </a:solidFill>
                <a:latin typeface="Consolas" panose="020B0609020204030204" pitchFamily="49" charset="0"/>
              </a:rPr>
              <a:t>: sys.argv[</a:t>
            </a:r>
            <a:r>
              <a:rPr lang="en-US" altLang="ja-JP" sz="1200" b="1">
                <a:solidFill>
                  <a:srgbClr val="098658"/>
                </a:solidFill>
                <a:latin typeface="Consolas" panose="020B0609020204030204" pitchFamily="49" charset="0"/>
              </a:rPr>
              <a:t>1</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予測値を分位点（</a:t>
            </a:r>
            <a:r>
              <a:rPr lang="en-US" altLang="ja-JP" sz="1200" b="1">
                <a:solidFill>
                  <a:srgbClr val="008000"/>
                </a:solidFill>
                <a:latin typeface="Consolas" panose="020B0609020204030204" pitchFamily="49" charset="0"/>
              </a:rPr>
              <a:t>P10, P50, P90</a:t>
            </a:r>
            <a:r>
              <a:rPr lang="ja-JP" altLang="en-US" sz="1200" b="1">
                <a:solidFill>
                  <a:srgbClr val="008000"/>
                </a:solidFill>
                <a:latin typeface="Consolas" panose="020B0609020204030204" pitchFamily="49" charset="0"/>
              </a:rPr>
              <a:t>）ごとに表示</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prediction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result[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'Predictions'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(prediction+</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タイムスタンプと予測値を表示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line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result[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'Predictions'</a:t>
            </a:r>
            <a:r>
              <a:rPr lang="en-US" altLang="ja-JP" sz="1200" b="1">
                <a:solidFill>
                  <a:srgbClr val="000000"/>
                </a:solidFill>
                <a:latin typeface="Consolas" panose="020B0609020204030204" pitchFamily="49" charset="0"/>
              </a:rPr>
              <a:t>][prediction]:</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(line[</a:t>
            </a:r>
            <a:r>
              <a:rPr lang="en-US" altLang="ja-JP" sz="1200" b="1">
                <a:solidFill>
                  <a:srgbClr val="A31515"/>
                </a:solidFill>
                <a:latin typeface="Consolas" panose="020B0609020204030204" pitchFamily="49" charset="0"/>
              </a:rPr>
              <a:t>'Timestamp'</a:t>
            </a:r>
            <a:r>
              <a:rPr lang="en-US" altLang="ja-JP" sz="1200" b="1">
                <a:solidFill>
                  <a:srgbClr val="000000"/>
                </a:solidFill>
                <a:latin typeface="Consolas" panose="020B0609020204030204" pitchFamily="49" charset="0"/>
              </a:rPr>
              <a:t>], line[</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86286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5" y="345055"/>
            <a:ext cx="966158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不要に</a:t>
            </a:r>
            <a:r>
              <a:rPr lang="ja-JP" altLang="en-US" sz="2000" b="1" smtClean="0"/>
              <a:t>なったリソースを削除する</a:t>
            </a:r>
            <a:r>
              <a:rPr kumimoji="1" lang="ja-JP" altLang="en-US" sz="2000" b="1" smtClean="0"/>
              <a:t>（</a:t>
            </a:r>
            <a:r>
              <a:rPr kumimoji="1" lang="en-US" altLang="ja-JP" sz="2000" b="1" smtClean="0"/>
              <a:t>P384</a:t>
            </a:r>
            <a:r>
              <a:rPr kumimoji="1" lang="ja-JP" altLang="en-US" sz="2000" b="1" smtClean="0"/>
              <a:t>～</a:t>
            </a:r>
            <a:r>
              <a:rPr kumimoji="1" lang="en-US" altLang="ja-JP" sz="2000" b="1" smtClean="0"/>
              <a:t>P385</a:t>
            </a:r>
            <a:r>
              <a:rPr kumimoji="1" lang="ja-JP" altLang="en-US" sz="2000" b="1" smtClean="0"/>
              <a:t>）</a:t>
            </a:r>
            <a:r>
              <a:rPr lang="ja-JP" altLang="en-US" sz="2000" b="1" smtClean="0"/>
              <a:t>予測子を</a:t>
            </a:r>
            <a:r>
              <a:rPr lang="ja-JP" altLang="en-US" sz="2000" b="1"/>
              <a:t>削除する</a:t>
            </a:r>
            <a:r>
              <a:rPr kumimoji="1" lang="ja-JP" altLang="en-US" sz="2000" b="1" smtClean="0"/>
              <a:t>プログラム</a:t>
            </a:r>
            <a:endParaRPr kumimoji="1" lang="ja-JP" altLang="en-US" sz="2000" b="1"/>
          </a:p>
        </p:txBody>
      </p:sp>
      <p:sp>
        <p:nvSpPr>
          <p:cNvPr id="3" name="正方形/長方形 2"/>
          <p:cNvSpPr/>
          <p:nvPr/>
        </p:nvSpPr>
        <p:spPr>
          <a:xfrm>
            <a:off x="224285" y="1544498"/>
            <a:ext cx="6096000" cy="3046988"/>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fc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forecast.list_forecasts()[</a:t>
            </a:r>
            <a:r>
              <a:rPr lang="en-US" altLang="ja-JP" sz="1200" b="1">
                <a:solidFill>
                  <a:srgbClr val="A31515"/>
                </a:solidFill>
                <a:latin typeface="Consolas" panose="020B0609020204030204" pitchFamily="49" charset="0"/>
              </a:rPr>
              <a:t>'Forecasts'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forecast_arn = fc[</a:t>
            </a:r>
            <a:r>
              <a:rPr lang="en-US" altLang="ja-JP" sz="1200" b="1">
                <a:solidFill>
                  <a:srgbClr val="A31515"/>
                </a:solidFill>
                <a:latin typeface="Consolas" panose="020B0609020204030204" pitchFamily="49" charset="0"/>
              </a:rPr>
              <a:t>'ForecastArn'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 ARN:'</a:t>
            </a:r>
            <a:r>
              <a:rPr lang="en-US" altLang="ja-JP" sz="1200" b="1">
                <a:solidFill>
                  <a:srgbClr val="000000"/>
                </a:solidFill>
                <a:latin typeface="Consolas" panose="020B0609020204030204" pitchFamily="49" charset="0"/>
              </a:rPr>
              <a:t>, forecast_arn)</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予測を削除</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forecast.delete_forecast(</a:t>
            </a:r>
            <a:r>
              <a:rPr lang="en-US" altLang="ja-JP" sz="1200" b="1">
                <a:solidFill>
                  <a:srgbClr val="001080"/>
                </a:solidFill>
                <a:latin typeface="Consolas" panose="020B0609020204030204" pitchFamily="49" charset="0"/>
              </a:rPr>
              <a:t>ForecastArn</a:t>
            </a:r>
            <a:r>
              <a:rPr lang="en-US" altLang="ja-JP" sz="1200" b="1">
                <a:solidFill>
                  <a:srgbClr val="000000"/>
                </a:solidFill>
                <a:latin typeface="Consolas" panose="020B0609020204030204" pitchFamily="49" charset="0"/>
              </a:rPr>
              <a:t>=forecast_arn)</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予測子を取得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predictor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forecast.list_predictors()[</a:t>
            </a:r>
            <a:r>
              <a:rPr lang="en-US" altLang="ja-JP" sz="1200" b="1">
                <a:solidFill>
                  <a:srgbClr val="A31515"/>
                </a:solidFill>
                <a:latin typeface="Consolas" panose="020B0609020204030204" pitchFamily="49" charset="0"/>
              </a:rPr>
              <a:t>'Predictors'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predictor_arn = predictor[</a:t>
            </a:r>
            <a:r>
              <a:rPr lang="en-US" altLang="ja-JP" sz="1200" b="1">
                <a:solidFill>
                  <a:srgbClr val="A31515"/>
                </a:solidFill>
                <a:latin typeface="Consolas" panose="020B0609020204030204" pitchFamily="49" charset="0"/>
              </a:rPr>
              <a:t>'PredictorArn'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'predictor ARN:'</a:t>
            </a:r>
            <a:r>
              <a:rPr lang="en-US" altLang="ja-JP" sz="1200" b="1">
                <a:solidFill>
                  <a:srgbClr val="000000"/>
                </a:solidFill>
                <a:latin typeface="Consolas" panose="020B0609020204030204" pitchFamily="49" charset="0"/>
              </a:rPr>
              <a:t>, predictor_arn)</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予測子を削除</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forecast.delete_predictor(</a:t>
            </a:r>
            <a:r>
              <a:rPr lang="en-US" altLang="ja-JP" sz="1200" b="1">
                <a:solidFill>
                  <a:srgbClr val="001080"/>
                </a:solidFill>
                <a:latin typeface="Consolas" panose="020B0609020204030204" pitchFamily="49" charset="0"/>
              </a:rPr>
              <a:t>PredictorArn</a:t>
            </a:r>
            <a:r>
              <a:rPr lang="en-US" altLang="ja-JP" sz="1200" b="1">
                <a:solidFill>
                  <a:srgbClr val="000000"/>
                </a:solidFill>
                <a:latin typeface="Consolas" panose="020B0609020204030204" pitchFamily="49" charset="0"/>
              </a:rPr>
              <a:t>=predictor_arn)</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3251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5" y="345055"/>
            <a:ext cx="966158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不要に</a:t>
            </a:r>
            <a:r>
              <a:rPr lang="ja-JP" altLang="en-US" sz="2000" b="1" smtClean="0"/>
              <a:t>なったリソースを削除する</a:t>
            </a:r>
            <a:r>
              <a:rPr kumimoji="1" lang="ja-JP" altLang="en-US" sz="2000" b="1" smtClean="0"/>
              <a:t>（</a:t>
            </a:r>
            <a:r>
              <a:rPr kumimoji="1" lang="en-US" altLang="ja-JP" sz="2000" b="1" smtClean="0"/>
              <a:t>P384</a:t>
            </a:r>
            <a:r>
              <a:rPr kumimoji="1" lang="ja-JP" altLang="en-US" sz="2000" b="1" smtClean="0"/>
              <a:t>～</a:t>
            </a:r>
            <a:r>
              <a:rPr kumimoji="1" lang="en-US" altLang="ja-JP" sz="2000" b="1" smtClean="0"/>
              <a:t>P385</a:t>
            </a:r>
            <a:r>
              <a:rPr kumimoji="1" lang="ja-JP" altLang="en-US" sz="2000" b="1" smtClean="0"/>
              <a:t>）ロール</a:t>
            </a:r>
            <a:r>
              <a:rPr lang="ja-JP" altLang="en-US" sz="2000" b="1" smtClean="0"/>
              <a:t>を</a:t>
            </a:r>
            <a:r>
              <a:rPr lang="ja-JP" altLang="en-US" sz="2000" b="1"/>
              <a:t>削除する</a:t>
            </a:r>
            <a:r>
              <a:rPr kumimoji="1" lang="ja-JP" altLang="en-US" sz="2000" b="1" smtClean="0"/>
              <a:t>プログラム</a:t>
            </a:r>
            <a:endParaRPr kumimoji="1" lang="ja-JP" altLang="en-US" sz="2000" b="1"/>
          </a:p>
        </p:txBody>
      </p:sp>
      <p:sp>
        <p:nvSpPr>
          <p:cNvPr id="3" name="正方形/長方形 2"/>
          <p:cNvSpPr/>
          <p:nvPr/>
        </p:nvSpPr>
        <p:spPr>
          <a:xfrm>
            <a:off x="224285" y="1406951"/>
            <a:ext cx="6096000" cy="3231654"/>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IAM</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 = boto3.client(</a:t>
            </a:r>
            <a:r>
              <a:rPr lang="en-US" altLang="ja-JP" sz="1200" b="1">
                <a:solidFill>
                  <a:srgbClr val="A31515"/>
                </a:solidFill>
                <a:latin typeface="Consolas" panose="020B0609020204030204" pitchFamily="49" charset="0"/>
              </a:rPr>
              <a:t>'iam'</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ポリシー（</a:t>
            </a:r>
            <a:r>
              <a:rPr lang="en-US" altLang="ja-JP" sz="1200" b="1">
                <a:solidFill>
                  <a:srgbClr val="008000"/>
                </a:solidFill>
                <a:latin typeface="Consolas" panose="020B0609020204030204" pitchFamily="49" charset="0"/>
              </a:rPr>
              <a:t>ForecastPolicy</a:t>
            </a:r>
            <a:r>
              <a:rPr lang="ja-JP" altLang="en-US" sz="1200" b="1">
                <a:solidFill>
                  <a:srgbClr val="008000"/>
                </a:solidFill>
                <a:latin typeface="Consolas" panose="020B0609020204030204" pitchFamily="49" charset="0"/>
              </a:rPr>
              <a:t>）を取得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policy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iam.list_policies()[</a:t>
            </a:r>
            <a:r>
              <a:rPr lang="en-US" altLang="ja-JP" sz="1200" b="1">
                <a:solidFill>
                  <a:srgbClr val="A31515"/>
                </a:solidFill>
                <a:latin typeface="Consolas" panose="020B0609020204030204" pitchFamily="49" charset="0"/>
              </a:rPr>
              <a:t>'Policies'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policy[</a:t>
            </a:r>
            <a:r>
              <a:rPr lang="en-US" altLang="ja-JP" sz="1200" b="1">
                <a:solidFill>
                  <a:srgbClr val="A31515"/>
                </a:solidFill>
                <a:latin typeface="Consolas" panose="020B0609020204030204" pitchFamily="49" charset="0"/>
              </a:rPr>
              <a:t>'PolicyName'</a:t>
            </a:r>
            <a:r>
              <a:rPr lang="en-US" altLang="ja-JP" sz="1200" b="1">
                <a:solidFill>
                  <a:srgbClr val="000000"/>
                </a:solidFill>
                <a:latin typeface="Consolas" panose="020B0609020204030204" pitchFamily="49" charset="0"/>
              </a:rPr>
              <a:t>] == </a:t>
            </a:r>
            <a:r>
              <a:rPr lang="en-US" altLang="ja-JP" sz="1200" b="1">
                <a:solidFill>
                  <a:srgbClr val="A31515"/>
                </a:solidFill>
                <a:latin typeface="Consolas" panose="020B0609020204030204" pitchFamily="49" charset="0"/>
              </a:rPr>
              <a:t>'ForecastPolicy'</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AF00DB"/>
                </a:solidFill>
                <a:latin typeface="Consolas" panose="020B0609020204030204" pitchFamily="49" charset="0"/>
              </a:rPr>
              <a:t>break</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policy_arn = policy[</a:t>
            </a:r>
            <a:r>
              <a:rPr lang="en-US" altLang="ja-JP" sz="1200" b="1">
                <a:solidFill>
                  <a:srgbClr val="A31515"/>
                </a:solidFill>
                <a:latin typeface="Consolas" panose="020B0609020204030204" pitchFamily="49" charset="0"/>
              </a:rPr>
              <a:t>'Arn'</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'policy ARN:'</a:t>
            </a:r>
            <a:r>
              <a:rPr lang="en-US" altLang="ja-JP" sz="1200" b="1">
                <a:solidFill>
                  <a:srgbClr val="000000"/>
                </a:solidFill>
                <a:latin typeface="Consolas" panose="020B0609020204030204" pitchFamily="49" charset="0"/>
              </a:rPr>
              <a:t>, policy_arn)</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ロールからポリシーを分離</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iam.detach_role_policy(</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RoleName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'ForecastRole'</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PolicyArn</a:t>
            </a:r>
            <a:r>
              <a:rPr lang="en-US" altLang="ja-JP" sz="1200" b="1">
                <a:solidFill>
                  <a:srgbClr val="000000"/>
                </a:solidFill>
                <a:latin typeface="Consolas" panose="020B0609020204030204" pitchFamily="49" charset="0"/>
              </a:rPr>
              <a:t>=policy_arn)</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ポリシーを削除</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iam.delete_policy(</a:t>
            </a:r>
            <a:r>
              <a:rPr lang="en-US" altLang="ja-JP" sz="1200" b="1">
                <a:solidFill>
                  <a:srgbClr val="001080"/>
                </a:solidFill>
                <a:latin typeface="Consolas" panose="020B0609020204030204" pitchFamily="49" charset="0"/>
              </a:rPr>
              <a:t>PolicyArn</a:t>
            </a:r>
            <a:r>
              <a:rPr lang="en-US" altLang="ja-JP" sz="1200" b="1">
                <a:solidFill>
                  <a:srgbClr val="000000"/>
                </a:solidFill>
                <a:latin typeface="Consolas" panose="020B0609020204030204" pitchFamily="49" charset="0"/>
              </a:rPr>
              <a:t>=policy_arn)</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ロールを削除</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iam.delete_role(</a:t>
            </a:r>
            <a:r>
              <a:rPr lang="en-US" altLang="ja-JP" sz="1200" b="1">
                <a:solidFill>
                  <a:srgbClr val="001080"/>
                </a:solidFill>
                <a:latin typeface="Consolas" panose="020B0609020204030204" pitchFamily="49" charset="0"/>
              </a:rPr>
              <a:t>RoleName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'ForecastRole'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5911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5" y="345055"/>
            <a:ext cx="966158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不要に</a:t>
            </a:r>
            <a:r>
              <a:rPr lang="ja-JP" altLang="en-US" sz="2000" b="1" smtClean="0"/>
              <a:t>なったリソースを削除する</a:t>
            </a:r>
            <a:r>
              <a:rPr kumimoji="1" lang="ja-JP" altLang="en-US" sz="2000" b="1" smtClean="0"/>
              <a:t>（</a:t>
            </a:r>
            <a:r>
              <a:rPr kumimoji="1" lang="en-US" altLang="ja-JP" sz="2000" b="1" smtClean="0"/>
              <a:t>P384</a:t>
            </a:r>
            <a:r>
              <a:rPr kumimoji="1" lang="ja-JP" altLang="en-US" sz="2000" b="1" smtClean="0"/>
              <a:t>～</a:t>
            </a:r>
            <a:r>
              <a:rPr kumimoji="1" lang="en-US" altLang="ja-JP" sz="2000" b="1" smtClean="0"/>
              <a:t>P385</a:t>
            </a:r>
            <a:r>
              <a:rPr kumimoji="1" lang="ja-JP" altLang="en-US" sz="2000" b="1" smtClean="0"/>
              <a:t>）データ</a:t>
            </a:r>
            <a:r>
              <a:rPr lang="ja-JP" altLang="en-US" sz="2000" b="1" smtClean="0"/>
              <a:t>を</a:t>
            </a:r>
            <a:r>
              <a:rPr lang="ja-JP" altLang="en-US" sz="2000" b="1"/>
              <a:t>削除する</a:t>
            </a:r>
            <a:r>
              <a:rPr kumimoji="1" lang="ja-JP" altLang="en-US" sz="2000" b="1" smtClean="0"/>
              <a:t>プログラム</a:t>
            </a:r>
            <a:endParaRPr kumimoji="1" lang="ja-JP" altLang="en-US" sz="2000" b="1"/>
          </a:p>
        </p:txBody>
      </p:sp>
      <p:sp>
        <p:nvSpPr>
          <p:cNvPr id="3" name="正方形/長方形 2"/>
          <p:cNvSpPr/>
          <p:nvPr/>
        </p:nvSpPr>
        <p:spPr>
          <a:xfrm>
            <a:off x="224285" y="1440503"/>
            <a:ext cx="6096000" cy="3046988"/>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Forecast</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forecast = boto3.client(</a:t>
            </a:r>
            <a:r>
              <a:rPr lang="en-US" altLang="ja-JP" sz="1200" b="1">
                <a:solidFill>
                  <a:srgbClr val="A31515"/>
                </a:solidFill>
                <a:latin typeface="Consolas" panose="020B0609020204030204" pitchFamily="49" charset="0"/>
              </a:rPr>
              <a:t>'forecast'</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データセットグループの一覧を取得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group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forecast.list_dataset_groups()[</a:t>
            </a:r>
            <a:r>
              <a:rPr lang="en-US" altLang="ja-JP" sz="1200" b="1">
                <a:solidFill>
                  <a:srgbClr val="A31515"/>
                </a:solidFill>
                <a:latin typeface="Consolas" panose="020B0609020204030204" pitchFamily="49" charset="0"/>
              </a:rPr>
              <a:t>'DatasetGroups'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group_arn = group[</a:t>
            </a:r>
            <a:r>
              <a:rPr lang="en-US" altLang="ja-JP" sz="1200" b="1">
                <a:solidFill>
                  <a:srgbClr val="A31515"/>
                </a:solidFill>
                <a:latin typeface="Consolas" panose="020B0609020204030204" pitchFamily="49" charset="0"/>
              </a:rPr>
              <a:t>'DatasetGroupArn'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'dataset group ARN:'</a:t>
            </a:r>
            <a:r>
              <a:rPr lang="en-US" altLang="ja-JP" sz="1200" b="1">
                <a:solidFill>
                  <a:srgbClr val="000000"/>
                </a:solidFill>
                <a:latin typeface="Consolas" panose="020B0609020204030204" pitchFamily="49" charset="0"/>
              </a:rPr>
              <a:t>, group_arn)</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データセットグループを削除</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forecast.delete_dataset_group(</a:t>
            </a:r>
            <a:r>
              <a:rPr lang="en-US" altLang="ja-JP" sz="1200" b="1">
                <a:solidFill>
                  <a:srgbClr val="001080"/>
                </a:solidFill>
                <a:latin typeface="Consolas" panose="020B0609020204030204" pitchFamily="49" charset="0"/>
              </a:rPr>
              <a:t>DatasetGroupArn</a:t>
            </a:r>
            <a:r>
              <a:rPr lang="en-US" altLang="ja-JP" sz="1200" b="1">
                <a:solidFill>
                  <a:srgbClr val="000000"/>
                </a:solidFill>
                <a:latin typeface="Consolas" panose="020B0609020204030204" pitchFamily="49" charset="0"/>
              </a:rPr>
              <a:t>=group_arn)</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データセットの一覧を取得</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for</a:t>
            </a:r>
            <a:r>
              <a:rPr lang="en-US" altLang="ja-JP" sz="1200" b="1">
                <a:solidFill>
                  <a:srgbClr val="000000"/>
                </a:solidFill>
                <a:latin typeface="Consolas" panose="020B0609020204030204" pitchFamily="49" charset="0"/>
              </a:rPr>
              <a:t> dataset </a:t>
            </a:r>
            <a:r>
              <a:rPr lang="en-US" altLang="ja-JP" sz="1200" b="1">
                <a:solidFill>
                  <a:srgbClr val="AF00DB"/>
                </a:solidFill>
                <a:latin typeface="Consolas" panose="020B0609020204030204" pitchFamily="49" charset="0"/>
              </a:rPr>
              <a:t>in</a:t>
            </a:r>
            <a:r>
              <a:rPr lang="en-US" altLang="ja-JP" sz="1200" b="1">
                <a:solidFill>
                  <a:srgbClr val="000000"/>
                </a:solidFill>
                <a:latin typeface="Consolas" panose="020B0609020204030204" pitchFamily="49" charset="0"/>
              </a:rPr>
              <a:t> forecast.list_datasets()[</a:t>
            </a:r>
            <a:r>
              <a:rPr lang="en-US" altLang="ja-JP" sz="1200" b="1">
                <a:solidFill>
                  <a:srgbClr val="A31515"/>
                </a:solidFill>
                <a:latin typeface="Consolas" panose="020B0609020204030204" pitchFamily="49" charset="0"/>
              </a:rPr>
              <a:t>'Datasets'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dataset_arn = dataset[</a:t>
            </a:r>
            <a:r>
              <a:rPr lang="en-US" altLang="ja-JP" sz="1200" b="1">
                <a:solidFill>
                  <a:srgbClr val="A31515"/>
                </a:solidFill>
                <a:latin typeface="Consolas" panose="020B0609020204030204" pitchFamily="49" charset="0"/>
              </a:rPr>
              <a:t>'DatasetArn'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'dataset ARN:'</a:t>
            </a:r>
            <a:r>
              <a:rPr lang="en-US" altLang="ja-JP" sz="1200" b="1">
                <a:solidFill>
                  <a:srgbClr val="000000"/>
                </a:solidFill>
                <a:latin typeface="Consolas" panose="020B0609020204030204" pitchFamily="49" charset="0"/>
              </a:rPr>
              <a:t>, dataset_arn)</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データセットを削除</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forecast.delete_dataset(</a:t>
            </a:r>
            <a:r>
              <a:rPr lang="en-US" altLang="ja-JP" sz="1200" b="1">
                <a:solidFill>
                  <a:srgbClr val="001080"/>
                </a:solidFill>
                <a:latin typeface="Consolas" panose="020B0609020204030204" pitchFamily="49" charset="0"/>
              </a:rPr>
              <a:t>DatasetArn</a:t>
            </a:r>
            <a:r>
              <a:rPr lang="en-US" altLang="ja-JP" sz="1200" b="1">
                <a:solidFill>
                  <a:srgbClr val="000000"/>
                </a:solidFill>
                <a:latin typeface="Consolas" panose="020B0609020204030204" pitchFamily="49" charset="0"/>
              </a:rPr>
              <a:t>=dataset_arn)</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94645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32914" y="237086"/>
            <a:ext cx="1759788" cy="101791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Amazon</a:t>
            </a:r>
          </a:p>
          <a:p>
            <a:pPr algn="ctr"/>
            <a:r>
              <a:rPr lang="en-US" altLang="ja-JP" b="1"/>
              <a:t>Lex</a:t>
            </a:r>
            <a:endParaRPr lang="en-US" altLang="ja-JP" b="1" smtClean="0"/>
          </a:p>
          <a:p>
            <a:pPr algn="ctr"/>
            <a:r>
              <a:rPr kumimoji="1" lang="ja-JP" altLang="en-US" b="1"/>
              <a:t>サービス</a:t>
            </a:r>
          </a:p>
        </p:txBody>
      </p:sp>
      <p:pic>
        <p:nvPicPr>
          <p:cNvPr id="3" name="図 2">
            <a:hlinkClick r:id="rId2"/>
          </p:cNvPr>
          <p:cNvPicPr>
            <a:picLocks noChangeAspect="1"/>
          </p:cNvPicPr>
          <p:nvPr/>
        </p:nvPicPr>
        <p:blipFill>
          <a:blip r:embed="rId3"/>
          <a:stretch>
            <a:fillRect/>
          </a:stretch>
        </p:blipFill>
        <p:spPr>
          <a:xfrm>
            <a:off x="2319608" y="237086"/>
            <a:ext cx="7639050" cy="6534150"/>
          </a:xfrm>
          <a:prstGeom prst="rect">
            <a:avLst/>
          </a:prstGeom>
        </p:spPr>
      </p:pic>
    </p:spTree>
    <p:extLst>
      <p:ext uri="{BB962C8B-B14F-4D97-AF65-F5344CB8AC3E}">
        <p14:creationId xmlns:p14="http://schemas.microsoft.com/office/powerpoint/2010/main" val="3046448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67760" y="1346530"/>
            <a:ext cx="5381625" cy="3457575"/>
          </a:xfrm>
          <a:prstGeom prst="rect">
            <a:avLst/>
          </a:prstGeom>
        </p:spPr>
      </p:pic>
      <p:sp>
        <p:nvSpPr>
          <p:cNvPr id="3" name="ホームベース 2"/>
          <p:cNvSpPr/>
          <p:nvPr/>
        </p:nvSpPr>
        <p:spPr>
          <a:xfrm>
            <a:off x="224286" y="345055"/>
            <a:ext cx="550365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これから</a:t>
            </a:r>
            <a:r>
              <a:rPr lang="ja-JP" altLang="en-US" sz="2000" b="1" smtClean="0"/>
              <a:t>作成するボットの会話例</a:t>
            </a:r>
            <a:r>
              <a:rPr kumimoji="1" lang="ja-JP" altLang="en-US" sz="2000" b="1" smtClean="0"/>
              <a:t>（</a:t>
            </a:r>
            <a:r>
              <a:rPr kumimoji="1" lang="en-US" altLang="ja-JP" sz="2000" b="1" smtClean="0"/>
              <a:t>P396</a:t>
            </a:r>
            <a:r>
              <a:rPr kumimoji="1" lang="ja-JP" altLang="en-US" sz="2000" b="1" smtClean="0"/>
              <a:t>）</a:t>
            </a:r>
            <a:endParaRPr kumimoji="1" lang="ja-JP" altLang="en-US" sz="2000" b="1"/>
          </a:p>
        </p:txBody>
      </p:sp>
    </p:spTree>
    <p:extLst>
      <p:ext uri="{BB962C8B-B14F-4D97-AF65-F5344CB8AC3E}">
        <p14:creationId xmlns:p14="http://schemas.microsoft.com/office/powerpoint/2010/main" val="454245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999586" y="1266105"/>
            <a:ext cx="5017234" cy="3987381"/>
          </a:xfrm>
          <a:prstGeom prst="rect">
            <a:avLst/>
          </a:prstGeom>
        </p:spPr>
      </p:pic>
      <p:sp>
        <p:nvSpPr>
          <p:cNvPr id="3" name="ホームベース 2"/>
          <p:cNvSpPr/>
          <p:nvPr/>
        </p:nvSpPr>
        <p:spPr>
          <a:xfrm>
            <a:off x="224286" y="345055"/>
            <a:ext cx="4563374"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ボットを作成する（</a:t>
            </a:r>
            <a:r>
              <a:rPr kumimoji="1" lang="en-US" altLang="ja-JP" sz="2000" b="1" smtClean="0"/>
              <a:t>P396</a:t>
            </a:r>
            <a:r>
              <a:rPr kumimoji="1" lang="ja-JP" altLang="en-US" sz="2000" b="1" smtClean="0"/>
              <a:t>～</a:t>
            </a:r>
            <a:r>
              <a:rPr kumimoji="1" lang="en-US" altLang="ja-JP" sz="2000" b="1" smtClean="0"/>
              <a:t>P409</a:t>
            </a:r>
            <a:r>
              <a:rPr kumimoji="1" lang="ja-JP" altLang="en-US" sz="2000" b="1" smtClean="0"/>
              <a:t>）</a:t>
            </a:r>
            <a:endParaRPr kumimoji="1" lang="ja-JP" altLang="en-US" sz="2000" b="1"/>
          </a:p>
        </p:txBody>
      </p:sp>
      <p:sp>
        <p:nvSpPr>
          <p:cNvPr id="4" name="正方形/長方形 3"/>
          <p:cNvSpPr/>
          <p:nvPr/>
        </p:nvSpPr>
        <p:spPr>
          <a:xfrm>
            <a:off x="999586" y="1664898"/>
            <a:ext cx="4184889" cy="3105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05343" y="1989823"/>
            <a:ext cx="4636332" cy="3105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96714" y="2309001"/>
            <a:ext cx="3264736" cy="3105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02471" y="2642555"/>
            <a:ext cx="3264736" cy="15326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96713" y="4193333"/>
            <a:ext cx="3592539" cy="3105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a:off x="6832121" y="463849"/>
            <a:ext cx="3528203" cy="802256"/>
          </a:xfrm>
          <a:prstGeom prst="wedgeRectCallout">
            <a:avLst>
              <a:gd name="adj1" fmla="val -97606"/>
              <a:gd name="adj2" fmla="val 11948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スロットタイプ（フレーバー）</a:t>
            </a:r>
            <a:endParaRPr kumimoji="1" lang="en-US" altLang="ja-JP" b="1" smtClean="0"/>
          </a:p>
          <a:p>
            <a:pPr algn="ctr"/>
            <a:r>
              <a:rPr lang="ja-JP" altLang="en-US" b="1" smtClean="0"/>
              <a:t>の作成</a:t>
            </a:r>
            <a:endParaRPr kumimoji="1" lang="ja-JP" altLang="en-US" b="1"/>
          </a:p>
        </p:txBody>
      </p:sp>
      <p:sp>
        <p:nvSpPr>
          <p:cNvPr id="11" name="四角形吹き出し 10"/>
          <p:cNvSpPr/>
          <p:nvPr/>
        </p:nvSpPr>
        <p:spPr>
          <a:xfrm>
            <a:off x="6832121" y="1664898"/>
            <a:ext cx="3528203" cy="802256"/>
          </a:xfrm>
          <a:prstGeom prst="wedgeRectCallout">
            <a:avLst>
              <a:gd name="adj1" fmla="val -84403"/>
              <a:gd name="adj2" fmla="val 76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スロットタイプ（容器）</a:t>
            </a:r>
            <a:endParaRPr kumimoji="1" lang="en-US" altLang="ja-JP" b="1" smtClean="0"/>
          </a:p>
          <a:p>
            <a:pPr algn="ctr"/>
            <a:r>
              <a:rPr lang="ja-JP" altLang="en-US" b="1" smtClean="0"/>
              <a:t>の作成</a:t>
            </a:r>
            <a:endParaRPr kumimoji="1" lang="ja-JP" altLang="en-US" b="1"/>
          </a:p>
        </p:txBody>
      </p:sp>
      <p:sp>
        <p:nvSpPr>
          <p:cNvPr id="12" name="四角形吹き出し 11"/>
          <p:cNvSpPr/>
          <p:nvPr/>
        </p:nvSpPr>
        <p:spPr>
          <a:xfrm>
            <a:off x="6832121" y="2642555"/>
            <a:ext cx="3528203" cy="802256"/>
          </a:xfrm>
          <a:prstGeom prst="wedgeRectCallout">
            <a:avLst>
              <a:gd name="adj1" fmla="val -124256"/>
              <a:gd name="adj2" fmla="val -708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インテントの作成</a:t>
            </a:r>
            <a:endParaRPr kumimoji="1" lang="ja-JP" altLang="en-US" b="1"/>
          </a:p>
        </p:txBody>
      </p:sp>
      <p:sp>
        <p:nvSpPr>
          <p:cNvPr id="13" name="四角形吹き出し 12"/>
          <p:cNvSpPr/>
          <p:nvPr/>
        </p:nvSpPr>
        <p:spPr>
          <a:xfrm>
            <a:off x="6832120" y="3620212"/>
            <a:ext cx="3528203" cy="802256"/>
          </a:xfrm>
          <a:prstGeom prst="wedgeRectCallout">
            <a:avLst>
              <a:gd name="adj1" fmla="val -124256"/>
              <a:gd name="adj2" fmla="val -708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ボットの作成</a:t>
            </a:r>
            <a:endParaRPr kumimoji="1" lang="en-US" altLang="ja-JP" b="1" smtClean="0"/>
          </a:p>
          <a:p>
            <a:pPr algn="ctr"/>
            <a:r>
              <a:rPr lang="ja-JP" altLang="en-US" b="1"/>
              <a:t>ボット</a:t>
            </a:r>
            <a:r>
              <a:rPr lang="ja-JP" altLang="en-US" b="1" smtClean="0"/>
              <a:t>の構築</a:t>
            </a:r>
            <a:endParaRPr kumimoji="1" lang="ja-JP" altLang="en-US" b="1"/>
          </a:p>
        </p:txBody>
      </p:sp>
      <p:sp>
        <p:nvSpPr>
          <p:cNvPr id="14" name="四角形吹き出し 13"/>
          <p:cNvSpPr/>
          <p:nvPr/>
        </p:nvSpPr>
        <p:spPr>
          <a:xfrm>
            <a:off x="6832120" y="4597869"/>
            <a:ext cx="3528203" cy="802256"/>
          </a:xfrm>
          <a:prstGeom prst="wedgeRectCallout">
            <a:avLst>
              <a:gd name="adj1" fmla="val -114476"/>
              <a:gd name="adj2" fmla="val -772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ボットエリアスの作成</a:t>
            </a:r>
            <a:endParaRPr kumimoji="1" lang="ja-JP" altLang="en-US" b="1"/>
          </a:p>
        </p:txBody>
      </p:sp>
    </p:spTree>
    <p:extLst>
      <p:ext uri="{BB962C8B-B14F-4D97-AF65-F5344CB8AC3E}">
        <p14:creationId xmlns:p14="http://schemas.microsoft.com/office/powerpoint/2010/main" val="2180324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387326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ロールの</a:t>
            </a:r>
            <a:r>
              <a:rPr kumimoji="1" lang="ja-JP" altLang="en-US" sz="2000" b="1" smtClean="0"/>
              <a:t>作成（</a:t>
            </a:r>
            <a:r>
              <a:rPr kumimoji="1" lang="en-US" altLang="ja-JP" sz="2000" b="1" smtClean="0"/>
              <a:t>P397</a:t>
            </a:r>
            <a:r>
              <a:rPr kumimoji="1" lang="ja-JP" altLang="en-US" sz="2000" b="1" smtClean="0"/>
              <a:t>～</a:t>
            </a:r>
            <a:r>
              <a:rPr kumimoji="1" lang="en-US" altLang="ja-JP" sz="2000" b="1" smtClean="0"/>
              <a:t>P398</a:t>
            </a:r>
            <a:r>
              <a:rPr kumimoji="1" lang="ja-JP" altLang="en-US" sz="2000" b="1" smtClean="0"/>
              <a:t>）</a:t>
            </a:r>
            <a:endParaRPr kumimoji="1" lang="ja-JP" altLang="en-US" sz="2000" b="1"/>
          </a:p>
        </p:txBody>
      </p:sp>
      <p:sp>
        <p:nvSpPr>
          <p:cNvPr id="3" name="正方形/長方形 2"/>
          <p:cNvSpPr/>
          <p:nvPr/>
        </p:nvSpPr>
        <p:spPr>
          <a:xfrm>
            <a:off x="224286" y="1324502"/>
            <a:ext cx="6096000" cy="1938992"/>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time</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time</a:t>
            </a:r>
          </a:p>
          <a:p>
            <a:r>
              <a:rPr lang="en-US" altLang="ja-JP" sz="1200" b="1">
                <a:solidFill>
                  <a:srgbClr val="008000"/>
                </a:solidFill>
                <a:latin typeface="Consolas" panose="020B0609020204030204" pitchFamily="49" charset="0"/>
              </a:rPr>
              <a:t># IAM</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 = boto3.client(</a:t>
            </a:r>
            <a:r>
              <a:rPr lang="en-US" altLang="ja-JP" sz="1200" b="1">
                <a:solidFill>
                  <a:srgbClr val="A31515"/>
                </a:solidFill>
                <a:latin typeface="Consolas" panose="020B0609020204030204" pitchFamily="49" charset="0"/>
              </a:rPr>
              <a:t>'iam'</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サービスにリンクされたロールを作成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iam.create_service_linked_role(</a:t>
            </a:r>
            <a:r>
              <a:rPr lang="en-US" altLang="ja-JP" sz="1200" b="1">
                <a:solidFill>
                  <a:srgbClr val="001080"/>
                </a:solidFill>
                <a:latin typeface="Consolas" panose="020B0609020204030204" pitchFamily="49" charset="0"/>
              </a:rPr>
              <a:t>AWSServiceName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'lex.amazonaws.com'</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Lex</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lex = boto3.client(</a:t>
            </a:r>
            <a:r>
              <a:rPr lang="en-US" altLang="ja-JP" sz="1200" b="1">
                <a:solidFill>
                  <a:srgbClr val="A31515"/>
                </a:solidFill>
                <a:latin typeface="Consolas" panose="020B0609020204030204" pitchFamily="49" charset="0"/>
              </a:rPr>
              <a:t>'lex-models'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'us-east-1'</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テキスト ボックス 3"/>
          <p:cNvSpPr txBox="1"/>
          <p:nvPr/>
        </p:nvSpPr>
        <p:spPr>
          <a:xfrm>
            <a:off x="4830791" y="3902334"/>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IAM</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4830791" y="4271666"/>
            <a:ext cx="5641677" cy="830997"/>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サービス</a:t>
            </a:r>
            <a:r>
              <a:rPr lang="ja-JP" altLang="en-US" sz="1200" b="1" smtClean="0">
                <a:ea typeface="Amazon Ember Light" panose="020B0403020204020204" pitchFamily="34" charset="0"/>
                <a:cs typeface="Amazon Ember Light" panose="020B0403020204020204" pitchFamily="34" charset="0"/>
              </a:rPr>
              <a:t>にリンクされたロールを作成する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create_service_linked_role</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AWSServiceName </a:t>
            </a:r>
            <a:r>
              <a:rPr kumimoji="1" lang="en-US" altLang="ja-JP" sz="1200" b="1" smtClean="0">
                <a:ea typeface="Amazon Ember Light" panose="020B0403020204020204" pitchFamily="34" charset="0"/>
                <a:cs typeface="Amazon Ember Light" panose="020B0403020204020204" pitchFamily="34" charset="0"/>
              </a:rPr>
              <a:t>= AWS</a:t>
            </a:r>
            <a:r>
              <a:rPr kumimoji="1" lang="ja-JP" altLang="en-US" sz="1200" b="1" smtClean="0">
                <a:ea typeface="Amazon Ember Light" panose="020B0403020204020204" pitchFamily="34" charset="0"/>
                <a:cs typeface="Amazon Ember Light" panose="020B0403020204020204" pitchFamily="34" charset="0"/>
              </a:rPr>
              <a:t>のサービス名</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a:t>
            </a:r>
            <a:r>
              <a:rPr lang="ja-JP" altLang="en-US" sz="1200" b="1">
                <a:ea typeface="Amazon Ember Light" panose="020B0403020204020204" pitchFamily="34" charset="0"/>
                <a:cs typeface="Amazon Ember Light" panose="020B0403020204020204" pitchFamily="34" charset="0"/>
              </a:rPr>
              <a:t>ロール</a:t>
            </a:r>
            <a:r>
              <a:rPr lang="ja-JP" altLang="en-US" sz="1200" b="1" smtClean="0">
                <a:ea typeface="Amazon Ember Light" panose="020B0403020204020204" pitchFamily="34" charset="0"/>
                <a:cs typeface="Amazon Ember Light" panose="020B0403020204020204" pitchFamily="34" charset="0"/>
              </a:rPr>
              <a:t>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5555411" y="3902334"/>
            <a:ext cx="5565949"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create_service_linked_role</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P398</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70457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512409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スロットタイプ</a:t>
            </a:r>
            <a:r>
              <a:rPr lang="ja-JP" altLang="en-US" sz="2000" b="1" smtClean="0"/>
              <a:t>の</a:t>
            </a:r>
            <a:r>
              <a:rPr kumimoji="1" lang="ja-JP" altLang="en-US" sz="2000" b="1" smtClean="0"/>
              <a:t>作成（</a:t>
            </a:r>
            <a:r>
              <a:rPr kumimoji="1" lang="en-US" altLang="ja-JP" sz="2000" b="1" smtClean="0"/>
              <a:t>P398</a:t>
            </a:r>
            <a:r>
              <a:rPr kumimoji="1" lang="ja-JP" altLang="en-US" sz="2000" b="1" smtClean="0"/>
              <a:t>～</a:t>
            </a:r>
            <a:r>
              <a:rPr kumimoji="1" lang="en-US" altLang="ja-JP" sz="2000" b="1" smtClean="0"/>
              <a:t>P401</a:t>
            </a:r>
            <a:r>
              <a:rPr kumimoji="1" lang="ja-JP" altLang="en-US" sz="2000" b="1" smtClean="0"/>
              <a:t>）</a:t>
            </a:r>
            <a:endParaRPr kumimoji="1" lang="ja-JP" altLang="en-US" sz="2000" b="1"/>
          </a:p>
        </p:txBody>
      </p:sp>
      <p:sp>
        <p:nvSpPr>
          <p:cNvPr id="3" name="正方形/長方形 2"/>
          <p:cNvSpPr/>
          <p:nvPr/>
        </p:nvSpPr>
        <p:spPr>
          <a:xfrm>
            <a:off x="224285" y="1146144"/>
            <a:ext cx="5124091" cy="3785652"/>
          </a:xfrm>
          <a:prstGeom prst="rect">
            <a:avLst/>
          </a:prstGeom>
          <a:solidFill>
            <a:schemeClr val="accent6">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フレーバーのスロットタイプを作成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flavor_slot_type = lex.put_slot_type(</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フレーバースロットタイプの名前</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'FlavorSlotType'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スロット値の設定</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enumerationValues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vanilla</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'vanilla'</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chocolate, </a:t>
            </a:r>
            <a:r>
              <a:rPr lang="ja-JP" altLang="en-US" sz="1200" b="1">
                <a:solidFill>
                  <a:srgbClr val="008000"/>
                </a:solidFill>
                <a:latin typeface="Consolas" panose="020B0609020204030204" pitchFamily="49" charset="0"/>
              </a:rPr>
              <a:t>同義語：</a:t>
            </a:r>
            <a:r>
              <a:rPr lang="en-US" altLang="ja-JP" sz="1200" b="1">
                <a:solidFill>
                  <a:srgbClr val="008000"/>
                </a:solidFill>
                <a:latin typeface="Consolas" panose="020B0609020204030204" pitchFamily="49" charset="0"/>
              </a:rPr>
              <a:t>choc</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'chocolate'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'synonyms'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'choc'</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strawberry, </a:t>
            </a:r>
            <a:r>
              <a:rPr lang="ja-JP" altLang="en-US" sz="1200" b="1">
                <a:solidFill>
                  <a:srgbClr val="008000"/>
                </a:solidFill>
                <a:latin typeface="Consolas" panose="020B0609020204030204" pitchFamily="49" charset="0"/>
              </a:rPr>
              <a:t>同義語：</a:t>
            </a:r>
            <a:r>
              <a:rPr lang="en-US" altLang="ja-JP" sz="1200" b="1">
                <a:solidFill>
                  <a:srgbClr val="008000"/>
                </a:solidFill>
                <a:latin typeface="Consolas" panose="020B0609020204030204" pitchFamily="49" charset="0"/>
              </a:rPr>
              <a:t>berry</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'strawberry'</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'synonyms'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'berry'</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値を選択する方策の設定</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TOP_RESOLUTION</a:t>
            </a:r>
            <a:r>
              <a:rPr lang="ja-JP" altLang="en-US" sz="1200" b="1">
                <a:solidFill>
                  <a:srgbClr val="008000"/>
                </a:solidFill>
                <a:latin typeface="Consolas" panose="020B0609020204030204" pitchFamily="49" charset="0"/>
              </a:rPr>
              <a:t>：スロットタイプの中から、ユーザの言葉に近いものを返す</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valueSelectionStrategy</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'TOP_RESOLUTION'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スロットタイプのバージョンを作成する</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createVersion</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True</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'slot type:'</a:t>
            </a:r>
            <a:r>
              <a:rPr lang="en-US" altLang="ja-JP" sz="1200" b="1">
                <a:solidFill>
                  <a:srgbClr val="000000"/>
                </a:solidFill>
                <a:latin typeface="Consolas" panose="020B0609020204030204" pitchFamily="49" charset="0"/>
              </a:rPr>
              <a:t>, flavor_slot_type[</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正方形/長方形 3"/>
          <p:cNvSpPr/>
          <p:nvPr/>
        </p:nvSpPr>
        <p:spPr>
          <a:xfrm>
            <a:off x="5894717" y="1155355"/>
            <a:ext cx="4983194" cy="3785652"/>
          </a:xfrm>
          <a:prstGeom prst="rect">
            <a:avLst/>
          </a:prstGeom>
          <a:solidFill>
            <a:schemeClr val="accent6">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フレーバーのスロットタイプを作成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flavor_slot_type = lex.put_slot_type(</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フレーバースロットタイプの名前</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'FlavorSlotType'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スロット値の設定</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enumerationValues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vanilla</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'vanilla'</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chocolate, </a:t>
            </a:r>
            <a:r>
              <a:rPr lang="ja-JP" altLang="en-US" sz="1200" b="1">
                <a:solidFill>
                  <a:srgbClr val="008000"/>
                </a:solidFill>
                <a:latin typeface="Consolas" panose="020B0609020204030204" pitchFamily="49" charset="0"/>
              </a:rPr>
              <a:t>同義語：</a:t>
            </a:r>
            <a:r>
              <a:rPr lang="en-US" altLang="ja-JP" sz="1200" b="1">
                <a:solidFill>
                  <a:srgbClr val="008000"/>
                </a:solidFill>
                <a:latin typeface="Consolas" panose="020B0609020204030204" pitchFamily="49" charset="0"/>
              </a:rPr>
              <a:t>choc</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'chocolate'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'synonyms'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'choc'</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スロット値：</a:t>
            </a:r>
            <a:r>
              <a:rPr lang="en-US" altLang="ja-JP" sz="1200" b="1">
                <a:solidFill>
                  <a:srgbClr val="008000"/>
                </a:solidFill>
                <a:latin typeface="Consolas" panose="020B0609020204030204" pitchFamily="49" charset="0"/>
              </a:rPr>
              <a:t>strawberry, </a:t>
            </a:r>
            <a:r>
              <a:rPr lang="ja-JP" altLang="en-US" sz="1200" b="1">
                <a:solidFill>
                  <a:srgbClr val="008000"/>
                </a:solidFill>
                <a:latin typeface="Consolas" panose="020B0609020204030204" pitchFamily="49" charset="0"/>
              </a:rPr>
              <a:t>同義語：</a:t>
            </a:r>
            <a:r>
              <a:rPr lang="en-US" altLang="ja-JP" sz="1200" b="1">
                <a:solidFill>
                  <a:srgbClr val="008000"/>
                </a:solidFill>
                <a:latin typeface="Consolas" panose="020B0609020204030204" pitchFamily="49" charset="0"/>
              </a:rPr>
              <a:t>berry</a:t>
            </a:r>
            <a:endParaRPr lang="en-US" altLang="ja-JP"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'strawberry'</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'synonyms'</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'berry'</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値を選択する方策の設定</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TOP_RESOLUTION</a:t>
            </a:r>
            <a:r>
              <a:rPr lang="ja-JP" altLang="en-US" sz="1200" b="1">
                <a:solidFill>
                  <a:srgbClr val="008000"/>
                </a:solidFill>
                <a:latin typeface="Consolas" panose="020B0609020204030204" pitchFamily="49" charset="0"/>
              </a:rPr>
              <a:t>：スロットタイプの中から、ユーザの言葉に近いものを返す</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valueSelectionStrategy</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'TOP_RESOLUTION'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スロットタイプのバージョンを作成する</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createVersion</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True</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'slot type:'</a:t>
            </a:r>
            <a:r>
              <a:rPr lang="en-US" altLang="ja-JP" sz="1200" b="1">
                <a:solidFill>
                  <a:srgbClr val="000000"/>
                </a:solidFill>
                <a:latin typeface="Consolas" panose="020B0609020204030204" pitchFamily="49" charset="0"/>
              </a:rPr>
              <a:t>, flavor_slot_type[</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1293317244"/>
              </p:ext>
            </p:extLst>
          </p:nvPr>
        </p:nvGraphicFramePr>
        <p:xfrm>
          <a:off x="224285" y="5519812"/>
          <a:ext cx="4572000" cy="1000125"/>
        </p:xfrm>
        <a:graphic>
          <a:graphicData uri="http://schemas.openxmlformats.org/drawingml/2006/table">
            <a:tbl>
              <a:tblPr/>
              <a:tblGrid>
                <a:gridCol w="2503337">
                  <a:extLst>
                    <a:ext uri="{9D8B030D-6E8A-4147-A177-3AD203B41FA5}">
                      <a16:colId xmlns:a16="http://schemas.microsoft.com/office/drawing/2014/main" val="3449475121"/>
                    </a:ext>
                  </a:extLst>
                </a:gridCol>
                <a:gridCol w="2068663">
                  <a:extLst>
                    <a:ext uri="{9D8B030D-6E8A-4147-A177-3AD203B41FA5}">
                      <a16:colId xmlns:a16="http://schemas.microsoft.com/office/drawing/2014/main" val="1309558825"/>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同義語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2137866873"/>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vanilla（</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バニラ）</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なし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55369628"/>
                  </a:ext>
                </a:extLst>
              </a:tr>
              <a:tr h="247650">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chocolate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（チョコレート）</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choc（</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チョコ）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31251307"/>
                  </a:ext>
                </a:extLst>
              </a:tr>
              <a:tr h="247650">
                <a:tc>
                  <a:txBody>
                    <a:bodyPr/>
                    <a:lstStyle/>
                    <a:p>
                      <a:pPr algn="l"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strawberry</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（ストロベリー）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berry（</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ベリー）</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91414284"/>
                  </a:ext>
                </a:extLst>
              </a:tr>
            </a:tbl>
          </a:graphicData>
        </a:graphic>
      </p:graphicFrame>
      <p:sp>
        <p:nvSpPr>
          <p:cNvPr id="6" name="テキスト ボックス 5"/>
          <p:cNvSpPr txBox="1"/>
          <p:nvPr/>
        </p:nvSpPr>
        <p:spPr>
          <a:xfrm>
            <a:off x="224284" y="5097842"/>
            <a:ext cx="5046455" cy="338554"/>
          </a:xfrm>
          <a:prstGeom prst="rect">
            <a:avLst/>
          </a:prstGeom>
          <a:noFill/>
        </p:spPr>
        <p:txBody>
          <a:bodyPr wrap="square" rtlCol="0">
            <a:spAutoFit/>
          </a:bodyPr>
          <a:lstStyle/>
          <a:p>
            <a:r>
              <a:rPr kumimoji="1" lang="ja-JP" altLang="en-US" sz="1600" b="1" smtClean="0"/>
              <a:t>フレーバーのスロットタイプ（</a:t>
            </a:r>
            <a:r>
              <a:rPr kumimoji="1" lang="en-US" altLang="ja-JP" sz="1600" b="1" smtClean="0"/>
              <a:t>FlavorSlotType</a:t>
            </a:r>
            <a:r>
              <a:rPr kumimoji="1" lang="ja-JP" altLang="en-US" sz="1600" b="1" smtClean="0"/>
              <a:t>）</a:t>
            </a:r>
            <a:endParaRPr kumimoji="1" lang="ja-JP" altLang="en-US" sz="1600" b="1"/>
          </a:p>
        </p:txBody>
      </p:sp>
      <p:sp>
        <p:nvSpPr>
          <p:cNvPr id="7" name="テキスト ボックス 6"/>
          <p:cNvSpPr txBox="1"/>
          <p:nvPr/>
        </p:nvSpPr>
        <p:spPr>
          <a:xfrm>
            <a:off x="5894717" y="5097842"/>
            <a:ext cx="5046455" cy="338554"/>
          </a:xfrm>
          <a:prstGeom prst="rect">
            <a:avLst/>
          </a:prstGeom>
          <a:noFill/>
        </p:spPr>
        <p:txBody>
          <a:bodyPr wrap="square" rtlCol="0">
            <a:spAutoFit/>
          </a:bodyPr>
          <a:lstStyle/>
          <a:p>
            <a:r>
              <a:rPr lang="ja-JP" altLang="en-US" sz="1600" b="1"/>
              <a:t>容器</a:t>
            </a:r>
            <a:r>
              <a:rPr kumimoji="1" lang="ja-JP" altLang="en-US" sz="1600" b="1" smtClean="0"/>
              <a:t>のスロットタイプ（</a:t>
            </a:r>
            <a:r>
              <a:rPr kumimoji="1" lang="en-US" altLang="ja-JP" sz="1600" b="1" smtClean="0"/>
              <a:t>ContainerSlotType</a:t>
            </a:r>
            <a:r>
              <a:rPr kumimoji="1" lang="ja-JP" altLang="en-US" sz="1600" b="1" smtClean="0"/>
              <a:t>）</a:t>
            </a:r>
            <a:endParaRPr kumimoji="1" lang="ja-JP" altLang="en-US" sz="1600" b="1"/>
          </a:p>
        </p:txBody>
      </p:sp>
      <p:graphicFrame>
        <p:nvGraphicFramePr>
          <p:cNvPr id="8" name="表 7"/>
          <p:cNvGraphicFramePr>
            <a:graphicFrameLocks noGrp="1"/>
          </p:cNvGraphicFramePr>
          <p:nvPr>
            <p:extLst>
              <p:ext uri="{D42A27DB-BD31-4B8C-83A1-F6EECF244321}">
                <p14:modId xmlns:p14="http://schemas.microsoft.com/office/powerpoint/2010/main" val="2649300888"/>
              </p:ext>
            </p:extLst>
          </p:nvPr>
        </p:nvGraphicFramePr>
        <p:xfrm>
          <a:off x="5894717" y="5519812"/>
          <a:ext cx="4572000" cy="752475"/>
        </p:xfrm>
        <a:graphic>
          <a:graphicData uri="http://schemas.openxmlformats.org/drawingml/2006/table">
            <a:tbl>
              <a:tblPr/>
              <a:tblGrid>
                <a:gridCol w="2503337">
                  <a:extLst>
                    <a:ext uri="{9D8B030D-6E8A-4147-A177-3AD203B41FA5}">
                      <a16:colId xmlns:a16="http://schemas.microsoft.com/office/drawing/2014/main" val="3452258523"/>
                    </a:ext>
                  </a:extLst>
                </a:gridCol>
                <a:gridCol w="2068663">
                  <a:extLst>
                    <a:ext uri="{9D8B030D-6E8A-4147-A177-3AD203B41FA5}">
                      <a16:colId xmlns:a16="http://schemas.microsoft.com/office/drawing/2014/main" val="1073083848"/>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同義語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88497118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corn（</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コーン）</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なし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91665771"/>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cup（</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カップ）</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なし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54289367"/>
                  </a:ext>
                </a:extLst>
              </a:tr>
            </a:tbl>
          </a:graphicData>
        </a:graphic>
      </p:graphicFrame>
    </p:spTree>
    <p:extLst>
      <p:ext uri="{BB962C8B-B14F-4D97-AF65-F5344CB8AC3E}">
        <p14:creationId xmlns:p14="http://schemas.microsoft.com/office/powerpoint/2010/main" val="112282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41870" y="408638"/>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Lex</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3" name="テキスト ボックス 2"/>
          <p:cNvSpPr txBox="1"/>
          <p:nvPr/>
        </p:nvSpPr>
        <p:spPr>
          <a:xfrm>
            <a:off x="741870" y="777970"/>
            <a:ext cx="5641677" cy="1384995"/>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スロットタイプ</a:t>
            </a:r>
            <a:r>
              <a:rPr lang="ja-JP" altLang="en-US" sz="1200" b="1" smtClean="0">
                <a:ea typeface="Amazon Ember Light" panose="020B0403020204020204" pitchFamily="34" charset="0"/>
                <a:cs typeface="Amazon Ember Light" panose="020B0403020204020204" pitchFamily="34" charset="0"/>
              </a:rPr>
              <a:t>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put_slot_type</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name </a:t>
            </a:r>
            <a:r>
              <a:rPr kumimoji="1" lang="en-US" altLang="ja-JP" sz="1200" b="1" smtClean="0">
                <a:ea typeface="Amazon Ember Light" panose="020B0403020204020204" pitchFamily="34" charset="0"/>
                <a:cs typeface="Amazon Ember Light" panose="020B0403020204020204" pitchFamily="34" charset="0"/>
              </a:rPr>
              <a:t>= </a:t>
            </a:r>
            <a:r>
              <a:rPr kumimoji="1" lang="ja-JP" altLang="en-US" sz="1200" b="1" smtClean="0">
                <a:ea typeface="Amazon Ember Light" panose="020B0403020204020204" pitchFamily="34" charset="0"/>
                <a:cs typeface="Amazon Ember Light" panose="020B0403020204020204" pitchFamily="34" charset="0"/>
              </a:rPr>
              <a:t>スロットタイプ名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enumerationValues={ </a:t>
            </a:r>
            <a:r>
              <a:rPr lang="ja-JP" altLang="en-US" sz="1200" b="1" smtClean="0">
                <a:ea typeface="Amazon Ember Light" panose="020B0403020204020204" pitchFamily="34" charset="0"/>
                <a:cs typeface="Amazon Ember Light" panose="020B0403020204020204" pitchFamily="34" charset="0"/>
              </a:rPr>
              <a:t>スロットが取り得る値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valueSelectionStrategy=</a:t>
            </a:r>
            <a:r>
              <a:rPr lang="ja-JP" altLang="en-US" sz="1200" b="1" smtClean="0">
                <a:ea typeface="Amazon Ember Light" panose="020B0403020204020204" pitchFamily="34" charset="0"/>
                <a:cs typeface="Amazon Ember Light" panose="020B0403020204020204" pitchFamily="34" charset="0"/>
              </a:rPr>
              <a:t>値を選択する方策</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createVersion=True)</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a:t>
            </a:r>
            <a:r>
              <a:rPr lang="ja-JP" altLang="en-US" sz="1200" b="1">
                <a:ea typeface="Amazon Ember Light" panose="020B0403020204020204" pitchFamily="34" charset="0"/>
                <a:cs typeface="Amazon Ember Light" panose="020B0403020204020204" pitchFamily="34" charset="0"/>
              </a:rPr>
              <a:t>スロットタイプ</a:t>
            </a:r>
            <a:r>
              <a:rPr lang="ja-JP" altLang="en-US" sz="1200" b="1" smtClean="0">
                <a:ea typeface="Amazon Ember Light" panose="020B0403020204020204" pitchFamily="34" charset="0"/>
                <a:cs typeface="Amazon Ember Light" panose="020B0403020204020204" pitchFamily="34" charset="0"/>
              </a:rPr>
              <a:t>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1466490" y="408638"/>
            <a:ext cx="5565949"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put_slot_type</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P400</a:t>
            </a:r>
            <a:endParaRPr kumimoji="1" lang="ja-JP" altLang="en-US" b="1" dirty="0" err="1" smtClean="0">
              <a:ea typeface="Amazon Ember Light" panose="020B0403020204020204" pitchFamily="34" charset="0"/>
              <a:cs typeface="Amazon Ember Light" panose="020B0403020204020204"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306050723"/>
              </p:ext>
            </p:extLst>
          </p:nvPr>
        </p:nvGraphicFramePr>
        <p:xfrm>
          <a:off x="1337092" y="2911386"/>
          <a:ext cx="5156200" cy="1000125"/>
        </p:xfrm>
        <a:graphic>
          <a:graphicData uri="http://schemas.openxmlformats.org/drawingml/2006/table">
            <a:tbl>
              <a:tblPr/>
              <a:tblGrid>
                <a:gridCol w="1401038">
                  <a:extLst>
                    <a:ext uri="{9D8B030D-6E8A-4147-A177-3AD203B41FA5}">
                      <a16:colId xmlns:a16="http://schemas.microsoft.com/office/drawing/2014/main" val="3570094777"/>
                    </a:ext>
                  </a:extLst>
                </a:gridCol>
                <a:gridCol w="3755162">
                  <a:extLst>
                    <a:ext uri="{9D8B030D-6E8A-4147-A177-3AD203B41FA5}">
                      <a16:colId xmlns:a16="http://schemas.microsoft.com/office/drawing/2014/main" val="175930981"/>
                    </a:ext>
                  </a:extLst>
                </a:gridCol>
              </a:tblGrid>
              <a:tr h="247650">
                <a:tc gridSpan="2">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スロットが取り得る値の記法</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219672948"/>
                  </a:ext>
                </a:extLst>
              </a:tr>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同義語</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記法</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2661051495"/>
                  </a:ext>
                </a:extLst>
              </a:tr>
              <a:tr h="24765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なし</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 'value' : </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 </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25005319"/>
                  </a:ext>
                </a:extLst>
              </a:tr>
              <a:tr h="247650">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あり</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 'value' : </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値</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  '</a:t>
                      </a:r>
                      <a:r>
                        <a:rPr lang="en-US" sz="1100" b="1" i="0" u="none" strike="noStrike">
                          <a:solidFill>
                            <a:srgbClr val="000000"/>
                          </a:solidFill>
                          <a:effectLst/>
                          <a:latin typeface="游ゴシック" panose="020B0400000000000000" pitchFamily="50" charset="-128"/>
                          <a:ea typeface="游ゴシック" panose="020B0400000000000000" pitchFamily="50" charset="-128"/>
                        </a:rPr>
                        <a:t>synonyms' : [ </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同義語 </a:t>
                      </a: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04746624"/>
                  </a:ext>
                </a:extLst>
              </a:tr>
            </a:tbl>
          </a:graphicData>
        </a:graphic>
      </p:graphicFrame>
      <p:sp>
        <p:nvSpPr>
          <p:cNvPr id="6" name="テキスト ボックス 5"/>
          <p:cNvSpPr txBox="1"/>
          <p:nvPr/>
        </p:nvSpPr>
        <p:spPr>
          <a:xfrm>
            <a:off x="1337092" y="2532297"/>
            <a:ext cx="5046455" cy="338554"/>
          </a:xfrm>
          <a:prstGeom prst="rect">
            <a:avLst/>
          </a:prstGeom>
          <a:noFill/>
        </p:spPr>
        <p:txBody>
          <a:bodyPr wrap="square" rtlCol="0">
            <a:spAutoFit/>
          </a:bodyPr>
          <a:lstStyle/>
          <a:p>
            <a:r>
              <a:rPr lang="ja-JP" altLang="en-US" sz="1600" b="1" smtClean="0"/>
              <a:t>・</a:t>
            </a:r>
            <a:r>
              <a:rPr lang="en-US" altLang="ja-JP" sz="1600" b="1" smtClean="0"/>
              <a:t>enumerationValues</a:t>
            </a:r>
            <a:r>
              <a:rPr kumimoji="1" lang="ja-JP" altLang="en-US" sz="1600" b="1" smtClean="0"/>
              <a:t>（スロットが取り得る値）</a:t>
            </a:r>
            <a:endParaRPr kumimoji="1" lang="ja-JP" altLang="en-US" sz="1600" b="1"/>
          </a:p>
        </p:txBody>
      </p:sp>
      <p:sp>
        <p:nvSpPr>
          <p:cNvPr id="7" name="テキスト ボックス 6"/>
          <p:cNvSpPr txBox="1"/>
          <p:nvPr/>
        </p:nvSpPr>
        <p:spPr>
          <a:xfrm>
            <a:off x="1337091" y="4490655"/>
            <a:ext cx="5046455" cy="338554"/>
          </a:xfrm>
          <a:prstGeom prst="rect">
            <a:avLst/>
          </a:prstGeom>
          <a:noFill/>
        </p:spPr>
        <p:txBody>
          <a:bodyPr wrap="square" rtlCol="0">
            <a:spAutoFit/>
          </a:bodyPr>
          <a:lstStyle/>
          <a:p>
            <a:r>
              <a:rPr lang="ja-JP" altLang="en-US" sz="1600" b="1" smtClean="0"/>
              <a:t>・</a:t>
            </a:r>
            <a:r>
              <a:rPr lang="en-US" altLang="ja-JP" sz="1600" b="1" smtClean="0"/>
              <a:t>valueSelectionStrategy</a:t>
            </a:r>
            <a:r>
              <a:rPr kumimoji="1" lang="ja-JP" altLang="en-US" sz="1600" b="1" smtClean="0"/>
              <a:t>（値を選択する方策）</a:t>
            </a:r>
            <a:endParaRPr kumimoji="1" lang="ja-JP" altLang="en-US" sz="1600" b="1"/>
          </a:p>
        </p:txBody>
      </p:sp>
      <p:graphicFrame>
        <p:nvGraphicFramePr>
          <p:cNvPr id="8" name="表 7"/>
          <p:cNvGraphicFramePr>
            <a:graphicFrameLocks noGrp="1"/>
          </p:cNvGraphicFramePr>
          <p:nvPr>
            <p:extLst>
              <p:ext uri="{D42A27DB-BD31-4B8C-83A1-F6EECF244321}">
                <p14:modId xmlns:p14="http://schemas.microsoft.com/office/powerpoint/2010/main" val="744827849"/>
              </p:ext>
            </p:extLst>
          </p:nvPr>
        </p:nvGraphicFramePr>
        <p:xfrm>
          <a:off x="1337092" y="4872131"/>
          <a:ext cx="5803900" cy="1438275"/>
        </p:xfrm>
        <a:graphic>
          <a:graphicData uri="http://schemas.openxmlformats.org/drawingml/2006/table">
            <a:tbl>
              <a:tblPr/>
              <a:tblGrid>
                <a:gridCol w="1763089">
                  <a:extLst>
                    <a:ext uri="{9D8B030D-6E8A-4147-A177-3AD203B41FA5}">
                      <a16:colId xmlns:a16="http://schemas.microsoft.com/office/drawing/2014/main" val="1307187085"/>
                    </a:ext>
                  </a:extLst>
                </a:gridCol>
                <a:gridCol w="4040811">
                  <a:extLst>
                    <a:ext uri="{9D8B030D-6E8A-4147-A177-3AD203B41FA5}">
                      <a16:colId xmlns:a16="http://schemas.microsoft.com/office/drawing/2014/main" val="1960206212"/>
                    </a:ext>
                  </a:extLst>
                </a:gridCol>
              </a:tblGrid>
              <a:tr h="247650">
                <a:tc gridSpan="2">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 valueSelectionStrategy </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に指定する値</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1355096068"/>
                  </a:ext>
                </a:extLst>
              </a:tr>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意味</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65575084"/>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'TOP_RESOLUTION'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スロットタイプの中から、ユーザの言葉に近いものを探す（遠い場合には何も返さない）</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61028282"/>
                  </a:ext>
                </a:extLst>
              </a:tr>
              <a:tr h="4667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'ORIGINAL_VALUE'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ユーザの言葉がスロットタイプに登録した値に近い場合、そのユーザの言葉を返す</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15625546"/>
                  </a:ext>
                </a:extLst>
              </a:tr>
            </a:tbl>
          </a:graphicData>
        </a:graphic>
      </p:graphicFrame>
    </p:spTree>
    <p:extLst>
      <p:ext uri="{BB962C8B-B14F-4D97-AF65-F5344CB8AC3E}">
        <p14:creationId xmlns:p14="http://schemas.microsoft.com/office/powerpoint/2010/main" val="300382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ホームベース 3"/>
          <p:cNvSpPr/>
          <p:nvPr/>
        </p:nvSpPr>
        <p:spPr>
          <a:xfrm>
            <a:off x="224286" y="181155"/>
            <a:ext cx="441672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t>Comprehend</a:t>
            </a:r>
            <a:r>
              <a:rPr kumimoji="1" lang="ja-JP" altLang="en-US" sz="2000" b="1" smtClean="0"/>
              <a:t>とは（</a:t>
            </a:r>
            <a:r>
              <a:rPr kumimoji="1" lang="en-US" altLang="ja-JP" sz="2000" b="1" smtClean="0"/>
              <a:t>P266</a:t>
            </a:r>
            <a:r>
              <a:rPr kumimoji="1" lang="ja-JP" altLang="en-US" sz="2000" b="1" smtClean="0"/>
              <a:t>～</a:t>
            </a:r>
            <a:r>
              <a:rPr kumimoji="1" lang="en-US" altLang="ja-JP" sz="2000" b="1" smtClean="0"/>
              <a:t>P268</a:t>
            </a:r>
            <a:r>
              <a:rPr kumimoji="1" lang="ja-JP" altLang="en-US" sz="2000" b="1" smtClean="0"/>
              <a:t>）</a:t>
            </a:r>
            <a:endParaRPr kumimoji="1" lang="ja-JP" altLang="en-US" sz="2000" b="1"/>
          </a:p>
        </p:txBody>
      </p:sp>
      <p:sp>
        <p:nvSpPr>
          <p:cNvPr id="5" name="ホームベース 4"/>
          <p:cNvSpPr/>
          <p:nvPr/>
        </p:nvSpPr>
        <p:spPr>
          <a:xfrm>
            <a:off x="790756" y="894274"/>
            <a:ext cx="2202610" cy="9828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言語検出</a:t>
            </a:r>
            <a:endParaRPr kumimoji="1" lang="ja-JP" altLang="en-US" sz="2000" b="1"/>
          </a:p>
        </p:txBody>
      </p:sp>
      <p:sp>
        <p:nvSpPr>
          <p:cNvPr id="6" name="ホームベース 5"/>
          <p:cNvSpPr/>
          <p:nvPr/>
        </p:nvSpPr>
        <p:spPr>
          <a:xfrm>
            <a:off x="790756" y="2076316"/>
            <a:ext cx="2202610" cy="983409"/>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感情分析</a:t>
            </a:r>
            <a:endParaRPr kumimoji="1" lang="ja-JP" altLang="en-US" sz="2000" b="1"/>
          </a:p>
        </p:txBody>
      </p:sp>
      <p:sp>
        <p:nvSpPr>
          <p:cNvPr id="7" name="ホームベース 6"/>
          <p:cNvSpPr/>
          <p:nvPr/>
        </p:nvSpPr>
        <p:spPr>
          <a:xfrm>
            <a:off x="790756" y="3264496"/>
            <a:ext cx="2202610" cy="9828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キーフレーズ</a:t>
            </a:r>
            <a:endParaRPr kumimoji="1" lang="en-US" altLang="ja-JP" sz="2000" b="1" smtClean="0"/>
          </a:p>
          <a:p>
            <a:pPr algn="ctr"/>
            <a:r>
              <a:rPr kumimoji="1" lang="ja-JP" altLang="en-US" sz="2000" b="1" smtClean="0"/>
              <a:t>抽出</a:t>
            </a:r>
            <a:endParaRPr kumimoji="1" lang="ja-JP" altLang="en-US" sz="2000" b="1"/>
          </a:p>
        </p:txBody>
      </p:sp>
      <p:sp>
        <p:nvSpPr>
          <p:cNvPr id="8" name="ホームベース 7"/>
          <p:cNvSpPr/>
          <p:nvPr/>
        </p:nvSpPr>
        <p:spPr>
          <a:xfrm>
            <a:off x="790756" y="4449607"/>
            <a:ext cx="2202611" cy="9828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エンティティ</a:t>
            </a:r>
            <a:endParaRPr kumimoji="1" lang="en-US" altLang="ja-JP" sz="2000" b="1" smtClean="0"/>
          </a:p>
          <a:p>
            <a:pPr algn="ctr"/>
            <a:r>
              <a:rPr lang="ja-JP" altLang="en-US" sz="2000" b="1"/>
              <a:t>認識</a:t>
            </a:r>
            <a:endParaRPr kumimoji="1" lang="ja-JP" altLang="en-US" sz="2000" b="1"/>
          </a:p>
        </p:txBody>
      </p:sp>
      <p:sp>
        <p:nvSpPr>
          <p:cNvPr id="9" name="山形 8"/>
          <p:cNvSpPr/>
          <p:nvPr/>
        </p:nvSpPr>
        <p:spPr>
          <a:xfrm>
            <a:off x="2587921" y="894274"/>
            <a:ext cx="7470479" cy="982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smtClean="0">
                <a:solidFill>
                  <a:schemeClr val="bg1"/>
                </a:solidFill>
              </a:rPr>
              <a:t>文章がどの言語で書かれているのかを判定する</a:t>
            </a:r>
            <a:endParaRPr kumimoji="1" lang="en-US" altLang="ja-JP" b="1" smtClean="0">
              <a:solidFill>
                <a:schemeClr val="bg1"/>
              </a:solidFill>
            </a:endParaRPr>
          </a:p>
          <a:p>
            <a:r>
              <a:rPr lang="ja-JP" altLang="en-US" b="1" smtClean="0">
                <a:solidFill>
                  <a:schemeClr val="bg1"/>
                </a:solidFill>
              </a:rPr>
              <a:t>判定できる言語の種類は１００種類</a:t>
            </a:r>
            <a:endParaRPr kumimoji="1" lang="en-US" altLang="ja-JP" b="1" smtClean="0">
              <a:solidFill>
                <a:schemeClr val="bg1"/>
              </a:solidFill>
            </a:endParaRPr>
          </a:p>
        </p:txBody>
      </p:sp>
      <p:sp>
        <p:nvSpPr>
          <p:cNvPr id="10" name="山形 9"/>
          <p:cNvSpPr/>
          <p:nvPr/>
        </p:nvSpPr>
        <p:spPr>
          <a:xfrm>
            <a:off x="2587922" y="2072005"/>
            <a:ext cx="7470478" cy="9877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smtClean="0">
                <a:solidFill>
                  <a:schemeClr val="bg1"/>
                </a:solidFill>
              </a:rPr>
              <a:t>文章の話者が、どんな感情を持っているのかを推測する。</a:t>
            </a:r>
            <a:endParaRPr kumimoji="1" lang="en-US" altLang="ja-JP" b="1" smtClean="0">
              <a:solidFill>
                <a:schemeClr val="bg1"/>
              </a:solidFill>
            </a:endParaRPr>
          </a:p>
          <a:p>
            <a:r>
              <a:rPr lang="ja-JP" altLang="en-US" b="1">
                <a:solidFill>
                  <a:schemeClr val="bg1"/>
                </a:solidFill>
              </a:rPr>
              <a:t>結果</a:t>
            </a:r>
            <a:r>
              <a:rPr lang="ja-JP" altLang="en-US" b="1" smtClean="0">
                <a:solidFill>
                  <a:schemeClr val="bg1"/>
                </a:solidFill>
              </a:rPr>
              <a:t>はポジティブ（肯定的）、ネガティブ（否定的）、ニュートラル（中立的）、ミックス（混合）の４種理</a:t>
            </a:r>
            <a:endParaRPr kumimoji="1" lang="en-US" altLang="ja-JP" b="1" smtClean="0">
              <a:solidFill>
                <a:schemeClr val="bg1"/>
              </a:solidFill>
            </a:endParaRPr>
          </a:p>
        </p:txBody>
      </p:sp>
      <p:sp>
        <p:nvSpPr>
          <p:cNvPr id="11" name="山形 10"/>
          <p:cNvSpPr/>
          <p:nvPr/>
        </p:nvSpPr>
        <p:spPr>
          <a:xfrm>
            <a:off x="2587922" y="3259576"/>
            <a:ext cx="7470478" cy="9877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smtClean="0">
                <a:solidFill>
                  <a:schemeClr val="bg1"/>
                </a:solidFill>
              </a:rPr>
              <a:t>文章から「重要そうな言い回し」を抽出する。</a:t>
            </a:r>
            <a:endParaRPr lang="en-US" altLang="ja-JP" b="1" smtClean="0">
              <a:solidFill>
                <a:schemeClr val="bg1"/>
              </a:solidFill>
            </a:endParaRPr>
          </a:p>
          <a:p>
            <a:r>
              <a:rPr kumimoji="1" lang="ja-JP" altLang="en-US" b="1">
                <a:solidFill>
                  <a:schemeClr val="bg1"/>
                </a:solidFill>
              </a:rPr>
              <a:t>その文章</a:t>
            </a:r>
            <a:r>
              <a:rPr kumimoji="1" lang="ja-JP" altLang="en-US" b="1" smtClean="0">
                <a:solidFill>
                  <a:schemeClr val="bg1"/>
                </a:solidFill>
              </a:rPr>
              <a:t>が何を話題にしているのかを、</a:t>
            </a:r>
            <a:endParaRPr kumimoji="1" lang="en-US" altLang="ja-JP" b="1" smtClean="0">
              <a:solidFill>
                <a:schemeClr val="bg1"/>
              </a:solidFill>
            </a:endParaRPr>
          </a:p>
          <a:p>
            <a:r>
              <a:rPr kumimoji="1" lang="ja-JP" altLang="en-US" b="1" smtClean="0">
                <a:solidFill>
                  <a:schemeClr val="bg1"/>
                </a:solidFill>
              </a:rPr>
              <a:t>大まかに知ることができる。</a:t>
            </a:r>
            <a:endParaRPr kumimoji="1" lang="en-US" altLang="ja-JP" b="1" smtClean="0">
              <a:solidFill>
                <a:schemeClr val="bg1"/>
              </a:solidFill>
            </a:endParaRPr>
          </a:p>
        </p:txBody>
      </p:sp>
      <p:sp>
        <p:nvSpPr>
          <p:cNvPr id="12" name="山形 11"/>
          <p:cNvSpPr/>
          <p:nvPr/>
        </p:nvSpPr>
        <p:spPr>
          <a:xfrm>
            <a:off x="2587921" y="4447147"/>
            <a:ext cx="7470478" cy="9877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smtClean="0">
                <a:solidFill>
                  <a:schemeClr val="bg1"/>
                </a:solidFill>
              </a:rPr>
              <a:t>文章から人名、地名、社名といった固有名詞や、日付などの情報を抽出する。</a:t>
            </a:r>
            <a:endParaRPr kumimoji="1" lang="en-US" altLang="ja-JP" b="1" smtClean="0">
              <a:solidFill>
                <a:schemeClr val="bg1"/>
              </a:solidFill>
            </a:endParaRPr>
          </a:p>
        </p:txBody>
      </p:sp>
      <p:sp>
        <p:nvSpPr>
          <p:cNvPr id="13" name="ホームベース 12"/>
          <p:cNvSpPr/>
          <p:nvPr/>
        </p:nvSpPr>
        <p:spPr>
          <a:xfrm>
            <a:off x="790756" y="5629798"/>
            <a:ext cx="2202611" cy="982800"/>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t>構文解析</a:t>
            </a:r>
            <a:endParaRPr kumimoji="1" lang="ja-JP" altLang="en-US" sz="2000" b="1"/>
          </a:p>
        </p:txBody>
      </p:sp>
      <p:sp>
        <p:nvSpPr>
          <p:cNvPr id="14" name="山形 13"/>
          <p:cNvSpPr/>
          <p:nvPr/>
        </p:nvSpPr>
        <p:spPr>
          <a:xfrm>
            <a:off x="2587921" y="5627338"/>
            <a:ext cx="7470478" cy="9877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smtClean="0">
                <a:solidFill>
                  <a:schemeClr val="bg1"/>
                </a:solidFill>
              </a:rPr>
              <a:t>文章の構文を解析する。</a:t>
            </a:r>
            <a:endParaRPr kumimoji="1" lang="en-US" altLang="ja-JP" b="1" smtClean="0">
              <a:solidFill>
                <a:schemeClr val="bg1"/>
              </a:solidFill>
            </a:endParaRPr>
          </a:p>
          <a:p>
            <a:r>
              <a:rPr lang="ja-JP" altLang="en-US" b="1">
                <a:solidFill>
                  <a:schemeClr val="bg1"/>
                </a:solidFill>
              </a:rPr>
              <a:t>文章</a:t>
            </a:r>
            <a:r>
              <a:rPr lang="ja-JP" altLang="en-US" b="1" smtClean="0">
                <a:solidFill>
                  <a:schemeClr val="bg1"/>
                </a:solidFill>
              </a:rPr>
              <a:t>を構成する各単語について、名詞や動詞といった品詞の情報が得られる。</a:t>
            </a:r>
            <a:endParaRPr kumimoji="1" lang="en-US" altLang="ja-JP" b="1" smtClean="0">
              <a:solidFill>
                <a:schemeClr val="bg1"/>
              </a:solidFill>
            </a:endParaRPr>
          </a:p>
        </p:txBody>
      </p:sp>
    </p:spTree>
    <p:extLst>
      <p:ext uri="{BB962C8B-B14F-4D97-AF65-F5344CB8AC3E}">
        <p14:creationId xmlns:p14="http://schemas.microsoft.com/office/powerpoint/2010/main" val="3015395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512409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インテント</a:t>
            </a:r>
            <a:r>
              <a:rPr lang="ja-JP" altLang="en-US" sz="2000" b="1" smtClean="0"/>
              <a:t>の</a:t>
            </a:r>
            <a:r>
              <a:rPr kumimoji="1" lang="ja-JP" altLang="en-US" sz="2000" b="1" smtClean="0"/>
              <a:t>作成（</a:t>
            </a:r>
            <a:r>
              <a:rPr kumimoji="1" lang="en-US" altLang="ja-JP" sz="2000" b="1" smtClean="0"/>
              <a:t>P402</a:t>
            </a:r>
            <a:r>
              <a:rPr kumimoji="1" lang="ja-JP" altLang="en-US" sz="2000" b="1" smtClean="0"/>
              <a:t>～</a:t>
            </a:r>
            <a:r>
              <a:rPr kumimoji="1" lang="en-US" altLang="ja-JP" sz="2000" b="1" smtClean="0"/>
              <a:t>P406</a:t>
            </a:r>
            <a:r>
              <a:rPr kumimoji="1" lang="ja-JP" altLang="en-US" sz="2000" b="1" smtClean="0"/>
              <a:t>）</a:t>
            </a:r>
            <a:endParaRPr kumimoji="1" lang="ja-JP" altLang="en-US" sz="2000" b="1"/>
          </a:p>
        </p:txBody>
      </p:sp>
      <p:sp>
        <p:nvSpPr>
          <p:cNvPr id="4" name="正方形/長方形 3"/>
          <p:cNvSpPr/>
          <p:nvPr/>
        </p:nvSpPr>
        <p:spPr>
          <a:xfrm>
            <a:off x="224286" y="1107455"/>
            <a:ext cx="5124091" cy="4710072"/>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インテントの作成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インテント（ユーザとボットの会話の台本）</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intent = lex.put_intent(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インテントの名前</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'OrderIntent'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スロットの設定</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slots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スロットの名前</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'Flavor'</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スロットの制約：必須</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'slotConstraint'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'Required'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スロットタイプ</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'FlavorSlotType'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スロットタイプのバージョン</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'slotTypeVersion'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'1'</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スロットの値をユーザーから聞き出すためのプロンプト</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（促進するセリフ）</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'valueElicitationPrompt'</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セリフを表す辞書のリスト</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'messages'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セリフのタイプ：</a:t>
            </a:r>
            <a:r>
              <a:rPr lang="en-US" altLang="ja-JP" sz="1200" b="1">
                <a:solidFill>
                  <a:srgbClr val="008000"/>
                </a:solidFill>
                <a:latin typeface="Consolas" panose="020B0609020204030204" pitchFamily="49" charset="0"/>
              </a:rPr>
              <a:t>PlainText</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'PlainText'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セリフの内容</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'Vanilla, chocolate or strawberry?'</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聞き返す回数の上限</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'maxAttempts'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3</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endParaRPr lang="en-US" altLang="ja-JP" sz="1200" b="1">
              <a:solidFill>
                <a:srgbClr val="000000"/>
              </a:solidFill>
              <a:effectLst/>
              <a:latin typeface="Consolas" panose="020B0609020204030204" pitchFamily="49" charset="0"/>
            </a:endParaRPr>
          </a:p>
        </p:txBody>
      </p:sp>
      <p:sp>
        <p:nvSpPr>
          <p:cNvPr id="5" name="正方形/長方形 4"/>
          <p:cNvSpPr/>
          <p:nvPr/>
        </p:nvSpPr>
        <p:spPr>
          <a:xfrm>
            <a:off x="6173638" y="1107455"/>
            <a:ext cx="5256362" cy="5325625"/>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'Container'</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'slotConstraint'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'Required'</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'ContainerSlotType'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'slotTypeVersion'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'1'</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'valueElicitationPrompt'</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'messages'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'PlainText'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'Corn or cup?'</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'maxAttempts'</a:t>
            </a:r>
            <a:r>
              <a:rPr lang="en-US" altLang="ja-JP" sz="1200" b="1">
                <a:solidFill>
                  <a:srgbClr val="000000"/>
                </a:solidFill>
                <a:latin typeface="Consolas" panose="020B0609020204030204" pitchFamily="49" charset="0"/>
              </a:rPr>
              <a:t>: </a:t>
            </a:r>
            <a:r>
              <a:rPr lang="en-US" altLang="ja-JP" sz="1200" b="1">
                <a:solidFill>
                  <a:srgbClr val="098658"/>
                </a:solidFill>
                <a:latin typeface="Consolas" panose="020B0609020204030204" pitchFamily="49" charset="0"/>
              </a:rPr>
              <a:t>3</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発話例の設定</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sampleUtterances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 want </a:t>
            </a:r>
            <a:r>
              <a:rPr lang="en-US" altLang="ja-JP" sz="1200" b="1">
                <a:solidFill>
                  <a:srgbClr val="0000FF"/>
                </a:solidFill>
                <a:latin typeface="Consolas" panose="020B0609020204030204" pitchFamily="49" charset="0"/>
              </a:rPr>
              <a:t>{Flavor}</a:t>
            </a:r>
            <a:r>
              <a:rPr lang="en-US" altLang="ja-JP" sz="1200" b="1">
                <a:solidFill>
                  <a:srgbClr val="A31515"/>
                </a:solidFill>
                <a:latin typeface="Consolas" panose="020B0609020204030204" pitchFamily="49" charset="0"/>
              </a:rPr>
              <a:t> ice cream in </a:t>
            </a:r>
            <a:r>
              <a:rPr lang="en-US" altLang="ja-JP" sz="1200" b="1">
                <a:solidFill>
                  <a:srgbClr val="0000FF"/>
                </a:solidFill>
                <a:latin typeface="Consolas" panose="020B0609020204030204" pitchFamily="49" charset="0"/>
              </a:rPr>
              <a:t>{Container}</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a:t>
            </a:r>
            <a:r>
              <a:rPr lang="en-US" altLang="ja-JP" sz="1200" b="1">
                <a:solidFill>
                  <a:srgbClr val="0000FF"/>
                </a:solidFill>
                <a:latin typeface="Consolas" panose="020B0609020204030204" pitchFamily="49" charset="0"/>
              </a:rPr>
              <a:t>{Flavor}</a:t>
            </a:r>
            <a:r>
              <a:rPr lang="en-US" altLang="ja-JP" sz="1200" b="1">
                <a:solidFill>
                  <a:srgbClr val="A31515"/>
                </a:solidFill>
                <a:latin typeface="Consolas" panose="020B0609020204030204" pitchFamily="49" charset="0"/>
              </a:rPr>
              <a:t> ice cream </a:t>
            </a:r>
            <a:r>
              <a:rPr lang="en-US" altLang="ja-JP" sz="1200" b="1">
                <a:solidFill>
                  <a:srgbClr val="0000FF"/>
                </a:solidFill>
                <a:latin typeface="Consolas" panose="020B0609020204030204" pitchFamily="49" charset="0"/>
              </a:rPr>
              <a:t>{Container}</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'ice cream'</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完了時のセリフの設定</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conclusionStatement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'messages'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'PlainText'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'OK, </a:t>
            </a:r>
            <a:r>
              <a:rPr lang="en-US" altLang="ja-JP" sz="1200" b="1">
                <a:solidFill>
                  <a:srgbClr val="0000FF"/>
                </a:solidFill>
                <a:latin typeface="Consolas" panose="020B0609020204030204" pitchFamily="49" charset="0"/>
              </a:rPr>
              <a:t>{Flavor}</a:t>
            </a:r>
            <a:r>
              <a:rPr lang="en-US" altLang="ja-JP" sz="1200" b="1">
                <a:solidFill>
                  <a:srgbClr val="A31515"/>
                </a:solidFill>
                <a:latin typeface="Consolas" panose="020B0609020204030204" pitchFamily="49" charset="0"/>
              </a:rPr>
              <a:t> ice cream in </a:t>
            </a:r>
            <a:r>
              <a:rPr lang="en-US" altLang="ja-JP" sz="1200" b="1">
                <a:solidFill>
                  <a:srgbClr val="0000FF"/>
                </a:solidFill>
                <a:latin typeface="Consolas" panose="020B0609020204030204" pitchFamily="49" charset="0"/>
              </a:rPr>
              <a:t>{Container}</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完了時の動作</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ReturnIntent : </a:t>
            </a:r>
            <a:r>
              <a:rPr lang="ja-JP" altLang="en-US" sz="1200" b="1">
                <a:solidFill>
                  <a:srgbClr val="008000"/>
                </a:solidFill>
                <a:latin typeface="Consolas" panose="020B0609020204030204" pitchFamily="49" charset="0"/>
              </a:rPr>
              <a:t>インテントを返す</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CodeHook : Lambda</a:t>
            </a:r>
            <a:r>
              <a:rPr lang="ja-JP" altLang="en-US" sz="1200" b="1">
                <a:solidFill>
                  <a:srgbClr val="008000"/>
                </a:solidFill>
                <a:latin typeface="Consolas" panose="020B0609020204030204" pitchFamily="49" charset="0"/>
              </a:rPr>
              <a:t>を呼び出す</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fulfillmentActivity</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'ReturnIntent'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インテントのバージョンを設定</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createVersion</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True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'intent:'</a:t>
            </a:r>
            <a:r>
              <a:rPr lang="en-US" altLang="ja-JP" sz="1200" b="1">
                <a:solidFill>
                  <a:srgbClr val="000000"/>
                </a:solidFill>
                <a:latin typeface="Consolas" panose="020B0609020204030204" pitchFamily="49" charset="0"/>
              </a:rPr>
              <a:t>, intent[</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093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41870" y="408638"/>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Lex</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3" name="テキスト ボックス 2"/>
          <p:cNvSpPr txBox="1"/>
          <p:nvPr/>
        </p:nvSpPr>
        <p:spPr>
          <a:xfrm>
            <a:off x="741870" y="777970"/>
            <a:ext cx="5641677" cy="1569660"/>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機能：インテントを作成する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put_intent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name </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a:ea typeface="Amazon Ember Light" panose="020B0403020204020204" pitchFamily="34" charset="0"/>
                <a:cs typeface="Amazon Ember Light" panose="020B0403020204020204" pitchFamily="34" charset="0"/>
              </a:rPr>
              <a:t>インテント</a:t>
            </a:r>
            <a:r>
              <a:rPr kumimoji="1" lang="ja-JP" altLang="en-US" sz="1200" b="1" smtClean="0">
                <a:ea typeface="Amazon Ember Light" panose="020B0403020204020204" pitchFamily="34" charset="0"/>
                <a:cs typeface="Amazon Ember Light" panose="020B0403020204020204" pitchFamily="34" charset="0"/>
              </a:rPr>
              <a:t>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slots={ </a:t>
            </a:r>
            <a:r>
              <a:rPr lang="ja-JP" altLang="en-US" sz="1200" b="1" smtClean="0">
                <a:ea typeface="Amazon Ember Light" panose="020B0403020204020204" pitchFamily="34" charset="0"/>
                <a:cs typeface="Amazon Ember Light" panose="020B0403020204020204" pitchFamily="34" charset="0"/>
              </a:rPr>
              <a:t>スロット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sampleUtterances={ </a:t>
            </a:r>
            <a:r>
              <a:rPr lang="ja-JP" altLang="en-US" sz="1200" b="1" smtClean="0">
                <a:ea typeface="Amazon Ember Light" panose="020B0403020204020204" pitchFamily="34" charset="0"/>
                <a:cs typeface="Amazon Ember Light" panose="020B0403020204020204" pitchFamily="34" charset="0"/>
              </a:rPr>
              <a:t>発話例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conclusionStatement=</a:t>
            </a:r>
            <a:r>
              <a:rPr lang="ja-JP" altLang="en-US" sz="1200" b="1" smtClean="0">
                <a:ea typeface="Amazon Ember Light" panose="020B0403020204020204" pitchFamily="34" charset="0"/>
                <a:cs typeface="Amazon Ember Light" panose="020B0403020204020204" pitchFamily="34" charset="0"/>
              </a:rPr>
              <a:t>完了時のセリフ</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fulfillmentActivity=</a:t>
            </a:r>
            <a:r>
              <a:rPr lang="ja-JP" altLang="en-US" sz="1200" b="1" smtClean="0">
                <a:ea typeface="Amazon Ember Light" panose="020B0403020204020204" pitchFamily="34" charset="0"/>
                <a:cs typeface="Amazon Ember Light" panose="020B0403020204020204" pitchFamily="34" charset="0"/>
              </a:rPr>
              <a:t>完了時の動作</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a:t>
            </a:r>
            <a:r>
              <a:rPr lang="ja-JP" altLang="en-US" sz="1200" b="1">
                <a:ea typeface="Amazon Ember Light" panose="020B0403020204020204" pitchFamily="34" charset="0"/>
                <a:cs typeface="Amazon Ember Light" panose="020B0403020204020204" pitchFamily="34" charset="0"/>
              </a:rPr>
              <a:t>インテント</a:t>
            </a:r>
            <a:r>
              <a:rPr lang="ja-JP" altLang="en-US" sz="1200" b="1" smtClean="0">
                <a:ea typeface="Amazon Ember Light" panose="020B0403020204020204" pitchFamily="34" charset="0"/>
                <a:cs typeface="Amazon Ember Light" panose="020B0403020204020204" pitchFamily="34" charset="0"/>
              </a:rPr>
              <a:t>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1466490" y="408638"/>
            <a:ext cx="5565949"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put_intent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P403</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99387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512409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ボット</a:t>
            </a:r>
            <a:r>
              <a:rPr lang="ja-JP" altLang="en-US" sz="2000" b="1" smtClean="0"/>
              <a:t>の</a:t>
            </a:r>
            <a:r>
              <a:rPr kumimoji="1" lang="ja-JP" altLang="en-US" sz="2000" b="1" smtClean="0"/>
              <a:t>作成（</a:t>
            </a:r>
            <a:r>
              <a:rPr kumimoji="1" lang="en-US" altLang="ja-JP" sz="2000" b="1" smtClean="0"/>
              <a:t>P406</a:t>
            </a:r>
            <a:r>
              <a:rPr kumimoji="1" lang="ja-JP" altLang="en-US" sz="2000" b="1" smtClean="0"/>
              <a:t>～</a:t>
            </a:r>
            <a:r>
              <a:rPr kumimoji="1" lang="en-US" altLang="ja-JP" sz="2000" b="1" smtClean="0"/>
              <a:t>P409</a:t>
            </a:r>
            <a:r>
              <a:rPr kumimoji="1" lang="ja-JP" altLang="en-US" sz="2000" b="1" smtClean="0"/>
              <a:t>）</a:t>
            </a:r>
            <a:endParaRPr kumimoji="1" lang="ja-JP" altLang="en-US" sz="2000" b="1"/>
          </a:p>
        </p:txBody>
      </p:sp>
      <p:sp>
        <p:nvSpPr>
          <p:cNvPr id="3" name="正方形/長方形 2"/>
          <p:cNvSpPr/>
          <p:nvPr/>
        </p:nvSpPr>
        <p:spPr>
          <a:xfrm>
            <a:off x="224286" y="1237805"/>
            <a:ext cx="5124091" cy="4710072"/>
          </a:xfrm>
          <a:prstGeom prst="rect">
            <a:avLst/>
          </a:prstGeom>
          <a:solidFill>
            <a:schemeClr val="accent6">
              <a:lumMod val="20000"/>
              <a:lumOff val="80000"/>
            </a:schemeClr>
          </a:solidFill>
        </p:spPr>
        <p:txBody>
          <a:bodyPr wrap="square">
            <a:spAutoFit/>
          </a:bodyPr>
          <a:lstStyle/>
          <a:p>
            <a:pPr>
              <a:lnSpc>
                <a:spcPts val="1200"/>
              </a:lnSpc>
            </a:pP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ボットの作成</a:t>
            </a:r>
            <a:endParaRPr lang="ja-JP" altLang="en-US"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bot = lex.put_bot(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ボット名</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言語と地域</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locale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'en-US'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ボットが子供向けであるかどうか</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childDirected</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False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インテントの情報を含む辞書のリスト</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intents</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インテント名</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'intentName'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'OrderIntent'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インテントのバージョン</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'intentVersion'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'1'</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中止時のセリフを表す辞書のリスト</a:t>
            </a:r>
            <a:endParaRPr lang="ja-JP" altLang="en-US" sz="1200" b="1">
              <a:solidFill>
                <a:srgbClr val="000000"/>
              </a:solidFill>
              <a:latin typeface="Consolas" panose="020B0609020204030204" pitchFamily="49" charset="0"/>
            </a:endParaRPr>
          </a:p>
          <a:p>
            <a:pPr>
              <a:lnSpc>
                <a:spcPts val="1200"/>
              </a:lnSpc>
            </a:pPr>
            <a:r>
              <a:rPr lang="ja-JP" altLang="en-US"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abortStatement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'messages'</a:t>
            </a: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'contentType'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'PlainText'</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'content'</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'Please try again.'</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Polly </a:t>
            </a:r>
            <a:r>
              <a:rPr lang="ja-JP" altLang="en-US" sz="1200" b="1">
                <a:solidFill>
                  <a:srgbClr val="008000"/>
                </a:solidFill>
                <a:latin typeface="Consolas" panose="020B0609020204030204" pitchFamily="49" charset="0"/>
              </a:rPr>
              <a:t>の 音声</a:t>
            </a:r>
            <a:r>
              <a:rPr lang="en-US" altLang="ja-JP" sz="1200" b="1">
                <a:solidFill>
                  <a:srgbClr val="008000"/>
                </a:solidFill>
                <a:latin typeface="Consolas" panose="020B0609020204030204" pitchFamily="49" charset="0"/>
              </a:rPr>
              <a:t>ID</a:t>
            </a:r>
            <a:endParaRPr lang="en-US" altLang="ja-JP" sz="1200" b="1">
              <a:solidFill>
                <a:srgbClr val="000000"/>
              </a:solidFill>
              <a:latin typeface="Consolas" panose="020B0609020204030204" pitchFamily="49" charset="0"/>
            </a:endParaRP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voiceId</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'Joanna'</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createVersion</a:t>
            </a:r>
            <a:r>
              <a:rPr lang="en-US" altLang="ja-JP" sz="1200" b="1">
                <a:solidFill>
                  <a:srgbClr val="000000"/>
                </a:solidFill>
                <a:latin typeface="Consolas" panose="020B0609020204030204" pitchFamily="49" charset="0"/>
              </a:rPr>
              <a:t>=</a:t>
            </a:r>
            <a:r>
              <a:rPr lang="en-US" altLang="ja-JP" sz="1200" b="1">
                <a:solidFill>
                  <a:srgbClr val="0000FF"/>
                </a:solidFill>
                <a:latin typeface="Consolas" panose="020B0609020204030204" pitchFamily="49" charset="0"/>
              </a:rPr>
              <a:t>True</a:t>
            </a:r>
            <a:r>
              <a:rPr lang="en-US" altLang="ja-JP" sz="1200" b="1">
                <a:solidFill>
                  <a:srgbClr val="000000"/>
                </a:solidFill>
                <a:latin typeface="Consolas" panose="020B0609020204030204" pitchFamily="49" charset="0"/>
              </a:rPr>
              <a:t>)</a:t>
            </a:r>
          </a:p>
          <a:p>
            <a:pPr>
              <a:lnSpc>
                <a:spcPts val="1200"/>
              </a:lnSpc>
            </a:pP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'bot:'</a:t>
            </a:r>
            <a:r>
              <a:rPr lang="en-US" altLang="ja-JP" sz="1200" b="1">
                <a:solidFill>
                  <a:srgbClr val="000000"/>
                </a:solidFill>
                <a:latin typeface="Consolas" panose="020B0609020204030204" pitchFamily="49" charset="0"/>
              </a:rPr>
              <a:t>, bot[</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正方形/長方形 3"/>
          <p:cNvSpPr/>
          <p:nvPr/>
        </p:nvSpPr>
        <p:spPr>
          <a:xfrm>
            <a:off x="5610046" y="1237805"/>
            <a:ext cx="6096000" cy="3231654"/>
          </a:xfrm>
          <a:prstGeom prst="rect">
            <a:avLst/>
          </a:prstGeom>
          <a:solidFill>
            <a:schemeClr val="accent6">
              <a:lumMod val="20000"/>
              <a:lumOff val="80000"/>
            </a:schemeClr>
          </a:solidFill>
        </p:spPr>
        <p:txBody>
          <a:bodyPr>
            <a:spAutoFit/>
          </a:bodyPr>
          <a:lstStyle/>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ボット作成の進捗表示</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start = time.time()</a:t>
            </a:r>
          </a:p>
          <a:p>
            <a:r>
              <a:rPr lang="en-US" altLang="ja-JP" sz="1200" b="1">
                <a:solidFill>
                  <a:srgbClr val="000000"/>
                </a:solidFill>
                <a:latin typeface="Consolas" panose="020B0609020204030204" pitchFamily="49" charset="0"/>
              </a:rPr>
              <a:t>status = </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while</a:t>
            </a:r>
            <a:r>
              <a:rPr lang="en-US" altLang="ja-JP" sz="1200" b="1">
                <a:solidFill>
                  <a:srgbClr val="000000"/>
                </a:solidFill>
                <a:latin typeface="Consolas" panose="020B0609020204030204" pitchFamily="49" charset="0"/>
              </a:rPr>
              <a:t> status </a:t>
            </a:r>
            <a:r>
              <a:rPr lang="en-US" altLang="ja-JP" sz="1200" b="1">
                <a:solidFill>
                  <a:srgbClr val="0000FF"/>
                </a:solidFill>
                <a:latin typeface="Consolas" panose="020B0609020204030204" pitchFamily="49" charset="0"/>
              </a:rPr>
              <a:t>not</a:t>
            </a:r>
            <a:r>
              <a:rPr lang="en-US" altLang="ja-JP" sz="1200" b="1">
                <a:solidFill>
                  <a:srgbClr val="000000"/>
                </a:solidFill>
                <a:latin typeface="Consolas" panose="020B0609020204030204" pitchFamily="49" charset="0"/>
              </a:rPr>
              <a:t> </a:t>
            </a:r>
            <a:r>
              <a:rPr lang="en-US" altLang="ja-JP" sz="1200" b="1">
                <a:solidFill>
                  <a:srgbClr val="0000FF"/>
                </a:solidFill>
                <a:latin typeface="Consolas" panose="020B0609020204030204" pitchFamily="49" charset="0"/>
              </a:rPr>
              <a:t>in</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'READY'</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'FAILED'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ボットを取得</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status = lex.get_bot(</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versionOrAlias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'1'</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'status'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time.sleep(</a:t>
            </a:r>
            <a:r>
              <a:rPr lang="en-US" altLang="ja-JP" sz="1200" b="1">
                <a:solidFill>
                  <a:srgbClr val="098658"/>
                </a:solidFill>
                <a:latin typeface="Consolas" panose="020B0609020204030204" pitchFamily="49" charset="0"/>
              </a:rPr>
              <a:t>10</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FF"/>
                </a:solidFill>
                <a:latin typeface="Consolas" panose="020B0609020204030204" pitchFamily="49" charset="0"/>
              </a:rPr>
              <a:t>{:7.2f}</a:t>
            </a:r>
            <a:r>
              <a:rPr lang="en-US" altLang="ja-JP" sz="1200" b="1">
                <a:solidFill>
                  <a:srgbClr val="A31515"/>
                </a:solidFill>
                <a:latin typeface="Consolas" panose="020B0609020204030204" pitchFamily="49" charset="0"/>
              </a:rPr>
              <a:t> </a:t>
            </a:r>
            <a:r>
              <a:rPr lang="en-US" altLang="ja-JP" sz="1200" b="1">
                <a:solidFill>
                  <a:srgbClr val="0000FF"/>
                </a:solidFill>
                <a:latin typeface="Consolas" panose="020B0609020204030204" pitchFamily="49" charset="0"/>
              </a:rPr>
              <a:t>{}</a:t>
            </a:r>
            <a:r>
              <a:rPr lang="en-US" altLang="ja-JP" sz="1200" b="1">
                <a:solidFill>
                  <a:srgbClr val="A31515"/>
                </a:solidFill>
                <a:latin typeface="Consolas" panose="020B0609020204030204" pitchFamily="49" charset="0"/>
              </a:rPr>
              <a:t>'</a:t>
            </a:r>
            <a:r>
              <a:rPr lang="en-US" altLang="ja-JP" sz="1200" b="1">
                <a:solidFill>
                  <a:srgbClr val="000000"/>
                </a:solidFill>
                <a:latin typeface="Consolas" panose="020B0609020204030204" pitchFamily="49" charset="0"/>
              </a:rPr>
              <a:t>.format(time.time()-start, status))</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作成に失敗した場合は理由を表示</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if</a:t>
            </a:r>
            <a:r>
              <a:rPr lang="en-US" altLang="ja-JP" sz="1200" b="1">
                <a:solidFill>
                  <a:srgbClr val="000000"/>
                </a:solidFill>
                <a:latin typeface="Consolas" panose="020B0609020204030204" pitchFamily="49" charset="0"/>
              </a:rPr>
              <a:t> status == </a:t>
            </a:r>
            <a:r>
              <a:rPr lang="en-US" altLang="ja-JP" sz="1200" b="1">
                <a:solidFill>
                  <a:srgbClr val="A31515"/>
                </a:solidFill>
                <a:latin typeface="Consolas" panose="020B0609020204030204" pitchFamily="49" charset="0"/>
              </a:rPr>
              <a:t>'FAILED'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(lex.get_bot(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versionOrAlias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'1'</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'failureReason'</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r>
            <a:br>
              <a:rPr lang="en-US" altLang="ja-JP" sz="1200" b="1">
                <a:solidFill>
                  <a:srgbClr val="000000"/>
                </a:solidFill>
                <a:latin typeface="Consolas" panose="020B0609020204030204" pitchFamily="49" charset="0"/>
              </a:rPr>
            </a:b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ボットエリアスを作成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bot_alias = lex.put_bot_alias(</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'MyBotAlias'</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botName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botVersion</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'1'</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'bot alias:'</a:t>
            </a:r>
            <a:r>
              <a:rPr lang="en-US" altLang="ja-JP" sz="1200" b="1">
                <a:solidFill>
                  <a:srgbClr val="000000"/>
                </a:solidFill>
                <a:latin typeface="Consolas" panose="020B0609020204030204" pitchFamily="49" charset="0"/>
              </a:rPr>
              <a:t>, bot_alias[</a:t>
            </a:r>
            <a:r>
              <a:rPr lang="en-US" altLang="ja-JP" sz="1200" b="1">
                <a:solidFill>
                  <a:srgbClr val="A31515"/>
                </a:solidFill>
                <a:latin typeface="Consolas" panose="020B0609020204030204" pitchFamily="49" charset="0"/>
              </a:rPr>
              <a:t>'name'</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55949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41870" y="408638"/>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Lex</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4" name="テキスト ボックス 3"/>
          <p:cNvSpPr txBox="1"/>
          <p:nvPr/>
        </p:nvSpPr>
        <p:spPr>
          <a:xfrm>
            <a:off x="741870" y="777970"/>
            <a:ext cx="4572002" cy="1938992"/>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機能：ボットを作成する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put_bot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name </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a:ea typeface="Amazon Ember Light" panose="020B0403020204020204" pitchFamily="34" charset="0"/>
                <a:cs typeface="Amazon Ember Light" panose="020B0403020204020204" pitchFamily="34" charset="0"/>
              </a:rPr>
              <a:t>ボット</a:t>
            </a:r>
            <a:r>
              <a:rPr kumimoji="1" lang="ja-JP" altLang="en-US" sz="1200" b="1" smtClean="0">
                <a:ea typeface="Amazon Ember Light" panose="020B0403020204020204" pitchFamily="34" charset="0"/>
                <a:cs typeface="Amazon Ember Light" panose="020B0403020204020204" pitchFamily="34" charset="0"/>
              </a:rPr>
              <a:t>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locale=</a:t>
            </a:r>
            <a:r>
              <a:rPr lang="ja-JP" altLang="en-US" sz="1200" b="1" smtClean="0">
                <a:ea typeface="Amazon Ember Light" panose="020B0403020204020204" pitchFamily="34" charset="0"/>
                <a:cs typeface="Amazon Ember Light" panose="020B0403020204020204" pitchFamily="34" charset="0"/>
              </a:rPr>
              <a:t>言葉と地域</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childDirected=False,</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intents={ </a:t>
            </a:r>
            <a:r>
              <a:rPr lang="ja-JP" altLang="en-US" sz="1200" b="1" smtClean="0">
                <a:ea typeface="Amazon Ember Light" panose="020B0403020204020204" pitchFamily="34" charset="0"/>
                <a:cs typeface="Amazon Ember Light" panose="020B0403020204020204" pitchFamily="34" charset="0"/>
              </a:rPr>
              <a:t>インテント </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abortStatement=</a:t>
            </a:r>
            <a:r>
              <a:rPr lang="ja-JP" altLang="en-US" sz="1200" b="1" smtClean="0">
                <a:ea typeface="Amazon Ember Light" panose="020B0403020204020204" pitchFamily="34" charset="0"/>
                <a:cs typeface="Amazon Ember Light" panose="020B0403020204020204" pitchFamily="34" charset="0"/>
              </a:rPr>
              <a:t>中止時のセリフ</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voiceId=</a:t>
            </a:r>
            <a:r>
              <a:rPr lang="ja-JP" altLang="en-US" sz="1200" b="1" smtClean="0">
                <a:ea typeface="Amazon Ember Light" panose="020B0403020204020204" pitchFamily="34" charset="0"/>
                <a:cs typeface="Amazon Ember Light" panose="020B0403020204020204" pitchFamily="34" charset="0"/>
              </a:rPr>
              <a:t>音声</a:t>
            </a:r>
            <a:r>
              <a:rPr lang="en-US" altLang="ja-JP" sz="1200" b="1" smtClean="0">
                <a:ea typeface="Amazon Ember Light" panose="020B0403020204020204" pitchFamily="34" charset="0"/>
                <a:cs typeface="Amazon Ember Light" panose="020B0403020204020204" pitchFamily="34" charset="0"/>
              </a:rPr>
              <a:t>ID,</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createVersion=True)</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戻り値：作成したボットの情報を含む辞書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1466490" y="408638"/>
            <a:ext cx="4088921"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put_bot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P407</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8" name="テキスト ボックス 7"/>
          <p:cNvSpPr txBox="1"/>
          <p:nvPr/>
        </p:nvSpPr>
        <p:spPr>
          <a:xfrm>
            <a:off x="5785447" y="408638"/>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Lex</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9" name="テキスト ボックス 8"/>
          <p:cNvSpPr txBox="1"/>
          <p:nvPr/>
        </p:nvSpPr>
        <p:spPr>
          <a:xfrm>
            <a:off x="5785446" y="777970"/>
            <a:ext cx="5886093" cy="1015663"/>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機能：ボットを取得する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get_bot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name </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a:ea typeface="Amazon Ember Light" panose="020B0403020204020204" pitchFamily="34" charset="0"/>
                <a:cs typeface="Amazon Ember Light" panose="020B0403020204020204" pitchFamily="34" charset="0"/>
              </a:rPr>
              <a:t>ボット</a:t>
            </a:r>
            <a:r>
              <a:rPr kumimoji="1" lang="ja-JP" altLang="en-US" sz="1200" b="1" smtClean="0">
                <a:ea typeface="Amazon Ember Light" panose="020B0403020204020204" pitchFamily="34" charset="0"/>
                <a:cs typeface="Amazon Ember Light" panose="020B0403020204020204" pitchFamily="34" charset="0"/>
              </a:rPr>
              <a:t>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versionOrAlias=</a:t>
            </a:r>
            <a:r>
              <a:rPr lang="ja-JP" altLang="en-US" sz="1200" b="1" smtClean="0">
                <a:ea typeface="Amazon Ember Light" panose="020B0403020204020204" pitchFamily="34" charset="0"/>
                <a:cs typeface="Amazon Ember Light" panose="020B0403020204020204" pitchFamily="34" charset="0"/>
              </a:rPr>
              <a:t>バージョンまたはボットエリアス名</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戻り値：ボットの情報を含む辞書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10" name="テキスト ボックス 9"/>
          <p:cNvSpPr txBox="1"/>
          <p:nvPr/>
        </p:nvSpPr>
        <p:spPr>
          <a:xfrm>
            <a:off x="6510067" y="408638"/>
            <a:ext cx="4088921"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get_bot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P409</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1" name="テキスト ボックス 10"/>
          <p:cNvSpPr txBox="1"/>
          <p:nvPr/>
        </p:nvSpPr>
        <p:spPr>
          <a:xfrm>
            <a:off x="741870" y="3353712"/>
            <a:ext cx="72462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Lex</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12" name="テキスト ボックス 11"/>
          <p:cNvSpPr txBox="1"/>
          <p:nvPr/>
        </p:nvSpPr>
        <p:spPr>
          <a:xfrm>
            <a:off x="741870" y="3723044"/>
            <a:ext cx="4572002" cy="1200329"/>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機能：ボットエイリアスを作成する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put_bot_alias</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name </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a:ea typeface="Amazon Ember Light" panose="020B0403020204020204" pitchFamily="34" charset="0"/>
                <a:cs typeface="Amazon Ember Light" panose="020B0403020204020204" pitchFamily="34" charset="0"/>
              </a:rPr>
              <a:t>エイリアス</a:t>
            </a:r>
            <a:r>
              <a:rPr kumimoji="1" lang="ja-JP" altLang="en-US" sz="1200" b="1" smtClean="0">
                <a:ea typeface="Amazon Ember Light" panose="020B0403020204020204" pitchFamily="34" charset="0"/>
                <a:cs typeface="Amazon Ember Light" panose="020B0403020204020204" pitchFamily="34" charset="0"/>
              </a:rPr>
              <a:t>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botName=</a:t>
            </a:r>
            <a:r>
              <a:rPr lang="ja-JP" altLang="en-US" sz="1200" b="1" smtClean="0">
                <a:ea typeface="Amazon Ember Light" panose="020B0403020204020204" pitchFamily="34" charset="0"/>
                <a:cs typeface="Amazon Ember Light" panose="020B0403020204020204" pitchFamily="34" charset="0"/>
              </a:rPr>
              <a:t>ボット名</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botVersion=</a:t>
            </a:r>
            <a:r>
              <a:rPr lang="ja-JP" altLang="en-US" sz="1200" b="1" smtClean="0">
                <a:ea typeface="Amazon Ember Light" panose="020B0403020204020204" pitchFamily="34" charset="0"/>
                <a:cs typeface="Amazon Ember Light" panose="020B0403020204020204" pitchFamily="34" charset="0"/>
              </a:rPr>
              <a:t>ボットのバージョン</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戻り値：作成したボット</a:t>
            </a:r>
            <a:r>
              <a:rPr lang="ja-JP" altLang="en-US" sz="1200" b="1">
                <a:ea typeface="Amazon Ember Light" panose="020B0403020204020204" pitchFamily="34" charset="0"/>
                <a:cs typeface="Amazon Ember Light" panose="020B0403020204020204" pitchFamily="34" charset="0"/>
              </a:rPr>
              <a:t>エイリアス</a:t>
            </a:r>
            <a:r>
              <a:rPr lang="ja-JP" altLang="en-US" sz="1200" b="1" smtClean="0">
                <a:ea typeface="Amazon Ember Light" panose="020B0403020204020204" pitchFamily="34" charset="0"/>
                <a:cs typeface="Amazon Ember Light" panose="020B0403020204020204" pitchFamily="34" charset="0"/>
              </a:rPr>
              <a:t>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13" name="テキスト ボックス 12"/>
          <p:cNvSpPr txBox="1"/>
          <p:nvPr/>
        </p:nvSpPr>
        <p:spPr>
          <a:xfrm>
            <a:off x="1466489" y="3353712"/>
            <a:ext cx="4088921"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put_bot_alias</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P409</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419800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345055"/>
            <a:ext cx="512409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smtClean="0"/>
              <a:t>ボットと文字で会話する</a:t>
            </a:r>
            <a:r>
              <a:rPr kumimoji="1" lang="ja-JP" altLang="en-US" sz="2000" b="1" smtClean="0"/>
              <a:t>（</a:t>
            </a:r>
            <a:r>
              <a:rPr kumimoji="1" lang="en-US" altLang="ja-JP" sz="2000" b="1" smtClean="0"/>
              <a:t>P410</a:t>
            </a:r>
            <a:r>
              <a:rPr kumimoji="1" lang="ja-JP" altLang="en-US" sz="2000" b="1" smtClean="0"/>
              <a:t>～</a:t>
            </a:r>
            <a:r>
              <a:rPr kumimoji="1" lang="en-US" altLang="ja-JP" sz="2000" b="1" smtClean="0"/>
              <a:t>P414</a:t>
            </a:r>
            <a:r>
              <a:rPr kumimoji="1" lang="ja-JP" altLang="en-US" sz="2000" b="1" smtClean="0"/>
              <a:t>）</a:t>
            </a:r>
            <a:endParaRPr kumimoji="1" lang="ja-JP" altLang="en-US" sz="2000" b="1"/>
          </a:p>
        </p:txBody>
      </p:sp>
      <p:sp>
        <p:nvSpPr>
          <p:cNvPr id="3" name="正方形/長方形 2"/>
          <p:cNvSpPr/>
          <p:nvPr/>
        </p:nvSpPr>
        <p:spPr>
          <a:xfrm>
            <a:off x="224286" y="1429970"/>
            <a:ext cx="5124091" cy="4339650"/>
          </a:xfrm>
          <a:prstGeom prst="rect">
            <a:avLst/>
          </a:prstGeom>
          <a:solidFill>
            <a:schemeClr val="accent6">
              <a:lumMod val="20000"/>
              <a:lumOff val="80000"/>
            </a:schemeClr>
          </a:solidFill>
        </p:spPr>
        <p:txBody>
          <a:bodyPr wrap="square">
            <a:spAutoFit/>
          </a:bodyPr>
          <a:lstStyle/>
          <a:p>
            <a:r>
              <a:rPr lang="en-US" altLang="ja-JP" sz="1200" b="1">
                <a:solidFill>
                  <a:srgbClr val="008000"/>
                </a:solidFill>
                <a:latin typeface="Consolas" panose="020B0609020204030204" pitchFamily="49" charset="0"/>
              </a:rPr>
              <a:t># boto3</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boto3</a:t>
            </a:r>
          </a:p>
          <a:p>
            <a:r>
              <a:rPr lang="en-US" altLang="ja-JP" sz="1200" b="1">
                <a:solidFill>
                  <a:srgbClr val="008000"/>
                </a:solidFill>
                <a:latin typeface="Consolas" panose="020B0609020204030204" pitchFamily="49" charset="0"/>
              </a:rPr>
              <a:t># uuid</a:t>
            </a:r>
            <a:r>
              <a:rPr lang="ja-JP" altLang="en-US" sz="1200" b="1">
                <a:solidFill>
                  <a:srgbClr val="008000"/>
                </a:solidFill>
                <a:latin typeface="Consolas" panose="020B0609020204030204" pitchFamily="49" charset="0"/>
              </a:rPr>
              <a:t>インポート</a:t>
            </a:r>
            <a:endParaRPr lang="ja-JP" altLang="en-US"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import</a:t>
            </a:r>
            <a:r>
              <a:rPr lang="en-US" altLang="ja-JP" sz="1200" b="1">
                <a:solidFill>
                  <a:srgbClr val="000000"/>
                </a:solidFill>
                <a:latin typeface="Consolas" panose="020B0609020204030204" pitchFamily="49" charset="0"/>
              </a:rPr>
              <a:t> uuid</a:t>
            </a:r>
          </a:p>
          <a:p>
            <a:r>
              <a:rPr lang="en-US" altLang="ja-JP" sz="1200" b="1">
                <a:solidFill>
                  <a:srgbClr val="008000"/>
                </a:solidFill>
                <a:latin typeface="Consolas" panose="020B0609020204030204" pitchFamily="49" charset="0"/>
              </a:rPr>
              <a:t># LexRuntime</a:t>
            </a:r>
            <a:r>
              <a:rPr lang="ja-JP" altLang="en-US" sz="1200" b="1">
                <a:solidFill>
                  <a:srgbClr val="008000"/>
                </a:solidFill>
                <a:latin typeface="Consolas" panose="020B0609020204030204" pitchFamily="49" charset="0"/>
              </a:rPr>
              <a:t>サービスクライアントを作成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lex_runtime = boto3.client(</a:t>
            </a:r>
            <a:r>
              <a:rPr lang="en-US" altLang="ja-JP" sz="1200" b="1">
                <a:solidFill>
                  <a:srgbClr val="A31515"/>
                </a:solidFill>
                <a:latin typeface="Consolas" panose="020B0609020204030204" pitchFamily="49" charset="0"/>
              </a:rPr>
              <a:t>'lex-runtime'</a:t>
            </a:r>
            <a:r>
              <a:rPr lang="en-US" altLang="ja-JP" sz="1200" b="1">
                <a:solidFill>
                  <a:srgbClr val="000000"/>
                </a:solidFill>
                <a:latin typeface="Consolas" panose="020B0609020204030204" pitchFamily="49" charset="0"/>
              </a:rPr>
              <a:t>, </a:t>
            </a:r>
            <a:r>
              <a:rPr lang="en-US" altLang="ja-JP" sz="1200" b="1">
                <a:solidFill>
                  <a:srgbClr val="A31515"/>
                </a:solidFill>
                <a:latin typeface="Consolas" panose="020B0609020204030204" pitchFamily="49" charset="0"/>
              </a:rPr>
              <a:t>'us-east-1'</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ユーザ</a:t>
            </a:r>
            <a:r>
              <a:rPr lang="en-US" altLang="ja-JP" sz="1200" b="1">
                <a:solidFill>
                  <a:srgbClr val="008000"/>
                </a:solidFill>
                <a:latin typeface="Consolas" panose="020B0609020204030204" pitchFamily="49" charset="0"/>
              </a:rPr>
              <a:t>ID</a:t>
            </a:r>
            <a:r>
              <a:rPr lang="ja-JP" altLang="en-US" sz="1200" b="1">
                <a:solidFill>
                  <a:srgbClr val="008000"/>
                </a:solidFill>
                <a:latin typeface="Consolas" panose="020B0609020204030204" pitchFamily="49" charset="0"/>
              </a:rPr>
              <a:t>を生成</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user = </a:t>
            </a:r>
            <a:r>
              <a:rPr lang="en-US" altLang="ja-JP" sz="1200" b="1">
                <a:solidFill>
                  <a:srgbClr val="267F99"/>
                </a:solidFill>
                <a:latin typeface="Consolas" panose="020B0609020204030204" pitchFamily="49" charset="0"/>
              </a:rPr>
              <a:t>str</a:t>
            </a:r>
            <a:r>
              <a:rPr lang="en-US" altLang="ja-JP" sz="1200" b="1">
                <a:solidFill>
                  <a:srgbClr val="000000"/>
                </a:solidFill>
                <a:latin typeface="Consolas" panose="020B0609020204030204" pitchFamily="49" charset="0"/>
              </a:rPr>
              <a:t>(uuid.uuid1())</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インテントが完了するまで続ける</a:t>
            </a:r>
            <a:endParaRPr lang="ja-JP" altLang="en-US" sz="1200" b="1">
              <a:solidFill>
                <a:srgbClr val="000000"/>
              </a:solidFill>
              <a:latin typeface="Consolas" panose="020B0609020204030204" pitchFamily="49" charset="0"/>
            </a:endParaRPr>
          </a:p>
          <a:p>
            <a:r>
              <a:rPr lang="en-US" altLang="ja-JP" sz="1200" b="1">
                <a:solidFill>
                  <a:srgbClr val="000000"/>
                </a:solidFill>
                <a:latin typeface="Consolas" panose="020B0609020204030204" pitchFamily="49" charset="0"/>
              </a:rPr>
              <a:t>state = </a:t>
            </a:r>
            <a:r>
              <a:rPr lang="en-US" altLang="ja-JP" sz="1200" b="1">
                <a:solidFill>
                  <a:srgbClr val="A31515"/>
                </a:solidFill>
                <a:latin typeface="Consolas" panose="020B0609020204030204" pitchFamily="49" charset="0"/>
              </a:rPr>
              <a:t>''</a:t>
            </a:r>
            <a:endParaRPr lang="en-US" altLang="ja-JP" sz="1200" b="1">
              <a:solidFill>
                <a:srgbClr val="000000"/>
              </a:solidFill>
              <a:latin typeface="Consolas" panose="020B0609020204030204" pitchFamily="49" charset="0"/>
            </a:endParaRPr>
          </a:p>
          <a:p>
            <a:r>
              <a:rPr lang="en-US" altLang="ja-JP" sz="1200" b="1">
                <a:solidFill>
                  <a:srgbClr val="AF00DB"/>
                </a:solidFill>
                <a:latin typeface="Consolas" panose="020B0609020204030204" pitchFamily="49" charset="0"/>
              </a:rPr>
              <a:t>while</a:t>
            </a:r>
            <a:r>
              <a:rPr lang="en-US" altLang="ja-JP" sz="1200" b="1">
                <a:solidFill>
                  <a:srgbClr val="000000"/>
                </a:solidFill>
                <a:latin typeface="Consolas" panose="020B0609020204030204" pitchFamily="49" charset="0"/>
              </a:rPr>
              <a:t> state != </a:t>
            </a:r>
            <a:r>
              <a:rPr lang="en-US" altLang="ja-JP" sz="1200" b="1">
                <a:solidFill>
                  <a:srgbClr val="A31515"/>
                </a:solidFill>
                <a:latin typeface="Consolas" panose="020B0609020204030204" pitchFamily="49" charset="0"/>
              </a:rPr>
              <a:t>'Fulfilled'</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ボットに文字列を送信する</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result = lex_runtime.post_text(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botName</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t>
            </a:r>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botAlias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'MyBotAlias'</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1080"/>
                </a:solidFill>
                <a:latin typeface="Consolas" panose="020B0609020204030204" pitchFamily="49" charset="0"/>
              </a:rPr>
              <a:t>userId</a:t>
            </a:r>
            <a:r>
              <a:rPr lang="en-US" altLang="ja-JP" sz="1200" b="1">
                <a:solidFill>
                  <a:srgbClr val="000000"/>
                </a:solidFill>
                <a:latin typeface="Consolas" panose="020B0609020204030204" pitchFamily="49" charset="0"/>
              </a:rPr>
              <a:t>=user, </a:t>
            </a:r>
            <a:r>
              <a:rPr lang="en-US" altLang="ja-JP" sz="1200" b="1">
                <a:solidFill>
                  <a:srgbClr val="001080"/>
                </a:solidFill>
                <a:latin typeface="Consolas" panose="020B0609020204030204" pitchFamily="49" charset="0"/>
              </a:rPr>
              <a:t>inputText</a:t>
            </a:r>
            <a:r>
              <a:rPr lang="en-US" altLang="ja-JP" sz="1200" b="1">
                <a:solidFill>
                  <a:srgbClr val="000000"/>
                </a:solidFill>
                <a:latin typeface="Consolas" panose="020B0609020204030204" pitchFamily="49" charset="0"/>
              </a:rPr>
              <a:t>=</a:t>
            </a:r>
            <a:r>
              <a:rPr lang="en-US" altLang="ja-JP" sz="1200" b="1">
                <a:solidFill>
                  <a:srgbClr val="795E26"/>
                </a:solidFill>
                <a:latin typeface="Consolas" panose="020B0609020204030204" pitchFamily="49" charset="0"/>
              </a:rPr>
              <a:t>input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'You: '</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ボットの応答を表示</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'Bot:'</a:t>
            </a:r>
            <a:r>
              <a:rPr lang="en-US" altLang="ja-JP" sz="1200" b="1">
                <a:solidFill>
                  <a:srgbClr val="000000"/>
                </a:solidFill>
                <a:latin typeface="Consolas" panose="020B0609020204030204" pitchFamily="49" charset="0"/>
              </a:rPr>
              <a:t>, result[</a:t>
            </a:r>
            <a:r>
              <a:rPr lang="en-US" altLang="ja-JP" sz="1200" b="1">
                <a:solidFill>
                  <a:srgbClr val="A31515"/>
                </a:solidFill>
                <a:latin typeface="Consolas" panose="020B0609020204030204" pitchFamily="49" charset="0"/>
              </a:rPr>
              <a:t>'message'</a:t>
            </a:r>
            <a:r>
              <a:rPr lang="en-US" altLang="ja-JP" sz="1200" b="1">
                <a:solidFill>
                  <a:srgbClr val="000000"/>
                </a:solidFill>
                <a:latin typeface="Consolas" panose="020B0609020204030204" pitchFamily="49" charset="0"/>
              </a:rPr>
              <a:t>])</a:t>
            </a:r>
          </a:p>
          <a:p>
            <a:r>
              <a:rPr lang="en-US" altLang="ja-JP" sz="1200" b="1">
                <a:solidFill>
                  <a:srgbClr val="000000"/>
                </a:solidFill>
                <a:latin typeface="Consolas" panose="020B0609020204030204" pitchFamily="49" charset="0"/>
              </a:rPr>
              <a:t>    </a:t>
            </a:r>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会話の状態を取得</a:t>
            </a:r>
            <a:endParaRPr lang="ja-JP" altLang="en-US" sz="1200" b="1">
              <a:solidFill>
                <a:srgbClr val="000000"/>
              </a:solidFill>
              <a:latin typeface="Consolas" panose="020B0609020204030204" pitchFamily="49" charset="0"/>
            </a:endParaRPr>
          </a:p>
          <a:p>
            <a:r>
              <a:rPr lang="ja-JP" altLang="en-US" sz="1200" b="1">
                <a:solidFill>
                  <a:srgbClr val="000000"/>
                </a:solidFill>
                <a:latin typeface="Consolas" panose="020B0609020204030204" pitchFamily="49" charset="0"/>
              </a:rPr>
              <a:t>    </a:t>
            </a:r>
            <a:r>
              <a:rPr lang="en-US" altLang="ja-JP" sz="1200" b="1">
                <a:solidFill>
                  <a:srgbClr val="000000"/>
                </a:solidFill>
                <a:latin typeface="Consolas" panose="020B0609020204030204" pitchFamily="49" charset="0"/>
              </a:rPr>
              <a:t>state = result[</a:t>
            </a:r>
            <a:r>
              <a:rPr lang="en-US" altLang="ja-JP" sz="1200" b="1">
                <a:solidFill>
                  <a:srgbClr val="A31515"/>
                </a:solidFill>
                <a:latin typeface="Consolas" panose="020B0609020204030204" pitchFamily="49" charset="0"/>
              </a:rPr>
              <a:t>'dialogState'</a:t>
            </a:r>
            <a:r>
              <a:rPr lang="en-US" altLang="ja-JP" sz="1200" b="1">
                <a:solidFill>
                  <a:srgbClr val="000000"/>
                </a:solidFill>
                <a:latin typeface="Consolas" panose="020B0609020204030204" pitchFamily="49" charset="0"/>
              </a:rPr>
              <a:t>]</a:t>
            </a:r>
          </a:p>
          <a:p>
            <a:r>
              <a:rPr lang="en-US" altLang="ja-JP" sz="1200" b="1">
                <a:solidFill>
                  <a:srgbClr val="008000"/>
                </a:solidFill>
                <a:latin typeface="Consolas" panose="020B0609020204030204" pitchFamily="49" charset="0"/>
              </a:rPr>
              <a:t># </a:t>
            </a:r>
            <a:r>
              <a:rPr lang="ja-JP" altLang="en-US" sz="1200" b="1">
                <a:solidFill>
                  <a:srgbClr val="008000"/>
                </a:solidFill>
                <a:latin typeface="Consolas" panose="020B0609020204030204" pitchFamily="49" charset="0"/>
              </a:rPr>
              <a:t>取得したスロットの値を表示</a:t>
            </a:r>
            <a:endParaRPr lang="ja-JP" altLang="en-US" sz="1200" b="1">
              <a:solidFill>
                <a:srgbClr val="000000"/>
              </a:solidFill>
              <a:latin typeface="Consolas" panose="020B0609020204030204" pitchFamily="49" charset="0"/>
            </a:endParaRP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'Flavor   :'</a:t>
            </a:r>
            <a:r>
              <a:rPr lang="en-US" altLang="ja-JP" sz="1200" b="1">
                <a:solidFill>
                  <a:srgbClr val="000000"/>
                </a:solidFill>
                <a:latin typeface="Consolas" panose="020B0609020204030204" pitchFamily="49" charset="0"/>
              </a:rPr>
              <a:t>, result[</a:t>
            </a:r>
            <a:r>
              <a:rPr lang="en-US" altLang="ja-JP" sz="1200" b="1">
                <a:solidFill>
                  <a:srgbClr val="A31515"/>
                </a:solidFill>
                <a:latin typeface="Consolas" panose="020B0609020204030204" pitchFamily="49" charset="0"/>
              </a:rPr>
              <a:t>'slots'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'Flavor'</a:t>
            </a:r>
            <a:r>
              <a:rPr lang="en-US" altLang="ja-JP" sz="1200" b="1">
                <a:solidFill>
                  <a:srgbClr val="000000"/>
                </a:solidFill>
                <a:latin typeface="Consolas" panose="020B0609020204030204" pitchFamily="49" charset="0"/>
              </a:rPr>
              <a:t>])</a:t>
            </a:r>
          </a:p>
          <a:p>
            <a:r>
              <a:rPr lang="en-US" altLang="ja-JP" sz="1200" b="1">
                <a:solidFill>
                  <a:srgbClr val="795E26"/>
                </a:solidFill>
                <a:latin typeface="Consolas" panose="020B0609020204030204" pitchFamily="49" charset="0"/>
              </a:rPr>
              <a:t>print</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'Container:'</a:t>
            </a:r>
            <a:r>
              <a:rPr lang="en-US" altLang="ja-JP" sz="1200" b="1">
                <a:solidFill>
                  <a:srgbClr val="000000"/>
                </a:solidFill>
                <a:latin typeface="Consolas" panose="020B0609020204030204" pitchFamily="49" charset="0"/>
              </a:rPr>
              <a:t>, result[</a:t>
            </a:r>
            <a:r>
              <a:rPr lang="en-US" altLang="ja-JP" sz="1200" b="1">
                <a:solidFill>
                  <a:srgbClr val="A31515"/>
                </a:solidFill>
                <a:latin typeface="Consolas" panose="020B0609020204030204" pitchFamily="49" charset="0"/>
              </a:rPr>
              <a:t>'slots'</a:t>
            </a:r>
            <a:r>
              <a:rPr lang="en-US" altLang="ja-JP" sz="1200" b="1">
                <a:solidFill>
                  <a:srgbClr val="000000"/>
                </a:solidFill>
                <a:latin typeface="Consolas" panose="020B0609020204030204" pitchFamily="49" charset="0"/>
              </a:rPr>
              <a:t>][</a:t>
            </a:r>
            <a:r>
              <a:rPr lang="en-US" altLang="ja-JP" sz="1200" b="1">
                <a:solidFill>
                  <a:srgbClr val="A31515"/>
                </a:solidFill>
                <a:latin typeface="Consolas" panose="020B0609020204030204" pitchFamily="49" charset="0"/>
              </a:rPr>
              <a:t>'Container'</a:t>
            </a:r>
            <a:r>
              <a:rPr lang="en-US" altLang="ja-JP" sz="1200" b="1">
                <a:solidFill>
                  <a:srgbClr val="000000"/>
                </a:solidFill>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4" name="テキスト ボックス 3"/>
          <p:cNvSpPr txBox="1"/>
          <p:nvPr/>
        </p:nvSpPr>
        <p:spPr>
          <a:xfrm>
            <a:off x="5759567" y="1429970"/>
            <a:ext cx="1656273" cy="369332"/>
          </a:xfrm>
          <a:prstGeom prst="rect">
            <a:avLst/>
          </a:prstGeom>
          <a:solidFill>
            <a:schemeClr val="accent6">
              <a:lumMod val="40000"/>
              <a:lumOff val="60000"/>
            </a:schemeClr>
          </a:solid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LexRuntime</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5759567" y="1799302"/>
            <a:ext cx="5886093" cy="1384995"/>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機能：ボットに文字列を送信する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solidFill>
                  <a:srgbClr val="000000"/>
                </a:solidFill>
                <a:latin typeface="Consolas" panose="020B0609020204030204" pitchFamily="49" charset="0"/>
              </a:rPr>
              <a:t>post_text</a:t>
            </a:r>
            <a:r>
              <a:rPr kumimoji="1" lang="en-US" altLang="ja-JP" sz="1200" b="1" smtClean="0">
                <a:ea typeface="Amazon Ember Light" panose="020B0403020204020204" pitchFamily="34" charset="0"/>
                <a:cs typeface="Amazon Ember Light" panose="020B0403020204020204" pitchFamily="34" charset="0"/>
              </a:rPr>
              <a:t>( </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botName </a:t>
            </a:r>
            <a:r>
              <a:rPr kumimoji="1" lang="en-US" altLang="ja-JP" sz="1200" b="1" smtClean="0">
                <a:ea typeface="Amazon Ember Light" panose="020B0403020204020204" pitchFamily="34" charset="0"/>
                <a:cs typeface="Amazon Ember Light" panose="020B0403020204020204" pitchFamily="34" charset="0"/>
              </a:rPr>
              <a:t>= </a:t>
            </a:r>
            <a:r>
              <a:rPr lang="ja-JP" altLang="en-US" sz="1200" b="1">
                <a:ea typeface="Amazon Ember Light" panose="020B0403020204020204" pitchFamily="34" charset="0"/>
                <a:cs typeface="Amazon Ember Light" panose="020B0403020204020204" pitchFamily="34" charset="0"/>
              </a:rPr>
              <a:t>ボット</a:t>
            </a:r>
            <a:r>
              <a:rPr kumimoji="1" lang="ja-JP" altLang="en-US" sz="1200" b="1" smtClean="0">
                <a:ea typeface="Amazon Ember Light" panose="020B0403020204020204" pitchFamily="34" charset="0"/>
                <a:cs typeface="Amazon Ember Light" panose="020B0403020204020204" pitchFamily="34" charset="0"/>
              </a:rPr>
              <a:t>名</a:t>
            </a:r>
            <a:r>
              <a:rPr kumimoji="1"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botAlias=</a:t>
            </a:r>
            <a:r>
              <a:rPr lang="ja-JP" altLang="en-US" sz="1200" b="1" smtClean="0">
                <a:ea typeface="Amazon Ember Light" panose="020B0403020204020204" pitchFamily="34" charset="0"/>
                <a:cs typeface="Amazon Ember Light" panose="020B0403020204020204" pitchFamily="34" charset="0"/>
              </a:rPr>
              <a:t>ボットエリアス名</a:t>
            </a:r>
            <a:r>
              <a:rPr lang="en-US" altLang="ja-JP" sz="1200" b="1" smtClean="0">
                <a:ea typeface="Amazon Ember Light" panose="020B0403020204020204" pitchFamily="34" charset="0"/>
                <a:cs typeface="Amazon Ember Light" panose="020B0403020204020204" pitchFamily="34" charset="0"/>
              </a:rPr>
              <a:t>,</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userId=</a:t>
            </a:r>
            <a:r>
              <a:rPr lang="ja-JP" altLang="en-US" sz="1200" b="1" smtClean="0">
                <a:ea typeface="Amazon Ember Light" panose="020B0403020204020204" pitchFamily="34" charset="0"/>
                <a:cs typeface="Amazon Ember Light" panose="020B0403020204020204" pitchFamily="34" charset="0"/>
              </a:rPr>
              <a:t>ユーザ</a:t>
            </a:r>
            <a:r>
              <a:rPr lang="en-US" altLang="ja-JP" sz="1200" b="1" smtClean="0">
                <a:ea typeface="Amazon Ember Light" panose="020B0403020204020204" pitchFamily="34" charset="0"/>
                <a:cs typeface="Amazon Ember Light" panose="020B0403020204020204" pitchFamily="34" charset="0"/>
              </a:rPr>
              <a:t>ID,</a:t>
            </a:r>
          </a:p>
          <a:p>
            <a:r>
              <a:rPr lang="en-US" altLang="ja-JP" sz="1200" b="1">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inputText=</a:t>
            </a:r>
            <a:r>
              <a:rPr lang="ja-JP" altLang="en-US" sz="1200" b="1" smtClean="0">
                <a:ea typeface="Amazon Ember Light" panose="020B0403020204020204" pitchFamily="34" charset="0"/>
                <a:cs typeface="Amazon Ember Light" panose="020B0403020204020204" pitchFamily="34" charset="0"/>
              </a:rPr>
              <a:t>送信する文字列</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戻り値：ボットの</a:t>
            </a:r>
            <a:r>
              <a:rPr lang="ja-JP" altLang="en-US" sz="1200" b="1">
                <a:ea typeface="Amazon Ember Light" panose="020B0403020204020204" pitchFamily="34" charset="0"/>
                <a:cs typeface="Amazon Ember Light" panose="020B0403020204020204" pitchFamily="34" charset="0"/>
              </a:rPr>
              <a:t>応答</a:t>
            </a:r>
            <a:r>
              <a:rPr lang="ja-JP" altLang="en-US" sz="1200" b="1" smtClean="0">
                <a:ea typeface="Amazon Ember Light" panose="020B0403020204020204" pitchFamily="34" charset="0"/>
                <a:cs typeface="Amazon Ember Light" panose="020B0403020204020204" pitchFamily="34" charset="0"/>
              </a:rPr>
              <a:t>や会話の状態を含む辞書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7415841" y="1429970"/>
            <a:ext cx="4088921" cy="369332"/>
          </a:xfrm>
          <a:prstGeom prst="rect">
            <a:avLst/>
          </a:prstGeom>
          <a:noFill/>
        </p:spPr>
        <p:txBody>
          <a:bodyPr wrap="square" rtlCol="0">
            <a:spAutoFit/>
          </a:bodyPr>
          <a:lstStyle/>
          <a:p>
            <a:r>
              <a:rPr kumimoji="1" lang="en-US" altLang="ja-JP" b="1" smtClean="0">
                <a:ea typeface="Amazon Ember Light" panose="020B0403020204020204" pitchFamily="34" charset="0"/>
                <a:cs typeface="Amazon Ember Light" panose="020B0403020204020204" pitchFamily="34" charset="0"/>
              </a:rPr>
              <a:t>post_text</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P414</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8308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441672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t>Comprehend</a:t>
            </a:r>
            <a:r>
              <a:rPr lang="ja-JP" altLang="en-US" sz="2000" b="1" smtClean="0"/>
              <a:t>の利用場面</a:t>
            </a:r>
            <a:endParaRPr kumimoji="1" lang="ja-JP" altLang="en-US" sz="2000" b="1"/>
          </a:p>
        </p:txBody>
      </p:sp>
      <p:sp>
        <p:nvSpPr>
          <p:cNvPr id="3" name="テキスト ボックス 2"/>
          <p:cNvSpPr txBox="1"/>
          <p:nvPr/>
        </p:nvSpPr>
        <p:spPr>
          <a:xfrm>
            <a:off x="483079" y="1017917"/>
            <a:ext cx="8531525" cy="369332"/>
          </a:xfrm>
          <a:prstGeom prst="rect">
            <a:avLst/>
          </a:prstGeom>
          <a:solidFill>
            <a:schemeClr val="accent6">
              <a:lumMod val="20000"/>
              <a:lumOff val="80000"/>
            </a:schemeClr>
          </a:solidFill>
        </p:spPr>
        <p:txBody>
          <a:bodyPr wrap="square" rtlCol="0">
            <a:spAutoFit/>
          </a:bodyPr>
          <a:lstStyle/>
          <a:p>
            <a:r>
              <a:rPr kumimoji="1" lang="ja-JP" altLang="en-US" b="1" smtClean="0"/>
              <a:t>多数の文章から大まかな傾向を調べたいとき役に立つ</a:t>
            </a:r>
            <a:endParaRPr kumimoji="1" lang="ja-JP" altLang="en-US" b="1"/>
          </a:p>
        </p:txBody>
      </p:sp>
      <p:sp>
        <p:nvSpPr>
          <p:cNvPr id="4" name="テキスト ボックス 3"/>
          <p:cNvSpPr txBox="1"/>
          <p:nvPr/>
        </p:nvSpPr>
        <p:spPr>
          <a:xfrm>
            <a:off x="483080" y="1715053"/>
            <a:ext cx="8531524" cy="923330"/>
          </a:xfrm>
          <a:prstGeom prst="rect">
            <a:avLst/>
          </a:prstGeom>
          <a:solidFill>
            <a:schemeClr val="accent6">
              <a:lumMod val="20000"/>
              <a:lumOff val="80000"/>
            </a:schemeClr>
          </a:solidFill>
        </p:spPr>
        <p:txBody>
          <a:bodyPr wrap="square" rtlCol="0">
            <a:spAutoFit/>
          </a:bodyPr>
          <a:lstStyle/>
          <a:p>
            <a:r>
              <a:rPr kumimoji="1" lang="ja-JP" altLang="en-US" b="1" smtClean="0"/>
              <a:t>ある商品のレビューが大量にあるときに、文章から感情を推測することによって、全体として肯定的なレビューが多いのか、否定的なレビューが多いのかを調べることができる。</a:t>
            </a:r>
            <a:endParaRPr kumimoji="1" lang="ja-JP" altLang="en-US" b="1"/>
          </a:p>
        </p:txBody>
      </p:sp>
      <p:sp>
        <p:nvSpPr>
          <p:cNvPr id="5" name="ホームベース 4"/>
          <p:cNvSpPr/>
          <p:nvPr/>
        </p:nvSpPr>
        <p:spPr>
          <a:xfrm>
            <a:off x="224285" y="2966187"/>
            <a:ext cx="3804251"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smtClean="0"/>
              <a:t>Comprehend</a:t>
            </a:r>
            <a:r>
              <a:rPr lang="ja-JP" altLang="en-US" sz="2000" b="1" smtClean="0"/>
              <a:t>が対応する言語</a:t>
            </a:r>
            <a:endParaRPr kumimoji="1" lang="ja-JP" altLang="en-US" sz="2000" b="1"/>
          </a:p>
        </p:txBody>
      </p:sp>
      <p:graphicFrame>
        <p:nvGraphicFramePr>
          <p:cNvPr id="6" name="表 5"/>
          <p:cNvGraphicFramePr>
            <a:graphicFrameLocks noGrp="1"/>
          </p:cNvGraphicFramePr>
          <p:nvPr>
            <p:extLst>
              <p:ext uri="{D42A27DB-BD31-4B8C-83A1-F6EECF244321}">
                <p14:modId xmlns:p14="http://schemas.microsoft.com/office/powerpoint/2010/main" val="2193151248"/>
              </p:ext>
            </p:extLst>
          </p:nvPr>
        </p:nvGraphicFramePr>
        <p:xfrm>
          <a:off x="224285" y="3578329"/>
          <a:ext cx="3835400" cy="1743075"/>
        </p:xfrm>
        <a:graphic>
          <a:graphicData uri="http://schemas.openxmlformats.org/drawingml/2006/table">
            <a:tbl>
              <a:tblPr/>
              <a:tblGrid>
                <a:gridCol w="1917700">
                  <a:extLst>
                    <a:ext uri="{9D8B030D-6E8A-4147-A177-3AD203B41FA5}">
                      <a16:colId xmlns:a16="http://schemas.microsoft.com/office/drawing/2014/main" val="3849323135"/>
                    </a:ext>
                  </a:extLst>
                </a:gridCol>
                <a:gridCol w="1917700">
                  <a:extLst>
                    <a:ext uri="{9D8B030D-6E8A-4147-A177-3AD203B41FA5}">
                      <a16:colId xmlns:a16="http://schemas.microsoft.com/office/drawing/2014/main" val="3140748421"/>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言語コード</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言語名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7832949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ドイツ語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30509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英語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345820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スペイン語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0268731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fr</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フランス語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5200301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イタリア語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6894019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ポルトガル語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76439635"/>
                  </a:ext>
                </a:extLst>
              </a:tr>
            </a:tbl>
          </a:graphicData>
        </a:graphic>
      </p:graphicFrame>
      <p:sp>
        <p:nvSpPr>
          <p:cNvPr id="8" name="右矢印 7"/>
          <p:cNvSpPr/>
          <p:nvPr/>
        </p:nvSpPr>
        <p:spPr>
          <a:xfrm>
            <a:off x="4477110" y="3867583"/>
            <a:ext cx="879894" cy="11645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表 8"/>
          <p:cNvGraphicFramePr>
            <a:graphicFrameLocks noGrp="1"/>
          </p:cNvGraphicFramePr>
          <p:nvPr>
            <p:extLst>
              <p:ext uri="{D42A27DB-BD31-4B8C-83A1-F6EECF244321}">
                <p14:modId xmlns:p14="http://schemas.microsoft.com/office/powerpoint/2010/main" val="1310216039"/>
              </p:ext>
            </p:extLst>
          </p:nvPr>
        </p:nvGraphicFramePr>
        <p:xfrm>
          <a:off x="5653659" y="3220666"/>
          <a:ext cx="3835400" cy="3228975"/>
        </p:xfrm>
        <a:graphic>
          <a:graphicData uri="http://schemas.openxmlformats.org/drawingml/2006/table">
            <a:tbl>
              <a:tblPr/>
              <a:tblGrid>
                <a:gridCol w="1917700">
                  <a:extLst>
                    <a:ext uri="{9D8B030D-6E8A-4147-A177-3AD203B41FA5}">
                      <a16:colId xmlns:a16="http://schemas.microsoft.com/office/drawing/2014/main" val="3849323135"/>
                    </a:ext>
                  </a:extLst>
                </a:gridCol>
                <a:gridCol w="1917700">
                  <a:extLst>
                    <a:ext uri="{9D8B030D-6E8A-4147-A177-3AD203B41FA5}">
                      <a16:colId xmlns:a16="http://schemas.microsoft.com/office/drawing/2014/main" val="3140748421"/>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言語コード</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言語名</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7832949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ドイツ語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30509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en</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英語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3458202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スペイン語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0268731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fr</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フランス語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5200301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it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イタリア語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68940196"/>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ポルトガル語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76439635"/>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ja</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smtClean="0">
                          <a:solidFill>
                            <a:srgbClr val="000000"/>
                          </a:solidFill>
                          <a:effectLst/>
                          <a:latin typeface="游ゴシック" panose="020B0400000000000000" pitchFamily="50" charset="-128"/>
                          <a:ea typeface="+mn-ea"/>
                        </a:rPr>
                        <a:t>日本語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01967711"/>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zh-TW</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smtClean="0">
                          <a:solidFill>
                            <a:srgbClr val="000000"/>
                          </a:solidFill>
                          <a:effectLst/>
                          <a:latin typeface="游ゴシック" panose="020B0400000000000000" pitchFamily="50" charset="-128"/>
                          <a:ea typeface="+mn-ea"/>
                        </a:rPr>
                        <a:t>中国語（繁体字）</a:t>
                      </a:r>
                      <a:endParaRPr lang="ja-JP" altLang="en-US" sz="1100" b="1" i="0" u="none" strike="noStrike">
                        <a:solidFill>
                          <a:srgbClr val="000000"/>
                        </a:solidFill>
                        <a:effectLst/>
                        <a:latin typeface="游ゴシック" panose="020B0400000000000000" pitchFamily="50" charset="-128"/>
                        <a:ea typeface="+mn-ea"/>
                      </a:endParaRP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36833378"/>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zh</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zh-TW" altLang="en-US" sz="1100" b="1" i="0" u="none" strike="noStrike" smtClean="0">
                          <a:solidFill>
                            <a:srgbClr val="000000"/>
                          </a:solidFill>
                          <a:effectLst/>
                          <a:latin typeface="游ゴシック" panose="020B0400000000000000" pitchFamily="50" charset="-128"/>
                          <a:ea typeface="游ゴシック" panose="020B0400000000000000" pitchFamily="50" charset="-128"/>
                        </a:rPr>
                        <a:t>中国語（簡体字）</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7865786"/>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ko</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zh-TW" altLang="en-US" sz="1100" b="1" i="0" u="none" strike="noStrike" smtClean="0">
                          <a:solidFill>
                            <a:srgbClr val="000000"/>
                          </a:solidFill>
                          <a:effectLst/>
                          <a:latin typeface="游ゴシック" panose="020B0400000000000000" pitchFamily="50" charset="-128"/>
                          <a:ea typeface="游ゴシック" panose="020B0400000000000000" pitchFamily="50" charset="-128"/>
                        </a:rPr>
                        <a:t>韓国語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31909504"/>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hi</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smtClean="0">
                          <a:solidFill>
                            <a:srgbClr val="000000"/>
                          </a:solidFill>
                          <a:effectLst/>
                          <a:latin typeface="游ゴシック" panose="020B0400000000000000" pitchFamily="50" charset="-128"/>
                          <a:ea typeface="+mn-ea"/>
                        </a:rPr>
                        <a:t>ヒンディー語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0785228"/>
                  </a:ext>
                </a:extLst>
              </a:tr>
              <a:tr h="247650">
                <a:tc>
                  <a:txBody>
                    <a:bodyPr/>
                    <a:lstStyle/>
                    <a:p>
                      <a:pPr algn="l" fontAlgn="ctr"/>
                      <a:r>
                        <a:rPr lang="en-US" sz="1100" b="1" i="0" u="none" strike="noStrike" smtClean="0">
                          <a:solidFill>
                            <a:srgbClr val="000000"/>
                          </a:solidFill>
                          <a:effectLst/>
                          <a:latin typeface="游ゴシック" panose="020B0400000000000000" pitchFamily="50" charset="-128"/>
                          <a:ea typeface="游ゴシック" panose="020B0400000000000000" pitchFamily="50" charset="-128"/>
                        </a:rPr>
                        <a:t>ar</a:t>
                      </a:r>
                      <a:endParaRPr 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smtClean="0">
                          <a:solidFill>
                            <a:srgbClr val="000000"/>
                          </a:solidFill>
                          <a:effectLst/>
                          <a:latin typeface="游ゴシック" panose="020B0400000000000000" pitchFamily="50" charset="-128"/>
                          <a:ea typeface="+mn-ea"/>
                        </a:rPr>
                        <a:t>アラビア</a:t>
                      </a:r>
                      <a:r>
                        <a:rPr lang="zh-TW" altLang="en-US" sz="1100" b="1" i="0" u="none" strike="noStrike" smtClean="0">
                          <a:solidFill>
                            <a:srgbClr val="000000"/>
                          </a:solidFill>
                          <a:effectLst/>
                          <a:latin typeface="游ゴシック" panose="020B0400000000000000" pitchFamily="50" charset="-128"/>
                          <a:ea typeface="游ゴシック" panose="020B0400000000000000" pitchFamily="50" charset="-128"/>
                        </a:rPr>
                        <a:t>語</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0541137"/>
                  </a:ext>
                </a:extLst>
              </a:tr>
            </a:tbl>
          </a:graphicData>
        </a:graphic>
      </p:graphicFrame>
      <p:sp>
        <p:nvSpPr>
          <p:cNvPr id="10" name="テキスト ボックス 9"/>
          <p:cNvSpPr txBox="1"/>
          <p:nvPr/>
        </p:nvSpPr>
        <p:spPr>
          <a:xfrm>
            <a:off x="224285" y="5443268"/>
            <a:ext cx="4149307" cy="369332"/>
          </a:xfrm>
          <a:prstGeom prst="rect">
            <a:avLst/>
          </a:prstGeom>
          <a:noFill/>
        </p:spPr>
        <p:txBody>
          <a:bodyPr wrap="square" rtlCol="0">
            <a:spAutoFit/>
          </a:bodyPr>
          <a:lstStyle/>
          <a:p>
            <a:r>
              <a:rPr lang="ja-JP" altLang="en-US" b="1" smtClean="0"/>
              <a:t>👆</a:t>
            </a:r>
            <a:r>
              <a:rPr lang="ja-JP" altLang="en-US" b="1" smtClean="0"/>
              <a:t>テキスト</a:t>
            </a:r>
            <a:r>
              <a:rPr lang="ja-JP" altLang="en-US" b="1"/>
              <a:t>出版</a:t>
            </a:r>
            <a:r>
              <a:rPr lang="ja-JP" altLang="en-US" b="1" smtClean="0"/>
              <a:t>時</a:t>
            </a:r>
            <a:endParaRPr kumimoji="1" lang="ja-JP" altLang="en-US" b="1"/>
          </a:p>
        </p:txBody>
      </p:sp>
      <p:sp>
        <p:nvSpPr>
          <p:cNvPr id="11" name="テキスト ボックス 10"/>
          <p:cNvSpPr txBox="1"/>
          <p:nvPr/>
        </p:nvSpPr>
        <p:spPr>
          <a:xfrm>
            <a:off x="9639066" y="3290479"/>
            <a:ext cx="1987186" cy="369332"/>
          </a:xfrm>
          <a:prstGeom prst="rect">
            <a:avLst/>
          </a:prstGeom>
          <a:noFill/>
        </p:spPr>
        <p:txBody>
          <a:bodyPr wrap="square" rtlCol="0">
            <a:spAutoFit/>
          </a:bodyPr>
          <a:lstStyle/>
          <a:p>
            <a:r>
              <a:rPr lang="ja-JP" altLang="en-US" b="1" smtClean="0"/>
              <a:t>👈</a:t>
            </a:r>
            <a:r>
              <a:rPr lang="en-US" altLang="ja-JP" b="1" smtClean="0"/>
              <a:t>2022</a:t>
            </a:r>
            <a:r>
              <a:rPr lang="ja-JP" altLang="en-US" b="1" smtClean="0"/>
              <a:t>年時</a:t>
            </a:r>
            <a:endParaRPr kumimoji="1" lang="ja-JP" altLang="en-US" b="1"/>
          </a:p>
        </p:txBody>
      </p:sp>
    </p:spTree>
    <p:extLst>
      <p:ext uri="{BB962C8B-B14F-4D97-AF65-F5344CB8AC3E}">
        <p14:creationId xmlns:p14="http://schemas.microsoft.com/office/powerpoint/2010/main" val="77665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4416725"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言語</a:t>
            </a:r>
            <a:r>
              <a:rPr lang="ja-JP" altLang="en-US" sz="2000" b="1" smtClean="0"/>
              <a:t>を検出する</a:t>
            </a:r>
            <a:r>
              <a:rPr kumimoji="1" lang="ja-JP" altLang="en-US" sz="2000" b="1" smtClean="0"/>
              <a:t>（</a:t>
            </a:r>
            <a:r>
              <a:rPr kumimoji="1" lang="en-US" altLang="ja-JP" sz="2000" b="1" smtClean="0"/>
              <a:t>P269</a:t>
            </a:r>
            <a:r>
              <a:rPr kumimoji="1" lang="ja-JP" altLang="en-US" sz="2000" b="1" smtClean="0"/>
              <a:t>～</a:t>
            </a:r>
            <a:r>
              <a:rPr kumimoji="1" lang="en-US" altLang="ja-JP" sz="2000" b="1" smtClean="0"/>
              <a:t>P271</a:t>
            </a:r>
            <a:r>
              <a:rPr kumimoji="1" lang="ja-JP" altLang="en-US" sz="2000" b="1" smtClean="0"/>
              <a:t>）</a:t>
            </a:r>
            <a:endParaRPr kumimoji="1" lang="ja-JP" altLang="en-US" sz="2000" b="1"/>
          </a:p>
        </p:txBody>
      </p:sp>
      <p:sp>
        <p:nvSpPr>
          <p:cNvPr id="3" name="正方形/長方形 2"/>
          <p:cNvSpPr/>
          <p:nvPr/>
        </p:nvSpPr>
        <p:spPr>
          <a:xfrm>
            <a:off x="301925" y="835911"/>
            <a:ext cx="6768860" cy="646331"/>
          </a:xfrm>
          <a:prstGeom prst="rect">
            <a:avLst/>
          </a:prstGeom>
          <a:solidFill>
            <a:schemeClr val="accent6">
              <a:lumMod val="20000"/>
              <a:lumOff val="80000"/>
            </a:schemeClr>
          </a:solidFill>
        </p:spPr>
        <p:txBody>
          <a:bodyPr wrap="square">
            <a:spAutoFit/>
          </a:bodyPr>
          <a:lstStyle/>
          <a:p>
            <a:r>
              <a:rPr lang="en-US" altLang="ja-JP" b="1" smtClean="0">
                <a:solidFill>
                  <a:srgbClr val="A31515"/>
                </a:solidFill>
                <a:effectLst/>
                <a:latin typeface="Consolas" panose="020B0609020204030204" pitchFamily="49" charset="0"/>
              </a:rPr>
              <a:t>I'm looking forward to visiting Japan next summer.</a:t>
            </a:r>
          </a:p>
          <a:p>
            <a:r>
              <a:rPr lang="ja-JP" altLang="en-US" b="1" smtClean="0">
                <a:solidFill>
                  <a:srgbClr val="A31515"/>
                </a:solidFill>
                <a:latin typeface="Consolas" panose="020B0609020204030204" pitchFamily="49" charset="0"/>
              </a:rPr>
              <a:t>（来年の夏に日本を訪れるのを楽しみにしています。）</a:t>
            </a:r>
            <a:endParaRPr lang="en-US" altLang="ja-JP" b="1">
              <a:solidFill>
                <a:srgbClr val="000000"/>
              </a:solidFill>
              <a:effectLst/>
              <a:latin typeface="Consolas" panose="020B0609020204030204" pitchFamily="49" charset="0"/>
            </a:endParaRPr>
          </a:p>
        </p:txBody>
      </p:sp>
      <p:sp>
        <p:nvSpPr>
          <p:cNvPr id="4" name="フローチャート: 定義済み処理 3"/>
          <p:cNvSpPr/>
          <p:nvPr/>
        </p:nvSpPr>
        <p:spPr>
          <a:xfrm>
            <a:off x="4717569" y="1864649"/>
            <a:ext cx="4728356"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detect_dominant_language</a:t>
            </a:r>
          </a:p>
          <a:p>
            <a:pPr algn="ctr"/>
            <a:r>
              <a:rPr lang="ja-JP" altLang="en-US" b="1"/>
              <a:t>メソッド</a:t>
            </a:r>
            <a:endParaRPr kumimoji="1" lang="ja-JP" altLang="en-US" b="1"/>
          </a:p>
        </p:txBody>
      </p:sp>
      <p:sp>
        <p:nvSpPr>
          <p:cNvPr id="5" name="正方形/長方形 4"/>
          <p:cNvSpPr/>
          <p:nvPr/>
        </p:nvSpPr>
        <p:spPr>
          <a:xfrm>
            <a:off x="301925" y="2998340"/>
            <a:ext cx="5926348" cy="3017301"/>
          </a:xfrm>
          <a:prstGeom prst="rect">
            <a:avLst/>
          </a:prstGeom>
          <a:solidFill>
            <a:schemeClr val="accent4">
              <a:lumMod val="20000"/>
              <a:lumOff val="80000"/>
            </a:schemeClr>
          </a:solidFill>
        </p:spPr>
        <p:txBody>
          <a:bodyPr wrap="square">
            <a:spAutoFit/>
          </a:bodyPr>
          <a:lstStyle/>
          <a:p>
            <a:pPr>
              <a:lnSpc>
                <a:spcPts val="1200"/>
              </a:lnSpc>
            </a:pP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"Languages"</a:t>
            </a: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"LanguageCode"</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"en"</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"Score"</a:t>
            </a:r>
            <a:r>
              <a:rPr lang="en-US" altLang="ja-JP" sz="1200" b="1" smtClean="0">
                <a:solidFill>
                  <a:srgbClr val="000000"/>
                </a:solidFill>
                <a:effectLst/>
                <a:latin typeface="Consolas" panose="020B0609020204030204" pitchFamily="49" charset="0"/>
              </a:rPr>
              <a:t>: </a:t>
            </a:r>
            <a:r>
              <a:rPr lang="en-US" altLang="ja-JP" sz="1200" b="1" smtClean="0">
                <a:solidFill>
                  <a:srgbClr val="098658"/>
                </a:solidFill>
                <a:effectLst/>
                <a:latin typeface="Consolas" panose="020B0609020204030204" pitchFamily="49" charset="0"/>
              </a:rPr>
              <a:t>0.9679933786392212</a:t>
            </a:r>
            <a:endParaRPr lang="en-US" altLang="ja-JP" sz="1200" b="1" smtClean="0">
              <a:solidFill>
                <a:srgbClr val="000000"/>
              </a:solidFill>
              <a:effectLst/>
              <a:latin typeface="Consolas" panose="020B0609020204030204" pitchFamily="49" charset="0"/>
            </a:endParaRPr>
          </a:p>
          <a:p>
            <a:pPr>
              <a:lnSpc>
                <a:spcPts val="1200"/>
              </a:lnSpc>
            </a:pP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"ResponseMetadata"</a:t>
            </a: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"RequestId"</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"71f3e3cf-17d4-4961-bd3e-8b5d08f0d607"</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"HTTPStatusCode"</a:t>
            </a:r>
            <a:r>
              <a:rPr lang="en-US" altLang="ja-JP" sz="1200" b="1" smtClean="0">
                <a:solidFill>
                  <a:srgbClr val="000000"/>
                </a:solidFill>
                <a:effectLst/>
                <a:latin typeface="Consolas" panose="020B0609020204030204" pitchFamily="49" charset="0"/>
              </a:rPr>
              <a:t>: </a:t>
            </a:r>
            <a:r>
              <a:rPr lang="en-US" altLang="ja-JP" sz="1200" b="1" smtClean="0">
                <a:solidFill>
                  <a:srgbClr val="098658"/>
                </a:solidFill>
                <a:effectLst/>
                <a:latin typeface="Consolas" panose="020B0609020204030204" pitchFamily="49" charset="0"/>
              </a:rPr>
              <a:t>200</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"HTTPHeaders"</a:t>
            </a: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"x-amzn-requestid"</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"71f3e3cf-17d4-4961-bd3e-8b5d08f0d607"</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"content-type"</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"application/x-amz-json-1.1"</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"content-length"</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"64"</a:t>
            </a:r>
            <a:r>
              <a:rPr lang="en-US" altLang="ja-JP" sz="1200" b="1" smtClean="0">
                <a:solidFill>
                  <a:srgbClr val="000000"/>
                </a:solidFill>
                <a:effectLst/>
                <a:latin typeface="Consolas" panose="020B0609020204030204" pitchFamily="49" charset="0"/>
              </a:rPr>
              <a:t>,</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"date"</a:t>
            </a:r>
            <a:r>
              <a:rPr lang="en-US" altLang="ja-JP" sz="1200" b="1" smtClean="0">
                <a:solidFill>
                  <a:srgbClr val="000000"/>
                </a:solidFill>
                <a:effectLst/>
                <a:latin typeface="Consolas" panose="020B0609020204030204" pitchFamily="49" charset="0"/>
              </a:rPr>
              <a:t>: </a:t>
            </a:r>
            <a:r>
              <a:rPr lang="en-US" altLang="ja-JP" sz="1200" b="1" smtClean="0">
                <a:solidFill>
                  <a:srgbClr val="A31515"/>
                </a:solidFill>
                <a:effectLst/>
                <a:latin typeface="Consolas" panose="020B0609020204030204" pitchFamily="49" charset="0"/>
              </a:rPr>
              <a:t>"Mon, 23 May 2022 08:31:29 GMT"</a:t>
            </a:r>
            <a:endParaRPr lang="en-US" altLang="ja-JP" sz="1200" b="1" smtClean="0">
              <a:solidFill>
                <a:srgbClr val="000000"/>
              </a:solidFill>
              <a:effectLst/>
              <a:latin typeface="Consolas" panose="020B0609020204030204" pitchFamily="49" charset="0"/>
            </a:endParaRPr>
          </a:p>
          <a:p>
            <a:pPr>
              <a:lnSpc>
                <a:spcPts val="1200"/>
              </a:lnSpc>
            </a:pP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    </a:t>
            </a:r>
            <a:r>
              <a:rPr lang="en-US" altLang="ja-JP" sz="1200" b="1" smtClean="0">
                <a:solidFill>
                  <a:srgbClr val="0451A5"/>
                </a:solidFill>
                <a:effectLst/>
                <a:latin typeface="Consolas" panose="020B0609020204030204" pitchFamily="49" charset="0"/>
              </a:rPr>
              <a:t>"RetryAttempts"</a:t>
            </a:r>
            <a:r>
              <a:rPr lang="en-US" altLang="ja-JP" sz="1200" b="1" smtClean="0">
                <a:solidFill>
                  <a:srgbClr val="000000"/>
                </a:solidFill>
                <a:effectLst/>
                <a:latin typeface="Consolas" panose="020B0609020204030204" pitchFamily="49" charset="0"/>
              </a:rPr>
              <a:t>: </a:t>
            </a:r>
            <a:r>
              <a:rPr lang="en-US" altLang="ja-JP" sz="1200" b="1" smtClean="0">
                <a:solidFill>
                  <a:srgbClr val="098658"/>
                </a:solidFill>
                <a:effectLst/>
                <a:latin typeface="Consolas" panose="020B0609020204030204" pitchFamily="49" charset="0"/>
              </a:rPr>
              <a:t>0</a:t>
            </a:r>
            <a:endParaRPr lang="en-US" altLang="ja-JP" sz="1200" b="1" smtClean="0">
              <a:solidFill>
                <a:srgbClr val="000000"/>
              </a:solidFill>
              <a:effectLst/>
              <a:latin typeface="Consolas" panose="020B0609020204030204" pitchFamily="49" charset="0"/>
            </a:endParaRPr>
          </a:p>
          <a:p>
            <a:pPr>
              <a:lnSpc>
                <a:spcPts val="1200"/>
              </a:lnSpc>
            </a:pPr>
            <a:r>
              <a:rPr lang="en-US" altLang="ja-JP" sz="1200" b="1" smtClean="0">
                <a:solidFill>
                  <a:srgbClr val="000000"/>
                </a:solidFill>
                <a:effectLst/>
                <a:latin typeface="Consolas" panose="020B0609020204030204" pitchFamily="49" charset="0"/>
              </a:rPr>
              <a:t>  }</a:t>
            </a:r>
          </a:p>
          <a:p>
            <a:pPr>
              <a:lnSpc>
                <a:spcPts val="1200"/>
              </a:lnSpc>
            </a:pPr>
            <a:r>
              <a:rPr lang="en-US" altLang="ja-JP" sz="1200" b="1" smtClean="0">
                <a:solidFill>
                  <a:srgbClr val="000000"/>
                </a:solidFill>
                <a:effectLst/>
                <a:latin typeface="Consolas" panose="020B0609020204030204" pitchFamily="49" charset="0"/>
              </a:rPr>
              <a:t>}</a:t>
            </a:r>
            <a:endParaRPr lang="en-US" altLang="ja-JP" sz="1200" b="1">
              <a:solidFill>
                <a:srgbClr val="000000"/>
              </a:solidFill>
              <a:effectLst/>
              <a:latin typeface="Consolas" panose="020B0609020204030204" pitchFamily="49" charset="0"/>
            </a:endParaRPr>
          </a:p>
        </p:txBody>
      </p:sp>
      <p:sp>
        <p:nvSpPr>
          <p:cNvPr id="6" name="下矢印 5"/>
          <p:cNvSpPr/>
          <p:nvPr/>
        </p:nvSpPr>
        <p:spPr>
          <a:xfrm>
            <a:off x="3571336" y="1628040"/>
            <a:ext cx="684362" cy="1210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889420622"/>
              </p:ext>
            </p:extLst>
          </p:nvPr>
        </p:nvGraphicFramePr>
        <p:xfrm>
          <a:off x="6676966" y="3101857"/>
          <a:ext cx="5118100" cy="1000125"/>
        </p:xfrm>
        <a:graphic>
          <a:graphicData uri="http://schemas.openxmlformats.org/drawingml/2006/table">
            <a:tbl>
              <a:tblPr/>
              <a:tblGrid>
                <a:gridCol w="1459595">
                  <a:extLst>
                    <a:ext uri="{9D8B030D-6E8A-4147-A177-3AD203B41FA5}">
                      <a16:colId xmlns:a16="http://schemas.microsoft.com/office/drawing/2014/main" val="2016358311"/>
                    </a:ext>
                  </a:extLst>
                </a:gridCol>
                <a:gridCol w="1247001">
                  <a:extLst>
                    <a:ext uri="{9D8B030D-6E8A-4147-A177-3AD203B41FA5}">
                      <a16:colId xmlns:a16="http://schemas.microsoft.com/office/drawing/2014/main" val="3709836122"/>
                    </a:ext>
                  </a:extLst>
                </a:gridCol>
                <a:gridCol w="2411504">
                  <a:extLst>
                    <a:ext uri="{9D8B030D-6E8A-4147-A177-3AD203B41FA5}">
                      <a16:colId xmlns:a16="http://schemas.microsoft.com/office/drawing/2014/main" val="2352743563"/>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98631668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Languages</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辞書のリスト</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検出した言語の一覧</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0595135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LanguageCode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言語コード</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667784194"/>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Score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検出の信頼度を表すスコア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93032704"/>
                  </a:ext>
                </a:extLst>
              </a:tr>
            </a:tbl>
          </a:graphicData>
        </a:graphic>
      </p:graphicFrame>
    </p:spTree>
    <p:extLst>
      <p:ext uri="{BB962C8B-B14F-4D97-AF65-F5344CB8AC3E}">
        <p14:creationId xmlns:p14="http://schemas.microsoft.com/office/powerpoint/2010/main" val="304030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5710688"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文字列</a:t>
            </a:r>
            <a:r>
              <a:rPr lang="ja-JP" altLang="en-US" sz="2000" b="1" smtClean="0"/>
              <a:t>の言語を検出するプログラム（</a:t>
            </a:r>
            <a:r>
              <a:rPr lang="en-US" altLang="ja-JP" sz="2000" b="1" smtClean="0"/>
              <a:t>P270</a:t>
            </a:r>
            <a:r>
              <a:rPr lang="ja-JP" altLang="en-US" sz="2000" b="1" smtClean="0"/>
              <a:t>）</a:t>
            </a:r>
            <a:endParaRPr kumimoji="1" lang="ja-JP" altLang="en-US" sz="2000" b="1"/>
          </a:p>
        </p:txBody>
      </p:sp>
      <p:sp>
        <p:nvSpPr>
          <p:cNvPr id="3" name="正方形/長方形 2"/>
          <p:cNvSpPr/>
          <p:nvPr/>
        </p:nvSpPr>
        <p:spPr>
          <a:xfrm>
            <a:off x="365185" y="1253583"/>
            <a:ext cx="6096000" cy="2677656"/>
          </a:xfrm>
          <a:prstGeom prst="rect">
            <a:avLst/>
          </a:prstGeom>
          <a:solidFill>
            <a:schemeClr val="accent4">
              <a:lumMod val="20000"/>
              <a:lumOff val="80000"/>
            </a:schemeClr>
          </a:solidFill>
        </p:spPr>
        <p:txBody>
          <a:bodyPr>
            <a:spAutoFit/>
          </a:bodyPr>
          <a:lstStyle/>
          <a:p>
            <a:r>
              <a:rPr lang="en-US" altLang="ja-JP" sz="1400" b="1" smtClean="0">
                <a:solidFill>
                  <a:srgbClr val="008000"/>
                </a:solidFill>
                <a:effectLst/>
                <a:latin typeface="Consolas" panose="020B0609020204030204" pitchFamily="49" charset="0"/>
              </a:rPr>
              <a:t># </a:t>
            </a:r>
            <a:r>
              <a:rPr lang="ja-JP" altLang="en-US" sz="1400" b="1" smtClean="0">
                <a:solidFill>
                  <a:srgbClr val="008000"/>
                </a:solidFill>
                <a:effectLst/>
                <a:latin typeface="Consolas" panose="020B0609020204030204" pitchFamily="49" charset="0"/>
              </a:rPr>
              <a:t>各種ライブラリーのインポート</a:t>
            </a:r>
            <a:endParaRPr lang="ja-JP" altLang="en-US" sz="1400" b="1" smtClean="0">
              <a:solidFill>
                <a:srgbClr val="000000"/>
              </a:solidFill>
              <a:effectLst/>
              <a:latin typeface="Consolas" panose="020B0609020204030204" pitchFamily="49" charset="0"/>
            </a:endParaRPr>
          </a:p>
          <a:p>
            <a:r>
              <a:rPr lang="en-US" altLang="ja-JP" sz="1400" b="1" smtClean="0">
                <a:solidFill>
                  <a:srgbClr val="AF00DB"/>
                </a:solidFill>
                <a:effectLst/>
                <a:latin typeface="Consolas" panose="020B0609020204030204" pitchFamily="49" charset="0"/>
              </a:rPr>
              <a:t>import</a:t>
            </a:r>
            <a:r>
              <a:rPr lang="en-US" altLang="ja-JP" sz="1400" b="1" smtClean="0">
                <a:solidFill>
                  <a:srgbClr val="000000"/>
                </a:solidFill>
                <a:effectLst/>
                <a:latin typeface="Consolas" panose="020B0609020204030204" pitchFamily="49" charset="0"/>
              </a:rPr>
              <a:t> boto3</a:t>
            </a:r>
          </a:p>
          <a:p>
            <a:r>
              <a:rPr lang="en-US" altLang="ja-JP" sz="1400" b="1" smtClean="0">
                <a:solidFill>
                  <a:srgbClr val="AF00DB"/>
                </a:solidFill>
                <a:effectLst/>
                <a:latin typeface="Consolas" panose="020B0609020204030204" pitchFamily="49" charset="0"/>
              </a:rPr>
              <a:t>import</a:t>
            </a:r>
            <a:r>
              <a:rPr lang="en-US" altLang="ja-JP" sz="1400" b="1" smtClean="0">
                <a:solidFill>
                  <a:srgbClr val="000000"/>
                </a:solidFill>
                <a:effectLst/>
                <a:latin typeface="Consolas" panose="020B0609020204030204" pitchFamily="49" charset="0"/>
              </a:rPr>
              <a:t> json</a:t>
            </a:r>
          </a:p>
          <a:p>
            <a:r>
              <a:rPr lang="en-US" altLang="ja-JP" sz="1400" b="1" smtClean="0">
                <a:solidFill>
                  <a:srgbClr val="000000"/>
                </a:solidFill>
                <a:effectLst/>
                <a:latin typeface="Consolas" panose="020B0609020204030204" pitchFamily="49" charset="0"/>
              </a:rPr>
              <a:t/>
            </a:r>
            <a:br>
              <a:rPr lang="en-US" altLang="ja-JP" sz="1400" b="1" smtClean="0">
                <a:solidFill>
                  <a:srgbClr val="000000"/>
                </a:solidFill>
                <a:effectLst/>
                <a:latin typeface="Consolas" panose="020B0609020204030204" pitchFamily="49" charset="0"/>
              </a:rPr>
            </a:br>
            <a:r>
              <a:rPr lang="en-US" altLang="ja-JP" sz="1400" b="1" smtClean="0">
                <a:solidFill>
                  <a:srgbClr val="008000"/>
                </a:solidFill>
                <a:effectLst/>
                <a:latin typeface="Consolas" panose="020B0609020204030204" pitchFamily="49" charset="0"/>
              </a:rPr>
              <a:t># Comprehend </a:t>
            </a:r>
            <a:r>
              <a:rPr lang="ja-JP" altLang="en-US" sz="1400" b="1" smtClean="0">
                <a:solidFill>
                  <a:srgbClr val="008000"/>
                </a:solidFill>
                <a:effectLst/>
                <a:latin typeface="Consolas" panose="020B0609020204030204" pitchFamily="49" charset="0"/>
              </a:rPr>
              <a:t>サービスクライアントを作成</a:t>
            </a:r>
            <a:endParaRPr lang="ja-JP" altLang="en-US" sz="1400" b="1" smtClean="0">
              <a:solidFill>
                <a:srgbClr val="000000"/>
              </a:solidFill>
              <a:effectLst/>
              <a:latin typeface="Consolas" panose="020B0609020204030204" pitchFamily="49" charset="0"/>
            </a:endParaRPr>
          </a:p>
          <a:p>
            <a:r>
              <a:rPr lang="en-US" altLang="ja-JP" sz="1400" b="1" smtClean="0">
                <a:solidFill>
                  <a:srgbClr val="000000"/>
                </a:solidFill>
                <a:effectLst/>
                <a:latin typeface="Consolas" panose="020B0609020204030204" pitchFamily="49" charset="0"/>
              </a:rPr>
              <a:t>comprehend = boto3.client(</a:t>
            </a:r>
            <a:r>
              <a:rPr lang="en-US" altLang="ja-JP" sz="1400" b="1" smtClean="0">
                <a:solidFill>
                  <a:srgbClr val="A31515"/>
                </a:solidFill>
                <a:effectLst/>
                <a:latin typeface="Consolas" panose="020B0609020204030204" pitchFamily="49" charset="0"/>
              </a:rPr>
              <a:t>'comprehend'</a:t>
            </a:r>
            <a:r>
              <a:rPr lang="en-US" altLang="ja-JP" sz="1400" b="1" smtClean="0">
                <a:solidFill>
                  <a:srgbClr val="000000"/>
                </a:solidFill>
                <a:effectLst/>
                <a:latin typeface="Consolas" panose="020B0609020204030204" pitchFamily="49" charset="0"/>
              </a:rPr>
              <a:t>, </a:t>
            </a:r>
            <a:r>
              <a:rPr lang="en-US" altLang="ja-JP" sz="1400" b="1" smtClean="0">
                <a:solidFill>
                  <a:srgbClr val="A31515"/>
                </a:solidFill>
                <a:effectLst/>
                <a:latin typeface="Consolas" panose="020B0609020204030204" pitchFamily="49" charset="0"/>
              </a:rPr>
              <a:t>'us-east-1'</a:t>
            </a:r>
            <a:r>
              <a:rPr lang="en-US" altLang="ja-JP" sz="1400" b="1" smtClean="0">
                <a:solidFill>
                  <a:srgbClr val="000000"/>
                </a:solidFill>
                <a:effectLst/>
                <a:latin typeface="Consolas" panose="020B0609020204030204" pitchFamily="49" charset="0"/>
              </a:rPr>
              <a:t>)</a:t>
            </a:r>
          </a:p>
          <a:p>
            <a:r>
              <a:rPr lang="en-US" altLang="ja-JP" sz="1400" b="1" smtClean="0">
                <a:solidFill>
                  <a:srgbClr val="008000"/>
                </a:solidFill>
                <a:effectLst/>
                <a:latin typeface="Consolas" panose="020B0609020204030204" pitchFamily="49" charset="0"/>
              </a:rPr>
              <a:t># </a:t>
            </a:r>
            <a:r>
              <a:rPr lang="ja-JP" altLang="en-US" sz="1400" b="1" smtClean="0">
                <a:solidFill>
                  <a:srgbClr val="008000"/>
                </a:solidFill>
                <a:effectLst/>
                <a:latin typeface="Consolas" panose="020B0609020204030204" pitchFamily="49" charset="0"/>
              </a:rPr>
              <a:t>処理対象の文字列を設定</a:t>
            </a:r>
            <a:endParaRPr lang="ja-JP" altLang="en-US" sz="1400" b="1" smtClean="0">
              <a:solidFill>
                <a:srgbClr val="000000"/>
              </a:solidFill>
              <a:effectLst/>
              <a:latin typeface="Consolas" panose="020B0609020204030204" pitchFamily="49" charset="0"/>
            </a:endParaRPr>
          </a:p>
          <a:p>
            <a:r>
              <a:rPr lang="en-US" altLang="ja-JP" sz="1400" b="1" smtClean="0">
                <a:solidFill>
                  <a:srgbClr val="000000"/>
                </a:solidFill>
                <a:effectLst/>
                <a:latin typeface="Consolas" panose="020B0609020204030204" pitchFamily="49" charset="0"/>
              </a:rPr>
              <a:t>text = </a:t>
            </a:r>
            <a:r>
              <a:rPr lang="en-US" altLang="ja-JP" sz="1400" b="1" smtClean="0">
                <a:solidFill>
                  <a:srgbClr val="A31515"/>
                </a:solidFill>
                <a:effectLst/>
                <a:latin typeface="Consolas" panose="020B0609020204030204" pitchFamily="49" charset="0"/>
              </a:rPr>
              <a:t>"I'm looking forward to visiting Japan next summer."</a:t>
            </a:r>
            <a:endParaRPr lang="en-US" altLang="ja-JP" sz="1400" b="1" smtClean="0">
              <a:solidFill>
                <a:srgbClr val="000000"/>
              </a:solidFill>
              <a:effectLst/>
              <a:latin typeface="Consolas" panose="020B0609020204030204" pitchFamily="49" charset="0"/>
            </a:endParaRPr>
          </a:p>
          <a:p>
            <a:r>
              <a:rPr lang="en-US" altLang="ja-JP" sz="1400" b="1" smtClean="0">
                <a:solidFill>
                  <a:srgbClr val="008000"/>
                </a:solidFill>
                <a:effectLst/>
                <a:latin typeface="Consolas" panose="020B0609020204030204" pitchFamily="49" charset="0"/>
              </a:rPr>
              <a:t># </a:t>
            </a:r>
            <a:r>
              <a:rPr lang="ja-JP" altLang="en-US" sz="1400" b="1" smtClean="0">
                <a:solidFill>
                  <a:srgbClr val="008000"/>
                </a:solidFill>
                <a:effectLst/>
                <a:latin typeface="Consolas" panose="020B0609020204030204" pitchFamily="49" charset="0"/>
              </a:rPr>
              <a:t>言語を検出</a:t>
            </a:r>
            <a:endParaRPr lang="ja-JP" altLang="en-US" sz="1400" b="1" smtClean="0">
              <a:solidFill>
                <a:srgbClr val="000000"/>
              </a:solidFill>
              <a:effectLst/>
              <a:latin typeface="Consolas" panose="020B0609020204030204" pitchFamily="49" charset="0"/>
            </a:endParaRPr>
          </a:p>
          <a:p>
            <a:r>
              <a:rPr lang="en-US" altLang="ja-JP" sz="1400" b="1" smtClean="0">
                <a:solidFill>
                  <a:srgbClr val="000000"/>
                </a:solidFill>
                <a:effectLst/>
                <a:latin typeface="Consolas" panose="020B0609020204030204" pitchFamily="49" charset="0"/>
              </a:rPr>
              <a:t>result = comprehend.detect_dominant_language(</a:t>
            </a:r>
            <a:r>
              <a:rPr lang="en-US" altLang="ja-JP" sz="1400" b="1" smtClean="0">
                <a:solidFill>
                  <a:srgbClr val="001080"/>
                </a:solidFill>
                <a:effectLst/>
                <a:latin typeface="Consolas" panose="020B0609020204030204" pitchFamily="49" charset="0"/>
              </a:rPr>
              <a:t>Text</a:t>
            </a:r>
            <a:r>
              <a:rPr lang="en-US" altLang="ja-JP" sz="1400" b="1" smtClean="0">
                <a:solidFill>
                  <a:srgbClr val="000000"/>
                </a:solidFill>
                <a:effectLst/>
                <a:latin typeface="Consolas" panose="020B0609020204030204" pitchFamily="49" charset="0"/>
              </a:rPr>
              <a:t>=text)</a:t>
            </a:r>
          </a:p>
          <a:p>
            <a:r>
              <a:rPr lang="en-US" altLang="ja-JP" sz="1400" b="1" smtClean="0">
                <a:solidFill>
                  <a:srgbClr val="008000"/>
                </a:solidFill>
                <a:effectLst/>
                <a:latin typeface="Consolas" panose="020B0609020204030204" pitchFamily="49" charset="0"/>
              </a:rPr>
              <a:t># </a:t>
            </a:r>
            <a:r>
              <a:rPr lang="ja-JP" altLang="en-US" sz="1400" b="1" smtClean="0">
                <a:solidFill>
                  <a:srgbClr val="008000"/>
                </a:solidFill>
                <a:effectLst/>
                <a:latin typeface="Consolas" panose="020B0609020204030204" pitchFamily="49" charset="0"/>
              </a:rPr>
              <a:t>結果を整形して表示</a:t>
            </a:r>
            <a:endParaRPr lang="ja-JP" altLang="en-US" sz="1400" b="1" smtClean="0">
              <a:solidFill>
                <a:srgbClr val="000000"/>
              </a:solidFill>
              <a:effectLst/>
              <a:latin typeface="Consolas" panose="020B0609020204030204" pitchFamily="49" charset="0"/>
            </a:endParaRPr>
          </a:p>
          <a:p>
            <a:r>
              <a:rPr lang="en-US" altLang="ja-JP" sz="1400" b="1" smtClean="0">
                <a:solidFill>
                  <a:srgbClr val="795E26"/>
                </a:solidFill>
                <a:effectLst/>
                <a:latin typeface="Consolas" panose="020B0609020204030204" pitchFamily="49" charset="0"/>
              </a:rPr>
              <a:t>print</a:t>
            </a:r>
            <a:r>
              <a:rPr lang="en-US" altLang="ja-JP" sz="1400" b="1" smtClean="0">
                <a:solidFill>
                  <a:srgbClr val="000000"/>
                </a:solidFill>
                <a:effectLst/>
                <a:latin typeface="Consolas" panose="020B0609020204030204" pitchFamily="49" charset="0"/>
              </a:rPr>
              <a:t>(json.dumps(result, </a:t>
            </a:r>
            <a:r>
              <a:rPr lang="en-US" altLang="ja-JP" sz="1400" b="1" smtClean="0">
                <a:solidFill>
                  <a:srgbClr val="001080"/>
                </a:solidFill>
                <a:effectLst/>
                <a:latin typeface="Consolas" panose="020B0609020204030204" pitchFamily="49" charset="0"/>
              </a:rPr>
              <a:t>indent</a:t>
            </a:r>
            <a:r>
              <a:rPr lang="en-US" altLang="ja-JP" sz="1400" b="1" smtClean="0">
                <a:solidFill>
                  <a:srgbClr val="000000"/>
                </a:solidFill>
                <a:effectLst/>
                <a:latin typeface="Consolas" panose="020B0609020204030204" pitchFamily="49" charset="0"/>
              </a:rPr>
              <a:t>=</a:t>
            </a:r>
            <a:r>
              <a:rPr lang="en-US" altLang="ja-JP" sz="1400" b="1" smtClean="0">
                <a:solidFill>
                  <a:srgbClr val="098658"/>
                </a:solidFill>
                <a:effectLst/>
                <a:latin typeface="Consolas" panose="020B0609020204030204" pitchFamily="49" charset="0"/>
              </a:rPr>
              <a:t>2</a:t>
            </a:r>
            <a:r>
              <a:rPr lang="en-US" altLang="ja-JP" sz="1400" b="1" smtClean="0">
                <a:solidFill>
                  <a:srgbClr val="000000"/>
                </a:solidFill>
                <a:effectLst/>
                <a:latin typeface="Consolas" panose="020B0609020204030204" pitchFamily="49" charset="0"/>
              </a:rPr>
              <a:t>))</a:t>
            </a:r>
            <a:endParaRPr lang="en-US" altLang="ja-JP" sz="1400" b="1">
              <a:solidFill>
                <a:srgbClr val="000000"/>
              </a:solidFill>
              <a:effectLst/>
              <a:latin typeface="Consolas" panose="020B0609020204030204" pitchFamily="49" charset="0"/>
            </a:endParaRPr>
          </a:p>
        </p:txBody>
      </p:sp>
      <p:sp>
        <p:nvSpPr>
          <p:cNvPr id="4" name="テキスト ボックス 3"/>
          <p:cNvSpPr txBox="1"/>
          <p:nvPr/>
        </p:nvSpPr>
        <p:spPr>
          <a:xfrm>
            <a:off x="365185" y="4568390"/>
            <a:ext cx="1677360" cy="369332"/>
          </a:xfrm>
          <a:prstGeom prst="rect">
            <a:avLst/>
          </a:prstGeom>
          <a:solidFill>
            <a:schemeClr val="accent6">
              <a:lumMod val="40000"/>
              <a:lumOff val="60000"/>
            </a:schemeClr>
          </a:solidFill>
        </p:spPr>
        <p:txBody>
          <a:bodyPr wrap="square" rtlCol="0">
            <a:spAutoFit/>
          </a:bodyPr>
          <a:lstStyle/>
          <a:p>
            <a:r>
              <a:rPr lang="en-US" altLang="ja-JP" b="1">
                <a:ea typeface="Amazon Ember Light" panose="020B0403020204020204" pitchFamily="34" charset="0"/>
                <a:cs typeface="Amazon Ember Light" panose="020B0403020204020204" pitchFamily="34" charset="0"/>
              </a:rPr>
              <a:t>Comprehend</a:t>
            </a:r>
            <a:endParaRPr kumimoji="1" lang="ja-JP" altLang="en-US" b="1" dirty="0" err="1" smtClean="0">
              <a:ea typeface="Amazon Ember Light" panose="020B0403020204020204" pitchFamily="34" charset="0"/>
              <a:cs typeface="Amazon Ember Light" panose="020B0403020204020204" pitchFamily="34" charset="0"/>
            </a:endParaRPr>
          </a:p>
        </p:txBody>
      </p:sp>
      <p:sp>
        <p:nvSpPr>
          <p:cNvPr id="5" name="テキスト ボックス 4"/>
          <p:cNvSpPr txBox="1"/>
          <p:nvPr/>
        </p:nvSpPr>
        <p:spPr>
          <a:xfrm>
            <a:off x="365185" y="4937722"/>
            <a:ext cx="6290568" cy="646331"/>
          </a:xfrm>
          <a:prstGeom prst="rect">
            <a:avLst/>
          </a:prstGeom>
          <a:solidFill>
            <a:schemeClr val="accent1">
              <a:lumMod val="40000"/>
              <a:lumOff val="60000"/>
            </a:schemeClr>
          </a:solidFill>
        </p:spPr>
        <p:txBody>
          <a:bodyPr wrap="square" rtlCol="0">
            <a:spAutoFit/>
          </a:bodyPr>
          <a:lstStyle/>
          <a:p>
            <a:r>
              <a:rPr lang="ja-JP" altLang="en-US" sz="1200" b="1" smtClean="0">
                <a:ea typeface="Amazon Ember Light" panose="020B0403020204020204" pitchFamily="34" charset="0"/>
                <a:cs typeface="Amazon Ember Light" panose="020B0403020204020204" pitchFamily="34" charset="0"/>
              </a:rPr>
              <a:t>機能：</a:t>
            </a:r>
            <a:r>
              <a:rPr lang="ja-JP" altLang="en-US" sz="1200" b="1">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の主要な言語を検出する</a:t>
            </a:r>
            <a:endParaRPr lang="en-US" altLang="ja-JP" sz="1200" b="1" smtClean="0">
              <a:ea typeface="Amazon Ember Light" panose="020B0403020204020204" pitchFamily="34" charset="0"/>
              <a:cs typeface="Amazon Ember Light" panose="020B0403020204020204" pitchFamily="34" charset="0"/>
            </a:endParaRPr>
          </a:p>
          <a:p>
            <a:r>
              <a:rPr kumimoji="1" lang="ja-JP" altLang="en-US" sz="1200" b="1" smtClean="0">
                <a:ea typeface="Amazon Ember Light" panose="020B0403020204020204" pitchFamily="34" charset="0"/>
                <a:cs typeface="Amazon Ember Light" panose="020B0403020204020204" pitchFamily="34" charset="0"/>
              </a:rPr>
              <a:t>使い方：</a:t>
            </a:r>
            <a:r>
              <a:rPr lang="en-US" altLang="ja-JP" sz="1200" b="1" smtClean="0">
                <a:ea typeface="Amazon Ember Light" panose="020B0403020204020204" pitchFamily="34" charset="0"/>
                <a:cs typeface="Amazon Ember Light" panose="020B0403020204020204" pitchFamily="34" charset="0"/>
              </a:rPr>
              <a:t>detect_domain_language</a:t>
            </a:r>
            <a:r>
              <a:rPr kumimoji="1" lang="en-US" altLang="ja-JP" sz="1200" b="1" smtClean="0">
                <a:ea typeface="Amazon Ember Light" panose="020B0403020204020204" pitchFamily="34" charset="0"/>
                <a:cs typeface="Amazon Ember Light" panose="020B0403020204020204" pitchFamily="34" charset="0"/>
              </a:rPr>
              <a:t>( Text= </a:t>
            </a:r>
            <a:r>
              <a:rPr kumimoji="1" lang="ja-JP" altLang="en-US" sz="1200" b="1" smtClean="0">
                <a:ea typeface="Amazon Ember Light" panose="020B0403020204020204" pitchFamily="34" charset="0"/>
                <a:cs typeface="Amazon Ember Light" panose="020B0403020204020204" pitchFamily="34" charset="0"/>
              </a:rPr>
              <a:t>文字列</a:t>
            </a:r>
            <a:r>
              <a:rPr lang="ja-JP" altLang="en-US" sz="1200" b="1" smtClean="0">
                <a:ea typeface="Amazon Ember Light" panose="020B0403020204020204" pitchFamily="34" charset="0"/>
                <a:cs typeface="Amazon Ember Light" panose="020B0403020204020204" pitchFamily="34" charset="0"/>
              </a:rPr>
              <a:t> </a:t>
            </a:r>
            <a:r>
              <a:rPr lang="en-US" altLang="ja-JP" sz="1200" b="1" smtClean="0">
                <a:ea typeface="Amazon Ember Light" panose="020B0403020204020204" pitchFamily="34" charset="0"/>
                <a:cs typeface="Amazon Ember Light" panose="020B0403020204020204" pitchFamily="34" charset="0"/>
              </a:rPr>
              <a:t>)</a:t>
            </a:r>
            <a:endParaRPr kumimoji="1" lang="en-US" altLang="ja-JP" sz="1200" b="1" smtClean="0">
              <a:ea typeface="Amazon Ember Light" panose="020B0403020204020204" pitchFamily="34" charset="0"/>
              <a:cs typeface="Amazon Ember Light" panose="020B0403020204020204" pitchFamily="34" charset="0"/>
            </a:endParaRPr>
          </a:p>
          <a:p>
            <a:r>
              <a:rPr lang="ja-JP" altLang="en-US" sz="1200" b="1" smtClean="0">
                <a:ea typeface="Amazon Ember Light" panose="020B0403020204020204" pitchFamily="34" charset="0"/>
                <a:cs typeface="Amazon Ember Light" panose="020B0403020204020204" pitchFamily="34" charset="0"/>
              </a:rPr>
              <a:t>戻り値：</a:t>
            </a:r>
            <a:r>
              <a:rPr lang="ja-JP" altLang="en-US" sz="1200" b="1">
                <a:ea typeface="Amazon Ember Light" panose="020B0403020204020204" pitchFamily="34" charset="0"/>
                <a:cs typeface="Amazon Ember Light" panose="020B0403020204020204" pitchFamily="34" charset="0"/>
              </a:rPr>
              <a:t>検出</a:t>
            </a:r>
            <a:r>
              <a:rPr lang="ja-JP" altLang="en-US" sz="1200" b="1" smtClean="0">
                <a:ea typeface="Amazon Ember Light" panose="020B0403020204020204" pitchFamily="34" charset="0"/>
                <a:cs typeface="Amazon Ember Light" panose="020B0403020204020204" pitchFamily="34" charset="0"/>
              </a:rPr>
              <a:t>した言語の情報を含む辞書</a:t>
            </a:r>
            <a:endParaRPr lang="ja-JP" altLang="en-US" sz="1200" b="1" dirty="0" err="1">
              <a:ea typeface="Amazon Ember Light" panose="020B0403020204020204" pitchFamily="34" charset="0"/>
              <a:cs typeface="Amazon Ember Light" panose="020B0403020204020204" pitchFamily="34" charset="0"/>
            </a:endParaRPr>
          </a:p>
        </p:txBody>
      </p:sp>
      <p:sp>
        <p:nvSpPr>
          <p:cNvPr id="6" name="テキスト ボックス 5"/>
          <p:cNvSpPr txBox="1"/>
          <p:nvPr/>
        </p:nvSpPr>
        <p:spPr>
          <a:xfrm>
            <a:off x="2042545" y="4568390"/>
            <a:ext cx="4811615" cy="369332"/>
          </a:xfrm>
          <a:prstGeom prst="rect">
            <a:avLst/>
          </a:prstGeom>
          <a:noFill/>
        </p:spPr>
        <p:txBody>
          <a:bodyPr wrap="square" rtlCol="0">
            <a:spAutoFit/>
          </a:bodyPr>
          <a:lstStyle/>
          <a:p>
            <a:r>
              <a:rPr lang="en-US" altLang="ja-JP" b="1" smtClean="0">
                <a:ea typeface="Amazon Ember Light" panose="020B0403020204020204" pitchFamily="34" charset="0"/>
                <a:cs typeface="Amazon Ember Light" panose="020B0403020204020204" pitchFamily="34" charset="0"/>
              </a:rPr>
              <a:t>detect_domain_language</a:t>
            </a:r>
            <a:r>
              <a:rPr kumimoji="1" lang="ja-JP" altLang="en-US" b="1" smtClean="0">
                <a:ea typeface="Amazon Ember Light" panose="020B0403020204020204" pitchFamily="34" charset="0"/>
                <a:cs typeface="Amazon Ember Light" panose="020B0403020204020204" pitchFamily="34" charset="0"/>
              </a:rPr>
              <a:t>メソッド　</a:t>
            </a:r>
            <a:r>
              <a:rPr kumimoji="1" lang="en-US" altLang="ja-JP" b="1" smtClean="0">
                <a:ea typeface="Amazon Ember Light" panose="020B0403020204020204" pitchFamily="34" charset="0"/>
                <a:cs typeface="Amazon Ember Light" panose="020B0403020204020204" pitchFamily="34" charset="0"/>
              </a:rPr>
              <a:t>P271</a:t>
            </a:r>
            <a:endParaRPr kumimoji="1" lang="ja-JP" altLang="en-US" b="1" dirty="0" err="1" smtClean="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92351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6072997"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smtClean="0"/>
              <a:t>CSV</a:t>
            </a:r>
            <a:r>
              <a:rPr lang="ja-JP" altLang="en-US" sz="2000" b="1" smtClean="0"/>
              <a:t>ファイルの言語を検出する</a:t>
            </a:r>
            <a:r>
              <a:rPr kumimoji="1" lang="ja-JP" altLang="en-US" sz="2000" b="1" smtClean="0"/>
              <a:t>（</a:t>
            </a:r>
            <a:r>
              <a:rPr kumimoji="1" lang="en-US" altLang="ja-JP" sz="2000" b="1" smtClean="0"/>
              <a:t>P272</a:t>
            </a:r>
            <a:r>
              <a:rPr kumimoji="1" lang="ja-JP" altLang="en-US" sz="2000" b="1" smtClean="0"/>
              <a:t>～</a:t>
            </a:r>
            <a:r>
              <a:rPr kumimoji="1" lang="en-US" altLang="ja-JP" sz="2000" b="1" smtClean="0"/>
              <a:t>P274</a:t>
            </a:r>
            <a:r>
              <a:rPr kumimoji="1" lang="ja-JP" altLang="en-US" sz="2000" b="1" smtClean="0"/>
              <a:t>）</a:t>
            </a:r>
            <a:endParaRPr kumimoji="1" lang="ja-JP" altLang="en-US" sz="2000" b="1"/>
          </a:p>
        </p:txBody>
      </p:sp>
      <p:sp>
        <p:nvSpPr>
          <p:cNvPr id="3" name="正方形/長方形 2"/>
          <p:cNvSpPr/>
          <p:nvPr/>
        </p:nvSpPr>
        <p:spPr>
          <a:xfrm>
            <a:off x="534837" y="1257399"/>
            <a:ext cx="6366295" cy="954107"/>
          </a:xfrm>
          <a:prstGeom prst="rect">
            <a:avLst/>
          </a:prstGeom>
          <a:solidFill>
            <a:schemeClr val="accent5">
              <a:lumMod val="20000"/>
              <a:lumOff val="80000"/>
            </a:schemeClr>
          </a:solidFill>
        </p:spPr>
        <p:txBody>
          <a:bodyPr wrap="square">
            <a:spAutoFit/>
          </a:bodyPr>
          <a:lstStyle/>
          <a:p>
            <a:r>
              <a:rPr lang="en-US" altLang="ja-JP" sz="1400" b="1"/>
              <a:t>20200105,"Bear","It was good that shipment was quick."</a:t>
            </a:r>
          </a:p>
          <a:p>
            <a:r>
              <a:rPr lang="en-US" altLang="ja-JP" sz="1400" b="1"/>
              <a:t>20200216,"Bär","Ich möchte, dass die Versandkosten günstiger sind."</a:t>
            </a:r>
          </a:p>
          <a:p>
            <a:r>
              <a:rPr lang="en-US" altLang="ja-JP" sz="1400" b="1"/>
              <a:t>20200327,"Ours","Je veux plus de variations de couleurs."</a:t>
            </a:r>
          </a:p>
          <a:p>
            <a:r>
              <a:rPr lang="en-US" altLang="ja-JP" sz="1400" b="1"/>
              <a:t>20200408,"</a:t>
            </a:r>
            <a:r>
              <a:rPr lang="ja-JP" altLang="en-US" sz="1400" b="1"/>
              <a:t>クマ</a:t>
            </a:r>
            <a:r>
              <a:rPr lang="en-US" altLang="ja-JP" sz="1400" b="1"/>
              <a:t>","</a:t>
            </a:r>
            <a:r>
              <a:rPr lang="ja-JP" altLang="en-US" sz="1400" b="1"/>
              <a:t>また注文したいです。</a:t>
            </a:r>
            <a:r>
              <a:rPr lang="en-US" altLang="ja-JP" sz="1400" b="1"/>
              <a:t>"</a:t>
            </a:r>
            <a:endParaRPr lang="ja-JP" altLang="en-US" sz="1400" b="1"/>
          </a:p>
        </p:txBody>
      </p:sp>
      <p:pic>
        <p:nvPicPr>
          <p:cNvPr id="4" name="図 3"/>
          <p:cNvPicPr>
            <a:picLocks noChangeAspect="1"/>
          </p:cNvPicPr>
          <p:nvPr/>
        </p:nvPicPr>
        <p:blipFill>
          <a:blip r:embed="rId2"/>
          <a:stretch>
            <a:fillRect/>
          </a:stretch>
        </p:blipFill>
        <p:spPr>
          <a:xfrm>
            <a:off x="534837" y="3177613"/>
            <a:ext cx="5503654" cy="3309271"/>
          </a:xfrm>
          <a:prstGeom prst="rect">
            <a:avLst/>
          </a:prstGeom>
        </p:spPr>
      </p:pic>
      <p:sp>
        <p:nvSpPr>
          <p:cNvPr id="5" name="テキスト ボックス 4"/>
          <p:cNvSpPr txBox="1"/>
          <p:nvPr/>
        </p:nvSpPr>
        <p:spPr>
          <a:xfrm>
            <a:off x="431321" y="888067"/>
            <a:ext cx="4804913" cy="369332"/>
          </a:xfrm>
          <a:prstGeom prst="rect">
            <a:avLst/>
          </a:prstGeom>
          <a:noFill/>
        </p:spPr>
        <p:txBody>
          <a:bodyPr wrap="square" rtlCol="0">
            <a:spAutoFit/>
          </a:bodyPr>
          <a:lstStyle/>
          <a:p>
            <a:r>
              <a:rPr kumimoji="1" lang="en-US" altLang="ja-JP" b="1" smtClean="0"/>
              <a:t>CSV</a:t>
            </a:r>
            <a:r>
              <a:rPr kumimoji="1" lang="ja-JP" altLang="en-US" b="1" smtClean="0"/>
              <a:t>ファイル（</a:t>
            </a:r>
            <a:r>
              <a:rPr kumimoji="1" lang="en-US" altLang="ja-JP" b="1" smtClean="0"/>
              <a:t>comp_language.csv</a:t>
            </a:r>
            <a:r>
              <a:rPr kumimoji="1" lang="ja-JP" altLang="en-US" b="1" smtClean="0"/>
              <a:t>）</a:t>
            </a:r>
            <a:endParaRPr kumimoji="1" lang="ja-JP" altLang="en-US" b="1"/>
          </a:p>
        </p:txBody>
      </p:sp>
      <p:sp>
        <p:nvSpPr>
          <p:cNvPr id="6" name="下矢印 5"/>
          <p:cNvSpPr/>
          <p:nvPr/>
        </p:nvSpPr>
        <p:spPr>
          <a:xfrm>
            <a:off x="2952390" y="2368327"/>
            <a:ext cx="616788" cy="65246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定義済み処理 6"/>
          <p:cNvSpPr/>
          <p:nvPr/>
        </p:nvSpPr>
        <p:spPr>
          <a:xfrm>
            <a:off x="3785915" y="2326144"/>
            <a:ext cx="4754235"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detect_dominant_language</a:t>
            </a:r>
          </a:p>
          <a:p>
            <a:pPr algn="ctr"/>
            <a:r>
              <a:rPr lang="ja-JP" altLang="en-US" b="1"/>
              <a:t>メソッド</a:t>
            </a:r>
            <a:endParaRPr kumimoji="1" lang="ja-JP" altLang="en-US" b="1"/>
          </a:p>
        </p:txBody>
      </p:sp>
    </p:spTree>
    <p:extLst>
      <p:ext uri="{BB962C8B-B14F-4D97-AF65-F5344CB8AC3E}">
        <p14:creationId xmlns:p14="http://schemas.microsoft.com/office/powerpoint/2010/main" val="80515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224286" y="181155"/>
            <a:ext cx="4623759" cy="508958"/>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t>感情</a:t>
            </a:r>
            <a:r>
              <a:rPr lang="ja-JP" altLang="en-US" sz="2000" b="1" smtClean="0"/>
              <a:t>を分析する</a:t>
            </a:r>
            <a:r>
              <a:rPr kumimoji="1" lang="ja-JP" altLang="en-US" sz="2000" b="1" smtClean="0"/>
              <a:t>（</a:t>
            </a:r>
            <a:r>
              <a:rPr kumimoji="1" lang="en-US" altLang="ja-JP" sz="2000" b="1" smtClean="0"/>
              <a:t>P275</a:t>
            </a:r>
            <a:r>
              <a:rPr kumimoji="1" lang="ja-JP" altLang="en-US" sz="2000" b="1" smtClean="0"/>
              <a:t>～</a:t>
            </a:r>
            <a:r>
              <a:rPr kumimoji="1" lang="en-US" altLang="ja-JP" sz="2000" b="1" smtClean="0"/>
              <a:t>P277</a:t>
            </a:r>
            <a:r>
              <a:rPr kumimoji="1" lang="ja-JP" altLang="en-US" sz="2000" b="1" smtClean="0"/>
              <a:t>）</a:t>
            </a:r>
            <a:endParaRPr kumimoji="1" lang="ja-JP" altLang="en-US" sz="2000" b="1"/>
          </a:p>
        </p:txBody>
      </p:sp>
      <p:sp>
        <p:nvSpPr>
          <p:cNvPr id="3" name="正方形/長方形 2"/>
          <p:cNvSpPr/>
          <p:nvPr/>
        </p:nvSpPr>
        <p:spPr>
          <a:xfrm>
            <a:off x="201283" y="923352"/>
            <a:ext cx="6682596" cy="646331"/>
          </a:xfrm>
          <a:prstGeom prst="rect">
            <a:avLst/>
          </a:prstGeom>
        </p:spPr>
        <p:txBody>
          <a:bodyPr wrap="square">
            <a:spAutoFit/>
          </a:bodyPr>
          <a:lstStyle/>
          <a:p>
            <a:r>
              <a:rPr lang="en-US" altLang="ja-JP" b="1">
                <a:solidFill>
                  <a:srgbClr val="A31515"/>
                </a:solidFill>
                <a:latin typeface="Consolas" panose="020B0609020204030204" pitchFamily="49" charset="0"/>
              </a:rPr>
              <a:t>I'm looking forward to visiting Japan next summer</a:t>
            </a:r>
            <a:r>
              <a:rPr lang="en-US" altLang="ja-JP" b="1" smtClean="0">
                <a:solidFill>
                  <a:srgbClr val="A31515"/>
                </a:solidFill>
                <a:latin typeface="Consolas" panose="020B0609020204030204" pitchFamily="49" charset="0"/>
              </a:rPr>
              <a:t>.</a:t>
            </a:r>
          </a:p>
          <a:p>
            <a:r>
              <a:rPr lang="ja-JP" altLang="en-US" b="1" smtClean="0">
                <a:solidFill>
                  <a:srgbClr val="A31515"/>
                </a:solidFill>
                <a:effectLst/>
                <a:latin typeface="Consolas" panose="020B0609020204030204" pitchFamily="49" charset="0"/>
              </a:rPr>
              <a:t>（来年の夏に日本を訪れるのを楽しみにしています。）</a:t>
            </a:r>
            <a:endParaRPr lang="en-US" altLang="ja-JP" b="1">
              <a:solidFill>
                <a:srgbClr val="000000"/>
              </a:solidFill>
              <a:effectLst/>
              <a:latin typeface="Consolas" panose="020B0609020204030204" pitchFamily="49" charset="0"/>
            </a:endParaRPr>
          </a:p>
        </p:txBody>
      </p:sp>
      <p:pic>
        <p:nvPicPr>
          <p:cNvPr id="5" name="図 4"/>
          <p:cNvPicPr>
            <a:picLocks noChangeAspect="1"/>
          </p:cNvPicPr>
          <p:nvPr/>
        </p:nvPicPr>
        <p:blipFill>
          <a:blip r:embed="rId2"/>
          <a:stretch>
            <a:fillRect/>
          </a:stretch>
        </p:blipFill>
        <p:spPr>
          <a:xfrm>
            <a:off x="224286" y="2491870"/>
            <a:ext cx="5917722" cy="4112190"/>
          </a:xfrm>
          <a:prstGeom prst="rect">
            <a:avLst/>
          </a:prstGeom>
        </p:spPr>
      </p:pic>
      <p:sp>
        <p:nvSpPr>
          <p:cNvPr id="6" name="下矢印 5"/>
          <p:cNvSpPr/>
          <p:nvPr/>
        </p:nvSpPr>
        <p:spPr>
          <a:xfrm>
            <a:off x="1613141" y="1632245"/>
            <a:ext cx="621101" cy="7713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定義済み処理 6"/>
          <p:cNvSpPr/>
          <p:nvPr/>
        </p:nvSpPr>
        <p:spPr>
          <a:xfrm>
            <a:off x="2366425" y="1630068"/>
            <a:ext cx="3255032" cy="736831"/>
          </a:xfrm>
          <a:prstGeom prst="flowChartPredefinedProcess">
            <a:avLst/>
          </a:prstGeom>
          <a:solidFill>
            <a:schemeClr val="accent6"/>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detect_sentiment</a:t>
            </a:r>
          </a:p>
          <a:p>
            <a:pPr algn="ctr"/>
            <a:r>
              <a:rPr lang="ja-JP" altLang="en-US" b="1"/>
              <a:t>メソッド</a:t>
            </a:r>
            <a:endParaRPr kumimoji="1" lang="ja-JP" altLang="en-US" b="1"/>
          </a:p>
        </p:txBody>
      </p:sp>
      <p:graphicFrame>
        <p:nvGraphicFramePr>
          <p:cNvPr id="8" name="表 7"/>
          <p:cNvGraphicFramePr>
            <a:graphicFrameLocks noGrp="1"/>
          </p:cNvGraphicFramePr>
          <p:nvPr>
            <p:extLst>
              <p:ext uri="{D42A27DB-BD31-4B8C-83A1-F6EECF244321}">
                <p14:modId xmlns:p14="http://schemas.microsoft.com/office/powerpoint/2010/main" val="2787979204"/>
              </p:ext>
            </p:extLst>
          </p:nvPr>
        </p:nvGraphicFramePr>
        <p:xfrm>
          <a:off x="6883879" y="2491870"/>
          <a:ext cx="4381500" cy="1743075"/>
        </p:xfrm>
        <a:graphic>
          <a:graphicData uri="http://schemas.openxmlformats.org/drawingml/2006/table">
            <a:tbl>
              <a:tblPr/>
              <a:tblGrid>
                <a:gridCol w="1435100">
                  <a:extLst>
                    <a:ext uri="{9D8B030D-6E8A-4147-A177-3AD203B41FA5}">
                      <a16:colId xmlns:a16="http://schemas.microsoft.com/office/drawing/2014/main" val="2403562708"/>
                    </a:ext>
                  </a:extLst>
                </a:gridCol>
                <a:gridCol w="685800">
                  <a:extLst>
                    <a:ext uri="{9D8B030D-6E8A-4147-A177-3AD203B41FA5}">
                      <a16:colId xmlns:a16="http://schemas.microsoft.com/office/drawing/2014/main" val="2368931313"/>
                    </a:ext>
                  </a:extLst>
                </a:gridCol>
                <a:gridCol w="2260600">
                  <a:extLst>
                    <a:ext uri="{9D8B030D-6E8A-4147-A177-3AD203B41FA5}">
                      <a16:colId xmlns:a16="http://schemas.microsoft.com/office/drawing/2014/main" val="1174989136"/>
                    </a:ext>
                  </a:extLst>
                </a:gridCol>
              </a:tblGrid>
              <a:tr h="257175">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キー</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型</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ctr" fontAlgn="ctr"/>
                      <a:r>
                        <a:rPr lang="ja-JP" altLang="en-US" sz="1100" b="1" i="0" u="none" strike="noStrike">
                          <a:solidFill>
                            <a:srgbClr val="006100"/>
                          </a:solidFill>
                          <a:effectLst/>
                          <a:latin typeface="游ゴシック" panose="020B0400000000000000" pitchFamily="50" charset="-128"/>
                          <a:ea typeface="游ゴシック" panose="020B0400000000000000" pitchFamily="50" charset="-128"/>
                        </a:rPr>
                        <a:t>値の内容</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25448936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Sentiment</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文字列</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推測した感情</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62829921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SentimentScore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辞書</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感情ごとのスコアのリスト</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11116740"/>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Positive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肯定的な感情のスコア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8907269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Negative</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否定的な感情のスコア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28424772"/>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Neutral</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中立的な感情のスコア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92654958"/>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Mixed</a:t>
                      </a:r>
                    </a:p>
                  </a:txBody>
                  <a:tcPr marL="9525" marR="9525" marT="9525" marB="0" anchor="ctr">
                    <a:lnL w="190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数値</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混じった感情のスコア</a:t>
                      </a:r>
                    </a:p>
                  </a:txBody>
                  <a:tcPr marL="9525" marR="9525" marT="9525" marB="0" anchor="ctr">
                    <a:lnL w="25400"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85943718"/>
                  </a:ext>
                </a:extLst>
              </a:tr>
            </a:tbl>
          </a:graphicData>
        </a:graphic>
      </p:graphicFrame>
      <p:sp>
        <p:nvSpPr>
          <p:cNvPr id="9" name="フローチャート: 他ページ結合子 8"/>
          <p:cNvSpPr/>
          <p:nvPr/>
        </p:nvSpPr>
        <p:spPr>
          <a:xfrm>
            <a:off x="6883879" y="1935579"/>
            <a:ext cx="2656936" cy="431320"/>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分析</a:t>
            </a:r>
            <a:r>
              <a:rPr lang="ja-JP" altLang="en-US" b="1" smtClean="0"/>
              <a:t>した感情の情報</a:t>
            </a:r>
            <a:endParaRPr kumimoji="1" lang="ja-JP" altLang="en-US" b="1"/>
          </a:p>
        </p:txBody>
      </p:sp>
      <p:sp>
        <p:nvSpPr>
          <p:cNvPr id="10" name="右矢印 9"/>
          <p:cNvSpPr/>
          <p:nvPr/>
        </p:nvSpPr>
        <p:spPr>
          <a:xfrm>
            <a:off x="5063706" y="3021667"/>
            <a:ext cx="1664898" cy="5348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3004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6202E7-7BB3-46FA-8737-36A4F188E656}"/>
</file>

<file path=customXml/itemProps2.xml><?xml version="1.0" encoding="utf-8"?>
<ds:datastoreItem xmlns:ds="http://schemas.openxmlformats.org/officeDocument/2006/customXml" ds:itemID="{9C45599F-F92B-46BC-A92B-02792329B6AB}"/>
</file>

<file path=customXml/itemProps3.xml><?xml version="1.0" encoding="utf-8"?>
<ds:datastoreItem xmlns:ds="http://schemas.openxmlformats.org/officeDocument/2006/customXml" ds:itemID="{8461F966-26BF-4BCB-BCB1-850770BB34F8}"/>
</file>

<file path=docProps/app.xml><?xml version="1.0" encoding="utf-8"?>
<Properties xmlns="http://schemas.openxmlformats.org/officeDocument/2006/extended-properties" xmlns:vt="http://schemas.openxmlformats.org/officeDocument/2006/docPropsVTypes">
  <TotalTime>1356</TotalTime>
  <Words>7581</Words>
  <Application>Microsoft Office PowerPoint</Application>
  <PresentationFormat>ワイド画面</PresentationFormat>
  <Paragraphs>1139</Paragraphs>
  <Slides>44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Amazon Ember</vt:lpstr>
      <vt:lpstr>Amazon Ember Light</vt:lpstr>
      <vt:lpstr>Meiryo</vt:lpstr>
      <vt:lpstr>游ゴシック</vt:lpstr>
      <vt:lpstr>游ゴシック Light</vt:lpstr>
      <vt:lpstr>Arial</vt:lpstr>
      <vt:lpstr>Consolas</vt:lpstr>
      <vt:lpstr>Office テーマ</vt:lpstr>
      <vt:lpstr>実習科目研修 クラウドコンピューティングA</vt:lpstr>
      <vt:lpstr>機械学習マネージドサービス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実習科目研修 クラウドコンピューティングA</dc:title>
  <dc:creator>武田 陽一郎</dc:creator>
  <cp:lastModifiedBy>武田 陽一郎</cp:lastModifiedBy>
  <cp:revision>70</cp:revision>
  <dcterms:created xsi:type="dcterms:W3CDTF">2022-05-23T07:25:00Z</dcterms:created>
  <dcterms:modified xsi:type="dcterms:W3CDTF">2022-06-14T08:22:04Z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