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9" r:id="rId4"/>
    <p:sldId id="258" r:id="rId5"/>
    <p:sldId id="257" r:id="rId6"/>
    <p:sldId id="260" r:id="rId7"/>
    <p:sldId id="261" r:id="rId8"/>
    <p:sldId id="262" r:id="rId9"/>
    <p:sldId id="263" r:id="rId10"/>
    <p:sldId id="264" r:id="rId11"/>
    <p:sldId id="271" r:id="rId12"/>
    <p:sldId id="265" r:id="rId13"/>
    <p:sldId id="266" r:id="rId14"/>
    <p:sldId id="267" r:id="rId15"/>
    <p:sldId id="269" r:id="rId16"/>
    <p:sldId id="268" r:id="rId17"/>
    <p:sldId id="270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90D1-9C15-450D-8BAE-1C1B1E822869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3781-2A9D-441C-9EC4-4C87DE08F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46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90D1-9C15-450D-8BAE-1C1B1E822869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3781-2A9D-441C-9EC4-4C87DE08F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3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90D1-9C15-450D-8BAE-1C1B1E822869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3781-2A9D-441C-9EC4-4C87DE08F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10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90D1-9C15-450D-8BAE-1C1B1E822869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3781-2A9D-441C-9EC4-4C87DE08F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77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90D1-9C15-450D-8BAE-1C1B1E822869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3781-2A9D-441C-9EC4-4C87DE08F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796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90D1-9C15-450D-8BAE-1C1B1E822869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3781-2A9D-441C-9EC4-4C87DE08F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74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90D1-9C15-450D-8BAE-1C1B1E822869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3781-2A9D-441C-9EC4-4C87DE08F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24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90D1-9C15-450D-8BAE-1C1B1E822869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3781-2A9D-441C-9EC4-4C87DE08F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05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90D1-9C15-450D-8BAE-1C1B1E822869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3781-2A9D-441C-9EC4-4C87DE08F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11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90D1-9C15-450D-8BAE-1C1B1E822869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3781-2A9D-441C-9EC4-4C87DE08F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5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90D1-9C15-450D-8BAE-1C1B1E822869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3781-2A9D-441C-9EC4-4C87DE08F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50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690D1-9C15-450D-8BAE-1C1B1E822869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C3781-2A9D-441C-9EC4-4C87DE08F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99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ja-JP" altLang="en-US" sz="4800" b="1"/>
              <a:t>実習科目</a:t>
            </a:r>
            <a:r>
              <a:rPr lang="ja-JP" altLang="en-US" sz="4800" b="1" smtClean="0"/>
              <a:t>研修</a:t>
            </a:r>
            <a:r>
              <a:rPr lang="en-US" altLang="ja-JP" sz="4800" b="1" smtClean="0"/>
              <a:t/>
            </a:r>
            <a:br>
              <a:rPr lang="en-US" altLang="ja-JP" sz="4800" b="1" smtClean="0"/>
            </a:br>
            <a:r>
              <a:rPr lang="ja-JP" altLang="en-US" sz="4800" b="1" smtClean="0"/>
              <a:t>クラウドコンピューティング</a:t>
            </a:r>
            <a:r>
              <a:rPr lang="en-US" altLang="ja-JP" sz="4800" b="1" smtClean="0"/>
              <a:t>A</a:t>
            </a:r>
            <a:endParaRPr kumimoji="1" lang="ja-JP" altLang="en-US" sz="4800" b="1"/>
          </a:p>
        </p:txBody>
      </p:sp>
      <p:sp>
        <p:nvSpPr>
          <p:cNvPr id="5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b="1" smtClean="0"/>
              <a:t>AWS</a:t>
            </a:r>
            <a:r>
              <a:rPr kumimoji="1" lang="ja-JP" altLang="en-US" b="1" smtClean="0"/>
              <a:t>　</a:t>
            </a:r>
            <a:r>
              <a:rPr kumimoji="1" lang="en-US" altLang="ja-JP" b="1" smtClean="0"/>
              <a:t>AI</a:t>
            </a:r>
            <a:r>
              <a:rPr kumimoji="1" lang="ja-JP" altLang="en-US" b="1" smtClean="0"/>
              <a:t>サービス</a:t>
            </a:r>
            <a:r>
              <a:rPr kumimoji="1" lang="en-US" altLang="ja-JP" b="1" smtClean="0"/>
              <a:t>API</a:t>
            </a:r>
            <a:r>
              <a:rPr kumimoji="1" lang="ja-JP" altLang="en-US" b="1" smtClean="0"/>
              <a:t>を使用した</a:t>
            </a:r>
            <a:r>
              <a:rPr kumimoji="1" lang="en-US" altLang="ja-JP" b="1" smtClean="0"/>
              <a:t>AI</a:t>
            </a:r>
            <a:r>
              <a:rPr kumimoji="1" lang="ja-JP" altLang="en-US" b="1" smtClean="0"/>
              <a:t>システムの開発</a:t>
            </a:r>
            <a:endParaRPr kumimoji="1" lang="en-US" altLang="ja-JP" b="1" smtClean="0"/>
          </a:p>
          <a:p>
            <a:r>
              <a:rPr lang="ja-JP" altLang="en-US" b="1" smtClean="0"/>
              <a:t>第３回　</a:t>
            </a:r>
            <a:endParaRPr lang="en-US" altLang="ja-JP" b="1" smtClean="0"/>
          </a:p>
          <a:p>
            <a:r>
              <a:rPr lang="en-US" altLang="ja-JP" b="1" smtClean="0"/>
              <a:t>Flask</a:t>
            </a:r>
            <a:r>
              <a:rPr lang="ja-JP" altLang="en-US" b="1" smtClean="0"/>
              <a:t>入門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583636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224284" y="241535"/>
            <a:ext cx="10360327" cy="508958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smtClean="0"/>
              <a:t>Flask</a:t>
            </a:r>
            <a:r>
              <a:rPr lang="ja-JP" altLang="en-US" sz="2000" b="1" smtClean="0"/>
              <a:t>のテンプレート </a:t>
            </a:r>
            <a:r>
              <a:rPr lang="en-US" altLang="ja-JP" sz="2000" b="1" smtClean="0"/>
              <a:t>url_for</a:t>
            </a:r>
            <a:r>
              <a:rPr lang="ja-JP" altLang="en-US" sz="2000" b="1" smtClean="0"/>
              <a:t>（</a:t>
            </a:r>
            <a:r>
              <a:rPr lang="en-US" altLang="ja-JP" sz="2000" b="1" smtClean="0"/>
              <a:t>url_for_views.py</a:t>
            </a:r>
            <a:r>
              <a:rPr lang="ja-JP" altLang="en-US" sz="2000" b="1" smtClean="0"/>
              <a:t>、</a:t>
            </a:r>
            <a:r>
              <a:rPr lang="en-US" altLang="ja-JP" sz="2000" b="1" smtClean="0"/>
              <a:t>rekognition.html</a:t>
            </a:r>
            <a:r>
              <a:rPr lang="ja-JP" altLang="en-US" sz="2000" b="1" smtClean="0"/>
              <a:t>、</a:t>
            </a:r>
            <a:r>
              <a:rPr lang="en-US" altLang="ja-JP" sz="2000" b="1" smtClean="0"/>
              <a:t>index.html</a:t>
            </a:r>
            <a:r>
              <a:rPr lang="ja-JP" altLang="en-US" sz="2000" b="1" smtClean="0"/>
              <a:t>）</a:t>
            </a:r>
            <a:endParaRPr kumimoji="1" lang="ja-JP" altLang="en-US" sz="2000" b="1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4" y="919971"/>
            <a:ext cx="3185625" cy="210790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84" y="4030602"/>
            <a:ext cx="3186000" cy="1917862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834241" y="922058"/>
            <a:ext cx="3818626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400" b="1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altLang="ja-JP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4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400" b="1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ja-JP" sz="1400" b="1">
                <a:solidFill>
                  <a:srgbClr val="000000"/>
                </a:solidFill>
                <a:latin typeface="Consolas" panose="020B0609020204030204" pitchFamily="49" charset="0"/>
              </a:rPr>
              <a:t>Rekognition</a:t>
            </a:r>
            <a:r>
              <a:rPr lang="ja-JP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サービス</a:t>
            </a:r>
            <a:r>
              <a:rPr lang="en-US" altLang="ja-JP" sz="1400" b="1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altLang="ja-JP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4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400" b="1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altLang="ja-JP" sz="1400" b="1">
                <a:solidFill>
                  <a:srgbClr val="000000"/>
                </a:solidFill>
                <a:latin typeface="Consolas" panose="020B0609020204030204" pitchFamily="49" charset="0"/>
              </a:rPr>
              <a:t>Rekognition</a:t>
            </a:r>
            <a:r>
              <a:rPr lang="ja-JP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サービスの概要説明</a:t>
            </a:r>
            <a:r>
              <a:rPr lang="en-US" altLang="ja-JP" sz="1400" b="1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ja-JP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4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400" b="1">
                <a:solidFill>
                  <a:srgbClr val="800000"/>
                </a:solidFill>
                <a:latin typeface="Consolas" panose="020B0609020204030204" pitchFamily="49" charset="0"/>
              </a:rPr>
              <a:t>&lt;hr&gt;</a:t>
            </a:r>
            <a:endParaRPr lang="en-US" altLang="ja-JP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4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400" b="1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altLang="ja-JP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b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ja-JP" sz="14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400" b="1">
                <a:solidFill>
                  <a:srgbClr val="0000FF"/>
                </a:solidFill>
                <a:latin typeface="Consolas" panose="020B0609020204030204" pitchFamily="49" charset="0"/>
              </a:rPr>
              <a:t>"{{ url_for('index') }}"</a:t>
            </a:r>
            <a:r>
              <a:rPr lang="en-US" altLang="ja-JP" sz="1400" b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ja-JP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400" b="1">
                <a:solidFill>
                  <a:srgbClr val="000000"/>
                </a:solidFill>
                <a:latin typeface="Consolas" panose="020B0609020204030204" pitchFamily="49" charset="0"/>
              </a:rPr>
              <a:t>    index</a:t>
            </a:r>
            <a:r>
              <a:rPr lang="ja-JP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ページへ遷移</a:t>
            </a:r>
          </a:p>
          <a:p>
            <a:r>
              <a:rPr lang="ja-JP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400" b="1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US" altLang="ja-JP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400" b="1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altLang="ja-JP" sz="14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834240" y="4024042"/>
            <a:ext cx="3818627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400" b="1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altLang="ja-JP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4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400" b="1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ja-JP" sz="1400" b="1">
                <a:solidFill>
                  <a:srgbClr val="000000"/>
                </a:solidFill>
                <a:latin typeface="Consolas" panose="020B0609020204030204" pitchFamily="49" charset="0"/>
              </a:rPr>
              <a:t>Amazon ML</a:t>
            </a:r>
            <a:r>
              <a:rPr lang="ja-JP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サービス</a:t>
            </a:r>
            <a:r>
              <a:rPr lang="en-US" altLang="ja-JP" sz="1400" b="1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altLang="ja-JP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4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400" b="1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altLang="ja-JP" sz="1400" b="1">
                <a:solidFill>
                  <a:srgbClr val="000000"/>
                </a:solidFill>
                <a:latin typeface="Consolas" panose="020B0609020204030204" pitchFamily="49" charset="0"/>
              </a:rPr>
              <a:t>Amazon ML</a:t>
            </a:r>
            <a:r>
              <a:rPr lang="ja-JP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サービスの概要説明</a:t>
            </a:r>
            <a:r>
              <a:rPr lang="en-US" altLang="ja-JP" sz="1400" b="1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ja-JP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400" b="1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altLang="ja-JP" sz="14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965057" y="1822572"/>
            <a:ext cx="3973902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400" b="1">
                <a:solidFill>
                  <a:srgbClr val="008000"/>
                </a:solidFill>
                <a:latin typeface="Consolas" panose="020B0609020204030204" pitchFamily="49" charset="0"/>
              </a:rPr>
              <a:t># http://</a:t>
            </a:r>
            <a:r>
              <a:rPr lang="en-US" altLang="ja-JP" sz="1400" b="1">
                <a:solidFill>
                  <a:srgbClr val="0000FF"/>
                </a:solidFill>
                <a:latin typeface="Consolas" panose="020B0609020204030204" pitchFamily="49" charset="0"/>
              </a:rPr>
              <a:t>XXX</a:t>
            </a:r>
            <a:r>
              <a:rPr lang="en-US" altLang="ja-JP" sz="1400" b="1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ja-JP" altLang="en-US" sz="1400" b="1">
                <a:solidFill>
                  <a:srgbClr val="008000"/>
                </a:solidFill>
                <a:latin typeface="Consolas" panose="020B0609020204030204" pitchFamily="49" charset="0"/>
              </a:rPr>
              <a:t>をルーティング</a:t>
            </a:r>
            <a:endParaRPr lang="ja-JP" alt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400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sz="1400" b="1">
                <a:solidFill>
                  <a:srgbClr val="008000"/>
                </a:solidFill>
                <a:latin typeface="Consolas" panose="020B0609020204030204" pitchFamily="49" charset="0"/>
              </a:rPr>
              <a:t>実行した場合に </a:t>
            </a:r>
            <a:r>
              <a:rPr lang="en-US" altLang="ja-JP" sz="1400" b="1">
                <a:solidFill>
                  <a:srgbClr val="008000"/>
                </a:solidFill>
                <a:latin typeface="Consolas" panose="020B0609020204030204" pitchFamily="49" charset="0"/>
              </a:rPr>
              <a:t>index</a:t>
            </a:r>
            <a:r>
              <a:rPr lang="ja-JP" altLang="en-US" sz="1400" b="1">
                <a:solidFill>
                  <a:srgbClr val="008000"/>
                </a:solidFill>
                <a:latin typeface="Consolas" panose="020B0609020204030204" pitchFamily="49" charset="0"/>
              </a:rPr>
              <a:t>関数が実行される</a:t>
            </a:r>
            <a:endParaRPr lang="ja-JP" alt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400" b="1">
                <a:solidFill>
                  <a:srgbClr val="795E26"/>
                </a:solidFill>
                <a:latin typeface="Consolas" panose="020B0609020204030204" pitchFamily="49" charset="0"/>
              </a:rPr>
              <a:t>@app.route</a:t>
            </a:r>
            <a:r>
              <a:rPr lang="en-US" altLang="ja-JP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400" b="1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altLang="ja-JP" sz="14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1400" b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b="1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altLang="ja-JP" sz="1400" b="1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ja-JP" sz="14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400" b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1400" b="1">
                <a:solidFill>
                  <a:srgbClr val="000000"/>
                </a:solidFill>
                <a:latin typeface="Consolas" panose="020B0609020204030204" pitchFamily="49" charset="0"/>
              </a:rPr>
              <a:t> render_template(</a:t>
            </a:r>
            <a:r>
              <a:rPr lang="en-US" altLang="ja-JP" sz="1400" b="1">
                <a:solidFill>
                  <a:srgbClr val="A31515"/>
                </a:solidFill>
                <a:latin typeface="Consolas" panose="020B0609020204030204" pitchFamily="49" charset="0"/>
              </a:rPr>
              <a:t>'index.html'</a:t>
            </a:r>
            <a:r>
              <a:rPr lang="en-US" altLang="ja-JP" sz="14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1400" b="1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ja-JP" sz="1400" b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1400" b="1">
                <a:solidFill>
                  <a:srgbClr val="008000"/>
                </a:solidFill>
                <a:latin typeface="Consolas" panose="020B0609020204030204" pitchFamily="49" charset="0"/>
              </a:rPr>
              <a:t># http://</a:t>
            </a:r>
            <a:r>
              <a:rPr lang="en-US" altLang="ja-JP" sz="1400" b="1">
                <a:solidFill>
                  <a:srgbClr val="0000FF"/>
                </a:solidFill>
                <a:latin typeface="Consolas" panose="020B0609020204030204" pitchFamily="49" charset="0"/>
              </a:rPr>
              <a:t>XXX</a:t>
            </a:r>
            <a:r>
              <a:rPr lang="en-US" altLang="ja-JP" sz="1400" b="1">
                <a:solidFill>
                  <a:srgbClr val="008000"/>
                </a:solidFill>
                <a:latin typeface="Consolas" panose="020B0609020204030204" pitchFamily="49" charset="0"/>
              </a:rPr>
              <a:t>/url_for</a:t>
            </a:r>
            <a:r>
              <a:rPr lang="ja-JP" altLang="en-US" sz="1400" b="1">
                <a:solidFill>
                  <a:srgbClr val="008000"/>
                </a:solidFill>
                <a:latin typeface="Consolas" panose="020B0609020204030204" pitchFamily="49" charset="0"/>
              </a:rPr>
              <a:t>をルーティング</a:t>
            </a:r>
            <a:endParaRPr lang="ja-JP" alt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400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sz="1400" b="1">
                <a:solidFill>
                  <a:srgbClr val="008000"/>
                </a:solidFill>
                <a:latin typeface="Consolas" panose="020B0609020204030204" pitchFamily="49" charset="0"/>
              </a:rPr>
              <a:t>実行した場合に </a:t>
            </a:r>
            <a:r>
              <a:rPr lang="en-US" altLang="ja-JP" sz="1400" b="1">
                <a:solidFill>
                  <a:srgbClr val="008000"/>
                </a:solidFill>
                <a:latin typeface="Consolas" panose="020B0609020204030204" pitchFamily="49" charset="0"/>
              </a:rPr>
              <a:t>url_for</a:t>
            </a:r>
            <a:r>
              <a:rPr lang="ja-JP" altLang="en-US" sz="1400" b="1">
                <a:solidFill>
                  <a:srgbClr val="008000"/>
                </a:solidFill>
                <a:latin typeface="Consolas" panose="020B0609020204030204" pitchFamily="49" charset="0"/>
              </a:rPr>
              <a:t>関数が実行される</a:t>
            </a:r>
            <a:endParaRPr lang="ja-JP" alt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400" b="1">
                <a:solidFill>
                  <a:srgbClr val="795E26"/>
                </a:solidFill>
                <a:latin typeface="Consolas" panose="020B0609020204030204" pitchFamily="49" charset="0"/>
              </a:rPr>
              <a:t>@app.route</a:t>
            </a:r>
            <a:r>
              <a:rPr lang="en-US" altLang="ja-JP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400" b="1">
                <a:solidFill>
                  <a:srgbClr val="A31515"/>
                </a:solidFill>
                <a:latin typeface="Consolas" panose="020B0609020204030204" pitchFamily="49" charset="0"/>
              </a:rPr>
              <a:t>'/url_for'</a:t>
            </a:r>
            <a:r>
              <a:rPr lang="en-US" altLang="ja-JP" sz="14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1400" b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b="1">
                <a:solidFill>
                  <a:srgbClr val="795E26"/>
                </a:solidFill>
                <a:latin typeface="Consolas" panose="020B0609020204030204" pitchFamily="49" charset="0"/>
              </a:rPr>
              <a:t>url_for</a:t>
            </a:r>
            <a:r>
              <a:rPr lang="en-US" altLang="ja-JP" sz="1400" b="1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ja-JP" sz="14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400" b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1400" b="1">
                <a:solidFill>
                  <a:srgbClr val="000000"/>
                </a:solidFill>
                <a:latin typeface="Consolas" panose="020B0609020204030204" pitchFamily="49" charset="0"/>
              </a:rPr>
              <a:t> render_template(</a:t>
            </a:r>
            <a:r>
              <a:rPr lang="en-US" altLang="ja-JP" sz="1400" b="1">
                <a:solidFill>
                  <a:srgbClr val="A31515"/>
                </a:solidFill>
                <a:latin typeface="Consolas" panose="020B0609020204030204" pitchFamily="49" charset="0"/>
              </a:rPr>
              <a:t>'rekognition.html'</a:t>
            </a:r>
            <a:r>
              <a:rPr lang="en-US" altLang="ja-JP" sz="14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ja-JP" sz="14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34240" y="2737940"/>
            <a:ext cx="206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smtClean="0"/>
              <a:t>recognition.html</a:t>
            </a:r>
            <a:endParaRPr kumimoji="1" lang="ja-JP" altLang="en-US" b="1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834240" y="3661270"/>
            <a:ext cx="146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smtClean="0"/>
              <a:t>index.html</a:t>
            </a:r>
            <a:endParaRPr kumimoji="1" lang="ja-JP" altLang="en-US" b="1"/>
          </a:p>
        </p:txBody>
      </p:sp>
      <p:sp>
        <p:nvSpPr>
          <p:cNvPr id="10" name="正方形/長方形 9"/>
          <p:cNvSpPr/>
          <p:nvPr/>
        </p:nvSpPr>
        <p:spPr>
          <a:xfrm>
            <a:off x="181154" y="2552926"/>
            <a:ext cx="1380227" cy="2885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024220" y="1807582"/>
            <a:ext cx="3446255" cy="469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250611" y="1846751"/>
            <a:ext cx="1685027" cy="18984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7894605" y="4202851"/>
            <a:ext cx="3673418" cy="2973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8185027" y="2704616"/>
            <a:ext cx="3673418" cy="2973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/>
          <p:cNvCxnSpPr>
            <a:endCxn id="9" idx="3"/>
          </p:cNvCxnSpPr>
          <p:nvPr/>
        </p:nvCxnSpPr>
        <p:spPr>
          <a:xfrm flipH="1">
            <a:off x="5296619" y="2841462"/>
            <a:ext cx="2888408" cy="10044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3" idx="1"/>
            <a:endCxn id="8" idx="3"/>
          </p:cNvCxnSpPr>
          <p:nvPr/>
        </p:nvCxnSpPr>
        <p:spPr>
          <a:xfrm flipH="1" flipV="1">
            <a:off x="5899649" y="2922606"/>
            <a:ext cx="1994956" cy="14289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7894605" y="2521496"/>
            <a:ext cx="4121991" cy="5857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/>
          <p:cNvCxnSpPr>
            <a:stCxn id="12" idx="2"/>
            <a:endCxn id="25" idx="1"/>
          </p:cNvCxnSpPr>
          <p:nvPr/>
        </p:nvCxnSpPr>
        <p:spPr>
          <a:xfrm>
            <a:off x="6093125" y="2036595"/>
            <a:ext cx="1801480" cy="777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1551734" y="1200795"/>
            <a:ext cx="1380227" cy="28853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7887420" y="3539210"/>
            <a:ext cx="2507410" cy="28853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カギ線コネクタ 30"/>
          <p:cNvCxnSpPr>
            <a:stCxn id="28" idx="3"/>
            <a:endCxn id="29" idx="1"/>
          </p:cNvCxnSpPr>
          <p:nvPr/>
        </p:nvCxnSpPr>
        <p:spPr>
          <a:xfrm>
            <a:off x="2931961" y="1345063"/>
            <a:ext cx="4955459" cy="2338415"/>
          </a:xfrm>
          <a:prstGeom prst="bentConnector3">
            <a:avLst>
              <a:gd name="adj1" fmla="val 1274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1199072" y="3001994"/>
            <a:ext cx="802256" cy="82575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カギ線コネクタ 34"/>
          <p:cNvCxnSpPr>
            <a:stCxn id="11" idx="1"/>
            <a:endCxn id="10" idx="3"/>
          </p:cNvCxnSpPr>
          <p:nvPr/>
        </p:nvCxnSpPr>
        <p:spPr>
          <a:xfrm rot="10800000" flipV="1">
            <a:off x="1561382" y="2042478"/>
            <a:ext cx="2462839" cy="65471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21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224284" y="241535"/>
            <a:ext cx="4123429" cy="508958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smtClean="0"/>
              <a:t>Flask</a:t>
            </a:r>
            <a:r>
              <a:rPr lang="ja-JP" altLang="en-US" sz="2000" b="1" smtClean="0"/>
              <a:t>のテンプレートの継承</a:t>
            </a:r>
            <a:endParaRPr kumimoji="1" lang="ja-JP" altLang="en-US" sz="2000" b="1"/>
          </a:p>
        </p:txBody>
      </p:sp>
      <p:sp>
        <p:nvSpPr>
          <p:cNvPr id="3" name="正方形/長方形 2"/>
          <p:cNvSpPr/>
          <p:nvPr/>
        </p:nvSpPr>
        <p:spPr>
          <a:xfrm>
            <a:off x="224284" y="1132814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&lt;html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"ja"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"viewport"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"width=device-width,initial-scale=1"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&lt;title&gt;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{% block title %}{{ title }}{% endblock %}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&lt;/title&gt;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POST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によるフォームのデータ取得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{% block content %}{% endblock %}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altLang="ja-JP" sz="12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210355" y="2855236"/>
            <a:ext cx="65388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{% extends "form_base.html" %}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{% block title %}{{super()}}{% endblock %}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{% block content %}</a:t>
            </a:r>
          </a:p>
          <a:p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フォームタイプ 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{{ form_type }}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"/form_text"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enctype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"multipart/form-data"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氏名：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ja-JP" alt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氏名を入力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ja-JP" alt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送信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&lt;hr&gt;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&lt;div&gt;&lt;p&gt;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入力された氏名：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{{ file_name }}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&lt;/p&gt;&lt;/div&gt;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{% endblock %}</a:t>
            </a:r>
            <a:endParaRPr lang="en-US" altLang="ja-JP" sz="12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05774" y="3165918"/>
            <a:ext cx="2785427" cy="2673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244859" y="3278061"/>
            <a:ext cx="6219647" cy="29329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屈折矢印 6"/>
          <p:cNvSpPr/>
          <p:nvPr/>
        </p:nvSpPr>
        <p:spPr>
          <a:xfrm flipH="1">
            <a:off x="1971133" y="3482689"/>
            <a:ext cx="3144329" cy="1348103"/>
          </a:xfrm>
          <a:prstGeom prst="bentUpArrow">
            <a:avLst>
              <a:gd name="adj1" fmla="val 14122"/>
              <a:gd name="adj2" fmla="val 25000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4284" y="836937"/>
            <a:ext cx="216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smtClean="0"/>
              <a:t>form_base.html</a:t>
            </a:r>
            <a:endParaRPr kumimoji="1" lang="ja-JP" altLang="en-US" b="1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40058" y="2485904"/>
            <a:ext cx="216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smtClean="0"/>
              <a:t>form_text.html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359060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543456" y="241535"/>
            <a:ext cx="10360327" cy="508958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smtClean="0"/>
              <a:t>Flask</a:t>
            </a:r>
            <a:r>
              <a:rPr lang="ja-JP" altLang="en-US" sz="2000" b="1"/>
              <a:t>と</a:t>
            </a:r>
            <a:r>
              <a:rPr lang="ja-JP" altLang="en-US" sz="2000" b="1" smtClean="0"/>
              <a:t>フォーム（テキストボックス）</a:t>
            </a:r>
            <a:r>
              <a:rPr lang="en-US" altLang="ja-JP" sz="2000" b="1" smtClean="0"/>
              <a:t>form_text.py</a:t>
            </a:r>
            <a:r>
              <a:rPr lang="ja-JP" altLang="en-US" sz="2000" b="1" smtClean="0"/>
              <a:t>、</a:t>
            </a:r>
            <a:r>
              <a:rPr lang="en-US" altLang="ja-JP" sz="2000" b="1" smtClean="0"/>
              <a:t>form_text.html</a:t>
            </a:r>
            <a:endParaRPr kumimoji="1" lang="ja-JP" altLang="en-US" sz="2000" b="1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56" y="1081538"/>
            <a:ext cx="3600000" cy="235488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56" y="4051720"/>
            <a:ext cx="3600000" cy="2309944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5023444" y="3591700"/>
            <a:ext cx="6484187" cy="29264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# http://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XXX</a:t>
            </a: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/form_text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をルーティング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300"/>
              </a:lnSpc>
            </a:pP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実行した場合に </a:t>
            </a: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form_text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関数が実行される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300"/>
              </a:lnSpc>
            </a:pPr>
            <a:r>
              <a:rPr lang="en-US" altLang="ja-JP" sz="1200" b="1">
                <a:solidFill>
                  <a:srgbClr val="795E26"/>
                </a:solidFill>
                <a:latin typeface="Consolas" panose="020B0609020204030204" pitchFamily="49" charset="0"/>
              </a:rPr>
              <a:t>@app.route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'/form_text'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200" b="1">
                <a:solidFill>
                  <a:srgbClr val="001080"/>
                </a:solidFill>
                <a:latin typeface="Consolas" panose="020B0609020204030204" pitchFamily="49" charset="0"/>
              </a:rPr>
              <a:t>methods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=[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'GET'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'POST'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300"/>
              </a:lnSpc>
            </a:pP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795E26"/>
                </a:solidFill>
                <a:latin typeface="Consolas" panose="020B0609020204030204" pitchFamily="49" charset="0"/>
              </a:rPr>
              <a:t>form_text_post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3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title = 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ja-JP" altLang="en-US" sz="1200" b="1">
                <a:solidFill>
                  <a:srgbClr val="A31515"/>
                </a:solidFill>
                <a:latin typeface="Consolas" panose="020B0609020204030204" pitchFamily="49" charset="0"/>
              </a:rPr>
              <a:t>フォーム（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input type="text"</a:t>
            </a:r>
            <a:r>
              <a:rPr lang="ja-JP" altLang="en-US" sz="1200" b="1">
                <a:solidFill>
                  <a:srgbClr val="A31515"/>
                </a:solidFill>
                <a:latin typeface="Consolas" panose="020B0609020204030204" pitchFamily="49" charset="0"/>
              </a:rPr>
              <a:t>）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3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# method 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が </a:t>
            </a: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POST 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か否かを判断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300"/>
              </a:lnSpc>
            </a:pP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request.method == 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'POST'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3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# POST 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のとき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300"/>
              </a:lnSpc>
            </a:pP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file_name = request.form.get(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3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3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# GET 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のとき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300"/>
              </a:lnSpc>
            </a:pP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file_name = 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3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form_type = 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ja-JP" altLang="en-US" sz="1200" b="1">
                <a:solidFill>
                  <a:srgbClr val="A31515"/>
                </a:solidFill>
                <a:latin typeface="Consolas" panose="020B0609020204030204" pitchFamily="49" charset="0"/>
              </a:rPr>
              <a:t>テキストボックス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300"/>
              </a:lnSpc>
            </a:pP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render_template(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'form_text.html'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13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</a:t>
            </a:r>
            <a:r>
              <a:rPr lang="en-US" altLang="ja-JP" sz="1200" b="1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= title, </a:t>
            </a:r>
          </a:p>
          <a:p>
            <a:pPr>
              <a:lnSpc>
                <a:spcPts val="13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</a:t>
            </a:r>
            <a:r>
              <a:rPr lang="en-US" altLang="ja-JP" sz="1200" b="1">
                <a:solidFill>
                  <a:srgbClr val="001080"/>
                </a:solidFill>
                <a:latin typeface="Consolas" panose="020B0609020204030204" pitchFamily="49" charset="0"/>
              </a:rPr>
              <a:t>file_name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= file_name,</a:t>
            </a:r>
          </a:p>
          <a:p>
            <a:pPr>
              <a:lnSpc>
                <a:spcPts val="13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</a:t>
            </a:r>
            <a:r>
              <a:rPr lang="en-US" altLang="ja-JP" sz="1200" b="1">
                <a:solidFill>
                  <a:srgbClr val="001080"/>
                </a:solidFill>
                <a:latin typeface="Consolas" panose="020B0609020204030204" pitchFamily="49" charset="0"/>
              </a:rPr>
              <a:t>form_type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= form_type)</a:t>
            </a:r>
            <a:endParaRPr lang="en-US" altLang="ja-JP" sz="12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023444" y="1081538"/>
            <a:ext cx="6484188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フォームタイプ 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{{ form_type }}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"/form_text"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enctype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"multipart/form-data"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氏名：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ja-JP" alt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氏名を入力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200"/>
              </a:lnSpc>
            </a:pP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ja-JP" alt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送信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&lt;hr&gt;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&lt;div&gt;&lt;p&gt;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入力された氏名：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{{ file_name }}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&lt;/p&gt;&lt;/div&gt;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altLang="ja-JP" sz="12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05769" y="2562045"/>
            <a:ext cx="1285335" cy="267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429107" y="6018361"/>
            <a:ext cx="753372" cy="26741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8002433" y="1860548"/>
            <a:ext cx="1012165" cy="201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388629" y="4927165"/>
            <a:ext cx="3168769" cy="221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カギ線コネクタ 12"/>
          <p:cNvCxnSpPr>
            <a:stCxn id="8" idx="3"/>
            <a:endCxn id="10" idx="2"/>
          </p:cNvCxnSpPr>
          <p:nvPr/>
        </p:nvCxnSpPr>
        <p:spPr>
          <a:xfrm flipV="1">
            <a:off x="2191104" y="2061716"/>
            <a:ext cx="6317412" cy="634039"/>
          </a:xfrm>
          <a:prstGeom prst="bentConnector2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8"/>
          <p:cNvCxnSpPr/>
          <p:nvPr/>
        </p:nvCxnSpPr>
        <p:spPr>
          <a:xfrm>
            <a:off x="2191104" y="2695754"/>
            <a:ext cx="3197525" cy="2359167"/>
          </a:xfrm>
          <a:prstGeom prst="bentConnector3">
            <a:avLst>
              <a:gd name="adj1" fmla="val 6689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7156389" y="2876141"/>
            <a:ext cx="1295677" cy="29308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カギ線コネクタ 22"/>
          <p:cNvCxnSpPr>
            <a:stCxn id="21" idx="1"/>
            <a:endCxn id="9" idx="3"/>
          </p:cNvCxnSpPr>
          <p:nvPr/>
        </p:nvCxnSpPr>
        <p:spPr>
          <a:xfrm rot="10800000" flipV="1">
            <a:off x="2182479" y="3022683"/>
            <a:ext cx="4973910" cy="3129387"/>
          </a:xfrm>
          <a:prstGeom prst="bentConnector3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556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543456" y="241535"/>
            <a:ext cx="10360327" cy="508958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smtClean="0"/>
              <a:t>Flask</a:t>
            </a:r>
            <a:r>
              <a:rPr lang="ja-JP" altLang="en-US" sz="2000" b="1"/>
              <a:t>と</a:t>
            </a:r>
            <a:r>
              <a:rPr lang="ja-JP" altLang="en-US" sz="2000" b="1" smtClean="0"/>
              <a:t>フォーム（</a:t>
            </a:r>
            <a:r>
              <a:rPr lang="ja-JP" altLang="en-US" sz="2000" b="1"/>
              <a:t>ラジオボタン</a:t>
            </a:r>
            <a:r>
              <a:rPr lang="ja-JP" altLang="en-US" sz="2000" b="1" smtClean="0"/>
              <a:t>）</a:t>
            </a:r>
            <a:r>
              <a:rPr lang="en-US" altLang="ja-JP" sz="2000" b="1" smtClean="0"/>
              <a:t>form_radio.py</a:t>
            </a:r>
            <a:r>
              <a:rPr lang="ja-JP" altLang="en-US" sz="2000" b="1" smtClean="0"/>
              <a:t>、</a:t>
            </a:r>
            <a:r>
              <a:rPr lang="en-US" altLang="ja-JP" sz="2000" b="1" smtClean="0"/>
              <a:t>form_radio.html</a:t>
            </a:r>
            <a:endParaRPr kumimoji="1" lang="ja-JP" altLang="en-US" sz="2000" b="1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56" y="856315"/>
            <a:ext cx="3240000" cy="277537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56" y="3737510"/>
            <a:ext cx="3240000" cy="2773636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5342627" y="1716928"/>
            <a:ext cx="4655389" cy="32316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# http://</a:t>
            </a:r>
            <a:r>
              <a:rPr lang="en-US" altLang="ja-JP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XXX</a:t>
            </a:r>
            <a:r>
              <a:rPr lang="en-US" altLang="ja-JP" sz="1200" b="1" smtClean="0">
                <a:solidFill>
                  <a:srgbClr val="008000"/>
                </a:solidFill>
                <a:latin typeface="Consolas" panose="020B0609020204030204" pitchFamily="49" charset="0"/>
              </a:rPr>
              <a:t>/form_radio</a:t>
            </a:r>
            <a:r>
              <a:rPr lang="ja-JP" altLang="en-US" sz="1200" b="1" smtClean="0">
                <a:solidFill>
                  <a:srgbClr val="008000"/>
                </a:solidFill>
                <a:latin typeface="Consolas" panose="020B0609020204030204" pitchFamily="49" charset="0"/>
              </a:rPr>
              <a:t>を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ルーティング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実行した場合に </a:t>
            </a:r>
            <a:r>
              <a:rPr lang="en-US" altLang="ja-JP" sz="1200" b="1" smtClean="0">
                <a:solidFill>
                  <a:srgbClr val="008000"/>
                </a:solidFill>
                <a:latin typeface="Consolas" panose="020B0609020204030204" pitchFamily="49" charset="0"/>
              </a:rPr>
              <a:t>form_radio</a:t>
            </a:r>
            <a:r>
              <a:rPr lang="ja-JP" altLang="en-US" sz="1200" b="1" smtClean="0">
                <a:solidFill>
                  <a:srgbClr val="008000"/>
                </a:solidFill>
                <a:latin typeface="Consolas" panose="020B0609020204030204" pitchFamily="49" charset="0"/>
              </a:rPr>
              <a:t>関数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が実行される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795E26"/>
                </a:solidFill>
                <a:latin typeface="Consolas" panose="020B0609020204030204" pitchFamily="49" charset="0"/>
              </a:rPr>
              <a:t>@app.route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'/form_radio'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200" b="1">
                <a:solidFill>
                  <a:srgbClr val="001080"/>
                </a:solidFill>
                <a:latin typeface="Consolas" panose="020B0609020204030204" pitchFamily="49" charset="0"/>
              </a:rPr>
              <a:t>methods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=[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'GET'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'POST'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 smtClean="0">
                <a:solidFill>
                  <a:srgbClr val="795E26"/>
                </a:solidFill>
                <a:latin typeface="Consolas" panose="020B0609020204030204" pitchFamily="49" charset="0"/>
              </a:rPr>
              <a:t>form_radio</a:t>
            </a:r>
            <a:r>
              <a:rPr lang="en-US" altLang="ja-JP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title = 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ja-JP" altLang="en-US" sz="1200" b="1">
                <a:solidFill>
                  <a:srgbClr val="A31515"/>
                </a:solidFill>
                <a:latin typeface="Consolas" panose="020B0609020204030204" pitchFamily="49" charset="0"/>
              </a:rPr>
              <a:t>フォーム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# method 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が </a:t>
            </a: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POST 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か否かを判断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request.method == 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'POST'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# POST 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のとき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cource_name = request.form.get(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'radio'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# GET 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のとき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cource_name = 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form_type = 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ja-JP" altLang="en-US" sz="1200" b="1">
                <a:solidFill>
                  <a:srgbClr val="A31515"/>
                </a:solidFill>
                <a:latin typeface="Consolas" panose="020B0609020204030204" pitchFamily="49" charset="0"/>
              </a:rPr>
              <a:t>ラジオボタン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render_template(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'form_radio.html'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</a:t>
            </a:r>
            <a:r>
              <a:rPr lang="en-US" altLang="ja-JP" sz="1200" b="1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= title, 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</a:t>
            </a:r>
            <a:r>
              <a:rPr lang="en-US" altLang="ja-JP" sz="1200" b="1">
                <a:solidFill>
                  <a:srgbClr val="001080"/>
                </a:solidFill>
                <a:latin typeface="Consolas" panose="020B0609020204030204" pitchFamily="49" charset="0"/>
              </a:rPr>
              <a:t>cource_name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= cource_name,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</a:t>
            </a:r>
            <a:r>
              <a:rPr lang="en-US" altLang="ja-JP" sz="1200" b="1">
                <a:solidFill>
                  <a:srgbClr val="001080"/>
                </a:solidFill>
                <a:latin typeface="Consolas" panose="020B0609020204030204" pitchFamily="49" charset="0"/>
              </a:rPr>
              <a:t>form_type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= form_type)</a:t>
            </a:r>
            <a:endParaRPr lang="en-US" altLang="ja-JP" sz="12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43456" y="2820345"/>
            <a:ext cx="1639027" cy="1643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723619" y="3207113"/>
            <a:ext cx="3394502" cy="2167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840747" y="4502495"/>
            <a:ext cx="2337759" cy="19890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479986" y="5295427"/>
            <a:ext cx="4974566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&lt;hr&gt;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&lt;div&gt;&lt;p&gt;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選択されたコース：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{{ cource_name }}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&lt;/p&gt;&lt;/div&gt;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altLang="ja-JP" sz="12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783517" y="5693877"/>
            <a:ext cx="1451565" cy="21879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456701" y="6263795"/>
            <a:ext cx="1070840" cy="21879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カギ線コネクタ 14"/>
          <p:cNvCxnSpPr>
            <a:stCxn id="7" idx="3"/>
            <a:endCxn id="8" idx="1"/>
          </p:cNvCxnSpPr>
          <p:nvPr/>
        </p:nvCxnSpPr>
        <p:spPr>
          <a:xfrm>
            <a:off x="2182483" y="2902543"/>
            <a:ext cx="3541136" cy="412961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9" idx="1"/>
            <a:endCxn id="12" idx="0"/>
          </p:cNvCxnSpPr>
          <p:nvPr/>
        </p:nvCxnSpPr>
        <p:spPr>
          <a:xfrm rot="10800000" flipH="1" flipV="1">
            <a:off x="6840746" y="4601945"/>
            <a:ext cx="668553" cy="1091931"/>
          </a:xfrm>
          <a:prstGeom prst="bentConnector4">
            <a:avLst>
              <a:gd name="adj1" fmla="val -34193"/>
              <a:gd name="adj2" fmla="val 54554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8"/>
          <p:cNvCxnSpPr>
            <a:stCxn id="12" idx="2"/>
            <a:endCxn id="13" idx="3"/>
          </p:cNvCxnSpPr>
          <p:nvPr/>
        </p:nvCxnSpPr>
        <p:spPr>
          <a:xfrm rot="5400000">
            <a:off x="4788160" y="3652050"/>
            <a:ext cx="460523" cy="4981759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333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543456" y="241535"/>
            <a:ext cx="10360327" cy="508958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smtClean="0"/>
              <a:t>Flask</a:t>
            </a:r>
            <a:r>
              <a:rPr lang="ja-JP" altLang="en-US" sz="2000" b="1"/>
              <a:t>と</a:t>
            </a:r>
            <a:r>
              <a:rPr lang="ja-JP" altLang="en-US" sz="2000" b="1" smtClean="0"/>
              <a:t>フォーム（</a:t>
            </a:r>
            <a:r>
              <a:rPr lang="ja-JP" altLang="en-US" sz="2000" b="1"/>
              <a:t>チェックボックス</a:t>
            </a:r>
            <a:r>
              <a:rPr lang="ja-JP" altLang="en-US" sz="2000" b="1" smtClean="0"/>
              <a:t>）</a:t>
            </a:r>
            <a:r>
              <a:rPr lang="en-US" altLang="ja-JP" sz="2000" b="1" smtClean="0"/>
              <a:t>form_check.py</a:t>
            </a:r>
            <a:r>
              <a:rPr lang="ja-JP" altLang="en-US" sz="2000" b="1" smtClean="0"/>
              <a:t>、</a:t>
            </a:r>
            <a:r>
              <a:rPr lang="en-US" altLang="ja-JP" sz="2000" b="1" smtClean="0"/>
              <a:t>form_check.html</a:t>
            </a:r>
            <a:endParaRPr kumimoji="1" lang="ja-JP" altLang="en-US" sz="2000" b="1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56" y="864081"/>
            <a:ext cx="3240000" cy="279138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56" y="3769054"/>
            <a:ext cx="3240000" cy="2770076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5627298" y="864081"/>
            <a:ext cx="4664015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# http://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XXX</a:t>
            </a: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/form_check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をルーティング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実行した場合に </a:t>
            </a: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form_check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関数が実行される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795E26"/>
                </a:solidFill>
                <a:latin typeface="Consolas" panose="020B0609020204030204" pitchFamily="49" charset="0"/>
              </a:rPr>
              <a:t>@app.route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'/form_check'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200" b="1">
                <a:solidFill>
                  <a:srgbClr val="001080"/>
                </a:solidFill>
                <a:latin typeface="Consolas" panose="020B0609020204030204" pitchFamily="49" charset="0"/>
              </a:rPr>
              <a:t>methods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=[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'GET'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'POST'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795E26"/>
                </a:solidFill>
                <a:latin typeface="Consolas" panose="020B0609020204030204" pitchFamily="49" charset="0"/>
              </a:rPr>
              <a:t>form_check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title = 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ja-JP" altLang="en-US" sz="1200" b="1">
                <a:solidFill>
                  <a:srgbClr val="A31515"/>
                </a:solidFill>
                <a:latin typeface="Consolas" panose="020B0609020204030204" pitchFamily="49" charset="0"/>
              </a:rPr>
              <a:t>フォーム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# method 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が </a:t>
            </a: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POST 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か否かを判断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request.method == 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'POST'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# POST 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のとき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selected_list = request.form.getlist(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'checkbox'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subject_name = 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', 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.join(selected_list)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# GET 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のとき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subject_name = 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form_type = 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ja-JP" altLang="en-US" sz="1200" b="1">
                <a:solidFill>
                  <a:srgbClr val="A31515"/>
                </a:solidFill>
                <a:latin typeface="Consolas" panose="020B0609020204030204" pitchFamily="49" charset="0"/>
              </a:rPr>
              <a:t>チェックボックス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render_template(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'form_check.html'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</a:t>
            </a:r>
            <a:r>
              <a:rPr lang="en-US" altLang="ja-JP" sz="1200" b="1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= title, 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</a:t>
            </a:r>
            <a:r>
              <a:rPr lang="en-US" altLang="ja-JP" sz="1200" b="1">
                <a:solidFill>
                  <a:srgbClr val="001080"/>
                </a:solidFill>
                <a:latin typeface="Consolas" panose="020B0609020204030204" pitchFamily="49" charset="0"/>
              </a:rPr>
              <a:t>subject_name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= subject_name,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</a:t>
            </a:r>
            <a:r>
              <a:rPr lang="en-US" altLang="ja-JP" sz="1200" b="1">
                <a:solidFill>
                  <a:srgbClr val="001080"/>
                </a:solidFill>
                <a:latin typeface="Consolas" panose="020B0609020204030204" pitchFamily="49" charset="0"/>
              </a:rPr>
              <a:t>form_type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= form_type)</a:t>
            </a:r>
            <a:endParaRPr lang="en-US" altLang="ja-JP" sz="12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402347" y="5071227"/>
            <a:ext cx="484517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&lt;hr&gt;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&lt;div&gt;&lt;p&gt;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選択された科目：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{{ subject_name }}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&lt;/p&gt;&lt;/div&gt;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altLang="ja-JP" sz="12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43457" y="2518913"/>
            <a:ext cx="1526884" cy="6383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891834" y="2364785"/>
            <a:ext cx="4278709" cy="1799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5888963" y="2568941"/>
            <a:ext cx="4278709" cy="17993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538823" y="5446133"/>
            <a:ext cx="1530583" cy="25195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356805" y="6295801"/>
            <a:ext cx="2102387" cy="25195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カギ線コネクタ 14"/>
          <p:cNvCxnSpPr>
            <a:stCxn id="8" idx="3"/>
            <a:endCxn id="9" idx="1"/>
          </p:cNvCxnSpPr>
          <p:nvPr/>
        </p:nvCxnSpPr>
        <p:spPr>
          <a:xfrm flipV="1">
            <a:off x="2070341" y="2454753"/>
            <a:ext cx="3821493" cy="383338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endCxn id="12" idx="0"/>
          </p:cNvCxnSpPr>
          <p:nvPr/>
        </p:nvCxnSpPr>
        <p:spPr>
          <a:xfrm rot="5400000">
            <a:off x="6338133" y="3714860"/>
            <a:ext cx="2697256" cy="765291"/>
          </a:xfrm>
          <a:prstGeom prst="bentConnector3">
            <a:avLst>
              <a:gd name="adj1" fmla="val 68869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2" idx="2"/>
            <a:endCxn id="13" idx="3"/>
          </p:cNvCxnSpPr>
          <p:nvPr/>
        </p:nvCxnSpPr>
        <p:spPr>
          <a:xfrm rot="5400000">
            <a:off x="5019809" y="4137472"/>
            <a:ext cx="723691" cy="3844923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0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543456" y="241535"/>
            <a:ext cx="10360327" cy="508958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smtClean="0"/>
              <a:t>Flask</a:t>
            </a:r>
            <a:r>
              <a:rPr lang="ja-JP" altLang="en-US" sz="2000" b="1"/>
              <a:t>と</a:t>
            </a:r>
            <a:r>
              <a:rPr lang="ja-JP" altLang="en-US" sz="2000" b="1" smtClean="0"/>
              <a:t>フォーム（</a:t>
            </a:r>
            <a:r>
              <a:rPr lang="ja-JP" altLang="en-US" sz="2000" b="1"/>
              <a:t>テキストエリア</a:t>
            </a:r>
            <a:r>
              <a:rPr lang="ja-JP" altLang="en-US" sz="2000" b="1" smtClean="0"/>
              <a:t>）</a:t>
            </a:r>
            <a:r>
              <a:rPr lang="en-US" altLang="ja-JP" sz="2000" b="1" smtClean="0"/>
              <a:t>form_check.py</a:t>
            </a:r>
            <a:r>
              <a:rPr lang="ja-JP" altLang="en-US" sz="2000" b="1" smtClean="0"/>
              <a:t>、</a:t>
            </a:r>
            <a:r>
              <a:rPr lang="en-US" altLang="ja-JP" sz="2000" b="1" smtClean="0"/>
              <a:t>form_check.html</a:t>
            </a:r>
            <a:endParaRPr kumimoji="1" lang="ja-JP" altLang="en-US" sz="2000" b="1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56" y="894453"/>
            <a:ext cx="3240000" cy="271342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56" y="4019639"/>
            <a:ext cx="3240000" cy="1989144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4247071" y="3893751"/>
            <a:ext cx="6872372" cy="25556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フォームタイプ 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{{ form_type }}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"/form_textarea"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enctype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"multipart/form-data"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文章の入力：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&lt;textarea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"texts"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rows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"6"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cols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"40"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&gt;&lt;/textarea&gt;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2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ja-JP" alt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送信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&lt;hr&gt;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&lt;div&gt;&lt;p&gt;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入力された文章：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{{ texts }}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&lt;/p&gt;&lt;/div&gt;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altLang="ja-JP" sz="12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247071" y="898352"/>
            <a:ext cx="6872372" cy="27095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# http://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XXX</a:t>
            </a: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/form_textarea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をルーティング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実行した場合に </a:t>
            </a: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form_text_area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関数が実行される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en-US" altLang="ja-JP" sz="1200" b="1">
                <a:solidFill>
                  <a:srgbClr val="795E26"/>
                </a:solidFill>
                <a:latin typeface="Consolas" panose="020B0609020204030204" pitchFamily="49" charset="0"/>
              </a:rPr>
              <a:t>@app.route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'/form_textarea'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200" b="1">
                <a:solidFill>
                  <a:srgbClr val="001080"/>
                </a:solidFill>
                <a:latin typeface="Consolas" panose="020B0609020204030204" pitchFamily="49" charset="0"/>
              </a:rPr>
              <a:t>methods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=[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'GET'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'POST'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200"/>
              </a:lnSpc>
            </a:pP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795E26"/>
                </a:solidFill>
                <a:latin typeface="Consolas" panose="020B0609020204030204" pitchFamily="49" charset="0"/>
              </a:rPr>
              <a:t>form_text_area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2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title = 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ja-JP" altLang="en-US" sz="1200" b="1">
                <a:solidFill>
                  <a:srgbClr val="A31515"/>
                </a:solidFill>
                <a:latin typeface="Consolas" panose="020B0609020204030204" pitchFamily="49" charset="0"/>
              </a:rPr>
              <a:t>フォーム（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textarea</a:t>
            </a:r>
            <a:r>
              <a:rPr lang="ja-JP" altLang="en-US" sz="1200" b="1">
                <a:solidFill>
                  <a:srgbClr val="A31515"/>
                </a:solidFill>
                <a:latin typeface="Consolas" panose="020B0609020204030204" pitchFamily="49" charset="0"/>
              </a:rPr>
              <a:t>）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# method 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が </a:t>
            </a: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POST 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か否かを判断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request.method == 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'POST'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2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# POST 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のとき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texts = request.form.get(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'texts'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2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# GET 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のとき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texts = 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form_type = 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ja-JP" altLang="en-US" sz="1200" b="1">
                <a:solidFill>
                  <a:srgbClr val="A31515"/>
                </a:solidFill>
                <a:latin typeface="Consolas" panose="020B0609020204030204" pitchFamily="49" charset="0"/>
              </a:rPr>
              <a:t>テキストエリア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render_template(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'form_textarea.html'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12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</a:t>
            </a:r>
            <a:r>
              <a:rPr lang="en-US" altLang="ja-JP" sz="1200" b="1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= title, </a:t>
            </a:r>
          </a:p>
          <a:p>
            <a:pPr>
              <a:lnSpc>
                <a:spcPts val="12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</a:t>
            </a:r>
            <a:r>
              <a:rPr lang="en-US" altLang="ja-JP" sz="1200" b="1">
                <a:solidFill>
                  <a:srgbClr val="001080"/>
                </a:solidFill>
                <a:latin typeface="Consolas" panose="020B0609020204030204" pitchFamily="49" charset="0"/>
              </a:rPr>
              <a:t>texts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= texts,</a:t>
            </a:r>
          </a:p>
          <a:p>
            <a:pPr>
              <a:lnSpc>
                <a:spcPts val="12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</a:t>
            </a:r>
            <a:r>
              <a:rPr lang="en-US" altLang="ja-JP" sz="1200" b="1">
                <a:solidFill>
                  <a:srgbClr val="001080"/>
                </a:solidFill>
                <a:latin typeface="Consolas" panose="020B0609020204030204" pitchFamily="49" charset="0"/>
              </a:rPr>
              <a:t>form_type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= form_type)</a:t>
            </a:r>
            <a:endParaRPr lang="en-US" altLang="ja-JP" sz="12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32384" y="2147840"/>
            <a:ext cx="2846718" cy="164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43456" y="2403756"/>
            <a:ext cx="2001336" cy="5809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カギ線コネクタ 9"/>
          <p:cNvCxnSpPr>
            <a:endCxn id="7" idx="1"/>
          </p:cNvCxnSpPr>
          <p:nvPr/>
        </p:nvCxnSpPr>
        <p:spPr>
          <a:xfrm flipV="1">
            <a:off x="2570672" y="2229860"/>
            <a:ext cx="2061712" cy="470208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5785683" y="3206013"/>
            <a:ext cx="1328014" cy="164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カギ線コネクタ 12"/>
          <p:cNvCxnSpPr>
            <a:stCxn id="7" idx="3"/>
            <a:endCxn id="11" idx="3"/>
          </p:cNvCxnSpPr>
          <p:nvPr/>
        </p:nvCxnSpPr>
        <p:spPr>
          <a:xfrm flipH="1">
            <a:off x="7113697" y="2229860"/>
            <a:ext cx="365405" cy="1058173"/>
          </a:xfrm>
          <a:prstGeom prst="bentConnector3">
            <a:avLst>
              <a:gd name="adj1" fmla="val -24198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6379932" y="6056531"/>
            <a:ext cx="997756" cy="1769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カギ線コネクタ 16"/>
          <p:cNvCxnSpPr>
            <a:stCxn id="11" idx="1"/>
            <a:endCxn id="15" idx="0"/>
          </p:cNvCxnSpPr>
          <p:nvPr/>
        </p:nvCxnSpPr>
        <p:spPr>
          <a:xfrm rot="10800000" flipH="1" flipV="1">
            <a:off x="5785682" y="3288033"/>
            <a:ext cx="1093127" cy="2768498"/>
          </a:xfrm>
          <a:prstGeom prst="bentConnector4">
            <a:avLst>
              <a:gd name="adj1" fmla="val -20912"/>
              <a:gd name="adj2" fmla="val 5677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1145536" y="5817796"/>
            <a:ext cx="2637920" cy="2387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カギ線コネクタ 20"/>
          <p:cNvCxnSpPr>
            <a:stCxn id="15" idx="2"/>
            <a:endCxn id="19" idx="2"/>
          </p:cNvCxnSpPr>
          <p:nvPr/>
        </p:nvCxnSpPr>
        <p:spPr>
          <a:xfrm rot="5400000" flipH="1">
            <a:off x="4583174" y="3937854"/>
            <a:ext cx="176957" cy="4414314"/>
          </a:xfrm>
          <a:prstGeom prst="bentConnector3">
            <a:avLst>
              <a:gd name="adj1" fmla="val -19743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908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56" y="3964106"/>
            <a:ext cx="3600000" cy="2731274"/>
          </a:xfrm>
          <a:prstGeom prst="rect">
            <a:avLst/>
          </a:prstGeom>
        </p:spPr>
      </p:pic>
      <p:sp>
        <p:nvSpPr>
          <p:cNvPr id="2" name="ホームベース 1"/>
          <p:cNvSpPr/>
          <p:nvPr/>
        </p:nvSpPr>
        <p:spPr>
          <a:xfrm>
            <a:off x="543456" y="241535"/>
            <a:ext cx="10360327" cy="508958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smtClean="0"/>
              <a:t>Flask</a:t>
            </a:r>
            <a:r>
              <a:rPr lang="ja-JP" altLang="en-US" sz="2000" b="1"/>
              <a:t>と</a:t>
            </a:r>
            <a:r>
              <a:rPr lang="ja-JP" altLang="en-US" sz="2000" b="1" smtClean="0"/>
              <a:t>フォーム（</a:t>
            </a:r>
            <a:r>
              <a:rPr lang="ja-JP" altLang="en-US" sz="2000" b="1"/>
              <a:t>画像</a:t>
            </a:r>
            <a:r>
              <a:rPr lang="ja-JP" altLang="en-US" sz="2000" b="1" smtClean="0"/>
              <a:t>の読み込みと表示）</a:t>
            </a:r>
            <a:r>
              <a:rPr lang="en-US" altLang="ja-JP" sz="2000" b="1" smtClean="0"/>
              <a:t>form_check.py</a:t>
            </a:r>
            <a:r>
              <a:rPr lang="ja-JP" altLang="en-US" sz="2000" b="1" smtClean="0"/>
              <a:t>、</a:t>
            </a:r>
            <a:r>
              <a:rPr lang="en-US" altLang="ja-JP" sz="2000" b="1" smtClean="0"/>
              <a:t>form_check.html</a:t>
            </a:r>
            <a:endParaRPr kumimoji="1" lang="ja-JP" altLang="en-US" sz="2000" b="1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56" y="937134"/>
            <a:ext cx="3600000" cy="268626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798" y="2481262"/>
            <a:ext cx="3600000" cy="199027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8709" y="1345679"/>
            <a:ext cx="4120408" cy="4865340"/>
          </a:xfrm>
          <a:prstGeom prst="rect">
            <a:avLst/>
          </a:prstGeom>
        </p:spPr>
      </p:pic>
      <p:sp>
        <p:nvSpPr>
          <p:cNvPr id="9" name="右矢印 8"/>
          <p:cNvSpPr/>
          <p:nvPr/>
        </p:nvSpPr>
        <p:spPr>
          <a:xfrm>
            <a:off x="2812212" y="2691441"/>
            <a:ext cx="517585" cy="3019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 flipH="1">
            <a:off x="2829450" y="3964106"/>
            <a:ext cx="517585" cy="3019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3884663" y="4931433"/>
            <a:ext cx="3534046" cy="3019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059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20319" y="279965"/>
            <a:ext cx="6806243" cy="22125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フォームタイプ 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{{ form_type }}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"/form_file_image"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enctype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"multipart/form-data"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&lt;div&gt;&lt;h3&gt;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画像ファイル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&lt;/h3&gt;&lt;/div&gt;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"file"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"image"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accept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"image/*"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ja-JP" alt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送信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&lt;hr&gt;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選択された画像：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{{ filename }}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&lt;img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"{{ image_url }}"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"{{ image_name }}"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altLang="ja-JP" sz="12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35" y="467146"/>
            <a:ext cx="3600000" cy="268626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562268" y="2306845"/>
            <a:ext cx="1689226" cy="2387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488997" y="865263"/>
            <a:ext cx="5000724" cy="1699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920318" y="2666350"/>
            <a:ext cx="6806243" cy="39053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# http://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XXX</a:t>
            </a: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/form_file_image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をルーティング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実行した場合に </a:t>
            </a: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form_file_image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関数が実行される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altLang="ja-JP" sz="1200" b="1">
                <a:solidFill>
                  <a:srgbClr val="795E26"/>
                </a:solidFill>
                <a:latin typeface="Consolas" panose="020B0609020204030204" pitchFamily="49" charset="0"/>
              </a:rPr>
              <a:t>@app.route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'/form_file_image'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200" b="1">
                <a:solidFill>
                  <a:srgbClr val="001080"/>
                </a:solidFill>
                <a:latin typeface="Consolas" panose="020B0609020204030204" pitchFamily="49" charset="0"/>
              </a:rPr>
              <a:t>methods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=[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'GET'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'POST'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100"/>
              </a:lnSpc>
            </a:pP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795E26"/>
                </a:solidFill>
                <a:latin typeface="Consolas" panose="020B0609020204030204" pitchFamily="49" charset="0"/>
              </a:rPr>
              <a:t>form_file_image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1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title = 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ja-JP" altLang="en-US" sz="1200" b="1">
                <a:solidFill>
                  <a:srgbClr val="A31515"/>
                </a:solidFill>
                <a:latin typeface="Consolas" panose="020B0609020204030204" pitchFamily="49" charset="0"/>
              </a:rPr>
              <a:t>フォーム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# method 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が </a:t>
            </a: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POST 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か否かを判断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request.method == 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'POST'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1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# POST 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のとき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ファイルのリクエストパラメータを取得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f = request.files.get(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'image'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1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ファイル名を取得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filename = secure_filename(f.filename)</a:t>
            </a:r>
          </a:p>
          <a:p>
            <a:pPr>
              <a:lnSpc>
                <a:spcPts val="11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ファイルを保存するディレクトリを指定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filepath = 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'static/image/'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+ filename</a:t>
            </a:r>
          </a:p>
          <a:p>
            <a:pPr>
              <a:lnSpc>
                <a:spcPts val="11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ファイルを保存する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f.save(filepath)</a:t>
            </a:r>
          </a:p>
          <a:p>
            <a:pPr>
              <a:lnSpc>
                <a:spcPts val="11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1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# GET 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のとき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filename = 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filepath = 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form_type = 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ja-JP" altLang="en-US" sz="1200" b="1">
                <a:solidFill>
                  <a:srgbClr val="A31515"/>
                </a:solidFill>
                <a:latin typeface="Consolas" panose="020B0609020204030204" pitchFamily="49" charset="0"/>
              </a:rPr>
              <a:t>ファイル選択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render_template(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'form_file_image.html'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11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</a:t>
            </a:r>
            <a:r>
              <a:rPr lang="en-US" altLang="ja-JP" sz="1200" b="1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= title, </a:t>
            </a:r>
          </a:p>
          <a:p>
            <a:pPr>
              <a:lnSpc>
                <a:spcPts val="11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</a:t>
            </a:r>
            <a:r>
              <a:rPr lang="en-US" altLang="ja-JP" sz="1200" b="1">
                <a:solidFill>
                  <a:srgbClr val="001080"/>
                </a:solidFill>
                <a:latin typeface="Consolas" panose="020B0609020204030204" pitchFamily="49" charset="0"/>
              </a:rPr>
              <a:t>filename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= filename,</a:t>
            </a:r>
          </a:p>
          <a:p>
            <a:pPr>
              <a:lnSpc>
                <a:spcPts val="11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</a:t>
            </a:r>
            <a:r>
              <a:rPr lang="en-US" altLang="ja-JP" sz="1200" b="1">
                <a:solidFill>
                  <a:srgbClr val="001080"/>
                </a:solidFill>
                <a:latin typeface="Consolas" panose="020B0609020204030204" pitchFamily="49" charset="0"/>
              </a:rPr>
              <a:t>form_type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= form_type,</a:t>
            </a:r>
          </a:p>
          <a:p>
            <a:pPr>
              <a:lnSpc>
                <a:spcPts val="11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</a:t>
            </a:r>
            <a:r>
              <a:rPr lang="en-US" altLang="ja-JP" sz="1200" b="1">
                <a:solidFill>
                  <a:srgbClr val="001080"/>
                </a:solidFill>
                <a:latin typeface="Consolas" panose="020B0609020204030204" pitchFamily="49" charset="0"/>
              </a:rPr>
              <a:t>image_name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= filename,</a:t>
            </a:r>
          </a:p>
          <a:p>
            <a:pPr>
              <a:lnSpc>
                <a:spcPts val="1100"/>
              </a:lnSpc>
            </a:pP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</a:t>
            </a:r>
            <a:r>
              <a:rPr lang="en-US" altLang="ja-JP" sz="1200" b="1">
                <a:solidFill>
                  <a:srgbClr val="001080"/>
                </a:solidFill>
                <a:latin typeface="Consolas" panose="020B0609020204030204" pitchFamily="49" charset="0"/>
              </a:rPr>
              <a:t>image_url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= filepath)</a:t>
            </a:r>
            <a:endParaRPr lang="en-US" altLang="ja-JP" sz="12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カギ線コネクタ 8"/>
          <p:cNvCxnSpPr>
            <a:endCxn id="6" idx="1"/>
          </p:cNvCxnSpPr>
          <p:nvPr/>
        </p:nvCxnSpPr>
        <p:spPr>
          <a:xfrm flipV="1">
            <a:off x="2251494" y="950216"/>
            <a:ext cx="3237503" cy="1475997"/>
          </a:xfrm>
          <a:prstGeom prst="bentConnector3">
            <a:avLst>
              <a:gd name="adj1" fmla="val 6731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68" y="3243089"/>
            <a:ext cx="2646758" cy="3125268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5295294" y="3951615"/>
            <a:ext cx="2675513" cy="1459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211498" y="4945943"/>
            <a:ext cx="592064" cy="1793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767672" y="1968066"/>
            <a:ext cx="1269142" cy="163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カギ線コネクタ 20"/>
          <p:cNvCxnSpPr>
            <a:stCxn id="17" idx="1"/>
            <a:endCxn id="15" idx="3"/>
          </p:cNvCxnSpPr>
          <p:nvPr/>
        </p:nvCxnSpPr>
        <p:spPr>
          <a:xfrm rot="10800000" flipV="1">
            <a:off x="1803562" y="2049596"/>
            <a:ext cx="4964110" cy="2986030"/>
          </a:xfrm>
          <a:prstGeom prst="bentConnector3">
            <a:avLst>
              <a:gd name="adj1" fmla="val 4391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6" idx="3"/>
            <a:endCxn id="14" idx="3"/>
          </p:cNvCxnSpPr>
          <p:nvPr/>
        </p:nvCxnSpPr>
        <p:spPr>
          <a:xfrm flipH="1">
            <a:off x="7970807" y="950216"/>
            <a:ext cx="2518914" cy="3074365"/>
          </a:xfrm>
          <a:prstGeom prst="bentConnector3">
            <a:avLst>
              <a:gd name="adj1" fmla="val -5873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6493593" y="6322923"/>
            <a:ext cx="2026432" cy="1440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6195462" y="2120466"/>
            <a:ext cx="1269142" cy="163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カギ線コネクタ 36"/>
          <p:cNvCxnSpPr>
            <a:stCxn id="33" idx="3"/>
            <a:endCxn id="35" idx="3"/>
          </p:cNvCxnSpPr>
          <p:nvPr/>
        </p:nvCxnSpPr>
        <p:spPr>
          <a:xfrm flipH="1" flipV="1">
            <a:off x="7464604" y="2201996"/>
            <a:ext cx="1055421" cy="4192932"/>
          </a:xfrm>
          <a:prstGeom prst="bentConnector3">
            <a:avLst>
              <a:gd name="adj1" fmla="val -14998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610064" y="5165766"/>
            <a:ext cx="1128448" cy="11541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カギ線コネクタ 40"/>
          <p:cNvCxnSpPr>
            <a:stCxn id="35" idx="1"/>
            <a:endCxn id="39" idx="3"/>
          </p:cNvCxnSpPr>
          <p:nvPr/>
        </p:nvCxnSpPr>
        <p:spPr>
          <a:xfrm rot="10800000" flipV="1">
            <a:off x="1738512" y="2201996"/>
            <a:ext cx="4456950" cy="3540870"/>
          </a:xfrm>
          <a:prstGeom prst="bentConnector3">
            <a:avLst>
              <a:gd name="adj1" fmla="val 3238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8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ホームベース 3"/>
          <p:cNvSpPr/>
          <p:nvPr/>
        </p:nvSpPr>
        <p:spPr>
          <a:xfrm>
            <a:off x="224286" y="181155"/>
            <a:ext cx="4873925" cy="508958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smtClean="0"/>
              <a:t>Flask</a:t>
            </a:r>
            <a:r>
              <a:rPr lang="ja-JP" altLang="en-US" sz="2000" b="1" smtClean="0"/>
              <a:t>で採用されているアーキテクチャ</a:t>
            </a:r>
            <a:endParaRPr kumimoji="1" lang="ja-JP" altLang="en-US" sz="2000" b="1"/>
          </a:p>
        </p:txBody>
      </p:sp>
      <p:sp>
        <p:nvSpPr>
          <p:cNvPr id="6" name="正方形/長方形 5"/>
          <p:cNvSpPr/>
          <p:nvPr/>
        </p:nvSpPr>
        <p:spPr>
          <a:xfrm>
            <a:off x="862642" y="1733909"/>
            <a:ext cx="1332000" cy="6038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ユーザ</a:t>
            </a:r>
            <a:endParaRPr kumimoji="1" lang="ja-JP" altLang="en-US" b="1"/>
          </a:p>
        </p:txBody>
      </p:sp>
      <p:sp>
        <p:nvSpPr>
          <p:cNvPr id="8" name="正方形/長方形 7"/>
          <p:cNvSpPr/>
          <p:nvPr/>
        </p:nvSpPr>
        <p:spPr>
          <a:xfrm>
            <a:off x="2915728" y="1733907"/>
            <a:ext cx="1332000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/>
              <a:t>URL</a:t>
            </a:r>
            <a:endParaRPr kumimoji="1" lang="ja-JP" altLang="en-US" b="1"/>
          </a:p>
        </p:txBody>
      </p:sp>
      <p:sp>
        <p:nvSpPr>
          <p:cNvPr id="9" name="正方形/長方形 8"/>
          <p:cNvSpPr/>
          <p:nvPr/>
        </p:nvSpPr>
        <p:spPr>
          <a:xfrm>
            <a:off x="4968814" y="1733906"/>
            <a:ext cx="1332000" cy="60384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/>
              <a:t>View</a:t>
            </a:r>
            <a:endParaRPr kumimoji="1" lang="ja-JP" altLang="en-US" b="1"/>
          </a:p>
        </p:txBody>
      </p:sp>
      <p:sp>
        <p:nvSpPr>
          <p:cNvPr id="10" name="正方形/長方形 9"/>
          <p:cNvSpPr/>
          <p:nvPr/>
        </p:nvSpPr>
        <p:spPr>
          <a:xfrm>
            <a:off x="7021900" y="1130057"/>
            <a:ext cx="1332000" cy="6038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/>
              <a:t>Model</a:t>
            </a:r>
            <a:endParaRPr kumimoji="1" lang="ja-JP" altLang="en-US" b="1"/>
          </a:p>
        </p:txBody>
      </p:sp>
      <p:sp>
        <p:nvSpPr>
          <p:cNvPr id="11" name="正方形/長方形 10"/>
          <p:cNvSpPr/>
          <p:nvPr/>
        </p:nvSpPr>
        <p:spPr>
          <a:xfrm>
            <a:off x="7021900" y="2337755"/>
            <a:ext cx="1332000" cy="6038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/>
              <a:t>Template</a:t>
            </a:r>
            <a:endParaRPr kumimoji="1" lang="ja-JP" altLang="en-US" b="1"/>
          </a:p>
        </p:txBody>
      </p:sp>
      <p:sp>
        <p:nvSpPr>
          <p:cNvPr id="12" name="フローチャート: 磁気ディスク 11"/>
          <p:cNvSpPr/>
          <p:nvPr/>
        </p:nvSpPr>
        <p:spPr>
          <a:xfrm>
            <a:off x="9187132" y="1069670"/>
            <a:ext cx="1285336" cy="715992"/>
          </a:xfrm>
          <a:prstGeom prst="flowChartMagneticDisk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/>
              <a:t>DB</a:t>
            </a:r>
            <a:endParaRPr kumimoji="1" lang="ja-JP" altLang="en-US" b="1"/>
          </a:p>
        </p:txBody>
      </p:sp>
      <p:sp>
        <p:nvSpPr>
          <p:cNvPr id="13" name="正方形/長方形 12"/>
          <p:cNvSpPr/>
          <p:nvPr/>
        </p:nvSpPr>
        <p:spPr>
          <a:xfrm>
            <a:off x="862642" y="5069454"/>
            <a:ext cx="1332000" cy="6038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ユーザ</a:t>
            </a:r>
            <a:endParaRPr kumimoji="1" lang="ja-JP" altLang="en-US" b="1"/>
          </a:p>
        </p:txBody>
      </p:sp>
      <p:sp>
        <p:nvSpPr>
          <p:cNvPr id="14" name="正方形/長方形 13"/>
          <p:cNvSpPr/>
          <p:nvPr/>
        </p:nvSpPr>
        <p:spPr>
          <a:xfrm>
            <a:off x="2915728" y="5069452"/>
            <a:ext cx="1332000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/>
              <a:t>URL</a:t>
            </a:r>
            <a:endParaRPr kumimoji="1" lang="ja-JP" altLang="en-US" b="1"/>
          </a:p>
        </p:txBody>
      </p:sp>
      <p:sp>
        <p:nvSpPr>
          <p:cNvPr id="15" name="正方形/長方形 14"/>
          <p:cNvSpPr/>
          <p:nvPr/>
        </p:nvSpPr>
        <p:spPr>
          <a:xfrm>
            <a:off x="4968814" y="5069451"/>
            <a:ext cx="1332000" cy="6038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/>
              <a:t>Controller</a:t>
            </a:r>
            <a:endParaRPr kumimoji="1" lang="ja-JP" altLang="en-US" b="1"/>
          </a:p>
        </p:txBody>
      </p:sp>
      <p:sp>
        <p:nvSpPr>
          <p:cNvPr id="16" name="正方形/長方形 15"/>
          <p:cNvSpPr/>
          <p:nvPr/>
        </p:nvSpPr>
        <p:spPr>
          <a:xfrm>
            <a:off x="7021900" y="4465602"/>
            <a:ext cx="1332000" cy="6038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/>
              <a:t>Model</a:t>
            </a:r>
            <a:endParaRPr kumimoji="1" lang="ja-JP" altLang="en-US" b="1"/>
          </a:p>
        </p:txBody>
      </p:sp>
      <p:sp>
        <p:nvSpPr>
          <p:cNvPr id="17" name="正方形/長方形 16"/>
          <p:cNvSpPr/>
          <p:nvPr/>
        </p:nvSpPr>
        <p:spPr>
          <a:xfrm>
            <a:off x="7021900" y="5673300"/>
            <a:ext cx="1332000" cy="60384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/>
              <a:t>View</a:t>
            </a:r>
            <a:endParaRPr kumimoji="1" lang="ja-JP" altLang="en-US" b="1"/>
          </a:p>
        </p:txBody>
      </p:sp>
      <p:sp>
        <p:nvSpPr>
          <p:cNvPr id="18" name="フローチャート: 磁気ディスク 17"/>
          <p:cNvSpPr/>
          <p:nvPr/>
        </p:nvSpPr>
        <p:spPr>
          <a:xfrm>
            <a:off x="9187132" y="4379337"/>
            <a:ext cx="1285336" cy="715992"/>
          </a:xfrm>
          <a:prstGeom prst="flowChartMagneticDisk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/>
              <a:t>DB</a:t>
            </a:r>
            <a:endParaRPr kumimoji="1" lang="ja-JP" altLang="en-US" b="1"/>
          </a:p>
        </p:txBody>
      </p:sp>
      <p:cxnSp>
        <p:nvCxnSpPr>
          <p:cNvPr id="20" name="直線矢印コネクタ 19"/>
          <p:cNvCxnSpPr>
            <a:stCxn id="6" idx="3"/>
            <a:endCxn id="8" idx="1"/>
          </p:cNvCxnSpPr>
          <p:nvPr/>
        </p:nvCxnSpPr>
        <p:spPr>
          <a:xfrm flipV="1">
            <a:off x="2194642" y="2035832"/>
            <a:ext cx="721086" cy="2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8" idx="3"/>
            <a:endCxn id="9" idx="1"/>
          </p:cNvCxnSpPr>
          <p:nvPr/>
        </p:nvCxnSpPr>
        <p:spPr>
          <a:xfrm flipV="1">
            <a:off x="4247728" y="2035831"/>
            <a:ext cx="721086" cy="1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9" idx="3"/>
            <a:endCxn id="10" idx="1"/>
          </p:cNvCxnSpPr>
          <p:nvPr/>
        </p:nvCxnSpPr>
        <p:spPr>
          <a:xfrm flipV="1">
            <a:off x="6300814" y="1431982"/>
            <a:ext cx="721086" cy="603849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9" idx="3"/>
            <a:endCxn id="11" idx="1"/>
          </p:cNvCxnSpPr>
          <p:nvPr/>
        </p:nvCxnSpPr>
        <p:spPr>
          <a:xfrm>
            <a:off x="6300814" y="2035831"/>
            <a:ext cx="721086" cy="603849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10" idx="3"/>
            <a:endCxn id="12" idx="2"/>
          </p:cNvCxnSpPr>
          <p:nvPr/>
        </p:nvCxnSpPr>
        <p:spPr>
          <a:xfrm flipV="1">
            <a:off x="8353900" y="1427666"/>
            <a:ext cx="833232" cy="4316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16" idx="3"/>
            <a:endCxn id="18" idx="2"/>
          </p:cNvCxnSpPr>
          <p:nvPr/>
        </p:nvCxnSpPr>
        <p:spPr>
          <a:xfrm flipV="1">
            <a:off x="8353900" y="4737333"/>
            <a:ext cx="833232" cy="30194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13" idx="3"/>
            <a:endCxn id="14" idx="1"/>
          </p:cNvCxnSpPr>
          <p:nvPr/>
        </p:nvCxnSpPr>
        <p:spPr>
          <a:xfrm flipV="1">
            <a:off x="2194642" y="5371377"/>
            <a:ext cx="721086" cy="2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14" idx="3"/>
            <a:endCxn id="15" idx="1"/>
          </p:cNvCxnSpPr>
          <p:nvPr/>
        </p:nvCxnSpPr>
        <p:spPr>
          <a:xfrm flipV="1">
            <a:off x="4247728" y="5371376"/>
            <a:ext cx="721086" cy="1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15" idx="3"/>
            <a:endCxn id="16" idx="1"/>
          </p:cNvCxnSpPr>
          <p:nvPr/>
        </p:nvCxnSpPr>
        <p:spPr>
          <a:xfrm flipV="1">
            <a:off x="6300814" y="4767527"/>
            <a:ext cx="721086" cy="603849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15" idx="3"/>
            <a:endCxn id="17" idx="1"/>
          </p:cNvCxnSpPr>
          <p:nvPr/>
        </p:nvCxnSpPr>
        <p:spPr>
          <a:xfrm>
            <a:off x="6300814" y="5371376"/>
            <a:ext cx="721086" cy="603849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山形 40"/>
          <p:cNvSpPr/>
          <p:nvPr/>
        </p:nvSpPr>
        <p:spPr>
          <a:xfrm>
            <a:off x="4899806" y="181155"/>
            <a:ext cx="5417386" cy="508958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u="wavyDbl" smtClean="0">
                <a:solidFill>
                  <a:schemeClr val="bg1"/>
                </a:solidFill>
              </a:rPr>
              <a:t>MVT</a:t>
            </a:r>
            <a:r>
              <a:rPr lang="ja-JP" altLang="en-US" b="1" u="wavyDbl" smtClean="0">
                <a:solidFill>
                  <a:schemeClr val="bg1"/>
                </a:solidFill>
              </a:rPr>
              <a:t>モデル（</a:t>
            </a:r>
            <a:r>
              <a:rPr lang="en-US" altLang="ja-JP" b="1" u="wavyDbl" smtClean="0">
                <a:solidFill>
                  <a:schemeClr val="bg1"/>
                </a:solidFill>
              </a:rPr>
              <a:t>Model, View, Template</a:t>
            </a:r>
            <a:r>
              <a:rPr lang="ja-JP" altLang="en-US" b="1" u="wavyDbl" smtClean="0">
                <a:solidFill>
                  <a:schemeClr val="bg1"/>
                </a:solidFill>
              </a:rPr>
              <a:t>）</a:t>
            </a:r>
            <a:endParaRPr kumimoji="1" lang="en-US" altLang="ja-JP" b="1" u="wavyDbl" smtClean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28931" y="2954382"/>
            <a:ext cx="6042805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smtClean="0"/>
              <a:t>Model</a:t>
            </a:r>
            <a:r>
              <a:rPr kumimoji="1" lang="ja-JP" altLang="en-US" b="1" smtClean="0"/>
              <a:t>：ビジネスロジックを担当する</a:t>
            </a:r>
            <a:endParaRPr kumimoji="1" lang="en-US" altLang="ja-JP" b="1" smtClean="0"/>
          </a:p>
          <a:p>
            <a:r>
              <a:rPr lang="en-US" altLang="ja-JP" b="1" smtClean="0"/>
              <a:t>View</a:t>
            </a:r>
            <a:r>
              <a:rPr lang="ja-JP" altLang="en-US" b="1" smtClean="0"/>
              <a:t>：入力を受け取り、</a:t>
            </a:r>
            <a:r>
              <a:rPr lang="en-US" altLang="ja-JP" b="1" smtClean="0"/>
              <a:t>Model</a:t>
            </a:r>
            <a:r>
              <a:rPr lang="ja-JP" altLang="en-US" b="1" smtClean="0"/>
              <a:t>と</a:t>
            </a:r>
            <a:r>
              <a:rPr lang="en-US" altLang="ja-JP" b="1" smtClean="0"/>
              <a:t>Template</a:t>
            </a:r>
            <a:r>
              <a:rPr lang="ja-JP" altLang="en-US" b="1" smtClean="0"/>
              <a:t>を制御する</a:t>
            </a:r>
            <a:endParaRPr lang="en-US" altLang="ja-JP" b="1" smtClean="0"/>
          </a:p>
          <a:p>
            <a:r>
              <a:rPr kumimoji="1" lang="en-US" altLang="ja-JP" b="1" smtClean="0"/>
              <a:t>Template</a:t>
            </a:r>
            <a:r>
              <a:rPr kumimoji="1" lang="ja-JP" altLang="en-US" b="1" smtClean="0"/>
              <a:t>：入出力を担当する</a:t>
            </a:r>
            <a:endParaRPr kumimoji="1" lang="ja-JP" altLang="en-US" b="1"/>
          </a:p>
        </p:txBody>
      </p:sp>
      <p:sp>
        <p:nvSpPr>
          <p:cNvPr id="43" name="フローチャート: 他ページ結合子 42"/>
          <p:cNvSpPr/>
          <p:nvPr/>
        </p:nvSpPr>
        <p:spPr>
          <a:xfrm>
            <a:off x="224286" y="905772"/>
            <a:ext cx="1630392" cy="61247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/>
              <a:t>MVT</a:t>
            </a:r>
            <a:r>
              <a:rPr kumimoji="1" lang="ja-JP" altLang="en-US" b="1" smtClean="0"/>
              <a:t>モデル</a:t>
            </a:r>
            <a:endParaRPr kumimoji="1" lang="ja-JP" altLang="en-US" b="1"/>
          </a:p>
        </p:txBody>
      </p:sp>
      <p:sp>
        <p:nvSpPr>
          <p:cNvPr id="44" name="フローチャート: 他ページ結合子 43"/>
          <p:cNvSpPr/>
          <p:nvPr/>
        </p:nvSpPr>
        <p:spPr>
          <a:xfrm>
            <a:off x="224286" y="4196562"/>
            <a:ext cx="1630392" cy="61247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/>
              <a:t>MVC</a:t>
            </a:r>
            <a:r>
              <a:rPr kumimoji="1" lang="ja-JP" altLang="en-US" b="1" smtClean="0"/>
              <a:t>モデル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309559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ホームベース 3"/>
          <p:cNvSpPr/>
          <p:nvPr/>
        </p:nvSpPr>
        <p:spPr>
          <a:xfrm>
            <a:off x="224286" y="284667"/>
            <a:ext cx="2820839" cy="508958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smtClean="0"/>
              <a:t>Flask</a:t>
            </a:r>
            <a:r>
              <a:rPr lang="ja-JP" altLang="en-US" sz="2000" b="1" smtClean="0"/>
              <a:t>のインストール</a:t>
            </a:r>
            <a:endParaRPr kumimoji="1" lang="ja-JP" altLang="en-US" sz="2000" b="1"/>
          </a:p>
        </p:txBody>
      </p:sp>
      <p:sp>
        <p:nvSpPr>
          <p:cNvPr id="5" name="山形 4"/>
          <p:cNvSpPr/>
          <p:nvPr/>
        </p:nvSpPr>
        <p:spPr>
          <a:xfrm>
            <a:off x="2872599" y="284668"/>
            <a:ext cx="3019243" cy="508958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$&gt; </a:t>
            </a:r>
            <a:r>
              <a:rPr kumimoji="1" lang="en-US" altLang="ja-JP" b="1" u="wavyDbl" smtClean="0">
                <a:solidFill>
                  <a:schemeClr val="bg1"/>
                </a:solidFill>
              </a:rPr>
              <a:t>pip  install  flask</a:t>
            </a:r>
            <a:endParaRPr kumimoji="1" lang="ja-JP" altLang="en-US" b="1" u="wavyDbl">
              <a:solidFill>
                <a:schemeClr val="bg1"/>
              </a:solidFill>
            </a:endParaRPr>
          </a:p>
        </p:txBody>
      </p:sp>
      <p:sp>
        <p:nvSpPr>
          <p:cNvPr id="6" name="ホームベース 5"/>
          <p:cNvSpPr/>
          <p:nvPr/>
        </p:nvSpPr>
        <p:spPr>
          <a:xfrm>
            <a:off x="224286" y="1178944"/>
            <a:ext cx="3398808" cy="508958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smtClean="0"/>
              <a:t>Flask</a:t>
            </a:r>
            <a:r>
              <a:rPr lang="ja-JP" altLang="en-US" sz="2000" b="1" smtClean="0"/>
              <a:t>のディレクトリ構成</a:t>
            </a:r>
            <a:endParaRPr kumimoji="1" lang="ja-JP" altLang="en-US" sz="2000" b="1"/>
          </a:p>
        </p:txBody>
      </p:sp>
      <p:sp>
        <p:nvSpPr>
          <p:cNvPr id="7" name="正方形/長方形 6"/>
          <p:cNvSpPr/>
          <p:nvPr/>
        </p:nvSpPr>
        <p:spPr>
          <a:xfrm>
            <a:off x="1132935" y="1961071"/>
            <a:ext cx="8071449" cy="3139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smtClean="0"/>
              <a:t>$&gt; tree</a:t>
            </a:r>
          </a:p>
          <a:p>
            <a:r>
              <a:rPr lang="ja-JP" altLang="en-US" b="1" smtClean="0"/>
              <a:t>フォルダー パスの一覧</a:t>
            </a:r>
            <a:r>
              <a:rPr lang="en-US" altLang="ja-JP" b="1" smtClean="0"/>
              <a:t>:  </a:t>
            </a:r>
            <a:r>
              <a:rPr lang="ja-JP" altLang="en-US" b="1" smtClean="0"/>
              <a:t>ボリューム </a:t>
            </a:r>
            <a:r>
              <a:rPr lang="en-US" altLang="ja-JP" b="1" smtClean="0"/>
              <a:t>OS</a:t>
            </a:r>
          </a:p>
          <a:p>
            <a:r>
              <a:rPr lang="ja-JP" altLang="en-US" b="1" smtClean="0"/>
              <a:t>ボリューム シリアル番号は </a:t>
            </a:r>
            <a:r>
              <a:rPr lang="en-US" altLang="ja-JP" b="1" smtClean="0"/>
              <a:t>A6BE-1C6F </a:t>
            </a:r>
            <a:r>
              <a:rPr lang="ja-JP" altLang="en-US" b="1" smtClean="0"/>
              <a:t>です</a:t>
            </a:r>
          </a:p>
          <a:p>
            <a:r>
              <a:rPr lang="en-US" altLang="ja-JP" b="1" smtClean="0"/>
              <a:t>C:.</a:t>
            </a:r>
          </a:p>
          <a:p>
            <a:r>
              <a:rPr lang="en-US" altLang="ja-JP" b="1" smtClean="0"/>
              <a:t>└─codes</a:t>
            </a:r>
            <a:r>
              <a:rPr lang="ja-JP" altLang="en-US" b="1" smtClean="0"/>
              <a:t>　　　　　⇐ </a:t>
            </a:r>
            <a:r>
              <a:rPr lang="ja-JP" altLang="en-US" b="1" smtClean="0">
                <a:solidFill>
                  <a:srgbClr val="00B050"/>
                </a:solidFill>
              </a:rPr>
              <a:t>配下に</a:t>
            </a:r>
            <a:r>
              <a:rPr lang="en-US" altLang="ja-JP" b="1" smtClean="0">
                <a:solidFill>
                  <a:srgbClr val="00B050"/>
                </a:solidFill>
              </a:rPr>
              <a:t>Flask</a:t>
            </a:r>
            <a:r>
              <a:rPr lang="ja-JP" altLang="en-US" b="1" smtClean="0">
                <a:solidFill>
                  <a:srgbClr val="00B050"/>
                </a:solidFill>
              </a:rPr>
              <a:t>サーバーアプリ</a:t>
            </a:r>
            <a:endParaRPr lang="en-US" altLang="ja-JP" b="1" smtClean="0">
              <a:solidFill>
                <a:srgbClr val="00B050"/>
              </a:solidFill>
            </a:endParaRPr>
          </a:p>
          <a:p>
            <a:r>
              <a:rPr lang="en-US" altLang="ja-JP" b="1" smtClean="0"/>
              <a:t>    ├─static</a:t>
            </a:r>
            <a:r>
              <a:rPr lang="ja-JP" altLang="en-US" b="1" smtClean="0"/>
              <a:t>　　　　⇐ </a:t>
            </a:r>
            <a:r>
              <a:rPr lang="ja-JP" altLang="en-US" b="1" smtClean="0">
                <a:solidFill>
                  <a:srgbClr val="00B050"/>
                </a:solidFill>
              </a:rPr>
              <a:t>配下に</a:t>
            </a:r>
            <a:r>
              <a:rPr lang="en-US" altLang="ja-JP" b="1" smtClean="0">
                <a:solidFill>
                  <a:srgbClr val="00B050"/>
                </a:solidFill>
              </a:rPr>
              <a:t>CSS</a:t>
            </a:r>
            <a:r>
              <a:rPr lang="ja-JP" altLang="en-US" b="1" smtClean="0">
                <a:solidFill>
                  <a:srgbClr val="00B050"/>
                </a:solidFill>
              </a:rPr>
              <a:t>スタイルシートや画像ファイルなど</a:t>
            </a:r>
            <a:endParaRPr lang="en-US" altLang="ja-JP" b="1" smtClean="0">
              <a:solidFill>
                <a:srgbClr val="00B050"/>
              </a:solidFill>
            </a:endParaRPr>
          </a:p>
          <a:p>
            <a:r>
              <a:rPr lang="en-US" altLang="ja-JP" b="1" smtClean="0"/>
              <a:t>    │  ├─css</a:t>
            </a:r>
          </a:p>
          <a:p>
            <a:r>
              <a:rPr lang="en-US" altLang="ja-JP" b="1" smtClean="0"/>
              <a:t>    │  └─img</a:t>
            </a:r>
          </a:p>
          <a:p>
            <a:r>
              <a:rPr lang="en-US" altLang="ja-JP" b="1" smtClean="0"/>
              <a:t>    └─templates</a:t>
            </a:r>
            <a:r>
              <a:rPr lang="ja-JP" altLang="en-US" b="1" smtClean="0"/>
              <a:t>　　⇐ </a:t>
            </a:r>
            <a:r>
              <a:rPr lang="ja-JP" altLang="en-US" b="1" smtClean="0">
                <a:solidFill>
                  <a:srgbClr val="00B050"/>
                </a:solidFill>
              </a:rPr>
              <a:t>配下にテンプレートファイル（</a:t>
            </a:r>
            <a:r>
              <a:rPr lang="en-US" altLang="ja-JP" b="1" smtClean="0">
                <a:solidFill>
                  <a:srgbClr val="00B050"/>
                </a:solidFill>
              </a:rPr>
              <a:t>HTML</a:t>
            </a:r>
            <a:r>
              <a:rPr lang="ja-JP" altLang="en-US" b="1" smtClean="0">
                <a:solidFill>
                  <a:srgbClr val="00B050"/>
                </a:solidFill>
              </a:rPr>
              <a:t>）</a:t>
            </a:r>
            <a:endParaRPr lang="en-US" altLang="ja-JP" b="1" smtClean="0">
              <a:solidFill>
                <a:srgbClr val="00B050"/>
              </a:solidFill>
            </a:endParaRPr>
          </a:p>
          <a:p>
            <a:endParaRPr lang="en-US" altLang="ja-JP" b="1" smtClean="0"/>
          </a:p>
          <a:p>
            <a:r>
              <a:rPr lang="en-US" altLang="ja-JP" b="1" smtClean="0"/>
              <a:t>$&gt;</a:t>
            </a:r>
            <a:endParaRPr lang="ja-JP" altLang="en-US" b="1"/>
          </a:p>
        </p:txBody>
      </p:sp>
    </p:spTree>
    <p:extLst>
      <p:ext uri="{BB962C8B-B14F-4D97-AF65-F5344CB8AC3E}">
        <p14:creationId xmlns:p14="http://schemas.microsoft.com/office/powerpoint/2010/main" val="124017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50" y="1239955"/>
            <a:ext cx="9620250" cy="1876425"/>
          </a:xfrm>
          <a:prstGeom prst="rect">
            <a:avLst/>
          </a:prstGeom>
        </p:spPr>
      </p:pic>
      <p:sp>
        <p:nvSpPr>
          <p:cNvPr id="3" name="ホームベース 2"/>
          <p:cNvSpPr/>
          <p:nvPr/>
        </p:nvSpPr>
        <p:spPr>
          <a:xfrm>
            <a:off x="224286" y="181155"/>
            <a:ext cx="4416725" cy="508958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smtClean="0"/>
              <a:t>Flask</a:t>
            </a:r>
            <a:r>
              <a:rPr kumimoji="1" lang="ja-JP" altLang="en-US" sz="2000" b="1" smtClean="0"/>
              <a:t>サーバーの起動と停止</a:t>
            </a:r>
            <a:endParaRPr kumimoji="1" lang="ja-JP" altLang="en-US" sz="2000" b="1"/>
          </a:p>
        </p:txBody>
      </p:sp>
      <p:sp>
        <p:nvSpPr>
          <p:cNvPr id="4" name="正方形/長方形 3"/>
          <p:cNvSpPr/>
          <p:nvPr/>
        </p:nvSpPr>
        <p:spPr>
          <a:xfrm>
            <a:off x="1288210" y="1337093"/>
            <a:ext cx="2981866" cy="2501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吹き出し 4"/>
          <p:cNvSpPr/>
          <p:nvPr/>
        </p:nvSpPr>
        <p:spPr>
          <a:xfrm>
            <a:off x="4908429" y="284669"/>
            <a:ext cx="2734574" cy="681487"/>
          </a:xfrm>
          <a:prstGeom prst="wedgeRectCallout">
            <a:avLst>
              <a:gd name="adj1" fmla="val -70991"/>
              <a:gd name="adj2" fmla="val 11566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/>
              <a:t>Flask</a:t>
            </a:r>
            <a:r>
              <a:rPr kumimoji="1" lang="ja-JP" altLang="en-US" b="1" smtClean="0"/>
              <a:t>サーバーの起動</a:t>
            </a:r>
            <a:endParaRPr kumimoji="1" lang="ja-JP" altLang="en-US" b="1"/>
          </a:p>
        </p:txBody>
      </p:sp>
      <p:sp>
        <p:nvSpPr>
          <p:cNvPr id="6" name="四角形吹き出し 5"/>
          <p:cNvSpPr/>
          <p:nvPr/>
        </p:nvSpPr>
        <p:spPr>
          <a:xfrm>
            <a:off x="6415177" y="3540197"/>
            <a:ext cx="3833004" cy="681487"/>
          </a:xfrm>
          <a:prstGeom prst="wedgeRectCallout">
            <a:avLst>
              <a:gd name="adj1" fmla="val -50061"/>
              <a:gd name="adj2" fmla="val -137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/>
              <a:t>Flask</a:t>
            </a:r>
            <a:r>
              <a:rPr kumimoji="1" lang="ja-JP" altLang="en-US" b="1" smtClean="0"/>
              <a:t>サーバーを停止するときは</a:t>
            </a:r>
            <a:endParaRPr kumimoji="1" lang="en-US" altLang="ja-JP" b="1" smtClean="0"/>
          </a:p>
          <a:p>
            <a:pPr algn="ctr"/>
            <a:r>
              <a:rPr lang="en-US" altLang="ja-JP" b="1"/>
              <a:t>CTRL</a:t>
            </a:r>
            <a:r>
              <a:rPr lang="ja-JP" altLang="en-US" b="1"/>
              <a:t>＋</a:t>
            </a:r>
            <a:r>
              <a:rPr lang="en-US" altLang="ja-JP" b="1"/>
              <a:t>C</a:t>
            </a:r>
            <a:endParaRPr kumimoji="1" lang="ja-JP" altLang="en-US" b="1"/>
          </a:p>
        </p:txBody>
      </p:sp>
      <p:sp>
        <p:nvSpPr>
          <p:cNvPr id="7" name="四角形吹き出し 6"/>
          <p:cNvSpPr/>
          <p:nvPr/>
        </p:nvSpPr>
        <p:spPr>
          <a:xfrm>
            <a:off x="983950" y="3540197"/>
            <a:ext cx="2485844" cy="681487"/>
          </a:xfrm>
          <a:prstGeom prst="wedgeRectCallout">
            <a:avLst>
              <a:gd name="adj1" fmla="val 68967"/>
              <a:gd name="adj2" fmla="val -13623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/>
              <a:t>Flask</a:t>
            </a:r>
            <a:r>
              <a:rPr kumimoji="1" lang="ja-JP" altLang="en-US" b="1" smtClean="0"/>
              <a:t>サーバーの</a:t>
            </a:r>
            <a:r>
              <a:rPr kumimoji="1" lang="en-US" altLang="ja-JP" b="1" smtClean="0"/>
              <a:t>URL</a:t>
            </a:r>
            <a:endParaRPr kumimoji="1" lang="ja-JP" altLang="en-US" b="1"/>
          </a:p>
        </p:txBody>
      </p:sp>
      <p:sp>
        <p:nvSpPr>
          <p:cNvPr id="8" name="四角形吹き出し 7"/>
          <p:cNvSpPr/>
          <p:nvPr/>
        </p:nvSpPr>
        <p:spPr>
          <a:xfrm>
            <a:off x="3665507" y="3540197"/>
            <a:ext cx="2485844" cy="681487"/>
          </a:xfrm>
          <a:prstGeom prst="wedgeRectCallout">
            <a:avLst>
              <a:gd name="adj1" fmla="val -5990"/>
              <a:gd name="adj2" fmla="val -137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/>
              <a:t>Flask</a:t>
            </a:r>
            <a:r>
              <a:rPr kumimoji="1" lang="ja-JP" altLang="en-US" b="1" smtClean="0"/>
              <a:t>サーバーの</a:t>
            </a:r>
            <a:endParaRPr lang="en-US" altLang="ja-JP" b="1"/>
          </a:p>
          <a:p>
            <a:pPr algn="ctr"/>
            <a:r>
              <a:rPr kumimoji="1" lang="ja-JP" altLang="en-US" b="1" smtClean="0"/>
              <a:t>ポート番号</a:t>
            </a:r>
            <a:endParaRPr kumimoji="1" lang="ja-JP" altLang="en-US" b="1"/>
          </a:p>
        </p:txBody>
      </p:sp>
      <p:sp>
        <p:nvSpPr>
          <p:cNvPr id="9" name="正方形/長方形 8"/>
          <p:cNvSpPr/>
          <p:nvPr/>
        </p:nvSpPr>
        <p:spPr>
          <a:xfrm>
            <a:off x="983950" y="5024042"/>
            <a:ext cx="3948022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400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flask </a:t>
            </a:r>
            <a:r>
              <a:rPr lang="ja-JP" altLang="en-US" sz="1400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から </a:t>
            </a:r>
            <a:r>
              <a:rPr lang="en-US" altLang="ja-JP" sz="1400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ja-JP" altLang="en-US" sz="1400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モジュールをインポート</a:t>
            </a:r>
            <a:endParaRPr lang="ja-JP" altLang="en-US" sz="1400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400" b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ja-JP" sz="14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flask </a:t>
            </a:r>
            <a:r>
              <a:rPr lang="en-US" altLang="ja-JP" sz="1400" b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sz="14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Flask</a:t>
            </a:r>
          </a:p>
          <a:p>
            <a:r>
              <a:rPr lang="en-US" altLang="ja-JP" sz="14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ja-JP" sz="14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400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Flask</a:t>
            </a:r>
            <a:r>
              <a:rPr lang="ja-JP" altLang="en-US" sz="1400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インスタンスを生成</a:t>
            </a:r>
            <a:endParaRPr lang="ja-JP" altLang="en-US" sz="1400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4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 = Flask(</a:t>
            </a:r>
            <a:r>
              <a:rPr lang="en-US" altLang="ja-JP" sz="1400" b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altLang="ja-JP" sz="14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6414638" y="5023663"/>
            <a:ext cx="418956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400" b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sz="14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400" b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altLang="ja-JP" sz="14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ja-JP" sz="1400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altLang="ja-JP" sz="14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ja-JP" sz="14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app.run(</a:t>
            </a:r>
            <a:r>
              <a:rPr lang="en-US" altLang="ja-JP" sz="1400" b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altLang="ja-JP" sz="14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1400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'localhost'</a:t>
            </a:r>
            <a:r>
              <a:rPr lang="en-US" altLang="ja-JP" sz="14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1400" b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ja-JP" sz="14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1400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8888</a:t>
            </a:r>
            <a:r>
              <a:rPr lang="en-US" altLang="ja-JP" sz="14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ja-JP" sz="14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フローチャート: 他ページ結合子 11"/>
          <p:cNvSpPr/>
          <p:nvPr/>
        </p:nvSpPr>
        <p:spPr>
          <a:xfrm>
            <a:off x="997428" y="4511940"/>
            <a:ext cx="3148103" cy="483079"/>
          </a:xfrm>
          <a:prstGeom prst="flowChartOffpageConnec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smtClean="0"/>
              <a:t>Flask</a:t>
            </a:r>
            <a:r>
              <a:rPr kumimoji="1" lang="ja-JP" altLang="en-US" sz="1400" b="1" smtClean="0"/>
              <a:t>モジュールのインポート</a:t>
            </a:r>
            <a:endParaRPr kumimoji="1" lang="en-US" altLang="ja-JP" sz="1400" b="1" smtClean="0"/>
          </a:p>
          <a:p>
            <a:pPr algn="ctr"/>
            <a:r>
              <a:rPr lang="ja-JP" altLang="en-US" sz="1400" b="1" smtClean="0"/>
              <a:t>と</a:t>
            </a:r>
            <a:r>
              <a:rPr lang="en-US" altLang="ja-JP" sz="1400" b="1" smtClean="0"/>
              <a:t>Flask</a:t>
            </a:r>
            <a:r>
              <a:rPr lang="ja-JP" altLang="en-US" sz="1400" b="1" smtClean="0"/>
              <a:t>インスタンスの生成</a:t>
            </a:r>
            <a:endParaRPr kumimoji="1" lang="ja-JP" altLang="en-US" sz="1400" b="1"/>
          </a:p>
        </p:txBody>
      </p:sp>
      <p:sp>
        <p:nvSpPr>
          <p:cNvPr id="13" name="フローチャート: 他ページ結合子 12"/>
          <p:cNvSpPr/>
          <p:nvPr/>
        </p:nvSpPr>
        <p:spPr>
          <a:xfrm>
            <a:off x="6414638" y="4511939"/>
            <a:ext cx="3148103" cy="483079"/>
          </a:xfrm>
          <a:prstGeom prst="flowChartOffpageConnec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smtClean="0"/>
              <a:t>Flask</a:t>
            </a:r>
            <a:r>
              <a:rPr kumimoji="1" lang="ja-JP" altLang="en-US" sz="1400" b="1" smtClean="0"/>
              <a:t>サーバーの起動</a:t>
            </a:r>
            <a:endParaRPr kumimoji="1" lang="ja-JP" altLang="en-US" sz="1400" b="1"/>
          </a:p>
        </p:txBody>
      </p:sp>
    </p:spTree>
    <p:extLst>
      <p:ext uri="{BB962C8B-B14F-4D97-AF65-F5344CB8AC3E}">
        <p14:creationId xmlns:p14="http://schemas.microsoft.com/office/powerpoint/2010/main" val="286450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99689" y="1511422"/>
            <a:ext cx="6294408" cy="3539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400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http://</a:t>
            </a:r>
            <a:r>
              <a:rPr lang="en-US" altLang="ja-JP" sz="1400" b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XXX</a:t>
            </a:r>
            <a:r>
              <a:rPr lang="en-US" altLang="ja-JP" sz="1400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/aws-translate</a:t>
            </a:r>
            <a:r>
              <a:rPr lang="ja-JP" altLang="en-US" sz="1400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をルーティング</a:t>
            </a:r>
            <a:endParaRPr lang="ja-JP" altLang="en-US" sz="1400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400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sz="1400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実行した場合に </a:t>
            </a:r>
            <a:r>
              <a:rPr lang="en-US" altLang="ja-JP" sz="1400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translate</a:t>
            </a:r>
            <a:r>
              <a:rPr lang="ja-JP" altLang="en-US" sz="1400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関数が実行される</a:t>
            </a:r>
            <a:endParaRPr lang="ja-JP" altLang="en-US" sz="1400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400" b="1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@app.route</a:t>
            </a:r>
            <a:r>
              <a:rPr lang="en-US" altLang="ja-JP" sz="14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400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'/aws-translate'</a:t>
            </a:r>
            <a:r>
              <a:rPr lang="en-US" altLang="ja-JP" sz="14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ja-JP" sz="1400" b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sz="14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400" b="1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translate</a:t>
            </a:r>
            <a:r>
              <a:rPr lang="en-US" altLang="ja-JP" sz="14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ja-JP" sz="14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sz="1400" b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sz="14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400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'&lt;h1&gt;Amazon Translate</a:t>
            </a:r>
            <a:r>
              <a:rPr lang="ja-JP" altLang="en-US" sz="1400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の概要</a:t>
            </a:r>
            <a:r>
              <a:rPr lang="en-US" altLang="ja-JP" sz="1400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&lt;/h1&gt;'</a:t>
            </a:r>
            <a:endParaRPr lang="en-US" altLang="ja-JP" sz="1400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4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ja-JP" sz="14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400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http://</a:t>
            </a:r>
            <a:r>
              <a:rPr lang="en-US" altLang="ja-JP" sz="1400" b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XXX</a:t>
            </a:r>
            <a:r>
              <a:rPr lang="en-US" altLang="ja-JP" sz="1400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/aws-polly</a:t>
            </a:r>
            <a:r>
              <a:rPr lang="ja-JP" altLang="en-US" sz="1400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をルーティング</a:t>
            </a:r>
            <a:endParaRPr lang="ja-JP" altLang="en-US" sz="1400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400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sz="1400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実行した場合にこの関数が実行される</a:t>
            </a:r>
            <a:endParaRPr lang="ja-JP" altLang="en-US" sz="1400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400" b="1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@app.route</a:t>
            </a:r>
            <a:r>
              <a:rPr lang="en-US" altLang="ja-JP" sz="14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400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'/aws-polly'</a:t>
            </a:r>
            <a:r>
              <a:rPr lang="en-US" altLang="ja-JP" sz="14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ja-JP" sz="1400" b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sz="14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400" b="1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polly</a:t>
            </a:r>
            <a:r>
              <a:rPr lang="en-US" altLang="ja-JP" sz="14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ja-JP" sz="14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sz="1400" b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sz="14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400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'&lt;h1&gt;Amazon Polly</a:t>
            </a:r>
            <a:r>
              <a:rPr lang="ja-JP" altLang="en-US" sz="1400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の概要</a:t>
            </a:r>
            <a:r>
              <a:rPr lang="en-US" altLang="ja-JP" sz="1400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&lt;/h1&gt;'</a:t>
            </a:r>
            <a:endParaRPr lang="en-US" altLang="ja-JP" sz="1400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4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ja-JP" sz="14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400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http://</a:t>
            </a:r>
            <a:r>
              <a:rPr lang="en-US" altLang="ja-JP" sz="1400" b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XXX</a:t>
            </a:r>
            <a:r>
              <a:rPr lang="en-US" altLang="ja-JP" sz="1400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/aws-rekognition</a:t>
            </a:r>
            <a:r>
              <a:rPr lang="ja-JP" altLang="en-US" sz="1400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を実行した場合にこの関数が実行される</a:t>
            </a:r>
            <a:endParaRPr lang="ja-JP" altLang="en-US" sz="1400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400" b="1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@app.route</a:t>
            </a:r>
            <a:r>
              <a:rPr lang="en-US" altLang="ja-JP" sz="14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400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'/aws-rekognition'</a:t>
            </a:r>
            <a:r>
              <a:rPr lang="en-US" altLang="ja-JP" sz="14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ja-JP" sz="1400" b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sz="14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400" b="1" smtClean="0">
                <a:solidFill>
                  <a:srgbClr val="795E26"/>
                </a:solidFill>
                <a:latin typeface="Consolas" panose="020B0609020204030204" pitchFamily="49" charset="0"/>
              </a:rPr>
              <a:t>rekognition</a:t>
            </a:r>
            <a:r>
              <a:rPr lang="en-US" altLang="ja-JP" sz="14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ja-JP" sz="14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sz="1400" b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sz="14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400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'&lt;h1&gt;Amazon Rekognition</a:t>
            </a:r>
            <a:r>
              <a:rPr lang="ja-JP" altLang="en-US" sz="1400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の概要</a:t>
            </a:r>
            <a:r>
              <a:rPr lang="en-US" altLang="ja-JP" sz="1400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&lt;/h1&gt;'</a:t>
            </a:r>
            <a:endParaRPr lang="en-US" altLang="ja-JP" sz="14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99689" y="1966822"/>
            <a:ext cx="3217653" cy="2501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96821" y="3240660"/>
            <a:ext cx="3217653" cy="2501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96821" y="4316088"/>
            <a:ext cx="3217653" cy="2501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309" y="667366"/>
            <a:ext cx="4500000" cy="1249497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309" y="2472086"/>
            <a:ext cx="4500000" cy="1412682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309" y="4439991"/>
            <a:ext cx="4500000" cy="1260989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cxnSp>
        <p:nvCxnSpPr>
          <p:cNvPr id="14" name="直線矢印コネクタ 13"/>
          <p:cNvCxnSpPr>
            <a:stCxn id="5" idx="3"/>
            <a:endCxn id="20" idx="1"/>
          </p:cNvCxnSpPr>
          <p:nvPr/>
        </p:nvCxnSpPr>
        <p:spPr>
          <a:xfrm flipV="1">
            <a:off x="3617342" y="1217350"/>
            <a:ext cx="5154686" cy="8745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6" idx="3"/>
            <a:endCxn id="21" idx="1"/>
          </p:cNvCxnSpPr>
          <p:nvPr/>
        </p:nvCxnSpPr>
        <p:spPr>
          <a:xfrm flipV="1">
            <a:off x="3614474" y="3053344"/>
            <a:ext cx="5157554" cy="3123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endCxn id="22" idx="1"/>
          </p:cNvCxnSpPr>
          <p:nvPr/>
        </p:nvCxnSpPr>
        <p:spPr>
          <a:xfrm>
            <a:off x="3614474" y="4439991"/>
            <a:ext cx="5004339" cy="4629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8772028" y="1092267"/>
            <a:ext cx="1816281" cy="2501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8772028" y="2928261"/>
            <a:ext cx="1816281" cy="2501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8618813" y="4777906"/>
            <a:ext cx="1816281" cy="2501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 rot="20707455">
            <a:off x="4637600" y="2019150"/>
            <a:ext cx="2716104" cy="214196"/>
          </a:xfrm>
          <a:prstGeom prst="rightArrow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55608" y="2378426"/>
            <a:ext cx="4002656" cy="25016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655608" y="3676962"/>
            <a:ext cx="4002656" cy="25016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655607" y="4752390"/>
            <a:ext cx="4149305" cy="25016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矢印 30"/>
          <p:cNvSpPr/>
          <p:nvPr/>
        </p:nvSpPr>
        <p:spPr>
          <a:xfrm rot="21228935">
            <a:off x="4770688" y="3546408"/>
            <a:ext cx="2566388" cy="214196"/>
          </a:xfrm>
          <a:prstGeom prst="rightArrow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 rot="662232">
            <a:off x="4834795" y="4995589"/>
            <a:ext cx="2420723" cy="214196"/>
          </a:xfrm>
          <a:prstGeom prst="rightArrow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ホームベース 32"/>
          <p:cNvSpPr/>
          <p:nvPr/>
        </p:nvSpPr>
        <p:spPr>
          <a:xfrm>
            <a:off x="224285" y="284667"/>
            <a:ext cx="5745193" cy="508958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smtClean="0"/>
              <a:t>Flask</a:t>
            </a:r>
            <a:r>
              <a:rPr lang="ja-JP" altLang="en-US" sz="2000" b="1" smtClean="0"/>
              <a:t>のルーティング（</a:t>
            </a:r>
            <a:r>
              <a:rPr lang="en-US" altLang="ja-JP" sz="2000" b="1" smtClean="0"/>
              <a:t>flask_routing1.py</a:t>
            </a:r>
            <a:r>
              <a:rPr lang="ja-JP" altLang="en-US" sz="2000" b="1" smtClean="0"/>
              <a:t>）</a:t>
            </a:r>
            <a:endParaRPr kumimoji="1" lang="ja-JP" altLang="en-US" sz="2000" b="1"/>
          </a:p>
        </p:txBody>
      </p:sp>
    </p:spTree>
    <p:extLst>
      <p:ext uri="{BB962C8B-B14F-4D97-AF65-F5344CB8AC3E}">
        <p14:creationId xmlns:p14="http://schemas.microsoft.com/office/powerpoint/2010/main" val="817375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248400" y="242385"/>
            <a:ext cx="5034951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flask </a:t>
            </a:r>
            <a:r>
              <a:rPr lang="ja-JP" altLang="en-US" sz="1200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から </a:t>
            </a:r>
            <a:r>
              <a:rPr lang="en-US" altLang="ja-JP" sz="1200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Flask, render_template</a:t>
            </a:r>
            <a:r>
              <a:rPr lang="ja-JP" altLang="en-US" sz="1200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モジュールをインポート</a:t>
            </a:r>
            <a:endParaRPr lang="ja-JP" altLang="en-US" sz="1200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200" b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flask </a:t>
            </a:r>
            <a:r>
              <a:rPr lang="en-US" altLang="ja-JP" sz="1200" b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Flask, render_template</a:t>
            </a:r>
          </a:p>
          <a:p>
            <a: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200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Flask</a:t>
            </a:r>
            <a:r>
              <a:rPr lang="ja-JP" altLang="en-US" sz="1200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インスタンスを生成</a:t>
            </a:r>
            <a:endParaRPr lang="ja-JP" altLang="en-US" sz="1200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 = Flask(</a:t>
            </a:r>
            <a:r>
              <a:rPr lang="en-US" altLang="ja-JP" sz="1200" b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200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http://</a:t>
            </a:r>
            <a:r>
              <a:rPr lang="en-US" altLang="ja-JP" sz="1200" b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XXX</a:t>
            </a:r>
            <a:r>
              <a:rPr lang="en-US" altLang="ja-JP" sz="1200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/template</a:t>
            </a:r>
            <a:r>
              <a:rPr lang="ja-JP" altLang="en-US" sz="1200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をルーティング</a:t>
            </a:r>
            <a:endParaRPr lang="ja-JP" altLang="en-US" sz="1200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200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sz="1200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実行した場合に </a:t>
            </a:r>
            <a:r>
              <a:rPr lang="en-US" altLang="ja-JP" sz="1200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ja-JP" altLang="en-US" sz="1200" b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関数が実行される</a:t>
            </a:r>
            <a:endParaRPr lang="ja-JP" altLang="en-US" sz="1200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200" b="1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@app.route</a:t>
            </a:r>
            <a: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200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'/template'</a:t>
            </a:r>
            <a: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ja-JP" sz="1200" b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1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 = </a:t>
            </a:r>
            <a:r>
              <a:rPr lang="en-US" altLang="ja-JP" sz="1200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'AWS ML &amp; Flask'</a:t>
            </a:r>
            <a:endParaRPr lang="en-US" altLang="ja-JP" sz="1200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message = </a:t>
            </a:r>
            <a:r>
              <a:rPr lang="en-US" altLang="ja-JP" sz="1200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'AWS ML</a:t>
            </a:r>
            <a:r>
              <a:rPr lang="ja-JP" altLang="en-US" sz="1200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サービスを</a:t>
            </a:r>
            <a:r>
              <a:rPr lang="en-US" altLang="ja-JP" sz="1200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ja-JP" altLang="en-US" sz="1200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から利用</a:t>
            </a:r>
            <a:r>
              <a:rPr lang="en-US" altLang="ja-JP" sz="1200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ja-JP" altLang="en-US" sz="1200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sz="1200" b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render_template(</a:t>
            </a:r>
            <a:r>
              <a:rPr lang="en-US" altLang="ja-JP" sz="1200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'template1.html'</a:t>
            </a:r>
            <a: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ja-JP" sz="1200" b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title, </a:t>
            </a:r>
          </a:p>
          <a:p>
            <a: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ja-JP" sz="1200" b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message)</a:t>
            </a:r>
          </a:p>
          <a:p>
            <a: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200" b="1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ja-JP" sz="1200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app.run(</a:t>
            </a:r>
            <a:r>
              <a:rPr lang="en-US" altLang="ja-JP" sz="1200" b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1200" b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'localhost'</a:t>
            </a:r>
            <a: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1200" b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1200" b="1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8888</a:t>
            </a:r>
            <a: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ja-JP" sz="12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248400" y="3977926"/>
            <a:ext cx="5034951" cy="24929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b="1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1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ja-JP" sz="1200" b="1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ja-JP" sz="1200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200" b="1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</a:t>
            </a:r>
            <a: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1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1200" b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"ja"</a:t>
            </a:r>
            <a:r>
              <a:rPr lang="en-US" altLang="ja-JP" sz="1200" b="1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ja-JP" sz="1200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200" b="1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ja-JP" sz="1200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sz="1200" b="1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1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1200" b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ja-JP" sz="1200" b="1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ja-JP" sz="1200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sz="1200" b="1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1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1200" b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1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1200" b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"width=device-width,initial-scale=1"</a:t>
            </a:r>
            <a:r>
              <a:rPr lang="en-US" altLang="ja-JP" sz="1200" b="1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ja-JP" sz="1200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sz="1200" b="1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 title }}</a:t>
            </a:r>
            <a:r>
              <a:rPr lang="en-US" altLang="ja-JP" sz="1200" b="1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ja-JP" sz="1200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200" b="1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ja-JP" sz="1200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200" b="1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ja-JP" sz="1200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sz="1200" b="1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 message }}</a:t>
            </a:r>
            <a:r>
              <a:rPr lang="en-US" altLang="ja-JP" sz="1200" b="1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ja-JP" sz="1200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sz="1200" b="1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ja-JP" altLang="en-US" sz="1200" b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しっかりテンプレートが読み込まれています。</a:t>
            </a:r>
            <a:r>
              <a:rPr lang="en-US" altLang="ja-JP" sz="1200" b="1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ja-JP" sz="1200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200" b="1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ja-JP" sz="1200" b="1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200" b="1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ja-JP" sz="12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820253" y="2660017"/>
            <a:ext cx="482250" cy="17499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7320751" y="5136925"/>
            <a:ext cx="482250" cy="17499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7823833" y="2855547"/>
            <a:ext cx="641875" cy="17499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074866" y="5681920"/>
            <a:ext cx="641875" cy="17499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カギ線コネクタ 12"/>
          <p:cNvCxnSpPr>
            <a:stCxn id="4" idx="1"/>
            <a:endCxn id="5" idx="0"/>
          </p:cNvCxnSpPr>
          <p:nvPr/>
        </p:nvCxnSpPr>
        <p:spPr>
          <a:xfrm rot="10800000" flipV="1">
            <a:off x="7561877" y="2747513"/>
            <a:ext cx="258377" cy="2389412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6" idx="2"/>
            <a:endCxn id="7" idx="3"/>
          </p:cNvCxnSpPr>
          <p:nvPr/>
        </p:nvCxnSpPr>
        <p:spPr>
          <a:xfrm rot="5400000">
            <a:off x="6561317" y="4185962"/>
            <a:ext cx="2738878" cy="428030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51" y="1291287"/>
            <a:ext cx="5638800" cy="2133600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17" name="正方形/長方形 16"/>
          <p:cNvSpPr/>
          <p:nvPr/>
        </p:nvSpPr>
        <p:spPr>
          <a:xfrm>
            <a:off x="188112" y="2199733"/>
            <a:ext cx="5030869" cy="50657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37512" y="1414729"/>
            <a:ext cx="963483" cy="23769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カギ線コネクタ 19"/>
          <p:cNvCxnSpPr>
            <a:stCxn id="5" idx="1"/>
            <a:endCxn id="18" idx="3"/>
          </p:cNvCxnSpPr>
          <p:nvPr/>
        </p:nvCxnSpPr>
        <p:spPr>
          <a:xfrm rot="10800000">
            <a:off x="1500995" y="1533577"/>
            <a:ext cx="5819756" cy="3690845"/>
          </a:xfrm>
          <a:prstGeom prst="bentConnector3">
            <a:avLst>
              <a:gd name="adj1" fmla="val 3325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7" idx="1"/>
            <a:endCxn id="17" idx="2"/>
          </p:cNvCxnSpPr>
          <p:nvPr/>
        </p:nvCxnSpPr>
        <p:spPr>
          <a:xfrm rot="10800000">
            <a:off x="2703548" y="2706310"/>
            <a:ext cx="4371319" cy="3063107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ホームベース 26"/>
          <p:cNvSpPr/>
          <p:nvPr/>
        </p:nvSpPr>
        <p:spPr>
          <a:xfrm>
            <a:off x="224285" y="241534"/>
            <a:ext cx="5745193" cy="715697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smtClean="0"/>
              <a:t>Flask</a:t>
            </a:r>
            <a:r>
              <a:rPr lang="ja-JP" altLang="en-US" sz="2000" b="1" smtClean="0"/>
              <a:t>のテンプレート（</a:t>
            </a:r>
            <a:r>
              <a:rPr lang="en-US" altLang="ja-JP" sz="2000" b="1" smtClean="0"/>
              <a:t>flask_template1.py</a:t>
            </a:r>
          </a:p>
          <a:p>
            <a:pPr algn="ctr"/>
            <a:r>
              <a:rPr lang="en-US" altLang="ja-JP" sz="2000" b="1"/>
              <a:t> </a:t>
            </a:r>
            <a:r>
              <a:rPr lang="en-US" altLang="ja-JP" sz="2000" b="1" smtClean="0"/>
              <a:t>                                 template1.html</a:t>
            </a:r>
            <a:r>
              <a:rPr lang="ja-JP" altLang="en-US" sz="2000" b="1" smtClean="0"/>
              <a:t>）</a:t>
            </a:r>
            <a:endParaRPr kumimoji="1" lang="ja-JP" altLang="en-US" sz="2000" b="1"/>
          </a:p>
        </p:txBody>
      </p:sp>
      <p:sp>
        <p:nvSpPr>
          <p:cNvPr id="28" name="正方形/長方形 27"/>
          <p:cNvSpPr/>
          <p:nvPr/>
        </p:nvSpPr>
        <p:spPr>
          <a:xfrm>
            <a:off x="8387654" y="446177"/>
            <a:ext cx="1410635" cy="23769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7074866" y="2468616"/>
            <a:ext cx="2888643" cy="63689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24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224286" y="241535"/>
            <a:ext cx="9230266" cy="508958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smtClean="0"/>
              <a:t>Flask</a:t>
            </a:r>
            <a:r>
              <a:rPr lang="ja-JP" altLang="en-US" sz="2000" b="1" smtClean="0"/>
              <a:t>のテンプレート </a:t>
            </a:r>
            <a:r>
              <a:rPr lang="en-US" altLang="ja-JP" sz="2000" b="1" smtClean="0"/>
              <a:t>for</a:t>
            </a:r>
            <a:r>
              <a:rPr lang="ja-JP" altLang="en-US" sz="2000" b="1" smtClean="0"/>
              <a:t>文（</a:t>
            </a:r>
            <a:r>
              <a:rPr lang="en-US" altLang="ja-JP" sz="2000" b="1" smtClean="0"/>
              <a:t>flask_template_for.py</a:t>
            </a:r>
            <a:r>
              <a:rPr lang="ja-JP" altLang="en-US" sz="2000" b="1" smtClean="0"/>
              <a:t>、</a:t>
            </a:r>
            <a:r>
              <a:rPr lang="en-US" altLang="ja-JP" sz="2000" b="1" smtClean="0"/>
              <a:t>template_for.html</a:t>
            </a:r>
            <a:r>
              <a:rPr lang="ja-JP" altLang="en-US" sz="2000" b="1" smtClean="0"/>
              <a:t>）</a:t>
            </a:r>
            <a:endParaRPr kumimoji="1" lang="ja-JP" altLang="en-US" sz="2000" b="1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893" y="889730"/>
            <a:ext cx="3631723" cy="5568207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5946471" y="966053"/>
            <a:ext cx="3965276" cy="54476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"viewport"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"width=device-width,initial-scale=1"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&lt;title&gt;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{{title}}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&lt;/title&gt;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{{message}}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要素にアクセスしてリストを表示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{{ml_services[0]}}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サービス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{{ml_services[1]}}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サービス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{{ml_services[2]}}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サービス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{{ml_services[3]}}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サービス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&lt;hr&gt;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文でリストを表示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{% for service in ml_services %}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{{ service }}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サービス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{% endfor %}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&lt;hr&gt;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文で辞書を表示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{% for k, v in ml_service_dict.items() %}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{{k}}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サービスの価格は１日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{{v}}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円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{% endfor %}</a:t>
            </a:r>
          </a:p>
          <a:p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altLang="ja-JP" sz="12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944261" y="1906438"/>
            <a:ext cx="439947" cy="215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715661" y="2447026"/>
            <a:ext cx="599536" cy="215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627241" y="3027978"/>
            <a:ext cx="1179662" cy="7590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847213" y="4468589"/>
            <a:ext cx="666391" cy="215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678944" y="4278807"/>
            <a:ext cx="999225" cy="215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428779" y="5372344"/>
            <a:ext cx="1318403" cy="215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767353" y="5559248"/>
            <a:ext cx="133851" cy="21566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8714043" y="5590884"/>
            <a:ext cx="133851" cy="21566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699667" y="2292868"/>
            <a:ext cx="495485" cy="215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696799" y="2548780"/>
            <a:ext cx="278648" cy="215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709471" y="2804692"/>
            <a:ext cx="421250" cy="215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706602" y="3051978"/>
            <a:ext cx="605273" cy="215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699667" y="3834561"/>
            <a:ext cx="495485" cy="215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696799" y="4090473"/>
            <a:ext cx="278648" cy="215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1709471" y="4346385"/>
            <a:ext cx="421250" cy="215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706602" y="4593671"/>
            <a:ext cx="605273" cy="215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688168" y="5404116"/>
            <a:ext cx="495485" cy="21566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685300" y="5660028"/>
            <a:ext cx="278648" cy="21566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697972" y="5915940"/>
            <a:ext cx="421250" cy="21566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695103" y="6163226"/>
            <a:ext cx="605273" cy="21566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908856" y="897136"/>
            <a:ext cx="670439" cy="215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中かっこ 30"/>
          <p:cNvSpPr/>
          <p:nvPr/>
        </p:nvSpPr>
        <p:spPr>
          <a:xfrm>
            <a:off x="2935928" y="3786995"/>
            <a:ext cx="178205" cy="102233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中かっこ 31"/>
          <p:cNvSpPr/>
          <p:nvPr/>
        </p:nvSpPr>
        <p:spPr>
          <a:xfrm>
            <a:off x="3955427" y="5356550"/>
            <a:ext cx="178205" cy="102233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3234903" y="5381120"/>
            <a:ext cx="192950" cy="21566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カギ線コネクタ 34"/>
          <p:cNvCxnSpPr>
            <a:stCxn id="5" idx="1"/>
            <a:endCxn id="30" idx="3"/>
          </p:cNvCxnSpPr>
          <p:nvPr/>
        </p:nvCxnSpPr>
        <p:spPr>
          <a:xfrm rot="10800000">
            <a:off x="2579295" y="1004966"/>
            <a:ext cx="4364966" cy="1009302"/>
          </a:xfrm>
          <a:prstGeom prst="bentConnector3">
            <a:avLst>
              <a:gd name="adj1" fmla="val 298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1664643" y="1466966"/>
            <a:ext cx="3433565" cy="3536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3007750" y="5628406"/>
            <a:ext cx="192950" cy="21566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3177402" y="5892944"/>
            <a:ext cx="192950" cy="21566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3364306" y="6148856"/>
            <a:ext cx="192950" cy="21566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カギ線コネクタ 41"/>
          <p:cNvCxnSpPr/>
          <p:nvPr/>
        </p:nvCxnSpPr>
        <p:spPr>
          <a:xfrm rot="10800000">
            <a:off x="3200700" y="4306133"/>
            <a:ext cx="3070700" cy="28753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カギ線コネクタ 43"/>
          <p:cNvCxnSpPr/>
          <p:nvPr/>
        </p:nvCxnSpPr>
        <p:spPr>
          <a:xfrm rot="10800000" flipV="1">
            <a:off x="4218314" y="5660028"/>
            <a:ext cx="2130724" cy="21566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11" idx="2"/>
            <a:endCxn id="29" idx="2"/>
          </p:cNvCxnSpPr>
          <p:nvPr/>
        </p:nvCxnSpPr>
        <p:spPr>
          <a:xfrm rot="5400000">
            <a:off x="4114021" y="3658628"/>
            <a:ext cx="603978" cy="4836539"/>
          </a:xfrm>
          <a:prstGeom prst="bentConnector3">
            <a:avLst>
              <a:gd name="adj1" fmla="val 1378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stCxn id="12" idx="2"/>
            <a:endCxn id="40" idx="2"/>
          </p:cNvCxnSpPr>
          <p:nvPr/>
        </p:nvCxnSpPr>
        <p:spPr>
          <a:xfrm rot="5400000">
            <a:off x="5841889" y="3425436"/>
            <a:ext cx="557972" cy="5320188"/>
          </a:xfrm>
          <a:prstGeom prst="bentConnector3">
            <a:avLst>
              <a:gd name="adj1" fmla="val 170345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50"/>
          <p:cNvCxnSpPr>
            <a:stCxn id="6" idx="1"/>
            <a:endCxn id="37" idx="3"/>
          </p:cNvCxnSpPr>
          <p:nvPr/>
        </p:nvCxnSpPr>
        <p:spPr>
          <a:xfrm rot="10800000">
            <a:off x="5098209" y="1643790"/>
            <a:ext cx="1617453" cy="911066"/>
          </a:xfrm>
          <a:prstGeom prst="bentConnector3">
            <a:avLst>
              <a:gd name="adj1" fmla="val 788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右中かっこ 52"/>
          <p:cNvSpPr/>
          <p:nvPr/>
        </p:nvSpPr>
        <p:spPr>
          <a:xfrm>
            <a:off x="2907177" y="2239998"/>
            <a:ext cx="178205" cy="102233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カギ線コネクタ 54"/>
          <p:cNvCxnSpPr/>
          <p:nvPr/>
        </p:nvCxnSpPr>
        <p:spPr>
          <a:xfrm rot="10800000">
            <a:off x="3177403" y="2764441"/>
            <a:ext cx="3449839" cy="625741"/>
          </a:xfrm>
          <a:prstGeom prst="bentConnector3">
            <a:avLst>
              <a:gd name="adj1" fmla="val 339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685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662469" y="1752960"/>
            <a:ext cx="5069456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795E26"/>
                </a:solidFill>
                <a:latin typeface="Consolas" panose="020B0609020204030204" pitchFamily="49" charset="0"/>
              </a:rPr>
              <a:t>template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テンプレートに渡す各種変数を初期化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title = 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'AWS ML &amp; Flask'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message = 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'AWS ML</a:t>
            </a:r>
            <a:r>
              <a:rPr lang="ja-JP" altLang="en-US" sz="1200" b="1">
                <a:solidFill>
                  <a:srgbClr val="A31515"/>
                </a:solidFill>
                <a:latin typeface="Consolas" panose="020B0609020204030204" pitchFamily="49" charset="0"/>
              </a:rPr>
              <a:t>サービスを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Flask</a:t>
            </a:r>
            <a:r>
              <a:rPr lang="ja-JP" altLang="en-US" sz="1200" b="1">
                <a:solidFill>
                  <a:srgbClr val="A31515"/>
                </a:solidFill>
                <a:latin typeface="Consolas" panose="020B0609020204030204" pitchFamily="49" charset="0"/>
              </a:rPr>
              <a:t>から利用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リスト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ml_services = </a:t>
            </a:r>
            <a:endParaRPr lang="en-US" altLang="ja-JP" sz="12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[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'Translate'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'Polly'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'Textract'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'Rekognition'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辞書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ml_service_dict = {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'Translate'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ja-JP" sz="1200" b="1">
                <a:solidFill>
                  <a:srgbClr val="098658"/>
                </a:solidFill>
                <a:latin typeface="Consolas" panose="020B0609020204030204" pitchFamily="49" charset="0"/>
              </a:rPr>
              <a:t>120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   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'Polly'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ja-JP" sz="1200" b="1">
                <a:solidFill>
                  <a:srgbClr val="098658"/>
                </a:solidFill>
                <a:latin typeface="Consolas" panose="020B0609020204030204" pitchFamily="49" charset="0"/>
              </a:rPr>
              <a:t>160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   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'Textract'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ja-JP" sz="1200" b="1">
                <a:solidFill>
                  <a:srgbClr val="098658"/>
                </a:solidFill>
                <a:latin typeface="Consolas" panose="020B0609020204030204" pitchFamily="49" charset="0"/>
              </a:rPr>
              <a:t>200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   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'Rekognition'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ja-JP" sz="1200" b="1">
                <a:solidFill>
                  <a:srgbClr val="098658"/>
                </a:solidFill>
                <a:latin typeface="Consolas" panose="020B0609020204030204" pitchFamily="49" charset="0"/>
              </a:rPr>
              <a:t>220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テンプレートに各種変数を渡してレンダリング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render_template(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'template_for.html'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ja-JP" sz="1200" b="1" smtClean="0">
                <a:solidFill>
                  <a:srgbClr val="001080"/>
                </a:solidFill>
                <a:latin typeface="Consolas" panose="020B0609020204030204" pitchFamily="49" charset="0"/>
              </a:rPr>
              <a:t>title </a:t>
            </a:r>
            <a:r>
              <a:rPr lang="en-US" altLang="ja-JP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= title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US" altLang="ja-JP" sz="12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ja-JP" sz="1200" b="1" smtClean="0">
                <a:solidFill>
                  <a:srgbClr val="001080"/>
                </a:solidFill>
                <a:latin typeface="Consolas" panose="020B0609020204030204" pitchFamily="49" charset="0"/>
              </a:rPr>
              <a:t>message </a:t>
            </a:r>
            <a:r>
              <a:rPr lang="en-US" altLang="ja-JP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= message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ja-JP" sz="1200" b="1" smtClean="0">
                <a:solidFill>
                  <a:srgbClr val="001080"/>
                </a:solidFill>
                <a:latin typeface="Consolas" panose="020B0609020204030204" pitchFamily="49" charset="0"/>
              </a:rPr>
              <a:t>ml_services </a:t>
            </a:r>
            <a:r>
              <a:rPr lang="en-US" altLang="ja-JP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= ml_services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ja-JP" sz="1200" b="1" smtClean="0">
                <a:solidFill>
                  <a:srgbClr val="001080"/>
                </a:solidFill>
                <a:latin typeface="Consolas" panose="020B0609020204030204" pitchFamily="49" charset="0"/>
              </a:rPr>
              <a:t>ml_service_dict </a:t>
            </a:r>
            <a:r>
              <a:rPr lang="en-US" altLang="ja-JP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= ml_service_dict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ja-JP" sz="12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063923" y="871159"/>
            <a:ext cx="3965276" cy="54476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"viewport"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"width=device-width,initial-scale=1"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&lt;title&gt;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{{title}}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&lt;/title&gt;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{{message}}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要素にアクセスしてリストを表示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{{ml_services[0]}}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サービス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{{ml_services[1]}}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サービス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{{ml_services[2]}}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サービス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{{ml_services[3]}}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サービス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&lt;hr&gt;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文でリストを表示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{% for service in ml_services %}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{{ service }}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サービス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{% endfor %}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&lt;hr&gt;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文で辞書を表示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{% for k, v in ml_service_dict.items() %}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{{k}}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サービスの価格は１日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{{v}}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円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{% endfor %}</a:t>
            </a:r>
          </a:p>
          <a:p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altLang="ja-JP" sz="12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061713" y="1811544"/>
            <a:ext cx="439947" cy="215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833113" y="2352132"/>
            <a:ext cx="599536" cy="215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744693" y="2933084"/>
            <a:ext cx="1179662" cy="7590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964665" y="4373695"/>
            <a:ext cx="666391" cy="215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796396" y="4183913"/>
            <a:ext cx="999225" cy="215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546231" y="5277450"/>
            <a:ext cx="1318403" cy="215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884805" y="5464354"/>
            <a:ext cx="133851" cy="21566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831495" y="5495990"/>
            <a:ext cx="133851" cy="21566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7841919" y="4373695"/>
            <a:ext cx="564036" cy="1465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7831963" y="4577851"/>
            <a:ext cx="750732" cy="1465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7844659" y="4764755"/>
            <a:ext cx="1099148" cy="1465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855771" y="4934407"/>
            <a:ext cx="1329969" cy="1465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カギ線コネクタ 16"/>
          <p:cNvCxnSpPr>
            <a:stCxn id="12" idx="1"/>
            <a:endCxn id="4" idx="3"/>
          </p:cNvCxnSpPr>
          <p:nvPr/>
        </p:nvCxnSpPr>
        <p:spPr>
          <a:xfrm rot="10800000">
            <a:off x="2501661" y="1919375"/>
            <a:ext cx="5340259" cy="2527593"/>
          </a:xfrm>
          <a:prstGeom prst="bentConnector3">
            <a:avLst>
              <a:gd name="adj1" fmla="val 269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3" idx="1"/>
            <a:endCxn id="5" idx="3"/>
          </p:cNvCxnSpPr>
          <p:nvPr/>
        </p:nvCxnSpPr>
        <p:spPr>
          <a:xfrm rot="10800000">
            <a:off x="2432649" y="2459963"/>
            <a:ext cx="5399314" cy="2191161"/>
          </a:xfrm>
          <a:prstGeom prst="bentConnector3">
            <a:avLst>
              <a:gd name="adj1" fmla="val 3194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14" idx="1"/>
            <a:endCxn id="6" idx="3"/>
          </p:cNvCxnSpPr>
          <p:nvPr/>
        </p:nvCxnSpPr>
        <p:spPr>
          <a:xfrm rot="10800000">
            <a:off x="2924355" y="3312593"/>
            <a:ext cx="4920304" cy="1525434"/>
          </a:xfrm>
          <a:prstGeom prst="bentConnector3">
            <a:avLst>
              <a:gd name="adj1" fmla="val 3965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14" idx="1"/>
            <a:endCxn id="8" idx="3"/>
          </p:cNvCxnSpPr>
          <p:nvPr/>
        </p:nvCxnSpPr>
        <p:spPr>
          <a:xfrm rot="10800000">
            <a:off x="3795621" y="4291743"/>
            <a:ext cx="4049038" cy="546284"/>
          </a:xfrm>
          <a:prstGeom prst="bentConnector3">
            <a:avLst>
              <a:gd name="adj1" fmla="val 482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15" idx="1"/>
            <a:endCxn id="9" idx="3"/>
          </p:cNvCxnSpPr>
          <p:nvPr/>
        </p:nvCxnSpPr>
        <p:spPr>
          <a:xfrm rot="10800000" flipV="1">
            <a:off x="3864635" y="5007678"/>
            <a:ext cx="3991137" cy="3776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55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224284" y="241535"/>
            <a:ext cx="8635043" cy="508958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smtClean="0"/>
              <a:t>Flask</a:t>
            </a:r>
            <a:r>
              <a:rPr lang="ja-JP" altLang="en-US" sz="2000" b="1" smtClean="0"/>
              <a:t>のテンプレート </a:t>
            </a:r>
            <a:r>
              <a:rPr lang="en-US" altLang="ja-JP" sz="2000" b="1" smtClean="0"/>
              <a:t>if</a:t>
            </a:r>
            <a:r>
              <a:rPr lang="ja-JP" altLang="en-US" sz="2000" b="1" smtClean="0"/>
              <a:t>文（</a:t>
            </a:r>
            <a:r>
              <a:rPr lang="en-US" altLang="ja-JP" sz="2000" b="1" smtClean="0"/>
              <a:t>flask_template_if.py</a:t>
            </a:r>
            <a:r>
              <a:rPr lang="ja-JP" altLang="en-US" sz="2000" b="1" smtClean="0"/>
              <a:t>、</a:t>
            </a:r>
            <a:r>
              <a:rPr lang="en-US" altLang="ja-JP" sz="2000" b="1" smtClean="0"/>
              <a:t>template_if.html</a:t>
            </a:r>
            <a:r>
              <a:rPr lang="ja-JP" altLang="en-US" sz="2000" b="1" smtClean="0"/>
              <a:t>）</a:t>
            </a:r>
            <a:endParaRPr kumimoji="1" lang="ja-JP" altLang="en-US" sz="2000" b="1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4" y="930664"/>
            <a:ext cx="3441942" cy="1717802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3824376" y="930664"/>
            <a:ext cx="4060166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"viewport"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"width=device-width,initial-scale=1"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&lt;title&gt;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{{title}}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&lt;/title&gt;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{{message}}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テンプレートで 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if 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文を使用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{% if ml_srvice == 'Translate' %}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翻訳サービスが選択されました。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{% elif ml_service == 'Polly' %}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音声合成サービスが選択されました。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{% elif ml_service == 'Textract' %}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OCR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サービスが選択されました。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{% elif ml_service == 'Rekognition' %}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画像認識サービスが選択されました。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{% else %}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その他のサービスが選択されました。</a:t>
            </a: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{% endif %}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altLang="ja-JP" sz="12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042692" y="930664"/>
            <a:ext cx="3999781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b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>
                <a:solidFill>
                  <a:srgbClr val="795E26"/>
                </a:solidFill>
                <a:latin typeface="Consolas" panose="020B0609020204030204" pitchFamily="49" charset="0"/>
              </a:rPr>
              <a:t>template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テンプレートに渡す各種変数を初期化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title = 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'AWS ML &amp; Flask'</a:t>
            </a:r>
            <a:endParaRPr lang="en-US" altLang="ja-JP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message = 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'AWS ML</a:t>
            </a:r>
            <a:r>
              <a:rPr lang="ja-JP" altLang="en-US" sz="1200" b="1">
                <a:solidFill>
                  <a:srgbClr val="A31515"/>
                </a:solidFill>
                <a:latin typeface="Consolas" panose="020B0609020204030204" pitchFamily="49" charset="0"/>
              </a:rPr>
              <a:t>サービスを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Flask</a:t>
            </a:r>
            <a:r>
              <a:rPr lang="ja-JP" altLang="en-US" sz="1200" b="1">
                <a:solidFill>
                  <a:srgbClr val="A31515"/>
                </a:solidFill>
                <a:latin typeface="Consolas" panose="020B0609020204030204" pitchFamily="49" charset="0"/>
              </a:rPr>
              <a:t>から利用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リスト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ml_services = [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'Translate'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'Polly'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ja-JP" sz="1200" b="1" smtClean="0">
                <a:solidFill>
                  <a:srgbClr val="A31515"/>
                </a:solidFill>
                <a:latin typeface="Consolas" panose="020B0609020204030204" pitchFamily="49" charset="0"/>
              </a:rPr>
              <a:t>'Textract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'Rekognition'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sz="1200" b="1">
                <a:solidFill>
                  <a:srgbClr val="008000"/>
                </a:solidFill>
                <a:latin typeface="Consolas" panose="020B0609020204030204" pitchFamily="49" charset="0"/>
              </a:rPr>
              <a:t>テンプレートに各種変数を渡してレンダリング</a:t>
            </a:r>
            <a:endParaRPr lang="ja-JP" alt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ja-JP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ja-JP" sz="1200" b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 render_template(</a:t>
            </a:r>
            <a:r>
              <a:rPr lang="en-US" altLang="ja-JP" sz="1200" b="1">
                <a:solidFill>
                  <a:srgbClr val="A31515"/>
                </a:solidFill>
                <a:latin typeface="Consolas" panose="020B0609020204030204" pitchFamily="49" charset="0"/>
              </a:rPr>
              <a:t>'template_if.html'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ja-JP" sz="1200" b="1" smtClean="0">
                <a:solidFill>
                  <a:srgbClr val="001080"/>
                </a:solidFill>
                <a:latin typeface="Consolas" panose="020B0609020204030204" pitchFamily="49" charset="0"/>
              </a:rPr>
              <a:t>title </a:t>
            </a:r>
            <a:r>
              <a:rPr lang="en-US" altLang="ja-JP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= title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ja-JP" sz="1200" b="1" smtClean="0">
                <a:solidFill>
                  <a:srgbClr val="001080"/>
                </a:solidFill>
                <a:latin typeface="Consolas" panose="020B0609020204030204" pitchFamily="49" charset="0"/>
              </a:rPr>
              <a:t>message </a:t>
            </a:r>
            <a:r>
              <a:rPr lang="en-US" altLang="ja-JP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= message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ja-JP" sz="1200" b="1" smtClean="0">
                <a:solidFill>
                  <a:srgbClr val="001080"/>
                </a:solidFill>
                <a:latin typeface="Consolas" panose="020B0609020204030204" pitchFamily="49" charset="0"/>
              </a:rPr>
              <a:t>ml_service </a:t>
            </a:r>
            <a:r>
              <a:rPr lang="en-US" altLang="ja-JP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= ml_services[</a:t>
            </a:r>
            <a:r>
              <a:rPr lang="en-US" altLang="ja-JP" sz="1200" b="1" smtClean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1200" b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US" altLang="ja-JP" sz="12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83079" y="930664"/>
            <a:ext cx="629729" cy="215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24284" y="1497132"/>
            <a:ext cx="3347052" cy="2885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24284" y="2225120"/>
            <a:ext cx="1656274" cy="2885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832839" y="1677838"/>
            <a:ext cx="430114" cy="215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569976" y="2242368"/>
            <a:ext cx="629730" cy="215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549148" y="2782956"/>
            <a:ext cx="838170" cy="215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736052" y="3159636"/>
            <a:ext cx="838170" cy="215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759059" y="3519066"/>
            <a:ext cx="838170" cy="215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756183" y="3878496"/>
            <a:ext cx="838170" cy="215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9245500" y="2611882"/>
            <a:ext cx="520438" cy="1782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9245500" y="2810290"/>
            <a:ext cx="683504" cy="1782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9241651" y="3014446"/>
            <a:ext cx="909743" cy="1782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カギ線コネクタ 18"/>
          <p:cNvCxnSpPr>
            <a:stCxn id="15" idx="1"/>
            <a:endCxn id="9" idx="3"/>
          </p:cNvCxnSpPr>
          <p:nvPr/>
        </p:nvCxnSpPr>
        <p:spPr>
          <a:xfrm rot="10800000">
            <a:off x="5262954" y="1785668"/>
            <a:ext cx="3982547" cy="915330"/>
          </a:xfrm>
          <a:prstGeom prst="bentConnector3">
            <a:avLst>
              <a:gd name="adj1" fmla="val 3635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16" idx="1"/>
            <a:endCxn id="10" idx="3"/>
          </p:cNvCxnSpPr>
          <p:nvPr/>
        </p:nvCxnSpPr>
        <p:spPr>
          <a:xfrm rot="10800000">
            <a:off x="5199706" y="2350198"/>
            <a:ext cx="4045794" cy="549208"/>
          </a:xfrm>
          <a:prstGeom prst="bentConnector3">
            <a:avLst>
              <a:gd name="adj1" fmla="val 412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17" idx="1"/>
            <a:endCxn id="13" idx="3"/>
          </p:cNvCxnSpPr>
          <p:nvPr/>
        </p:nvCxnSpPr>
        <p:spPr>
          <a:xfrm rot="10800000" flipV="1">
            <a:off x="5597229" y="3103562"/>
            <a:ext cx="3644422" cy="523334"/>
          </a:xfrm>
          <a:prstGeom prst="bentConnector3">
            <a:avLst>
              <a:gd name="adj1" fmla="val 4597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stCxn id="9" idx="1"/>
            <a:endCxn id="6" idx="3"/>
          </p:cNvCxnSpPr>
          <p:nvPr/>
        </p:nvCxnSpPr>
        <p:spPr>
          <a:xfrm rot="10800000">
            <a:off x="1112809" y="1038494"/>
            <a:ext cx="3720031" cy="747174"/>
          </a:xfrm>
          <a:prstGeom prst="bentConnector3">
            <a:avLst>
              <a:gd name="adj1" fmla="val 237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10" idx="1"/>
            <a:endCxn id="7" idx="3"/>
          </p:cNvCxnSpPr>
          <p:nvPr/>
        </p:nvCxnSpPr>
        <p:spPr>
          <a:xfrm rot="10800000">
            <a:off x="3571336" y="1641400"/>
            <a:ext cx="998640" cy="708798"/>
          </a:xfrm>
          <a:prstGeom prst="bentConnector3">
            <a:avLst>
              <a:gd name="adj1" fmla="val 7073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>
            <a:stCxn id="13" idx="1"/>
            <a:endCxn id="8" idx="3"/>
          </p:cNvCxnSpPr>
          <p:nvPr/>
        </p:nvCxnSpPr>
        <p:spPr>
          <a:xfrm rot="10800000">
            <a:off x="1880559" y="2369388"/>
            <a:ext cx="2878501" cy="125750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582966"/>
              </p:ext>
            </p:extLst>
          </p:nvPr>
        </p:nvGraphicFramePr>
        <p:xfrm>
          <a:off x="8047477" y="4318939"/>
          <a:ext cx="3994996" cy="2135547"/>
        </p:xfrm>
        <a:graphic>
          <a:graphicData uri="http://schemas.openxmlformats.org/drawingml/2006/table">
            <a:tbl>
              <a:tblPr/>
              <a:tblGrid>
                <a:gridCol w="585824">
                  <a:extLst>
                    <a:ext uri="{9D8B030D-6E8A-4147-A177-3AD203B41FA5}">
                      <a16:colId xmlns:a16="http://schemas.microsoft.com/office/drawing/2014/main" val="3257255243"/>
                    </a:ext>
                  </a:extLst>
                </a:gridCol>
                <a:gridCol w="3409172">
                  <a:extLst>
                    <a:ext uri="{9D8B030D-6E8A-4147-A177-3AD203B41FA5}">
                      <a16:colId xmlns:a16="http://schemas.microsoft.com/office/drawing/2014/main" val="1565495967"/>
                    </a:ext>
                  </a:extLst>
                </a:gridCol>
              </a:tblGrid>
              <a:tr h="19605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61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式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61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意味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73483"/>
                  </a:ext>
                </a:extLst>
              </a:tr>
              <a:tr h="19605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==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左辺と右辺が等しい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662259"/>
                  </a:ext>
                </a:extLst>
              </a:tr>
              <a:tr h="19605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!=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左辺と右辺が等しくない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166346"/>
                  </a:ext>
                </a:extLst>
              </a:tr>
              <a:tr h="19605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&lt;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左辺が右辺より小さい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577058"/>
                  </a:ext>
                </a:extLst>
              </a:tr>
              <a:tr h="19605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&lt;=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左辺が右辺以下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958707"/>
                  </a:ext>
                </a:extLst>
              </a:tr>
              <a:tr h="19605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&gt;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左辺が右辺より大きい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75370"/>
                  </a:ext>
                </a:extLst>
              </a:tr>
              <a:tr h="19605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&gt;=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左辺が右辺以上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6422"/>
                  </a:ext>
                </a:extLst>
              </a:tr>
              <a:tr h="3815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左辺がリスト、タプル、辞書などで左辺の値が含まれる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45256"/>
                  </a:ext>
                </a:extLst>
              </a:tr>
              <a:tr h="3815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not in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左辺がリスト、タプル、辞書などで左辺の値が含まれない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68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01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5258E38DB6B2B448B0556B184EB0FD8" ma:contentTypeVersion="13" ma:contentTypeDescription="新しいドキュメントを作成します。" ma:contentTypeScope="" ma:versionID="0f568c54e0fdcae31e3f97a3d7bd0796">
  <xsd:schema xmlns:xsd="http://www.w3.org/2001/XMLSchema" xmlns:xs="http://www.w3.org/2001/XMLSchema" xmlns:p="http://schemas.microsoft.com/office/2006/metadata/properties" xmlns:ns2="af5512dc-8d60-427c-b6a9-7319ea80f64e" xmlns:ns3="2ed984bd-7eaf-47af-b4ad-07a71b97aa2f" targetNamespace="http://schemas.microsoft.com/office/2006/metadata/properties" ma:root="true" ma:fieldsID="c65a4cfe1ad45493c2217192c30ef6c7" ns2:_="" ns3:_="">
    <xsd:import namespace="af5512dc-8d60-427c-b6a9-7319ea80f64e"/>
    <xsd:import namespace="2ed984bd-7eaf-47af-b4ad-07a71b97aa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5512dc-8d60-427c-b6a9-7319ea80f6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画像タグ" ma:readOnly="false" ma:fieldId="{5cf76f15-5ced-4ddc-b409-7134ff3c332f}" ma:taxonomyMulti="true" ma:sspId="4ed1a849-52bb-4df0-8222-c53a84cd3b8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d984bd-7eaf-47af-b4ad-07a71b97aa2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647e5470-fed1-4368-859b-c6151cd5318b}" ma:internalName="TaxCatchAll" ma:showField="CatchAllData" ma:web="2ed984bd-7eaf-47af-b4ad-07a71b97aa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ed984bd-7eaf-47af-b4ad-07a71b97aa2f" xsi:nil="true"/>
    <lcf76f155ced4ddcb4097134ff3c332f xmlns="af5512dc-8d60-427c-b6a9-7319ea80f64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9D509A9-36C8-460D-BDCA-64982D807290}"/>
</file>

<file path=customXml/itemProps2.xml><?xml version="1.0" encoding="utf-8"?>
<ds:datastoreItem xmlns:ds="http://schemas.openxmlformats.org/officeDocument/2006/customXml" ds:itemID="{E2F08E53-1DE6-4D32-B449-31B519F578EF}"/>
</file>

<file path=customXml/itemProps3.xml><?xml version="1.0" encoding="utf-8"?>
<ds:datastoreItem xmlns:ds="http://schemas.openxmlformats.org/officeDocument/2006/customXml" ds:itemID="{9CC47928-39CC-4804-B3E6-1F84F6B45D2B}"/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3620</Words>
  <Application>Microsoft Office PowerPoint</Application>
  <PresentationFormat>ワイド画面</PresentationFormat>
  <Paragraphs>432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游ゴシック</vt:lpstr>
      <vt:lpstr>游ゴシック Light</vt:lpstr>
      <vt:lpstr>Arial</vt:lpstr>
      <vt:lpstr>Consolas</vt:lpstr>
      <vt:lpstr>Office テーマ</vt:lpstr>
      <vt:lpstr>実習科目研修 クラウドコンピューティングA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武田 陽一郎</dc:creator>
  <cp:lastModifiedBy>武田 陽一郎</cp:lastModifiedBy>
  <cp:revision>39</cp:revision>
  <dcterms:created xsi:type="dcterms:W3CDTF">2022-05-26T08:52:54Z</dcterms:created>
  <dcterms:modified xsi:type="dcterms:W3CDTF">2022-06-08T08:31:23Z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0x01010015258E38DB6B2B448B0556B184EB0FD8</vt:lpwstr>
  </property>
</Properties>
</file>