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3.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9.xml" ContentType="application/vnd.openxmlformats-officedocument.presentationml.tags+xml"/>
  <Override PartName="/ppt/tags/tag8.xml" ContentType="application/vnd.openxmlformats-officedocument.presentationml.tags+xml"/>
  <Override PartName="/ppt/tags/tag1.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61" r:id="rId24"/>
    <p:sldId id="262"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7B475-79FD-400A-8778-1E322216C5D1}"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0696A-ACAB-41E1-B9F2-D6BD467F323F}" type="slidenum">
              <a:rPr kumimoji="1" lang="ja-JP" altLang="en-US" smtClean="0"/>
              <a:t>‹#›</a:t>
            </a:fld>
            <a:endParaRPr kumimoji="1" lang="ja-JP" altLang="en-US"/>
          </a:p>
        </p:txBody>
      </p:sp>
    </p:spTree>
    <p:extLst>
      <p:ext uri="{BB962C8B-B14F-4D97-AF65-F5344CB8AC3E}">
        <p14:creationId xmlns:p14="http://schemas.microsoft.com/office/powerpoint/2010/main" val="23243383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AWS ではマネージド ML サービスのセットを用意しており、ML の経験がなくてもアプリケーションに統合できます。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コンピュータービジョン – Amazon Rekognition を使用すると、イメージと動画の両方で物体認識と顔認識ができます。Amazon Textract では、イメージ内のテキストを抽出できます。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音声 – Amazon Polly ではテキストの読み上げができ、Amazon Transcribe では音声をテキストに変換できます。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言語 – Amazon Comprehend では NLP を活用して、テキストに含まれるインサイトと関係を見つけることができます。Amazon Translate では、テキストをさまざまな言語に翻訳できます。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チャットボット – Amazon Lex は、音声または文字テキストを介したインタラクティブな会話アプリケーションの構築を支援するサービスです。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予測 – Amazon Forecast では機械学習を活用して、時系列データと追加の変数を組み合わせることにより予測を立てます。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レコメンデーション – Amazon Personalize は別種の機械学習サービスです。顧客別にパーソナライズされたレコメンデーションの作成に役立ちます。</a:t>
            </a:r>
          </a:p>
          <a:p>
            <a:pPr lvl="0"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以上のマネージドサービスは、懸案のドメインのさまざまな側面でトレーニングされています。プロセスを開始できるように特定のデータをご用意ください。</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自分で操作する方法を学んでから、コースの後半でこれらの管理サービスの多くについて学習します。</a:t>
            </a:r>
          </a:p>
        </p:txBody>
      </p:sp>
    </p:spTree>
    <p:extLst>
      <p:ext uri="{BB962C8B-B14F-4D97-AF65-F5344CB8AC3E}">
        <p14:creationId xmlns:p14="http://schemas.microsoft.com/office/powerpoint/2010/main" val="175055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Translate を使うと、アプリケーションに多言語サービスを提供できます。システムによって文書をある言語で読み取り、それを別の言語でレンダリングまたは保存するシステムを作成します。Amazon Translate は、文書分析システムの一部として使うこともできます。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rtl="0"/>
            <a:r>
              <a:rPr lang="ja-JP"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Translate は、Amazon Comprehend、Amazon Transcribe、Amazon Polly などの他の Amazon ML サービスと完全に統合されています。これによって次のようなことが可能になります。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lvl="0" indent="-171450" rtl="0">
              <a:buFont typeface="Arial" panose="020B0604020202020204" pitchFamily="34" charset="0"/>
              <a:buChar char="•"/>
            </a:pPr>
            <a:r>
              <a:rPr lang="ja-JP"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Comprehend と統合して、名前付きエンティティ、感情、キーフレーズを抽出する</a:t>
            </a:r>
          </a:p>
          <a:p>
            <a:pPr marL="171450" lvl="0" indent="-171450" rtl="0">
              <a:buFont typeface="Arial" panose="020B0604020202020204" pitchFamily="34" charset="0"/>
              <a:buChar char="•"/>
            </a:pPr>
            <a:r>
              <a:rPr lang="ja-JP"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Transcribe で多言語のサブタイトルを作成する</a:t>
            </a:r>
          </a:p>
          <a:p>
            <a:pPr marL="171450" lvl="0" indent="-171450" rtl="0">
              <a:buFont typeface="Arial" panose="020B0604020202020204" pitchFamily="34" charset="0"/>
              <a:buChar char="•"/>
            </a:pPr>
            <a:r>
              <a:rPr lang="ja-JP"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Polly で翻訳されたコンテンツを音声にする</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281442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Translate の一般的なユースケースには、次のようなものがあります。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国際的なウェブサイト - Amazon Translate でウェブサイトをすばやくグローバル化します。</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ソフトウェアのローカライズ - ローカリゼーションは、世界中のユーザーを対象とするすべてのソフトウェアにとって大きなコストです。Amazon Translate は、ソフトウェア開発時間を短縮し、ソフトウェアのローカライズにかかるコストを大幅に削減します。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多言語チャットボット - チャットボットは、アプリケーションでより人間に近いインターフェイスを作成するために使われます。Amazon Translate を使うと、複数の言語を話すチャットボットを作成できます。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国際的なメディアマネージメント - グローバルユーザー向けにメディアを管理する企業は、Amazon Translate を使って、ローカリゼーションのコストを削減します。</a:t>
            </a:r>
          </a:p>
        </p:txBody>
      </p:sp>
    </p:spTree>
    <p:extLst>
      <p:ext uri="{BB962C8B-B14F-4D97-AF65-F5344CB8AC3E}">
        <p14:creationId xmlns:p14="http://schemas.microsoft.com/office/powerpoint/2010/main" val="923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Translate の一般的なユースケースには、次のようなものがあります。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国際的なウェブサイト - Amazon Translate でウェブサイトをすばやくグローバル化します。</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ソフトウェアのローカライズ - ローカリゼーションは、世界中のユーザーを対象とするすべてのソフトウェアにとって大きなコストです。Amazon Translate は、ソフトウェア開発時間を短縮し、ソフトウェアのローカライズにかかるコストを大幅に削減します。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多言語チャットボット - チャットボットは、アプリケーションでより人間に近いインターフェイスを作成するために使われます。Amazon Translate を使うと、複数の言語を話すチャットボットを作成できます。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国際的なメディアマネージメント - グローバルユーザー向けにメディアを管理する企業は、Amazon Translate を使って、ローカリゼーションのコストを削減します。</a:t>
            </a:r>
          </a:p>
        </p:txBody>
      </p:sp>
    </p:spTree>
    <p:extLst>
      <p:ext uri="{BB962C8B-B14F-4D97-AF65-F5344CB8AC3E}">
        <p14:creationId xmlns:p14="http://schemas.microsoft.com/office/powerpoint/2010/main" val="18951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Translate の一般的なユースケースには、次のようなものがあります。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国際的なウェブサイト - Amazon Translate でウェブサイトをすばやくグローバル化します。</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ソフトウェアのローカライズ - ローカリゼーションは、世界中のユーザーを対象とするすべてのソフトウェアにとって大きなコストです。Amazon Translate は、ソフトウェア開発時間を短縮し、ソフトウェアのローカライズにかかるコストを大幅に削減します。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多言語チャットボット - チャットボットは、アプリケーションでより人間に近いインターフェイスを作成するために使われます。Amazon Translate を使うと、複数の言語を話すチャットボットを作成できます。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国際的なメディアマネージメント - グローバルユーザー向けにメディアを管理する企業は、Amazon Translate を使って、ローカリゼーションのコストを削減します。</a:t>
            </a:r>
          </a:p>
        </p:txBody>
      </p:sp>
    </p:spTree>
    <p:extLst>
      <p:ext uri="{BB962C8B-B14F-4D97-AF65-F5344CB8AC3E}">
        <p14:creationId xmlns:p14="http://schemas.microsoft.com/office/powerpoint/2010/main" val="326899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Translate の一般的なユースケースには、次のようなものがあります。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国際的なウェブサイト - Amazon Translate でウェブサイトをすばやくグローバル化します。</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ソフトウェアのローカライズ - ローカリゼーションは、世界中のユーザーを対象とするすべてのソフトウェアにとって大きなコストです。Amazon Translate は、ソフトウェア開発時間を短縮し、ソフトウェアのローカライズにかかるコストを大幅に削減します。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多言語チャットボット - チャットボットは、アプリケーションでより人間に近いインターフェイスを作成するために使われます。Amazon Translate を使うと、複数の言語を話すチャットボットを作成できます。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国際的なメディアマネージメント - グローバルユーザー向けにメディアを管理する企業は、Amazon Translate を使って、ローカリゼーションのコストを削減します。</a:t>
            </a:r>
          </a:p>
        </p:txBody>
      </p:sp>
    </p:spTree>
    <p:extLst>
      <p:ext uri="{BB962C8B-B14F-4D97-AF65-F5344CB8AC3E}">
        <p14:creationId xmlns:p14="http://schemas.microsoft.com/office/powerpoint/2010/main" val="3716636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Translate の一般的なユースケースには、次のようなものがあります。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国際的なウェブサイト - Amazon Translate でウェブサイトをすばやくグローバル化します。</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ソフトウェアのローカライズ - ローカリゼーションは、世界中のユーザーを対象とするすべてのソフトウェアにとって大きなコストです。Amazon Translate は、ソフトウェア開発時間を短縮し、ソフトウェアのローカライズにかかるコストを大幅に削減します。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多言語チャットボット - チャットボットは、アプリケーションでより人間に近いインターフェイスを作成するために使われます。Amazon Translate を使うと、複数の言語を話すチャットボットを作成できます。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国際的なメディアマネージメント - グローバルユーザー向けにメディアを管理する企業は、Amazon Translate を使って、ローカリゼーションのコストを削減します。</a:t>
            </a:r>
          </a:p>
        </p:txBody>
      </p:sp>
    </p:spTree>
    <p:extLst>
      <p:ext uri="{BB962C8B-B14F-4D97-AF65-F5344CB8AC3E}">
        <p14:creationId xmlns:p14="http://schemas.microsoft.com/office/powerpoint/2010/main" val="175259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Polly は、テキストをリアルな音声に変換します。入力できるのは、プレーンテキストファイルまたは音声合成マークアップ言語 (SSML) 形式のファイルです。SSML はマークアップ言語で、音声がどのように聞こえるかについて特別な指示を与えるために使います。例えば、音声の流れに一時停止を追加したい場合があります。SSML タグを追加して、Amazon Polly に 2 つの単語の間に一時停止するように指示します。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Polly から音声を MP3、Vorbis、パルス符号変調 (PCM) のオーディオストリーム形式に出力することもできます。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Polly にはさまざまなアプリケーションがあります。Amazon Polly のよくあるユースケースには、モバイルアプリ (ニュースリーダーなど)、ゲーム、e ラーニングプラットフォーム、視覚障害者向けのアクセシビリティアプリケーションなどがあります。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Polly は、1996 年に米国で制定された医療保険の相互運用性と説明責任に関する法令 (HIPAA) およびペイメントカード業界のデータセキュリティ標準 (PCI DSS) で規制されるワークロードの対象です。</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91975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Amazon Polly の一般的なユースケースには、次のようなものがあります。</a:t>
            </a:r>
          </a:p>
          <a:p>
            <a:pPr rtl="0"/>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ニュースサービス制作 - 大手ニュース会社が、Amazon Polly を使って記事から直接ボーカルコンテンツを生成します。</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語学研修システム - 語学研修企業が、Amazon Polly を使って新しい言語の学習のためのシステムを作成します。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ナビゲーションシステム - Amazon Polly がマッピングアプリケーションプログラミングインターフェイス (API) に組み込まれ、デベロッパーが地図ベースのアプリケーションに音声を追加します。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アニメーション制作 - アニメーターが Amazon Polly を使ってキャラクターの声を作成します。</a:t>
            </a:r>
            <a:endParaRPr lang="en-US" sz="1100" kern="1200" dirty="0">
              <a:solidFill>
                <a:schemeClr val="tx1"/>
              </a:solidFill>
              <a:effectLst/>
              <a:latin typeface="Amazon Ember" panose="020B0603020204020204" pitchFamily="34" charset="0"/>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240522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91786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244923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142530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126169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186858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416655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3454099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193842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242763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189751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ED49F6F-8E00-4295-B4B5-3C6A700F8331}" type="datetimeFigureOut">
              <a:rPr kumimoji="1" lang="ja-JP" altLang="en-US" smtClean="0"/>
              <a:t>2022/4/20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233155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49F6F-8E00-4295-B4B5-3C6A700F8331}" type="datetimeFigureOut">
              <a:rPr kumimoji="1" lang="ja-JP" altLang="en-US" smtClean="0"/>
              <a:t>2022/4/20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45051-5DA1-4A23-B7C4-3A0A2C4EF671}" type="slidenum">
              <a:rPr kumimoji="1" lang="ja-JP" altLang="en-US" smtClean="0"/>
              <a:t>‹#›</a:t>
            </a:fld>
            <a:endParaRPr kumimoji="1" lang="ja-JP" altLang="en-US"/>
          </a:p>
        </p:txBody>
      </p:sp>
    </p:spTree>
    <p:extLst>
      <p:ext uri="{BB962C8B-B14F-4D97-AF65-F5344CB8AC3E}">
        <p14:creationId xmlns:p14="http://schemas.microsoft.com/office/powerpoint/2010/main" val="2987953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NULL"/><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NUL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NUL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2.jpe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aws.amazon.com/ja_jp/polly/latest/dg/voicelist.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NUL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800" b="1"/>
              <a:t>実習科目</a:t>
            </a:r>
            <a:r>
              <a:rPr lang="ja-JP" altLang="en-US" sz="4800" b="1" smtClean="0"/>
              <a:t>研修</a:t>
            </a:r>
            <a:r>
              <a:rPr lang="en-US" altLang="ja-JP" sz="4800" b="1" smtClean="0"/>
              <a:t/>
            </a:r>
            <a:br>
              <a:rPr lang="en-US" altLang="ja-JP" sz="4800" b="1" smtClean="0"/>
            </a:br>
            <a:r>
              <a:rPr lang="ja-JP" altLang="en-US" sz="4800" b="1" smtClean="0"/>
              <a:t>クラウドコンピューティング</a:t>
            </a:r>
            <a:r>
              <a:rPr lang="en-US" altLang="ja-JP" sz="4800" b="1" smtClean="0"/>
              <a:t>A</a:t>
            </a:r>
            <a:endParaRPr kumimoji="1" lang="ja-JP" altLang="en-US" sz="4800" b="1"/>
          </a:p>
        </p:txBody>
      </p:sp>
      <p:sp>
        <p:nvSpPr>
          <p:cNvPr id="3" name="サブタイトル 2"/>
          <p:cNvSpPr>
            <a:spLocks noGrp="1"/>
          </p:cNvSpPr>
          <p:nvPr>
            <p:ph type="subTitle" idx="1"/>
          </p:nvPr>
        </p:nvSpPr>
        <p:spPr/>
        <p:txBody>
          <a:bodyPr>
            <a:normAutofit lnSpcReduction="10000"/>
          </a:bodyPr>
          <a:lstStyle/>
          <a:p>
            <a:r>
              <a:rPr kumimoji="1" lang="en-US" altLang="ja-JP" b="1" smtClean="0"/>
              <a:t>AWS</a:t>
            </a:r>
            <a:r>
              <a:rPr kumimoji="1" lang="ja-JP" altLang="en-US" b="1" smtClean="0"/>
              <a:t>　</a:t>
            </a:r>
            <a:r>
              <a:rPr kumimoji="1" lang="en-US" altLang="ja-JP" b="1" smtClean="0"/>
              <a:t>AI</a:t>
            </a:r>
            <a:r>
              <a:rPr kumimoji="1" lang="ja-JP" altLang="en-US" b="1" smtClean="0"/>
              <a:t>サービス</a:t>
            </a:r>
            <a:r>
              <a:rPr kumimoji="1" lang="en-US" altLang="ja-JP" b="1" smtClean="0"/>
              <a:t>API</a:t>
            </a:r>
            <a:r>
              <a:rPr kumimoji="1" lang="ja-JP" altLang="en-US" b="1" smtClean="0"/>
              <a:t>を使用した</a:t>
            </a:r>
            <a:r>
              <a:rPr kumimoji="1" lang="en-US" altLang="ja-JP" b="1" smtClean="0"/>
              <a:t>AI</a:t>
            </a:r>
            <a:r>
              <a:rPr kumimoji="1" lang="ja-JP" altLang="en-US" b="1" smtClean="0"/>
              <a:t>システムの開発</a:t>
            </a:r>
            <a:endParaRPr kumimoji="1" lang="en-US" altLang="ja-JP" b="1" smtClean="0"/>
          </a:p>
          <a:p>
            <a:r>
              <a:rPr lang="ja-JP" altLang="en-US" b="1" smtClean="0"/>
              <a:t>第１回　</a:t>
            </a:r>
            <a:endParaRPr lang="en-US" altLang="ja-JP" b="1" smtClean="0"/>
          </a:p>
          <a:p>
            <a:r>
              <a:rPr lang="en-US" altLang="ja-JP" b="1" smtClean="0"/>
              <a:t>Translate</a:t>
            </a:r>
            <a:r>
              <a:rPr lang="ja-JP" altLang="en-US" b="1" smtClean="0"/>
              <a:t>（翻訳）サービス</a:t>
            </a:r>
            <a:endParaRPr lang="en-US" altLang="ja-JP" b="1" smtClean="0"/>
          </a:p>
          <a:p>
            <a:r>
              <a:rPr kumimoji="1" lang="en-US" altLang="ja-JP" b="1" smtClean="0"/>
              <a:t>Polly</a:t>
            </a:r>
            <a:r>
              <a:rPr kumimoji="1" lang="ja-JP" altLang="en-US" b="1" smtClean="0"/>
              <a:t>（音声合成）サービス</a:t>
            </a:r>
            <a:endParaRPr kumimoji="1" lang="ja-JP" altLang="en-US" b="1"/>
          </a:p>
        </p:txBody>
      </p:sp>
    </p:spTree>
    <p:extLst>
      <p:ext uri="{BB962C8B-B14F-4D97-AF65-F5344CB8AC3E}">
        <p14:creationId xmlns:p14="http://schemas.microsoft.com/office/powerpoint/2010/main" val="444777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3200" b="1" smtClean="0"/>
              <a:t>用語を登録する　（</a:t>
            </a:r>
            <a:r>
              <a:rPr kumimoji="1" lang="en-US" altLang="ja-JP" sz="3200" b="1" smtClean="0"/>
              <a:t>P55</a:t>
            </a:r>
            <a:r>
              <a:rPr kumimoji="1" lang="ja-JP" altLang="en-US" sz="3200" b="1" smtClean="0"/>
              <a:t>）</a:t>
            </a:r>
            <a:endParaRPr kumimoji="1" lang="ja-JP" altLang="en-US" sz="3200" b="1"/>
          </a:p>
        </p:txBody>
      </p:sp>
      <p:sp>
        <p:nvSpPr>
          <p:cNvPr id="4" name="フローチャート: 書類 3"/>
          <p:cNvSpPr/>
          <p:nvPr/>
        </p:nvSpPr>
        <p:spPr>
          <a:xfrm>
            <a:off x="280836" y="1440613"/>
            <a:ext cx="643914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用語を登録するプログラム</a:t>
            </a:r>
            <a:r>
              <a:rPr kumimoji="1" lang="ja-JP" altLang="en-US" b="1" smtClean="0"/>
              <a:t>（</a:t>
            </a:r>
            <a:r>
              <a:rPr kumimoji="1" lang="en-US" altLang="ja-JP" b="1" smtClean="0"/>
              <a:t>trans_term_import.py</a:t>
            </a:r>
            <a:r>
              <a:rPr kumimoji="1" lang="ja-JP" altLang="en-US" b="1" smtClean="0"/>
              <a:t>）</a:t>
            </a:r>
            <a:r>
              <a:rPr kumimoji="1" lang="en-US" altLang="ja-JP" b="1" smtClean="0"/>
              <a:t>P55</a:t>
            </a:r>
            <a:endParaRPr kumimoji="1" lang="ja-JP" altLang="en-US" b="1"/>
          </a:p>
        </p:txBody>
      </p:sp>
      <p:sp>
        <p:nvSpPr>
          <p:cNvPr id="5" name="テキスト ボックス 4"/>
          <p:cNvSpPr txBox="1"/>
          <p:nvPr/>
        </p:nvSpPr>
        <p:spPr>
          <a:xfrm>
            <a:off x="280836" y="1975449"/>
            <a:ext cx="6439141" cy="2462213"/>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CSV</a:t>
            </a:r>
            <a:r>
              <a:rPr lang="ja-JP" altLang="en-US" sz="1400" b="1">
                <a:solidFill>
                  <a:srgbClr val="008000"/>
                </a:solidFill>
                <a:latin typeface="Consolas" panose="020B0609020204030204" pitchFamily="49" charset="0"/>
              </a:rPr>
              <a:t>ファイルを開く</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'term_ja.csv'</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'rb'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用語を登録</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translate.import_terminology(</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Name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'term_ja'</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MergeStrategy</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'OVERWRITE'</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TerminologyData</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'File'</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.read(), </a:t>
            </a:r>
            <a:r>
              <a:rPr lang="en-US" altLang="ja-JP" sz="1400" b="1">
                <a:solidFill>
                  <a:srgbClr val="A31515"/>
                </a:solidFill>
                <a:latin typeface="Consolas" panose="020B0609020204030204" pitchFamily="49" charset="0"/>
              </a:rPr>
              <a:t>'Format'</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'CSV'</a:t>
            </a:r>
            <a:r>
              <a:rPr lang="en-US" altLang="ja-JP" sz="1400" b="1">
                <a:solidFill>
                  <a:srgbClr val="000000"/>
                </a:solidFill>
                <a:latin typeface="Consolas" panose="020B0609020204030204" pitchFamily="49" charset="0"/>
              </a:rPr>
              <a:t>})</a:t>
            </a:r>
          </a:p>
        </p:txBody>
      </p:sp>
      <p:sp>
        <p:nvSpPr>
          <p:cNvPr id="6" name="テキスト ボックス 5"/>
          <p:cNvSpPr txBox="1"/>
          <p:nvPr/>
        </p:nvSpPr>
        <p:spPr>
          <a:xfrm>
            <a:off x="280836" y="4584308"/>
            <a:ext cx="1311215" cy="369332"/>
          </a:xfrm>
          <a:prstGeom prst="rect">
            <a:avLst/>
          </a:prstGeom>
          <a:solidFill>
            <a:schemeClr val="accent4">
              <a:lumMod val="60000"/>
              <a:lumOff val="40000"/>
            </a:schemeClr>
          </a:solidFill>
        </p:spPr>
        <p:txBody>
          <a:bodyPr wrap="square" rtlCol="0">
            <a:spAutoFit/>
          </a:bodyPr>
          <a:lstStyle/>
          <a:p>
            <a:r>
              <a:rPr kumimoji="1"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Translate</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280836" y="4953640"/>
            <a:ext cx="6439141" cy="1200329"/>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用語</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を登録する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import_terminology(</a:t>
            </a:r>
          </a:p>
          <a:p>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Name=</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登録名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kumimoji="1"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MergeStrategy=</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OVERWRITE’</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TerminologyData</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FILE</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ファイルの内容</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‘Format</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 ‘CSV’)</a:t>
            </a:r>
            <a:endPar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戻り値：登録結果を含む辞書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1592051" y="4584308"/>
            <a:ext cx="5878424" cy="369332"/>
          </a:xfrm>
          <a:prstGeom prst="rect">
            <a:avLst/>
          </a:prstGeom>
          <a:noFill/>
        </p:spPr>
        <p:txBody>
          <a:bodyPr wrap="square" rtlCol="0">
            <a:spAutoFit/>
          </a:bodyPr>
          <a:lstStyle/>
          <a:p>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import_terminology</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863165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3200" b="1" smtClean="0"/>
              <a:t>用語を翻訳に使う　（</a:t>
            </a:r>
            <a:r>
              <a:rPr kumimoji="1" lang="en-US" altLang="ja-JP" sz="3200" b="1" smtClean="0"/>
              <a:t>P59</a:t>
            </a:r>
            <a:r>
              <a:rPr kumimoji="1" lang="ja-JP" altLang="en-US" sz="3200" b="1" smtClean="0"/>
              <a:t>）</a:t>
            </a:r>
            <a:endParaRPr kumimoji="1" lang="ja-JP" altLang="en-US" sz="3200" b="1"/>
          </a:p>
        </p:txBody>
      </p:sp>
      <p:sp>
        <p:nvSpPr>
          <p:cNvPr id="4" name="フローチャート: 書類 3"/>
          <p:cNvSpPr/>
          <p:nvPr/>
        </p:nvSpPr>
        <p:spPr>
          <a:xfrm>
            <a:off x="280836" y="1440613"/>
            <a:ext cx="643914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smtClean="0"/>
              <a:t>用語を使って翻訳するプログラム</a:t>
            </a:r>
            <a:r>
              <a:rPr kumimoji="1" lang="ja-JP" altLang="en-US" sz="1600" b="1" smtClean="0"/>
              <a:t>（</a:t>
            </a:r>
            <a:r>
              <a:rPr kumimoji="1" lang="en-US" altLang="ja-JP" sz="1600" b="1" smtClean="0"/>
              <a:t>trans_term_enabled.py</a:t>
            </a:r>
            <a:r>
              <a:rPr kumimoji="1" lang="ja-JP" altLang="en-US" sz="1600" b="1" smtClean="0"/>
              <a:t>）</a:t>
            </a:r>
            <a:r>
              <a:rPr kumimoji="1" lang="en-US" altLang="ja-JP" sz="1600" b="1" smtClean="0"/>
              <a:t>P59</a:t>
            </a:r>
            <a:endParaRPr kumimoji="1" lang="ja-JP" altLang="en-US" sz="1600" b="1"/>
          </a:p>
        </p:txBody>
      </p:sp>
      <p:sp>
        <p:nvSpPr>
          <p:cNvPr id="5" name="テキスト ボックス 4"/>
          <p:cNvSpPr txBox="1"/>
          <p:nvPr/>
        </p:nvSpPr>
        <p:spPr>
          <a:xfrm>
            <a:off x="280836" y="1975449"/>
            <a:ext cx="6439141" cy="2893100"/>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日本語の文章</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a:t>
            </a:r>
            <a:r>
              <a:rPr lang="ja-JP" altLang="en-US" sz="1400" b="1">
                <a:solidFill>
                  <a:srgbClr val="A31515"/>
                </a:solidFill>
                <a:latin typeface="Consolas" panose="020B0609020204030204" pitchFamily="49" charset="0"/>
              </a:rPr>
              <a:t>ひぐぺん工房の新しい本が秀和システムから出ます。</a:t>
            </a:r>
            <a:r>
              <a:rPr lang="en-US" altLang="ja-JP" sz="1400" b="1">
                <a:solidFill>
                  <a:srgbClr val="A31515"/>
                </a:solidFill>
                <a:latin typeface="Consolas" panose="020B0609020204030204" pitchFamily="49" charset="0"/>
              </a:rPr>
              <a:t>'</a:t>
            </a:r>
            <a:endParaRPr lang="ja-JP" altLang="en-US"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日本語から英語に翻訳（登録した用語を使用）</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translate.translate_text(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SourceLanguageCode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'ja'</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TargetLanguageCode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TerminologyNames</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'term_ja'</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翻訳された文章を表示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(result[</a:t>
            </a:r>
            <a:r>
              <a:rPr lang="en-US" altLang="ja-JP" sz="1400" b="1">
                <a:solidFill>
                  <a:srgbClr val="A31515"/>
                </a:solidFill>
                <a:latin typeface="Consolas" panose="020B0609020204030204" pitchFamily="49" charset="0"/>
              </a:rPr>
              <a:t>'TranslatedText'</a:t>
            </a:r>
            <a:r>
              <a:rPr lang="en-US" altLang="ja-JP" sz="1400" b="1">
                <a:solidFill>
                  <a:srgbClr val="000000"/>
                </a:solidFill>
                <a:latin typeface="Consolas" panose="020B0609020204030204" pitchFamily="49" charset="0"/>
              </a:rPr>
              <a:t>])</a:t>
            </a:r>
          </a:p>
        </p:txBody>
      </p:sp>
      <p:pic>
        <p:nvPicPr>
          <p:cNvPr id="6" name="図 5"/>
          <p:cNvPicPr>
            <a:picLocks noChangeAspect="1"/>
          </p:cNvPicPr>
          <p:nvPr/>
        </p:nvPicPr>
        <p:blipFill>
          <a:blip r:embed="rId2"/>
          <a:stretch>
            <a:fillRect/>
          </a:stretch>
        </p:blipFill>
        <p:spPr>
          <a:xfrm>
            <a:off x="280836" y="5015195"/>
            <a:ext cx="8610600" cy="1085850"/>
          </a:xfrm>
          <a:prstGeom prst="rect">
            <a:avLst/>
          </a:prstGeom>
        </p:spPr>
      </p:pic>
    </p:spTree>
    <p:extLst>
      <p:ext uri="{BB962C8B-B14F-4D97-AF65-F5344CB8AC3E}">
        <p14:creationId xmlns:p14="http://schemas.microsoft.com/office/powerpoint/2010/main" val="3586048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b="1" smtClean="0"/>
              <a:t>登録された用語を管理する　（</a:t>
            </a:r>
            <a:r>
              <a:rPr kumimoji="1" lang="en-US" altLang="ja-JP" sz="2800" b="1" smtClean="0"/>
              <a:t>P61</a:t>
            </a:r>
            <a:r>
              <a:rPr kumimoji="1" lang="ja-JP" altLang="en-US" sz="2800" b="1" smtClean="0"/>
              <a:t>～</a:t>
            </a:r>
            <a:r>
              <a:rPr kumimoji="1" lang="en-US" altLang="ja-JP" sz="2800" b="1" smtClean="0"/>
              <a:t>P68</a:t>
            </a:r>
            <a:r>
              <a:rPr kumimoji="1" lang="ja-JP" altLang="en-US" sz="2800" b="1" smtClean="0"/>
              <a:t>）</a:t>
            </a:r>
            <a:r>
              <a:rPr kumimoji="1" lang="en-US" altLang="ja-JP" sz="2800" b="1" smtClean="0"/>
              <a:t/>
            </a:r>
            <a:br>
              <a:rPr kumimoji="1" lang="en-US" altLang="ja-JP" sz="2800" b="1" smtClean="0"/>
            </a:br>
            <a:r>
              <a:rPr kumimoji="1" lang="ja-JP" altLang="en-US" sz="2800" b="1" smtClean="0"/>
              <a:t>　登録名の一覧を取得する</a:t>
            </a:r>
            <a:endParaRPr kumimoji="1" lang="ja-JP" altLang="en-US" sz="2800" b="1"/>
          </a:p>
        </p:txBody>
      </p:sp>
      <p:sp>
        <p:nvSpPr>
          <p:cNvPr id="3" name="フローチャート: 書類 2"/>
          <p:cNvSpPr/>
          <p:nvPr/>
        </p:nvSpPr>
        <p:spPr>
          <a:xfrm>
            <a:off x="280836" y="1440613"/>
            <a:ext cx="643914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t>登録名</a:t>
            </a:r>
            <a:r>
              <a:rPr lang="ja-JP" altLang="en-US" sz="1600" b="1" smtClean="0"/>
              <a:t>の一覧を取得する</a:t>
            </a:r>
            <a:r>
              <a:rPr lang="ja-JP" altLang="en-US" sz="1600" b="1"/>
              <a:t>プログラム</a:t>
            </a:r>
            <a:r>
              <a:rPr kumimoji="1" lang="ja-JP" altLang="en-US" sz="1600" b="1" smtClean="0"/>
              <a:t>（</a:t>
            </a:r>
            <a:r>
              <a:rPr kumimoji="1" lang="en-US" altLang="ja-JP" sz="1600" b="1" smtClean="0"/>
              <a:t>trans_term_list.py</a:t>
            </a:r>
            <a:r>
              <a:rPr kumimoji="1" lang="ja-JP" altLang="en-US" sz="1600" b="1" smtClean="0"/>
              <a:t>）</a:t>
            </a:r>
            <a:r>
              <a:rPr kumimoji="1" lang="en-US" altLang="ja-JP" sz="1600" b="1" smtClean="0"/>
              <a:t>P62</a:t>
            </a:r>
            <a:endParaRPr kumimoji="1" lang="ja-JP" altLang="en-US" sz="1600" b="1"/>
          </a:p>
        </p:txBody>
      </p:sp>
      <p:sp>
        <p:nvSpPr>
          <p:cNvPr id="4" name="テキスト ボックス 3"/>
          <p:cNvSpPr txBox="1"/>
          <p:nvPr/>
        </p:nvSpPr>
        <p:spPr>
          <a:xfrm>
            <a:off x="280836" y="1975449"/>
            <a:ext cx="6439141" cy="2246769"/>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pprint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pprint</a:t>
            </a:r>
          </a:p>
          <a:p>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登録名の一覧を取得</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translate.list_terminologies()</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結果を整形して表示</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pprint.pprint(result)</a:t>
            </a:r>
          </a:p>
        </p:txBody>
      </p:sp>
      <p:pic>
        <p:nvPicPr>
          <p:cNvPr id="7" name="図 6"/>
          <p:cNvPicPr>
            <a:picLocks noChangeAspect="1"/>
          </p:cNvPicPr>
          <p:nvPr/>
        </p:nvPicPr>
        <p:blipFill>
          <a:blip r:embed="rId2"/>
          <a:stretch>
            <a:fillRect/>
          </a:stretch>
        </p:blipFill>
        <p:spPr>
          <a:xfrm>
            <a:off x="3649996" y="3865205"/>
            <a:ext cx="8122904" cy="2734557"/>
          </a:xfrm>
          <a:prstGeom prst="rect">
            <a:avLst/>
          </a:prstGeom>
        </p:spPr>
      </p:pic>
    </p:spTree>
    <p:extLst>
      <p:ext uri="{BB962C8B-B14F-4D97-AF65-F5344CB8AC3E}">
        <p14:creationId xmlns:p14="http://schemas.microsoft.com/office/powerpoint/2010/main" val="4153325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250363" cy="474663"/>
          </a:xfrm>
        </p:spPr>
        <p:txBody>
          <a:bodyPr>
            <a:normAutofit fontScale="90000"/>
          </a:bodyPr>
          <a:lstStyle/>
          <a:p>
            <a:r>
              <a:rPr kumimoji="1" lang="en-US" altLang="ja-JP" sz="2800" b="1" smtClean="0"/>
              <a:t>TerminologyPropertiesList</a:t>
            </a:r>
            <a:r>
              <a:rPr kumimoji="1" lang="ja-JP" altLang="en-US" sz="2800" smtClean="0"/>
              <a:t>に含まれる情報　（</a:t>
            </a:r>
            <a:r>
              <a:rPr kumimoji="1" lang="en-US" altLang="ja-JP" sz="2800" smtClean="0"/>
              <a:t>P62</a:t>
            </a:r>
            <a:r>
              <a:rPr kumimoji="1" lang="ja-JP" altLang="en-US" sz="2800" smtClean="0"/>
              <a:t>）</a:t>
            </a:r>
            <a:endParaRPr kumimoji="1" lang="ja-JP" altLang="en-US" sz="2800"/>
          </a:p>
        </p:txBody>
      </p:sp>
      <p:graphicFrame>
        <p:nvGraphicFramePr>
          <p:cNvPr id="4" name="表 3"/>
          <p:cNvGraphicFramePr>
            <a:graphicFrameLocks noGrp="1"/>
          </p:cNvGraphicFramePr>
          <p:nvPr>
            <p:extLst>
              <p:ext uri="{D42A27DB-BD31-4B8C-83A1-F6EECF244321}">
                <p14:modId xmlns:p14="http://schemas.microsoft.com/office/powerpoint/2010/main" val="420180750"/>
              </p:ext>
            </p:extLst>
          </p:nvPr>
        </p:nvGraphicFramePr>
        <p:xfrm>
          <a:off x="419100" y="1321839"/>
          <a:ext cx="6294804" cy="2687456"/>
        </p:xfrm>
        <a:graphic>
          <a:graphicData uri="http://schemas.openxmlformats.org/drawingml/2006/table">
            <a:tbl>
              <a:tblPr/>
              <a:tblGrid>
                <a:gridCol w="1802091">
                  <a:extLst>
                    <a:ext uri="{9D8B030D-6E8A-4147-A177-3AD203B41FA5}">
                      <a16:colId xmlns:a16="http://schemas.microsoft.com/office/drawing/2014/main" val="3248835320"/>
                    </a:ext>
                  </a:extLst>
                </a:gridCol>
                <a:gridCol w="1188880">
                  <a:extLst>
                    <a:ext uri="{9D8B030D-6E8A-4147-A177-3AD203B41FA5}">
                      <a16:colId xmlns:a16="http://schemas.microsoft.com/office/drawing/2014/main" val="2919944227"/>
                    </a:ext>
                  </a:extLst>
                </a:gridCol>
                <a:gridCol w="3303833">
                  <a:extLst>
                    <a:ext uri="{9D8B030D-6E8A-4147-A177-3AD203B41FA5}">
                      <a16:colId xmlns:a16="http://schemas.microsoft.com/office/drawing/2014/main" val="508160218"/>
                    </a:ext>
                  </a:extLst>
                </a:gridCol>
              </a:tblGrid>
              <a:tr h="281245">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66001578"/>
                  </a:ext>
                </a:extLst>
              </a:tr>
              <a:tr h="510408">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Arn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ARN</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Amazon Resource Name</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AWS</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がリソースを識別するための名前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54955150"/>
                  </a:ext>
                </a:extLst>
              </a:tr>
              <a:tr h="270829">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CreatedAt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日時</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用語が最初に登録された日時</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14039465"/>
                  </a:ext>
                </a:extLst>
              </a:tr>
              <a:tr h="270829">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LastUpdatedAt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日時</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用語が最後に更新された日時</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321763899"/>
                  </a:ext>
                </a:extLst>
              </a:tr>
              <a:tr h="270829">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Name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用語の登録名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38007319"/>
                  </a:ext>
                </a:extLst>
              </a:tr>
              <a:tr h="270829">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SizeBytes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バイト数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87944132"/>
                  </a:ext>
                </a:extLst>
              </a:tr>
              <a:tr h="270829">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SourceLanguageCode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翻訳元の言語コード</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05386655"/>
                  </a:ext>
                </a:extLst>
              </a:tr>
              <a:tr h="270829">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TargetLanguageCodes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文字列のリスト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翻訳先の言語コード、複数の場合もある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07545444"/>
                  </a:ext>
                </a:extLst>
              </a:tr>
              <a:tr h="270829">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TermCount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含まれる言葉の個数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30765610"/>
                  </a:ext>
                </a:extLst>
              </a:tr>
            </a:tbl>
          </a:graphicData>
        </a:graphic>
      </p:graphicFrame>
      <p:sp>
        <p:nvSpPr>
          <p:cNvPr id="5" name="テキスト ボックス 4"/>
          <p:cNvSpPr txBox="1"/>
          <p:nvPr/>
        </p:nvSpPr>
        <p:spPr>
          <a:xfrm>
            <a:off x="419100" y="4575515"/>
            <a:ext cx="1311215" cy="369332"/>
          </a:xfrm>
          <a:prstGeom prst="rect">
            <a:avLst/>
          </a:prstGeom>
          <a:solidFill>
            <a:schemeClr val="accent4">
              <a:lumMod val="60000"/>
              <a:lumOff val="40000"/>
            </a:schemeClr>
          </a:solidFill>
        </p:spPr>
        <p:txBody>
          <a:bodyPr wrap="square" rtlCol="0">
            <a:spAutoFit/>
          </a:bodyPr>
          <a:lstStyle/>
          <a:p>
            <a:r>
              <a:rPr kumimoji="1"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Translate</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419100" y="4944847"/>
            <a:ext cx="6439141" cy="646331"/>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機能：登録名の一覧を取得する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list</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_terminologies(</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endPar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戻り値：登録名の一覧を含む辞書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1730315" y="4575515"/>
            <a:ext cx="5878424" cy="369332"/>
          </a:xfrm>
          <a:prstGeom prst="rect">
            <a:avLst/>
          </a:prstGeom>
          <a:noFill/>
        </p:spPr>
        <p:txBody>
          <a:bodyPr wrap="square" rtlCol="0">
            <a:spAutoFit/>
          </a:bodyPr>
          <a:lstStyle/>
          <a:p>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list_terminologies</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766280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3200" b="1" smtClean="0"/>
              <a:t>用語データを取得する　（</a:t>
            </a:r>
            <a:r>
              <a:rPr kumimoji="1" lang="en-US" altLang="ja-JP" sz="3200" b="1" smtClean="0"/>
              <a:t>P63</a:t>
            </a:r>
            <a:r>
              <a:rPr kumimoji="1" lang="ja-JP" altLang="en-US" sz="3200" b="1" smtClean="0"/>
              <a:t>）</a:t>
            </a:r>
            <a:endParaRPr kumimoji="1" lang="ja-JP" altLang="en-US" sz="3200" b="1"/>
          </a:p>
        </p:txBody>
      </p:sp>
      <p:sp>
        <p:nvSpPr>
          <p:cNvPr id="4" name="フローチャート: 書類 3"/>
          <p:cNvSpPr/>
          <p:nvPr/>
        </p:nvSpPr>
        <p:spPr>
          <a:xfrm>
            <a:off x="280836" y="1440613"/>
            <a:ext cx="643914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smtClean="0"/>
              <a:t>用語データを取得する</a:t>
            </a:r>
            <a:r>
              <a:rPr lang="ja-JP" altLang="en-US" sz="1600" b="1"/>
              <a:t>プログラム</a:t>
            </a:r>
            <a:r>
              <a:rPr kumimoji="1" lang="ja-JP" altLang="en-US" sz="1600" b="1" smtClean="0"/>
              <a:t>（</a:t>
            </a:r>
            <a:r>
              <a:rPr kumimoji="1" lang="en-US" altLang="ja-JP" sz="1600" b="1" smtClean="0"/>
              <a:t>trans_term_get.py</a:t>
            </a:r>
            <a:r>
              <a:rPr kumimoji="1" lang="ja-JP" altLang="en-US" sz="1600" b="1" smtClean="0"/>
              <a:t>）</a:t>
            </a:r>
            <a:r>
              <a:rPr kumimoji="1" lang="en-US" altLang="ja-JP" sz="1600" b="1" smtClean="0"/>
              <a:t>P62</a:t>
            </a:r>
            <a:endParaRPr kumimoji="1" lang="ja-JP" altLang="en-US" sz="1600" b="1"/>
          </a:p>
        </p:txBody>
      </p:sp>
      <p:sp>
        <p:nvSpPr>
          <p:cNvPr id="5" name="テキスト ボックス 4"/>
          <p:cNvSpPr txBox="1"/>
          <p:nvPr/>
        </p:nvSpPr>
        <p:spPr>
          <a:xfrm>
            <a:off x="280836" y="1975449"/>
            <a:ext cx="6439141" cy="2462213"/>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pprint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pprint</a:t>
            </a:r>
          </a:p>
          <a:p>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用語データを取得</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translate.get_terminology(</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Name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'term_ja'</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TerminologyDataFormat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'CSV'</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結果を整形して表示</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pprint.pprint(result)</a:t>
            </a:r>
          </a:p>
        </p:txBody>
      </p:sp>
      <p:pic>
        <p:nvPicPr>
          <p:cNvPr id="6" name="図 5"/>
          <p:cNvPicPr>
            <a:picLocks noChangeAspect="1"/>
          </p:cNvPicPr>
          <p:nvPr/>
        </p:nvPicPr>
        <p:blipFill>
          <a:blip r:embed="rId2"/>
          <a:stretch>
            <a:fillRect/>
          </a:stretch>
        </p:blipFill>
        <p:spPr>
          <a:xfrm>
            <a:off x="5303722" y="2480298"/>
            <a:ext cx="6657759" cy="4208020"/>
          </a:xfrm>
          <a:prstGeom prst="rect">
            <a:avLst/>
          </a:prstGeom>
        </p:spPr>
      </p:pic>
      <p:sp>
        <p:nvSpPr>
          <p:cNvPr id="7" name="テキスト ボックス 6"/>
          <p:cNvSpPr txBox="1"/>
          <p:nvPr/>
        </p:nvSpPr>
        <p:spPr>
          <a:xfrm>
            <a:off x="280836" y="4584308"/>
            <a:ext cx="1246039" cy="369332"/>
          </a:xfrm>
          <a:prstGeom prst="rect">
            <a:avLst/>
          </a:prstGeom>
          <a:solidFill>
            <a:schemeClr val="accent4">
              <a:lumMod val="60000"/>
              <a:lumOff val="40000"/>
            </a:schemeClr>
          </a:solidFill>
        </p:spPr>
        <p:txBody>
          <a:bodyPr wrap="square" rtlCol="0">
            <a:spAutoFit/>
          </a:bodyPr>
          <a:lstStyle/>
          <a:p>
            <a:r>
              <a:rPr kumimoji="1"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Translate</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280837" y="4953640"/>
            <a:ext cx="4801118" cy="830997"/>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用語データ</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を取得する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get</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_terminologies( Name=</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登録名</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TerminologyDataFormat=</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形式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endPar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用語データ</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の場所を含む辞書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テキスト ボックス 8"/>
          <p:cNvSpPr txBox="1"/>
          <p:nvPr/>
        </p:nvSpPr>
        <p:spPr>
          <a:xfrm>
            <a:off x="1516568" y="4584308"/>
            <a:ext cx="3900821" cy="369332"/>
          </a:xfrm>
          <a:prstGeom prst="rect">
            <a:avLst/>
          </a:prstGeom>
          <a:noFill/>
        </p:spPr>
        <p:txBody>
          <a:bodyPr wrap="square" rtlCol="0">
            <a:spAutoFit/>
          </a:bodyPr>
          <a:lstStyle/>
          <a:p>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get_terminologies</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905785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3200" b="1" smtClean="0"/>
              <a:t>用語データをダウンロードする（</a:t>
            </a:r>
            <a:r>
              <a:rPr kumimoji="1" lang="en-US" altLang="ja-JP" sz="3200" b="1" smtClean="0"/>
              <a:t>P65</a:t>
            </a:r>
            <a:r>
              <a:rPr kumimoji="1" lang="ja-JP" altLang="en-US" sz="3200" b="1" smtClean="0"/>
              <a:t>）</a:t>
            </a:r>
            <a:endParaRPr kumimoji="1" lang="ja-JP" altLang="en-US" sz="3200" b="1"/>
          </a:p>
        </p:txBody>
      </p:sp>
      <p:sp>
        <p:nvSpPr>
          <p:cNvPr id="4" name="フローチャート: 書類 3"/>
          <p:cNvSpPr/>
          <p:nvPr/>
        </p:nvSpPr>
        <p:spPr>
          <a:xfrm>
            <a:off x="280836" y="1440613"/>
            <a:ext cx="643914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smtClean="0"/>
              <a:t>用語データをダウンロードする</a:t>
            </a:r>
            <a:r>
              <a:rPr lang="ja-JP" altLang="en-US" sz="1200" b="1"/>
              <a:t>プログラム</a:t>
            </a:r>
            <a:r>
              <a:rPr kumimoji="1" lang="ja-JP" altLang="en-US" sz="1200" b="1" smtClean="0"/>
              <a:t>（</a:t>
            </a:r>
            <a:r>
              <a:rPr kumimoji="1" lang="en-US" altLang="ja-JP" sz="1200" b="1" smtClean="0"/>
              <a:t>trans_term_download.py</a:t>
            </a:r>
            <a:r>
              <a:rPr kumimoji="1" lang="ja-JP" altLang="en-US" sz="1200" b="1" smtClean="0"/>
              <a:t>）</a:t>
            </a:r>
            <a:r>
              <a:rPr kumimoji="1" lang="en-US" altLang="ja-JP" sz="1200" b="1" smtClean="0"/>
              <a:t>P65</a:t>
            </a:r>
            <a:endParaRPr kumimoji="1" lang="ja-JP" altLang="en-US" sz="1200" b="1"/>
          </a:p>
        </p:txBody>
      </p:sp>
      <p:sp>
        <p:nvSpPr>
          <p:cNvPr id="5" name="テキスト ボックス 4"/>
          <p:cNvSpPr txBox="1"/>
          <p:nvPr/>
        </p:nvSpPr>
        <p:spPr>
          <a:xfrm>
            <a:off x="280836" y="1975449"/>
            <a:ext cx="6439141" cy="4185761"/>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urllib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urllib</a:t>
            </a:r>
          </a:p>
          <a:p>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用語データを取得</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translate.get_terminology(</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Name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'term_ja'</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TerminologyDataFormat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'CSV'</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用語データの</a:t>
            </a:r>
            <a:r>
              <a:rPr lang="en-US" altLang="ja-JP" sz="1400" b="1">
                <a:solidFill>
                  <a:srgbClr val="008000"/>
                </a:solidFill>
                <a:latin typeface="Consolas" panose="020B0609020204030204" pitchFamily="49" charset="0"/>
              </a:rPr>
              <a:t>URL</a:t>
            </a:r>
            <a:r>
              <a:rPr lang="ja-JP" altLang="en-US" sz="1400" b="1">
                <a:solidFill>
                  <a:srgbClr val="008000"/>
                </a:solidFill>
                <a:latin typeface="Consolas" panose="020B0609020204030204" pitchFamily="49" charset="0"/>
              </a:rPr>
              <a:t>を取得</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url = result[</a:t>
            </a:r>
            <a:r>
              <a:rPr lang="en-US" altLang="ja-JP" sz="1400" b="1">
                <a:solidFill>
                  <a:srgbClr val="A31515"/>
                </a:solidFill>
                <a:latin typeface="Consolas" panose="020B0609020204030204" pitchFamily="49" charset="0"/>
              </a:rPr>
              <a:t>'TerminologyDataLocation'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'Location'</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用語データの</a:t>
            </a:r>
            <a:r>
              <a:rPr lang="en-US" altLang="ja-JP" sz="1400" b="1">
                <a:solidFill>
                  <a:srgbClr val="008000"/>
                </a:solidFill>
                <a:latin typeface="Consolas" panose="020B0609020204030204" pitchFamily="49" charset="0"/>
              </a:rPr>
              <a:t>URL</a:t>
            </a:r>
            <a:r>
              <a:rPr lang="ja-JP" altLang="en-US" sz="1400" b="1">
                <a:solidFill>
                  <a:srgbClr val="008000"/>
                </a:solidFill>
                <a:latin typeface="Consolas" panose="020B0609020204030204" pitchFamily="49" charset="0"/>
              </a:rPr>
              <a:t>を表示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(url)</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書き込み用のファイルを開く</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'term_ja_download.csv'</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'wb'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file_out: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用語データの</a:t>
            </a:r>
            <a:r>
              <a:rPr lang="en-US" altLang="ja-JP" sz="1400" b="1">
                <a:solidFill>
                  <a:srgbClr val="008000"/>
                </a:solidFill>
                <a:latin typeface="Consolas" panose="020B0609020204030204" pitchFamily="49" charset="0"/>
              </a:rPr>
              <a:t>URL</a:t>
            </a:r>
            <a:r>
              <a:rPr lang="ja-JP" altLang="en-US" sz="1400" b="1">
                <a:solidFill>
                  <a:srgbClr val="008000"/>
                </a:solidFill>
                <a:latin typeface="Consolas" panose="020B0609020204030204" pitchFamily="49" charset="0"/>
              </a:rPr>
              <a:t>を開く</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urllib.request.urlopen(url)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file_in:</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用語データをダウンロードしてファイルに書き込む</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file_out.write(file_in.read())</a:t>
            </a:r>
          </a:p>
        </p:txBody>
      </p:sp>
      <p:sp>
        <p:nvSpPr>
          <p:cNvPr id="6" name="テキスト ボックス 5"/>
          <p:cNvSpPr txBox="1"/>
          <p:nvPr/>
        </p:nvSpPr>
        <p:spPr>
          <a:xfrm>
            <a:off x="5788325" y="5495027"/>
            <a:ext cx="5658929" cy="1015663"/>
          </a:xfrm>
          <a:prstGeom prst="rect">
            <a:avLst/>
          </a:prstGeom>
          <a:solidFill>
            <a:schemeClr val="accent3"/>
          </a:solidFill>
        </p:spPr>
        <p:txBody>
          <a:bodyPr wrap="square" rtlCol="0">
            <a:spAutoFit/>
          </a:bodyPr>
          <a:lstStyle/>
          <a:p>
            <a:r>
              <a:rPr lang="en-US" altLang="ja-JP" sz="2000" b="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"ja","en"</a:t>
            </a:r>
          </a:p>
          <a:p>
            <a:r>
              <a:rPr lang="en-US" altLang="ja-JP" sz="2000" b="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ja-JP" altLang="en-US" sz="2000" b="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秀和システム</a:t>
            </a:r>
            <a:r>
              <a:rPr lang="en-US" altLang="ja-JP" sz="2000" b="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","SHUWA SYSTEM CO.,LTD"</a:t>
            </a:r>
          </a:p>
          <a:p>
            <a:r>
              <a:rPr lang="en-US" altLang="ja-JP" sz="2000" b="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ja-JP" altLang="en-US" sz="2000" b="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ピグペン工房</a:t>
            </a:r>
            <a:r>
              <a:rPr lang="en-US" altLang="ja-JP" sz="2000" b="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","HigPen Works"</a:t>
            </a:r>
            <a:endParaRPr kumimoji="1" lang="ja-JP" altLang="en-US" sz="2000" b="1" dirty="0" err="1" smtClean="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983971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3200" b="1"/>
              <a:t>用語</a:t>
            </a:r>
            <a:r>
              <a:rPr kumimoji="1" lang="ja-JP" altLang="en-US" sz="3200" b="1" smtClean="0"/>
              <a:t>を削除する（</a:t>
            </a:r>
            <a:r>
              <a:rPr kumimoji="1" lang="en-US" altLang="ja-JP" sz="3200" b="1" smtClean="0"/>
              <a:t>P66</a:t>
            </a:r>
            <a:r>
              <a:rPr kumimoji="1" lang="ja-JP" altLang="en-US" sz="3200" b="1" smtClean="0"/>
              <a:t>）</a:t>
            </a:r>
            <a:endParaRPr kumimoji="1" lang="ja-JP" altLang="en-US" sz="3200" b="1"/>
          </a:p>
        </p:txBody>
      </p:sp>
      <p:sp>
        <p:nvSpPr>
          <p:cNvPr id="4" name="フローチャート: 書類 3"/>
          <p:cNvSpPr/>
          <p:nvPr/>
        </p:nvSpPr>
        <p:spPr>
          <a:xfrm>
            <a:off x="280836" y="1440613"/>
            <a:ext cx="643914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smtClean="0"/>
              <a:t>用語を削除する</a:t>
            </a:r>
            <a:r>
              <a:rPr lang="ja-JP" altLang="en-US" sz="1600" b="1"/>
              <a:t>プログラム</a:t>
            </a:r>
            <a:r>
              <a:rPr kumimoji="1" lang="ja-JP" altLang="en-US" sz="1600" b="1" smtClean="0"/>
              <a:t>（</a:t>
            </a:r>
            <a:r>
              <a:rPr kumimoji="1" lang="en-US" altLang="ja-JP" sz="1600" b="1" smtClean="0"/>
              <a:t>trans_term_delete.py</a:t>
            </a:r>
            <a:r>
              <a:rPr kumimoji="1" lang="ja-JP" altLang="en-US" sz="1600" b="1" smtClean="0"/>
              <a:t>）</a:t>
            </a:r>
            <a:r>
              <a:rPr kumimoji="1" lang="en-US" altLang="ja-JP" sz="1600" b="1" smtClean="0"/>
              <a:t>P68</a:t>
            </a:r>
            <a:endParaRPr kumimoji="1" lang="ja-JP" altLang="en-US" sz="1600" b="1"/>
          </a:p>
        </p:txBody>
      </p:sp>
      <p:sp>
        <p:nvSpPr>
          <p:cNvPr id="5" name="テキスト ボックス 4"/>
          <p:cNvSpPr txBox="1"/>
          <p:nvPr/>
        </p:nvSpPr>
        <p:spPr>
          <a:xfrm>
            <a:off x="280836" y="1975449"/>
            <a:ext cx="6439141" cy="1384995"/>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用語を削除</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translate.delete_terminology(</a:t>
            </a:r>
            <a:r>
              <a:rPr lang="en-US" altLang="ja-JP" sz="1400" b="1">
                <a:solidFill>
                  <a:srgbClr val="001080"/>
                </a:solidFill>
                <a:latin typeface="Consolas" panose="020B0609020204030204" pitchFamily="49" charset="0"/>
              </a:rPr>
              <a:t>Name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'term_ja'</a:t>
            </a:r>
            <a:r>
              <a:rPr lang="en-US" altLang="ja-JP" sz="1400" b="1">
                <a:solidFill>
                  <a:srgbClr val="000000"/>
                </a:solidFill>
                <a:latin typeface="Consolas" panose="020B0609020204030204" pitchFamily="49" charset="0"/>
              </a:rPr>
              <a:t>)</a:t>
            </a:r>
          </a:p>
        </p:txBody>
      </p:sp>
      <p:sp>
        <p:nvSpPr>
          <p:cNvPr id="6" name="テキスト ボックス 5"/>
          <p:cNvSpPr txBox="1"/>
          <p:nvPr/>
        </p:nvSpPr>
        <p:spPr>
          <a:xfrm>
            <a:off x="280836" y="3825187"/>
            <a:ext cx="1246039" cy="369332"/>
          </a:xfrm>
          <a:prstGeom prst="rect">
            <a:avLst/>
          </a:prstGeom>
          <a:solidFill>
            <a:schemeClr val="accent4">
              <a:lumMod val="60000"/>
              <a:lumOff val="40000"/>
            </a:schemeClr>
          </a:solidFill>
        </p:spPr>
        <p:txBody>
          <a:bodyPr wrap="square" rtlCol="0">
            <a:spAutoFit/>
          </a:bodyPr>
          <a:lstStyle/>
          <a:p>
            <a:r>
              <a:rPr kumimoji="1"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Translate</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280837" y="4194519"/>
            <a:ext cx="4801118" cy="646331"/>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用語データ</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を</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削除</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delete_terminology( Name=</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登録名</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endPar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なし</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1525194" y="3825187"/>
            <a:ext cx="3900821" cy="369332"/>
          </a:xfrm>
          <a:prstGeom prst="rect">
            <a:avLst/>
          </a:prstGeom>
          <a:noFill/>
        </p:spPr>
        <p:txBody>
          <a:bodyPr wrap="square" rtlCol="0">
            <a:spAutoFit/>
          </a:bodyPr>
          <a:lstStyle/>
          <a:p>
            <a:r>
              <a:rPr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delete</a:t>
            </a:r>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_terminology</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099139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3200" b="1" smtClean="0"/>
              <a:t>テキストファイルを翻訳する（</a:t>
            </a:r>
            <a:r>
              <a:rPr kumimoji="1" lang="en-US" altLang="ja-JP" sz="3200" b="1" smtClean="0"/>
              <a:t>P69</a:t>
            </a:r>
            <a:r>
              <a:rPr kumimoji="1" lang="ja-JP" altLang="en-US" sz="3200" b="1" smtClean="0"/>
              <a:t>～</a:t>
            </a:r>
            <a:r>
              <a:rPr kumimoji="1" lang="en-US" altLang="ja-JP" sz="3200" b="1" smtClean="0"/>
              <a:t>P73</a:t>
            </a:r>
            <a:r>
              <a:rPr kumimoji="1" lang="ja-JP" altLang="en-US" sz="3200" b="1" smtClean="0"/>
              <a:t>）</a:t>
            </a:r>
            <a:endParaRPr kumimoji="1" lang="ja-JP" altLang="en-US" sz="3200" b="1"/>
          </a:p>
        </p:txBody>
      </p:sp>
      <p:sp>
        <p:nvSpPr>
          <p:cNvPr id="4" name="フローチャート: 書類 3"/>
          <p:cNvSpPr/>
          <p:nvPr/>
        </p:nvSpPr>
        <p:spPr>
          <a:xfrm>
            <a:off x="280836" y="1440613"/>
            <a:ext cx="643914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smtClean="0"/>
              <a:t>テキストファイルを翻訳プログラム</a:t>
            </a:r>
            <a:r>
              <a:rPr kumimoji="1" lang="ja-JP" altLang="en-US" sz="1600" b="1" smtClean="0"/>
              <a:t>（</a:t>
            </a:r>
            <a:r>
              <a:rPr kumimoji="1" lang="en-US" altLang="ja-JP" sz="1600" b="1" smtClean="0"/>
              <a:t>trans_file.py</a:t>
            </a:r>
            <a:r>
              <a:rPr kumimoji="1" lang="ja-JP" altLang="en-US" sz="1600" b="1" smtClean="0"/>
              <a:t>）</a:t>
            </a:r>
            <a:r>
              <a:rPr kumimoji="1" lang="en-US" altLang="ja-JP" sz="1600" b="1" smtClean="0"/>
              <a:t>P71</a:t>
            </a:r>
            <a:endParaRPr kumimoji="1" lang="ja-JP" altLang="en-US" sz="1600" b="1"/>
          </a:p>
        </p:txBody>
      </p:sp>
      <p:sp>
        <p:nvSpPr>
          <p:cNvPr id="5" name="テキスト ボックス 4"/>
          <p:cNvSpPr txBox="1"/>
          <p:nvPr/>
        </p:nvSpPr>
        <p:spPr>
          <a:xfrm>
            <a:off x="280836" y="1975449"/>
            <a:ext cx="7241398" cy="4616648"/>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入力ファイルを開く</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'trans_file_in.txt'</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'r'</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encoding</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'utf-8'</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file_in:</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'trans_file_out.txt'</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'w'</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encoding</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'utf-8'</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file_out: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入力ファイルを１行ずつ読み込む</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for</a:t>
            </a:r>
            <a:r>
              <a:rPr lang="en-US" altLang="ja-JP" sz="1400" b="1">
                <a:solidFill>
                  <a:srgbClr val="000000"/>
                </a:solidFill>
                <a:latin typeface="Consolas" panose="020B0609020204030204" pitchFamily="49" charset="0"/>
              </a:rPr>
              <a:t> text </a:t>
            </a:r>
            <a:r>
              <a:rPr lang="en-US" altLang="ja-JP" sz="1400" b="1">
                <a:solidFill>
                  <a:srgbClr val="AF00DB"/>
                </a:solidFill>
                <a:latin typeface="Consolas" panose="020B0609020204030204" pitchFamily="49" charset="0"/>
              </a:rPr>
              <a:t>in</a:t>
            </a:r>
            <a:r>
              <a:rPr lang="en-US" altLang="ja-JP" sz="1400" b="1">
                <a:solidFill>
                  <a:srgbClr val="000000"/>
                </a:solidFill>
                <a:latin typeface="Consolas" panose="020B0609020204030204" pitchFamily="49" charset="0"/>
              </a:rPr>
              <a:t> file_in:</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空行でなければ翻訳する</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if</a:t>
            </a:r>
            <a:r>
              <a:rPr lang="en-US" altLang="ja-JP" sz="1400" b="1">
                <a:solidFill>
                  <a:srgbClr val="000000"/>
                </a:solidFill>
                <a:latin typeface="Consolas" panose="020B0609020204030204" pitchFamily="49" charset="0"/>
              </a:rPr>
              <a:t> text != </a:t>
            </a:r>
            <a:r>
              <a:rPr lang="en-US" altLang="ja-JP" sz="1400" b="1">
                <a:solidFill>
                  <a:srgbClr val="A31515"/>
                </a:solidFill>
                <a:latin typeface="Consolas" panose="020B0609020204030204" pitchFamily="49" charset="0"/>
              </a:rPr>
              <a:t>'</a:t>
            </a:r>
            <a:r>
              <a:rPr lang="en-US" altLang="ja-JP" sz="1400" b="1">
                <a:solidFill>
                  <a:srgbClr val="EE0000"/>
                </a:solidFill>
                <a:latin typeface="Consolas" panose="020B0609020204030204" pitchFamily="49" charset="0"/>
              </a:rPr>
              <a:t>\n</a:t>
            </a:r>
            <a:r>
              <a:rPr lang="en-US" altLang="ja-JP" sz="1400" b="1">
                <a:solidFill>
                  <a:srgbClr val="A31515"/>
                </a:solidFill>
                <a:latin typeface="Consolas" panose="020B0609020204030204" pitchFamily="49" charset="0"/>
              </a:rPr>
              <a:t>'</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result = translate.translate_text(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SourceLanguageCode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'ja'</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TargetLanguageCode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TerminologyNames</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'term_ja'</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翻訳されたテキストをファイルに書き込む</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file_out.write(result[</a:t>
            </a:r>
            <a:r>
              <a:rPr lang="en-US" altLang="ja-JP" sz="1400" b="1">
                <a:solidFill>
                  <a:srgbClr val="A31515"/>
                </a:solidFill>
                <a:latin typeface="Consolas" panose="020B0609020204030204" pitchFamily="49" charset="0"/>
              </a:rPr>
              <a:t>'TranslatedText'</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改行をファイルに書き込む</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file_out.write(</a:t>
            </a:r>
            <a:r>
              <a:rPr lang="en-US" altLang="ja-JP" sz="1400" b="1">
                <a:solidFill>
                  <a:srgbClr val="A31515"/>
                </a:solidFill>
                <a:latin typeface="Consolas" panose="020B0609020204030204" pitchFamily="49" charset="0"/>
              </a:rPr>
              <a:t>'</a:t>
            </a:r>
            <a:r>
              <a:rPr lang="en-US" altLang="ja-JP" sz="1400" b="1">
                <a:solidFill>
                  <a:srgbClr val="EE0000"/>
                </a:solidFill>
                <a:latin typeface="Consolas" panose="020B0609020204030204" pitchFamily="49" charset="0"/>
              </a:rPr>
              <a:t>\n</a:t>
            </a:r>
            <a:r>
              <a:rPr lang="en-US" altLang="ja-JP" sz="1400" b="1">
                <a:solidFill>
                  <a:srgbClr val="A31515"/>
                </a:solidFill>
                <a:latin typeface="Consolas" panose="020B0609020204030204" pitchFamily="49" charset="0"/>
              </a:rPr>
              <a:t>'</a:t>
            </a:r>
            <a:r>
              <a:rPr lang="en-US" altLang="ja-JP" sz="1400" b="1">
                <a:solidFill>
                  <a:srgbClr val="000000"/>
                </a:solidFill>
                <a:latin typeface="Consolas" panose="020B0609020204030204" pitchFamily="49" charset="0"/>
              </a:rPr>
              <a:t>)</a:t>
            </a:r>
          </a:p>
        </p:txBody>
      </p:sp>
      <p:sp>
        <p:nvSpPr>
          <p:cNvPr id="6" name="正方形/長方形 5"/>
          <p:cNvSpPr/>
          <p:nvPr/>
        </p:nvSpPr>
        <p:spPr>
          <a:xfrm>
            <a:off x="7671757" y="1975449"/>
            <a:ext cx="4042915" cy="3416320"/>
          </a:xfrm>
          <a:prstGeom prst="rect">
            <a:avLst/>
          </a:prstGeom>
          <a:solidFill>
            <a:schemeClr val="accent1">
              <a:lumMod val="10000"/>
              <a:lumOff val="90000"/>
            </a:schemeClr>
          </a:solidFill>
        </p:spPr>
        <p:txBody>
          <a:bodyPr wrap="square">
            <a:spAutoFit/>
          </a:bodyPr>
          <a:lstStyle/>
          <a:p>
            <a:pPr>
              <a:lnSpc>
                <a:spcPts val="1400"/>
              </a:lnSpc>
            </a:pPr>
            <a:r>
              <a:rPr lang="ja-JP" altLang="en-US" sz="1200" b="1"/>
              <a:t>私どものソフトウェアをお使い頂き、誠にありがとうございます。</a:t>
            </a:r>
          </a:p>
          <a:p>
            <a:pPr>
              <a:lnSpc>
                <a:spcPts val="1400"/>
              </a:lnSpc>
            </a:pPr>
            <a:r>
              <a:rPr lang="ja-JP" altLang="en-US" sz="1200" b="1"/>
              <a:t>頂いたご質問の件、おそらく</a:t>
            </a:r>
            <a:r>
              <a:rPr lang="en-US" altLang="ja-JP" sz="1200" b="1"/>
              <a:t>Python</a:t>
            </a:r>
            <a:r>
              <a:rPr lang="ja-JP" altLang="en-US" sz="1200" b="1"/>
              <a:t>のバージョンが異なることが原因と思われます。</a:t>
            </a:r>
          </a:p>
          <a:p>
            <a:pPr>
              <a:lnSpc>
                <a:spcPts val="1400"/>
              </a:lnSpc>
            </a:pPr>
            <a:endParaRPr lang="ja-JP" altLang="en-US" sz="1200" b="1"/>
          </a:p>
          <a:p>
            <a:pPr>
              <a:lnSpc>
                <a:spcPts val="1400"/>
              </a:lnSpc>
            </a:pPr>
            <a:r>
              <a:rPr lang="ja-JP" altLang="en-US" sz="1200" b="1"/>
              <a:t>お使いの環境は</a:t>
            </a:r>
            <a:r>
              <a:rPr lang="en-US" altLang="ja-JP" sz="1200" b="1"/>
              <a:t>Windows</a:t>
            </a:r>
            <a:r>
              <a:rPr lang="ja-JP" altLang="en-US" sz="1200" b="1"/>
              <a:t>でしょうか、あるいは</a:t>
            </a:r>
            <a:r>
              <a:rPr lang="en-US" altLang="ja-JP" sz="1200" b="1"/>
              <a:t>macOS</a:t>
            </a:r>
            <a:r>
              <a:rPr lang="ja-JP" altLang="en-US" sz="1200" b="1"/>
              <a:t>や</a:t>
            </a:r>
            <a:r>
              <a:rPr lang="en-US" altLang="ja-JP" sz="1200" b="1"/>
              <a:t>Linux</a:t>
            </a:r>
            <a:r>
              <a:rPr lang="ja-JP" altLang="en-US" sz="1200" b="1"/>
              <a:t>でしょうか。</a:t>
            </a:r>
          </a:p>
          <a:p>
            <a:pPr>
              <a:lnSpc>
                <a:spcPts val="1400"/>
              </a:lnSpc>
            </a:pPr>
            <a:r>
              <a:rPr lang="en-US" altLang="ja-JP" sz="1200" b="1"/>
              <a:t>Windows</a:t>
            </a:r>
            <a:r>
              <a:rPr lang="ja-JP" altLang="en-US" sz="1200" b="1"/>
              <a:t>の場合は「</a:t>
            </a:r>
            <a:r>
              <a:rPr lang="en-US" altLang="ja-JP" sz="1200" b="1"/>
              <a:t>python</a:t>
            </a:r>
            <a:r>
              <a:rPr lang="ja-JP" altLang="en-US" sz="1200" b="1"/>
              <a:t>」コマンドを、</a:t>
            </a:r>
            <a:r>
              <a:rPr lang="en-US" altLang="ja-JP" sz="1200" b="1"/>
              <a:t>macOS</a:t>
            </a:r>
            <a:r>
              <a:rPr lang="ja-JP" altLang="en-US" sz="1200" b="1"/>
              <a:t>や</a:t>
            </a:r>
            <a:r>
              <a:rPr lang="en-US" altLang="ja-JP" sz="1200" b="1"/>
              <a:t>Linux</a:t>
            </a:r>
            <a:r>
              <a:rPr lang="ja-JP" altLang="en-US" sz="1200" b="1"/>
              <a:t>の場合は「</a:t>
            </a:r>
            <a:r>
              <a:rPr lang="en-US" altLang="ja-JP" sz="1200" b="1"/>
              <a:t>python3</a:t>
            </a:r>
            <a:r>
              <a:rPr lang="ja-JP" altLang="en-US" sz="1200" b="1"/>
              <a:t>」コマンドをお使いください。</a:t>
            </a:r>
          </a:p>
          <a:p>
            <a:pPr>
              <a:lnSpc>
                <a:spcPts val="1400"/>
              </a:lnSpc>
            </a:pPr>
            <a:r>
              <a:rPr lang="en-US" altLang="ja-JP" sz="1200" b="1"/>
              <a:t>macOS</a:t>
            </a:r>
            <a:r>
              <a:rPr lang="ja-JP" altLang="en-US" sz="1200" b="1"/>
              <a:t>や</a:t>
            </a:r>
            <a:r>
              <a:rPr lang="en-US" altLang="ja-JP" sz="1200" b="1"/>
              <a:t>Linux</a:t>
            </a:r>
            <a:r>
              <a:rPr lang="ja-JP" altLang="en-US" sz="1200" b="1"/>
              <a:t>で「</a:t>
            </a:r>
            <a:r>
              <a:rPr lang="en-US" altLang="ja-JP" sz="1200" b="1"/>
              <a:t>python</a:t>
            </a:r>
            <a:r>
              <a:rPr lang="ja-JP" altLang="en-US" sz="1200" b="1"/>
              <a:t>」コマンドを使った場合、</a:t>
            </a:r>
            <a:r>
              <a:rPr lang="en-US" altLang="ja-JP" sz="1200" b="1"/>
              <a:t>Python 3</a:t>
            </a:r>
            <a:r>
              <a:rPr lang="ja-JP" altLang="en-US" sz="1200" b="1"/>
              <a:t>ではなく</a:t>
            </a:r>
            <a:r>
              <a:rPr lang="en-US" altLang="ja-JP" sz="1200" b="1"/>
              <a:t>Python 2</a:t>
            </a:r>
            <a:r>
              <a:rPr lang="ja-JP" altLang="en-US" sz="1200" b="1"/>
              <a:t>が起動するため、ソフトウェアが想定通りに動作しない場合があります。</a:t>
            </a:r>
          </a:p>
          <a:p>
            <a:pPr>
              <a:lnSpc>
                <a:spcPts val="1400"/>
              </a:lnSpc>
            </a:pPr>
            <a:endParaRPr lang="ja-JP" altLang="en-US" sz="1200" b="1"/>
          </a:p>
          <a:p>
            <a:pPr>
              <a:lnSpc>
                <a:spcPts val="1400"/>
              </a:lnSpc>
            </a:pPr>
            <a:r>
              <a:rPr lang="ja-JP" altLang="en-US" sz="1200" b="1"/>
              <a:t>上記の対策で、問題が解決することを願っています。</a:t>
            </a:r>
          </a:p>
          <a:p>
            <a:pPr>
              <a:lnSpc>
                <a:spcPts val="1400"/>
              </a:lnSpc>
            </a:pPr>
            <a:r>
              <a:rPr lang="ja-JP" altLang="en-US" sz="1200" b="1"/>
              <a:t>今後とも私どものソフトウェアをご活用頂けますよう、どうぞ宜しくお願い申し上げます。</a:t>
            </a:r>
          </a:p>
          <a:p>
            <a:pPr>
              <a:lnSpc>
                <a:spcPts val="1400"/>
              </a:lnSpc>
            </a:pPr>
            <a:endParaRPr lang="ja-JP" altLang="en-US" sz="1200" b="1"/>
          </a:p>
          <a:p>
            <a:pPr>
              <a:lnSpc>
                <a:spcPts val="1400"/>
              </a:lnSpc>
            </a:pPr>
            <a:r>
              <a:rPr lang="ja-JP" altLang="en-US" sz="1200" b="1"/>
              <a:t>ひぐぺん工房</a:t>
            </a:r>
          </a:p>
        </p:txBody>
      </p:sp>
      <p:sp>
        <p:nvSpPr>
          <p:cNvPr id="8" name="フローチャート: 書類 7"/>
          <p:cNvSpPr/>
          <p:nvPr/>
        </p:nvSpPr>
        <p:spPr>
          <a:xfrm>
            <a:off x="7671757" y="1440613"/>
            <a:ext cx="4042915"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翻訳するテキストファイル（</a:t>
            </a:r>
            <a:r>
              <a:rPr lang="en-US" altLang="ja-JP" sz="1400" b="1" smtClean="0"/>
              <a:t>trans_file_in.txt</a:t>
            </a:r>
            <a:r>
              <a:rPr lang="ja-JP" altLang="en-US" sz="1400" b="1" smtClean="0"/>
              <a:t>）</a:t>
            </a:r>
            <a:endParaRPr kumimoji="1" lang="ja-JP" altLang="en-US" sz="1400" b="1"/>
          </a:p>
        </p:txBody>
      </p:sp>
    </p:spTree>
    <p:extLst>
      <p:ext uri="{BB962C8B-B14F-4D97-AF65-F5344CB8AC3E}">
        <p14:creationId xmlns:p14="http://schemas.microsoft.com/office/powerpoint/2010/main" val="2007484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3200" b="1" smtClean="0"/>
              <a:t>翻訳されたテキスト（</a:t>
            </a:r>
            <a:r>
              <a:rPr kumimoji="1" lang="en-US" altLang="ja-JP" sz="3200" b="1" smtClean="0"/>
              <a:t>trans_file_out.txt</a:t>
            </a:r>
            <a:r>
              <a:rPr kumimoji="1" lang="ja-JP" altLang="en-US" sz="3200" b="1" smtClean="0"/>
              <a:t>）</a:t>
            </a:r>
            <a:endParaRPr kumimoji="1" lang="ja-JP" altLang="en-US" sz="3200" b="1"/>
          </a:p>
        </p:txBody>
      </p:sp>
      <p:sp>
        <p:nvSpPr>
          <p:cNvPr id="4" name="正方形/長方形 3"/>
          <p:cNvSpPr/>
          <p:nvPr/>
        </p:nvSpPr>
        <p:spPr>
          <a:xfrm>
            <a:off x="1469366" y="1379165"/>
            <a:ext cx="9546565" cy="5109091"/>
          </a:xfrm>
          <a:prstGeom prst="rect">
            <a:avLst/>
          </a:prstGeom>
          <a:solidFill>
            <a:schemeClr val="accent1">
              <a:lumMod val="10000"/>
              <a:lumOff val="90000"/>
            </a:schemeClr>
          </a:solidFill>
        </p:spPr>
        <p:txBody>
          <a:bodyPr wrap="square">
            <a:spAutoFit/>
          </a:bodyPr>
          <a:lstStyle/>
          <a:p>
            <a:r>
              <a:rPr lang="en-US" altLang="ja-JP" sz="1600"/>
              <a:t>Thank you very much for using our software.</a:t>
            </a:r>
          </a:p>
          <a:p>
            <a:endParaRPr lang="en-US" altLang="ja-JP" sz="1600"/>
          </a:p>
          <a:p>
            <a:r>
              <a:rPr lang="en-US" altLang="ja-JP" sz="1600"/>
              <a:t>The question you received is probably due to a different version of Python.</a:t>
            </a:r>
          </a:p>
          <a:p>
            <a:endParaRPr lang="en-US" altLang="ja-JP" sz="1600"/>
          </a:p>
          <a:p>
            <a:endParaRPr lang="en-US" altLang="ja-JP" sz="1600"/>
          </a:p>
          <a:p>
            <a:r>
              <a:rPr lang="en-US" altLang="ja-JP" sz="1600"/>
              <a:t>Is your environment Windows, macOS or Linux?</a:t>
            </a:r>
          </a:p>
          <a:p>
            <a:endParaRPr lang="en-US" altLang="ja-JP" sz="1600"/>
          </a:p>
          <a:p>
            <a:r>
              <a:rPr lang="en-US" altLang="ja-JP" sz="1600"/>
              <a:t>For Windows, use the “python” command, and for macOS and Linux, use the “python3” command.</a:t>
            </a:r>
          </a:p>
          <a:p>
            <a:endParaRPr lang="en-US" altLang="ja-JP" sz="1600"/>
          </a:p>
          <a:p>
            <a:r>
              <a:rPr lang="en-US" altLang="ja-JP" sz="1600"/>
              <a:t>If you use the “python” command on macOS or Linux, the software may not work as expected because Python 2 is started instead of Python 3.</a:t>
            </a:r>
          </a:p>
          <a:p>
            <a:endParaRPr lang="en-US" altLang="ja-JP" sz="1600"/>
          </a:p>
          <a:p>
            <a:endParaRPr lang="en-US" altLang="ja-JP" sz="1600"/>
          </a:p>
          <a:p>
            <a:r>
              <a:rPr lang="en-US" altLang="ja-JP" sz="1600"/>
              <a:t>I hope the above measures will resolve the issue.</a:t>
            </a:r>
          </a:p>
          <a:p>
            <a:endParaRPr lang="en-US" altLang="ja-JP" sz="1600"/>
          </a:p>
          <a:p>
            <a:r>
              <a:rPr lang="en-US" altLang="ja-JP" sz="1600"/>
              <a:t>Thank you so that you can continue to use our software in the future.</a:t>
            </a:r>
          </a:p>
          <a:p>
            <a:endParaRPr lang="en-US" altLang="ja-JP" sz="1600"/>
          </a:p>
          <a:p>
            <a:endParaRPr lang="en-US" altLang="ja-JP" sz="1600"/>
          </a:p>
          <a:p>
            <a:r>
              <a:rPr lang="en-US" altLang="ja-JP" sz="1600"/>
              <a:t>HigPen Works</a:t>
            </a:r>
            <a:endParaRPr lang="ja-JP" altLang="en-US" sz="1600"/>
          </a:p>
        </p:txBody>
      </p:sp>
    </p:spTree>
    <p:extLst>
      <p:ext uri="{BB962C8B-B14F-4D97-AF65-F5344CB8AC3E}">
        <p14:creationId xmlns:p14="http://schemas.microsoft.com/office/powerpoint/2010/main" val="990760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en-US" altLang="ja-JP" sz="3200" b="1" smtClean="0"/>
              <a:t>CSV</a:t>
            </a:r>
            <a:r>
              <a:rPr kumimoji="1" lang="ja-JP" altLang="en-US" sz="3200" b="1" smtClean="0"/>
              <a:t>ファイルを翻訳する（</a:t>
            </a:r>
            <a:r>
              <a:rPr kumimoji="1" lang="en-US" altLang="ja-JP" sz="3200" b="1" smtClean="0"/>
              <a:t>P74</a:t>
            </a:r>
            <a:r>
              <a:rPr kumimoji="1" lang="ja-JP" altLang="en-US" sz="3200" b="1" smtClean="0"/>
              <a:t>～</a:t>
            </a:r>
            <a:r>
              <a:rPr kumimoji="1" lang="en-US" altLang="ja-JP" sz="3200" b="1" smtClean="0"/>
              <a:t>P77</a:t>
            </a:r>
            <a:r>
              <a:rPr kumimoji="1" lang="ja-JP" altLang="en-US" sz="3200" b="1" smtClean="0"/>
              <a:t>）</a:t>
            </a:r>
            <a:endParaRPr kumimoji="1" lang="ja-JP" altLang="en-US" sz="3200" b="1"/>
          </a:p>
        </p:txBody>
      </p:sp>
      <p:sp>
        <p:nvSpPr>
          <p:cNvPr id="4" name="フローチャート: 書類 3"/>
          <p:cNvSpPr/>
          <p:nvPr/>
        </p:nvSpPr>
        <p:spPr>
          <a:xfrm>
            <a:off x="280836" y="1440613"/>
            <a:ext cx="6637549"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smtClean="0"/>
              <a:t>CSV</a:t>
            </a:r>
            <a:r>
              <a:rPr lang="ja-JP" altLang="en-US" sz="1600" b="1" smtClean="0"/>
              <a:t>ファイルを翻訳するプログラム</a:t>
            </a:r>
            <a:r>
              <a:rPr kumimoji="1" lang="ja-JP" altLang="en-US" sz="1600" b="1" smtClean="0"/>
              <a:t>（</a:t>
            </a:r>
            <a:r>
              <a:rPr kumimoji="1" lang="en-US" altLang="ja-JP" sz="1600" b="1" smtClean="0"/>
              <a:t>trans_csv.py</a:t>
            </a:r>
            <a:r>
              <a:rPr kumimoji="1" lang="ja-JP" altLang="en-US" sz="1600" b="1" smtClean="0"/>
              <a:t>）</a:t>
            </a:r>
            <a:r>
              <a:rPr kumimoji="1" lang="en-US" altLang="ja-JP" sz="1600" b="1" smtClean="0"/>
              <a:t>P75</a:t>
            </a:r>
            <a:endParaRPr kumimoji="1" lang="ja-JP" altLang="en-US" sz="1600" b="1"/>
          </a:p>
        </p:txBody>
      </p:sp>
      <p:sp>
        <p:nvSpPr>
          <p:cNvPr id="5" name="テキスト ボックス 4"/>
          <p:cNvSpPr txBox="1"/>
          <p:nvPr/>
        </p:nvSpPr>
        <p:spPr>
          <a:xfrm>
            <a:off x="280836" y="1975449"/>
            <a:ext cx="6637549" cy="4582024"/>
          </a:xfrm>
          <a:prstGeom prst="rect">
            <a:avLst/>
          </a:prstGeom>
          <a:solidFill>
            <a:schemeClr val="tx2">
              <a:lumMod val="20000"/>
              <a:lumOff val="80000"/>
            </a:schemeClr>
          </a:solidFill>
        </p:spPr>
        <p:txBody>
          <a:bodyPr wrap="square" rtlCol="0">
            <a:spAutoFit/>
          </a:bodyPr>
          <a:lstStyle/>
          <a:p>
            <a:pPr>
              <a:lnSpc>
                <a:spcPts val="1400"/>
              </a:lnSpc>
            </a:pPr>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pPr>
              <a:lnSpc>
                <a:spcPts val="1400"/>
              </a:lnSpc>
            </a:pPr>
            <a:r>
              <a:rPr lang="en-US" altLang="ja-JP" sz="1400" b="1">
                <a:solidFill>
                  <a:srgbClr val="008000"/>
                </a:solidFill>
                <a:latin typeface="Consolas" panose="020B0609020204030204" pitchFamily="49" charset="0"/>
              </a:rPr>
              <a:t># csv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csv</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リージョンを指定して </a:t>
            </a:r>
            <a:r>
              <a:rPr lang="en-US" altLang="ja-JP" sz="1400" b="1">
                <a:solidFill>
                  <a:srgbClr val="008000"/>
                </a:solidFill>
                <a:latin typeface="Consolas" panose="020B0609020204030204" pitchFamily="49" charset="0"/>
              </a:rPr>
              <a:t>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'us-east-2'</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入力ファイルを開く</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'trans_csv_in.csv'</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'r'</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encoding</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'utf-8'</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file_in:</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'trans_csv_out.csv'</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'w'</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encoding</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'utf-8'</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newline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file_out: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csv </a:t>
            </a:r>
            <a:r>
              <a:rPr lang="ja-JP" altLang="en-US" sz="1400" b="1">
                <a:solidFill>
                  <a:srgbClr val="008000"/>
                </a:solidFill>
                <a:latin typeface="Consolas" panose="020B0609020204030204" pitchFamily="49" charset="0"/>
              </a:rPr>
              <a:t>を出力する準備</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writer = csv.writer(file_out)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入力するファイルを１行ずつ読み込む</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for</a:t>
            </a:r>
            <a:r>
              <a:rPr lang="en-US" altLang="ja-JP" sz="1400" b="1">
                <a:solidFill>
                  <a:srgbClr val="000000"/>
                </a:solidFill>
                <a:latin typeface="Consolas" panose="020B0609020204030204" pitchFamily="49" charset="0"/>
              </a:rPr>
              <a:t> row </a:t>
            </a:r>
            <a:r>
              <a:rPr lang="en-US" altLang="ja-JP" sz="1400" b="1">
                <a:solidFill>
                  <a:srgbClr val="AF00DB"/>
                </a:solidFill>
                <a:latin typeface="Consolas" panose="020B0609020204030204" pitchFamily="49" charset="0"/>
              </a:rPr>
              <a:t>in</a:t>
            </a:r>
            <a:r>
              <a:rPr lang="en-US" altLang="ja-JP" sz="1400" b="1">
                <a:solidFill>
                  <a:srgbClr val="000000"/>
                </a:solidFill>
                <a:latin typeface="Consolas" panose="020B0609020204030204" pitchFamily="49" charset="0"/>
              </a:rPr>
              <a:t> csv.reader(file_in):</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(row)</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レビューの本文を翻訳する</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result = translate.translate_text(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=row[</a:t>
            </a:r>
            <a:r>
              <a:rPr lang="en-US" altLang="ja-JP" sz="1400" b="1">
                <a:solidFill>
                  <a:srgbClr val="098658"/>
                </a:solidFill>
                <a:latin typeface="Consolas" panose="020B0609020204030204" pitchFamily="49" charset="0"/>
              </a:rPr>
              <a:t>2</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SourceLanguageCode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'auto'</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TargetLanguageCode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'ja'</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レビューの本文を翻訳結果に書き換える</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row[</a:t>
            </a:r>
            <a:r>
              <a:rPr lang="en-US" altLang="ja-JP" sz="1400" b="1">
                <a:solidFill>
                  <a:srgbClr val="098658"/>
                </a:solidFill>
                <a:latin typeface="Consolas" panose="020B0609020204030204" pitchFamily="49" charset="0"/>
              </a:rPr>
              <a:t>2</a:t>
            </a:r>
            <a:r>
              <a:rPr lang="en-US" altLang="ja-JP" sz="1400" b="1">
                <a:solidFill>
                  <a:srgbClr val="000000"/>
                </a:solidFill>
                <a:latin typeface="Consolas" panose="020B0609020204030204" pitchFamily="49" charset="0"/>
              </a:rPr>
              <a:t>] = result[</a:t>
            </a:r>
            <a:r>
              <a:rPr lang="en-US" altLang="ja-JP" sz="1400" b="1">
                <a:solidFill>
                  <a:srgbClr val="A31515"/>
                </a:solidFill>
                <a:latin typeface="Consolas" panose="020B0609020204030204" pitchFamily="49" charset="0"/>
              </a:rPr>
              <a:t>'TranslatedText'</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出力ファイルに書き込む</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writer.writerow(row)</a:t>
            </a:r>
          </a:p>
        </p:txBody>
      </p:sp>
    </p:spTree>
    <p:extLst>
      <p:ext uri="{BB962C8B-B14F-4D97-AF65-F5344CB8AC3E}">
        <p14:creationId xmlns:p14="http://schemas.microsoft.com/office/powerpoint/2010/main" val="862453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1665-6975-4781-B9DD-842FF7379E40}"/>
              </a:ext>
            </a:extLst>
          </p:cNvPr>
          <p:cNvSpPr>
            <a:spLocks noGrp="1"/>
          </p:cNvSpPr>
          <p:nvPr>
            <p:ph type="title" idx="4294967295"/>
          </p:nvPr>
        </p:nvSpPr>
        <p:spPr>
          <a:xfrm>
            <a:off x="0" y="365125"/>
            <a:ext cx="9034463" cy="474663"/>
          </a:xfrm>
        </p:spPr>
        <p:txBody>
          <a:bodyPr rtlCol="0">
            <a:normAutofit fontScale="90000"/>
          </a:bodyPr>
          <a:lstStyle/>
          <a:p>
            <a:pPr rtl="0"/>
            <a:r>
              <a:rPr lang="ja-JP">
                <a:ea typeface="Meiryo" panose="020B0604030504040204" pitchFamily="34" charset="-128"/>
              </a:rPr>
              <a:t>機械学習マネージドサービス</a:t>
            </a:r>
          </a:p>
        </p:txBody>
      </p:sp>
      <p:sp>
        <p:nvSpPr>
          <p:cNvPr id="10" name="Content Placeholder 9"/>
          <p:cNvSpPr>
            <a:spLocks noGrp="1"/>
          </p:cNvSpPr>
          <p:nvPr>
            <p:ph idx="4294967295"/>
          </p:nvPr>
        </p:nvSpPr>
        <p:spPr>
          <a:xfrm>
            <a:off x="0" y="1490663"/>
            <a:ext cx="11353800" cy="439737"/>
          </a:xfrm>
        </p:spPr>
        <p:txBody>
          <a:bodyPr rtlCol="0">
            <a:normAutofit lnSpcReduction="10000"/>
          </a:bodyPr>
          <a:lstStyle/>
          <a:p>
            <a:pPr marL="0" indent="0" rtl="0">
              <a:buNone/>
            </a:pPr>
            <a:r>
              <a:rPr lang="ja-JP" dirty="0">
                <a:ea typeface="Meiryo" panose="020B0604030504040204" pitchFamily="34" charset="-128"/>
              </a:rPr>
              <a:t>これらのマネージドサービスに ML の経験は不要。</a:t>
            </a:r>
          </a:p>
          <a:p>
            <a:pPr rtl="0"/>
            <a:endParaRPr lang="en-US" dirty="0">
              <a:ea typeface="Meiryo" panose="020B0604030504040204" pitchFamily="34" charset="-128"/>
            </a:endParaRPr>
          </a:p>
        </p:txBody>
      </p:sp>
      <p:grpSp>
        <p:nvGrpSpPr>
          <p:cNvPr id="13" name="Group 12"/>
          <p:cNvGrpSpPr/>
          <p:nvPr/>
        </p:nvGrpSpPr>
        <p:grpSpPr>
          <a:xfrm>
            <a:off x="862168" y="2104557"/>
            <a:ext cx="10467664" cy="4308310"/>
            <a:chOff x="1016803" y="2104557"/>
            <a:chExt cx="10467664" cy="4308310"/>
          </a:xfrm>
        </p:grpSpPr>
        <p:grpSp>
          <p:nvGrpSpPr>
            <p:cNvPr id="9" name="Group 8"/>
            <p:cNvGrpSpPr/>
            <p:nvPr/>
          </p:nvGrpSpPr>
          <p:grpSpPr>
            <a:xfrm>
              <a:off x="1016803" y="2104557"/>
              <a:ext cx="5185731" cy="4287207"/>
              <a:chOff x="471285" y="2111297"/>
              <a:chExt cx="5185731" cy="4287207"/>
            </a:xfrm>
          </p:grpSpPr>
          <p:sp>
            <p:nvSpPr>
              <p:cNvPr id="48" name="Rectangle 47"/>
              <p:cNvSpPr/>
              <p:nvPr/>
            </p:nvSpPr>
            <p:spPr>
              <a:xfrm>
                <a:off x="471286" y="5054196"/>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47" name="Rectangle 46"/>
              <p:cNvSpPr/>
              <p:nvPr/>
            </p:nvSpPr>
            <p:spPr>
              <a:xfrm>
                <a:off x="471287" y="3579805"/>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grpSp>
            <p:nvGrpSpPr>
              <p:cNvPr id="8" name="Group 7"/>
              <p:cNvGrpSpPr/>
              <p:nvPr/>
            </p:nvGrpSpPr>
            <p:grpSpPr>
              <a:xfrm>
                <a:off x="471285" y="2111297"/>
                <a:ext cx="5162723" cy="1344308"/>
                <a:chOff x="419100" y="2451472"/>
                <a:chExt cx="5162723" cy="1344308"/>
              </a:xfrm>
            </p:grpSpPr>
            <p:sp>
              <p:nvSpPr>
                <p:cNvPr id="3" name="Rectangle 2"/>
                <p:cNvSpPr/>
                <p:nvPr/>
              </p:nvSpPr>
              <p:spPr>
                <a:xfrm>
                  <a:off x="419100" y="2451472"/>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6" name="TextBox 5">
                  <a:extLst>
                    <a:ext uri="{FF2B5EF4-FFF2-40B4-BE49-F238E27FC236}">
                      <a16:creationId xmlns:a16="http://schemas.microsoft.com/office/drawing/2014/main" id="{F9AEE782-A512-4BB3-AAB4-B6DE52D2B661}"/>
                    </a:ext>
                  </a:extLst>
                </p:cNvPr>
                <p:cNvSpPr txBox="1"/>
                <p:nvPr/>
              </p:nvSpPr>
              <p:spPr>
                <a:xfrm>
                  <a:off x="447364" y="2463342"/>
                  <a:ext cx="159118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コンピュータビジョン</a:t>
                  </a:r>
                  <a:endParaRPr kumimoji="0" 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grpSp>
              <p:nvGrpSpPr>
                <p:cNvPr id="36" name="Group 35"/>
                <p:cNvGrpSpPr/>
                <p:nvPr/>
              </p:nvGrpSpPr>
              <p:grpSpPr>
                <a:xfrm>
                  <a:off x="1720347" y="2618813"/>
                  <a:ext cx="2055371" cy="1113412"/>
                  <a:chOff x="5132522" y="5100930"/>
                  <a:chExt cx="2055371" cy="1113412"/>
                </a:xfrm>
              </p:grpSpPr>
              <p:sp>
                <p:nvSpPr>
                  <p:cNvPr id="12" name="TextBox 11">
                    <a:extLst>
                      <a:ext uri="{FF2B5EF4-FFF2-40B4-BE49-F238E27FC236}">
                        <a16:creationId xmlns:a16="http://schemas.microsoft.com/office/drawing/2014/main" id="{C39EA12C-D80F-416F-AA1B-BAB3366B4B95}"/>
                      </a:ext>
                    </a:extLst>
                  </p:cNvPr>
                  <p:cNvSpPr txBox="1"/>
                  <p:nvPr/>
                </p:nvSpPr>
                <p:spPr>
                  <a:xfrm>
                    <a:off x="5132522" y="5875788"/>
                    <a:ext cx="2055371"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Rekognition</a:t>
                    </a:r>
                  </a:p>
                </p:txBody>
              </p:sp>
              <p:pic>
                <p:nvPicPr>
                  <p:cNvPr id="14" name="Graphic 29">
                    <a:extLst>
                      <a:ext uri="{FF2B5EF4-FFF2-40B4-BE49-F238E27FC236}">
                        <a16:creationId xmlns:a16="http://schemas.microsoft.com/office/drawing/2014/main" id="{896651E6-EA85-427D-A5E9-0FDA83B54F7D}"/>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5803591" y="5100930"/>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3775719" y="2620408"/>
                  <a:ext cx="1709122" cy="1110222"/>
                  <a:chOff x="9638171" y="3355026"/>
                  <a:chExt cx="1709122" cy="1110222"/>
                </a:xfrm>
              </p:grpSpPr>
              <p:pic>
                <p:nvPicPr>
                  <p:cNvPr id="16" name="Graphic 22">
                    <a:extLst>
                      <a:ext uri="{FF2B5EF4-FFF2-40B4-BE49-F238E27FC236}">
                        <a16:creationId xmlns:a16="http://schemas.microsoft.com/office/drawing/2014/main" id="{B8FD2942-C6CE-4BC6-9D15-1DC7B110E44B}"/>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0136116"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DC1BFA2E-E0BD-48C3-9471-584567C548A9}"/>
                      </a:ext>
                    </a:extLst>
                  </p:cNvPr>
                  <p:cNvSpPr txBox="1"/>
                  <p:nvPr/>
                </p:nvSpPr>
                <p:spPr>
                  <a:xfrm>
                    <a:off x="9638171" y="4126694"/>
                    <a:ext cx="170912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Textract</a:t>
                    </a:r>
                  </a:p>
                </p:txBody>
              </p:sp>
            </p:grpSp>
          </p:grpSp>
          <p:sp>
            <p:nvSpPr>
              <p:cNvPr id="54" name="TextBox 53">
                <a:extLst>
                  <a:ext uri="{FF2B5EF4-FFF2-40B4-BE49-F238E27FC236}">
                    <a16:creationId xmlns:a16="http://schemas.microsoft.com/office/drawing/2014/main" id="{0F248D06-64E1-4D3F-8C95-D3EF8B497D83}"/>
                  </a:ext>
                </a:extLst>
              </p:cNvPr>
              <p:cNvSpPr txBox="1"/>
              <p:nvPr/>
            </p:nvSpPr>
            <p:spPr>
              <a:xfrm>
                <a:off x="516728" y="5108478"/>
                <a:ext cx="697627"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言語</a:t>
                </a:r>
              </a:p>
            </p:txBody>
          </p:sp>
          <p:grpSp>
            <p:nvGrpSpPr>
              <p:cNvPr id="55" name="Group 54"/>
              <p:cNvGrpSpPr/>
              <p:nvPr/>
            </p:nvGrpSpPr>
            <p:grpSpPr>
              <a:xfrm>
                <a:off x="3784481" y="5242941"/>
                <a:ext cx="1806905" cy="1111285"/>
                <a:chOff x="9399554" y="3355026"/>
                <a:chExt cx="1806905" cy="1111285"/>
              </a:xfrm>
            </p:grpSpPr>
            <p:sp>
              <p:nvSpPr>
                <p:cNvPr id="56" name="TextBox 55">
                  <a:extLst>
                    <a:ext uri="{FF2B5EF4-FFF2-40B4-BE49-F238E27FC236}">
                      <a16:creationId xmlns:a16="http://schemas.microsoft.com/office/drawing/2014/main" id="{05B6076A-BAAA-4C7B-B8E0-AA84DEF2F581}"/>
                    </a:ext>
                  </a:extLst>
                </p:cNvPr>
                <p:cNvSpPr txBox="1"/>
                <p:nvPr/>
              </p:nvSpPr>
              <p:spPr>
                <a:xfrm>
                  <a:off x="9399554" y="4127757"/>
                  <a:ext cx="18069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Translate</a:t>
                  </a:r>
                </a:p>
              </p:txBody>
            </p:sp>
            <p:pic>
              <p:nvPicPr>
                <p:cNvPr id="57" name="Graphic 30">
                  <a:extLst>
                    <a:ext uri="{FF2B5EF4-FFF2-40B4-BE49-F238E27FC236}">
                      <a16:creationId xmlns:a16="http://schemas.microsoft.com/office/drawing/2014/main" id="{933AD7D4-9A77-4E87-AFDB-9C7571CD9DD6}"/>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9946390"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1570348" y="5239429"/>
                <a:ext cx="2148345" cy="1114797"/>
                <a:chOff x="9315047" y="3352595"/>
                <a:chExt cx="2148345" cy="1114797"/>
              </a:xfrm>
            </p:grpSpPr>
            <p:pic>
              <p:nvPicPr>
                <p:cNvPr id="59" name="Graphic 18">
                  <a:extLst>
                    <a:ext uri="{FF2B5EF4-FFF2-40B4-BE49-F238E27FC236}">
                      <a16:creationId xmlns:a16="http://schemas.microsoft.com/office/drawing/2014/main" id="{4386B12D-D221-421F-91E3-05571AD66845}"/>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10136115" y="3352595"/>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a:extLst>
                    <a:ext uri="{FF2B5EF4-FFF2-40B4-BE49-F238E27FC236}">
                      <a16:creationId xmlns:a16="http://schemas.microsoft.com/office/drawing/2014/main" id="{ADA6561C-6097-4EA3-8C54-6DD8FB942102}"/>
                    </a:ext>
                  </a:extLst>
                </p:cNvPr>
                <p:cNvSpPr txBox="1"/>
                <p:nvPr/>
              </p:nvSpPr>
              <p:spPr>
                <a:xfrm>
                  <a:off x="9315047" y="4128838"/>
                  <a:ext cx="214834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Comprehend</a:t>
                  </a:r>
                </a:p>
              </p:txBody>
            </p:sp>
          </p:grpSp>
          <p:sp>
            <p:nvSpPr>
              <p:cNvPr id="7" name="TextBox 6">
                <a:extLst>
                  <a:ext uri="{FF2B5EF4-FFF2-40B4-BE49-F238E27FC236}">
                    <a16:creationId xmlns:a16="http://schemas.microsoft.com/office/drawing/2014/main" id="{E0C32DEE-CFF6-4155-8A95-D73B03AE44C1}"/>
                  </a:ext>
                </a:extLst>
              </p:cNvPr>
              <p:cNvSpPr txBox="1"/>
              <p:nvPr/>
            </p:nvSpPr>
            <p:spPr>
              <a:xfrm>
                <a:off x="516728" y="3604947"/>
                <a:ext cx="697627"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音声</a:t>
                </a:r>
              </a:p>
            </p:txBody>
          </p:sp>
          <p:grpSp>
            <p:nvGrpSpPr>
              <p:cNvPr id="42" name="Group 41"/>
              <p:cNvGrpSpPr/>
              <p:nvPr/>
            </p:nvGrpSpPr>
            <p:grpSpPr>
              <a:xfrm>
                <a:off x="3753931" y="3749448"/>
                <a:ext cx="1903085" cy="1083148"/>
                <a:chOff x="9273243" y="3355026"/>
                <a:chExt cx="1903085" cy="1083148"/>
              </a:xfrm>
            </p:grpSpPr>
            <p:pic>
              <p:nvPicPr>
                <p:cNvPr id="18" name="Graphic 26">
                  <a:extLst>
                    <a:ext uri="{FF2B5EF4-FFF2-40B4-BE49-F238E27FC236}">
                      <a16:creationId xmlns:a16="http://schemas.microsoft.com/office/drawing/2014/main" id="{6811B8C6-76CF-459B-9772-7B530BB1736D}"/>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9868169"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768F0A4E-8D63-44D0-A8E7-7CD1B95F0513}"/>
                    </a:ext>
                  </a:extLst>
                </p:cNvPr>
                <p:cNvSpPr txBox="1"/>
                <p:nvPr/>
              </p:nvSpPr>
              <p:spPr>
                <a:xfrm>
                  <a:off x="9273243" y="4099620"/>
                  <a:ext cx="190308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Transcribe</a:t>
                  </a:r>
                </a:p>
              </p:txBody>
            </p:sp>
          </p:grpSp>
          <p:grpSp>
            <p:nvGrpSpPr>
              <p:cNvPr id="38" name="Group 37"/>
              <p:cNvGrpSpPr/>
              <p:nvPr/>
            </p:nvGrpSpPr>
            <p:grpSpPr>
              <a:xfrm>
                <a:off x="2090728" y="3749448"/>
                <a:ext cx="1418978" cy="1092989"/>
                <a:chOff x="9821946" y="3374403"/>
                <a:chExt cx="1418978" cy="1092989"/>
              </a:xfrm>
            </p:grpSpPr>
            <p:sp>
              <p:nvSpPr>
                <p:cNvPr id="31" name="TextBox 30">
                  <a:extLst>
                    <a:ext uri="{FF2B5EF4-FFF2-40B4-BE49-F238E27FC236}">
                      <a16:creationId xmlns:a16="http://schemas.microsoft.com/office/drawing/2014/main" id="{37196159-7772-4CA5-A8F3-91F2E3F54980}"/>
                    </a:ext>
                  </a:extLst>
                </p:cNvPr>
                <p:cNvSpPr txBox="1"/>
                <p:nvPr/>
              </p:nvSpPr>
              <p:spPr>
                <a:xfrm>
                  <a:off x="9821946" y="4128838"/>
                  <a:ext cx="141897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Polly</a:t>
                  </a:r>
                </a:p>
              </p:txBody>
            </p:sp>
            <p:pic>
              <p:nvPicPr>
                <p:cNvPr id="37" name="Graphic 25">
                  <a:extLst>
                    <a:ext uri="{FF2B5EF4-FFF2-40B4-BE49-F238E27FC236}">
                      <a16:creationId xmlns:a16="http://schemas.microsoft.com/office/drawing/2014/main" id="{7BC2721B-0975-A54C-9891-1787D8658522}"/>
                    </a:ext>
                  </a:extLst>
                </p:cNvPr>
                <p:cNvPicPr>
                  <a:picLocks noChangeAspect="1"/>
                </p:cNvPicPr>
                <p:nvPr/>
              </p:nvPicPr>
              <p:blipFill>
                <a:blip r:embed="rId9" cstate="hqprint">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10175835" y="3374403"/>
                  <a:ext cx="711200" cy="711200"/>
                </a:xfrm>
                <a:prstGeom prst="rect">
                  <a:avLst/>
                </a:prstGeom>
              </p:spPr>
            </p:pic>
          </p:grpSp>
        </p:grpSp>
        <p:grpSp>
          <p:nvGrpSpPr>
            <p:cNvPr id="11" name="Group 10"/>
            <p:cNvGrpSpPr/>
            <p:nvPr/>
          </p:nvGrpSpPr>
          <p:grpSpPr>
            <a:xfrm>
              <a:off x="6316152" y="2104557"/>
              <a:ext cx="5168315" cy="4308310"/>
              <a:chOff x="6557904" y="2104557"/>
              <a:chExt cx="5168315" cy="4308310"/>
            </a:xfrm>
          </p:grpSpPr>
          <p:sp>
            <p:nvSpPr>
              <p:cNvPr id="49" name="Rectangle 48"/>
              <p:cNvSpPr/>
              <p:nvPr/>
            </p:nvSpPr>
            <p:spPr>
              <a:xfrm>
                <a:off x="6563496" y="2104557"/>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50" name="Rectangle 49"/>
              <p:cNvSpPr/>
              <p:nvPr/>
            </p:nvSpPr>
            <p:spPr>
              <a:xfrm>
                <a:off x="6561140" y="3579805"/>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51" name="Rectangle 50"/>
              <p:cNvSpPr/>
              <p:nvPr/>
            </p:nvSpPr>
            <p:spPr>
              <a:xfrm>
                <a:off x="6557904" y="5068559"/>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29" name="TextBox 28">
                <a:extLst>
                  <a:ext uri="{FF2B5EF4-FFF2-40B4-BE49-F238E27FC236}">
                    <a16:creationId xmlns:a16="http://schemas.microsoft.com/office/drawing/2014/main" id="{F9AEE782-A512-4BB3-AAB4-B6DE52D2B661}"/>
                  </a:ext>
                </a:extLst>
              </p:cNvPr>
              <p:cNvSpPr txBox="1"/>
              <p:nvPr/>
            </p:nvSpPr>
            <p:spPr>
              <a:xfrm>
                <a:off x="6557904" y="2124105"/>
                <a:ext cx="1980030"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チャットボット</a:t>
                </a:r>
              </a:p>
            </p:txBody>
          </p:sp>
          <p:grpSp>
            <p:nvGrpSpPr>
              <p:cNvPr id="33" name="Group 32"/>
              <p:cNvGrpSpPr/>
              <p:nvPr/>
            </p:nvGrpSpPr>
            <p:grpSpPr>
              <a:xfrm>
                <a:off x="9499171" y="2298467"/>
                <a:ext cx="1284326" cy="1116578"/>
                <a:chOff x="8903221" y="3535272"/>
                <a:chExt cx="1284326" cy="1116578"/>
              </a:xfrm>
            </p:grpSpPr>
            <p:pic>
              <p:nvPicPr>
                <p:cNvPr id="45" name="Graphic 30">
                  <a:extLst>
                    <a:ext uri="{FF2B5EF4-FFF2-40B4-BE49-F238E27FC236}">
                      <a16:creationId xmlns:a16="http://schemas.microsoft.com/office/drawing/2014/main" id="{A2C26ABD-8206-4EB2-A362-C4FBBD967BD7}"/>
                    </a:ext>
                  </a:extLst>
                </p:cNvPr>
                <p:cNvPicPr>
                  <a:picLocks noChangeAspect="1" noChangeArrowheads="1"/>
                </p:cNvPicPr>
                <p:nvPr/>
              </p:nvPicPr>
              <p:blipFill>
                <a:blip r:embed="rId11" cstate="hqprint">
                  <a:extLst>
                    <a:ext uri="{28A0092B-C50C-407E-A947-70E740481C1C}">
                      <a14:useLocalDpi xmlns:a14="http://schemas.microsoft.com/office/drawing/2010/main"/>
                    </a:ext>
                  </a:extLst>
                </a:blip>
                <a:srcRect/>
                <a:stretch>
                  <a:fillRect/>
                </a:stretch>
              </p:blipFill>
              <p:spPr bwMode="auto">
                <a:xfrm>
                  <a:off x="9188768" y="3535272"/>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a:extLst>
                    <a:ext uri="{FF2B5EF4-FFF2-40B4-BE49-F238E27FC236}">
                      <a16:creationId xmlns:a16="http://schemas.microsoft.com/office/drawing/2014/main" id="{673B6FC4-8F4B-48E3-AF32-CB10B6D1DF78}"/>
                    </a:ext>
                  </a:extLst>
                </p:cNvPr>
                <p:cNvSpPr txBox="1"/>
                <p:nvPr/>
              </p:nvSpPr>
              <p:spPr>
                <a:xfrm>
                  <a:off x="8903221" y="4313296"/>
                  <a:ext cx="128432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Lex</a:t>
                  </a:r>
                </a:p>
              </p:txBody>
            </p:sp>
          </p:grpSp>
          <p:sp>
            <p:nvSpPr>
              <p:cNvPr id="32" name="TextBox 31">
                <a:extLst>
                  <a:ext uri="{FF2B5EF4-FFF2-40B4-BE49-F238E27FC236}">
                    <a16:creationId xmlns:a16="http://schemas.microsoft.com/office/drawing/2014/main" id="{0F248D06-64E1-4D3F-8C95-D3EF8B497D83}"/>
                  </a:ext>
                </a:extLst>
              </p:cNvPr>
              <p:cNvSpPr txBox="1"/>
              <p:nvPr/>
            </p:nvSpPr>
            <p:spPr>
              <a:xfrm>
                <a:off x="6577340" y="5116762"/>
                <a:ext cx="2492991"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レコメンデーション</a:t>
                </a:r>
              </a:p>
            </p:txBody>
          </p:sp>
          <p:grpSp>
            <p:nvGrpSpPr>
              <p:cNvPr id="34" name="Group 33"/>
              <p:cNvGrpSpPr/>
              <p:nvPr/>
            </p:nvGrpSpPr>
            <p:grpSpPr>
              <a:xfrm>
                <a:off x="9142503" y="5236327"/>
                <a:ext cx="1997663" cy="1117899"/>
                <a:chOff x="9586294" y="3353255"/>
                <a:chExt cx="1997663" cy="1117899"/>
              </a:xfrm>
            </p:grpSpPr>
            <p:pic>
              <p:nvPicPr>
                <p:cNvPr id="43" name="Graphic 21">
                  <a:extLst>
                    <a:ext uri="{FF2B5EF4-FFF2-40B4-BE49-F238E27FC236}">
                      <a16:creationId xmlns:a16="http://schemas.microsoft.com/office/drawing/2014/main" id="{8A3EADC0-4408-4A3F-98C1-DFB44B59566D}"/>
                    </a:ext>
                  </a:extLst>
                </p:cNvPr>
                <p:cNvPicPr>
                  <a:picLocks noChangeAspect="1" noChangeArrowheads="1"/>
                </p:cNvPicPr>
                <p:nvPr/>
              </p:nvPicPr>
              <p:blipFill>
                <a:blip r:embed="rId12" cstate="hqprint">
                  <a:extLst>
                    <a:ext uri="{28A0092B-C50C-407E-A947-70E740481C1C}">
                      <a14:useLocalDpi xmlns:a14="http://schemas.microsoft.com/office/drawing/2010/main"/>
                    </a:ext>
                  </a:extLst>
                </a:blip>
                <a:srcRect/>
                <a:stretch>
                  <a:fillRect/>
                </a:stretch>
              </p:blipFill>
              <p:spPr bwMode="auto">
                <a:xfrm>
                  <a:off x="10224786" y="3353255"/>
                  <a:ext cx="720679"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a:extLst>
                    <a:ext uri="{FF2B5EF4-FFF2-40B4-BE49-F238E27FC236}">
                      <a16:creationId xmlns:a16="http://schemas.microsoft.com/office/drawing/2014/main" id="{BF388926-3E3C-4E23-B619-CA687D421ADE}"/>
                    </a:ext>
                  </a:extLst>
                </p:cNvPr>
                <p:cNvSpPr txBox="1"/>
                <p:nvPr/>
              </p:nvSpPr>
              <p:spPr>
                <a:xfrm>
                  <a:off x="9586294" y="4132600"/>
                  <a:ext cx="19976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Personalize</a:t>
                  </a:r>
                </a:p>
              </p:txBody>
            </p:sp>
          </p:grpSp>
          <p:sp>
            <p:nvSpPr>
              <p:cNvPr id="30" name="TextBox 29">
                <a:extLst>
                  <a:ext uri="{FF2B5EF4-FFF2-40B4-BE49-F238E27FC236}">
                    <a16:creationId xmlns:a16="http://schemas.microsoft.com/office/drawing/2014/main" id="{E0C32DEE-CFF6-4155-8A95-D73B03AE44C1}"/>
                  </a:ext>
                </a:extLst>
              </p:cNvPr>
              <p:cNvSpPr txBox="1"/>
              <p:nvPr/>
            </p:nvSpPr>
            <p:spPr>
              <a:xfrm>
                <a:off x="6557904" y="3641514"/>
                <a:ext cx="697627"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予測</a:t>
                </a:r>
              </a:p>
            </p:txBody>
          </p:sp>
          <p:grpSp>
            <p:nvGrpSpPr>
              <p:cNvPr id="35" name="Group 34"/>
              <p:cNvGrpSpPr/>
              <p:nvPr/>
            </p:nvGrpSpPr>
            <p:grpSpPr>
              <a:xfrm>
                <a:off x="9273949" y="3749448"/>
                <a:ext cx="1734770" cy="1110334"/>
                <a:chOff x="10323836" y="3546541"/>
                <a:chExt cx="1734770" cy="1110334"/>
              </a:xfrm>
            </p:grpSpPr>
            <p:sp>
              <p:nvSpPr>
                <p:cNvPr id="39" name="TextBox 38">
                  <a:extLst>
                    <a:ext uri="{FF2B5EF4-FFF2-40B4-BE49-F238E27FC236}">
                      <a16:creationId xmlns:a16="http://schemas.microsoft.com/office/drawing/2014/main" id="{F81FA4BF-C11E-4D80-A408-BEEB89BC2AC2}"/>
                    </a:ext>
                  </a:extLst>
                </p:cNvPr>
                <p:cNvSpPr txBox="1"/>
                <p:nvPr/>
              </p:nvSpPr>
              <p:spPr>
                <a:xfrm>
                  <a:off x="10323836" y="4318321"/>
                  <a:ext cx="173477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Forecast</a:t>
                  </a:r>
                </a:p>
              </p:txBody>
            </p:sp>
            <p:pic>
              <p:nvPicPr>
                <p:cNvPr id="41" name="Graphic 24">
                  <a:extLst>
                    <a:ext uri="{FF2B5EF4-FFF2-40B4-BE49-F238E27FC236}">
                      <a16:creationId xmlns:a16="http://schemas.microsoft.com/office/drawing/2014/main" id="{D3D71707-522E-9E49-93F5-8C195A09463D}"/>
                    </a:ext>
                  </a:extLst>
                </p:cNvPr>
                <p:cNvPicPr>
                  <a:picLocks noChangeAspect="1"/>
                </p:cNvPicPr>
                <p:nvPr/>
              </p:nvPicPr>
              <p:blipFill>
                <a:blip r:embed="rId13" cstate="hqprint">
                  <a:extLst>
                    <a:ext uri="{28A0092B-C50C-407E-A947-70E740481C1C}">
                      <a14:useLocalDpi xmlns:a14="http://schemas.microsoft.com/office/drawing/2010/main"/>
                    </a:ext>
                    <a:ext uri="{96DAC541-7B7A-43D3-8B79-37D633B846F1}">
                      <asvg:svgBlip xmlns="" xmlns:asvg="http://schemas.microsoft.com/office/drawing/2016/SVG/main" r:embed="rId14"/>
                    </a:ext>
                  </a:extLst>
                </a:blip>
                <a:stretch>
                  <a:fillRect/>
                </a:stretch>
              </p:blipFill>
              <p:spPr>
                <a:xfrm>
                  <a:off x="10835621" y="3546541"/>
                  <a:ext cx="711200" cy="711200"/>
                </a:xfrm>
                <a:prstGeom prst="rect">
                  <a:avLst/>
                </a:prstGeom>
              </p:spPr>
            </p:pic>
          </p:grpSp>
        </p:grpSp>
      </p:grpSp>
    </p:spTree>
    <p:custDataLst>
      <p:tags r:id="rId1"/>
    </p:custDataLst>
    <p:extLst>
      <p:ext uri="{BB962C8B-B14F-4D97-AF65-F5344CB8AC3E}">
        <p14:creationId xmlns:p14="http://schemas.microsoft.com/office/powerpoint/2010/main" val="3902107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b="1" smtClean="0"/>
              <a:t>翻訳する</a:t>
            </a:r>
            <a:r>
              <a:rPr kumimoji="1" lang="en-US" altLang="ja-JP" sz="2800" b="1" smtClean="0"/>
              <a:t>CSV</a:t>
            </a:r>
            <a:r>
              <a:rPr kumimoji="1" lang="ja-JP" altLang="en-US" sz="2800" b="1" smtClean="0"/>
              <a:t>ファイルと翻訳された</a:t>
            </a:r>
            <a:r>
              <a:rPr kumimoji="1" lang="en-US" altLang="ja-JP" sz="2800" b="1" smtClean="0"/>
              <a:t>CSV</a:t>
            </a:r>
            <a:r>
              <a:rPr kumimoji="1" lang="ja-JP" altLang="en-US" sz="2800" b="1" smtClean="0"/>
              <a:t>ファイル</a:t>
            </a:r>
            <a:endParaRPr kumimoji="1" lang="ja-JP" altLang="en-US" sz="2800" b="1"/>
          </a:p>
        </p:txBody>
      </p:sp>
      <p:sp>
        <p:nvSpPr>
          <p:cNvPr id="4" name="正方形/長方形 3"/>
          <p:cNvSpPr/>
          <p:nvPr/>
        </p:nvSpPr>
        <p:spPr>
          <a:xfrm>
            <a:off x="655607" y="4554747"/>
            <a:ext cx="5641676" cy="810478"/>
          </a:xfrm>
          <a:prstGeom prst="rect">
            <a:avLst/>
          </a:prstGeom>
          <a:solidFill>
            <a:schemeClr val="accent1">
              <a:lumMod val="10000"/>
              <a:lumOff val="90000"/>
            </a:schemeClr>
          </a:solidFill>
        </p:spPr>
        <p:txBody>
          <a:bodyPr wrap="square">
            <a:spAutoFit/>
          </a:bodyPr>
          <a:lstStyle/>
          <a:p>
            <a:pPr>
              <a:lnSpc>
                <a:spcPts val="1400"/>
              </a:lnSpc>
            </a:pPr>
            <a:r>
              <a:rPr lang="en-US" altLang="ja-JP" sz="1200" b="1"/>
              <a:t>20200105,Bear,</a:t>
            </a:r>
            <a:r>
              <a:rPr lang="ja-JP" altLang="en-US" sz="1200" b="1"/>
              <a:t>出荷が早かったのは良かった。</a:t>
            </a:r>
          </a:p>
          <a:p>
            <a:pPr>
              <a:lnSpc>
                <a:spcPts val="1400"/>
              </a:lnSpc>
            </a:pPr>
            <a:r>
              <a:rPr lang="en-US" altLang="ja-JP" sz="1200" b="1"/>
              <a:t>20200216,Bär,</a:t>
            </a:r>
            <a:r>
              <a:rPr lang="ja-JP" altLang="en-US" sz="1200" b="1"/>
              <a:t>送料は安くしてほしい</a:t>
            </a:r>
          </a:p>
          <a:p>
            <a:pPr>
              <a:lnSpc>
                <a:spcPts val="1400"/>
              </a:lnSpc>
            </a:pPr>
            <a:r>
              <a:rPr lang="en-US" altLang="ja-JP" sz="1200" b="1"/>
              <a:t>20200327,Ours,</a:t>
            </a:r>
            <a:r>
              <a:rPr lang="ja-JP" altLang="en-US" sz="1200" b="1"/>
              <a:t>カラーバリエーションはもっと欲しい</a:t>
            </a:r>
          </a:p>
          <a:p>
            <a:pPr>
              <a:lnSpc>
                <a:spcPts val="1400"/>
              </a:lnSpc>
            </a:pPr>
            <a:r>
              <a:rPr lang="en-US" altLang="ja-JP" sz="1200" b="1"/>
              <a:t>20200408,</a:t>
            </a:r>
            <a:r>
              <a:rPr lang="ja-JP" altLang="en-US" sz="1200" b="1"/>
              <a:t>クマ</a:t>
            </a:r>
            <a:r>
              <a:rPr lang="en-US" altLang="ja-JP" sz="1200" b="1"/>
              <a:t>,</a:t>
            </a:r>
            <a:r>
              <a:rPr lang="ja-JP" altLang="en-US" sz="1200" b="1"/>
              <a:t>また注文したいです。</a:t>
            </a:r>
          </a:p>
        </p:txBody>
      </p:sp>
      <p:sp>
        <p:nvSpPr>
          <p:cNvPr id="5" name="フローチャート: 書類 4"/>
          <p:cNvSpPr/>
          <p:nvPr/>
        </p:nvSpPr>
        <p:spPr>
          <a:xfrm>
            <a:off x="655607" y="4019911"/>
            <a:ext cx="5641676"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翻訳した</a:t>
            </a:r>
            <a:r>
              <a:rPr lang="en-US" altLang="ja-JP" sz="1400" b="1" smtClean="0"/>
              <a:t>CSV</a:t>
            </a:r>
            <a:r>
              <a:rPr lang="ja-JP" altLang="en-US" sz="1400" b="1" smtClean="0"/>
              <a:t>ファイル（</a:t>
            </a:r>
            <a:r>
              <a:rPr lang="en-US" altLang="ja-JP" sz="1400" b="1" smtClean="0"/>
              <a:t>trans_csv_out.txt</a:t>
            </a:r>
            <a:r>
              <a:rPr lang="ja-JP" altLang="en-US" sz="1400" b="1" smtClean="0"/>
              <a:t>）</a:t>
            </a:r>
            <a:endParaRPr kumimoji="1" lang="ja-JP" altLang="en-US" sz="1400" b="1"/>
          </a:p>
        </p:txBody>
      </p:sp>
      <p:sp>
        <p:nvSpPr>
          <p:cNvPr id="6" name="正方形/長方形 5"/>
          <p:cNvSpPr/>
          <p:nvPr/>
        </p:nvSpPr>
        <p:spPr>
          <a:xfrm>
            <a:off x="655607" y="1975449"/>
            <a:ext cx="5641676" cy="810478"/>
          </a:xfrm>
          <a:prstGeom prst="rect">
            <a:avLst/>
          </a:prstGeom>
          <a:solidFill>
            <a:schemeClr val="accent1">
              <a:lumMod val="10000"/>
              <a:lumOff val="90000"/>
            </a:schemeClr>
          </a:solidFill>
        </p:spPr>
        <p:txBody>
          <a:bodyPr wrap="square">
            <a:spAutoFit/>
          </a:bodyPr>
          <a:lstStyle/>
          <a:p>
            <a:pPr>
              <a:lnSpc>
                <a:spcPts val="1400"/>
              </a:lnSpc>
            </a:pPr>
            <a:r>
              <a:rPr lang="en-US" altLang="ja-JP" sz="1200" b="1"/>
              <a:t>20200105,"Bear","It was good that shipment was quick."</a:t>
            </a:r>
          </a:p>
          <a:p>
            <a:pPr>
              <a:lnSpc>
                <a:spcPts val="1400"/>
              </a:lnSpc>
            </a:pPr>
            <a:r>
              <a:rPr lang="en-US" altLang="ja-JP" sz="1200" b="1"/>
              <a:t>20200216,"Bär","Ich möchte, dass die Versandkosten günstiger sind."</a:t>
            </a:r>
          </a:p>
          <a:p>
            <a:pPr>
              <a:lnSpc>
                <a:spcPts val="1400"/>
              </a:lnSpc>
            </a:pPr>
            <a:r>
              <a:rPr lang="en-US" altLang="ja-JP" sz="1200" b="1"/>
              <a:t>20200327,"Ours","Je veux plus de variations de couleurs."</a:t>
            </a:r>
          </a:p>
          <a:p>
            <a:pPr>
              <a:lnSpc>
                <a:spcPts val="1400"/>
              </a:lnSpc>
            </a:pPr>
            <a:r>
              <a:rPr lang="en-US" altLang="ja-JP" sz="1200" b="1"/>
              <a:t>20200408,"</a:t>
            </a:r>
            <a:r>
              <a:rPr lang="ja-JP" altLang="en-US" sz="1200" b="1"/>
              <a:t>クマ</a:t>
            </a:r>
            <a:r>
              <a:rPr lang="en-US" altLang="ja-JP" sz="1200" b="1"/>
              <a:t>","</a:t>
            </a:r>
            <a:r>
              <a:rPr lang="ja-JP" altLang="en-US" sz="1200" b="1"/>
              <a:t>また注文したいです。</a:t>
            </a:r>
            <a:r>
              <a:rPr lang="en-US" altLang="ja-JP" sz="1200" b="1"/>
              <a:t>"</a:t>
            </a:r>
            <a:endParaRPr lang="ja-JP" altLang="en-US" sz="1200" b="1"/>
          </a:p>
        </p:txBody>
      </p:sp>
      <p:sp>
        <p:nvSpPr>
          <p:cNvPr id="7" name="フローチャート: 書類 6"/>
          <p:cNvSpPr/>
          <p:nvPr/>
        </p:nvSpPr>
        <p:spPr>
          <a:xfrm>
            <a:off x="655607" y="1440613"/>
            <a:ext cx="5641676"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翻訳する</a:t>
            </a:r>
            <a:r>
              <a:rPr lang="en-US" altLang="ja-JP" sz="1400" b="1" smtClean="0"/>
              <a:t>CSV</a:t>
            </a:r>
            <a:r>
              <a:rPr lang="ja-JP" altLang="en-US" sz="1400" b="1" smtClean="0"/>
              <a:t>ファイル（</a:t>
            </a:r>
            <a:r>
              <a:rPr lang="en-US" altLang="ja-JP" sz="1400" b="1" smtClean="0"/>
              <a:t>trans_csv_in.csv</a:t>
            </a:r>
            <a:r>
              <a:rPr lang="ja-JP" altLang="en-US" sz="1400" b="1" smtClean="0"/>
              <a:t>）</a:t>
            </a:r>
            <a:endParaRPr kumimoji="1" lang="ja-JP" altLang="en-US" sz="1400" b="1"/>
          </a:p>
        </p:txBody>
      </p:sp>
      <p:sp>
        <p:nvSpPr>
          <p:cNvPr id="8" name="下矢印 7"/>
          <p:cNvSpPr/>
          <p:nvPr/>
        </p:nvSpPr>
        <p:spPr>
          <a:xfrm>
            <a:off x="2415396" y="3088054"/>
            <a:ext cx="1846053" cy="6297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433978" y="3062584"/>
            <a:ext cx="6003984" cy="523220"/>
          </a:xfrm>
          <a:prstGeom prst="rect">
            <a:avLst/>
          </a:prstGeom>
          <a:noFill/>
        </p:spPr>
        <p:txBody>
          <a:bodyPr wrap="square" rtlCol="0">
            <a:spAutoFit/>
          </a:bodyPr>
          <a:lstStyle/>
          <a:p>
            <a:r>
              <a:rPr kumimoji="1" lang="en-US" altLang="ja-JP" sz="2800" smtClean="0">
                <a:latin typeface="Amazon Ember Light" panose="020B0403020204020204" pitchFamily="34" charset="0"/>
                <a:ea typeface="Amazon Ember Light" panose="020B0403020204020204" pitchFamily="34" charset="0"/>
                <a:cs typeface="Amazon Ember Light" panose="020B0403020204020204" pitchFamily="34" charset="0"/>
              </a:rPr>
              <a:t>translate.translate_text( ) </a:t>
            </a:r>
            <a:r>
              <a:rPr kumimoji="1" lang="ja-JP" altLang="en-US" sz="2800"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sz="2800"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383787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en-US" altLang="ja-JP" sz="3200" b="1" smtClean="0"/>
              <a:t>JSON</a:t>
            </a:r>
            <a:r>
              <a:rPr kumimoji="1" lang="ja-JP" altLang="en-US" sz="3200" b="1" smtClean="0"/>
              <a:t>ファイルを翻訳する（</a:t>
            </a:r>
            <a:r>
              <a:rPr kumimoji="1" lang="en-US" altLang="ja-JP" sz="3200" b="1" smtClean="0"/>
              <a:t>P78</a:t>
            </a:r>
            <a:r>
              <a:rPr kumimoji="1" lang="ja-JP" altLang="en-US" sz="3200" b="1" smtClean="0"/>
              <a:t>～</a:t>
            </a:r>
            <a:r>
              <a:rPr kumimoji="1" lang="en-US" altLang="ja-JP" sz="3200" b="1" smtClean="0"/>
              <a:t>P81</a:t>
            </a:r>
            <a:r>
              <a:rPr kumimoji="1" lang="ja-JP" altLang="en-US" sz="3200" b="1" smtClean="0"/>
              <a:t>）</a:t>
            </a:r>
            <a:endParaRPr kumimoji="1" lang="ja-JP" altLang="en-US" sz="3200" b="1"/>
          </a:p>
        </p:txBody>
      </p:sp>
      <p:sp>
        <p:nvSpPr>
          <p:cNvPr id="4" name="フローチャート: 書類 3"/>
          <p:cNvSpPr/>
          <p:nvPr/>
        </p:nvSpPr>
        <p:spPr>
          <a:xfrm>
            <a:off x="280836" y="1440613"/>
            <a:ext cx="6965353"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a:t>JSON</a:t>
            </a:r>
            <a:r>
              <a:rPr lang="ja-JP" altLang="en-US" sz="1600" b="1" smtClean="0"/>
              <a:t>ファイルを翻訳するプログラム</a:t>
            </a:r>
            <a:r>
              <a:rPr kumimoji="1" lang="ja-JP" altLang="en-US" sz="1600" b="1" smtClean="0"/>
              <a:t>（</a:t>
            </a:r>
            <a:r>
              <a:rPr kumimoji="1" lang="en-US" altLang="ja-JP" sz="1600" b="1" smtClean="0"/>
              <a:t>trans_json.py</a:t>
            </a:r>
            <a:r>
              <a:rPr kumimoji="1" lang="ja-JP" altLang="en-US" sz="1600" b="1" smtClean="0"/>
              <a:t>）</a:t>
            </a:r>
            <a:r>
              <a:rPr kumimoji="1" lang="en-US" altLang="ja-JP" sz="1600" b="1" smtClean="0"/>
              <a:t>P80</a:t>
            </a:r>
            <a:endParaRPr kumimoji="1" lang="ja-JP" altLang="en-US" sz="1600" b="1"/>
          </a:p>
        </p:txBody>
      </p:sp>
      <p:sp>
        <p:nvSpPr>
          <p:cNvPr id="5" name="テキスト ボックス 4"/>
          <p:cNvSpPr txBox="1"/>
          <p:nvPr/>
        </p:nvSpPr>
        <p:spPr>
          <a:xfrm>
            <a:off x="280836" y="1975449"/>
            <a:ext cx="6965353" cy="4402487"/>
          </a:xfrm>
          <a:prstGeom prst="rect">
            <a:avLst/>
          </a:prstGeom>
          <a:solidFill>
            <a:schemeClr val="tx2">
              <a:lumMod val="20000"/>
              <a:lumOff val="80000"/>
            </a:schemeClr>
          </a:solidFill>
        </p:spPr>
        <p:txBody>
          <a:bodyPr wrap="square" rtlCol="0">
            <a:spAutoFit/>
          </a:bodyPr>
          <a:lstStyle/>
          <a:p>
            <a:pPr>
              <a:lnSpc>
                <a:spcPts val="1400"/>
              </a:lnSpc>
            </a:pPr>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pPr>
              <a:lnSpc>
                <a:spcPts val="1400"/>
              </a:lnSpc>
            </a:pPr>
            <a:r>
              <a:rPr lang="en-US" altLang="ja-JP" sz="1400" b="1">
                <a:solidFill>
                  <a:srgbClr val="008000"/>
                </a:solidFill>
                <a:latin typeface="Consolas" panose="020B0609020204030204" pitchFamily="49" charset="0"/>
              </a:rPr>
              <a:t># json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json</a:t>
            </a: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pprint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リージョンを指定して </a:t>
            </a:r>
            <a:r>
              <a:rPr lang="en-US" altLang="ja-JP" sz="1400" b="1">
                <a:solidFill>
                  <a:srgbClr val="008000"/>
                </a:solidFill>
                <a:latin typeface="Consolas" panose="020B0609020204030204" pitchFamily="49" charset="0"/>
              </a:rPr>
              <a:t>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'us-east-2'</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入力ファイルを開く</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'trans_json_in.json'</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'r'</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encoding</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'utf-8'</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file_in:</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JSON </a:t>
            </a:r>
            <a:r>
              <a:rPr lang="ja-JP" altLang="en-US" sz="1400" b="1">
                <a:solidFill>
                  <a:srgbClr val="008000"/>
                </a:solidFill>
                <a:latin typeface="Consolas" panose="020B0609020204030204" pitchFamily="49" charset="0"/>
              </a:rPr>
              <a:t>ファイルを読み込む</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reviews = json.load(file_in)</a:t>
            </a:r>
          </a:p>
          <a:p>
            <a:pPr>
              <a:lnSpc>
                <a:spcPts val="1400"/>
              </a:lnSpc>
            </a:pPr>
            <a:r>
              <a:rPr lang="en-US" altLang="ja-JP" sz="1400" b="1">
                <a:solidFill>
                  <a:srgbClr val="000000"/>
                </a:solidFill>
                <a:latin typeface="Consolas" panose="020B0609020204030204" pitchFamily="49" charset="0"/>
              </a:rPr>
              <a:t>  pprint.pprint(reviews)</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レビューを１件ずつ処理する</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for</a:t>
            </a:r>
            <a:r>
              <a:rPr lang="en-US" altLang="ja-JP" sz="1400" b="1">
                <a:solidFill>
                  <a:srgbClr val="000000"/>
                </a:solidFill>
                <a:latin typeface="Consolas" panose="020B0609020204030204" pitchFamily="49" charset="0"/>
              </a:rPr>
              <a:t> review </a:t>
            </a:r>
            <a:r>
              <a:rPr lang="en-US" altLang="ja-JP" sz="1400" b="1">
                <a:solidFill>
                  <a:srgbClr val="AF00DB"/>
                </a:solidFill>
                <a:latin typeface="Consolas" panose="020B0609020204030204" pitchFamily="49" charset="0"/>
              </a:rPr>
              <a:t>in</a:t>
            </a:r>
            <a:r>
              <a:rPr lang="en-US" altLang="ja-JP" sz="1400" b="1">
                <a:solidFill>
                  <a:srgbClr val="000000"/>
                </a:solidFill>
                <a:latin typeface="Consolas" panose="020B0609020204030204" pitchFamily="49" charset="0"/>
              </a:rPr>
              <a:t> reviews:</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レビューの本文を翻訳する</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result = translate.translate_text(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=review[</a:t>
            </a:r>
            <a:r>
              <a:rPr lang="en-US" altLang="ja-JP" sz="1400" b="1">
                <a:solidFill>
                  <a:srgbClr val="A31515"/>
                </a:solidFill>
                <a:latin typeface="Consolas" panose="020B0609020204030204" pitchFamily="49" charset="0"/>
              </a:rPr>
              <a:t>'Text'</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SourceLanguageCode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'auto'</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TargetLanguageCode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'ja'</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レビューの本文を翻訳結果に置き換える</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review[</a:t>
            </a:r>
            <a:r>
              <a:rPr lang="en-US" altLang="ja-JP" sz="1400" b="1">
                <a:solidFill>
                  <a:srgbClr val="A31515"/>
                </a:solidFill>
                <a:latin typeface="Consolas" panose="020B0609020204030204" pitchFamily="49" charset="0"/>
              </a:rPr>
              <a:t>'Text'</a:t>
            </a:r>
            <a:r>
              <a:rPr lang="en-US" altLang="ja-JP" sz="1400" b="1">
                <a:solidFill>
                  <a:srgbClr val="000000"/>
                </a:solidFill>
                <a:latin typeface="Consolas" panose="020B0609020204030204" pitchFamily="49" charset="0"/>
              </a:rPr>
              <a:t>] = result[</a:t>
            </a:r>
            <a:r>
              <a:rPr lang="en-US" altLang="ja-JP" sz="1400" b="1">
                <a:solidFill>
                  <a:srgbClr val="A31515"/>
                </a:solidFill>
                <a:latin typeface="Consolas" panose="020B0609020204030204" pitchFamily="49" charset="0"/>
              </a:rPr>
              <a:t>'TranslatedText'</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'trans_json_out.json'</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'w'</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encoding</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'utf-8'</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file_out: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JSON </a:t>
            </a:r>
            <a:r>
              <a:rPr lang="ja-JP" altLang="en-US" sz="1400" b="1">
                <a:solidFill>
                  <a:srgbClr val="008000"/>
                </a:solidFill>
                <a:latin typeface="Consolas" panose="020B0609020204030204" pitchFamily="49" charset="0"/>
              </a:rPr>
              <a:t>ファイルを書き込む</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json.dump(reviews, file_out, </a:t>
            </a:r>
            <a:r>
              <a:rPr lang="en-US" altLang="ja-JP" sz="1400" b="1">
                <a:solidFill>
                  <a:srgbClr val="001080"/>
                </a:solidFill>
                <a:latin typeface="Consolas" panose="020B0609020204030204" pitchFamily="49" charset="0"/>
              </a:rPr>
              <a:t>indent</a:t>
            </a:r>
            <a:r>
              <a:rPr lang="en-US" altLang="ja-JP" sz="1400" b="1">
                <a:solidFill>
                  <a:srgbClr val="000000"/>
                </a:solidFill>
                <a:latin typeface="Consolas" panose="020B0609020204030204" pitchFamily="49" charset="0"/>
              </a:rPr>
              <a:t>=</a:t>
            </a:r>
            <a:r>
              <a:rPr lang="en-US" altLang="ja-JP" sz="1400" b="1">
                <a:solidFill>
                  <a:srgbClr val="098658"/>
                </a:solidFill>
                <a:latin typeface="Consolas" panose="020B0609020204030204" pitchFamily="49" charset="0"/>
              </a:rPr>
              <a:t>4</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ensure_ascii</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False</a:t>
            </a:r>
            <a:r>
              <a:rPr lang="en-US" altLang="ja-JP" sz="1400" b="1">
                <a:solidFill>
                  <a:srgbClr val="000000"/>
                </a:solidFill>
                <a:latin typeface="Consolas" panose="020B0609020204030204" pitchFamily="49" charset="0"/>
              </a:rPr>
              <a:t>)</a:t>
            </a:r>
          </a:p>
        </p:txBody>
      </p:sp>
    </p:spTree>
    <p:extLst>
      <p:ext uri="{BB962C8B-B14F-4D97-AF65-F5344CB8AC3E}">
        <p14:creationId xmlns:p14="http://schemas.microsoft.com/office/powerpoint/2010/main" val="1110723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b="1"/>
              <a:t>翻訳</a:t>
            </a:r>
            <a:r>
              <a:rPr kumimoji="1" lang="ja-JP" altLang="en-US" sz="2800" b="1" smtClean="0"/>
              <a:t>する</a:t>
            </a:r>
            <a:r>
              <a:rPr kumimoji="1" lang="en-US" altLang="ja-JP" sz="2800" b="1" smtClean="0"/>
              <a:t>JSON</a:t>
            </a:r>
            <a:r>
              <a:rPr kumimoji="1" lang="ja-JP" altLang="en-US" sz="2800" b="1" smtClean="0"/>
              <a:t>ファイルと翻訳された</a:t>
            </a:r>
            <a:r>
              <a:rPr kumimoji="1" lang="en-US" altLang="ja-JP" sz="2800" b="1" smtClean="0"/>
              <a:t>JSON</a:t>
            </a:r>
            <a:r>
              <a:rPr kumimoji="1" lang="ja-JP" altLang="en-US" sz="2800" b="1" smtClean="0"/>
              <a:t>ファイル</a:t>
            </a:r>
            <a:endParaRPr kumimoji="1" lang="ja-JP" altLang="en-US" sz="2800" b="1"/>
          </a:p>
        </p:txBody>
      </p:sp>
      <p:sp>
        <p:nvSpPr>
          <p:cNvPr id="4" name="正方形/長方形 3"/>
          <p:cNvSpPr/>
          <p:nvPr/>
        </p:nvSpPr>
        <p:spPr>
          <a:xfrm>
            <a:off x="646981" y="1975449"/>
            <a:ext cx="5641676" cy="4154984"/>
          </a:xfrm>
          <a:prstGeom prst="rect">
            <a:avLst/>
          </a:prstGeom>
          <a:solidFill>
            <a:schemeClr val="accent1">
              <a:lumMod val="10000"/>
              <a:lumOff val="90000"/>
            </a:schemeClr>
          </a:solidFill>
        </p:spPr>
        <p:txBody>
          <a:bodyPr wrap="square">
            <a:spAutoFit/>
          </a:bodyPr>
          <a:lstStyle/>
          <a:p>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"20200105"</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"Bear"</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"It was good that shipment was quick."</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"20200216"</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"Bär"</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"Ich möchte, dass die Versandkosten günstiger sind."</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"20200327"</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"Ours"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"Je veux plus de variations de couleurs."</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"20200408"</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ja-JP" altLang="en-US" sz="1200" b="1">
                <a:solidFill>
                  <a:srgbClr val="A31515"/>
                </a:solidFill>
                <a:latin typeface="Consolas" panose="020B0609020204030204" pitchFamily="49" charset="0"/>
              </a:rPr>
              <a:t>クマ</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ja-JP" altLang="en-US" sz="1200" b="1">
                <a:solidFill>
                  <a:srgbClr val="A31515"/>
                </a:solidFill>
                <a:latin typeface="Consolas" panose="020B0609020204030204" pitchFamily="49" charset="0"/>
              </a:rPr>
              <a:t>また注文したいです。</a:t>
            </a:r>
            <a:r>
              <a:rPr lang="en-US" altLang="ja-JP" sz="1200" b="1">
                <a:solidFill>
                  <a:srgbClr val="A31515"/>
                </a:solidFill>
                <a:latin typeface="Consolas" panose="020B0609020204030204" pitchFamily="49" charset="0"/>
              </a:rPr>
              <a:t>"</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a:t>
            </a:r>
          </a:p>
        </p:txBody>
      </p:sp>
      <p:sp>
        <p:nvSpPr>
          <p:cNvPr id="5" name="フローチャート: 書類 4"/>
          <p:cNvSpPr/>
          <p:nvPr/>
        </p:nvSpPr>
        <p:spPr>
          <a:xfrm>
            <a:off x="646981" y="1440613"/>
            <a:ext cx="5641676"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翻訳する</a:t>
            </a:r>
            <a:r>
              <a:rPr lang="en-US" altLang="ja-JP" sz="1400" b="1"/>
              <a:t>JSON</a:t>
            </a:r>
            <a:r>
              <a:rPr lang="ja-JP" altLang="en-US" sz="1400" b="1" smtClean="0"/>
              <a:t>ファイル（</a:t>
            </a:r>
            <a:r>
              <a:rPr lang="en-US" altLang="ja-JP" sz="1400" b="1" smtClean="0"/>
              <a:t>trans_json_in.json</a:t>
            </a:r>
            <a:r>
              <a:rPr lang="ja-JP" altLang="en-US" sz="1400" b="1" smtClean="0"/>
              <a:t>）</a:t>
            </a:r>
            <a:endParaRPr kumimoji="1" lang="ja-JP" altLang="en-US" sz="1400" b="1"/>
          </a:p>
        </p:txBody>
      </p:sp>
      <p:sp>
        <p:nvSpPr>
          <p:cNvPr id="6" name="正方形/長方形 5"/>
          <p:cNvSpPr/>
          <p:nvPr/>
        </p:nvSpPr>
        <p:spPr>
          <a:xfrm>
            <a:off x="6932762" y="1975449"/>
            <a:ext cx="4471357" cy="4154984"/>
          </a:xfrm>
          <a:prstGeom prst="rect">
            <a:avLst/>
          </a:prstGeom>
          <a:solidFill>
            <a:schemeClr val="accent1">
              <a:lumMod val="10000"/>
              <a:lumOff val="90000"/>
            </a:schemeClr>
          </a:solidFill>
        </p:spPr>
        <p:txBody>
          <a:bodyPr wrap="square">
            <a:spAutoFit/>
          </a:bodyPr>
          <a:lstStyle/>
          <a:p>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"20200105"</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"Bear"</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ja-JP" altLang="en-US" sz="1200" b="1">
                <a:solidFill>
                  <a:srgbClr val="A31515"/>
                </a:solidFill>
                <a:latin typeface="Consolas" panose="020B0609020204030204" pitchFamily="49" charset="0"/>
              </a:rPr>
              <a:t>出荷が早かったのは良かった。</a:t>
            </a:r>
            <a:r>
              <a:rPr lang="en-US" altLang="ja-JP" sz="1200" b="1">
                <a:solidFill>
                  <a:srgbClr val="A31515"/>
                </a:solidFill>
                <a:latin typeface="Consolas" panose="020B0609020204030204" pitchFamily="49" charset="0"/>
              </a:rPr>
              <a:t>"</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"20200216"</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"Bär"</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ja-JP" altLang="en-US" sz="1200" b="1">
                <a:solidFill>
                  <a:srgbClr val="A31515"/>
                </a:solidFill>
                <a:latin typeface="Consolas" panose="020B0609020204030204" pitchFamily="49" charset="0"/>
              </a:rPr>
              <a:t>送料は安くしてほしい</a:t>
            </a:r>
            <a:r>
              <a:rPr lang="en-US" altLang="ja-JP" sz="1200" b="1">
                <a:solidFill>
                  <a:srgbClr val="A31515"/>
                </a:solidFill>
                <a:latin typeface="Consolas" panose="020B0609020204030204" pitchFamily="49" charset="0"/>
              </a:rPr>
              <a:t>"</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"20200327"</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"Ours"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ja-JP" altLang="en-US" sz="1200" b="1">
                <a:solidFill>
                  <a:srgbClr val="A31515"/>
                </a:solidFill>
                <a:latin typeface="Consolas" panose="020B0609020204030204" pitchFamily="49" charset="0"/>
              </a:rPr>
              <a:t>カラーバリエーションはもっと欲しい</a:t>
            </a:r>
            <a:r>
              <a:rPr lang="en-US" altLang="ja-JP" sz="1200" b="1">
                <a:solidFill>
                  <a:srgbClr val="A31515"/>
                </a:solidFill>
                <a:latin typeface="Consolas" panose="020B0609020204030204" pitchFamily="49" charset="0"/>
              </a:rPr>
              <a:t>"</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"20200408"</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ja-JP" altLang="en-US" sz="1200" b="1">
                <a:solidFill>
                  <a:srgbClr val="A31515"/>
                </a:solidFill>
                <a:latin typeface="Consolas" panose="020B0609020204030204" pitchFamily="49" charset="0"/>
              </a:rPr>
              <a:t>クマ</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ja-JP" altLang="en-US" sz="1200" b="1">
                <a:solidFill>
                  <a:srgbClr val="A31515"/>
                </a:solidFill>
                <a:latin typeface="Consolas" panose="020B0609020204030204" pitchFamily="49" charset="0"/>
              </a:rPr>
              <a:t>また注文したいです。</a:t>
            </a:r>
            <a:r>
              <a:rPr lang="en-US" altLang="ja-JP" sz="1200" b="1">
                <a:solidFill>
                  <a:srgbClr val="A31515"/>
                </a:solidFill>
                <a:latin typeface="Consolas" panose="020B0609020204030204" pitchFamily="49" charset="0"/>
              </a:rPr>
              <a:t>"</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a:t>
            </a:r>
          </a:p>
        </p:txBody>
      </p:sp>
      <p:sp>
        <p:nvSpPr>
          <p:cNvPr id="7" name="フローチャート: 書類 6"/>
          <p:cNvSpPr/>
          <p:nvPr/>
        </p:nvSpPr>
        <p:spPr>
          <a:xfrm>
            <a:off x="6932762" y="1440613"/>
            <a:ext cx="4471357"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翻訳</a:t>
            </a:r>
            <a:r>
              <a:rPr lang="ja-JP" altLang="en-US" sz="1400" b="1"/>
              <a:t>した</a:t>
            </a:r>
            <a:r>
              <a:rPr lang="en-US" altLang="ja-JP" sz="1400" b="1" smtClean="0"/>
              <a:t>JSON</a:t>
            </a:r>
            <a:r>
              <a:rPr lang="ja-JP" altLang="en-US" sz="1400" b="1" smtClean="0"/>
              <a:t>ファイル（</a:t>
            </a:r>
            <a:r>
              <a:rPr lang="en-US" altLang="ja-JP" sz="1400" b="1" smtClean="0"/>
              <a:t>trans_json_out.json</a:t>
            </a:r>
            <a:r>
              <a:rPr lang="ja-JP" altLang="en-US" sz="1400" b="1" smtClean="0"/>
              <a:t>）</a:t>
            </a:r>
            <a:endParaRPr kumimoji="1" lang="ja-JP" altLang="en-US" sz="1400" b="1"/>
          </a:p>
        </p:txBody>
      </p:sp>
      <p:sp>
        <p:nvSpPr>
          <p:cNvPr id="8" name="右矢印 7"/>
          <p:cNvSpPr/>
          <p:nvPr/>
        </p:nvSpPr>
        <p:spPr>
          <a:xfrm>
            <a:off x="6166449" y="5034875"/>
            <a:ext cx="888521" cy="12422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183810" y="6202599"/>
            <a:ext cx="6003984" cy="523220"/>
          </a:xfrm>
          <a:prstGeom prst="rect">
            <a:avLst/>
          </a:prstGeom>
          <a:noFill/>
        </p:spPr>
        <p:txBody>
          <a:bodyPr wrap="square" rtlCol="0">
            <a:spAutoFit/>
          </a:bodyPr>
          <a:lstStyle/>
          <a:p>
            <a:r>
              <a:rPr kumimoji="1" lang="en-US" altLang="ja-JP" sz="2800" smtClean="0">
                <a:latin typeface="Amazon Ember Light" panose="020B0403020204020204" pitchFamily="34" charset="0"/>
                <a:ea typeface="Amazon Ember Light" panose="020B0403020204020204" pitchFamily="34" charset="0"/>
                <a:cs typeface="Amazon Ember Light" panose="020B0403020204020204" pitchFamily="34" charset="0"/>
              </a:rPr>
              <a:t>translate.translate_text( ) </a:t>
            </a:r>
            <a:r>
              <a:rPr kumimoji="1" lang="ja-JP" altLang="en-US" sz="2800"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sz="2800"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817965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A552-AA18-452F-9E1D-3F6AE35015D0}"/>
              </a:ext>
            </a:extLst>
          </p:cNvPr>
          <p:cNvSpPr>
            <a:spLocks noGrp="1"/>
          </p:cNvSpPr>
          <p:nvPr>
            <p:ph type="title" idx="4294967295"/>
          </p:nvPr>
        </p:nvSpPr>
        <p:spPr>
          <a:xfrm>
            <a:off x="0" y="365125"/>
            <a:ext cx="9034463" cy="474663"/>
          </a:xfrm>
        </p:spPr>
        <p:txBody>
          <a:bodyPr rtlCol="0">
            <a:normAutofit fontScale="90000"/>
          </a:bodyPr>
          <a:lstStyle/>
          <a:p>
            <a:pPr rtl="0"/>
            <a:r>
              <a:rPr lang="ja-JP"/>
              <a:t>Amazon Polly</a:t>
            </a:r>
          </a:p>
        </p:txBody>
      </p:sp>
      <p:sp>
        <p:nvSpPr>
          <p:cNvPr id="13" name="Content Placeholder 12">
            <a:extLst>
              <a:ext uri="{FF2B5EF4-FFF2-40B4-BE49-F238E27FC236}">
                <a16:creationId xmlns:a16="http://schemas.microsoft.com/office/drawing/2014/main" id="{48749D8E-7B99-4344-8667-426897690178}"/>
              </a:ext>
            </a:extLst>
          </p:cNvPr>
          <p:cNvSpPr>
            <a:spLocks noGrp="1"/>
          </p:cNvSpPr>
          <p:nvPr>
            <p:ph idx="4294967295"/>
          </p:nvPr>
        </p:nvSpPr>
        <p:spPr>
          <a:xfrm>
            <a:off x="5857875" y="2884488"/>
            <a:ext cx="6334125" cy="3062287"/>
          </a:xfrm>
        </p:spPr>
        <p:txBody>
          <a:bodyPr rtlCol="0"/>
          <a:lstStyle/>
          <a:p>
            <a:pPr rtl="0">
              <a:lnSpc>
                <a:spcPct val="100000"/>
              </a:lnSpc>
            </a:pPr>
            <a:r>
              <a:rPr lang="ja-JP" sz="2000" dirty="0">
                <a:ea typeface="Meiryo" panose="020B0604030504040204" pitchFamily="34" charset="-128"/>
              </a:rPr>
              <a:t>プレーンテキストまたは音声合成マークアップ言語 (SSML) フォーマットから音声を生成する</a:t>
            </a:r>
          </a:p>
          <a:p>
            <a:pPr rtl="0">
              <a:lnSpc>
                <a:spcPct val="100000"/>
              </a:lnSpc>
            </a:pPr>
            <a:r>
              <a:rPr lang="ja-JP" sz="2000" dirty="0">
                <a:ea typeface="Meiryo" panose="020B0604030504040204" pitchFamily="34" charset="-128"/>
              </a:rPr>
              <a:t>複数の音声フォーマットで出力を作成する</a:t>
            </a:r>
          </a:p>
          <a:p>
            <a:pPr rtl="0">
              <a:lnSpc>
                <a:spcPct val="100000"/>
              </a:lnSpc>
            </a:pPr>
            <a:r>
              <a:rPr lang="ja-JP" sz="2000" dirty="0">
                <a:ea typeface="Meiryo" panose="020B0604030504040204" pitchFamily="34" charset="-128"/>
              </a:rPr>
              <a:t>従量課金制で、AWS インフラストラクチャを使ってコストを抑える</a:t>
            </a:r>
          </a:p>
        </p:txBody>
      </p:sp>
      <p:sp>
        <p:nvSpPr>
          <p:cNvPr id="14" name="Text Placeholder 13">
            <a:extLst>
              <a:ext uri="{FF2B5EF4-FFF2-40B4-BE49-F238E27FC236}">
                <a16:creationId xmlns:a16="http://schemas.microsoft.com/office/drawing/2014/main" id="{8EEB2974-4A9B-46C9-9115-DF82B371416C}"/>
              </a:ext>
            </a:extLst>
          </p:cNvPr>
          <p:cNvSpPr>
            <a:spLocks noGrp="1"/>
          </p:cNvSpPr>
          <p:nvPr>
            <p:ph type="body" sz="quarter" idx="4294967295"/>
          </p:nvPr>
        </p:nvSpPr>
        <p:spPr>
          <a:xfrm>
            <a:off x="5068888" y="1524000"/>
            <a:ext cx="7123112" cy="962025"/>
          </a:xfrm>
        </p:spPr>
        <p:txBody>
          <a:bodyPr rtlCol="0">
            <a:normAutofit lnSpcReduction="10000"/>
          </a:bodyPr>
          <a:lstStyle/>
          <a:p>
            <a:pPr rtl="0">
              <a:lnSpc>
                <a:spcPct val="100000"/>
              </a:lnSpc>
            </a:pPr>
            <a:r>
              <a:rPr lang="ja-JP" sz="2000" dirty="0">
                <a:ea typeface="Meiryo" panose="020B0604030504040204" pitchFamily="34" charset="-128"/>
              </a:rPr>
              <a:t>Amazon Polly はテキストを</a:t>
            </a:r>
            <a:r>
              <a:rPr lang="ja-JP" sz="2000" dirty="0">
                <a:solidFill>
                  <a:schemeClr val="accent5"/>
                </a:solidFill>
                <a:ea typeface="Meiryo" panose="020B0604030504040204" pitchFamily="34" charset="-128"/>
              </a:rPr>
              <a:t>自然な音声に変換する</a:t>
            </a:r>
            <a:r>
              <a:rPr lang="ja-JP" sz="2000" dirty="0">
                <a:ea typeface="Meiryo" panose="020B0604030504040204" pitchFamily="34" charset="-128"/>
              </a:rPr>
              <a:t>マネージドサービスです。Amazon Polly は複数の言語をサポートし、さまざまな音声の種類があります。</a:t>
            </a:r>
            <a:endParaRPr lang="en-US" sz="2000" dirty="0">
              <a:ea typeface="Meiryo" panose="020B0604030504040204" pitchFamily="34" charset="-128"/>
            </a:endParaRPr>
          </a:p>
        </p:txBody>
      </p:sp>
      <p:sp>
        <p:nvSpPr>
          <p:cNvPr id="12" name="Text Placeholder 13">
            <a:extLst>
              <a:ext uri="{FF2B5EF4-FFF2-40B4-BE49-F238E27FC236}">
                <a16:creationId xmlns:a16="http://schemas.microsoft.com/office/drawing/2014/main" id="{390F43E5-68CC-45FA-A950-ACCF87AE5E89}"/>
              </a:ext>
            </a:extLst>
          </p:cNvPr>
          <p:cNvSpPr txBox="1">
            <a:spLocks/>
          </p:cNvSpPr>
          <p:nvPr/>
        </p:nvSpPr>
        <p:spPr>
          <a:xfrm>
            <a:off x="677253" y="2762233"/>
            <a:ext cx="2885748" cy="13843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ja-JP" sz="2400" b="0" i="0" u="none" strike="noStrike" kern="1200" cap="none" spc="0" normalizeH="0" baseline="0" noProof="0">
                <a:ln>
                  <a:noFill/>
                </a:ln>
                <a:solidFill>
                  <a:srgbClr val="000000">
                    <a:lumMod val="85000"/>
                    <a:lumOff val="15000"/>
                  </a:srgbClr>
                </a:solidFill>
                <a:effectLst/>
                <a:uLnTx/>
                <a:uFillTx/>
                <a:latin typeface="Amazon Ember" panose="020B0603020204020204" pitchFamily="34" charset="0"/>
              </a:rPr>
              <a:t>Amazon Polly</a:t>
            </a:r>
          </a:p>
        </p:txBody>
      </p:sp>
      <p:pic>
        <p:nvPicPr>
          <p:cNvPr id="11" name="Graphic 10">
            <a:extLst>
              <a:ext uri="{FF2B5EF4-FFF2-40B4-BE49-F238E27FC236}">
                <a16:creationId xmlns:a16="http://schemas.microsoft.com/office/drawing/2014/main" id="{E907F944-32D9-4A36-9530-B286059FF0DF}"/>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1657714" y="2000267"/>
            <a:ext cx="711200" cy="711200"/>
          </a:xfrm>
          <a:prstGeom prst="rect">
            <a:avLst/>
          </a:prstGeom>
        </p:spPr>
      </p:pic>
      <p:sp>
        <p:nvSpPr>
          <p:cNvPr id="15" name="Rectangle 14">
            <a:extLst>
              <a:ext uri="{FF2B5EF4-FFF2-40B4-BE49-F238E27FC236}">
                <a16:creationId xmlns:a16="http://schemas.microsoft.com/office/drawing/2014/main" id="{304BF780-88B9-402B-9C3F-C70B15FE22DF}"/>
              </a:ext>
              <a:ext uri="{C183D7F6-B498-43B3-948B-1728B52AA6E4}">
                <adec:decorative xmlns="" xmlns:adec="http://schemas.microsoft.com/office/drawing/2017/decorative" val="1"/>
              </a:ext>
            </a:extLst>
          </p:cNvPr>
          <p:cNvSpPr/>
          <p:nvPr/>
        </p:nvSpPr>
        <p:spPr>
          <a:xfrm>
            <a:off x="677253" y="1644651"/>
            <a:ext cx="2743200" cy="2514600"/>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Tree>
    <p:custDataLst>
      <p:tags r:id="rId1"/>
    </p:custDataLst>
    <p:extLst>
      <p:ext uri="{BB962C8B-B14F-4D97-AF65-F5344CB8AC3E}">
        <p14:creationId xmlns:p14="http://schemas.microsoft.com/office/powerpoint/2010/main" val="839588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17F-9C38-4821-9879-DB3EBDB409BB}"/>
              </a:ext>
            </a:extLst>
          </p:cNvPr>
          <p:cNvSpPr>
            <a:spLocks noGrp="1"/>
          </p:cNvSpPr>
          <p:nvPr>
            <p:ph type="title" idx="4294967295"/>
          </p:nvPr>
        </p:nvSpPr>
        <p:spPr>
          <a:xfrm>
            <a:off x="0" y="365125"/>
            <a:ext cx="9034463" cy="474663"/>
          </a:xfrm>
        </p:spPr>
        <p:txBody>
          <a:bodyPr rtlCol="0">
            <a:normAutofit fontScale="90000"/>
          </a:bodyPr>
          <a:lstStyle/>
          <a:p>
            <a:pPr rtl="0"/>
            <a:r>
              <a:rPr lang="ja-JP">
                <a:ea typeface="Meiryo" panose="020B0604030504040204" pitchFamily="34" charset="-128"/>
              </a:rPr>
              <a:t>Amazon Polly のユースケース</a:t>
            </a:r>
          </a:p>
        </p:txBody>
      </p:sp>
      <p:pic>
        <p:nvPicPr>
          <p:cNvPr id="10" name="Content Placeholder 9">
            <a:extLst>
              <a:ext uri="{FF2B5EF4-FFF2-40B4-BE49-F238E27FC236}">
                <a16:creationId xmlns:a16="http://schemas.microsoft.com/office/drawing/2014/main" id="{F5DC5393-1296-44C5-9A84-29F8817C4092}"/>
              </a:ext>
              <a:ext uri="{C183D7F6-B498-43B3-948B-1728B52AA6E4}">
                <adec:decorative xmlns="" xmlns:adec="http://schemas.microsoft.com/office/drawing/2017/decorative" val="1"/>
              </a:ext>
            </a:extLst>
          </p:cNvPr>
          <p:cNvPicPr>
            <a:picLocks noGrp="1" noChangeAspect="1"/>
          </p:cNvPicPr>
          <p:nvPr>
            <p:ph idx="4294967295"/>
          </p:nvPr>
        </p:nvPicPr>
        <p:blipFill>
          <a:blip r:embed="rId4" cstate="hqprint">
            <a:extLst>
              <a:ext uri="{28A0092B-C50C-407E-A947-70E740481C1C}">
                <a14:useLocalDpi xmlns:a14="http://schemas.microsoft.com/office/drawing/2010/main"/>
              </a:ext>
            </a:extLst>
          </a:blip>
          <a:stretch>
            <a:fillRect/>
          </a:stretch>
        </p:blipFill>
        <p:spPr>
          <a:xfrm>
            <a:off x="0" y="1422400"/>
            <a:ext cx="3122613" cy="1757363"/>
          </a:xfrm>
        </p:spPr>
      </p:pic>
      <p:grpSp>
        <p:nvGrpSpPr>
          <p:cNvPr id="3" name="Group 2" descr="Amazon Polly use cases include News service production, language training, navigation systems, and animation production. ">
            <a:extLst>
              <a:ext uri="{FF2B5EF4-FFF2-40B4-BE49-F238E27FC236}">
                <a16:creationId xmlns:a16="http://schemas.microsoft.com/office/drawing/2014/main" id="{2A006D7B-8715-4899-8E45-33B845B0F14C}"/>
              </a:ext>
            </a:extLst>
          </p:cNvPr>
          <p:cNvGrpSpPr/>
          <p:nvPr/>
        </p:nvGrpSpPr>
        <p:grpSpPr>
          <a:xfrm>
            <a:off x="1761550" y="1410890"/>
            <a:ext cx="8574732" cy="4597074"/>
            <a:chOff x="1761550" y="1410890"/>
            <a:chExt cx="8574732" cy="4597074"/>
          </a:xfrm>
        </p:grpSpPr>
        <p:pic>
          <p:nvPicPr>
            <p:cNvPr id="12" name="Picture 11">
              <a:extLst>
                <a:ext uri="{FF2B5EF4-FFF2-40B4-BE49-F238E27FC236}">
                  <a16:creationId xmlns:a16="http://schemas.microsoft.com/office/drawing/2014/main" id="{D831B72A-2CA1-4E15-8445-E8A7D72590B9}"/>
                </a:ext>
                <a:ext uri="{C183D7F6-B498-43B3-948B-1728B52AA6E4}">
                  <adec:decorative xmlns="" xmlns:adec="http://schemas.microsoft.com/office/drawing/2017/decorative" val="1"/>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1761550" y="3873115"/>
              <a:ext cx="3202632" cy="2134849"/>
            </a:xfrm>
            <a:prstGeom prst="rect">
              <a:avLst/>
            </a:prstGeom>
          </p:spPr>
        </p:pic>
        <p:pic>
          <p:nvPicPr>
            <p:cNvPr id="14" name="Picture 13">
              <a:extLst>
                <a:ext uri="{FF2B5EF4-FFF2-40B4-BE49-F238E27FC236}">
                  <a16:creationId xmlns:a16="http://schemas.microsoft.com/office/drawing/2014/main" id="{68CAF582-4A91-4217-96A9-97268D3CCBB8}"/>
                </a:ext>
                <a:ext uri="{C183D7F6-B498-43B3-948B-1728B52AA6E4}">
                  <adec:decorative xmlns="" xmlns:adec="http://schemas.microsoft.com/office/drawing/2017/decorative" val="1"/>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7263642" y="1410890"/>
              <a:ext cx="3072640" cy="1780515"/>
            </a:xfrm>
            <a:prstGeom prst="rect">
              <a:avLst/>
            </a:prstGeom>
          </p:spPr>
        </p:pic>
        <p:pic>
          <p:nvPicPr>
            <p:cNvPr id="16" name="Picture 15">
              <a:extLst>
                <a:ext uri="{FF2B5EF4-FFF2-40B4-BE49-F238E27FC236}">
                  <a16:creationId xmlns:a16="http://schemas.microsoft.com/office/drawing/2014/main" id="{458FD26B-E734-422D-80CA-0B60B2A4D30B}"/>
                </a:ext>
                <a:ext uri="{C183D7F6-B498-43B3-948B-1728B52AA6E4}">
                  <adec:decorative xmlns="" xmlns:adec="http://schemas.microsoft.com/office/drawing/2017/decorative" val="1"/>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7263642" y="3916326"/>
              <a:ext cx="3072640" cy="2048426"/>
            </a:xfrm>
            <a:prstGeom prst="rect">
              <a:avLst/>
            </a:prstGeom>
          </p:spPr>
        </p:pic>
      </p:grpSp>
      <p:sp>
        <p:nvSpPr>
          <p:cNvPr id="17" name="TextBox 16">
            <a:extLst>
              <a:ext uri="{FF2B5EF4-FFF2-40B4-BE49-F238E27FC236}">
                <a16:creationId xmlns:a16="http://schemas.microsoft.com/office/drawing/2014/main" id="{B3EA7A4D-57C6-495C-827D-C5C2C79C93F2}"/>
              </a:ext>
            </a:extLst>
          </p:cNvPr>
          <p:cNvSpPr txBox="1"/>
          <p:nvPr/>
        </p:nvSpPr>
        <p:spPr>
          <a:xfrm>
            <a:off x="1985950" y="3224212"/>
            <a:ext cx="275383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ニュースサービス制作</a:t>
            </a:r>
          </a:p>
        </p:txBody>
      </p:sp>
      <p:sp>
        <p:nvSpPr>
          <p:cNvPr id="18" name="TextBox 17">
            <a:extLst>
              <a:ext uri="{FF2B5EF4-FFF2-40B4-BE49-F238E27FC236}">
                <a16:creationId xmlns:a16="http://schemas.microsoft.com/office/drawing/2014/main" id="{3BC75BA9-B36B-4A7B-AD26-640F8E745122}"/>
              </a:ext>
            </a:extLst>
          </p:cNvPr>
          <p:cNvSpPr txBox="1"/>
          <p:nvPr/>
        </p:nvSpPr>
        <p:spPr>
          <a:xfrm>
            <a:off x="2501090" y="6019945"/>
            <a:ext cx="172354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ナビシステム</a:t>
            </a:r>
          </a:p>
        </p:txBody>
      </p:sp>
      <p:sp>
        <p:nvSpPr>
          <p:cNvPr id="19" name="TextBox 18">
            <a:extLst>
              <a:ext uri="{FF2B5EF4-FFF2-40B4-BE49-F238E27FC236}">
                <a16:creationId xmlns:a16="http://schemas.microsoft.com/office/drawing/2014/main" id="{27B41965-C0E5-4FB3-A2D2-4A0B8E1DEEA2}"/>
              </a:ext>
            </a:extLst>
          </p:cNvPr>
          <p:cNvSpPr txBox="1"/>
          <p:nvPr/>
        </p:nvSpPr>
        <p:spPr>
          <a:xfrm>
            <a:off x="8113684" y="3224212"/>
            <a:ext cx="121058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語学研修</a:t>
            </a:r>
          </a:p>
        </p:txBody>
      </p:sp>
      <p:sp>
        <p:nvSpPr>
          <p:cNvPr id="20" name="TextBox 19">
            <a:extLst>
              <a:ext uri="{FF2B5EF4-FFF2-40B4-BE49-F238E27FC236}">
                <a16:creationId xmlns:a16="http://schemas.microsoft.com/office/drawing/2014/main" id="{EDBB0D2A-19DB-44FB-998E-C90C9E7470FB}"/>
              </a:ext>
            </a:extLst>
          </p:cNvPr>
          <p:cNvSpPr txBox="1"/>
          <p:nvPr/>
        </p:nvSpPr>
        <p:spPr>
          <a:xfrm>
            <a:off x="7562315" y="6019945"/>
            <a:ext cx="2475293"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00"/>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アニメーション制作</a:t>
            </a:r>
          </a:p>
        </p:txBody>
      </p:sp>
    </p:spTree>
    <p:custDataLst>
      <p:tags r:id="rId1"/>
    </p:custDataLst>
    <p:extLst>
      <p:ext uri="{BB962C8B-B14F-4D97-AF65-F5344CB8AC3E}">
        <p14:creationId xmlns:p14="http://schemas.microsoft.com/office/powerpoint/2010/main" val="2799858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テキストから音声ファイルを作成する（</a:t>
            </a:r>
            <a:r>
              <a:rPr kumimoji="1" lang="en-US" altLang="ja-JP" sz="2800" smtClean="0"/>
              <a:t>P88</a:t>
            </a:r>
            <a:r>
              <a:rPr kumimoji="1" lang="ja-JP" altLang="en-US" sz="2800" smtClean="0"/>
              <a:t>～</a:t>
            </a:r>
            <a:r>
              <a:rPr kumimoji="1" lang="en-US" altLang="ja-JP" sz="2800" smtClean="0"/>
              <a:t>P92</a:t>
            </a:r>
            <a:r>
              <a:rPr kumimoji="1" lang="ja-JP" altLang="en-US" sz="2800" smtClean="0"/>
              <a:t>）</a:t>
            </a:r>
            <a:endParaRPr kumimoji="1" lang="ja-JP" altLang="en-US" sz="2800"/>
          </a:p>
        </p:txBody>
      </p:sp>
      <p:sp>
        <p:nvSpPr>
          <p:cNvPr id="4" name="フローチャート: 書類 3"/>
          <p:cNvSpPr/>
          <p:nvPr/>
        </p:nvSpPr>
        <p:spPr>
          <a:xfrm>
            <a:off x="280836" y="1440613"/>
            <a:ext cx="6965353"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t>テキスト</a:t>
            </a:r>
            <a:r>
              <a:rPr lang="ja-JP" altLang="en-US" sz="1600" b="1" smtClean="0"/>
              <a:t>から音声ファイルを作成するプログラム</a:t>
            </a:r>
            <a:r>
              <a:rPr kumimoji="1" lang="ja-JP" altLang="en-US" sz="1600" b="1" smtClean="0"/>
              <a:t>（</a:t>
            </a:r>
            <a:r>
              <a:rPr kumimoji="1" lang="en-US" altLang="ja-JP" sz="1600" b="1" smtClean="0"/>
              <a:t>polly_synth.py</a:t>
            </a:r>
            <a:r>
              <a:rPr kumimoji="1" lang="ja-JP" altLang="en-US" sz="1600" b="1" smtClean="0"/>
              <a:t>）</a:t>
            </a:r>
            <a:r>
              <a:rPr kumimoji="1" lang="en-US" altLang="ja-JP" sz="1600" b="1" smtClean="0"/>
              <a:t>P89</a:t>
            </a:r>
            <a:endParaRPr kumimoji="1" lang="ja-JP" altLang="en-US" sz="1600" b="1"/>
          </a:p>
        </p:txBody>
      </p:sp>
      <p:sp>
        <p:nvSpPr>
          <p:cNvPr id="5" name="テキスト ボックス 4"/>
          <p:cNvSpPr txBox="1"/>
          <p:nvPr/>
        </p:nvSpPr>
        <p:spPr>
          <a:xfrm>
            <a:off x="280836" y="1975449"/>
            <a:ext cx="6465021" cy="4516621"/>
          </a:xfrm>
          <a:prstGeom prst="rect">
            <a:avLst/>
          </a:prstGeom>
          <a:solidFill>
            <a:schemeClr val="tx2">
              <a:lumMod val="20000"/>
              <a:lumOff val="80000"/>
            </a:schemeClr>
          </a:solidFill>
        </p:spPr>
        <p:txBody>
          <a:bodyPr wrap="square" rtlCol="0">
            <a:spAutoFit/>
          </a:bodyPr>
          <a:lstStyle/>
          <a:p>
            <a:pPr>
              <a:lnSpc>
                <a:spcPts val="1500"/>
              </a:lnSpc>
            </a:pPr>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pPr>
              <a:lnSpc>
                <a:spcPts val="1500"/>
              </a:lnSpc>
            </a:pPr>
            <a:r>
              <a:rPr lang="en-US" altLang="ja-JP" sz="1400" b="1">
                <a:solidFill>
                  <a:srgbClr val="008000"/>
                </a:solidFill>
                <a:latin typeface="Consolas" panose="020B0609020204030204" pitchFamily="49" charset="0"/>
              </a:rPr>
              <a:t># contextlib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contextlib</a:t>
            </a:r>
          </a:p>
          <a:p>
            <a:pPr>
              <a:lnSpc>
                <a:spcPts val="1500"/>
              </a:lnSpc>
            </a:pPr>
            <a:r>
              <a:rPr lang="en-US" altLang="ja-JP" sz="1400" b="1">
                <a:solidFill>
                  <a:srgbClr val="008000"/>
                </a:solidFill>
                <a:latin typeface="Consolas" panose="020B0609020204030204" pitchFamily="49" charset="0"/>
              </a:rPr>
              <a:t># os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os</a:t>
            </a:r>
          </a:p>
          <a:p>
            <a:pPr>
              <a:lnSpc>
                <a:spcPts val="1500"/>
              </a:lnSpc>
            </a:pPr>
            <a:r>
              <a:rPr lang="en-US" altLang="ja-JP" sz="1400" b="1">
                <a:solidFill>
                  <a:srgbClr val="008000"/>
                </a:solidFill>
                <a:latin typeface="Consolas" panose="020B0609020204030204" pitchFamily="49" charset="0"/>
              </a:rPr>
              <a:t># 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a:t>
            </a:r>
          </a:p>
          <a:p>
            <a:pPr>
              <a:lnSpc>
                <a:spcPts val="15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a:t>
            </a:r>
            <a:r>
              <a:rPr lang="ja-JP" altLang="en-US" sz="1400" b="1">
                <a:solidFill>
                  <a:srgbClr val="A31515"/>
                </a:solidFill>
                <a:latin typeface="Consolas" panose="020B0609020204030204" pitchFamily="49" charset="0"/>
              </a:rPr>
              <a:t>こんにちは！音声合成を使ったプログラムを一緒に作りましょう。</a:t>
            </a:r>
            <a:r>
              <a:rPr lang="en-US" altLang="ja-JP" sz="1400" b="1">
                <a:solidFill>
                  <a:srgbClr val="A31515"/>
                </a:solidFill>
                <a:latin typeface="Consolas" panose="020B0609020204030204" pitchFamily="49" charset="0"/>
              </a:rPr>
              <a:t>'</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テキストから音声を合成</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000000"/>
                </a:solidFill>
                <a:latin typeface="Consolas" panose="020B0609020204030204" pitchFamily="49" charset="0"/>
              </a:rPr>
              <a:t>result = polly.synthesize_speech(</a:t>
            </a:r>
          </a:p>
          <a:p>
            <a:pPr>
              <a:lnSpc>
                <a:spcPts val="15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OutputFormat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'mp3'</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VoiceId</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'Mizuki'</a:t>
            </a:r>
            <a:r>
              <a:rPr lang="en-US" altLang="ja-JP" sz="1400" b="1">
                <a:solidFill>
                  <a:srgbClr val="000000"/>
                </a:solidFill>
                <a:latin typeface="Consolas" panose="020B0609020204030204" pitchFamily="49" charset="0"/>
              </a:rPr>
              <a:t>)</a:t>
            </a:r>
          </a:p>
          <a:p>
            <a:pPr>
              <a:lnSpc>
                <a:spcPts val="15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出力ファイルのパス</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000000"/>
                </a:solidFill>
                <a:latin typeface="Consolas" panose="020B0609020204030204" pitchFamily="49" charset="0"/>
              </a:rPr>
              <a:t>path = </a:t>
            </a:r>
            <a:r>
              <a:rPr lang="en-US" altLang="ja-JP" sz="1400" b="1">
                <a:solidFill>
                  <a:srgbClr val="A31515"/>
                </a:solidFill>
                <a:latin typeface="Consolas" panose="020B0609020204030204" pitchFamily="49" charset="0"/>
              </a:rPr>
              <a:t>'polly_synth.mp3'</a:t>
            </a:r>
            <a:endParaRPr lang="en-US" altLang="ja-JP" sz="1400" b="1">
              <a:solidFill>
                <a:srgbClr val="000000"/>
              </a:solidFill>
              <a:latin typeface="Consolas" panose="020B0609020204030204" pitchFamily="49" charset="0"/>
            </a:endParaRPr>
          </a:p>
          <a:p>
            <a:pPr>
              <a:lnSpc>
                <a:spcPts val="15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音声のストリームを開く</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contextlib.closing(result[</a:t>
            </a:r>
            <a:r>
              <a:rPr lang="en-US" altLang="ja-JP" sz="1400" b="1">
                <a:solidFill>
                  <a:srgbClr val="A31515"/>
                </a:solidFill>
                <a:latin typeface="Consolas" panose="020B0609020204030204" pitchFamily="49" charset="0"/>
              </a:rPr>
              <a:t>'AudioStream'</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stream:</a:t>
            </a:r>
          </a:p>
          <a:p>
            <a:pPr>
              <a:lnSpc>
                <a:spcPts val="15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pPr>
              <a:lnSpc>
                <a:spcPts val="1500"/>
              </a:lnSpc>
            </a:pPr>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(path, </a:t>
            </a:r>
            <a:r>
              <a:rPr lang="en-US" altLang="ja-JP" sz="1400" b="1">
                <a:solidFill>
                  <a:srgbClr val="A31515"/>
                </a:solidFill>
                <a:latin typeface="Consolas" panose="020B0609020204030204" pitchFamily="49" charset="0"/>
              </a:rPr>
              <a:t>'wb'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pPr>
              <a:lnSpc>
                <a:spcPts val="15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.write(stream.read())</a:t>
            </a:r>
          </a:p>
          <a:p>
            <a:pPr>
              <a:lnSpc>
                <a:spcPts val="15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出力ファイルを再生する</a:t>
            </a:r>
            <a:endParaRPr lang="ja-JP" altLang="en-US" sz="1400" b="1">
              <a:solidFill>
                <a:srgbClr val="000000"/>
              </a:solidFill>
              <a:latin typeface="Consolas" panose="020B0609020204030204" pitchFamily="49" charset="0"/>
            </a:endParaRPr>
          </a:p>
          <a:p>
            <a:pPr>
              <a:lnSpc>
                <a:spcPts val="1500"/>
              </a:lnSpc>
            </a:pPr>
            <a:r>
              <a:rPr lang="en-US" altLang="ja-JP" sz="1400" b="1">
                <a:solidFill>
                  <a:srgbClr val="AF00DB"/>
                </a:solidFill>
                <a:latin typeface="Consolas" panose="020B0609020204030204" pitchFamily="49" charset="0"/>
              </a:rPr>
              <a:t>if</a:t>
            </a:r>
            <a:r>
              <a:rPr lang="en-US" altLang="ja-JP" sz="1400" b="1">
                <a:solidFill>
                  <a:srgbClr val="000000"/>
                </a:solidFill>
                <a:latin typeface="Consolas" panose="020B0609020204030204" pitchFamily="49" charset="0"/>
              </a:rPr>
              <a:t> os.name == </a:t>
            </a:r>
            <a:r>
              <a:rPr lang="en-US" altLang="ja-JP" sz="1400" b="1">
                <a:solidFill>
                  <a:srgbClr val="A31515"/>
                </a:solidFill>
                <a:latin typeface="Consolas" panose="020B0609020204030204" pitchFamily="49" charset="0"/>
              </a:rPr>
              <a:t>'nt'</a:t>
            </a:r>
            <a:r>
              <a:rPr lang="en-US" altLang="ja-JP" sz="1400" b="1">
                <a:solidFill>
                  <a:srgbClr val="000000"/>
                </a:solidFill>
                <a:latin typeface="Consolas" panose="020B0609020204030204" pitchFamily="49" charset="0"/>
              </a:rPr>
              <a:t>:</a:t>
            </a:r>
          </a:p>
          <a:p>
            <a:pPr>
              <a:lnSpc>
                <a:spcPts val="1500"/>
              </a:lnSpc>
            </a:pPr>
            <a:r>
              <a:rPr lang="en-US" altLang="ja-JP" sz="1400" b="1">
                <a:solidFill>
                  <a:srgbClr val="000000"/>
                </a:solidFill>
                <a:latin typeface="Consolas" panose="020B0609020204030204" pitchFamily="49" charset="0"/>
              </a:rPr>
              <a:t>  os.startfile(path)</a:t>
            </a:r>
          </a:p>
        </p:txBody>
      </p:sp>
      <p:sp>
        <p:nvSpPr>
          <p:cNvPr id="6" name="テキスト ボックス 5"/>
          <p:cNvSpPr txBox="1"/>
          <p:nvPr/>
        </p:nvSpPr>
        <p:spPr>
          <a:xfrm>
            <a:off x="6992190" y="1975449"/>
            <a:ext cx="797463" cy="369332"/>
          </a:xfrm>
          <a:prstGeom prst="rect">
            <a:avLst/>
          </a:prstGeom>
          <a:solidFill>
            <a:schemeClr val="accent4">
              <a:lumMod val="60000"/>
              <a:lumOff val="40000"/>
            </a:schemeClr>
          </a:solidFill>
        </p:spPr>
        <p:txBody>
          <a:bodyPr wrap="square" rtlCol="0">
            <a:spAutoFit/>
          </a:bodyPr>
          <a:lstStyle/>
          <a:p>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Polly</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6992191" y="2344781"/>
            <a:ext cx="4801118" cy="1015663"/>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テキスト</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から音声を合成する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synthesize_speech( Text=</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テキスト</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OutputFormat=</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出力形式</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kumimoji="1"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VoiceId=</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音声</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ID )</a:t>
            </a: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音声合成結果</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7789654" y="1975449"/>
            <a:ext cx="4347716" cy="369332"/>
          </a:xfrm>
          <a:prstGeom prst="rect">
            <a:avLst/>
          </a:prstGeom>
          <a:noFill/>
        </p:spPr>
        <p:txBody>
          <a:bodyPr wrap="square" rtlCol="0">
            <a:spAutoFit/>
          </a:bodyPr>
          <a:lstStyle/>
          <a:p>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synthesize_speech</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86896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音声</a:t>
            </a:r>
            <a:r>
              <a:rPr kumimoji="1" lang="en-US" altLang="ja-JP" sz="2800" smtClean="0"/>
              <a:t>ID</a:t>
            </a:r>
            <a:r>
              <a:rPr kumimoji="1" lang="ja-JP" altLang="en-US" sz="2800" smtClean="0"/>
              <a:t>を指定する（</a:t>
            </a:r>
            <a:r>
              <a:rPr kumimoji="1" lang="en-US" altLang="ja-JP" sz="2800" smtClean="0"/>
              <a:t>P93</a:t>
            </a:r>
            <a:r>
              <a:rPr kumimoji="1" lang="ja-JP" altLang="en-US" sz="2800" smtClean="0"/>
              <a:t>～</a:t>
            </a:r>
            <a:r>
              <a:rPr kumimoji="1" lang="en-US" altLang="ja-JP" sz="2800" smtClean="0"/>
              <a:t>P98</a:t>
            </a:r>
            <a:r>
              <a:rPr kumimoji="1" lang="ja-JP" altLang="en-US" sz="2800" smtClean="0"/>
              <a:t>）</a:t>
            </a:r>
            <a:endParaRPr kumimoji="1" lang="ja-JP" altLang="en-US" sz="2800"/>
          </a:p>
        </p:txBody>
      </p:sp>
      <p:sp>
        <p:nvSpPr>
          <p:cNvPr id="4" name="正方形/長方形 3"/>
          <p:cNvSpPr/>
          <p:nvPr/>
        </p:nvSpPr>
        <p:spPr>
          <a:xfrm>
            <a:off x="419100" y="1294765"/>
            <a:ext cx="2448491" cy="369332"/>
          </a:xfrm>
          <a:prstGeom prst="rect">
            <a:avLst/>
          </a:prstGeom>
        </p:spPr>
        <p:txBody>
          <a:bodyPr wrap="none">
            <a:spAutoFit/>
          </a:bodyPr>
          <a:lstStyle/>
          <a:p>
            <a:r>
              <a:rPr lang="en-US" altLang="ja-JP">
                <a:hlinkClick r:id="rId2"/>
              </a:rPr>
              <a:t>Amazon Polly </a:t>
            </a:r>
            <a:r>
              <a:rPr lang="ja-JP" altLang="en-US">
                <a:hlinkClick r:id="rId2"/>
              </a:rPr>
              <a:t>の音声</a:t>
            </a:r>
            <a:endParaRPr lang="ja-JP" altLang="en-US"/>
          </a:p>
        </p:txBody>
      </p:sp>
      <p:sp>
        <p:nvSpPr>
          <p:cNvPr id="5" name="フローチャート: 書類 4"/>
          <p:cNvSpPr/>
          <p:nvPr/>
        </p:nvSpPr>
        <p:spPr>
          <a:xfrm>
            <a:off x="289463" y="1731428"/>
            <a:ext cx="646502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smtClean="0"/>
              <a:t>音声</a:t>
            </a:r>
            <a:r>
              <a:rPr lang="en-US" altLang="ja-JP" sz="1600" b="1" smtClean="0"/>
              <a:t>ID</a:t>
            </a:r>
            <a:r>
              <a:rPr lang="ja-JP" altLang="en-US" sz="1600" b="1" smtClean="0"/>
              <a:t>の一覧を取得するプログラム</a:t>
            </a:r>
            <a:r>
              <a:rPr kumimoji="1" lang="ja-JP" altLang="en-US" sz="1600" b="1" smtClean="0"/>
              <a:t>（</a:t>
            </a:r>
            <a:r>
              <a:rPr kumimoji="1" lang="en-US" altLang="ja-JP" sz="1600" b="1" smtClean="0"/>
              <a:t>polly_voices.py</a:t>
            </a:r>
            <a:r>
              <a:rPr kumimoji="1" lang="ja-JP" altLang="en-US" sz="1600" b="1" smtClean="0"/>
              <a:t>）</a:t>
            </a:r>
            <a:r>
              <a:rPr kumimoji="1" lang="en-US" altLang="ja-JP" sz="1600" b="1" smtClean="0"/>
              <a:t>P97</a:t>
            </a:r>
            <a:endParaRPr kumimoji="1" lang="ja-JP" altLang="en-US" sz="1600" b="1"/>
          </a:p>
        </p:txBody>
      </p:sp>
      <p:sp>
        <p:nvSpPr>
          <p:cNvPr id="6" name="テキスト ボックス 5"/>
          <p:cNvSpPr txBox="1"/>
          <p:nvPr/>
        </p:nvSpPr>
        <p:spPr>
          <a:xfrm>
            <a:off x="289463" y="2266264"/>
            <a:ext cx="6465021" cy="2246769"/>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pprint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pprint</a:t>
            </a:r>
          </a:p>
          <a:p>
            <a:r>
              <a:rPr lang="en-US" altLang="ja-JP" sz="1400" b="1">
                <a:solidFill>
                  <a:srgbClr val="008000"/>
                </a:solidFill>
                <a:latin typeface="Consolas" panose="020B0609020204030204" pitchFamily="49" charset="0"/>
              </a:rPr>
              <a:t># 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a:t>
            </a:r>
            <a:r>
              <a:rPr lang="en-US" altLang="ja-JP" sz="1400" b="1">
                <a:solidFill>
                  <a:srgbClr val="008000"/>
                </a:solidFill>
                <a:latin typeface="Consolas" panose="020B0609020204030204" pitchFamily="49" charset="0"/>
              </a:rPr>
              <a:t>ID</a:t>
            </a:r>
            <a:r>
              <a:rPr lang="ja-JP" altLang="en-US" sz="1400" b="1">
                <a:solidFill>
                  <a:srgbClr val="008000"/>
                </a:solidFill>
                <a:latin typeface="Consolas" panose="020B0609020204030204" pitchFamily="49" charset="0"/>
              </a:rPr>
              <a:t>の一覧を取得</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polly.describe_voices()</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取得した結果を整形して表示</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pprint.pprint(result)</a:t>
            </a:r>
          </a:p>
        </p:txBody>
      </p:sp>
      <p:pic>
        <p:nvPicPr>
          <p:cNvPr id="7" name="図 6"/>
          <p:cNvPicPr>
            <a:picLocks noChangeAspect="1"/>
          </p:cNvPicPr>
          <p:nvPr/>
        </p:nvPicPr>
        <p:blipFill>
          <a:blip r:embed="rId3"/>
          <a:stretch>
            <a:fillRect/>
          </a:stretch>
        </p:blipFill>
        <p:spPr>
          <a:xfrm>
            <a:off x="5486401" y="2532179"/>
            <a:ext cx="6393688" cy="4190458"/>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3298583579"/>
              </p:ext>
            </p:extLst>
          </p:nvPr>
        </p:nvGraphicFramePr>
        <p:xfrm>
          <a:off x="289463" y="4763198"/>
          <a:ext cx="4800600" cy="1743075"/>
        </p:xfrm>
        <a:graphic>
          <a:graphicData uri="http://schemas.openxmlformats.org/drawingml/2006/table">
            <a:tbl>
              <a:tblPr/>
              <a:tblGrid>
                <a:gridCol w="2019300">
                  <a:extLst>
                    <a:ext uri="{9D8B030D-6E8A-4147-A177-3AD203B41FA5}">
                      <a16:colId xmlns:a16="http://schemas.microsoft.com/office/drawing/2014/main" val="3977778130"/>
                    </a:ext>
                  </a:extLst>
                </a:gridCol>
                <a:gridCol w="1193800">
                  <a:extLst>
                    <a:ext uri="{9D8B030D-6E8A-4147-A177-3AD203B41FA5}">
                      <a16:colId xmlns:a16="http://schemas.microsoft.com/office/drawing/2014/main" val="1058164697"/>
                    </a:ext>
                  </a:extLst>
                </a:gridCol>
                <a:gridCol w="1587500">
                  <a:extLst>
                    <a:ext uri="{9D8B030D-6E8A-4147-A177-3AD203B41FA5}">
                      <a16:colId xmlns:a16="http://schemas.microsoft.com/office/drawing/2014/main" val="3104407820"/>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93128485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Gender</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性別</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3572049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ID</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281177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LanguageCode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言語コード</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9932810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LanguageName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言語名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8466325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Name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名前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1280854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SupportedEngines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文字列のリスト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対応するエンジン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89888087"/>
                  </a:ext>
                </a:extLst>
              </a:tr>
            </a:tbl>
          </a:graphicData>
        </a:graphic>
      </p:graphicFrame>
      <p:sp>
        <p:nvSpPr>
          <p:cNvPr id="9" name="テキスト ボックス 8"/>
          <p:cNvSpPr txBox="1"/>
          <p:nvPr/>
        </p:nvSpPr>
        <p:spPr>
          <a:xfrm>
            <a:off x="6916725" y="1242454"/>
            <a:ext cx="797463" cy="369332"/>
          </a:xfrm>
          <a:prstGeom prst="rect">
            <a:avLst/>
          </a:prstGeom>
          <a:solidFill>
            <a:schemeClr val="accent4">
              <a:lumMod val="60000"/>
              <a:lumOff val="40000"/>
            </a:schemeClr>
          </a:solidFill>
        </p:spPr>
        <p:txBody>
          <a:bodyPr wrap="square" rtlCol="0">
            <a:spAutoFit/>
          </a:bodyPr>
          <a:lstStyle/>
          <a:p>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Polly</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テキスト ボックス 9"/>
          <p:cNvSpPr txBox="1"/>
          <p:nvPr/>
        </p:nvSpPr>
        <p:spPr>
          <a:xfrm>
            <a:off x="6916726" y="1611786"/>
            <a:ext cx="4801118" cy="646331"/>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機能：音声</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ID</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の一覧を取得する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describe_voices(</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戻り値：音声</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ID</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の一覧を含む辞書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テキスト ボックス 10"/>
          <p:cNvSpPr txBox="1"/>
          <p:nvPr/>
        </p:nvSpPr>
        <p:spPr>
          <a:xfrm>
            <a:off x="7693584" y="1241625"/>
            <a:ext cx="3519576" cy="369332"/>
          </a:xfrm>
          <a:prstGeom prst="rect">
            <a:avLst/>
          </a:prstGeom>
          <a:noFill/>
        </p:spPr>
        <p:txBody>
          <a:bodyPr wrap="square" rtlCol="0">
            <a:spAutoFit/>
          </a:bodyPr>
          <a:lstStyle/>
          <a:p>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describe_voices</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037823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en-US" altLang="ja-JP" sz="2800" smtClean="0"/>
              <a:t>synthesize_speech</a:t>
            </a:r>
            <a:r>
              <a:rPr kumimoji="1" lang="ja-JP" altLang="en-US" sz="2800" smtClean="0"/>
              <a:t>メソッドの詳細（</a:t>
            </a:r>
            <a:r>
              <a:rPr kumimoji="1" lang="en-US" altLang="ja-JP" sz="2800" smtClean="0"/>
              <a:t>P99</a:t>
            </a:r>
            <a:r>
              <a:rPr kumimoji="1" lang="ja-JP" altLang="en-US" sz="2800" smtClean="0"/>
              <a:t>～</a:t>
            </a:r>
            <a:r>
              <a:rPr kumimoji="1" lang="en-US" altLang="ja-JP" sz="2800" smtClean="0"/>
              <a:t>P101</a:t>
            </a:r>
            <a:r>
              <a:rPr kumimoji="1" lang="ja-JP" altLang="en-US" sz="2800" smtClean="0"/>
              <a:t>）</a:t>
            </a:r>
            <a:endParaRPr kumimoji="1" lang="ja-JP" altLang="en-US" sz="2800"/>
          </a:p>
        </p:txBody>
      </p:sp>
      <p:sp>
        <p:nvSpPr>
          <p:cNvPr id="4" name="フローチャート: 書類 3"/>
          <p:cNvSpPr/>
          <p:nvPr/>
        </p:nvSpPr>
        <p:spPr>
          <a:xfrm>
            <a:off x="237705" y="1291481"/>
            <a:ext cx="646502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smtClean="0"/>
              <a:t>synthesize_speech</a:t>
            </a:r>
            <a:r>
              <a:rPr lang="ja-JP" altLang="en-US" sz="1600" b="1"/>
              <a:t>メソッド</a:t>
            </a:r>
            <a:r>
              <a:rPr lang="ja-JP" altLang="en-US" sz="1600" b="1" smtClean="0"/>
              <a:t>の引数（</a:t>
            </a:r>
            <a:r>
              <a:rPr lang="en-US" altLang="ja-JP" sz="1600" b="1" smtClean="0"/>
              <a:t>P99</a:t>
            </a:r>
            <a:r>
              <a:rPr lang="ja-JP" altLang="en-US" sz="1600" b="1" smtClean="0"/>
              <a:t>）</a:t>
            </a:r>
            <a:endParaRPr kumimoji="1" lang="ja-JP" altLang="en-US" sz="1600" b="1"/>
          </a:p>
        </p:txBody>
      </p:sp>
      <p:graphicFrame>
        <p:nvGraphicFramePr>
          <p:cNvPr id="5" name="表 4"/>
          <p:cNvGraphicFramePr>
            <a:graphicFrameLocks noGrp="1"/>
          </p:cNvGraphicFramePr>
          <p:nvPr>
            <p:extLst>
              <p:ext uri="{D42A27DB-BD31-4B8C-83A1-F6EECF244321}">
                <p14:modId xmlns:p14="http://schemas.microsoft.com/office/powerpoint/2010/main" val="2705408788"/>
              </p:ext>
            </p:extLst>
          </p:nvPr>
        </p:nvGraphicFramePr>
        <p:xfrm>
          <a:off x="237705" y="1873116"/>
          <a:ext cx="6465021" cy="3946463"/>
        </p:xfrm>
        <a:graphic>
          <a:graphicData uri="http://schemas.openxmlformats.org/drawingml/2006/table">
            <a:tbl>
              <a:tblPr/>
              <a:tblGrid>
                <a:gridCol w="1437676">
                  <a:extLst>
                    <a:ext uri="{9D8B030D-6E8A-4147-A177-3AD203B41FA5}">
                      <a16:colId xmlns:a16="http://schemas.microsoft.com/office/drawing/2014/main" val="4038348646"/>
                    </a:ext>
                  </a:extLst>
                </a:gridCol>
                <a:gridCol w="1133262">
                  <a:extLst>
                    <a:ext uri="{9D8B030D-6E8A-4147-A177-3AD203B41FA5}">
                      <a16:colId xmlns:a16="http://schemas.microsoft.com/office/drawing/2014/main" val="4261610544"/>
                    </a:ext>
                  </a:extLst>
                </a:gridCol>
                <a:gridCol w="651023">
                  <a:extLst>
                    <a:ext uri="{9D8B030D-6E8A-4147-A177-3AD203B41FA5}">
                      <a16:colId xmlns:a16="http://schemas.microsoft.com/office/drawing/2014/main" val="2343176182"/>
                    </a:ext>
                  </a:extLst>
                </a:gridCol>
                <a:gridCol w="3243060">
                  <a:extLst>
                    <a:ext uri="{9D8B030D-6E8A-4147-A177-3AD203B41FA5}">
                      <a16:colId xmlns:a16="http://schemas.microsoft.com/office/drawing/2014/main" val="4180649174"/>
                    </a:ext>
                  </a:extLst>
                </a:gridCol>
              </a:tblGrid>
              <a:tr h="238377">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引数名</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必須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機能</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93276234"/>
                  </a:ext>
                </a:extLst>
              </a:tr>
              <a:tr h="43261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Text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音声を合成するテキスト。プレーンテキストまたは</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SSML</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を記述する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38691287"/>
                  </a:ext>
                </a:extLst>
              </a:tr>
              <a:tr h="64450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OutputFormat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出力形式。</a:t>
                      </a:r>
                      <a:r>
                        <a:rPr lang="en-US" sz="1100" b="1" i="0" u="none" strike="noStrike">
                          <a:solidFill>
                            <a:srgbClr val="000000"/>
                          </a:solidFill>
                          <a:effectLst/>
                          <a:latin typeface="游ゴシック" panose="020B0400000000000000" pitchFamily="50" charset="-128"/>
                          <a:ea typeface="游ゴシック" panose="020B0400000000000000" pitchFamily="50" charset="-128"/>
                        </a:rPr>
                        <a:t>MP3('mp3')、Ogg Vorbis('ogg_vorbis')、PCM('pcm')、JSON('jason')</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のいずれかを指定する。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96915434"/>
                  </a:ext>
                </a:extLst>
              </a:tr>
              <a:tr h="229548">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VoiceId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音声</a:t>
                      </a:r>
                      <a:r>
                        <a:rPr lang="en-US" sz="1100" b="1" i="0" u="none" strike="noStrike">
                          <a:solidFill>
                            <a:srgbClr val="000000"/>
                          </a:solidFill>
                          <a:effectLst/>
                          <a:latin typeface="游ゴシック" panose="020B0400000000000000" pitchFamily="50" charset="-128"/>
                          <a:ea typeface="游ゴシック" panose="020B0400000000000000" pitchFamily="50" charset="-128"/>
                        </a:rPr>
                        <a:t>ID</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90856823"/>
                  </a:ext>
                </a:extLst>
              </a:tr>
              <a:tr h="64450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Engine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音声合成のエンジン。標準音声</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('standard')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、またはニューラル音声</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('neural')</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が選べる。デフォルトは標準音声。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79363630"/>
                  </a:ext>
                </a:extLst>
              </a:tr>
              <a:tr h="43261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LanguageCode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言語コード。バイリンガル音声において、どの言語を使用するのかを指定する。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38304009"/>
                  </a:ext>
                </a:extLst>
              </a:tr>
              <a:tr h="229548">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LexiconNames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文字列のリスト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音声合成に使うレキシコン（語彙集）の名前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13399714"/>
                  </a:ext>
                </a:extLst>
              </a:tr>
              <a:tr h="43261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SampleRate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出力サンプルの周波数。</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Hz</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（ヘルツ）単位で指定する。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73700532"/>
                  </a:ext>
                </a:extLst>
              </a:tr>
              <a:tr h="229548">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SpeechMarkTypes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文字列のリスト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出力するスピーチマークの種類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4844870"/>
                  </a:ext>
                </a:extLst>
              </a:tr>
              <a:tr h="43261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TextType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テキストの形式。デフォルトはプレーンテキスト。</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SSML</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の場合は</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'ssml'</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を指定する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95385226"/>
                  </a:ext>
                </a:extLst>
              </a:tr>
            </a:tbl>
          </a:graphicData>
        </a:graphic>
      </p:graphicFrame>
      <p:sp>
        <p:nvSpPr>
          <p:cNvPr id="6" name="フローチャート: 書類 5"/>
          <p:cNvSpPr/>
          <p:nvPr/>
        </p:nvSpPr>
        <p:spPr>
          <a:xfrm>
            <a:off x="6911675" y="1291481"/>
            <a:ext cx="4863382"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smtClean="0"/>
              <a:t>synthesize_speech</a:t>
            </a:r>
            <a:r>
              <a:rPr lang="ja-JP" altLang="en-US" sz="1600" b="1"/>
              <a:t>メソッド</a:t>
            </a:r>
            <a:r>
              <a:rPr lang="ja-JP" altLang="en-US" sz="1600" b="1" smtClean="0"/>
              <a:t>の戻り値（</a:t>
            </a:r>
            <a:r>
              <a:rPr lang="en-US" altLang="ja-JP" sz="1600" b="1" smtClean="0"/>
              <a:t>P101</a:t>
            </a:r>
            <a:r>
              <a:rPr lang="ja-JP" altLang="en-US" sz="1600" b="1" smtClean="0"/>
              <a:t>）</a:t>
            </a:r>
            <a:endParaRPr kumimoji="1" lang="ja-JP" altLang="en-US" sz="1600" b="1"/>
          </a:p>
        </p:txBody>
      </p:sp>
      <p:graphicFrame>
        <p:nvGraphicFramePr>
          <p:cNvPr id="7" name="表 6"/>
          <p:cNvGraphicFramePr>
            <a:graphicFrameLocks noGrp="1"/>
          </p:cNvGraphicFramePr>
          <p:nvPr>
            <p:extLst>
              <p:ext uri="{D42A27DB-BD31-4B8C-83A1-F6EECF244321}">
                <p14:modId xmlns:p14="http://schemas.microsoft.com/office/powerpoint/2010/main" val="1273263573"/>
              </p:ext>
            </p:extLst>
          </p:nvPr>
        </p:nvGraphicFramePr>
        <p:xfrm>
          <a:off x="6911675" y="1873116"/>
          <a:ext cx="4863383" cy="1102997"/>
        </p:xfrm>
        <a:graphic>
          <a:graphicData uri="http://schemas.openxmlformats.org/drawingml/2006/table">
            <a:tbl>
              <a:tblPr/>
              <a:tblGrid>
                <a:gridCol w="1508429">
                  <a:extLst>
                    <a:ext uri="{9D8B030D-6E8A-4147-A177-3AD203B41FA5}">
                      <a16:colId xmlns:a16="http://schemas.microsoft.com/office/drawing/2014/main" val="23267917"/>
                    </a:ext>
                  </a:extLst>
                </a:gridCol>
                <a:gridCol w="1170333">
                  <a:extLst>
                    <a:ext uri="{9D8B030D-6E8A-4147-A177-3AD203B41FA5}">
                      <a16:colId xmlns:a16="http://schemas.microsoft.com/office/drawing/2014/main" val="1448320373"/>
                    </a:ext>
                  </a:extLst>
                </a:gridCol>
                <a:gridCol w="2184621">
                  <a:extLst>
                    <a:ext uri="{9D8B030D-6E8A-4147-A177-3AD203B41FA5}">
                      <a16:colId xmlns:a16="http://schemas.microsoft.com/office/drawing/2014/main" val="2698666428"/>
                    </a:ext>
                  </a:extLst>
                </a:gridCol>
              </a:tblGrid>
              <a:tr h="283628">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460413957"/>
                  </a:ext>
                </a:extLst>
              </a:tr>
              <a:tr h="273123">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AutoStream</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StreamingBody</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合成された音声ストリーム</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79890942"/>
                  </a:ext>
                </a:extLst>
              </a:tr>
              <a:tr h="273123">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ContentType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ストリームの形式</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57104562"/>
                  </a:ext>
                </a:extLst>
              </a:tr>
              <a:tr h="273123">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RequestCharacters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合成された文字数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60507870"/>
                  </a:ext>
                </a:extLst>
              </a:tr>
            </a:tbl>
          </a:graphicData>
        </a:graphic>
      </p:graphicFrame>
      <p:sp>
        <p:nvSpPr>
          <p:cNvPr id="8" name="フローチャート: 書類 7"/>
          <p:cNvSpPr/>
          <p:nvPr/>
        </p:nvSpPr>
        <p:spPr>
          <a:xfrm>
            <a:off x="6911675" y="3264054"/>
            <a:ext cx="4863382"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smtClean="0"/>
              <a:t>synthesize_speech</a:t>
            </a:r>
            <a:r>
              <a:rPr lang="ja-JP" altLang="en-US" sz="1600" b="1"/>
              <a:t>メソッド</a:t>
            </a:r>
            <a:r>
              <a:rPr lang="ja-JP" altLang="en-US" sz="1600" b="1" smtClean="0"/>
              <a:t>の戻り値（</a:t>
            </a:r>
            <a:r>
              <a:rPr lang="en-US" altLang="ja-JP" sz="1600" b="1" smtClean="0"/>
              <a:t>P101</a:t>
            </a:r>
            <a:r>
              <a:rPr lang="ja-JP" altLang="en-US" sz="1600" b="1" smtClean="0"/>
              <a:t>）</a:t>
            </a:r>
            <a:endParaRPr kumimoji="1" lang="ja-JP" altLang="en-US" sz="1600" b="1"/>
          </a:p>
        </p:txBody>
      </p:sp>
      <p:graphicFrame>
        <p:nvGraphicFramePr>
          <p:cNvPr id="9" name="表 8"/>
          <p:cNvGraphicFramePr>
            <a:graphicFrameLocks noGrp="1"/>
          </p:cNvGraphicFramePr>
          <p:nvPr>
            <p:extLst>
              <p:ext uri="{D42A27DB-BD31-4B8C-83A1-F6EECF244321}">
                <p14:modId xmlns:p14="http://schemas.microsoft.com/office/powerpoint/2010/main" val="543175860"/>
              </p:ext>
            </p:extLst>
          </p:nvPr>
        </p:nvGraphicFramePr>
        <p:xfrm>
          <a:off x="6911675" y="3846347"/>
          <a:ext cx="3429000" cy="1257300"/>
        </p:xfrm>
        <a:graphic>
          <a:graphicData uri="http://schemas.openxmlformats.org/drawingml/2006/table">
            <a:tbl>
              <a:tblPr/>
              <a:tblGrid>
                <a:gridCol w="1436944">
                  <a:extLst>
                    <a:ext uri="{9D8B030D-6E8A-4147-A177-3AD203B41FA5}">
                      <a16:colId xmlns:a16="http://schemas.microsoft.com/office/drawing/2014/main" val="175617567"/>
                    </a:ext>
                  </a:extLst>
                </a:gridCol>
                <a:gridCol w="1992056">
                  <a:extLst>
                    <a:ext uri="{9D8B030D-6E8A-4147-A177-3AD203B41FA5}">
                      <a16:colId xmlns:a16="http://schemas.microsoft.com/office/drawing/2014/main" val="3184409383"/>
                    </a:ext>
                  </a:extLst>
                </a:gridCol>
              </a:tblGrid>
              <a:tr h="257175">
                <a:tc>
                  <a:txBody>
                    <a:bodyPr/>
                    <a:lstStyle/>
                    <a:p>
                      <a:pPr algn="ctr"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OutputFormat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ContentType</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46696071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'mp3'</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'audio/mpeg'</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5694896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'ogg_vorbis'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'audio/ogg'</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5545245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'pcm'</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'audio/pcm'</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319083182"/>
                  </a:ext>
                </a:extLst>
              </a:tr>
              <a:tr h="25717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'json'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'audio/json'</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98763023"/>
                  </a:ext>
                </a:extLst>
              </a:tr>
            </a:tbl>
          </a:graphicData>
        </a:graphic>
      </p:graphicFrame>
    </p:spTree>
    <p:extLst>
      <p:ext uri="{BB962C8B-B14F-4D97-AF65-F5344CB8AC3E}">
        <p14:creationId xmlns:p14="http://schemas.microsoft.com/office/powerpoint/2010/main" val="3972416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標準音声とニューラル音声の違いを比較する</a:t>
            </a:r>
            <a:r>
              <a:rPr kumimoji="1" lang="en-US" altLang="ja-JP" sz="2800" smtClean="0"/>
              <a:t/>
            </a:r>
            <a:br>
              <a:rPr kumimoji="1" lang="en-US" altLang="ja-JP" sz="2800" smtClean="0"/>
            </a:br>
            <a:r>
              <a:rPr kumimoji="1" lang="ja-JP" altLang="en-US" sz="2800" smtClean="0"/>
              <a:t>（</a:t>
            </a:r>
            <a:r>
              <a:rPr kumimoji="1" lang="en-US" altLang="ja-JP" sz="2800" smtClean="0"/>
              <a:t>P102</a:t>
            </a:r>
            <a:r>
              <a:rPr kumimoji="1" lang="ja-JP" altLang="en-US" sz="2800" smtClean="0"/>
              <a:t>～</a:t>
            </a:r>
            <a:r>
              <a:rPr kumimoji="1" lang="en-US" altLang="ja-JP" sz="2800" smtClean="0"/>
              <a:t>P107</a:t>
            </a:r>
            <a:r>
              <a:rPr kumimoji="1" lang="ja-JP" altLang="en-US" sz="2800" smtClean="0"/>
              <a:t>）</a:t>
            </a:r>
            <a:endParaRPr kumimoji="1" lang="ja-JP" altLang="en-US" sz="2800"/>
          </a:p>
        </p:txBody>
      </p:sp>
      <p:sp>
        <p:nvSpPr>
          <p:cNvPr id="4" name="フローチャート: 書類 3"/>
          <p:cNvSpPr/>
          <p:nvPr/>
        </p:nvSpPr>
        <p:spPr>
          <a:xfrm>
            <a:off x="289463" y="1222472"/>
            <a:ext cx="646502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smtClean="0"/>
              <a:t>標準音声を使うプログラム</a:t>
            </a:r>
            <a:r>
              <a:rPr kumimoji="1" lang="ja-JP" altLang="en-US" sz="1600" b="1" smtClean="0"/>
              <a:t>（</a:t>
            </a:r>
            <a:r>
              <a:rPr kumimoji="1" lang="en-US" altLang="ja-JP" sz="1600" b="1" smtClean="0"/>
              <a:t>polly_standard.py</a:t>
            </a:r>
            <a:r>
              <a:rPr kumimoji="1" lang="ja-JP" altLang="en-US" sz="1600" b="1" smtClean="0"/>
              <a:t>）</a:t>
            </a:r>
            <a:r>
              <a:rPr kumimoji="1" lang="en-US" altLang="ja-JP" sz="1600" b="1" smtClean="0"/>
              <a:t>P103</a:t>
            </a:r>
            <a:endParaRPr kumimoji="1" lang="ja-JP" altLang="en-US" sz="1600" b="1"/>
          </a:p>
        </p:txBody>
      </p:sp>
      <p:sp>
        <p:nvSpPr>
          <p:cNvPr id="5" name="テキスト ボックス 4"/>
          <p:cNvSpPr txBox="1"/>
          <p:nvPr/>
        </p:nvSpPr>
        <p:spPr>
          <a:xfrm>
            <a:off x="289463" y="1696927"/>
            <a:ext cx="6465021" cy="4931478"/>
          </a:xfrm>
          <a:prstGeom prst="rect">
            <a:avLst/>
          </a:prstGeom>
          <a:solidFill>
            <a:schemeClr val="tx2">
              <a:lumMod val="20000"/>
              <a:lumOff val="80000"/>
            </a:schemeClr>
          </a:solidFill>
        </p:spPr>
        <p:txBody>
          <a:bodyPr wrap="square" rtlCol="0">
            <a:spAutoFit/>
          </a:bodyPr>
          <a:lstStyle/>
          <a:p>
            <a:pPr>
              <a:lnSpc>
                <a:spcPts val="1300"/>
              </a:lnSpc>
            </a:pPr>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pPr>
              <a:lnSpc>
                <a:spcPts val="1300"/>
              </a:lnSpc>
            </a:pPr>
            <a:r>
              <a:rPr lang="en-US" altLang="ja-JP" sz="1400" b="1">
                <a:solidFill>
                  <a:srgbClr val="008000"/>
                </a:solidFill>
                <a:latin typeface="Consolas" panose="020B0609020204030204" pitchFamily="49" charset="0"/>
              </a:rPr>
              <a:t># contextlib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contextlib</a:t>
            </a:r>
          </a:p>
          <a:p>
            <a:pPr>
              <a:lnSpc>
                <a:spcPts val="1300"/>
              </a:lnSpc>
            </a:pPr>
            <a:r>
              <a:rPr lang="en-US" altLang="ja-JP" sz="1400" b="1">
                <a:solidFill>
                  <a:srgbClr val="008000"/>
                </a:solidFill>
                <a:latin typeface="Consolas" panose="020B0609020204030204" pitchFamily="49" charset="0"/>
              </a:rPr>
              <a:t># os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os</a:t>
            </a:r>
          </a:p>
          <a:p>
            <a:pPr>
              <a:lnSpc>
                <a:spcPts val="1300"/>
              </a:lnSpc>
            </a:pPr>
            <a:r>
              <a:rPr lang="en-US" altLang="ja-JP" sz="1400" b="1">
                <a:solidFill>
                  <a:srgbClr val="000000"/>
                </a:solidFill>
                <a:latin typeface="Consolas" panose="020B0609020204030204" pitchFamily="49" charset="0"/>
              </a:rPr>
              <a:t/>
            </a:r>
            <a:br>
              <a:rPr lang="en-US" altLang="ja-JP" sz="1400" b="1">
                <a:solidFill>
                  <a:srgbClr val="000000"/>
                </a:solidFill>
                <a:latin typeface="Consolas" panose="020B0609020204030204" pitchFamily="49" charset="0"/>
              </a:rPr>
            </a:br>
            <a:r>
              <a:rPr lang="en-US" altLang="ja-JP" sz="1400" b="1">
                <a:solidFill>
                  <a:srgbClr val="008000"/>
                </a:solidFill>
                <a:latin typeface="Consolas" panose="020B0609020204030204" pitchFamily="49" charset="0"/>
              </a:rPr>
              <a:t># 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'Hello everyone! Welcome to the Programming World Report.'</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result = polly.synthesize_speech(</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OutputFormat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'mp3'</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音声のフォーマット</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VoiceId</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'Joanna'</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a:t>
            </a:r>
            <a:r>
              <a:rPr lang="en-US" altLang="ja-JP" sz="1400" b="1">
                <a:solidFill>
                  <a:srgbClr val="008000"/>
                </a:solidFill>
                <a:latin typeface="Consolas" panose="020B0609020204030204" pitchFamily="49" charset="0"/>
              </a:rPr>
              <a:t>ID</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出力ファイルのパス</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path = </a:t>
            </a:r>
            <a:r>
              <a:rPr lang="en-US" altLang="ja-JP" sz="1400" b="1">
                <a:solidFill>
                  <a:srgbClr val="A31515"/>
                </a:solidFill>
                <a:latin typeface="Consolas" panose="020B0609020204030204" pitchFamily="49" charset="0"/>
              </a:rPr>
              <a:t>'polly_standard.mp3'</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音声のストリームを開く</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contextlib.closing(result[</a:t>
            </a:r>
            <a:r>
              <a:rPr lang="en-US" altLang="ja-JP" sz="1400" b="1">
                <a:solidFill>
                  <a:srgbClr val="A31515"/>
                </a:solidFill>
                <a:latin typeface="Consolas" panose="020B0609020204030204" pitchFamily="49" charset="0"/>
              </a:rPr>
              <a:t>'AudioStream'</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stream:</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(path, </a:t>
            </a:r>
            <a:r>
              <a:rPr lang="en-US" altLang="ja-JP" sz="1400" b="1">
                <a:solidFill>
                  <a:srgbClr val="A31515"/>
                </a:solidFill>
                <a:latin typeface="Consolas" panose="020B0609020204030204" pitchFamily="49" charset="0"/>
              </a:rPr>
              <a:t>'wb'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音声を読み込んで出力ファイルに書き込む</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.write(stream.read())</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出力ファイルを再生する</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if</a:t>
            </a:r>
            <a:r>
              <a:rPr lang="en-US" altLang="ja-JP" sz="1400" b="1">
                <a:solidFill>
                  <a:srgbClr val="000000"/>
                </a:solidFill>
                <a:latin typeface="Consolas" panose="020B0609020204030204" pitchFamily="49" charset="0"/>
              </a:rPr>
              <a:t> os.name == </a:t>
            </a:r>
            <a:r>
              <a:rPr lang="en-US" altLang="ja-JP" sz="1400" b="1">
                <a:solidFill>
                  <a:srgbClr val="A31515"/>
                </a:solidFill>
                <a:latin typeface="Consolas" panose="020B0609020204030204" pitchFamily="49" charset="0"/>
              </a:rPr>
              <a:t>'nt'</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os.startfile(path)</a:t>
            </a:r>
          </a:p>
        </p:txBody>
      </p:sp>
    </p:spTree>
    <p:extLst>
      <p:ext uri="{BB962C8B-B14F-4D97-AF65-F5344CB8AC3E}">
        <p14:creationId xmlns:p14="http://schemas.microsoft.com/office/powerpoint/2010/main" val="3289646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ニューラル音声（</a:t>
            </a:r>
            <a:r>
              <a:rPr kumimoji="1" lang="en-US" altLang="ja-JP" sz="2800" smtClean="0"/>
              <a:t>P104</a:t>
            </a:r>
            <a:r>
              <a:rPr kumimoji="1" lang="ja-JP" altLang="en-US" sz="2800" smtClean="0"/>
              <a:t>～</a:t>
            </a:r>
            <a:r>
              <a:rPr kumimoji="1" lang="en-US" altLang="ja-JP" sz="2800" smtClean="0"/>
              <a:t>P105</a:t>
            </a:r>
            <a:r>
              <a:rPr kumimoji="1" lang="ja-JP" altLang="en-US" sz="2800" smtClean="0"/>
              <a:t>）</a:t>
            </a:r>
            <a:endParaRPr kumimoji="1" lang="ja-JP" altLang="en-US" sz="2800"/>
          </a:p>
        </p:txBody>
      </p:sp>
      <p:sp>
        <p:nvSpPr>
          <p:cNvPr id="4" name="フローチャート: 書類 3"/>
          <p:cNvSpPr/>
          <p:nvPr/>
        </p:nvSpPr>
        <p:spPr>
          <a:xfrm>
            <a:off x="289463" y="1222472"/>
            <a:ext cx="646502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t>ニューラル</a:t>
            </a:r>
            <a:r>
              <a:rPr lang="ja-JP" altLang="en-US" sz="1600" b="1" smtClean="0"/>
              <a:t>音声を使うプログラム</a:t>
            </a:r>
            <a:r>
              <a:rPr kumimoji="1" lang="ja-JP" altLang="en-US" sz="1600" b="1" smtClean="0"/>
              <a:t>（</a:t>
            </a:r>
            <a:r>
              <a:rPr kumimoji="1" lang="en-US" altLang="ja-JP" sz="1600" b="1" smtClean="0"/>
              <a:t>polly_neural.py</a:t>
            </a:r>
            <a:r>
              <a:rPr kumimoji="1" lang="ja-JP" altLang="en-US" sz="1600" b="1" smtClean="0"/>
              <a:t>）</a:t>
            </a:r>
            <a:r>
              <a:rPr kumimoji="1" lang="en-US" altLang="ja-JP" sz="1600" b="1" smtClean="0"/>
              <a:t>P104</a:t>
            </a:r>
            <a:endParaRPr kumimoji="1" lang="ja-JP" altLang="en-US" sz="1600" b="1"/>
          </a:p>
        </p:txBody>
      </p:sp>
      <p:sp>
        <p:nvSpPr>
          <p:cNvPr id="5" name="テキスト ボックス 4"/>
          <p:cNvSpPr txBox="1"/>
          <p:nvPr/>
        </p:nvSpPr>
        <p:spPr>
          <a:xfrm>
            <a:off x="289463" y="1696927"/>
            <a:ext cx="6465021" cy="5098191"/>
          </a:xfrm>
          <a:prstGeom prst="rect">
            <a:avLst/>
          </a:prstGeom>
          <a:solidFill>
            <a:schemeClr val="tx2">
              <a:lumMod val="20000"/>
              <a:lumOff val="80000"/>
            </a:schemeClr>
          </a:solidFill>
        </p:spPr>
        <p:txBody>
          <a:bodyPr wrap="square" rtlCol="0">
            <a:spAutoFit/>
          </a:bodyPr>
          <a:lstStyle/>
          <a:p>
            <a:pPr>
              <a:lnSpc>
                <a:spcPts val="1300"/>
              </a:lnSpc>
            </a:pPr>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pPr>
              <a:lnSpc>
                <a:spcPts val="1300"/>
              </a:lnSpc>
            </a:pPr>
            <a:r>
              <a:rPr lang="en-US" altLang="ja-JP" sz="1400" b="1">
                <a:solidFill>
                  <a:srgbClr val="008000"/>
                </a:solidFill>
                <a:latin typeface="Consolas" panose="020B0609020204030204" pitchFamily="49" charset="0"/>
              </a:rPr>
              <a:t># contextlib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contextlib</a:t>
            </a:r>
          </a:p>
          <a:p>
            <a:pPr>
              <a:lnSpc>
                <a:spcPts val="1300"/>
              </a:lnSpc>
            </a:pPr>
            <a:r>
              <a:rPr lang="en-US" altLang="ja-JP" sz="1400" b="1">
                <a:solidFill>
                  <a:srgbClr val="008000"/>
                </a:solidFill>
                <a:latin typeface="Consolas" panose="020B0609020204030204" pitchFamily="49" charset="0"/>
              </a:rPr>
              <a:t># os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os</a:t>
            </a:r>
          </a:p>
          <a:p>
            <a:pPr>
              <a:lnSpc>
                <a:spcPts val="1300"/>
              </a:lnSpc>
            </a:pPr>
            <a:r>
              <a:rPr lang="en-US" altLang="ja-JP" sz="1400" b="1">
                <a:solidFill>
                  <a:srgbClr val="000000"/>
                </a:solidFill>
                <a:latin typeface="Consolas" panose="020B0609020204030204" pitchFamily="49" charset="0"/>
              </a:rPr>
              <a:t/>
            </a:r>
            <a:br>
              <a:rPr lang="en-US" altLang="ja-JP" sz="1400" b="1">
                <a:solidFill>
                  <a:srgbClr val="000000"/>
                </a:solidFill>
                <a:latin typeface="Consolas" panose="020B0609020204030204" pitchFamily="49" charset="0"/>
              </a:rPr>
            </a:b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リージョンを指定して、</a:t>
            </a:r>
            <a:r>
              <a:rPr lang="en-US" altLang="ja-JP" sz="1400" b="1">
                <a:solidFill>
                  <a:srgbClr val="008000"/>
                </a:solidFill>
                <a:latin typeface="Consolas" panose="020B0609020204030204" pitchFamily="49" charset="0"/>
              </a:rPr>
              <a:t>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'us-east-1'</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'Hello everyone! Welcome to the Programming World Report.'</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result = polly.synthesize_speech(</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OutputFormat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'mp3'</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音声のフォーマット</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VoiceId</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'Joanna'</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a:t>
            </a:r>
            <a:r>
              <a:rPr lang="en-US" altLang="ja-JP" sz="1400" b="1">
                <a:solidFill>
                  <a:srgbClr val="008000"/>
                </a:solidFill>
                <a:latin typeface="Consolas" panose="020B0609020204030204" pitchFamily="49" charset="0"/>
              </a:rPr>
              <a:t>ID</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Engine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'neural'</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ニューラル音声を指定</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出力ファイルのパス</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path = </a:t>
            </a:r>
            <a:r>
              <a:rPr lang="en-US" altLang="ja-JP" sz="1400" b="1">
                <a:solidFill>
                  <a:srgbClr val="A31515"/>
                </a:solidFill>
                <a:latin typeface="Consolas" panose="020B0609020204030204" pitchFamily="49" charset="0"/>
              </a:rPr>
              <a:t>'polly_neural.mp3'</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音声のストリームを開く</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contextlib.closing(result[</a:t>
            </a:r>
            <a:r>
              <a:rPr lang="en-US" altLang="ja-JP" sz="1400" b="1">
                <a:solidFill>
                  <a:srgbClr val="A31515"/>
                </a:solidFill>
                <a:latin typeface="Consolas" panose="020B0609020204030204" pitchFamily="49" charset="0"/>
              </a:rPr>
              <a:t>'AudioStream'</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stream:</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(path, </a:t>
            </a:r>
            <a:r>
              <a:rPr lang="en-US" altLang="ja-JP" sz="1400" b="1">
                <a:solidFill>
                  <a:srgbClr val="A31515"/>
                </a:solidFill>
                <a:latin typeface="Consolas" panose="020B0609020204030204" pitchFamily="49" charset="0"/>
              </a:rPr>
              <a:t>'wb'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音声を読み込んで出力ファイルに書き込む</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.write(stream.read())</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出力ファイルを再生する</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if</a:t>
            </a:r>
            <a:r>
              <a:rPr lang="en-US" altLang="ja-JP" sz="1400" b="1">
                <a:solidFill>
                  <a:srgbClr val="000000"/>
                </a:solidFill>
                <a:latin typeface="Consolas" panose="020B0609020204030204" pitchFamily="49" charset="0"/>
              </a:rPr>
              <a:t> os.name == </a:t>
            </a:r>
            <a:r>
              <a:rPr lang="en-US" altLang="ja-JP" sz="1400" b="1">
                <a:solidFill>
                  <a:srgbClr val="A31515"/>
                </a:solidFill>
                <a:latin typeface="Consolas" panose="020B0609020204030204" pitchFamily="49" charset="0"/>
              </a:rPr>
              <a:t>'nt'</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os.startfile(path)</a:t>
            </a:r>
          </a:p>
        </p:txBody>
      </p:sp>
    </p:spTree>
    <p:extLst>
      <p:ext uri="{BB962C8B-B14F-4D97-AF65-F5344CB8AC3E}">
        <p14:creationId xmlns:p14="http://schemas.microsoft.com/office/powerpoint/2010/main" val="319517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A552-AA18-452F-9E1D-3F6AE35015D0}"/>
              </a:ext>
            </a:extLst>
          </p:cNvPr>
          <p:cNvSpPr>
            <a:spLocks noGrp="1"/>
          </p:cNvSpPr>
          <p:nvPr>
            <p:ph type="title" idx="4294967295"/>
          </p:nvPr>
        </p:nvSpPr>
        <p:spPr>
          <a:xfrm>
            <a:off x="0" y="365125"/>
            <a:ext cx="9034463" cy="474663"/>
          </a:xfrm>
        </p:spPr>
        <p:txBody>
          <a:bodyPr rtlCol="0">
            <a:normAutofit fontScale="90000"/>
          </a:bodyPr>
          <a:lstStyle/>
          <a:p>
            <a:pPr rtl="0"/>
            <a:r>
              <a:rPr lang="ja-JP"/>
              <a:t>Amazon Translate</a:t>
            </a:r>
          </a:p>
        </p:txBody>
      </p:sp>
      <p:sp>
        <p:nvSpPr>
          <p:cNvPr id="13" name="Content Placeholder 12">
            <a:extLst>
              <a:ext uri="{FF2B5EF4-FFF2-40B4-BE49-F238E27FC236}">
                <a16:creationId xmlns:a16="http://schemas.microsoft.com/office/drawing/2014/main" id="{48749D8E-7B99-4344-8667-426897690178}"/>
              </a:ext>
            </a:extLst>
          </p:cNvPr>
          <p:cNvSpPr>
            <a:spLocks noGrp="1"/>
          </p:cNvSpPr>
          <p:nvPr>
            <p:ph idx="4294967295"/>
          </p:nvPr>
        </p:nvSpPr>
        <p:spPr>
          <a:xfrm>
            <a:off x="5534025" y="3111500"/>
            <a:ext cx="6657975" cy="3062288"/>
          </a:xfrm>
        </p:spPr>
        <p:txBody>
          <a:bodyPr rtlCol="0"/>
          <a:lstStyle/>
          <a:p>
            <a:pPr rtl="0"/>
            <a:r>
              <a:rPr lang="ja-JP" sz="2000" dirty="0">
                <a:ea typeface="Meiryo" panose="020B0604030504040204" pitchFamily="34" charset="-128"/>
              </a:rPr>
              <a:t>アプリケーションで使う多言語ユーザーエクスペリエンスを開発する </a:t>
            </a:r>
          </a:p>
          <a:p>
            <a:pPr rtl="0"/>
            <a:r>
              <a:rPr lang="ja-JP" sz="2000" dirty="0">
                <a:ea typeface="Meiryo" panose="020B0604030504040204" pitchFamily="34" charset="-128"/>
              </a:rPr>
              <a:t>ドキュメントを複数の言語に翻訳する</a:t>
            </a:r>
            <a:endParaRPr lang="en-US" sz="2000" dirty="0">
              <a:ea typeface="Meiryo" panose="020B0604030504040204" pitchFamily="34" charset="-128"/>
            </a:endParaRPr>
          </a:p>
          <a:p>
            <a:pPr rtl="0"/>
            <a:r>
              <a:rPr lang="ja-JP" sz="2000" dirty="0">
                <a:ea typeface="Meiryo" panose="020B0604030504040204" pitchFamily="34" charset="-128"/>
              </a:rPr>
              <a:t>複数の言語で入力されたテキストを分析する</a:t>
            </a:r>
          </a:p>
        </p:txBody>
      </p:sp>
      <p:sp>
        <p:nvSpPr>
          <p:cNvPr id="14" name="Text Placeholder 13">
            <a:extLst>
              <a:ext uri="{FF2B5EF4-FFF2-40B4-BE49-F238E27FC236}">
                <a16:creationId xmlns:a16="http://schemas.microsoft.com/office/drawing/2014/main" id="{8EEB2974-4A9B-46C9-9115-DF82B371416C}"/>
              </a:ext>
            </a:extLst>
          </p:cNvPr>
          <p:cNvSpPr>
            <a:spLocks noGrp="1"/>
          </p:cNvSpPr>
          <p:nvPr>
            <p:ph type="body" sz="quarter" idx="4294967295"/>
          </p:nvPr>
        </p:nvSpPr>
        <p:spPr>
          <a:xfrm>
            <a:off x="5359400" y="1524000"/>
            <a:ext cx="6832600" cy="1384300"/>
          </a:xfrm>
        </p:spPr>
        <p:txBody>
          <a:bodyPr rtlCol="0"/>
          <a:lstStyle/>
          <a:p>
            <a:pPr rtl="0">
              <a:lnSpc>
                <a:spcPct val="100000"/>
              </a:lnSpc>
            </a:pPr>
            <a:r>
              <a:rPr lang="ja-JP" sz="2000" dirty="0">
                <a:ea typeface="Meiryo" panose="020B0604030504040204" pitchFamily="34" charset="-128"/>
              </a:rPr>
              <a:t>Amazon Translate は高度な機械学習テクノロジーを使用して、</a:t>
            </a:r>
            <a:r>
              <a:rPr lang="ja-JP" sz="2000" dirty="0">
                <a:solidFill>
                  <a:schemeClr val="accent5"/>
                </a:solidFill>
                <a:ea typeface="Meiryo" panose="020B0604030504040204" pitchFamily="34" charset="-128"/>
              </a:rPr>
              <a:t>高品質の翻訳をオンデマンドで提供する</a:t>
            </a:r>
            <a:r>
              <a:rPr lang="ja-JP" sz="2000" dirty="0">
                <a:ea typeface="Meiryo" panose="020B0604030504040204" pitchFamily="34" charset="-128"/>
              </a:rPr>
              <a:t>フルマネージドのテキスト翻訳サービスです。</a:t>
            </a:r>
          </a:p>
        </p:txBody>
      </p:sp>
      <p:sp>
        <p:nvSpPr>
          <p:cNvPr id="12" name="Text Placeholder 13">
            <a:extLst>
              <a:ext uri="{FF2B5EF4-FFF2-40B4-BE49-F238E27FC236}">
                <a16:creationId xmlns:a16="http://schemas.microsoft.com/office/drawing/2014/main" id="{390F43E5-68CC-45FA-A950-ACCF87AE5E89}"/>
              </a:ext>
            </a:extLst>
          </p:cNvPr>
          <p:cNvSpPr txBox="1">
            <a:spLocks/>
          </p:cNvSpPr>
          <p:nvPr/>
        </p:nvSpPr>
        <p:spPr>
          <a:xfrm>
            <a:off x="678003" y="2664868"/>
            <a:ext cx="2885748" cy="5641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ja-JP" sz="2000" b="0" i="0" u="none" strike="noStrike" kern="1200" cap="none" spc="0" normalizeH="0" baseline="0" noProof="0">
                <a:ln>
                  <a:noFill/>
                </a:ln>
                <a:solidFill>
                  <a:srgbClr val="000000">
                    <a:lumMod val="85000"/>
                    <a:lumOff val="15000"/>
                  </a:srgbClr>
                </a:solidFill>
                <a:effectLst/>
                <a:uLnTx/>
                <a:uFillTx/>
                <a:latin typeface="Amazon Ember" panose="020B0603020204020204" pitchFamily="34" charset="0"/>
              </a:rPr>
              <a:t>Amazon Translate</a:t>
            </a:r>
          </a:p>
        </p:txBody>
      </p:sp>
      <p:pic>
        <p:nvPicPr>
          <p:cNvPr id="11" name="Graphic 10">
            <a:extLst>
              <a:ext uri="{FF2B5EF4-FFF2-40B4-BE49-F238E27FC236}">
                <a16:creationId xmlns:a16="http://schemas.microsoft.com/office/drawing/2014/main" id="{D70C0305-B3AA-4F30-8AC8-CECD8D2D48E1}"/>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1673975" y="1860549"/>
            <a:ext cx="711200" cy="711200"/>
          </a:xfrm>
          <a:prstGeom prst="rect">
            <a:avLst/>
          </a:prstGeom>
        </p:spPr>
      </p:pic>
      <p:sp>
        <p:nvSpPr>
          <p:cNvPr id="15" name="Rectangle 14">
            <a:extLst>
              <a:ext uri="{FF2B5EF4-FFF2-40B4-BE49-F238E27FC236}">
                <a16:creationId xmlns:a16="http://schemas.microsoft.com/office/drawing/2014/main" id="{CFD43295-B2F6-49D9-B392-CB83133C5D63}"/>
              </a:ext>
              <a:ext uri="{C183D7F6-B498-43B3-948B-1728B52AA6E4}">
                <adec:decorative xmlns="" xmlns:adec="http://schemas.microsoft.com/office/drawing/2017/decorative" val="1"/>
              </a:ext>
            </a:extLst>
          </p:cNvPr>
          <p:cNvSpPr/>
          <p:nvPr/>
        </p:nvSpPr>
        <p:spPr>
          <a:xfrm>
            <a:off x="677253" y="1644651"/>
            <a:ext cx="2743200" cy="2514600"/>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Tree>
    <p:custDataLst>
      <p:tags r:id="rId1"/>
    </p:custDataLst>
    <p:extLst>
      <p:ext uri="{BB962C8B-B14F-4D97-AF65-F5344CB8AC3E}">
        <p14:creationId xmlns:p14="http://schemas.microsoft.com/office/powerpoint/2010/main" val="5205837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ニュースキャスタースタイル（</a:t>
            </a:r>
            <a:r>
              <a:rPr kumimoji="1" lang="en-US" altLang="ja-JP" sz="2800" smtClean="0"/>
              <a:t>P105</a:t>
            </a:r>
            <a:r>
              <a:rPr kumimoji="1" lang="ja-JP" altLang="en-US" sz="2800" smtClean="0"/>
              <a:t>～</a:t>
            </a:r>
            <a:r>
              <a:rPr kumimoji="1" lang="en-US" altLang="ja-JP" sz="2800" smtClean="0"/>
              <a:t>P107</a:t>
            </a:r>
            <a:r>
              <a:rPr kumimoji="1" lang="ja-JP" altLang="en-US" sz="2800" smtClean="0"/>
              <a:t>）</a:t>
            </a:r>
            <a:endParaRPr kumimoji="1" lang="ja-JP" altLang="en-US" sz="2800"/>
          </a:p>
        </p:txBody>
      </p:sp>
      <p:sp>
        <p:nvSpPr>
          <p:cNvPr id="4" name="フローチャート: 書類 3"/>
          <p:cNvSpPr/>
          <p:nvPr/>
        </p:nvSpPr>
        <p:spPr>
          <a:xfrm>
            <a:off x="289463" y="1222472"/>
            <a:ext cx="6465021"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ニュースキャスタースタイルを使うプログラム</a:t>
            </a:r>
            <a:r>
              <a:rPr kumimoji="1" lang="ja-JP" altLang="en-US" sz="1400" b="1" smtClean="0"/>
              <a:t>（</a:t>
            </a:r>
            <a:r>
              <a:rPr kumimoji="1" lang="en-US" altLang="ja-JP" sz="1400" b="1" smtClean="0"/>
              <a:t>polly_news.py</a:t>
            </a:r>
            <a:r>
              <a:rPr kumimoji="1" lang="ja-JP" altLang="en-US" sz="1400" b="1" smtClean="0"/>
              <a:t>）</a:t>
            </a:r>
            <a:r>
              <a:rPr kumimoji="1" lang="en-US" altLang="ja-JP" sz="1400" b="1" smtClean="0"/>
              <a:t>P106</a:t>
            </a:r>
            <a:endParaRPr kumimoji="1" lang="ja-JP" altLang="en-US" sz="1400" b="1"/>
          </a:p>
        </p:txBody>
      </p:sp>
      <p:sp>
        <p:nvSpPr>
          <p:cNvPr id="5" name="テキスト ボックス 4"/>
          <p:cNvSpPr txBox="1"/>
          <p:nvPr/>
        </p:nvSpPr>
        <p:spPr>
          <a:xfrm>
            <a:off x="289463" y="1696927"/>
            <a:ext cx="5688643" cy="4402487"/>
          </a:xfrm>
          <a:prstGeom prst="rect">
            <a:avLst/>
          </a:prstGeom>
          <a:solidFill>
            <a:schemeClr val="tx2">
              <a:lumMod val="20000"/>
              <a:lumOff val="80000"/>
            </a:schemeClr>
          </a:solidFill>
        </p:spPr>
        <p:txBody>
          <a:bodyPr wrap="square" rtlCol="0">
            <a:spAutoFit/>
          </a:bodyPr>
          <a:lstStyle/>
          <a:p>
            <a:pPr>
              <a:lnSpc>
                <a:spcPts val="1400"/>
              </a:lnSpc>
            </a:pPr>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pPr>
              <a:lnSpc>
                <a:spcPts val="1400"/>
              </a:lnSpc>
            </a:pPr>
            <a:r>
              <a:rPr lang="en-US" altLang="ja-JP" sz="1400" b="1">
                <a:solidFill>
                  <a:srgbClr val="008000"/>
                </a:solidFill>
                <a:latin typeface="Consolas" panose="020B0609020204030204" pitchFamily="49" charset="0"/>
              </a:rPr>
              <a:t># contextlib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contextlib</a:t>
            </a:r>
          </a:p>
          <a:p>
            <a:pPr>
              <a:lnSpc>
                <a:spcPts val="1400"/>
              </a:lnSpc>
            </a:pPr>
            <a:r>
              <a:rPr lang="en-US" altLang="ja-JP" sz="1400" b="1">
                <a:solidFill>
                  <a:srgbClr val="008000"/>
                </a:solidFill>
                <a:latin typeface="Consolas" panose="020B0609020204030204" pitchFamily="49" charset="0"/>
              </a:rPr>
              <a:t># os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os</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リージョンを指定して、</a:t>
            </a:r>
            <a:r>
              <a:rPr lang="en-US" altLang="ja-JP" sz="1400" b="1">
                <a:solidFill>
                  <a:srgbClr val="008000"/>
                </a:solidFill>
                <a:latin typeface="Consolas" panose="020B0609020204030204" pitchFamily="49" charset="0"/>
              </a:rPr>
              <a:t>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'us-east-1'</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 </a:t>
            </a:r>
            <a:r>
              <a:rPr lang="en-US" altLang="ja-JP" sz="1400" b="1">
                <a:solidFill>
                  <a:srgbClr val="008000"/>
                </a:solidFill>
                <a:latin typeface="Consolas" panose="020B0609020204030204" pitchFamily="49" charset="0"/>
              </a:rPr>
              <a:t>SSML </a:t>
            </a:r>
            <a:r>
              <a:rPr lang="ja-JP" altLang="en-US" sz="1400" b="1">
                <a:solidFill>
                  <a:srgbClr val="008000"/>
                </a:solidFill>
                <a:latin typeface="Consolas" panose="020B0609020204030204" pitchFamily="49" charset="0"/>
              </a:rPr>
              <a:t>形式のテキスト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A31515"/>
                </a:solidFill>
                <a:latin typeface="Consolas" panose="020B0609020204030204" pitchFamily="49" charset="0"/>
              </a:rPr>
              <a:t>&lt;speak&gt;</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A31515"/>
                </a:solidFill>
                <a:latin typeface="Consolas" panose="020B0609020204030204" pitchFamily="49" charset="0"/>
              </a:rPr>
              <a:t>&lt;amazon:domain name="news"&gt;</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A31515"/>
                </a:solidFill>
                <a:latin typeface="Consolas" panose="020B0609020204030204" pitchFamily="49" charset="0"/>
              </a:rPr>
              <a:t>Hello everyone! Welcome to the Programming World Report.</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A31515"/>
                </a:solidFill>
                <a:latin typeface="Consolas" panose="020B0609020204030204" pitchFamily="49" charset="0"/>
              </a:rPr>
              <a:t>&lt;/amazon:domain&gt;</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A31515"/>
                </a:solidFill>
                <a:latin typeface="Consolas" panose="020B0609020204030204" pitchFamily="49" charset="0"/>
              </a:rPr>
              <a:t>&lt;/speak&gt;</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A31515"/>
                </a:solidFill>
                <a:latin typeface="Consolas" panose="020B0609020204030204" pitchFamily="49" charset="0"/>
              </a:rPr>
              <a:t>'''</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エンジンとテキスト形式を指定してテキストから音声を合成</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result = polly.synthesize_speech(</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OutputFormat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'mp3'</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音声のフォーマット</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VoiceId</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'Joanna'</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a:t>
            </a:r>
            <a:r>
              <a:rPr lang="en-US" altLang="ja-JP" sz="1400" b="1">
                <a:solidFill>
                  <a:srgbClr val="008000"/>
                </a:solidFill>
                <a:latin typeface="Consolas" panose="020B0609020204030204" pitchFamily="49" charset="0"/>
              </a:rPr>
              <a:t>ID</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Engine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'neural'</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エンジン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ニューラル音声</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TextType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'ssml'</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テキストのタイプ</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a:t>
            </a:r>
          </a:p>
        </p:txBody>
      </p:sp>
      <p:sp>
        <p:nvSpPr>
          <p:cNvPr id="6" name="テキスト ボックス 5"/>
          <p:cNvSpPr txBox="1"/>
          <p:nvPr/>
        </p:nvSpPr>
        <p:spPr>
          <a:xfrm>
            <a:off x="6178430" y="1993890"/>
            <a:ext cx="5688643" cy="2248051"/>
          </a:xfrm>
          <a:prstGeom prst="rect">
            <a:avLst/>
          </a:prstGeom>
          <a:solidFill>
            <a:schemeClr val="tx2">
              <a:lumMod val="20000"/>
              <a:lumOff val="80000"/>
            </a:schemeClr>
          </a:solidFill>
        </p:spPr>
        <p:txBody>
          <a:bodyPr wrap="square" rtlCol="0">
            <a:spAutoFit/>
          </a:bodyPr>
          <a:lstStyle/>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出力ファイルのパス</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path = </a:t>
            </a:r>
            <a:r>
              <a:rPr lang="en-US" altLang="ja-JP" sz="1400" b="1">
                <a:solidFill>
                  <a:srgbClr val="A31515"/>
                </a:solidFill>
                <a:latin typeface="Consolas" panose="020B0609020204030204" pitchFamily="49" charset="0"/>
              </a:rPr>
              <a:t>'polly_news.mp3'</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音声のストリームを開く</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contextlib.closing(result[</a:t>
            </a:r>
            <a:r>
              <a:rPr lang="en-US" altLang="ja-JP" sz="1400" b="1">
                <a:solidFill>
                  <a:srgbClr val="A31515"/>
                </a:solidFill>
                <a:latin typeface="Consolas" panose="020B0609020204030204" pitchFamily="49" charset="0"/>
              </a:rPr>
              <a:t>'AudioStream'</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stream:</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(path, </a:t>
            </a:r>
            <a:r>
              <a:rPr lang="en-US" altLang="ja-JP" sz="1400" b="1">
                <a:solidFill>
                  <a:srgbClr val="A31515"/>
                </a:solidFill>
                <a:latin typeface="Consolas" panose="020B0609020204030204" pitchFamily="49" charset="0"/>
              </a:rPr>
              <a:t>'wb'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音声を読み込んで出力ファイルに書き込む</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.write(stream.read())</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出力ファイルを再生する</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if</a:t>
            </a:r>
            <a:r>
              <a:rPr lang="en-US" altLang="ja-JP" sz="1400" b="1">
                <a:solidFill>
                  <a:srgbClr val="000000"/>
                </a:solidFill>
                <a:latin typeface="Consolas" panose="020B0609020204030204" pitchFamily="49" charset="0"/>
              </a:rPr>
              <a:t> os.name == </a:t>
            </a:r>
            <a:r>
              <a:rPr lang="en-US" altLang="ja-JP" sz="1400" b="1">
                <a:solidFill>
                  <a:srgbClr val="A31515"/>
                </a:solidFill>
                <a:latin typeface="Consolas" panose="020B0609020204030204" pitchFamily="49" charset="0"/>
              </a:rPr>
              <a:t>'nt'</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os.startfile(path)</a:t>
            </a:r>
          </a:p>
        </p:txBody>
      </p:sp>
      <p:cxnSp>
        <p:nvCxnSpPr>
          <p:cNvPr id="8" name="カギ線コネクタ 7"/>
          <p:cNvCxnSpPr>
            <a:stCxn id="5" idx="2"/>
            <a:endCxn id="6" idx="0"/>
          </p:cNvCxnSpPr>
          <p:nvPr/>
        </p:nvCxnSpPr>
        <p:spPr>
          <a:xfrm rot="5400000" flipH="1" flipV="1">
            <a:off x="4025506" y="1102168"/>
            <a:ext cx="4105524" cy="5888967"/>
          </a:xfrm>
          <a:prstGeom prst="bentConnector5">
            <a:avLst>
              <a:gd name="adj1" fmla="val -5568"/>
              <a:gd name="adj2" fmla="val 50000"/>
              <a:gd name="adj3" fmla="val 105568"/>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338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レキシコンのファイル（</a:t>
            </a:r>
            <a:r>
              <a:rPr kumimoji="1" lang="en-US" altLang="ja-JP" sz="2800" smtClean="0"/>
              <a:t>P109</a:t>
            </a:r>
            <a:r>
              <a:rPr kumimoji="1" lang="ja-JP" altLang="en-US" sz="2800" smtClean="0"/>
              <a:t>）</a:t>
            </a:r>
            <a:endParaRPr kumimoji="1" lang="ja-JP" altLang="en-US" sz="2800"/>
          </a:p>
        </p:txBody>
      </p:sp>
      <p:sp>
        <p:nvSpPr>
          <p:cNvPr id="4" name="フローチャート: 書類 3"/>
          <p:cNvSpPr/>
          <p:nvPr/>
        </p:nvSpPr>
        <p:spPr>
          <a:xfrm>
            <a:off x="289463" y="1455384"/>
            <a:ext cx="7534695"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レキシコンのファイル（</a:t>
            </a:r>
            <a:r>
              <a:rPr kumimoji="1" lang="en-US" altLang="ja-JP" b="1" smtClean="0"/>
              <a:t>my_lexicon.pls</a:t>
            </a:r>
            <a:r>
              <a:rPr kumimoji="1" lang="ja-JP" altLang="en-US" b="1" smtClean="0"/>
              <a:t>）</a:t>
            </a:r>
            <a:r>
              <a:rPr kumimoji="1" lang="en-US" altLang="ja-JP" b="1" smtClean="0"/>
              <a:t>P109</a:t>
            </a:r>
          </a:p>
        </p:txBody>
      </p:sp>
      <p:sp>
        <p:nvSpPr>
          <p:cNvPr id="5" name="テキスト ボックス 4"/>
          <p:cNvSpPr txBox="1"/>
          <p:nvPr/>
        </p:nvSpPr>
        <p:spPr>
          <a:xfrm>
            <a:off x="289463" y="1929839"/>
            <a:ext cx="7534695" cy="3539430"/>
          </a:xfrm>
          <a:prstGeom prst="rect">
            <a:avLst/>
          </a:prstGeom>
          <a:solidFill>
            <a:schemeClr val="tx2">
              <a:lumMod val="20000"/>
              <a:lumOff val="80000"/>
            </a:schemeClr>
          </a:solidFill>
        </p:spPr>
        <p:txBody>
          <a:bodyPr wrap="square" rtlCol="0">
            <a:spAutoFit/>
          </a:bodyPr>
          <a:lstStyle/>
          <a:p>
            <a:r>
              <a:rPr lang="en-US" altLang="ja-JP" sz="1400" b="1">
                <a:solidFill>
                  <a:srgbClr val="800000"/>
                </a:solidFill>
                <a:latin typeface="Consolas" panose="020B0609020204030204" pitchFamily="49" charset="0"/>
              </a:rPr>
              <a:t>&lt;?xml</a:t>
            </a:r>
            <a:r>
              <a:rPr lang="en-US" altLang="ja-JP" sz="1400" b="1">
                <a:solidFill>
                  <a:srgbClr val="FF0000"/>
                </a:solidFill>
                <a:latin typeface="Consolas" panose="020B0609020204030204" pitchFamily="49" charset="0"/>
              </a:rPr>
              <a:t> version</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"1.0"</a:t>
            </a:r>
            <a:r>
              <a:rPr lang="en-US" altLang="ja-JP" sz="1400" b="1">
                <a:solidFill>
                  <a:srgbClr val="FF0000"/>
                </a:solidFill>
                <a:latin typeface="Consolas" panose="020B0609020204030204" pitchFamily="49" charset="0"/>
              </a:rPr>
              <a:t> encoding</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"UTF-8"</a:t>
            </a:r>
            <a:r>
              <a:rPr lang="en-US" altLang="ja-JP" sz="1400" b="1">
                <a:solidFill>
                  <a:srgbClr val="800000"/>
                </a:solidFill>
                <a:latin typeface="Consolas" panose="020B0609020204030204" pitchFamily="49" charset="0"/>
              </a:rPr>
              <a:t>?&gt;</a:t>
            </a:r>
            <a:endParaRPr lang="en-US" altLang="ja-JP" sz="1400" b="1">
              <a:solidFill>
                <a:srgbClr val="000000"/>
              </a:solidFill>
              <a:latin typeface="Consolas" panose="020B0609020204030204" pitchFamily="49" charset="0"/>
            </a:endParaRPr>
          </a:p>
          <a:p>
            <a:r>
              <a:rPr lang="en-US" altLang="ja-JP" sz="1400" b="1">
                <a:solidFill>
                  <a:srgbClr val="800000"/>
                </a:solidFill>
                <a:latin typeface="Consolas" panose="020B0609020204030204" pitchFamily="49" charset="0"/>
              </a:rPr>
              <a:t>&lt;lexicon</a:t>
            </a:r>
            <a:r>
              <a:rPr lang="en-US" altLang="ja-JP" sz="1400" b="1">
                <a:solidFill>
                  <a:srgbClr val="000000"/>
                </a:solidFill>
                <a:latin typeface="Consolas" panose="020B0609020204030204" pitchFamily="49" charset="0"/>
              </a:rPr>
              <a:t> </a:t>
            </a:r>
            <a:r>
              <a:rPr lang="en-US" altLang="ja-JP" sz="1400" b="1">
                <a:solidFill>
                  <a:srgbClr val="FF0000"/>
                </a:solidFill>
                <a:latin typeface="Consolas" panose="020B0609020204030204" pitchFamily="49" charset="0"/>
              </a:rPr>
              <a:t>version</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"1.0"</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FF0000"/>
                </a:solidFill>
                <a:latin typeface="Consolas" panose="020B0609020204030204" pitchFamily="49" charset="0"/>
              </a:rPr>
              <a:t>xmlns</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"http://www.w3.org/2005/01/pronunciation-lexicon"</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FF0000"/>
                </a:solidFill>
                <a:latin typeface="Consolas" panose="020B0609020204030204" pitchFamily="49" charset="0"/>
              </a:rPr>
              <a:t>xmlns:xsi</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"http://www.w3.org/2001/XMLSchema-instance"</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FF0000"/>
                </a:solidFill>
                <a:latin typeface="Consolas" panose="020B0609020204030204" pitchFamily="49" charset="0"/>
              </a:rPr>
              <a:t>xsi:schemaLocation</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"http://www.w3.org/2005/01/pronunciation-lexicon </a:t>
            </a:r>
            <a:endParaRPr lang="en-US" altLang="ja-JP" sz="1400" b="1">
              <a:solidFill>
                <a:srgbClr val="000000"/>
              </a:solidFill>
              <a:latin typeface="Consolas" panose="020B0609020204030204" pitchFamily="49" charset="0"/>
            </a:endParaRPr>
          </a:p>
          <a:p>
            <a:r>
              <a:rPr lang="en-US" altLang="ja-JP" sz="1400" b="1">
                <a:solidFill>
                  <a:srgbClr val="0000FF"/>
                </a:solidFill>
                <a:latin typeface="Consolas" panose="020B0609020204030204" pitchFamily="49" charset="0"/>
              </a:rPr>
              <a:t>    http://www.w3.org/TR/2007/CR-pronunciation-lexicon-20071212/pls.xsd"</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FF0000"/>
                </a:solidFill>
                <a:latin typeface="Consolas" panose="020B0609020204030204" pitchFamily="49" charset="0"/>
              </a:rPr>
              <a:t>alphabet</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"ipa"</a:t>
            </a:r>
            <a:r>
              <a:rPr lang="en-US" altLang="ja-JP" sz="1400" b="1">
                <a:solidFill>
                  <a:srgbClr val="000000"/>
                </a:solidFill>
                <a:latin typeface="Consolas" panose="020B0609020204030204" pitchFamily="49" charset="0"/>
              </a:rPr>
              <a:t> </a:t>
            </a:r>
            <a:r>
              <a:rPr lang="en-US" altLang="ja-JP" sz="1400" b="1">
                <a:solidFill>
                  <a:srgbClr val="FF0000"/>
                </a:solidFill>
                <a:latin typeface="Consolas" panose="020B0609020204030204" pitchFamily="49" charset="0"/>
              </a:rPr>
              <a:t>xml:lang</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"ja"</a:t>
            </a:r>
            <a:r>
              <a:rPr lang="en-US" altLang="ja-JP" sz="1400" b="1">
                <a:solidFill>
                  <a:srgbClr val="800000"/>
                </a:solidFill>
                <a:latin typeface="Consolas" panose="020B0609020204030204" pitchFamily="49" charset="0"/>
              </a:rPr>
              <a:t>&gt;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800000"/>
                </a:solidFill>
                <a:latin typeface="Consolas" panose="020B0609020204030204" pitchFamily="49" charset="0"/>
              </a:rPr>
              <a:t>&lt;lexeme&gt;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800000"/>
                </a:solidFill>
                <a:latin typeface="Consolas" panose="020B0609020204030204" pitchFamily="49" charset="0"/>
              </a:rPr>
              <a:t>&lt;grapheme&gt;</a:t>
            </a:r>
            <a:r>
              <a:rPr lang="en-US" altLang="ja-JP" sz="1400" b="1">
                <a:solidFill>
                  <a:srgbClr val="000000"/>
                </a:solidFill>
                <a:latin typeface="Consolas" panose="020B0609020204030204" pitchFamily="49" charset="0"/>
              </a:rPr>
              <a:t>P2P</a:t>
            </a:r>
            <a:r>
              <a:rPr lang="en-US" altLang="ja-JP" sz="1400" b="1">
                <a:solidFill>
                  <a:srgbClr val="800000"/>
                </a:solidFill>
                <a:latin typeface="Consolas" panose="020B0609020204030204" pitchFamily="49" charset="0"/>
              </a:rPr>
              <a:t>&lt;/grapheme&gt;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800000"/>
                </a:solidFill>
                <a:latin typeface="Consolas" panose="020B0609020204030204" pitchFamily="49" charset="0"/>
              </a:rPr>
              <a:t>&lt;alias&gt;</a:t>
            </a:r>
            <a:r>
              <a:rPr lang="ja-JP" altLang="en-US" sz="1400" b="1">
                <a:solidFill>
                  <a:srgbClr val="000000"/>
                </a:solidFill>
                <a:latin typeface="Consolas" panose="020B0609020204030204" pitchFamily="49" charset="0"/>
              </a:rPr>
              <a:t>ピアツーピア</a:t>
            </a:r>
            <a:r>
              <a:rPr lang="en-US" altLang="ja-JP" sz="1400" b="1">
                <a:solidFill>
                  <a:srgbClr val="800000"/>
                </a:solidFill>
                <a:latin typeface="Consolas" panose="020B0609020204030204" pitchFamily="49" charset="0"/>
              </a:rPr>
              <a:t>&lt;/alias&gt;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800000"/>
                </a:solidFill>
                <a:latin typeface="Consolas" panose="020B0609020204030204" pitchFamily="49" charset="0"/>
              </a:rPr>
              <a:t>&lt;/lexeme&gt;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800000"/>
                </a:solidFill>
                <a:latin typeface="Consolas" panose="020B0609020204030204" pitchFamily="49" charset="0"/>
              </a:rPr>
              <a:t>&lt;lexeme&gt;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800000"/>
                </a:solidFill>
                <a:latin typeface="Consolas" panose="020B0609020204030204" pitchFamily="49" charset="0"/>
              </a:rPr>
              <a:t>&lt;grapheme&gt;</a:t>
            </a:r>
            <a:r>
              <a:rPr lang="en-US" altLang="ja-JP" sz="1400" b="1">
                <a:solidFill>
                  <a:srgbClr val="000000"/>
                </a:solidFill>
                <a:latin typeface="Consolas" panose="020B0609020204030204" pitchFamily="49" charset="0"/>
              </a:rPr>
              <a:t>WWW</a:t>
            </a:r>
            <a:r>
              <a:rPr lang="en-US" altLang="ja-JP" sz="1400" b="1">
                <a:solidFill>
                  <a:srgbClr val="800000"/>
                </a:solidFill>
                <a:latin typeface="Consolas" panose="020B0609020204030204" pitchFamily="49" charset="0"/>
              </a:rPr>
              <a:t>&lt;/grapheme&gt;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800000"/>
                </a:solidFill>
                <a:latin typeface="Consolas" panose="020B0609020204030204" pitchFamily="49" charset="0"/>
              </a:rPr>
              <a:t>&lt;alias&gt;</a:t>
            </a:r>
            <a:r>
              <a:rPr lang="ja-JP" altLang="en-US" sz="1400" b="1">
                <a:solidFill>
                  <a:srgbClr val="000000"/>
                </a:solidFill>
                <a:latin typeface="Consolas" panose="020B0609020204030204" pitchFamily="49" charset="0"/>
              </a:rPr>
              <a:t>ワールドワイドウェブ</a:t>
            </a:r>
            <a:r>
              <a:rPr lang="en-US" altLang="ja-JP" sz="1400" b="1">
                <a:solidFill>
                  <a:srgbClr val="800000"/>
                </a:solidFill>
                <a:latin typeface="Consolas" panose="020B0609020204030204" pitchFamily="49" charset="0"/>
              </a:rPr>
              <a:t>&lt;/alias&gt;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r>
              <a:rPr lang="en-US" altLang="ja-JP" sz="1400" b="1">
                <a:solidFill>
                  <a:srgbClr val="800000"/>
                </a:solidFill>
                <a:latin typeface="Consolas" panose="020B0609020204030204" pitchFamily="49" charset="0"/>
              </a:rPr>
              <a:t>&lt;/lexeme&gt;</a:t>
            </a:r>
            <a:endParaRPr lang="en-US" altLang="ja-JP" sz="1400" b="1">
              <a:solidFill>
                <a:srgbClr val="000000"/>
              </a:solidFill>
              <a:latin typeface="Consolas" panose="020B0609020204030204" pitchFamily="49" charset="0"/>
            </a:endParaRPr>
          </a:p>
          <a:p>
            <a:r>
              <a:rPr lang="en-US" altLang="ja-JP" sz="1400" b="1">
                <a:solidFill>
                  <a:srgbClr val="800000"/>
                </a:solidFill>
                <a:latin typeface="Consolas" panose="020B0609020204030204" pitchFamily="49" charset="0"/>
              </a:rPr>
              <a:t>&lt;/lexicon&gt;</a:t>
            </a:r>
            <a:endParaRPr lang="en-US" altLang="ja-JP" sz="1400" b="1">
              <a:solidFill>
                <a:srgbClr val="000000"/>
              </a:solidFill>
              <a:latin typeface="Consolas" panose="020B0609020204030204" pitchFamily="49" charset="0"/>
            </a:endParaRPr>
          </a:p>
        </p:txBody>
      </p:sp>
      <p:sp>
        <p:nvSpPr>
          <p:cNvPr id="6" name="正方形/長方形 5"/>
          <p:cNvSpPr/>
          <p:nvPr/>
        </p:nvSpPr>
        <p:spPr>
          <a:xfrm>
            <a:off x="733246" y="3699554"/>
            <a:ext cx="2656935" cy="3979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3245" y="4558531"/>
            <a:ext cx="3347049" cy="3979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8969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a:t>レキシコン</a:t>
            </a:r>
            <a:r>
              <a:rPr kumimoji="1" lang="ja-JP" altLang="en-US" sz="2800" smtClean="0"/>
              <a:t>を登録する（</a:t>
            </a:r>
            <a:r>
              <a:rPr kumimoji="1" lang="en-US" altLang="ja-JP" sz="2800" smtClean="0"/>
              <a:t>P110</a:t>
            </a:r>
            <a:r>
              <a:rPr kumimoji="1" lang="ja-JP" altLang="en-US" sz="2800" smtClean="0"/>
              <a:t>～</a:t>
            </a:r>
            <a:r>
              <a:rPr kumimoji="1" lang="en-US" altLang="ja-JP" sz="2800" smtClean="0"/>
              <a:t>P114</a:t>
            </a:r>
            <a:r>
              <a:rPr kumimoji="1" lang="ja-JP" altLang="en-US" sz="2800" smtClean="0"/>
              <a:t>）</a:t>
            </a:r>
            <a:endParaRPr kumimoji="1" lang="ja-JP" altLang="en-US" sz="2800"/>
          </a:p>
        </p:txBody>
      </p:sp>
      <p:sp>
        <p:nvSpPr>
          <p:cNvPr id="4" name="フローチャート: 書類 3"/>
          <p:cNvSpPr/>
          <p:nvPr/>
        </p:nvSpPr>
        <p:spPr>
          <a:xfrm>
            <a:off x="289463" y="1455384"/>
            <a:ext cx="7534695"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smtClean="0"/>
              <a:t>レキシコンを登録するプログラム（</a:t>
            </a:r>
            <a:r>
              <a:rPr kumimoji="1" lang="en-US" altLang="ja-JP" sz="1600" b="1" smtClean="0"/>
              <a:t>polly_lexicon_put.py</a:t>
            </a:r>
            <a:r>
              <a:rPr kumimoji="1" lang="ja-JP" altLang="en-US" sz="1600" b="1" smtClean="0"/>
              <a:t>）</a:t>
            </a:r>
            <a:r>
              <a:rPr kumimoji="1" lang="en-US" altLang="ja-JP" sz="1600" b="1" smtClean="0"/>
              <a:t>P111</a:t>
            </a:r>
          </a:p>
        </p:txBody>
      </p:sp>
      <p:sp>
        <p:nvSpPr>
          <p:cNvPr id="5" name="テキスト ボックス 4"/>
          <p:cNvSpPr txBox="1"/>
          <p:nvPr/>
        </p:nvSpPr>
        <p:spPr>
          <a:xfrm>
            <a:off x="289463" y="1929839"/>
            <a:ext cx="7534695" cy="1815882"/>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レキシコンファイルを開く</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'my_lexicon.pls'</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'r'</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encoding</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'utf-8'</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レキシコンを登録</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polly.put_lexicon(</a:t>
            </a:r>
            <a:r>
              <a:rPr lang="en-US" altLang="ja-JP" sz="1400" b="1">
                <a:solidFill>
                  <a:srgbClr val="001080"/>
                </a:solidFill>
                <a:latin typeface="Consolas" panose="020B0609020204030204" pitchFamily="49" charset="0"/>
              </a:rPr>
              <a:t>Name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'MyLexicon'</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Content</a:t>
            </a:r>
            <a:r>
              <a:rPr lang="en-US" altLang="ja-JP" sz="1400" b="1">
                <a:solidFill>
                  <a:srgbClr val="000000"/>
                </a:solidFill>
                <a:latin typeface="Consolas" panose="020B0609020204030204" pitchFamily="49" charset="0"/>
              </a:rPr>
              <a:t>=</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.read())</a:t>
            </a:r>
          </a:p>
        </p:txBody>
      </p:sp>
      <p:sp>
        <p:nvSpPr>
          <p:cNvPr id="6" name="テキスト ボックス 5"/>
          <p:cNvSpPr txBox="1"/>
          <p:nvPr/>
        </p:nvSpPr>
        <p:spPr>
          <a:xfrm>
            <a:off x="289463" y="4209941"/>
            <a:ext cx="797463" cy="369332"/>
          </a:xfrm>
          <a:prstGeom prst="rect">
            <a:avLst/>
          </a:prstGeom>
          <a:solidFill>
            <a:schemeClr val="accent4">
              <a:lumMod val="60000"/>
              <a:lumOff val="40000"/>
            </a:schemeClr>
          </a:solidFill>
        </p:spPr>
        <p:txBody>
          <a:bodyPr wrap="square" rtlCol="0">
            <a:spAutoFit/>
          </a:bodyPr>
          <a:lstStyle/>
          <a:p>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Polly</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289464" y="4579273"/>
            <a:ext cx="6076830" cy="646331"/>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レキシコン</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を登録する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put_lexicon</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Name=</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登録名</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Content=</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レキシコンの内容</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戻り値：辞書（内容は空）</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1066322" y="4209112"/>
            <a:ext cx="3519576" cy="369332"/>
          </a:xfrm>
          <a:prstGeom prst="rect">
            <a:avLst/>
          </a:prstGeom>
          <a:noFill/>
        </p:spPr>
        <p:txBody>
          <a:bodyPr wrap="square" rtlCol="0">
            <a:spAutoFit/>
          </a:bodyPr>
          <a:lstStyle/>
          <a:p>
            <a:r>
              <a:rPr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put_lexicon</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055386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レキシコンを使って音声を合成する（</a:t>
            </a:r>
            <a:r>
              <a:rPr kumimoji="1" lang="en-US" altLang="ja-JP" sz="2800" smtClean="0"/>
              <a:t>P114</a:t>
            </a:r>
            <a:r>
              <a:rPr kumimoji="1" lang="ja-JP" altLang="en-US" sz="2800" smtClean="0"/>
              <a:t>～</a:t>
            </a:r>
            <a:r>
              <a:rPr kumimoji="1" lang="en-US" altLang="ja-JP" sz="2800" smtClean="0"/>
              <a:t>P115</a:t>
            </a:r>
            <a:r>
              <a:rPr kumimoji="1" lang="ja-JP" altLang="en-US" sz="2800" smtClean="0"/>
              <a:t>）</a:t>
            </a:r>
            <a:endParaRPr kumimoji="1" lang="ja-JP" altLang="en-US" sz="2800"/>
          </a:p>
        </p:txBody>
      </p:sp>
      <p:sp>
        <p:nvSpPr>
          <p:cNvPr id="4" name="フローチャート: 書類 3"/>
          <p:cNvSpPr/>
          <p:nvPr/>
        </p:nvSpPr>
        <p:spPr>
          <a:xfrm>
            <a:off x="289463" y="1256980"/>
            <a:ext cx="7534695"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レキシコンを使うプログラム（</a:t>
            </a:r>
            <a:r>
              <a:rPr kumimoji="1" lang="en-US" altLang="ja-JP" b="1" smtClean="0"/>
              <a:t>polly_lexicon_enabled.py</a:t>
            </a:r>
            <a:r>
              <a:rPr kumimoji="1" lang="ja-JP" altLang="en-US" b="1" smtClean="0"/>
              <a:t>）</a:t>
            </a:r>
            <a:r>
              <a:rPr kumimoji="1" lang="en-US" altLang="ja-JP" b="1" smtClean="0"/>
              <a:t>P114</a:t>
            </a:r>
          </a:p>
        </p:txBody>
      </p:sp>
      <p:sp>
        <p:nvSpPr>
          <p:cNvPr id="5" name="テキスト ボックス 4"/>
          <p:cNvSpPr txBox="1"/>
          <p:nvPr/>
        </p:nvSpPr>
        <p:spPr>
          <a:xfrm>
            <a:off x="289463" y="1731435"/>
            <a:ext cx="7534695" cy="4764766"/>
          </a:xfrm>
          <a:prstGeom prst="rect">
            <a:avLst/>
          </a:prstGeom>
          <a:solidFill>
            <a:schemeClr val="tx2">
              <a:lumMod val="20000"/>
              <a:lumOff val="80000"/>
            </a:schemeClr>
          </a:solidFill>
        </p:spPr>
        <p:txBody>
          <a:bodyPr wrap="square" rtlCol="0">
            <a:spAutoFit/>
          </a:bodyPr>
          <a:lstStyle/>
          <a:p>
            <a:pPr>
              <a:lnSpc>
                <a:spcPts val="1300"/>
              </a:lnSpc>
            </a:pPr>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pPr>
              <a:lnSpc>
                <a:spcPts val="1300"/>
              </a:lnSpc>
            </a:pPr>
            <a:r>
              <a:rPr lang="en-US" altLang="ja-JP" sz="1400" b="1">
                <a:solidFill>
                  <a:srgbClr val="008000"/>
                </a:solidFill>
                <a:latin typeface="Consolas" panose="020B0609020204030204" pitchFamily="49" charset="0"/>
              </a:rPr>
              <a:t># contextlib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contextlib</a:t>
            </a:r>
          </a:p>
          <a:p>
            <a:pPr>
              <a:lnSpc>
                <a:spcPts val="1300"/>
              </a:lnSpc>
            </a:pPr>
            <a:r>
              <a:rPr lang="en-US" altLang="ja-JP" sz="1400" b="1">
                <a:solidFill>
                  <a:srgbClr val="008000"/>
                </a:solidFill>
                <a:latin typeface="Consolas" panose="020B0609020204030204" pitchFamily="49" charset="0"/>
              </a:rPr>
              <a:t># os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os</a:t>
            </a:r>
          </a:p>
          <a:p>
            <a:pPr>
              <a:lnSpc>
                <a:spcPts val="1300"/>
              </a:lnSpc>
            </a:pPr>
            <a:r>
              <a:rPr lang="en-US" altLang="ja-JP" sz="1400" b="1">
                <a:solidFill>
                  <a:srgbClr val="008000"/>
                </a:solidFill>
                <a:latin typeface="Consolas" panose="020B0609020204030204" pitchFamily="49" charset="0"/>
              </a:rPr>
              <a:t># 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'P2P</a:t>
            </a:r>
            <a:r>
              <a:rPr lang="ja-JP" altLang="en-US" sz="1400" b="1">
                <a:solidFill>
                  <a:srgbClr val="A31515"/>
                </a:solidFill>
                <a:latin typeface="Consolas" panose="020B0609020204030204" pitchFamily="49" charset="0"/>
              </a:rPr>
              <a:t>は複数の端末が対等な立場で通信する方式です。</a:t>
            </a:r>
            <a:r>
              <a:rPr lang="en-US" altLang="ja-JP" sz="1400" b="1">
                <a:solidFill>
                  <a:srgbClr val="A31515"/>
                </a:solidFill>
                <a:latin typeface="Consolas" panose="020B0609020204030204" pitchFamily="49" charset="0"/>
              </a:rPr>
              <a:t>'</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result = polly.synthesize_speech(</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OutputFormat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'mp3'</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音声のフォーマット</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VoiceId</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'Mizuki'</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a:t>
            </a:r>
            <a:r>
              <a:rPr lang="en-US" altLang="ja-JP" sz="1400" b="1">
                <a:solidFill>
                  <a:srgbClr val="008000"/>
                </a:solidFill>
                <a:latin typeface="Consolas" panose="020B0609020204030204" pitchFamily="49" charset="0"/>
              </a:rPr>
              <a:t>ID</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LexiconNames</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'MyLexicon'</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使用するレキシコン</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出力ファイルのパス</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path = </a:t>
            </a:r>
            <a:r>
              <a:rPr lang="en-US" altLang="ja-JP" sz="1400" b="1">
                <a:solidFill>
                  <a:srgbClr val="A31515"/>
                </a:solidFill>
                <a:latin typeface="Consolas" panose="020B0609020204030204" pitchFamily="49" charset="0"/>
              </a:rPr>
              <a:t>'polly_lexicon_enabled.mp3'</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音声のストリームを開く</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contextlib.closing(result[</a:t>
            </a:r>
            <a:r>
              <a:rPr lang="en-US" altLang="ja-JP" sz="1400" b="1">
                <a:solidFill>
                  <a:srgbClr val="A31515"/>
                </a:solidFill>
                <a:latin typeface="Consolas" panose="020B0609020204030204" pitchFamily="49" charset="0"/>
              </a:rPr>
              <a:t>'AudioStream'</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stream:</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(path, </a:t>
            </a:r>
            <a:r>
              <a:rPr lang="en-US" altLang="ja-JP" sz="1400" b="1">
                <a:solidFill>
                  <a:srgbClr val="A31515"/>
                </a:solidFill>
                <a:latin typeface="Consolas" panose="020B0609020204030204" pitchFamily="49" charset="0"/>
              </a:rPr>
              <a:t>'wb'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音声を読み込んで出力ファイルに書き込む</a:t>
            </a:r>
            <a:endParaRPr lang="ja-JP" altLang="en-US" sz="1400" b="1">
              <a:solidFill>
                <a:srgbClr val="000000"/>
              </a:solidFill>
              <a:latin typeface="Consolas" panose="020B0609020204030204" pitchFamily="49" charset="0"/>
            </a:endParaRPr>
          </a:p>
          <a:p>
            <a:pPr>
              <a:lnSpc>
                <a:spcPts val="13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.write(stream.read())</a:t>
            </a:r>
          </a:p>
          <a:p>
            <a:pPr>
              <a:lnSpc>
                <a:spcPts val="13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出力ファイルを再生する</a:t>
            </a:r>
            <a:endParaRPr lang="ja-JP" altLang="en-US" sz="1400" b="1">
              <a:solidFill>
                <a:srgbClr val="000000"/>
              </a:solidFill>
              <a:latin typeface="Consolas" panose="020B0609020204030204" pitchFamily="49" charset="0"/>
            </a:endParaRPr>
          </a:p>
          <a:p>
            <a:pPr>
              <a:lnSpc>
                <a:spcPts val="1300"/>
              </a:lnSpc>
            </a:pPr>
            <a:r>
              <a:rPr lang="en-US" altLang="ja-JP" sz="1400" b="1">
                <a:solidFill>
                  <a:srgbClr val="AF00DB"/>
                </a:solidFill>
                <a:latin typeface="Consolas" panose="020B0609020204030204" pitchFamily="49" charset="0"/>
              </a:rPr>
              <a:t>if</a:t>
            </a:r>
            <a:r>
              <a:rPr lang="en-US" altLang="ja-JP" sz="1400" b="1">
                <a:solidFill>
                  <a:srgbClr val="000000"/>
                </a:solidFill>
                <a:latin typeface="Consolas" panose="020B0609020204030204" pitchFamily="49" charset="0"/>
              </a:rPr>
              <a:t> os.name == </a:t>
            </a:r>
            <a:r>
              <a:rPr lang="en-US" altLang="ja-JP" sz="1400" b="1">
                <a:solidFill>
                  <a:srgbClr val="A31515"/>
                </a:solidFill>
                <a:latin typeface="Consolas" panose="020B0609020204030204" pitchFamily="49" charset="0"/>
              </a:rPr>
              <a:t>'nt'</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os.startfile(path)</a:t>
            </a:r>
          </a:p>
        </p:txBody>
      </p:sp>
    </p:spTree>
    <p:extLst>
      <p:ext uri="{BB962C8B-B14F-4D97-AF65-F5344CB8AC3E}">
        <p14:creationId xmlns:p14="http://schemas.microsoft.com/office/powerpoint/2010/main" val="989234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a:t>レキシコン</a:t>
            </a:r>
            <a:r>
              <a:rPr kumimoji="1" lang="ja-JP" altLang="en-US" sz="2800" smtClean="0"/>
              <a:t>を削除する（</a:t>
            </a:r>
            <a:r>
              <a:rPr kumimoji="1" lang="en-US" altLang="ja-JP" sz="2800" smtClean="0"/>
              <a:t>P115</a:t>
            </a:r>
            <a:r>
              <a:rPr kumimoji="1" lang="ja-JP" altLang="en-US" sz="2800" smtClean="0"/>
              <a:t>～</a:t>
            </a:r>
            <a:r>
              <a:rPr kumimoji="1" lang="en-US" altLang="ja-JP" sz="2800" smtClean="0"/>
              <a:t>P116</a:t>
            </a:r>
            <a:r>
              <a:rPr kumimoji="1" lang="ja-JP" altLang="en-US" sz="2800" smtClean="0"/>
              <a:t>）</a:t>
            </a:r>
            <a:endParaRPr kumimoji="1" lang="ja-JP" altLang="en-US" sz="2800"/>
          </a:p>
        </p:txBody>
      </p:sp>
      <p:sp>
        <p:nvSpPr>
          <p:cNvPr id="4" name="フローチャート: 書類 3"/>
          <p:cNvSpPr/>
          <p:nvPr/>
        </p:nvSpPr>
        <p:spPr>
          <a:xfrm>
            <a:off x="289463" y="1455384"/>
            <a:ext cx="7534695"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smtClean="0"/>
              <a:t>レキシコンを削除するプログラム（</a:t>
            </a:r>
            <a:r>
              <a:rPr kumimoji="1" lang="en-US" altLang="ja-JP" sz="1600" b="1" smtClean="0"/>
              <a:t>polly_lexicon_delete.py</a:t>
            </a:r>
            <a:r>
              <a:rPr kumimoji="1" lang="ja-JP" altLang="en-US" sz="1600" b="1" smtClean="0"/>
              <a:t>）</a:t>
            </a:r>
            <a:r>
              <a:rPr kumimoji="1" lang="en-US" altLang="ja-JP" sz="1600" b="1" smtClean="0"/>
              <a:t>P116</a:t>
            </a:r>
          </a:p>
        </p:txBody>
      </p:sp>
      <p:sp>
        <p:nvSpPr>
          <p:cNvPr id="5" name="テキスト ボックス 4"/>
          <p:cNvSpPr txBox="1"/>
          <p:nvPr/>
        </p:nvSpPr>
        <p:spPr>
          <a:xfrm>
            <a:off x="289463" y="1929839"/>
            <a:ext cx="7534695" cy="1384995"/>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レキシコンを削除</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polly.delete_lexicon(</a:t>
            </a:r>
            <a:r>
              <a:rPr lang="en-US" altLang="ja-JP" sz="1400" b="1">
                <a:solidFill>
                  <a:srgbClr val="001080"/>
                </a:solidFill>
                <a:latin typeface="Consolas" panose="020B0609020204030204" pitchFamily="49" charset="0"/>
              </a:rPr>
              <a:t>Name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'MyLexicon'</a:t>
            </a:r>
            <a:r>
              <a:rPr lang="en-US" altLang="ja-JP" sz="1400" b="1">
                <a:solidFill>
                  <a:srgbClr val="000000"/>
                </a:solidFill>
                <a:latin typeface="Consolas" panose="020B0609020204030204" pitchFamily="49" charset="0"/>
              </a:rPr>
              <a:t>)</a:t>
            </a:r>
          </a:p>
        </p:txBody>
      </p:sp>
      <p:sp>
        <p:nvSpPr>
          <p:cNvPr id="6" name="テキスト ボックス 5"/>
          <p:cNvSpPr txBox="1"/>
          <p:nvPr/>
        </p:nvSpPr>
        <p:spPr>
          <a:xfrm>
            <a:off x="289463" y="4209941"/>
            <a:ext cx="797463" cy="369332"/>
          </a:xfrm>
          <a:prstGeom prst="rect">
            <a:avLst/>
          </a:prstGeom>
          <a:solidFill>
            <a:schemeClr val="accent4">
              <a:lumMod val="60000"/>
              <a:lumOff val="40000"/>
            </a:schemeClr>
          </a:solidFill>
        </p:spPr>
        <p:txBody>
          <a:bodyPr wrap="square" rtlCol="0">
            <a:spAutoFit/>
          </a:bodyPr>
          <a:lstStyle/>
          <a:p>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Polly</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289464" y="4579273"/>
            <a:ext cx="6076830" cy="646331"/>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レキシコン</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を削除する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delete_lexicon</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Name=</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登録名</a:t>
            </a:r>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戻り値：辞書（内容は空）</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1066322" y="4209112"/>
            <a:ext cx="3519576" cy="369332"/>
          </a:xfrm>
          <a:prstGeom prst="rect">
            <a:avLst/>
          </a:prstGeom>
          <a:noFill/>
        </p:spPr>
        <p:txBody>
          <a:bodyPr wrap="square" rtlCol="0">
            <a:spAutoFit/>
          </a:bodyPr>
          <a:lstStyle/>
          <a:p>
            <a:r>
              <a:rPr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delete_lexicon</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1697485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a:t>レキシコン</a:t>
            </a:r>
            <a:r>
              <a:rPr kumimoji="1" lang="ja-JP" altLang="en-US" sz="2800" smtClean="0"/>
              <a:t>に関する他の機能（</a:t>
            </a:r>
            <a:r>
              <a:rPr kumimoji="1" lang="en-US" altLang="ja-JP" sz="2800" smtClean="0"/>
              <a:t>P117</a:t>
            </a:r>
            <a:r>
              <a:rPr kumimoji="1" lang="ja-JP" altLang="en-US" sz="2800" smtClean="0"/>
              <a:t>）</a:t>
            </a:r>
            <a:endParaRPr kumimoji="1" lang="ja-JP" altLang="en-US" sz="2800"/>
          </a:p>
        </p:txBody>
      </p:sp>
      <p:sp>
        <p:nvSpPr>
          <p:cNvPr id="4" name="テキスト ボックス 3"/>
          <p:cNvSpPr txBox="1"/>
          <p:nvPr/>
        </p:nvSpPr>
        <p:spPr>
          <a:xfrm>
            <a:off x="289463" y="1647902"/>
            <a:ext cx="797463" cy="369332"/>
          </a:xfrm>
          <a:prstGeom prst="rect">
            <a:avLst/>
          </a:prstGeom>
          <a:solidFill>
            <a:schemeClr val="accent4">
              <a:lumMod val="60000"/>
              <a:lumOff val="40000"/>
            </a:schemeClr>
          </a:solidFill>
        </p:spPr>
        <p:txBody>
          <a:bodyPr wrap="square" rtlCol="0">
            <a:spAutoFit/>
          </a:bodyPr>
          <a:lstStyle/>
          <a:p>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Polly</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289464" y="2017234"/>
            <a:ext cx="6076830" cy="646331"/>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機能：レキシコンの一覧を取得する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list_lexicon</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レキシコン</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の一覧を含む辞書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1066322" y="1647073"/>
            <a:ext cx="3519576" cy="369332"/>
          </a:xfrm>
          <a:prstGeom prst="rect">
            <a:avLst/>
          </a:prstGeom>
          <a:noFill/>
        </p:spPr>
        <p:txBody>
          <a:bodyPr wrap="square" rtlCol="0">
            <a:spAutoFit/>
          </a:bodyPr>
          <a:lstStyle/>
          <a:p>
            <a:r>
              <a:rPr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list_lexicon</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289463" y="3588839"/>
            <a:ext cx="797463" cy="369332"/>
          </a:xfrm>
          <a:prstGeom prst="rect">
            <a:avLst/>
          </a:prstGeom>
          <a:solidFill>
            <a:schemeClr val="accent4">
              <a:lumMod val="60000"/>
              <a:lumOff val="40000"/>
            </a:schemeClr>
          </a:solidFill>
        </p:spPr>
        <p:txBody>
          <a:bodyPr wrap="square" rtlCol="0">
            <a:spAutoFit/>
          </a:bodyPr>
          <a:lstStyle/>
          <a:p>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Polly</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289464" y="3958171"/>
            <a:ext cx="6076830" cy="646331"/>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指定</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したレキシコンデータを取得する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get_lexicon</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Name=</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登録名</a:t>
            </a:r>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戻り値：レキシコンデータの場所を含む辞書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テキスト ボックス 8"/>
          <p:cNvSpPr txBox="1"/>
          <p:nvPr/>
        </p:nvSpPr>
        <p:spPr>
          <a:xfrm>
            <a:off x="1066322" y="3588010"/>
            <a:ext cx="3519576" cy="369332"/>
          </a:xfrm>
          <a:prstGeom prst="rect">
            <a:avLst/>
          </a:prstGeom>
          <a:noFill/>
        </p:spPr>
        <p:txBody>
          <a:bodyPr wrap="square" rtlCol="0">
            <a:spAutoFit/>
          </a:bodyPr>
          <a:lstStyle/>
          <a:p>
            <a:r>
              <a:rPr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get_lexicon</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5126892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スピーチマークを出力する（</a:t>
            </a:r>
            <a:r>
              <a:rPr kumimoji="1" lang="en-US" altLang="ja-JP" sz="2800" smtClean="0"/>
              <a:t>P118</a:t>
            </a:r>
            <a:r>
              <a:rPr kumimoji="1" lang="ja-JP" altLang="en-US" sz="2800" smtClean="0"/>
              <a:t>～</a:t>
            </a:r>
            <a:r>
              <a:rPr kumimoji="1" lang="en-US" altLang="ja-JP" sz="2800" smtClean="0"/>
              <a:t>P122</a:t>
            </a:r>
            <a:r>
              <a:rPr kumimoji="1" lang="ja-JP" altLang="en-US" sz="2800" smtClean="0"/>
              <a:t>）</a:t>
            </a:r>
            <a:endParaRPr kumimoji="1" lang="ja-JP" altLang="en-US" sz="2800"/>
          </a:p>
        </p:txBody>
      </p:sp>
      <p:sp>
        <p:nvSpPr>
          <p:cNvPr id="4" name="フローチャート: 書類 3"/>
          <p:cNvSpPr/>
          <p:nvPr/>
        </p:nvSpPr>
        <p:spPr>
          <a:xfrm>
            <a:off x="289463" y="1231102"/>
            <a:ext cx="6378757"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smtClean="0"/>
              <a:t>出力されたスピーチマーク（</a:t>
            </a:r>
            <a:r>
              <a:rPr kumimoji="1" lang="en-US" altLang="ja-JP" sz="1600" b="1" smtClean="0"/>
              <a:t>polly_mark.txt</a:t>
            </a:r>
            <a:r>
              <a:rPr kumimoji="1" lang="ja-JP" altLang="en-US" sz="1600" b="1" smtClean="0"/>
              <a:t>）</a:t>
            </a:r>
            <a:r>
              <a:rPr kumimoji="1" lang="en-US" altLang="ja-JP" sz="1600" b="1" smtClean="0"/>
              <a:t>P118</a:t>
            </a:r>
          </a:p>
        </p:txBody>
      </p:sp>
      <p:sp>
        <p:nvSpPr>
          <p:cNvPr id="5" name="テキスト ボックス 4"/>
          <p:cNvSpPr txBox="1"/>
          <p:nvPr/>
        </p:nvSpPr>
        <p:spPr>
          <a:xfrm>
            <a:off x="289463" y="1705557"/>
            <a:ext cx="9027065" cy="2100575"/>
          </a:xfrm>
          <a:prstGeom prst="rect">
            <a:avLst/>
          </a:prstGeom>
          <a:solidFill>
            <a:schemeClr val="tx2">
              <a:lumMod val="20000"/>
              <a:lumOff val="80000"/>
            </a:schemeClr>
          </a:solidFill>
        </p:spPr>
        <p:txBody>
          <a:bodyPr wrap="square" rtlCol="0">
            <a:spAutoFit/>
          </a:bodyPr>
          <a:lstStyle/>
          <a:p>
            <a:pPr>
              <a:lnSpc>
                <a:spcPts val="1200"/>
              </a:lnSpc>
            </a:pPr>
            <a:r>
              <a:rPr lang="en-US" altLang="ja-JP" sz="1400" b="1">
                <a:solidFill>
                  <a:srgbClr val="000000"/>
                </a:solidFill>
                <a:latin typeface="Consolas" panose="020B0609020204030204" pitchFamily="49" charset="0"/>
              </a:rPr>
              <a:t>{"time":0,"type":"sentence","start":0,"end":48,"value":"</a:t>
            </a:r>
            <a:r>
              <a:rPr lang="ja-JP" altLang="en-US" sz="1400" b="1">
                <a:solidFill>
                  <a:srgbClr val="000000"/>
                </a:solidFill>
                <a:latin typeface="Consolas" panose="020B0609020204030204" pitchFamily="49" charset="0"/>
              </a:rPr>
              <a:t>スピーチマークを出力してみます。</a:t>
            </a:r>
            <a:r>
              <a:rPr lang="en-US" altLang="ja-JP" sz="1400" b="1">
                <a:solidFill>
                  <a:srgbClr val="000000"/>
                </a:solidFill>
                <a:latin typeface="Consolas" panose="020B0609020204030204" pitchFamily="49" charset="0"/>
              </a:rPr>
              <a:t>"}</a:t>
            </a:r>
          </a:p>
          <a:p>
            <a:pPr>
              <a:lnSpc>
                <a:spcPts val="1200"/>
              </a:lnSpc>
            </a:pPr>
            <a:r>
              <a:rPr lang="en-US" altLang="ja-JP" sz="1400" b="1">
                <a:solidFill>
                  <a:srgbClr val="000000"/>
                </a:solidFill>
                <a:latin typeface="Consolas" panose="020B0609020204030204" pitchFamily="49" charset="0"/>
              </a:rPr>
              <a:t>{"time":6,"type":"word","start":0,"end":12,"value":"</a:t>
            </a:r>
            <a:r>
              <a:rPr lang="ja-JP" altLang="en-US" sz="1400" b="1">
                <a:solidFill>
                  <a:srgbClr val="000000"/>
                </a:solidFill>
                <a:latin typeface="Consolas" panose="020B0609020204030204" pitchFamily="49" charset="0"/>
              </a:rPr>
              <a:t>スピーチ</a:t>
            </a:r>
            <a:r>
              <a:rPr lang="en-US" altLang="ja-JP" sz="1400" b="1">
                <a:solidFill>
                  <a:srgbClr val="000000"/>
                </a:solidFill>
                <a:latin typeface="Consolas" panose="020B0609020204030204" pitchFamily="49" charset="0"/>
              </a:rPr>
              <a:t>"}</a:t>
            </a:r>
          </a:p>
          <a:p>
            <a:pPr>
              <a:lnSpc>
                <a:spcPts val="1200"/>
              </a:lnSpc>
            </a:pPr>
            <a:r>
              <a:rPr lang="en-US" altLang="ja-JP" sz="1400" b="1">
                <a:solidFill>
                  <a:srgbClr val="000000"/>
                </a:solidFill>
                <a:latin typeface="Consolas" panose="020B0609020204030204" pitchFamily="49" charset="0"/>
              </a:rPr>
              <a:t>{"time":6,"type":"viseme","value":"s"}</a:t>
            </a:r>
          </a:p>
          <a:p>
            <a:pPr>
              <a:lnSpc>
                <a:spcPts val="1200"/>
              </a:lnSpc>
            </a:pPr>
            <a:r>
              <a:rPr lang="en-US" altLang="ja-JP" sz="1400" b="1">
                <a:solidFill>
                  <a:srgbClr val="000000"/>
                </a:solidFill>
                <a:latin typeface="Consolas" panose="020B0609020204030204" pitchFamily="49" charset="0"/>
              </a:rPr>
              <a:t>{"time":80,"type":"viseme","value":"i"}</a:t>
            </a:r>
          </a:p>
          <a:p>
            <a:pPr>
              <a:lnSpc>
                <a:spcPts val="1200"/>
              </a:lnSpc>
            </a:pPr>
            <a:r>
              <a:rPr lang="en-US" altLang="ja-JP" sz="1400" b="1">
                <a:solidFill>
                  <a:srgbClr val="000000"/>
                </a:solidFill>
                <a:latin typeface="Consolas" panose="020B0609020204030204" pitchFamily="49" charset="0"/>
              </a:rPr>
              <a:t>{"time":160,"type":"viseme","value":"p"}</a:t>
            </a:r>
          </a:p>
          <a:p>
            <a:pPr>
              <a:lnSpc>
                <a:spcPts val="1200"/>
              </a:lnSpc>
            </a:pPr>
            <a:r>
              <a:rPr lang="en-US" altLang="ja-JP" sz="1400" b="1">
                <a:solidFill>
                  <a:srgbClr val="000000"/>
                </a:solidFill>
                <a:latin typeface="Consolas" panose="020B0609020204030204" pitchFamily="49" charset="0"/>
              </a:rPr>
              <a:t>{"time":223,"type":"viseme","value":"i"}</a:t>
            </a:r>
          </a:p>
          <a:p>
            <a:pPr>
              <a:lnSpc>
                <a:spcPts val="1200"/>
              </a:lnSpc>
            </a:pPr>
            <a:r>
              <a:rPr lang="en-US" altLang="ja-JP" sz="1400" b="1">
                <a:solidFill>
                  <a:srgbClr val="000000"/>
                </a:solidFill>
                <a:latin typeface="Consolas" panose="020B0609020204030204" pitchFamily="49" charset="0"/>
              </a:rPr>
              <a:t>{"time":391,"type":"viseme","value":"J"}</a:t>
            </a:r>
          </a:p>
          <a:p>
            <a:pPr>
              <a:lnSpc>
                <a:spcPts val="1200"/>
              </a:lnSpc>
            </a:pPr>
            <a:r>
              <a:rPr lang="en-US" altLang="ja-JP" sz="1400" b="1">
                <a:solidFill>
                  <a:srgbClr val="000000"/>
                </a:solidFill>
                <a:latin typeface="Consolas" panose="020B0609020204030204" pitchFamily="49" charset="0"/>
              </a:rPr>
              <a:t>{"time":502,"type":"viseme","value":"i"}</a:t>
            </a:r>
          </a:p>
          <a:p>
            <a:pPr>
              <a:lnSpc>
                <a:spcPts val="1200"/>
              </a:lnSpc>
            </a:pPr>
            <a:r>
              <a:rPr lang="en-US" altLang="ja-JP" sz="1400" b="1">
                <a:solidFill>
                  <a:srgbClr val="000000"/>
                </a:solidFill>
                <a:latin typeface="Consolas" panose="020B0609020204030204" pitchFamily="49" charset="0"/>
              </a:rPr>
              <a:t>{"time":560,"type":"word","start":12,"end":21,"value":"</a:t>
            </a:r>
            <a:r>
              <a:rPr lang="ja-JP" altLang="en-US" sz="1400" b="1">
                <a:solidFill>
                  <a:srgbClr val="000000"/>
                </a:solidFill>
                <a:latin typeface="Consolas" panose="020B0609020204030204" pitchFamily="49" charset="0"/>
              </a:rPr>
              <a:t>マーク</a:t>
            </a:r>
            <a:r>
              <a:rPr lang="en-US" altLang="ja-JP" sz="1400" b="1">
                <a:solidFill>
                  <a:srgbClr val="000000"/>
                </a:solidFill>
                <a:latin typeface="Consolas" panose="020B0609020204030204" pitchFamily="49" charset="0"/>
              </a:rPr>
              <a:t>"}</a:t>
            </a:r>
          </a:p>
          <a:p>
            <a:pPr>
              <a:lnSpc>
                <a:spcPts val="1200"/>
              </a:lnSpc>
            </a:pPr>
            <a:r>
              <a:rPr lang="en-US" altLang="ja-JP" sz="1400" b="1">
                <a:solidFill>
                  <a:srgbClr val="000000"/>
                </a:solidFill>
                <a:latin typeface="Consolas" panose="020B0609020204030204" pitchFamily="49" charset="0"/>
              </a:rPr>
              <a:t>{"time":560,"type":"viseme","value":"p"}</a:t>
            </a:r>
          </a:p>
          <a:p>
            <a:pPr>
              <a:lnSpc>
                <a:spcPts val="1200"/>
              </a:lnSpc>
            </a:pPr>
            <a:r>
              <a:rPr lang="en-US" altLang="ja-JP" sz="1400" b="1">
                <a:solidFill>
                  <a:srgbClr val="000000"/>
                </a:solidFill>
                <a:latin typeface="Consolas" panose="020B0609020204030204" pitchFamily="49" charset="0"/>
              </a:rPr>
              <a:t>{"time":647,"type":"viseme","value":"a"}</a:t>
            </a:r>
          </a:p>
          <a:p>
            <a:pPr>
              <a:lnSpc>
                <a:spcPts val="1200"/>
              </a:lnSpc>
            </a:pPr>
            <a:r>
              <a:rPr lang="en-US" altLang="ja-JP" sz="1400" b="1">
                <a:solidFill>
                  <a:srgbClr val="000000"/>
                </a:solidFill>
                <a:latin typeface="Consolas" panose="020B0609020204030204" pitchFamily="49" charset="0"/>
              </a:rPr>
              <a:t>{"time":835,"type":"viseme","value":"k"}</a:t>
            </a:r>
          </a:p>
          <a:p>
            <a:pPr>
              <a:lnSpc>
                <a:spcPts val="1200"/>
              </a:lnSpc>
            </a:pPr>
            <a:r>
              <a:rPr lang="en-US" altLang="ja-JP" sz="1400" b="1">
                <a:solidFill>
                  <a:srgbClr val="000000"/>
                </a:solidFill>
                <a:latin typeface="Consolas" panose="020B0609020204030204" pitchFamily="49" charset="0"/>
              </a:rPr>
              <a:t>{"time":921,"type":"viseme","value":"i"}</a:t>
            </a:r>
          </a:p>
        </p:txBody>
      </p:sp>
      <p:sp>
        <p:nvSpPr>
          <p:cNvPr id="7" name="テキスト ボックス 6"/>
          <p:cNvSpPr txBox="1"/>
          <p:nvPr/>
        </p:nvSpPr>
        <p:spPr>
          <a:xfrm>
            <a:off x="289463" y="4575278"/>
            <a:ext cx="6378757" cy="1638910"/>
          </a:xfrm>
          <a:prstGeom prst="rect">
            <a:avLst/>
          </a:prstGeom>
          <a:solidFill>
            <a:schemeClr val="tx2">
              <a:lumMod val="20000"/>
              <a:lumOff val="80000"/>
            </a:schemeClr>
          </a:solidFill>
        </p:spPr>
        <p:txBody>
          <a:bodyPr wrap="square" rtlCol="0">
            <a:spAutoFit/>
          </a:bodyPr>
          <a:lstStyle/>
          <a:p>
            <a:pPr>
              <a:lnSpc>
                <a:spcPts val="1200"/>
              </a:lnSpc>
            </a:pPr>
            <a:r>
              <a:rPr lang="en-US" altLang="ja-JP" sz="1400" b="1">
                <a:solidFill>
                  <a:srgbClr val="000000"/>
                </a:solidFill>
                <a:latin typeface="Consolas" panose="020B0609020204030204" pitchFamily="49" charset="0"/>
              </a:rPr>
              <a:t>{"time":1925,"type":"viseme","value":"@"}</a:t>
            </a:r>
          </a:p>
          <a:p>
            <a:pPr>
              <a:lnSpc>
                <a:spcPts val="1200"/>
              </a:lnSpc>
            </a:pPr>
            <a:r>
              <a:rPr lang="en-US" altLang="ja-JP" sz="1400" b="1">
                <a:solidFill>
                  <a:srgbClr val="000000"/>
                </a:solidFill>
                <a:latin typeface="Consolas" panose="020B0609020204030204" pitchFamily="49" charset="0"/>
              </a:rPr>
              <a:t>{"time":1997,"type":"word","start":36,"end":39,"value":"</a:t>
            </a:r>
            <a:r>
              <a:rPr lang="ja-JP" altLang="en-US" sz="1400" b="1">
                <a:solidFill>
                  <a:srgbClr val="000000"/>
                </a:solidFill>
                <a:latin typeface="Consolas" panose="020B0609020204030204" pitchFamily="49" charset="0"/>
              </a:rPr>
              <a:t>み</a:t>
            </a:r>
            <a:r>
              <a:rPr lang="en-US" altLang="ja-JP" sz="1400" b="1">
                <a:solidFill>
                  <a:srgbClr val="000000"/>
                </a:solidFill>
                <a:latin typeface="Consolas" panose="020B0609020204030204" pitchFamily="49" charset="0"/>
              </a:rPr>
              <a:t>"}</a:t>
            </a:r>
          </a:p>
          <a:p>
            <a:pPr>
              <a:lnSpc>
                <a:spcPts val="1200"/>
              </a:lnSpc>
            </a:pPr>
            <a:r>
              <a:rPr lang="en-US" altLang="ja-JP" sz="1400" b="1">
                <a:solidFill>
                  <a:srgbClr val="000000"/>
                </a:solidFill>
                <a:latin typeface="Consolas" panose="020B0609020204030204" pitchFamily="49" charset="0"/>
              </a:rPr>
              <a:t>{"time":1997,"type":"viseme","value":"p"}</a:t>
            </a:r>
          </a:p>
          <a:p>
            <a:pPr>
              <a:lnSpc>
                <a:spcPts val="1200"/>
              </a:lnSpc>
            </a:pPr>
            <a:r>
              <a:rPr lang="en-US" altLang="ja-JP" sz="1400" b="1">
                <a:solidFill>
                  <a:srgbClr val="000000"/>
                </a:solidFill>
                <a:latin typeface="Consolas" panose="020B0609020204030204" pitchFamily="49" charset="0"/>
              </a:rPr>
              <a:t>{"time":2064,"type":"viseme","value":"i"}</a:t>
            </a:r>
          </a:p>
          <a:p>
            <a:pPr>
              <a:lnSpc>
                <a:spcPts val="1200"/>
              </a:lnSpc>
            </a:pPr>
            <a:r>
              <a:rPr lang="en-US" altLang="ja-JP" sz="1400" b="1">
                <a:solidFill>
                  <a:srgbClr val="000000"/>
                </a:solidFill>
                <a:latin typeface="Consolas" panose="020B0609020204030204" pitchFamily="49" charset="0"/>
              </a:rPr>
              <a:t>{"time":2115,"type":"word","start":39,"end":45,"value":"</a:t>
            </a:r>
            <a:r>
              <a:rPr lang="ja-JP" altLang="en-US" sz="1400" b="1">
                <a:solidFill>
                  <a:srgbClr val="000000"/>
                </a:solidFill>
                <a:latin typeface="Consolas" panose="020B0609020204030204" pitchFamily="49" charset="0"/>
              </a:rPr>
              <a:t>ます</a:t>
            </a:r>
            <a:r>
              <a:rPr lang="en-US" altLang="ja-JP" sz="1400" b="1">
                <a:solidFill>
                  <a:srgbClr val="000000"/>
                </a:solidFill>
                <a:latin typeface="Consolas" panose="020B0609020204030204" pitchFamily="49" charset="0"/>
              </a:rPr>
              <a:t>"}</a:t>
            </a:r>
          </a:p>
          <a:p>
            <a:pPr>
              <a:lnSpc>
                <a:spcPts val="1200"/>
              </a:lnSpc>
            </a:pPr>
            <a:r>
              <a:rPr lang="en-US" altLang="ja-JP" sz="1400" b="1">
                <a:solidFill>
                  <a:srgbClr val="000000"/>
                </a:solidFill>
                <a:latin typeface="Consolas" panose="020B0609020204030204" pitchFamily="49" charset="0"/>
              </a:rPr>
              <a:t>{"time":2115,"type":"viseme","value":"p"}</a:t>
            </a:r>
          </a:p>
          <a:p>
            <a:pPr>
              <a:lnSpc>
                <a:spcPts val="1200"/>
              </a:lnSpc>
            </a:pPr>
            <a:r>
              <a:rPr lang="en-US" altLang="ja-JP" sz="1400" b="1">
                <a:solidFill>
                  <a:srgbClr val="000000"/>
                </a:solidFill>
                <a:latin typeface="Consolas" panose="020B0609020204030204" pitchFamily="49" charset="0"/>
              </a:rPr>
              <a:t>{"time":2196,"type":"viseme","value":"a"}</a:t>
            </a:r>
          </a:p>
          <a:p>
            <a:pPr>
              <a:lnSpc>
                <a:spcPts val="1200"/>
              </a:lnSpc>
            </a:pPr>
            <a:r>
              <a:rPr lang="en-US" altLang="ja-JP" sz="1400" b="1">
                <a:solidFill>
                  <a:srgbClr val="000000"/>
                </a:solidFill>
                <a:latin typeface="Consolas" panose="020B0609020204030204" pitchFamily="49" charset="0"/>
              </a:rPr>
              <a:t>{"time":2292,"type":"viseme","value":"s"}</a:t>
            </a:r>
          </a:p>
          <a:p>
            <a:pPr>
              <a:lnSpc>
                <a:spcPts val="1200"/>
              </a:lnSpc>
            </a:pPr>
            <a:r>
              <a:rPr lang="en-US" altLang="ja-JP" sz="1400" b="1">
                <a:solidFill>
                  <a:srgbClr val="000000"/>
                </a:solidFill>
                <a:latin typeface="Consolas" panose="020B0609020204030204" pitchFamily="49" charset="0"/>
              </a:rPr>
              <a:t>{"time":2463,"type":"viseme","value":"i"}</a:t>
            </a:r>
          </a:p>
          <a:p>
            <a:pPr>
              <a:lnSpc>
                <a:spcPts val="1200"/>
              </a:lnSpc>
            </a:pPr>
            <a:r>
              <a:rPr lang="en-US" altLang="ja-JP" sz="1400" b="1">
                <a:solidFill>
                  <a:srgbClr val="000000"/>
                </a:solidFill>
                <a:latin typeface="Consolas" panose="020B0609020204030204" pitchFamily="49" charset="0"/>
              </a:rPr>
              <a:t>{"time":2544,"type":"viseme","value":"sil"}</a:t>
            </a:r>
          </a:p>
        </p:txBody>
      </p:sp>
      <p:sp>
        <p:nvSpPr>
          <p:cNvPr id="8" name="フローチャート: せん孔テープ 7"/>
          <p:cNvSpPr/>
          <p:nvPr/>
        </p:nvSpPr>
        <p:spPr>
          <a:xfrm rot="5400000">
            <a:off x="3360836" y="4067583"/>
            <a:ext cx="537934" cy="211740"/>
          </a:xfrm>
          <a:prstGeom prst="flowChartPunchedTap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 name="表 8"/>
          <p:cNvGraphicFramePr>
            <a:graphicFrameLocks noGrp="1"/>
          </p:cNvGraphicFramePr>
          <p:nvPr>
            <p:extLst>
              <p:ext uri="{D42A27DB-BD31-4B8C-83A1-F6EECF244321}">
                <p14:modId xmlns:p14="http://schemas.microsoft.com/office/powerpoint/2010/main" val="4236320350"/>
              </p:ext>
            </p:extLst>
          </p:nvPr>
        </p:nvGraphicFramePr>
        <p:xfrm>
          <a:off x="7148322" y="4575278"/>
          <a:ext cx="4610100" cy="1495425"/>
        </p:xfrm>
        <a:graphic>
          <a:graphicData uri="http://schemas.openxmlformats.org/drawingml/2006/table">
            <a:tbl>
              <a:tblPr/>
              <a:tblGrid>
                <a:gridCol w="685800">
                  <a:extLst>
                    <a:ext uri="{9D8B030D-6E8A-4147-A177-3AD203B41FA5}">
                      <a16:colId xmlns:a16="http://schemas.microsoft.com/office/drawing/2014/main" val="631194131"/>
                    </a:ext>
                  </a:extLst>
                </a:gridCol>
                <a:gridCol w="3924300">
                  <a:extLst>
                    <a:ext uri="{9D8B030D-6E8A-4147-A177-3AD203B41FA5}">
                      <a16:colId xmlns:a16="http://schemas.microsoft.com/office/drawing/2014/main" val="1805436499"/>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42586651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time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音声ストリームの先頭からの経過時間（単位はミリ秒）</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8852068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type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スピーチマークの種類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6431734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start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文や単語の開始位置（テキストの先頭からのバイト数）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3769029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end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文や単語の終了位置（テキストの先頭からのバイト数）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31929105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value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値。内容はスピーチマークの種類によって異なる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67274558"/>
                  </a:ext>
                </a:extLst>
              </a:tr>
            </a:tbl>
          </a:graphicData>
        </a:graphic>
      </p:graphicFrame>
    </p:spTree>
    <p:extLst>
      <p:ext uri="{BB962C8B-B14F-4D97-AF65-F5344CB8AC3E}">
        <p14:creationId xmlns:p14="http://schemas.microsoft.com/office/powerpoint/2010/main" val="24222822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smtClean="0"/>
              <a:t>スピーチマークを出力するプログラム（</a:t>
            </a:r>
            <a:r>
              <a:rPr kumimoji="1" lang="en-US" altLang="ja-JP" sz="2800" smtClean="0"/>
              <a:t>P120</a:t>
            </a:r>
            <a:r>
              <a:rPr kumimoji="1" lang="ja-JP" altLang="en-US" sz="2800" smtClean="0"/>
              <a:t>）</a:t>
            </a:r>
            <a:endParaRPr kumimoji="1" lang="ja-JP" altLang="en-US" sz="2800"/>
          </a:p>
        </p:txBody>
      </p:sp>
      <p:sp>
        <p:nvSpPr>
          <p:cNvPr id="4" name="フローチャート: 書類 3"/>
          <p:cNvSpPr/>
          <p:nvPr/>
        </p:nvSpPr>
        <p:spPr>
          <a:xfrm>
            <a:off x="289463" y="1256980"/>
            <a:ext cx="7534695"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smtClean="0"/>
              <a:t>スピーチマークを出力するプログラム（</a:t>
            </a:r>
            <a:r>
              <a:rPr kumimoji="1" lang="en-US" altLang="ja-JP" sz="1600" b="1" smtClean="0"/>
              <a:t>polly_mark.py</a:t>
            </a:r>
            <a:r>
              <a:rPr kumimoji="1" lang="ja-JP" altLang="en-US" sz="1600" b="1" smtClean="0"/>
              <a:t>）</a:t>
            </a:r>
            <a:r>
              <a:rPr kumimoji="1" lang="en-US" altLang="ja-JP" sz="1600" b="1" smtClean="0"/>
              <a:t>P120</a:t>
            </a:r>
          </a:p>
        </p:txBody>
      </p:sp>
      <p:sp>
        <p:nvSpPr>
          <p:cNvPr id="5" name="テキスト ボックス 4"/>
          <p:cNvSpPr txBox="1"/>
          <p:nvPr/>
        </p:nvSpPr>
        <p:spPr>
          <a:xfrm>
            <a:off x="289463" y="1731435"/>
            <a:ext cx="7534695" cy="4616648"/>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cotextlib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contextlib</a:t>
            </a:r>
          </a:p>
          <a:p>
            <a:r>
              <a:rPr lang="en-US" altLang="ja-JP" sz="1400" b="1">
                <a:solidFill>
                  <a:srgbClr val="000000"/>
                </a:solidFill>
                <a:latin typeface="Consolas" panose="020B0609020204030204" pitchFamily="49" charset="0"/>
              </a:rPr>
              <a:t/>
            </a:r>
            <a:br>
              <a:rPr lang="en-US" altLang="ja-JP" sz="1400" b="1">
                <a:solidFill>
                  <a:srgbClr val="000000"/>
                </a:solidFill>
                <a:latin typeface="Consolas" panose="020B0609020204030204" pitchFamily="49" charset="0"/>
              </a:rPr>
            </a:br>
            <a:r>
              <a:rPr lang="en-US" altLang="ja-JP" sz="1400" b="1">
                <a:solidFill>
                  <a:srgbClr val="008000"/>
                </a:solidFill>
                <a:latin typeface="Consolas" panose="020B0609020204030204" pitchFamily="49" charset="0"/>
              </a:rPr>
              <a:t># 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a:t>
            </a:r>
            <a:r>
              <a:rPr lang="ja-JP" altLang="en-US" sz="1400" b="1">
                <a:solidFill>
                  <a:srgbClr val="A31515"/>
                </a:solidFill>
                <a:latin typeface="Consolas" panose="020B0609020204030204" pitchFamily="49" charset="0"/>
              </a:rPr>
              <a:t>スピーチマークを出力してみます。</a:t>
            </a:r>
            <a:r>
              <a:rPr lang="en-US" altLang="ja-JP" sz="1400" b="1">
                <a:solidFill>
                  <a:srgbClr val="A31515"/>
                </a:solidFill>
                <a:latin typeface="Consolas" panose="020B0609020204030204" pitchFamily="49" charset="0"/>
              </a:rPr>
              <a:t>'</a:t>
            </a:r>
            <a:endParaRPr lang="ja-JP" altLang="en-US"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テキストからスピーチマークを作成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polly.synthesize_speech(</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OutputFormat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'json'</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VoiceId</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'Mizuki'</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SpeechMarkTypes</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'sentence'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'word'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'viseme'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出力ファイルのパス</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path = </a:t>
            </a:r>
            <a:r>
              <a:rPr lang="en-US" altLang="ja-JP" sz="1400" b="1">
                <a:solidFill>
                  <a:srgbClr val="A31515"/>
                </a:solidFill>
                <a:latin typeface="Consolas" panose="020B0609020204030204" pitchFamily="49" charset="0"/>
              </a:rPr>
              <a:t>'polly_mark.txt'</a:t>
            </a:r>
            <a:endParaRPr lang="en-US" altLang="ja-JP"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音声のストリームを開く</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contextlib.closing(result[</a:t>
            </a:r>
            <a:r>
              <a:rPr lang="en-US" altLang="ja-JP" sz="1400" b="1">
                <a:solidFill>
                  <a:srgbClr val="A31515"/>
                </a:solidFill>
                <a:latin typeface="Consolas" panose="020B0609020204030204" pitchFamily="49" charset="0"/>
              </a:rPr>
              <a:t>'AudioStream'</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stream:</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(path, </a:t>
            </a:r>
            <a:r>
              <a:rPr lang="en-US" altLang="ja-JP" sz="1400" b="1">
                <a:solidFill>
                  <a:srgbClr val="A31515"/>
                </a:solidFill>
                <a:latin typeface="Consolas" panose="020B0609020204030204" pitchFamily="49" charset="0"/>
              </a:rPr>
              <a:t>'wb'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音声（スピーチマーク）を読み込んで出力ファイルに書き込む</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.write(stream.read())</a:t>
            </a:r>
          </a:p>
        </p:txBody>
      </p:sp>
    </p:spTree>
    <p:extLst>
      <p:ext uri="{BB962C8B-B14F-4D97-AF65-F5344CB8AC3E}">
        <p14:creationId xmlns:p14="http://schemas.microsoft.com/office/powerpoint/2010/main" val="1596621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2800"/>
              <a:t>テキスト</a:t>
            </a:r>
            <a:r>
              <a:rPr kumimoji="1" lang="ja-JP" altLang="en-US" sz="2800" smtClean="0"/>
              <a:t>を翻訳して音声合成する（</a:t>
            </a:r>
            <a:r>
              <a:rPr kumimoji="1" lang="en-US" altLang="ja-JP" sz="2800" smtClean="0"/>
              <a:t>P123</a:t>
            </a:r>
            <a:r>
              <a:rPr kumimoji="1" lang="ja-JP" altLang="en-US" sz="2800" smtClean="0"/>
              <a:t>～</a:t>
            </a:r>
            <a:r>
              <a:rPr kumimoji="1" lang="en-US" altLang="ja-JP" sz="2800" smtClean="0"/>
              <a:t>P126</a:t>
            </a:r>
            <a:r>
              <a:rPr kumimoji="1" lang="ja-JP" altLang="en-US" sz="2800" smtClean="0"/>
              <a:t>）</a:t>
            </a:r>
            <a:endParaRPr kumimoji="1" lang="ja-JP" altLang="en-US" sz="2800"/>
          </a:p>
        </p:txBody>
      </p:sp>
      <p:sp>
        <p:nvSpPr>
          <p:cNvPr id="4" name="フローチャート: 書類 3"/>
          <p:cNvSpPr/>
          <p:nvPr/>
        </p:nvSpPr>
        <p:spPr>
          <a:xfrm>
            <a:off x="289463" y="1256980"/>
            <a:ext cx="7534695"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t>テキスト</a:t>
            </a:r>
            <a:r>
              <a:rPr lang="ja-JP" altLang="en-US" sz="1600" b="1" smtClean="0"/>
              <a:t>を翻訳して音声合成するプログラム</a:t>
            </a:r>
            <a:r>
              <a:rPr kumimoji="1" lang="ja-JP" altLang="en-US" sz="1600" b="1" smtClean="0"/>
              <a:t>（</a:t>
            </a:r>
            <a:r>
              <a:rPr kumimoji="1" lang="en-US" altLang="ja-JP" sz="1600" b="1" smtClean="0"/>
              <a:t>polly_translate.py</a:t>
            </a:r>
            <a:r>
              <a:rPr kumimoji="1" lang="ja-JP" altLang="en-US" sz="1600" b="1" smtClean="0"/>
              <a:t>）</a:t>
            </a:r>
            <a:r>
              <a:rPr kumimoji="1" lang="en-US" altLang="ja-JP" sz="1600" b="1" smtClean="0"/>
              <a:t>P124</a:t>
            </a:r>
          </a:p>
        </p:txBody>
      </p:sp>
      <p:sp>
        <p:nvSpPr>
          <p:cNvPr id="5" name="テキスト ボックス 4"/>
          <p:cNvSpPr txBox="1"/>
          <p:nvPr/>
        </p:nvSpPr>
        <p:spPr>
          <a:xfrm>
            <a:off x="289463" y="1731435"/>
            <a:ext cx="5067541" cy="4043415"/>
          </a:xfrm>
          <a:prstGeom prst="rect">
            <a:avLst/>
          </a:prstGeom>
          <a:solidFill>
            <a:schemeClr val="tx2">
              <a:lumMod val="20000"/>
              <a:lumOff val="80000"/>
            </a:schemeClr>
          </a:solidFill>
        </p:spPr>
        <p:txBody>
          <a:bodyPr wrap="square" rtlCol="0">
            <a:spAutoFit/>
          </a:bodyPr>
          <a:lstStyle/>
          <a:p>
            <a:pPr>
              <a:lnSpc>
                <a:spcPts val="1400"/>
              </a:lnSpc>
            </a:pPr>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pPr>
              <a:lnSpc>
                <a:spcPts val="1400"/>
              </a:lnSpc>
            </a:pPr>
            <a:r>
              <a:rPr lang="en-US" altLang="ja-JP" sz="1400" b="1">
                <a:solidFill>
                  <a:srgbClr val="008000"/>
                </a:solidFill>
                <a:latin typeface="Consolas" panose="020B0609020204030204" pitchFamily="49" charset="0"/>
              </a:rPr>
              <a:t># contextlib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contextlib</a:t>
            </a:r>
          </a:p>
          <a:p>
            <a:pPr>
              <a:lnSpc>
                <a:spcPts val="1400"/>
              </a:lnSpc>
            </a:pPr>
            <a:r>
              <a:rPr lang="en-US" altLang="ja-JP" sz="1400" b="1">
                <a:solidFill>
                  <a:srgbClr val="008000"/>
                </a:solidFill>
                <a:latin typeface="Consolas" panose="020B0609020204030204" pitchFamily="49" charset="0"/>
              </a:rPr>
              <a:t># os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os</a:t>
            </a:r>
          </a:p>
          <a:p>
            <a:pPr>
              <a:lnSpc>
                <a:spcPts val="1400"/>
              </a:lnSpc>
            </a:pPr>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Polly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polly = boto3.client(</a:t>
            </a:r>
            <a:r>
              <a:rPr lang="en-US" altLang="ja-JP" sz="1400" b="1">
                <a:solidFill>
                  <a:srgbClr val="A31515"/>
                </a:solidFill>
                <a:latin typeface="Consolas" panose="020B0609020204030204" pitchFamily="49" charset="0"/>
              </a:rPr>
              <a:t>'polly'</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翻訳するテキスト</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text_ja = </a:t>
            </a:r>
            <a:r>
              <a:rPr lang="en-US" altLang="ja-JP" sz="1400" b="1">
                <a:solidFill>
                  <a:srgbClr val="A31515"/>
                </a:solidFill>
                <a:latin typeface="Consolas" panose="020B0609020204030204" pitchFamily="49" charset="0"/>
              </a:rPr>
              <a:t>'</a:t>
            </a:r>
            <a:r>
              <a:rPr lang="ja-JP" altLang="en-US" sz="1400" b="1">
                <a:solidFill>
                  <a:srgbClr val="A31515"/>
                </a:solidFill>
                <a:latin typeface="Consolas" panose="020B0609020204030204" pitchFamily="49" charset="0"/>
              </a:rPr>
              <a:t>一番近い駅までの道を教えてください。</a:t>
            </a:r>
            <a:r>
              <a:rPr lang="en-US" altLang="ja-JP" sz="1400" b="1">
                <a:solidFill>
                  <a:srgbClr val="A31515"/>
                </a:solidFill>
                <a:latin typeface="Consolas" panose="020B0609020204030204" pitchFamily="49" charset="0"/>
              </a:rPr>
              <a:t>'</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result = translate.translate_text(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=text_ja,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翻訳するテキスト</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SourceLanguageCode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'ja'</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翻訳元言語コード</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TargetLanguageCode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翻訳先言語コード</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翻訳されたテキストを取り出す</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text_en = result[</a:t>
            </a:r>
            <a:r>
              <a:rPr lang="en-US" altLang="ja-JP" sz="1400" b="1">
                <a:solidFill>
                  <a:srgbClr val="A31515"/>
                </a:solidFill>
                <a:latin typeface="Consolas" panose="020B0609020204030204" pitchFamily="49" charset="0"/>
              </a:rPr>
              <a:t>'TranslatedText'</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翻訳されたテキストを標準出力</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(text_en)</a:t>
            </a:r>
          </a:p>
        </p:txBody>
      </p:sp>
      <p:sp>
        <p:nvSpPr>
          <p:cNvPr id="6" name="テキスト ボックス 5"/>
          <p:cNvSpPr txBox="1"/>
          <p:nvPr/>
        </p:nvSpPr>
        <p:spPr>
          <a:xfrm>
            <a:off x="5980021" y="2629117"/>
            <a:ext cx="5067541" cy="3145733"/>
          </a:xfrm>
          <a:prstGeom prst="rect">
            <a:avLst/>
          </a:prstGeom>
          <a:solidFill>
            <a:schemeClr val="tx2">
              <a:lumMod val="20000"/>
              <a:lumOff val="80000"/>
            </a:schemeClr>
          </a:solidFill>
        </p:spPr>
        <p:txBody>
          <a:bodyPr wrap="square" rtlCol="0">
            <a:spAutoFit/>
          </a:bodyPr>
          <a:lstStyle/>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テキストから音声を合成</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result = polly.synthesize_speech(</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=text_en,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音声合成するテキスト</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OutputFormat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'mp3'</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音声データのフォーマット</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VoiceId</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'Joanna'</a:t>
            </a: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a:t>
            </a:r>
            <a:r>
              <a:rPr lang="en-US" altLang="ja-JP" sz="1400" b="1">
                <a:solidFill>
                  <a:srgbClr val="008000"/>
                </a:solidFill>
                <a:latin typeface="Consolas" panose="020B0609020204030204" pitchFamily="49" charset="0"/>
              </a:rPr>
              <a:t>ID</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出力ファイルのパス</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path = </a:t>
            </a:r>
            <a:r>
              <a:rPr lang="en-US" altLang="ja-JP" sz="1400" b="1">
                <a:solidFill>
                  <a:srgbClr val="A31515"/>
                </a:solidFill>
                <a:latin typeface="Consolas" panose="020B0609020204030204" pitchFamily="49" charset="0"/>
              </a:rPr>
              <a:t>'polly_translate.mp3'</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音声のストリームを開く</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contextlib.closing(result[</a:t>
            </a:r>
            <a:r>
              <a:rPr lang="en-US" altLang="ja-JP" sz="1400" b="1">
                <a:solidFill>
                  <a:srgbClr val="A31515"/>
                </a:solidFill>
                <a:latin typeface="Consolas" panose="020B0609020204030204" pitchFamily="49" charset="0"/>
              </a:rPr>
              <a:t>'AudioStream'</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stream:</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出力ファイルを開く</a:t>
            </a:r>
            <a:endParaRPr lang="ja-JP" altLang="en-US" sz="1400" b="1">
              <a:solidFill>
                <a:srgbClr val="000000"/>
              </a:solidFill>
              <a:latin typeface="Consolas" panose="020B0609020204030204" pitchFamily="49" charset="0"/>
            </a:endParaRPr>
          </a:p>
          <a:p>
            <a:pPr>
              <a:lnSpc>
                <a:spcPts val="1400"/>
              </a:lnSpc>
            </a:pPr>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(path, </a:t>
            </a:r>
            <a:r>
              <a:rPr lang="en-US" altLang="ja-JP" sz="1400" b="1">
                <a:solidFill>
                  <a:srgbClr val="A31515"/>
                </a:solidFill>
                <a:latin typeface="Consolas" panose="020B0609020204030204" pitchFamily="49" charset="0"/>
              </a:rPr>
              <a:t>'wb'</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.write(stream.read())</a:t>
            </a:r>
          </a:p>
          <a:p>
            <a:pPr>
              <a:lnSpc>
                <a:spcPts val="1400"/>
              </a:lnSpc>
            </a:pP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出力ファイルを再生する</a:t>
            </a:r>
            <a:endParaRPr lang="ja-JP" altLang="en-US" sz="1400" b="1">
              <a:solidFill>
                <a:srgbClr val="000000"/>
              </a:solidFill>
              <a:latin typeface="Consolas" panose="020B0609020204030204" pitchFamily="49" charset="0"/>
            </a:endParaRPr>
          </a:p>
          <a:p>
            <a:pPr>
              <a:lnSpc>
                <a:spcPts val="1400"/>
              </a:lnSpc>
            </a:pPr>
            <a:r>
              <a:rPr lang="en-US" altLang="ja-JP" sz="1400" b="1">
                <a:solidFill>
                  <a:srgbClr val="AF00DB"/>
                </a:solidFill>
                <a:latin typeface="Consolas" panose="020B0609020204030204" pitchFamily="49" charset="0"/>
              </a:rPr>
              <a:t>if</a:t>
            </a:r>
            <a:r>
              <a:rPr lang="en-US" altLang="ja-JP" sz="1400" b="1">
                <a:solidFill>
                  <a:srgbClr val="000000"/>
                </a:solidFill>
                <a:latin typeface="Consolas" panose="020B0609020204030204" pitchFamily="49" charset="0"/>
              </a:rPr>
              <a:t> os.name == </a:t>
            </a:r>
            <a:r>
              <a:rPr lang="en-US" altLang="ja-JP" sz="1400" b="1">
                <a:solidFill>
                  <a:srgbClr val="A31515"/>
                </a:solidFill>
                <a:latin typeface="Consolas" panose="020B0609020204030204" pitchFamily="49" charset="0"/>
              </a:rPr>
              <a:t>'nt'</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os.startfile(path)</a:t>
            </a:r>
          </a:p>
        </p:txBody>
      </p:sp>
      <p:cxnSp>
        <p:nvCxnSpPr>
          <p:cNvPr id="8" name="カギ線コネクタ 7"/>
          <p:cNvCxnSpPr>
            <a:stCxn id="5" idx="2"/>
            <a:endCxn id="6" idx="0"/>
          </p:cNvCxnSpPr>
          <p:nvPr/>
        </p:nvCxnSpPr>
        <p:spPr>
          <a:xfrm rot="5400000" flipH="1" flipV="1">
            <a:off x="4095646" y="1356705"/>
            <a:ext cx="3145733" cy="5690558"/>
          </a:xfrm>
          <a:prstGeom prst="bentConnector5">
            <a:avLst>
              <a:gd name="adj1" fmla="val -7267"/>
              <a:gd name="adj2" fmla="val 50000"/>
              <a:gd name="adj3" fmla="val 10726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507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17F-9C38-4821-9879-DB3EBDB409BB}"/>
              </a:ext>
            </a:extLst>
          </p:cNvPr>
          <p:cNvSpPr>
            <a:spLocks noGrp="1"/>
          </p:cNvSpPr>
          <p:nvPr>
            <p:ph type="title" idx="4294967295"/>
          </p:nvPr>
        </p:nvSpPr>
        <p:spPr>
          <a:xfrm>
            <a:off x="0" y="365125"/>
            <a:ext cx="9034463" cy="474663"/>
          </a:xfrm>
        </p:spPr>
        <p:txBody>
          <a:bodyPr rtlCol="0">
            <a:normAutofit fontScale="90000"/>
          </a:bodyPr>
          <a:lstStyle/>
          <a:p>
            <a:pPr rtl="0"/>
            <a:r>
              <a:rPr lang="ja-JP"/>
              <a:t>Amazon Translate のユースケース</a:t>
            </a:r>
          </a:p>
        </p:txBody>
      </p:sp>
      <p:pic>
        <p:nvPicPr>
          <p:cNvPr id="7" name="Content Placeholder 6">
            <a:extLst>
              <a:ext uri="{FF2B5EF4-FFF2-40B4-BE49-F238E27FC236}">
                <a16:creationId xmlns:a16="http://schemas.microsoft.com/office/drawing/2014/main" id="{E179C881-F526-43EF-8406-4E48EBD4FB62}"/>
              </a:ext>
              <a:ext uri="{C183D7F6-B498-43B3-948B-1728B52AA6E4}">
                <adec:decorative xmlns="" xmlns:adec="http://schemas.microsoft.com/office/drawing/2017/decorative" val="1"/>
              </a:ext>
            </a:extLst>
          </p:cNvPr>
          <p:cNvPicPr>
            <a:picLocks noGrp="1" noChangeAspect="1"/>
          </p:cNvPicPr>
          <p:nvPr>
            <p:ph idx="4294967295"/>
          </p:nvPr>
        </p:nvPicPr>
        <p:blipFill>
          <a:blip r:embed="rId4" cstate="hqprint">
            <a:extLst>
              <a:ext uri="{28A0092B-C50C-407E-A947-70E740481C1C}">
                <a14:useLocalDpi xmlns:a14="http://schemas.microsoft.com/office/drawing/2010/main"/>
              </a:ext>
            </a:extLst>
          </a:blip>
          <a:stretch>
            <a:fillRect/>
          </a:stretch>
        </p:blipFill>
        <p:spPr>
          <a:xfrm>
            <a:off x="2424899" y="1485898"/>
            <a:ext cx="2722563" cy="1814513"/>
          </a:xfrm>
        </p:spPr>
      </p:pic>
      <p:grpSp>
        <p:nvGrpSpPr>
          <p:cNvPr id="3" name="Group 2" descr="Amazon Translate use cases include developing international websites, software localization, multilingual chatbots, and international media.">
            <a:extLst>
              <a:ext uri="{FF2B5EF4-FFF2-40B4-BE49-F238E27FC236}">
                <a16:creationId xmlns:a16="http://schemas.microsoft.com/office/drawing/2014/main" id="{E8BD206D-C92E-4BF2-9C16-D0BA9A70A433}"/>
              </a:ext>
            </a:extLst>
          </p:cNvPr>
          <p:cNvGrpSpPr/>
          <p:nvPr/>
        </p:nvGrpSpPr>
        <p:grpSpPr>
          <a:xfrm>
            <a:off x="2438750" y="1485899"/>
            <a:ext cx="7781481" cy="4460281"/>
            <a:chOff x="2438750" y="1485899"/>
            <a:chExt cx="7781481" cy="4460281"/>
          </a:xfrm>
        </p:grpSpPr>
        <p:pic>
          <p:nvPicPr>
            <p:cNvPr id="9" name="Picture 8">
              <a:extLst>
                <a:ext uri="{FF2B5EF4-FFF2-40B4-BE49-F238E27FC236}">
                  <a16:creationId xmlns:a16="http://schemas.microsoft.com/office/drawing/2014/main" id="{3CFCA1CD-70B2-45F3-B9FE-9ACAD0C830B2}"/>
                </a:ext>
                <a:ext uri="{C183D7F6-B498-43B3-948B-1728B52AA6E4}">
                  <adec:decorative xmlns="" xmlns:adec="http://schemas.microsoft.com/office/drawing/2017/decorative" val="1"/>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2438750" y="4120020"/>
              <a:ext cx="2721770" cy="1814513"/>
            </a:xfrm>
            <a:prstGeom prst="rect">
              <a:avLst/>
            </a:prstGeom>
          </p:spPr>
        </p:pic>
        <p:pic>
          <p:nvPicPr>
            <p:cNvPr id="11" name="Picture 10">
              <a:extLst>
                <a:ext uri="{FF2B5EF4-FFF2-40B4-BE49-F238E27FC236}">
                  <a16:creationId xmlns:a16="http://schemas.microsoft.com/office/drawing/2014/main" id="{95079686-BCA9-49AF-B81C-E242868CA9E3}"/>
                </a:ext>
                <a:ext uri="{C183D7F6-B498-43B3-948B-1728B52AA6E4}">
                  <adec:decorative xmlns="" xmlns:adec="http://schemas.microsoft.com/office/drawing/2017/decorative" val="1"/>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7475828" y="1485899"/>
              <a:ext cx="2721770" cy="1814513"/>
            </a:xfrm>
            <a:prstGeom prst="rect">
              <a:avLst/>
            </a:prstGeom>
          </p:spPr>
        </p:pic>
        <p:pic>
          <p:nvPicPr>
            <p:cNvPr id="13" name="Picture 12">
              <a:extLst>
                <a:ext uri="{FF2B5EF4-FFF2-40B4-BE49-F238E27FC236}">
                  <a16:creationId xmlns:a16="http://schemas.microsoft.com/office/drawing/2014/main" id="{10DBC054-BD3E-4269-8C87-E041C085285C}"/>
                </a:ext>
                <a:ext uri="{C183D7F6-B498-43B3-948B-1728B52AA6E4}">
                  <adec:decorative xmlns="" xmlns:adec="http://schemas.microsoft.com/office/drawing/2017/decorative" val="1"/>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7453195" y="4108372"/>
              <a:ext cx="2767036" cy="1837808"/>
            </a:xfrm>
            <a:prstGeom prst="rect">
              <a:avLst/>
            </a:prstGeom>
          </p:spPr>
        </p:pic>
      </p:grpSp>
      <p:sp>
        <p:nvSpPr>
          <p:cNvPr id="14" name="TextBox 13">
            <a:extLst>
              <a:ext uri="{FF2B5EF4-FFF2-40B4-BE49-F238E27FC236}">
                <a16:creationId xmlns:a16="http://schemas.microsoft.com/office/drawing/2014/main" id="{52735D6E-119E-4FEA-8FEA-65846CD52B7C}"/>
              </a:ext>
            </a:extLst>
          </p:cNvPr>
          <p:cNvSpPr txBox="1"/>
          <p:nvPr/>
        </p:nvSpPr>
        <p:spPr>
          <a:xfrm>
            <a:off x="2424899" y="3361268"/>
            <a:ext cx="274947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Meiryo" panose="020B0604030504040204" pitchFamily="50" charset="-128"/>
                <a:ea typeface="Meiryo" panose="020B0604030504040204" pitchFamily="50" charset="-128"/>
                <a:cs typeface="Amazon Ember Light" panose="020B0403020204020204" pitchFamily="34" charset="0"/>
              </a:rPr>
              <a:t>国際的なウェブサイト</a:t>
            </a:r>
          </a:p>
        </p:txBody>
      </p:sp>
      <p:sp>
        <p:nvSpPr>
          <p:cNvPr id="15" name="TextBox 14">
            <a:extLst>
              <a:ext uri="{FF2B5EF4-FFF2-40B4-BE49-F238E27FC236}">
                <a16:creationId xmlns:a16="http://schemas.microsoft.com/office/drawing/2014/main" id="{7B43E149-25E8-49CB-A02D-B839F65DD177}"/>
              </a:ext>
            </a:extLst>
          </p:cNvPr>
          <p:cNvSpPr txBox="1"/>
          <p:nvPr/>
        </p:nvSpPr>
        <p:spPr>
          <a:xfrm>
            <a:off x="2438750" y="5984336"/>
            <a:ext cx="274947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Meiryo" panose="020B0604030504040204" pitchFamily="50" charset="-128"/>
                <a:ea typeface="Meiryo" panose="020B0604030504040204" pitchFamily="50" charset="-128"/>
                <a:cs typeface="Amazon Ember Light" panose="020B0403020204020204" pitchFamily="34" charset="0"/>
              </a:rPr>
              <a:t>多言語チャットボット</a:t>
            </a:r>
          </a:p>
        </p:txBody>
      </p:sp>
      <p:sp>
        <p:nvSpPr>
          <p:cNvPr id="16" name="TextBox 15">
            <a:extLst>
              <a:ext uri="{FF2B5EF4-FFF2-40B4-BE49-F238E27FC236}">
                <a16:creationId xmlns:a16="http://schemas.microsoft.com/office/drawing/2014/main" id="{203F5395-DA7F-457E-AC88-6D29BA146936}"/>
              </a:ext>
            </a:extLst>
          </p:cNvPr>
          <p:cNvSpPr txBox="1"/>
          <p:nvPr/>
        </p:nvSpPr>
        <p:spPr>
          <a:xfrm>
            <a:off x="7077257" y="3361268"/>
            <a:ext cx="3518912"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Meiryo" panose="020B0604030504040204" pitchFamily="50" charset="-128"/>
                <a:ea typeface="Meiryo" panose="020B0604030504040204" pitchFamily="50" charset="-128"/>
                <a:cs typeface="Amazon Ember Light" panose="020B0403020204020204" pitchFamily="34" charset="0"/>
              </a:rPr>
              <a:t>ソフトウェアのローカライズ</a:t>
            </a:r>
          </a:p>
        </p:txBody>
      </p:sp>
      <p:sp>
        <p:nvSpPr>
          <p:cNvPr id="17" name="TextBox 16">
            <a:extLst>
              <a:ext uri="{FF2B5EF4-FFF2-40B4-BE49-F238E27FC236}">
                <a16:creationId xmlns:a16="http://schemas.microsoft.com/office/drawing/2014/main" id="{43468381-57F7-41CE-BF69-B906F1D3B483}"/>
              </a:ext>
            </a:extLst>
          </p:cNvPr>
          <p:cNvSpPr txBox="1"/>
          <p:nvPr/>
        </p:nvSpPr>
        <p:spPr>
          <a:xfrm>
            <a:off x="7718458" y="5984336"/>
            <a:ext cx="223651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rgbClr val="000000"/>
                </a:solidFill>
                <a:effectLst/>
                <a:uLnTx/>
                <a:uFillTx/>
                <a:latin typeface="Meiryo" panose="020B0604030504040204" pitchFamily="50" charset="-128"/>
                <a:ea typeface="Meiryo" panose="020B0604030504040204" pitchFamily="50" charset="-128"/>
                <a:cs typeface="Amazon Ember Light" panose="020B0403020204020204" pitchFamily="34" charset="0"/>
              </a:rPr>
              <a:t>国際的なメディア</a:t>
            </a:r>
          </a:p>
        </p:txBody>
      </p:sp>
    </p:spTree>
    <p:custDataLst>
      <p:tags r:id="rId1"/>
    </p:custDataLst>
    <p:extLst>
      <p:ext uri="{BB962C8B-B14F-4D97-AF65-F5344CB8AC3E}">
        <p14:creationId xmlns:p14="http://schemas.microsoft.com/office/powerpoint/2010/main" val="55594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17F-9C38-4821-9879-DB3EBDB409BB}"/>
              </a:ext>
            </a:extLst>
          </p:cNvPr>
          <p:cNvSpPr>
            <a:spLocks noGrp="1"/>
          </p:cNvSpPr>
          <p:nvPr>
            <p:ph type="title" idx="4294967295"/>
          </p:nvPr>
        </p:nvSpPr>
        <p:spPr>
          <a:xfrm>
            <a:off x="0" y="365125"/>
            <a:ext cx="9034463" cy="474663"/>
          </a:xfrm>
        </p:spPr>
        <p:txBody>
          <a:bodyPr rtlCol="0">
            <a:normAutofit fontScale="90000"/>
          </a:bodyPr>
          <a:lstStyle/>
          <a:p>
            <a:pPr rtl="0"/>
            <a:r>
              <a:rPr lang="ja-JP" altLang="en-US" sz="3200" b="1" smtClean="0"/>
              <a:t>テキストを翻訳する（</a:t>
            </a:r>
            <a:r>
              <a:rPr lang="en-US" altLang="ja-JP" sz="3200" b="1" smtClean="0"/>
              <a:t>P42</a:t>
            </a:r>
            <a:r>
              <a:rPr lang="ja-JP" altLang="en-US" sz="3200" b="1" smtClean="0"/>
              <a:t>～</a:t>
            </a:r>
            <a:r>
              <a:rPr lang="en-US" altLang="ja-JP" sz="3200" b="1" smtClean="0"/>
              <a:t>P45</a:t>
            </a:r>
            <a:r>
              <a:rPr lang="ja-JP" altLang="en-US" sz="3200" b="1" smtClean="0"/>
              <a:t>）</a:t>
            </a:r>
            <a:endParaRPr lang="ja-JP" sz="3200" b="1"/>
          </a:p>
        </p:txBody>
      </p:sp>
      <p:sp>
        <p:nvSpPr>
          <p:cNvPr id="5" name="テキスト ボックス 4"/>
          <p:cNvSpPr txBox="1"/>
          <p:nvPr/>
        </p:nvSpPr>
        <p:spPr>
          <a:xfrm>
            <a:off x="276046" y="2139353"/>
            <a:ext cx="6978769" cy="3539430"/>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(1)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(2)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(3) </a:t>
            </a:r>
            <a:r>
              <a:rPr lang="ja-JP" altLang="en-US" sz="1400" b="1">
                <a:solidFill>
                  <a:srgbClr val="008000"/>
                </a:solidFill>
                <a:latin typeface="Consolas" panose="020B0609020204030204" pitchFamily="49" charset="0"/>
              </a:rPr>
              <a:t>日本語の文章</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a:t>
            </a:r>
            <a:r>
              <a:rPr lang="ja-JP" altLang="en-US" sz="1400" b="1">
                <a:solidFill>
                  <a:srgbClr val="A31515"/>
                </a:solidFill>
                <a:latin typeface="Consolas" panose="020B0609020204030204" pitchFamily="49" charset="0"/>
              </a:rPr>
              <a:t>あとでメールを送ります。</a:t>
            </a:r>
            <a:r>
              <a:rPr lang="en-US" altLang="ja-JP" sz="1400" b="1">
                <a:solidFill>
                  <a:srgbClr val="A31515"/>
                </a:solidFill>
                <a:latin typeface="Consolas" panose="020B0609020204030204" pitchFamily="49" charset="0"/>
              </a:rPr>
              <a:t>'</a:t>
            </a:r>
            <a:endParaRPr lang="ja-JP" altLang="en-US"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(4) </a:t>
            </a:r>
            <a:r>
              <a:rPr lang="ja-JP" altLang="en-US" sz="1400" b="1">
                <a:solidFill>
                  <a:srgbClr val="008000"/>
                </a:solidFill>
                <a:latin typeface="Consolas" panose="020B0609020204030204" pitchFamily="49" charset="0"/>
              </a:rPr>
              <a:t>日本語から英語に翻訳</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translate.translate_text(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SourceLanguageCode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'ja'</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TargetLanguageCode</a:t>
            </a:r>
            <a:r>
              <a:rPr lang="en-US" altLang="ja-JP" sz="1400" b="1" smtClean="0">
                <a:solidFill>
                  <a:srgbClr val="000000"/>
                </a:solidFill>
                <a:latin typeface="Consolas" panose="020B0609020204030204" pitchFamily="49" charset="0"/>
              </a:rPr>
              <a:t>=</a:t>
            </a:r>
            <a:r>
              <a:rPr lang="en-US" altLang="ja-JP" sz="1400" b="1" smtClean="0">
                <a:solidFill>
                  <a:srgbClr val="A31515"/>
                </a:solidFill>
                <a:latin typeface="Consolas" panose="020B0609020204030204" pitchFamily="49" charset="0"/>
              </a:rPr>
              <a:t>‘en'</a:t>
            </a:r>
            <a:r>
              <a:rPr lang="en-US" altLang="ja-JP" sz="1400" b="1" smtClean="0">
                <a:solidFill>
                  <a:srgbClr val="000000"/>
                </a:solidFill>
                <a:latin typeface="Consolas" panose="020B0609020204030204" pitchFamily="49" charset="0"/>
              </a:rPr>
              <a:t>)</a:t>
            </a:r>
            <a:endParaRPr lang="en-US" altLang="ja-JP"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(5) </a:t>
            </a:r>
            <a:r>
              <a:rPr lang="ja-JP" altLang="en-US" sz="1400" b="1">
                <a:solidFill>
                  <a:srgbClr val="008000"/>
                </a:solidFill>
                <a:latin typeface="Consolas" panose="020B0609020204030204" pitchFamily="49" charset="0"/>
              </a:rPr>
              <a:t>翻訳後の文章を表示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(result[</a:t>
            </a:r>
            <a:r>
              <a:rPr lang="en-US" altLang="ja-JP" sz="1400" b="1">
                <a:solidFill>
                  <a:srgbClr val="A31515"/>
                </a:solidFill>
                <a:latin typeface="Consolas" panose="020B0609020204030204" pitchFamily="49" charset="0"/>
              </a:rPr>
              <a:t>'TranslatedText'</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翻訳元の言語コードを表示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a:t>
            </a:r>
            <a:r>
              <a:rPr lang="ja-JP" altLang="en-US" sz="1400" b="1">
                <a:solidFill>
                  <a:srgbClr val="A31515"/>
                </a:solidFill>
                <a:latin typeface="Consolas" panose="020B0609020204030204" pitchFamily="49" charset="0"/>
              </a:rPr>
              <a:t>翻訳元の言語コード </a:t>
            </a:r>
            <a:r>
              <a:rPr lang="en-US" altLang="ja-JP" sz="1400" b="1">
                <a:solidFill>
                  <a:srgbClr val="A31515"/>
                </a:solidFill>
                <a:latin typeface="Consolas" panose="020B0609020204030204" pitchFamily="49" charset="0"/>
              </a:rPr>
              <a:t>= </a:t>
            </a:r>
            <a:r>
              <a:rPr lang="en-US" altLang="ja-JP" sz="1400" b="1">
                <a:solidFill>
                  <a:srgbClr val="0000FF"/>
                </a:solidFill>
                <a:latin typeface="Consolas" panose="020B0609020204030204" pitchFamily="49" charset="0"/>
              </a:rPr>
              <a:t>{}</a:t>
            </a:r>
            <a:r>
              <a:rPr lang="en-US" altLang="ja-JP" sz="1400" b="1">
                <a:solidFill>
                  <a:srgbClr val="A31515"/>
                </a:solidFill>
                <a:latin typeface="Consolas" panose="020B0609020204030204" pitchFamily="49" charset="0"/>
              </a:rPr>
              <a:t>'</a:t>
            </a:r>
            <a:r>
              <a:rPr lang="en-US" altLang="ja-JP" sz="1400" b="1">
                <a:solidFill>
                  <a:srgbClr val="000000"/>
                </a:solidFill>
                <a:latin typeface="Consolas" panose="020B0609020204030204" pitchFamily="49" charset="0"/>
              </a:rPr>
              <a:t>.format(result[</a:t>
            </a:r>
            <a:r>
              <a:rPr lang="en-US" altLang="ja-JP" sz="1400" b="1">
                <a:solidFill>
                  <a:srgbClr val="A31515"/>
                </a:solidFill>
                <a:latin typeface="Consolas" panose="020B0609020204030204" pitchFamily="49" charset="0"/>
              </a:rPr>
              <a:t>'SourceLanguageCode'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翻訳先の言語コードを表示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a:t>
            </a:r>
            <a:r>
              <a:rPr lang="ja-JP" altLang="en-US" sz="1400" b="1">
                <a:solidFill>
                  <a:srgbClr val="A31515"/>
                </a:solidFill>
                <a:latin typeface="Consolas" panose="020B0609020204030204" pitchFamily="49" charset="0"/>
              </a:rPr>
              <a:t>翻訳先の言語コード </a:t>
            </a:r>
            <a:r>
              <a:rPr lang="en-US" altLang="ja-JP" sz="1400" b="1">
                <a:solidFill>
                  <a:srgbClr val="A31515"/>
                </a:solidFill>
                <a:latin typeface="Consolas" panose="020B0609020204030204" pitchFamily="49" charset="0"/>
              </a:rPr>
              <a:t>= </a:t>
            </a:r>
            <a:r>
              <a:rPr lang="en-US" altLang="ja-JP" sz="1400" b="1">
                <a:solidFill>
                  <a:srgbClr val="0000FF"/>
                </a:solidFill>
                <a:latin typeface="Consolas" panose="020B0609020204030204" pitchFamily="49" charset="0"/>
              </a:rPr>
              <a:t>{}</a:t>
            </a:r>
            <a:r>
              <a:rPr lang="en-US" altLang="ja-JP" sz="1400" b="1">
                <a:solidFill>
                  <a:srgbClr val="A31515"/>
                </a:solidFill>
                <a:latin typeface="Consolas" panose="020B0609020204030204" pitchFamily="49" charset="0"/>
              </a:rPr>
              <a:t>'</a:t>
            </a:r>
            <a:r>
              <a:rPr lang="en-US" altLang="ja-JP" sz="1400" b="1">
                <a:solidFill>
                  <a:srgbClr val="000000"/>
                </a:solidFill>
                <a:latin typeface="Consolas" panose="020B0609020204030204" pitchFamily="49" charset="0"/>
              </a:rPr>
              <a:t>.format(result[</a:t>
            </a:r>
            <a:r>
              <a:rPr lang="en-US" altLang="ja-JP" sz="1400" b="1">
                <a:solidFill>
                  <a:srgbClr val="A31515"/>
                </a:solidFill>
                <a:latin typeface="Consolas" panose="020B0609020204030204" pitchFamily="49" charset="0"/>
              </a:rPr>
              <a:t>'TargetLanguageCode'</a:t>
            </a:r>
            <a:r>
              <a:rPr lang="en-US" altLang="ja-JP" sz="1400" b="1">
                <a:solidFill>
                  <a:srgbClr val="000000"/>
                </a:solidFill>
                <a:latin typeface="Consolas" panose="020B0609020204030204" pitchFamily="49" charset="0"/>
              </a:rPr>
              <a:t>]))</a:t>
            </a:r>
          </a:p>
        </p:txBody>
      </p:sp>
      <p:sp>
        <p:nvSpPr>
          <p:cNvPr id="6" name="フローチャート: 書類 5"/>
          <p:cNvSpPr/>
          <p:nvPr/>
        </p:nvSpPr>
        <p:spPr>
          <a:xfrm>
            <a:off x="276046" y="1250829"/>
            <a:ext cx="5512279" cy="71438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テキスト</a:t>
            </a:r>
            <a:r>
              <a:rPr lang="ja-JP" altLang="en-US" smtClean="0"/>
              <a:t>を日本語から英語に翻訳するプログラム</a:t>
            </a:r>
            <a:r>
              <a:rPr kumimoji="1" lang="ja-JP" altLang="en-US" smtClean="0"/>
              <a:t>（</a:t>
            </a:r>
            <a:r>
              <a:rPr kumimoji="1" lang="en-US" altLang="ja-JP" smtClean="0"/>
              <a:t>trans_text_ja.py</a:t>
            </a:r>
            <a:r>
              <a:rPr kumimoji="1" lang="ja-JP" altLang="en-US" smtClean="0"/>
              <a:t>）</a:t>
            </a:r>
            <a:r>
              <a:rPr kumimoji="1" lang="en-US" altLang="ja-JP" smtClean="0"/>
              <a:t>P42</a:t>
            </a:r>
            <a:endParaRPr kumimoji="1" lang="ja-JP" altLang="en-US"/>
          </a:p>
        </p:txBody>
      </p:sp>
      <p:sp>
        <p:nvSpPr>
          <p:cNvPr id="10" name="テキスト ボックス 9"/>
          <p:cNvSpPr txBox="1"/>
          <p:nvPr/>
        </p:nvSpPr>
        <p:spPr>
          <a:xfrm>
            <a:off x="7513608" y="1595887"/>
            <a:ext cx="974785" cy="369332"/>
          </a:xfrm>
          <a:prstGeom prst="rect">
            <a:avLst/>
          </a:prstGeom>
          <a:solidFill>
            <a:schemeClr val="accent4">
              <a:lumMod val="60000"/>
              <a:lumOff val="40000"/>
            </a:schemeClr>
          </a:solidFill>
        </p:spPr>
        <p:txBody>
          <a:bodyPr wrap="square" rtlCol="0">
            <a:spAutoFit/>
          </a:bodyPr>
          <a:lstStyle/>
          <a:p>
            <a:r>
              <a:rPr kumimoji="1"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Boto3</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テキスト ボックス 11"/>
          <p:cNvSpPr txBox="1"/>
          <p:nvPr/>
        </p:nvSpPr>
        <p:spPr>
          <a:xfrm>
            <a:off x="7513608" y="1965219"/>
            <a:ext cx="4261449" cy="646331"/>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機能：指定した名前のサービスクライアントを作成する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boto3.client(</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クライアント名</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戻り値：サービスクライアントのオブジェクト</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8" name="テキスト ボックス 17"/>
          <p:cNvSpPr txBox="1"/>
          <p:nvPr/>
        </p:nvSpPr>
        <p:spPr>
          <a:xfrm>
            <a:off x="8488393" y="1595887"/>
            <a:ext cx="2191110" cy="369332"/>
          </a:xfrm>
          <a:prstGeom prst="rect">
            <a:avLst/>
          </a:prstGeom>
          <a:noFill/>
        </p:spPr>
        <p:txBody>
          <a:bodyPr wrap="square" rtlCol="0">
            <a:spAutoFit/>
          </a:bodyPr>
          <a:lstStyle/>
          <a:p>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boto3.client</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関数</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9" name="テキスト ボックス 18"/>
          <p:cNvSpPr txBox="1"/>
          <p:nvPr/>
        </p:nvSpPr>
        <p:spPr>
          <a:xfrm>
            <a:off x="7513608" y="2796216"/>
            <a:ext cx="1311215" cy="369332"/>
          </a:xfrm>
          <a:prstGeom prst="rect">
            <a:avLst/>
          </a:prstGeom>
          <a:solidFill>
            <a:schemeClr val="accent4">
              <a:lumMod val="60000"/>
              <a:lumOff val="40000"/>
            </a:schemeClr>
          </a:solidFill>
        </p:spPr>
        <p:txBody>
          <a:bodyPr wrap="square" rtlCol="0">
            <a:spAutoFit/>
          </a:bodyPr>
          <a:lstStyle/>
          <a:p>
            <a:r>
              <a:rPr kumimoji="1"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Translate</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テキスト ボックス 19"/>
          <p:cNvSpPr txBox="1"/>
          <p:nvPr/>
        </p:nvSpPr>
        <p:spPr>
          <a:xfrm>
            <a:off x="7513608" y="3165548"/>
            <a:ext cx="4261449" cy="1200329"/>
          </a:xfrm>
          <a:prstGeom prst="rect">
            <a:avLst/>
          </a:prstGeom>
          <a:solidFill>
            <a:schemeClr val="tx2">
              <a:lumMod val="20000"/>
              <a:lumOff val="8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機能：指定した文字列を翻訳する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translate_text(</a:t>
            </a:r>
          </a:p>
          <a:p>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Text=</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翻訳する文字列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kumimoji="1"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SourceLanguageCode=</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翻訳元の言語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TargetLanguageCode</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＝翻訳先の言語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endPar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戻り値：翻訳先のオブジェクト（</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Python</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の辞書</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テキスト ボックス 20"/>
          <p:cNvSpPr txBox="1"/>
          <p:nvPr/>
        </p:nvSpPr>
        <p:spPr>
          <a:xfrm>
            <a:off x="8824823" y="2796216"/>
            <a:ext cx="2734573" cy="369332"/>
          </a:xfrm>
          <a:prstGeom prst="rect">
            <a:avLst/>
          </a:prstGeom>
          <a:noFill/>
        </p:spPr>
        <p:txBody>
          <a:bodyPr wrap="square" rtlCol="0">
            <a:spAutoFit/>
          </a:bodyPr>
          <a:lstStyle/>
          <a:p>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translate_text</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4189102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17F-9C38-4821-9879-DB3EBDB409BB}"/>
              </a:ext>
            </a:extLst>
          </p:cNvPr>
          <p:cNvSpPr>
            <a:spLocks noGrp="1"/>
          </p:cNvSpPr>
          <p:nvPr>
            <p:ph type="title" idx="4294967295"/>
          </p:nvPr>
        </p:nvSpPr>
        <p:spPr>
          <a:xfrm>
            <a:off x="0" y="365125"/>
            <a:ext cx="9034463" cy="474663"/>
          </a:xfrm>
        </p:spPr>
        <p:txBody>
          <a:bodyPr rtlCol="0">
            <a:normAutofit fontScale="90000"/>
          </a:bodyPr>
          <a:lstStyle/>
          <a:p>
            <a:r>
              <a:rPr lang="en-US" altLang="ja-JP" sz="2800" b="1"/>
              <a:t>translate_text</a:t>
            </a:r>
            <a:r>
              <a:rPr lang="ja-JP" altLang="en-US" sz="2800" b="1"/>
              <a:t>メソッドの対応</a:t>
            </a:r>
            <a:r>
              <a:rPr lang="ja-JP" altLang="en-US" sz="2800" b="1" smtClean="0"/>
              <a:t>言語（</a:t>
            </a:r>
            <a:r>
              <a:rPr lang="en-US" altLang="ja-JP" sz="2800" b="1" smtClean="0"/>
              <a:t>P48</a:t>
            </a:r>
            <a:r>
              <a:rPr lang="ja-JP" altLang="en-US" sz="2800" b="1" smtClean="0"/>
              <a:t>～</a:t>
            </a:r>
            <a:r>
              <a:rPr lang="en-US" altLang="ja-JP" sz="2800" b="1" smtClean="0"/>
              <a:t>P52</a:t>
            </a:r>
            <a:r>
              <a:rPr lang="ja-JP" altLang="en-US" sz="2800" b="1" smtClean="0"/>
              <a:t>）</a:t>
            </a:r>
            <a:endParaRPr lang="ja-JP" sz="2800" b="1"/>
          </a:p>
        </p:txBody>
      </p:sp>
      <p:graphicFrame>
        <p:nvGraphicFramePr>
          <p:cNvPr id="4" name="表 3"/>
          <p:cNvGraphicFramePr>
            <a:graphicFrameLocks noGrp="1"/>
          </p:cNvGraphicFramePr>
          <p:nvPr>
            <p:extLst>
              <p:ext uri="{D42A27DB-BD31-4B8C-83A1-F6EECF244321}">
                <p14:modId xmlns:p14="http://schemas.microsoft.com/office/powerpoint/2010/main" val="2968934202"/>
              </p:ext>
            </p:extLst>
          </p:nvPr>
        </p:nvGraphicFramePr>
        <p:xfrm>
          <a:off x="229650" y="1937767"/>
          <a:ext cx="2812986" cy="4351336"/>
        </p:xfrm>
        <a:graphic>
          <a:graphicData uri="http://schemas.openxmlformats.org/drawingml/2006/table">
            <a:tbl>
              <a:tblPr/>
              <a:tblGrid>
                <a:gridCol w="1793279">
                  <a:extLst>
                    <a:ext uri="{9D8B030D-6E8A-4147-A177-3AD203B41FA5}">
                      <a16:colId xmlns:a16="http://schemas.microsoft.com/office/drawing/2014/main" val="559592827"/>
                    </a:ext>
                  </a:extLst>
                </a:gridCol>
                <a:gridCol w="1019707">
                  <a:extLst>
                    <a:ext uri="{9D8B030D-6E8A-4147-A177-3AD203B41FA5}">
                      <a16:colId xmlns:a16="http://schemas.microsoft.com/office/drawing/2014/main" val="96525224"/>
                    </a:ext>
                  </a:extLst>
                </a:gridCol>
              </a:tblGrid>
              <a:tr h="237346">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言語名</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言語コード</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3812136044"/>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アフリカーンス語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af</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31657706"/>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アルバニア語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sq</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191249100"/>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アムハラ語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am</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463835545"/>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アラビア語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ar</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02563761"/>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アルメニア語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hy</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40707432"/>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アゼルバイジャン語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az</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47228174"/>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ベンガル語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bn</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230015746"/>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ボスニア語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bs</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36086677"/>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ブルガリア語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bg</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98498696"/>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カタルーニャ語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ca</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47861841"/>
                  </a:ext>
                </a:extLst>
              </a:tr>
              <a:tr h="228555">
                <a:tc>
                  <a:txBody>
                    <a:bodyPr/>
                    <a:lstStyle/>
                    <a:p>
                      <a:pPr algn="l" fontAlgn="ctr"/>
                      <a:r>
                        <a:rPr lang="zh-TW" altLang="en-US" sz="1000" b="1" i="0" u="none" strike="noStrike">
                          <a:solidFill>
                            <a:srgbClr val="000000"/>
                          </a:solidFill>
                          <a:effectLst/>
                          <a:latin typeface="游ゴシック" panose="020B0400000000000000" pitchFamily="50" charset="-128"/>
                          <a:ea typeface="游ゴシック" panose="020B0400000000000000" pitchFamily="50" charset="-128"/>
                        </a:rPr>
                        <a:t>中国語（簡体字）</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zh</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02579076"/>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中国語（繁体字）</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zh-TW</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83015460"/>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クロアチア語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hr</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27627343"/>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チェコ語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cs</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25797505"/>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デンマーク語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da</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82390710"/>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ダリ語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fa-AF</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19366337"/>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オランダ語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nl</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16066954"/>
                  </a:ext>
                </a:extLst>
              </a:tr>
              <a:tr h="228555">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英語</a:t>
                      </a:r>
                    </a:p>
                  </a:txBody>
                  <a:tcPr marL="8791" marR="8791" marT="8791"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en</a:t>
                      </a:r>
                    </a:p>
                  </a:txBody>
                  <a:tcPr marL="8791" marR="8791" marT="8791"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577303065"/>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167802934"/>
              </p:ext>
            </p:extLst>
          </p:nvPr>
        </p:nvGraphicFramePr>
        <p:xfrm>
          <a:off x="3177037" y="1937767"/>
          <a:ext cx="2818681" cy="4351342"/>
        </p:xfrm>
        <a:graphic>
          <a:graphicData uri="http://schemas.openxmlformats.org/drawingml/2006/table">
            <a:tbl>
              <a:tblPr/>
              <a:tblGrid>
                <a:gridCol w="1796909">
                  <a:extLst>
                    <a:ext uri="{9D8B030D-6E8A-4147-A177-3AD203B41FA5}">
                      <a16:colId xmlns:a16="http://schemas.microsoft.com/office/drawing/2014/main" val="361340251"/>
                    </a:ext>
                  </a:extLst>
                </a:gridCol>
                <a:gridCol w="1021772">
                  <a:extLst>
                    <a:ext uri="{9D8B030D-6E8A-4147-A177-3AD203B41FA5}">
                      <a16:colId xmlns:a16="http://schemas.microsoft.com/office/drawing/2014/main" val="3459507132"/>
                    </a:ext>
                  </a:extLst>
                </a:gridCol>
              </a:tblGrid>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エストニア語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et</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00721623"/>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ペルシャ語</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en-US" sz="1000" b="1" i="0" u="none" strike="noStrike">
                          <a:solidFill>
                            <a:srgbClr val="000000"/>
                          </a:solidFill>
                          <a:effectLst/>
                          <a:latin typeface="游ゴシック" panose="020B0400000000000000" pitchFamily="50" charset="-128"/>
                          <a:ea typeface="游ゴシック" panose="020B0400000000000000" pitchFamily="50" charset="-128"/>
                        </a:rPr>
                        <a:t>Persian)</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fa</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32710044"/>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フィリピン語、タガログ語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tl</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162386663"/>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フィンランド語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fi</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862191583"/>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フランス語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fr</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0072514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フランス語（カナダ）</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fr-CA</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1671915"/>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グルジア語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ka</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81477074"/>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ドイツ語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de</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77749598"/>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ギリシャ語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el</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8048268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グジャラート語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gu</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85547576"/>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ハイチ・クレオール語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ht</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86850218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ハウサ語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ha</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60969063"/>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ヘブライ語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he</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26488727"/>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ヒンディー語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hi</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11939295"/>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ハンガリー語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hu</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973546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アイスランド語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is</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44522243"/>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インドネシア語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id</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86928848"/>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アイルランド語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ga</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16031204"/>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イタリア語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it</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729527283"/>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556591604"/>
              </p:ext>
            </p:extLst>
          </p:nvPr>
        </p:nvGraphicFramePr>
        <p:xfrm>
          <a:off x="6130119" y="1937767"/>
          <a:ext cx="2818681" cy="4351342"/>
        </p:xfrm>
        <a:graphic>
          <a:graphicData uri="http://schemas.openxmlformats.org/drawingml/2006/table">
            <a:tbl>
              <a:tblPr/>
              <a:tblGrid>
                <a:gridCol w="1796909">
                  <a:extLst>
                    <a:ext uri="{9D8B030D-6E8A-4147-A177-3AD203B41FA5}">
                      <a16:colId xmlns:a16="http://schemas.microsoft.com/office/drawing/2014/main" val="2847016687"/>
                    </a:ext>
                  </a:extLst>
                </a:gridCol>
                <a:gridCol w="1021772">
                  <a:extLst>
                    <a:ext uri="{9D8B030D-6E8A-4147-A177-3AD203B41FA5}">
                      <a16:colId xmlns:a16="http://schemas.microsoft.com/office/drawing/2014/main" val="1399923930"/>
                    </a:ext>
                  </a:extLst>
                </a:gridCol>
              </a:tblGrid>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日本語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ja</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31006588"/>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カンナダ語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kn</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29287394"/>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カザフ語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kk</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708575515"/>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韓国語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ko</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21167129"/>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ラトビア語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lv</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254945911"/>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リトアニア語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lt</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7442927"/>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マケドニア語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mk</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82413476"/>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マレー語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ms</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19671"/>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マラヤーラム語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ml</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874745561"/>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マルタ語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mt</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7590641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マラーティー語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mr</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08085668"/>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モンゴル語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mn</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62049285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ノルウェー語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no</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473548222"/>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パシュトゥー語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ps</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37273827"/>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ポーランド語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pl</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54222293"/>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ポルトガル語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pt</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88664061"/>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ポルトガル語（</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Portugal</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pt-PT</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72169778"/>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パンジャブ語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pa</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27712646"/>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ルーマニア語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ro</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48150989"/>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577629710"/>
              </p:ext>
            </p:extLst>
          </p:nvPr>
        </p:nvGraphicFramePr>
        <p:xfrm>
          <a:off x="9083201" y="1937767"/>
          <a:ext cx="2818681" cy="4351342"/>
        </p:xfrm>
        <a:graphic>
          <a:graphicData uri="http://schemas.openxmlformats.org/drawingml/2006/table">
            <a:tbl>
              <a:tblPr/>
              <a:tblGrid>
                <a:gridCol w="1796909">
                  <a:extLst>
                    <a:ext uri="{9D8B030D-6E8A-4147-A177-3AD203B41FA5}">
                      <a16:colId xmlns:a16="http://schemas.microsoft.com/office/drawing/2014/main" val="3384943706"/>
                    </a:ext>
                  </a:extLst>
                </a:gridCol>
                <a:gridCol w="1021772">
                  <a:extLst>
                    <a:ext uri="{9D8B030D-6E8A-4147-A177-3AD203B41FA5}">
                      <a16:colId xmlns:a16="http://schemas.microsoft.com/office/drawing/2014/main" val="756325622"/>
                    </a:ext>
                  </a:extLst>
                </a:gridCol>
              </a:tblGrid>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ロシア語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ru</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218929149"/>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セルビア語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sr</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030817716"/>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シンハラ語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si</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10094347"/>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スロバキア語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sk</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17136154"/>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スロベニア語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sl</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281234103"/>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ソマリア語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so</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05938373"/>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スペイン語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es</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30076034"/>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スペイン語（メキシコ）</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es-MX</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0780776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スワヒリ語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sw</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6462067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スウェーデン語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sv</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537841140"/>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タミール語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ta</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96592762"/>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テルグ語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te</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79136579"/>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タイ語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th</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013826696"/>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トルコ語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tr</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14673242"/>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ウクライナ語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uk</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083898501"/>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ウルドゥー語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ur</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33042747"/>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ウズベク語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uz</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668253655"/>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ベトナム語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vi</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76467287"/>
                  </a:ext>
                </a:extLst>
              </a:tr>
              <a:tr h="229018">
                <a:tc>
                  <a:txBody>
                    <a:bodyPr/>
                    <a:lstStyle/>
                    <a:p>
                      <a:pPr algn="l"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ウェールズ語</a:t>
                      </a:r>
                    </a:p>
                  </a:txBody>
                  <a:tcPr marL="8808" marR="8808" marT="8808"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ctr"/>
                      <a:r>
                        <a:rPr lang="en-US" sz="1000" b="1" i="0" u="none" strike="noStrike">
                          <a:solidFill>
                            <a:srgbClr val="000000"/>
                          </a:solidFill>
                          <a:effectLst/>
                          <a:latin typeface="游ゴシック" panose="020B0400000000000000" pitchFamily="50" charset="-128"/>
                          <a:ea typeface="游ゴシック" panose="020B0400000000000000" pitchFamily="50" charset="-128"/>
                        </a:rPr>
                        <a:t>cy</a:t>
                      </a:r>
                    </a:p>
                  </a:txBody>
                  <a:tcPr marL="8808" marR="8808" marT="8808"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2611889"/>
                  </a:ext>
                </a:extLst>
              </a:tr>
            </a:tbl>
          </a:graphicData>
        </a:graphic>
      </p:graphicFrame>
    </p:spTree>
    <p:custDataLst>
      <p:tags r:id="rId1"/>
    </p:custDataLst>
    <p:extLst>
      <p:ext uri="{BB962C8B-B14F-4D97-AF65-F5344CB8AC3E}">
        <p14:creationId xmlns:p14="http://schemas.microsoft.com/office/powerpoint/2010/main" val="3239692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FEE17F-9C38-4821-9879-DB3EBDB409BB}"/>
              </a:ext>
            </a:extLst>
          </p:cNvPr>
          <p:cNvSpPr>
            <a:spLocks noGrp="1"/>
          </p:cNvSpPr>
          <p:nvPr>
            <p:ph type="title" idx="4294967295"/>
          </p:nvPr>
        </p:nvSpPr>
        <p:spPr>
          <a:xfrm>
            <a:off x="0" y="365125"/>
            <a:ext cx="9034463" cy="474663"/>
          </a:xfrm>
        </p:spPr>
        <p:txBody>
          <a:bodyPr rtlCol="0">
            <a:normAutofit fontScale="90000"/>
          </a:bodyPr>
          <a:lstStyle/>
          <a:p>
            <a:pPr rtl="0"/>
            <a:r>
              <a:rPr lang="en-US" altLang="ja-JP" sz="3200" b="1" smtClean="0"/>
              <a:t>translate_text</a:t>
            </a:r>
            <a:r>
              <a:rPr lang="ja-JP" altLang="en-US" sz="3200" b="1" smtClean="0"/>
              <a:t>メソッドの詳細（</a:t>
            </a:r>
            <a:r>
              <a:rPr lang="en-US" altLang="ja-JP" sz="3200" b="1" smtClean="0"/>
              <a:t>P48</a:t>
            </a:r>
            <a:r>
              <a:rPr lang="ja-JP" altLang="en-US" sz="3200" b="1" smtClean="0"/>
              <a:t>～</a:t>
            </a:r>
            <a:r>
              <a:rPr lang="en-US" altLang="ja-JP" sz="3200" b="1" smtClean="0"/>
              <a:t>P52</a:t>
            </a:r>
            <a:r>
              <a:rPr lang="ja-JP" altLang="en-US" sz="3200" b="1" smtClean="0"/>
              <a:t>）</a:t>
            </a:r>
            <a:endParaRPr lang="ja-JP" sz="3200" b="1"/>
          </a:p>
        </p:txBody>
      </p:sp>
      <p:sp>
        <p:nvSpPr>
          <p:cNvPr id="6" name="テキスト ボックス 5"/>
          <p:cNvSpPr txBox="1"/>
          <p:nvPr/>
        </p:nvSpPr>
        <p:spPr>
          <a:xfrm>
            <a:off x="229650" y="1293962"/>
            <a:ext cx="5066969" cy="400110"/>
          </a:xfrm>
          <a:prstGeom prst="rect">
            <a:avLst/>
          </a:prstGeom>
          <a:noFill/>
        </p:spPr>
        <p:txBody>
          <a:bodyPr wrap="square" rtlCol="0">
            <a:spAutoFit/>
          </a:bodyPr>
          <a:lstStyle/>
          <a:p>
            <a:r>
              <a:rPr kumimoji="1" lang="en-US" altLang="ja-JP" sz="2000" smtClean="0">
                <a:latin typeface="Amazon Ember Light" panose="020B0403020204020204" pitchFamily="34" charset="0"/>
                <a:ea typeface="Amazon Ember Light" panose="020B0403020204020204" pitchFamily="34" charset="0"/>
                <a:cs typeface="Amazon Ember Light" panose="020B0403020204020204" pitchFamily="34" charset="0"/>
              </a:rPr>
              <a:t>translate_text</a:t>
            </a:r>
            <a:r>
              <a:rPr kumimoji="1" lang="ja-JP" altLang="en-US" sz="2000" smtClean="0">
                <a:latin typeface="Amazon Ember Light" panose="020B0403020204020204" pitchFamily="34" charset="0"/>
                <a:ea typeface="Amazon Ember Light" panose="020B0403020204020204" pitchFamily="34" charset="0"/>
                <a:cs typeface="Amazon Ember Light" panose="020B0403020204020204" pitchFamily="34" charset="0"/>
              </a:rPr>
              <a:t>メソッドの</a:t>
            </a:r>
            <a:r>
              <a:rPr lang="ja-JP" altLang="en-US" sz="2000">
                <a:latin typeface="Amazon Ember Light" panose="020B0403020204020204" pitchFamily="34" charset="0"/>
                <a:ea typeface="Amazon Ember Light" panose="020B0403020204020204" pitchFamily="34" charset="0"/>
                <a:cs typeface="Amazon Ember Light" panose="020B0403020204020204" pitchFamily="34" charset="0"/>
              </a:rPr>
              <a:t>引数</a:t>
            </a:r>
            <a:endParaRPr kumimoji="1" lang="ja-JP" altLang="en-US" sz="2000"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7" name="表 6"/>
          <p:cNvGraphicFramePr>
            <a:graphicFrameLocks noGrp="1"/>
          </p:cNvGraphicFramePr>
          <p:nvPr>
            <p:extLst>
              <p:ext uri="{D42A27DB-BD31-4B8C-83A1-F6EECF244321}">
                <p14:modId xmlns:p14="http://schemas.microsoft.com/office/powerpoint/2010/main" val="2838477583"/>
              </p:ext>
            </p:extLst>
          </p:nvPr>
        </p:nvGraphicFramePr>
        <p:xfrm>
          <a:off x="419100" y="1760852"/>
          <a:ext cx="7454900" cy="1685925"/>
        </p:xfrm>
        <a:graphic>
          <a:graphicData uri="http://schemas.openxmlformats.org/drawingml/2006/table">
            <a:tbl>
              <a:tblPr/>
              <a:tblGrid>
                <a:gridCol w="1587500">
                  <a:extLst>
                    <a:ext uri="{9D8B030D-6E8A-4147-A177-3AD203B41FA5}">
                      <a16:colId xmlns:a16="http://schemas.microsoft.com/office/drawing/2014/main" val="533534901"/>
                    </a:ext>
                  </a:extLst>
                </a:gridCol>
                <a:gridCol w="1104900">
                  <a:extLst>
                    <a:ext uri="{9D8B030D-6E8A-4147-A177-3AD203B41FA5}">
                      <a16:colId xmlns:a16="http://schemas.microsoft.com/office/drawing/2014/main" val="3611916732"/>
                    </a:ext>
                  </a:extLst>
                </a:gridCol>
                <a:gridCol w="444500">
                  <a:extLst>
                    <a:ext uri="{9D8B030D-6E8A-4147-A177-3AD203B41FA5}">
                      <a16:colId xmlns:a16="http://schemas.microsoft.com/office/drawing/2014/main" val="1769547022"/>
                    </a:ext>
                  </a:extLst>
                </a:gridCol>
                <a:gridCol w="4318000">
                  <a:extLst>
                    <a:ext uri="{9D8B030D-6E8A-4147-A177-3AD203B41FA5}">
                      <a16:colId xmlns:a16="http://schemas.microsoft.com/office/drawing/2014/main" val="110288654"/>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引数名</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必須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機能</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948539421"/>
                  </a:ext>
                </a:extLst>
              </a:tr>
              <a:tr h="4667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Text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翻訳する文字列。最大</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5000</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バイト。使用する文字の種類に応じて、何文字に相当するかは変化する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53853993"/>
                  </a:ext>
                </a:extLst>
              </a:tr>
              <a:tr h="4667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SourceLanguageCode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翻訳元の言語コード。</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'auto'</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（自動）を指定した場合、</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AI</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サービスの</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Comprehend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を呼び出して、翻訳元の言語を自動判定する。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6042354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TargetLanguageCode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翻訳先の言語コード</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6996032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TerminologyNames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文字列のリスト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用語の登録名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73255842"/>
                  </a:ext>
                </a:extLst>
              </a:tr>
            </a:tbl>
          </a:graphicData>
        </a:graphic>
      </p:graphicFrame>
      <p:sp>
        <p:nvSpPr>
          <p:cNvPr id="8" name="テキスト ボックス 7"/>
          <p:cNvSpPr txBox="1"/>
          <p:nvPr/>
        </p:nvSpPr>
        <p:spPr>
          <a:xfrm>
            <a:off x="229650" y="3577086"/>
            <a:ext cx="5066969" cy="400110"/>
          </a:xfrm>
          <a:prstGeom prst="rect">
            <a:avLst/>
          </a:prstGeom>
          <a:noFill/>
        </p:spPr>
        <p:txBody>
          <a:bodyPr wrap="square" rtlCol="0">
            <a:spAutoFit/>
          </a:bodyPr>
          <a:lstStyle/>
          <a:p>
            <a:r>
              <a:rPr kumimoji="1" lang="en-US" altLang="ja-JP" sz="2000" smtClean="0">
                <a:latin typeface="Amazon Ember Light" panose="020B0403020204020204" pitchFamily="34" charset="0"/>
                <a:ea typeface="Amazon Ember Light" panose="020B0403020204020204" pitchFamily="34" charset="0"/>
                <a:cs typeface="Amazon Ember Light" panose="020B0403020204020204" pitchFamily="34" charset="0"/>
              </a:rPr>
              <a:t>translate_text</a:t>
            </a:r>
            <a:r>
              <a:rPr kumimoji="1" lang="ja-JP" altLang="en-US" sz="2000" smtClean="0">
                <a:latin typeface="Amazon Ember Light" panose="020B0403020204020204" pitchFamily="34" charset="0"/>
                <a:ea typeface="Amazon Ember Light" panose="020B0403020204020204" pitchFamily="34" charset="0"/>
                <a:cs typeface="Amazon Ember Light" panose="020B0403020204020204" pitchFamily="34" charset="0"/>
              </a:rPr>
              <a:t>メソッドの</a:t>
            </a:r>
            <a:r>
              <a:rPr lang="ja-JP" altLang="en-US" sz="2000">
                <a:latin typeface="Amazon Ember Light" panose="020B0403020204020204" pitchFamily="34" charset="0"/>
                <a:ea typeface="Amazon Ember Light" panose="020B0403020204020204" pitchFamily="34" charset="0"/>
                <a:cs typeface="Amazon Ember Light" panose="020B0403020204020204" pitchFamily="34" charset="0"/>
              </a:rPr>
              <a:t>戻り値</a:t>
            </a:r>
            <a:endParaRPr kumimoji="1" lang="ja-JP" altLang="en-US" sz="2000"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表 9"/>
          <p:cNvGraphicFramePr>
            <a:graphicFrameLocks noGrp="1"/>
          </p:cNvGraphicFramePr>
          <p:nvPr>
            <p:extLst>
              <p:ext uri="{D42A27DB-BD31-4B8C-83A1-F6EECF244321}">
                <p14:modId xmlns:p14="http://schemas.microsoft.com/office/powerpoint/2010/main" val="2546421203"/>
              </p:ext>
            </p:extLst>
          </p:nvPr>
        </p:nvGraphicFramePr>
        <p:xfrm>
          <a:off x="229650" y="4117463"/>
          <a:ext cx="4394200" cy="1495425"/>
        </p:xfrm>
        <a:graphic>
          <a:graphicData uri="http://schemas.openxmlformats.org/drawingml/2006/table">
            <a:tbl>
              <a:tblPr/>
              <a:tblGrid>
                <a:gridCol w="1943100">
                  <a:extLst>
                    <a:ext uri="{9D8B030D-6E8A-4147-A177-3AD203B41FA5}">
                      <a16:colId xmlns:a16="http://schemas.microsoft.com/office/drawing/2014/main" val="3430322722"/>
                    </a:ext>
                  </a:extLst>
                </a:gridCol>
                <a:gridCol w="685800">
                  <a:extLst>
                    <a:ext uri="{9D8B030D-6E8A-4147-A177-3AD203B41FA5}">
                      <a16:colId xmlns:a16="http://schemas.microsoft.com/office/drawing/2014/main" val="580843684"/>
                    </a:ext>
                  </a:extLst>
                </a:gridCol>
                <a:gridCol w="1765300">
                  <a:extLst>
                    <a:ext uri="{9D8B030D-6E8A-4147-A177-3AD203B41FA5}">
                      <a16:colId xmlns:a16="http://schemas.microsoft.com/office/drawing/2014/main" val="2512454389"/>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93872115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TranslatedText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翻訳後の文章</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9314178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SourceLanguageCode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翻訳元の言語コード</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9009213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TargetLanguageCode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翻訳先の言語コード</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1069706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AppliedTerminologies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翻訳に適用された用語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5489001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ResponseMetadata</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応答に関するメタデータ</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34249813"/>
                  </a:ext>
                </a:extLst>
              </a:tr>
            </a:tbl>
          </a:graphicData>
        </a:graphic>
      </p:graphicFrame>
      <p:sp>
        <p:nvSpPr>
          <p:cNvPr id="11" name="正方形/長方形 10"/>
          <p:cNvSpPr/>
          <p:nvPr/>
        </p:nvSpPr>
        <p:spPr>
          <a:xfrm>
            <a:off x="4772334" y="4107505"/>
            <a:ext cx="7196992" cy="2308324"/>
          </a:xfrm>
          <a:prstGeom prst="rect">
            <a:avLst/>
          </a:prstGeom>
          <a:solidFill>
            <a:schemeClr val="tx2">
              <a:lumMod val="20000"/>
              <a:lumOff val="80000"/>
            </a:schemeClr>
          </a:solidFill>
        </p:spPr>
        <p:txBody>
          <a:bodyPr wrap="square">
            <a:spAutoFit/>
          </a:bodyPr>
          <a:lstStyle/>
          <a:p>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'ResponseMetadata'</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'HTTPHeaders'</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'cache-control'</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'no-cache'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'content-length'</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'102'</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'application/x-amz-json-1.1'</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'date'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'Thu, 07 Apr 2022 03:10:14 GMT'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'x-amzn-requestid'</a:t>
            </a:r>
            <a:r>
              <a:rPr lang="en-US" altLang="ja-JP" sz="1200" b="1">
                <a:solidFill>
                  <a:srgbClr val="000000"/>
                </a:solidFill>
                <a:latin typeface="Consolas" panose="020B0609020204030204" pitchFamily="49" charset="0"/>
              </a:rPr>
              <a:t>: </a:t>
            </a:r>
            <a:endParaRPr lang="en-US" altLang="ja-JP" sz="1200" b="1" smtClean="0">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r>
              <a:rPr lang="en-US" altLang="ja-JP" sz="1200" b="1" smtClean="0">
                <a:solidFill>
                  <a:srgbClr val="000000"/>
                </a:solidFill>
                <a:latin typeface="Consolas" panose="020B0609020204030204" pitchFamily="49" charset="0"/>
              </a:rPr>
              <a:t>			</a:t>
            </a:r>
            <a:r>
              <a:rPr lang="en-US" altLang="ja-JP" sz="1200" b="1" smtClean="0">
                <a:solidFill>
                  <a:srgbClr val="A31515"/>
                </a:solidFill>
                <a:latin typeface="Consolas" panose="020B0609020204030204" pitchFamily="49" charset="0"/>
              </a:rPr>
              <a:t>'2061c768-eb84-400f-be30-b34155b63182</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'HTTPStatusCode'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200</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'RequestId'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'2061c768-eb84-400f-be30-b34155b63182'</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'RetryAttempts'</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'SourceLanguageCode'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'ja'</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'TargetLanguageCode'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'en'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'TranslatedText'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"I'll send you an email later."</a:t>
            </a:r>
            <a:r>
              <a:rPr lang="en-US" altLang="ja-JP" sz="1200" b="1">
                <a:solidFill>
                  <a:srgbClr val="00000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15235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17F-9C38-4821-9879-DB3EBDB409BB}"/>
              </a:ext>
            </a:extLst>
          </p:cNvPr>
          <p:cNvSpPr>
            <a:spLocks noGrp="1"/>
          </p:cNvSpPr>
          <p:nvPr>
            <p:ph type="title" idx="4294967295"/>
          </p:nvPr>
        </p:nvSpPr>
        <p:spPr>
          <a:xfrm>
            <a:off x="0" y="365125"/>
            <a:ext cx="9034463" cy="474663"/>
          </a:xfrm>
        </p:spPr>
        <p:txBody>
          <a:bodyPr rtlCol="0">
            <a:normAutofit fontScale="90000"/>
          </a:bodyPr>
          <a:lstStyle/>
          <a:p>
            <a:pPr rtl="0"/>
            <a:r>
              <a:rPr lang="ja-JP" altLang="en-US" sz="3200" b="1" smtClean="0"/>
              <a:t>用語を登録して翻訳に使う（</a:t>
            </a:r>
            <a:r>
              <a:rPr lang="en-US" altLang="ja-JP" sz="3200" b="1" smtClean="0"/>
              <a:t>P53</a:t>
            </a:r>
            <a:r>
              <a:rPr lang="ja-JP" altLang="en-US" sz="3200" b="1" smtClean="0"/>
              <a:t>～</a:t>
            </a:r>
            <a:r>
              <a:rPr lang="en-US" altLang="ja-JP" sz="3200" b="1" smtClean="0"/>
              <a:t>P60</a:t>
            </a:r>
            <a:r>
              <a:rPr lang="ja-JP" altLang="en-US" sz="3200" b="1" smtClean="0"/>
              <a:t>）</a:t>
            </a:r>
            <a:endParaRPr lang="ja-JP" sz="3200" b="1"/>
          </a:p>
        </p:txBody>
      </p:sp>
      <p:pic>
        <p:nvPicPr>
          <p:cNvPr id="3" name="図 2"/>
          <p:cNvPicPr>
            <a:picLocks noChangeAspect="1"/>
          </p:cNvPicPr>
          <p:nvPr/>
        </p:nvPicPr>
        <p:blipFill>
          <a:blip r:embed="rId4"/>
          <a:stretch>
            <a:fillRect/>
          </a:stretch>
        </p:blipFill>
        <p:spPr>
          <a:xfrm>
            <a:off x="276046" y="4966207"/>
            <a:ext cx="7610475" cy="990600"/>
          </a:xfrm>
          <a:prstGeom prst="rect">
            <a:avLst/>
          </a:prstGeom>
        </p:spPr>
      </p:pic>
      <p:sp>
        <p:nvSpPr>
          <p:cNvPr id="4" name="テキスト ボックス 3"/>
          <p:cNvSpPr txBox="1"/>
          <p:nvPr/>
        </p:nvSpPr>
        <p:spPr>
          <a:xfrm>
            <a:off x="276046" y="2096219"/>
            <a:ext cx="6978769" cy="2677656"/>
          </a:xfrm>
          <a:prstGeom prst="rect">
            <a:avLst/>
          </a:prstGeom>
          <a:solidFill>
            <a:schemeClr val="tx2">
              <a:lumMod val="20000"/>
              <a:lumOff val="80000"/>
            </a:schemeClr>
          </a:solidFill>
        </p:spPr>
        <p:txBody>
          <a:bodyPr wrap="square" rtlCol="0">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をインポート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Translate </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translate = boto3.client(</a:t>
            </a:r>
            <a:r>
              <a:rPr lang="en-US" altLang="ja-JP" sz="1400" b="1">
                <a:solidFill>
                  <a:srgbClr val="A31515"/>
                </a:solidFill>
                <a:latin typeface="Consolas" panose="020B0609020204030204" pitchFamily="49" charset="0"/>
              </a:rPr>
              <a:t>'translate'</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日本語の文章</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a:t>
            </a:r>
            <a:r>
              <a:rPr lang="ja-JP" altLang="en-US" sz="1400" b="1">
                <a:solidFill>
                  <a:srgbClr val="A31515"/>
                </a:solidFill>
                <a:latin typeface="Consolas" panose="020B0609020204030204" pitchFamily="49" charset="0"/>
              </a:rPr>
              <a:t>ひぐぺん工房の新しい本が秀和システムから出ます。</a:t>
            </a:r>
            <a:r>
              <a:rPr lang="en-US" altLang="ja-JP" sz="1400" b="1">
                <a:solidFill>
                  <a:srgbClr val="A31515"/>
                </a:solidFill>
                <a:latin typeface="Consolas" panose="020B0609020204030204" pitchFamily="49" charset="0"/>
              </a:rPr>
              <a:t>'</a:t>
            </a:r>
            <a:endParaRPr lang="ja-JP" altLang="en-US"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日本語から英語に翻訳</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translate.translate_text(</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SourceLanguageCode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'ja'</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TargetLanguageCode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翻訳されたテキストを表示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(result[</a:t>
            </a:r>
            <a:r>
              <a:rPr lang="en-US" altLang="ja-JP" sz="1400" b="1">
                <a:solidFill>
                  <a:srgbClr val="A31515"/>
                </a:solidFill>
                <a:latin typeface="Consolas" panose="020B0609020204030204" pitchFamily="49" charset="0"/>
              </a:rPr>
              <a:t>'TranslatedText'</a:t>
            </a:r>
            <a:r>
              <a:rPr lang="en-US" altLang="ja-JP" sz="1400" b="1">
                <a:solidFill>
                  <a:srgbClr val="000000"/>
                </a:solidFill>
                <a:latin typeface="Consolas" panose="020B0609020204030204" pitchFamily="49" charset="0"/>
              </a:rPr>
              <a:t>])</a:t>
            </a:r>
          </a:p>
        </p:txBody>
      </p:sp>
      <p:sp>
        <p:nvSpPr>
          <p:cNvPr id="5" name="フローチャート: 書類 4"/>
          <p:cNvSpPr/>
          <p:nvPr/>
        </p:nvSpPr>
        <p:spPr>
          <a:xfrm>
            <a:off x="276046" y="1250829"/>
            <a:ext cx="5978106" cy="71599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用語</a:t>
            </a:r>
            <a:r>
              <a:rPr lang="ja-JP" altLang="en-US" smtClean="0"/>
              <a:t>を登録しないで翻訳するプログラム</a:t>
            </a:r>
            <a:r>
              <a:rPr kumimoji="1" lang="ja-JP" altLang="en-US" smtClean="0"/>
              <a:t>（</a:t>
            </a:r>
            <a:r>
              <a:rPr kumimoji="1" lang="en-US" altLang="ja-JP" smtClean="0"/>
              <a:t>trans_term_disabled.py</a:t>
            </a:r>
            <a:r>
              <a:rPr kumimoji="1" lang="ja-JP" altLang="en-US" smtClean="0"/>
              <a:t>）</a:t>
            </a:r>
            <a:r>
              <a:rPr kumimoji="1" lang="en-US" altLang="ja-JP" smtClean="0"/>
              <a:t>P54</a:t>
            </a:r>
            <a:endParaRPr kumimoji="1" lang="ja-JP" altLang="en-US"/>
          </a:p>
        </p:txBody>
      </p:sp>
    </p:spTree>
    <p:custDataLst>
      <p:tags r:id="rId1"/>
    </p:custDataLst>
    <p:extLst>
      <p:ext uri="{BB962C8B-B14F-4D97-AF65-F5344CB8AC3E}">
        <p14:creationId xmlns:p14="http://schemas.microsoft.com/office/powerpoint/2010/main" val="1171866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365125"/>
            <a:ext cx="9034463" cy="474663"/>
          </a:xfrm>
        </p:spPr>
        <p:txBody>
          <a:bodyPr>
            <a:normAutofit fontScale="90000"/>
          </a:bodyPr>
          <a:lstStyle/>
          <a:p>
            <a:r>
              <a:rPr kumimoji="1" lang="ja-JP" altLang="en-US" sz="3200" b="1" smtClean="0"/>
              <a:t>用語の</a:t>
            </a:r>
            <a:r>
              <a:rPr kumimoji="1" lang="en-US" altLang="ja-JP" sz="3200" b="1" smtClean="0"/>
              <a:t>CSV</a:t>
            </a:r>
            <a:r>
              <a:rPr kumimoji="1" lang="ja-JP" altLang="en-US" sz="3200" b="1" smtClean="0"/>
              <a:t>ファイル　（</a:t>
            </a:r>
            <a:r>
              <a:rPr kumimoji="1" lang="en-US" altLang="ja-JP" sz="3200" b="1" smtClean="0"/>
              <a:t>P54</a:t>
            </a:r>
            <a:r>
              <a:rPr kumimoji="1" lang="ja-JP" altLang="en-US" sz="3200" b="1" smtClean="0"/>
              <a:t>）</a:t>
            </a:r>
            <a:endParaRPr kumimoji="1" lang="ja-JP" altLang="en-US" sz="3200" b="1"/>
          </a:p>
        </p:txBody>
      </p:sp>
      <p:graphicFrame>
        <p:nvGraphicFramePr>
          <p:cNvPr id="4" name="表 3"/>
          <p:cNvGraphicFramePr>
            <a:graphicFrameLocks noGrp="1"/>
          </p:cNvGraphicFramePr>
          <p:nvPr>
            <p:extLst>
              <p:ext uri="{D42A27DB-BD31-4B8C-83A1-F6EECF244321}">
                <p14:modId xmlns:p14="http://schemas.microsoft.com/office/powerpoint/2010/main" val="2851433835"/>
              </p:ext>
            </p:extLst>
          </p:nvPr>
        </p:nvGraphicFramePr>
        <p:xfrm>
          <a:off x="289464" y="1383901"/>
          <a:ext cx="6033698" cy="741680"/>
        </p:xfrm>
        <a:graphic>
          <a:graphicData uri="http://schemas.openxmlformats.org/drawingml/2006/table">
            <a:tbl>
              <a:tblPr firstRow="1" bandRow="1">
                <a:tableStyleId>{5C22544A-7EE6-4342-B048-85BDC9FD1C3A}</a:tableStyleId>
              </a:tblPr>
              <a:tblGrid>
                <a:gridCol w="6033698">
                  <a:extLst>
                    <a:ext uri="{9D8B030D-6E8A-4147-A177-3AD203B41FA5}">
                      <a16:colId xmlns:a16="http://schemas.microsoft.com/office/drawing/2014/main" val="1097077333"/>
                    </a:ext>
                  </a:extLst>
                </a:gridCol>
              </a:tblGrid>
              <a:tr h="370840">
                <a:tc>
                  <a:txBody>
                    <a:bodyPr/>
                    <a:lstStyle/>
                    <a:p>
                      <a:r>
                        <a:rPr kumimoji="1" lang="ja-JP" altLang="en-US" smtClean="0"/>
                        <a:t>１行目　　　翻訳元の言語コード</a:t>
                      </a:r>
                      <a:r>
                        <a:rPr kumimoji="1" lang="en-US" altLang="ja-JP" smtClean="0"/>
                        <a:t>,  </a:t>
                      </a:r>
                      <a:r>
                        <a:rPr kumimoji="1" lang="ja-JP" altLang="en-US" smtClean="0"/>
                        <a:t>翻訳先の言語コード</a:t>
                      </a:r>
                      <a:endParaRPr kumimoji="1" lang="ja-JP" altLang="en-US"/>
                    </a:p>
                  </a:txBody>
                  <a:tcPr>
                    <a:solidFill>
                      <a:schemeClr val="tx2">
                        <a:lumMod val="75000"/>
                      </a:schemeClr>
                    </a:solidFill>
                  </a:tcPr>
                </a:tc>
                <a:extLst>
                  <a:ext uri="{0D108BD9-81ED-4DB2-BD59-A6C34878D82A}">
                    <a16:rowId xmlns:a16="http://schemas.microsoft.com/office/drawing/2014/main" val="447264483"/>
                  </a:ext>
                </a:extLst>
              </a:tr>
              <a:tr h="370840">
                <a:tc>
                  <a:txBody>
                    <a:bodyPr/>
                    <a:lstStyle/>
                    <a:p>
                      <a:r>
                        <a:rPr kumimoji="1" lang="ja-JP" altLang="en-US" b="1" smtClean="0">
                          <a:solidFill>
                            <a:schemeClr val="bg1"/>
                          </a:solidFill>
                        </a:rPr>
                        <a:t>２行目以降　翻訳元の用語</a:t>
                      </a:r>
                      <a:r>
                        <a:rPr kumimoji="1" lang="en-US" altLang="ja-JP" b="1" smtClean="0">
                          <a:solidFill>
                            <a:schemeClr val="bg1"/>
                          </a:solidFill>
                        </a:rPr>
                        <a:t>,</a:t>
                      </a:r>
                      <a:r>
                        <a:rPr kumimoji="1" lang="en-US" altLang="ja-JP" b="1" baseline="0" smtClean="0">
                          <a:solidFill>
                            <a:schemeClr val="bg1"/>
                          </a:solidFill>
                        </a:rPr>
                        <a:t>  </a:t>
                      </a:r>
                      <a:r>
                        <a:rPr kumimoji="1" lang="ja-JP" altLang="en-US" b="1" baseline="0" smtClean="0">
                          <a:solidFill>
                            <a:schemeClr val="bg1"/>
                          </a:solidFill>
                        </a:rPr>
                        <a:t>翻訳先の用語</a:t>
                      </a:r>
                      <a:endParaRPr kumimoji="1" lang="ja-JP" altLang="en-US" b="1">
                        <a:solidFill>
                          <a:schemeClr val="bg1"/>
                        </a:solidFill>
                      </a:endParaRPr>
                    </a:p>
                  </a:txBody>
                  <a:tcPr>
                    <a:solidFill>
                      <a:schemeClr val="tx2">
                        <a:lumMod val="75000"/>
                      </a:schemeClr>
                    </a:solidFill>
                  </a:tcPr>
                </a:tc>
                <a:extLst>
                  <a:ext uri="{0D108BD9-81ED-4DB2-BD59-A6C34878D82A}">
                    <a16:rowId xmlns:a16="http://schemas.microsoft.com/office/drawing/2014/main" val="2504138099"/>
                  </a:ext>
                </a:extLst>
              </a:tr>
            </a:tbl>
          </a:graphicData>
        </a:graphic>
      </p:graphicFrame>
      <p:sp>
        <p:nvSpPr>
          <p:cNvPr id="5" name="フローチャート: 書類 4"/>
          <p:cNvSpPr/>
          <p:nvPr/>
        </p:nvSpPr>
        <p:spPr>
          <a:xfrm>
            <a:off x="289464" y="2406772"/>
            <a:ext cx="6033698" cy="388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用語</a:t>
            </a:r>
            <a:r>
              <a:rPr lang="ja-JP" altLang="en-US" smtClean="0"/>
              <a:t>の</a:t>
            </a:r>
            <a:r>
              <a:rPr lang="en-US" altLang="ja-JP" smtClean="0"/>
              <a:t>CSV</a:t>
            </a:r>
            <a:r>
              <a:rPr lang="ja-JP" altLang="en-US" smtClean="0"/>
              <a:t>ファイル</a:t>
            </a:r>
            <a:r>
              <a:rPr kumimoji="1" lang="ja-JP" altLang="en-US" smtClean="0"/>
              <a:t>（</a:t>
            </a:r>
            <a:r>
              <a:rPr kumimoji="1" lang="en-US" altLang="ja-JP" smtClean="0"/>
              <a:t>term_ja.csv</a:t>
            </a:r>
            <a:r>
              <a:rPr kumimoji="1" lang="ja-JP" altLang="en-US" smtClean="0"/>
              <a:t>）</a:t>
            </a:r>
            <a:r>
              <a:rPr kumimoji="1" lang="en-US" altLang="ja-JP" smtClean="0"/>
              <a:t>P55</a:t>
            </a:r>
            <a:endParaRPr kumimoji="1" lang="ja-JP" altLang="en-US"/>
          </a:p>
        </p:txBody>
      </p:sp>
      <p:sp>
        <p:nvSpPr>
          <p:cNvPr id="6" name="テキスト ボックス 5"/>
          <p:cNvSpPr txBox="1"/>
          <p:nvPr/>
        </p:nvSpPr>
        <p:spPr>
          <a:xfrm>
            <a:off x="289464" y="2881226"/>
            <a:ext cx="6033698" cy="923330"/>
          </a:xfrm>
          <a:prstGeom prst="rect">
            <a:avLst/>
          </a:prstGeom>
          <a:noFill/>
        </p:spPr>
        <p:txBody>
          <a:bodyPr wrap="square" rtlCol="0">
            <a:spAutoFit/>
          </a:bodyPr>
          <a:lstStyle/>
          <a:p>
            <a:r>
              <a:rPr kumimoji="1"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ja, en</a:t>
            </a:r>
          </a:p>
          <a:p>
            <a:r>
              <a:rPr lang="ja-JP" altLang="en-US" b="1" smtClean="0">
                <a:latin typeface="Amazon Ember Light" panose="020B0403020204020204" pitchFamily="34" charset="0"/>
                <a:ea typeface="Amazon Ember Light" panose="020B0403020204020204" pitchFamily="34" charset="0"/>
                <a:cs typeface="Amazon Ember Light" panose="020B0403020204020204" pitchFamily="34" charset="0"/>
              </a:rPr>
              <a:t>ぴぐぺん工房</a:t>
            </a:r>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 HigPen Works</a:t>
            </a:r>
          </a:p>
          <a:p>
            <a:r>
              <a:rPr kumimoji="1" lang="ja-JP" altLang="en-US" b="1">
                <a:latin typeface="Amazon Ember Light" panose="020B0403020204020204" pitchFamily="34" charset="0"/>
                <a:ea typeface="Amazon Ember Light" panose="020B0403020204020204" pitchFamily="34" charset="0"/>
                <a:cs typeface="Amazon Ember Light" panose="020B0403020204020204" pitchFamily="34" charset="0"/>
              </a:rPr>
              <a:t>秀和</a:t>
            </a:r>
            <a:r>
              <a:rPr kumimoji="1" lang="ja-JP" altLang="en-US" b="1" smtClean="0">
                <a:latin typeface="Amazon Ember Light" panose="020B0403020204020204" pitchFamily="34" charset="0"/>
                <a:ea typeface="Amazon Ember Light" panose="020B0403020204020204" pitchFamily="34" charset="0"/>
                <a:cs typeface="Amazon Ember Light" panose="020B0403020204020204" pitchFamily="34" charset="0"/>
              </a:rPr>
              <a:t>システム</a:t>
            </a:r>
            <a:r>
              <a:rPr kumimoji="1"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 “SUWA SYSTEM CO.,LTD”</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2557337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0" ma:contentTypeDescription="新しいドキュメントを作成します。" ma:contentTypeScope="" ma:versionID="177d8aef74e974d094a6e22a052ece8a">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b875c26f7e19b7d6ce4d2c3b3d6a1de3"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AB6E5B-9F40-4D6A-8266-3A25739B1879}"/>
</file>

<file path=customXml/itemProps2.xml><?xml version="1.0" encoding="utf-8"?>
<ds:datastoreItem xmlns:ds="http://schemas.openxmlformats.org/officeDocument/2006/customXml" ds:itemID="{38323F46-EF5B-4F0A-8DEE-4784CFD31A32}"/>
</file>

<file path=customXml/itemProps3.xml><?xml version="1.0" encoding="utf-8"?>
<ds:datastoreItem xmlns:ds="http://schemas.openxmlformats.org/officeDocument/2006/customXml" ds:itemID="{4D2D5D98-F42E-461C-B316-00EF25F18837}"/>
</file>

<file path=docProps/app.xml><?xml version="1.0" encoding="utf-8"?>
<Properties xmlns="http://schemas.openxmlformats.org/officeDocument/2006/extended-properties" xmlns:vt="http://schemas.openxmlformats.org/officeDocument/2006/docPropsVTypes">
  <TotalTime>1689</TotalTime>
  <Words>4484</Words>
  <Application>Microsoft Office PowerPoint</Application>
  <PresentationFormat>ワイド画面</PresentationFormat>
  <Paragraphs>1087</Paragraphs>
  <Slides>38</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38</vt:i4>
      </vt:variant>
    </vt:vector>
  </HeadingPairs>
  <TitlesOfParts>
    <vt:vector size="46" baseType="lpstr">
      <vt:lpstr>Amazon Ember</vt:lpstr>
      <vt:lpstr>Amazon Ember Light</vt:lpstr>
      <vt:lpstr>Meiryo</vt:lpstr>
      <vt:lpstr>游ゴシック</vt:lpstr>
      <vt:lpstr>游ゴシック Light</vt:lpstr>
      <vt:lpstr>Arial</vt:lpstr>
      <vt:lpstr>Consolas</vt:lpstr>
      <vt:lpstr>Office テーマ</vt:lpstr>
      <vt:lpstr>実習科目研修 クラウドコンピューティングA</vt:lpstr>
      <vt:lpstr>機械学習マネージドサービス</vt:lpstr>
      <vt:lpstr>Amazon Translate</vt:lpstr>
      <vt:lpstr>Amazon Translate のユースケース</vt:lpstr>
      <vt:lpstr>テキストを翻訳する（P42～P45）</vt:lpstr>
      <vt:lpstr>translate_textメソッドの対応言語（P48～P52）</vt:lpstr>
      <vt:lpstr>translate_textメソッドの詳細（P48～P52）</vt:lpstr>
      <vt:lpstr>用語を登録して翻訳に使う（P53～P60）</vt:lpstr>
      <vt:lpstr>用語のCSVファイル　（P54）</vt:lpstr>
      <vt:lpstr>用語を登録する　（P55）</vt:lpstr>
      <vt:lpstr>用語を翻訳に使う　（P59）</vt:lpstr>
      <vt:lpstr>登録された用語を管理する　（P61～P68） 　登録名の一覧を取得する</vt:lpstr>
      <vt:lpstr>TerminologyPropertiesListに含まれる情報　（P62）</vt:lpstr>
      <vt:lpstr>用語データを取得する　（P63）</vt:lpstr>
      <vt:lpstr>用語データをダウンロードする（P65）</vt:lpstr>
      <vt:lpstr>用語を削除する（P66）</vt:lpstr>
      <vt:lpstr>テキストファイルを翻訳する（P69～P73）</vt:lpstr>
      <vt:lpstr>翻訳されたテキスト（trans_file_out.txt）</vt:lpstr>
      <vt:lpstr>CSVファイルを翻訳する（P74～P77）</vt:lpstr>
      <vt:lpstr>翻訳するCSVファイルと翻訳されたCSVファイル</vt:lpstr>
      <vt:lpstr>JSONファイルを翻訳する（P78～P81）</vt:lpstr>
      <vt:lpstr>翻訳するJSONファイルと翻訳されたJSONファイル</vt:lpstr>
      <vt:lpstr>Amazon Polly</vt:lpstr>
      <vt:lpstr>Amazon Polly のユースケース</vt:lpstr>
      <vt:lpstr>テキストから音声ファイルを作成する（P88～P92）</vt:lpstr>
      <vt:lpstr>音声IDを指定する（P93～P98）</vt:lpstr>
      <vt:lpstr>synthesize_speechメソッドの詳細（P99～P101）</vt:lpstr>
      <vt:lpstr>標準音声とニューラル音声の違いを比較する （P102～P107）</vt:lpstr>
      <vt:lpstr>ニューラル音声（P104～P105）</vt:lpstr>
      <vt:lpstr>ニュースキャスタースタイル（P105～P107）</vt:lpstr>
      <vt:lpstr>レキシコンのファイル（P109）</vt:lpstr>
      <vt:lpstr>レキシコンを登録する（P110～P114）</vt:lpstr>
      <vt:lpstr>レキシコンを使って音声を合成する（P114～P115）</vt:lpstr>
      <vt:lpstr>レキシコンを削除する（P115～P116）</vt:lpstr>
      <vt:lpstr>レキシコンに関する他の機能（P117）</vt:lpstr>
      <vt:lpstr>スピーチマークを出力する（P118～P122）</vt:lpstr>
      <vt:lpstr>スピーチマークを出力するプログラム（P120）</vt:lpstr>
      <vt:lpstr>テキストを翻訳して音声合成する（P123～P126）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武田 陽一郎</dc:creator>
  <cp:lastModifiedBy>武田 陽一郎</cp:lastModifiedBy>
  <cp:revision>59</cp:revision>
  <dcterms:created xsi:type="dcterms:W3CDTF">2022-04-05T00:17:14Z</dcterms:created>
  <dcterms:modified xsi:type="dcterms:W3CDTF">2022-04-20T04:32:56Z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