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5" r:id="rId6"/>
    <p:sldId id="257" r:id="rId7"/>
    <p:sldId id="258" r:id="rId8"/>
    <p:sldId id="259" r:id="rId9"/>
    <p:sldId id="260" r:id="rId10"/>
    <p:sldId id="275" r:id="rId11"/>
    <p:sldId id="272" r:id="rId12"/>
    <p:sldId id="265" r:id="rId13"/>
    <p:sldId id="277" r:id="rId14"/>
    <p:sldId id="270" r:id="rId15"/>
    <p:sldId id="280" r:id="rId16"/>
    <p:sldId id="266" r:id="rId17"/>
    <p:sldId id="268" r:id="rId18"/>
    <p:sldId id="269" r:id="rId19"/>
    <p:sldId id="286" r:id="rId20"/>
    <p:sldId id="288" r:id="rId21"/>
    <p:sldId id="289" r:id="rId22"/>
    <p:sldId id="290" r:id="rId23"/>
    <p:sldId id="287" r:id="rId24"/>
    <p:sldId id="278" r:id="rId25"/>
    <p:sldId id="279" r:id="rId26"/>
    <p:sldId id="284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50FA1-CBD3-4EB2-BD37-85CC10CA8DF8}" v="49" dt="2021-11-25T13:39:0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樹 辻本" userId="e8b82ab2-0ca7-458e-81db-8287d961b856" providerId="ADAL" clId="{A7A50FA1-CBD3-4EB2-BD37-85CC10CA8DF8}"/>
    <pc:docChg chg="undo custSel addSld modSld">
      <pc:chgData name="秀樹 辻本" userId="e8b82ab2-0ca7-458e-81db-8287d961b856" providerId="ADAL" clId="{A7A50FA1-CBD3-4EB2-BD37-85CC10CA8DF8}" dt="2021-11-25T13:39:55.346" v="874" actId="14100"/>
      <pc:docMkLst>
        <pc:docMk/>
      </pc:docMkLst>
      <pc:sldChg chg="addSp delSp modSp new mod">
        <pc:chgData name="秀樹 辻本" userId="e8b82ab2-0ca7-458e-81db-8287d961b856" providerId="ADAL" clId="{A7A50FA1-CBD3-4EB2-BD37-85CC10CA8DF8}" dt="2021-11-25T13:39:55.346" v="874" actId="14100"/>
        <pc:sldMkLst>
          <pc:docMk/>
          <pc:sldMk cId="2478574978" sldId="281"/>
        </pc:sldMkLst>
        <pc:spChg chg="del mod">
          <ac:chgData name="秀樹 辻本" userId="e8b82ab2-0ca7-458e-81db-8287d961b856" providerId="ADAL" clId="{A7A50FA1-CBD3-4EB2-BD37-85CC10CA8DF8}" dt="2021-11-25T13:30:46.020" v="2" actId="478"/>
          <ac:spMkLst>
            <pc:docMk/>
            <pc:sldMk cId="2478574978" sldId="281"/>
            <ac:spMk id="2" creationId="{F36592D1-0C0D-414C-BDB8-DF8ADEABC4FA}"/>
          </ac:spMkLst>
        </pc:spChg>
        <pc:spChg chg="add mod">
          <ac:chgData name="秀樹 辻本" userId="e8b82ab2-0ca7-458e-81db-8287d961b856" providerId="ADAL" clId="{A7A50FA1-CBD3-4EB2-BD37-85CC10CA8DF8}" dt="2021-11-25T13:31:56.053" v="89" actId="1076"/>
          <ac:spMkLst>
            <pc:docMk/>
            <pc:sldMk cId="2478574978" sldId="281"/>
            <ac:spMk id="3" creationId="{8D3C3EAE-AFB8-4B55-9113-AC7D1BF4D910}"/>
          </ac:spMkLst>
        </pc:spChg>
        <pc:spChg chg="add mod">
          <ac:chgData name="秀樹 辻本" userId="e8b82ab2-0ca7-458e-81db-8287d961b856" providerId="ADAL" clId="{A7A50FA1-CBD3-4EB2-BD37-85CC10CA8DF8}" dt="2021-11-25T13:39:55.346" v="874" actId="14100"/>
          <ac:spMkLst>
            <pc:docMk/>
            <pc:sldMk cId="2478574978" sldId="281"/>
            <ac:spMk id="4" creationId="{90BFEAA3-20C6-4FA2-8FFC-845EDEA698BF}"/>
          </ac:spMkLst>
        </pc:spChg>
        <pc:spChg chg="add mod">
          <ac:chgData name="秀樹 辻本" userId="e8b82ab2-0ca7-458e-81db-8287d961b856" providerId="ADAL" clId="{A7A50FA1-CBD3-4EB2-BD37-85CC10CA8DF8}" dt="2021-11-25T13:32:27.041" v="114" actId="1076"/>
          <ac:spMkLst>
            <pc:docMk/>
            <pc:sldMk cId="2478574978" sldId="281"/>
            <ac:spMk id="8" creationId="{F910D556-ECBD-4F6C-AD87-42D4536E4CF0}"/>
          </ac:spMkLst>
        </pc:spChg>
        <pc:spChg chg="add mod">
          <ac:chgData name="秀樹 辻本" userId="e8b82ab2-0ca7-458e-81db-8287d961b856" providerId="ADAL" clId="{A7A50FA1-CBD3-4EB2-BD37-85CC10CA8DF8}" dt="2021-11-25T13:36:08.341" v="441" actId="1076"/>
          <ac:spMkLst>
            <pc:docMk/>
            <pc:sldMk cId="2478574978" sldId="281"/>
            <ac:spMk id="9" creationId="{51C27187-CB1A-4691-B429-B4D8A4B3F834}"/>
          </ac:spMkLst>
        </pc:spChg>
        <pc:spChg chg="add mod">
          <ac:chgData name="秀樹 辻本" userId="e8b82ab2-0ca7-458e-81db-8287d961b856" providerId="ADAL" clId="{A7A50FA1-CBD3-4EB2-BD37-85CC10CA8DF8}" dt="2021-11-25T13:36:08.341" v="441" actId="1076"/>
          <ac:spMkLst>
            <pc:docMk/>
            <pc:sldMk cId="2478574978" sldId="281"/>
            <ac:spMk id="10" creationId="{13F8E980-EE0B-489F-B530-B028775DC662}"/>
          </ac:spMkLst>
        </pc:spChg>
        <pc:spChg chg="add del mod">
          <ac:chgData name="秀樹 辻本" userId="e8b82ab2-0ca7-458e-81db-8287d961b856" providerId="ADAL" clId="{A7A50FA1-CBD3-4EB2-BD37-85CC10CA8DF8}" dt="2021-11-25T13:36:08.341" v="441" actId="1076"/>
          <ac:spMkLst>
            <pc:docMk/>
            <pc:sldMk cId="2478574978" sldId="281"/>
            <ac:spMk id="11" creationId="{3A6BA602-2F7F-41D0-86A6-E38AE1224BDF}"/>
          </ac:spMkLst>
        </pc:spChg>
        <pc:spChg chg="add mod">
          <ac:chgData name="秀樹 辻本" userId="e8b82ab2-0ca7-458e-81db-8287d961b856" providerId="ADAL" clId="{A7A50FA1-CBD3-4EB2-BD37-85CC10CA8DF8}" dt="2021-11-25T13:36:15.763" v="444" actId="14100"/>
          <ac:spMkLst>
            <pc:docMk/>
            <pc:sldMk cId="2478574978" sldId="281"/>
            <ac:spMk id="12" creationId="{CA17AF52-07F7-4F4E-9F4F-5A3F7F4167E3}"/>
          </ac:spMkLst>
        </pc:spChg>
        <pc:spChg chg="add mod">
          <ac:chgData name="秀樹 辻本" userId="e8b82ab2-0ca7-458e-81db-8287d961b856" providerId="ADAL" clId="{A7A50FA1-CBD3-4EB2-BD37-85CC10CA8DF8}" dt="2021-11-25T13:35:45.036" v="438" actId="1076"/>
          <ac:spMkLst>
            <pc:docMk/>
            <pc:sldMk cId="2478574978" sldId="281"/>
            <ac:spMk id="13" creationId="{1F3AEFF9-E922-469C-B022-C7C0AEA838B8}"/>
          </ac:spMkLst>
        </pc:spChg>
        <pc:spChg chg="add mod">
          <ac:chgData name="秀樹 辻本" userId="e8b82ab2-0ca7-458e-81db-8287d961b856" providerId="ADAL" clId="{A7A50FA1-CBD3-4EB2-BD37-85CC10CA8DF8}" dt="2021-11-25T13:35:48.962" v="439" actId="1076"/>
          <ac:spMkLst>
            <pc:docMk/>
            <pc:sldMk cId="2478574978" sldId="281"/>
            <ac:spMk id="14" creationId="{2B86045F-FF80-4B4F-84DC-7AE2691ABC10}"/>
          </ac:spMkLst>
        </pc:spChg>
        <pc:spChg chg="add mod">
          <ac:chgData name="秀樹 辻本" userId="e8b82ab2-0ca7-458e-81db-8287d961b856" providerId="ADAL" clId="{A7A50FA1-CBD3-4EB2-BD37-85CC10CA8DF8}" dt="2021-11-25T13:39:55.346" v="874" actId="14100"/>
          <ac:spMkLst>
            <pc:docMk/>
            <pc:sldMk cId="2478574978" sldId="281"/>
            <ac:spMk id="15" creationId="{4C0C5D1A-8A85-46CA-8390-5A110B7CCBBF}"/>
          </ac:spMkLst>
        </pc:spChg>
        <pc:spChg chg="add mod">
          <ac:chgData name="秀樹 辻本" userId="e8b82ab2-0ca7-458e-81db-8287d961b856" providerId="ADAL" clId="{A7A50FA1-CBD3-4EB2-BD37-85CC10CA8DF8}" dt="2021-11-25T13:39:55.346" v="874" actId="14100"/>
          <ac:spMkLst>
            <pc:docMk/>
            <pc:sldMk cId="2478574978" sldId="281"/>
            <ac:spMk id="16" creationId="{B925426F-2E3B-4705-9367-3C0662689EE2}"/>
          </ac:spMkLst>
        </pc:spChg>
        <pc:spChg chg="add mod">
          <ac:chgData name="秀樹 辻本" userId="e8b82ab2-0ca7-458e-81db-8287d961b856" providerId="ADAL" clId="{A7A50FA1-CBD3-4EB2-BD37-85CC10CA8DF8}" dt="2021-11-25T13:39:29.127" v="871" actId="14100"/>
          <ac:spMkLst>
            <pc:docMk/>
            <pc:sldMk cId="2478574978" sldId="281"/>
            <ac:spMk id="17" creationId="{9BF067E3-736F-4F4E-885E-DD43815A90D5}"/>
          </ac:spMkLst>
        </pc:spChg>
        <pc:spChg chg="add del mod">
          <ac:chgData name="秀樹 辻本" userId="e8b82ab2-0ca7-458e-81db-8287d961b856" providerId="ADAL" clId="{A7A50FA1-CBD3-4EB2-BD37-85CC10CA8DF8}" dt="2021-11-25T13:39:16.521" v="866" actId="478"/>
          <ac:spMkLst>
            <pc:docMk/>
            <pc:sldMk cId="2478574978" sldId="281"/>
            <ac:spMk id="18" creationId="{2A75DAFF-590D-448C-9DDD-A1B569ADD280}"/>
          </ac:spMkLst>
        </pc:spChg>
        <pc:spChg chg="add del mod">
          <ac:chgData name="秀樹 辻本" userId="e8b82ab2-0ca7-458e-81db-8287d961b856" providerId="ADAL" clId="{A7A50FA1-CBD3-4EB2-BD37-85CC10CA8DF8}" dt="2021-11-25T13:39:19.818" v="868" actId="478"/>
          <ac:spMkLst>
            <pc:docMk/>
            <pc:sldMk cId="2478574978" sldId="281"/>
            <ac:spMk id="19" creationId="{4DE6F3A2-522A-48DD-80E0-8ACC3418C1F0}"/>
          </ac:spMkLst>
        </pc:spChg>
        <pc:spChg chg="add mod">
          <ac:chgData name="秀樹 辻本" userId="e8b82ab2-0ca7-458e-81db-8287d961b856" providerId="ADAL" clId="{A7A50FA1-CBD3-4EB2-BD37-85CC10CA8DF8}" dt="2021-11-25T13:38:50.435" v="793" actId="120"/>
          <ac:spMkLst>
            <pc:docMk/>
            <pc:sldMk cId="2478574978" sldId="281"/>
            <ac:spMk id="22" creationId="{25DC12B9-7EE4-4647-9A90-68ED10CA3F3A}"/>
          </ac:spMkLst>
        </pc:spChg>
        <pc:cxnChg chg="add mod">
          <ac:chgData name="秀樹 辻本" userId="e8b82ab2-0ca7-458e-81db-8287d961b856" providerId="ADAL" clId="{A7A50FA1-CBD3-4EB2-BD37-85CC10CA8DF8}" dt="2021-11-25T13:31:48.533" v="87" actId="1035"/>
          <ac:cxnSpMkLst>
            <pc:docMk/>
            <pc:sldMk cId="2478574978" sldId="281"/>
            <ac:cxnSpMk id="6" creationId="{55953237-C7DA-4275-95BC-25593246A3AF}"/>
          </ac:cxnSpMkLst>
        </pc:cxnChg>
        <pc:cxnChg chg="add mod">
          <ac:chgData name="秀樹 辻本" userId="e8b82ab2-0ca7-458e-81db-8287d961b856" providerId="ADAL" clId="{A7A50FA1-CBD3-4EB2-BD37-85CC10CA8DF8}" dt="2021-11-25T13:31:53.392" v="88" actId="571"/>
          <ac:cxnSpMkLst>
            <pc:docMk/>
            <pc:sldMk cId="2478574978" sldId="281"/>
            <ac:cxnSpMk id="7" creationId="{B4D1A091-38EF-4A48-A84D-3D640EF4E81A}"/>
          </ac:cxnSpMkLst>
        </pc:cxnChg>
        <pc:cxnChg chg="add">
          <ac:chgData name="秀樹 辻本" userId="e8b82ab2-0ca7-458e-81db-8287d961b856" providerId="ADAL" clId="{A7A50FA1-CBD3-4EB2-BD37-85CC10CA8DF8}" dt="2021-11-25T13:37:35.268" v="576" actId="11529"/>
          <ac:cxnSpMkLst>
            <pc:docMk/>
            <pc:sldMk cId="2478574978" sldId="281"/>
            <ac:cxnSpMk id="21" creationId="{714869CE-9B9D-430D-B9E3-455F4D7199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8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73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0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7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1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5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9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2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6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3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C778-2878-4E8E-B488-CC772F19D779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B274-689A-4889-9064-96F3B8EC6D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6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ken.jp/press/2018/20180721_2/index.html" TargetMode="External"/><Relationship Id="rId2" Type="http://schemas.openxmlformats.org/officeDocument/2006/relationships/hyperlink" Target="https://www.snaplogic.com/machine-learning-showcase/image-recognition-inception-v3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apan.cnet.com/article/35179957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mu.go.jp/johotsusintokei/whitepaper/ja/h28/html/nc14211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26846" y="497334"/>
            <a:ext cx="79415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基礎プログラミング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785769" y="2290121"/>
            <a:ext cx="8423751" cy="2378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機械学習を用いて</a:t>
            </a:r>
            <a: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endParaRPr lang="en-US" altLang="ja-JP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がより正しく判断できるように</a:t>
            </a:r>
            <a: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チューニングする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79389" y="15822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学習内容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785768" y="4985238"/>
            <a:ext cx="8423751" cy="1580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効果測定１：</a:t>
            </a:r>
            <a: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2/x()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効果測定２：</a:t>
            </a:r>
            <a: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2/x()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1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3903981" y="599049"/>
            <a:ext cx="1425096" cy="3406389"/>
          </a:xfrm>
          <a:prstGeom prst="roundRect">
            <a:avLst>
              <a:gd name="adj" fmla="val 504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角丸四角形 2"/>
          <p:cNvSpPr/>
          <p:nvPr/>
        </p:nvSpPr>
        <p:spPr>
          <a:xfrm>
            <a:off x="215153" y="599049"/>
            <a:ext cx="3180163" cy="3406389"/>
          </a:xfrm>
          <a:prstGeom prst="roundRect">
            <a:avLst>
              <a:gd name="adj" fmla="val 504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" name="正方形/長方形 4"/>
          <p:cNvSpPr/>
          <p:nvPr/>
        </p:nvSpPr>
        <p:spPr>
          <a:xfrm>
            <a:off x="386229" y="919589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28672" y="218462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44498" y="1197691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44968" y="1519104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720230" y="2085319"/>
            <a:ext cx="1504901" cy="301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054146" y="14380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>
            <a:endCxn id="13" idx="1"/>
          </p:cNvCxnSpPr>
          <p:nvPr/>
        </p:nvCxnSpPr>
        <p:spPr>
          <a:xfrm>
            <a:off x="2404155" y="1380015"/>
            <a:ext cx="1649991" cy="350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095542" y="76625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cxnSp>
        <p:nvCxnSpPr>
          <p:cNvPr id="16" name="直線コネクタ 15"/>
          <p:cNvCxnSpPr>
            <a:endCxn id="15" idx="1"/>
          </p:cNvCxnSpPr>
          <p:nvPr/>
        </p:nvCxnSpPr>
        <p:spPr>
          <a:xfrm>
            <a:off x="2112680" y="1055585"/>
            <a:ext cx="1982862" cy="3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6023647" y="2700350"/>
            <a:ext cx="1430768" cy="90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7660164" y="2386958"/>
            <a:ext cx="3971693" cy="1583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こんなパターン</a:t>
            </a:r>
            <a:r>
              <a:rPr lang="en-US" altLang="ja-JP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  <a:endParaRPr lang="en-US" altLang="ja-JP" sz="2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あんなパターン</a:t>
            </a:r>
            <a:r>
              <a:rPr lang="en-US" altLang="ja-JP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</a:p>
        </p:txBody>
      </p:sp>
      <p:sp>
        <p:nvSpPr>
          <p:cNvPr id="22" name="環状矢印 21"/>
          <p:cNvSpPr/>
          <p:nvPr/>
        </p:nvSpPr>
        <p:spPr>
          <a:xfrm rot="9568473">
            <a:off x="9046755" y="848388"/>
            <a:ext cx="1736701" cy="17367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25786"/>
              <a:gd name="adj5" fmla="val 1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53828" y="41669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64679" y="41669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答え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18323" y="4996673"/>
            <a:ext cx="274947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教師データ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5153" y="5954693"/>
            <a:ext cx="41344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赤色の量、明るさ、など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左中かっこ 8"/>
          <p:cNvSpPr/>
          <p:nvPr/>
        </p:nvSpPr>
        <p:spPr>
          <a:xfrm rot="16200000">
            <a:off x="2974980" y="2537243"/>
            <a:ext cx="293515" cy="4414678"/>
          </a:xfrm>
          <a:prstGeom prst="leftBrace">
            <a:avLst>
              <a:gd name="adj1" fmla="val 8333"/>
              <a:gd name="adj2" fmla="val 651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弧 31"/>
          <p:cNvSpPr/>
          <p:nvPr/>
        </p:nvSpPr>
        <p:spPr>
          <a:xfrm flipH="1">
            <a:off x="215153" y="3317745"/>
            <a:ext cx="968188" cy="2660460"/>
          </a:xfrm>
          <a:prstGeom prst="arc">
            <a:avLst>
              <a:gd name="adj1" fmla="val 16200000"/>
              <a:gd name="adj2" fmla="val 52284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82325" y="5987908"/>
            <a:ext cx="428835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、説明変数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39031" y="4891340"/>
            <a:ext cx="531427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正解データ</a:t>
            </a:r>
            <a:r>
              <a:rPr lang="ja-JP" altLang="en-US" sz="4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、目的変数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4225131" y="6216303"/>
            <a:ext cx="465446" cy="261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5267856" y="4357803"/>
            <a:ext cx="1657051" cy="540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10383" y="3481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人が判断したデータ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85917" y="60985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748" y="180459"/>
            <a:ext cx="1654620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P38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9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45832" y="975946"/>
            <a:ext cx="11128131" cy="57062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</a:t>
            </a:r>
            <a:endParaRPr kumimoji="1" lang="en-US" altLang="ja-JP" sz="3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kumimoji="1"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（強化学習など）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（探索アルゴリズム、ルールベースなど）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14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手法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470491" y="1431207"/>
            <a:ext cx="880241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・入力データから関係性のある別データを求める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・入力と答えを与えて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正解データが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のケース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正解データが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のケース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42748" y="180459"/>
            <a:ext cx="1654620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P40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乗算 7"/>
          <p:cNvSpPr/>
          <p:nvPr/>
        </p:nvSpPr>
        <p:spPr>
          <a:xfrm>
            <a:off x="0" y="31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6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45832" y="975946"/>
            <a:ext cx="11128131" cy="57062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</a:t>
            </a:r>
            <a:endParaRPr kumimoji="1" lang="en-US" altLang="ja-JP" sz="3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kumimoji="1"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（強化学習など）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（探索アルゴリズム、ルールベースなど）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14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手法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470491" y="1431207"/>
            <a:ext cx="8802410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・入力データから関係性のある別データを求める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・入力と答えを与えて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正解データが数値のケース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正解データがカテゴリのケース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・入力データをグループ分け、情報を要約する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・入力だけを与えて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42748" y="180459"/>
            <a:ext cx="1654620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P40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64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86229" y="919589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9180" y="205406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88307" y="1197691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8922" y="1519104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304184" y="2085319"/>
            <a:ext cx="533063" cy="12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64509" y="13074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>
            <a:endCxn id="13" idx="1"/>
          </p:cNvCxnSpPr>
          <p:nvPr/>
        </p:nvCxnSpPr>
        <p:spPr>
          <a:xfrm>
            <a:off x="2247964" y="1380015"/>
            <a:ext cx="716545" cy="21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05905" y="6356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cxnSp>
        <p:nvCxnSpPr>
          <p:cNvPr id="16" name="直線コネクタ 15"/>
          <p:cNvCxnSpPr>
            <a:endCxn id="15" idx="1"/>
          </p:cNvCxnSpPr>
          <p:nvPr/>
        </p:nvCxnSpPr>
        <p:spPr>
          <a:xfrm flipV="1">
            <a:off x="1956489" y="928084"/>
            <a:ext cx="1049416" cy="127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2779180" y="2700350"/>
            <a:ext cx="1430768" cy="90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47830" y="3386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257901" y="2386958"/>
            <a:ext cx="4518808" cy="1583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こんなパターン</a:t>
            </a:r>
            <a:r>
              <a:rPr lang="en-US" altLang="ja-JP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  <a:endParaRPr lang="en-US" altLang="ja-JP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あんなパターン</a:t>
            </a:r>
            <a:r>
              <a:rPr lang="en-US" altLang="ja-JP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</a:p>
        </p:txBody>
      </p:sp>
      <p:sp>
        <p:nvSpPr>
          <p:cNvPr id="22" name="環状矢印 21"/>
          <p:cNvSpPr/>
          <p:nvPr/>
        </p:nvSpPr>
        <p:spPr>
          <a:xfrm rot="9568473">
            <a:off x="5102919" y="877622"/>
            <a:ext cx="1736701" cy="17367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25786"/>
              <a:gd name="adj5" fmla="val 1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3292342" y="4302736"/>
            <a:ext cx="3764155" cy="1349297"/>
          </a:xfrm>
          <a:prstGeom prst="wedgeRectCallout">
            <a:avLst>
              <a:gd name="adj1" fmla="val -5583"/>
              <a:gd name="adj2" fmla="val -8280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計算式</a:t>
            </a:r>
            <a:endParaRPr kumimoji="1"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判定条件</a:t>
            </a:r>
            <a:endParaRPr kumimoji="1"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57901" y="5817910"/>
            <a:ext cx="172354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 flipV="1">
            <a:off x="3856328" y="5546538"/>
            <a:ext cx="227167" cy="376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0042748" y="180459"/>
            <a:ext cx="1885453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P44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乗算 20"/>
          <p:cNvSpPr/>
          <p:nvPr/>
        </p:nvSpPr>
        <p:spPr>
          <a:xfrm>
            <a:off x="0" y="31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16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86229" y="919589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9180" y="205406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88307" y="1197691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8922" y="1519104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304184" y="2085319"/>
            <a:ext cx="533063" cy="12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64509" y="13074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>
            <a:endCxn id="13" idx="1"/>
          </p:cNvCxnSpPr>
          <p:nvPr/>
        </p:nvCxnSpPr>
        <p:spPr>
          <a:xfrm>
            <a:off x="2247964" y="1380015"/>
            <a:ext cx="716545" cy="21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05905" y="6356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cxnSp>
        <p:nvCxnSpPr>
          <p:cNvPr id="16" name="直線コネクタ 15"/>
          <p:cNvCxnSpPr>
            <a:endCxn id="15" idx="1"/>
          </p:cNvCxnSpPr>
          <p:nvPr/>
        </p:nvCxnSpPr>
        <p:spPr>
          <a:xfrm flipV="1">
            <a:off x="1956489" y="928084"/>
            <a:ext cx="1049416" cy="127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2779180" y="2700350"/>
            <a:ext cx="1430768" cy="90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47830" y="3386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257901" y="2386958"/>
            <a:ext cx="4518808" cy="1583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こんなパターン</a:t>
            </a:r>
            <a:r>
              <a:rPr lang="en-US" altLang="ja-JP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  <a:endParaRPr lang="en-US" altLang="ja-JP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あんなパターン</a:t>
            </a:r>
            <a:r>
              <a:rPr lang="en-US" altLang="ja-JP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</a:p>
        </p:txBody>
      </p:sp>
      <p:sp>
        <p:nvSpPr>
          <p:cNvPr id="22" name="環状矢印 21"/>
          <p:cNvSpPr/>
          <p:nvPr/>
        </p:nvSpPr>
        <p:spPr>
          <a:xfrm rot="9568473">
            <a:off x="5102919" y="877622"/>
            <a:ext cx="1736701" cy="17367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25786"/>
              <a:gd name="adj5" fmla="val 1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89466" y="1330474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調整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11317" y="1245910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8030947" y="1500461"/>
            <a:ext cx="1049416" cy="127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吹き出し 11"/>
          <p:cNvSpPr/>
          <p:nvPr/>
        </p:nvSpPr>
        <p:spPr>
          <a:xfrm>
            <a:off x="3292342" y="4302736"/>
            <a:ext cx="3764155" cy="1349297"/>
          </a:xfrm>
          <a:prstGeom prst="wedgeRectCallout">
            <a:avLst>
              <a:gd name="adj1" fmla="val -5583"/>
              <a:gd name="adj2" fmla="val -8280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計算式</a:t>
            </a:r>
            <a:endParaRPr kumimoji="1"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判定条件</a:t>
            </a:r>
            <a:endParaRPr kumimoji="1"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294708" y="4833816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調整方法：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機械学習アルゴリズム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42748" y="180459"/>
            <a:ext cx="1885453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P44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乗算 22"/>
          <p:cNvSpPr/>
          <p:nvPr/>
        </p:nvSpPr>
        <p:spPr>
          <a:xfrm>
            <a:off x="0" y="31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0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86229" y="919589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9180" y="205406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88307" y="1197691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8922" y="1519104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304184" y="2085319"/>
            <a:ext cx="533063" cy="12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64509" y="13074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>
            <a:endCxn id="13" idx="1"/>
          </p:cNvCxnSpPr>
          <p:nvPr/>
        </p:nvCxnSpPr>
        <p:spPr>
          <a:xfrm>
            <a:off x="2247964" y="1380015"/>
            <a:ext cx="716545" cy="21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05905" y="6356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cxnSp>
        <p:nvCxnSpPr>
          <p:cNvPr id="16" name="直線コネクタ 15"/>
          <p:cNvCxnSpPr>
            <a:endCxn id="15" idx="1"/>
          </p:cNvCxnSpPr>
          <p:nvPr/>
        </p:nvCxnSpPr>
        <p:spPr>
          <a:xfrm flipV="1">
            <a:off x="1956489" y="928084"/>
            <a:ext cx="1049416" cy="127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2779180" y="2700350"/>
            <a:ext cx="1430768" cy="90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47830" y="3386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257901" y="2386958"/>
            <a:ext cx="4518808" cy="1583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こんなパターン</a:t>
            </a:r>
            <a:r>
              <a:rPr lang="en-US" altLang="ja-JP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  <a:endParaRPr lang="en-US" altLang="ja-JP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あんなパターン</a:t>
            </a:r>
            <a:r>
              <a:rPr lang="en-US" altLang="ja-JP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</a:p>
        </p:txBody>
      </p:sp>
      <p:sp>
        <p:nvSpPr>
          <p:cNvPr id="22" name="環状矢印 21"/>
          <p:cNvSpPr/>
          <p:nvPr/>
        </p:nvSpPr>
        <p:spPr>
          <a:xfrm rot="9568473">
            <a:off x="5102919" y="877622"/>
            <a:ext cx="1736701" cy="17367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25786"/>
              <a:gd name="adj5" fmla="val 1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89466" y="1330474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4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調整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41599" y="1096885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7954417" y="1549103"/>
            <a:ext cx="432819" cy="101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吹き出し 11"/>
          <p:cNvSpPr/>
          <p:nvPr/>
        </p:nvSpPr>
        <p:spPr>
          <a:xfrm>
            <a:off x="3292342" y="4302736"/>
            <a:ext cx="2791935" cy="1349297"/>
          </a:xfrm>
          <a:prstGeom prst="wedgeRectCallout">
            <a:avLst>
              <a:gd name="adj1" fmla="val 25594"/>
              <a:gd name="adj2" fmla="val -8541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計算式</a:t>
            </a:r>
            <a:endParaRPr kumimoji="1"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判定条件</a:t>
            </a:r>
            <a:endParaRPr kumimoji="1"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20981" y="4175751"/>
            <a:ext cx="172354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 flipV="1">
            <a:off x="6193814" y="3987318"/>
            <a:ext cx="227167" cy="376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046983" y="5134806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調整方法：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機械学習アルゴリズム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42748" y="180459"/>
            <a:ext cx="1885453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P44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05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章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機械学習に必要な基礎統計学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5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２</a:t>
            </a:r>
            <a:r>
              <a:rPr lang="ja-JP" altLang="en-US" b="1" smtClean="0"/>
              <a:t>．１</a:t>
            </a:r>
            <a:endParaRPr kumimoji="1" lang="ja-JP" altLang="en-US" b="1" dirty="0"/>
          </a:p>
        </p:txBody>
      </p:sp>
      <p:sp>
        <p:nvSpPr>
          <p:cNvPr id="5" name="山形 4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データの種類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" name="山形 5"/>
          <p:cNvSpPr/>
          <p:nvPr/>
        </p:nvSpPr>
        <p:spPr>
          <a:xfrm>
            <a:off x="5648032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P054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P055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ホームベース 6"/>
          <p:cNvSpPr/>
          <p:nvPr/>
        </p:nvSpPr>
        <p:spPr>
          <a:xfrm>
            <a:off x="397164" y="907869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２</a:t>
            </a:r>
            <a:r>
              <a:rPr lang="ja-JP" altLang="en-US" b="1" smtClean="0"/>
              <a:t>．１．１</a:t>
            </a:r>
            <a:endParaRPr kumimoji="1" lang="ja-JP" altLang="en-US" b="1" dirty="0"/>
          </a:p>
        </p:txBody>
      </p:sp>
      <p:sp>
        <p:nvSpPr>
          <p:cNvPr id="8" name="山形 7"/>
          <p:cNvSpPr/>
          <p:nvPr/>
        </p:nvSpPr>
        <p:spPr>
          <a:xfrm>
            <a:off x="1736432" y="907869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構造化データと非構造化データ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山形 8"/>
          <p:cNvSpPr/>
          <p:nvPr/>
        </p:nvSpPr>
        <p:spPr>
          <a:xfrm>
            <a:off x="5648032" y="907869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P054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420"/>
              </p:ext>
            </p:extLst>
          </p:nvPr>
        </p:nvGraphicFramePr>
        <p:xfrm>
          <a:off x="1014082" y="1659946"/>
          <a:ext cx="10614325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32635">
                  <a:extLst>
                    <a:ext uri="{9D8B030D-6E8A-4147-A177-3AD203B41FA5}">
                      <a16:colId xmlns:a16="http://schemas.microsoft.com/office/drawing/2014/main" val="4041263853"/>
                    </a:ext>
                  </a:extLst>
                </a:gridCol>
                <a:gridCol w="8781690">
                  <a:extLst>
                    <a:ext uri="{9D8B030D-6E8A-4147-A177-3AD203B41FA5}">
                      <a16:colId xmlns:a16="http://schemas.microsoft.com/office/drawing/2014/main" val="32867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データ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概要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構造化データ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数値や文字列や日付など、表形式で管理できるデータ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非構造化データ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画像や映像や文書など、表形式で管理することが難しいデータ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24011"/>
                  </a:ext>
                </a:extLst>
              </a:tr>
            </a:tbl>
          </a:graphicData>
        </a:graphic>
      </p:graphicFrame>
      <p:sp>
        <p:nvSpPr>
          <p:cNvPr id="11" name="ホームベース 10"/>
          <p:cNvSpPr/>
          <p:nvPr/>
        </p:nvSpPr>
        <p:spPr>
          <a:xfrm>
            <a:off x="397164" y="3165114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２．１．２</a:t>
            </a:r>
            <a:endParaRPr kumimoji="1" lang="ja-JP" altLang="en-US" b="1" dirty="0"/>
          </a:p>
        </p:txBody>
      </p:sp>
      <p:sp>
        <p:nvSpPr>
          <p:cNvPr id="12" name="山形 11"/>
          <p:cNvSpPr/>
          <p:nvPr/>
        </p:nvSpPr>
        <p:spPr>
          <a:xfrm>
            <a:off x="1736432" y="3165114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構造化データの種類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5648032" y="3165114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P055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46195"/>
              </p:ext>
            </p:extLst>
          </p:nvPr>
        </p:nvGraphicFramePr>
        <p:xfrm>
          <a:off x="1014082" y="3982636"/>
          <a:ext cx="10614325" cy="1381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64288">
                  <a:extLst>
                    <a:ext uri="{9D8B030D-6E8A-4147-A177-3AD203B41FA5}">
                      <a16:colId xmlns:a16="http://schemas.microsoft.com/office/drawing/2014/main" val="4041263853"/>
                    </a:ext>
                  </a:extLst>
                </a:gridCol>
                <a:gridCol w="7850037">
                  <a:extLst>
                    <a:ext uri="{9D8B030D-6E8A-4147-A177-3AD203B41FA5}">
                      <a16:colId xmlns:a16="http://schemas.microsoft.com/office/drawing/2014/main" val="32867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データ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概要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量的データ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数値データ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質的データ</a:t>
                      </a:r>
                      <a:endParaRPr kumimoji="1" lang="en-US" altLang="ja-JP" b="1" smtClean="0"/>
                    </a:p>
                    <a:p>
                      <a:r>
                        <a:rPr kumimoji="1" lang="ja-JP" altLang="en-US" b="1" smtClean="0"/>
                        <a:t>（カテゴリカルデータ）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文字列データや、「０，１，２」のように範囲の狭い整数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24011"/>
                  </a:ext>
                </a:extLst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014082" y="5900468"/>
            <a:ext cx="89538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いま自分が利用しているデータがどんなデータなのかを常に意識する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4622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4" y="332508"/>
            <a:ext cx="1505527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２．２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1736432" y="332508"/>
            <a:ext cx="405476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基本統計量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5648032" y="332508"/>
            <a:ext cx="2267532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P056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P068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5637"/>
              </p:ext>
            </p:extLst>
          </p:nvPr>
        </p:nvGraphicFramePr>
        <p:xfrm>
          <a:off x="634520" y="1125109"/>
          <a:ext cx="11045646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9774">
                  <a:extLst>
                    <a:ext uri="{9D8B030D-6E8A-4147-A177-3AD203B41FA5}">
                      <a16:colId xmlns:a16="http://schemas.microsoft.com/office/drawing/2014/main" val="4041263853"/>
                    </a:ext>
                  </a:extLst>
                </a:gridCol>
                <a:gridCol w="7323827">
                  <a:extLst>
                    <a:ext uri="{9D8B030D-6E8A-4147-A177-3AD203B41FA5}">
                      <a16:colId xmlns:a16="http://schemas.microsoft.com/office/drawing/2014/main" val="328673138"/>
                    </a:ext>
                  </a:extLst>
                </a:gridCol>
                <a:gridCol w="2562045">
                  <a:extLst>
                    <a:ext uri="{9D8B030D-6E8A-4147-A177-3AD203B41FA5}">
                      <a16:colId xmlns:a16="http://schemas.microsoft.com/office/drawing/2014/main" val="3940058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データ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説明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pandas</a:t>
                      </a:r>
                      <a:r>
                        <a:rPr kumimoji="1" lang="ja-JP" altLang="en-US" smtClean="0"/>
                        <a:t>のメソッド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平均値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データ集合の重心（一般的にはデータの総和を個数で割ったもの）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mean( )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中央値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データ集合の真ん中の値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median( )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最大値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データ集合の一番大きな値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max( )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最小値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データ集合の一番小さな値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min( )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7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分散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データ集合のばらつきを表す指標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var( )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5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標準偏差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データ集合のばらつきを表す指標（分散の改良版）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std( )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43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相関係数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２項目の関係性の強さの指標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corr(</a:t>
                      </a:r>
                      <a:r>
                        <a:rPr kumimoji="1" lang="ja-JP" altLang="en-US" b="1" baseline="0" smtClean="0"/>
                        <a:t> </a:t>
                      </a:r>
                      <a:r>
                        <a:rPr kumimoji="1" lang="en-US" altLang="ja-JP" b="1" smtClean="0"/>
                        <a:t>)</a:t>
                      </a:r>
                      <a:endParaRPr kumimoji="1" lang="ja-JP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8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7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4" y="332507"/>
            <a:ext cx="1505527" cy="135539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中央値</a:t>
            </a:r>
            <a:endParaRPr kumimoji="1" lang="ja-JP" altLang="en-US" b="1" dirty="0"/>
          </a:p>
        </p:txBody>
      </p:sp>
      <p:sp>
        <p:nvSpPr>
          <p:cNvPr id="3" name="ホームベース 2"/>
          <p:cNvSpPr/>
          <p:nvPr/>
        </p:nvSpPr>
        <p:spPr>
          <a:xfrm>
            <a:off x="4697647" y="328584"/>
            <a:ext cx="3937395" cy="61639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データの集合を昇順に並べた際に、ちょうど真ん中に位置する値</a:t>
            </a:r>
            <a:endParaRPr kumimoji="1" lang="ja-JP" altLang="en-US" b="1" dirty="0"/>
          </a:p>
        </p:txBody>
      </p:sp>
      <p:sp>
        <p:nvSpPr>
          <p:cNvPr id="5" name="ホームベース 4"/>
          <p:cNvSpPr/>
          <p:nvPr/>
        </p:nvSpPr>
        <p:spPr>
          <a:xfrm>
            <a:off x="2084019" y="332507"/>
            <a:ext cx="2432300" cy="61639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データの個数が偶数</a:t>
            </a:r>
            <a:endParaRPr kumimoji="1" lang="ja-JP" altLang="en-US" b="1" dirty="0"/>
          </a:p>
        </p:txBody>
      </p:sp>
      <p:sp>
        <p:nvSpPr>
          <p:cNvPr id="6" name="ホームベース 5"/>
          <p:cNvSpPr/>
          <p:nvPr/>
        </p:nvSpPr>
        <p:spPr>
          <a:xfrm>
            <a:off x="2084019" y="1071503"/>
            <a:ext cx="2432300" cy="61639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データの個数が奇数</a:t>
            </a:r>
            <a:endParaRPr kumimoji="1" lang="ja-JP" altLang="en-US" b="1" dirty="0"/>
          </a:p>
        </p:txBody>
      </p:sp>
      <p:sp>
        <p:nvSpPr>
          <p:cNvPr id="7" name="ホームベース 6"/>
          <p:cNvSpPr/>
          <p:nvPr/>
        </p:nvSpPr>
        <p:spPr>
          <a:xfrm>
            <a:off x="4697647" y="1064704"/>
            <a:ext cx="3937395" cy="61639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真ん中の２つのデータの平均値</a:t>
            </a:r>
            <a:endParaRPr kumimoji="1" lang="ja-JP" altLang="en-US" b="1" dirty="0"/>
          </a:p>
        </p:txBody>
      </p:sp>
      <p:sp>
        <p:nvSpPr>
          <p:cNvPr id="8" name="ホームベース 7"/>
          <p:cNvSpPr/>
          <p:nvPr/>
        </p:nvSpPr>
        <p:spPr>
          <a:xfrm>
            <a:off x="8816370" y="332507"/>
            <a:ext cx="2441102" cy="135539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中央値は</a:t>
            </a:r>
            <a:endParaRPr lang="en-US" altLang="ja-JP" b="1" smtClean="0"/>
          </a:p>
          <a:p>
            <a:pPr algn="ctr"/>
            <a:r>
              <a:rPr kumimoji="1" lang="ja-JP" altLang="en-US" b="1"/>
              <a:t>平均値と</a:t>
            </a:r>
            <a:r>
              <a:rPr kumimoji="1" lang="ja-JP" altLang="en-US" b="1" smtClean="0"/>
              <a:t>違い</a:t>
            </a:r>
            <a:endParaRPr kumimoji="1" lang="en-US" altLang="ja-JP" b="1" smtClean="0"/>
          </a:p>
          <a:p>
            <a:pPr algn="ctr"/>
            <a:r>
              <a:rPr lang="ja-JP" altLang="en-US" b="1"/>
              <a:t>外れ値</a:t>
            </a:r>
            <a:r>
              <a:rPr lang="ja-JP" altLang="en-US" b="1" smtClean="0"/>
              <a:t>の影響を</a:t>
            </a:r>
            <a:endParaRPr lang="en-US" altLang="ja-JP" b="1" smtClean="0"/>
          </a:p>
          <a:p>
            <a:pPr algn="ctr"/>
            <a:r>
              <a:rPr lang="ja-JP" altLang="en-US" b="1" smtClean="0"/>
              <a:t>受けにくい</a:t>
            </a:r>
            <a:endParaRPr kumimoji="1" lang="ja-JP" altLang="en-US" b="1" dirty="0"/>
          </a:p>
        </p:txBody>
      </p:sp>
      <p:sp>
        <p:nvSpPr>
          <p:cNvPr id="9" name="ホームベース 8"/>
          <p:cNvSpPr/>
          <p:nvPr/>
        </p:nvSpPr>
        <p:spPr>
          <a:xfrm>
            <a:off x="397164" y="2201564"/>
            <a:ext cx="1505527" cy="61639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外れ値</a:t>
            </a:r>
            <a:endParaRPr kumimoji="1" lang="ja-JP" altLang="en-US" b="1" dirty="0"/>
          </a:p>
        </p:txBody>
      </p:sp>
      <p:sp>
        <p:nvSpPr>
          <p:cNvPr id="10" name="ホームベース 9"/>
          <p:cNvSpPr/>
          <p:nvPr/>
        </p:nvSpPr>
        <p:spPr>
          <a:xfrm>
            <a:off x="2084018" y="2201564"/>
            <a:ext cx="9173454" cy="61639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対象となるデータ集合に、ほかの値に比べて明らかに大きすぎる値や小さすぎる値</a:t>
            </a:r>
            <a:endParaRPr kumimoji="1" lang="ja-JP" altLang="en-US" b="1" dirty="0"/>
          </a:p>
        </p:txBody>
      </p:sp>
      <p:sp>
        <p:nvSpPr>
          <p:cNvPr id="11" name="ホームベース 10"/>
          <p:cNvSpPr/>
          <p:nvPr/>
        </p:nvSpPr>
        <p:spPr>
          <a:xfrm>
            <a:off x="397164" y="3331625"/>
            <a:ext cx="1505527" cy="61639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分散</a:t>
            </a:r>
            <a:endParaRPr kumimoji="1" lang="ja-JP" altLang="en-US" b="1" dirty="0"/>
          </a:p>
        </p:txBody>
      </p:sp>
      <p:sp>
        <p:nvSpPr>
          <p:cNvPr id="12" name="ホームベース 11"/>
          <p:cNvSpPr/>
          <p:nvPr/>
        </p:nvSpPr>
        <p:spPr>
          <a:xfrm>
            <a:off x="2084018" y="3347830"/>
            <a:ext cx="9173454" cy="61639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データの集まりがバラついているか、ある一点の付近に集中しているかなどの</a:t>
            </a:r>
            <a:endParaRPr kumimoji="1" lang="en-US" altLang="ja-JP" b="1" smtClean="0"/>
          </a:p>
          <a:p>
            <a:r>
              <a:rPr lang="ja-JP" altLang="en-US" b="1" smtClean="0"/>
              <a:t>ばらつき具合を表現する数値指標</a:t>
            </a:r>
            <a:endParaRPr kumimoji="1" lang="en-US" altLang="ja-JP" b="1" smtClean="0"/>
          </a:p>
        </p:txBody>
      </p:sp>
      <p:sp>
        <p:nvSpPr>
          <p:cNvPr id="13" name="ホームベース 12"/>
          <p:cNvSpPr/>
          <p:nvPr/>
        </p:nvSpPr>
        <p:spPr>
          <a:xfrm>
            <a:off x="397163" y="4461686"/>
            <a:ext cx="1505527" cy="61639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標準偏差</a:t>
            </a:r>
            <a:endParaRPr kumimoji="1" lang="ja-JP" altLang="en-US" b="1" dirty="0"/>
          </a:p>
        </p:txBody>
      </p:sp>
      <p:sp>
        <p:nvSpPr>
          <p:cNvPr id="14" name="ホームベース 13"/>
          <p:cNvSpPr/>
          <p:nvPr/>
        </p:nvSpPr>
        <p:spPr>
          <a:xfrm>
            <a:off x="2079617" y="4458543"/>
            <a:ext cx="9173454" cy="61639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＝</a:t>
            </a:r>
            <a:r>
              <a:rPr kumimoji="1" lang="en-US" altLang="ja-JP" b="1" smtClean="0"/>
              <a:t>standard divition : SD</a:t>
            </a:r>
          </a:p>
          <a:p>
            <a:r>
              <a:rPr lang="ja-JP" altLang="en-US" b="1"/>
              <a:t>分散</a:t>
            </a:r>
            <a:r>
              <a:rPr lang="ja-JP" altLang="en-US" b="1" smtClean="0"/>
              <a:t>の平方根をとることにより求められる。値が多きれば、よりばらついている</a:t>
            </a:r>
            <a:endParaRPr kumimoji="1" lang="en-US" altLang="ja-JP" b="1" smtClean="0"/>
          </a:p>
        </p:txBody>
      </p:sp>
      <p:sp>
        <p:nvSpPr>
          <p:cNvPr id="15" name="ホームベース 14"/>
          <p:cNvSpPr/>
          <p:nvPr/>
        </p:nvSpPr>
        <p:spPr>
          <a:xfrm>
            <a:off x="397163" y="5591747"/>
            <a:ext cx="1505527" cy="61639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相関係数</a:t>
            </a:r>
            <a:endParaRPr kumimoji="1" lang="ja-JP" altLang="en-US" b="1" dirty="0"/>
          </a:p>
        </p:txBody>
      </p:sp>
      <p:sp>
        <p:nvSpPr>
          <p:cNvPr id="16" name="ホームベース 15"/>
          <p:cNvSpPr/>
          <p:nvPr/>
        </p:nvSpPr>
        <p:spPr>
          <a:xfrm>
            <a:off x="2079617" y="5594869"/>
            <a:ext cx="9173454" cy="61639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/>
              <a:t>２つの数値列に関して、２列の関係性を測ることのできる統計指標</a:t>
            </a:r>
            <a:endParaRPr kumimoji="1" lang="en-US" altLang="ja-JP" b="1" smtClean="0"/>
          </a:p>
        </p:txBody>
      </p:sp>
    </p:spTree>
    <p:extLst>
      <p:ext uri="{BB962C8B-B14F-4D97-AF65-F5344CB8AC3E}">
        <p14:creationId xmlns:p14="http://schemas.microsoft.com/office/powerpoint/2010/main" val="95181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１章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ＡＩと機械学習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1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章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機械学習による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データ分析の流れ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2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144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機械学習の流れ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42748" y="180459"/>
            <a:ext cx="1885453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P76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4404946" y="975946"/>
            <a:ext cx="7069017" cy="57062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目的の明確化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データの収集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前処理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モデルの評価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65330" y="1178169"/>
            <a:ext cx="0" cy="51259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7602415" y="3644412"/>
            <a:ext cx="1937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7602415" y="4919297"/>
            <a:ext cx="1937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9539654" y="3609244"/>
            <a:ext cx="0" cy="265967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8330082" y="6238141"/>
            <a:ext cx="12028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2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51184" y="2466422"/>
            <a:ext cx="790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Image Recognition Inception-V3 Demo - SnapLogic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87769" y="2928087"/>
            <a:ext cx="10404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https://www.snaplogic.com/machine-learning-showcase/image-recognition-inception-v3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7493" y="1725622"/>
            <a:ext cx="6482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学習には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万枚以上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の画像を使用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8293" y="553935"/>
            <a:ext cx="8698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Inception V3</a:t>
            </a: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の研究チームによる物体検出モデル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(2015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51184" y="5330881"/>
            <a:ext cx="9448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で早期胃がん領域の高精度検出に成功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|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理化学研究所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(riken.jp)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87769" y="5792546"/>
            <a:ext cx="10404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https://www.riken.jp/press/2018/20180721_2/index.html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7493" y="4499884"/>
            <a:ext cx="527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学習には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万枚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の画像を使用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8293" y="375908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理研：早期胃がんの領域検出</a:t>
            </a:r>
            <a:endParaRPr kumimoji="1" lang="ja-JP" altLang="en-US" sz="3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49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51184" y="2466422"/>
            <a:ext cx="9281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smtClean="0">
                <a:hlinkClick r:id="rId2"/>
              </a:rPr>
              <a:t>記事：似合う</a:t>
            </a:r>
            <a:r>
              <a:rPr lang="ja-JP" altLang="en-US" sz="2000">
                <a:hlinkClick r:id="rId2"/>
              </a:rPr>
              <a:t>メガネを「</a:t>
            </a:r>
            <a:r>
              <a:rPr lang="en-US" altLang="ja-JP" sz="2000">
                <a:hlinkClick r:id="rId2"/>
              </a:rPr>
              <a:t>Zoff</a:t>
            </a:r>
            <a:r>
              <a:rPr lang="ja-JP" altLang="en-US" sz="2000">
                <a:hlinkClick r:id="rId2"/>
              </a:rPr>
              <a:t>」の</a:t>
            </a:r>
            <a:r>
              <a:rPr lang="en-US" altLang="ja-JP" sz="2000">
                <a:hlinkClick r:id="rId2"/>
              </a:rPr>
              <a:t>AI</a:t>
            </a:r>
            <a:r>
              <a:rPr lang="ja-JP" altLang="en-US" sz="2000">
                <a:hlinkClick r:id="rId2"/>
              </a:rPr>
              <a:t>がお勧め、バーチャルで</a:t>
            </a:r>
            <a:r>
              <a:rPr lang="ja-JP" altLang="en-US" sz="2000" smtClean="0">
                <a:hlinkClick r:id="rId2"/>
              </a:rPr>
              <a:t>試着 </a:t>
            </a:r>
            <a:r>
              <a:rPr lang="en-US" altLang="ja-JP" sz="2000">
                <a:hlinkClick r:id="rId2"/>
              </a:rPr>
              <a:t>- CNET Japan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87770" y="2928087"/>
            <a:ext cx="481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https://japan.cnet.com/article/35179957/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7493" y="1725622"/>
            <a:ext cx="619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学習に</a:t>
            </a:r>
            <a:r>
              <a:rPr kumimoji="1"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36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r>
              <a:rPr kumimoji="1" lang="ja-JP" altLang="en-US" sz="36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万枚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の画像を使用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8293" y="553935"/>
            <a:ext cx="802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Zoff</a:t>
            </a:r>
            <a:r>
              <a:rPr lang="ja-JP" altLang="en-US" sz="36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：似合うメガネを</a:t>
            </a:r>
            <a:r>
              <a:rPr lang="en-US" altLang="ja-JP" sz="36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36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がレコメンド</a:t>
            </a:r>
            <a:endParaRPr lang="en-US" altLang="ja-JP" sz="3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6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oumu.go.jp/johotsusintokei/whitepaper/ja/h28/image/n4201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9" y="1367958"/>
            <a:ext cx="11230462" cy="44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の定義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79829" y="6053430"/>
            <a:ext cx="11632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引用元　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  <a:hlinkClick r:id="rId3"/>
              </a:rPr>
              <a:t>総務省｜平成28年版 </a:t>
            </a:r>
            <a:r>
              <a:rPr lang="en-US" altLang="ja-JP" kern="100" dirty="0" err="1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  <a:hlinkClick r:id="rId3"/>
              </a:rPr>
              <a:t>情報通信白書｜人工知能（AI）とは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 (</a:t>
            </a:r>
            <a:r>
              <a:rPr lang="ja-JP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松尾 豊「人工知能は人間を超えるか」</a:t>
            </a:r>
            <a:r>
              <a:rPr lang="en-US" altLang="ja-JP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P45)</a:t>
            </a:r>
            <a:endParaRPr lang="ja-JP" altLang="ja-JP" kern="1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4559" y="3436311"/>
            <a:ext cx="7340040" cy="24893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4559" y="2569051"/>
            <a:ext cx="7856406" cy="270967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42748" y="180459"/>
            <a:ext cx="1885453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P32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乗算 9"/>
          <p:cNvSpPr/>
          <p:nvPr/>
        </p:nvSpPr>
        <p:spPr>
          <a:xfrm>
            <a:off x="0" y="31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道路を渡る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渡らない？を判断</a:t>
            </a:r>
          </a:p>
        </p:txBody>
      </p:sp>
      <p:pic>
        <p:nvPicPr>
          <p:cNvPr id="3" name="図 2" descr="koutsu_shingou_boy_red.png (1263×811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" y="2068345"/>
            <a:ext cx="5464106" cy="350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図 3" descr="https://1.bp.blogspot.com/-An0qZn0xBrs/X1CLB0Q6XVI/AAAAAAABazg/y6NMd0nE32c2PuYCvTuqkKCAC-eFoNIMgCNcBGAsYHQ/s1600/koutsu_shingou_boy_blu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42" y="2068345"/>
            <a:ext cx="5464401" cy="3506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ネコか？を判断</a:t>
            </a:r>
          </a:p>
        </p:txBody>
      </p:sp>
      <p:pic>
        <p:nvPicPr>
          <p:cNvPr id="5" name="図 4" descr="animal_cat_front.png (358×700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44" y="2096284"/>
            <a:ext cx="187960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 descr="animal_dog_front.png (355×735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40734"/>
            <a:ext cx="1752600" cy="36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 descr="syougatsu_zarukaburiinu.png (745×745)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83" y="3048784"/>
            <a:ext cx="2724150" cy="272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2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5087" y="60018"/>
            <a:ext cx="9977608" cy="1070503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86229" y="2736004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40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4679" y="398042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033481" y="3275680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40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13988" y="3838666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40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>
            <a:endCxn id="6" idx="1"/>
          </p:cNvCxnSpPr>
          <p:nvPr/>
        </p:nvCxnSpPr>
        <p:spPr>
          <a:xfrm flipV="1">
            <a:off x="3118006" y="4334372"/>
            <a:ext cx="946673" cy="191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064679" y="302761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>
            <a:endCxn id="13" idx="1"/>
          </p:cNvCxnSpPr>
          <p:nvPr/>
        </p:nvCxnSpPr>
        <p:spPr>
          <a:xfrm flipV="1">
            <a:off x="2478375" y="3381557"/>
            <a:ext cx="1586304" cy="133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064679" y="217759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cxnSp>
        <p:nvCxnSpPr>
          <p:cNvPr id="16" name="直線コネクタ 15"/>
          <p:cNvCxnSpPr>
            <a:endCxn id="15" idx="1"/>
          </p:cNvCxnSpPr>
          <p:nvPr/>
        </p:nvCxnSpPr>
        <p:spPr>
          <a:xfrm flipV="1">
            <a:off x="1913150" y="2531541"/>
            <a:ext cx="2151529" cy="401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4529559" y="4543656"/>
            <a:ext cx="1430768" cy="90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360201" y="185879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30900" y="5743829"/>
            <a:ext cx="480131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法則を見つけさせる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353612" y="4040382"/>
            <a:ext cx="5555890" cy="1583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こんなパターン</a:t>
            </a:r>
            <a:r>
              <a:rPr lang="en-US" altLang="ja-JP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  <a:endParaRPr lang="en-US" altLang="ja-JP" sz="40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あんなパターン</a:t>
            </a:r>
            <a:r>
              <a:rPr lang="en-US" altLang="ja-JP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40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</a:p>
        </p:txBody>
      </p:sp>
      <p:sp>
        <p:nvSpPr>
          <p:cNvPr id="22" name="環状矢印 21"/>
          <p:cNvSpPr/>
          <p:nvPr/>
        </p:nvSpPr>
        <p:spPr>
          <a:xfrm rot="9568473">
            <a:off x="7922618" y="2368549"/>
            <a:ext cx="1736701" cy="17367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25786"/>
              <a:gd name="adj5" fmla="val 1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3629" y="125756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人が判断したデータ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042748" y="180459"/>
            <a:ext cx="1885453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P36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乗算 2"/>
          <p:cNvSpPr/>
          <p:nvPr/>
        </p:nvSpPr>
        <p:spPr>
          <a:xfrm>
            <a:off x="0" y="31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9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45832" y="975946"/>
            <a:ext cx="11128131" cy="57062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5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</a:t>
            </a:r>
            <a:endParaRPr kumimoji="1"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kumimoji="1"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その他（強化学習など）</a:t>
            </a:r>
            <a:endParaRPr lang="en-US" altLang="ja-JP" sz="3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5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その他（探索アルゴリズム、ルールベースなど）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14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手法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42748" y="180459"/>
            <a:ext cx="1885453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P37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7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45832" y="975946"/>
            <a:ext cx="11128131" cy="57062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</a:t>
            </a:r>
            <a:endParaRPr kumimoji="1" lang="en-US" altLang="ja-JP" sz="3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kumimoji="1"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その他（強化学習など）</a:t>
            </a:r>
            <a:endParaRPr lang="en-US" altLang="ja-JP" sz="3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その他（探索アルゴリズム、ルールベースなど）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14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手法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470491" y="1431207"/>
            <a:ext cx="88024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・入力データから関係性のある別データを求める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・入力と答えを与えて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42748" y="180459"/>
            <a:ext cx="1654620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P38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乗算 5"/>
          <p:cNvSpPr/>
          <p:nvPr/>
        </p:nvSpPr>
        <p:spPr>
          <a:xfrm>
            <a:off x="0" y="31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3903981" y="1687226"/>
            <a:ext cx="1425096" cy="3406389"/>
          </a:xfrm>
          <a:prstGeom prst="roundRect">
            <a:avLst>
              <a:gd name="adj" fmla="val 504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角丸四角形 2"/>
          <p:cNvSpPr/>
          <p:nvPr/>
        </p:nvSpPr>
        <p:spPr>
          <a:xfrm>
            <a:off x="215153" y="1687226"/>
            <a:ext cx="3180163" cy="3406389"/>
          </a:xfrm>
          <a:prstGeom prst="roundRect">
            <a:avLst>
              <a:gd name="adj" fmla="val 504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" name="正方形/長方形 4"/>
          <p:cNvSpPr/>
          <p:nvPr/>
        </p:nvSpPr>
        <p:spPr>
          <a:xfrm>
            <a:off x="386229" y="2007766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28672" y="327279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44498" y="2285868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44968" y="2607281"/>
            <a:ext cx="1796826" cy="2259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3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720230" y="3173496"/>
            <a:ext cx="1504901" cy="301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054146" y="25262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>
            <a:endCxn id="13" idx="1"/>
          </p:cNvCxnSpPr>
          <p:nvPr/>
        </p:nvCxnSpPr>
        <p:spPr>
          <a:xfrm>
            <a:off x="2404155" y="2468192"/>
            <a:ext cx="1649991" cy="350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095542" y="18544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</a:p>
        </p:txBody>
      </p:sp>
      <p:cxnSp>
        <p:nvCxnSpPr>
          <p:cNvPr id="16" name="直線コネクタ 15"/>
          <p:cNvCxnSpPr>
            <a:endCxn id="15" idx="1"/>
          </p:cNvCxnSpPr>
          <p:nvPr/>
        </p:nvCxnSpPr>
        <p:spPr>
          <a:xfrm>
            <a:off x="2112680" y="2143762"/>
            <a:ext cx="1982862" cy="3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6023647" y="3788527"/>
            <a:ext cx="1430768" cy="90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85917" y="142681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660164" y="3475135"/>
            <a:ext cx="3971693" cy="1583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こんなパターン</a:t>
            </a:r>
            <a:r>
              <a:rPr lang="en-US" altLang="ja-JP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犬</a:t>
            </a:r>
            <a:endParaRPr lang="en-US" altLang="ja-JP" sz="2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あんなパターン</a:t>
            </a:r>
            <a:r>
              <a:rPr lang="en-US" altLang="ja-JP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ネコ</a:t>
            </a:r>
          </a:p>
        </p:txBody>
      </p:sp>
      <p:sp>
        <p:nvSpPr>
          <p:cNvPr id="22" name="環状矢印 21"/>
          <p:cNvSpPr/>
          <p:nvPr/>
        </p:nvSpPr>
        <p:spPr>
          <a:xfrm rot="9568473">
            <a:off x="9046755" y="1936565"/>
            <a:ext cx="1736701" cy="17367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25786"/>
              <a:gd name="adj5" fmla="val 1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53828" y="5255080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64679" y="5255080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答え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370" y="116673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人が判断したデータ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144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教師あり学習のデータの渡し方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42748" y="180459"/>
            <a:ext cx="1654620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P38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乗算 25"/>
          <p:cNvSpPr/>
          <p:nvPr/>
        </p:nvSpPr>
        <p:spPr>
          <a:xfrm>
            <a:off x="0" y="31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3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258E38DB6B2B448B0556B184EB0FD8" ma:contentTypeVersion="13" ma:contentTypeDescription="新しいドキュメントを作成します。" ma:contentTypeScope="" ma:versionID="0f568c54e0fdcae31e3f97a3d7bd0796">
  <xsd:schema xmlns:xsd="http://www.w3.org/2001/XMLSchema" xmlns:xs="http://www.w3.org/2001/XMLSchema" xmlns:p="http://schemas.microsoft.com/office/2006/metadata/properties" xmlns:ns2="af5512dc-8d60-427c-b6a9-7319ea80f64e" xmlns:ns3="2ed984bd-7eaf-47af-b4ad-07a71b97aa2f" targetNamespace="http://schemas.microsoft.com/office/2006/metadata/properties" ma:root="true" ma:fieldsID="c65a4cfe1ad45493c2217192c30ef6c7" ns2:_="" ns3:_="">
    <xsd:import namespace="af5512dc-8d60-427c-b6a9-7319ea80f64e"/>
    <xsd:import namespace="2ed984bd-7eaf-47af-b4ad-07a71b97a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512dc-8d60-427c-b6a9-7319ea80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4ed1a849-52bb-4df0-8222-c53a84cd3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984bd-7eaf-47af-b4ad-07a71b97a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47e5470-fed1-4368-859b-c6151cd5318b}" ma:internalName="TaxCatchAll" ma:showField="CatchAllData" ma:web="2ed984bd-7eaf-47af-b4ad-07a71b97aa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d984bd-7eaf-47af-b4ad-07a71b97aa2f" xsi:nil="true"/>
    <lcf76f155ced4ddcb4097134ff3c332f xmlns="af5512dc-8d60-427c-b6a9-7319ea80f6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3077A5-0D2A-4BE4-AB46-1B346CD7F5B8}"/>
</file>

<file path=customXml/itemProps2.xml><?xml version="1.0" encoding="utf-8"?>
<ds:datastoreItem xmlns:ds="http://schemas.openxmlformats.org/officeDocument/2006/customXml" ds:itemID="{4B93A6A6-DB08-452D-A765-12D5E1AD08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CAE319-C00D-4716-B4FF-CDAAB754BC11}">
  <ds:schemaRefs>
    <ds:schemaRef ds:uri="bf280072-8d88-4615-b8a9-396c3de1cae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042e63eb-3d37-4b57-9d9b-18d3fefb297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847</Words>
  <Application>Microsoft Office PowerPoint</Application>
  <PresentationFormat>ワイド画面</PresentationFormat>
  <Paragraphs>267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メイリオ</vt:lpstr>
      <vt:lpstr>游ゴシック</vt:lpstr>
      <vt:lpstr>游ゴシック Light</vt:lpstr>
      <vt:lpstr>Arial</vt:lpstr>
      <vt:lpstr>Times New Roman</vt:lpstr>
      <vt:lpstr>Wingdings</vt:lpstr>
      <vt:lpstr>Office テーマ</vt:lpstr>
      <vt:lpstr>PowerPoint プレゼンテーション</vt:lpstr>
      <vt:lpstr>１章 ＡＩと機械学習</vt:lpstr>
      <vt:lpstr>AIの定義</vt:lpstr>
      <vt:lpstr>道路を渡る/渡らない？を判断</vt:lpstr>
      <vt:lpstr>犬か/ネコか？を判断</vt:lpstr>
      <vt:lpstr>機械学習</vt:lpstr>
      <vt:lpstr>AIを作る手法</vt:lpstr>
      <vt:lpstr>AIを作る手法</vt:lpstr>
      <vt:lpstr>教師あり学習のデータの渡し方</vt:lpstr>
      <vt:lpstr>PowerPoint プレゼンテーション</vt:lpstr>
      <vt:lpstr>AIを作る手法</vt:lpstr>
      <vt:lpstr>AIを作る手法</vt:lpstr>
      <vt:lpstr>PowerPoint プレゼンテーション</vt:lpstr>
      <vt:lpstr>PowerPoint プレゼンテーション</vt:lpstr>
      <vt:lpstr>PowerPoint プレゼンテーション</vt:lpstr>
      <vt:lpstr>２章 機械学習に必要な基礎統計学</vt:lpstr>
      <vt:lpstr>PowerPoint プレゼンテーション</vt:lpstr>
      <vt:lpstr>PowerPoint プレゼンテーション</vt:lpstr>
      <vt:lpstr>PowerPoint プレゼンテーション</vt:lpstr>
      <vt:lpstr>３章 機械学習による データ分析の流れ</vt:lpstr>
      <vt:lpstr>機械学習の流れ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秀樹</dc:creator>
  <cp:lastModifiedBy>武田 陽一郎</cp:lastModifiedBy>
  <cp:revision>72</cp:revision>
  <dcterms:created xsi:type="dcterms:W3CDTF">2021-11-11T22:51:58Z</dcterms:created>
  <dcterms:modified xsi:type="dcterms:W3CDTF">2021-12-13T08:38:13Z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0x01010015258E38DB6B2B448B0556B184EB0FD8</vt:lpwstr>
  </property>
</Properties>
</file>