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90" r:id="rId5"/>
    <p:sldId id="291" r:id="rId6"/>
    <p:sldId id="259" r:id="rId7"/>
    <p:sldId id="258" r:id="rId8"/>
    <p:sldId id="260" r:id="rId9"/>
    <p:sldId id="261" r:id="rId10"/>
    <p:sldId id="262" r:id="rId11"/>
    <p:sldId id="263" r:id="rId12"/>
    <p:sldId id="264" r:id="rId13"/>
    <p:sldId id="265" r:id="rId14"/>
    <p:sldId id="266" r:id="rId15"/>
    <p:sldId id="267" r:id="rId16"/>
    <p:sldId id="268" r:id="rId17"/>
    <p:sldId id="270" r:id="rId18"/>
    <p:sldId id="271" r:id="rId19"/>
    <p:sldId id="272" r:id="rId20"/>
    <p:sldId id="273" r:id="rId21"/>
    <p:sldId id="274" r:id="rId22"/>
    <p:sldId id="292" r:id="rId23"/>
    <p:sldId id="29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94"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9" d="100"/>
          <a:sy n="69" d="100"/>
        </p:scale>
        <p:origin x="524" y="40"/>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88244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167113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191682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203041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3494855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2997288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185052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90401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217233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101658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861EA82-66C5-4380-9869-52BC7172FC7C}" type="datetimeFigureOut">
              <a:rPr kumimoji="1" lang="ja-JP" altLang="en-US" smtClean="0"/>
              <a:t>2021/12/12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198277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1EA82-66C5-4380-9869-52BC7172FC7C}" type="datetimeFigureOut">
              <a:rPr kumimoji="1" lang="ja-JP" altLang="en-US" smtClean="0"/>
              <a:t>2021/12/12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38D7D-1B50-457B-BF58-033F7AA45559}" type="slidenum">
              <a:rPr kumimoji="1" lang="ja-JP" altLang="en-US" smtClean="0"/>
              <a:t>‹#›</a:t>
            </a:fld>
            <a:endParaRPr kumimoji="1" lang="ja-JP" altLang="en-US"/>
          </a:p>
        </p:txBody>
      </p:sp>
    </p:spTree>
    <p:extLst>
      <p:ext uri="{BB962C8B-B14F-4D97-AF65-F5344CB8AC3E}">
        <p14:creationId xmlns:p14="http://schemas.microsoft.com/office/powerpoint/2010/main" val="1265231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t>機械</a:t>
            </a:r>
            <a:r>
              <a:rPr lang="ja-JP" altLang="en-US" smtClean="0"/>
              <a:t>学習</a:t>
            </a:r>
            <a:r>
              <a:rPr lang="en-US" altLang="ja-JP" smtClean="0"/>
              <a:t/>
            </a:r>
            <a:br>
              <a:rPr lang="en-US" altLang="ja-JP" smtClean="0"/>
            </a:br>
            <a:r>
              <a:rPr lang="ja-JP" altLang="en-US"/>
              <a:t>機械</a:t>
            </a:r>
            <a:r>
              <a:rPr lang="ja-JP" altLang="en-US" smtClean="0"/>
              <a:t>学習の体験</a:t>
            </a:r>
            <a:endParaRPr kumimoji="1" lang="ja-JP" altLang="en-US"/>
          </a:p>
        </p:txBody>
      </p:sp>
      <p:sp>
        <p:nvSpPr>
          <p:cNvPr id="3" name="サブタイトル 2"/>
          <p:cNvSpPr>
            <a:spLocks noGrp="1"/>
          </p:cNvSpPr>
          <p:nvPr>
            <p:ph type="subTitle" idx="1"/>
          </p:nvPr>
        </p:nvSpPr>
        <p:spPr/>
        <p:txBody>
          <a:bodyPr/>
          <a:lstStyle/>
          <a:p>
            <a:r>
              <a:rPr kumimoji="1" lang="en-US" altLang="ja-JP" smtClean="0"/>
              <a:t>Python</a:t>
            </a:r>
            <a:r>
              <a:rPr kumimoji="1" lang="ja-JP" altLang="en-US" smtClean="0"/>
              <a:t>による機械学習入門</a:t>
            </a:r>
            <a:endParaRPr kumimoji="1" lang="en-US" altLang="ja-JP" smtClean="0"/>
          </a:p>
          <a:p>
            <a:r>
              <a:rPr lang="ja-JP" altLang="en-US"/>
              <a:t>第４章</a:t>
            </a:r>
            <a:endParaRPr kumimoji="1" lang="en-US" altLang="ja-JP" smtClean="0"/>
          </a:p>
          <a:p>
            <a:endParaRPr kumimoji="1" lang="ja-JP" altLang="en-US"/>
          </a:p>
        </p:txBody>
      </p:sp>
    </p:spTree>
    <p:extLst>
      <p:ext uri="{BB962C8B-B14F-4D97-AF65-F5344CB8AC3E}">
        <p14:creationId xmlns:p14="http://schemas.microsoft.com/office/powerpoint/2010/main" val="4176725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320501" cy="646331"/>
          </a:xfrm>
          <a:prstGeom prst="rect">
            <a:avLst/>
          </a:prstGeom>
          <a:solidFill>
            <a:schemeClr val="accent4">
              <a:lumMod val="20000"/>
              <a:lumOff val="80000"/>
            </a:schemeClr>
          </a:solidFill>
        </p:spPr>
        <p:txBody>
          <a:bodyPr wrap="square">
            <a:spAutoFit/>
          </a:bodyPr>
          <a:lstStyle/>
          <a:p>
            <a:r>
              <a:rPr lang="en-US" altLang="ja-JP" b="1" smtClean="0">
                <a:solidFill>
                  <a:srgbClr val="000000"/>
                </a:solidFill>
                <a:latin typeface="Courier New" panose="02070309020205020404" pitchFamily="49" charset="0"/>
              </a:rPr>
              <a:t>df.index</a:t>
            </a:r>
            <a:r>
              <a:rPr lang="en-US" altLang="ja-JP" b="1">
                <a:solidFill>
                  <a:srgbClr val="000000"/>
                </a:solidFill>
                <a:latin typeface="Courier New" panose="02070309020205020404" pitchFamily="49" charset="0"/>
              </a:rPr>
              <a:t> = [</a:t>
            </a:r>
            <a:r>
              <a:rPr lang="en-US" altLang="ja-JP" b="1">
                <a:solidFill>
                  <a:srgbClr val="A31515"/>
                </a:solidFill>
                <a:latin typeface="Courier New" panose="02070309020205020404" pitchFamily="49" charset="0"/>
              </a:rPr>
              <a:t>'4</a:t>
            </a:r>
            <a:r>
              <a:rPr lang="ja-JP" altLang="en-US" b="1">
                <a:solidFill>
                  <a:srgbClr val="A31515"/>
                </a:solidFill>
                <a:latin typeface="Courier New" panose="02070309020205020404" pitchFamily="49" charset="0"/>
              </a:rPr>
              <a:t>月</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'5</a:t>
            </a:r>
            <a:r>
              <a:rPr lang="ja-JP" altLang="en-US" b="1">
                <a:solidFill>
                  <a:srgbClr val="A31515"/>
                </a:solidFill>
                <a:latin typeface="Courier New" panose="02070309020205020404" pitchFamily="49" charset="0"/>
              </a:rPr>
              <a:t>月</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df</a:t>
            </a:r>
            <a:r>
              <a:rPr lang="ja-JP" altLang="en-US" b="1">
                <a:solidFill>
                  <a:srgbClr val="008000"/>
                </a:solidFill>
                <a:latin typeface="Courier New" panose="02070309020205020404" pitchFamily="49" charset="0"/>
              </a:rPr>
              <a:t>のインデックスを変更</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表示</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622852" y="777154"/>
            <a:ext cx="7320501"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a:solidFill>
                  <a:srgbClr val="000000"/>
                </a:solidFill>
                <a:latin typeface="Courier New" panose="02070309020205020404" pitchFamily="49" charset="0"/>
              </a:rPr>
              <a:t>4-4 </a:t>
            </a:r>
            <a:r>
              <a:rPr lang="ja-JP" altLang="en-US" b="1">
                <a:solidFill>
                  <a:srgbClr val="000000"/>
                </a:solidFill>
                <a:latin typeface="Courier New" panose="02070309020205020404" pitchFamily="49" charset="0"/>
              </a:rPr>
              <a:t>インデックスをデフォルトの整数から月に変更する</a:t>
            </a:r>
            <a:r>
              <a:rPr lang="en-US" altLang="ja-JP" b="1">
                <a:solidFill>
                  <a:srgbClr val="000000"/>
                </a:solidFill>
                <a:latin typeface="Courier New" panose="02070309020205020404" pitchFamily="49" charset="0"/>
              </a:rPr>
              <a:t> </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52" y="2662481"/>
            <a:ext cx="5104560" cy="1694234"/>
          </a:xfrm>
          <a:prstGeom prst="rect">
            <a:avLst/>
          </a:prstGeom>
        </p:spPr>
      </p:pic>
      <p:sp>
        <p:nvSpPr>
          <p:cNvPr id="5" name="正方形/長方形 4"/>
          <p:cNvSpPr/>
          <p:nvPr/>
        </p:nvSpPr>
        <p:spPr>
          <a:xfrm>
            <a:off x="747422" y="3156070"/>
            <a:ext cx="564544" cy="11688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1839602" y="4599596"/>
            <a:ext cx="3813776" cy="439948"/>
          </a:xfrm>
          <a:prstGeom prst="wedgeRectCallout">
            <a:avLst>
              <a:gd name="adj1" fmla="val -68094"/>
              <a:gd name="adj2" fmla="val -14730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インデックスが変更されている</a:t>
            </a:r>
            <a:endParaRPr kumimoji="1" lang="ja-JP" altLang="en-US" b="1">
              <a:solidFill>
                <a:schemeClr val="tx1"/>
              </a:solidFill>
            </a:endParaRPr>
          </a:p>
        </p:txBody>
      </p:sp>
      <p:sp>
        <p:nvSpPr>
          <p:cNvPr id="7" name="ホームベース 6"/>
          <p:cNvSpPr/>
          <p:nvPr/>
        </p:nvSpPr>
        <p:spPr>
          <a:xfrm>
            <a:off x="405791" y="195385"/>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４．２．３</a:t>
            </a:r>
            <a:endParaRPr kumimoji="1" lang="ja-JP" altLang="en-US" b="1" dirty="0"/>
          </a:p>
        </p:txBody>
      </p:sp>
      <p:sp>
        <p:nvSpPr>
          <p:cNvPr id="8" name="山形 7"/>
          <p:cNvSpPr/>
          <p:nvPr/>
        </p:nvSpPr>
        <p:spPr>
          <a:xfrm>
            <a:off x="1745059" y="195385"/>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bg1"/>
                </a:solidFill>
              </a:rPr>
              <a:t>インデックスや列名の操作</a:t>
            </a:r>
            <a:endParaRPr kumimoji="1" lang="ja-JP" altLang="en-US" b="1" dirty="0">
              <a:solidFill>
                <a:schemeClr val="bg1"/>
              </a:solidFill>
            </a:endParaRPr>
          </a:p>
        </p:txBody>
      </p:sp>
      <p:sp>
        <p:nvSpPr>
          <p:cNvPr id="9" name="山形 8"/>
          <p:cNvSpPr/>
          <p:nvPr/>
        </p:nvSpPr>
        <p:spPr>
          <a:xfrm>
            <a:off x="5656659" y="195385"/>
            <a:ext cx="1814950"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P98</a:t>
            </a:r>
            <a:r>
              <a:rPr kumimoji="1" lang="ja-JP" altLang="en-US" b="1" smtClean="0">
                <a:solidFill>
                  <a:schemeClr val="bg1"/>
                </a:solidFill>
              </a:rPr>
              <a:t>～</a:t>
            </a:r>
            <a:r>
              <a:rPr kumimoji="1" lang="en-US" altLang="ja-JP" b="1" smtClean="0">
                <a:solidFill>
                  <a:schemeClr val="bg1"/>
                </a:solidFill>
              </a:rPr>
              <a:t>P101</a:t>
            </a:r>
            <a:endParaRPr kumimoji="1" lang="en-US" altLang="ja-JP" b="1" dirty="0" smtClean="0">
              <a:solidFill>
                <a:schemeClr val="bg1"/>
              </a:solidFill>
            </a:endParaRPr>
          </a:p>
        </p:txBody>
      </p:sp>
      <p:sp>
        <p:nvSpPr>
          <p:cNvPr id="11" name="楕円 10"/>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P98</a:t>
            </a:r>
            <a:endParaRPr kumimoji="1" lang="ja-JP" altLang="en-US" b="1" dirty="0"/>
          </a:p>
        </p:txBody>
      </p:sp>
      <p:sp>
        <p:nvSpPr>
          <p:cNvPr id="12" name="正方形/長方形 11"/>
          <p:cNvSpPr/>
          <p:nvPr/>
        </p:nvSpPr>
        <p:spPr>
          <a:xfrm>
            <a:off x="622852" y="2314838"/>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254399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df.columns =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松田の労働</a:t>
            </a:r>
            <a:r>
              <a:rPr lang="en-US" altLang="ja-JP" b="1">
                <a:solidFill>
                  <a:srgbClr val="A31515"/>
                </a:solidFill>
                <a:latin typeface="Courier New" panose="02070309020205020404" pitchFamily="49" charset="0"/>
              </a:rPr>
              <a:t>(h)'</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浅木の労働</a:t>
            </a:r>
            <a:r>
              <a:rPr lang="en-US" altLang="ja-JP" b="1">
                <a:solidFill>
                  <a:srgbClr val="A31515"/>
                </a:solidFill>
                <a:latin typeface="Courier New" panose="02070309020205020404" pitchFamily="49" charset="0"/>
              </a:rPr>
              <a:t>(h)'</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列名の変更</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表示</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4-5 </a:t>
            </a:r>
            <a:r>
              <a:rPr lang="ja-JP" altLang="en-US" b="1" smtClean="0">
                <a:solidFill>
                  <a:srgbClr val="000000"/>
                </a:solidFill>
                <a:latin typeface="Courier New" panose="02070309020205020404" pitchFamily="49" charset="0"/>
              </a:rPr>
              <a:t>列名を変更する</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stretch>
            <a:fillRect/>
          </a:stretch>
        </p:blipFill>
        <p:spPr>
          <a:xfrm>
            <a:off x="622852" y="2912647"/>
            <a:ext cx="5412188" cy="1610338"/>
          </a:xfrm>
          <a:prstGeom prst="rect">
            <a:avLst/>
          </a:prstGeom>
        </p:spPr>
      </p:pic>
      <p:sp>
        <p:nvSpPr>
          <p:cNvPr id="5" name="正方形/長方形 4"/>
          <p:cNvSpPr/>
          <p:nvPr/>
        </p:nvSpPr>
        <p:spPr>
          <a:xfrm>
            <a:off x="1375575" y="2912647"/>
            <a:ext cx="4397072" cy="4140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6324138" y="3561651"/>
            <a:ext cx="3813776" cy="439948"/>
          </a:xfrm>
          <a:prstGeom prst="wedgeRectCallout">
            <a:avLst>
              <a:gd name="adj1" fmla="val -68094"/>
              <a:gd name="adj2" fmla="val -14730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列名が変更されている</a:t>
            </a:r>
            <a:endParaRPr kumimoji="1" lang="ja-JP" altLang="en-US" b="1">
              <a:solidFill>
                <a:schemeClr val="tx1"/>
              </a:solidFill>
            </a:endParaRPr>
          </a:p>
        </p:txBody>
      </p:sp>
      <p:sp>
        <p:nvSpPr>
          <p:cNvPr id="9" name="楕円 8"/>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P99</a:t>
            </a:r>
            <a:endParaRPr kumimoji="1" lang="ja-JP" altLang="en-US" b="1" dirty="0"/>
          </a:p>
        </p:txBody>
      </p:sp>
      <p:sp>
        <p:nvSpPr>
          <p:cNvPr id="10" name="正方形/長方形 9"/>
          <p:cNvSpPr/>
          <p:nvPr/>
        </p:nvSpPr>
        <p:spPr>
          <a:xfrm>
            <a:off x="710586" y="220845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733068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646331"/>
          </a:xfrm>
          <a:prstGeom prst="rect">
            <a:avLst/>
          </a:prstGeom>
          <a:solidFill>
            <a:schemeClr val="accent4">
              <a:lumMod val="20000"/>
              <a:lumOff val="80000"/>
            </a:schemeClr>
          </a:solidFill>
        </p:spPr>
        <p:txBody>
          <a:bodyPr wrap="square">
            <a:spAutoFit/>
          </a:bodyPr>
          <a:lstStyle/>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(df.index)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インデックスの参照</a:t>
            </a:r>
            <a:endParaRPr lang="ja-JP" altLang="en-US" b="1">
              <a:solidFill>
                <a:srgbClr val="000000"/>
              </a:solidFill>
              <a:latin typeface="Courier New" panose="02070309020205020404" pitchFamily="49" charset="0"/>
            </a:endParaRPr>
          </a:p>
          <a:p>
            <a:r>
              <a:rPr lang="en-US" altLang="ja-JP" b="1">
                <a:solidFill>
                  <a:srgbClr val="795E26"/>
                </a:solidFill>
                <a:latin typeface="Courier New" panose="02070309020205020404" pitchFamily="49" charset="0"/>
              </a:rPr>
              <a:t>print</a:t>
            </a:r>
            <a:r>
              <a:rPr lang="en-US" altLang="ja-JP" b="1">
                <a:solidFill>
                  <a:srgbClr val="000000"/>
                </a:solidFill>
                <a:latin typeface="Courier New" panose="02070309020205020404" pitchFamily="49" charset="0"/>
              </a:rPr>
              <a:t>(df.columns)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列名</a:t>
            </a:r>
            <a:r>
              <a:rPr lang="ja-JP" altLang="en-US" b="1" smtClean="0">
                <a:solidFill>
                  <a:srgbClr val="008000"/>
                </a:solidFill>
                <a:latin typeface="Courier New" panose="02070309020205020404" pitchFamily="49" charset="0"/>
              </a:rPr>
              <a:t>の参照</a:t>
            </a:r>
            <a:endParaRPr lang="ja-JP" altLang="en-US" b="1">
              <a:solidFill>
                <a:srgbClr val="000000"/>
              </a:solidFill>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4-6 </a:t>
            </a:r>
            <a:r>
              <a:rPr lang="ja-JP" altLang="en-US" b="1" smtClean="0">
                <a:solidFill>
                  <a:srgbClr val="000000"/>
                </a:solidFill>
                <a:latin typeface="Courier New" panose="02070309020205020404" pitchFamily="49" charset="0"/>
              </a:rPr>
              <a:t>インデックスや列目のみを参照する</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52" y="2648398"/>
            <a:ext cx="8116474" cy="795970"/>
          </a:xfrm>
          <a:prstGeom prst="rect">
            <a:avLst/>
          </a:prstGeom>
        </p:spPr>
      </p:pic>
      <p:sp>
        <p:nvSpPr>
          <p:cNvPr id="6" name="正方形/長方形 5"/>
          <p:cNvSpPr/>
          <p:nvPr/>
        </p:nvSpPr>
        <p:spPr>
          <a:xfrm>
            <a:off x="785004" y="2743199"/>
            <a:ext cx="698740" cy="5515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1985052" y="3860001"/>
            <a:ext cx="3813776" cy="439948"/>
          </a:xfrm>
          <a:prstGeom prst="wedgeRectCallout">
            <a:avLst>
              <a:gd name="adj1" fmla="val -68546"/>
              <a:gd name="adj2" fmla="val -17671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pandas</a:t>
            </a:r>
            <a:r>
              <a:rPr kumimoji="1" lang="ja-JP" altLang="en-US" b="1" smtClean="0">
                <a:solidFill>
                  <a:schemeClr val="tx1"/>
                </a:solidFill>
              </a:rPr>
              <a:t>が定めるデータ型</a:t>
            </a:r>
            <a:endParaRPr kumimoji="1" lang="ja-JP" altLang="en-US" b="1">
              <a:solidFill>
                <a:schemeClr val="tx1"/>
              </a:solidFill>
            </a:endParaRPr>
          </a:p>
        </p:txBody>
      </p:sp>
      <p:sp>
        <p:nvSpPr>
          <p:cNvPr id="8" name="正方形/長方形 7"/>
          <p:cNvSpPr/>
          <p:nvPr/>
        </p:nvSpPr>
        <p:spPr>
          <a:xfrm>
            <a:off x="710586" y="220845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9" name="楕円 8"/>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P99</a:t>
            </a:r>
            <a:endParaRPr kumimoji="1" lang="ja-JP" altLang="en-US" b="1" dirty="0"/>
          </a:p>
        </p:txBody>
      </p:sp>
    </p:spTree>
    <p:extLst>
      <p:ext uri="{BB962C8B-B14F-4D97-AF65-F5344CB8AC3E}">
        <p14:creationId xmlns:p14="http://schemas.microsoft.com/office/powerpoint/2010/main" val="97442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2308324"/>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data = [</a:t>
            </a:r>
          </a:p>
          <a:p>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160</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161</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160</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175</a:t>
            </a:r>
            <a:r>
              <a:rPr lang="en-US" altLang="ja-JP" b="1">
                <a:solidFill>
                  <a:srgbClr val="000000"/>
                </a:solidFill>
                <a:latin typeface="Courier New" panose="02070309020205020404" pitchFamily="49" charset="0"/>
              </a:rPr>
              <a:t>]</a:t>
            </a:r>
          </a:p>
          <a:p>
            <a:r>
              <a:rPr lang="en-US" altLang="ja-JP" b="1" smtClean="0">
                <a:solidFill>
                  <a:srgbClr val="000000"/>
                </a:solidFill>
                <a:latin typeface="Courier New" panose="02070309020205020404" pitchFamily="49" charset="0"/>
              </a:rPr>
              <a:t>]</a:t>
            </a:r>
            <a:endParaRPr lang="en-US" altLang="ja-JP"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df2 = pd.DataFrame</a:t>
            </a:r>
            <a:r>
              <a:rPr lang="en-US" altLang="ja-JP" b="1" smtClean="0">
                <a:solidFill>
                  <a:srgbClr val="000000"/>
                </a:solidFill>
                <a:latin typeface="Courier New" panose="02070309020205020404" pitchFamily="49" charset="0"/>
              </a:rPr>
              <a:t>( data</a:t>
            </a:r>
            <a:r>
              <a:rPr lang="en-US" altLang="ja-JP" b="1">
                <a:solidFill>
                  <a:srgbClr val="000000"/>
                </a:solidFill>
                <a:latin typeface="Courier New" panose="02070309020205020404" pitchFamily="49" charset="0"/>
              </a:rPr>
              <a:t>, </a:t>
            </a:r>
            <a:endParaRPr lang="en-US" altLang="ja-JP" b="1" smtClean="0">
              <a:solidFill>
                <a:srgbClr val="000000"/>
              </a:solidFill>
              <a:latin typeface="Courier New" panose="02070309020205020404" pitchFamily="49" charset="0"/>
            </a:endParaRPr>
          </a:p>
          <a:p>
            <a:r>
              <a:rPr lang="ja-JP" altLang="en-US" b="1" smtClean="0">
                <a:solidFill>
                  <a:srgbClr val="000000"/>
                </a:solidFill>
                <a:latin typeface="Courier New" panose="02070309020205020404" pitchFamily="49" charset="0"/>
              </a:rPr>
              <a:t>                    </a:t>
            </a:r>
            <a:r>
              <a:rPr lang="en-US" altLang="ja-JP" b="1" smtClean="0">
                <a:solidFill>
                  <a:srgbClr val="000000"/>
                </a:solidFill>
                <a:latin typeface="Courier New" panose="02070309020205020404" pitchFamily="49" charset="0"/>
              </a:rPr>
              <a:t>index</a:t>
            </a:r>
            <a:r>
              <a:rPr lang="en-US" altLang="ja-JP" b="1">
                <a:solidFill>
                  <a:srgbClr val="000000"/>
                </a:solidFill>
                <a:latin typeface="Courier New" panose="02070309020205020404" pitchFamily="49" charset="0"/>
              </a:rPr>
              <a:t> = </a:t>
            </a:r>
            <a:r>
              <a:rPr lang="en-US" altLang="ja-JP" b="1" smtClean="0">
                <a:solidFill>
                  <a:srgbClr val="000000"/>
                </a:solidFill>
                <a:latin typeface="Courier New" panose="02070309020205020404" pitchFamily="49" charset="0"/>
              </a:rPr>
              <a:t>[</a:t>
            </a:r>
            <a:r>
              <a:rPr lang="en-US" altLang="ja-JP" b="1" smtClean="0">
                <a:solidFill>
                  <a:srgbClr val="A31515"/>
                </a:solidFill>
                <a:latin typeface="Courier New" panose="02070309020205020404" pitchFamily="49" charset="0"/>
              </a:rPr>
              <a:t>‘4</a:t>
            </a:r>
            <a:r>
              <a:rPr lang="ja-JP" altLang="en-US" b="1" smtClean="0">
                <a:solidFill>
                  <a:srgbClr val="A31515"/>
                </a:solidFill>
                <a:latin typeface="Courier New" panose="02070309020205020404" pitchFamily="49" charset="0"/>
              </a:rPr>
              <a:t>月</a:t>
            </a:r>
            <a:r>
              <a:rPr lang="en-US" altLang="ja-JP" b="1" smtClean="0">
                <a:solidFill>
                  <a:srgbClr val="A31515"/>
                </a:solidFill>
                <a:latin typeface="Courier New" panose="02070309020205020404" pitchFamily="49" charset="0"/>
              </a:rPr>
              <a:t>’</a:t>
            </a:r>
            <a:r>
              <a:rPr lang="en-US" altLang="ja-JP" b="1" smtClean="0">
                <a:solidFill>
                  <a:srgbClr val="000000"/>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smtClean="0">
                <a:solidFill>
                  <a:srgbClr val="A31515"/>
                </a:solidFill>
                <a:latin typeface="Courier New" panose="02070309020205020404" pitchFamily="49" charset="0"/>
              </a:rPr>
              <a:t>‘5</a:t>
            </a:r>
            <a:r>
              <a:rPr lang="ja-JP" altLang="en-US" b="1" smtClean="0">
                <a:solidFill>
                  <a:srgbClr val="A31515"/>
                </a:solidFill>
                <a:latin typeface="Courier New" panose="02070309020205020404" pitchFamily="49" charset="0"/>
              </a:rPr>
              <a:t>月</a:t>
            </a:r>
            <a:r>
              <a:rPr lang="en-US" altLang="ja-JP" b="1" smtClean="0">
                <a:solidFill>
                  <a:srgbClr val="A31515"/>
                </a:solidFill>
                <a:latin typeface="Courier New" panose="02070309020205020404" pitchFamily="49" charset="0"/>
              </a:rPr>
              <a:t>'</a:t>
            </a:r>
            <a:r>
              <a:rPr lang="en-US" altLang="ja-JP" b="1" smtClean="0">
                <a:solidFill>
                  <a:srgbClr val="000000"/>
                </a:solidFill>
                <a:latin typeface="Courier New" panose="02070309020205020404" pitchFamily="49" charset="0"/>
              </a:rPr>
              <a:t>],</a:t>
            </a:r>
            <a:r>
              <a:rPr lang="en-US" altLang="ja-JP" b="1">
                <a:solidFill>
                  <a:srgbClr val="000000"/>
                </a:solidFill>
                <a:latin typeface="Courier New" panose="02070309020205020404" pitchFamily="49" charset="0"/>
              </a:rPr>
              <a:t> </a:t>
            </a:r>
            <a:endParaRPr lang="en-US" altLang="ja-JP" b="1" smtClean="0">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 </a:t>
            </a:r>
            <a:r>
              <a:rPr lang="en-US" altLang="ja-JP" b="1" smtClean="0">
                <a:solidFill>
                  <a:srgbClr val="000000"/>
                </a:solidFill>
                <a:latin typeface="Courier New" panose="02070309020205020404" pitchFamily="49" charset="0"/>
              </a:rPr>
              <a:t>                   columns</a:t>
            </a:r>
            <a:r>
              <a:rPr lang="en-US" altLang="ja-JP" b="1">
                <a:solidFill>
                  <a:srgbClr val="000000"/>
                </a:solidFill>
                <a:latin typeface="Courier New" panose="02070309020205020404" pitchFamily="49" charset="0"/>
              </a:rPr>
              <a:t> </a:t>
            </a:r>
            <a:r>
              <a:rPr lang="en-US" altLang="ja-JP" b="1" smtClean="0">
                <a:solidFill>
                  <a:srgbClr val="000000"/>
                </a:solidFill>
                <a:latin typeface="Courier New" panose="02070309020205020404" pitchFamily="49" charset="0"/>
              </a:rPr>
              <a:t>= [</a:t>
            </a:r>
            <a:r>
              <a:rPr lang="en-US" altLang="ja-JP" b="1" smtClean="0">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松田の労働</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浅木の労働</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4-7 DataFrame</a:t>
            </a:r>
            <a:r>
              <a:rPr lang="ja-JP" altLang="en-US" b="1" smtClean="0">
                <a:solidFill>
                  <a:srgbClr val="000000"/>
                </a:solidFill>
                <a:latin typeface="Courier New" panose="02070309020205020404" pitchFamily="49" charset="0"/>
              </a:rPr>
              <a:t>関数の引数でインデックスや列名を指定する</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sp>
        <p:nvSpPr>
          <p:cNvPr id="5" name="四角形吹き出し 4"/>
          <p:cNvSpPr/>
          <p:nvPr/>
        </p:nvSpPr>
        <p:spPr>
          <a:xfrm>
            <a:off x="3580937" y="1383527"/>
            <a:ext cx="4251097" cy="770294"/>
          </a:xfrm>
          <a:prstGeom prst="wedgeRectCallout">
            <a:avLst>
              <a:gd name="adj1" fmla="val -42974"/>
              <a:gd name="adj2" fmla="val 10910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２次元リスト</a:t>
            </a:r>
            <a:r>
              <a:rPr lang="ja-JP" altLang="en-US" b="1" smtClean="0">
                <a:solidFill>
                  <a:schemeClr val="tx1"/>
                </a:solidFill>
              </a:rPr>
              <a:t>をもとにデータフレームを作成することも可能</a:t>
            </a:r>
            <a:endParaRPr kumimoji="1" lang="ja-JP" altLang="en-US" b="1">
              <a:solidFill>
                <a:schemeClr val="tx1"/>
              </a:solidFill>
            </a:endParaRPr>
          </a:p>
        </p:txBody>
      </p:sp>
      <p:sp>
        <p:nvSpPr>
          <p:cNvPr id="6" name="四角形吹き出し 5"/>
          <p:cNvSpPr/>
          <p:nvPr/>
        </p:nvSpPr>
        <p:spPr>
          <a:xfrm>
            <a:off x="7685136" y="2300648"/>
            <a:ext cx="4251097" cy="770294"/>
          </a:xfrm>
          <a:prstGeom prst="wedgeRectCallout">
            <a:avLst>
              <a:gd name="adj1" fmla="val -73649"/>
              <a:gd name="adj2" fmla="val 4303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インデックスや列名を</a:t>
            </a:r>
            <a:endParaRPr kumimoji="1" lang="en-US" altLang="ja-JP" b="1" smtClean="0">
              <a:solidFill>
                <a:schemeClr val="tx1"/>
              </a:solidFill>
            </a:endParaRPr>
          </a:p>
          <a:p>
            <a:pPr algn="ctr"/>
            <a:r>
              <a:rPr kumimoji="1" lang="ja-JP" altLang="en-US" b="1" smtClean="0">
                <a:solidFill>
                  <a:schemeClr val="tx1"/>
                </a:solidFill>
              </a:rPr>
              <a:t>１次元リストで指定</a:t>
            </a:r>
            <a:endParaRPr kumimoji="1" lang="ja-JP" altLang="en-US" b="1">
              <a:solidFill>
                <a:schemeClr val="tx1"/>
              </a:solidFill>
            </a:endParaRPr>
          </a:p>
        </p:txBody>
      </p:sp>
      <p:sp>
        <p:nvSpPr>
          <p:cNvPr id="7" name="正方形/長方形 6"/>
          <p:cNvSpPr/>
          <p:nvPr/>
        </p:nvSpPr>
        <p:spPr>
          <a:xfrm>
            <a:off x="4533568" y="2820837"/>
            <a:ext cx="1841353"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85808" y="3118764"/>
            <a:ext cx="3400660"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P100</a:t>
            </a:r>
            <a:endParaRPr kumimoji="1" lang="ja-JP" altLang="en-US" b="1" dirty="0"/>
          </a:p>
        </p:txBody>
      </p:sp>
    </p:spTree>
    <p:extLst>
      <p:ext uri="{BB962C8B-B14F-4D97-AF65-F5344CB8AC3E}">
        <p14:creationId xmlns:p14="http://schemas.microsoft.com/office/powerpoint/2010/main" val="19829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5756" y="623428"/>
            <a:ext cx="7873214" cy="2062103"/>
          </a:xfrm>
          <a:prstGeom prst="rect">
            <a:avLst/>
          </a:prstGeom>
          <a:solidFill>
            <a:schemeClr val="accent4">
              <a:lumMod val="20000"/>
              <a:lumOff val="80000"/>
            </a:schemeClr>
          </a:solidFill>
        </p:spPr>
        <p:txBody>
          <a:bodyPr wrap="square" rtlCol="0">
            <a:spAutoFit/>
          </a:bodyPr>
          <a:lstStyle/>
          <a:p>
            <a:r>
              <a:rPr lang="ja-JP" altLang="en-US" sz="2000" b="1" smtClean="0"/>
              <a:t>列名／インデックスの参照</a:t>
            </a:r>
            <a:endParaRPr kumimoji="1" lang="en-US" altLang="ja-JP" sz="2000" b="1" smtClean="0"/>
          </a:p>
          <a:p>
            <a:endParaRPr lang="en-US" altLang="ja-JP"/>
          </a:p>
          <a:p>
            <a:r>
              <a:rPr kumimoji="1" lang="ja-JP" altLang="en-US" b="1" smtClean="0">
                <a:solidFill>
                  <a:srgbClr val="0070C0"/>
                </a:solidFill>
              </a:rPr>
              <a:t>・列名の参照　</a:t>
            </a:r>
            <a:endParaRPr kumimoji="1" lang="en-US" altLang="ja-JP" b="1" smtClean="0">
              <a:solidFill>
                <a:srgbClr val="0070C0"/>
              </a:solidFill>
            </a:endParaRPr>
          </a:p>
          <a:p>
            <a:r>
              <a:rPr lang="ja-JP" altLang="en-US" b="1">
                <a:solidFill>
                  <a:srgbClr val="0070C0"/>
                </a:solidFill>
              </a:rPr>
              <a:t>　　</a:t>
            </a:r>
            <a:r>
              <a:rPr lang="ja-JP" altLang="en-US" b="1" smtClean="0">
                <a:solidFill>
                  <a:srgbClr val="0070C0"/>
                </a:solidFill>
                <a:uFill>
                  <a:solidFill>
                    <a:srgbClr val="FF0000"/>
                  </a:solidFill>
                </a:uFill>
              </a:rPr>
              <a:t>データフレーム </a:t>
            </a:r>
            <a:r>
              <a:rPr lang="en-US" altLang="ja-JP" b="1" smtClean="0">
                <a:solidFill>
                  <a:srgbClr val="0070C0"/>
                </a:solidFill>
                <a:uFill>
                  <a:solidFill>
                    <a:srgbClr val="FF0000"/>
                  </a:solidFill>
                </a:uFill>
              </a:rPr>
              <a:t>. </a:t>
            </a:r>
            <a:r>
              <a:rPr lang="en-US" altLang="ja-JP" b="1">
                <a:solidFill>
                  <a:srgbClr val="0070C0"/>
                </a:solidFill>
                <a:uFill>
                  <a:solidFill>
                    <a:srgbClr val="FF0000"/>
                  </a:solidFill>
                </a:uFill>
              </a:rPr>
              <a:t>c</a:t>
            </a:r>
            <a:r>
              <a:rPr lang="en-US" altLang="ja-JP" b="1" smtClean="0">
                <a:solidFill>
                  <a:srgbClr val="0070C0"/>
                </a:solidFill>
                <a:uFill>
                  <a:solidFill>
                    <a:srgbClr val="FF0000"/>
                  </a:solidFill>
                </a:uFill>
              </a:rPr>
              <a:t>olumns</a:t>
            </a:r>
          </a:p>
          <a:p>
            <a:endParaRPr kumimoji="1" lang="en-US" altLang="ja-JP" b="1" smtClean="0">
              <a:solidFill>
                <a:srgbClr val="0070C0"/>
              </a:solidFill>
            </a:endParaRPr>
          </a:p>
          <a:p>
            <a:r>
              <a:rPr lang="ja-JP" altLang="en-US" b="1" smtClean="0">
                <a:solidFill>
                  <a:srgbClr val="0070C0"/>
                </a:solidFill>
              </a:rPr>
              <a:t>・インデックスの参照</a:t>
            </a:r>
            <a:endParaRPr lang="en-US" altLang="ja-JP" b="1" smtClean="0">
              <a:solidFill>
                <a:srgbClr val="0070C0"/>
              </a:solidFill>
            </a:endParaRPr>
          </a:p>
          <a:p>
            <a:r>
              <a:rPr kumimoji="1" lang="ja-JP" altLang="en-US" b="1">
                <a:solidFill>
                  <a:srgbClr val="0070C0"/>
                </a:solidFill>
              </a:rPr>
              <a:t>　</a:t>
            </a:r>
            <a:r>
              <a:rPr kumimoji="1" lang="ja-JP" altLang="en-US" b="1" smtClean="0">
                <a:solidFill>
                  <a:srgbClr val="0070C0"/>
                </a:solidFill>
              </a:rPr>
              <a:t>　</a:t>
            </a:r>
            <a:r>
              <a:rPr kumimoji="1" lang="ja-JP" altLang="en-US" b="1" smtClean="0">
                <a:solidFill>
                  <a:srgbClr val="0070C0"/>
                </a:solidFill>
                <a:uFill>
                  <a:solidFill>
                    <a:srgbClr val="FF0000"/>
                  </a:solidFill>
                </a:uFill>
              </a:rPr>
              <a:t>データフレーム </a:t>
            </a:r>
            <a:r>
              <a:rPr kumimoji="1" lang="en-US" altLang="ja-JP" b="1" smtClean="0">
                <a:solidFill>
                  <a:srgbClr val="0070C0"/>
                </a:solidFill>
                <a:uFill>
                  <a:solidFill>
                    <a:srgbClr val="FF0000"/>
                  </a:solidFill>
                </a:uFill>
              </a:rPr>
              <a:t>. index</a:t>
            </a:r>
            <a:endParaRPr kumimoji="1" lang="en-US" altLang="ja-JP" b="1">
              <a:solidFill>
                <a:srgbClr val="0070C0"/>
              </a:solidFill>
              <a:uFill>
                <a:solidFill>
                  <a:srgbClr val="FF0000"/>
                </a:solidFill>
              </a:uFill>
            </a:endParaRPr>
          </a:p>
        </p:txBody>
      </p:sp>
      <p:sp>
        <p:nvSpPr>
          <p:cNvPr id="3" name="テキスト ボックス 2"/>
          <p:cNvSpPr txBox="1"/>
          <p:nvPr/>
        </p:nvSpPr>
        <p:spPr>
          <a:xfrm>
            <a:off x="785756" y="3185073"/>
            <a:ext cx="7873214" cy="2062103"/>
          </a:xfrm>
          <a:prstGeom prst="rect">
            <a:avLst/>
          </a:prstGeom>
          <a:solidFill>
            <a:schemeClr val="accent4">
              <a:lumMod val="20000"/>
              <a:lumOff val="80000"/>
            </a:schemeClr>
          </a:solidFill>
        </p:spPr>
        <p:txBody>
          <a:bodyPr wrap="square" rtlCol="0">
            <a:spAutoFit/>
          </a:bodyPr>
          <a:lstStyle/>
          <a:p>
            <a:r>
              <a:rPr lang="ja-JP" altLang="en-US" sz="2000" b="1" smtClean="0"/>
              <a:t>列名／インデックスの変更</a:t>
            </a:r>
            <a:endParaRPr kumimoji="1" lang="en-US" altLang="ja-JP" sz="2000" b="1" smtClean="0"/>
          </a:p>
          <a:p>
            <a:endParaRPr lang="en-US" altLang="ja-JP"/>
          </a:p>
          <a:p>
            <a:r>
              <a:rPr kumimoji="1" lang="ja-JP" altLang="en-US" b="1" smtClean="0">
                <a:solidFill>
                  <a:srgbClr val="0070C0"/>
                </a:solidFill>
              </a:rPr>
              <a:t>・列名の変更</a:t>
            </a:r>
            <a:endParaRPr kumimoji="1" lang="en-US" altLang="ja-JP" b="1" smtClean="0">
              <a:solidFill>
                <a:srgbClr val="0070C0"/>
              </a:solidFill>
            </a:endParaRPr>
          </a:p>
          <a:p>
            <a:r>
              <a:rPr lang="ja-JP" altLang="en-US" b="1">
                <a:solidFill>
                  <a:srgbClr val="0070C0"/>
                </a:solidFill>
              </a:rPr>
              <a:t>　　</a:t>
            </a:r>
            <a:r>
              <a:rPr lang="ja-JP" altLang="en-US" b="1" smtClean="0">
                <a:solidFill>
                  <a:srgbClr val="0070C0"/>
                </a:solidFill>
                <a:uFill>
                  <a:solidFill>
                    <a:srgbClr val="FF0000"/>
                  </a:solidFill>
                </a:uFill>
              </a:rPr>
              <a:t>データフレーム </a:t>
            </a:r>
            <a:r>
              <a:rPr lang="en-US" altLang="ja-JP" b="1" smtClean="0">
                <a:solidFill>
                  <a:srgbClr val="0070C0"/>
                </a:solidFill>
                <a:uFill>
                  <a:solidFill>
                    <a:srgbClr val="FF0000"/>
                  </a:solidFill>
                </a:uFill>
              </a:rPr>
              <a:t>. columns = </a:t>
            </a:r>
            <a:r>
              <a:rPr lang="ja-JP" altLang="en-US" b="1" smtClean="0">
                <a:solidFill>
                  <a:srgbClr val="0070C0"/>
                </a:solidFill>
                <a:uFill>
                  <a:solidFill>
                    <a:srgbClr val="FF0000"/>
                  </a:solidFill>
                </a:uFill>
              </a:rPr>
              <a:t>新列名のリスト</a:t>
            </a:r>
            <a:endParaRPr lang="en-US" altLang="ja-JP" b="1" smtClean="0">
              <a:solidFill>
                <a:srgbClr val="0070C0"/>
              </a:solidFill>
              <a:uFill>
                <a:solidFill>
                  <a:srgbClr val="FF0000"/>
                </a:solidFill>
              </a:uFill>
            </a:endParaRPr>
          </a:p>
          <a:p>
            <a:endParaRPr kumimoji="1" lang="en-US" altLang="ja-JP" b="1" smtClean="0">
              <a:solidFill>
                <a:srgbClr val="0070C0"/>
              </a:solidFill>
            </a:endParaRPr>
          </a:p>
          <a:p>
            <a:r>
              <a:rPr lang="ja-JP" altLang="en-US" b="1" smtClean="0">
                <a:solidFill>
                  <a:srgbClr val="0070C0"/>
                </a:solidFill>
              </a:rPr>
              <a:t>・インデックスの変更</a:t>
            </a:r>
            <a:endParaRPr lang="en-US" altLang="ja-JP" b="1" smtClean="0">
              <a:solidFill>
                <a:srgbClr val="0070C0"/>
              </a:solidFill>
            </a:endParaRPr>
          </a:p>
          <a:p>
            <a:r>
              <a:rPr kumimoji="1" lang="ja-JP" altLang="en-US" b="1">
                <a:solidFill>
                  <a:srgbClr val="0070C0"/>
                </a:solidFill>
              </a:rPr>
              <a:t>　</a:t>
            </a:r>
            <a:r>
              <a:rPr kumimoji="1" lang="ja-JP" altLang="en-US" b="1" smtClean="0">
                <a:solidFill>
                  <a:srgbClr val="0070C0"/>
                </a:solidFill>
              </a:rPr>
              <a:t>　</a:t>
            </a:r>
            <a:r>
              <a:rPr kumimoji="1" lang="ja-JP" altLang="en-US" b="1" smtClean="0">
                <a:solidFill>
                  <a:srgbClr val="0070C0"/>
                </a:solidFill>
                <a:uFill>
                  <a:solidFill>
                    <a:srgbClr val="FF0000"/>
                  </a:solidFill>
                </a:uFill>
              </a:rPr>
              <a:t>データフレーム </a:t>
            </a:r>
            <a:r>
              <a:rPr kumimoji="1" lang="en-US" altLang="ja-JP" b="1" smtClean="0">
                <a:solidFill>
                  <a:srgbClr val="0070C0"/>
                </a:solidFill>
                <a:uFill>
                  <a:solidFill>
                    <a:srgbClr val="FF0000"/>
                  </a:solidFill>
                </a:uFill>
              </a:rPr>
              <a:t>. index = </a:t>
            </a:r>
            <a:r>
              <a:rPr kumimoji="1" lang="ja-JP" altLang="en-US" b="1" smtClean="0">
                <a:solidFill>
                  <a:srgbClr val="0070C0"/>
                </a:solidFill>
                <a:uFill>
                  <a:solidFill>
                    <a:srgbClr val="FF0000"/>
                  </a:solidFill>
                </a:uFill>
              </a:rPr>
              <a:t>新インデックスのリスト</a:t>
            </a:r>
            <a:endParaRPr kumimoji="1" lang="en-US" altLang="ja-JP" b="1">
              <a:solidFill>
                <a:srgbClr val="0070C0"/>
              </a:solidFill>
              <a:uFill>
                <a:solidFill>
                  <a:srgbClr val="FF0000"/>
                </a:solidFill>
              </a:uFill>
            </a:endParaRPr>
          </a:p>
        </p:txBody>
      </p:sp>
      <p:sp>
        <p:nvSpPr>
          <p:cNvPr id="4" name="正方形/長方形 3"/>
          <p:cNvSpPr/>
          <p:nvPr/>
        </p:nvSpPr>
        <p:spPr>
          <a:xfrm>
            <a:off x="1272783" y="1517992"/>
            <a:ext cx="2842017"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272783" y="2342263"/>
            <a:ext cx="2842017"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272782" y="4079637"/>
            <a:ext cx="4731203"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295788" y="4903908"/>
            <a:ext cx="5286167"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P100</a:t>
            </a:r>
            <a:endParaRPr kumimoji="1" lang="ja-JP" altLang="en-US" b="1" dirty="0"/>
          </a:p>
        </p:txBody>
      </p:sp>
    </p:spTree>
    <p:extLst>
      <p:ext uri="{BB962C8B-B14F-4D97-AF65-F5344CB8AC3E}">
        <p14:creationId xmlns:p14="http://schemas.microsoft.com/office/powerpoint/2010/main" val="203260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1477328"/>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pandas</a:t>
            </a:r>
            <a:r>
              <a:rPr lang="ja-JP" altLang="en-US" b="1">
                <a:solidFill>
                  <a:srgbClr val="008000"/>
                </a:solidFill>
                <a:latin typeface="Courier New" panose="02070309020205020404" pitchFamily="49" charset="0"/>
              </a:rPr>
              <a:t>は別名</a:t>
            </a:r>
            <a:r>
              <a:rPr lang="en-US" altLang="ja-JP" b="1">
                <a:solidFill>
                  <a:srgbClr val="008000"/>
                </a:solidFill>
                <a:latin typeface="Courier New" panose="02070309020205020404" pitchFamily="49" charset="0"/>
              </a:rPr>
              <a:t>pd</a:t>
            </a:r>
            <a:r>
              <a:rPr lang="ja-JP" altLang="en-US" b="1">
                <a:solidFill>
                  <a:srgbClr val="008000"/>
                </a:solidFill>
                <a:latin typeface="Courier New" panose="02070309020205020404" pitchFamily="49" charset="0"/>
              </a:rPr>
              <a:t>でインポート済み</a:t>
            </a:r>
            <a:endParaRPr lang="ja-JP" altLang="en-US" b="1">
              <a:solidFill>
                <a:srgbClr val="000000"/>
              </a:solidFill>
              <a:latin typeface="Courier New" panose="02070309020205020404" pitchFamily="49" charset="0"/>
            </a:endParaRPr>
          </a:p>
          <a:p>
            <a:r>
              <a:rPr lang="en-US" altLang="ja-JP" b="1">
                <a:solidFill>
                  <a:srgbClr val="008000"/>
                </a:solidFill>
                <a:latin typeface="Courier New" panose="02070309020205020404" pitchFamily="49" charset="0"/>
              </a:rPr>
              <a:t># KvsT.csv</a:t>
            </a:r>
            <a:r>
              <a:rPr lang="ja-JP" altLang="en-US" b="1">
                <a:solidFill>
                  <a:srgbClr val="008000"/>
                </a:solidFill>
                <a:latin typeface="Courier New" panose="02070309020205020404" pitchFamily="49" charset="0"/>
              </a:rPr>
              <a:t>ファイルを読み込んで、データフレームに変換</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 = pd.read_csv(</a:t>
            </a:r>
            <a:r>
              <a:rPr lang="en-US" altLang="ja-JP" b="1">
                <a:solidFill>
                  <a:srgbClr val="A31515"/>
                </a:solidFill>
                <a:latin typeface="Courier New" panose="02070309020205020404" pitchFamily="49" charset="0"/>
              </a:rPr>
              <a:t>'KvsT.csv'</a:t>
            </a:r>
            <a:r>
              <a:rPr lang="en-US" altLang="ja-JP" b="1">
                <a:solidFill>
                  <a:srgbClr val="000000"/>
                </a:solidFill>
                <a:latin typeface="Courier New" panose="02070309020205020404" pitchFamily="49" charset="0"/>
              </a:rPr>
              <a:t>)</a:t>
            </a: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先頭</a:t>
            </a:r>
            <a:r>
              <a:rPr lang="en-US" altLang="ja-JP" b="1">
                <a:solidFill>
                  <a:srgbClr val="008000"/>
                </a:solidFill>
                <a:latin typeface="Courier New" panose="02070309020205020404" pitchFamily="49" charset="0"/>
              </a:rPr>
              <a:t>3</a:t>
            </a:r>
            <a:r>
              <a:rPr lang="ja-JP" altLang="en-US" b="1">
                <a:solidFill>
                  <a:srgbClr val="008000"/>
                </a:solidFill>
                <a:latin typeface="Courier New" panose="02070309020205020404" pitchFamily="49" charset="0"/>
              </a:rPr>
              <a:t>行だけ表示</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df.head(</a:t>
            </a:r>
            <a:r>
              <a:rPr lang="en-US" altLang="ja-JP" b="1">
                <a:solidFill>
                  <a:srgbClr val="09885A"/>
                </a:solidFill>
                <a:latin typeface="Courier New" panose="02070309020205020404" pitchFamily="49" charset="0"/>
              </a:rPr>
              <a:t>3</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4-8 read_csv </a:t>
            </a:r>
            <a:r>
              <a:rPr lang="ja-JP" altLang="en-US" b="1" smtClean="0">
                <a:solidFill>
                  <a:srgbClr val="000000"/>
                </a:solidFill>
                <a:latin typeface="Courier New" panose="02070309020205020404" pitchFamily="49" charset="0"/>
              </a:rPr>
              <a:t>関数で </a:t>
            </a:r>
            <a:r>
              <a:rPr lang="en-US" altLang="ja-JP" b="1" smtClean="0">
                <a:solidFill>
                  <a:srgbClr val="000000"/>
                </a:solidFill>
                <a:latin typeface="Courier New" panose="02070309020205020404" pitchFamily="49" charset="0"/>
              </a:rPr>
              <a:t>CSV</a:t>
            </a:r>
            <a:r>
              <a:rPr lang="ja-JP" altLang="en-US" b="1" smtClean="0">
                <a:solidFill>
                  <a:srgbClr val="000000"/>
                </a:solidFill>
                <a:latin typeface="Courier New" panose="02070309020205020404" pitchFamily="49" charset="0"/>
              </a:rPr>
              <a:t>ファイルからデータを読み込む</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52" y="3196346"/>
            <a:ext cx="4454867" cy="2397838"/>
          </a:xfrm>
          <a:prstGeom prst="rect">
            <a:avLst/>
          </a:prstGeom>
        </p:spPr>
      </p:pic>
      <p:sp>
        <p:nvSpPr>
          <p:cNvPr id="6" name="ホームベース 5"/>
          <p:cNvSpPr/>
          <p:nvPr/>
        </p:nvSpPr>
        <p:spPr>
          <a:xfrm>
            <a:off x="405791" y="195385"/>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t>４．２．</a:t>
            </a:r>
            <a:r>
              <a:rPr lang="ja-JP" altLang="en-US" b="1"/>
              <a:t>４</a:t>
            </a:r>
            <a:endParaRPr kumimoji="1" lang="ja-JP" altLang="en-US" b="1" dirty="0"/>
          </a:p>
        </p:txBody>
      </p:sp>
      <p:sp>
        <p:nvSpPr>
          <p:cNvPr id="7" name="山形 6"/>
          <p:cNvSpPr/>
          <p:nvPr/>
        </p:nvSpPr>
        <p:spPr>
          <a:xfrm>
            <a:off x="1745059" y="195385"/>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CSV</a:t>
            </a:r>
            <a:r>
              <a:rPr kumimoji="1" lang="ja-JP" altLang="en-US" b="1" smtClean="0">
                <a:solidFill>
                  <a:schemeClr val="bg1"/>
                </a:solidFill>
              </a:rPr>
              <a:t>ファイルの読み込み</a:t>
            </a:r>
            <a:endParaRPr kumimoji="1" lang="ja-JP" altLang="en-US" b="1" dirty="0">
              <a:solidFill>
                <a:schemeClr val="bg1"/>
              </a:solidFill>
            </a:endParaRPr>
          </a:p>
        </p:txBody>
      </p:sp>
      <p:sp>
        <p:nvSpPr>
          <p:cNvPr id="8" name="山形 7"/>
          <p:cNvSpPr/>
          <p:nvPr/>
        </p:nvSpPr>
        <p:spPr>
          <a:xfrm>
            <a:off x="5656658" y="195385"/>
            <a:ext cx="2115741"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bg1"/>
                </a:solidFill>
              </a:rPr>
              <a:t>P101</a:t>
            </a:r>
            <a:r>
              <a:rPr kumimoji="1" lang="ja-JP" altLang="en-US" b="1" smtClean="0">
                <a:solidFill>
                  <a:schemeClr val="bg1"/>
                </a:solidFill>
              </a:rPr>
              <a:t>～</a:t>
            </a:r>
            <a:r>
              <a:rPr kumimoji="1" lang="en-US" altLang="ja-JP" b="1" smtClean="0">
                <a:solidFill>
                  <a:schemeClr val="bg1"/>
                </a:solidFill>
              </a:rPr>
              <a:t>P103</a:t>
            </a:r>
            <a:endParaRPr kumimoji="1" lang="en-US" altLang="ja-JP" b="1" dirty="0" smtClean="0">
              <a:solidFill>
                <a:schemeClr val="bg1"/>
              </a:solidFill>
            </a:endParaRPr>
          </a:p>
        </p:txBody>
      </p:sp>
      <p:sp>
        <p:nvSpPr>
          <p:cNvPr id="9" name="楕円 8"/>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P100</a:t>
            </a:r>
            <a:endParaRPr kumimoji="1" lang="ja-JP" altLang="en-US" b="1" dirty="0"/>
          </a:p>
        </p:txBody>
      </p:sp>
      <p:sp>
        <p:nvSpPr>
          <p:cNvPr id="10" name="正方形/長方形 9"/>
          <p:cNvSpPr/>
          <p:nvPr/>
        </p:nvSpPr>
        <p:spPr>
          <a:xfrm>
            <a:off x="622852" y="278994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347488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5756" y="623428"/>
            <a:ext cx="5416262" cy="1508105"/>
          </a:xfrm>
          <a:prstGeom prst="rect">
            <a:avLst/>
          </a:prstGeom>
          <a:solidFill>
            <a:schemeClr val="accent4">
              <a:lumMod val="20000"/>
              <a:lumOff val="80000"/>
            </a:schemeClr>
          </a:solidFill>
        </p:spPr>
        <p:txBody>
          <a:bodyPr wrap="square" rtlCol="0">
            <a:spAutoFit/>
          </a:bodyPr>
          <a:lstStyle/>
          <a:p>
            <a:r>
              <a:rPr lang="en-US" altLang="ja-JP" sz="2000" b="1" smtClean="0"/>
              <a:t>CSV</a:t>
            </a:r>
            <a:r>
              <a:rPr lang="ja-JP" altLang="en-US" sz="2000" b="1" smtClean="0"/>
              <a:t>ファイルの読み込み</a:t>
            </a:r>
            <a:endParaRPr kumimoji="1" lang="en-US" altLang="ja-JP" sz="2000" b="1" smtClean="0"/>
          </a:p>
          <a:p>
            <a:endParaRPr lang="en-US" altLang="ja-JP"/>
          </a:p>
          <a:p>
            <a:r>
              <a:rPr kumimoji="1" lang="ja-JP" altLang="en-US" b="1" smtClean="0">
                <a:solidFill>
                  <a:srgbClr val="0070C0"/>
                </a:solidFill>
              </a:rPr>
              <a:t>　変数 </a:t>
            </a:r>
            <a:r>
              <a:rPr kumimoji="1" lang="en-US" altLang="ja-JP" b="1" smtClean="0">
                <a:solidFill>
                  <a:srgbClr val="0070C0"/>
                </a:solidFill>
              </a:rPr>
              <a:t>= pd.read_csv( ‘</a:t>
            </a:r>
            <a:r>
              <a:rPr kumimoji="1" lang="ja-JP" altLang="en-US" b="1" smtClean="0">
                <a:solidFill>
                  <a:srgbClr val="0070C0"/>
                </a:solidFill>
              </a:rPr>
              <a:t>ファイル名</a:t>
            </a:r>
            <a:r>
              <a:rPr kumimoji="1" lang="en-US" altLang="ja-JP" b="1" smtClean="0">
                <a:solidFill>
                  <a:srgbClr val="0070C0"/>
                </a:solidFill>
              </a:rPr>
              <a:t>’ )</a:t>
            </a:r>
          </a:p>
          <a:p>
            <a:endParaRPr kumimoji="1" lang="en-US" altLang="ja-JP" b="1">
              <a:solidFill>
                <a:srgbClr val="0070C0"/>
              </a:solidFill>
            </a:endParaRPr>
          </a:p>
          <a:p>
            <a:r>
              <a:rPr lang="en-US" altLang="ja-JP" b="1" smtClean="0">
                <a:solidFill>
                  <a:srgbClr val="0070C0"/>
                </a:solidFill>
              </a:rPr>
              <a:t>※ pd </a:t>
            </a:r>
            <a:r>
              <a:rPr lang="ja-JP" altLang="en-US" b="1" smtClean="0">
                <a:solidFill>
                  <a:srgbClr val="0070C0"/>
                </a:solidFill>
              </a:rPr>
              <a:t>は </a:t>
            </a:r>
            <a:r>
              <a:rPr lang="en-US" altLang="ja-JP" b="1" smtClean="0">
                <a:solidFill>
                  <a:srgbClr val="0070C0"/>
                </a:solidFill>
              </a:rPr>
              <a:t>pandas </a:t>
            </a:r>
            <a:r>
              <a:rPr lang="ja-JP" altLang="en-US" b="1" smtClean="0">
                <a:solidFill>
                  <a:srgbClr val="0070C0"/>
                </a:solidFill>
              </a:rPr>
              <a:t>のインポート時の別名</a:t>
            </a:r>
            <a:endParaRPr lang="en-US" altLang="ja-JP" b="1" smtClean="0">
              <a:solidFill>
                <a:srgbClr val="0070C0"/>
              </a:solidFill>
            </a:endParaRPr>
          </a:p>
        </p:txBody>
      </p:sp>
      <p:sp>
        <p:nvSpPr>
          <p:cNvPr id="3" name="テキスト ボックス 2"/>
          <p:cNvSpPr txBox="1"/>
          <p:nvPr/>
        </p:nvSpPr>
        <p:spPr>
          <a:xfrm>
            <a:off x="785756" y="2692092"/>
            <a:ext cx="5416262" cy="2062103"/>
          </a:xfrm>
          <a:prstGeom prst="rect">
            <a:avLst/>
          </a:prstGeom>
          <a:solidFill>
            <a:schemeClr val="accent4">
              <a:lumMod val="20000"/>
              <a:lumOff val="80000"/>
            </a:schemeClr>
          </a:solidFill>
        </p:spPr>
        <p:txBody>
          <a:bodyPr wrap="square" rtlCol="0">
            <a:spAutoFit/>
          </a:bodyPr>
          <a:lstStyle/>
          <a:p>
            <a:r>
              <a:rPr lang="ja-JP" altLang="en-US" sz="2000" b="1" smtClean="0"/>
              <a:t>先頭／末尾数件だけを表示</a:t>
            </a:r>
            <a:endParaRPr kumimoji="1" lang="en-US" altLang="ja-JP" sz="2000" b="1" smtClean="0"/>
          </a:p>
          <a:p>
            <a:endParaRPr lang="en-US" altLang="ja-JP"/>
          </a:p>
          <a:p>
            <a:r>
              <a:rPr lang="ja-JP" altLang="en-US" b="1" smtClean="0">
                <a:solidFill>
                  <a:srgbClr val="0070C0"/>
                </a:solidFill>
              </a:rPr>
              <a:t>・先頭数件だけを表示</a:t>
            </a:r>
            <a:endParaRPr lang="en-US" altLang="ja-JP" b="1" smtClean="0">
              <a:solidFill>
                <a:srgbClr val="0070C0"/>
              </a:solidFill>
            </a:endParaRPr>
          </a:p>
          <a:p>
            <a:r>
              <a:rPr kumimoji="1" lang="ja-JP" altLang="en-US" b="1">
                <a:solidFill>
                  <a:srgbClr val="0070C0"/>
                </a:solidFill>
              </a:rPr>
              <a:t>　</a:t>
            </a:r>
            <a:r>
              <a:rPr kumimoji="1" lang="ja-JP" altLang="en-US" b="1" smtClean="0">
                <a:solidFill>
                  <a:srgbClr val="0070C0"/>
                </a:solidFill>
              </a:rPr>
              <a:t>　データフレーム </a:t>
            </a:r>
            <a:r>
              <a:rPr kumimoji="1" lang="en-US" altLang="ja-JP" b="1" smtClean="0">
                <a:solidFill>
                  <a:srgbClr val="0070C0"/>
                </a:solidFill>
              </a:rPr>
              <a:t>. head( </a:t>
            </a:r>
            <a:r>
              <a:rPr kumimoji="1" lang="ja-JP" altLang="en-US" b="1" smtClean="0">
                <a:solidFill>
                  <a:srgbClr val="0070C0"/>
                </a:solidFill>
              </a:rPr>
              <a:t>件数 </a:t>
            </a:r>
            <a:r>
              <a:rPr kumimoji="1" lang="en-US" altLang="ja-JP" b="1" smtClean="0">
                <a:solidFill>
                  <a:srgbClr val="0070C0"/>
                </a:solidFill>
              </a:rPr>
              <a:t>)</a:t>
            </a:r>
          </a:p>
          <a:p>
            <a:endParaRPr kumimoji="1" lang="en-US" altLang="ja-JP" b="1">
              <a:solidFill>
                <a:srgbClr val="0070C0"/>
              </a:solidFill>
            </a:endParaRPr>
          </a:p>
          <a:p>
            <a:r>
              <a:rPr lang="ja-JP" altLang="en-US" b="1" smtClean="0">
                <a:solidFill>
                  <a:srgbClr val="0070C0"/>
                </a:solidFill>
              </a:rPr>
              <a:t>・末尾数件だけを表示</a:t>
            </a:r>
            <a:endParaRPr lang="en-US" altLang="ja-JP" b="1" smtClean="0">
              <a:solidFill>
                <a:srgbClr val="0070C0"/>
              </a:solidFill>
            </a:endParaRPr>
          </a:p>
          <a:p>
            <a:r>
              <a:rPr lang="ja-JP" altLang="en-US" b="1">
                <a:solidFill>
                  <a:srgbClr val="0070C0"/>
                </a:solidFill>
              </a:rPr>
              <a:t>　</a:t>
            </a:r>
            <a:r>
              <a:rPr lang="ja-JP" altLang="en-US" b="1" smtClean="0">
                <a:solidFill>
                  <a:srgbClr val="0070C0"/>
                </a:solidFill>
              </a:rPr>
              <a:t>　データフレーム </a:t>
            </a:r>
            <a:r>
              <a:rPr lang="en-US" altLang="ja-JP" b="1" smtClean="0">
                <a:solidFill>
                  <a:srgbClr val="0070C0"/>
                </a:solidFill>
              </a:rPr>
              <a:t>. tail(</a:t>
            </a:r>
            <a:r>
              <a:rPr lang="ja-JP" altLang="en-US" b="1">
                <a:solidFill>
                  <a:srgbClr val="0070C0"/>
                </a:solidFill>
              </a:rPr>
              <a:t> </a:t>
            </a:r>
            <a:r>
              <a:rPr lang="ja-JP" altLang="en-US" b="1" smtClean="0">
                <a:solidFill>
                  <a:srgbClr val="0070C0"/>
                </a:solidFill>
              </a:rPr>
              <a:t>件数 </a:t>
            </a:r>
            <a:r>
              <a:rPr lang="en-US" altLang="ja-JP" b="1" smtClean="0">
                <a:solidFill>
                  <a:srgbClr val="0070C0"/>
                </a:solidFill>
              </a:rPr>
              <a:t>)</a:t>
            </a:r>
          </a:p>
        </p:txBody>
      </p:sp>
      <p:sp>
        <p:nvSpPr>
          <p:cNvPr id="4" name="正方形/長方形 3"/>
          <p:cNvSpPr/>
          <p:nvPr/>
        </p:nvSpPr>
        <p:spPr>
          <a:xfrm>
            <a:off x="1048496" y="1240993"/>
            <a:ext cx="3782296"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298663" y="3578030"/>
            <a:ext cx="3195699"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298663" y="4402936"/>
            <a:ext cx="3195699"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P100</a:t>
            </a:r>
            <a:endParaRPr kumimoji="1" lang="ja-JP" altLang="en-US" b="1" dirty="0"/>
          </a:p>
        </p:txBody>
      </p:sp>
    </p:spTree>
    <p:extLst>
      <p:ext uri="{BB962C8B-B14F-4D97-AF65-F5344CB8AC3E}">
        <p14:creationId xmlns:p14="http://schemas.microsoft.com/office/powerpoint/2010/main" val="96501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身長列だけを参照</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身長</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4-9 </a:t>
            </a:r>
            <a:r>
              <a:rPr lang="ja-JP" altLang="en-US" b="1" smtClean="0">
                <a:solidFill>
                  <a:srgbClr val="000000"/>
                </a:solidFill>
                <a:latin typeface="Courier New" panose="02070309020205020404" pitchFamily="49" charset="0"/>
              </a:rPr>
              <a:t>指定した列だけを参照する</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608" y="2031896"/>
            <a:ext cx="2653085" cy="4570153"/>
          </a:xfrm>
          <a:prstGeom prst="rect">
            <a:avLst/>
          </a:prstGeom>
        </p:spPr>
      </p:pic>
      <p:sp>
        <p:nvSpPr>
          <p:cNvPr id="5" name="四角形吹き出し 4"/>
          <p:cNvSpPr/>
          <p:nvPr/>
        </p:nvSpPr>
        <p:spPr>
          <a:xfrm>
            <a:off x="4222981" y="1592487"/>
            <a:ext cx="1864305" cy="439409"/>
          </a:xfrm>
          <a:prstGeom prst="wedgeRectCallout">
            <a:avLst>
              <a:gd name="adj1" fmla="val -172057"/>
              <a:gd name="adj2" fmla="val -4957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列名</a:t>
            </a:r>
            <a:r>
              <a:rPr lang="ja-JP" altLang="en-US" b="1" dirty="0" smtClean="0">
                <a:solidFill>
                  <a:schemeClr val="tx1"/>
                </a:solidFill>
              </a:rPr>
              <a:t>を指定</a:t>
            </a:r>
            <a:endParaRPr kumimoji="1" lang="ja-JP" altLang="en-US" b="1" dirty="0">
              <a:solidFill>
                <a:schemeClr val="tx1"/>
              </a:solidFill>
            </a:endParaRPr>
          </a:p>
        </p:txBody>
      </p:sp>
      <p:sp>
        <p:nvSpPr>
          <p:cNvPr id="7" name="正方形/長方形 6"/>
          <p:cNvSpPr/>
          <p:nvPr/>
        </p:nvSpPr>
        <p:spPr>
          <a:xfrm>
            <a:off x="641692" y="195894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楕円 7"/>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P103</a:t>
            </a:r>
            <a:endParaRPr kumimoji="1" lang="ja-JP" altLang="en-US" b="1" dirty="0"/>
          </a:p>
        </p:txBody>
      </p:sp>
    </p:spTree>
    <p:extLst>
      <p:ext uri="{BB962C8B-B14F-4D97-AF65-F5344CB8AC3E}">
        <p14:creationId xmlns:p14="http://schemas.microsoft.com/office/powerpoint/2010/main" val="307870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1200329"/>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抜き出したい列名の文字列リストを作成</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col =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身長</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体重</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身長列と体重列のみを抜き出す</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df[col]</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4-10 </a:t>
            </a:r>
            <a:r>
              <a:rPr lang="ja-JP" altLang="en-US" b="1" smtClean="0">
                <a:solidFill>
                  <a:srgbClr val="000000"/>
                </a:solidFill>
                <a:latin typeface="Courier New" panose="02070309020205020404" pitchFamily="49" charset="0"/>
              </a:rPr>
              <a:t>複数の列を一度に参照する</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419" y="2663997"/>
            <a:ext cx="2422498" cy="3916837"/>
          </a:xfrm>
          <a:prstGeom prst="rect">
            <a:avLst/>
          </a:prstGeom>
        </p:spPr>
      </p:pic>
      <p:sp>
        <p:nvSpPr>
          <p:cNvPr id="5" name="四角形吹き出し 4"/>
          <p:cNvSpPr/>
          <p:nvPr/>
        </p:nvSpPr>
        <p:spPr>
          <a:xfrm>
            <a:off x="5019574" y="1515818"/>
            <a:ext cx="2761452" cy="798142"/>
          </a:xfrm>
          <a:prstGeom prst="wedgeRectCallout">
            <a:avLst>
              <a:gd name="adj1" fmla="val -103182"/>
              <a:gd name="adj2" fmla="val -3853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tx1"/>
                </a:solidFill>
              </a:rPr>
              <a:t>複数の列名を</a:t>
            </a:r>
            <a:endParaRPr lang="en-US" altLang="ja-JP" b="1" smtClean="0">
              <a:solidFill>
                <a:schemeClr val="tx1"/>
              </a:solidFill>
            </a:endParaRPr>
          </a:p>
          <a:p>
            <a:pPr algn="ctr"/>
            <a:r>
              <a:rPr lang="ja-JP" altLang="en-US" b="1" smtClean="0">
                <a:solidFill>
                  <a:schemeClr val="tx1"/>
                </a:solidFill>
              </a:rPr>
              <a:t>文字列リストで指定</a:t>
            </a:r>
            <a:endParaRPr kumimoji="1" lang="ja-JP" altLang="en-US" b="1">
              <a:solidFill>
                <a:schemeClr val="tx1"/>
              </a:solidFill>
            </a:endParaRPr>
          </a:p>
        </p:txBody>
      </p:sp>
      <p:sp>
        <p:nvSpPr>
          <p:cNvPr id="7" name="正方形/長方形 6"/>
          <p:cNvSpPr/>
          <p:nvPr/>
        </p:nvSpPr>
        <p:spPr>
          <a:xfrm>
            <a:off x="622852" y="2512947"/>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8" name="楕円 7"/>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P104</a:t>
            </a:r>
            <a:endParaRPr kumimoji="1" lang="ja-JP" altLang="en-US" b="1" dirty="0"/>
          </a:p>
        </p:txBody>
      </p:sp>
    </p:spTree>
    <p:extLst>
      <p:ext uri="{BB962C8B-B14F-4D97-AF65-F5344CB8AC3E}">
        <p14:creationId xmlns:p14="http://schemas.microsoft.com/office/powerpoint/2010/main" val="2312209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369332"/>
          </a:xfrm>
          <a:prstGeom prst="rect">
            <a:avLst/>
          </a:prstGeom>
          <a:solidFill>
            <a:schemeClr val="accent4">
              <a:lumMod val="20000"/>
              <a:lumOff val="80000"/>
            </a:schemeClr>
          </a:solidFill>
        </p:spPr>
        <p:txBody>
          <a:bodyPr wrap="square">
            <a:spAutoFit/>
          </a:bodyPr>
          <a:lstStyle/>
          <a:p>
            <a:r>
              <a:rPr lang="en-US" altLang="ja-JP" b="1">
                <a:solidFill>
                  <a:srgbClr val="267F99"/>
                </a:solidFill>
                <a:latin typeface="Courier New" panose="02070309020205020404" pitchFamily="49" charset="0"/>
              </a:rPr>
              <a:t>type</a:t>
            </a:r>
            <a:r>
              <a:rPr lang="en-US" altLang="ja-JP" b="1">
                <a:solidFill>
                  <a:srgbClr val="000000"/>
                </a:solidFill>
                <a:latin typeface="Courier New" panose="02070309020205020404" pitchFamily="49" charset="0"/>
              </a:rPr>
              <a:t>(df[</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派閥</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4-11 </a:t>
            </a:r>
            <a:r>
              <a:rPr lang="ja-JP" altLang="en-US" b="1" smtClean="0">
                <a:solidFill>
                  <a:srgbClr val="000000"/>
                </a:solidFill>
                <a:latin typeface="Courier New" panose="02070309020205020404" pitchFamily="49" charset="0"/>
              </a:rPr>
              <a:t>１列だけ抜き出したデータの型</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887" y="2687404"/>
            <a:ext cx="7464836" cy="818293"/>
          </a:xfrm>
          <a:prstGeom prst="rect">
            <a:avLst/>
          </a:prstGeom>
        </p:spPr>
      </p:pic>
      <p:sp>
        <p:nvSpPr>
          <p:cNvPr id="5" name="四角形吹き出し 4"/>
          <p:cNvSpPr/>
          <p:nvPr/>
        </p:nvSpPr>
        <p:spPr>
          <a:xfrm>
            <a:off x="9004975" y="3045679"/>
            <a:ext cx="2761452" cy="798142"/>
          </a:xfrm>
          <a:prstGeom prst="wedgeRectCallout">
            <a:avLst>
              <a:gd name="adj1" fmla="val -103182"/>
              <a:gd name="adj2" fmla="val -3853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df</a:t>
            </a:r>
            <a:r>
              <a:rPr kumimoji="1" lang="ja-JP" altLang="en-US" b="1" smtClean="0">
                <a:solidFill>
                  <a:schemeClr val="tx1"/>
                </a:solidFill>
              </a:rPr>
              <a:t>（データフレーム型）</a:t>
            </a:r>
            <a:endParaRPr kumimoji="1" lang="en-US" altLang="ja-JP" b="1" smtClean="0">
              <a:solidFill>
                <a:schemeClr val="tx1"/>
              </a:solidFill>
            </a:endParaRPr>
          </a:p>
          <a:p>
            <a:pPr algn="ctr"/>
            <a:r>
              <a:rPr lang="ja-JP" altLang="en-US" b="1">
                <a:solidFill>
                  <a:schemeClr val="tx1"/>
                </a:solidFill>
              </a:rPr>
              <a:t>の</a:t>
            </a:r>
            <a:r>
              <a:rPr lang="ja-JP" altLang="en-US" b="1" smtClean="0">
                <a:solidFill>
                  <a:schemeClr val="tx1"/>
                </a:solidFill>
              </a:rPr>
              <a:t>型と違っている</a:t>
            </a:r>
            <a:endParaRPr kumimoji="1" lang="ja-JP" altLang="en-US" b="1">
              <a:solidFill>
                <a:schemeClr val="tx1"/>
              </a:solidFill>
            </a:endParaRPr>
          </a:p>
        </p:txBody>
      </p:sp>
      <p:sp>
        <p:nvSpPr>
          <p:cNvPr id="6" name="四角形吹き出し 5"/>
          <p:cNvSpPr/>
          <p:nvPr/>
        </p:nvSpPr>
        <p:spPr>
          <a:xfrm>
            <a:off x="4499109" y="4285320"/>
            <a:ext cx="3513827" cy="562910"/>
          </a:xfrm>
          <a:prstGeom prst="wedgeRectCallout">
            <a:avLst>
              <a:gd name="adj1" fmla="val 12694"/>
              <a:gd name="adj2" fmla="val -225499"/>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Series</a:t>
            </a:r>
            <a:r>
              <a:rPr kumimoji="1" lang="ja-JP" altLang="en-US" b="1" smtClean="0">
                <a:solidFill>
                  <a:schemeClr val="tx1"/>
                </a:solidFill>
              </a:rPr>
              <a:t>は１次元のデータ型</a:t>
            </a:r>
            <a:endParaRPr kumimoji="1" lang="ja-JP" altLang="en-US" b="1">
              <a:solidFill>
                <a:schemeClr val="tx1"/>
              </a:solidFill>
            </a:endParaRPr>
          </a:p>
        </p:txBody>
      </p:sp>
      <p:sp>
        <p:nvSpPr>
          <p:cNvPr id="8" name="楕円 7"/>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P104</a:t>
            </a:r>
            <a:endParaRPr kumimoji="1" lang="ja-JP" altLang="en-US" b="1" dirty="0"/>
          </a:p>
        </p:txBody>
      </p:sp>
      <p:sp>
        <p:nvSpPr>
          <p:cNvPr id="9" name="正方形/長方形 8"/>
          <p:cNvSpPr/>
          <p:nvPr/>
        </p:nvSpPr>
        <p:spPr>
          <a:xfrm>
            <a:off x="622852" y="214608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295255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910586287"/>
              </p:ext>
            </p:extLst>
          </p:nvPr>
        </p:nvGraphicFramePr>
        <p:xfrm>
          <a:off x="1634836" y="1532466"/>
          <a:ext cx="8128000" cy="3708400"/>
        </p:xfrm>
        <a:graphic>
          <a:graphicData uri="http://schemas.openxmlformats.org/drawingml/2006/table">
            <a:tbl>
              <a:tblPr bandRow="1">
                <a:tableStyleId>{5C22544A-7EE6-4342-B048-85BDC9FD1C3A}</a:tableStyleId>
              </a:tblPr>
              <a:tblGrid>
                <a:gridCol w="951345">
                  <a:extLst>
                    <a:ext uri="{9D8B030D-6E8A-4147-A177-3AD203B41FA5}">
                      <a16:colId xmlns:a16="http://schemas.microsoft.com/office/drawing/2014/main" val="836521551"/>
                    </a:ext>
                  </a:extLst>
                </a:gridCol>
                <a:gridCol w="7176655">
                  <a:extLst>
                    <a:ext uri="{9D8B030D-6E8A-4147-A177-3AD203B41FA5}">
                      <a16:colId xmlns:a16="http://schemas.microsoft.com/office/drawing/2014/main" val="124472612"/>
                    </a:ext>
                  </a:extLst>
                </a:gridCol>
              </a:tblGrid>
              <a:tr h="370840">
                <a:tc gridSpan="2">
                  <a:txBody>
                    <a:bodyPr/>
                    <a:lstStyle/>
                    <a:p>
                      <a:pPr algn="ctr"/>
                      <a:r>
                        <a:rPr kumimoji="1" lang="en-US" altLang="ja-JP" b="1" dirty="0" smtClean="0"/>
                        <a:t>CONTENTS</a:t>
                      </a:r>
                    </a:p>
                  </a:txBody>
                  <a:tcPr>
                    <a:solidFill>
                      <a:schemeClr val="accent6">
                        <a:lumMod val="60000"/>
                        <a:lumOff val="40000"/>
                      </a:schemeClr>
                    </a:solidFill>
                  </a:tcPr>
                </a:tc>
                <a:tc hMerge="1">
                  <a:txBody>
                    <a:bodyPr/>
                    <a:lstStyle/>
                    <a:p>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374198392"/>
                  </a:ext>
                </a:extLst>
              </a:tr>
              <a:tr h="370840">
                <a:tc>
                  <a:txBody>
                    <a:bodyPr/>
                    <a:lstStyle/>
                    <a:p>
                      <a:r>
                        <a:rPr kumimoji="1" lang="ja-JP" altLang="en-US" b="1" dirty="0" smtClean="0"/>
                        <a:t>４．１</a:t>
                      </a:r>
                      <a:endParaRPr kumimoji="1" lang="en-US" altLang="ja-JP" b="1" dirty="0" smtClean="0"/>
                    </a:p>
                  </a:txBody>
                  <a:tcPr>
                    <a:solidFill>
                      <a:schemeClr val="accent6">
                        <a:lumMod val="60000"/>
                        <a:lumOff val="40000"/>
                      </a:schemeClr>
                    </a:solidFill>
                  </a:tcPr>
                </a:tc>
                <a:tc>
                  <a:txBody>
                    <a:bodyPr/>
                    <a:lstStyle/>
                    <a:p>
                      <a:r>
                        <a:rPr kumimoji="1" lang="ja-JP" altLang="en-US" b="1" dirty="0" smtClean="0"/>
                        <a:t>きのこ派とたけのこ派</a:t>
                      </a:r>
                      <a:r>
                        <a:rPr kumimoji="1" lang="ja-JP" altLang="en-US" b="1" smtClean="0"/>
                        <a:t>に分類する</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370293211"/>
                  </a:ext>
                </a:extLst>
              </a:tr>
              <a:tr h="370840">
                <a:tc>
                  <a:txBody>
                    <a:bodyPr/>
                    <a:lstStyle/>
                    <a:p>
                      <a:r>
                        <a:rPr kumimoji="1" lang="ja-JP" altLang="en-US" b="1" dirty="0" smtClean="0"/>
                        <a:t>４．２</a:t>
                      </a:r>
                      <a:endParaRPr kumimoji="1" lang="ja-JP" altLang="en-US" b="1" dirty="0"/>
                    </a:p>
                  </a:txBody>
                  <a:tcPr>
                    <a:solidFill>
                      <a:schemeClr val="accent6">
                        <a:lumMod val="60000"/>
                        <a:lumOff val="40000"/>
                      </a:schemeClr>
                    </a:solidFill>
                  </a:tcPr>
                </a:tc>
                <a:tc>
                  <a:txBody>
                    <a:bodyPr/>
                    <a:lstStyle/>
                    <a:p>
                      <a:r>
                        <a:rPr kumimoji="1" lang="en-US" altLang="ja-JP" b="1" dirty="0" smtClean="0"/>
                        <a:t>Pandas</a:t>
                      </a:r>
                      <a:r>
                        <a:rPr kumimoji="1" lang="ja-JP" altLang="en-US" b="1" dirty="0" smtClean="0"/>
                        <a:t>超入門</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948094578"/>
                  </a:ext>
                </a:extLst>
              </a:tr>
              <a:tr h="370840">
                <a:tc>
                  <a:txBody>
                    <a:bodyPr/>
                    <a:lstStyle/>
                    <a:p>
                      <a:r>
                        <a:rPr kumimoji="1" lang="ja-JP" altLang="en-US" b="1" dirty="0" smtClean="0"/>
                        <a:t>４．３</a:t>
                      </a:r>
                      <a:endParaRPr kumimoji="1" lang="ja-JP" altLang="en-US" b="1" dirty="0"/>
                    </a:p>
                  </a:txBody>
                  <a:tcPr>
                    <a:solidFill>
                      <a:schemeClr val="accent6">
                        <a:lumMod val="60000"/>
                        <a:lumOff val="40000"/>
                      </a:schemeClr>
                    </a:solidFill>
                  </a:tcPr>
                </a:tc>
                <a:tc>
                  <a:txBody>
                    <a:bodyPr/>
                    <a:lstStyle/>
                    <a:p>
                      <a:r>
                        <a:rPr kumimoji="1" lang="ja-JP" altLang="en-US" b="1" dirty="0" smtClean="0"/>
                        <a:t>データの前処理</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89316722"/>
                  </a:ext>
                </a:extLst>
              </a:tr>
              <a:tr h="370840">
                <a:tc>
                  <a:txBody>
                    <a:bodyPr/>
                    <a:lstStyle/>
                    <a:p>
                      <a:r>
                        <a:rPr kumimoji="1" lang="ja-JP" altLang="en-US" b="1" dirty="0" smtClean="0"/>
                        <a:t>４．４</a:t>
                      </a:r>
                      <a:endParaRPr kumimoji="1" lang="ja-JP" altLang="en-US" b="1" dirty="0"/>
                    </a:p>
                  </a:txBody>
                  <a:tcPr>
                    <a:solidFill>
                      <a:schemeClr val="accent6">
                        <a:lumMod val="60000"/>
                        <a:lumOff val="40000"/>
                      </a:schemeClr>
                    </a:solidFill>
                  </a:tcPr>
                </a:tc>
                <a:tc>
                  <a:txBody>
                    <a:bodyPr/>
                    <a:lstStyle/>
                    <a:p>
                      <a:r>
                        <a:rPr kumimoji="1" lang="ja-JP" altLang="en-US" b="1" dirty="0" smtClean="0"/>
                        <a:t>モデルの準備と機械学習の実行</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139163327"/>
                  </a:ext>
                </a:extLst>
              </a:tr>
              <a:tr h="370840">
                <a:tc>
                  <a:txBody>
                    <a:bodyPr/>
                    <a:lstStyle/>
                    <a:p>
                      <a:r>
                        <a:rPr kumimoji="1" lang="ja-JP" altLang="en-US" b="1" dirty="0" smtClean="0"/>
                        <a:t>４．５</a:t>
                      </a:r>
                      <a:endParaRPr kumimoji="1" lang="ja-JP" altLang="en-US" b="1" dirty="0"/>
                    </a:p>
                  </a:txBody>
                  <a:tcPr>
                    <a:solidFill>
                      <a:schemeClr val="accent6">
                        <a:lumMod val="60000"/>
                        <a:lumOff val="40000"/>
                      </a:schemeClr>
                    </a:solidFill>
                  </a:tcPr>
                </a:tc>
                <a:tc>
                  <a:txBody>
                    <a:bodyPr/>
                    <a:lstStyle/>
                    <a:p>
                      <a:r>
                        <a:rPr kumimoji="1" lang="ja-JP" altLang="en-US" b="1" dirty="0" smtClean="0"/>
                        <a:t>モデルの評価</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802930303"/>
                  </a:ext>
                </a:extLst>
              </a:tr>
              <a:tr h="370840">
                <a:tc>
                  <a:txBody>
                    <a:bodyPr/>
                    <a:lstStyle/>
                    <a:p>
                      <a:r>
                        <a:rPr kumimoji="1" lang="ja-JP" altLang="en-US" b="1" dirty="0" smtClean="0"/>
                        <a:t>４．６</a:t>
                      </a:r>
                      <a:endParaRPr kumimoji="1" lang="ja-JP" altLang="en-US" b="1" dirty="0"/>
                    </a:p>
                  </a:txBody>
                  <a:tcPr>
                    <a:solidFill>
                      <a:schemeClr val="accent6">
                        <a:lumMod val="60000"/>
                        <a:lumOff val="40000"/>
                      </a:schemeClr>
                    </a:solidFill>
                  </a:tcPr>
                </a:tc>
                <a:tc>
                  <a:txBody>
                    <a:bodyPr/>
                    <a:lstStyle/>
                    <a:p>
                      <a:r>
                        <a:rPr kumimoji="1" lang="ja-JP" altLang="en-US" b="1" dirty="0" smtClean="0"/>
                        <a:t>モデルの保存</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3459019219"/>
                  </a:ext>
                </a:extLst>
              </a:tr>
              <a:tr h="370840">
                <a:tc>
                  <a:txBody>
                    <a:bodyPr/>
                    <a:lstStyle/>
                    <a:p>
                      <a:r>
                        <a:rPr kumimoji="1" lang="ja-JP" altLang="en-US" b="1" dirty="0" smtClean="0"/>
                        <a:t>４．７</a:t>
                      </a:r>
                      <a:endParaRPr kumimoji="1" lang="ja-JP" altLang="en-US" b="1" dirty="0"/>
                    </a:p>
                  </a:txBody>
                  <a:tcPr>
                    <a:solidFill>
                      <a:schemeClr val="accent6">
                        <a:lumMod val="60000"/>
                        <a:lumOff val="40000"/>
                      </a:schemeClr>
                    </a:solidFill>
                  </a:tcPr>
                </a:tc>
                <a:tc>
                  <a:txBody>
                    <a:bodyPr/>
                    <a:lstStyle/>
                    <a:p>
                      <a:r>
                        <a:rPr kumimoji="1" lang="ja-JP" altLang="en-US" b="1" dirty="0" smtClean="0"/>
                        <a:t>第４章のまとめ</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1765227167"/>
                  </a:ext>
                </a:extLst>
              </a:tr>
              <a:tr h="370840">
                <a:tc>
                  <a:txBody>
                    <a:bodyPr/>
                    <a:lstStyle/>
                    <a:p>
                      <a:r>
                        <a:rPr kumimoji="1" lang="ja-JP" altLang="en-US" b="1" dirty="0" smtClean="0"/>
                        <a:t>４．８</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850611655"/>
                  </a:ext>
                </a:extLst>
              </a:tr>
              <a:tr h="370840">
                <a:tc>
                  <a:txBody>
                    <a:bodyPr/>
                    <a:lstStyle/>
                    <a:p>
                      <a:r>
                        <a:rPr kumimoji="1" lang="ja-JP" altLang="en-US" b="1" dirty="0" smtClean="0"/>
                        <a:t>４．９</a:t>
                      </a:r>
                      <a:endParaRPr kumimoji="1" lang="ja-JP" altLang="en-US" b="1" dirty="0"/>
                    </a:p>
                  </a:txBody>
                  <a:tcPr>
                    <a:solidFill>
                      <a:schemeClr val="accent6">
                        <a:lumMod val="60000"/>
                        <a:lumOff val="40000"/>
                      </a:schemeClr>
                    </a:solidFill>
                  </a:tcPr>
                </a:tc>
                <a:tc>
                  <a:txBody>
                    <a:bodyPr/>
                    <a:lstStyle/>
                    <a:p>
                      <a:r>
                        <a:rPr kumimoji="1" lang="ja-JP" altLang="en-US" b="1" dirty="0" smtClean="0"/>
                        <a:t>練習問題の解答</a:t>
                      </a:r>
                      <a:endParaRPr kumimoji="1" lang="ja-JP" altLang="en-US" b="1" dirty="0"/>
                    </a:p>
                  </a:txBody>
                  <a:tcPr>
                    <a:solidFill>
                      <a:schemeClr val="accent6">
                        <a:lumMod val="20000"/>
                        <a:lumOff val="80000"/>
                      </a:schemeClr>
                    </a:solidFill>
                  </a:tcPr>
                </a:tc>
                <a:extLst>
                  <a:ext uri="{0D108BD9-81ED-4DB2-BD59-A6C34878D82A}">
                    <a16:rowId xmlns:a16="http://schemas.microsoft.com/office/drawing/2014/main" val="2063640445"/>
                  </a:ext>
                </a:extLst>
              </a:tr>
            </a:tbl>
          </a:graphicData>
        </a:graphic>
      </p:graphicFrame>
      <p:sp>
        <p:nvSpPr>
          <p:cNvPr id="3" name="楕円 2"/>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P91</a:t>
            </a:r>
            <a:endParaRPr kumimoji="1" lang="ja-JP" altLang="en-US" b="1" dirty="0"/>
          </a:p>
        </p:txBody>
      </p:sp>
    </p:spTree>
    <p:extLst>
      <p:ext uri="{BB962C8B-B14F-4D97-AF65-F5344CB8AC3E}">
        <p14:creationId xmlns:p14="http://schemas.microsoft.com/office/powerpoint/2010/main" val="1791042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369332"/>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df[</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派閥</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4-12 </a:t>
            </a:r>
            <a:r>
              <a:rPr lang="ja-JP" altLang="en-US" b="1" smtClean="0">
                <a:solidFill>
                  <a:srgbClr val="000000"/>
                </a:solidFill>
                <a:latin typeface="Courier New" panose="02070309020205020404" pitchFamily="49" charset="0"/>
              </a:rPr>
              <a:t>１次元データを扱う </a:t>
            </a:r>
            <a:r>
              <a:rPr lang="en-US" altLang="ja-JP" b="1" smtClean="0">
                <a:solidFill>
                  <a:srgbClr val="000000"/>
                </a:solidFill>
                <a:latin typeface="Courier New" panose="02070309020205020404" pitchFamily="49" charset="0"/>
              </a:rPr>
              <a:t>Series </a:t>
            </a:r>
            <a:r>
              <a:rPr lang="ja-JP" altLang="en-US" b="1" smtClean="0">
                <a:solidFill>
                  <a:srgbClr val="000000"/>
                </a:solidFill>
                <a:latin typeface="Courier New" panose="02070309020205020404" pitchFamily="49" charset="0"/>
              </a:rPr>
              <a:t>型</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143" y="1885150"/>
            <a:ext cx="3041432" cy="4457991"/>
          </a:xfrm>
          <a:prstGeom prst="rect">
            <a:avLst/>
          </a:prstGeom>
        </p:spPr>
      </p:pic>
      <p:sp>
        <p:nvSpPr>
          <p:cNvPr id="5" name="正方形/長方形 4"/>
          <p:cNvSpPr/>
          <p:nvPr/>
        </p:nvSpPr>
        <p:spPr>
          <a:xfrm>
            <a:off x="7045351" y="1885150"/>
            <a:ext cx="779228" cy="44579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1132431" y="2409245"/>
            <a:ext cx="4251097" cy="770294"/>
          </a:xfrm>
          <a:prstGeom prst="wedgeRectCallout">
            <a:avLst>
              <a:gd name="adj1" fmla="val 91509"/>
              <a:gd name="adj2" fmla="val 14006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tx1"/>
                </a:solidFill>
              </a:rPr>
              <a:t>インデックスのみ表示される</a:t>
            </a:r>
            <a:endParaRPr lang="en-US" altLang="ja-JP" b="1" smtClean="0">
              <a:solidFill>
                <a:schemeClr val="tx1"/>
              </a:solidFill>
            </a:endParaRPr>
          </a:p>
          <a:p>
            <a:pPr algn="ctr"/>
            <a:r>
              <a:rPr kumimoji="1" lang="ja-JP" altLang="en-US" b="1" smtClean="0">
                <a:solidFill>
                  <a:schemeClr val="tx1"/>
                </a:solidFill>
              </a:rPr>
              <a:t>（列名は存在しない）</a:t>
            </a:r>
            <a:endParaRPr kumimoji="1" lang="ja-JP" altLang="en-US" b="1">
              <a:solidFill>
                <a:schemeClr val="tx1"/>
              </a:solidFill>
            </a:endParaRPr>
          </a:p>
        </p:txBody>
      </p:sp>
      <p:sp>
        <p:nvSpPr>
          <p:cNvPr id="8" name="楕円 7"/>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P105</a:t>
            </a:r>
            <a:endParaRPr kumimoji="1" lang="ja-JP" altLang="en-US" b="1" dirty="0"/>
          </a:p>
        </p:txBody>
      </p:sp>
      <p:sp>
        <p:nvSpPr>
          <p:cNvPr id="9" name="正方形/長方形 8"/>
          <p:cNvSpPr/>
          <p:nvPr/>
        </p:nvSpPr>
        <p:spPr>
          <a:xfrm>
            <a:off x="5383528" y="168195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824911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0259" y="623428"/>
            <a:ext cx="10711831" cy="2893100"/>
          </a:xfrm>
          <a:prstGeom prst="rect">
            <a:avLst/>
          </a:prstGeom>
          <a:solidFill>
            <a:schemeClr val="accent4">
              <a:lumMod val="20000"/>
              <a:lumOff val="80000"/>
            </a:schemeClr>
          </a:solidFill>
        </p:spPr>
        <p:txBody>
          <a:bodyPr wrap="square" rtlCol="0">
            <a:spAutoFit/>
          </a:bodyPr>
          <a:lstStyle/>
          <a:p>
            <a:r>
              <a:rPr lang="ja-JP" altLang="en-US" sz="2000" b="1"/>
              <a:t>１</a:t>
            </a:r>
            <a:r>
              <a:rPr lang="ja-JP" altLang="en-US" sz="2000" b="1" smtClean="0"/>
              <a:t>つの列／複数列を参照</a:t>
            </a:r>
            <a:endParaRPr kumimoji="1" lang="en-US" altLang="ja-JP" sz="2000" b="1" smtClean="0"/>
          </a:p>
          <a:p>
            <a:endParaRPr lang="en-US" altLang="ja-JP"/>
          </a:p>
          <a:p>
            <a:r>
              <a:rPr lang="ja-JP" altLang="en-US" b="1" smtClean="0">
                <a:solidFill>
                  <a:srgbClr val="0070C0"/>
                </a:solidFill>
              </a:rPr>
              <a:t>・１つの列だけを参照</a:t>
            </a:r>
            <a:endParaRPr lang="en-US" altLang="ja-JP" b="1" smtClean="0">
              <a:solidFill>
                <a:srgbClr val="0070C0"/>
              </a:solidFill>
            </a:endParaRPr>
          </a:p>
          <a:p>
            <a:r>
              <a:rPr lang="ja-JP" altLang="en-US" b="1">
                <a:solidFill>
                  <a:srgbClr val="0070C0"/>
                </a:solidFill>
              </a:rPr>
              <a:t>　</a:t>
            </a:r>
            <a:r>
              <a:rPr lang="ja-JP" altLang="en-US" b="1" smtClean="0">
                <a:solidFill>
                  <a:srgbClr val="0070C0"/>
                </a:solidFill>
              </a:rPr>
              <a:t>　データフレーム</a:t>
            </a:r>
            <a:r>
              <a:rPr lang="en-US" altLang="ja-JP" b="1" smtClean="0">
                <a:solidFill>
                  <a:srgbClr val="0070C0"/>
                </a:solidFill>
              </a:rPr>
              <a:t>[ ‘</a:t>
            </a:r>
            <a:r>
              <a:rPr lang="ja-JP" altLang="en-US" b="1" smtClean="0">
                <a:solidFill>
                  <a:srgbClr val="0070C0"/>
                </a:solidFill>
              </a:rPr>
              <a:t>列名</a:t>
            </a:r>
            <a:r>
              <a:rPr lang="en-US" altLang="ja-JP" b="1" smtClean="0">
                <a:solidFill>
                  <a:srgbClr val="0070C0"/>
                </a:solidFill>
              </a:rPr>
              <a:t>’ ]</a:t>
            </a:r>
          </a:p>
          <a:p>
            <a:endParaRPr lang="en-US" altLang="ja-JP" b="1">
              <a:solidFill>
                <a:srgbClr val="0070C0"/>
              </a:solidFill>
            </a:endParaRPr>
          </a:p>
          <a:p>
            <a:endParaRPr lang="en-US" altLang="ja-JP" b="1" smtClean="0">
              <a:solidFill>
                <a:srgbClr val="0070C0"/>
              </a:solidFill>
            </a:endParaRPr>
          </a:p>
          <a:p>
            <a:r>
              <a:rPr lang="ja-JP" altLang="en-US" b="1" smtClean="0">
                <a:solidFill>
                  <a:srgbClr val="0070C0"/>
                </a:solidFill>
              </a:rPr>
              <a:t>・複数列を一括で参照</a:t>
            </a:r>
            <a:endParaRPr lang="en-US" altLang="ja-JP" b="1" smtClean="0">
              <a:solidFill>
                <a:srgbClr val="0070C0"/>
              </a:solidFill>
            </a:endParaRPr>
          </a:p>
          <a:p>
            <a:r>
              <a:rPr lang="ja-JP" altLang="en-US" b="1" smtClean="0">
                <a:solidFill>
                  <a:srgbClr val="0070C0"/>
                </a:solidFill>
              </a:rPr>
              <a:t>　　データフレーム</a:t>
            </a:r>
            <a:r>
              <a:rPr lang="en-US" altLang="ja-JP" b="1" smtClean="0">
                <a:solidFill>
                  <a:srgbClr val="0070C0"/>
                </a:solidFill>
              </a:rPr>
              <a:t>[ </a:t>
            </a:r>
            <a:r>
              <a:rPr lang="ja-JP" altLang="en-US" b="1" smtClean="0">
                <a:solidFill>
                  <a:srgbClr val="0070C0"/>
                </a:solidFill>
              </a:rPr>
              <a:t>列名のリスト </a:t>
            </a:r>
            <a:r>
              <a:rPr lang="en-US" altLang="ja-JP" b="1" smtClean="0">
                <a:solidFill>
                  <a:srgbClr val="0070C0"/>
                </a:solidFill>
              </a:rPr>
              <a:t>]</a:t>
            </a:r>
          </a:p>
          <a:p>
            <a:endParaRPr lang="en-US" altLang="ja-JP" b="1">
              <a:solidFill>
                <a:srgbClr val="0070C0"/>
              </a:solidFill>
            </a:endParaRPr>
          </a:p>
          <a:p>
            <a:r>
              <a:rPr lang="en-US" altLang="ja-JP" b="1" smtClean="0">
                <a:solidFill>
                  <a:srgbClr val="0070C0"/>
                </a:solidFill>
              </a:rPr>
              <a:t>※ </a:t>
            </a:r>
            <a:r>
              <a:rPr lang="ja-JP" altLang="en-US" b="1" smtClean="0">
                <a:solidFill>
                  <a:srgbClr val="0070C0"/>
                </a:solidFill>
              </a:rPr>
              <a:t>１つの列名だけ指定した場合は、１次元データのシリーズとして取得される。</a:t>
            </a:r>
            <a:endParaRPr lang="en-US" altLang="ja-JP" b="1" smtClean="0">
              <a:solidFill>
                <a:srgbClr val="0070C0"/>
              </a:solidFill>
            </a:endParaRPr>
          </a:p>
        </p:txBody>
      </p:sp>
      <p:sp>
        <p:nvSpPr>
          <p:cNvPr id="3" name="正方形/長方形 2"/>
          <p:cNvSpPr/>
          <p:nvPr/>
        </p:nvSpPr>
        <p:spPr>
          <a:xfrm>
            <a:off x="1281409" y="1511380"/>
            <a:ext cx="2842017"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281409" y="2603967"/>
            <a:ext cx="3523504" cy="272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P106</a:t>
            </a:r>
            <a:endParaRPr kumimoji="1" lang="ja-JP" altLang="en-US" b="1" dirty="0"/>
          </a:p>
        </p:txBody>
      </p:sp>
    </p:spTree>
    <p:extLst>
      <p:ext uri="{BB962C8B-B14F-4D97-AF65-F5344CB8AC3E}">
        <p14:creationId xmlns:p14="http://schemas.microsoft.com/office/powerpoint/2010/main" val="105591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20259" y="1343863"/>
            <a:ext cx="10711831" cy="1508105"/>
          </a:xfrm>
          <a:prstGeom prst="rect">
            <a:avLst/>
          </a:prstGeom>
          <a:solidFill>
            <a:schemeClr val="accent4">
              <a:lumMod val="20000"/>
              <a:lumOff val="80000"/>
            </a:schemeClr>
          </a:solidFill>
        </p:spPr>
        <p:txBody>
          <a:bodyPr wrap="square" rtlCol="0">
            <a:spAutoFit/>
          </a:bodyPr>
          <a:lstStyle/>
          <a:p>
            <a:r>
              <a:rPr lang="ja-JP" altLang="en-US" sz="2000" b="1"/>
              <a:t>この節</a:t>
            </a:r>
            <a:r>
              <a:rPr lang="ja-JP" altLang="en-US" sz="2000" b="1" smtClean="0"/>
              <a:t>のポイント</a:t>
            </a:r>
            <a:endParaRPr kumimoji="1" lang="en-US" altLang="ja-JP" sz="2000" b="1" smtClean="0"/>
          </a:p>
          <a:p>
            <a:endParaRPr lang="en-US" altLang="ja-JP"/>
          </a:p>
          <a:p>
            <a:r>
              <a:rPr lang="ja-JP" altLang="en-US" b="1" smtClean="0">
                <a:solidFill>
                  <a:srgbClr val="0070C0"/>
                </a:solidFill>
              </a:rPr>
              <a:t>・</a:t>
            </a:r>
            <a:r>
              <a:rPr lang="ja-JP" altLang="en-US" b="1">
                <a:solidFill>
                  <a:srgbClr val="0070C0"/>
                </a:solidFill>
              </a:rPr>
              <a:t>外部</a:t>
            </a:r>
            <a:r>
              <a:rPr lang="ja-JP" altLang="en-US" b="1" smtClean="0">
                <a:solidFill>
                  <a:srgbClr val="0070C0"/>
                </a:solidFill>
              </a:rPr>
              <a:t>ライブラリの</a:t>
            </a:r>
            <a:r>
              <a:rPr lang="en-US" altLang="ja-JP" b="1" smtClean="0">
                <a:solidFill>
                  <a:srgbClr val="0070C0"/>
                </a:solidFill>
              </a:rPr>
              <a:t>pandas</a:t>
            </a:r>
            <a:r>
              <a:rPr lang="ja-JP" altLang="en-US" b="1" smtClean="0">
                <a:solidFill>
                  <a:srgbClr val="0070C0"/>
                </a:solidFill>
              </a:rPr>
              <a:t>を使うと、表データを柔軟に扱うことができる。</a:t>
            </a:r>
            <a:endParaRPr lang="en-US" altLang="ja-JP" b="1" smtClean="0">
              <a:solidFill>
                <a:srgbClr val="0070C0"/>
              </a:solidFill>
            </a:endParaRPr>
          </a:p>
          <a:p>
            <a:r>
              <a:rPr lang="ja-JP" altLang="en-US" b="1" smtClean="0">
                <a:solidFill>
                  <a:srgbClr val="0070C0"/>
                </a:solidFill>
              </a:rPr>
              <a:t>・</a:t>
            </a:r>
            <a:r>
              <a:rPr lang="en-US" altLang="ja-JP" b="1" smtClean="0">
                <a:solidFill>
                  <a:srgbClr val="0070C0"/>
                </a:solidFill>
              </a:rPr>
              <a:t>pandas</a:t>
            </a:r>
            <a:r>
              <a:rPr lang="ja-JP" altLang="en-US" b="1" smtClean="0">
                <a:solidFill>
                  <a:srgbClr val="0070C0"/>
                </a:solidFill>
              </a:rPr>
              <a:t>において、１次元の単純なデータ集合を「シリーズ」と呼ぶ。</a:t>
            </a:r>
            <a:endParaRPr lang="en-US" altLang="ja-JP" b="1" smtClean="0">
              <a:solidFill>
                <a:srgbClr val="0070C0"/>
              </a:solidFill>
            </a:endParaRPr>
          </a:p>
          <a:p>
            <a:r>
              <a:rPr lang="ja-JP" altLang="en-US" b="1" smtClean="0">
                <a:solidFill>
                  <a:srgbClr val="0070C0"/>
                </a:solidFill>
              </a:rPr>
              <a:t>・</a:t>
            </a:r>
            <a:r>
              <a:rPr lang="en-US" altLang="ja-JP" b="1" smtClean="0">
                <a:solidFill>
                  <a:srgbClr val="0070C0"/>
                </a:solidFill>
              </a:rPr>
              <a:t>pandas</a:t>
            </a:r>
            <a:r>
              <a:rPr lang="ja-JP" altLang="en-US" b="1" smtClean="0">
                <a:solidFill>
                  <a:srgbClr val="0070C0"/>
                </a:solidFill>
              </a:rPr>
              <a:t>において、２次元の表形式のデータを「データフレーム」と呼ぶ。</a:t>
            </a:r>
            <a:endParaRPr lang="en-US" altLang="ja-JP" b="1" smtClean="0">
              <a:solidFill>
                <a:srgbClr val="0070C0"/>
              </a:solidFill>
            </a:endParaRPr>
          </a:p>
        </p:txBody>
      </p:sp>
      <p:sp>
        <p:nvSpPr>
          <p:cNvPr id="3" name="楕円 2"/>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P106</a:t>
            </a:r>
            <a:endParaRPr kumimoji="1" lang="ja-JP" altLang="en-US" b="1" dirty="0"/>
          </a:p>
        </p:txBody>
      </p:sp>
    </p:spTree>
    <p:extLst>
      <p:ext uri="{BB962C8B-B14F-4D97-AF65-F5344CB8AC3E}">
        <p14:creationId xmlns:p14="http://schemas.microsoft.com/office/powerpoint/2010/main" val="162302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385457" y="1413163"/>
            <a:ext cx="2937773"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実習問題➀</a:t>
            </a:r>
            <a:endParaRPr kumimoji="1" lang="ja-JP" altLang="en-US" b="1" dirty="0"/>
          </a:p>
        </p:txBody>
      </p:sp>
      <p:sp>
        <p:nvSpPr>
          <p:cNvPr id="5" name="テキスト ボックス 4"/>
          <p:cNvSpPr txBox="1"/>
          <p:nvPr/>
        </p:nvSpPr>
        <p:spPr>
          <a:xfrm>
            <a:off x="1385457" y="1838037"/>
            <a:ext cx="7629236" cy="923330"/>
          </a:xfrm>
          <a:prstGeom prst="rect">
            <a:avLst/>
          </a:prstGeom>
          <a:solidFill>
            <a:schemeClr val="accent2">
              <a:lumMod val="40000"/>
              <a:lumOff val="60000"/>
            </a:schemeClr>
          </a:solidFill>
        </p:spPr>
        <p:txBody>
          <a:bodyPr wrap="square" rtlCol="0">
            <a:spAutoFit/>
          </a:bodyPr>
          <a:lstStyle/>
          <a:p>
            <a:r>
              <a:rPr lang="ja-JP" altLang="en-US" b="1" dirty="0" smtClean="0"/>
              <a:t>ノートブック </a:t>
            </a:r>
            <a:r>
              <a:rPr lang="en-US" altLang="ja-JP" b="1" dirty="0" smtClean="0"/>
              <a:t>pandas_ex_1_stu.ipynb </a:t>
            </a:r>
            <a:r>
              <a:rPr lang="ja-JP" altLang="en-US" b="1" dirty="0" smtClean="0"/>
              <a:t>を</a:t>
            </a:r>
            <a:r>
              <a:rPr lang="en-US" altLang="ja-JP" b="1" dirty="0" err="1" smtClean="0"/>
              <a:t>Colab</a:t>
            </a:r>
            <a:r>
              <a:rPr lang="ja-JP" altLang="en-US" b="1" dirty="0" smtClean="0"/>
              <a:t>にアップロードし</a:t>
            </a:r>
            <a:endParaRPr lang="en-US" altLang="ja-JP" b="1" dirty="0" smtClean="0"/>
          </a:p>
          <a:p>
            <a:r>
              <a:rPr kumimoji="1" lang="ja-JP" altLang="en-US" b="1" dirty="0"/>
              <a:t>問題文</a:t>
            </a:r>
            <a:r>
              <a:rPr kumimoji="1" lang="ja-JP" altLang="en-US" b="1" dirty="0" smtClean="0"/>
              <a:t>とコメントに従ってプログラムを実装して提出してください。</a:t>
            </a:r>
            <a:endParaRPr kumimoji="1" lang="en-US" altLang="ja-JP" b="1" dirty="0" smtClean="0"/>
          </a:p>
          <a:p>
            <a:r>
              <a:rPr lang="ja-JP" altLang="en-US" b="1" dirty="0"/>
              <a:t>ファイル名</a:t>
            </a:r>
            <a:r>
              <a:rPr lang="ja-JP" altLang="en-US" b="1" dirty="0" smtClean="0"/>
              <a:t>は、</a:t>
            </a:r>
            <a:r>
              <a:rPr lang="en-US" altLang="ja-JP" b="1" dirty="0" smtClean="0"/>
              <a:t>pandas_ex_1_</a:t>
            </a:r>
            <a:r>
              <a:rPr lang="ja-JP" altLang="en-US" b="1" dirty="0"/>
              <a:t>学</a:t>
            </a:r>
            <a:r>
              <a:rPr lang="ja-JP" altLang="en-US" b="1" dirty="0" smtClean="0"/>
              <a:t>校名</a:t>
            </a:r>
            <a:r>
              <a:rPr lang="en-US" altLang="ja-JP" b="1" dirty="0" smtClean="0"/>
              <a:t>_</a:t>
            </a:r>
            <a:r>
              <a:rPr lang="ja-JP" altLang="en-US" b="1" dirty="0" smtClean="0"/>
              <a:t>氏名</a:t>
            </a:r>
            <a:r>
              <a:rPr lang="en-US" altLang="ja-JP" b="1" dirty="0" smtClean="0"/>
              <a:t>.</a:t>
            </a:r>
            <a:r>
              <a:rPr lang="en-US" altLang="ja-JP" b="1" dirty="0" err="1" smtClean="0"/>
              <a:t>ipynb</a:t>
            </a:r>
            <a:r>
              <a:rPr lang="en-US" altLang="ja-JP" b="1" dirty="0" smtClean="0"/>
              <a:t> </a:t>
            </a:r>
            <a:r>
              <a:rPr lang="ja-JP" altLang="en-US" b="1" dirty="0" smtClean="0"/>
              <a:t>とします。</a:t>
            </a:r>
            <a:endParaRPr kumimoji="1" lang="en-US" altLang="ja-JP" b="1" dirty="0" smtClean="0"/>
          </a:p>
        </p:txBody>
      </p:sp>
      <p:sp>
        <p:nvSpPr>
          <p:cNvPr id="6" name="ホームベース 5"/>
          <p:cNvSpPr/>
          <p:nvPr/>
        </p:nvSpPr>
        <p:spPr>
          <a:xfrm>
            <a:off x="1385457" y="3232423"/>
            <a:ext cx="2937773"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実習問題➁</a:t>
            </a:r>
            <a:endParaRPr kumimoji="1" lang="ja-JP" altLang="en-US" b="1" dirty="0"/>
          </a:p>
        </p:txBody>
      </p:sp>
      <p:sp>
        <p:nvSpPr>
          <p:cNvPr id="7" name="テキスト ボックス 6"/>
          <p:cNvSpPr txBox="1"/>
          <p:nvPr/>
        </p:nvSpPr>
        <p:spPr>
          <a:xfrm>
            <a:off x="1385457" y="3657297"/>
            <a:ext cx="7629236" cy="923330"/>
          </a:xfrm>
          <a:prstGeom prst="rect">
            <a:avLst/>
          </a:prstGeom>
          <a:solidFill>
            <a:schemeClr val="accent2">
              <a:lumMod val="40000"/>
              <a:lumOff val="60000"/>
            </a:schemeClr>
          </a:solidFill>
        </p:spPr>
        <p:txBody>
          <a:bodyPr wrap="square" rtlCol="0">
            <a:spAutoFit/>
          </a:bodyPr>
          <a:lstStyle/>
          <a:p>
            <a:r>
              <a:rPr lang="ja-JP" altLang="en-US" b="1" dirty="0" smtClean="0"/>
              <a:t>ノートブック </a:t>
            </a:r>
            <a:r>
              <a:rPr lang="en-US" altLang="ja-JP" b="1" dirty="0" smtClean="0"/>
              <a:t>pandas_ex_2_stu.ipynb </a:t>
            </a:r>
            <a:r>
              <a:rPr lang="ja-JP" altLang="en-US" b="1" dirty="0" smtClean="0"/>
              <a:t>を</a:t>
            </a:r>
            <a:r>
              <a:rPr lang="en-US" altLang="ja-JP" b="1" dirty="0" err="1" smtClean="0"/>
              <a:t>Colab</a:t>
            </a:r>
            <a:r>
              <a:rPr lang="ja-JP" altLang="en-US" b="1" dirty="0" smtClean="0"/>
              <a:t>にアップロードし</a:t>
            </a:r>
            <a:endParaRPr lang="en-US" altLang="ja-JP" b="1" dirty="0" smtClean="0"/>
          </a:p>
          <a:p>
            <a:r>
              <a:rPr kumimoji="1" lang="ja-JP" altLang="en-US" b="1" dirty="0"/>
              <a:t>問題文</a:t>
            </a:r>
            <a:r>
              <a:rPr kumimoji="1" lang="ja-JP" altLang="en-US" b="1" dirty="0" smtClean="0"/>
              <a:t>とコメントに従ってプログラムを実装して提出してください。</a:t>
            </a:r>
            <a:endParaRPr kumimoji="1" lang="en-US" altLang="ja-JP" b="1" dirty="0" smtClean="0"/>
          </a:p>
          <a:p>
            <a:r>
              <a:rPr lang="ja-JP" altLang="en-US" b="1" dirty="0"/>
              <a:t>ファイル名</a:t>
            </a:r>
            <a:r>
              <a:rPr lang="ja-JP" altLang="en-US" b="1" dirty="0" smtClean="0"/>
              <a:t>は、</a:t>
            </a:r>
            <a:r>
              <a:rPr lang="en-US" altLang="ja-JP" b="1" dirty="0" smtClean="0"/>
              <a:t>pandas_ex_2_</a:t>
            </a:r>
            <a:r>
              <a:rPr lang="ja-JP" altLang="en-US" b="1" dirty="0"/>
              <a:t>学</a:t>
            </a:r>
            <a:r>
              <a:rPr lang="ja-JP" altLang="en-US" b="1" dirty="0" smtClean="0"/>
              <a:t>校名</a:t>
            </a:r>
            <a:r>
              <a:rPr lang="en-US" altLang="ja-JP" b="1" dirty="0" smtClean="0"/>
              <a:t>_</a:t>
            </a:r>
            <a:r>
              <a:rPr lang="ja-JP" altLang="en-US" b="1" dirty="0" smtClean="0"/>
              <a:t>氏名</a:t>
            </a:r>
            <a:r>
              <a:rPr lang="en-US" altLang="ja-JP" b="1" dirty="0" smtClean="0"/>
              <a:t>.</a:t>
            </a:r>
            <a:r>
              <a:rPr lang="en-US" altLang="ja-JP" b="1" dirty="0" err="1" smtClean="0"/>
              <a:t>ipynb</a:t>
            </a:r>
            <a:r>
              <a:rPr lang="en-US" altLang="ja-JP" b="1" dirty="0" smtClean="0"/>
              <a:t> </a:t>
            </a:r>
            <a:r>
              <a:rPr lang="ja-JP" altLang="en-US" b="1" dirty="0" smtClean="0"/>
              <a:t>とします。</a:t>
            </a:r>
            <a:endParaRPr kumimoji="1" lang="en-US" altLang="ja-JP" b="1" dirty="0" smtClean="0"/>
          </a:p>
        </p:txBody>
      </p:sp>
      <p:sp>
        <p:nvSpPr>
          <p:cNvPr id="8" name="ホームベース 7"/>
          <p:cNvSpPr/>
          <p:nvPr/>
        </p:nvSpPr>
        <p:spPr>
          <a:xfrm>
            <a:off x="914401" y="614218"/>
            <a:ext cx="2937773"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Pandas</a:t>
            </a:r>
            <a:r>
              <a:rPr lang="ja-JP" altLang="en-US" b="1" dirty="0"/>
              <a:t>実習問題</a:t>
            </a:r>
            <a:endParaRPr kumimoji="1" lang="ja-JP" altLang="en-US" b="1" dirty="0"/>
          </a:p>
        </p:txBody>
      </p:sp>
    </p:spTree>
    <p:extLst>
      <p:ext uri="{BB962C8B-B14F-4D97-AF65-F5344CB8AC3E}">
        <p14:creationId xmlns:p14="http://schemas.microsoft.com/office/powerpoint/2010/main" val="107717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83" y="1390993"/>
            <a:ext cx="7274624" cy="5392805"/>
          </a:xfrm>
          <a:prstGeom prst="rect">
            <a:avLst/>
          </a:prstGeom>
        </p:spPr>
      </p:pic>
      <p:sp>
        <p:nvSpPr>
          <p:cNvPr id="3" name="ホームベース 2"/>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a:t>３</a:t>
            </a:r>
            <a:endParaRPr kumimoji="1" lang="ja-JP" altLang="en-US" b="1" dirty="0"/>
          </a:p>
        </p:txBody>
      </p:sp>
      <p:sp>
        <p:nvSpPr>
          <p:cNvPr id="4" name="山形 3"/>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bg1"/>
                </a:solidFill>
              </a:rPr>
              <a:t>データの前処理</a:t>
            </a:r>
            <a:endParaRPr kumimoji="1" lang="ja-JP" altLang="en-US" b="1" dirty="0">
              <a:solidFill>
                <a:schemeClr val="bg1"/>
              </a:solidFill>
            </a:endParaRPr>
          </a:p>
        </p:txBody>
      </p:sp>
      <p:sp>
        <p:nvSpPr>
          <p:cNvPr id="5" name="山形 4"/>
          <p:cNvSpPr/>
          <p:nvPr/>
        </p:nvSpPr>
        <p:spPr>
          <a:xfrm>
            <a:off x="5648031" y="332508"/>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P107</a:t>
            </a:r>
            <a:r>
              <a:rPr kumimoji="1" lang="ja-JP" altLang="en-US" b="1" dirty="0" smtClean="0">
                <a:solidFill>
                  <a:schemeClr val="bg1"/>
                </a:solidFill>
              </a:rPr>
              <a:t>～</a:t>
            </a:r>
            <a:r>
              <a:rPr kumimoji="1" lang="en-US" altLang="ja-JP" b="1" dirty="0" smtClean="0">
                <a:solidFill>
                  <a:schemeClr val="bg1"/>
                </a:solidFill>
              </a:rPr>
              <a:t>P109</a:t>
            </a:r>
            <a:endParaRPr kumimoji="1" lang="en-US" altLang="ja-JP" b="1" dirty="0" smtClean="0">
              <a:solidFill>
                <a:schemeClr val="bg1"/>
              </a:solidFill>
            </a:endParaRPr>
          </a:p>
        </p:txBody>
      </p:sp>
      <p:sp>
        <p:nvSpPr>
          <p:cNvPr id="6" name="ホームベース 5"/>
          <p:cNvSpPr/>
          <p:nvPr/>
        </p:nvSpPr>
        <p:spPr>
          <a:xfrm>
            <a:off x="397164" y="845126"/>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a:t>３．１</a:t>
            </a:r>
            <a:endParaRPr kumimoji="1" lang="ja-JP" altLang="en-US" b="1" dirty="0"/>
          </a:p>
        </p:txBody>
      </p:sp>
      <p:sp>
        <p:nvSpPr>
          <p:cNvPr id="7" name="山形 6"/>
          <p:cNvSpPr/>
          <p:nvPr/>
        </p:nvSpPr>
        <p:spPr>
          <a:xfrm>
            <a:off x="1736432" y="845126"/>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特徴量と正解データ</a:t>
            </a:r>
            <a:endParaRPr kumimoji="1" lang="ja-JP" altLang="en-US" b="1" dirty="0">
              <a:solidFill>
                <a:schemeClr val="bg1"/>
              </a:solidFill>
            </a:endParaRPr>
          </a:p>
        </p:txBody>
      </p:sp>
      <p:sp>
        <p:nvSpPr>
          <p:cNvPr id="8" name="山形 7"/>
          <p:cNvSpPr/>
          <p:nvPr/>
        </p:nvSpPr>
        <p:spPr>
          <a:xfrm>
            <a:off x="5648031" y="845126"/>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P107</a:t>
            </a:r>
            <a:r>
              <a:rPr kumimoji="1" lang="ja-JP" altLang="en-US" b="1" dirty="0" smtClean="0">
                <a:solidFill>
                  <a:schemeClr val="bg1"/>
                </a:solidFill>
              </a:rPr>
              <a:t>～</a:t>
            </a:r>
            <a:r>
              <a:rPr kumimoji="1" lang="en-US" altLang="ja-JP" b="1" dirty="0" smtClean="0">
                <a:solidFill>
                  <a:schemeClr val="bg1"/>
                </a:solidFill>
              </a:rPr>
              <a:t>P109</a:t>
            </a:r>
            <a:endParaRPr kumimoji="1" lang="en-US" altLang="ja-JP" b="1" dirty="0" smtClean="0">
              <a:solidFill>
                <a:schemeClr val="bg1"/>
              </a:solidFill>
            </a:endParaRPr>
          </a:p>
        </p:txBody>
      </p:sp>
      <p:sp>
        <p:nvSpPr>
          <p:cNvPr id="9" name="楕円 8"/>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P107</a:t>
            </a:r>
            <a:endParaRPr kumimoji="1" lang="ja-JP" altLang="en-US" b="1" dirty="0"/>
          </a:p>
        </p:txBody>
      </p:sp>
    </p:spTree>
    <p:extLst>
      <p:ext uri="{BB962C8B-B14F-4D97-AF65-F5344CB8AC3E}">
        <p14:creationId xmlns:p14="http://schemas.microsoft.com/office/powerpoint/2010/main" val="66196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622852" y="1146486"/>
            <a:ext cx="7821433" cy="1200329"/>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特徴量の列を参照して </a:t>
            </a:r>
            <a:r>
              <a:rPr lang="en-US" altLang="ja-JP" b="1">
                <a:solidFill>
                  <a:srgbClr val="008000"/>
                </a:solidFill>
                <a:latin typeface="Courier New" panose="02070309020205020404" pitchFamily="49" charset="0"/>
              </a:rPr>
              <a:t>x</a:t>
            </a:r>
            <a:r>
              <a:rPr lang="ja-JP" altLang="en-US" b="1">
                <a:solidFill>
                  <a:srgbClr val="008000"/>
                </a:solidFill>
                <a:latin typeface="Courier New" panose="02070309020205020404" pitchFamily="49" charset="0"/>
              </a:rPr>
              <a:t>に代入</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xcol =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身長</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体重</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年代</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x = df[xcol]</a:t>
            </a:r>
          </a:p>
          <a:p>
            <a:r>
              <a:rPr lang="en-US" altLang="ja-JP" b="1">
                <a:solidFill>
                  <a:srgbClr val="000000"/>
                </a:solidFill>
                <a:latin typeface="Courier New" panose="02070309020205020404" pitchFamily="49" charset="0"/>
              </a:rPr>
              <a:t>x</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622852" y="777154"/>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4-13 </a:t>
            </a:r>
            <a:r>
              <a:rPr lang="ja-JP" altLang="en-US" b="1" smtClean="0">
                <a:solidFill>
                  <a:srgbClr val="000000"/>
                </a:solidFill>
                <a:latin typeface="Courier New" panose="02070309020205020404" pitchFamily="49" charset="0"/>
              </a:rPr>
              <a:t>特徴量を変数ｘに代入</a:t>
            </a:r>
            <a:r>
              <a:rPr lang="en-US" altLang="ja-JP" b="1" smtClean="0">
                <a:solidFill>
                  <a:srgbClr val="000000"/>
                </a:solidFill>
                <a:latin typeface="Courier New" panose="02070309020205020404" pitchFamily="49" charset="0"/>
              </a:rPr>
              <a:t> </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5868" y="1568783"/>
            <a:ext cx="2766695" cy="2727727"/>
          </a:xfrm>
          <a:prstGeom prst="rect">
            <a:avLst/>
          </a:prstGeom>
        </p:spPr>
      </p:pic>
      <p:sp>
        <p:nvSpPr>
          <p:cNvPr id="5" name="正方形/長方形 4"/>
          <p:cNvSpPr/>
          <p:nvPr/>
        </p:nvSpPr>
        <p:spPr>
          <a:xfrm>
            <a:off x="622852" y="3834845"/>
            <a:ext cx="7821433" cy="923330"/>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正解データ（派閥）を参照して、</a:t>
            </a:r>
            <a:r>
              <a:rPr lang="en-US" altLang="ja-JP" b="1">
                <a:solidFill>
                  <a:srgbClr val="008000"/>
                </a:solidFill>
                <a:latin typeface="Courier New" panose="02070309020205020404" pitchFamily="49" charset="0"/>
              </a:rPr>
              <a:t>t</a:t>
            </a:r>
            <a:r>
              <a:rPr lang="ja-JP" altLang="en-US" b="1">
                <a:solidFill>
                  <a:srgbClr val="008000"/>
                </a:solidFill>
                <a:latin typeface="Courier New" panose="02070309020205020404" pitchFamily="49" charset="0"/>
              </a:rPr>
              <a:t>に代入</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t = df[</a:t>
            </a:r>
            <a:r>
              <a:rPr lang="en-US" altLang="ja-JP" b="1">
                <a:solidFill>
                  <a:srgbClr val="A31515"/>
                </a:solidFill>
                <a:latin typeface="Courier New" panose="02070309020205020404" pitchFamily="49" charset="0"/>
              </a:rPr>
              <a:t>'</a:t>
            </a:r>
            <a:r>
              <a:rPr lang="ja-JP" altLang="en-US" b="1">
                <a:solidFill>
                  <a:srgbClr val="A31515"/>
                </a:solidFill>
                <a:latin typeface="Courier New" panose="02070309020205020404" pitchFamily="49" charset="0"/>
              </a:rPr>
              <a:t>派閥</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t</a:t>
            </a:r>
            <a:endParaRPr lang="en-US" altLang="ja-JP" b="1">
              <a:solidFill>
                <a:srgbClr val="000000"/>
              </a:solidFill>
              <a:effectLst/>
              <a:latin typeface="Courier New" panose="02070309020205020404" pitchFamily="49" charset="0"/>
            </a:endParaRPr>
          </a:p>
        </p:txBody>
      </p:sp>
      <p:sp>
        <p:nvSpPr>
          <p:cNvPr id="6" name="正方形/長方形 5"/>
          <p:cNvSpPr/>
          <p:nvPr/>
        </p:nvSpPr>
        <p:spPr>
          <a:xfrm>
            <a:off x="622852" y="3465513"/>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4-14 </a:t>
            </a:r>
            <a:r>
              <a:rPr lang="ja-JP" altLang="en-US" b="1" smtClean="0">
                <a:solidFill>
                  <a:srgbClr val="000000"/>
                </a:solidFill>
                <a:latin typeface="Courier New" panose="02070309020205020404" pitchFamily="49" charset="0"/>
              </a:rPr>
              <a:t>正解データを変数</a:t>
            </a:r>
            <a:r>
              <a:rPr lang="en-US" altLang="ja-JP" b="1" smtClean="0">
                <a:solidFill>
                  <a:srgbClr val="000000"/>
                </a:solidFill>
                <a:latin typeface="Courier New" panose="02070309020205020404" pitchFamily="49" charset="0"/>
              </a:rPr>
              <a:t>t</a:t>
            </a:r>
            <a:r>
              <a:rPr lang="ja-JP" altLang="en-US" b="1" smtClean="0">
                <a:solidFill>
                  <a:srgbClr val="000000"/>
                </a:solidFill>
                <a:latin typeface="Courier New" panose="02070309020205020404" pitchFamily="49" charset="0"/>
              </a:rPr>
              <a:t>に代入</a:t>
            </a:r>
            <a:endParaRPr lang="en-US" altLang="ja-JP" b="1">
              <a:solidFill>
                <a:srgbClr val="000000"/>
              </a:solidFill>
              <a:latin typeface="Courier New" panose="02070309020205020404" pitchFamily="49" charset="0"/>
            </a:endParaRPr>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868" y="4889361"/>
            <a:ext cx="2766695" cy="1742658"/>
          </a:xfrm>
          <a:prstGeom prst="rect">
            <a:avLst/>
          </a:prstGeom>
        </p:spPr>
      </p:pic>
      <p:sp>
        <p:nvSpPr>
          <p:cNvPr id="8" name="楕円 7"/>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P108</a:t>
            </a:r>
            <a:endParaRPr kumimoji="1" lang="ja-JP" altLang="en-US" b="1" dirty="0"/>
          </a:p>
        </p:txBody>
      </p:sp>
      <p:sp>
        <p:nvSpPr>
          <p:cNvPr id="9" name="正方形/長方形 8"/>
          <p:cNvSpPr/>
          <p:nvPr/>
        </p:nvSpPr>
        <p:spPr>
          <a:xfrm>
            <a:off x="8533128" y="1086769"/>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0" name="正方形/長方形 9"/>
          <p:cNvSpPr/>
          <p:nvPr/>
        </p:nvSpPr>
        <p:spPr>
          <a:xfrm>
            <a:off x="8533128" y="429651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528996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45214" y="1863671"/>
            <a:ext cx="7821433" cy="369332"/>
          </a:xfrm>
          <a:prstGeom prst="rect">
            <a:avLst/>
          </a:prstGeom>
          <a:solidFill>
            <a:schemeClr val="accent4">
              <a:lumMod val="20000"/>
              <a:lumOff val="80000"/>
            </a:schemeClr>
          </a:solidFill>
        </p:spPr>
        <p:txBody>
          <a:bodyPr wrap="square">
            <a:spAutoFit/>
          </a:bodyPr>
          <a:lstStyle/>
          <a:p>
            <a:r>
              <a:rPr lang="en-US" altLang="ja-JP" b="1">
                <a:solidFill>
                  <a:srgbClr val="AF00DB"/>
                </a:solidFill>
                <a:latin typeface="Courier New" panose="02070309020205020404" pitchFamily="49" charset="0"/>
              </a:rPr>
              <a:t>from</a:t>
            </a:r>
            <a:r>
              <a:rPr lang="en-US" altLang="ja-JP" b="1">
                <a:solidFill>
                  <a:srgbClr val="000000"/>
                </a:solidFill>
                <a:latin typeface="Courier New" panose="02070309020205020404" pitchFamily="49" charset="0"/>
              </a:rPr>
              <a:t> sklearn </a:t>
            </a:r>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tree</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45214" y="1494339"/>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4-15 tree</a:t>
            </a:r>
            <a:r>
              <a:rPr lang="ja-JP" altLang="en-US" b="1" smtClean="0">
                <a:solidFill>
                  <a:srgbClr val="000000"/>
                </a:solidFill>
                <a:latin typeface="Courier New" panose="02070309020205020404" pitchFamily="49" charset="0"/>
              </a:rPr>
              <a:t>モジュールのインポート</a:t>
            </a:r>
            <a:endParaRPr lang="en-US" altLang="ja-JP" b="1">
              <a:solidFill>
                <a:srgbClr val="000000"/>
              </a:solidFill>
              <a:latin typeface="Courier New" panose="02070309020205020404" pitchFamily="49" charset="0"/>
            </a:endParaRPr>
          </a:p>
        </p:txBody>
      </p:sp>
      <p:sp>
        <p:nvSpPr>
          <p:cNvPr id="4" name="正方形/長方形 3"/>
          <p:cNvSpPr/>
          <p:nvPr/>
        </p:nvSpPr>
        <p:spPr>
          <a:xfrm>
            <a:off x="545214" y="3616570"/>
            <a:ext cx="7821433" cy="1200329"/>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モデルの準備（未学習）</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model = tree.DecisionTreeClassifier(random_state = </a:t>
            </a:r>
            <a:r>
              <a:rPr lang="en-US" altLang="ja-JP" b="1">
                <a:solidFill>
                  <a:srgbClr val="09885A"/>
                </a:solidFill>
                <a:latin typeface="Courier New" panose="02070309020205020404" pitchFamily="49" charset="0"/>
              </a:rPr>
              <a:t>0</a:t>
            </a:r>
            <a:r>
              <a:rPr lang="en-US" altLang="ja-JP" b="1">
                <a:solidFill>
                  <a:srgbClr val="000000"/>
                </a:solidFill>
                <a:latin typeface="Courier New" panose="02070309020205020404" pitchFamily="49" charset="0"/>
              </a:rPr>
              <a:t>)</a:t>
            </a:r>
          </a:p>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学習の実行（</a:t>
            </a:r>
            <a:r>
              <a:rPr lang="en-US" altLang="ja-JP" b="1">
                <a:solidFill>
                  <a:srgbClr val="008000"/>
                </a:solidFill>
                <a:latin typeface="Courier New" panose="02070309020205020404" pitchFamily="49" charset="0"/>
              </a:rPr>
              <a:t>x</a:t>
            </a:r>
            <a:r>
              <a:rPr lang="ja-JP" altLang="en-US" b="1">
                <a:solidFill>
                  <a:srgbClr val="008000"/>
                </a:solidFill>
                <a:latin typeface="Courier New" panose="02070309020205020404" pitchFamily="49" charset="0"/>
              </a:rPr>
              <a:t>、</a:t>
            </a:r>
            <a:r>
              <a:rPr lang="en-US" altLang="ja-JP" b="1">
                <a:solidFill>
                  <a:srgbClr val="008000"/>
                </a:solidFill>
                <a:latin typeface="Courier New" panose="02070309020205020404" pitchFamily="49" charset="0"/>
              </a:rPr>
              <a:t>t</a:t>
            </a:r>
            <a:r>
              <a:rPr lang="ja-JP" altLang="en-US" b="1">
                <a:solidFill>
                  <a:srgbClr val="008000"/>
                </a:solidFill>
                <a:latin typeface="Courier New" panose="02070309020205020404" pitchFamily="49" charset="0"/>
              </a:rPr>
              <a:t>は事前に定義済みの特徴量と正解ラベル）</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model.fit(x,t)</a:t>
            </a:r>
            <a:endParaRPr lang="en-US" altLang="ja-JP" b="1">
              <a:solidFill>
                <a:srgbClr val="000000"/>
              </a:solidFill>
              <a:effectLst/>
              <a:latin typeface="Courier New" panose="02070309020205020404" pitchFamily="49" charset="0"/>
            </a:endParaRPr>
          </a:p>
        </p:txBody>
      </p:sp>
      <p:sp>
        <p:nvSpPr>
          <p:cNvPr id="5" name="正方形/長方形 4"/>
          <p:cNvSpPr/>
          <p:nvPr/>
        </p:nvSpPr>
        <p:spPr>
          <a:xfrm>
            <a:off x="545214" y="3247238"/>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4-16 </a:t>
            </a:r>
            <a:r>
              <a:rPr lang="ja-JP" altLang="en-US" b="1" smtClean="0">
                <a:solidFill>
                  <a:srgbClr val="000000"/>
                </a:solidFill>
                <a:latin typeface="Courier New" panose="02070309020205020404" pitchFamily="49" charset="0"/>
              </a:rPr>
              <a:t>モデルの準備と学習</a:t>
            </a:r>
            <a:endParaRPr lang="en-US" altLang="ja-JP" b="1">
              <a:solidFill>
                <a:srgbClr val="000000"/>
              </a:solidFill>
              <a:latin typeface="Courier New" panose="02070309020205020404" pitchFamily="49" charset="0"/>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232" y="4973794"/>
            <a:ext cx="7569981" cy="1439116"/>
          </a:xfrm>
          <a:prstGeom prst="rect">
            <a:avLst/>
          </a:prstGeom>
        </p:spPr>
      </p:pic>
      <p:sp>
        <p:nvSpPr>
          <p:cNvPr id="7" name="ホームベース 6"/>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a:t>４</a:t>
            </a:r>
            <a:endParaRPr lang="en-US" altLang="ja-JP" b="1" dirty="0" smtClean="0"/>
          </a:p>
        </p:txBody>
      </p:sp>
      <p:sp>
        <p:nvSpPr>
          <p:cNvPr id="8" name="山形 7"/>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bg1"/>
                </a:solidFill>
              </a:rPr>
              <a:t>モデルの準備と機械学習の実行</a:t>
            </a:r>
            <a:endParaRPr kumimoji="1" lang="ja-JP" altLang="en-US" b="1" dirty="0">
              <a:solidFill>
                <a:schemeClr val="bg1"/>
              </a:solidFill>
            </a:endParaRPr>
          </a:p>
        </p:txBody>
      </p:sp>
      <p:sp>
        <p:nvSpPr>
          <p:cNvPr id="9" name="山形 8"/>
          <p:cNvSpPr/>
          <p:nvPr/>
        </p:nvSpPr>
        <p:spPr>
          <a:xfrm>
            <a:off x="5648031" y="332508"/>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P110</a:t>
            </a:r>
            <a:r>
              <a:rPr kumimoji="1" lang="ja-JP" altLang="en-US" b="1" dirty="0" smtClean="0">
                <a:solidFill>
                  <a:schemeClr val="bg1"/>
                </a:solidFill>
              </a:rPr>
              <a:t>～</a:t>
            </a:r>
            <a:r>
              <a:rPr kumimoji="1" lang="en-US" altLang="ja-JP" b="1" dirty="0" smtClean="0">
                <a:solidFill>
                  <a:schemeClr val="bg1"/>
                </a:solidFill>
              </a:rPr>
              <a:t>P116</a:t>
            </a:r>
            <a:endParaRPr kumimoji="1" lang="en-US" altLang="ja-JP" b="1" dirty="0" smtClean="0">
              <a:solidFill>
                <a:schemeClr val="bg1"/>
              </a:solidFill>
            </a:endParaRPr>
          </a:p>
        </p:txBody>
      </p:sp>
      <p:sp>
        <p:nvSpPr>
          <p:cNvPr id="10" name="ホームベース 9"/>
          <p:cNvSpPr/>
          <p:nvPr/>
        </p:nvSpPr>
        <p:spPr>
          <a:xfrm>
            <a:off x="397164" y="845126"/>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４．４</a:t>
            </a:r>
            <a:r>
              <a:rPr lang="ja-JP" altLang="en-US" b="1" dirty="0" smtClean="0"/>
              <a:t>．１</a:t>
            </a:r>
            <a:endParaRPr kumimoji="1" lang="ja-JP" altLang="en-US" b="1" dirty="0"/>
          </a:p>
        </p:txBody>
      </p:sp>
      <p:sp>
        <p:nvSpPr>
          <p:cNvPr id="11" name="山形 10"/>
          <p:cNvSpPr/>
          <p:nvPr/>
        </p:nvSpPr>
        <p:spPr>
          <a:xfrm>
            <a:off x="1736432" y="845126"/>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err="1" smtClean="0">
                <a:solidFill>
                  <a:schemeClr val="bg1"/>
                </a:solidFill>
              </a:rPr>
              <a:t>scikit</a:t>
            </a:r>
            <a:r>
              <a:rPr kumimoji="1" lang="en-US" altLang="ja-JP" b="1" dirty="0" smtClean="0">
                <a:solidFill>
                  <a:schemeClr val="bg1"/>
                </a:solidFill>
              </a:rPr>
              <a:t>-learn</a:t>
            </a:r>
            <a:r>
              <a:rPr lang="ja-JP" altLang="en-US" b="1" dirty="0" smtClean="0">
                <a:solidFill>
                  <a:schemeClr val="bg1"/>
                </a:solidFill>
              </a:rPr>
              <a:t>のインポート</a:t>
            </a:r>
            <a:endParaRPr kumimoji="1" lang="ja-JP" altLang="en-US" b="1" dirty="0">
              <a:solidFill>
                <a:schemeClr val="bg1"/>
              </a:solidFill>
            </a:endParaRPr>
          </a:p>
        </p:txBody>
      </p:sp>
      <p:sp>
        <p:nvSpPr>
          <p:cNvPr id="12" name="山形 11"/>
          <p:cNvSpPr/>
          <p:nvPr/>
        </p:nvSpPr>
        <p:spPr>
          <a:xfrm>
            <a:off x="5648031" y="845126"/>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P110</a:t>
            </a:r>
            <a:r>
              <a:rPr kumimoji="1" lang="ja-JP" altLang="en-US" b="1" dirty="0" smtClean="0">
                <a:solidFill>
                  <a:schemeClr val="bg1"/>
                </a:solidFill>
              </a:rPr>
              <a:t>～</a:t>
            </a:r>
            <a:r>
              <a:rPr kumimoji="1" lang="en-US" altLang="ja-JP" b="1" dirty="0" smtClean="0">
                <a:solidFill>
                  <a:schemeClr val="bg1"/>
                </a:solidFill>
              </a:rPr>
              <a:t>P111</a:t>
            </a:r>
            <a:endParaRPr kumimoji="1" lang="en-US" altLang="ja-JP" b="1" dirty="0" smtClean="0">
              <a:solidFill>
                <a:schemeClr val="bg1"/>
              </a:solidFill>
            </a:endParaRPr>
          </a:p>
        </p:txBody>
      </p:sp>
      <p:sp>
        <p:nvSpPr>
          <p:cNvPr id="13" name="ホームベース 12"/>
          <p:cNvSpPr/>
          <p:nvPr/>
        </p:nvSpPr>
        <p:spPr>
          <a:xfrm>
            <a:off x="397164" y="2453032"/>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a:t>４</a:t>
            </a:r>
            <a:r>
              <a:rPr lang="ja-JP" altLang="en-US" b="1" dirty="0" smtClean="0"/>
              <a:t>．２</a:t>
            </a:r>
            <a:endParaRPr kumimoji="1" lang="ja-JP" altLang="en-US" b="1" dirty="0"/>
          </a:p>
        </p:txBody>
      </p:sp>
      <p:sp>
        <p:nvSpPr>
          <p:cNvPr id="14" name="山形 13"/>
          <p:cNvSpPr/>
          <p:nvPr/>
        </p:nvSpPr>
        <p:spPr>
          <a:xfrm>
            <a:off x="1736432" y="2453032"/>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モデルの準備と学習</a:t>
            </a:r>
            <a:endParaRPr kumimoji="1" lang="ja-JP" altLang="en-US" b="1" dirty="0">
              <a:solidFill>
                <a:schemeClr val="bg1"/>
              </a:solidFill>
            </a:endParaRPr>
          </a:p>
        </p:txBody>
      </p:sp>
      <p:sp>
        <p:nvSpPr>
          <p:cNvPr id="15" name="山形 14"/>
          <p:cNvSpPr/>
          <p:nvPr/>
        </p:nvSpPr>
        <p:spPr>
          <a:xfrm>
            <a:off x="5648031" y="2453032"/>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P111</a:t>
            </a:r>
            <a:r>
              <a:rPr kumimoji="1" lang="ja-JP" altLang="en-US" b="1" dirty="0" smtClean="0">
                <a:solidFill>
                  <a:schemeClr val="bg1"/>
                </a:solidFill>
              </a:rPr>
              <a:t>～</a:t>
            </a:r>
            <a:r>
              <a:rPr kumimoji="1" lang="en-US" altLang="ja-JP" b="1" dirty="0" smtClean="0">
                <a:solidFill>
                  <a:schemeClr val="bg1"/>
                </a:solidFill>
              </a:rPr>
              <a:t>P113</a:t>
            </a:r>
            <a:endParaRPr kumimoji="1" lang="en-US" altLang="ja-JP" b="1" dirty="0" smtClean="0">
              <a:solidFill>
                <a:schemeClr val="bg1"/>
              </a:solidFill>
            </a:endParaRPr>
          </a:p>
        </p:txBody>
      </p:sp>
      <p:sp>
        <p:nvSpPr>
          <p:cNvPr id="16" name="正方形/長方形 15"/>
          <p:cNvSpPr/>
          <p:nvPr/>
        </p:nvSpPr>
        <p:spPr>
          <a:xfrm>
            <a:off x="545214" y="490611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
        <p:nvSpPr>
          <p:cNvPr id="17" name="楕円 16"/>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P110</a:t>
            </a:r>
            <a:endParaRPr kumimoji="1" lang="ja-JP" altLang="en-US" b="1" dirty="0"/>
          </a:p>
        </p:txBody>
      </p:sp>
    </p:spTree>
    <p:extLst>
      <p:ext uri="{BB962C8B-B14F-4D97-AF65-F5344CB8AC3E}">
        <p14:creationId xmlns:p14="http://schemas.microsoft.com/office/powerpoint/2010/main" val="2622331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5755" y="1214553"/>
            <a:ext cx="10711831" cy="1508105"/>
          </a:xfrm>
          <a:prstGeom prst="rect">
            <a:avLst/>
          </a:prstGeom>
          <a:solidFill>
            <a:schemeClr val="accent4">
              <a:lumMod val="20000"/>
              <a:lumOff val="80000"/>
            </a:schemeClr>
          </a:solidFill>
        </p:spPr>
        <p:txBody>
          <a:bodyPr wrap="square" rtlCol="0">
            <a:spAutoFit/>
          </a:bodyPr>
          <a:lstStyle/>
          <a:p>
            <a:r>
              <a:rPr kumimoji="1" lang="en-US" altLang="ja-JP" sz="2000" b="1" smtClean="0"/>
              <a:t>scikit-learn </a:t>
            </a:r>
            <a:r>
              <a:rPr kumimoji="1" lang="ja-JP" altLang="en-US" sz="2000" b="1" smtClean="0"/>
              <a:t>でのモデルの学習</a:t>
            </a:r>
            <a:endParaRPr kumimoji="1" lang="en-US" altLang="ja-JP" sz="2000" b="1" smtClean="0"/>
          </a:p>
          <a:p>
            <a:endParaRPr lang="en-US" altLang="ja-JP"/>
          </a:p>
          <a:p>
            <a:r>
              <a:rPr lang="ja-JP" altLang="en-US" b="1">
                <a:solidFill>
                  <a:srgbClr val="0070C0"/>
                </a:solidFill>
              </a:rPr>
              <a:t>モデル</a:t>
            </a:r>
            <a:r>
              <a:rPr lang="ja-JP" altLang="en-US" b="1" smtClean="0">
                <a:solidFill>
                  <a:srgbClr val="0070C0"/>
                </a:solidFill>
              </a:rPr>
              <a:t>変数 </a:t>
            </a:r>
            <a:r>
              <a:rPr lang="en-US" altLang="ja-JP" b="1" smtClean="0">
                <a:solidFill>
                  <a:srgbClr val="0070C0"/>
                </a:solidFill>
              </a:rPr>
              <a:t>. fit( </a:t>
            </a:r>
            <a:r>
              <a:rPr lang="ja-JP" altLang="en-US" b="1" smtClean="0">
                <a:solidFill>
                  <a:srgbClr val="0070C0"/>
                </a:solidFill>
              </a:rPr>
              <a:t>特徴量のデータ</a:t>
            </a:r>
            <a:r>
              <a:rPr lang="en-US" altLang="ja-JP" b="1" smtClean="0">
                <a:solidFill>
                  <a:srgbClr val="0070C0"/>
                </a:solidFill>
              </a:rPr>
              <a:t>,  </a:t>
            </a:r>
            <a:r>
              <a:rPr lang="ja-JP" altLang="en-US" b="1" smtClean="0">
                <a:solidFill>
                  <a:srgbClr val="0070C0"/>
                </a:solidFill>
              </a:rPr>
              <a:t>正解データ </a:t>
            </a:r>
            <a:r>
              <a:rPr lang="en-US" altLang="ja-JP" b="1" smtClean="0">
                <a:solidFill>
                  <a:srgbClr val="0070C0"/>
                </a:solidFill>
              </a:rPr>
              <a:t>)</a:t>
            </a:r>
          </a:p>
          <a:p>
            <a:endParaRPr lang="en-US" altLang="ja-JP" b="1" smtClean="0">
              <a:solidFill>
                <a:srgbClr val="0070C0"/>
              </a:solidFill>
            </a:endParaRPr>
          </a:p>
          <a:p>
            <a:r>
              <a:rPr lang="en-US" altLang="ja-JP" b="1" smtClean="0">
                <a:solidFill>
                  <a:srgbClr val="0070C0"/>
                </a:solidFill>
              </a:rPr>
              <a:t>※ </a:t>
            </a:r>
            <a:r>
              <a:rPr lang="ja-JP" altLang="en-US" b="1" smtClean="0">
                <a:solidFill>
                  <a:srgbClr val="0070C0"/>
                </a:solidFill>
              </a:rPr>
              <a:t>モデル変数とは、事前に定義している機械学習モデルが代入されている変数。</a:t>
            </a:r>
            <a:endParaRPr lang="en-US" altLang="ja-JP" b="1" smtClean="0">
              <a:solidFill>
                <a:srgbClr val="0070C0"/>
              </a:solidFill>
            </a:endParaRPr>
          </a:p>
        </p:txBody>
      </p:sp>
      <p:sp>
        <p:nvSpPr>
          <p:cNvPr id="3" name="楕円 2"/>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P113</a:t>
            </a:r>
            <a:endParaRPr kumimoji="1" lang="ja-JP" altLang="en-US" b="1" dirty="0"/>
          </a:p>
        </p:txBody>
      </p:sp>
    </p:spTree>
    <p:extLst>
      <p:ext uri="{BB962C8B-B14F-4D97-AF65-F5344CB8AC3E}">
        <p14:creationId xmlns:p14="http://schemas.microsoft.com/office/powerpoint/2010/main" val="2442544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45214" y="1817483"/>
            <a:ext cx="7821433" cy="1754326"/>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身長</a:t>
            </a:r>
            <a:r>
              <a:rPr lang="en-US" altLang="ja-JP" b="1">
                <a:solidFill>
                  <a:srgbClr val="008000"/>
                </a:solidFill>
                <a:latin typeface="Courier New" panose="02070309020205020404" pitchFamily="49" charset="0"/>
              </a:rPr>
              <a:t>170cm</a:t>
            </a:r>
            <a:r>
              <a:rPr lang="ja-JP" altLang="en-US" b="1">
                <a:solidFill>
                  <a:srgbClr val="008000"/>
                </a:solidFill>
                <a:latin typeface="Courier New" panose="02070309020205020404" pitchFamily="49" charset="0"/>
              </a:rPr>
              <a:t>、体重</a:t>
            </a:r>
            <a:r>
              <a:rPr lang="en-US" altLang="ja-JP" b="1">
                <a:solidFill>
                  <a:srgbClr val="008000"/>
                </a:solidFill>
                <a:latin typeface="Courier New" panose="02070309020205020404" pitchFamily="49" charset="0"/>
              </a:rPr>
              <a:t>70kg</a:t>
            </a:r>
            <a:r>
              <a:rPr lang="ja-JP" altLang="en-US" b="1">
                <a:solidFill>
                  <a:srgbClr val="008000"/>
                </a:solidFill>
                <a:latin typeface="Courier New" panose="02070309020205020404" pitchFamily="49" charset="0"/>
              </a:rPr>
              <a:t>、年齢</a:t>
            </a:r>
            <a:r>
              <a:rPr lang="en-US" altLang="ja-JP" b="1">
                <a:solidFill>
                  <a:srgbClr val="008000"/>
                </a:solidFill>
                <a:latin typeface="Courier New" panose="02070309020205020404" pitchFamily="49" charset="0"/>
              </a:rPr>
              <a:t>20</a:t>
            </a:r>
            <a:r>
              <a:rPr lang="ja-JP" altLang="en-US" b="1">
                <a:solidFill>
                  <a:srgbClr val="008000"/>
                </a:solidFill>
                <a:latin typeface="Courier New" panose="02070309020205020404" pitchFamily="49" charset="0"/>
              </a:rPr>
              <a:t>代のデータ（新しいデータ）を</a:t>
            </a:r>
            <a:endParaRPr lang="ja-JP" altLang="en-US" b="1">
              <a:solidFill>
                <a:srgbClr val="000000"/>
              </a:solidFill>
              <a:latin typeface="Courier New" panose="02070309020205020404" pitchFamily="49" charset="0"/>
            </a:endParaRPr>
          </a:p>
          <a:p>
            <a:r>
              <a:rPr lang="en-US" altLang="ja-JP" b="1">
                <a:solidFill>
                  <a:srgbClr val="008000"/>
                </a:solidFill>
                <a:latin typeface="Courier New" panose="02070309020205020404" pitchFamily="49" charset="0"/>
              </a:rPr>
              <a:t># 2</a:t>
            </a:r>
            <a:r>
              <a:rPr lang="ja-JP" altLang="en-US" b="1">
                <a:solidFill>
                  <a:srgbClr val="008000"/>
                </a:solidFill>
                <a:latin typeface="Courier New" panose="02070309020205020404" pitchFamily="49" charset="0"/>
              </a:rPr>
              <a:t>次元リストで作成</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taro = [[</a:t>
            </a:r>
            <a:r>
              <a:rPr lang="en-US" altLang="ja-JP" b="1">
                <a:solidFill>
                  <a:srgbClr val="09885A"/>
                </a:solidFill>
                <a:latin typeface="Courier New" panose="02070309020205020404" pitchFamily="49" charset="0"/>
              </a:rPr>
              <a:t>170</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70</a:t>
            </a:r>
            <a:r>
              <a:rPr lang="en-US" altLang="ja-JP" b="1">
                <a:solidFill>
                  <a:srgbClr val="000000"/>
                </a:solidFill>
                <a:latin typeface="Courier New" panose="02070309020205020404" pitchFamily="49" charset="0"/>
              </a:rPr>
              <a:t>, </a:t>
            </a:r>
            <a:r>
              <a:rPr lang="en-US" altLang="ja-JP" b="1">
                <a:solidFill>
                  <a:srgbClr val="09885A"/>
                </a:solidFill>
                <a:latin typeface="Courier New" panose="02070309020205020404" pitchFamily="49" charset="0"/>
              </a:rPr>
              <a:t>20</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taro</a:t>
            </a:r>
            <a:r>
              <a:rPr lang="ja-JP" altLang="en-US" b="1">
                <a:solidFill>
                  <a:srgbClr val="008000"/>
                </a:solidFill>
                <a:latin typeface="Courier New" panose="02070309020205020404" pitchFamily="49" charset="0"/>
              </a:rPr>
              <a:t>がどちらに分類されるか予測</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model.predict(taro)</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45214" y="1448151"/>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4-17 </a:t>
            </a:r>
            <a:r>
              <a:rPr lang="ja-JP" altLang="en-US" b="1" smtClean="0">
                <a:solidFill>
                  <a:srgbClr val="000000"/>
                </a:solidFill>
                <a:latin typeface="Courier New" panose="02070309020205020404" pitchFamily="49" charset="0"/>
              </a:rPr>
              <a:t>きのこかたけのこか予測する</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08" y="4194402"/>
            <a:ext cx="5784650" cy="582626"/>
          </a:xfrm>
          <a:prstGeom prst="rect">
            <a:avLst/>
          </a:prstGeom>
        </p:spPr>
      </p:pic>
      <p:sp>
        <p:nvSpPr>
          <p:cNvPr id="5" name="正方形/長方形 4"/>
          <p:cNvSpPr/>
          <p:nvPr/>
        </p:nvSpPr>
        <p:spPr>
          <a:xfrm>
            <a:off x="2171428" y="4271665"/>
            <a:ext cx="985839" cy="419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吹き出し 5"/>
          <p:cNvSpPr/>
          <p:nvPr/>
        </p:nvSpPr>
        <p:spPr>
          <a:xfrm>
            <a:off x="3157267" y="5035819"/>
            <a:ext cx="1378958" cy="488097"/>
          </a:xfrm>
          <a:prstGeom prst="wedgeRectCallout">
            <a:avLst>
              <a:gd name="adj1" fmla="val -87405"/>
              <a:gd name="adj2" fmla="val -13564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smtClean="0">
                <a:solidFill>
                  <a:schemeClr val="tx1"/>
                </a:solidFill>
              </a:rPr>
              <a:t>推論結果</a:t>
            </a:r>
            <a:endParaRPr kumimoji="1" lang="ja-JP" altLang="en-US" b="1">
              <a:solidFill>
                <a:schemeClr val="tx1"/>
              </a:solidFill>
            </a:endParaRPr>
          </a:p>
        </p:txBody>
      </p:sp>
      <p:sp>
        <p:nvSpPr>
          <p:cNvPr id="7" name="ホームベース 6"/>
          <p:cNvSpPr/>
          <p:nvPr/>
        </p:nvSpPr>
        <p:spPr>
          <a:xfrm>
            <a:off x="397164" y="290945"/>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４．４</a:t>
            </a:r>
            <a:r>
              <a:rPr lang="ja-JP" altLang="en-US" b="1" dirty="0" smtClean="0"/>
              <a:t>．３</a:t>
            </a:r>
            <a:endParaRPr kumimoji="1" lang="ja-JP" altLang="en-US" b="1" dirty="0"/>
          </a:p>
        </p:txBody>
      </p:sp>
      <p:sp>
        <p:nvSpPr>
          <p:cNvPr id="8" name="山形 7"/>
          <p:cNvSpPr/>
          <p:nvPr/>
        </p:nvSpPr>
        <p:spPr>
          <a:xfrm>
            <a:off x="1736432" y="290945"/>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新しいデータでの予測</a:t>
            </a:r>
            <a:endParaRPr kumimoji="1" lang="ja-JP" altLang="en-US" b="1" dirty="0">
              <a:solidFill>
                <a:schemeClr val="bg1"/>
              </a:solidFill>
            </a:endParaRPr>
          </a:p>
        </p:txBody>
      </p:sp>
      <p:sp>
        <p:nvSpPr>
          <p:cNvPr id="9" name="山形 8"/>
          <p:cNvSpPr/>
          <p:nvPr/>
        </p:nvSpPr>
        <p:spPr>
          <a:xfrm>
            <a:off x="5648031" y="290945"/>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P113</a:t>
            </a:r>
            <a:r>
              <a:rPr kumimoji="1" lang="ja-JP" altLang="en-US" b="1" dirty="0" smtClean="0">
                <a:solidFill>
                  <a:schemeClr val="bg1"/>
                </a:solidFill>
              </a:rPr>
              <a:t>～</a:t>
            </a:r>
            <a:r>
              <a:rPr kumimoji="1" lang="en-US" altLang="ja-JP" b="1" dirty="0" smtClean="0">
                <a:solidFill>
                  <a:schemeClr val="bg1"/>
                </a:solidFill>
              </a:rPr>
              <a:t>P116</a:t>
            </a:r>
            <a:endParaRPr kumimoji="1" lang="en-US" altLang="ja-JP" b="1" dirty="0" smtClean="0">
              <a:solidFill>
                <a:schemeClr val="bg1"/>
              </a:solidFill>
            </a:endParaRPr>
          </a:p>
        </p:txBody>
      </p:sp>
      <p:sp>
        <p:nvSpPr>
          <p:cNvPr id="10" name="楕円 9"/>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P114</a:t>
            </a:r>
            <a:endParaRPr kumimoji="1" lang="ja-JP" altLang="en-US" b="1" dirty="0"/>
          </a:p>
        </p:txBody>
      </p:sp>
      <p:sp>
        <p:nvSpPr>
          <p:cNvPr id="11" name="正方形/長方形 10"/>
          <p:cNvSpPr/>
          <p:nvPr/>
        </p:nvSpPr>
        <p:spPr>
          <a:xfrm>
            <a:off x="545214" y="3654830"/>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349708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45214" y="884611"/>
            <a:ext cx="7821433" cy="1754326"/>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matsuda=[</a:t>
            </a:r>
            <a:r>
              <a:rPr lang="en-US" altLang="ja-JP" b="1">
                <a:solidFill>
                  <a:srgbClr val="09885A"/>
                </a:solidFill>
                <a:latin typeface="Courier New" panose="02070309020205020404" pitchFamily="49" charset="0"/>
              </a:rPr>
              <a:t>172</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65</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20</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松田のデータ</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asagi=[</a:t>
            </a:r>
            <a:r>
              <a:rPr lang="en-US" altLang="ja-JP" b="1">
                <a:solidFill>
                  <a:srgbClr val="09885A"/>
                </a:solidFill>
                <a:latin typeface="Courier New" panose="02070309020205020404" pitchFamily="49" charset="0"/>
              </a:rPr>
              <a:t>158</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48</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20</a:t>
            </a:r>
            <a:r>
              <a:rPr lang="en-US" altLang="ja-JP" b="1">
                <a:solidFill>
                  <a:srgbClr val="000000"/>
                </a:solidFill>
                <a:latin typeface="Courier New" panose="02070309020205020404" pitchFamily="49" charset="0"/>
              </a:rPr>
              <a:t>]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浅木のデータ</a:t>
            </a:r>
            <a:endParaRPr lang="ja-JP" altLang="en-US" b="1">
              <a:solidFill>
                <a:srgbClr val="000000"/>
              </a:solidFill>
              <a:latin typeface="Courier New" panose="02070309020205020404" pitchFamily="49" charset="0"/>
            </a:endParaRPr>
          </a:p>
          <a:p>
            <a:r>
              <a:rPr lang="ja-JP" altLang="en-US" b="1">
                <a:solidFill>
                  <a:srgbClr val="000000"/>
                </a:solidFill>
                <a:latin typeface="Courier New" panose="02070309020205020404" pitchFamily="49" charset="0"/>
              </a:rPr>
              <a:t/>
            </a:r>
            <a:br>
              <a:rPr lang="ja-JP" altLang="en-US"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new_data=[matsuda,asagi]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２人のデータを二次元リスト化</a:t>
            </a:r>
            <a:endParaRPr lang="ja-JP" altLang="en-US" b="1">
              <a:solidFill>
                <a:srgbClr val="000000"/>
              </a:solidFill>
              <a:latin typeface="Courier New" panose="02070309020205020404" pitchFamily="49" charset="0"/>
            </a:endParaRPr>
          </a:p>
          <a:p>
            <a:r>
              <a:rPr lang="ja-JP" altLang="en-US" b="1">
                <a:solidFill>
                  <a:srgbClr val="000000"/>
                </a:solidFill>
                <a:latin typeface="Courier New" panose="02070309020205020404" pitchFamily="49" charset="0"/>
              </a:rPr>
              <a:t/>
            </a:r>
            <a:br>
              <a:rPr lang="ja-JP" altLang="en-US" b="1">
                <a:solidFill>
                  <a:srgbClr val="000000"/>
                </a:solidFill>
                <a:latin typeface="Courier New" panose="02070309020205020404" pitchFamily="49" charset="0"/>
              </a:rPr>
            </a:br>
            <a:r>
              <a:rPr lang="en-US" altLang="ja-JP" b="1">
                <a:solidFill>
                  <a:srgbClr val="000000"/>
                </a:solidFill>
                <a:latin typeface="Courier New" panose="02070309020205020404" pitchFamily="49" charset="0"/>
              </a:rPr>
              <a:t>model.predict(new_data)     </a:t>
            </a:r>
            <a:r>
              <a:rPr lang="en-US" altLang="ja-JP" b="1">
                <a:solidFill>
                  <a:srgbClr val="008000"/>
                </a:solidFill>
                <a:latin typeface="Courier New" panose="02070309020205020404" pitchFamily="49" charset="0"/>
              </a:rPr>
              <a:t># </a:t>
            </a:r>
            <a:r>
              <a:rPr lang="ja-JP" altLang="en-US" b="1">
                <a:solidFill>
                  <a:srgbClr val="008000"/>
                </a:solidFill>
                <a:latin typeface="Courier New" panose="02070309020205020404" pitchFamily="49" charset="0"/>
              </a:rPr>
              <a:t>２人のデータを一括で予測</a:t>
            </a:r>
            <a:endParaRPr lang="ja-JP" altLang="en-US" b="1">
              <a:solidFill>
                <a:srgbClr val="000000"/>
              </a:solidFill>
              <a:effectLst/>
              <a:latin typeface="Courier New" panose="02070309020205020404" pitchFamily="49" charset="0"/>
            </a:endParaRPr>
          </a:p>
        </p:txBody>
      </p:sp>
      <p:sp>
        <p:nvSpPr>
          <p:cNvPr id="3" name="正方形/長方形 2"/>
          <p:cNvSpPr/>
          <p:nvPr/>
        </p:nvSpPr>
        <p:spPr>
          <a:xfrm>
            <a:off x="545214" y="515279"/>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4-18 </a:t>
            </a:r>
            <a:r>
              <a:rPr lang="ja-JP" altLang="en-US" b="1" smtClean="0">
                <a:solidFill>
                  <a:srgbClr val="000000"/>
                </a:solidFill>
                <a:latin typeface="Courier New" panose="02070309020205020404" pitchFamily="49" charset="0"/>
              </a:rPr>
              <a:t>複数の予測を一度に実行</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14" y="3340776"/>
            <a:ext cx="8211430" cy="675210"/>
          </a:xfrm>
          <a:prstGeom prst="rect">
            <a:avLst/>
          </a:prstGeom>
        </p:spPr>
      </p:pic>
      <p:sp>
        <p:nvSpPr>
          <p:cNvPr id="5" name="正方形/長方形 4"/>
          <p:cNvSpPr/>
          <p:nvPr/>
        </p:nvSpPr>
        <p:spPr>
          <a:xfrm>
            <a:off x="2171428" y="3458865"/>
            <a:ext cx="1037598" cy="419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885209" y="3468831"/>
            <a:ext cx="1368278" cy="419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1673524" y="5232310"/>
            <a:ext cx="3114136" cy="488097"/>
          </a:xfrm>
          <a:prstGeom prst="wedgeRectCallout">
            <a:avLst>
              <a:gd name="adj1" fmla="val -14552"/>
              <a:gd name="adj2" fmla="val -34772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matsuda </a:t>
            </a:r>
            <a:r>
              <a:rPr kumimoji="1" lang="ja-JP" altLang="en-US" b="1" smtClean="0">
                <a:solidFill>
                  <a:schemeClr val="tx1"/>
                </a:solidFill>
              </a:rPr>
              <a:t>に関する予測結果</a:t>
            </a:r>
            <a:endParaRPr kumimoji="1" lang="ja-JP" altLang="en-US" b="1">
              <a:solidFill>
                <a:schemeClr val="tx1"/>
              </a:solidFill>
            </a:endParaRPr>
          </a:p>
        </p:txBody>
      </p:sp>
      <p:sp>
        <p:nvSpPr>
          <p:cNvPr id="8" name="四角形吹き出し 7"/>
          <p:cNvSpPr/>
          <p:nvPr/>
        </p:nvSpPr>
        <p:spPr>
          <a:xfrm>
            <a:off x="4275826" y="4616158"/>
            <a:ext cx="3114136" cy="488097"/>
          </a:xfrm>
          <a:prstGeom prst="wedgeRectCallout">
            <a:avLst>
              <a:gd name="adj1" fmla="val -37821"/>
              <a:gd name="adj2" fmla="val -21340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asagi</a:t>
            </a:r>
            <a:r>
              <a:rPr lang="ja-JP" altLang="en-US" b="1">
                <a:solidFill>
                  <a:schemeClr val="tx1"/>
                </a:solidFill>
              </a:rPr>
              <a:t> </a:t>
            </a:r>
            <a:r>
              <a:rPr lang="ja-JP" altLang="en-US" b="1" smtClean="0">
                <a:solidFill>
                  <a:schemeClr val="tx1"/>
                </a:solidFill>
              </a:rPr>
              <a:t>に関する予測結果</a:t>
            </a:r>
            <a:endParaRPr kumimoji="1" lang="ja-JP" altLang="en-US" b="1">
              <a:solidFill>
                <a:schemeClr val="tx1"/>
              </a:solidFill>
            </a:endParaRPr>
          </a:p>
        </p:txBody>
      </p:sp>
      <p:sp>
        <p:nvSpPr>
          <p:cNvPr id="9" name="楕円 8"/>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P115</a:t>
            </a:r>
            <a:endParaRPr kumimoji="1" lang="ja-JP" altLang="en-US" b="1" dirty="0"/>
          </a:p>
        </p:txBody>
      </p:sp>
      <p:sp>
        <p:nvSpPr>
          <p:cNvPr id="10" name="正方形/長方形 9"/>
          <p:cNvSpPr/>
          <p:nvPr/>
        </p:nvSpPr>
        <p:spPr>
          <a:xfrm>
            <a:off x="545214" y="278665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32634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69427656"/>
              </p:ext>
            </p:extLst>
          </p:nvPr>
        </p:nvGraphicFramePr>
        <p:xfrm>
          <a:off x="1736432" y="1188316"/>
          <a:ext cx="2186293" cy="5436590"/>
        </p:xfrm>
        <a:graphic>
          <a:graphicData uri="http://schemas.openxmlformats.org/drawingml/2006/table">
            <a:tbl>
              <a:tblPr/>
              <a:tblGrid>
                <a:gridCol w="472712">
                  <a:extLst>
                    <a:ext uri="{9D8B030D-6E8A-4147-A177-3AD203B41FA5}">
                      <a16:colId xmlns:a16="http://schemas.microsoft.com/office/drawing/2014/main" val="2896289112"/>
                    </a:ext>
                  </a:extLst>
                </a:gridCol>
                <a:gridCol w="472712">
                  <a:extLst>
                    <a:ext uri="{9D8B030D-6E8A-4147-A177-3AD203B41FA5}">
                      <a16:colId xmlns:a16="http://schemas.microsoft.com/office/drawing/2014/main" val="1517945890"/>
                    </a:ext>
                  </a:extLst>
                </a:gridCol>
                <a:gridCol w="472712">
                  <a:extLst>
                    <a:ext uri="{9D8B030D-6E8A-4147-A177-3AD203B41FA5}">
                      <a16:colId xmlns:a16="http://schemas.microsoft.com/office/drawing/2014/main" val="373718492"/>
                    </a:ext>
                  </a:extLst>
                </a:gridCol>
                <a:gridCol w="768157">
                  <a:extLst>
                    <a:ext uri="{9D8B030D-6E8A-4147-A177-3AD203B41FA5}">
                      <a16:colId xmlns:a16="http://schemas.microsoft.com/office/drawing/2014/main" val="2685717732"/>
                    </a:ext>
                  </a:extLst>
                </a:gridCol>
              </a:tblGrid>
              <a:tr h="268103">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身長</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体重</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年代</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ja-JP" altLang="en-US" sz="1400" b="1" i="0" u="none" strike="noStrike">
                          <a:solidFill>
                            <a:srgbClr val="000000"/>
                          </a:solidFill>
                          <a:effectLst/>
                          <a:latin typeface="游ゴシック" panose="020B0400000000000000" pitchFamily="50" charset="-128"/>
                          <a:ea typeface="游ゴシック" panose="020B0400000000000000" pitchFamily="50" charset="-128"/>
                        </a:rPr>
                        <a:t>派閥</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888885999"/>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きのこ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443169455"/>
                  </a:ext>
                </a:extLst>
              </a:tr>
              <a:tr h="335186">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172</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きのこ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31889382"/>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61719392"/>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きのこ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692880746"/>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177</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686495576"/>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168</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55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きのこ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437956179"/>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169</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359551065"/>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62</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267651725"/>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180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70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91931152"/>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68</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20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きのこ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00004640"/>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165</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991334456"/>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72</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きのこ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99702865"/>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175</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77</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99807056"/>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95817720"/>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99270779"/>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155</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56</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きのこ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04459167"/>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160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56</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316738047"/>
                  </a:ext>
                </a:extLst>
              </a:tr>
              <a:tr h="268103">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170</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65</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きのこ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132064421"/>
                  </a:ext>
                </a:extLst>
              </a:tr>
              <a:tr h="275550">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175</a:t>
                      </a:r>
                    </a:p>
                  </a:txBody>
                  <a:tcPr marL="8513" marR="8513" marT="8513" marB="0" anchor="ctr">
                    <a:lnL w="12700" cap="flat" cmpd="sng"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8513" marR="8513" marT="8513" marB="0" anchor="ctr">
                    <a:lnL w="25400" cap="flat" cmpd="dbl" algn="ctr">
                      <a:solidFill>
                        <a:srgbClr val="000000"/>
                      </a:solidFill>
                      <a:prstDash val="solid"/>
                      <a:round/>
                      <a:headEnd type="none" w="med" len="med"/>
                      <a:tailEnd type="none" w="med" len="med"/>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たけのこ</a:t>
                      </a:r>
                    </a:p>
                  </a:txBody>
                  <a:tcPr marL="8513" marR="8513" marT="8513" marB="0" anchor="ctr">
                    <a:lnL w="2540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92109377"/>
                  </a:ext>
                </a:extLst>
              </a:tr>
            </a:tbl>
          </a:graphicData>
        </a:graphic>
      </p:graphicFrame>
      <p:sp>
        <p:nvSpPr>
          <p:cNvPr id="3" name="ホームベース 2"/>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４．１</a:t>
            </a:r>
            <a:endParaRPr kumimoji="1" lang="ja-JP" altLang="en-US" b="1" dirty="0"/>
          </a:p>
        </p:txBody>
      </p:sp>
      <p:sp>
        <p:nvSpPr>
          <p:cNvPr id="5" name="山形 4"/>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きのこ派</a:t>
            </a:r>
            <a:r>
              <a:rPr lang="ja-JP" altLang="en-US" b="1" dirty="0" smtClean="0">
                <a:solidFill>
                  <a:schemeClr val="bg1"/>
                </a:solidFill>
              </a:rPr>
              <a:t>とたけのこ派に分類する</a:t>
            </a:r>
            <a:endParaRPr kumimoji="1" lang="ja-JP" altLang="en-US" b="1" dirty="0">
              <a:solidFill>
                <a:schemeClr val="bg1"/>
              </a:solidFill>
            </a:endParaRPr>
          </a:p>
        </p:txBody>
      </p:sp>
      <p:sp>
        <p:nvSpPr>
          <p:cNvPr id="6" name="山形 5"/>
          <p:cNvSpPr/>
          <p:nvPr/>
        </p:nvSpPr>
        <p:spPr>
          <a:xfrm>
            <a:off x="5648032" y="332508"/>
            <a:ext cx="1112987"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P92</a:t>
            </a:r>
            <a:endParaRPr kumimoji="1" lang="ja-JP" altLang="en-US" b="1" dirty="0">
              <a:solidFill>
                <a:schemeClr val="bg1"/>
              </a:solidFill>
            </a:endParaRPr>
          </a:p>
        </p:txBody>
      </p:sp>
      <p:sp>
        <p:nvSpPr>
          <p:cNvPr id="7" name="正方形/長方形 6"/>
          <p:cNvSpPr/>
          <p:nvPr/>
        </p:nvSpPr>
        <p:spPr>
          <a:xfrm>
            <a:off x="240263" y="818984"/>
            <a:ext cx="5178629" cy="369332"/>
          </a:xfrm>
          <a:prstGeom prst="rect">
            <a:avLst/>
          </a:prstGeom>
        </p:spPr>
        <p:txBody>
          <a:bodyPr wrap="square">
            <a:spAutoFit/>
          </a:bodyPr>
          <a:lstStyle/>
          <a:p>
            <a:r>
              <a:rPr lang="en-US" altLang="ja-JP" b="1" dirty="0" err="1"/>
              <a:t>sukkiri</a:t>
            </a:r>
            <a:r>
              <a:rPr lang="en-US" altLang="ja-JP" b="1" dirty="0"/>
              <a:t>-ml-codes\</a:t>
            </a:r>
            <a:r>
              <a:rPr lang="en-US" altLang="ja-JP" b="1" dirty="0" err="1"/>
              <a:t>datafiles</a:t>
            </a:r>
            <a:r>
              <a:rPr lang="en-US" altLang="ja-JP" b="1" dirty="0"/>
              <a:t>\</a:t>
            </a:r>
            <a:r>
              <a:rPr lang="en-US" altLang="ja-JP" b="1" u="sng" dirty="0"/>
              <a:t>KvsT.csv</a:t>
            </a:r>
            <a:endParaRPr lang="ja-JP" altLang="en-US" b="1" u="sng" dirty="0"/>
          </a:p>
        </p:txBody>
      </p:sp>
      <p:sp>
        <p:nvSpPr>
          <p:cNvPr id="8" name="ホームベース 7"/>
          <p:cNvSpPr/>
          <p:nvPr/>
        </p:nvSpPr>
        <p:spPr>
          <a:xfrm>
            <a:off x="4095321" y="1584579"/>
            <a:ext cx="1186868" cy="101600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1579" y="1203362"/>
            <a:ext cx="3159546" cy="2033168"/>
          </a:xfrm>
          <a:prstGeom prst="rect">
            <a:avLst/>
          </a:prstGeom>
        </p:spPr>
      </p:pic>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3949" y="2799922"/>
            <a:ext cx="1518227" cy="1518227"/>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52976" y="5513072"/>
            <a:ext cx="1519200" cy="1249542"/>
          </a:xfrm>
          <a:prstGeom prst="rect">
            <a:avLst/>
          </a:prstGeom>
        </p:spPr>
      </p:pic>
      <p:sp>
        <p:nvSpPr>
          <p:cNvPr id="12" name="右矢印 11"/>
          <p:cNvSpPr/>
          <p:nvPr/>
        </p:nvSpPr>
        <p:spPr>
          <a:xfrm rot="19718076">
            <a:off x="8264360" y="4242715"/>
            <a:ext cx="1035929" cy="4999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1881924" flipV="1">
            <a:off x="8273596" y="5234037"/>
            <a:ext cx="1035929" cy="49991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2638" y="4128490"/>
            <a:ext cx="2057426" cy="1790228"/>
          </a:xfrm>
          <a:prstGeom prst="rect">
            <a:avLst/>
          </a:prstGeom>
        </p:spPr>
      </p:pic>
      <p:sp>
        <p:nvSpPr>
          <p:cNvPr id="16" name="ホームベース 15"/>
          <p:cNvSpPr/>
          <p:nvPr/>
        </p:nvSpPr>
        <p:spPr>
          <a:xfrm rot="5400000">
            <a:off x="6666249" y="3174510"/>
            <a:ext cx="710205" cy="1016000"/>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p:txBody>
      </p:sp>
      <p:sp>
        <p:nvSpPr>
          <p:cNvPr id="17" name="楕円 16"/>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P92</a:t>
            </a:r>
            <a:endParaRPr kumimoji="1" lang="ja-JP" altLang="en-US" b="1" dirty="0"/>
          </a:p>
        </p:txBody>
      </p:sp>
    </p:spTree>
    <p:extLst>
      <p:ext uri="{BB962C8B-B14F-4D97-AF65-F5344CB8AC3E}">
        <p14:creationId xmlns:p14="http://schemas.microsoft.com/office/powerpoint/2010/main" val="4011584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5755" y="1279208"/>
            <a:ext cx="10711831" cy="1785104"/>
          </a:xfrm>
          <a:prstGeom prst="rect">
            <a:avLst/>
          </a:prstGeom>
          <a:solidFill>
            <a:schemeClr val="accent4">
              <a:lumMod val="20000"/>
              <a:lumOff val="80000"/>
            </a:schemeClr>
          </a:solidFill>
        </p:spPr>
        <p:txBody>
          <a:bodyPr wrap="square" rtlCol="0">
            <a:spAutoFit/>
          </a:bodyPr>
          <a:lstStyle/>
          <a:p>
            <a:r>
              <a:rPr lang="ja-JP" altLang="en-US" sz="2000" b="1" smtClean="0"/>
              <a:t>学習済みモデルでの予測</a:t>
            </a:r>
            <a:endParaRPr kumimoji="1" lang="en-US" altLang="ja-JP" sz="2000" b="1" smtClean="0"/>
          </a:p>
          <a:p>
            <a:endParaRPr lang="en-US" altLang="ja-JP"/>
          </a:p>
          <a:p>
            <a:r>
              <a:rPr lang="ja-JP" altLang="en-US" b="1">
                <a:solidFill>
                  <a:srgbClr val="0070C0"/>
                </a:solidFill>
              </a:rPr>
              <a:t>モデル</a:t>
            </a:r>
            <a:r>
              <a:rPr lang="ja-JP" altLang="en-US" b="1" smtClean="0">
                <a:solidFill>
                  <a:srgbClr val="0070C0"/>
                </a:solidFill>
              </a:rPr>
              <a:t>変数 </a:t>
            </a:r>
            <a:r>
              <a:rPr lang="en-US" altLang="ja-JP" b="1" smtClean="0">
                <a:solidFill>
                  <a:srgbClr val="0070C0"/>
                </a:solidFill>
              </a:rPr>
              <a:t>. predict( </a:t>
            </a:r>
            <a:r>
              <a:rPr lang="ja-JP" altLang="en-US" b="1" smtClean="0">
                <a:solidFill>
                  <a:srgbClr val="0070C0"/>
                </a:solidFill>
              </a:rPr>
              <a:t>特徴量のデータ </a:t>
            </a:r>
            <a:r>
              <a:rPr lang="en-US" altLang="ja-JP" b="1" smtClean="0">
                <a:solidFill>
                  <a:srgbClr val="0070C0"/>
                </a:solidFill>
              </a:rPr>
              <a:t>)</a:t>
            </a:r>
          </a:p>
          <a:p>
            <a:endParaRPr lang="en-US" altLang="ja-JP" b="1" smtClean="0">
              <a:solidFill>
                <a:srgbClr val="0070C0"/>
              </a:solidFill>
            </a:endParaRPr>
          </a:p>
          <a:p>
            <a:r>
              <a:rPr lang="en-US" altLang="ja-JP" b="1" smtClean="0">
                <a:solidFill>
                  <a:srgbClr val="0070C0"/>
                </a:solidFill>
              </a:rPr>
              <a:t>※</a:t>
            </a:r>
            <a:r>
              <a:rPr lang="ja-JP" altLang="en-US" b="1">
                <a:solidFill>
                  <a:srgbClr val="0070C0"/>
                </a:solidFill>
              </a:rPr>
              <a:t> 引数に</a:t>
            </a:r>
            <a:r>
              <a:rPr lang="ja-JP" altLang="en-US" b="1" smtClean="0">
                <a:solidFill>
                  <a:srgbClr val="0070C0"/>
                </a:solidFill>
              </a:rPr>
              <a:t>は、２次元リストやデータフレームを指定できる。</a:t>
            </a:r>
            <a:endParaRPr lang="en-US" altLang="ja-JP" b="1" smtClean="0">
              <a:solidFill>
                <a:srgbClr val="0070C0"/>
              </a:solidFill>
            </a:endParaRPr>
          </a:p>
          <a:p>
            <a:r>
              <a:rPr lang="en-US" altLang="ja-JP" b="1" smtClean="0">
                <a:solidFill>
                  <a:srgbClr val="0070C0"/>
                </a:solidFill>
              </a:rPr>
              <a:t>※ </a:t>
            </a:r>
            <a:r>
              <a:rPr lang="ja-JP" altLang="en-US" b="1" smtClean="0">
                <a:solidFill>
                  <a:srgbClr val="0070C0"/>
                </a:solidFill>
              </a:rPr>
              <a:t>複数件を一括で予測できる。</a:t>
            </a:r>
            <a:endParaRPr lang="en-US" altLang="ja-JP" b="1" smtClean="0">
              <a:solidFill>
                <a:srgbClr val="0070C0"/>
              </a:solidFill>
            </a:endParaRPr>
          </a:p>
        </p:txBody>
      </p:sp>
      <p:sp>
        <p:nvSpPr>
          <p:cNvPr id="3" name="楕円 2"/>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P115</a:t>
            </a:r>
            <a:endParaRPr kumimoji="1" lang="ja-JP" altLang="en-US" b="1" dirty="0"/>
          </a:p>
        </p:txBody>
      </p:sp>
    </p:spTree>
    <p:extLst>
      <p:ext uri="{BB962C8B-B14F-4D97-AF65-F5344CB8AC3E}">
        <p14:creationId xmlns:p14="http://schemas.microsoft.com/office/powerpoint/2010/main" val="3068791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888154406"/>
              </p:ext>
            </p:extLst>
          </p:nvPr>
        </p:nvGraphicFramePr>
        <p:xfrm>
          <a:off x="1436054" y="1516767"/>
          <a:ext cx="1916264" cy="2087144"/>
        </p:xfrm>
        <a:graphic>
          <a:graphicData uri="http://schemas.openxmlformats.org/drawingml/2006/table">
            <a:tbl>
              <a:tblPr firstRow="1" bandRow="1">
                <a:tableStyleId>{5C22544A-7EE6-4342-B048-85BDC9FD1C3A}</a:tableStyleId>
              </a:tblPr>
              <a:tblGrid>
                <a:gridCol w="479066">
                  <a:extLst>
                    <a:ext uri="{9D8B030D-6E8A-4147-A177-3AD203B41FA5}">
                      <a16:colId xmlns:a16="http://schemas.microsoft.com/office/drawing/2014/main" val="2541817425"/>
                    </a:ext>
                  </a:extLst>
                </a:gridCol>
                <a:gridCol w="479066">
                  <a:extLst>
                    <a:ext uri="{9D8B030D-6E8A-4147-A177-3AD203B41FA5}">
                      <a16:colId xmlns:a16="http://schemas.microsoft.com/office/drawing/2014/main" val="3080124568"/>
                    </a:ext>
                  </a:extLst>
                </a:gridCol>
                <a:gridCol w="479066">
                  <a:extLst>
                    <a:ext uri="{9D8B030D-6E8A-4147-A177-3AD203B41FA5}">
                      <a16:colId xmlns:a16="http://schemas.microsoft.com/office/drawing/2014/main" val="415662054"/>
                    </a:ext>
                  </a:extLst>
                </a:gridCol>
                <a:gridCol w="479066">
                  <a:extLst>
                    <a:ext uri="{9D8B030D-6E8A-4147-A177-3AD203B41FA5}">
                      <a16:colId xmlns:a16="http://schemas.microsoft.com/office/drawing/2014/main" val="1334459047"/>
                    </a:ext>
                  </a:extLst>
                </a:gridCol>
              </a:tblGrid>
              <a:tr h="416101">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95705025"/>
                  </a:ext>
                </a:extLst>
              </a:tr>
              <a:tr h="1671043">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581574197"/>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1790621881"/>
              </p:ext>
            </p:extLst>
          </p:nvPr>
        </p:nvGraphicFramePr>
        <p:xfrm>
          <a:off x="1436054" y="4669533"/>
          <a:ext cx="479066" cy="2087144"/>
        </p:xfrm>
        <a:graphic>
          <a:graphicData uri="http://schemas.openxmlformats.org/drawingml/2006/table">
            <a:tbl>
              <a:tblPr firstRow="1" bandRow="1">
                <a:tableStyleId>{5C22544A-7EE6-4342-B048-85BDC9FD1C3A}</a:tableStyleId>
              </a:tblPr>
              <a:tblGrid>
                <a:gridCol w="479066">
                  <a:extLst>
                    <a:ext uri="{9D8B030D-6E8A-4147-A177-3AD203B41FA5}">
                      <a16:colId xmlns:a16="http://schemas.microsoft.com/office/drawing/2014/main" val="2541817425"/>
                    </a:ext>
                  </a:extLst>
                </a:gridCol>
              </a:tblGrid>
              <a:tr h="416100">
                <a:tc>
                  <a:txBody>
                    <a:bodyPr/>
                    <a:lstStyle/>
                    <a:p>
                      <a:endParaRPr kumimoji="1" lang="ja-JP" altLang="en-US"/>
                    </a:p>
                  </a:txBody>
                  <a:tcPr/>
                </a:tc>
                <a:extLst>
                  <a:ext uri="{0D108BD9-81ED-4DB2-BD59-A6C34878D82A}">
                    <a16:rowId xmlns:a16="http://schemas.microsoft.com/office/drawing/2014/main" val="2795705025"/>
                  </a:ext>
                </a:extLst>
              </a:tr>
              <a:tr h="1671044">
                <a:tc>
                  <a:txBody>
                    <a:bodyPr/>
                    <a:lstStyle/>
                    <a:p>
                      <a:r>
                        <a:rPr kumimoji="1" lang="en-US" altLang="ja-JP" smtClean="0"/>
                        <a:t>a</a:t>
                      </a:r>
                    </a:p>
                    <a:p>
                      <a:r>
                        <a:rPr kumimoji="1" lang="en-US" altLang="ja-JP" smtClean="0"/>
                        <a:t>b</a:t>
                      </a:r>
                    </a:p>
                    <a:p>
                      <a:r>
                        <a:rPr kumimoji="1" lang="en-US" altLang="ja-JP" smtClean="0"/>
                        <a:t>a</a:t>
                      </a:r>
                    </a:p>
                    <a:p>
                      <a:r>
                        <a:rPr kumimoji="1" lang="en-US" altLang="ja-JP" smtClean="0"/>
                        <a:t>d</a:t>
                      </a:r>
                    </a:p>
                    <a:p>
                      <a:endParaRPr kumimoji="1" lang="ja-JP" altLang="en-US"/>
                    </a:p>
                  </a:txBody>
                  <a:tcPr/>
                </a:tc>
                <a:extLst>
                  <a:ext uri="{0D108BD9-81ED-4DB2-BD59-A6C34878D82A}">
                    <a16:rowId xmlns:a16="http://schemas.microsoft.com/office/drawing/2014/main" val="581574197"/>
                  </a:ext>
                </a:extLst>
              </a:tr>
            </a:tbl>
          </a:graphicData>
        </a:graphic>
      </p:graphicFrame>
      <p:graphicFrame>
        <p:nvGraphicFramePr>
          <p:cNvPr id="4" name="表 3"/>
          <p:cNvGraphicFramePr>
            <a:graphicFrameLocks noGrp="1"/>
          </p:cNvGraphicFramePr>
          <p:nvPr>
            <p:extLst>
              <p:ext uri="{D42A27DB-BD31-4B8C-83A1-F6EECF244321}">
                <p14:modId xmlns:p14="http://schemas.microsoft.com/office/powerpoint/2010/main" val="556726095"/>
              </p:ext>
            </p:extLst>
          </p:nvPr>
        </p:nvGraphicFramePr>
        <p:xfrm>
          <a:off x="4161364" y="4669533"/>
          <a:ext cx="479066" cy="2087144"/>
        </p:xfrm>
        <a:graphic>
          <a:graphicData uri="http://schemas.openxmlformats.org/drawingml/2006/table">
            <a:tbl>
              <a:tblPr firstRow="1" bandRow="1">
                <a:tableStyleId>{5C22544A-7EE6-4342-B048-85BDC9FD1C3A}</a:tableStyleId>
              </a:tblPr>
              <a:tblGrid>
                <a:gridCol w="479066">
                  <a:extLst>
                    <a:ext uri="{9D8B030D-6E8A-4147-A177-3AD203B41FA5}">
                      <a16:colId xmlns:a16="http://schemas.microsoft.com/office/drawing/2014/main" val="2541817425"/>
                    </a:ext>
                  </a:extLst>
                </a:gridCol>
              </a:tblGrid>
              <a:tr h="416101">
                <a:tc>
                  <a:txBody>
                    <a:bodyPr/>
                    <a:lstStyle/>
                    <a:p>
                      <a:endParaRPr kumimoji="1" lang="ja-JP" altLang="en-US"/>
                    </a:p>
                  </a:txBody>
                  <a:tcPr/>
                </a:tc>
                <a:extLst>
                  <a:ext uri="{0D108BD9-81ED-4DB2-BD59-A6C34878D82A}">
                    <a16:rowId xmlns:a16="http://schemas.microsoft.com/office/drawing/2014/main" val="2795705025"/>
                  </a:ext>
                </a:extLst>
              </a:tr>
              <a:tr h="1671043">
                <a:tc>
                  <a:txBody>
                    <a:bodyPr/>
                    <a:lstStyle/>
                    <a:p>
                      <a:r>
                        <a:rPr kumimoji="1" lang="en-US" altLang="ja-JP" smtClean="0"/>
                        <a:t>a</a:t>
                      </a:r>
                    </a:p>
                    <a:p>
                      <a:r>
                        <a:rPr kumimoji="1" lang="en-US" altLang="ja-JP" smtClean="0"/>
                        <a:t>a</a:t>
                      </a:r>
                    </a:p>
                    <a:p>
                      <a:r>
                        <a:rPr kumimoji="1" lang="en-US" altLang="ja-JP" smtClean="0"/>
                        <a:t>d</a:t>
                      </a:r>
                    </a:p>
                    <a:p>
                      <a:r>
                        <a:rPr kumimoji="1" lang="en-US" altLang="ja-JP" smtClean="0"/>
                        <a:t>b</a:t>
                      </a:r>
                    </a:p>
                    <a:p>
                      <a:endParaRPr kumimoji="1" lang="ja-JP" altLang="en-US"/>
                    </a:p>
                  </a:txBody>
                  <a:tcPr/>
                </a:tc>
                <a:extLst>
                  <a:ext uri="{0D108BD9-81ED-4DB2-BD59-A6C34878D82A}">
                    <a16:rowId xmlns:a16="http://schemas.microsoft.com/office/drawing/2014/main" val="581574197"/>
                  </a:ext>
                </a:extLst>
              </a:tr>
            </a:tbl>
          </a:graphicData>
        </a:graphic>
      </p:graphicFrame>
      <p:sp>
        <p:nvSpPr>
          <p:cNvPr id="5" name="テキスト ボックス 4"/>
          <p:cNvSpPr txBox="1"/>
          <p:nvPr/>
        </p:nvSpPr>
        <p:spPr>
          <a:xfrm>
            <a:off x="243359" y="1494076"/>
            <a:ext cx="2480807" cy="369332"/>
          </a:xfrm>
          <a:prstGeom prst="rect">
            <a:avLst/>
          </a:prstGeom>
          <a:noFill/>
        </p:spPr>
        <p:txBody>
          <a:bodyPr wrap="square" rtlCol="0">
            <a:spAutoFit/>
          </a:bodyPr>
          <a:lstStyle/>
          <a:p>
            <a:r>
              <a:rPr kumimoji="1" lang="ja-JP" altLang="en-US" b="1" dirty="0" smtClean="0"/>
              <a:t>特徴量ｘ</a:t>
            </a:r>
            <a:endParaRPr kumimoji="1" lang="ja-JP" altLang="en-US" b="1" dirty="0"/>
          </a:p>
        </p:txBody>
      </p:sp>
      <p:sp>
        <p:nvSpPr>
          <p:cNvPr id="6" name="テキスト ボックス 5"/>
          <p:cNvSpPr txBox="1"/>
          <p:nvPr/>
        </p:nvSpPr>
        <p:spPr>
          <a:xfrm>
            <a:off x="1394309" y="4300201"/>
            <a:ext cx="1329857" cy="369332"/>
          </a:xfrm>
          <a:prstGeom prst="rect">
            <a:avLst/>
          </a:prstGeom>
          <a:noFill/>
        </p:spPr>
        <p:txBody>
          <a:bodyPr wrap="square" rtlCol="0">
            <a:spAutoFit/>
          </a:bodyPr>
          <a:lstStyle/>
          <a:p>
            <a:r>
              <a:rPr kumimoji="1" lang="ja-JP" altLang="en-US" b="1" smtClean="0"/>
              <a:t>答えｔ</a:t>
            </a:r>
            <a:endParaRPr kumimoji="1" lang="ja-JP" altLang="en-US" b="1"/>
          </a:p>
        </p:txBody>
      </p:sp>
      <p:sp>
        <p:nvSpPr>
          <p:cNvPr id="7" name="テキスト ボックス 6"/>
          <p:cNvSpPr txBox="1"/>
          <p:nvPr/>
        </p:nvSpPr>
        <p:spPr>
          <a:xfrm>
            <a:off x="4042095" y="4300201"/>
            <a:ext cx="1329857" cy="369332"/>
          </a:xfrm>
          <a:prstGeom prst="rect">
            <a:avLst/>
          </a:prstGeom>
          <a:noFill/>
        </p:spPr>
        <p:txBody>
          <a:bodyPr wrap="square" rtlCol="0">
            <a:spAutoFit/>
          </a:bodyPr>
          <a:lstStyle/>
          <a:p>
            <a:r>
              <a:rPr kumimoji="1" lang="ja-JP" altLang="en-US" b="1" smtClean="0"/>
              <a:t>予測ｙ</a:t>
            </a:r>
            <a:endParaRPr kumimoji="1" lang="ja-JP" altLang="en-US" b="1"/>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6501" y="2677657"/>
            <a:ext cx="2220538" cy="2948277"/>
          </a:xfrm>
          <a:prstGeom prst="rect">
            <a:avLst/>
          </a:prstGeom>
        </p:spPr>
      </p:pic>
      <p:sp>
        <p:nvSpPr>
          <p:cNvPr id="9" name="右矢印 8"/>
          <p:cNvSpPr/>
          <p:nvPr/>
        </p:nvSpPr>
        <p:spPr>
          <a:xfrm rot="1566118">
            <a:off x="3736992" y="2731257"/>
            <a:ext cx="2482795" cy="54863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4446616" y="2228977"/>
            <a:ext cx="2480807" cy="369332"/>
          </a:xfrm>
          <a:prstGeom prst="rect">
            <a:avLst/>
          </a:prstGeom>
          <a:noFill/>
        </p:spPr>
        <p:txBody>
          <a:bodyPr wrap="square" rtlCol="0">
            <a:spAutoFit/>
          </a:bodyPr>
          <a:lstStyle/>
          <a:p>
            <a:r>
              <a:rPr lang="ja-JP" altLang="en-US" b="1" smtClean="0"/>
              <a:t>⓵ </a:t>
            </a:r>
            <a:r>
              <a:rPr lang="ja-JP" altLang="en-US" b="1"/>
              <a:t>予測</a:t>
            </a:r>
            <a:endParaRPr kumimoji="1" lang="ja-JP" altLang="en-US" b="1"/>
          </a:p>
        </p:txBody>
      </p:sp>
      <p:sp>
        <p:nvSpPr>
          <p:cNvPr id="11" name="テキスト ボックス 10"/>
          <p:cNvSpPr txBox="1"/>
          <p:nvPr/>
        </p:nvSpPr>
        <p:spPr>
          <a:xfrm>
            <a:off x="6834327" y="2258996"/>
            <a:ext cx="2480807" cy="369332"/>
          </a:xfrm>
          <a:prstGeom prst="rect">
            <a:avLst/>
          </a:prstGeom>
          <a:noFill/>
        </p:spPr>
        <p:txBody>
          <a:bodyPr wrap="square" rtlCol="0">
            <a:spAutoFit/>
          </a:bodyPr>
          <a:lstStyle/>
          <a:p>
            <a:r>
              <a:rPr kumimoji="1" lang="ja-JP" altLang="en-US" b="1" smtClean="0"/>
              <a:t>学習モデル</a:t>
            </a:r>
            <a:endParaRPr kumimoji="1" lang="ja-JP" altLang="en-US" b="1"/>
          </a:p>
        </p:txBody>
      </p:sp>
      <p:sp>
        <p:nvSpPr>
          <p:cNvPr id="12" name="左右矢印 11"/>
          <p:cNvSpPr/>
          <p:nvPr/>
        </p:nvSpPr>
        <p:spPr>
          <a:xfrm>
            <a:off x="2159623" y="5448760"/>
            <a:ext cx="1757238" cy="421419"/>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2535293" y="5181157"/>
            <a:ext cx="1244046" cy="369332"/>
          </a:xfrm>
          <a:prstGeom prst="rect">
            <a:avLst/>
          </a:prstGeom>
          <a:noFill/>
        </p:spPr>
        <p:txBody>
          <a:bodyPr wrap="square" rtlCol="0">
            <a:spAutoFit/>
          </a:bodyPr>
          <a:lstStyle/>
          <a:p>
            <a:r>
              <a:rPr kumimoji="1" lang="ja-JP" altLang="en-US" b="1" smtClean="0"/>
              <a:t>⓶ 比較</a:t>
            </a:r>
            <a:endParaRPr kumimoji="1" lang="ja-JP" altLang="en-US" b="1"/>
          </a:p>
        </p:txBody>
      </p:sp>
      <p:sp>
        <p:nvSpPr>
          <p:cNvPr id="14" name="四角形吹き出し 13"/>
          <p:cNvSpPr/>
          <p:nvPr/>
        </p:nvSpPr>
        <p:spPr>
          <a:xfrm>
            <a:off x="8417300" y="1691696"/>
            <a:ext cx="2886323" cy="985961"/>
          </a:xfrm>
          <a:prstGeom prst="wedgeRectCallout">
            <a:avLst>
              <a:gd name="adj1" fmla="val -68216"/>
              <a:gd name="adj2" fmla="val 118145"/>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t>予測</a:t>
            </a:r>
            <a:r>
              <a:rPr lang="ja-JP" altLang="en-US" b="1" smtClean="0"/>
              <a:t>結果はこれ！</a:t>
            </a:r>
            <a:endParaRPr kumimoji="1" lang="ja-JP" altLang="en-US" b="1"/>
          </a:p>
        </p:txBody>
      </p:sp>
      <p:sp>
        <p:nvSpPr>
          <p:cNvPr id="15" name="右矢印 14"/>
          <p:cNvSpPr/>
          <p:nvPr/>
        </p:nvSpPr>
        <p:spPr>
          <a:xfrm rot="8462543">
            <a:off x="4802454" y="4871386"/>
            <a:ext cx="1423546" cy="54863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ホームベース 15"/>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４．５</a:t>
            </a:r>
            <a:endParaRPr lang="en-US" altLang="ja-JP" b="1" dirty="0" smtClean="0"/>
          </a:p>
        </p:txBody>
      </p:sp>
      <p:sp>
        <p:nvSpPr>
          <p:cNvPr id="17" name="山形 16"/>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bg1"/>
                </a:solidFill>
              </a:rPr>
              <a:t>モデルの評価</a:t>
            </a:r>
            <a:endParaRPr kumimoji="1" lang="ja-JP" altLang="en-US" b="1" dirty="0">
              <a:solidFill>
                <a:schemeClr val="bg1"/>
              </a:solidFill>
            </a:endParaRPr>
          </a:p>
        </p:txBody>
      </p:sp>
      <p:sp>
        <p:nvSpPr>
          <p:cNvPr id="18" name="山形 17"/>
          <p:cNvSpPr/>
          <p:nvPr/>
        </p:nvSpPr>
        <p:spPr>
          <a:xfrm>
            <a:off x="5648031" y="332508"/>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P117</a:t>
            </a:r>
            <a:r>
              <a:rPr kumimoji="1" lang="ja-JP" altLang="en-US" b="1" dirty="0" smtClean="0">
                <a:solidFill>
                  <a:schemeClr val="bg1"/>
                </a:solidFill>
              </a:rPr>
              <a:t>～</a:t>
            </a:r>
            <a:r>
              <a:rPr kumimoji="1" lang="en-US" altLang="ja-JP" b="1" dirty="0" smtClean="0">
                <a:solidFill>
                  <a:schemeClr val="bg1"/>
                </a:solidFill>
              </a:rPr>
              <a:t>P121</a:t>
            </a:r>
            <a:endParaRPr kumimoji="1" lang="en-US" altLang="ja-JP" b="1" dirty="0" smtClean="0">
              <a:solidFill>
                <a:schemeClr val="bg1"/>
              </a:solidFill>
            </a:endParaRPr>
          </a:p>
        </p:txBody>
      </p:sp>
      <p:sp>
        <p:nvSpPr>
          <p:cNvPr id="19" name="ホームベース 18"/>
          <p:cNvSpPr/>
          <p:nvPr/>
        </p:nvSpPr>
        <p:spPr>
          <a:xfrm>
            <a:off x="402782" y="83673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４．５</a:t>
            </a:r>
            <a:r>
              <a:rPr lang="ja-JP" altLang="en-US" b="1" dirty="0" smtClean="0"/>
              <a:t>．１</a:t>
            </a:r>
            <a:endParaRPr kumimoji="1" lang="ja-JP" altLang="en-US" b="1" dirty="0"/>
          </a:p>
        </p:txBody>
      </p:sp>
      <p:sp>
        <p:nvSpPr>
          <p:cNvPr id="20" name="山形 19"/>
          <p:cNvSpPr/>
          <p:nvPr/>
        </p:nvSpPr>
        <p:spPr>
          <a:xfrm>
            <a:off x="1742050" y="83673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予測性能の評価</a:t>
            </a:r>
            <a:endParaRPr kumimoji="1" lang="ja-JP" altLang="en-US" b="1" dirty="0">
              <a:solidFill>
                <a:schemeClr val="bg1"/>
              </a:solidFill>
            </a:endParaRPr>
          </a:p>
        </p:txBody>
      </p:sp>
      <p:sp>
        <p:nvSpPr>
          <p:cNvPr id="21" name="山形 20"/>
          <p:cNvSpPr/>
          <p:nvPr/>
        </p:nvSpPr>
        <p:spPr>
          <a:xfrm>
            <a:off x="5653649" y="836730"/>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P117</a:t>
            </a:r>
            <a:r>
              <a:rPr kumimoji="1" lang="ja-JP" altLang="en-US" b="1" dirty="0" smtClean="0">
                <a:solidFill>
                  <a:schemeClr val="bg1"/>
                </a:solidFill>
              </a:rPr>
              <a:t>～</a:t>
            </a:r>
            <a:r>
              <a:rPr kumimoji="1" lang="en-US" altLang="ja-JP" b="1" dirty="0" smtClean="0">
                <a:solidFill>
                  <a:schemeClr val="bg1"/>
                </a:solidFill>
              </a:rPr>
              <a:t>P118</a:t>
            </a:r>
            <a:endParaRPr kumimoji="1" lang="en-US" altLang="ja-JP" b="1" dirty="0" smtClean="0">
              <a:solidFill>
                <a:schemeClr val="bg1"/>
              </a:solidFill>
            </a:endParaRPr>
          </a:p>
        </p:txBody>
      </p:sp>
      <p:sp>
        <p:nvSpPr>
          <p:cNvPr id="22" name="楕円 21"/>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P118</a:t>
            </a:r>
            <a:endParaRPr kumimoji="1" lang="ja-JP" altLang="en-US" b="1" dirty="0"/>
          </a:p>
        </p:txBody>
      </p:sp>
    </p:spTree>
    <p:extLst>
      <p:ext uri="{BB962C8B-B14F-4D97-AF65-F5344CB8AC3E}">
        <p14:creationId xmlns:p14="http://schemas.microsoft.com/office/powerpoint/2010/main" val="2016500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テキスト ボックス 1"/>
              <p:cNvSpPr txBox="1"/>
              <p:nvPr/>
            </p:nvSpPr>
            <p:spPr>
              <a:xfrm>
                <a:off x="2425148" y="2299333"/>
                <a:ext cx="6925586" cy="9124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1" i="1" smtClean="0">
                              <a:solidFill>
                                <a:srgbClr val="002060"/>
                              </a:solidFill>
                              <a:latin typeface="Cambria Math" panose="02040503050406030204" pitchFamily="18" charset="0"/>
                            </a:rPr>
                          </m:ctrlPr>
                        </m:fPr>
                        <m:num>
                          <m:r>
                            <a:rPr lang="ja-JP" altLang="en-US" sz="2800" b="1" i="0">
                              <a:solidFill>
                                <a:srgbClr val="002060"/>
                              </a:solidFill>
                              <a:latin typeface="Cambria Math" panose="02040503050406030204" pitchFamily="18" charset="0"/>
                            </a:rPr>
                            <m:t>実際の</m:t>
                          </m:r>
                          <m:r>
                            <a:rPr lang="ja-JP" altLang="en-US" sz="2800" b="1" i="0" smtClean="0">
                              <a:solidFill>
                                <a:srgbClr val="002060"/>
                              </a:solidFill>
                              <a:latin typeface="Cambria Math" panose="02040503050406030204" pitchFamily="18" charset="0"/>
                            </a:rPr>
                            <m:t>答えと</m:t>
                          </m:r>
                          <m:r>
                            <a:rPr lang="ja-JP" altLang="en-US" sz="2800" b="1" i="0">
                              <a:solidFill>
                                <a:srgbClr val="002060"/>
                              </a:solidFill>
                              <a:latin typeface="Cambria Math" panose="02040503050406030204" pitchFamily="18" charset="0"/>
                            </a:rPr>
                            <m:t>予測結果が</m:t>
                          </m:r>
                          <m:r>
                            <a:rPr lang="ja-JP" altLang="en-US" sz="2800" b="1" i="0" smtClean="0">
                              <a:solidFill>
                                <a:srgbClr val="002060"/>
                              </a:solidFill>
                              <a:latin typeface="Cambria Math" panose="02040503050406030204" pitchFamily="18" charset="0"/>
                            </a:rPr>
                            <m:t>一致している</m:t>
                          </m:r>
                          <m:r>
                            <a:rPr lang="ja-JP" altLang="en-US" sz="2800" b="1" i="0">
                              <a:solidFill>
                                <a:srgbClr val="002060"/>
                              </a:solidFill>
                              <a:latin typeface="Cambria Math" panose="02040503050406030204" pitchFamily="18" charset="0"/>
                            </a:rPr>
                            <m:t>件数</m:t>
                          </m:r>
                        </m:num>
                        <m:den>
                          <m:r>
                            <a:rPr lang="ja-JP" altLang="en-US" sz="2800" b="1" i="0">
                              <a:solidFill>
                                <a:srgbClr val="002060"/>
                              </a:solidFill>
                              <a:latin typeface="Cambria Math" panose="02040503050406030204" pitchFamily="18" charset="0"/>
                            </a:rPr>
                            <m:t>全データ件数</m:t>
                          </m:r>
                        </m:den>
                      </m:f>
                    </m:oMath>
                  </m:oMathPara>
                </a14:m>
                <a:endParaRPr kumimoji="1" lang="ja-JP" altLang="en-US" b="1">
                  <a:solidFill>
                    <a:srgbClr val="002060"/>
                  </a:solidFill>
                </a:endParaRPr>
              </a:p>
            </p:txBody>
          </p:sp>
        </mc:Choice>
        <mc:Fallback>
          <p:sp>
            <p:nvSpPr>
              <p:cNvPr id="2" name="テキスト ボックス 1"/>
              <p:cNvSpPr txBox="1">
                <a:spLocks noRot="1" noChangeAspect="1" noMove="1" noResize="1" noEditPoints="1" noAdjustHandles="1" noChangeArrowheads="1" noChangeShapeType="1" noTextEdit="1"/>
              </p:cNvSpPr>
              <p:nvPr/>
            </p:nvSpPr>
            <p:spPr>
              <a:xfrm>
                <a:off x="2425148" y="2299333"/>
                <a:ext cx="6925586" cy="912494"/>
              </a:xfrm>
              <a:prstGeom prst="rect">
                <a:avLst/>
              </a:prstGeom>
              <a:blipFill>
                <a:blip r:embed="rId2"/>
                <a:stretch>
                  <a:fillRect/>
                </a:stretch>
              </a:blipFill>
            </p:spPr>
            <p:txBody>
              <a:bodyPr/>
              <a:lstStyle/>
              <a:p>
                <a:r>
                  <a:rPr lang="ja-JP" altLang="en-US">
                    <a:noFill/>
                  </a:rPr>
                  <a:t> </a:t>
                </a:r>
              </a:p>
            </p:txBody>
          </p:sp>
        </mc:Fallback>
      </mc:AlternateContent>
      <p:sp>
        <p:nvSpPr>
          <p:cNvPr id="3" name="テキスト ボックス 2"/>
          <p:cNvSpPr txBox="1"/>
          <p:nvPr/>
        </p:nvSpPr>
        <p:spPr>
          <a:xfrm>
            <a:off x="731521" y="2605459"/>
            <a:ext cx="1781092" cy="461665"/>
          </a:xfrm>
          <a:prstGeom prst="rect">
            <a:avLst/>
          </a:prstGeom>
          <a:noFill/>
        </p:spPr>
        <p:txBody>
          <a:bodyPr wrap="square" rtlCol="0">
            <a:spAutoFit/>
          </a:bodyPr>
          <a:lstStyle/>
          <a:p>
            <a:r>
              <a:rPr kumimoji="1" lang="ja-JP" altLang="en-US" sz="2400" b="1" smtClean="0"/>
              <a:t>正解率　＝</a:t>
            </a:r>
            <a:endParaRPr kumimoji="1" lang="ja-JP" altLang="en-US" sz="2400" b="1"/>
          </a:p>
        </p:txBody>
      </p:sp>
      <p:sp>
        <p:nvSpPr>
          <p:cNvPr id="4" name="楕円 3"/>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P118</a:t>
            </a:r>
            <a:endParaRPr kumimoji="1" lang="ja-JP" altLang="en-US" b="1" dirty="0"/>
          </a:p>
        </p:txBody>
      </p:sp>
      <p:sp>
        <p:nvSpPr>
          <p:cNvPr id="5" name="ホームベース 4"/>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a:t>５．２</a:t>
            </a:r>
            <a:endParaRPr lang="en-US" altLang="ja-JP" b="1" dirty="0" smtClean="0"/>
          </a:p>
        </p:txBody>
      </p:sp>
      <p:sp>
        <p:nvSpPr>
          <p:cNvPr id="6" name="山形 5"/>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正解率</a:t>
            </a:r>
            <a:endParaRPr kumimoji="1" lang="ja-JP" altLang="en-US" b="1" dirty="0">
              <a:solidFill>
                <a:schemeClr val="bg1"/>
              </a:solidFill>
            </a:endParaRPr>
          </a:p>
        </p:txBody>
      </p:sp>
      <p:sp>
        <p:nvSpPr>
          <p:cNvPr id="7" name="山形 6"/>
          <p:cNvSpPr/>
          <p:nvPr/>
        </p:nvSpPr>
        <p:spPr>
          <a:xfrm>
            <a:off x="5648031" y="332508"/>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P118</a:t>
            </a:r>
            <a:r>
              <a:rPr kumimoji="1" lang="ja-JP" altLang="en-US" b="1" dirty="0" smtClean="0">
                <a:solidFill>
                  <a:schemeClr val="bg1"/>
                </a:solidFill>
              </a:rPr>
              <a:t>～</a:t>
            </a:r>
            <a:r>
              <a:rPr kumimoji="1" lang="en-US" altLang="ja-JP" b="1" dirty="0" smtClean="0">
                <a:solidFill>
                  <a:schemeClr val="bg1"/>
                </a:solidFill>
              </a:rPr>
              <a:t>P121</a:t>
            </a:r>
            <a:endParaRPr kumimoji="1" lang="en-US" altLang="ja-JP" b="1" dirty="0" smtClean="0">
              <a:solidFill>
                <a:schemeClr val="bg1"/>
              </a:solidFill>
            </a:endParaRPr>
          </a:p>
        </p:txBody>
      </p:sp>
    </p:spTree>
    <p:extLst>
      <p:ext uri="{BB962C8B-B14F-4D97-AF65-F5344CB8AC3E}">
        <p14:creationId xmlns:p14="http://schemas.microsoft.com/office/powerpoint/2010/main" val="1514765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45214" y="884611"/>
            <a:ext cx="7821433" cy="646331"/>
          </a:xfrm>
          <a:prstGeom prst="rect">
            <a:avLst/>
          </a:prstGeom>
          <a:solidFill>
            <a:schemeClr val="accent4">
              <a:lumMod val="20000"/>
              <a:lumOff val="80000"/>
            </a:schemeClr>
          </a:solidFill>
        </p:spPr>
        <p:txBody>
          <a:bodyPr wrap="square">
            <a:spAutoFit/>
          </a:bodyPr>
          <a:lstStyle/>
          <a:p>
            <a:r>
              <a:rPr lang="en-US" altLang="ja-JP" b="1">
                <a:solidFill>
                  <a:srgbClr val="008000"/>
                </a:solidFill>
                <a:latin typeface="Courier New" panose="02070309020205020404" pitchFamily="49" charset="0"/>
              </a:rPr>
              <a:t>#</a:t>
            </a:r>
            <a:r>
              <a:rPr lang="ja-JP" altLang="en-US" b="1">
                <a:solidFill>
                  <a:srgbClr val="008000"/>
                </a:solidFill>
                <a:latin typeface="Courier New" panose="02070309020205020404" pitchFamily="49" charset="0"/>
              </a:rPr>
              <a:t>正解率の計算</a:t>
            </a:r>
            <a:endParaRPr lang="ja-JP" altLang="en-US" b="1">
              <a:solidFill>
                <a:srgbClr val="000000"/>
              </a:solidFill>
              <a:latin typeface="Courier New" panose="02070309020205020404" pitchFamily="49" charset="0"/>
            </a:endParaRPr>
          </a:p>
          <a:p>
            <a:r>
              <a:rPr lang="en-US" altLang="ja-JP" b="1">
                <a:solidFill>
                  <a:srgbClr val="000000"/>
                </a:solidFill>
                <a:latin typeface="Courier New" panose="02070309020205020404" pitchFamily="49" charset="0"/>
              </a:rPr>
              <a:t>model.score(x, t)</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45214" y="515279"/>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4-19 </a:t>
            </a:r>
            <a:r>
              <a:rPr lang="ja-JP" altLang="en-US" b="1" smtClean="0">
                <a:solidFill>
                  <a:srgbClr val="000000"/>
                </a:solidFill>
                <a:latin typeface="Courier New" panose="02070309020205020404" pitchFamily="49" charset="0"/>
              </a:rPr>
              <a:t>正解率の計算</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084" y="1736451"/>
            <a:ext cx="2800932" cy="928020"/>
          </a:xfrm>
          <a:prstGeom prst="rect">
            <a:avLst/>
          </a:prstGeom>
        </p:spPr>
      </p:pic>
      <p:sp>
        <p:nvSpPr>
          <p:cNvPr id="5" name="テキスト ボックス 4"/>
          <p:cNvSpPr txBox="1"/>
          <p:nvPr/>
        </p:nvSpPr>
        <p:spPr>
          <a:xfrm>
            <a:off x="545214" y="2951405"/>
            <a:ext cx="10711831" cy="954107"/>
          </a:xfrm>
          <a:prstGeom prst="rect">
            <a:avLst/>
          </a:prstGeom>
          <a:solidFill>
            <a:schemeClr val="accent4">
              <a:lumMod val="20000"/>
              <a:lumOff val="80000"/>
            </a:schemeClr>
          </a:solidFill>
        </p:spPr>
        <p:txBody>
          <a:bodyPr wrap="square" rtlCol="0">
            <a:spAutoFit/>
          </a:bodyPr>
          <a:lstStyle/>
          <a:p>
            <a:r>
              <a:rPr lang="ja-JP" altLang="en-US" sz="2000" b="1"/>
              <a:t>モデル</a:t>
            </a:r>
            <a:r>
              <a:rPr lang="ja-JP" altLang="en-US" sz="2000" b="1" smtClean="0"/>
              <a:t>の正解率を計算</a:t>
            </a:r>
            <a:endParaRPr kumimoji="1" lang="en-US" altLang="ja-JP" sz="2000" b="1" smtClean="0"/>
          </a:p>
          <a:p>
            <a:endParaRPr lang="en-US" altLang="ja-JP"/>
          </a:p>
          <a:p>
            <a:r>
              <a:rPr lang="ja-JP" altLang="en-US" b="1" smtClean="0">
                <a:solidFill>
                  <a:srgbClr val="0070C0"/>
                </a:solidFill>
              </a:rPr>
              <a:t>モデル </a:t>
            </a:r>
            <a:r>
              <a:rPr lang="en-US" altLang="ja-JP" b="1" smtClean="0">
                <a:solidFill>
                  <a:srgbClr val="0070C0"/>
                </a:solidFill>
              </a:rPr>
              <a:t>. score( </a:t>
            </a:r>
            <a:r>
              <a:rPr lang="ja-JP" altLang="en-US" b="1" smtClean="0">
                <a:solidFill>
                  <a:srgbClr val="0070C0"/>
                </a:solidFill>
              </a:rPr>
              <a:t>特徴量のデータ</a:t>
            </a:r>
            <a:r>
              <a:rPr lang="en-US" altLang="ja-JP" b="1" smtClean="0">
                <a:solidFill>
                  <a:srgbClr val="0070C0"/>
                </a:solidFill>
              </a:rPr>
              <a:t>, </a:t>
            </a:r>
            <a:r>
              <a:rPr lang="ja-JP" altLang="en-US" b="1" smtClean="0">
                <a:solidFill>
                  <a:srgbClr val="0070C0"/>
                </a:solidFill>
              </a:rPr>
              <a:t>正解のデータ </a:t>
            </a:r>
            <a:r>
              <a:rPr lang="en-US" altLang="ja-JP" b="1" smtClean="0">
                <a:solidFill>
                  <a:srgbClr val="0070C0"/>
                </a:solidFill>
              </a:rPr>
              <a:t>)</a:t>
            </a:r>
          </a:p>
        </p:txBody>
      </p:sp>
      <p:sp>
        <p:nvSpPr>
          <p:cNvPr id="6" name="テキスト ボックス 5"/>
          <p:cNvSpPr txBox="1"/>
          <p:nvPr/>
        </p:nvSpPr>
        <p:spPr>
          <a:xfrm>
            <a:off x="545213" y="4479380"/>
            <a:ext cx="10711831" cy="1508105"/>
          </a:xfrm>
          <a:prstGeom prst="rect">
            <a:avLst/>
          </a:prstGeom>
          <a:solidFill>
            <a:schemeClr val="accent4">
              <a:lumMod val="20000"/>
              <a:lumOff val="80000"/>
            </a:schemeClr>
          </a:solidFill>
        </p:spPr>
        <p:txBody>
          <a:bodyPr wrap="square" rtlCol="0">
            <a:spAutoFit/>
          </a:bodyPr>
          <a:lstStyle/>
          <a:p>
            <a:r>
              <a:rPr lang="ja-JP" altLang="en-US" sz="2000" b="1"/>
              <a:t>モデル</a:t>
            </a:r>
            <a:r>
              <a:rPr lang="ja-JP" altLang="en-US" sz="2000" b="1" smtClean="0"/>
              <a:t>の予測機能</a:t>
            </a:r>
            <a:endParaRPr kumimoji="1" lang="en-US" altLang="ja-JP" sz="2000" b="1" smtClean="0"/>
          </a:p>
          <a:p>
            <a:endParaRPr lang="en-US" altLang="ja-JP"/>
          </a:p>
          <a:p>
            <a:r>
              <a:rPr lang="ja-JP" altLang="en-US" b="1" smtClean="0">
                <a:solidFill>
                  <a:srgbClr val="0070C0"/>
                </a:solidFill>
              </a:rPr>
              <a:t>・モデルの予測機能は、</a:t>
            </a:r>
            <a:r>
              <a:rPr lang="en-US" altLang="ja-JP" b="1" smtClean="0">
                <a:solidFill>
                  <a:srgbClr val="0070C0"/>
                </a:solidFill>
              </a:rPr>
              <a:t>score</a:t>
            </a:r>
            <a:r>
              <a:rPr lang="ja-JP" altLang="en-US" b="1" smtClean="0">
                <a:solidFill>
                  <a:srgbClr val="0070C0"/>
                </a:solidFill>
              </a:rPr>
              <a:t>メソッドで計算できる。</a:t>
            </a:r>
            <a:endParaRPr lang="en-US" altLang="ja-JP" b="1" smtClean="0">
              <a:solidFill>
                <a:srgbClr val="0070C0"/>
              </a:solidFill>
            </a:endParaRPr>
          </a:p>
          <a:p>
            <a:r>
              <a:rPr lang="ja-JP" altLang="en-US" b="1" smtClean="0">
                <a:solidFill>
                  <a:srgbClr val="0070C0"/>
                </a:solidFill>
              </a:rPr>
              <a:t>・正解率は分類モデルの予測性能の評価指標の１つで、実際の結果と予測の結果がどれだけ一致しいているかの比率である。</a:t>
            </a:r>
            <a:endParaRPr lang="en-US" altLang="ja-JP" b="1" smtClean="0">
              <a:solidFill>
                <a:srgbClr val="0070C0"/>
              </a:solidFill>
            </a:endParaRPr>
          </a:p>
        </p:txBody>
      </p:sp>
      <p:sp>
        <p:nvSpPr>
          <p:cNvPr id="7" name="楕円 6"/>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P119</a:t>
            </a:r>
            <a:endParaRPr kumimoji="1" lang="ja-JP" altLang="en-US" b="1" dirty="0"/>
          </a:p>
        </p:txBody>
      </p:sp>
      <p:sp>
        <p:nvSpPr>
          <p:cNvPr id="8" name="正方形/長方形 7"/>
          <p:cNvSpPr/>
          <p:nvPr/>
        </p:nvSpPr>
        <p:spPr>
          <a:xfrm>
            <a:off x="545213" y="165201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3924879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45214" y="1743592"/>
            <a:ext cx="7821433" cy="1200329"/>
          </a:xfrm>
          <a:prstGeom prst="rect">
            <a:avLst/>
          </a:prstGeom>
          <a:solidFill>
            <a:schemeClr val="accent4">
              <a:lumMod val="20000"/>
              <a:lumOff val="80000"/>
            </a:schemeClr>
          </a:solidFill>
        </p:spPr>
        <p:txBody>
          <a:bodyPr wrap="square">
            <a:spAutoFit/>
          </a:bodyPr>
          <a:lstStyle/>
          <a:p>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pickle</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AF00DB"/>
                </a:solidFill>
                <a:latin typeface="Courier New" panose="02070309020205020404" pitchFamily="49" charset="0"/>
              </a:rPr>
              <a:t>with</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open</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a:t>
            </a:r>
            <a:r>
              <a:rPr lang="en-US" altLang="ja-JP" b="1" u="heavy">
                <a:solidFill>
                  <a:srgbClr val="A31515"/>
                </a:solidFill>
                <a:latin typeface="Courier New" panose="02070309020205020404" pitchFamily="49" charset="0"/>
              </a:rPr>
              <a:t>KinokoTakenoko.pkl</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'wb'</a:t>
            </a:r>
            <a:r>
              <a:rPr lang="en-US" altLang="ja-JP" b="1">
                <a:solidFill>
                  <a:srgbClr val="000000"/>
                </a:solidFill>
                <a:latin typeface="Courier New" panose="02070309020205020404" pitchFamily="49" charset="0"/>
              </a:rPr>
              <a:t>)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f:</a:t>
            </a:r>
          </a:p>
          <a:p>
            <a:r>
              <a:rPr lang="en-US" altLang="ja-JP" b="1">
                <a:solidFill>
                  <a:srgbClr val="000000"/>
                </a:solidFill>
                <a:latin typeface="Courier New" panose="02070309020205020404" pitchFamily="49" charset="0"/>
              </a:rPr>
              <a:t>    pickle.dump(model, f)</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45214" y="1374260"/>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4-20 </a:t>
            </a:r>
            <a:r>
              <a:rPr lang="ja-JP" altLang="en-US" b="1" smtClean="0">
                <a:solidFill>
                  <a:srgbClr val="000000"/>
                </a:solidFill>
                <a:latin typeface="Courier New" panose="02070309020205020404" pitchFamily="49" charset="0"/>
              </a:rPr>
              <a:t>モデルの保存</a:t>
            </a:r>
            <a:endParaRPr lang="en-US" altLang="ja-JP" b="1">
              <a:solidFill>
                <a:srgbClr val="000000"/>
              </a:solidFill>
              <a:latin typeface="Courier New" panose="02070309020205020404" pitchFamily="49" charset="0"/>
            </a:endParaRPr>
          </a:p>
        </p:txBody>
      </p:sp>
      <p:sp>
        <p:nvSpPr>
          <p:cNvPr id="4" name="正方形/長方形 3"/>
          <p:cNvSpPr/>
          <p:nvPr/>
        </p:nvSpPr>
        <p:spPr>
          <a:xfrm>
            <a:off x="545213" y="4173734"/>
            <a:ext cx="7821433" cy="1200329"/>
          </a:xfrm>
          <a:prstGeom prst="rect">
            <a:avLst/>
          </a:prstGeom>
          <a:solidFill>
            <a:schemeClr val="accent4">
              <a:lumMod val="20000"/>
              <a:lumOff val="80000"/>
            </a:schemeClr>
          </a:solidFill>
        </p:spPr>
        <p:txBody>
          <a:bodyPr wrap="square">
            <a:spAutoFit/>
          </a:bodyPr>
          <a:lstStyle/>
          <a:p>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pickle</a:t>
            </a:r>
          </a:p>
          <a:p>
            <a:r>
              <a:rPr lang="en-US" altLang="ja-JP" b="1">
                <a:solidFill>
                  <a:srgbClr val="000000"/>
                </a:solidFill>
                <a:latin typeface="Courier New" panose="02070309020205020404" pitchFamily="49" charset="0"/>
              </a:rPr>
              <a:t/>
            </a:r>
            <a:br>
              <a:rPr lang="en-US" altLang="ja-JP" b="1">
                <a:solidFill>
                  <a:srgbClr val="000000"/>
                </a:solidFill>
                <a:latin typeface="Courier New" panose="02070309020205020404" pitchFamily="49" charset="0"/>
              </a:rPr>
            </a:br>
            <a:r>
              <a:rPr lang="en-US" altLang="ja-JP" b="1">
                <a:solidFill>
                  <a:srgbClr val="AF00DB"/>
                </a:solidFill>
                <a:latin typeface="Courier New" panose="02070309020205020404" pitchFamily="49" charset="0"/>
              </a:rPr>
              <a:t>with</a:t>
            </a:r>
            <a:r>
              <a:rPr lang="en-US" altLang="ja-JP" b="1">
                <a:solidFill>
                  <a:srgbClr val="000000"/>
                </a:solidFill>
                <a:latin typeface="Courier New" panose="02070309020205020404" pitchFamily="49" charset="0"/>
              </a:rPr>
              <a:t> </a:t>
            </a:r>
            <a:r>
              <a:rPr lang="en-US" altLang="ja-JP" b="1">
                <a:solidFill>
                  <a:srgbClr val="795E26"/>
                </a:solidFill>
                <a:latin typeface="Courier New" panose="02070309020205020404" pitchFamily="49" charset="0"/>
              </a:rPr>
              <a:t>open</a:t>
            </a:r>
            <a:r>
              <a:rPr lang="en-US" altLang="ja-JP" b="1">
                <a:solidFill>
                  <a:srgbClr val="000000"/>
                </a:solidFill>
                <a:latin typeface="Courier New" panose="02070309020205020404" pitchFamily="49" charset="0"/>
              </a:rPr>
              <a:t>(</a:t>
            </a:r>
            <a:r>
              <a:rPr lang="en-US" altLang="ja-JP" b="1">
                <a:solidFill>
                  <a:srgbClr val="A31515"/>
                </a:solidFill>
                <a:latin typeface="Courier New" panose="02070309020205020404" pitchFamily="49" charset="0"/>
              </a:rPr>
              <a:t>'</a:t>
            </a:r>
            <a:r>
              <a:rPr lang="en-US" altLang="ja-JP" b="1" u="heavy">
                <a:solidFill>
                  <a:srgbClr val="A31515"/>
                </a:solidFill>
                <a:latin typeface="Courier New" panose="02070309020205020404" pitchFamily="49" charset="0"/>
              </a:rPr>
              <a:t>KinokoTakenoko.pkl</a:t>
            </a:r>
            <a:r>
              <a:rPr lang="en-US" altLang="ja-JP" b="1">
                <a:solidFill>
                  <a:srgbClr val="A31515"/>
                </a:solidFill>
                <a:latin typeface="Courier New" panose="02070309020205020404" pitchFamily="49" charset="0"/>
              </a:rPr>
              <a:t>'</a:t>
            </a:r>
            <a:r>
              <a:rPr lang="en-US" altLang="ja-JP" b="1">
                <a:solidFill>
                  <a:srgbClr val="000000"/>
                </a:solidFill>
                <a:latin typeface="Courier New" panose="02070309020205020404" pitchFamily="49" charset="0"/>
              </a:rPr>
              <a:t>, </a:t>
            </a:r>
            <a:r>
              <a:rPr lang="en-US" altLang="ja-JP" b="1">
                <a:solidFill>
                  <a:srgbClr val="A31515"/>
                </a:solidFill>
                <a:latin typeface="Courier New" panose="02070309020205020404" pitchFamily="49" charset="0"/>
              </a:rPr>
              <a:t>'rb'</a:t>
            </a:r>
            <a:r>
              <a:rPr lang="en-US" altLang="ja-JP" b="1">
                <a:solidFill>
                  <a:srgbClr val="000000"/>
                </a:solidFill>
                <a:latin typeface="Courier New" panose="02070309020205020404" pitchFamily="49" charset="0"/>
              </a:rPr>
              <a:t>)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f:</a:t>
            </a:r>
          </a:p>
          <a:p>
            <a:r>
              <a:rPr lang="en-US" altLang="ja-JP" b="1">
                <a:solidFill>
                  <a:srgbClr val="000000"/>
                </a:solidFill>
                <a:latin typeface="Courier New" panose="02070309020205020404" pitchFamily="49" charset="0"/>
              </a:rPr>
              <a:t>    model2 = pickle.load(f)</a:t>
            </a:r>
            <a:endParaRPr lang="en-US" altLang="ja-JP" b="1">
              <a:solidFill>
                <a:srgbClr val="000000"/>
              </a:solidFill>
              <a:effectLst/>
              <a:latin typeface="Courier New" panose="02070309020205020404" pitchFamily="49" charset="0"/>
            </a:endParaRPr>
          </a:p>
        </p:txBody>
      </p:sp>
      <p:sp>
        <p:nvSpPr>
          <p:cNvPr id="5" name="正方形/長方形 4"/>
          <p:cNvSpPr/>
          <p:nvPr/>
        </p:nvSpPr>
        <p:spPr>
          <a:xfrm>
            <a:off x="545213" y="3804402"/>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4-21 KinokoTakenoko.pkl </a:t>
            </a:r>
            <a:r>
              <a:rPr lang="ja-JP" altLang="en-US" b="1" smtClean="0">
                <a:solidFill>
                  <a:srgbClr val="000000"/>
                </a:solidFill>
                <a:latin typeface="Courier New" panose="02070309020205020404" pitchFamily="49" charset="0"/>
              </a:rPr>
              <a:t>からモデルを変数に読み込む</a:t>
            </a:r>
            <a:endParaRPr lang="en-US" altLang="ja-JP" b="1">
              <a:solidFill>
                <a:srgbClr val="000000"/>
              </a:solidFill>
              <a:latin typeface="Courier New" panose="02070309020205020404" pitchFamily="49" charset="0"/>
            </a:endParaRPr>
          </a:p>
        </p:txBody>
      </p:sp>
      <p:sp>
        <p:nvSpPr>
          <p:cNvPr id="6" name="四角形吹き出し 5"/>
          <p:cNvSpPr/>
          <p:nvPr/>
        </p:nvSpPr>
        <p:spPr>
          <a:xfrm>
            <a:off x="5906219" y="1611611"/>
            <a:ext cx="3114136" cy="488097"/>
          </a:xfrm>
          <a:prstGeom prst="wedgeRectCallout">
            <a:avLst>
              <a:gd name="adj1" fmla="val -101256"/>
              <a:gd name="adj2" fmla="val 9588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作成ファイル名</a:t>
            </a:r>
            <a:endParaRPr kumimoji="1" lang="ja-JP" altLang="en-US" b="1">
              <a:solidFill>
                <a:schemeClr val="tx1"/>
              </a:solidFill>
            </a:endParaRPr>
          </a:p>
        </p:txBody>
      </p:sp>
      <p:sp>
        <p:nvSpPr>
          <p:cNvPr id="7" name="四角形吹き出し 6"/>
          <p:cNvSpPr/>
          <p:nvPr/>
        </p:nvSpPr>
        <p:spPr>
          <a:xfrm>
            <a:off x="4349151" y="6134371"/>
            <a:ext cx="3114136" cy="488097"/>
          </a:xfrm>
          <a:prstGeom prst="wedgeRectCallout">
            <a:avLst>
              <a:gd name="adj1" fmla="val -50009"/>
              <a:gd name="adj2" fmla="val -27172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読み込むファイル名</a:t>
            </a:r>
            <a:endParaRPr kumimoji="1" lang="ja-JP" altLang="en-US" b="1">
              <a:solidFill>
                <a:schemeClr val="tx1"/>
              </a:solidFill>
            </a:endParaRPr>
          </a:p>
        </p:txBody>
      </p:sp>
      <p:sp>
        <p:nvSpPr>
          <p:cNvPr id="8" name="四角形吹き出し 7"/>
          <p:cNvSpPr/>
          <p:nvPr/>
        </p:nvSpPr>
        <p:spPr>
          <a:xfrm>
            <a:off x="6096000" y="5266119"/>
            <a:ext cx="3114136" cy="488097"/>
          </a:xfrm>
          <a:prstGeom prst="wedgeRectCallout">
            <a:avLst>
              <a:gd name="adj1" fmla="val -74109"/>
              <a:gd name="adj2" fmla="val -10206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読み込むときは </a:t>
            </a:r>
            <a:r>
              <a:rPr kumimoji="1" lang="en-US" altLang="ja-JP" b="1" smtClean="0">
                <a:solidFill>
                  <a:schemeClr val="tx1"/>
                </a:solidFill>
              </a:rPr>
              <a:t>‘rb’</a:t>
            </a:r>
            <a:endParaRPr kumimoji="1" lang="ja-JP" altLang="en-US" b="1">
              <a:solidFill>
                <a:schemeClr val="tx1"/>
              </a:solidFill>
            </a:endParaRPr>
          </a:p>
        </p:txBody>
      </p:sp>
      <p:sp>
        <p:nvSpPr>
          <p:cNvPr id="12" name="ホームベース 11"/>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a:t>６</a:t>
            </a:r>
            <a:endParaRPr lang="en-US" altLang="ja-JP" b="1" dirty="0" smtClean="0"/>
          </a:p>
        </p:txBody>
      </p:sp>
      <p:sp>
        <p:nvSpPr>
          <p:cNvPr id="13" name="山形 12"/>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bg1"/>
                </a:solidFill>
              </a:rPr>
              <a:t>モデルの</a:t>
            </a:r>
            <a:r>
              <a:rPr lang="ja-JP" altLang="en-US" b="1" dirty="0">
                <a:solidFill>
                  <a:schemeClr val="bg1"/>
                </a:solidFill>
              </a:rPr>
              <a:t>保存</a:t>
            </a:r>
            <a:endParaRPr kumimoji="1" lang="ja-JP" altLang="en-US" b="1" dirty="0">
              <a:solidFill>
                <a:schemeClr val="bg1"/>
              </a:solidFill>
            </a:endParaRPr>
          </a:p>
        </p:txBody>
      </p:sp>
      <p:sp>
        <p:nvSpPr>
          <p:cNvPr id="14" name="山形 13"/>
          <p:cNvSpPr/>
          <p:nvPr/>
        </p:nvSpPr>
        <p:spPr>
          <a:xfrm>
            <a:off x="5648031" y="332508"/>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P122</a:t>
            </a:r>
            <a:r>
              <a:rPr kumimoji="1" lang="ja-JP" altLang="en-US" b="1" dirty="0" smtClean="0">
                <a:solidFill>
                  <a:schemeClr val="bg1"/>
                </a:solidFill>
              </a:rPr>
              <a:t>～</a:t>
            </a:r>
            <a:r>
              <a:rPr kumimoji="1" lang="en-US" altLang="ja-JP" b="1" dirty="0" smtClean="0">
                <a:solidFill>
                  <a:schemeClr val="bg1"/>
                </a:solidFill>
              </a:rPr>
              <a:t>P125</a:t>
            </a:r>
            <a:endParaRPr kumimoji="1" lang="en-US" altLang="ja-JP" b="1" dirty="0" smtClean="0">
              <a:solidFill>
                <a:schemeClr val="bg1"/>
              </a:solidFill>
            </a:endParaRPr>
          </a:p>
        </p:txBody>
      </p:sp>
      <p:sp>
        <p:nvSpPr>
          <p:cNvPr id="15" name="ホームベース 14"/>
          <p:cNvSpPr/>
          <p:nvPr/>
        </p:nvSpPr>
        <p:spPr>
          <a:xfrm>
            <a:off x="402782" y="836730"/>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a:t>６．１</a:t>
            </a:r>
            <a:endParaRPr kumimoji="1" lang="ja-JP" altLang="en-US" b="1" dirty="0"/>
          </a:p>
        </p:txBody>
      </p:sp>
      <p:sp>
        <p:nvSpPr>
          <p:cNvPr id="16" name="山形 15"/>
          <p:cNvSpPr/>
          <p:nvPr/>
        </p:nvSpPr>
        <p:spPr>
          <a:xfrm>
            <a:off x="1742050" y="836730"/>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pickle</a:t>
            </a:r>
            <a:r>
              <a:rPr kumimoji="1" lang="ja-JP" altLang="en-US" b="1" dirty="0" smtClean="0">
                <a:solidFill>
                  <a:schemeClr val="bg1"/>
                </a:solidFill>
              </a:rPr>
              <a:t>によるモデルの保存</a:t>
            </a:r>
            <a:endParaRPr kumimoji="1" lang="ja-JP" altLang="en-US" b="1" dirty="0">
              <a:solidFill>
                <a:schemeClr val="bg1"/>
              </a:solidFill>
            </a:endParaRPr>
          </a:p>
        </p:txBody>
      </p:sp>
      <p:sp>
        <p:nvSpPr>
          <p:cNvPr id="17" name="山形 16"/>
          <p:cNvSpPr/>
          <p:nvPr/>
        </p:nvSpPr>
        <p:spPr>
          <a:xfrm>
            <a:off x="5653649" y="836730"/>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P122</a:t>
            </a:r>
            <a:r>
              <a:rPr kumimoji="1" lang="ja-JP" altLang="en-US" b="1" dirty="0" smtClean="0">
                <a:solidFill>
                  <a:schemeClr val="bg1"/>
                </a:solidFill>
              </a:rPr>
              <a:t>～</a:t>
            </a:r>
            <a:r>
              <a:rPr kumimoji="1" lang="en-US" altLang="ja-JP" b="1" dirty="0" smtClean="0">
                <a:solidFill>
                  <a:schemeClr val="bg1"/>
                </a:solidFill>
              </a:rPr>
              <a:t>P123</a:t>
            </a:r>
            <a:endParaRPr kumimoji="1" lang="en-US" altLang="ja-JP" b="1" dirty="0" smtClean="0">
              <a:solidFill>
                <a:schemeClr val="bg1"/>
              </a:solidFill>
            </a:endParaRPr>
          </a:p>
        </p:txBody>
      </p:sp>
      <p:sp>
        <p:nvSpPr>
          <p:cNvPr id="18" name="ホームベース 17"/>
          <p:cNvSpPr/>
          <p:nvPr/>
        </p:nvSpPr>
        <p:spPr>
          <a:xfrm>
            <a:off x="397164" y="3161724"/>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smtClean="0"/>
              <a:t>６．</a:t>
            </a:r>
            <a:r>
              <a:rPr lang="ja-JP" altLang="en-US" b="1" dirty="0"/>
              <a:t>２</a:t>
            </a:r>
            <a:endParaRPr kumimoji="1" lang="ja-JP" altLang="en-US" b="1" dirty="0"/>
          </a:p>
        </p:txBody>
      </p:sp>
      <p:sp>
        <p:nvSpPr>
          <p:cNvPr id="19" name="山形 18"/>
          <p:cNvSpPr/>
          <p:nvPr/>
        </p:nvSpPr>
        <p:spPr>
          <a:xfrm>
            <a:off x="1736432" y="3161724"/>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bg1"/>
                </a:solidFill>
              </a:rPr>
              <a:t>保存したモデルの読み込み</a:t>
            </a:r>
            <a:endParaRPr kumimoji="1" lang="ja-JP" altLang="en-US" b="1" dirty="0">
              <a:solidFill>
                <a:schemeClr val="bg1"/>
              </a:solidFill>
            </a:endParaRPr>
          </a:p>
        </p:txBody>
      </p:sp>
      <p:sp>
        <p:nvSpPr>
          <p:cNvPr id="20" name="山形 19"/>
          <p:cNvSpPr/>
          <p:nvPr/>
        </p:nvSpPr>
        <p:spPr>
          <a:xfrm>
            <a:off x="5648031" y="3161724"/>
            <a:ext cx="2258295"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P123</a:t>
            </a:r>
            <a:r>
              <a:rPr kumimoji="1" lang="ja-JP" altLang="en-US" b="1" dirty="0" smtClean="0">
                <a:solidFill>
                  <a:schemeClr val="bg1"/>
                </a:solidFill>
              </a:rPr>
              <a:t>～</a:t>
            </a:r>
            <a:r>
              <a:rPr kumimoji="1" lang="en-US" altLang="ja-JP" b="1" dirty="0" smtClean="0">
                <a:solidFill>
                  <a:schemeClr val="bg1"/>
                </a:solidFill>
              </a:rPr>
              <a:t>P125</a:t>
            </a:r>
            <a:endParaRPr kumimoji="1" lang="en-US" altLang="ja-JP" b="1" dirty="0" smtClean="0">
              <a:solidFill>
                <a:schemeClr val="bg1"/>
              </a:solidFill>
            </a:endParaRPr>
          </a:p>
        </p:txBody>
      </p:sp>
      <p:sp>
        <p:nvSpPr>
          <p:cNvPr id="21" name="楕円 20"/>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P122</a:t>
            </a:r>
            <a:endParaRPr kumimoji="1" lang="ja-JP" altLang="en-US" b="1" dirty="0"/>
          </a:p>
        </p:txBody>
      </p:sp>
    </p:spTree>
    <p:extLst>
      <p:ext uri="{BB962C8B-B14F-4D97-AF65-F5344CB8AC3E}">
        <p14:creationId xmlns:p14="http://schemas.microsoft.com/office/powerpoint/2010/main" val="4259667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545214" y="1549630"/>
            <a:ext cx="7821433" cy="646331"/>
          </a:xfrm>
          <a:prstGeom prst="rect">
            <a:avLst/>
          </a:prstGeom>
          <a:solidFill>
            <a:schemeClr val="accent4">
              <a:lumMod val="20000"/>
              <a:lumOff val="80000"/>
            </a:schemeClr>
          </a:solidFill>
        </p:spPr>
        <p:txBody>
          <a:bodyPr wrap="square">
            <a:spAutoFit/>
          </a:bodyPr>
          <a:lstStyle/>
          <a:p>
            <a:r>
              <a:rPr lang="en-US" altLang="ja-JP" b="1">
                <a:solidFill>
                  <a:srgbClr val="000000"/>
                </a:solidFill>
                <a:latin typeface="Courier New" panose="02070309020205020404" pitchFamily="49" charset="0"/>
              </a:rPr>
              <a:t>suzuki = [[</a:t>
            </a:r>
            <a:r>
              <a:rPr lang="en-US" altLang="ja-JP" b="1">
                <a:solidFill>
                  <a:srgbClr val="09885A"/>
                </a:solidFill>
                <a:latin typeface="Courier New" panose="02070309020205020404" pitchFamily="49" charset="0"/>
              </a:rPr>
              <a:t>180</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75</a:t>
            </a:r>
            <a:r>
              <a:rPr lang="en-US" altLang="ja-JP" b="1">
                <a:solidFill>
                  <a:srgbClr val="000000"/>
                </a:solidFill>
                <a:latin typeface="Courier New" panose="02070309020205020404" pitchFamily="49" charset="0"/>
              </a:rPr>
              <a:t>,</a:t>
            </a:r>
            <a:r>
              <a:rPr lang="en-US" altLang="ja-JP" b="1">
                <a:solidFill>
                  <a:srgbClr val="09885A"/>
                </a:solidFill>
                <a:latin typeface="Courier New" panose="02070309020205020404" pitchFamily="49" charset="0"/>
              </a:rPr>
              <a:t>30</a:t>
            </a:r>
            <a:r>
              <a:rPr lang="en-US" altLang="ja-JP" b="1">
                <a:solidFill>
                  <a:srgbClr val="000000"/>
                </a:solidFill>
                <a:latin typeface="Courier New" panose="02070309020205020404" pitchFamily="49" charset="0"/>
              </a:rPr>
              <a:t>]]</a:t>
            </a:r>
          </a:p>
          <a:p>
            <a:r>
              <a:rPr lang="en-US" altLang="ja-JP" b="1">
                <a:solidFill>
                  <a:srgbClr val="000000"/>
                </a:solidFill>
                <a:latin typeface="Courier New" panose="02070309020205020404" pitchFamily="49" charset="0"/>
              </a:rPr>
              <a:t>model2.predict(suzuki)</a:t>
            </a:r>
            <a:endParaRPr lang="en-US" altLang="ja-JP" b="1">
              <a:solidFill>
                <a:srgbClr val="000000"/>
              </a:solidFill>
              <a:effectLst/>
              <a:latin typeface="Courier New" panose="02070309020205020404" pitchFamily="49" charset="0"/>
            </a:endParaRPr>
          </a:p>
        </p:txBody>
      </p:sp>
      <p:sp>
        <p:nvSpPr>
          <p:cNvPr id="3" name="正方形/長方形 2"/>
          <p:cNvSpPr/>
          <p:nvPr/>
        </p:nvSpPr>
        <p:spPr>
          <a:xfrm>
            <a:off x="545214" y="1180298"/>
            <a:ext cx="7821433"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4-22 </a:t>
            </a:r>
            <a:r>
              <a:rPr lang="ja-JP" altLang="en-US" b="1" smtClean="0">
                <a:solidFill>
                  <a:srgbClr val="000000"/>
                </a:solidFill>
                <a:latin typeface="Courier New" panose="02070309020205020404" pitchFamily="49" charset="0"/>
              </a:rPr>
              <a:t>ファイルから読み込んだ学習済モデルで予測する</a:t>
            </a:r>
            <a:endParaRPr lang="en-US" altLang="ja-JP" b="1">
              <a:solidFill>
                <a:srgbClr val="000000"/>
              </a:solidFill>
              <a:latin typeface="Courier New" panose="02070309020205020404" pitchFamily="49" charset="0"/>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87" y="3134521"/>
            <a:ext cx="6393186" cy="669556"/>
          </a:xfrm>
          <a:prstGeom prst="rect">
            <a:avLst/>
          </a:prstGeom>
        </p:spPr>
      </p:pic>
      <p:sp>
        <p:nvSpPr>
          <p:cNvPr id="5" name="楕円 4"/>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P124</a:t>
            </a:r>
            <a:endParaRPr kumimoji="1" lang="ja-JP" altLang="en-US" b="1" dirty="0"/>
          </a:p>
        </p:txBody>
      </p:sp>
      <p:sp>
        <p:nvSpPr>
          <p:cNvPr id="6" name="正方形/長方形 5"/>
          <p:cNvSpPr/>
          <p:nvPr/>
        </p:nvSpPr>
        <p:spPr>
          <a:xfrm>
            <a:off x="545214" y="2559022"/>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518027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65984" y="449745"/>
            <a:ext cx="10711831" cy="4278094"/>
          </a:xfrm>
          <a:prstGeom prst="rect">
            <a:avLst/>
          </a:prstGeom>
          <a:solidFill>
            <a:schemeClr val="accent4">
              <a:lumMod val="20000"/>
              <a:lumOff val="80000"/>
            </a:schemeClr>
          </a:solidFill>
        </p:spPr>
        <p:txBody>
          <a:bodyPr wrap="square" rtlCol="0">
            <a:spAutoFit/>
          </a:bodyPr>
          <a:lstStyle/>
          <a:p>
            <a:r>
              <a:rPr lang="ja-JP" altLang="en-US" sz="2000" b="1"/>
              <a:t>モデル</a:t>
            </a:r>
            <a:r>
              <a:rPr lang="ja-JP" altLang="en-US" sz="2000" b="1" smtClean="0"/>
              <a:t>の</a:t>
            </a:r>
            <a:r>
              <a:rPr lang="ja-JP" altLang="en-US" sz="2000" b="1"/>
              <a:t>保存</a:t>
            </a:r>
            <a:r>
              <a:rPr lang="ja-JP" altLang="en-US" sz="2000" b="1" smtClean="0"/>
              <a:t>と読み込み</a:t>
            </a:r>
            <a:endParaRPr kumimoji="1" lang="en-US" altLang="ja-JP" sz="2000" b="1" smtClean="0"/>
          </a:p>
          <a:p>
            <a:endParaRPr lang="en-US" altLang="ja-JP"/>
          </a:p>
          <a:p>
            <a:r>
              <a:rPr lang="ja-JP" altLang="en-US" b="1" smtClean="0">
                <a:solidFill>
                  <a:srgbClr val="0070C0"/>
                </a:solidFill>
              </a:rPr>
              <a:t>・モデルの保存</a:t>
            </a:r>
            <a:endParaRPr lang="en-US" altLang="ja-JP" b="1" smtClean="0">
              <a:solidFill>
                <a:srgbClr val="0070C0"/>
              </a:solidFill>
            </a:endParaRPr>
          </a:p>
          <a:p>
            <a:r>
              <a:rPr lang="ja-JP" altLang="en-US" b="1">
                <a:solidFill>
                  <a:srgbClr val="0070C0"/>
                </a:solidFill>
              </a:rPr>
              <a:t>　</a:t>
            </a:r>
            <a:r>
              <a:rPr lang="ja-JP" altLang="en-US" b="1" smtClean="0">
                <a:solidFill>
                  <a:srgbClr val="0070C0"/>
                </a:solidFill>
              </a:rPr>
              <a:t>　</a:t>
            </a:r>
            <a:r>
              <a:rPr lang="en-US" altLang="ja-JP" b="1" smtClean="0">
                <a:solidFill>
                  <a:srgbClr val="FF0000"/>
                </a:solidFill>
              </a:rPr>
              <a:t>with open( ‘</a:t>
            </a:r>
            <a:r>
              <a:rPr lang="ja-JP" altLang="en-US" b="1" smtClean="0">
                <a:solidFill>
                  <a:srgbClr val="FF0000"/>
                </a:solidFill>
              </a:rPr>
              <a:t>ファイル名</a:t>
            </a:r>
            <a:r>
              <a:rPr lang="en-US" altLang="ja-JP" b="1" smtClean="0">
                <a:solidFill>
                  <a:srgbClr val="FF0000"/>
                </a:solidFill>
              </a:rPr>
              <a:t>’, ‘wb’ ) as f :</a:t>
            </a:r>
          </a:p>
          <a:p>
            <a:r>
              <a:rPr lang="ja-JP" altLang="en-US" b="1">
                <a:solidFill>
                  <a:srgbClr val="FF0000"/>
                </a:solidFill>
              </a:rPr>
              <a:t>　</a:t>
            </a:r>
            <a:r>
              <a:rPr lang="ja-JP" altLang="en-US" b="1" smtClean="0">
                <a:solidFill>
                  <a:srgbClr val="FF0000"/>
                </a:solidFill>
              </a:rPr>
              <a:t>　　　</a:t>
            </a:r>
            <a:r>
              <a:rPr lang="en-US" altLang="ja-JP" b="1" smtClean="0">
                <a:solidFill>
                  <a:srgbClr val="FF0000"/>
                </a:solidFill>
              </a:rPr>
              <a:t>pickle . dump( </a:t>
            </a:r>
            <a:r>
              <a:rPr lang="ja-JP" altLang="en-US" b="1" smtClean="0">
                <a:solidFill>
                  <a:srgbClr val="FF0000"/>
                </a:solidFill>
              </a:rPr>
              <a:t>保存するモデル変数</a:t>
            </a:r>
            <a:r>
              <a:rPr lang="en-US" altLang="ja-JP" b="1" smtClean="0">
                <a:solidFill>
                  <a:srgbClr val="FF0000"/>
                </a:solidFill>
              </a:rPr>
              <a:t>, f )</a:t>
            </a:r>
          </a:p>
          <a:p>
            <a:endParaRPr lang="en-US" altLang="ja-JP" b="1">
              <a:solidFill>
                <a:srgbClr val="0070C0"/>
              </a:solidFill>
            </a:endParaRPr>
          </a:p>
          <a:p>
            <a:r>
              <a:rPr lang="en-US" altLang="ja-JP" b="1" smtClean="0">
                <a:solidFill>
                  <a:srgbClr val="0070C0"/>
                </a:solidFill>
              </a:rPr>
              <a:t>※ pickle </a:t>
            </a:r>
            <a:r>
              <a:rPr lang="ja-JP" altLang="en-US" b="1" smtClean="0">
                <a:solidFill>
                  <a:srgbClr val="0070C0"/>
                </a:solidFill>
              </a:rPr>
              <a:t>モジュールをインポート済みであることが前提。</a:t>
            </a:r>
            <a:endParaRPr lang="en-US" altLang="ja-JP" b="1" smtClean="0">
              <a:solidFill>
                <a:srgbClr val="0070C0"/>
              </a:solidFill>
            </a:endParaRPr>
          </a:p>
          <a:p>
            <a:r>
              <a:rPr lang="en-US" altLang="ja-JP" b="1" smtClean="0">
                <a:solidFill>
                  <a:srgbClr val="0070C0"/>
                </a:solidFill>
              </a:rPr>
              <a:t>※ pickle . dump </a:t>
            </a:r>
            <a:r>
              <a:rPr lang="ja-JP" altLang="en-US" b="1" smtClean="0">
                <a:solidFill>
                  <a:srgbClr val="0070C0"/>
                </a:solidFill>
              </a:rPr>
              <a:t>関数の先頭にはインデントが必要</a:t>
            </a:r>
            <a:endParaRPr lang="en-US" altLang="ja-JP" b="1" smtClean="0">
              <a:solidFill>
                <a:srgbClr val="0070C0"/>
              </a:solidFill>
            </a:endParaRPr>
          </a:p>
          <a:p>
            <a:endParaRPr lang="en-US" altLang="ja-JP" b="1">
              <a:solidFill>
                <a:srgbClr val="0070C0"/>
              </a:solidFill>
            </a:endParaRPr>
          </a:p>
          <a:p>
            <a:r>
              <a:rPr lang="ja-JP" altLang="en-US" b="1" smtClean="0">
                <a:solidFill>
                  <a:srgbClr val="0070C0"/>
                </a:solidFill>
              </a:rPr>
              <a:t>・保存ファイルからモデルの情報を読み込む</a:t>
            </a:r>
            <a:endParaRPr lang="en-US" altLang="ja-JP" b="1" smtClean="0">
              <a:solidFill>
                <a:srgbClr val="0070C0"/>
              </a:solidFill>
            </a:endParaRPr>
          </a:p>
          <a:p>
            <a:r>
              <a:rPr lang="ja-JP" altLang="en-US" b="1">
                <a:solidFill>
                  <a:srgbClr val="0070C0"/>
                </a:solidFill>
              </a:rPr>
              <a:t>　</a:t>
            </a:r>
            <a:r>
              <a:rPr lang="ja-JP" altLang="en-US" b="1" smtClean="0">
                <a:solidFill>
                  <a:srgbClr val="0070C0"/>
                </a:solidFill>
              </a:rPr>
              <a:t>　</a:t>
            </a:r>
            <a:r>
              <a:rPr lang="en-US" altLang="ja-JP" b="1" smtClean="0">
                <a:solidFill>
                  <a:srgbClr val="FF0000"/>
                </a:solidFill>
              </a:rPr>
              <a:t>with open( ‘</a:t>
            </a:r>
            <a:r>
              <a:rPr lang="ja-JP" altLang="en-US" b="1" smtClean="0">
                <a:solidFill>
                  <a:srgbClr val="FF0000"/>
                </a:solidFill>
              </a:rPr>
              <a:t>ファイル名</a:t>
            </a:r>
            <a:r>
              <a:rPr lang="en-US" altLang="ja-JP" b="1" smtClean="0">
                <a:solidFill>
                  <a:srgbClr val="FF0000"/>
                </a:solidFill>
              </a:rPr>
              <a:t>’, ‘rb’ ) as f :</a:t>
            </a:r>
          </a:p>
          <a:p>
            <a:r>
              <a:rPr lang="ja-JP" altLang="en-US" b="1">
                <a:solidFill>
                  <a:srgbClr val="FF0000"/>
                </a:solidFill>
              </a:rPr>
              <a:t>　</a:t>
            </a:r>
            <a:r>
              <a:rPr lang="ja-JP" altLang="en-US" b="1" smtClean="0">
                <a:solidFill>
                  <a:srgbClr val="FF0000"/>
                </a:solidFill>
              </a:rPr>
              <a:t>　　　変数 </a:t>
            </a:r>
            <a:r>
              <a:rPr lang="en-US" altLang="ja-JP" b="1" smtClean="0">
                <a:solidFill>
                  <a:srgbClr val="FF0000"/>
                </a:solidFill>
              </a:rPr>
              <a:t>= pickle . load( f )</a:t>
            </a:r>
          </a:p>
          <a:p>
            <a:endParaRPr lang="en-US" altLang="ja-JP" b="1">
              <a:solidFill>
                <a:srgbClr val="0070C0"/>
              </a:solidFill>
            </a:endParaRPr>
          </a:p>
          <a:p>
            <a:r>
              <a:rPr lang="en-US" altLang="ja-JP" b="1" smtClean="0">
                <a:solidFill>
                  <a:srgbClr val="0070C0"/>
                </a:solidFill>
              </a:rPr>
              <a:t>※ pickle </a:t>
            </a:r>
            <a:r>
              <a:rPr lang="ja-JP" altLang="en-US" b="1" smtClean="0">
                <a:solidFill>
                  <a:srgbClr val="0070C0"/>
                </a:solidFill>
              </a:rPr>
              <a:t>モジュールをインポート済みであることが前提。</a:t>
            </a:r>
            <a:endParaRPr lang="en-US" altLang="ja-JP" b="1" smtClean="0">
              <a:solidFill>
                <a:srgbClr val="0070C0"/>
              </a:solidFill>
            </a:endParaRPr>
          </a:p>
          <a:p>
            <a:r>
              <a:rPr lang="en-US" altLang="ja-JP" b="1" smtClean="0">
                <a:solidFill>
                  <a:srgbClr val="0070C0"/>
                </a:solidFill>
              </a:rPr>
              <a:t>※ pickle . load </a:t>
            </a:r>
            <a:r>
              <a:rPr lang="ja-JP" altLang="en-US" b="1" smtClean="0">
                <a:solidFill>
                  <a:srgbClr val="0070C0"/>
                </a:solidFill>
              </a:rPr>
              <a:t>関数の行の先頭はインデントが必要。</a:t>
            </a:r>
            <a:endParaRPr lang="en-US" altLang="ja-JP" b="1" smtClean="0">
              <a:solidFill>
                <a:srgbClr val="0070C0"/>
              </a:solidFill>
            </a:endParaRPr>
          </a:p>
        </p:txBody>
      </p:sp>
      <p:sp>
        <p:nvSpPr>
          <p:cNvPr id="4" name="テキスト ボックス 3"/>
          <p:cNvSpPr txBox="1"/>
          <p:nvPr/>
        </p:nvSpPr>
        <p:spPr>
          <a:xfrm>
            <a:off x="665984" y="5246031"/>
            <a:ext cx="10711831" cy="1231106"/>
          </a:xfrm>
          <a:prstGeom prst="rect">
            <a:avLst/>
          </a:prstGeom>
          <a:solidFill>
            <a:schemeClr val="accent4">
              <a:lumMod val="20000"/>
              <a:lumOff val="80000"/>
            </a:schemeClr>
          </a:solidFill>
        </p:spPr>
        <p:txBody>
          <a:bodyPr wrap="square" rtlCol="0">
            <a:spAutoFit/>
          </a:bodyPr>
          <a:lstStyle/>
          <a:p>
            <a:r>
              <a:rPr lang="ja-JP" altLang="en-US" sz="2000" b="1" smtClean="0"/>
              <a:t>モデルの保存</a:t>
            </a:r>
            <a:endParaRPr kumimoji="1" lang="en-US" altLang="ja-JP" sz="2000" b="1" smtClean="0"/>
          </a:p>
          <a:p>
            <a:endParaRPr lang="en-US" altLang="ja-JP"/>
          </a:p>
          <a:p>
            <a:r>
              <a:rPr lang="ja-JP" altLang="en-US" b="1" smtClean="0">
                <a:solidFill>
                  <a:srgbClr val="0070C0"/>
                </a:solidFill>
              </a:rPr>
              <a:t>・作成したモデルは保存する必要がある。</a:t>
            </a:r>
            <a:endParaRPr lang="en-US" altLang="ja-JP" b="1" smtClean="0">
              <a:solidFill>
                <a:srgbClr val="0070C0"/>
              </a:solidFill>
            </a:endParaRPr>
          </a:p>
          <a:p>
            <a:r>
              <a:rPr lang="ja-JP" altLang="en-US" b="1" smtClean="0">
                <a:solidFill>
                  <a:srgbClr val="0070C0"/>
                </a:solidFill>
              </a:rPr>
              <a:t>・標準ライブラリの </a:t>
            </a:r>
            <a:r>
              <a:rPr lang="en-US" altLang="ja-JP" b="1" smtClean="0">
                <a:solidFill>
                  <a:srgbClr val="0070C0"/>
                </a:solidFill>
              </a:rPr>
              <a:t>pickle </a:t>
            </a:r>
            <a:r>
              <a:rPr lang="ja-JP" altLang="en-US" b="1" smtClean="0">
                <a:solidFill>
                  <a:srgbClr val="0070C0"/>
                </a:solidFill>
              </a:rPr>
              <a:t>を利用することで、モデルを保存できる。</a:t>
            </a:r>
            <a:endParaRPr lang="en-US" altLang="ja-JP" b="1" smtClean="0">
              <a:solidFill>
                <a:srgbClr val="0070C0"/>
              </a:solidFill>
            </a:endParaRPr>
          </a:p>
        </p:txBody>
      </p:sp>
      <p:sp>
        <p:nvSpPr>
          <p:cNvPr id="5" name="楕円 4"/>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P124</a:t>
            </a:r>
            <a:endParaRPr kumimoji="1" lang="ja-JP" altLang="en-US" b="1" dirty="0"/>
          </a:p>
        </p:txBody>
      </p:sp>
    </p:spTree>
    <p:extLst>
      <p:ext uri="{BB962C8B-B14F-4D97-AF65-F5344CB8AC3E}">
        <p14:creationId xmlns:p14="http://schemas.microsoft.com/office/powerpoint/2010/main" val="1117358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1385457" y="1413163"/>
            <a:ext cx="2937773"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実習問題➂</a:t>
            </a:r>
            <a:endParaRPr kumimoji="1" lang="ja-JP" altLang="en-US" b="1" dirty="0"/>
          </a:p>
        </p:txBody>
      </p:sp>
      <p:sp>
        <p:nvSpPr>
          <p:cNvPr id="3" name="テキスト ボックス 2"/>
          <p:cNvSpPr txBox="1"/>
          <p:nvPr/>
        </p:nvSpPr>
        <p:spPr>
          <a:xfrm>
            <a:off x="1385457" y="1838037"/>
            <a:ext cx="7629236" cy="923330"/>
          </a:xfrm>
          <a:prstGeom prst="rect">
            <a:avLst/>
          </a:prstGeom>
          <a:solidFill>
            <a:schemeClr val="accent2">
              <a:lumMod val="40000"/>
              <a:lumOff val="60000"/>
            </a:schemeClr>
          </a:solidFill>
        </p:spPr>
        <p:txBody>
          <a:bodyPr wrap="square" rtlCol="0">
            <a:spAutoFit/>
          </a:bodyPr>
          <a:lstStyle/>
          <a:p>
            <a:r>
              <a:rPr lang="ja-JP" altLang="en-US" b="1" dirty="0" smtClean="0"/>
              <a:t>ノートブック </a:t>
            </a:r>
            <a:r>
              <a:rPr lang="en-US" altLang="ja-JP" b="1" dirty="0"/>
              <a:t>ml_ex_1_stu.ipynb </a:t>
            </a:r>
            <a:r>
              <a:rPr lang="ja-JP" altLang="en-US" b="1" dirty="0" smtClean="0"/>
              <a:t>を</a:t>
            </a:r>
            <a:r>
              <a:rPr lang="en-US" altLang="ja-JP" b="1" dirty="0" err="1" smtClean="0"/>
              <a:t>Colab</a:t>
            </a:r>
            <a:r>
              <a:rPr lang="ja-JP" altLang="en-US" b="1" dirty="0" smtClean="0"/>
              <a:t>にアップロードし</a:t>
            </a:r>
            <a:endParaRPr lang="en-US" altLang="ja-JP" b="1" dirty="0" smtClean="0"/>
          </a:p>
          <a:p>
            <a:r>
              <a:rPr kumimoji="1" lang="ja-JP" altLang="en-US" b="1" dirty="0"/>
              <a:t>問題文</a:t>
            </a:r>
            <a:r>
              <a:rPr kumimoji="1" lang="ja-JP" altLang="en-US" b="1" dirty="0" smtClean="0"/>
              <a:t>とコメントに従ってプログラムを実装して提出してください。</a:t>
            </a:r>
            <a:endParaRPr kumimoji="1" lang="en-US" altLang="ja-JP" b="1" dirty="0" smtClean="0"/>
          </a:p>
          <a:p>
            <a:r>
              <a:rPr lang="ja-JP" altLang="en-US" b="1" dirty="0"/>
              <a:t>ファイル名</a:t>
            </a:r>
            <a:r>
              <a:rPr lang="ja-JP" altLang="en-US" b="1" dirty="0" smtClean="0"/>
              <a:t>は、</a:t>
            </a:r>
            <a:r>
              <a:rPr lang="en-US" altLang="ja-JP" b="1" dirty="0"/>
              <a:t>ml_ex_1_</a:t>
            </a:r>
            <a:r>
              <a:rPr lang="ja-JP" altLang="en-US" b="1" dirty="0" smtClean="0"/>
              <a:t>学校名</a:t>
            </a:r>
            <a:r>
              <a:rPr lang="en-US" altLang="ja-JP" b="1" dirty="0" smtClean="0"/>
              <a:t>_</a:t>
            </a:r>
            <a:r>
              <a:rPr lang="ja-JP" altLang="en-US" b="1" dirty="0" smtClean="0"/>
              <a:t>氏名</a:t>
            </a:r>
            <a:r>
              <a:rPr lang="en-US" altLang="ja-JP" b="1" dirty="0" smtClean="0"/>
              <a:t>.</a:t>
            </a:r>
            <a:r>
              <a:rPr lang="en-US" altLang="ja-JP" b="1" dirty="0" err="1" smtClean="0"/>
              <a:t>ipynb</a:t>
            </a:r>
            <a:r>
              <a:rPr lang="en-US" altLang="ja-JP" b="1" dirty="0" smtClean="0"/>
              <a:t> </a:t>
            </a:r>
            <a:r>
              <a:rPr lang="ja-JP" altLang="en-US" b="1" dirty="0" smtClean="0"/>
              <a:t>とします。</a:t>
            </a:r>
            <a:endParaRPr kumimoji="1" lang="en-US" altLang="ja-JP" b="1" dirty="0" smtClean="0"/>
          </a:p>
        </p:txBody>
      </p:sp>
      <p:sp>
        <p:nvSpPr>
          <p:cNvPr id="6" name="ホームベース 5"/>
          <p:cNvSpPr/>
          <p:nvPr/>
        </p:nvSpPr>
        <p:spPr>
          <a:xfrm>
            <a:off x="914401" y="614218"/>
            <a:ext cx="4692072"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機械学習（決定木）実習問題</a:t>
            </a:r>
            <a:endParaRPr kumimoji="1" lang="ja-JP" altLang="en-US" b="1" dirty="0"/>
          </a:p>
        </p:txBody>
      </p:sp>
    </p:spTree>
    <p:extLst>
      <p:ext uri="{BB962C8B-B14F-4D97-AF65-F5344CB8AC3E}">
        <p14:creationId xmlns:p14="http://schemas.microsoft.com/office/powerpoint/2010/main" val="352799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a:t>
            </a:r>
            <a:r>
              <a:rPr lang="ja-JP" altLang="en-US" b="1" dirty="0"/>
              <a:t>２</a:t>
            </a:r>
            <a:endParaRPr kumimoji="1" lang="ja-JP" altLang="en-US" b="1" dirty="0"/>
          </a:p>
        </p:txBody>
      </p:sp>
      <p:sp>
        <p:nvSpPr>
          <p:cNvPr id="3" name="山形 2"/>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bg1"/>
                </a:solidFill>
              </a:rPr>
              <a:t>Pandas</a:t>
            </a:r>
            <a:r>
              <a:rPr lang="ja-JP" altLang="en-US" b="1" dirty="0" smtClean="0">
                <a:solidFill>
                  <a:schemeClr val="bg1"/>
                </a:solidFill>
              </a:rPr>
              <a:t>超入門</a:t>
            </a:r>
            <a:endParaRPr kumimoji="1" lang="ja-JP" altLang="en-US" b="1" dirty="0">
              <a:solidFill>
                <a:schemeClr val="bg1"/>
              </a:solidFill>
            </a:endParaRPr>
          </a:p>
        </p:txBody>
      </p:sp>
      <p:sp>
        <p:nvSpPr>
          <p:cNvPr id="4" name="山形 3"/>
          <p:cNvSpPr/>
          <p:nvPr/>
        </p:nvSpPr>
        <p:spPr>
          <a:xfrm>
            <a:off x="5648032" y="332508"/>
            <a:ext cx="1814950"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P94</a:t>
            </a:r>
            <a:r>
              <a:rPr kumimoji="1" lang="ja-JP" altLang="en-US" b="1" dirty="0" smtClean="0">
                <a:solidFill>
                  <a:schemeClr val="bg1"/>
                </a:solidFill>
              </a:rPr>
              <a:t>～</a:t>
            </a:r>
            <a:r>
              <a:rPr kumimoji="1" lang="en-US" altLang="ja-JP" b="1" dirty="0" smtClean="0">
                <a:solidFill>
                  <a:schemeClr val="bg1"/>
                </a:solidFill>
              </a:rPr>
              <a:t>P106</a:t>
            </a:r>
          </a:p>
        </p:txBody>
      </p:sp>
      <p:sp>
        <p:nvSpPr>
          <p:cNvPr id="5" name="ホームベース 4"/>
          <p:cNvSpPr/>
          <p:nvPr/>
        </p:nvSpPr>
        <p:spPr>
          <a:xfrm>
            <a:off x="2433782" y="1223814"/>
            <a:ext cx="3357418" cy="424874"/>
          </a:xfrm>
          <a:prstGeom prst="homePlat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Pandas</a:t>
            </a:r>
            <a:r>
              <a:rPr kumimoji="1" lang="ja-JP" altLang="en-US" b="1" dirty="0" smtClean="0"/>
              <a:t>のインポート</a:t>
            </a:r>
            <a:endParaRPr kumimoji="1" lang="ja-JP" altLang="en-US" b="1" dirty="0"/>
          </a:p>
        </p:txBody>
      </p:sp>
      <p:sp>
        <p:nvSpPr>
          <p:cNvPr id="6" name="ホームベース 5"/>
          <p:cNvSpPr/>
          <p:nvPr/>
        </p:nvSpPr>
        <p:spPr>
          <a:xfrm>
            <a:off x="2433782" y="2086257"/>
            <a:ext cx="3357418" cy="424874"/>
          </a:xfrm>
          <a:prstGeom prst="homePlat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データフレームの作成</a:t>
            </a:r>
            <a:endParaRPr kumimoji="1" lang="ja-JP" altLang="en-US" b="1" dirty="0"/>
          </a:p>
        </p:txBody>
      </p:sp>
      <p:sp>
        <p:nvSpPr>
          <p:cNvPr id="7" name="ホームベース 6"/>
          <p:cNvSpPr/>
          <p:nvPr/>
        </p:nvSpPr>
        <p:spPr>
          <a:xfrm>
            <a:off x="2433782" y="2948700"/>
            <a:ext cx="3357418" cy="424874"/>
          </a:xfrm>
          <a:prstGeom prst="homePlat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インデックスや列名の操作</a:t>
            </a:r>
            <a:endParaRPr kumimoji="1" lang="ja-JP" altLang="en-US" b="1" dirty="0"/>
          </a:p>
        </p:txBody>
      </p:sp>
      <p:sp>
        <p:nvSpPr>
          <p:cNvPr id="8" name="ホームベース 7"/>
          <p:cNvSpPr/>
          <p:nvPr/>
        </p:nvSpPr>
        <p:spPr>
          <a:xfrm>
            <a:off x="2433782" y="3811141"/>
            <a:ext cx="3357418" cy="424874"/>
          </a:xfrm>
          <a:prstGeom prst="homePlat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CSV</a:t>
            </a:r>
            <a:r>
              <a:rPr kumimoji="1" lang="ja-JP" altLang="en-US" b="1" dirty="0" smtClean="0"/>
              <a:t>ファイルの読み込み</a:t>
            </a:r>
            <a:endParaRPr kumimoji="1" lang="ja-JP" altLang="en-US" b="1" dirty="0"/>
          </a:p>
        </p:txBody>
      </p:sp>
      <p:sp>
        <p:nvSpPr>
          <p:cNvPr id="9" name="ホームベース 8"/>
          <p:cNvSpPr/>
          <p:nvPr/>
        </p:nvSpPr>
        <p:spPr>
          <a:xfrm>
            <a:off x="2433782" y="4673582"/>
            <a:ext cx="3357418" cy="424874"/>
          </a:xfrm>
          <a:prstGeom prst="homePlat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t>特定の列の参照</a:t>
            </a:r>
            <a:endParaRPr kumimoji="1" lang="ja-JP" altLang="en-US" b="1" dirty="0"/>
          </a:p>
        </p:txBody>
      </p:sp>
      <p:sp>
        <p:nvSpPr>
          <p:cNvPr id="10" name="右中かっこ 9"/>
          <p:cNvSpPr/>
          <p:nvPr/>
        </p:nvSpPr>
        <p:spPr>
          <a:xfrm>
            <a:off x="6280727" y="1223814"/>
            <a:ext cx="591128" cy="387464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7176653" y="2765121"/>
            <a:ext cx="3168073" cy="792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Pandas</a:t>
            </a:r>
            <a:r>
              <a:rPr kumimoji="1" lang="ja-JP" altLang="en-US" b="1" dirty="0" smtClean="0"/>
              <a:t>の基本中の基本</a:t>
            </a:r>
            <a:endParaRPr kumimoji="1" lang="ja-JP" altLang="en-US" b="1" dirty="0"/>
          </a:p>
        </p:txBody>
      </p:sp>
      <p:sp>
        <p:nvSpPr>
          <p:cNvPr id="12" name="正方形/長方形 11"/>
          <p:cNvSpPr/>
          <p:nvPr/>
        </p:nvSpPr>
        <p:spPr>
          <a:xfrm>
            <a:off x="7176653" y="4100343"/>
            <a:ext cx="3168073" cy="1571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Excel</a:t>
            </a:r>
            <a:r>
              <a:rPr kumimoji="1" lang="ja-JP" altLang="en-US" b="1" dirty="0" err="1" smtClean="0"/>
              <a:t>のように</a:t>
            </a:r>
            <a:endParaRPr kumimoji="1" lang="en-US" altLang="ja-JP" b="1" dirty="0" smtClean="0"/>
          </a:p>
          <a:p>
            <a:pPr algn="ctr"/>
            <a:r>
              <a:rPr lang="ja-JP" altLang="en-US" b="1" dirty="0" smtClean="0"/>
              <a:t>「行」と「列」を持つ</a:t>
            </a:r>
            <a:endParaRPr lang="en-US" altLang="ja-JP" b="1" dirty="0" smtClean="0"/>
          </a:p>
          <a:p>
            <a:pPr algn="ctr"/>
            <a:r>
              <a:rPr lang="ja-JP" altLang="en-US" b="1" dirty="0">
                <a:solidFill>
                  <a:srgbClr val="FF0000"/>
                </a:solidFill>
              </a:rPr>
              <a:t>表形式</a:t>
            </a:r>
            <a:r>
              <a:rPr lang="ja-JP" altLang="en-US" b="1" dirty="0" smtClean="0">
                <a:solidFill>
                  <a:srgbClr val="FF0000"/>
                </a:solidFill>
              </a:rPr>
              <a:t>のデータ</a:t>
            </a:r>
            <a:r>
              <a:rPr lang="ja-JP" altLang="en-US" b="1" dirty="0" smtClean="0"/>
              <a:t>を</a:t>
            </a:r>
            <a:endParaRPr lang="en-US" altLang="ja-JP" b="1" dirty="0" smtClean="0"/>
          </a:p>
          <a:p>
            <a:pPr algn="ctr"/>
            <a:r>
              <a:rPr kumimoji="1" lang="ja-JP" altLang="en-US" b="1" dirty="0"/>
              <a:t>簡単</a:t>
            </a:r>
            <a:r>
              <a:rPr kumimoji="1" lang="ja-JP" altLang="en-US" b="1" dirty="0" smtClean="0"/>
              <a:t>に作成・操作することができる</a:t>
            </a:r>
            <a:endParaRPr kumimoji="1" lang="ja-JP" altLang="en-US" b="1" dirty="0"/>
          </a:p>
        </p:txBody>
      </p:sp>
      <p:sp>
        <p:nvSpPr>
          <p:cNvPr id="13" name="下矢印 12"/>
          <p:cNvSpPr/>
          <p:nvPr/>
        </p:nvSpPr>
        <p:spPr>
          <a:xfrm>
            <a:off x="7647709" y="3334885"/>
            <a:ext cx="711200" cy="90113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P94</a:t>
            </a:r>
            <a:endParaRPr kumimoji="1" lang="ja-JP" altLang="en-US" b="1" dirty="0"/>
          </a:p>
        </p:txBody>
      </p:sp>
    </p:spTree>
    <p:extLst>
      <p:ext uri="{BB962C8B-B14F-4D97-AF65-F5344CB8AC3E}">
        <p14:creationId xmlns:p14="http://schemas.microsoft.com/office/powerpoint/2010/main" val="131107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ホームベース 1"/>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４．２．１</a:t>
            </a:r>
            <a:endParaRPr kumimoji="1" lang="ja-JP" altLang="en-US" b="1" dirty="0"/>
          </a:p>
        </p:txBody>
      </p:sp>
      <p:sp>
        <p:nvSpPr>
          <p:cNvPr id="3" name="山形 2"/>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bg1"/>
                </a:solidFill>
              </a:rPr>
              <a:t>pandas</a:t>
            </a:r>
            <a:r>
              <a:rPr lang="ja-JP" altLang="en-US" b="1" dirty="0" smtClean="0">
                <a:solidFill>
                  <a:schemeClr val="bg1"/>
                </a:solidFill>
              </a:rPr>
              <a:t>のインポート</a:t>
            </a:r>
            <a:endParaRPr kumimoji="1" lang="ja-JP" altLang="en-US" b="1" dirty="0">
              <a:solidFill>
                <a:schemeClr val="bg1"/>
              </a:solidFill>
            </a:endParaRPr>
          </a:p>
        </p:txBody>
      </p:sp>
      <p:sp>
        <p:nvSpPr>
          <p:cNvPr id="4" name="山形 3"/>
          <p:cNvSpPr/>
          <p:nvPr/>
        </p:nvSpPr>
        <p:spPr>
          <a:xfrm>
            <a:off x="5648032" y="332508"/>
            <a:ext cx="1814950"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P94</a:t>
            </a:r>
            <a:r>
              <a:rPr kumimoji="1" lang="ja-JP" altLang="en-US" b="1" dirty="0" smtClean="0">
                <a:solidFill>
                  <a:schemeClr val="bg1"/>
                </a:solidFill>
              </a:rPr>
              <a:t>～</a:t>
            </a:r>
            <a:r>
              <a:rPr kumimoji="1" lang="en-US" altLang="ja-JP" b="1" dirty="0" smtClean="0">
                <a:solidFill>
                  <a:schemeClr val="bg1"/>
                </a:solidFill>
              </a:rPr>
              <a:t>P95</a:t>
            </a:r>
          </a:p>
        </p:txBody>
      </p:sp>
      <p:sp>
        <p:nvSpPr>
          <p:cNvPr id="5" name="正方形/長方形 4"/>
          <p:cNvSpPr/>
          <p:nvPr/>
        </p:nvSpPr>
        <p:spPr>
          <a:xfrm>
            <a:off x="397164" y="1765323"/>
            <a:ext cx="7320501" cy="369332"/>
          </a:xfrm>
          <a:prstGeom prst="rect">
            <a:avLst/>
          </a:prstGeom>
          <a:solidFill>
            <a:schemeClr val="accent4">
              <a:lumMod val="20000"/>
              <a:lumOff val="80000"/>
            </a:schemeClr>
          </a:solidFill>
        </p:spPr>
        <p:txBody>
          <a:bodyPr wrap="square">
            <a:spAutoFit/>
          </a:bodyPr>
          <a:lstStyle/>
          <a:p>
            <a:r>
              <a:rPr lang="en-US" altLang="ja-JP" b="1">
                <a:solidFill>
                  <a:srgbClr val="AF00DB"/>
                </a:solidFill>
                <a:latin typeface="Courier New" panose="02070309020205020404" pitchFamily="49" charset="0"/>
              </a:rPr>
              <a:t>import</a:t>
            </a:r>
            <a:r>
              <a:rPr lang="en-US" altLang="ja-JP" b="1">
                <a:solidFill>
                  <a:srgbClr val="000000"/>
                </a:solidFill>
                <a:latin typeface="Courier New" panose="02070309020205020404" pitchFamily="49" charset="0"/>
              </a:rPr>
              <a:t> pandas </a:t>
            </a:r>
            <a:r>
              <a:rPr lang="en-US" altLang="ja-JP" b="1">
                <a:solidFill>
                  <a:srgbClr val="AF00DB"/>
                </a:solidFill>
                <a:latin typeface="Courier New" panose="02070309020205020404" pitchFamily="49" charset="0"/>
              </a:rPr>
              <a:t>as</a:t>
            </a:r>
            <a:r>
              <a:rPr lang="en-US" altLang="ja-JP" b="1">
                <a:solidFill>
                  <a:srgbClr val="000000"/>
                </a:solidFill>
                <a:latin typeface="Courier New" panose="02070309020205020404" pitchFamily="49" charset="0"/>
              </a:rPr>
              <a:t> pd</a:t>
            </a:r>
            <a:endParaRPr lang="en-US" altLang="ja-JP" b="1">
              <a:solidFill>
                <a:srgbClr val="000000"/>
              </a:solidFill>
              <a:effectLst/>
              <a:latin typeface="Courier New" panose="02070309020205020404" pitchFamily="49" charset="0"/>
            </a:endParaRPr>
          </a:p>
        </p:txBody>
      </p:sp>
      <p:sp>
        <p:nvSpPr>
          <p:cNvPr id="6" name="正方形/長方形 5"/>
          <p:cNvSpPr/>
          <p:nvPr/>
        </p:nvSpPr>
        <p:spPr>
          <a:xfrm>
            <a:off x="397164" y="1395991"/>
            <a:ext cx="7320501" cy="369332"/>
          </a:xfrm>
          <a:prstGeom prst="rect">
            <a:avLst/>
          </a:prstGeom>
          <a:solidFill>
            <a:schemeClr val="accent5">
              <a:lumMod val="20000"/>
              <a:lumOff val="80000"/>
            </a:schemeClr>
          </a:solidFill>
        </p:spPr>
        <p:txBody>
          <a:bodyPr wrap="square">
            <a:spAutoFit/>
          </a:bodyPr>
          <a:lstStyle/>
          <a:p>
            <a:r>
              <a:rPr lang="ja-JP" altLang="en-US" b="1" dirty="0">
                <a:solidFill>
                  <a:srgbClr val="000000"/>
                </a:solidFill>
                <a:latin typeface="Courier New" panose="02070309020205020404" pitchFamily="49" charset="0"/>
              </a:rPr>
              <a:t>コード</a:t>
            </a:r>
            <a:r>
              <a:rPr lang="en-US" altLang="ja-JP" b="1" dirty="0" smtClean="0">
                <a:solidFill>
                  <a:srgbClr val="000000"/>
                </a:solidFill>
                <a:latin typeface="Courier New" panose="02070309020205020404" pitchFamily="49" charset="0"/>
              </a:rPr>
              <a:t>4-1 pandas</a:t>
            </a:r>
            <a:r>
              <a:rPr lang="ja-JP" altLang="en-US" b="1" dirty="0" smtClean="0">
                <a:solidFill>
                  <a:srgbClr val="000000"/>
                </a:solidFill>
                <a:latin typeface="Courier New" panose="02070309020205020404" pitchFamily="49" charset="0"/>
              </a:rPr>
              <a:t>をインポート</a:t>
            </a:r>
            <a:r>
              <a:rPr lang="en-US" altLang="ja-JP" b="1" dirty="0"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7" name="四角形吹き出し 6"/>
          <p:cNvSpPr/>
          <p:nvPr/>
        </p:nvSpPr>
        <p:spPr>
          <a:xfrm>
            <a:off x="3875176" y="2284013"/>
            <a:ext cx="4193397" cy="439948"/>
          </a:xfrm>
          <a:prstGeom prst="wedgeRectCallout">
            <a:avLst>
              <a:gd name="adj1" fmla="val -64672"/>
              <a:gd name="adj2" fmla="val -1316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慣習</a:t>
            </a:r>
            <a:r>
              <a:rPr lang="ja-JP" altLang="en-US" b="1" dirty="0" smtClean="0">
                <a:solidFill>
                  <a:schemeClr val="tx1"/>
                </a:solidFill>
              </a:rPr>
              <a:t>で </a:t>
            </a:r>
            <a:r>
              <a:rPr lang="en-US" altLang="ja-JP" b="1" dirty="0" smtClean="0">
                <a:solidFill>
                  <a:schemeClr val="tx1"/>
                </a:solidFill>
              </a:rPr>
              <a:t>pandas </a:t>
            </a:r>
            <a:r>
              <a:rPr lang="ja-JP" altLang="en-US" b="1" dirty="0" smtClean="0">
                <a:solidFill>
                  <a:schemeClr val="tx1"/>
                </a:solidFill>
              </a:rPr>
              <a:t>に </a:t>
            </a:r>
            <a:r>
              <a:rPr lang="en-US" altLang="ja-JP" b="1" dirty="0" err="1" smtClean="0">
                <a:solidFill>
                  <a:schemeClr val="tx1"/>
                </a:solidFill>
              </a:rPr>
              <a:t>pd</a:t>
            </a:r>
            <a:r>
              <a:rPr lang="en-US" altLang="ja-JP" b="1" dirty="0" smtClean="0">
                <a:solidFill>
                  <a:schemeClr val="tx1"/>
                </a:solidFill>
              </a:rPr>
              <a:t> </a:t>
            </a:r>
            <a:r>
              <a:rPr lang="ja-JP" altLang="en-US" b="1" dirty="0" smtClean="0">
                <a:solidFill>
                  <a:schemeClr val="tx1"/>
                </a:solidFill>
              </a:rPr>
              <a:t>と別名</a:t>
            </a:r>
            <a:endParaRPr kumimoji="1" lang="ja-JP" altLang="en-US" b="1" dirty="0">
              <a:solidFill>
                <a:schemeClr val="tx1"/>
              </a:solidFill>
            </a:endParaRPr>
          </a:p>
        </p:txBody>
      </p:sp>
      <p:sp>
        <p:nvSpPr>
          <p:cNvPr id="8" name="楕円 7"/>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P94</a:t>
            </a:r>
            <a:endParaRPr kumimoji="1" lang="ja-JP" altLang="en-US" b="1" dirty="0"/>
          </a:p>
        </p:txBody>
      </p:sp>
    </p:spTree>
    <p:extLst>
      <p:ext uri="{BB962C8B-B14F-4D97-AF65-F5344CB8AC3E}">
        <p14:creationId xmlns:p14="http://schemas.microsoft.com/office/powerpoint/2010/main" val="11355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ホームベース 4"/>
          <p:cNvSpPr/>
          <p:nvPr/>
        </p:nvSpPr>
        <p:spPr>
          <a:xfrm>
            <a:off x="397164" y="332508"/>
            <a:ext cx="1505527" cy="424874"/>
          </a:xfrm>
          <a:prstGeom prst="homePlat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t>４．２．２</a:t>
            </a:r>
            <a:endParaRPr kumimoji="1" lang="ja-JP" altLang="en-US" b="1" dirty="0"/>
          </a:p>
        </p:txBody>
      </p:sp>
      <p:sp>
        <p:nvSpPr>
          <p:cNvPr id="6" name="山形 5"/>
          <p:cNvSpPr/>
          <p:nvPr/>
        </p:nvSpPr>
        <p:spPr>
          <a:xfrm>
            <a:off x="1736432" y="332508"/>
            <a:ext cx="4054768" cy="424874"/>
          </a:xfrm>
          <a:prstGeom prst="chevr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データフレームの作成</a:t>
            </a:r>
            <a:endParaRPr kumimoji="1" lang="ja-JP" altLang="en-US" b="1" dirty="0">
              <a:solidFill>
                <a:schemeClr val="bg1"/>
              </a:solidFill>
            </a:endParaRPr>
          </a:p>
        </p:txBody>
      </p:sp>
      <p:sp>
        <p:nvSpPr>
          <p:cNvPr id="7" name="山形 6"/>
          <p:cNvSpPr/>
          <p:nvPr/>
        </p:nvSpPr>
        <p:spPr>
          <a:xfrm>
            <a:off x="5648032" y="332508"/>
            <a:ext cx="1814950" cy="42487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bg1"/>
                </a:solidFill>
              </a:rPr>
              <a:t>P95</a:t>
            </a:r>
            <a:r>
              <a:rPr kumimoji="1" lang="ja-JP" altLang="en-US" b="1" dirty="0" smtClean="0">
                <a:solidFill>
                  <a:schemeClr val="bg1"/>
                </a:solidFill>
              </a:rPr>
              <a:t>～</a:t>
            </a:r>
            <a:r>
              <a:rPr kumimoji="1" lang="en-US" altLang="ja-JP" b="1" dirty="0" smtClean="0">
                <a:solidFill>
                  <a:schemeClr val="bg1"/>
                </a:solidFill>
              </a:rPr>
              <a:t>P98</a:t>
            </a:r>
          </a:p>
        </p:txBody>
      </p:sp>
      <p:sp>
        <p:nvSpPr>
          <p:cNvPr id="8" name="テキスト ボックス 7"/>
          <p:cNvSpPr txBox="1"/>
          <p:nvPr/>
        </p:nvSpPr>
        <p:spPr>
          <a:xfrm>
            <a:off x="588073" y="1004590"/>
            <a:ext cx="10119918" cy="3970318"/>
          </a:xfrm>
          <a:prstGeom prst="rect">
            <a:avLst/>
          </a:prstGeom>
          <a:solidFill>
            <a:schemeClr val="accent6">
              <a:lumMod val="40000"/>
              <a:lumOff val="60000"/>
            </a:schemeClr>
          </a:solidFill>
        </p:spPr>
        <p:txBody>
          <a:bodyPr wrap="square" rtlCol="0">
            <a:spAutoFit/>
          </a:bodyPr>
          <a:lstStyle/>
          <a:p>
            <a:r>
              <a:rPr lang="ja-JP" altLang="en-US" b="1" dirty="0" smtClean="0"/>
              <a:t>▶ 表形式のデータ構造　＝　「</a:t>
            </a:r>
            <a:r>
              <a:rPr lang="ja-JP" altLang="en-US" b="1" smtClean="0"/>
              <a:t>データフレーム」</a:t>
            </a:r>
            <a:endParaRPr lang="en-US" altLang="ja-JP" b="1" dirty="0" smtClean="0"/>
          </a:p>
          <a:p>
            <a:r>
              <a:rPr kumimoji="1" lang="ja-JP" altLang="en-US" b="1" dirty="0" smtClean="0"/>
              <a:t>▶ </a:t>
            </a:r>
            <a:r>
              <a:rPr lang="ja-JP" altLang="en-US" b="1" dirty="0"/>
              <a:t>データフレーム</a:t>
            </a:r>
            <a:r>
              <a:rPr lang="ja-JP" altLang="en-US" b="1" dirty="0" smtClean="0"/>
              <a:t>の</a:t>
            </a:r>
            <a:r>
              <a:rPr lang="ja-JP" altLang="en-US" b="1" smtClean="0"/>
              <a:t>構成要素</a:t>
            </a:r>
            <a:endParaRPr lang="en-US" altLang="ja-JP" b="1" dirty="0" smtClean="0"/>
          </a:p>
          <a:p>
            <a:r>
              <a:rPr kumimoji="1" lang="ja-JP" altLang="en-US" b="1" dirty="0" smtClean="0"/>
              <a:t>▶ </a:t>
            </a:r>
            <a:r>
              <a:rPr lang="en-US" altLang="ja-JP" b="1" dirty="0" smtClean="0"/>
              <a:t>pandas </a:t>
            </a:r>
            <a:r>
              <a:rPr lang="ja-JP" altLang="en-US" b="1" dirty="0" smtClean="0"/>
              <a:t>の </a:t>
            </a:r>
            <a:r>
              <a:rPr lang="en-US" altLang="ja-JP" b="1" err="1" smtClean="0"/>
              <a:t>DataFrame</a:t>
            </a:r>
            <a:r>
              <a:rPr lang="ja-JP" altLang="en-US" b="1" smtClean="0"/>
              <a:t>関数（コンストラクタ）を</a:t>
            </a:r>
            <a:r>
              <a:rPr lang="ja-JP" altLang="en-US" b="1" dirty="0" smtClean="0"/>
              <a:t>使用してデータフレーム</a:t>
            </a:r>
            <a:r>
              <a:rPr lang="ja-JP" altLang="en-US" b="1" smtClean="0"/>
              <a:t>を作成</a:t>
            </a:r>
            <a:endParaRPr lang="en-US" altLang="ja-JP" b="1" dirty="0" smtClean="0"/>
          </a:p>
          <a:p>
            <a:r>
              <a:rPr lang="ja-JP" altLang="en-US" b="1" dirty="0" smtClean="0"/>
              <a:t>▶ </a:t>
            </a:r>
            <a:r>
              <a:rPr lang="en-US" altLang="ja-JP" b="1" smtClean="0"/>
              <a:t>type</a:t>
            </a:r>
            <a:r>
              <a:rPr lang="ja-JP" altLang="en-US" b="1" smtClean="0"/>
              <a:t>関数</a:t>
            </a:r>
            <a:r>
              <a:rPr lang="ja-JP" altLang="en-US" b="1"/>
              <a:t>に</a:t>
            </a:r>
            <a:r>
              <a:rPr lang="ja-JP" altLang="en-US" b="1" smtClean="0"/>
              <a:t>よって、データフレームのデータ型を確認</a:t>
            </a:r>
            <a:endParaRPr lang="en-US" altLang="ja-JP" b="1" dirty="0" smtClean="0"/>
          </a:p>
          <a:p>
            <a:r>
              <a:rPr lang="ja-JP" altLang="en-US" b="1" smtClean="0"/>
              <a:t>▶ データフレームの</a:t>
            </a:r>
            <a:r>
              <a:rPr lang="en-US" altLang="ja-JP" b="1" smtClean="0"/>
              <a:t>shape</a:t>
            </a:r>
            <a:r>
              <a:rPr lang="ja-JP" altLang="en-US" b="1" smtClean="0"/>
              <a:t>属性によって、データフレームの行数と列数を調べる</a:t>
            </a:r>
            <a:endParaRPr lang="en-US" altLang="ja-JP" b="1" smtClean="0"/>
          </a:p>
          <a:p>
            <a:r>
              <a:rPr lang="ja-JP" altLang="en-US" b="1" smtClean="0"/>
              <a:t>▶ データフレームの</a:t>
            </a:r>
            <a:r>
              <a:rPr lang="en-US" altLang="ja-JP" b="1" smtClean="0"/>
              <a:t>index</a:t>
            </a:r>
            <a:r>
              <a:rPr lang="ja-JP" altLang="en-US" b="1" smtClean="0"/>
              <a:t>属性によって、インデックスの名前を変更する</a:t>
            </a:r>
            <a:endParaRPr lang="en-US" altLang="ja-JP" b="1" smtClean="0"/>
          </a:p>
          <a:p>
            <a:r>
              <a:rPr lang="ja-JP" altLang="en-US" b="1" smtClean="0"/>
              <a:t>▶ データフレームの</a:t>
            </a:r>
            <a:r>
              <a:rPr lang="en-US" altLang="ja-JP" b="1" smtClean="0"/>
              <a:t>columns</a:t>
            </a:r>
            <a:r>
              <a:rPr lang="ja-JP" altLang="en-US" b="1" smtClean="0"/>
              <a:t>属性によって、列名を変更する</a:t>
            </a:r>
            <a:endParaRPr lang="en-US" altLang="ja-JP" b="1" smtClean="0"/>
          </a:p>
          <a:p>
            <a:r>
              <a:rPr lang="ja-JP" altLang="en-US" b="1" smtClean="0"/>
              <a:t>▶ </a:t>
            </a:r>
            <a:r>
              <a:rPr lang="ja-JP" altLang="en-US" b="1"/>
              <a:t>データフレーム</a:t>
            </a:r>
            <a:r>
              <a:rPr lang="ja-JP" altLang="en-US" b="1" smtClean="0"/>
              <a:t>の</a:t>
            </a:r>
            <a:r>
              <a:rPr lang="en-US" altLang="ja-JP" b="1" smtClean="0"/>
              <a:t>index, columns</a:t>
            </a:r>
            <a:r>
              <a:rPr lang="ja-JP" altLang="en-US" b="1" smtClean="0"/>
              <a:t>属性によって、インデックスや列名のみを参照する</a:t>
            </a:r>
            <a:endParaRPr lang="en-US" altLang="ja-JP" b="1" smtClean="0"/>
          </a:p>
          <a:p>
            <a:r>
              <a:rPr lang="ja-JP" altLang="en-US" b="1" smtClean="0"/>
              <a:t>▶ </a:t>
            </a:r>
            <a:r>
              <a:rPr lang="en-US" altLang="ja-JP" b="1" smtClean="0"/>
              <a:t>DataFrame</a:t>
            </a:r>
            <a:r>
              <a:rPr lang="ja-JP" altLang="en-US" b="1" smtClean="0"/>
              <a:t>関数（コンストラクタ）の引数でインデックスや列名を指定する</a:t>
            </a:r>
            <a:endParaRPr lang="en-US" altLang="ja-JP" b="1" smtClean="0"/>
          </a:p>
          <a:p>
            <a:r>
              <a:rPr lang="ja-JP" altLang="en-US" b="1" smtClean="0"/>
              <a:t>▶ </a:t>
            </a:r>
            <a:r>
              <a:rPr lang="en-US" altLang="ja-JP" b="1" smtClean="0"/>
              <a:t>read_csv</a:t>
            </a:r>
            <a:r>
              <a:rPr lang="ja-JP" altLang="en-US" b="1" smtClean="0"/>
              <a:t>関数（メソッド）で</a:t>
            </a:r>
            <a:r>
              <a:rPr lang="en-US" altLang="ja-JP" b="1" smtClean="0"/>
              <a:t>CSV</a:t>
            </a:r>
            <a:r>
              <a:rPr lang="ja-JP" altLang="en-US" b="1" smtClean="0"/>
              <a:t>ファイルからデータを読み込む</a:t>
            </a:r>
            <a:endParaRPr lang="en-US" altLang="ja-JP" b="1" smtClean="0"/>
          </a:p>
          <a:p>
            <a:r>
              <a:rPr lang="ja-JP" altLang="en-US" b="1" smtClean="0"/>
              <a:t>▶ </a:t>
            </a:r>
            <a:r>
              <a:rPr lang="ja-JP" altLang="en-US" b="1"/>
              <a:t>指定</a:t>
            </a:r>
            <a:r>
              <a:rPr lang="ja-JP" altLang="en-US" b="1" smtClean="0"/>
              <a:t>した列だけを参照する</a:t>
            </a:r>
            <a:endParaRPr lang="en-US" altLang="ja-JP" b="1" smtClean="0"/>
          </a:p>
          <a:p>
            <a:r>
              <a:rPr lang="ja-JP" altLang="en-US" b="1" smtClean="0"/>
              <a:t>▶ 複数の列を一度に参照する</a:t>
            </a:r>
            <a:endParaRPr lang="en-US" altLang="ja-JP" b="1" smtClean="0"/>
          </a:p>
          <a:p>
            <a:r>
              <a:rPr lang="ja-JP" altLang="en-US" b="1" smtClean="0"/>
              <a:t>▶ １列だけ抜き出したデータの型を調べる</a:t>
            </a:r>
            <a:endParaRPr lang="en-US" altLang="ja-JP" b="1" smtClean="0"/>
          </a:p>
          <a:p>
            <a:r>
              <a:rPr lang="ja-JP" altLang="en-US" b="1" smtClean="0"/>
              <a:t>▶ </a:t>
            </a:r>
            <a:r>
              <a:rPr lang="en-US" altLang="ja-JP" b="1" smtClean="0"/>
              <a:t>Series</a:t>
            </a:r>
            <a:r>
              <a:rPr lang="ja-JP" altLang="en-US" b="1" smtClean="0"/>
              <a:t>型</a:t>
            </a:r>
            <a:endParaRPr lang="en-US" altLang="ja-JP" b="1" dirty="0" smtClean="0"/>
          </a:p>
        </p:txBody>
      </p:sp>
      <p:sp>
        <p:nvSpPr>
          <p:cNvPr id="9" name="楕円 8"/>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P95</a:t>
            </a:r>
            <a:endParaRPr kumimoji="1" lang="ja-JP" altLang="en-US" b="1" dirty="0"/>
          </a:p>
        </p:txBody>
      </p:sp>
    </p:spTree>
    <p:extLst>
      <p:ext uri="{BB962C8B-B14F-4D97-AF65-F5344CB8AC3E}">
        <p14:creationId xmlns:p14="http://schemas.microsoft.com/office/powerpoint/2010/main" val="311547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2126019" y="2667000"/>
            <a:ext cx="8458592" cy="2031325"/>
          </a:xfrm>
          <a:prstGeom prst="rect">
            <a:avLst/>
          </a:prstGeom>
          <a:solidFill>
            <a:schemeClr val="accent4">
              <a:lumMod val="20000"/>
              <a:lumOff val="80000"/>
            </a:schemeClr>
          </a:solidFill>
        </p:spPr>
        <p:txBody>
          <a:bodyPr wrap="square">
            <a:spAutoFit/>
          </a:bodyPr>
          <a:lstStyle/>
          <a:p>
            <a:r>
              <a:rPr lang="en-US" altLang="ja-JP" b="1" dirty="0" smtClean="0">
                <a:solidFill>
                  <a:srgbClr val="000000"/>
                </a:solidFill>
                <a:effectLst/>
                <a:latin typeface="Courier New" panose="02070309020205020404" pitchFamily="49" charset="0"/>
              </a:rPr>
              <a:t>data = {</a:t>
            </a:r>
          </a:p>
          <a:p>
            <a:r>
              <a:rPr lang="en-US" altLang="ja-JP" b="1" dirty="0" smtClean="0">
                <a:solidFill>
                  <a:srgbClr val="000000"/>
                </a:solidFill>
                <a:effectLst/>
                <a:latin typeface="Courier New" panose="02070309020205020404" pitchFamily="49" charset="0"/>
              </a:rPr>
              <a:t>  </a:t>
            </a:r>
            <a:r>
              <a:rPr lang="en-US" altLang="ja-JP" b="1" dirty="0" smtClean="0">
                <a:solidFill>
                  <a:srgbClr val="A31515"/>
                </a:solidFill>
                <a:effectLst/>
                <a:latin typeface="Courier New" panose="02070309020205020404" pitchFamily="49" charset="0"/>
              </a:rPr>
              <a:t>'</a:t>
            </a:r>
            <a:r>
              <a:rPr lang="ja-JP" altLang="en-US" b="1" u="heavy" dirty="0" smtClean="0">
                <a:solidFill>
                  <a:srgbClr val="A31515"/>
                </a:solidFill>
                <a:effectLst/>
                <a:latin typeface="Courier New" panose="02070309020205020404" pitchFamily="49" charset="0"/>
              </a:rPr>
              <a:t>松田の労働時間</a:t>
            </a:r>
            <a:r>
              <a:rPr lang="en-US" altLang="ja-JP" b="1" dirty="0" smtClean="0">
                <a:solidFill>
                  <a:srgbClr val="A31515"/>
                </a:solidFill>
                <a:effectLst/>
                <a:latin typeface="Courier New" panose="02070309020205020404" pitchFamily="49" charset="0"/>
              </a:rPr>
              <a:t>'</a:t>
            </a:r>
            <a:r>
              <a:rPr lang="ja-JP" altLang="en-US" b="1" dirty="0" smtClean="0">
                <a:solidFill>
                  <a:srgbClr val="000000"/>
                </a:solidFill>
                <a:effectLst/>
                <a:latin typeface="Courier New" panose="02070309020205020404" pitchFamily="49" charset="0"/>
              </a:rPr>
              <a:t> </a:t>
            </a:r>
            <a:r>
              <a:rPr lang="en-US" altLang="ja-JP" b="1" dirty="0" smtClean="0">
                <a:solidFill>
                  <a:srgbClr val="000000"/>
                </a:solidFill>
                <a:effectLst/>
                <a:latin typeface="Courier New" panose="02070309020205020404" pitchFamily="49" charset="0"/>
              </a:rPr>
              <a:t>: </a:t>
            </a:r>
            <a:r>
              <a:rPr lang="en-US" altLang="ja-JP" b="1" u="dbl" dirty="0" smtClean="0">
                <a:solidFill>
                  <a:srgbClr val="000000"/>
                </a:solidFill>
                <a:effectLst/>
                <a:latin typeface="Courier New" panose="02070309020205020404" pitchFamily="49" charset="0"/>
              </a:rPr>
              <a:t>[</a:t>
            </a:r>
            <a:r>
              <a:rPr lang="en-US" altLang="ja-JP" b="1" u="dbl" dirty="0" smtClean="0">
                <a:solidFill>
                  <a:srgbClr val="09885A"/>
                </a:solidFill>
                <a:effectLst/>
                <a:latin typeface="Courier New" panose="02070309020205020404" pitchFamily="49" charset="0"/>
              </a:rPr>
              <a:t>160</a:t>
            </a:r>
            <a:r>
              <a:rPr lang="en-US" altLang="ja-JP" b="1" u="dbl" dirty="0" smtClean="0">
                <a:solidFill>
                  <a:srgbClr val="000000"/>
                </a:solidFill>
                <a:effectLst/>
                <a:latin typeface="Courier New" panose="02070309020205020404" pitchFamily="49" charset="0"/>
              </a:rPr>
              <a:t>, </a:t>
            </a:r>
            <a:r>
              <a:rPr lang="en-US" altLang="ja-JP" b="1" u="dbl" dirty="0" smtClean="0">
                <a:solidFill>
                  <a:srgbClr val="09885A"/>
                </a:solidFill>
                <a:effectLst/>
                <a:latin typeface="Courier New" panose="02070309020205020404" pitchFamily="49" charset="0"/>
              </a:rPr>
              <a:t>160</a:t>
            </a:r>
            <a:r>
              <a:rPr lang="en-US" altLang="ja-JP" b="1" u="dbl" dirty="0" smtClean="0">
                <a:solidFill>
                  <a:srgbClr val="000000"/>
                </a:solidFill>
                <a:effectLst/>
                <a:latin typeface="Courier New" panose="02070309020205020404" pitchFamily="49" charset="0"/>
              </a:rPr>
              <a:t>]</a:t>
            </a:r>
            <a:r>
              <a:rPr lang="en-US" altLang="ja-JP" b="1" dirty="0" smtClean="0">
                <a:solidFill>
                  <a:srgbClr val="000000"/>
                </a:solidFill>
                <a:effectLst/>
                <a:latin typeface="Courier New" panose="02070309020205020404" pitchFamily="49" charset="0"/>
              </a:rPr>
              <a:t>, </a:t>
            </a:r>
            <a:r>
              <a:rPr lang="en-US" altLang="ja-JP" b="1" dirty="0" smtClean="0">
                <a:solidFill>
                  <a:srgbClr val="008000"/>
                </a:solidFill>
                <a:effectLst/>
                <a:latin typeface="Courier New" panose="02070309020205020404" pitchFamily="49" charset="0"/>
              </a:rPr>
              <a:t># </a:t>
            </a:r>
            <a:r>
              <a:rPr lang="ja-JP" altLang="en-US" b="1" dirty="0" smtClean="0">
                <a:solidFill>
                  <a:srgbClr val="008000"/>
                </a:solidFill>
                <a:effectLst/>
                <a:latin typeface="Courier New" panose="02070309020205020404" pitchFamily="49" charset="0"/>
              </a:rPr>
              <a:t>松田の労働時間列の作成</a:t>
            </a:r>
            <a:endParaRPr lang="ja-JP" altLang="en-US" b="1" dirty="0" smtClean="0">
              <a:solidFill>
                <a:srgbClr val="000000"/>
              </a:solidFill>
              <a:effectLst/>
              <a:latin typeface="Courier New" panose="02070309020205020404" pitchFamily="49" charset="0"/>
            </a:endParaRPr>
          </a:p>
          <a:p>
            <a:r>
              <a:rPr lang="ja-JP" altLang="en-US" b="1" dirty="0" smtClean="0">
                <a:solidFill>
                  <a:srgbClr val="000000"/>
                </a:solidFill>
                <a:effectLst/>
                <a:latin typeface="Courier New" panose="02070309020205020404" pitchFamily="49" charset="0"/>
              </a:rPr>
              <a:t>  </a:t>
            </a:r>
            <a:r>
              <a:rPr lang="en-US" altLang="ja-JP" b="1" dirty="0" smtClean="0">
                <a:solidFill>
                  <a:srgbClr val="A31515"/>
                </a:solidFill>
                <a:effectLst/>
                <a:latin typeface="Courier New" panose="02070309020205020404" pitchFamily="49" charset="0"/>
              </a:rPr>
              <a:t>'</a:t>
            </a:r>
            <a:r>
              <a:rPr lang="ja-JP" altLang="en-US" b="1" dirty="0" smtClean="0">
                <a:solidFill>
                  <a:srgbClr val="A31515"/>
                </a:solidFill>
                <a:effectLst/>
                <a:latin typeface="Courier New" panose="02070309020205020404" pitchFamily="49" charset="0"/>
              </a:rPr>
              <a:t>浅木の労働時間</a:t>
            </a:r>
            <a:r>
              <a:rPr lang="en-US" altLang="ja-JP" b="1" dirty="0" smtClean="0">
                <a:solidFill>
                  <a:srgbClr val="A31515"/>
                </a:solidFill>
                <a:effectLst/>
                <a:latin typeface="Courier New" panose="02070309020205020404" pitchFamily="49" charset="0"/>
              </a:rPr>
              <a:t>'</a:t>
            </a:r>
            <a:r>
              <a:rPr lang="ja-JP" altLang="en-US" b="1" dirty="0" smtClean="0">
                <a:solidFill>
                  <a:srgbClr val="000000"/>
                </a:solidFill>
                <a:effectLst/>
                <a:latin typeface="Courier New" panose="02070309020205020404" pitchFamily="49" charset="0"/>
              </a:rPr>
              <a:t> </a:t>
            </a:r>
            <a:r>
              <a:rPr lang="en-US" altLang="ja-JP" b="1" dirty="0" smtClean="0">
                <a:solidFill>
                  <a:srgbClr val="000000"/>
                </a:solidFill>
                <a:effectLst/>
                <a:latin typeface="Courier New" panose="02070309020205020404" pitchFamily="49" charset="0"/>
              </a:rPr>
              <a:t>: </a:t>
            </a:r>
            <a:r>
              <a:rPr lang="en-US" altLang="ja-JP" b="1" u="heavy" dirty="0" smtClean="0">
                <a:solidFill>
                  <a:srgbClr val="000000"/>
                </a:solidFill>
                <a:effectLst/>
                <a:latin typeface="Courier New" panose="02070309020205020404" pitchFamily="49" charset="0"/>
              </a:rPr>
              <a:t>[</a:t>
            </a:r>
            <a:r>
              <a:rPr lang="en-US" altLang="ja-JP" b="1" u="heavy" dirty="0" smtClean="0">
                <a:solidFill>
                  <a:srgbClr val="09885A"/>
                </a:solidFill>
                <a:effectLst/>
                <a:latin typeface="Courier New" panose="02070309020205020404" pitchFamily="49" charset="0"/>
              </a:rPr>
              <a:t>161</a:t>
            </a:r>
            <a:r>
              <a:rPr lang="en-US" altLang="ja-JP" b="1" u="heavy" dirty="0" smtClean="0">
                <a:solidFill>
                  <a:srgbClr val="000000"/>
                </a:solidFill>
                <a:effectLst/>
                <a:latin typeface="Courier New" panose="02070309020205020404" pitchFamily="49" charset="0"/>
              </a:rPr>
              <a:t>, </a:t>
            </a:r>
            <a:r>
              <a:rPr lang="en-US" altLang="ja-JP" b="1" u="heavy" dirty="0" smtClean="0">
                <a:solidFill>
                  <a:srgbClr val="09885A"/>
                </a:solidFill>
                <a:effectLst/>
                <a:latin typeface="Courier New" panose="02070309020205020404" pitchFamily="49" charset="0"/>
              </a:rPr>
              <a:t>175</a:t>
            </a:r>
            <a:r>
              <a:rPr lang="en-US" altLang="ja-JP" b="1" u="heavy" dirty="0" smtClean="0">
                <a:solidFill>
                  <a:srgbClr val="000000"/>
                </a:solidFill>
                <a:effectLst/>
                <a:latin typeface="Courier New" panose="02070309020205020404" pitchFamily="49" charset="0"/>
              </a:rPr>
              <a:t>]</a:t>
            </a:r>
            <a:r>
              <a:rPr lang="en-US" altLang="ja-JP" b="1" dirty="0" smtClean="0">
                <a:solidFill>
                  <a:srgbClr val="000000"/>
                </a:solidFill>
                <a:effectLst/>
                <a:latin typeface="Courier New" panose="02070309020205020404" pitchFamily="49" charset="0"/>
              </a:rPr>
              <a:t> </a:t>
            </a:r>
            <a:r>
              <a:rPr lang="en-US" altLang="ja-JP" b="1" dirty="0" smtClean="0">
                <a:solidFill>
                  <a:srgbClr val="008000"/>
                </a:solidFill>
                <a:effectLst/>
                <a:latin typeface="Courier New" panose="02070309020205020404" pitchFamily="49" charset="0"/>
              </a:rPr>
              <a:t># </a:t>
            </a:r>
            <a:r>
              <a:rPr lang="ja-JP" altLang="en-US" b="1" dirty="0" smtClean="0">
                <a:solidFill>
                  <a:srgbClr val="008000"/>
                </a:solidFill>
                <a:effectLst/>
                <a:latin typeface="Courier New" panose="02070309020205020404" pitchFamily="49" charset="0"/>
              </a:rPr>
              <a:t>浅木の労働時間列の作成</a:t>
            </a:r>
            <a:endParaRPr lang="ja-JP" altLang="en-US" b="1" dirty="0" smtClean="0">
              <a:solidFill>
                <a:srgbClr val="000000"/>
              </a:solidFill>
              <a:effectLst/>
              <a:latin typeface="Courier New" panose="02070309020205020404" pitchFamily="49" charset="0"/>
            </a:endParaRPr>
          </a:p>
          <a:p>
            <a:r>
              <a:rPr lang="en-US" altLang="ja-JP" b="1" dirty="0" smtClean="0">
                <a:solidFill>
                  <a:srgbClr val="000000"/>
                </a:solidFill>
                <a:effectLst/>
                <a:latin typeface="Courier New" panose="02070309020205020404" pitchFamily="49" charset="0"/>
              </a:rPr>
              <a:t>}</a:t>
            </a:r>
          </a:p>
          <a:p>
            <a:r>
              <a:rPr lang="en-US" altLang="ja-JP" b="1" dirty="0" smtClean="0">
                <a:solidFill>
                  <a:srgbClr val="000000"/>
                </a:solidFill>
                <a:effectLst/>
                <a:latin typeface="Courier New" panose="02070309020205020404" pitchFamily="49" charset="0"/>
              </a:rPr>
              <a:t/>
            </a:r>
            <a:br>
              <a:rPr lang="en-US" altLang="ja-JP" b="1" dirty="0" smtClean="0">
                <a:solidFill>
                  <a:srgbClr val="000000"/>
                </a:solidFill>
                <a:effectLst/>
                <a:latin typeface="Courier New" panose="02070309020205020404" pitchFamily="49" charset="0"/>
              </a:rPr>
            </a:br>
            <a:r>
              <a:rPr lang="en-US" altLang="ja-JP" b="1" dirty="0" err="1" smtClean="0">
                <a:solidFill>
                  <a:srgbClr val="000000"/>
                </a:solidFill>
                <a:effectLst/>
                <a:latin typeface="Courier New" panose="02070309020205020404" pitchFamily="49" charset="0"/>
              </a:rPr>
              <a:t>df</a:t>
            </a:r>
            <a:r>
              <a:rPr lang="en-US" altLang="ja-JP" b="1" dirty="0" smtClean="0">
                <a:solidFill>
                  <a:srgbClr val="000000"/>
                </a:solidFill>
                <a:effectLst/>
                <a:latin typeface="Courier New" panose="02070309020205020404" pitchFamily="49" charset="0"/>
              </a:rPr>
              <a:t> = </a:t>
            </a:r>
            <a:r>
              <a:rPr lang="en-US" altLang="ja-JP" b="1" dirty="0" err="1" smtClean="0">
                <a:solidFill>
                  <a:srgbClr val="000000"/>
                </a:solidFill>
                <a:effectLst/>
                <a:latin typeface="Courier New" panose="02070309020205020404" pitchFamily="49" charset="0"/>
              </a:rPr>
              <a:t>pd.</a:t>
            </a:r>
            <a:r>
              <a:rPr lang="en-US" altLang="ja-JP" b="1" u="heavy" dirty="0" err="1" smtClean="0">
                <a:solidFill>
                  <a:srgbClr val="000000"/>
                </a:solidFill>
                <a:effectLst/>
                <a:latin typeface="Courier New" panose="02070309020205020404" pitchFamily="49" charset="0"/>
              </a:rPr>
              <a:t>DataFrame</a:t>
            </a:r>
            <a:r>
              <a:rPr lang="en-US" altLang="ja-JP" b="1" u="heavy" dirty="0" smtClean="0">
                <a:solidFill>
                  <a:srgbClr val="000000"/>
                </a:solidFill>
                <a:effectLst/>
                <a:latin typeface="Courier New" panose="02070309020205020404" pitchFamily="49" charset="0"/>
              </a:rPr>
              <a:t>(data)</a:t>
            </a:r>
          </a:p>
          <a:p>
            <a:r>
              <a:rPr lang="en-US" altLang="ja-JP" b="1" dirty="0" err="1" smtClean="0">
                <a:solidFill>
                  <a:srgbClr val="000000"/>
                </a:solidFill>
                <a:effectLst/>
                <a:latin typeface="Courier New" panose="02070309020205020404" pitchFamily="49" charset="0"/>
              </a:rPr>
              <a:t>df</a:t>
            </a:r>
            <a:r>
              <a:rPr lang="en-US" altLang="ja-JP" b="1" dirty="0" smtClean="0">
                <a:solidFill>
                  <a:srgbClr val="000000"/>
                </a:solidFill>
                <a:effectLst/>
                <a:latin typeface="Courier New" panose="02070309020205020404" pitchFamily="49" charset="0"/>
              </a:rPr>
              <a:t> </a:t>
            </a:r>
            <a:r>
              <a:rPr lang="en-US" altLang="ja-JP" b="1" dirty="0" smtClean="0">
                <a:solidFill>
                  <a:srgbClr val="008000"/>
                </a:solidFill>
                <a:effectLst/>
                <a:latin typeface="Courier New" panose="02070309020205020404" pitchFamily="49" charset="0"/>
              </a:rPr>
              <a:t># </a:t>
            </a:r>
            <a:r>
              <a:rPr lang="en-US" altLang="ja-JP" b="1" dirty="0" err="1" smtClean="0">
                <a:solidFill>
                  <a:srgbClr val="008000"/>
                </a:solidFill>
                <a:effectLst/>
                <a:latin typeface="Courier New" panose="02070309020205020404" pitchFamily="49" charset="0"/>
              </a:rPr>
              <a:t>df</a:t>
            </a:r>
            <a:r>
              <a:rPr lang="ja-JP" altLang="en-US" b="1" dirty="0" smtClean="0">
                <a:solidFill>
                  <a:srgbClr val="008000"/>
                </a:solidFill>
                <a:effectLst/>
                <a:latin typeface="Courier New" panose="02070309020205020404" pitchFamily="49" charset="0"/>
              </a:rPr>
              <a:t>の表示</a:t>
            </a:r>
            <a:endParaRPr lang="ja-JP" altLang="en-US" b="1" dirty="0">
              <a:solidFill>
                <a:srgbClr val="000000"/>
              </a:solidFill>
              <a:effectLst/>
              <a:latin typeface="Courier New" panose="02070309020205020404" pitchFamily="49" charset="0"/>
            </a:endParaRPr>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29" y="5274273"/>
            <a:ext cx="3620915" cy="1233374"/>
          </a:xfrm>
          <a:prstGeom prst="rect">
            <a:avLst/>
          </a:prstGeom>
        </p:spPr>
      </p:pic>
      <p:sp>
        <p:nvSpPr>
          <p:cNvPr id="6" name="四角形吹き出し 5"/>
          <p:cNvSpPr/>
          <p:nvPr/>
        </p:nvSpPr>
        <p:spPr>
          <a:xfrm>
            <a:off x="324056" y="4046790"/>
            <a:ext cx="1104181" cy="439948"/>
          </a:xfrm>
          <a:prstGeom prst="wedgeRectCallout">
            <a:avLst>
              <a:gd name="adj1" fmla="val 159422"/>
              <a:gd name="adj2" fmla="val -24520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列名</a:t>
            </a:r>
            <a:endParaRPr kumimoji="1" lang="ja-JP" altLang="en-US" b="1">
              <a:solidFill>
                <a:schemeClr val="tx1"/>
              </a:solidFill>
            </a:endParaRPr>
          </a:p>
        </p:txBody>
      </p:sp>
      <p:sp>
        <p:nvSpPr>
          <p:cNvPr id="10" name="正方形/長方形 9"/>
          <p:cNvSpPr/>
          <p:nvPr/>
        </p:nvSpPr>
        <p:spPr>
          <a:xfrm>
            <a:off x="2164356" y="2695036"/>
            <a:ext cx="4109051" cy="11149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吹き出し 8"/>
          <p:cNvSpPr/>
          <p:nvPr/>
        </p:nvSpPr>
        <p:spPr>
          <a:xfrm>
            <a:off x="6022281" y="4612975"/>
            <a:ext cx="4193397" cy="439948"/>
          </a:xfrm>
          <a:prstGeom prst="wedgeRectCallout">
            <a:avLst>
              <a:gd name="adj1" fmla="val -64672"/>
              <a:gd name="adj2" fmla="val -1316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data</a:t>
            </a:r>
            <a:r>
              <a:rPr kumimoji="1" lang="ja-JP" altLang="en-US" b="1" smtClean="0">
                <a:solidFill>
                  <a:schemeClr val="tx1"/>
                </a:solidFill>
              </a:rPr>
              <a:t>の変数を</a:t>
            </a:r>
            <a:r>
              <a:rPr kumimoji="1" lang="en-US" altLang="ja-JP" b="1" smtClean="0">
                <a:solidFill>
                  <a:schemeClr val="tx1"/>
                </a:solidFill>
              </a:rPr>
              <a:t>DataFrame</a:t>
            </a:r>
            <a:r>
              <a:rPr kumimoji="1" lang="ja-JP" altLang="en-US" b="1" smtClean="0">
                <a:solidFill>
                  <a:schemeClr val="tx1"/>
                </a:solidFill>
              </a:rPr>
              <a:t>型に変換</a:t>
            </a:r>
            <a:endParaRPr kumimoji="1" lang="ja-JP" altLang="en-US" b="1">
              <a:solidFill>
                <a:schemeClr val="tx1"/>
              </a:solidFill>
            </a:endParaRPr>
          </a:p>
        </p:txBody>
      </p:sp>
      <p:sp>
        <p:nvSpPr>
          <p:cNvPr id="11" name="四角形吹き出し 10"/>
          <p:cNvSpPr/>
          <p:nvPr/>
        </p:nvSpPr>
        <p:spPr>
          <a:xfrm>
            <a:off x="324056" y="2812569"/>
            <a:ext cx="1104181" cy="439948"/>
          </a:xfrm>
          <a:prstGeom prst="wedgeRectCallout">
            <a:avLst>
              <a:gd name="adj1" fmla="val 120234"/>
              <a:gd name="adj2" fmla="val -33380"/>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辞書</a:t>
            </a:r>
            <a:endParaRPr kumimoji="1" lang="ja-JP" altLang="en-US" b="1">
              <a:solidFill>
                <a:schemeClr val="tx1"/>
              </a:solidFill>
            </a:endParaRPr>
          </a:p>
        </p:txBody>
      </p:sp>
      <p:sp>
        <p:nvSpPr>
          <p:cNvPr id="13" name="正方形/長方形 12"/>
          <p:cNvSpPr/>
          <p:nvPr/>
        </p:nvSpPr>
        <p:spPr>
          <a:xfrm>
            <a:off x="2126019" y="2311686"/>
            <a:ext cx="8458592"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4-2 </a:t>
            </a:r>
            <a:r>
              <a:rPr lang="ja-JP" altLang="en-US" b="1" smtClean="0">
                <a:solidFill>
                  <a:srgbClr val="000000"/>
                </a:solidFill>
                <a:latin typeface="Courier New" panose="02070309020205020404" pitchFamily="49" charset="0"/>
              </a:rPr>
              <a:t>ディクショナリを</a:t>
            </a:r>
            <a:r>
              <a:rPr lang="en-US" altLang="ja-JP" b="1" smtClean="0">
                <a:solidFill>
                  <a:srgbClr val="000000"/>
                </a:solidFill>
                <a:latin typeface="Courier New" panose="02070309020205020404" pitchFamily="49" charset="0"/>
              </a:rPr>
              <a:t>DataFrame</a:t>
            </a:r>
            <a:r>
              <a:rPr lang="ja-JP" altLang="en-US" b="1" smtClean="0">
                <a:solidFill>
                  <a:srgbClr val="000000"/>
                </a:solidFill>
                <a:latin typeface="Courier New" panose="02070309020205020404" pitchFamily="49" charset="0"/>
              </a:rPr>
              <a:t>関数でデータフレームに変換</a:t>
            </a:r>
            <a:r>
              <a:rPr lang="en-US" altLang="ja-JP" b="1"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7" name="四角形吹き出し 6"/>
          <p:cNvSpPr/>
          <p:nvPr/>
        </p:nvSpPr>
        <p:spPr>
          <a:xfrm>
            <a:off x="7162884" y="3606842"/>
            <a:ext cx="1912190" cy="439948"/>
          </a:xfrm>
          <a:prstGeom prst="wedgeRectCallout">
            <a:avLst>
              <a:gd name="adj1" fmla="val -132659"/>
              <a:gd name="adj2" fmla="val -70755"/>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列名のリスト</a:t>
            </a:r>
            <a:endParaRPr kumimoji="1" lang="ja-JP" altLang="en-US" b="1" dirty="0">
              <a:solidFill>
                <a:schemeClr val="tx1"/>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4284713161"/>
              </p:ext>
            </p:extLst>
          </p:nvPr>
        </p:nvGraphicFramePr>
        <p:xfrm>
          <a:off x="1428237" y="379242"/>
          <a:ext cx="5196936" cy="1112520"/>
        </p:xfrm>
        <a:graphic>
          <a:graphicData uri="http://schemas.openxmlformats.org/drawingml/2006/table">
            <a:tbl>
              <a:tblPr firstRow="1" bandRow="1">
                <a:tableStyleId>{5C22544A-7EE6-4342-B048-85BDC9FD1C3A}</a:tableStyleId>
              </a:tblPr>
              <a:tblGrid>
                <a:gridCol w="454732">
                  <a:extLst>
                    <a:ext uri="{9D8B030D-6E8A-4147-A177-3AD203B41FA5}">
                      <a16:colId xmlns:a16="http://schemas.microsoft.com/office/drawing/2014/main" val="776781591"/>
                    </a:ext>
                  </a:extLst>
                </a:gridCol>
                <a:gridCol w="2223290">
                  <a:extLst>
                    <a:ext uri="{9D8B030D-6E8A-4147-A177-3AD203B41FA5}">
                      <a16:colId xmlns:a16="http://schemas.microsoft.com/office/drawing/2014/main" val="1719954546"/>
                    </a:ext>
                  </a:extLst>
                </a:gridCol>
                <a:gridCol w="2518914">
                  <a:extLst>
                    <a:ext uri="{9D8B030D-6E8A-4147-A177-3AD203B41FA5}">
                      <a16:colId xmlns:a16="http://schemas.microsoft.com/office/drawing/2014/main" val="203070413"/>
                    </a:ext>
                  </a:extLst>
                </a:gridCol>
              </a:tblGrid>
              <a:tr h="370840">
                <a:tc>
                  <a:txBody>
                    <a:bodyPr/>
                    <a:lstStyle/>
                    <a:p>
                      <a:pPr algn="ctr"/>
                      <a:endParaRPr kumimoji="1" lang="ja-JP" altLang="en-US" b="1"/>
                    </a:p>
                  </a:txBody>
                  <a:tcPr/>
                </a:tc>
                <a:tc>
                  <a:txBody>
                    <a:bodyPr/>
                    <a:lstStyle/>
                    <a:p>
                      <a:pPr algn="ctr"/>
                      <a:r>
                        <a:rPr kumimoji="1" lang="ja-JP" altLang="en-US" smtClean="0"/>
                        <a:t>松田の労働時間</a:t>
                      </a:r>
                      <a:endParaRPr kumimoji="1" lang="ja-JP" altLang="en-US"/>
                    </a:p>
                  </a:txBody>
                  <a:tcPr/>
                </a:tc>
                <a:tc>
                  <a:txBody>
                    <a:bodyPr/>
                    <a:lstStyle/>
                    <a:p>
                      <a:pPr algn="ctr"/>
                      <a:r>
                        <a:rPr kumimoji="1" lang="ja-JP" altLang="en-US" smtClean="0"/>
                        <a:t>浅木の労働時間</a:t>
                      </a:r>
                      <a:endParaRPr kumimoji="1" lang="ja-JP" altLang="en-US"/>
                    </a:p>
                  </a:txBody>
                  <a:tcPr/>
                </a:tc>
                <a:extLst>
                  <a:ext uri="{0D108BD9-81ED-4DB2-BD59-A6C34878D82A}">
                    <a16:rowId xmlns:a16="http://schemas.microsoft.com/office/drawing/2014/main" val="3771597159"/>
                  </a:ext>
                </a:extLst>
              </a:tr>
              <a:tr h="370840">
                <a:tc>
                  <a:txBody>
                    <a:bodyPr/>
                    <a:lstStyle/>
                    <a:p>
                      <a:pPr algn="ctr"/>
                      <a:r>
                        <a:rPr kumimoji="1" lang="ja-JP" altLang="en-US" b="1" smtClean="0"/>
                        <a:t>０</a:t>
                      </a:r>
                      <a:endParaRPr kumimoji="1" lang="en-US" altLang="ja-JP" b="1" smtClean="0"/>
                    </a:p>
                  </a:txBody>
                  <a:tcPr/>
                </a:tc>
                <a:tc>
                  <a:txBody>
                    <a:bodyPr/>
                    <a:lstStyle/>
                    <a:p>
                      <a:pPr algn="ctr"/>
                      <a:r>
                        <a:rPr kumimoji="1" lang="en-US" altLang="ja-JP" smtClean="0"/>
                        <a:t>160</a:t>
                      </a:r>
                      <a:endParaRPr kumimoji="1" lang="ja-JP" altLang="en-US"/>
                    </a:p>
                  </a:txBody>
                  <a:tcPr/>
                </a:tc>
                <a:tc>
                  <a:txBody>
                    <a:bodyPr/>
                    <a:lstStyle/>
                    <a:p>
                      <a:pPr algn="ctr"/>
                      <a:r>
                        <a:rPr kumimoji="1" lang="en-US" altLang="ja-JP" smtClean="0"/>
                        <a:t>161</a:t>
                      </a:r>
                      <a:endParaRPr kumimoji="1" lang="ja-JP" altLang="en-US"/>
                    </a:p>
                  </a:txBody>
                  <a:tcPr/>
                </a:tc>
                <a:extLst>
                  <a:ext uri="{0D108BD9-81ED-4DB2-BD59-A6C34878D82A}">
                    <a16:rowId xmlns:a16="http://schemas.microsoft.com/office/drawing/2014/main" val="2582954505"/>
                  </a:ext>
                </a:extLst>
              </a:tr>
              <a:tr h="370840">
                <a:tc>
                  <a:txBody>
                    <a:bodyPr/>
                    <a:lstStyle/>
                    <a:p>
                      <a:pPr algn="ctr"/>
                      <a:r>
                        <a:rPr kumimoji="1" lang="ja-JP" altLang="en-US" b="1" smtClean="0"/>
                        <a:t>１</a:t>
                      </a:r>
                      <a:endParaRPr kumimoji="1" lang="ja-JP" altLang="en-US" b="1"/>
                    </a:p>
                  </a:txBody>
                  <a:tcPr/>
                </a:tc>
                <a:tc>
                  <a:txBody>
                    <a:bodyPr/>
                    <a:lstStyle/>
                    <a:p>
                      <a:pPr algn="ctr"/>
                      <a:r>
                        <a:rPr kumimoji="1" lang="en-US" altLang="ja-JP" smtClean="0"/>
                        <a:t>160</a:t>
                      </a:r>
                      <a:endParaRPr kumimoji="1" lang="ja-JP" altLang="en-US"/>
                    </a:p>
                  </a:txBody>
                  <a:tcPr/>
                </a:tc>
                <a:tc>
                  <a:txBody>
                    <a:bodyPr/>
                    <a:lstStyle/>
                    <a:p>
                      <a:pPr algn="ctr"/>
                      <a:r>
                        <a:rPr kumimoji="1" lang="en-US" altLang="ja-JP" dirty="0" smtClean="0"/>
                        <a:t>175</a:t>
                      </a:r>
                      <a:endParaRPr kumimoji="1" lang="ja-JP" altLang="en-US" dirty="0"/>
                    </a:p>
                  </a:txBody>
                  <a:tcPr/>
                </a:tc>
                <a:extLst>
                  <a:ext uri="{0D108BD9-81ED-4DB2-BD59-A6C34878D82A}">
                    <a16:rowId xmlns:a16="http://schemas.microsoft.com/office/drawing/2014/main" val="1432337325"/>
                  </a:ext>
                </a:extLst>
              </a:tr>
            </a:tbl>
          </a:graphicData>
        </a:graphic>
      </p:graphicFrame>
      <p:sp>
        <p:nvSpPr>
          <p:cNvPr id="15" name="線吹き出し 1 (枠付き) 14"/>
          <p:cNvSpPr/>
          <p:nvPr/>
        </p:nvSpPr>
        <p:spPr>
          <a:xfrm>
            <a:off x="1854765" y="1737114"/>
            <a:ext cx="2631056" cy="439947"/>
          </a:xfrm>
          <a:prstGeom prst="borderCallout1">
            <a:avLst>
              <a:gd name="adj1" fmla="val -14584"/>
              <a:gd name="adj2" fmla="val 4452"/>
              <a:gd name="adj3" fmla="val -38481"/>
              <a:gd name="adj4" fmla="val -5874"/>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行名（インデックス）</a:t>
            </a:r>
            <a:endParaRPr kumimoji="1" lang="ja-JP" altLang="en-US" b="1">
              <a:solidFill>
                <a:schemeClr val="tx1"/>
              </a:solidFill>
            </a:endParaRPr>
          </a:p>
        </p:txBody>
      </p:sp>
      <p:sp>
        <p:nvSpPr>
          <p:cNvPr id="16" name="線吹き出し 1 (枠付き) 15"/>
          <p:cNvSpPr/>
          <p:nvPr/>
        </p:nvSpPr>
        <p:spPr>
          <a:xfrm>
            <a:off x="7450432" y="312308"/>
            <a:ext cx="2631056" cy="439947"/>
          </a:xfrm>
          <a:prstGeom prst="borderCallout1">
            <a:avLst>
              <a:gd name="adj1" fmla="val 54044"/>
              <a:gd name="adj2" fmla="val -3415"/>
              <a:gd name="adj3" fmla="val 57598"/>
              <a:gd name="adj4" fmla="val -28497"/>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列</a:t>
            </a:r>
            <a:r>
              <a:rPr kumimoji="1" lang="ja-JP" altLang="en-US" b="1" smtClean="0">
                <a:solidFill>
                  <a:schemeClr val="tx1"/>
                </a:solidFill>
              </a:rPr>
              <a:t>名（カラム名）</a:t>
            </a:r>
            <a:endParaRPr kumimoji="1" lang="ja-JP" altLang="en-US" b="1">
              <a:solidFill>
                <a:schemeClr val="tx1"/>
              </a:solidFill>
            </a:endParaRPr>
          </a:p>
        </p:txBody>
      </p:sp>
      <p:sp>
        <p:nvSpPr>
          <p:cNvPr id="2" name="楕円 1"/>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P95</a:t>
            </a:r>
            <a:endParaRPr kumimoji="1" lang="ja-JP" altLang="en-US" b="1" dirty="0"/>
          </a:p>
        </p:txBody>
      </p:sp>
      <p:sp>
        <p:nvSpPr>
          <p:cNvPr id="17" name="正方形/長方形 16"/>
          <p:cNvSpPr/>
          <p:nvPr/>
        </p:nvSpPr>
        <p:spPr>
          <a:xfrm>
            <a:off x="1081607" y="4859486"/>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360403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046671" y="671755"/>
            <a:ext cx="7026607" cy="1477328"/>
          </a:xfrm>
          <a:prstGeom prst="rect">
            <a:avLst/>
          </a:prstGeom>
          <a:solidFill>
            <a:schemeClr val="accent4">
              <a:lumMod val="20000"/>
              <a:lumOff val="80000"/>
            </a:schemeClr>
          </a:solidFill>
        </p:spPr>
        <p:txBody>
          <a:bodyPr wrap="square">
            <a:spAutoFit/>
          </a:bodyPr>
          <a:lstStyle/>
          <a:p>
            <a:r>
              <a:rPr lang="en-US" altLang="ja-JP" b="1" smtClean="0">
                <a:solidFill>
                  <a:srgbClr val="008000"/>
                </a:solidFill>
                <a:effectLst/>
                <a:latin typeface="Courier New" panose="02070309020205020404" pitchFamily="49" charset="0"/>
              </a:rPr>
              <a:t>#</a:t>
            </a:r>
            <a:r>
              <a:rPr lang="ja-JP" altLang="en-US" b="1" smtClean="0">
                <a:solidFill>
                  <a:srgbClr val="008000"/>
                </a:solidFill>
                <a:effectLst/>
                <a:latin typeface="Courier New" panose="02070309020205020404" pitchFamily="49" charset="0"/>
              </a:rPr>
              <a:t>セルの途中の場合、</a:t>
            </a:r>
            <a:r>
              <a:rPr lang="en-US" altLang="ja-JP" b="1" smtClean="0">
                <a:solidFill>
                  <a:srgbClr val="008000"/>
                </a:solidFill>
                <a:effectLst/>
                <a:latin typeface="Courier New" panose="02070309020205020404" pitchFamily="49" charset="0"/>
              </a:rPr>
              <a:t>print</a:t>
            </a:r>
            <a:r>
              <a:rPr lang="ja-JP" altLang="en-US" b="1" smtClean="0">
                <a:solidFill>
                  <a:srgbClr val="008000"/>
                </a:solidFill>
                <a:effectLst/>
                <a:latin typeface="Courier New" panose="02070309020205020404" pitchFamily="49" charset="0"/>
              </a:rPr>
              <a:t>関数を</a:t>
            </a:r>
            <a:endParaRPr lang="ja-JP" altLang="en-US" b="1" smtClean="0">
              <a:solidFill>
                <a:srgbClr val="000000"/>
              </a:solidFill>
              <a:effectLst/>
              <a:latin typeface="Courier New" panose="02070309020205020404" pitchFamily="49" charset="0"/>
            </a:endParaRPr>
          </a:p>
          <a:p>
            <a:r>
              <a:rPr lang="en-US" altLang="ja-JP" b="1" smtClean="0">
                <a:solidFill>
                  <a:srgbClr val="008000"/>
                </a:solidFill>
                <a:effectLst/>
                <a:latin typeface="Courier New" panose="02070309020205020404" pitchFamily="49" charset="0"/>
              </a:rPr>
              <a:t>#</a:t>
            </a:r>
            <a:r>
              <a:rPr lang="ja-JP" altLang="en-US" b="1" smtClean="0">
                <a:solidFill>
                  <a:srgbClr val="008000"/>
                </a:solidFill>
                <a:effectLst/>
                <a:latin typeface="Courier New" panose="02070309020205020404" pitchFamily="49" charset="0"/>
              </a:rPr>
              <a:t>利用しないと表示できない</a:t>
            </a:r>
            <a:endParaRPr lang="ja-JP" altLang="en-US" b="1" smtClean="0">
              <a:solidFill>
                <a:srgbClr val="000000"/>
              </a:solidFill>
              <a:effectLst/>
              <a:latin typeface="Courier New" panose="02070309020205020404" pitchFamily="49" charset="0"/>
            </a:endParaRPr>
          </a:p>
          <a:p>
            <a:r>
              <a:rPr lang="en-US" altLang="ja-JP" b="1" smtClean="0">
                <a:solidFill>
                  <a:srgbClr val="795E26"/>
                </a:solidFill>
                <a:effectLst/>
                <a:latin typeface="Courier New" panose="02070309020205020404" pitchFamily="49" charset="0"/>
              </a:rPr>
              <a:t>print</a:t>
            </a:r>
            <a:r>
              <a:rPr lang="en-US" altLang="ja-JP" b="1" smtClean="0">
                <a:solidFill>
                  <a:srgbClr val="000000"/>
                </a:solidFill>
                <a:effectLst/>
                <a:latin typeface="Courier New" panose="02070309020205020404" pitchFamily="49" charset="0"/>
              </a:rPr>
              <a:t>(</a:t>
            </a:r>
            <a:r>
              <a:rPr lang="en-US" altLang="ja-JP" b="1" smtClean="0">
                <a:solidFill>
                  <a:srgbClr val="267F99"/>
                </a:solidFill>
                <a:effectLst/>
                <a:latin typeface="Courier New" panose="02070309020205020404" pitchFamily="49" charset="0"/>
              </a:rPr>
              <a:t>type</a:t>
            </a:r>
            <a:r>
              <a:rPr lang="en-US" altLang="ja-JP" b="1" smtClean="0">
                <a:solidFill>
                  <a:srgbClr val="000000"/>
                </a:solidFill>
                <a:effectLst/>
                <a:latin typeface="Courier New" panose="02070309020205020404" pitchFamily="49" charset="0"/>
              </a:rPr>
              <a:t>(df))</a:t>
            </a:r>
          </a:p>
          <a:p>
            <a:r>
              <a:rPr lang="en-US" altLang="ja-JP" b="1" smtClean="0">
                <a:solidFill>
                  <a:srgbClr val="000000"/>
                </a:solidFill>
                <a:effectLst/>
                <a:latin typeface="Courier New" panose="02070309020205020404" pitchFamily="49" charset="0"/>
              </a:rPr>
              <a:t/>
            </a:r>
            <a:br>
              <a:rPr lang="en-US" altLang="ja-JP" b="1" smtClean="0">
                <a:solidFill>
                  <a:srgbClr val="000000"/>
                </a:solidFill>
                <a:effectLst/>
                <a:latin typeface="Courier New" panose="02070309020205020404" pitchFamily="49" charset="0"/>
              </a:rPr>
            </a:br>
            <a:r>
              <a:rPr lang="en-US" altLang="ja-JP" b="1" smtClean="0">
                <a:solidFill>
                  <a:srgbClr val="000000"/>
                </a:solidFill>
                <a:effectLst/>
                <a:latin typeface="Courier New" panose="02070309020205020404" pitchFamily="49" charset="0"/>
              </a:rPr>
              <a:t>df.shape</a:t>
            </a:r>
            <a:endParaRPr lang="en-US" altLang="ja-JP" b="1">
              <a:solidFill>
                <a:srgbClr val="000000"/>
              </a:solidFill>
              <a:effectLst/>
              <a:latin typeface="Courier New" panose="02070309020205020404" pitchFamily="49" charset="0"/>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738" y="3088309"/>
            <a:ext cx="5540156" cy="806152"/>
          </a:xfrm>
          <a:prstGeom prst="rect">
            <a:avLst/>
          </a:prstGeom>
        </p:spPr>
      </p:pic>
      <p:sp>
        <p:nvSpPr>
          <p:cNvPr id="4" name="四角形吹き出し 3"/>
          <p:cNvSpPr/>
          <p:nvPr/>
        </p:nvSpPr>
        <p:spPr>
          <a:xfrm>
            <a:off x="6371522" y="3894461"/>
            <a:ext cx="1912190" cy="439948"/>
          </a:xfrm>
          <a:prstGeom prst="wedgeRectCallout">
            <a:avLst>
              <a:gd name="adj1" fmla="val -68094"/>
              <a:gd name="adj2" fmla="val -14730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smtClean="0">
                <a:solidFill>
                  <a:schemeClr val="tx1"/>
                </a:solidFill>
              </a:rPr>
              <a:t>DataFrame</a:t>
            </a:r>
            <a:r>
              <a:rPr kumimoji="1" lang="ja-JP" altLang="en-US" b="1" smtClean="0">
                <a:solidFill>
                  <a:schemeClr val="tx1"/>
                </a:solidFill>
              </a:rPr>
              <a:t>型</a:t>
            </a:r>
            <a:endParaRPr kumimoji="1" lang="ja-JP" altLang="en-US" b="1">
              <a:solidFill>
                <a:schemeClr val="tx1"/>
              </a:solidFill>
            </a:endParaRPr>
          </a:p>
        </p:txBody>
      </p:sp>
      <p:sp>
        <p:nvSpPr>
          <p:cNvPr id="5" name="四角形吹き出し 4"/>
          <p:cNvSpPr/>
          <p:nvPr/>
        </p:nvSpPr>
        <p:spPr>
          <a:xfrm>
            <a:off x="3047477" y="4031798"/>
            <a:ext cx="2398144" cy="439948"/>
          </a:xfrm>
          <a:prstGeom prst="wedgeRectCallout">
            <a:avLst>
              <a:gd name="adj1" fmla="val -68094"/>
              <a:gd name="adj2" fmla="val -14730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結果はタプル形式</a:t>
            </a:r>
            <a:endParaRPr kumimoji="1" lang="ja-JP" altLang="en-US" b="1">
              <a:solidFill>
                <a:schemeClr val="tx1"/>
              </a:solidFill>
            </a:endParaRPr>
          </a:p>
        </p:txBody>
      </p:sp>
      <p:sp>
        <p:nvSpPr>
          <p:cNvPr id="6" name="四角形吹き出し 5"/>
          <p:cNvSpPr/>
          <p:nvPr/>
        </p:nvSpPr>
        <p:spPr>
          <a:xfrm>
            <a:off x="1882911" y="4506250"/>
            <a:ext cx="897148" cy="439948"/>
          </a:xfrm>
          <a:prstGeom prst="wedgeRectCallout">
            <a:avLst>
              <a:gd name="adj1" fmla="val 4983"/>
              <a:gd name="adj2" fmla="val -2159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列数</a:t>
            </a:r>
            <a:endParaRPr kumimoji="1" lang="ja-JP" altLang="en-US" b="1">
              <a:solidFill>
                <a:schemeClr val="tx1"/>
              </a:solidFill>
            </a:endParaRPr>
          </a:p>
        </p:txBody>
      </p:sp>
      <p:sp>
        <p:nvSpPr>
          <p:cNvPr id="7" name="四角形吹き出し 6"/>
          <p:cNvSpPr/>
          <p:nvPr/>
        </p:nvSpPr>
        <p:spPr>
          <a:xfrm>
            <a:off x="790232" y="4506250"/>
            <a:ext cx="813759" cy="439948"/>
          </a:xfrm>
          <a:prstGeom prst="wedgeRectCallout">
            <a:avLst>
              <a:gd name="adj1" fmla="val 88796"/>
              <a:gd name="adj2" fmla="val -221814"/>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smtClean="0">
                <a:solidFill>
                  <a:schemeClr val="tx1"/>
                </a:solidFill>
              </a:rPr>
              <a:t>行数</a:t>
            </a:r>
            <a:endParaRPr kumimoji="1" lang="ja-JP" altLang="en-US" b="1">
              <a:solidFill>
                <a:schemeClr val="tx1"/>
              </a:solidFill>
            </a:endParaRPr>
          </a:p>
        </p:txBody>
      </p:sp>
      <p:sp>
        <p:nvSpPr>
          <p:cNvPr id="8" name="正方形/長方形 7"/>
          <p:cNvSpPr/>
          <p:nvPr/>
        </p:nvSpPr>
        <p:spPr>
          <a:xfrm>
            <a:off x="1046672" y="302423"/>
            <a:ext cx="7026607" cy="369332"/>
          </a:xfrm>
          <a:prstGeom prst="rect">
            <a:avLst/>
          </a:prstGeom>
          <a:solidFill>
            <a:schemeClr val="accent5">
              <a:lumMod val="20000"/>
              <a:lumOff val="80000"/>
            </a:schemeClr>
          </a:solidFill>
        </p:spPr>
        <p:txBody>
          <a:bodyPr wrap="square">
            <a:spAutoFit/>
          </a:bodyPr>
          <a:lstStyle/>
          <a:p>
            <a:r>
              <a:rPr lang="ja-JP" altLang="en-US" b="1">
                <a:solidFill>
                  <a:srgbClr val="000000"/>
                </a:solidFill>
                <a:latin typeface="Courier New" panose="02070309020205020404" pitchFamily="49" charset="0"/>
              </a:rPr>
              <a:t>コード</a:t>
            </a:r>
            <a:r>
              <a:rPr lang="en-US" altLang="ja-JP" b="1" smtClean="0">
                <a:solidFill>
                  <a:srgbClr val="000000"/>
                </a:solidFill>
                <a:latin typeface="Courier New" panose="02070309020205020404" pitchFamily="49" charset="0"/>
              </a:rPr>
              <a:t>4-3 type</a:t>
            </a:r>
            <a:r>
              <a:rPr lang="ja-JP" altLang="en-US" b="1" smtClean="0">
                <a:solidFill>
                  <a:srgbClr val="000000"/>
                </a:solidFill>
                <a:latin typeface="Courier New" panose="02070309020205020404" pitchFamily="49" charset="0"/>
              </a:rPr>
              <a:t>関数でデータフレームのデータ型を確認（</a:t>
            </a:r>
            <a:r>
              <a:rPr lang="en-US" altLang="ja-JP" b="1" smtClean="0">
                <a:solidFill>
                  <a:srgbClr val="000000"/>
                </a:solidFill>
                <a:latin typeface="Courier New" panose="02070309020205020404" pitchFamily="49" charset="0"/>
              </a:rPr>
              <a:t>P97</a:t>
            </a:r>
            <a:r>
              <a:rPr lang="ja-JP" altLang="en-US" b="1" smtClean="0">
                <a:solidFill>
                  <a:srgbClr val="000000"/>
                </a:solidFill>
                <a:latin typeface="Courier New" panose="02070309020205020404" pitchFamily="49" charset="0"/>
              </a:rPr>
              <a:t>）</a:t>
            </a:r>
            <a:r>
              <a:rPr lang="en-US" altLang="ja-JP" b="1" smtClean="0">
                <a:solidFill>
                  <a:srgbClr val="000000"/>
                </a:solidFill>
                <a:latin typeface="Courier New" panose="02070309020205020404" pitchFamily="49" charset="0"/>
              </a:rPr>
              <a:t> </a:t>
            </a:r>
            <a:endParaRPr lang="en-US" altLang="ja-JP" b="1" dirty="0">
              <a:solidFill>
                <a:srgbClr val="000000"/>
              </a:solidFill>
              <a:latin typeface="Courier New" panose="02070309020205020404" pitchFamily="49" charset="0"/>
            </a:endParaRPr>
          </a:p>
        </p:txBody>
      </p:sp>
      <p:sp>
        <p:nvSpPr>
          <p:cNvPr id="10" name="楕円 9"/>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P97</a:t>
            </a:r>
            <a:endParaRPr kumimoji="1" lang="ja-JP" altLang="en-US" b="1" dirty="0"/>
          </a:p>
        </p:txBody>
      </p:sp>
      <p:sp>
        <p:nvSpPr>
          <p:cNvPr id="11" name="正方形/長方形 10"/>
          <p:cNvSpPr/>
          <p:nvPr/>
        </p:nvSpPr>
        <p:spPr>
          <a:xfrm>
            <a:off x="1046671" y="2617034"/>
            <a:ext cx="1546316" cy="406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実行結果</a:t>
            </a:r>
            <a:endParaRPr kumimoji="1" lang="ja-JP" altLang="en-US" b="1" dirty="0"/>
          </a:p>
        </p:txBody>
      </p:sp>
    </p:spTree>
    <p:extLst>
      <p:ext uri="{BB962C8B-B14F-4D97-AF65-F5344CB8AC3E}">
        <p14:creationId xmlns:p14="http://schemas.microsoft.com/office/powerpoint/2010/main" val="198919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85755" y="623428"/>
            <a:ext cx="10711831" cy="2616101"/>
          </a:xfrm>
          <a:prstGeom prst="rect">
            <a:avLst/>
          </a:prstGeom>
          <a:solidFill>
            <a:schemeClr val="accent4">
              <a:lumMod val="20000"/>
              <a:lumOff val="80000"/>
            </a:schemeClr>
          </a:solidFill>
        </p:spPr>
        <p:txBody>
          <a:bodyPr wrap="square" rtlCol="0">
            <a:spAutoFit/>
          </a:bodyPr>
          <a:lstStyle/>
          <a:p>
            <a:r>
              <a:rPr kumimoji="1" lang="ja-JP" altLang="en-US" sz="2000" b="1" smtClean="0"/>
              <a:t>データフレームの作成</a:t>
            </a:r>
            <a:endParaRPr kumimoji="1" lang="en-US" altLang="ja-JP" sz="2000" b="1" smtClean="0"/>
          </a:p>
          <a:p>
            <a:endParaRPr lang="en-US" altLang="ja-JP"/>
          </a:p>
          <a:p>
            <a:r>
              <a:rPr kumimoji="1" lang="ja-JP" altLang="en-US" b="1" smtClean="0">
                <a:solidFill>
                  <a:srgbClr val="0070C0"/>
                </a:solidFill>
              </a:rPr>
              <a:t>　変数名 </a:t>
            </a:r>
            <a:r>
              <a:rPr kumimoji="1" lang="en-US" altLang="ja-JP" b="1" smtClean="0">
                <a:solidFill>
                  <a:srgbClr val="0070C0"/>
                </a:solidFill>
              </a:rPr>
              <a:t>= pd.DataFrame( </a:t>
            </a:r>
            <a:r>
              <a:rPr kumimoji="1" lang="ja-JP" altLang="en-US" b="1" smtClean="0">
                <a:solidFill>
                  <a:srgbClr val="0070C0"/>
                </a:solidFill>
              </a:rPr>
              <a:t>２次元のデータ</a:t>
            </a:r>
            <a:r>
              <a:rPr kumimoji="1" lang="en-US" altLang="ja-JP" b="1" smtClean="0">
                <a:solidFill>
                  <a:srgbClr val="0070C0"/>
                </a:solidFill>
              </a:rPr>
              <a:t>,</a:t>
            </a:r>
          </a:p>
          <a:p>
            <a:r>
              <a:rPr lang="ja-JP" altLang="en-US" b="1" smtClean="0">
                <a:solidFill>
                  <a:srgbClr val="0070C0"/>
                </a:solidFill>
              </a:rPr>
              <a:t>　　　</a:t>
            </a:r>
            <a:r>
              <a:rPr lang="en-US" altLang="ja-JP" b="1" smtClean="0">
                <a:solidFill>
                  <a:srgbClr val="0070C0"/>
                </a:solidFill>
              </a:rPr>
              <a:t>index = </a:t>
            </a:r>
            <a:r>
              <a:rPr lang="ja-JP" altLang="en-US" b="1" smtClean="0">
                <a:solidFill>
                  <a:srgbClr val="0070C0"/>
                </a:solidFill>
              </a:rPr>
              <a:t>インデックスのリスト</a:t>
            </a:r>
            <a:r>
              <a:rPr lang="en-US" altLang="ja-JP" b="1" smtClean="0">
                <a:solidFill>
                  <a:srgbClr val="0070C0"/>
                </a:solidFill>
              </a:rPr>
              <a:t>,</a:t>
            </a:r>
          </a:p>
          <a:p>
            <a:r>
              <a:rPr kumimoji="1" lang="ja-JP" altLang="en-US" b="1">
                <a:solidFill>
                  <a:srgbClr val="0070C0"/>
                </a:solidFill>
              </a:rPr>
              <a:t>　</a:t>
            </a:r>
            <a:r>
              <a:rPr kumimoji="1" lang="ja-JP" altLang="en-US" b="1" smtClean="0">
                <a:solidFill>
                  <a:srgbClr val="0070C0"/>
                </a:solidFill>
              </a:rPr>
              <a:t>　　</a:t>
            </a:r>
            <a:r>
              <a:rPr kumimoji="1" lang="en-US" altLang="ja-JP" b="1" smtClean="0">
                <a:solidFill>
                  <a:srgbClr val="0070C0"/>
                </a:solidFill>
              </a:rPr>
              <a:t>columns = </a:t>
            </a:r>
            <a:r>
              <a:rPr kumimoji="1" lang="ja-JP" altLang="en-US" b="1" smtClean="0">
                <a:solidFill>
                  <a:srgbClr val="0070C0"/>
                </a:solidFill>
              </a:rPr>
              <a:t>列名のリスト</a:t>
            </a:r>
            <a:r>
              <a:rPr lang="en-US" altLang="ja-JP" b="1" smtClean="0">
                <a:solidFill>
                  <a:srgbClr val="0070C0"/>
                </a:solidFill>
              </a:rPr>
              <a:t>)</a:t>
            </a:r>
          </a:p>
          <a:p>
            <a:endParaRPr kumimoji="1" lang="en-US" altLang="ja-JP" b="1">
              <a:solidFill>
                <a:srgbClr val="0070C0"/>
              </a:solidFill>
            </a:endParaRPr>
          </a:p>
          <a:p>
            <a:r>
              <a:rPr lang="en-US" altLang="ja-JP" b="1" smtClean="0">
                <a:solidFill>
                  <a:srgbClr val="0070C0"/>
                </a:solidFill>
              </a:rPr>
              <a:t>※ pd </a:t>
            </a:r>
            <a:r>
              <a:rPr lang="ja-JP" altLang="en-US" b="1" smtClean="0">
                <a:solidFill>
                  <a:srgbClr val="0070C0"/>
                </a:solidFill>
              </a:rPr>
              <a:t>は </a:t>
            </a:r>
            <a:r>
              <a:rPr lang="en-US" altLang="ja-JP" b="1" smtClean="0">
                <a:solidFill>
                  <a:srgbClr val="0070C0"/>
                </a:solidFill>
              </a:rPr>
              <a:t>pandas </a:t>
            </a:r>
            <a:r>
              <a:rPr lang="ja-JP" altLang="en-US" b="1" smtClean="0">
                <a:solidFill>
                  <a:srgbClr val="0070C0"/>
                </a:solidFill>
              </a:rPr>
              <a:t>のインポート時の別名</a:t>
            </a:r>
            <a:endParaRPr lang="en-US" altLang="ja-JP" b="1" smtClean="0">
              <a:solidFill>
                <a:srgbClr val="0070C0"/>
              </a:solidFill>
            </a:endParaRPr>
          </a:p>
          <a:p>
            <a:r>
              <a:rPr lang="en-US" altLang="ja-JP" b="1" smtClean="0">
                <a:solidFill>
                  <a:srgbClr val="0070C0"/>
                </a:solidFill>
              </a:rPr>
              <a:t>※ </a:t>
            </a:r>
            <a:r>
              <a:rPr lang="ja-JP" altLang="en-US" b="1" smtClean="0">
                <a:solidFill>
                  <a:srgbClr val="0070C0"/>
                </a:solidFill>
              </a:rPr>
              <a:t>２次元データは、バリューがリストのディクショナリや、２次元リストを指定することができる。</a:t>
            </a:r>
            <a:endParaRPr lang="en-US" altLang="ja-JP" b="1">
              <a:solidFill>
                <a:srgbClr val="0070C0"/>
              </a:solidFill>
            </a:endParaRPr>
          </a:p>
          <a:p>
            <a:r>
              <a:rPr lang="en-US" altLang="ja-JP" b="1" smtClean="0">
                <a:solidFill>
                  <a:srgbClr val="0070C0"/>
                </a:solidFill>
              </a:rPr>
              <a:t>※ index </a:t>
            </a:r>
            <a:r>
              <a:rPr lang="ja-JP" altLang="en-US" b="1" smtClean="0">
                <a:solidFill>
                  <a:srgbClr val="0070C0"/>
                </a:solidFill>
              </a:rPr>
              <a:t>引数や </a:t>
            </a:r>
            <a:r>
              <a:rPr lang="en-US" altLang="ja-JP" b="1" smtClean="0">
                <a:solidFill>
                  <a:srgbClr val="0070C0"/>
                </a:solidFill>
              </a:rPr>
              <a:t>columns </a:t>
            </a:r>
            <a:r>
              <a:rPr lang="ja-JP" altLang="en-US" b="1" smtClean="0">
                <a:solidFill>
                  <a:srgbClr val="0070C0"/>
                </a:solidFill>
              </a:rPr>
              <a:t>引数の具体例についてはコード </a:t>
            </a:r>
            <a:r>
              <a:rPr lang="en-US" altLang="ja-JP" b="1" smtClean="0">
                <a:solidFill>
                  <a:srgbClr val="0070C0"/>
                </a:solidFill>
              </a:rPr>
              <a:t>4-7 </a:t>
            </a:r>
            <a:r>
              <a:rPr lang="ja-JP" altLang="en-US" b="1" smtClean="0">
                <a:solidFill>
                  <a:srgbClr val="0070C0"/>
                </a:solidFill>
              </a:rPr>
              <a:t>を参照。</a:t>
            </a:r>
            <a:endParaRPr lang="en-US" altLang="ja-JP" b="1" smtClean="0">
              <a:solidFill>
                <a:srgbClr val="0070C0"/>
              </a:solidFill>
            </a:endParaRPr>
          </a:p>
        </p:txBody>
      </p:sp>
      <p:sp>
        <p:nvSpPr>
          <p:cNvPr id="3" name="テキスト ボックス 2"/>
          <p:cNvSpPr txBox="1"/>
          <p:nvPr/>
        </p:nvSpPr>
        <p:spPr>
          <a:xfrm>
            <a:off x="785755" y="3630346"/>
            <a:ext cx="10711831" cy="1508105"/>
          </a:xfrm>
          <a:prstGeom prst="rect">
            <a:avLst/>
          </a:prstGeom>
          <a:solidFill>
            <a:schemeClr val="accent4">
              <a:lumMod val="20000"/>
              <a:lumOff val="80000"/>
            </a:schemeClr>
          </a:solidFill>
        </p:spPr>
        <p:txBody>
          <a:bodyPr wrap="square" rtlCol="0">
            <a:spAutoFit/>
          </a:bodyPr>
          <a:lstStyle/>
          <a:p>
            <a:r>
              <a:rPr lang="ja-JP" altLang="en-US" sz="2000" b="1"/>
              <a:t>行数</a:t>
            </a:r>
            <a:r>
              <a:rPr lang="ja-JP" altLang="en-US" sz="2000" b="1" smtClean="0"/>
              <a:t>や列数を調べる</a:t>
            </a:r>
            <a:endParaRPr kumimoji="1" lang="en-US" altLang="ja-JP" sz="2000" b="1" smtClean="0"/>
          </a:p>
          <a:p>
            <a:endParaRPr lang="en-US" altLang="ja-JP"/>
          </a:p>
          <a:p>
            <a:r>
              <a:rPr lang="ja-JP" altLang="en-US" b="1" smtClean="0">
                <a:solidFill>
                  <a:srgbClr val="0070C0"/>
                </a:solidFill>
              </a:rPr>
              <a:t>　データフレーム </a:t>
            </a:r>
            <a:r>
              <a:rPr lang="en-US" altLang="ja-JP" b="1" smtClean="0">
                <a:solidFill>
                  <a:srgbClr val="0070C0"/>
                </a:solidFill>
              </a:rPr>
              <a:t>. shape</a:t>
            </a:r>
          </a:p>
          <a:p>
            <a:endParaRPr lang="en-US" altLang="ja-JP" b="1">
              <a:solidFill>
                <a:srgbClr val="0070C0"/>
              </a:solidFill>
            </a:endParaRPr>
          </a:p>
          <a:p>
            <a:r>
              <a:rPr lang="en-US" altLang="ja-JP" b="1" smtClean="0">
                <a:solidFill>
                  <a:srgbClr val="0070C0"/>
                </a:solidFill>
              </a:rPr>
              <a:t>※ </a:t>
            </a:r>
            <a:r>
              <a:rPr lang="ja-JP" altLang="en-US" b="1" smtClean="0">
                <a:solidFill>
                  <a:srgbClr val="0070C0"/>
                </a:solidFill>
              </a:rPr>
              <a:t>参照結果は、タプル形式 </a:t>
            </a:r>
            <a:r>
              <a:rPr lang="en-US" altLang="ja-JP" b="1" smtClean="0">
                <a:solidFill>
                  <a:srgbClr val="0070C0"/>
                </a:solidFill>
              </a:rPr>
              <a:t>( </a:t>
            </a:r>
            <a:r>
              <a:rPr lang="ja-JP" altLang="en-US" b="1" smtClean="0">
                <a:solidFill>
                  <a:srgbClr val="0070C0"/>
                </a:solidFill>
              </a:rPr>
              <a:t>行数</a:t>
            </a:r>
            <a:r>
              <a:rPr lang="en-US" altLang="ja-JP" b="1" smtClean="0">
                <a:solidFill>
                  <a:srgbClr val="0070C0"/>
                </a:solidFill>
              </a:rPr>
              <a:t>,  </a:t>
            </a:r>
            <a:r>
              <a:rPr lang="ja-JP" altLang="en-US" b="1" smtClean="0">
                <a:solidFill>
                  <a:srgbClr val="0070C0"/>
                </a:solidFill>
              </a:rPr>
              <a:t>列数 </a:t>
            </a:r>
            <a:r>
              <a:rPr lang="en-US" altLang="ja-JP" b="1" smtClean="0">
                <a:solidFill>
                  <a:srgbClr val="0070C0"/>
                </a:solidFill>
              </a:rPr>
              <a:t>) </a:t>
            </a:r>
            <a:r>
              <a:rPr lang="ja-JP" altLang="en-US" b="1" smtClean="0">
                <a:solidFill>
                  <a:srgbClr val="0070C0"/>
                </a:solidFill>
              </a:rPr>
              <a:t>で表示される。</a:t>
            </a:r>
            <a:endParaRPr lang="en-US" altLang="ja-JP" b="1" smtClean="0">
              <a:solidFill>
                <a:srgbClr val="0070C0"/>
              </a:solidFill>
            </a:endParaRPr>
          </a:p>
        </p:txBody>
      </p:sp>
      <p:sp>
        <p:nvSpPr>
          <p:cNvPr id="4" name="正方形/長方形 3"/>
          <p:cNvSpPr/>
          <p:nvPr/>
        </p:nvSpPr>
        <p:spPr>
          <a:xfrm>
            <a:off x="978010" y="1144988"/>
            <a:ext cx="4929809" cy="9939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978009" y="4118776"/>
            <a:ext cx="2862471" cy="461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10584611" y="111048"/>
            <a:ext cx="1440873" cy="536387"/>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t>P97</a:t>
            </a:r>
            <a:endParaRPr kumimoji="1" lang="ja-JP" altLang="en-US" b="1" dirty="0"/>
          </a:p>
        </p:txBody>
      </p:sp>
    </p:spTree>
    <p:extLst>
      <p:ext uri="{BB962C8B-B14F-4D97-AF65-F5344CB8AC3E}">
        <p14:creationId xmlns:p14="http://schemas.microsoft.com/office/powerpoint/2010/main" val="11558603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5258E38DB6B2B448B0556B184EB0FD8" ma:contentTypeVersion="10" ma:contentTypeDescription="新しいドキュメントを作成します。" ma:contentTypeScope="" ma:versionID="177d8aef74e974d094a6e22a052ece8a">
  <xsd:schema xmlns:xsd="http://www.w3.org/2001/XMLSchema" xmlns:xs="http://www.w3.org/2001/XMLSchema" xmlns:p="http://schemas.microsoft.com/office/2006/metadata/properties" xmlns:ns2="af5512dc-8d60-427c-b6a9-7319ea80f64e" xmlns:ns3="2ed984bd-7eaf-47af-b4ad-07a71b97aa2f" targetNamespace="http://schemas.microsoft.com/office/2006/metadata/properties" ma:root="true" ma:fieldsID="b875c26f7e19b7d6ce4d2c3b3d6a1de3" ns2:_="" ns3:_="">
    <xsd:import namespace="af5512dc-8d60-427c-b6a9-7319ea80f64e"/>
    <xsd:import namespace="2ed984bd-7eaf-47af-b4ad-07a71b97aa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5512dc-8d60-427c-b6a9-7319ea80f6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ed984bd-7eaf-47af-b4ad-07a71b97aa2f" elementFormDefault="qualified">
    <xsd:import namespace="http://schemas.microsoft.com/office/2006/documentManagement/types"/>
    <xsd:import namespace="http://schemas.microsoft.com/office/infopath/2007/PartnerControls"/>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D8852B-1A11-41A6-9EE9-6D16E67EA074}"/>
</file>

<file path=customXml/itemProps2.xml><?xml version="1.0" encoding="utf-8"?>
<ds:datastoreItem xmlns:ds="http://schemas.openxmlformats.org/officeDocument/2006/customXml" ds:itemID="{9E17F060-F369-4927-B473-E92DFBEA4550}"/>
</file>

<file path=customXml/itemProps3.xml><?xml version="1.0" encoding="utf-8"?>
<ds:datastoreItem xmlns:ds="http://schemas.openxmlformats.org/officeDocument/2006/customXml" ds:itemID="{EDC7BD8C-32CB-4A8C-8014-783FDC82F4E6}"/>
</file>

<file path=docProps/app.xml><?xml version="1.0" encoding="utf-8"?>
<Properties xmlns="http://schemas.openxmlformats.org/officeDocument/2006/extended-properties" xmlns:vt="http://schemas.openxmlformats.org/officeDocument/2006/docPropsVTypes">
  <TotalTime>1090</TotalTime>
  <Words>1232</Words>
  <Application>Microsoft Office PowerPoint</Application>
  <PresentationFormat>ワイド画面</PresentationFormat>
  <Paragraphs>484</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游ゴシック Light</vt:lpstr>
      <vt:lpstr>Arial</vt:lpstr>
      <vt:lpstr>Cambria Math</vt:lpstr>
      <vt:lpstr>Courier New</vt:lpstr>
      <vt:lpstr>Office テーマ</vt:lpstr>
      <vt:lpstr>機械学習 機械学習の体験</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 機械学習の体験</dc:title>
  <dc:creator>武田 陽一郎</dc:creator>
  <cp:lastModifiedBy>guest_01</cp:lastModifiedBy>
  <cp:revision>77</cp:revision>
  <dcterms:created xsi:type="dcterms:W3CDTF">2021-11-08T07:16:52Z</dcterms:created>
  <dcterms:modified xsi:type="dcterms:W3CDTF">2021-12-12T05:50:41Z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0x01010015258E38DB6B2B448B0556B184EB0FD8</vt:lpwstr>
  </property>
</Properties>
</file>