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0" r:id="rId6"/>
    <p:sldId id="307" r:id="rId7"/>
    <p:sldId id="257" r:id="rId8"/>
    <p:sldId id="308"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6" r:id="rId27"/>
    <p:sldId id="277" r:id="rId28"/>
    <p:sldId id="278" r:id="rId29"/>
    <p:sldId id="279" r:id="rId30"/>
    <p:sldId id="280" r:id="rId31"/>
    <p:sldId id="281" r:id="rId32"/>
    <p:sldId id="282" r:id="rId33"/>
    <p:sldId id="283" r:id="rId34"/>
    <p:sldId id="284" r:id="rId35"/>
    <p:sldId id="285" r:id="rId36"/>
    <p:sldId id="309" r:id="rId37"/>
    <p:sldId id="287" r:id="rId38"/>
    <p:sldId id="288" r:id="rId39"/>
    <p:sldId id="289" r:id="rId40"/>
    <p:sldId id="290" r:id="rId41"/>
    <p:sldId id="291" r:id="rId42"/>
    <p:sldId id="293" r:id="rId43"/>
    <p:sldId id="294" r:id="rId44"/>
    <p:sldId id="295" r:id="rId45"/>
    <p:sldId id="296" r:id="rId46"/>
    <p:sldId id="297" r:id="rId47"/>
    <p:sldId id="298" r:id="rId48"/>
    <p:sldId id="300" r:id="rId49"/>
    <p:sldId id="299" r:id="rId50"/>
    <p:sldId id="301" r:id="rId51"/>
    <p:sldId id="302" r:id="rId52"/>
    <p:sldId id="303" r:id="rId53"/>
    <p:sldId id="304" r:id="rId54"/>
    <p:sldId id="305" r:id="rId55"/>
    <p:sldId id="306" r:id="rId56"/>
    <p:sldId id="311"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A3D8C-BBBD-681E-2C1C-BB4244AB3CBB}" v="5" dt="2022-01-18T04:28:19.7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0" d="100"/>
          <a:sy n="80" d="100"/>
        </p:scale>
        <p:origin x="10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見上 勝教" userId="S::katsunori.mikami@mail.o-hara.ac.jp::be821484-ea5f-4500-8863-e87f6765d878" providerId="AD" clId="Web-{95AA3D8C-BBBD-681E-2C1C-BB4244AB3CBB}"/>
    <pc:docChg chg="modSld">
      <pc:chgData name="見上 勝教" userId="S::katsunori.mikami@mail.o-hara.ac.jp::be821484-ea5f-4500-8863-e87f6765d878" providerId="AD" clId="Web-{95AA3D8C-BBBD-681E-2C1C-BB4244AB3CBB}" dt="2022-01-18T04:28:18.078" v="1" actId="1076"/>
      <pc:docMkLst>
        <pc:docMk/>
      </pc:docMkLst>
      <pc:sldChg chg="modSp">
        <pc:chgData name="見上 勝教" userId="S::katsunori.mikami@mail.o-hara.ac.jp::be821484-ea5f-4500-8863-e87f6765d878" providerId="AD" clId="Web-{95AA3D8C-BBBD-681E-2C1C-BB4244AB3CBB}" dt="2022-01-18T04:28:18.078" v="1" actId="1076"/>
        <pc:sldMkLst>
          <pc:docMk/>
          <pc:sldMk cId="2701168438" sldId="279"/>
        </pc:sldMkLst>
        <pc:spChg chg="mod">
          <ac:chgData name="見上 勝教" userId="S::katsunori.mikami@mail.o-hara.ac.jp::be821484-ea5f-4500-8863-e87f6765d878" providerId="AD" clId="Web-{95AA3D8C-BBBD-681E-2C1C-BB4244AB3CBB}" dt="2022-01-18T04:28:18.078" v="1" actId="1076"/>
          <ac:spMkLst>
            <pc:docMk/>
            <pc:sldMk cId="2701168438" sldId="279"/>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400877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279579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328135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390553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357948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193296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137118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26903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69924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211715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956B045-0A87-4C04-9E00-3B4EBD3412A4}" type="datetimeFigureOut">
              <a:rPr kumimoji="1" lang="ja-JP" altLang="en-US" smtClean="0"/>
              <a:t>2022/1/17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260733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6B045-0A87-4C04-9E00-3B4EBD3412A4}" type="datetimeFigureOut">
              <a:rPr kumimoji="1" lang="ja-JP" altLang="en-US" smtClean="0"/>
              <a:t>2022/1/17</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C5738-40BA-4DA6-BE8B-5ADDC6B0986E}" type="slidenum">
              <a:rPr kumimoji="1" lang="ja-JP" altLang="en-US" smtClean="0"/>
              <a:t>‹#›</a:t>
            </a:fld>
            <a:endParaRPr kumimoji="1" lang="ja-JP" altLang="en-US" dirty="0"/>
          </a:p>
        </p:txBody>
      </p:sp>
    </p:spTree>
    <p:extLst>
      <p:ext uri="{BB962C8B-B14F-4D97-AF65-F5344CB8AC3E}">
        <p14:creationId xmlns:p14="http://schemas.microsoft.com/office/powerpoint/2010/main" val="320833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機械学習</a:t>
            </a:r>
            <a:br>
              <a:rPr lang="en-US" altLang="ja-JP" dirty="0"/>
            </a:br>
            <a:r>
              <a:rPr lang="ja-JP" altLang="en-US" dirty="0"/>
              <a:t>分類１：アヤメの判別</a:t>
            </a:r>
            <a:endParaRPr kumimoji="1" lang="ja-JP" altLang="en-US" dirty="0"/>
          </a:p>
        </p:txBody>
      </p:sp>
      <p:sp>
        <p:nvSpPr>
          <p:cNvPr id="3" name="サブタイトル 2"/>
          <p:cNvSpPr>
            <a:spLocks noGrp="1"/>
          </p:cNvSpPr>
          <p:nvPr>
            <p:ph type="subTitle" idx="1"/>
          </p:nvPr>
        </p:nvSpPr>
        <p:spPr/>
        <p:txBody>
          <a:bodyPr/>
          <a:lstStyle/>
          <a:p>
            <a:r>
              <a:rPr lang="en-US" altLang="ja-JP" dirty="0"/>
              <a:t>Python</a:t>
            </a:r>
            <a:r>
              <a:rPr lang="ja-JP" altLang="en-US" dirty="0"/>
              <a:t>による機械学習入門</a:t>
            </a:r>
            <a:endParaRPr lang="en-US" altLang="ja-JP" dirty="0"/>
          </a:p>
          <a:p>
            <a:r>
              <a:rPr lang="ja-JP" altLang="en-US" dirty="0"/>
              <a:t>第５章</a:t>
            </a:r>
            <a:endParaRPr lang="en-US" altLang="ja-JP" dirty="0"/>
          </a:p>
          <a:p>
            <a:endParaRPr kumimoji="1" lang="ja-JP" altLang="en-US" dirty="0"/>
          </a:p>
        </p:txBody>
      </p:sp>
    </p:spTree>
    <p:extLst>
      <p:ext uri="{BB962C8B-B14F-4D97-AF65-F5344CB8AC3E}">
        <p14:creationId xmlns:p14="http://schemas.microsoft.com/office/powerpoint/2010/main" val="36072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6" y="623428"/>
            <a:ext cx="7873214" cy="954107"/>
          </a:xfrm>
          <a:prstGeom prst="rect">
            <a:avLst/>
          </a:prstGeom>
          <a:solidFill>
            <a:schemeClr val="accent4">
              <a:lumMod val="20000"/>
              <a:lumOff val="80000"/>
            </a:schemeClr>
          </a:solidFill>
        </p:spPr>
        <p:txBody>
          <a:bodyPr wrap="square" rtlCol="0">
            <a:spAutoFit/>
          </a:bodyPr>
          <a:lstStyle/>
          <a:p>
            <a:r>
              <a:rPr lang="ja-JP" altLang="en-US" sz="2000" b="1" dirty="0"/>
              <a:t>１列分のデータを重複を除いて抽出</a:t>
            </a:r>
            <a:endParaRPr kumimoji="1" lang="en-US" altLang="ja-JP" sz="2000" b="1" dirty="0"/>
          </a:p>
          <a:p>
            <a:endParaRPr lang="en-US" altLang="ja-JP" dirty="0"/>
          </a:p>
          <a:p>
            <a:r>
              <a:rPr lang="en-US" altLang="ja-JP" b="1" dirty="0">
                <a:solidFill>
                  <a:srgbClr val="0070C0"/>
                </a:solidFill>
              </a:rPr>
              <a:t>df[ ‘</a:t>
            </a:r>
            <a:r>
              <a:rPr lang="ja-JP" altLang="en-US" b="1" dirty="0">
                <a:solidFill>
                  <a:srgbClr val="0070C0"/>
                </a:solidFill>
              </a:rPr>
              <a:t>列名</a:t>
            </a:r>
            <a:r>
              <a:rPr lang="en-US" altLang="ja-JP" b="1" dirty="0">
                <a:solidFill>
                  <a:srgbClr val="0070C0"/>
                </a:solidFill>
              </a:rPr>
              <a:t>’ ] . unique( )</a:t>
            </a:r>
            <a:endParaRPr kumimoji="1" lang="en-US" altLang="ja-JP" b="1" dirty="0">
              <a:solidFill>
                <a:srgbClr val="0070C0"/>
              </a:solidFill>
            </a:endParaRPr>
          </a:p>
        </p:txBody>
      </p:sp>
      <p:sp>
        <p:nvSpPr>
          <p:cNvPr id="3" name="テキスト ボックス 2"/>
          <p:cNvSpPr txBox="1"/>
          <p:nvPr/>
        </p:nvSpPr>
        <p:spPr>
          <a:xfrm>
            <a:off x="785756" y="2620531"/>
            <a:ext cx="7873214" cy="1785104"/>
          </a:xfrm>
          <a:prstGeom prst="rect">
            <a:avLst/>
          </a:prstGeom>
          <a:solidFill>
            <a:schemeClr val="accent4">
              <a:lumMod val="20000"/>
              <a:lumOff val="80000"/>
            </a:schemeClr>
          </a:solidFill>
        </p:spPr>
        <p:txBody>
          <a:bodyPr wrap="square" rtlCol="0">
            <a:spAutoFit/>
          </a:bodyPr>
          <a:lstStyle/>
          <a:p>
            <a:r>
              <a:rPr lang="ja-JP" altLang="en-US" sz="2000" b="1" dirty="0"/>
              <a:t>１列分のデータ別個数の集計</a:t>
            </a:r>
            <a:endParaRPr lang="en-US" altLang="ja-JP" sz="2000" b="1" dirty="0"/>
          </a:p>
          <a:p>
            <a:endParaRPr lang="en-US" altLang="ja-JP" dirty="0"/>
          </a:p>
          <a:p>
            <a:r>
              <a:rPr lang="en-US" altLang="ja-JP" b="1" dirty="0">
                <a:solidFill>
                  <a:srgbClr val="0070C0"/>
                </a:solidFill>
              </a:rPr>
              <a:t>df[ ‘</a:t>
            </a:r>
            <a:r>
              <a:rPr lang="ja-JP" altLang="en-US" b="1" dirty="0">
                <a:solidFill>
                  <a:srgbClr val="0070C0"/>
                </a:solidFill>
              </a:rPr>
              <a:t>列名</a:t>
            </a:r>
            <a:r>
              <a:rPr lang="en-US" altLang="ja-JP" b="1" dirty="0">
                <a:solidFill>
                  <a:srgbClr val="0070C0"/>
                </a:solidFill>
              </a:rPr>
              <a:t>’ ] . value_counts( )</a:t>
            </a:r>
          </a:p>
          <a:p>
            <a:endParaRPr kumimoji="1" lang="en-US" altLang="ja-JP" b="1" dirty="0">
              <a:solidFill>
                <a:srgbClr val="0070C0"/>
              </a:solidFill>
            </a:endParaRPr>
          </a:p>
          <a:p>
            <a:r>
              <a:rPr lang="en-US" altLang="ja-JP" b="1" dirty="0">
                <a:solidFill>
                  <a:srgbClr val="0070C0"/>
                </a:solidFill>
              </a:rPr>
              <a:t>※ df </a:t>
            </a:r>
            <a:r>
              <a:rPr lang="ja-JP" altLang="en-US" b="1" dirty="0">
                <a:solidFill>
                  <a:srgbClr val="0070C0"/>
                </a:solidFill>
              </a:rPr>
              <a:t>はデータフレーム変数</a:t>
            </a:r>
            <a:endParaRPr lang="en-US" altLang="ja-JP" b="1" dirty="0">
              <a:solidFill>
                <a:srgbClr val="0070C0"/>
              </a:solidFill>
            </a:endParaRPr>
          </a:p>
          <a:p>
            <a:r>
              <a:rPr kumimoji="1" lang="en-US" altLang="ja-JP" b="1" dirty="0">
                <a:solidFill>
                  <a:srgbClr val="0070C0"/>
                </a:solidFill>
              </a:rPr>
              <a:t>※ </a:t>
            </a:r>
            <a:r>
              <a:rPr kumimoji="1" lang="ja-JP" altLang="en-US" b="1" dirty="0">
                <a:solidFill>
                  <a:srgbClr val="0070C0"/>
                </a:solidFill>
              </a:rPr>
              <a:t>複数列を同時に集計することはできない。</a:t>
            </a:r>
            <a:endParaRPr kumimoji="1" lang="en-US" altLang="ja-JP" b="1" dirty="0">
              <a:solidFill>
                <a:srgbClr val="0070C0"/>
              </a:solidFill>
            </a:endParaRPr>
          </a:p>
        </p:txBody>
      </p:sp>
      <p:sp>
        <p:nvSpPr>
          <p:cNvPr id="4" name="正方形/長方形 3"/>
          <p:cNvSpPr/>
          <p:nvPr/>
        </p:nvSpPr>
        <p:spPr>
          <a:xfrm>
            <a:off x="785755" y="1190547"/>
            <a:ext cx="2603989" cy="3869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85754" y="3171749"/>
            <a:ext cx="3333664" cy="3869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P141</a:t>
            </a:r>
            <a:endParaRPr kumimoji="1" lang="ja-JP" altLang="en-US" b="1" dirty="0"/>
          </a:p>
        </p:txBody>
      </p:sp>
    </p:spTree>
    <p:extLst>
      <p:ext uri="{BB962C8B-B14F-4D97-AF65-F5344CB8AC3E}">
        <p14:creationId xmlns:p14="http://schemas.microsoft.com/office/powerpoint/2010/main" val="283038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69455" y="1773925"/>
            <a:ext cx="7821433" cy="369332"/>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df.tail</a:t>
            </a:r>
            <a:r>
              <a:rPr lang="en-US" altLang="ja-JP" b="1" dirty="0">
                <a:solidFill>
                  <a:srgbClr val="000000"/>
                </a:solidFill>
                <a:latin typeface="Courier New" panose="02070309020205020404" pitchFamily="49" charset="0"/>
              </a:rPr>
              <a:t>(</a:t>
            </a:r>
            <a:r>
              <a:rPr lang="en-US" altLang="ja-JP" b="1" dirty="0">
                <a:solidFill>
                  <a:srgbClr val="09885A"/>
                </a:solidFill>
                <a:latin typeface="Courier New" panose="02070309020205020404" pitchFamily="49" charset="0"/>
              </a:rPr>
              <a:t>3</a:t>
            </a:r>
            <a:r>
              <a:rPr lang="en-US" altLang="ja-JP" b="1" dirty="0">
                <a:solidFill>
                  <a:srgbClr val="000000"/>
                </a:solidFill>
                <a:latin typeface="Courier New" panose="02070309020205020404" pitchFamily="49" charset="0"/>
              </a:rPr>
              <a:t>)</a:t>
            </a:r>
            <a:r>
              <a:rPr lang="en-US" altLang="ja-JP" b="1" dirty="0">
                <a:solidFill>
                  <a:srgbClr val="008000"/>
                </a:solidFill>
                <a:latin typeface="Courier New" panose="02070309020205020404" pitchFamily="49" charset="0"/>
              </a:rPr>
              <a:t>#</a:t>
            </a:r>
            <a:r>
              <a:rPr lang="ja-JP" altLang="en-US" b="1" dirty="0">
                <a:solidFill>
                  <a:srgbClr val="008000"/>
                </a:solidFill>
                <a:latin typeface="Courier New" panose="02070309020205020404" pitchFamily="49" charset="0"/>
              </a:rPr>
              <a:t>末尾</a:t>
            </a:r>
            <a:r>
              <a:rPr lang="en-US" altLang="ja-JP" b="1" dirty="0">
                <a:solidFill>
                  <a:srgbClr val="008000"/>
                </a:solidFill>
                <a:latin typeface="Courier New" panose="02070309020205020404" pitchFamily="49" charset="0"/>
              </a:rPr>
              <a:t>3</a:t>
            </a:r>
            <a:r>
              <a:rPr lang="ja-JP" altLang="en-US" b="1" dirty="0">
                <a:solidFill>
                  <a:srgbClr val="008000"/>
                </a:solidFill>
                <a:latin typeface="Courier New" panose="02070309020205020404" pitchFamily="49" charset="0"/>
              </a:rPr>
              <a:t>件の表示</a:t>
            </a:r>
            <a:endParaRPr lang="ja-JP" altLang="en-US" b="1" dirty="0">
              <a:solidFill>
                <a:srgbClr val="000000"/>
              </a:solidFill>
              <a:effectLst/>
              <a:latin typeface="Courier New" panose="02070309020205020404" pitchFamily="49" charset="0"/>
            </a:endParaRPr>
          </a:p>
        </p:txBody>
      </p:sp>
      <p:sp>
        <p:nvSpPr>
          <p:cNvPr id="4" name="正方形/長方形 3"/>
          <p:cNvSpPr/>
          <p:nvPr/>
        </p:nvSpPr>
        <p:spPr>
          <a:xfrm>
            <a:off x="369455" y="1404593"/>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5-5 tail </a:t>
            </a:r>
            <a:r>
              <a:rPr lang="ja-JP" altLang="en-US" b="1" dirty="0">
                <a:solidFill>
                  <a:srgbClr val="000000"/>
                </a:solidFill>
                <a:latin typeface="Courier New" panose="02070309020205020404" pitchFamily="49" charset="0"/>
              </a:rPr>
              <a:t>メソッドでデータフレームの末尾３行を表示</a:t>
            </a:r>
            <a:r>
              <a:rPr lang="en-US" altLang="ja-JP" b="1" dirty="0">
                <a:solidFill>
                  <a:srgbClr val="000000"/>
                </a:solidFill>
                <a:latin typeface="Courier New" panose="02070309020205020404" pitchFamily="49" charset="0"/>
              </a:rPr>
              <a:t> </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55" y="3252311"/>
            <a:ext cx="7117427" cy="1975685"/>
          </a:xfrm>
          <a:prstGeom prst="rect">
            <a:avLst/>
          </a:prstGeom>
        </p:spPr>
      </p:pic>
      <p:sp>
        <p:nvSpPr>
          <p:cNvPr id="6" name="四角形吹き出し 5"/>
          <p:cNvSpPr/>
          <p:nvPr/>
        </p:nvSpPr>
        <p:spPr>
          <a:xfrm>
            <a:off x="4708101" y="5382346"/>
            <a:ext cx="4251097" cy="469093"/>
          </a:xfrm>
          <a:prstGeom prst="wedgeRectCallout">
            <a:avLst>
              <a:gd name="adj1" fmla="val -49334"/>
              <a:gd name="adj2" fmla="val -34851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NaN</a:t>
            </a:r>
            <a:r>
              <a:rPr lang="ja-JP" altLang="en-US" b="1" dirty="0">
                <a:solidFill>
                  <a:schemeClr val="tx1"/>
                </a:solidFill>
              </a:rPr>
              <a:t>が欠損値を表している</a:t>
            </a:r>
            <a:endParaRPr kumimoji="1" lang="ja-JP" altLang="en-US" b="1" dirty="0">
              <a:solidFill>
                <a:schemeClr val="tx1"/>
              </a:solidFill>
            </a:endParaRPr>
          </a:p>
        </p:txBody>
      </p:sp>
      <p:sp>
        <p:nvSpPr>
          <p:cNvPr id="7" name="正方形/長方形 6"/>
          <p:cNvSpPr/>
          <p:nvPr/>
        </p:nvSpPr>
        <p:spPr>
          <a:xfrm>
            <a:off x="3972406" y="3730286"/>
            <a:ext cx="938254" cy="4140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ホームベース 7"/>
          <p:cNvSpPr/>
          <p:nvPr/>
        </p:nvSpPr>
        <p:spPr>
          <a:xfrm>
            <a:off x="369455" y="3103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５．２．３</a:t>
            </a:r>
            <a:endParaRPr kumimoji="1" lang="ja-JP" altLang="en-US" b="1" dirty="0"/>
          </a:p>
        </p:txBody>
      </p:sp>
      <p:sp>
        <p:nvSpPr>
          <p:cNvPr id="9" name="山形 8"/>
          <p:cNvSpPr/>
          <p:nvPr/>
        </p:nvSpPr>
        <p:spPr>
          <a:xfrm>
            <a:off x="1708723" y="3103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欠損値の確認</a:t>
            </a:r>
          </a:p>
        </p:txBody>
      </p:sp>
      <p:sp>
        <p:nvSpPr>
          <p:cNvPr id="10" name="山形 9"/>
          <p:cNvSpPr/>
          <p:nvPr/>
        </p:nvSpPr>
        <p:spPr>
          <a:xfrm>
            <a:off x="5620323" y="31033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P142</a:t>
            </a:r>
            <a:r>
              <a:rPr kumimoji="1" lang="ja-JP" altLang="en-US" b="1" dirty="0">
                <a:solidFill>
                  <a:schemeClr val="bg1"/>
                </a:solidFill>
              </a:rPr>
              <a:t>～</a:t>
            </a:r>
            <a:r>
              <a:rPr kumimoji="1" lang="en-US" altLang="ja-JP" b="1" dirty="0">
                <a:solidFill>
                  <a:schemeClr val="bg1"/>
                </a:solidFill>
              </a:rPr>
              <a:t>P146</a:t>
            </a:r>
            <a:endParaRPr kumimoji="1" lang="ja-JP" altLang="en-US" b="1" dirty="0">
              <a:solidFill>
                <a:schemeClr val="bg1"/>
              </a:solidFill>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255" y="1404592"/>
            <a:ext cx="4266696" cy="2752479"/>
          </a:xfrm>
          <a:prstGeom prst="rect">
            <a:avLst/>
          </a:prstGeom>
        </p:spPr>
      </p:pic>
      <p:sp>
        <p:nvSpPr>
          <p:cNvPr id="11" name="正方形/長方形 10"/>
          <p:cNvSpPr/>
          <p:nvPr/>
        </p:nvSpPr>
        <p:spPr>
          <a:xfrm>
            <a:off x="369455" y="281268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P143</a:t>
            </a:r>
            <a:endParaRPr kumimoji="1" lang="ja-JP" altLang="en-US" b="1" dirty="0"/>
          </a:p>
        </p:txBody>
      </p:sp>
    </p:spTree>
    <p:extLst>
      <p:ext uri="{BB962C8B-B14F-4D97-AF65-F5344CB8AC3E}">
        <p14:creationId xmlns:p14="http://schemas.microsoft.com/office/powerpoint/2010/main" val="346647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7821433"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df.isnull()</a:t>
            </a:r>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各マスが欠損値かどうか調べる</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99922" y="698965"/>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5-6 </a:t>
            </a:r>
            <a:r>
              <a:rPr lang="en-US" altLang="ja-JP" b="1" dirty="0" err="1">
                <a:solidFill>
                  <a:srgbClr val="000000"/>
                </a:solidFill>
                <a:latin typeface="Courier New" panose="02070309020205020404" pitchFamily="49" charset="0"/>
              </a:rPr>
              <a:t>isnull</a:t>
            </a:r>
            <a:r>
              <a:rPr lang="en-US" altLang="ja-JP" b="1" dirty="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メソッドで欠損値の有無を調べる</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58" y="2075888"/>
            <a:ext cx="4968371" cy="4567146"/>
          </a:xfrm>
          <a:prstGeom prst="rect">
            <a:avLst/>
          </a:prstGeom>
        </p:spPr>
      </p:pic>
      <p:sp>
        <p:nvSpPr>
          <p:cNvPr id="5" name="正方形/長方形 4"/>
          <p:cNvSpPr/>
          <p:nvPr/>
        </p:nvSpPr>
        <p:spPr>
          <a:xfrm>
            <a:off x="499922" y="155355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正方形/長方形 5"/>
          <p:cNvSpPr/>
          <p:nvPr/>
        </p:nvSpPr>
        <p:spPr>
          <a:xfrm>
            <a:off x="3722255" y="5189891"/>
            <a:ext cx="600364" cy="3869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6887883" y="3433475"/>
            <a:ext cx="3826299" cy="741362"/>
          </a:xfrm>
          <a:prstGeom prst="wedgeRectCallout">
            <a:avLst>
              <a:gd name="adj1" fmla="val -117889"/>
              <a:gd name="adj2" fmla="val 20589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「花片長さ」列の１４７行目に</a:t>
            </a:r>
            <a:endParaRPr lang="en-US" altLang="ja-JP" b="1" dirty="0">
              <a:solidFill>
                <a:schemeClr val="tx1"/>
              </a:solidFill>
            </a:endParaRPr>
          </a:p>
          <a:p>
            <a:pPr algn="ctr"/>
            <a:r>
              <a:rPr kumimoji="1" lang="ja-JP" altLang="en-US" b="1" dirty="0">
                <a:solidFill>
                  <a:schemeClr val="tx1"/>
                </a:solidFill>
              </a:rPr>
              <a:t>欠損値が存在する</a:t>
            </a:r>
            <a:endParaRPr kumimoji="1" lang="en-US" altLang="ja-JP" b="1" dirty="0">
              <a:solidFill>
                <a:schemeClr val="tx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P143</a:t>
            </a:r>
            <a:endParaRPr kumimoji="1" lang="ja-JP" altLang="en-US" b="1" dirty="0"/>
          </a:p>
        </p:txBody>
      </p:sp>
    </p:spTree>
    <p:extLst>
      <p:ext uri="{BB962C8B-B14F-4D97-AF65-F5344CB8AC3E}">
        <p14:creationId xmlns:p14="http://schemas.microsoft.com/office/powerpoint/2010/main" val="300682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7821433" cy="646331"/>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urier New" panose="02070309020205020404" pitchFamily="49" charset="0"/>
              </a:rPr>
              <a:t>#</a:t>
            </a:r>
            <a:r>
              <a:rPr lang="ja-JP" altLang="en-US" b="1" dirty="0">
                <a:solidFill>
                  <a:srgbClr val="008000"/>
                </a:solidFill>
                <a:latin typeface="Courier New" panose="02070309020205020404" pitchFamily="49" charset="0"/>
              </a:rPr>
              <a:t>列単位で欠損値が存在するか調べる</a:t>
            </a:r>
            <a:endParaRPr lang="ja-JP" altLang="en-US" b="1" dirty="0">
              <a:solidFill>
                <a:srgbClr val="000000"/>
              </a:solidFill>
              <a:latin typeface="Courier New" panose="02070309020205020404" pitchFamily="49" charset="0"/>
            </a:endParaRPr>
          </a:p>
          <a:p>
            <a:r>
              <a:rPr lang="en-US" altLang="ja-JP" b="1" dirty="0" err="1">
                <a:solidFill>
                  <a:srgbClr val="000000"/>
                </a:solidFill>
                <a:latin typeface="Courier New" panose="02070309020205020404" pitchFamily="49" charset="0"/>
              </a:rPr>
              <a:t>df.isnull</a:t>
            </a:r>
            <a:r>
              <a:rPr lang="en-US" altLang="ja-JP" b="1" dirty="0">
                <a:solidFill>
                  <a:srgbClr val="000000"/>
                </a:solidFill>
                <a:latin typeface="Courier New" panose="02070309020205020404" pitchFamily="49" charset="0"/>
              </a:rPr>
              <a:t>().</a:t>
            </a:r>
            <a:r>
              <a:rPr lang="en-US" altLang="ja-JP" b="1" dirty="0">
                <a:solidFill>
                  <a:srgbClr val="795E26"/>
                </a:solidFill>
                <a:latin typeface="Courier New" panose="02070309020205020404" pitchFamily="49" charset="0"/>
              </a:rPr>
              <a:t>any</a:t>
            </a:r>
            <a:r>
              <a:rPr lang="en-US" altLang="ja-JP" b="1" dirty="0">
                <a:solidFill>
                  <a:srgbClr val="000000"/>
                </a:solidFill>
                <a:latin typeface="Courier New" panose="02070309020205020404" pitchFamily="49" charset="0"/>
              </a:rPr>
              <a:t>(</a:t>
            </a:r>
            <a:r>
              <a:rPr lang="en-US" altLang="ja-JP" b="1" u="heavy" dirty="0">
                <a:solidFill>
                  <a:srgbClr val="000000"/>
                </a:solidFill>
                <a:latin typeface="Courier New" panose="02070309020205020404" pitchFamily="49" charset="0"/>
              </a:rPr>
              <a:t>axis=</a:t>
            </a:r>
            <a:r>
              <a:rPr lang="en-US" altLang="ja-JP" b="1" u="heavy" dirty="0">
                <a:solidFill>
                  <a:srgbClr val="09885A"/>
                </a:solidFill>
                <a:latin typeface="Courier New" panose="02070309020205020404" pitchFamily="49" charset="0"/>
              </a:rPr>
              <a:t>0</a:t>
            </a:r>
            <a:r>
              <a:rPr lang="en-US" altLang="ja-JP" b="1" dirty="0">
                <a:solidFill>
                  <a:srgbClr val="000000"/>
                </a:solidFill>
                <a:latin typeface="Courier New" panose="02070309020205020404" pitchFamily="49" charset="0"/>
              </a:rPr>
              <a:t>)</a:t>
            </a:r>
          </a:p>
        </p:txBody>
      </p:sp>
      <p:sp>
        <p:nvSpPr>
          <p:cNvPr id="3" name="正方形/長方形 2"/>
          <p:cNvSpPr/>
          <p:nvPr/>
        </p:nvSpPr>
        <p:spPr>
          <a:xfrm>
            <a:off x="499922" y="698965"/>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5-7</a:t>
            </a:r>
            <a:r>
              <a:rPr lang="ja-JP" altLang="en-US" b="1" dirty="0">
                <a:solidFill>
                  <a:srgbClr val="000000"/>
                </a:solidFill>
                <a:latin typeface="Courier New" panose="02070309020205020404" pitchFamily="49" charset="0"/>
              </a:rPr>
              <a:t> </a:t>
            </a:r>
            <a:r>
              <a:rPr lang="en-US" altLang="ja-JP" b="1" dirty="0">
                <a:solidFill>
                  <a:srgbClr val="000000"/>
                </a:solidFill>
                <a:latin typeface="Courier New" panose="02070309020205020404" pitchFamily="49" charset="0"/>
              </a:rPr>
              <a:t>any </a:t>
            </a:r>
            <a:r>
              <a:rPr lang="ja-JP" altLang="en-US" b="1" dirty="0">
                <a:solidFill>
                  <a:srgbClr val="000000"/>
                </a:solidFill>
                <a:latin typeface="Courier New" panose="02070309020205020404" pitchFamily="49" charset="0"/>
              </a:rPr>
              <a:t>メソッドにより列単位で欠損値を確認</a:t>
            </a:r>
            <a:r>
              <a:rPr lang="en-US" altLang="ja-JP" b="1" dirty="0">
                <a:solidFill>
                  <a:srgbClr val="000000"/>
                </a:solidFill>
                <a:latin typeface="Courier New" panose="02070309020205020404" pitchFamily="49" charset="0"/>
              </a:rPr>
              <a:t> </a:t>
            </a:r>
          </a:p>
        </p:txBody>
      </p:sp>
      <p:pic>
        <p:nvPicPr>
          <p:cNvPr id="5" name="図 4"/>
          <p:cNvPicPr>
            <a:picLocks noChangeAspect="1"/>
          </p:cNvPicPr>
          <p:nvPr/>
        </p:nvPicPr>
        <p:blipFill>
          <a:blip r:embed="rId2"/>
          <a:stretch>
            <a:fillRect/>
          </a:stretch>
        </p:blipFill>
        <p:spPr>
          <a:xfrm>
            <a:off x="233403" y="2882863"/>
            <a:ext cx="4462809" cy="2845849"/>
          </a:xfrm>
          <a:prstGeom prst="rect">
            <a:avLst/>
          </a:prstGeom>
        </p:spPr>
      </p:pic>
      <p:sp>
        <p:nvSpPr>
          <p:cNvPr id="6" name="四角形吹き出し 5"/>
          <p:cNvSpPr/>
          <p:nvPr/>
        </p:nvSpPr>
        <p:spPr>
          <a:xfrm>
            <a:off x="5077874" y="2201672"/>
            <a:ext cx="4251097" cy="469093"/>
          </a:xfrm>
          <a:prstGeom prst="wedgeRectCallout">
            <a:avLst>
              <a:gd name="adj1" fmla="val -88238"/>
              <a:gd name="adj2" fmla="val -16545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列方向に欠損値を確認</a:t>
            </a:r>
          </a:p>
        </p:txBody>
      </p:sp>
      <p:sp>
        <p:nvSpPr>
          <p:cNvPr id="7" name="右中かっこ 6"/>
          <p:cNvSpPr/>
          <p:nvPr/>
        </p:nvSpPr>
        <p:spPr>
          <a:xfrm>
            <a:off x="4282745" y="3020435"/>
            <a:ext cx="413467" cy="2199393"/>
          </a:xfrm>
          <a:prstGeom prst="righ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四角形吹き出し 7"/>
          <p:cNvSpPr/>
          <p:nvPr/>
        </p:nvSpPr>
        <p:spPr>
          <a:xfrm>
            <a:off x="5866378" y="4305787"/>
            <a:ext cx="4251097" cy="914041"/>
          </a:xfrm>
          <a:prstGeom prst="wedgeRectCallout">
            <a:avLst>
              <a:gd name="adj1" fmla="val -72152"/>
              <a:gd name="adj2" fmla="val -68022"/>
            </a:avLst>
          </a:prstGeom>
          <a:solidFill>
            <a:schemeClr val="accent6">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種類以外のすべての列に</a:t>
            </a:r>
            <a:endParaRPr kumimoji="1" lang="en-US" altLang="ja-JP" b="1" dirty="0">
              <a:solidFill>
                <a:schemeClr val="tx1"/>
              </a:solidFill>
            </a:endParaRPr>
          </a:p>
          <a:p>
            <a:pPr algn="ctr"/>
            <a:r>
              <a:rPr lang="ja-JP" altLang="en-US" b="1" dirty="0">
                <a:solidFill>
                  <a:schemeClr val="tx1"/>
                </a:solidFill>
              </a:rPr>
              <a:t>１個以上欠損値がある</a:t>
            </a:r>
            <a:endParaRPr kumimoji="1" lang="ja-JP" altLang="en-US" b="1" dirty="0">
              <a:solidFill>
                <a:schemeClr val="tx1"/>
              </a:solidFill>
            </a:endParaRPr>
          </a:p>
        </p:txBody>
      </p:sp>
      <p:sp>
        <p:nvSpPr>
          <p:cNvPr id="9" name="正方形/長方形 8"/>
          <p:cNvSpPr/>
          <p:nvPr/>
        </p:nvSpPr>
        <p:spPr>
          <a:xfrm>
            <a:off x="499922" y="209554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P144</a:t>
            </a:r>
            <a:endParaRPr kumimoji="1" lang="ja-JP" altLang="en-US" b="1" dirty="0"/>
          </a:p>
        </p:txBody>
      </p:sp>
    </p:spTree>
    <p:extLst>
      <p:ext uri="{BB962C8B-B14F-4D97-AF65-F5344CB8AC3E}">
        <p14:creationId xmlns:p14="http://schemas.microsoft.com/office/powerpoint/2010/main" val="205597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7821433" cy="369332"/>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df.</a:t>
            </a:r>
            <a:r>
              <a:rPr lang="en-US" altLang="ja-JP" b="1" dirty="0" err="1">
                <a:solidFill>
                  <a:srgbClr val="795E26"/>
                </a:solidFill>
                <a:latin typeface="Courier New" panose="02070309020205020404" pitchFamily="49" charset="0"/>
              </a:rPr>
              <a:t>sum</a:t>
            </a:r>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各列の合計値を計算</a:t>
            </a:r>
            <a:endParaRPr lang="ja-JP" altLang="en-US" b="1" dirty="0">
              <a:solidFill>
                <a:srgbClr val="000000"/>
              </a:solidFill>
              <a:effectLst/>
              <a:latin typeface="Courier New" panose="02070309020205020404" pitchFamily="49" charset="0"/>
            </a:endParaRPr>
          </a:p>
        </p:txBody>
      </p:sp>
      <p:sp>
        <p:nvSpPr>
          <p:cNvPr id="3" name="正方形/長方形 2"/>
          <p:cNvSpPr/>
          <p:nvPr/>
        </p:nvSpPr>
        <p:spPr>
          <a:xfrm>
            <a:off x="499922" y="698965"/>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5-8</a:t>
            </a:r>
            <a:r>
              <a:rPr lang="ja-JP" altLang="en-US" b="1" dirty="0">
                <a:solidFill>
                  <a:srgbClr val="000000"/>
                </a:solidFill>
                <a:latin typeface="Courier New" panose="02070309020205020404" pitchFamily="49" charset="0"/>
              </a:rPr>
              <a:t> </a:t>
            </a:r>
            <a:r>
              <a:rPr lang="en-US" altLang="ja-JP" b="1" dirty="0">
                <a:solidFill>
                  <a:srgbClr val="000000"/>
                </a:solidFill>
                <a:latin typeface="Courier New" panose="02070309020205020404" pitchFamily="49" charset="0"/>
              </a:rPr>
              <a:t>sum </a:t>
            </a:r>
            <a:r>
              <a:rPr lang="ja-JP" altLang="en-US" b="1" dirty="0">
                <a:solidFill>
                  <a:srgbClr val="000000"/>
                </a:solidFill>
                <a:latin typeface="Courier New" panose="02070309020205020404" pitchFamily="49" charset="0"/>
              </a:rPr>
              <a:t>メソッドで各列の合計値を求める</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435267" y="2481215"/>
            <a:ext cx="7496175" cy="1828800"/>
          </a:xfrm>
          <a:prstGeom prst="rect">
            <a:avLst/>
          </a:prstGeom>
        </p:spPr>
      </p:pic>
      <p:sp>
        <p:nvSpPr>
          <p:cNvPr id="5" name="正方形/長方形 4"/>
          <p:cNvSpPr/>
          <p:nvPr/>
        </p:nvSpPr>
        <p:spPr>
          <a:xfrm>
            <a:off x="499922" y="188097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P145</a:t>
            </a:r>
            <a:endParaRPr kumimoji="1" lang="ja-JP" altLang="en-US" b="1" dirty="0"/>
          </a:p>
        </p:txBody>
      </p:sp>
    </p:spTree>
    <p:extLst>
      <p:ext uri="{BB962C8B-B14F-4D97-AF65-F5344CB8AC3E}">
        <p14:creationId xmlns:p14="http://schemas.microsoft.com/office/powerpoint/2010/main" val="383062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8461198" cy="923330"/>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各列に欠損値がいくつあるか集計</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tmp = df.isnull()</a:t>
            </a:r>
          </a:p>
          <a:p>
            <a:r>
              <a:rPr lang="en-US" altLang="ja-JP" b="1">
                <a:solidFill>
                  <a:srgbClr val="000000"/>
                </a:solidFill>
                <a:latin typeface="Courier New" panose="02070309020205020404" pitchFamily="49" charset="0"/>
              </a:rPr>
              <a:t>tmp.</a:t>
            </a:r>
            <a:r>
              <a:rPr lang="en-US" altLang="ja-JP" b="1">
                <a:solidFill>
                  <a:srgbClr val="795E26"/>
                </a:solidFill>
                <a:latin typeface="Courier New" panose="02070309020205020404" pitchFamily="49" charset="0"/>
              </a:rPr>
              <a:t>sum</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2" y="698965"/>
            <a:ext cx="8461198"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5-9</a:t>
            </a:r>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isnull</a:t>
            </a:r>
            <a:r>
              <a:rPr lang="en-US" altLang="ja-JP" b="1" dirty="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メソッドと </a:t>
            </a:r>
            <a:r>
              <a:rPr lang="en-US" altLang="ja-JP" b="1" dirty="0">
                <a:solidFill>
                  <a:srgbClr val="000000"/>
                </a:solidFill>
                <a:latin typeface="Courier New" panose="02070309020205020404" pitchFamily="49" charset="0"/>
              </a:rPr>
              <a:t>sum </a:t>
            </a:r>
            <a:r>
              <a:rPr lang="ja-JP" altLang="en-US" b="1" dirty="0">
                <a:solidFill>
                  <a:srgbClr val="000000"/>
                </a:solidFill>
                <a:latin typeface="Courier New" panose="02070309020205020404" pitchFamily="49" charset="0"/>
              </a:rPr>
              <a:t>メソッドで各列の欠損値の数を求める</a:t>
            </a:r>
            <a:r>
              <a:rPr lang="en-US" altLang="ja-JP" b="1" dirty="0">
                <a:solidFill>
                  <a:srgbClr val="000000"/>
                </a:solidFill>
                <a:latin typeface="Courier New" panose="02070309020205020404" pitchFamily="49" charset="0"/>
              </a:rPr>
              <a:t> </a:t>
            </a:r>
          </a:p>
        </p:txBody>
      </p:sp>
      <p:sp>
        <p:nvSpPr>
          <p:cNvPr id="5" name="四角形吹き出し 4"/>
          <p:cNvSpPr/>
          <p:nvPr/>
        </p:nvSpPr>
        <p:spPr>
          <a:xfrm>
            <a:off x="3345814" y="1446918"/>
            <a:ext cx="4251097" cy="914041"/>
          </a:xfrm>
          <a:prstGeom prst="wedgeRectCallout">
            <a:avLst>
              <a:gd name="adj1" fmla="val -85619"/>
              <a:gd name="adj2" fmla="val -799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False</a:t>
            </a:r>
            <a:r>
              <a:rPr lang="ja-JP" altLang="en-US" b="1" dirty="0">
                <a:solidFill>
                  <a:schemeClr val="tx1"/>
                </a:solidFill>
              </a:rPr>
              <a:t>なら０、</a:t>
            </a:r>
            <a:r>
              <a:rPr lang="en-US" altLang="ja-JP" b="1" dirty="0">
                <a:solidFill>
                  <a:schemeClr val="tx1"/>
                </a:solidFill>
              </a:rPr>
              <a:t>True</a:t>
            </a:r>
            <a:r>
              <a:rPr lang="ja-JP" altLang="en-US" b="1" dirty="0">
                <a:solidFill>
                  <a:schemeClr val="tx1"/>
                </a:solidFill>
              </a:rPr>
              <a:t>なら１として</a:t>
            </a:r>
            <a:endParaRPr lang="en-US" altLang="ja-JP" b="1" dirty="0">
              <a:solidFill>
                <a:schemeClr val="tx1"/>
              </a:solidFill>
            </a:endParaRPr>
          </a:p>
          <a:p>
            <a:pPr algn="ctr"/>
            <a:r>
              <a:rPr kumimoji="1" lang="ja-JP" altLang="en-US" b="1" dirty="0">
                <a:solidFill>
                  <a:schemeClr val="tx1"/>
                </a:solidFill>
              </a:rPr>
              <a:t>合計値を計算してくれる</a:t>
            </a:r>
            <a:endParaRPr kumimoji="1" lang="en-US" altLang="ja-JP" b="1" dirty="0">
              <a:solidFill>
                <a:schemeClr val="tx1"/>
              </a:solidFill>
            </a:endParaRPr>
          </a:p>
        </p:txBody>
      </p:sp>
      <p:pic>
        <p:nvPicPr>
          <p:cNvPr id="6" name="図 5"/>
          <p:cNvPicPr>
            <a:picLocks noChangeAspect="1"/>
          </p:cNvPicPr>
          <p:nvPr/>
        </p:nvPicPr>
        <p:blipFill>
          <a:blip r:embed="rId2"/>
          <a:stretch>
            <a:fillRect/>
          </a:stretch>
        </p:blipFill>
        <p:spPr>
          <a:xfrm>
            <a:off x="499922" y="2652878"/>
            <a:ext cx="4331360" cy="2380297"/>
          </a:xfrm>
          <a:prstGeom prst="rect">
            <a:avLst/>
          </a:prstGeom>
        </p:spPr>
      </p:pic>
      <p:sp>
        <p:nvSpPr>
          <p:cNvPr id="8" name="右中かっこ 7"/>
          <p:cNvSpPr/>
          <p:nvPr/>
        </p:nvSpPr>
        <p:spPr>
          <a:xfrm>
            <a:off x="3249076" y="2743330"/>
            <a:ext cx="413467" cy="1820720"/>
          </a:xfrm>
          <a:prstGeom prst="righ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四角形吹き出し 8"/>
          <p:cNvSpPr/>
          <p:nvPr/>
        </p:nvSpPr>
        <p:spPr>
          <a:xfrm>
            <a:off x="5175794" y="2683936"/>
            <a:ext cx="4251097" cy="914041"/>
          </a:xfrm>
          <a:prstGeom prst="wedgeRectCallout">
            <a:avLst>
              <a:gd name="adj1" fmla="val -81691"/>
              <a:gd name="adj2" fmla="val 5637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戻り値はシリーズ型の形式</a:t>
            </a:r>
            <a:endParaRPr kumimoji="1" lang="en-US" altLang="ja-JP" b="1" dirty="0">
              <a:solidFill>
                <a:schemeClr val="tx1"/>
              </a:solidFill>
            </a:endParaRPr>
          </a:p>
        </p:txBody>
      </p:sp>
      <p:sp>
        <p:nvSpPr>
          <p:cNvPr id="10" name="正方形/長方形 9"/>
          <p:cNvSpPr/>
          <p:nvPr/>
        </p:nvSpPr>
        <p:spPr>
          <a:xfrm>
            <a:off x="499922" y="5140515"/>
            <a:ext cx="3618854" cy="646331"/>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tmp</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df.isnull</a:t>
            </a:r>
            <a:r>
              <a:rPr lang="en-US" altLang="ja-JP" b="1" dirty="0">
                <a:solidFill>
                  <a:srgbClr val="000000"/>
                </a:solidFill>
                <a:latin typeface="Courier New" panose="02070309020205020404" pitchFamily="49" charset="0"/>
              </a:rPr>
              <a:t>()</a:t>
            </a:r>
          </a:p>
          <a:p>
            <a:r>
              <a:rPr lang="en-US" altLang="ja-JP" b="1" dirty="0" err="1">
                <a:solidFill>
                  <a:srgbClr val="000000"/>
                </a:solidFill>
                <a:latin typeface="Courier New" panose="02070309020205020404" pitchFamily="49" charset="0"/>
              </a:rPr>
              <a:t>tmp.</a:t>
            </a:r>
            <a:r>
              <a:rPr lang="en-US" altLang="ja-JP" b="1" dirty="0" err="1">
                <a:solidFill>
                  <a:srgbClr val="795E26"/>
                </a:solidFill>
                <a:latin typeface="Courier New" panose="02070309020205020404" pitchFamily="49" charset="0"/>
              </a:rPr>
              <a:t>sum</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11" name="正方形/長方形 10"/>
          <p:cNvSpPr/>
          <p:nvPr/>
        </p:nvSpPr>
        <p:spPr>
          <a:xfrm>
            <a:off x="5342266" y="5279014"/>
            <a:ext cx="3618854" cy="369332"/>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df.isnull</a:t>
            </a:r>
            <a:r>
              <a:rPr lang="en-US" altLang="ja-JP" b="1" dirty="0">
                <a:solidFill>
                  <a:srgbClr val="000000"/>
                </a:solidFill>
                <a:latin typeface="Courier New" panose="02070309020205020404" pitchFamily="49" charset="0"/>
              </a:rPr>
              <a:t>( ).sum( )</a:t>
            </a:r>
          </a:p>
        </p:txBody>
      </p:sp>
      <p:sp>
        <p:nvSpPr>
          <p:cNvPr id="12" name="右矢印 11"/>
          <p:cNvSpPr/>
          <p:nvPr/>
        </p:nvSpPr>
        <p:spPr>
          <a:xfrm>
            <a:off x="4285248" y="5157552"/>
            <a:ext cx="890546" cy="64633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吹き出し 12"/>
          <p:cNvSpPr/>
          <p:nvPr/>
        </p:nvSpPr>
        <p:spPr>
          <a:xfrm>
            <a:off x="3345813" y="6068847"/>
            <a:ext cx="4251097" cy="467683"/>
          </a:xfrm>
          <a:prstGeom prst="wedgeRectCallout">
            <a:avLst>
              <a:gd name="adj1" fmla="val -18097"/>
              <a:gd name="adj2" fmla="val -9640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メソッドチェーンを使用して簡潔化</a:t>
            </a:r>
            <a:endParaRPr kumimoji="1" lang="en-US" altLang="ja-JP" b="1" dirty="0">
              <a:solidFill>
                <a:schemeClr val="bg1"/>
              </a:solidFill>
            </a:endParaRPr>
          </a:p>
        </p:txBody>
      </p:sp>
      <p:sp>
        <p:nvSpPr>
          <p:cNvPr id="14" name="四角形吹き出し 13"/>
          <p:cNvSpPr/>
          <p:nvPr/>
        </p:nvSpPr>
        <p:spPr>
          <a:xfrm>
            <a:off x="7412806" y="3851571"/>
            <a:ext cx="4251097" cy="914041"/>
          </a:xfrm>
          <a:prstGeom prst="wedgeRectCallout">
            <a:avLst>
              <a:gd name="adj1" fmla="val -43909"/>
              <a:gd name="adj2" fmla="val 11378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solidFill>
                  <a:schemeClr val="tx1"/>
                </a:solidFill>
              </a:rPr>
              <a:t>isnull</a:t>
            </a:r>
            <a:r>
              <a:rPr kumimoji="1" lang="en-US" altLang="ja-JP" b="1" dirty="0">
                <a:solidFill>
                  <a:schemeClr val="tx1"/>
                </a:solidFill>
              </a:rPr>
              <a:t> </a:t>
            </a:r>
            <a:r>
              <a:rPr kumimoji="1" lang="ja-JP" altLang="en-US" b="1" dirty="0">
                <a:solidFill>
                  <a:schemeClr val="tx1"/>
                </a:solidFill>
              </a:rPr>
              <a:t>メソッドの戻り値のデータフレームに対して</a:t>
            </a:r>
            <a:r>
              <a:rPr lang="en-US" altLang="ja-JP" b="1" dirty="0">
                <a:solidFill>
                  <a:schemeClr val="tx1"/>
                </a:solidFill>
              </a:rPr>
              <a:t> sum </a:t>
            </a:r>
            <a:r>
              <a:rPr lang="ja-JP" altLang="en-US" b="1" dirty="0">
                <a:solidFill>
                  <a:schemeClr val="tx1"/>
                </a:solidFill>
              </a:rPr>
              <a:t>メソッドを実行</a:t>
            </a:r>
            <a:endParaRPr kumimoji="1" lang="en-US" altLang="ja-JP" b="1" dirty="0">
              <a:solidFill>
                <a:schemeClr val="tx1"/>
              </a:solidFill>
            </a:endParaRPr>
          </a:p>
        </p:txBody>
      </p:sp>
      <p:sp>
        <p:nvSpPr>
          <p:cNvPr id="15" name="正方形/長方形 14"/>
          <p:cNvSpPr/>
          <p:nvPr/>
        </p:nvSpPr>
        <p:spPr>
          <a:xfrm>
            <a:off x="499922" y="219280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6" name="楕円 1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P145</a:t>
            </a:r>
            <a:endParaRPr kumimoji="1" lang="ja-JP" altLang="en-US" b="1" dirty="0"/>
          </a:p>
        </p:txBody>
      </p:sp>
    </p:spTree>
    <p:extLst>
      <p:ext uri="{BB962C8B-B14F-4D97-AF65-F5344CB8AC3E}">
        <p14:creationId xmlns:p14="http://schemas.microsoft.com/office/powerpoint/2010/main" val="314348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6" y="623428"/>
            <a:ext cx="7873214" cy="2062103"/>
          </a:xfrm>
          <a:prstGeom prst="rect">
            <a:avLst/>
          </a:prstGeom>
          <a:solidFill>
            <a:schemeClr val="accent4">
              <a:lumMod val="20000"/>
              <a:lumOff val="80000"/>
            </a:schemeClr>
          </a:solidFill>
        </p:spPr>
        <p:txBody>
          <a:bodyPr wrap="square" rtlCol="0">
            <a:spAutoFit/>
          </a:bodyPr>
          <a:lstStyle/>
          <a:p>
            <a:r>
              <a:rPr lang="ja-JP" altLang="en-US" sz="2000" b="1" dirty="0"/>
              <a:t>欠損値の確認</a:t>
            </a:r>
            <a:endParaRPr kumimoji="1" lang="en-US" altLang="ja-JP" sz="2000" b="1" dirty="0"/>
          </a:p>
          <a:p>
            <a:endParaRPr lang="en-US" altLang="ja-JP" dirty="0"/>
          </a:p>
          <a:p>
            <a:r>
              <a:rPr lang="en-US" altLang="ja-JP" b="1" dirty="0" err="1">
                <a:solidFill>
                  <a:srgbClr val="0070C0"/>
                </a:solidFill>
              </a:rPr>
              <a:t>df.isnull</a:t>
            </a:r>
            <a:r>
              <a:rPr lang="en-US" altLang="ja-JP" b="1" dirty="0">
                <a:solidFill>
                  <a:srgbClr val="0070C0"/>
                </a:solidFill>
              </a:rPr>
              <a:t>( ).any( axis = </a:t>
            </a:r>
            <a:r>
              <a:rPr lang="ja-JP" altLang="en-US" b="1" dirty="0">
                <a:solidFill>
                  <a:srgbClr val="0070C0"/>
                </a:solidFill>
              </a:rPr>
              <a:t>● </a:t>
            </a:r>
            <a:r>
              <a:rPr lang="en-US" altLang="ja-JP" b="1" dirty="0">
                <a:solidFill>
                  <a:srgbClr val="0070C0"/>
                </a:solidFill>
              </a:rPr>
              <a:t>)</a:t>
            </a:r>
          </a:p>
          <a:p>
            <a:endParaRPr kumimoji="1" lang="en-US" altLang="ja-JP" b="1" dirty="0">
              <a:solidFill>
                <a:srgbClr val="0070C0"/>
              </a:solidFill>
            </a:endParaRPr>
          </a:p>
          <a:p>
            <a:r>
              <a:rPr kumimoji="1" lang="en-US" altLang="ja-JP" b="1" dirty="0">
                <a:solidFill>
                  <a:srgbClr val="0070C0"/>
                </a:solidFill>
              </a:rPr>
              <a:t>※ df </a:t>
            </a:r>
            <a:r>
              <a:rPr kumimoji="1" lang="ja-JP" altLang="en-US" b="1" dirty="0">
                <a:solidFill>
                  <a:srgbClr val="0070C0"/>
                </a:solidFill>
              </a:rPr>
              <a:t>はデータフレームの変数。</a:t>
            </a:r>
            <a:endParaRPr kumimoji="1" lang="en-US" altLang="ja-JP" b="1" dirty="0">
              <a:solidFill>
                <a:srgbClr val="0070C0"/>
              </a:solidFill>
            </a:endParaRPr>
          </a:p>
          <a:p>
            <a:r>
              <a:rPr lang="en-US" altLang="ja-JP" b="1" dirty="0">
                <a:solidFill>
                  <a:srgbClr val="0070C0"/>
                </a:solidFill>
              </a:rPr>
              <a:t>※ axis = 0 </a:t>
            </a:r>
            <a:r>
              <a:rPr lang="ja-JP" altLang="en-US" b="1" dirty="0">
                <a:solidFill>
                  <a:srgbClr val="0070C0"/>
                </a:solidFill>
              </a:rPr>
              <a:t>なら、列方向に欠損値を確認する。</a:t>
            </a:r>
            <a:endParaRPr lang="en-US" altLang="ja-JP" b="1" dirty="0">
              <a:solidFill>
                <a:srgbClr val="0070C0"/>
              </a:solidFill>
            </a:endParaRPr>
          </a:p>
          <a:p>
            <a:r>
              <a:rPr kumimoji="1" lang="en-US" altLang="ja-JP" b="1" dirty="0">
                <a:solidFill>
                  <a:srgbClr val="0070C0"/>
                </a:solidFill>
              </a:rPr>
              <a:t>※ axis = 1 </a:t>
            </a:r>
            <a:r>
              <a:rPr kumimoji="1" lang="ja-JP" altLang="en-US" b="1" dirty="0">
                <a:solidFill>
                  <a:srgbClr val="0070C0"/>
                </a:solidFill>
              </a:rPr>
              <a:t>なら、行方向に欠損値を確認する。</a:t>
            </a:r>
            <a:endParaRPr kumimoji="1" lang="en-US" altLang="ja-JP" b="1" dirty="0">
              <a:solidFill>
                <a:srgbClr val="0070C0"/>
              </a:solidFill>
            </a:endParaRPr>
          </a:p>
        </p:txBody>
      </p:sp>
      <p:sp>
        <p:nvSpPr>
          <p:cNvPr id="3" name="テキスト ボックス 2"/>
          <p:cNvSpPr txBox="1"/>
          <p:nvPr/>
        </p:nvSpPr>
        <p:spPr>
          <a:xfrm>
            <a:off x="785756" y="3177122"/>
            <a:ext cx="7873214" cy="1508105"/>
          </a:xfrm>
          <a:prstGeom prst="rect">
            <a:avLst/>
          </a:prstGeom>
          <a:solidFill>
            <a:schemeClr val="accent4">
              <a:lumMod val="20000"/>
              <a:lumOff val="80000"/>
            </a:schemeClr>
          </a:solidFill>
        </p:spPr>
        <p:txBody>
          <a:bodyPr wrap="square" rtlCol="0">
            <a:spAutoFit/>
          </a:bodyPr>
          <a:lstStyle/>
          <a:p>
            <a:r>
              <a:rPr lang="ja-JP" altLang="en-US" sz="2000" b="1" dirty="0"/>
              <a:t>列ごとの欠損値の個数を集計</a:t>
            </a:r>
            <a:endParaRPr kumimoji="1" lang="en-US" altLang="ja-JP" sz="2000" b="1" dirty="0"/>
          </a:p>
          <a:p>
            <a:endParaRPr lang="en-US" altLang="ja-JP" dirty="0"/>
          </a:p>
          <a:p>
            <a:r>
              <a:rPr lang="en-US" altLang="ja-JP" b="1" dirty="0" err="1">
                <a:solidFill>
                  <a:srgbClr val="0070C0"/>
                </a:solidFill>
              </a:rPr>
              <a:t>df.isnull</a:t>
            </a:r>
            <a:r>
              <a:rPr lang="en-US" altLang="ja-JP" b="1" dirty="0">
                <a:solidFill>
                  <a:srgbClr val="0070C0"/>
                </a:solidFill>
              </a:rPr>
              <a:t>( ).sum( )</a:t>
            </a:r>
          </a:p>
          <a:p>
            <a:endParaRPr kumimoji="1" lang="en-US" altLang="ja-JP" b="1" dirty="0">
              <a:solidFill>
                <a:srgbClr val="0070C0"/>
              </a:solidFill>
            </a:endParaRPr>
          </a:p>
          <a:p>
            <a:r>
              <a:rPr kumimoji="1" lang="en-US" altLang="ja-JP" b="1" dirty="0">
                <a:solidFill>
                  <a:srgbClr val="0070C0"/>
                </a:solidFill>
              </a:rPr>
              <a:t>※ df </a:t>
            </a:r>
            <a:r>
              <a:rPr kumimoji="1" lang="ja-JP" altLang="en-US" b="1" dirty="0">
                <a:solidFill>
                  <a:srgbClr val="0070C0"/>
                </a:solidFill>
              </a:rPr>
              <a:t>はデータフレームの変数。</a:t>
            </a:r>
            <a:endParaRPr kumimoji="1" lang="en-US" altLang="ja-JP" b="1" dirty="0">
              <a:solidFill>
                <a:srgbClr val="0070C0"/>
              </a:solidFill>
            </a:endParaRPr>
          </a:p>
        </p:txBody>
      </p:sp>
      <p:sp>
        <p:nvSpPr>
          <p:cNvPr id="4" name="正方形/長方形 3"/>
          <p:cNvSpPr/>
          <p:nvPr/>
        </p:nvSpPr>
        <p:spPr>
          <a:xfrm>
            <a:off x="665688" y="1182255"/>
            <a:ext cx="3223490" cy="385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5688" y="3738628"/>
            <a:ext cx="2493148" cy="385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P146</a:t>
            </a:r>
            <a:endParaRPr kumimoji="1" lang="ja-JP" altLang="en-US" b="1" dirty="0"/>
          </a:p>
        </p:txBody>
      </p:sp>
    </p:spTree>
    <p:extLst>
      <p:ext uri="{BB962C8B-B14F-4D97-AF65-F5344CB8AC3E}">
        <p14:creationId xmlns:p14="http://schemas.microsoft.com/office/powerpoint/2010/main" val="353165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69455" y="1526196"/>
            <a:ext cx="7821433" cy="1200329"/>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欠損値が</a:t>
            </a:r>
            <a:r>
              <a:rPr lang="en-US" altLang="ja-JP" b="1" dirty="0">
                <a:solidFill>
                  <a:srgbClr val="008000"/>
                </a:solidFill>
                <a:latin typeface="Courier New" panose="02070309020205020404" pitchFamily="49" charset="0"/>
              </a:rPr>
              <a:t>1</a:t>
            </a:r>
            <a:r>
              <a:rPr lang="ja-JP" altLang="en-US" b="1" dirty="0">
                <a:solidFill>
                  <a:srgbClr val="008000"/>
                </a:solidFill>
                <a:latin typeface="Courier New" panose="02070309020205020404" pitchFamily="49" charset="0"/>
              </a:rPr>
              <a:t>つでもある行を削除した結果を、</a:t>
            </a:r>
            <a:r>
              <a:rPr lang="en-US" altLang="ja-JP" b="1" dirty="0">
                <a:solidFill>
                  <a:srgbClr val="008000"/>
                </a:solidFill>
                <a:latin typeface="Courier New" panose="02070309020205020404" pitchFamily="49" charset="0"/>
              </a:rPr>
              <a:t>df2</a:t>
            </a:r>
            <a:r>
              <a:rPr lang="ja-JP" altLang="en-US" b="1" dirty="0">
                <a:solidFill>
                  <a:srgbClr val="008000"/>
                </a:solidFill>
                <a:latin typeface="Courier New" panose="02070309020205020404" pitchFamily="49" charset="0"/>
              </a:rPr>
              <a:t>に代入</a:t>
            </a:r>
            <a:endParaRPr lang="ja-JP" altLang="en-US" b="1" dirty="0">
              <a:solidFill>
                <a:srgbClr val="000000"/>
              </a:solidFill>
              <a:latin typeface="Courier New" panose="02070309020205020404" pitchFamily="49" charset="0"/>
            </a:endParaRPr>
          </a:p>
          <a:p>
            <a:r>
              <a:rPr lang="en-US" altLang="ja-JP" b="1" dirty="0">
                <a:solidFill>
                  <a:srgbClr val="000000"/>
                </a:solidFill>
                <a:latin typeface="Courier New" panose="02070309020205020404" pitchFamily="49" charset="0"/>
              </a:rPr>
              <a:t>df2 = </a:t>
            </a:r>
            <a:r>
              <a:rPr lang="en-US" altLang="ja-JP" b="1" dirty="0" err="1">
                <a:solidFill>
                  <a:srgbClr val="000000"/>
                </a:solidFill>
                <a:latin typeface="Courier New" panose="02070309020205020404" pitchFamily="49" charset="0"/>
              </a:rPr>
              <a:t>df.dropna</a:t>
            </a:r>
            <a:r>
              <a:rPr lang="en-US" altLang="ja-JP" b="1" dirty="0">
                <a:solidFill>
                  <a:srgbClr val="000000"/>
                </a:solidFill>
                <a:latin typeface="Courier New" panose="02070309020205020404" pitchFamily="49" charset="0"/>
              </a:rPr>
              <a:t>(how = </a:t>
            </a:r>
            <a:r>
              <a:rPr lang="en-US" altLang="ja-JP" b="1" dirty="0">
                <a:solidFill>
                  <a:srgbClr val="A31515"/>
                </a:solidFill>
                <a:latin typeface="Courier New" panose="02070309020205020404" pitchFamily="49" charset="0"/>
              </a:rPr>
              <a:t>'any'</a:t>
            </a:r>
            <a:r>
              <a:rPr lang="en-US" altLang="ja-JP" b="1" dirty="0">
                <a:solidFill>
                  <a:srgbClr val="000000"/>
                </a:solidFill>
                <a:latin typeface="Courier New" panose="02070309020205020404" pitchFamily="49" charset="0"/>
              </a:rPr>
              <a:t>, axis = </a:t>
            </a:r>
            <a:r>
              <a:rPr lang="en-US" altLang="ja-JP" b="1" dirty="0">
                <a:solidFill>
                  <a:srgbClr val="09885A"/>
                </a:solidFill>
                <a:latin typeface="Courier New" panose="02070309020205020404" pitchFamily="49" charset="0"/>
              </a:rPr>
              <a:t>0</a:t>
            </a:r>
            <a:r>
              <a:rPr lang="en-US" altLang="ja-JP" b="1" dirty="0">
                <a:solidFill>
                  <a:srgbClr val="000000"/>
                </a:solidFill>
                <a:latin typeface="Courier New" panose="02070309020205020404" pitchFamily="49" charset="0"/>
              </a:rPr>
              <a:t>)</a:t>
            </a:r>
          </a:p>
          <a:p>
            <a:br>
              <a:rPr lang="en-US" altLang="ja-JP" b="1" dirty="0">
                <a:solidFill>
                  <a:srgbClr val="000000"/>
                </a:solidFill>
                <a:latin typeface="Courier New" panose="02070309020205020404" pitchFamily="49" charset="0"/>
              </a:rPr>
            </a:br>
            <a:r>
              <a:rPr lang="en-US" altLang="ja-JP" b="1" dirty="0">
                <a:solidFill>
                  <a:srgbClr val="000000"/>
                </a:solidFill>
                <a:latin typeface="Courier New" panose="02070309020205020404" pitchFamily="49" charset="0"/>
              </a:rPr>
              <a:t>df2.tail(</a:t>
            </a:r>
            <a:r>
              <a:rPr lang="en-US" altLang="ja-JP" b="1" dirty="0">
                <a:solidFill>
                  <a:srgbClr val="09885A"/>
                </a:solidFill>
                <a:latin typeface="Courier New" panose="02070309020205020404" pitchFamily="49" charset="0"/>
              </a:rPr>
              <a:t>3</a:t>
            </a:r>
            <a:r>
              <a:rPr lang="en-US" altLang="ja-JP" b="1" dirty="0">
                <a:solidFill>
                  <a:srgbClr val="000000"/>
                </a:solidFill>
                <a:latin typeface="Courier New" panose="02070309020205020404" pitchFamily="49" charset="0"/>
              </a:rPr>
              <a:t>) </a:t>
            </a:r>
            <a:r>
              <a:rPr lang="en-US" altLang="ja-JP" b="1" dirty="0">
                <a:solidFill>
                  <a:srgbClr val="008000"/>
                </a:solidFill>
                <a:latin typeface="Courier New" panose="02070309020205020404" pitchFamily="49" charset="0"/>
              </a:rPr>
              <a:t># </a:t>
            </a:r>
            <a:r>
              <a:rPr lang="ja-JP" altLang="en-US" b="1" dirty="0">
                <a:solidFill>
                  <a:srgbClr val="008000"/>
                </a:solidFill>
                <a:latin typeface="Courier New" panose="02070309020205020404" pitchFamily="49" charset="0"/>
              </a:rPr>
              <a:t>欠損値の存在確認</a:t>
            </a:r>
            <a:endParaRPr lang="ja-JP" altLang="en-US" b="1" dirty="0">
              <a:solidFill>
                <a:srgbClr val="000000"/>
              </a:solidFill>
              <a:effectLst/>
              <a:latin typeface="Courier New" panose="02070309020205020404" pitchFamily="49" charset="0"/>
            </a:endParaRPr>
          </a:p>
        </p:txBody>
      </p:sp>
      <p:sp>
        <p:nvSpPr>
          <p:cNvPr id="3" name="正方形/長方形 2"/>
          <p:cNvSpPr/>
          <p:nvPr/>
        </p:nvSpPr>
        <p:spPr>
          <a:xfrm>
            <a:off x="369455" y="1156864"/>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5-10</a:t>
            </a:r>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dropna</a:t>
            </a:r>
            <a:r>
              <a:rPr lang="en-US" altLang="ja-JP" b="1" dirty="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メソッドで欠損値を含む行／列を削除する</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4487542" y="3717310"/>
            <a:ext cx="7667625" cy="2095500"/>
          </a:xfrm>
          <a:prstGeom prst="rect">
            <a:avLst/>
          </a:prstGeom>
        </p:spPr>
      </p:pic>
      <p:sp>
        <p:nvSpPr>
          <p:cNvPr id="5" name="正方形/長方形 4"/>
          <p:cNvSpPr/>
          <p:nvPr/>
        </p:nvSpPr>
        <p:spPr>
          <a:xfrm>
            <a:off x="4679383" y="4182020"/>
            <a:ext cx="938254" cy="1034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341906" y="4037590"/>
            <a:ext cx="3724217" cy="914041"/>
          </a:xfrm>
          <a:prstGeom prst="wedgeRectCallout">
            <a:avLst>
              <a:gd name="adj1" fmla="val 73740"/>
              <a:gd name="adj2" fmla="val 2331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欠損値があった </a:t>
            </a:r>
            <a:r>
              <a:rPr kumimoji="1" lang="en-US" altLang="ja-JP" b="1" dirty="0">
                <a:solidFill>
                  <a:schemeClr val="tx1"/>
                </a:solidFill>
              </a:rPr>
              <a:t>147</a:t>
            </a:r>
            <a:r>
              <a:rPr kumimoji="1" lang="ja-JP" altLang="en-US" b="1" dirty="0">
                <a:solidFill>
                  <a:schemeClr val="tx1"/>
                </a:solidFill>
              </a:rPr>
              <a:t>行目が</a:t>
            </a:r>
            <a:endParaRPr kumimoji="1" lang="en-US" altLang="ja-JP" b="1" dirty="0">
              <a:solidFill>
                <a:schemeClr val="tx1"/>
              </a:solidFill>
            </a:endParaRPr>
          </a:p>
          <a:p>
            <a:pPr algn="ctr"/>
            <a:r>
              <a:rPr lang="ja-JP" altLang="en-US" b="1" dirty="0">
                <a:solidFill>
                  <a:schemeClr val="tx1"/>
                </a:solidFill>
              </a:rPr>
              <a:t>削除されている</a:t>
            </a:r>
            <a:endParaRPr kumimoji="1" lang="en-US" altLang="ja-JP" b="1" dirty="0">
              <a:solidFill>
                <a:schemeClr val="tx1"/>
              </a:solidFill>
            </a:endParaRPr>
          </a:p>
        </p:txBody>
      </p:sp>
      <p:sp>
        <p:nvSpPr>
          <p:cNvPr id="7" name="ホームベース 6"/>
          <p:cNvSpPr/>
          <p:nvPr/>
        </p:nvSpPr>
        <p:spPr>
          <a:xfrm>
            <a:off x="369455" y="3103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５．２．４</a:t>
            </a:r>
            <a:endParaRPr kumimoji="1" lang="ja-JP" altLang="en-US" b="1" dirty="0"/>
          </a:p>
        </p:txBody>
      </p:sp>
      <p:sp>
        <p:nvSpPr>
          <p:cNvPr id="8" name="山形 7"/>
          <p:cNvSpPr/>
          <p:nvPr/>
        </p:nvSpPr>
        <p:spPr>
          <a:xfrm>
            <a:off x="1708723" y="3103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欠損値を含む行または列の削除</a:t>
            </a:r>
          </a:p>
        </p:txBody>
      </p:sp>
      <p:sp>
        <p:nvSpPr>
          <p:cNvPr id="9" name="山形 8"/>
          <p:cNvSpPr/>
          <p:nvPr/>
        </p:nvSpPr>
        <p:spPr>
          <a:xfrm>
            <a:off x="5620323" y="31033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P146</a:t>
            </a:r>
            <a:r>
              <a:rPr kumimoji="1" lang="ja-JP" altLang="en-US" b="1" dirty="0">
                <a:solidFill>
                  <a:schemeClr val="bg1"/>
                </a:solidFill>
              </a:rPr>
              <a:t>～</a:t>
            </a:r>
            <a:r>
              <a:rPr kumimoji="1" lang="en-US" altLang="ja-JP" b="1" dirty="0">
                <a:solidFill>
                  <a:schemeClr val="bg1"/>
                </a:solidFill>
              </a:rPr>
              <a:t>P148</a:t>
            </a:r>
            <a:endParaRPr kumimoji="1" lang="ja-JP" altLang="en-US" b="1" dirty="0">
              <a:solidFill>
                <a:schemeClr val="bg1"/>
              </a:solidFill>
            </a:endParaRPr>
          </a:p>
        </p:txBody>
      </p:sp>
      <p:sp>
        <p:nvSpPr>
          <p:cNvPr id="10" name="正方形/長方形 9"/>
          <p:cNvSpPr/>
          <p:nvPr/>
        </p:nvSpPr>
        <p:spPr>
          <a:xfrm>
            <a:off x="4679383" y="319123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1" name="四角形吹き出し 10"/>
          <p:cNvSpPr/>
          <p:nvPr/>
        </p:nvSpPr>
        <p:spPr>
          <a:xfrm>
            <a:off x="5617637" y="2389179"/>
            <a:ext cx="3724217" cy="682381"/>
          </a:xfrm>
          <a:prstGeom prst="wedgeRectCallout">
            <a:avLst>
              <a:gd name="adj1" fmla="val -95898"/>
              <a:gd name="adj2" fmla="val -8225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どれか１つ欠損値となっている行を削除する</a:t>
            </a:r>
            <a:endParaRPr kumimoji="1" lang="en-US" altLang="ja-JP" b="1" dirty="0">
              <a:solidFill>
                <a:schemeClr val="tx1"/>
              </a:solidFill>
            </a:endParaRPr>
          </a:p>
        </p:txBody>
      </p:sp>
      <p:sp>
        <p:nvSpPr>
          <p:cNvPr id="12" name="四角形吹き出し 11"/>
          <p:cNvSpPr/>
          <p:nvPr/>
        </p:nvSpPr>
        <p:spPr>
          <a:xfrm>
            <a:off x="7238621" y="1365547"/>
            <a:ext cx="3309308" cy="529981"/>
          </a:xfrm>
          <a:prstGeom prst="wedgeRectCallout">
            <a:avLst>
              <a:gd name="adj1" fmla="val -101480"/>
              <a:gd name="adj2" fmla="val 4844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欠損値がある行を削除する</a:t>
            </a:r>
            <a:endParaRPr kumimoji="1" lang="en-US" altLang="ja-JP" b="1" dirty="0">
              <a:solidFill>
                <a:schemeClr val="tx1"/>
              </a:solidFill>
            </a:endParaRPr>
          </a:p>
        </p:txBody>
      </p:sp>
      <p:sp>
        <p:nvSpPr>
          <p:cNvPr id="13" name="正方形/長方形 12"/>
          <p:cNvSpPr/>
          <p:nvPr/>
        </p:nvSpPr>
        <p:spPr>
          <a:xfrm>
            <a:off x="2622362" y="1834594"/>
            <a:ext cx="1552474" cy="308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390746" y="1834594"/>
            <a:ext cx="1141836" cy="308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P147</a:t>
            </a:r>
            <a:endParaRPr kumimoji="1" lang="ja-JP" altLang="en-US" b="1" dirty="0"/>
          </a:p>
        </p:txBody>
      </p:sp>
    </p:spTree>
    <p:extLst>
      <p:ext uri="{BB962C8B-B14F-4D97-AF65-F5344CB8AC3E}">
        <p14:creationId xmlns:p14="http://schemas.microsoft.com/office/powerpoint/2010/main" val="62640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7821433" cy="369332"/>
          </a:xfrm>
          <a:prstGeom prst="rect">
            <a:avLst/>
          </a:prstGeom>
          <a:solidFill>
            <a:schemeClr val="accent4">
              <a:lumMod val="20000"/>
              <a:lumOff val="80000"/>
            </a:schemeClr>
          </a:solidFill>
        </p:spPr>
        <p:txBody>
          <a:bodyPr wrap="square">
            <a:spAutoFit/>
          </a:bodyPr>
          <a:lstStyle/>
          <a:p>
            <a:r>
              <a:rPr lang="en-US" altLang="ja-JP" b="1" dirty="0" err="1">
                <a:solidFill>
                  <a:srgbClr val="000000"/>
                </a:solidFill>
                <a:latin typeface="Courier New" panose="02070309020205020404" pitchFamily="49" charset="0"/>
              </a:rPr>
              <a:t>df.isnull</a:t>
            </a:r>
            <a:r>
              <a:rPr lang="en-US" altLang="ja-JP" b="1" dirty="0">
                <a:solidFill>
                  <a:srgbClr val="000000"/>
                </a:solidFill>
                <a:latin typeface="Courier New" panose="02070309020205020404" pitchFamily="49" charset="0"/>
              </a:rPr>
              <a:t>().</a:t>
            </a:r>
            <a:r>
              <a:rPr lang="en-US" altLang="ja-JP" b="1" dirty="0">
                <a:solidFill>
                  <a:srgbClr val="795E26"/>
                </a:solidFill>
                <a:latin typeface="Courier New" panose="02070309020205020404" pitchFamily="49" charset="0"/>
              </a:rPr>
              <a:t>any</a:t>
            </a:r>
            <a:r>
              <a:rPr lang="en-US" altLang="ja-JP" b="1" dirty="0">
                <a:solidFill>
                  <a:srgbClr val="000000"/>
                </a:solidFill>
                <a:latin typeface="Courier New" panose="02070309020205020404" pitchFamily="49" charset="0"/>
              </a:rPr>
              <a:t>(axis = </a:t>
            </a:r>
            <a:r>
              <a:rPr lang="en-US" altLang="ja-JP" b="1" dirty="0">
                <a:solidFill>
                  <a:srgbClr val="09885A"/>
                </a:solidFill>
                <a:latin typeface="Courier New" panose="02070309020205020404" pitchFamily="49" charset="0"/>
              </a:rPr>
              <a:t>0</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499922" y="698965"/>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5-11</a:t>
            </a:r>
            <a:r>
              <a:rPr lang="ja-JP" altLang="en-US" b="1" dirty="0">
                <a:solidFill>
                  <a:srgbClr val="000000"/>
                </a:solidFill>
                <a:latin typeface="Courier New" panose="02070309020205020404" pitchFamily="49" charset="0"/>
              </a:rPr>
              <a:t> 削除元のデータフレームを確認</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499922" y="2287203"/>
            <a:ext cx="4119844" cy="2339008"/>
          </a:xfrm>
          <a:prstGeom prst="rect">
            <a:avLst/>
          </a:prstGeom>
        </p:spPr>
      </p:pic>
      <p:sp>
        <p:nvSpPr>
          <p:cNvPr id="5" name="正方形/長方形 4"/>
          <p:cNvSpPr/>
          <p:nvPr/>
        </p:nvSpPr>
        <p:spPr>
          <a:xfrm>
            <a:off x="726219" y="2287203"/>
            <a:ext cx="3356253" cy="15551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726219" y="171467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四角形吹き出し 6"/>
          <p:cNvSpPr/>
          <p:nvPr/>
        </p:nvSpPr>
        <p:spPr>
          <a:xfrm>
            <a:off x="5617637" y="2389179"/>
            <a:ext cx="3724217" cy="682381"/>
          </a:xfrm>
          <a:prstGeom prst="wedgeRectCallout">
            <a:avLst>
              <a:gd name="adj1" fmla="val -91434"/>
              <a:gd name="adj2" fmla="val 2196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solidFill>
                  <a:schemeClr val="tx1"/>
                </a:solidFill>
              </a:rPr>
              <a:t>dropna</a:t>
            </a:r>
            <a:r>
              <a:rPr kumimoji="1" lang="ja-JP" altLang="en-US" b="1" dirty="0">
                <a:solidFill>
                  <a:schemeClr val="tx1"/>
                </a:solidFill>
              </a:rPr>
              <a:t>メソッドを実行したのに</a:t>
            </a:r>
            <a:endParaRPr kumimoji="1" lang="en-US" altLang="ja-JP" b="1" dirty="0">
              <a:solidFill>
                <a:schemeClr val="tx1"/>
              </a:solidFill>
            </a:endParaRPr>
          </a:p>
          <a:p>
            <a:pPr algn="ctr"/>
            <a:r>
              <a:rPr lang="ja-JP" altLang="en-US" b="1" dirty="0">
                <a:solidFill>
                  <a:schemeClr val="tx1"/>
                </a:solidFill>
              </a:rPr>
              <a:t>欠損値がまだある</a:t>
            </a:r>
            <a:endParaRPr kumimoji="1" lang="en-US" altLang="ja-JP" b="1" dirty="0">
              <a:solidFill>
                <a:schemeClr val="tx1"/>
              </a:solidFill>
            </a:endParaRPr>
          </a:p>
        </p:txBody>
      </p:sp>
      <p:sp>
        <p:nvSpPr>
          <p:cNvPr id="8" name="四角形吹き出し 7"/>
          <p:cNvSpPr/>
          <p:nvPr/>
        </p:nvSpPr>
        <p:spPr>
          <a:xfrm>
            <a:off x="5617637" y="4130234"/>
            <a:ext cx="4976472" cy="1273039"/>
          </a:xfrm>
          <a:prstGeom prst="wedgeRectCallout">
            <a:avLst>
              <a:gd name="adj1" fmla="val -79738"/>
              <a:gd name="adj2" fmla="val -9471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solidFill>
                  <a:schemeClr val="bg1"/>
                </a:solidFill>
              </a:rPr>
              <a:t>dropna</a:t>
            </a:r>
            <a:r>
              <a:rPr kumimoji="1" lang="ja-JP" altLang="en-US" b="1" dirty="0">
                <a:solidFill>
                  <a:schemeClr val="bg1"/>
                </a:solidFill>
              </a:rPr>
              <a:t>メソッドは</a:t>
            </a:r>
            <a:endParaRPr kumimoji="1" lang="en-US" altLang="ja-JP" b="1" dirty="0">
              <a:solidFill>
                <a:schemeClr val="bg1"/>
              </a:solidFill>
            </a:endParaRPr>
          </a:p>
          <a:p>
            <a:pPr algn="ctr"/>
            <a:r>
              <a:rPr kumimoji="1" lang="ja-JP" altLang="en-US" b="1" dirty="0">
                <a:solidFill>
                  <a:schemeClr val="bg1"/>
                </a:solidFill>
              </a:rPr>
              <a:t>「欠損値を削除した結果のデータフレーム」を返してくるだけで、</a:t>
            </a:r>
            <a:endParaRPr kumimoji="1" lang="en-US" altLang="ja-JP" b="1" dirty="0">
              <a:solidFill>
                <a:schemeClr val="bg1"/>
              </a:solidFill>
            </a:endParaRPr>
          </a:p>
          <a:p>
            <a:pPr algn="ctr"/>
            <a:r>
              <a:rPr kumimoji="1" lang="ja-JP" altLang="en-US" b="1" dirty="0">
                <a:solidFill>
                  <a:schemeClr val="bg1"/>
                </a:solidFill>
              </a:rPr>
              <a:t>元のデータフレーム自体には変更を加えない</a:t>
            </a:r>
            <a:endParaRPr kumimoji="1" lang="en-US" altLang="ja-JP" b="1" dirty="0">
              <a:solidFill>
                <a:schemeClr val="bg1"/>
              </a:solidFill>
            </a:endParaRPr>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P147</a:t>
            </a:r>
            <a:endParaRPr kumimoji="1" lang="ja-JP" altLang="en-US" b="1" dirty="0"/>
          </a:p>
        </p:txBody>
      </p:sp>
    </p:spTree>
    <p:extLst>
      <p:ext uri="{BB962C8B-B14F-4D97-AF65-F5344CB8AC3E}">
        <p14:creationId xmlns:p14="http://schemas.microsoft.com/office/powerpoint/2010/main" val="40518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6" y="623428"/>
            <a:ext cx="8978446" cy="3170099"/>
          </a:xfrm>
          <a:prstGeom prst="rect">
            <a:avLst/>
          </a:prstGeom>
          <a:solidFill>
            <a:schemeClr val="accent4">
              <a:lumMod val="20000"/>
              <a:lumOff val="80000"/>
            </a:schemeClr>
          </a:solidFill>
        </p:spPr>
        <p:txBody>
          <a:bodyPr wrap="square" rtlCol="0">
            <a:spAutoFit/>
          </a:bodyPr>
          <a:lstStyle/>
          <a:p>
            <a:r>
              <a:rPr lang="ja-JP" altLang="en-US" sz="2000" b="1" dirty="0"/>
              <a:t>欠損値のある行を削除</a:t>
            </a:r>
            <a:endParaRPr lang="en-US" altLang="ja-JP" sz="2000" b="1" dirty="0"/>
          </a:p>
          <a:p>
            <a:endParaRPr lang="en-US" altLang="ja-JP" dirty="0"/>
          </a:p>
          <a:p>
            <a:r>
              <a:rPr lang="en-US" altLang="ja-JP" b="1" dirty="0" err="1">
                <a:solidFill>
                  <a:srgbClr val="0070C0"/>
                </a:solidFill>
              </a:rPr>
              <a:t>df.dropna</a:t>
            </a:r>
            <a:r>
              <a:rPr lang="en-US" altLang="ja-JP" b="1" dirty="0">
                <a:solidFill>
                  <a:srgbClr val="0070C0"/>
                </a:solidFill>
              </a:rPr>
              <a:t>( how = ‘</a:t>
            </a:r>
            <a:r>
              <a:rPr lang="ja-JP" altLang="en-US" b="1" dirty="0">
                <a:solidFill>
                  <a:srgbClr val="0070C0"/>
                </a:solidFill>
              </a:rPr>
              <a:t>●</a:t>
            </a:r>
            <a:r>
              <a:rPr lang="en-US" altLang="ja-JP" b="1" dirty="0">
                <a:solidFill>
                  <a:srgbClr val="0070C0"/>
                </a:solidFill>
              </a:rPr>
              <a:t>’,  axis = </a:t>
            </a:r>
            <a:r>
              <a:rPr lang="ja-JP" altLang="en-US" b="1" dirty="0">
                <a:solidFill>
                  <a:srgbClr val="0070C0"/>
                </a:solidFill>
              </a:rPr>
              <a:t>▲</a:t>
            </a:r>
            <a:r>
              <a:rPr lang="en-US" altLang="ja-JP" b="1" dirty="0">
                <a:solidFill>
                  <a:srgbClr val="0070C0"/>
                </a:solidFill>
              </a:rPr>
              <a:t>,  </a:t>
            </a:r>
            <a:r>
              <a:rPr lang="en-US" altLang="ja-JP" b="1" dirty="0" err="1">
                <a:solidFill>
                  <a:srgbClr val="0070C0"/>
                </a:solidFill>
              </a:rPr>
              <a:t>inplace</a:t>
            </a:r>
            <a:r>
              <a:rPr lang="en-US" altLang="ja-JP" b="1" dirty="0">
                <a:solidFill>
                  <a:srgbClr val="0070C0"/>
                </a:solidFill>
              </a:rPr>
              <a:t> = </a:t>
            </a:r>
            <a:r>
              <a:rPr lang="ja-JP" altLang="en-US" b="1" dirty="0">
                <a:solidFill>
                  <a:srgbClr val="0070C0"/>
                </a:solidFill>
              </a:rPr>
              <a:t>ブール値 </a:t>
            </a:r>
            <a:r>
              <a:rPr lang="en-US" altLang="ja-JP" b="1" dirty="0">
                <a:solidFill>
                  <a:srgbClr val="0070C0"/>
                </a:solidFill>
              </a:rPr>
              <a:t>)</a:t>
            </a:r>
          </a:p>
          <a:p>
            <a:endParaRPr kumimoji="1" lang="en-US" altLang="ja-JP" b="1" dirty="0">
              <a:solidFill>
                <a:srgbClr val="0070C0"/>
              </a:solidFill>
            </a:endParaRPr>
          </a:p>
          <a:p>
            <a:r>
              <a:rPr kumimoji="1" lang="en-US" altLang="ja-JP" b="1" dirty="0">
                <a:solidFill>
                  <a:srgbClr val="0070C0"/>
                </a:solidFill>
              </a:rPr>
              <a:t>※ df </a:t>
            </a:r>
            <a:r>
              <a:rPr kumimoji="1" lang="ja-JP" altLang="en-US" b="1" dirty="0">
                <a:solidFill>
                  <a:srgbClr val="0070C0"/>
                </a:solidFill>
              </a:rPr>
              <a:t>はデータフレームの変数。</a:t>
            </a:r>
            <a:endParaRPr kumimoji="1" lang="en-US" altLang="ja-JP" b="1" dirty="0">
              <a:solidFill>
                <a:srgbClr val="0070C0"/>
              </a:solidFill>
            </a:endParaRPr>
          </a:p>
          <a:p>
            <a:r>
              <a:rPr lang="en-US" altLang="ja-JP" b="1" dirty="0">
                <a:solidFill>
                  <a:srgbClr val="0070C0"/>
                </a:solidFill>
              </a:rPr>
              <a:t>※ df </a:t>
            </a:r>
            <a:r>
              <a:rPr lang="ja-JP" altLang="en-US" b="1" dirty="0">
                <a:solidFill>
                  <a:srgbClr val="0070C0"/>
                </a:solidFill>
              </a:rPr>
              <a:t>自体は変化せずに、削除した結果の新しいデータフレームを返す。</a:t>
            </a:r>
            <a:endParaRPr lang="en-US" altLang="ja-JP" b="1" dirty="0">
              <a:solidFill>
                <a:srgbClr val="0070C0"/>
              </a:solidFill>
            </a:endParaRPr>
          </a:p>
          <a:p>
            <a:r>
              <a:rPr kumimoji="1" lang="en-US" altLang="ja-JP" b="1" dirty="0">
                <a:solidFill>
                  <a:srgbClr val="0070C0"/>
                </a:solidFill>
              </a:rPr>
              <a:t>※ </a:t>
            </a:r>
            <a:r>
              <a:rPr kumimoji="1" lang="en-US" altLang="ja-JP" b="1" dirty="0" err="1">
                <a:solidFill>
                  <a:srgbClr val="0070C0"/>
                </a:solidFill>
              </a:rPr>
              <a:t>inplace</a:t>
            </a:r>
            <a:r>
              <a:rPr kumimoji="1" lang="en-US" altLang="ja-JP" b="1" dirty="0">
                <a:solidFill>
                  <a:srgbClr val="0070C0"/>
                </a:solidFill>
              </a:rPr>
              <a:t> = True </a:t>
            </a:r>
            <a:r>
              <a:rPr kumimoji="1" lang="ja-JP" altLang="en-US" b="1" dirty="0">
                <a:solidFill>
                  <a:srgbClr val="0070C0"/>
                </a:solidFill>
              </a:rPr>
              <a:t>とすると、</a:t>
            </a:r>
            <a:r>
              <a:rPr kumimoji="1" lang="en-US" altLang="ja-JP" b="1" dirty="0">
                <a:solidFill>
                  <a:srgbClr val="0070C0"/>
                </a:solidFill>
              </a:rPr>
              <a:t>df </a:t>
            </a:r>
            <a:r>
              <a:rPr kumimoji="1" lang="ja-JP" altLang="en-US" b="1" dirty="0">
                <a:solidFill>
                  <a:srgbClr val="0070C0"/>
                </a:solidFill>
              </a:rPr>
              <a:t>自体を変更する（デフォルト </a:t>
            </a:r>
            <a:r>
              <a:rPr lang="en-US" altLang="ja-JP" b="1" dirty="0" err="1">
                <a:solidFill>
                  <a:srgbClr val="0070C0"/>
                </a:solidFill>
              </a:rPr>
              <a:t>Falce</a:t>
            </a:r>
            <a:r>
              <a:rPr lang="ja-JP" altLang="en-US" b="1" dirty="0">
                <a:solidFill>
                  <a:srgbClr val="0070C0"/>
                </a:solidFill>
              </a:rPr>
              <a:t>）。</a:t>
            </a:r>
            <a:endParaRPr lang="en-US" altLang="ja-JP" b="1" dirty="0">
              <a:solidFill>
                <a:srgbClr val="0070C0"/>
              </a:solidFill>
            </a:endParaRPr>
          </a:p>
          <a:p>
            <a:r>
              <a:rPr kumimoji="1" lang="en-US" altLang="ja-JP" b="1" dirty="0">
                <a:solidFill>
                  <a:srgbClr val="0070C0"/>
                </a:solidFill>
              </a:rPr>
              <a:t>※ axis = 1 </a:t>
            </a:r>
            <a:r>
              <a:rPr kumimoji="1" lang="ja-JP" altLang="en-US" b="1" dirty="0">
                <a:solidFill>
                  <a:srgbClr val="0070C0"/>
                </a:solidFill>
              </a:rPr>
              <a:t>とすると欠損</a:t>
            </a:r>
            <a:r>
              <a:rPr lang="ja-JP" altLang="en-US" b="1" dirty="0">
                <a:solidFill>
                  <a:srgbClr val="0070C0"/>
                </a:solidFill>
              </a:rPr>
              <a:t>値がある列を削除。</a:t>
            </a:r>
            <a:endParaRPr lang="en-US" altLang="ja-JP" b="1" dirty="0">
              <a:solidFill>
                <a:srgbClr val="0070C0"/>
              </a:solidFill>
            </a:endParaRPr>
          </a:p>
          <a:p>
            <a:r>
              <a:rPr lang="en-US" altLang="ja-JP" b="1" dirty="0">
                <a:solidFill>
                  <a:srgbClr val="0070C0"/>
                </a:solidFill>
              </a:rPr>
              <a:t>※ axis = 0 </a:t>
            </a:r>
            <a:r>
              <a:rPr lang="ja-JP" altLang="en-US" b="1" dirty="0">
                <a:solidFill>
                  <a:srgbClr val="0070C0"/>
                </a:solidFill>
              </a:rPr>
              <a:t>とすると欠損値がある行を削除。</a:t>
            </a:r>
            <a:endParaRPr kumimoji="1" lang="en-US" altLang="ja-JP" b="1" dirty="0">
              <a:solidFill>
                <a:srgbClr val="0070C0"/>
              </a:solidFill>
            </a:endParaRPr>
          </a:p>
          <a:p>
            <a:r>
              <a:rPr lang="en-US" altLang="ja-JP" b="1" dirty="0">
                <a:solidFill>
                  <a:srgbClr val="0070C0"/>
                </a:solidFill>
              </a:rPr>
              <a:t>※ how = ‘all’ </a:t>
            </a:r>
            <a:r>
              <a:rPr lang="ja-JP" altLang="en-US" b="1" dirty="0">
                <a:solidFill>
                  <a:srgbClr val="0070C0"/>
                </a:solidFill>
              </a:rPr>
              <a:t>とすると、すべてが欠損値となっている行または列を削除。</a:t>
            </a:r>
            <a:endParaRPr lang="en-US" altLang="ja-JP" b="1" dirty="0">
              <a:solidFill>
                <a:srgbClr val="0070C0"/>
              </a:solidFill>
            </a:endParaRPr>
          </a:p>
          <a:p>
            <a:r>
              <a:rPr lang="en-US" altLang="ja-JP" b="1" dirty="0">
                <a:solidFill>
                  <a:srgbClr val="0070C0"/>
                </a:solidFill>
              </a:rPr>
              <a:t>※ how = ‘any’ </a:t>
            </a:r>
            <a:r>
              <a:rPr lang="ja-JP" altLang="en-US" b="1" dirty="0">
                <a:solidFill>
                  <a:srgbClr val="0070C0"/>
                </a:solidFill>
              </a:rPr>
              <a:t>とすると、どれか１つ欠損値となっている行または列を削除。</a:t>
            </a:r>
            <a:endParaRPr lang="en-US" altLang="ja-JP" b="1" dirty="0">
              <a:solidFill>
                <a:srgbClr val="0070C0"/>
              </a:solidFill>
            </a:endParaRPr>
          </a:p>
        </p:txBody>
      </p:sp>
      <p:sp>
        <p:nvSpPr>
          <p:cNvPr id="3" name="正方形/長方形 2"/>
          <p:cNvSpPr/>
          <p:nvPr/>
        </p:nvSpPr>
        <p:spPr>
          <a:xfrm>
            <a:off x="665688" y="1182255"/>
            <a:ext cx="6298530" cy="385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P148</a:t>
            </a:r>
            <a:endParaRPr kumimoji="1" lang="ja-JP" altLang="en-US" b="1" dirty="0"/>
          </a:p>
        </p:txBody>
      </p:sp>
    </p:spTree>
    <p:extLst>
      <p:ext uri="{BB962C8B-B14F-4D97-AF65-F5344CB8AC3E}">
        <p14:creationId xmlns:p14="http://schemas.microsoft.com/office/powerpoint/2010/main" val="157725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940478813"/>
              </p:ext>
            </p:extLst>
          </p:nvPr>
        </p:nvGraphicFramePr>
        <p:xfrm>
          <a:off x="2636534" y="1532326"/>
          <a:ext cx="7074207" cy="4351337"/>
        </p:xfrm>
        <a:graphic>
          <a:graphicData uri="http://schemas.openxmlformats.org/drawingml/2006/table">
            <a:tbl>
              <a:tblPr/>
              <a:tblGrid>
                <a:gridCol w="630375">
                  <a:extLst>
                    <a:ext uri="{9D8B030D-6E8A-4147-A177-3AD203B41FA5}">
                      <a16:colId xmlns:a16="http://schemas.microsoft.com/office/drawing/2014/main" val="4466015"/>
                    </a:ext>
                  </a:extLst>
                </a:gridCol>
                <a:gridCol w="2147944">
                  <a:extLst>
                    <a:ext uri="{9D8B030D-6E8A-4147-A177-3AD203B41FA5}">
                      <a16:colId xmlns:a16="http://schemas.microsoft.com/office/drawing/2014/main" val="3208960992"/>
                    </a:ext>
                  </a:extLst>
                </a:gridCol>
                <a:gridCol w="2147944">
                  <a:extLst>
                    <a:ext uri="{9D8B030D-6E8A-4147-A177-3AD203B41FA5}">
                      <a16:colId xmlns:a16="http://schemas.microsoft.com/office/drawing/2014/main" val="2304763138"/>
                    </a:ext>
                  </a:extLst>
                </a:gridCol>
                <a:gridCol w="2147944">
                  <a:extLst>
                    <a:ext uri="{9D8B030D-6E8A-4147-A177-3AD203B41FA5}">
                      <a16:colId xmlns:a16="http://schemas.microsoft.com/office/drawing/2014/main" val="1182648708"/>
                    </a:ext>
                  </a:extLst>
                </a:gridCol>
              </a:tblGrid>
              <a:tr h="227635">
                <a:tc>
                  <a:txBody>
                    <a:bodyPr/>
                    <a:lstStyle/>
                    <a:p>
                      <a:pPr algn="l" fontAlgn="ct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8755" marR="8755" marT="875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前処理</a:t>
                      </a:r>
                    </a:p>
                  </a:txBody>
                  <a:tcPr marL="8755" marR="8755" marT="875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学習</a:t>
                      </a:r>
                    </a:p>
                  </a:txBody>
                  <a:tcPr marL="8755" marR="8755" marT="875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評価</a:t>
                      </a:r>
                    </a:p>
                  </a:txBody>
                  <a:tcPr marL="8755" marR="8755" marT="875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23454090"/>
                  </a:ext>
                </a:extLst>
              </a:tr>
              <a:tr h="682906">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第５章</a:t>
                      </a:r>
                      <a:b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アヤメ</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p>
                  </a:txBody>
                  <a:tcPr marL="8755" marR="8755" marT="875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・データのカウント</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P140</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・代表値の計算</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P150</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・欠損値の基本的な取扱</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P142</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・決定木のしくみ</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P155</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・ホールドアウト法</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P164</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・決定木の可視化</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P170</a:t>
                      </a:r>
                    </a:p>
                  </a:txBody>
                  <a:tcPr marL="8755" marR="8755" marT="8755" marB="0">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02320527"/>
                  </a:ext>
                </a:extLst>
              </a:tr>
              <a:tr h="910542">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第６章</a:t>
                      </a:r>
                      <a:b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映画</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p>
                  </a:txBody>
                  <a:tcPr marL="8755" marR="8755" marT="875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・特定の行や列の抽出</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P197,205</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・行や列の削除</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P202</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・散布図による可視化</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P193</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・外れ値の基本的な取扱</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P191</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・線形回帰分析のしくみ</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P211</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・決定係数</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P223</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・平均絶対誤差</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P221</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・回帰係数の影響度の考察</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P226</a:t>
                      </a:r>
                    </a:p>
                  </a:txBody>
                  <a:tcPr marL="8755" marR="8755" marT="8755" marB="0">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17761275"/>
                  </a:ext>
                </a:extLst>
              </a:tr>
              <a:tr h="901786">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第７章</a:t>
                      </a:r>
                      <a:b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客船</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p>
                  </a:txBody>
                  <a:tcPr marL="8755" marR="8755" marT="875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・グループ集計</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P255</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・ダミー変数</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P265</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・データフレームの結合</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P270</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・棒グラフによる可視化</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P263</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・不均衡データとその対策</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P241,248</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・過学習</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P250</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・決定木での特徴量考察</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P275</a:t>
                      </a:r>
                    </a:p>
                  </a:txBody>
                  <a:tcPr marL="8755" marR="8755" marT="8755" marB="0">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23504217"/>
                  </a:ext>
                </a:extLst>
              </a:tr>
              <a:tr h="1628468">
                <a:tc>
                  <a:txBody>
                    <a:bodyPr/>
                    <a:lstStyle/>
                    <a:p>
                      <a:pPr algn="ctr" fontAlgn="ct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第８章</a:t>
                      </a:r>
                      <a:b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b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住宅</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a:t>
                      </a:r>
                    </a:p>
                  </a:txBody>
                  <a:tcPr marL="8755" marR="8755" marT="875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・行や列の追加</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P322</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・相関係数</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P299</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map</a:t>
                      </a: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処理</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P302</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・データの並べ替え</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P305</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・データの標準化</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P307</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・多項式列の作成</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P321</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・交互作用処理</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P325</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・新規の事項なし</a:t>
                      </a:r>
                    </a:p>
                  </a:txBody>
                  <a:tcPr marL="8755" marR="8755" marT="8755" marB="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t"/>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・訓練データ、検証データ、テストデータの分類</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P289</a:t>
                      </a:r>
                      <a:b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1000" b="1" i="0" u="none" strike="noStrike">
                          <a:solidFill>
                            <a:srgbClr val="000000"/>
                          </a:solidFill>
                          <a:effectLst/>
                          <a:latin typeface="游ゴシック" panose="020B0400000000000000" pitchFamily="50" charset="-128"/>
                          <a:ea typeface="游ゴシック" panose="020B0400000000000000" pitchFamily="50" charset="-128"/>
                        </a:rPr>
                        <a:t>・標準化時の注意点</a:t>
                      </a:r>
                      <a:r>
                        <a:rPr lang="en-US" altLang="ja-JP" sz="1000" b="1" i="0" u="none" strike="noStrike">
                          <a:solidFill>
                            <a:srgbClr val="000000"/>
                          </a:solidFill>
                          <a:effectLst/>
                          <a:latin typeface="游ゴシック" panose="020B0400000000000000" pitchFamily="50" charset="-128"/>
                          <a:ea typeface="游ゴシック" panose="020B0400000000000000" pitchFamily="50" charset="-128"/>
                        </a:rPr>
                        <a:t>P315</a:t>
                      </a:r>
                    </a:p>
                  </a:txBody>
                  <a:tcPr marL="8755" marR="8755" marT="8755" marB="0">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47054756"/>
                  </a:ext>
                </a:extLst>
              </a:tr>
            </a:tbl>
          </a:graphicData>
        </a:graphic>
      </p:graphicFrame>
      <p:sp>
        <p:nvSpPr>
          <p:cNvPr id="3" name="テキスト ボックス 2"/>
          <p:cNvSpPr txBox="1"/>
          <p:nvPr/>
        </p:nvSpPr>
        <p:spPr>
          <a:xfrm>
            <a:off x="2977550" y="491706"/>
            <a:ext cx="6392173" cy="584775"/>
          </a:xfrm>
          <a:prstGeom prst="rect">
            <a:avLst/>
          </a:prstGeom>
          <a:solidFill>
            <a:schemeClr val="accent6">
              <a:lumMod val="60000"/>
              <a:lumOff val="40000"/>
            </a:schemeClr>
          </a:solidFill>
        </p:spPr>
        <p:txBody>
          <a:bodyPr wrap="square" rtlCol="0">
            <a:spAutoFit/>
          </a:bodyPr>
          <a:lstStyle/>
          <a:p>
            <a:r>
              <a:rPr lang="ja-JP" altLang="en-US" sz="3200" b="1"/>
              <a:t>第</a:t>
            </a:r>
            <a:r>
              <a:rPr lang="en-US" altLang="ja-JP" sz="3200" b="1"/>
              <a:t>Ⅱ</a:t>
            </a:r>
            <a:r>
              <a:rPr lang="ja-JP" altLang="en-US" sz="3200" b="1"/>
              <a:t>部で新たに学ぶトピック一覧</a:t>
            </a:r>
            <a:endParaRPr kumimoji="1" lang="ja-JP" altLang="en-US" sz="3200" b="1"/>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a:t>P133</a:t>
            </a:r>
            <a:endParaRPr kumimoji="1" lang="ja-JP" altLang="en-US" b="1" dirty="0"/>
          </a:p>
        </p:txBody>
      </p:sp>
    </p:spTree>
    <p:extLst>
      <p:ext uri="{BB962C8B-B14F-4D97-AF65-F5344CB8AC3E}">
        <p14:creationId xmlns:p14="http://schemas.microsoft.com/office/powerpoint/2010/main" val="159047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26031" y="1326915"/>
            <a:ext cx="7821433" cy="646331"/>
          </a:xfrm>
          <a:prstGeom prst="rect">
            <a:avLst/>
          </a:prstGeom>
          <a:solidFill>
            <a:schemeClr val="accent4">
              <a:lumMod val="20000"/>
              <a:lumOff val="80000"/>
            </a:schemeClr>
          </a:solidFill>
        </p:spPr>
        <p:txBody>
          <a:bodyPr wrap="square">
            <a:spAutoFit/>
          </a:bodyPr>
          <a:lstStyle/>
          <a:p>
            <a:r>
              <a:rPr lang="en-US" altLang="ja-JP" b="1" u="heavy" dirty="0">
                <a:solidFill>
                  <a:srgbClr val="000000"/>
                </a:solidFill>
                <a:latin typeface="Courier New" panose="02070309020205020404" pitchFamily="49" charset="0"/>
              </a:rPr>
              <a:t>df[</a:t>
            </a:r>
            <a:r>
              <a:rPr lang="en-US" altLang="ja-JP" b="1" u="heavy" dirty="0">
                <a:solidFill>
                  <a:srgbClr val="A31515"/>
                </a:solidFill>
                <a:latin typeface="Courier New" panose="02070309020205020404" pitchFamily="49" charset="0"/>
              </a:rPr>
              <a:t>'</a:t>
            </a:r>
            <a:r>
              <a:rPr lang="ja-JP" altLang="en-US" b="1" u="heavy" dirty="0">
                <a:solidFill>
                  <a:srgbClr val="A31515"/>
                </a:solidFill>
                <a:latin typeface="Courier New" panose="02070309020205020404" pitchFamily="49" charset="0"/>
              </a:rPr>
              <a:t>花弁長さ</a:t>
            </a:r>
            <a:r>
              <a:rPr lang="en-US" altLang="ja-JP" b="1" u="heavy" dirty="0">
                <a:solidFill>
                  <a:srgbClr val="A31515"/>
                </a:solidFill>
                <a:latin typeface="Courier New" panose="02070309020205020404" pitchFamily="49" charset="0"/>
              </a:rPr>
              <a:t>'</a:t>
            </a:r>
            <a:r>
              <a:rPr lang="en-US" altLang="ja-JP" b="1" u="heavy" dirty="0">
                <a:solidFill>
                  <a:srgbClr val="000000"/>
                </a:solidFill>
                <a:latin typeface="Courier New" panose="02070309020205020404" pitchFamily="49" charset="0"/>
              </a:rPr>
              <a:t>]</a:t>
            </a:r>
            <a:r>
              <a:rPr lang="en-US" altLang="ja-JP" b="1" dirty="0">
                <a:solidFill>
                  <a:srgbClr val="000000"/>
                </a:solidFill>
                <a:latin typeface="Courier New" panose="02070309020205020404" pitchFamily="49" charset="0"/>
              </a:rPr>
              <a:t> = df[</a:t>
            </a:r>
            <a:r>
              <a:rPr lang="en-US" altLang="ja-JP" b="1" dirty="0">
                <a:solidFill>
                  <a:srgbClr val="A31515"/>
                </a:solidFill>
                <a:latin typeface="Courier New" panose="02070309020205020404" pitchFamily="49" charset="0"/>
              </a:rPr>
              <a:t>'</a:t>
            </a:r>
            <a:r>
              <a:rPr lang="ja-JP" altLang="en-US" b="1" dirty="0">
                <a:solidFill>
                  <a:srgbClr val="A31515"/>
                </a:solidFill>
                <a:latin typeface="Courier New" panose="02070309020205020404" pitchFamily="49" charset="0"/>
              </a:rPr>
              <a:t>花弁長さ</a:t>
            </a:r>
            <a:r>
              <a:rPr lang="en-US" altLang="ja-JP" b="1" dirty="0">
                <a:solidFill>
                  <a:srgbClr val="A31515"/>
                </a:solidFill>
                <a:latin typeface="Courier New" panose="02070309020205020404" pitchFamily="49" charset="0"/>
              </a:rPr>
              <a:t>'</a:t>
            </a:r>
            <a:r>
              <a:rPr lang="en-US" altLang="ja-JP" b="1" dirty="0">
                <a:solidFill>
                  <a:srgbClr val="000000"/>
                </a:solidFill>
                <a:latin typeface="Courier New" panose="02070309020205020404" pitchFamily="49" charset="0"/>
              </a:rPr>
              <a:t>].</a:t>
            </a:r>
            <a:r>
              <a:rPr lang="en-US" altLang="ja-JP" b="1" u="heavy" dirty="0" err="1">
                <a:solidFill>
                  <a:srgbClr val="000000"/>
                </a:solidFill>
                <a:latin typeface="Courier New" panose="02070309020205020404" pitchFamily="49" charset="0"/>
              </a:rPr>
              <a:t>fillna</a:t>
            </a:r>
            <a:r>
              <a:rPr lang="en-US" altLang="ja-JP" b="1" u="heavy" dirty="0">
                <a:solidFill>
                  <a:srgbClr val="000000"/>
                </a:solidFill>
                <a:latin typeface="Courier New" panose="02070309020205020404" pitchFamily="49" charset="0"/>
              </a:rPr>
              <a:t>(</a:t>
            </a:r>
            <a:r>
              <a:rPr lang="en-US" altLang="ja-JP" b="1" u="heavy" dirty="0">
                <a:solidFill>
                  <a:srgbClr val="09885A"/>
                </a:solidFill>
                <a:latin typeface="Courier New" panose="02070309020205020404" pitchFamily="49" charset="0"/>
              </a:rPr>
              <a:t>0</a:t>
            </a:r>
            <a:r>
              <a:rPr lang="en-US" altLang="ja-JP" b="1" u="heavy" dirty="0">
                <a:solidFill>
                  <a:srgbClr val="000000"/>
                </a:solidFill>
                <a:latin typeface="Courier New" panose="02070309020205020404" pitchFamily="49" charset="0"/>
              </a:rPr>
              <a:t>)</a:t>
            </a:r>
          </a:p>
          <a:p>
            <a:r>
              <a:rPr lang="en-US" altLang="ja-JP" b="1" dirty="0" err="1">
                <a:solidFill>
                  <a:srgbClr val="000000"/>
                </a:solidFill>
                <a:latin typeface="Courier New" panose="02070309020205020404" pitchFamily="49" charset="0"/>
              </a:rPr>
              <a:t>df.tail</a:t>
            </a:r>
            <a:r>
              <a:rPr lang="en-US" altLang="ja-JP" b="1" dirty="0">
                <a:solidFill>
                  <a:srgbClr val="000000"/>
                </a:solidFill>
                <a:latin typeface="Courier New" panose="02070309020205020404" pitchFamily="49" charset="0"/>
              </a:rPr>
              <a:t>(</a:t>
            </a:r>
            <a:r>
              <a:rPr lang="en-US" altLang="ja-JP" b="1" dirty="0">
                <a:solidFill>
                  <a:srgbClr val="09885A"/>
                </a:solidFill>
                <a:latin typeface="Courier New" panose="02070309020205020404" pitchFamily="49" charset="0"/>
              </a:rPr>
              <a:t>3</a:t>
            </a:r>
            <a:r>
              <a:rPr lang="en-US" altLang="ja-JP" b="1" dirty="0">
                <a:solidFill>
                  <a:srgbClr val="000000"/>
                </a:solidFill>
                <a:latin typeface="Courier New" panose="02070309020205020404" pitchFamily="49" charset="0"/>
              </a:rPr>
              <a:t>)</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426031" y="957583"/>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5-12</a:t>
            </a:r>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fillna</a:t>
            </a:r>
            <a:r>
              <a:rPr lang="en-US" altLang="ja-JP" b="1" dirty="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メソッドで欠損値を指定した値に置き換える</a:t>
            </a:r>
            <a:r>
              <a:rPr lang="en-US" altLang="ja-JP" b="1" dirty="0">
                <a:solidFill>
                  <a:srgbClr val="000000"/>
                </a:solidFill>
                <a:latin typeface="Courier New" panose="02070309020205020404" pitchFamily="49" charset="0"/>
              </a:rPr>
              <a:t> </a:t>
            </a:r>
          </a:p>
        </p:txBody>
      </p:sp>
      <p:sp>
        <p:nvSpPr>
          <p:cNvPr id="4" name="四角形吹き出し 3"/>
          <p:cNvSpPr/>
          <p:nvPr/>
        </p:nvSpPr>
        <p:spPr>
          <a:xfrm>
            <a:off x="2160425" y="2188873"/>
            <a:ext cx="3724217" cy="914041"/>
          </a:xfrm>
          <a:prstGeom prst="wedgeRectCallout">
            <a:avLst>
              <a:gd name="adj1" fmla="val -55429"/>
              <a:gd name="adj2" fmla="val -11151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df </a:t>
            </a:r>
            <a:r>
              <a:rPr kumimoji="1" lang="ja-JP" altLang="en-US" b="1" dirty="0">
                <a:solidFill>
                  <a:schemeClr val="tx1"/>
                </a:solidFill>
              </a:rPr>
              <a:t>の「花弁の長さ」列に</a:t>
            </a:r>
            <a:endParaRPr kumimoji="1" lang="en-US" altLang="ja-JP" b="1" dirty="0">
              <a:solidFill>
                <a:schemeClr val="tx1"/>
              </a:solidFill>
            </a:endParaRPr>
          </a:p>
          <a:p>
            <a:pPr algn="ctr"/>
            <a:r>
              <a:rPr lang="ja-JP" altLang="en-US" b="1" dirty="0">
                <a:solidFill>
                  <a:schemeClr val="tx1"/>
                </a:solidFill>
              </a:rPr>
              <a:t>再代入</a:t>
            </a:r>
            <a:endParaRPr kumimoji="1" lang="en-US" altLang="ja-JP" b="1" dirty="0">
              <a:solidFill>
                <a:schemeClr val="tx1"/>
              </a:solidFill>
            </a:endParaRPr>
          </a:p>
        </p:txBody>
      </p:sp>
      <p:sp>
        <p:nvSpPr>
          <p:cNvPr id="5" name="四角形吹き出し 4"/>
          <p:cNvSpPr/>
          <p:nvPr/>
        </p:nvSpPr>
        <p:spPr>
          <a:xfrm>
            <a:off x="6248721" y="2188873"/>
            <a:ext cx="3724217" cy="914041"/>
          </a:xfrm>
          <a:prstGeom prst="wedgeRectCallout">
            <a:avLst>
              <a:gd name="adj1" fmla="val -78487"/>
              <a:gd name="adj2" fmla="val -11325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花弁長さの欠損値を０</a:t>
            </a:r>
            <a:endParaRPr kumimoji="1" lang="en-US" altLang="ja-JP" b="1" dirty="0">
              <a:solidFill>
                <a:schemeClr val="tx1"/>
              </a:solidFill>
            </a:endParaRPr>
          </a:p>
          <a:p>
            <a:pPr algn="ctr"/>
            <a:r>
              <a:rPr lang="ja-JP" altLang="en-US" b="1" dirty="0">
                <a:solidFill>
                  <a:schemeClr val="tx1"/>
                </a:solidFill>
              </a:rPr>
              <a:t>に置き換える</a:t>
            </a:r>
            <a:endParaRPr kumimoji="1" lang="en-US" altLang="ja-JP" b="1" dirty="0">
              <a:solidFill>
                <a:schemeClr val="tx1"/>
              </a:solidFill>
            </a:endParaRPr>
          </a:p>
        </p:txBody>
      </p:sp>
      <p:pic>
        <p:nvPicPr>
          <p:cNvPr id="6" name="図 5"/>
          <p:cNvPicPr>
            <a:picLocks noChangeAspect="1"/>
          </p:cNvPicPr>
          <p:nvPr/>
        </p:nvPicPr>
        <p:blipFill>
          <a:blip r:embed="rId2"/>
          <a:stretch>
            <a:fillRect/>
          </a:stretch>
        </p:blipFill>
        <p:spPr>
          <a:xfrm>
            <a:off x="483995" y="3794298"/>
            <a:ext cx="7077075" cy="1981200"/>
          </a:xfrm>
          <a:prstGeom prst="rect">
            <a:avLst/>
          </a:prstGeom>
        </p:spPr>
      </p:pic>
      <p:sp>
        <p:nvSpPr>
          <p:cNvPr id="7" name="正方形/長方形 6"/>
          <p:cNvSpPr/>
          <p:nvPr/>
        </p:nvSpPr>
        <p:spPr>
          <a:xfrm>
            <a:off x="4096533" y="4347538"/>
            <a:ext cx="938254" cy="311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p:cNvSpPr/>
          <p:nvPr/>
        </p:nvSpPr>
        <p:spPr>
          <a:xfrm>
            <a:off x="4441721" y="5847305"/>
            <a:ext cx="2469956" cy="486409"/>
          </a:xfrm>
          <a:prstGeom prst="wedgeRectCallout">
            <a:avLst>
              <a:gd name="adj1" fmla="val -34001"/>
              <a:gd name="adj2" fmla="val -29234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もともと欠損値だった</a:t>
            </a:r>
            <a:endParaRPr kumimoji="1" lang="en-US" altLang="ja-JP" b="1" dirty="0">
              <a:solidFill>
                <a:schemeClr val="tx1"/>
              </a:solidFill>
            </a:endParaRPr>
          </a:p>
        </p:txBody>
      </p:sp>
      <p:sp>
        <p:nvSpPr>
          <p:cNvPr id="9" name="ホームベース 8"/>
          <p:cNvSpPr/>
          <p:nvPr/>
        </p:nvSpPr>
        <p:spPr>
          <a:xfrm>
            <a:off x="369455" y="3103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５．２．５</a:t>
            </a:r>
            <a:endParaRPr kumimoji="1" lang="ja-JP" altLang="en-US" b="1" dirty="0"/>
          </a:p>
        </p:txBody>
      </p:sp>
      <p:sp>
        <p:nvSpPr>
          <p:cNvPr id="10" name="山形 9"/>
          <p:cNvSpPr/>
          <p:nvPr/>
        </p:nvSpPr>
        <p:spPr>
          <a:xfrm>
            <a:off x="1708723" y="3103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欠損値の穴埋め</a:t>
            </a:r>
          </a:p>
        </p:txBody>
      </p:sp>
      <p:sp>
        <p:nvSpPr>
          <p:cNvPr id="11" name="山形 10"/>
          <p:cNvSpPr/>
          <p:nvPr/>
        </p:nvSpPr>
        <p:spPr>
          <a:xfrm>
            <a:off x="5620323" y="31033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P149</a:t>
            </a:r>
            <a:r>
              <a:rPr kumimoji="1" lang="ja-JP" altLang="en-US" b="1" dirty="0">
                <a:solidFill>
                  <a:schemeClr val="bg1"/>
                </a:solidFill>
              </a:rPr>
              <a:t>～</a:t>
            </a:r>
            <a:r>
              <a:rPr kumimoji="1" lang="en-US" altLang="ja-JP" b="1" dirty="0">
                <a:solidFill>
                  <a:schemeClr val="bg1"/>
                </a:solidFill>
              </a:rPr>
              <a:t>P150</a:t>
            </a:r>
            <a:endParaRPr kumimoji="1" lang="ja-JP" altLang="en-US" b="1" dirty="0">
              <a:solidFill>
                <a:schemeClr val="bg1"/>
              </a:solidFill>
            </a:endParaRPr>
          </a:p>
        </p:txBody>
      </p:sp>
      <p:sp>
        <p:nvSpPr>
          <p:cNvPr id="12" name="正方形/長方形 11"/>
          <p:cNvSpPr/>
          <p:nvPr/>
        </p:nvSpPr>
        <p:spPr>
          <a:xfrm>
            <a:off x="614109" y="331609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3" name="楕円 1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P149</a:t>
            </a:r>
            <a:endParaRPr kumimoji="1" lang="ja-JP" altLang="en-US" b="1" dirty="0"/>
          </a:p>
        </p:txBody>
      </p:sp>
    </p:spTree>
    <p:extLst>
      <p:ext uri="{BB962C8B-B14F-4D97-AF65-F5344CB8AC3E}">
        <p14:creationId xmlns:p14="http://schemas.microsoft.com/office/powerpoint/2010/main" val="105062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7951" y="709092"/>
            <a:ext cx="8660169" cy="1785104"/>
          </a:xfrm>
          <a:prstGeom prst="rect">
            <a:avLst/>
          </a:prstGeom>
          <a:solidFill>
            <a:schemeClr val="accent4">
              <a:lumMod val="20000"/>
              <a:lumOff val="80000"/>
            </a:schemeClr>
          </a:solidFill>
        </p:spPr>
        <p:txBody>
          <a:bodyPr wrap="square" rtlCol="0">
            <a:spAutoFit/>
          </a:bodyPr>
          <a:lstStyle/>
          <a:p>
            <a:r>
              <a:rPr lang="ja-JP" altLang="en-US" sz="2000" b="1"/>
              <a:t>欠損値の置き換え</a:t>
            </a:r>
            <a:endParaRPr kumimoji="1" lang="en-US" altLang="ja-JP" sz="2000" b="1" dirty="0"/>
          </a:p>
          <a:p>
            <a:endParaRPr lang="en-US" altLang="ja-JP" dirty="0"/>
          </a:p>
          <a:p>
            <a:r>
              <a:rPr lang="en-US" altLang="ja-JP" b="1">
                <a:solidFill>
                  <a:srgbClr val="0070C0"/>
                </a:solidFill>
              </a:rPr>
              <a:t>df[ ‘</a:t>
            </a:r>
            <a:r>
              <a:rPr lang="ja-JP" altLang="en-US" b="1">
                <a:solidFill>
                  <a:srgbClr val="0070C0"/>
                </a:solidFill>
              </a:rPr>
              <a:t>列名</a:t>
            </a:r>
            <a:r>
              <a:rPr lang="en-US" altLang="ja-JP" b="1">
                <a:solidFill>
                  <a:srgbClr val="0070C0"/>
                </a:solidFill>
              </a:rPr>
              <a:t>’ ] . fillna( </a:t>
            </a:r>
            <a:r>
              <a:rPr lang="ja-JP" altLang="en-US" b="1">
                <a:solidFill>
                  <a:srgbClr val="0070C0"/>
                </a:solidFill>
              </a:rPr>
              <a:t>穴埋めの値 </a:t>
            </a:r>
            <a:r>
              <a:rPr lang="en-US" altLang="ja-JP" b="1">
                <a:solidFill>
                  <a:srgbClr val="0070C0"/>
                </a:solidFill>
              </a:rPr>
              <a:t>)</a:t>
            </a:r>
            <a:endParaRPr lang="en-US" altLang="ja-JP" b="1" dirty="0">
              <a:solidFill>
                <a:srgbClr val="0070C0"/>
              </a:solidFill>
            </a:endParaRPr>
          </a:p>
          <a:p>
            <a:endParaRPr kumimoji="1" lang="en-US" altLang="ja-JP" b="1" dirty="0">
              <a:solidFill>
                <a:srgbClr val="0070C0"/>
              </a:solidFill>
            </a:endParaRPr>
          </a:p>
          <a:p>
            <a:r>
              <a:rPr kumimoji="1" lang="en-US" altLang="ja-JP" b="1" dirty="0">
                <a:solidFill>
                  <a:srgbClr val="0070C0"/>
                </a:solidFill>
              </a:rPr>
              <a:t>※ df </a:t>
            </a:r>
            <a:r>
              <a:rPr kumimoji="1" lang="ja-JP" altLang="en-US" b="1" dirty="0">
                <a:solidFill>
                  <a:srgbClr val="0070C0"/>
                </a:solidFill>
              </a:rPr>
              <a:t>はデータフレームの</a:t>
            </a:r>
            <a:r>
              <a:rPr kumimoji="1" lang="ja-JP" altLang="en-US" b="1">
                <a:solidFill>
                  <a:srgbClr val="0070C0"/>
                </a:solidFill>
              </a:rPr>
              <a:t>変数。</a:t>
            </a:r>
            <a:endParaRPr kumimoji="1" lang="en-US" altLang="ja-JP" b="1">
              <a:solidFill>
                <a:srgbClr val="0070C0"/>
              </a:solidFill>
            </a:endParaRPr>
          </a:p>
          <a:p>
            <a:r>
              <a:rPr lang="en-US" altLang="ja-JP" b="1">
                <a:solidFill>
                  <a:srgbClr val="0070C0"/>
                </a:solidFill>
              </a:rPr>
              <a:t>※ df </a:t>
            </a:r>
            <a:r>
              <a:rPr lang="ja-JP" altLang="en-US" b="1">
                <a:solidFill>
                  <a:srgbClr val="0070C0"/>
                </a:solidFill>
              </a:rPr>
              <a:t>自体は変化せず、置き換えた結果の新しいシリーズを戻り値として返す。</a:t>
            </a:r>
            <a:endParaRPr kumimoji="1" lang="en-US" altLang="ja-JP" b="1" dirty="0">
              <a:solidFill>
                <a:srgbClr val="0070C0"/>
              </a:solidFill>
            </a:endParaRPr>
          </a:p>
        </p:txBody>
      </p:sp>
      <p:sp>
        <p:nvSpPr>
          <p:cNvPr id="3" name="正方形/長方形 2"/>
          <p:cNvSpPr/>
          <p:nvPr/>
        </p:nvSpPr>
        <p:spPr>
          <a:xfrm>
            <a:off x="370124" y="1265379"/>
            <a:ext cx="3666167" cy="385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65019" y="2909457"/>
            <a:ext cx="1191490" cy="54494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欠損値の穴埋め</a:t>
            </a:r>
            <a:endParaRPr kumimoji="1" lang="ja-JP" altLang="en-US" b="1" dirty="0">
              <a:solidFill>
                <a:schemeClr val="tx1"/>
              </a:solidFill>
            </a:endParaRPr>
          </a:p>
        </p:txBody>
      </p:sp>
      <p:sp>
        <p:nvSpPr>
          <p:cNvPr id="5" name="正方形/長方形 4"/>
          <p:cNvSpPr/>
          <p:nvPr/>
        </p:nvSpPr>
        <p:spPr>
          <a:xfrm>
            <a:off x="2835568" y="2889172"/>
            <a:ext cx="3321494" cy="54494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学習結果に影響を</a:t>
            </a:r>
            <a:endParaRPr lang="en-US" altLang="ja-JP" b="1" dirty="0">
              <a:solidFill>
                <a:schemeClr val="tx1"/>
              </a:solidFill>
            </a:endParaRPr>
          </a:p>
          <a:p>
            <a:pPr algn="ctr"/>
            <a:r>
              <a:rPr lang="ja-JP" altLang="en-US" b="1" dirty="0">
                <a:solidFill>
                  <a:schemeClr val="tx1"/>
                </a:solidFill>
              </a:rPr>
              <a:t>与えないようにするために</a:t>
            </a:r>
            <a:endParaRPr kumimoji="1" lang="ja-JP" altLang="en-US" b="1" dirty="0">
              <a:solidFill>
                <a:schemeClr val="tx1"/>
              </a:solidFill>
            </a:endParaRPr>
          </a:p>
        </p:txBody>
      </p:sp>
      <p:sp>
        <p:nvSpPr>
          <p:cNvPr id="6" name="正方形/長方形 5"/>
          <p:cNvSpPr/>
          <p:nvPr/>
        </p:nvSpPr>
        <p:spPr>
          <a:xfrm>
            <a:off x="2866091" y="3989730"/>
            <a:ext cx="1819564" cy="54494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数値の列には</a:t>
            </a:r>
            <a:endParaRPr lang="en-US" altLang="ja-JP" b="1" dirty="0">
              <a:solidFill>
                <a:schemeClr val="tx1"/>
              </a:solidFill>
            </a:endParaRPr>
          </a:p>
          <a:p>
            <a:pPr algn="ctr"/>
            <a:r>
              <a:rPr kumimoji="1" lang="ja-JP" altLang="en-US" b="1" dirty="0">
                <a:solidFill>
                  <a:schemeClr val="tx1"/>
                </a:solidFill>
              </a:rPr>
              <a:t>その列の</a:t>
            </a:r>
          </a:p>
        </p:txBody>
      </p:sp>
      <p:sp>
        <p:nvSpPr>
          <p:cNvPr id="7" name="右矢印 6"/>
          <p:cNvSpPr/>
          <p:nvPr/>
        </p:nvSpPr>
        <p:spPr>
          <a:xfrm>
            <a:off x="2022765" y="2882768"/>
            <a:ext cx="646547" cy="58189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006964" y="4594329"/>
            <a:ext cx="1819564" cy="54494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中央値</a:t>
            </a:r>
            <a:endParaRPr kumimoji="1" lang="ja-JP" altLang="en-US" b="1" dirty="0">
              <a:solidFill>
                <a:schemeClr val="bg1"/>
              </a:solidFill>
            </a:endParaRPr>
          </a:p>
        </p:txBody>
      </p:sp>
      <p:sp>
        <p:nvSpPr>
          <p:cNvPr id="9" name="正方形/長方形 8"/>
          <p:cNvSpPr/>
          <p:nvPr/>
        </p:nvSpPr>
        <p:spPr>
          <a:xfrm>
            <a:off x="5997218" y="3489678"/>
            <a:ext cx="1819564" cy="54494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平均値</a:t>
            </a:r>
            <a:endParaRPr kumimoji="1" lang="ja-JP" altLang="en-US" b="1" dirty="0">
              <a:solidFill>
                <a:schemeClr val="bg1"/>
              </a:solidFill>
            </a:endParaRPr>
          </a:p>
        </p:txBody>
      </p:sp>
      <p:sp>
        <p:nvSpPr>
          <p:cNvPr id="10" name="正方形/長方形 9"/>
          <p:cNvSpPr/>
          <p:nvPr/>
        </p:nvSpPr>
        <p:spPr>
          <a:xfrm>
            <a:off x="10703144" y="4498620"/>
            <a:ext cx="1165582" cy="54494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などで</a:t>
            </a:r>
            <a:endParaRPr lang="en-US" altLang="ja-JP" b="1" dirty="0">
              <a:solidFill>
                <a:schemeClr val="tx1"/>
              </a:solidFill>
            </a:endParaRPr>
          </a:p>
          <a:p>
            <a:pPr algn="ctr"/>
            <a:r>
              <a:rPr kumimoji="1" lang="ja-JP" altLang="en-US" b="1" dirty="0">
                <a:solidFill>
                  <a:schemeClr val="tx1"/>
                </a:solidFill>
              </a:rPr>
              <a:t>穴埋め</a:t>
            </a:r>
          </a:p>
        </p:txBody>
      </p:sp>
      <p:sp>
        <p:nvSpPr>
          <p:cNvPr id="11" name="右矢印 10"/>
          <p:cNvSpPr/>
          <p:nvPr/>
        </p:nvSpPr>
        <p:spPr>
          <a:xfrm rot="5400000">
            <a:off x="3561318" y="3427012"/>
            <a:ext cx="429110" cy="58189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20550335">
            <a:off x="4685959" y="3737531"/>
            <a:ext cx="1278904" cy="41203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049665" flipV="1">
            <a:off x="4695705" y="4421046"/>
            <a:ext cx="1278904" cy="41203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906635" y="5467603"/>
            <a:ext cx="1819564" cy="54494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文字列の列には</a:t>
            </a:r>
            <a:endParaRPr lang="en-US" altLang="ja-JP" b="1" dirty="0">
              <a:solidFill>
                <a:schemeClr val="tx1"/>
              </a:solidFill>
            </a:endParaRPr>
          </a:p>
          <a:p>
            <a:pPr algn="ctr"/>
            <a:r>
              <a:rPr kumimoji="1" lang="ja-JP" altLang="en-US" b="1" dirty="0">
                <a:solidFill>
                  <a:schemeClr val="tx1"/>
                </a:solidFill>
              </a:rPr>
              <a:t>その列の</a:t>
            </a:r>
          </a:p>
        </p:txBody>
      </p:sp>
      <p:sp>
        <p:nvSpPr>
          <p:cNvPr id="15" name="正方形/長方形 14"/>
          <p:cNvSpPr/>
          <p:nvPr/>
        </p:nvSpPr>
        <p:spPr>
          <a:xfrm>
            <a:off x="5997218" y="5467602"/>
            <a:ext cx="3691727" cy="54494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最頻値</a:t>
            </a:r>
            <a:endParaRPr lang="en-US" altLang="ja-JP" b="1" dirty="0">
              <a:solidFill>
                <a:schemeClr val="bg1"/>
              </a:solidFill>
            </a:endParaRPr>
          </a:p>
          <a:p>
            <a:pPr algn="ctr"/>
            <a:r>
              <a:rPr kumimoji="1" lang="ja-JP" altLang="en-US" b="1" dirty="0">
                <a:solidFill>
                  <a:schemeClr val="bg1"/>
                </a:solidFill>
              </a:rPr>
              <a:t>もっとも出現しているデータ</a:t>
            </a:r>
          </a:p>
        </p:txBody>
      </p:sp>
      <p:sp>
        <p:nvSpPr>
          <p:cNvPr id="16" name="右矢印 15"/>
          <p:cNvSpPr/>
          <p:nvPr/>
        </p:nvSpPr>
        <p:spPr>
          <a:xfrm flipV="1">
            <a:off x="4797811" y="5534055"/>
            <a:ext cx="1127795" cy="41203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中かっこ 16"/>
          <p:cNvSpPr/>
          <p:nvPr/>
        </p:nvSpPr>
        <p:spPr>
          <a:xfrm>
            <a:off x="9864436" y="3464659"/>
            <a:ext cx="561618" cy="2612868"/>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楕円 1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P150</a:t>
            </a:r>
            <a:endParaRPr kumimoji="1" lang="ja-JP" altLang="en-US" b="1" dirty="0"/>
          </a:p>
        </p:txBody>
      </p:sp>
    </p:spTree>
    <p:extLst>
      <p:ext uri="{BB962C8B-B14F-4D97-AF65-F5344CB8AC3E}">
        <p14:creationId xmlns:p14="http://schemas.microsoft.com/office/powerpoint/2010/main" val="19429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262261"/>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数値列の各平均値を計算（文字列の列は自動的に除外してくれる）</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df.mean()</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2" y="892929"/>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5-13</a:t>
            </a:r>
            <a:r>
              <a:rPr lang="ja-JP" altLang="en-US"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mean </a:t>
            </a:r>
            <a:r>
              <a:rPr lang="ja-JP" altLang="en-US" b="1">
                <a:solidFill>
                  <a:srgbClr val="000000"/>
                </a:solidFill>
                <a:latin typeface="Courier New" panose="02070309020205020404" pitchFamily="49" charset="0"/>
              </a:rPr>
              <a:t>メソッドで数値の列の平均値を計算</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499922" y="2610315"/>
            <a:ext cx="3417499" cy="1741610"/>
          </a:xfrm>
          <a:prstGeom prst="rect">
            <a:avLst/>
          </a:prstGeom>
        </p:spPr>
      </p:pic>
      <p:sp>
        <p:nvSpPr>
          <p:cNvPr id="5" name="正方形/長方形 4"/>
          <p:cNvSpPr/>
          <p:nvPr/>
        </p:nvSpPr>
        <p:spPr>
          <a:xfrm>
            <a:off x="3736107" y="3548560"/>
            <a:ext cx="5834742" cy="646331"/>
          </a:xfrm>
          <a:prstGeom prst="rect">
            <a:avLst/>
          </a:prstGeom>
          <a:solidFill>
            <a:schemeClr val="accent6">
              <a:lumMod val="40000"/>
              <a:lumOff val="60000"/>
            </a:schemeClr>
          </a:solidFill>
        </p:spPr>
        <p:txBody>
          <a:bodyPr wrap="square">
            <a:spAutoFit/>
          </a:bodyPr>
          <a:lstStyle/>
          <a:p>
            <a:r>
              <a:rPr lang="ja-JP" altLang="en-US" b="1" dirty="0">
                <a:solidFill>
                  <a:srgbClr val="000000"/>
                </a:solidFill>
                <a:effectLst/>
                <a:latin typeface="Courier New" panose="02070309020205020404" pitchFamily="49" charset="0"/>
              </a:rPr>
              <a:t>・結果はシリーズの形式</a:t>
            </a:r>
            <a:endParaRPr lang="en-US" altLang="ja-JP" b="1" dirty="0">
              <a:solidFill>
                <a:srgbClr val="000000"/>
              </a:solidFill>
              <a:effectLst/>
              <a:latin typeface="Courier New" panose="02070309020205020404" pitchFamily="49" charset="0"/>
            </a:endParaRPr>
          </a:p>
          <a:p>
            <a:r>
              <a:rPr lang="ja-JP" altLang="en-US" b="1" dirty="0">
                <a:solidFill>
                  <a:srgbClr val="000000"/>
                </a:solidFill>
                <a:latin typeface="Courier New" panose="02070309020205020404" pitchFamily="49" charset="0"/>
              </a:rPr>
              <a:t>・</a:t>
            </a:r>
            <a:r>
              <a:rPr lang="en-US" altLang="ja-JP" b="1" dirty="0" err="1">
                <a:solidFill>
                  <a:srgbClr val="000000"/>
                </a:solidFill>
                <a:latin typeface="Courier New" panose="02070309020205020404" pitchFamily="49" charset="0"/>
              </a:rPr>
              <a:t>NaN</a:t>
            </a:r>
            <a:r>
              <a:rPr lang="ja-JP" altLang="en-US" b="1" dirty="0">
                <a:solidFill>
                  <a:srgbClr val="000000"/>
                </a:solidFill>
                <a:latin typeface="Courier New" panose="02070309020205020404" pitchFamily="49" charset="0"/>
              </a:rPr>
              <a:t>が含まれているときは除外して計算してくれる。</a:t>
            </a:r>
            <a:endParaRPr lang="en-US" altLang="ja-JP" b="1" dirty="0">
              <a:solidFill>
                <a:srgbClr val="000000"/>
              </a:solidFill>
              <a:effectLst/>
              <a:latin typeface="Courier New" panose="02070309020205020404" pitchFamily="49" charset="0"/>
            </a:endParaRPr>
          </a:p>
        </p:txBody>
      </p:sp>
      <p:sp>
        <p:nvSpPr>
          <p:cNvPr id="6" name="ホームベース 5"/>
          <p:cNvSpPr/>
          <p:nvPr/>
        </p:nvSpPr>
        <p:spPr>
          <a:xfrm>
            <a:off x="369455" y="3103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５．２．６</a:t>
            </a:r>
            <a:endParaRPr kumimoji="1" lang="ja-JP" altLang="en-US" b="1" dirty="0"/>
          </a:p>
        </p:txBody>
      </p:sp>
      <p:sp>
        <p:nvSpPr>
          <p:cNvPr id="7" name="山形 6"/>
          <p:cNvSpPr/>
          <p:nvPr/>
        </p:nvSpPr>
        <p:spPr>
          <a:xfrm>
            <a:off x="1708723" y="3103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代表値の計算</a:t>
            </a:r>
          </a:p>
        </p:txBody>
      </p:sp>
      <p:sp>
        <p:nvSpPr>
          <p:cNvPr id="8" name="山形 7"/>
          <p:cNvSpPr/>
          <p:nvPr/>
        </p:nvSpPr>
        <p:spPr>
          <a:xfrm>
            <a:off x="5620323" y="31033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P150</a:t>
            </a:r>
            <a:r>
              <a:rPr kumimoji="1" lang="ja-JP" altLang="en-US" b="1" dirty="0">
                <a:solidFill>
                  <a:schemeClr val="bg1"/>
                </a:solidFill>
              </a:rPr>
              <a:t>～</a:t>
            </a:r>
            <a:r>
              <a:rPr kumimoji="1" lang="en-US" altLang="ja-JP" b="1" dirty="0">
                <a:solidFill>
                  <a:schemeClr val="bg1"/>
                </a:solidFill>
              </a:rPr>
              <a:t>P153</a:t>
            </a:r>
            <a:endParaRPr kumimoji="1" lang="ja-JP" altLang="en-US" b="1" dirty="0">
              <a:solidFill>
                <a:schemeClr val="bg1"/>
              </a:solidFill>
            </a:endParaRPr>
          </a:p>
        </p:txBody>
      </p:sp>
      <p:sp>
        <p:nvSpPr>
          <p:cNvPr id="9" name="正方形/長方形 8"/>
          <p:cNvSpPr/>
          <p:nvPr/>
        </p:nvSpPr>
        <p:spPr>
          <a:xfrm>
            <a:off x="499922" y="203778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正方形/長方形 9"/>
          <p:cNvSpPr/>
          <p:nvPr/>
        </p:nvSpPr>
        <p:spPr>
          <a:xfrm>
            <a:off x="499922" y="4887389"/>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がく片長さ列の平均値を計算</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がく片長さ</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].mean()</a:t>
            </a:r>
            <a:endParaRPr lang="en-US" altLang="ja-JP" b="1">
              <a:solidFill>
                <a:srgbClr val="000000"/>
              </a:solidFill>
              <a:effectLst/>
              <a:latin typeface="Courier New" panose="02070309020205020404" pitchFamily="49" charset="0"/>
            </a:endParaRPr>
          </a:p>
        </p:txBody>
      </p:sp>
      <p:sp>
        <p:nvSpPr>
          <p:cNvPr id="11" name="正方形/長方形 10"/>
          <p:cNvSpPr/>
          <p:nvPr/>
        </p:nvSpPr>
        <p:spPr>
          <a:xfrm>
            <a:off x="499922" y="4518057"/>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5-14</a:t>
            </a:r>
            <a:r>
              <a:rPr lang="ja-JP" altLang="en-US" b="1">
                <a:solidFill>
                  <a:srgbClr val="000000"/>
                </a:solidFill>
                <a:latin typeface="Courier New" panose="02070309020205020404" pitchFamily="49" charset="0"/>
              </a:rPr>
              <a:t> 特定の列だけを計算する</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pic>
        <p:nvPicPr>
          <p:cNvPr id="12" name="図 11"/>
          <p:cNvPicPr>
            <a:picLocks noChangeAspect="1"/>
          </p:cNvPicPr>
          <p:nvPr/>
        </p:nvPicPr>
        <p:blipFill>
          <a:blip r:embed="rId3"/>
          <a:stretch>
            <a:fillRect/>
          </a:stretch>
        </p:blipFill>
        <p:spPr>
          <a:xfrm>
            <a:off x="534654" y="6046326"/>
            <a:ext cx="3201453" cy="488892"/>
          </a:xfrm>
          <a:prstGeom prst="rect">
            <a:avLst/>
          </a:prstGeom>
        </p:spPr>
      </p:pic>
      <p:sp>
        <p:nvSpPr>
          <p:cNvPr id="13" name="正方形/長方形 12"/>
          <p:cNvSpPr/>
          <p:nvPr/>
        </p:nvSpPr>
        <p:spPr>
          <a:xfrm>
            <a:off x="499922" y="562019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4" name="楕円 1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P151</a:t>
            </a:r>
            <a:endParaRPr kumimoji="1" lang="ja-JP" altLang="en-US" b="1" dirty="0"/>
          </a:p>
        </p:txBody>
      </p:sp>
    </p:spTree>
    <p:extLst>
      <p:ext uri="{BB962C8B-B14F-4D97-AF65-F5344CB8AC3E}">
        <p14:creationId xmlns:p14="http://schemas.microsoft.com/office/powerpoint/2010/main" val="83708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986588586"/>
              </p:ext>
            </p:extLst>
          </p:nvPr>
        </p:nvGraphicFramePr>
        <p:xfrm>
          <a:off x="822037" y="1070648"/>
          <a:ext cx="8127999" cy="3337560"/>
        </p:xfrm>
        <a:graphic>
          <a:graphicData uri="http://schemas.openxmlformats.org/drawingml/2006/table">
            <a:tbl>
              <a:tblPr firstRow="1" bandRow="1">
                <a:tableStyleId>{5C22544A-7EE6-4342-B048-85BDC9FD1C3A}</a:tableStyleId>
              </a:tblPr>
              <a:tblGrid>
                <a:gridCol w="1142521">
                  <a:extLst>
                    <a:ext uri="{9D8B030D-6E8A-4147-A177-3AD203B41FA5}">
                      <a16:colId xmlns:a16="http://schemas.microsoft.com/office/drawing/2014/main" val="156361489"/>
                    </a:ext>
                  </a:extLst>
                </a:gridCol>
                <a:gridCol w="2449902">
                  <a:extLst>
                    <a:ext uri="{9D8B030D-6E8A-4147-A177-3AD203B41FA5}">
                      <a16:colId xmlns:a16="http://schemas.microsoft.com/office/drawing/2014/main" val="43169357"/>
                    </a:ext>
                  </a:extLst>
                </a:gridCol>
                <a:gridCol w="4535576">
                  <a:extLst>
                    <a:ext uri="{9D8B030D-6E8A-4147-A177-3AD203B41FA5}">
                      <a16:colId xmlns:a16="http://schemas.microsoft.com/office/drawing/2014/main" val="2168475950"/>
                    </a:ext>
                  </a:extLst>
                </a:gridCol>
              </a:tblGrid>
              <a:tr h="370840">
                <a:tc>
                  <a:txBody>
                    <a:bodyPr/>
                    <a:lstStyle/>
                    <a:p>
                      <a:pPr algn="ctr"/>
                      <a:r>
                        <a:rPr kumimoji="1" lang="ja-JP" altLang="en-US"/>
                        <a:t>代表値</a:t>
                      </a:r>
                    </a:p>
                  </a:txBody>
                  <a:tcPr/>
                </a:tc>
                <a:tc>
                  <a:txBody>
                    <a:bodyPr/>
                    <a:lstStyle/>
                    <a:p>
                      <a:pPr algn="ctr"/>
                      <a:r>
                        <a:rPr kumimoji="1" lang="ja-JP" altLang="en-US"/>
                        <a:t>メソッド名</a:t>
                      </a:r>
                    </a:p>
                  </a:txBody>
                  <a:tcPr/>
                </a:tc>
                <a:tc>
                  <a:txBody>
                    <a:bodyPr/>
                    <a:lstStyle/>
                    <a:p>
                      <a:pPr algn="ctr"/>
                      <a:r>
                        <a:rPr kumimoji="1" lang="ja-JP" altLang="en-US"/>
                        <a:t>利用例（</a:t>
                      </a:r>
                      <a:r>
                        <a:rPr kumimoji="1" lang="en-US" altLang="ja-JP"/>
                        <a:t>df</a:t>
                      </a:r>
                      <a:r>
                        <a:rPr kumimoji="1" lang="ja-JP" altLang="en-US"/>
                        <a:t>はデータフレーム変数）</a:t>
                      </a:r>
                    </a:p>
                  </a:txBody>
                  <a:tcPr/>
                </a:tc>
                <a:extLst>
                  <a:ext uri="{0D108BD9-81ED-4DB2-BD59-A6C34878D82A}">
                    <a16:rowId xmlns:a16="http://schemas.microsoft.com/office/drawing/2014/main" val="1279884723"/>
                  </a:ext>
                </a:extLst>
              </a:tr>
              <a:tr h="370840">
                <a:tc>
                  <a:txBody>
                    <a:bodyPr/>
                    <a:lstStyle/>
                    <a:p>
                      <a:r>
                        <a:rPr kumimoji="1" lang="ja-JP" altLang="en-US" b="1"/>
                        <a:t>平均値</a:t>
                      </a:r>
                    </a:p>
                  </a:txBody>
                  <a:tcPr/>
                </a:tc>
                <a:tc>
                  <a:txBody>
                    <a:bodyPr/>
                    <a:lstStyle/>
                    <a:p>
                      <a:r>
                        <a:rPr kumimoji="1" lang="en-US" altLang="ja-JP" b="1"/>
                        <a:t>mean</a:t>
                      </a:r>
                      <a:endParaRPr kumimoji="1" lang="ja-JP" altLang="en-US" b="1"/>
                    </a:p>
                  </a:txBody>
                  <a:tcPr/>
                </a:tc>
                <a:tc>
                  <a:txBody>
                    <a:bodyPr/>
                    <a:lstStyle/>
                    <a:p>
                      <a:r>
                        <a:rPr kumimoji="1" lang="en-US" altLang="ja-JP" b="1"/>
                        <a:t>df . mean( )</a:t>
                      </a:r>
                      <a:endParaRPr kumimoji="1" lang="ja-JP" altLang="en-US" b="1"/>
                    </a:p>
                  </a:txBody>
                  <a:tcPr/>
                </a:tc>
                <a:extLst>
                  <a:ext uri="{0D108BD9-81ED-4DB2-BD59-A6C34878D82A}">
                    <a16:rowId xmlns:a16="http://schemas.microsoft.com/office/drawing/2014/main" val="3609197094"/>
                  </a:ext>
                </a:extLst>
              </a:tr>
              <a:tr h="370840">
                <a:tc>
                  <a:txBody>
                    <a:bodyPr/>
                    <a:lstStyle/>
                    <a:p>
                      <a:r>
                        <a:rPr kumimoji="1" lang="ja-JP" altLang="en-US" b="1"/>
                        <a:t>分散</a:t>
                      </a:r>
                    </a:p>
                  </a:txBody>
                  <a:tcPr/>
                </a:tc>
                <a:tc>
                  <a:txBody>
                    <a:bodyPr/>
                    <a:lstStyle/>
                    <a:p>
                      <a:r>
                        <a:rPr kumimoji="1" lang="en-US" altLang="ja-JP" b="1"/>
                        <a:t>var</a:t>
                      </a:r>
                      <a:endParaRPr kumimoji="1" lang="ja-JP" altLang="en-US" b="1"/>
                    </a:p>
                  </a:txBody>
                  <a:tcPr/>
                </a:tc>
                <a:tc>
                  <a:txBody>
                    <a:bodyPr/>
                    <a:lstStyle/>
                    <a:p>
                      <a:r>
                        <a:rPr kumimoji="1" lang="en-US" altLang="ja-JP" b="1"/>
                        <a:t>df</a:t>
                      </a:r>
                      <a:r>
                        <a:rPr kumimoji="1" lang="en-US" altLang="ja-JP" b="1" baseline="0"/>
                        <a:t> . var( )</a:t>
                      </a:r>
                      <a:endParaRPr kumimoji="1" lang="ja-JP" altLang="en-US" b="1"/>
                    </a:p>
                  </a:txBody>
                  <a:tcPr/>
                </a:tc>
                <a:extLst>
                  <a:ext uri="{0D108BD9-81ED-4DB2-BD59-A6C34878D82A}">
                    <a16:rowId xmlns:a16="http://schemas.microsoft.com/office/drawing/2014/main" val="1567292690"/>
                  </a:ext>
                </a:extLst>
              </a:tr>
              <a:tr h="370840">
                <a:tc>
                  <a:txBody>
                    <a:bodyPr/>
                    <a:lstStyle/>
                    <a:p>
                      <a:r>
                        <a:rPr kumimoji="1" lang="ja-JP" altLang="en-US" b="1"/>
                        <a:t>標準偏差</a:t>
                      </a:r>
                    </a:p>
                  </a:txBody>
                  <a:tcPr/>
                </a:tc>
                <a:tc>
                  <a:txBody>
                    <a:bodyPr/>
                    <a:lstStyle/>
                    <a:p>
                      <a:r>
                        <a:rPr kumimoji="1" lang="en-US" altLang="ja-JP" b="1"/>
                        <a:t>std</a:t>
                      </a:r>
                      <a:endParaRPr kumimoji="1" lang="ja-JP" altLang="en-US" b="1"/>
                    </a:p>
                  </a:txBody>
                  <a:tcPr/>
                </a:tc>
                <a:tc>
                  <a:txBody>
                    <a:bodyPr/>
                    <a:lstStyle/>
                    <a:p>
                      <a:r>
                        <a:rPr kumimoji="1" lang="en-US" altLang="ja-JP" b="1"/>
                        <a:t>df . std( )</a:t>
                      </a:r>
                      <a:endParaRPr kumimoji="1" lang="ja-JP" altLang="en-US" b="1"/>
                    </a:p>
                  </a:txBody>
                  <a:tcPr/>
                </a:tc>
                <a:extLst>
                  <a:ext uri="{0D108BD9-81ED-4DB2-BD59-A6C34878D82A}">
                    <a16:rowId xmlns:a16="http://schemas.microsoft.com/office/drawing/2014/main" val="544787402"/>
                  </a:ext>
                </a:extLst>
              </a:tr>
              <a:tr h="370840">
                <a:tc>
                  <a:txBody>
                    <a:bodyPr/>
                    <a:lstStyle/>
                    <a:p>
                      <a:r>
                        <a:rPr kumimoji="1" lang="ja-JP" altLang="en-US" b="1"/>
                        <a:t>中央値</a:t>
                      </a:r>
                    </a:p>
                  </a:txBody>
                  <a:tcPr/>
                </a:tc>
                <a:tc>
                  <a:txBody>
                    <a:bodyPr/>
                    <a:lstStyle/>
                    <a:p>
                      <a:r>
                        <a:rPr kumimoji="1" lang="en-US" altLang="ja-JP" b="1"/>
                        <a:t>median</a:t>
                      </a:r>
                      <a:endParaRPr kumimoji="1" lang="ja-JP" altLang="en-US" b="1"/>
                    </a:p>
                  </a:txBody>
                  <a:tcPr/>
                </a:tc>
                <a:tc>
                  <a:txBody>
                    <a:bodyPr/>
                    <a:lstStyle/>
                    <a:p>
                      <a:r>
                        <a:rPr kumimoji="1" lang="en-US" altLang="ja-JP" b="1"/>
                        <a:t>df . median( )</a:t>
                      </a:r>
                      <a:endParaRPr kumimoji="1" lang="ja-JP" altLang="en-US" b="1"/>
                    </a:p>
                  </a:txBody>
                  <a:tcPr/>
                </a:tc>
                <a:extLst>
                  <a:ext uri="{0D108BD9-81ED-4DB2-BD59-A6C34878D82A}">
                    <a16:rowId xmlns:a16="http://schemas.microsoft.com/office/drawing/2014/main" val="2188856772"/>
                  </a:ext>
                </a:extLst>
              </a:tr>
              <a:tr h="370840">
                <a:tc>
                  <a:txBody>
                    <a:bodyPr/>
                    <a:lstStyle/>
                    <a:p>
                      <a:r>
                        <a:rPr kumimoji="1" lang="ja-JP" altLang="en-US" b="1"/>
                        <a:t>合計</a:t>
                      </a:r>
                    </a:p>
                  </a:txBody>
                  <a:tcPr/>
                </a:tc>
                <a:tc>
                  <a:txBody>
                    <a:bodyPr/>
                    <a:lstStyle/>
                    <a:p>
                      <a:r>
                        <a:rPr kumimoji="1" lang="en-US" altLang="ja-JP" b="1"/>
                        <a:t>sum</a:t>
                      </a:r>
                      <a:endParaRPr kumimoji="1" lang="ja-JP" altLang="en-US" b="1"/>
                    </a:p>
                  </a:txBody>
                  <a:tcPr/>
                </a:tc>
                <a:tc>
                  <a:txBody>
                    <a:bodyPr/>
                    <a:lstStyle/>
                    <a:p>
                      <a:r>
                        <a:rPr kumimoji="1" lang="en-US" altLang="ja-JP" b="1"/>
                        <a:t>df . sum( )</a:t>
                      </a:r>
                      <a:endParaRPr kumimoji="1" lang="ja-JP" altLang="en-US" b="1"/>
                    </a:p>
                  </a:txBody>
                  <a:tcPr/>
                </a:tc>
                <a:extLst>
                  <a:ext uri="{0D108BD9-81ED-4DB2-BD59-A6C34878D82A}">
                    <a16:rowId xmlns:a16="http://schemas.microsoft.com/office/drawing/2014/main" val="1352342665"/>
                  </a:ext>
                </a:extLst>
              </a:tr>
              <a:tr h="370840">
                <a:tc>
                  <a:txBody>
                    <a:bodyPr/>
                    <a:lstStyle/>
                    <a:p>
                      <a:r>
                        <a:rPr kumimoji="1" lang="ja-JP" altLang="en-US" b="1"/>
                        <a:t>最大値</a:t>
                      </a:r>
                    </a:p>
                  </a:txBody>
                  <a:tcPr/>
                </a:tc>
                <a:tc>
                  <a:txBody>
                    <a:bodyPr/>
                    <a:lstStyle/>
                    <a:p>
                      <a:r>
                        <a:rPr kumimoji="1" lang="en-US" altLang="ja-JP" b="1"/>
                        <a:t>max</a:t>
                      </a:r>
                      <a:endParaRPr kumimoji="1" lang="ja-JP" altLang="en-US" b="1"/>
                    </a:p>
                  </a:txBody>
                  <a:tcPr/>
                </a:tc>
                <a:tc>
                  <a:txBody>
                    <a:bodyPr/>
                    <a:lstStyle/>
                    <a:p>
                      <a:r>
                        <a:rPr kumimoji="1" lang="en-US" altLang="ja-JP" b="1"/>
                        <a:t>df . max( )</a:t>
                      </a:r>
                      <a:endParaRPr kumimoji="1" lang="ja-JP" altLang="en-US" b="1"/>
                    </a:p>
                  </a:txBody>
                  <a:tcPr/>
                </a:tc>
                <a:extLst>
                  <a:ext uri="{0D108BD9-81ED-4DB2-BD59-A6C34878D82A}">
                    <a16:rowId xmlns:a16="http://schemas.microsoft.com/office/drawing/2014/main" val="1476377493"/>
                  </a:ext>
                </a:extLst>
              </a:tr>
              <a:tr h="370840">
                <a:tc>
                  <a:txBody>
                    <a:bodyPr/>
                    <a:lstStyle/>
                    <a:p>
                      <a:r>
                        <a:rPr kumimoji="1" lang="ja-JP" altLang="en-US" b="1"/>
                        <a:t>最小値</a:t>
                      </a:r>
                    </a:p>
                  </a:txBody>
                  <a:tcPr/>
                </a:tc>
                <a:tc>
                  <a:txBody>
                    <a:bodyPr/>
                    <a:lstStyle/>
                    <a:p>
                      <a:r>
                        <a:rPr kumimoji="1" lang="en-US" altLang="ja-JP" b="1"/>
                        <a:t>min</a:t>
                      </a:r>
                      <a:endParaRPr kumimoji="1" lang="ja-JP" altLang="en-US" b="1"/>
                    </a:p>
                  </a:txBody>
                  <a:tcPr/>
                </a:tc>
                <a:tc>
                  <a:txBody>
                    <a:bodyPr/>
                    <a:lstStyle/>
                    <a:p>
                      <a:r>
                        <a:rPr kumimoji="1" lang="en-US" altLang="ja-JP" b="1"/>
                        <a:t>df</a:t>
                      </a:r>
                      <a:r>
                        <a:rPr kumimoji="1" lang="en-US" altLang="ja-JP" b="1" baseline="0"/>
                        <a:t> . min( )</a:t>
                      </a:r>
                      <a:endParaRPr kumimoji="1" lang="ja-JP" altLang="en-US" b="1"/>
                    </a:p>
                  </a:txBody>
                  <a:tcPr/>
                </a:tc>
                <a:extLst>
                  <a:ext uri="{0D108BD9-81ED-4DB2-BD59-A6C34878D82A}">
                    <a16:rowId xmlns:a16="http://schemas.microsoft.com/office/drawing/2014/main" val="2666250760"/>
                  </a:ext>
                </a:extLst>
              </a:tr>
              <a:tr h="370840">
                <a:tc>
                  <a:txBody>
                    <a:bodyPr/>
                    <a:lstStyle/>
                    <a:p>
                      <a:r>
                        <a:rPr kumimoji="1" lang="ja-JP" altLang="en-US" b="1"/>
                        <a:t>最頻値</a:t>
                      </a:r>
                    </a:p>
                  </a:txBody>
                  <a:tcPr/>
                </a:tc>
                <a:tc>
                  <a:txBody>
                    <a:bodyPr/>
                    <a:lstStyle/>
                    <a:p>
                      <a:r>
                        <a:rPr kumimoji="1" lang="en-US" altLang="ja-JP" b="1"/>
                        <a:t>mode</a:t>
                      </a:r>
                      <a:endParaRPr kumimoji="1" lang="ja-JP" altLang="en-US" b="1"/>
                    </a:p>
                  </a:txBody>
                  <a:tcPr/>
                </a:tc>
                <a:tc>
                  <a:txBody>
                    <a:bodyPr/>
                    <a:lstStyle/>
                    <a:p>
                      <a:r>
                        <a:rPr kumimoji="1" lang="en-US" altLang="ja-JP" b="1" dirty="0" err="1"/>
                        <a:t>df</a:t>
                      </a:r>
                      <a:r>
                        <a:rPr kumimoji="1" lang="en-US" altLang="ja-JP" b="1" dirty="0"/>
                        <a:t> . mode( )</a:t>
                      </a:r>
                      <a:endParaRPr kumimoji="1" lang="ja-JP" altLang="en-US" b="1" dirty="0"/>
                    </a:p>
                  </a:txBody>
                  <a:tcPr/>
                </a:tc>
                <a:extLst>
                  <a:ext uri="{0D108BD9-81ED-4DB2-BD59-A6C34878D82A}">
                    <a16:rowId xmlns:a16="http://schemas.microsoft.com/office/drawing/2014/main" val="2304729390"/>
                  </a:ext>
                </a:extLst>
              </a:tr>
            </a:tbl>
          </a:graphicData>
        </a:graphic>
      </p:graphicFrame>
      <p:sp>
        <p:nvSpPr>
          <p:cNvPr id="3" name="ホームベース 2"/>
          <p:cNvSpPr/>
          <p:nvPr/>
        </p:nvSpPr>
        <p:spPr>
          <a:xfrm>
            <a:off x="822038" y="485821"/>
            <a:ext cx="3879272"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主な統計指標の計算方法</a:t>
            </a:r>
            <a:endParaRPr kumimoji="1" lang="ja-JP" altLang="en-US" b="1" dirty="0"/>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P152</a:t>
            </a:r>
            <a:endParaRPr kumimoji="1" lang="ja-JP" altLang="en-US" b="1" dirty="0"/>
          </a:p>
        </p:txBody>
      </p:sp>
    </p:spTree>
    <p:extLst>
      <p:ext uri="{BB962C8B-B14F-4D97-AF65-F5344CB8AC3E}">
        <p14:creationId xmlns:p14="http://schemas.microsoft.com/office/powerpoint/2010/main" val="1116659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7821433"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df.std()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各列の標準偏差</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99922" y="698965"/>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5-15</a:t>
            </a:r>
            <a:r>
              <a:rPr lang="ja-JP" altLang="en-US" b="1">
                <a:solidFill>
                  <a:srgbClr val="000000"/>
                </a:solidFill>
                <a:latin typeface="Courier New" panose="02070309020205020404" pitchFamily="49" charset="0"/>
              </a:rPr>
              <a:t> 標準偏差の計算</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435267" y="2314961"/>
            <a:ext cx="3458879" cy="1721243"/>
          </a:xfrm>
          <a:prstGeom prst="rect">
            <a:avLst/>
          </a:prstGeom>
        </p:spPr>
      </p:pic>
      <p:sp>
        <p:nvSpPr>
          <p:cNvPr id="5" name="正方形/長方形 4"/>
          <p:cNvSpPr/>
          <p:nvPr/>
        </p:nvSpPr>
        <p:spPr>
          <a:xfrm>
            <a:off x="499922" y="180696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P152</a:t>
            </a:r>
            <a:endParaRPr kumimoji="1" lang="ja-JP" altLang="en-US" b="1" dirty="0"/>
          </a:p>
        </p:txBody>
      </p:sp>
    </p:spTree>
    <p:extLst>
      <p:ext uri="{BB962C8B-B14F-4D97-AF65-F5344CB8AC3E}">
        <p14:creationId xmlns:p14="http://schemas.microsoft.com/office/powerpoint/2010/main" val="117722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7821433" cy="2585323"/>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 = pd.read_csv(</a:t>
            </a:r>
            <a:r>
              <a:rPr lang="en-US" altLang="ja-JP" b="1">
                <a:solidFill>
                  <a:srgbClr val="A31515"/>
                </a:solidFill>
                <a:latin typeface="Courier New" panose="02070309020205020404" pitchFamily="49" charset="0"/>
              </a:rPr>
              <a:t>'iris.csv'</a:t>
            </a:r>
            <a:r>
              <a:rPr lang="en-US" altLang="ja-JP" b="1">
                <a:solidFill>
                  <a:srgbClr val="000000"/>
                </a:solidFill>
                <a:latin typeface="Courier New" panose="02070309020205020404" pitchFamily="49" charset="0"/>
              </a:rPr>
              <a:t>)</a:t>
            </a:r>
          </a:p>
          <a:p>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各列の平均値を計算して、</a:t>
            </a:r>
            <a:r>
              <a:rPr lang="en-US" altLang="ja-JP" b="1">
                <a:solidFill>
                  <a:srgbClr val="008000"/>
                </a:solidFill>
                <a:latin typeface="Courier New" panose="02070309020205020404" pitchFamily="49" charset="0"/>
              </a:rPr>
              <a:t>colmean</a:t>
            </a:r>
            <a:r>
              <a:rPr lang="ja-JP" altLang="en-US" b="1">
                <a:solidFill>
                  <a:srgbClr val="008000"/>
                </a:solidFill>
                <a:latin typeface="Courier New" panose="02070309020205020404" pitchFamily="49" charset="0"/>
              </a:rPr>
              <a:t>に代入</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colmean = df.mean()</a:t>
            </a:r>
          </a:p>
          <a:p>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平均値で欠損値を穴埋めして</a:t>
            </a:r>
            <a:r>
              <a:rPr lang="en-US" altLang="ja-JP" b="1">
                <a:solidFill>
                  <a:srgbClr val="008000"/>
                </a:solidFill>
                <a:latin typeface="Courier New" panose="02070309020205020404" pitchFamily="49" charset="0"/>
              </a:rPr>
              <a:t>df2</a:t>
            </a:r>
            <a:r>
              <a:rPr lang="ja-JP" altLang="en-US" b="1">
                <a:solidFill>
                  <a:srgbClr val="008000"/>
                </a:solidFill>
                <a:latin typeface="Courier New" panose="02070309020205020404" pitchFamily="49" charset="0"/>
              </a:rPr>
              <a:t>に代入</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 = df.fillna(colmean)</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欠損値があるか確認</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df2.isnull().</a:t>
            </a:r>
            <a:r>
              <a:rPr lang="en-US" altLang="ja-JP" b="1">
                <a:solidFill>
                  <a:srgbClr val="795E26"/>
                </a:solidFill>
                <a:latin typeface="Courier New" panose="02070309020205020404" pitchFamily="49" charset="0"/>
              </a:rPr>
              <a:t>any</a:t>
            </a:r>
            <a:r>
              <a:rPr lang="en-US" altLang="ja-JP" b="1">
                <a:solidFill>
                  <a:srgbClr val="000000"/>
                </a:solidFill>
                <a:latin typeface="Courier New" panose="02070309020205020404" pitchFamily="49" charset="0"/>
              </a:rPr>
              <a:t>(axis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2" y="698965"/>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5-16</a:t>
            </a:r>
            <a:r>
              <a:rPr lang="ja-JP" altLang="en-US" b="1">
                <a:solidFill>
                  <a:srgbClr val="000000"/>
                </a:solidFill>
                <a:latin typeface="Courier New" panose="02070309020205020404" pitchFamily="49" charset="0"/>
              </a:rPr>
              <a:t> 平均値を求めてデータフレームの欠損値と置き換える</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4" name="四角形吹き出し 3"/>
          <p:cNvSpPr/>
          <p:nvPr/>
        </p:nvSpPr>
        <p:spPr>
          <a:xfrm>
            <a:off x="5250687" y="2626636"/>
            <a:ext cx="3323970" cy="486409"/>
          </a:xfrm>
          <a:prstGeom prst="wedgeRectCallout">
            <a:avLst>
              <a:gd name="adj1" fmla="val -89073"/>
              <a:gd name="adj2" fmla="val 1085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各列の平均値で穴埋めする</a:t>
            </a:r>
            <a:endParaRPr kumimoji="1" lang="en-US" altLang="ja-JP" b="1" dirty="0">
              <a:solidFill>
                <a:schemeClr val="tx1"/>
              </a:solidFill>
            </a:endParaRPr>
          </a:p>
        </p:txBody>
      </p:sp>
      <p:sp>
        <p:nvSpPr>
          <p:cNvPr id="5" name="四角形吹き出し 4"/>
          <p:cNvSpPr/>
          <p:nvPr/>
        </p:nvSpPr>
        <p:spPr>
          <a:xfrm>
            <a:off x="5722263" y="1528206"/>
            <a:ext cx="4310257" cy="671530"/>
          </a:xfrm>
          <a:prstGeom prst="wedgeRectCallout">
            <a:avLst>
              <a:gd name="adj1" fmla="val -80867"/>
              <a:gd name="adj2" fmla="val -9062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コード</a:t>
            </a:r>
            <a:r>
              <a:rPr kumimoji="1" lang="en-US" altLang="ja-JP" b="1">
                <a:solidFill>
                  <a:schemeClr val="tx1"/>
                </a:solidFill>
              </a:rPr>
              <a:t>5-12 </a:t>
            </a:r>
            <a:r>
              <a:rPr kumimoji="1" lang="ja-JP" altLang="en-US" b="1">
                <a:solidFill>
                  <a:schemeClr val="tx1"/>
                </a:solidFill>
              </a:rPr>
              <a:t>で、欠損値を０で</a:t>
            </a:r>
            <a:endParaRPr kumimoji="1" lang="en-US" altLang="ja-JP" b="1">
              <a:solidFill>
                <a:schemeClr val="tx1"/>
              </a:solidFill>
            </a:endParaRPr>
          </a:p>
          <a:p>
            <a:pPr algn="ctr"/>
            <a:r>
              <a:rPr kumimoji="1" lang="ja-JP" altLang="en-US" b="1">
                <a:solidFill>
                  <a:schemeClr val="tx1"/>
                </a:solidFill>
              </a:rPr>
              <a:t>置き換えてしまったので、読み直す</a:t>
            </a:r>
            <a:endParaRPr kumimoji="1" lang="en-US" altLang="ja-JP" b="1" dirty="0">
              <a:solidFill>
                <a:schemeClr val="tx1"/>
              </a:solidFill>
            </a:endParaRPr>
          </a:p>
        </p:txBody>
      </p:sp>
      <p:pic>
        <p:nvPicPr>
          <p:cNvPr id="6" name="図 5"/>
          <p:cNvPicPr>
            <a:picLocks noChangeAspect="1"/>
          </p:cNvPicPr>
          <p:nvPr/>
        </p:nvPicPr>
        <p:blipFill>
          <a:blip r:embed="rId2"/>
          <a:stretch>
            <a:fillRect/>
          </a:stretch>
        </p:blipFill>
        <p:spPr>
          <a:xfrm>
            <a:off x="476025" y="4226152"/>
            <a:ext cx="3140425" cy="2320425"/>
          </a:xfrm>
          <a:prstGeom prst="rect">
            <a:avLst/>
          </a:prstGeom>
        </p:spPr>
      </p:pic>
      <p:sp>
        <p:nvSpPr>
          <p:cNvPr id="7" name="正方形/長方形 6"/>
          <p:cNvSpPr/>
          <p:nvPr/>
        </p:nvSpPr>
        <p:spPr>
          <a:xfrm>
            <a:off x="499922" y="381975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正方形/長方形 7"/>
          <p:cNvSpPr/>
          <p:nvPr/>
        </p:nvSpPr>
        <p:spPr>
          <a:xfrm>
            <a:off x="4064335" y="4425783"/>
            <a:ext cx="3315855" cy="96058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欠損値を</a:t>
            </a:r>
            <a:endParaRPr kumimoji="1" lang="en-US" altLang="ja-JP" b="1" dirty="0"/>
          </a:p>
          <a:p>
            <a:pPr algn="ctr"/>
            <a:r>
              <a:rPr lang="ja-JP" altLang="en-US" b="1" dirty="0"/>
              <a:t>削除するか、穴埋めするか</a:t>
            </a:r>
            <a:endParaRPr kumimoji="1" lang="ja-JP" altLang="en-US" b="1" dirty="0"/>
          </a:p>
        </p:txBody>
      </p:sp>
      <p:sp>
        <p:nvSpPr>
          <p:cNvPr id="9" name="右矢印 8"/>
          <p:cNvSpPr/>
          <p:nvPr/>
        </p:nvSpPr>
        <p:spPr>
          <a:xfrm>
            <a:off x="7508555" y="4448873"/>
            <a:ext cx="812800" cy="9144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449720" y="4402692"/>
            <a:ext cx="2504607" cy="96058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トライ＆エラー</a:t>
            </a:r>
            <a:endParaRPr kumimoji="1" lang="en-US" altLang="ja-JP" b="1" dirty="0"/>
          </a:p>
          <a:p>
            <a:pPr algn="ctr"/>
            <a:r>
              <a:rPr lang="ja-JP" altLang="en-US" b="1" dirty="0"/>
              <a:t>で対応する</a:t>
            </a:r>
            <a:endParaRPr lang="en-US" altLang="ja-JP" b="1" dirty="0"/>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P152</a:t>
            </a:r>
            <a:endParaRPr kumimoji="1" lang="ja-JP" altLang="en-US" b="1" dirty="0"/>
          </a:p>
        </p:txBody>
      </p:sp>
    </p:spTree>
    <p:extLst>
      <p:ext uri="{BB962C8B-B14F-4D97-AF65-F5344CB8AC3E}">
        <p14:creationId xmlns:p14="http://schemas.microsoft.com/office/powerpoint/2010/main" val="1446376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83049" y="1576297"/>
            <a:ext cx="7821433" cy="1200329"/>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xcol =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がく片長さ</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がく片幅</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花弁長さ</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花弁幅</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p>
          <a:p>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x = df2[xcol]</a:t>
            </a:r>
          </a:p>
          <a:p>
            <a:r>
              <a:rPr lang="en-US" altLang="ja-JP" b="1">
                <a:solidFill>
                  <a:srgbClr val="000000"/>
                </a:solidFill>
                <a:latin typeface="Courier New" panose="02070309020205020404" pitchFamily="49" charset="0"/>
              </a:rPr>
              <a:t>t = df2[</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種類</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83049" y="1206965"/>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5-16</a:t>
            </a:r>
            <a:r>
              <a:rPr lang="ja-JP" altLang="en-US" b="1">
                <a:solidFill>
                  <a:srgbClr val="000000"/>
                </a:solidFill>
                <a:latin typeface="Courier New" panose="02070309020205020404" pitchFamily="49" charset="0"/>
              </a:rPr>
              <a:t> 特徴量と正解データを変数に代入</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4" name="ホームベース 3"/>
          <p:cNvSpPr/>
          <p:nvPr/>
        </p:nvSpPr>
        <p:spPr>
          <a:xfrm>
            <a:off x="369455" y="3103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５．２．７</a:t>
            </a:r>
            <a:endParaRPr kumimoji="1" lang="ja-JP" altLang="en-US" b="1" dirty="0"/>
          </a:p>
        </p:txBody>
      </p:sp>
      <p:sp>
        <p:nvSpPr>
          <p:cNvPr id="5" name="山形 4"/>
          <p:cNvSpPr/>
          <p:nvPr/>
        </p:nvSpPr>
        <p:spPr>
          <a:xfrm>
            <a:off x="1708723" y="3103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特徴量と正解データを変数に代入</a:t>
            </a:r>
          </a:p>
        </p:txBody>
      </p:sp>
      <p:sp>
        <p:nvSpPr>
          <p:cNvPr id="6" name="山形 5"/>
          <p:cNvSpPr/>
          <p:nvPr/>
        </p:nvSpPr>
        <p:spPr>
          <a:xfrm>
            <a:off x="5620323" y="310330"/>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P154</a:t>
            </a:r>
            <a:endParaRPr kumimoji="1" lang="ja-JP" altLang="en-US" b="1" dirty="0">
              <a:solidFill>
                <a:schemeClr val="bg1"/>
              </a:solidFill>
            </a:endParaRPr>
          </a:p>
        </p:txBody>
      </p:sp>
      <p:sp>
        <p:nvSpPr>
          <p:cNvPr id="7" name="テキスト ボックス 6"/>
          <p:cNvSpPr txBox="1"/>
          <p:nvPr/>
        </p:nvSpPr>
        <p:spPr>
          <a:xfrm>
            <a:off x="583049" y="3618551"/>
            <a:ext cx="8660169" cy="2062103"/>
          </a:xfrm>
          <a:prstGeom prst="rect">
            <a:avLst/>
          </a:prstGeom>
          <a:solidFill>
            <a:schemeClr val="accent4">
              <a:lumMod val="20000"/>
              <a:lumOff val="80000"/>
            </a:schemeClr>
          </a:solidFill>
        </p:spPr>
        <p:txBody>
          <a:bodyPr wrap="square" rtlCol="0">
            <a:spAutoFit/>
          </a:bodyPr>
          <a:lstStyle/>
          <a:p>
            <a:r>
              <a:rPr lang="ja-JP" altLang="en-US" sz="2000" b="1"/>
              <a:t>この節のポイント</a:t>
            </a:r>
            <a:endParaRPr kumimoji="1" lang="en-US" altLang="ja-JP" sz="2000" b="1" dirty="0"/>
          </a:p>
          <a:p>
            <a:endParaRPr lang="en-US" altLang="ja-JP" dirty="0"/>
          </a:p>
          <a:p>
            <a:r>
              <a:rPr lang="ja-JP" altLang="en-US" b="1">
                <a:solidFill>
                  <a:srgbClr val="0070C0"/>
                </a:solidFill>
              </a:rPr>
              <a:t>・利用データに対して、はじめに欠損値があるかを確認する。</a:t>
            </a:r>
            <a:endParaRPr lang="en-US" altLang="ja-JP" b="1">
              <a:solidFill>
                <a:srgbClr val="0070C0"/>
              </a:solidFill>
            </a:endParaRPr>
          </a:p>
          <a:p>
            <a:r>
              <a:rPr lang="ja-JP" altLang="en-US" b="1">
                <a:solidFill>
                  <a:srgbClr val="0070C0"/>
                </a:solidFill>
              </a:rPr>
              <a:t>・欠損値の対応は、削除か別の値で穴埋めする。</a:t>
            </a:r>
            <a:endParaRPr lang="en-US" altLang="ja-JP" b="1">
              <a:solidFill>
                <a:srgbClr val="0070C0"/>
              </a:solidFill>
            </a:endParaRPr>
          </a:p>
          <a:p>
            <a:r>
              <a:rPr lang="ja-JP" altLang="en-US" b="1">
                <a:solidFill>
                  <a:srgbClr val="0070C0"/>
                </a:solidFill>
              </a:rPr>
              <a:t>・穴埋めは、数値の場合、平均値や中央値で行う。</a:t>
            </a:r>
            <a:endParaRPr lang="en-US" altLang="ja-JP" b="1">
              <a:solidFill>
                <a:srgbClr val="0070C0"/>
              </a:solidFill>
            </a:endParaRPr>
          </a:p>
          <a:p>
            <a:r>
              <a:rPr lang="ja-JP" altLang="en-US" b="1">
                <a:solidFill>
                  <a:srgbClr val="0070C0"/>
                </a:solidFill>
              </a:rPr>
              <a:t>・穴埋めは、文字列の場合、最頻値で穴埋めする。</a:t>
            </a:r>
            <a:endParaRPr lang="en-US" altLang="ja-JP" b="1">
              <a:solidFill>
                <a:srgbClr val="0070C0"/>
              </a:solidFill>
            </a:endParaRPr>
          </a:p>
          <a:p>
            <a:r>
              <a:rPr lang="ja-JP" altLang="en-US" b="1">
                <a:solidFill>
                  <a:srgbClr val="0070C0"/>
                </a:solidFill>
              </a:rPr>
              <a:t>・データフレームでは、平均値や標準偏差などさまざまな代表値を計算できる。</a:t>
            </a:r>
            <a:endParaRPr lang="en-US" altLang="ja-JP" b="1" dirty="0">
              <a:solidFill>
                <a:srgbClr val="0070C0"/>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P154</a:t>
            </a:r>
            <a:endParaRPr kumimoji="1" lang="ja-JP" altLang="en-US" b="1" dirty="0"/>
          </a:p>
        </p:txBody>
      </p:sp>
    </p:spTree>
    <p:extLst>
      <p:ext uri="{BB962C8B-B14F-4D97-AF65-F5344CB8AC3E}">
        <p14:creationId xmlns:p14="http://schemas.microsoft.com/office/powerpoint/2010/main" val="2701168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63420" y="1981848"/>
            <a:ext cx="1616364" cy="369332"/>
          </a:xfrm>
          <a:prstGeom prst="rect">
            <a:avLst/>
          </a:prstGeom>
          <a:solidFill>
            <a:schemeClr val="accent6">
              <a:lumMod val="40000"/>
              <a:lumOff val="60000"/>
            </a:schemeClr>
          </a:solidFill>
        </p:spPr>
        <p:txBody>
          <a:bodyPr wrap="square" rtlCol="0">
            <a:spAutoFit/>
          </a:bodyPr>
          <a:lstStyle/>
          <a:p>
            <a:r>
              <a:rPr lang="ja-JP" altLang="en-US" b="1" dirty="0"/>
              <a:t>アヤメの分類</a:t>
            </a:r>
            <a:endParaRPr kumimoji="1" lang="ja-JP" altLang="en-US" b="1" dirty="0"/>
          </a:p>
        </p:txBody>
      </p:sp>
      <p:sp>
        <p:nvSpPr>
          <p:cNvPr id="4" name="テキスト ボックス 3"/>
          <p:cNvSpPr txBox="1"/>
          <p:nvPr/>
        </p:nvSpPr>
        <p:spPr>
          <a:xfrm>
            <a:off x="3006434" y="1843348"/>
            <a:ext cx="2618508" cy="646331"/>
          </a:xfrm>
          <a:prstGeom prst="rect">
            <a:avLst/>
          </a:prstGeom>
          <a:solidFill>
            <a:schemeClr val="accent6">
              <a:lumMod val="40000"/>
              <a:lumOff val="60000"/>
            </a:schemeClr>
          </a:solidFill>
        </p:spPr>
        <p:txBody>
          <a:bodyPr wrap="square" rtlCol="0">
            <a:spAutoFit/>
          </a:bodyPr>
          <a:lstStyle/>
          <a:p>
            <a:pPr algn="ctr"/>
            <a:r>
              <a:rPr lang="ja-JP" altLang="en-US" b="1" dirty="0"/>
              <a:t>決定木</a:t>
            </a:r>
            <a:endParaRPr lang="en-US" altLang="ja-JP" b="1" dirty="0"/>
          </a:p>
          <a:p>
            <a:pPr algn="ctr"/>
            <a:r>
              <a:rPr kumimoji="1" lang="ja-JP" altLang="en-US" b="1" dirty="0"/>
              <a:t>という分析手法を使う</a:t>
            </a:r>
          </a:p>
        </p:txBody>
      </p:sp>
      <p:sp>
        <p:nvSpPr>
          <p:cNvPr id="5" name="楕円 4"/>
          <p:cNvSpPr/>
          <p:nvPr/>
        </p:nvSpPr>
        <p:spPr>
          <a:xfrm>
            <a:off x="4128656" y="3440606"/>
            <a:ext cx="2475345" cy="10621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決定木モデル</a:t>
            </a:r>
            <a:endParaRPr kumimoji="1" lang="en-US" altLang="ja-JP" b="1" dirty="0"/>
          </a:p>
          <a:p>
            <a:pPr algn="ctr"/>
            <a:r>
              <a:rPr lang="ja-JP" altLang="en-US" b="1" dirty="0"/>
              <a:t>初期状態</a:t>
            </a:r>
            <a:endParaRPr kumimoji="1" lang="ja-JP" altLang="en-US" b="1" dirty="0"/>
          </a:p>
        </p:txBody>
      </p:sp>
      <p:sp>
        <p:nvSpPr>
          <p:cNvPr id="6" name="ホームベース 5"/>
          <p:cNvSpPr/>
          <p:nvPr/>
        </p:nvSpPr>
        <p:spPr>
          <a:xfrm>
            <a:off x="443345" y="37115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５．３</a:t>
            </a:r>
            <a:endParaRPr kumimoji="1" lang="ja-JP" altLang="en-US" b="1" dirty="0"/>
          </a:p>
        </p:txBody>
      </p:sp>
      <p:sp>
        <p:nvSpPr>
          <p:cNvPr id="7" name="山形 6"/>
          <p:cNvSpPr/>
          <p:nvPr/>
        </p:nvSpPr>
        <p:spPr>
          <a:xfrm>
            <a:off x="1782613" y="37115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モデルの作成と学習</a:t>
            </a:r>
            <a:endParaRPr kumimoji="1" lang="ja-JP" altLang="en-US" b="1" dirty="0">
              <a:solidFill>
                <a:schemeClr val="bg1"/>
              </a:solidFill>
            </a:endParaRPr>
          </a:p>
        </p:txBody>
      </p:sp>
      <p:sp>
        <p:nvSpPr>
          <p:cNvPr id="8" name="山形 7"/>
          <p:cNvSpPr/>
          <p:nvPr/>
        </p:nvSpPr>
        <p:spPr>
          <a:xfrm>
            <a:off x="5694213" y="37115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P155</a:t>
            </a:r>
            <a:r>
              <a:rPr kumimoji="1" lang="ja-JP" altLang="en-US" b="1" dirty="0">
                <a:solidFill>
                  <a:schemeClr val="bg1"/>
                </a:solidFill>
              </a:rPr>
              <a:t>～</a:t>
            </a:r>
            <a:r>
              <a:rPr kumimoji="1" lang="en-US" altLang="ja-JP" b="1" dirty="0">
                <a:solidFill>
                  <a:schemeClr val="bg1"/>
                </a:solidFill>
              </a:rPr>
              <a:t>P163</a:t>
            </a:r>
            <a:endParaRPr kumimoji="1" lang="ja-JP" altLang="en-US" b="1" dirty="0">
              <a:solidFill>
                <a:schemeClr val="bg1"/>
              </a:solidFill>
            </a:endParaRPr>
          </a:p>
        </p:txBody>
      </p:sp>
      <p:sp>
        <p:nvSpPr>
          <p:cNvPr id="9" name="ホームベース 8"/>
          <p:cNvSpPr/>
          <p:nvPr/>
        </p:nvSpPr>
        <p:spPr>
          <a:xfrm>
            <a:off x="443345" y="92493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５．３．１</a:t>
            </a:r>
            <a:endParaRPr kumimoji="1" lang="ja-JP" altLang="en-US" b="1" dirty="0"/>
          </a:p>
        </p:txBody>
      </p:sp>
      <p:sp>
        <p:nvSpPr>
          <p:cNvPr id="10" name="山形 9"/>
          <p:cNvSpPr/>
          <p:nvPr/>
        </p:nvSpPr>
        <p:spPr>
          <a:xfrm>
            <a:off x="1782613" y="92493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決定木の概要</a:t>
            </a:r>
            <a:endParaRPr kumimoji="1" lang="ja-JP" altLang="en-US" b="1" dirty="0">
              <a:solidFill>
                <a:schemeClr val="bg1"/>
              </a:solidFill>
            </a:endParaRPr>
          </a:p>
        </p:txBody>
      </p:sp>
      <p:sp>
        <p:nvSpPr>
          <p:cNvPr id="11" name="山形 10"/>
          <p:cNvSpPr/>
          <p:nvPr/>
        </p:nvSpPr>
        <p:spPr>
          <a:xfrm>
            <a:off x="5694213" y="92493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P155</a:t>
            </a:r>
            <a:r>
              <a:rPr kumimoji="1" lang="ja-JP" altLang="en-US" b="1" dirty="0">
                <a:solidFill>
                  <a:schemeClr val="bg1"/>
                </a:solidFill>
              </a:rPr>
              <a:t>～</a:t>
            </a:r>
            <a:r>
              <a:rPr kumimoji="1" lang="en-US" altLang="ja-JP" b="1" dirty="0">
                <a:solidFill>
                  <a:schemeClr val="bg1"/>
                </a:solidFill>
              </a:rPr>
              <a:t>P159</a:t>
            </a:r>
            <a:endParaRPr kumimoji="1" lang="ja-JP" altLang="en-US" b="1" dirty="0">
              <a:solidFill>
                <a:schemeClr val="bg1"/>
              </a:solidFill>
            </a:endParaRPr>
          </a:p>
        </p:txBody>
      </p:sp>
      <p:sp>
        <p:nvSpPr>
          <p:cNvPr id="12" name="右矢印 11"/>
          <p:cNvSpPr/>
          <p:nvPr/>
        </p:nvSpPr>
        <p:spPr>
          <a:xfrm>
            <a:off x="2366818" y="1843348"/>
            <a:ext cx="452582" cy="7019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097974" y="3440606"/>
            <a:ext cx="2163619" cy="369332"/>
          </a:xfrm>
          <a:prstGeom prst="rect">
            <a:avLst/>
          </a:prstGeom>
          <a:solidFill>
            <a:schemeClr val="accent6">
              <a:lumMod val="40000"/>
              <a:lumOff val="60000"/>
            </a:schemeClr>
          </a:solidFill>
        </p:spPr>
        <p:txBody>
          <a:bodyPr wrap="square" rtlCol="0">
            <a:spAutoFit/>
          </a:bodyPr>
          <a:lstStyle/>
          <a:p>
            <a:r>
              <a:rPr lang="ja-JP" altLang="en-US" b="1" dirty="0"/>
              <a:t>アヤメの個体情報</a:t>
            </a:r>
            <a:endParaRPr kumimoji="1" lang="ja-JP" altLang="en-US" b="1" dirty="0"/>
          </a:p>
        </p:txBody>
      </p:sp>
      <p:sp>
        <p:nvSpPr>
          <p:cNvPr id="14" name="テキスト ボックス 13"/>
          <p:cNvSpPr txBox="1"/>
          <p:nvPr/>
        </p:nvSpPr>
        <p:spPr>
          <a:xfrm>
            <a:off x="1097974" y="4086503"/>
            <a:ext cx="2163619" cy="369332"/>
          </a:xfrm>
          <a:prstGeom prst="rect">
            <a:avLst/>
          </a:prstGeom>
          <a:solidFill>
            <a:schemeClr val="accent6">
              <a:lumMod val="40000"/>
              <a:lumOff val="60000"/>
            </a:schemeClr>
          </a:solidFill>
        </p:spPr>
        <p:txBody>
          <a:bodyPr wrap="square" rtlCol="0">
            <a:spAutoFit/>
          </a:bodyPr>
          <a:lstStyle/>
          <a:p>
            <a:r>
              <a:rPr kumimoji="1" lang="ja-JP" altLang="en-US" b="1" dirty="0"/>
              <a:t>特徴量　ｘ</a:t>
            </a:r>
          </a:p>
        </p:txBody>
      </p:sp>
      <p:sp>
        <p:nvSpPr>
          <p:cNvPr id="16" name="テキスト ボックス 15"/>
          <p:cNvSpPr txBox="1"/>
          <p:nvPr/>
        </p:nvSpPr>
        <p:spPr>
          <a:xfrm>
            <a:off x="7471064" y="3436217"/>
            <a:ext cx="2163619" cy="369332"/>
          </a:xfrm>
          <a:prstGeom prst="rect">
            <a:avLst/>
          </a:prstGeom>
          <a:solidFill>
            <a:schemeClr val="accent6">
              <a:lumMod val="40000"/>
              <a:lumOff val="60000"/>
            </a:schemeClr>
          </a:solidFill>
        </p:spPr>
        <p:txBody>
          <a:bodyPr wrap="square" rtlCol="0">
            <a:spAutoFit/>
          </a:bodyPr>
          <a:lstStyle/>
          <a:p>
            <a:r>
              <a:rPr lang="ja-JP" altLang="en-US" b="1" dirty="0"/>
              <a:t>アヤメの種類</a:t>
            </a:r>
            <a:endParaRPr kumimoji="1" lang="ja-JP" altLang="en-US" b="1" dirty="0"/>
          </a:p>
        </p:txBody>
      </p:sp>
      <p:sp>
        <p:nvSpPr>
          <p:cNvPr id="17" name="テキスト ボックス 16"/>
          <p:cNvSpPr txBox="1"/>
          <p:nvPr/>
        </p:nvSpPr>
        <p:spPr>
          <a:xfrm>
            <a:off x="7471064" y="4082114"/>
            <a:ext cx="2163619" cy="369332"/>
          </a:xfrm>
          <a:prstGeom prst="rect">
            <a:avLst/>
          </a:prstGeom>
          <a:solidFill>
            <a:schemeClr val="accent6">
              <a:lumMod val="40000"/>
              <a:lumOff val="60000"/>
            </a:schemeClr>
          </a:solidFill>
        </p:spPr>
        <p:txBody>
          <a:bodyPr wrap="square" rtlCol="0">
            <a:spAutoFit/>
          </a:bodyPr>
          <a:lstStyle/>
          <a:p>
            <a:r>
              <a:rPr kumimoji="1" lang="ja-JP" altLang="en-US" b="1" dirty="0"/>
              <a:t>正解データ　ｔ</a:t>
            </a:r>
          </a:p>
        </p:txBody>
      </p:sp>
      <p:sp>
        <p:nvSpPr>
          <p:cNvPr id="18" name="右矢印 17"/>
          <p:cNvSpPr/>
          <p:nvPr/>
        </p:nvSpPr>
        <p:spPr>
          <a:xfrm>
            <a:off x="3449204" y="3620883"/>
            <a:ext cx="452582" cy="7019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6810085" y="3621546"/>
            <a:ext cx="452582" cy="7019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371273" y="5453715"/>
            <a:ext cx="3990110" cy="10621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アヤメの種類を予測する</a:t>
            </a:r>
            <a:endParaRPr kumimoji="1" lang="en-US" altLang="ja-JP" b="1" dirty="0"/>
          </a:p>
          <a:p>
            <a:pPr algn="ctr"/>
            <a:r>
              <a:rPr kumimoji="1" lang="ja-JP" altLang="en-US" b="1" dirty="0"/>
              <a:t>フローチャート</a:t>
            </a:r>
            <a:r>
              <a:rPr lang="en-US" altLang="ja-JP" b="1" dirty="0"/>
              <a:t> = </a:t>
            </a:r>
            <a:r>
              <a:rPr lang="ja-JP" altLang="en-US" b="1" dirty="0"/>
              <a:t>決定木</a:t>
            </a:r>
            <a:endParaRPr kumimoji="1" lang="ja-JP" altLang="en-US" b="1" dirty="0"/>
          </a:p>
        </p:txBody>
      </p:sp>
      <p:sp>
        <p:nvSpPr>
          <p:cNvPr id="22" name="下矢印 21"/>
          <p:cNvSpPr/>
          <p:nvPr/>
        </p:nvSpPr>
        <p:spPr>
          <a:xfrm>
            <a:off x="4207164" y="4715015"/>
            <a:ext cx="2318328" cy="526473"/>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学習</a:t>
            </a:r>
            <a:endParaRPr kumimoji="1" lang="ja-JP" altLang="en-US" b="1" dirty="0"/>
          </a:p>
        </p:txBody>
      </p:sp>
    </p:spTree>
    <p:extLst>
      <p:ext uri="{BB962C8B-B14F-4D97-AF65-F5344CB8AC3E}">
        <p14:creationId xmlns:p14="http://schemas.microsoft.com/office/powerpoint/2010/main" val="334191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平行四辺形 6"/>
          <p:cNvSpPr/>
          <p:nvPr/>
        </p:nvSpPr>
        <p:spPr>
          <a:xfrm flipH="1">
            <a:off x="1376218" y="535384"/>
            <a:ext cx="5098473" cy="2470152"/>
          </a:xfrm>
          <a:prstGeom prst="parallelogram">
            <a:avLst>
              <a:gd name="adj" fmla="val 60953"/>
            </a:avLst>
          </a:prstGeom>
          <a:solidFill>
            <a:schemeClr val="tx2">
              <a:lumMod val="20000"/>
              <a:lumOff val="8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995772" y="747422"/>
            <a:ext cx="2393343" cy="6042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花弁長さ </a:t>
            </a:r>
            <a:r>
              <a:rPr kumimoji="1" lang="en-US" altLang="ja-JP" b="1" dirty="0">
                <a:solidFill>
                  <a:schemeClr val="bg1"/>
                </a:solidFill>
              </a:rPr>
              <a:t>&lt; 2.6</a:t>
            </a:r>
            <a:endParaRPr kumimoji="1" lang="ja-JP" altLang="en-US" b="1" dirty="0">
              <a:solidFill>
                <a:schemeClr val="bg1"/>
              </a:solidFill>
            </a:endParaRPr>
          </a:p>
        </p:txBody>
      </p:sp>
      <p:sp>
        <p:nvSpPr>
          <p:cNvPr id="3" name="正方形/長方形 2"/>
          <p:cNvSpPr/>
          <p:nvPr/>
        </p:nvSpPr>
        <p:spPr>
          <a:xfrm>
            <a:off x="3311713" y="2259495"/>
            <a:ext cx="2393343" cy="6042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花弁幅 </a:t>
            </a:r>
            <a:r>
              <a:rPr lang="en-US" altLang="ja-JP" b="1" dirty="0">
                <a:solidFill>
                  <a:schemeClr val="bg1"/>
                </a:solidFill>
              </a:rPr>
              <a:t>&lt; 1.0</a:t>
            </a:r>
            <a:endParaRPr kumimoji="1" lang="ja-JP" altLang="en-US" b="1" dirty="0">
              <a:solidFill>
                <a:schemeClr val="bg1"/>
              </a:solidFill>
            </a:endParaRPr>
          </a:p>
        </p:txBody>
      </p:sp>
      <p:sp>
        <p:nvSpPr>
          <p:cNvPr id="4" name="楕円 3"/>
          <p:cNvSpPr/>
          <p:nvPr/>
        </p:nvSpPr>
        <p:spPr>
          <a:xfrm>
            <a:off x="310094" y="2183957"/>
            <a:ext cx="2617200" cy="75537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Iris-</a:t>
            </a:r>
            <a:r>
              <a:rPr kumimoji="1" lang="en-US" altLang="ja-JP" b="1" dirty="0" err="1">
                <a:solidFill>
                  <a:schemeClr val="tx1"/>
                </a:solidFill>
              </a:rPr>
              <a:t>setosa</a:t>
            </a:r>
            <a:endParaRPr kumimoji="1" lang="ja-JP" altLang="en-US" b="1" dirty="0">
              <a:solidFill>
                <a:schemeClr val="tx1"/>
              </a:solidFill>
            </a:endParaRPr>
          </a:p>
        </p:txBody>
      </p:sp>
      <p:sp>
        <p:nvSpPr>
          <p:cNvPr id="5" name="楕円 4"/>
          <p:cNvSpPr/>
          <p:nvPr/>
        </p:nvSpPr>
        <p:spPr>
          <a:xfrm>
            <a:off x="1496165" y="3847105"/>
            <a:ext cx="2606703" cy="75537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Iris-versicolor</a:t>
            </a:r>
            <a:endParaRPr kumimoji="1" lang="ja-JP" altLang="en-US" b="1" dirty="0">
              <a:solidFill>
                <a:schemeClr val="tx1"/>
              </a:solidFill>
            </a:endParaRPr>
          </a:p>
        </p:txBody>
      </p:sp>
      <p:sp>
        <p:nvSpPr>
          <p:cNvPr id="6" name="楕円 5"/>
          <p:cNvSpPr/>
          <p:nvPr/>
        </p:nvSpPr>
        <p:spPr>
          <a:xfrm>
            <a:off x="4821135" y="3847105"/>
            <a:ext cx="2606703" cy="75537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Iris-</a:t>
            </a:r>
            <a:r>
              <a:rPr kumimoji="1" lang="en-US" altLang="ja-JP" b="1" dirty="0" err="1">
                <a:solidFill>
                  <a:schemeClr val="tx1"/>
                </a:solidFill>
              </a:rPr>
              <a:t>virginica</a:t>
            </a:r>
            <a:endParaRPr kumimoji="1" lang="ja-JP" altLang="en-US" b="1" dirty="0">
              <a:solidFill>
                <a:schemeClr val="tx1"/>
              </a:solidFill>
            </a:endParaRPr>
          </a:p>
        </p:txBody>
      </p:sp>
      <p:cxnSp>
        <p:nvCxnSpPr>
          <p:cNvPr id="8" name="直線矢印コネクタ 7"/>
          <p:cNvCxnSpPr>
            <a:stCxn id="2" idx="2"/>
            <a:endCxn id="4" idx="0"/>
          </p:cNvCxnSpPr>
          <p:nvPr/>
        </p:nvCxnSpPr>
        <p:spPr>
          <a:xfrm flipH="1">
            <a:off x="1618694" y="1351721"/>
            <a:ext cx="1573750" cy="8322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 idx="2"/>
            <a:endCxn id="3" idx="0"/>
          </p:cNvCxnSpPr>
          <p:nvPr/>
        </p:nvCxnSpPr>
        <p:spPr>
          <a:xfrm>
            <a:off x="3192444" y="1351721"/>
            <a:ext cx="1315941" cy="907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3" idx="2"/>
            <a:endCxn id="5" idx="0"/>
          </p:cNvCxnSpPr>
          <p:nvPr/>
        </p:nvCxnSpPr>
        <p:spPr>
          <a:xfrm flipH="1">
            <a:off x="2799517" y="2863794"/>
            <a:ext cx="1708868" cy="98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3" idx="2"/>
            <a:endCxn id="6" idx="0"/>
          </p:cNvCxnSpPr>
          <p:nvPr/>
        </p:nvCxnSpPr>
        <p:spPr>
          <a:xfrm>
            <a:off x="4508385" y="2863794"/>
            <a:ext cx="1616102" cy="98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789038" y="1504120"/>
            <a:ext cx="699715" cy="369332"/>
          </a:xfrm>
          <a:prstGeom prst="rect">
            <a:avLst/>
          </a:prstGeom>
          <a:noFill/>
        </p:spPr>
        <p:txBody>
          <a:bodyPr wrap="square" rtlCol="0">
            <a:spAutoFit/>
          </a:bodyPr>
          <a:lstStyle/>
          <a:p>
            <a:r>
              <a:rPr kumimoji="1" lang="en-US" altLang="ja-JP" b="1" dirty="0"/>
              <a:t>Yes</a:t>
            </a:r>
            <a:endParaRPr kumimoji="1" lang="ja-JP" altLang="en-US" b="1" dirty="0"/>
          </a:p>
        </p:txBody>
      </p:sp>
      <p:sp>
        <p:nvSpPr>
          <p:cNvPr id="19" name="テキスト ボックス 18"/>
          <p:cNvSpPr txBox="1"/>
          <p:nvPr/>
        </p:nvSpPr>
        <p:spPr>
          <a:xfrm>
            <a:off x="3018124" y="3102275"/>
            <a:ext cx="699715" cy="369332"/>
          </a:xfrm>
          <a:prstGeom prst="rect">
            <a:avLst/>
          </a:prstGeom>
          <a:noFill/>
        </p:spPr>
        <p:txBody>
          <a:bodyPr wrap="square" rtlCol="0">
            <a:spAutoFit/>
          </a:bodyPr>
          <a:lstStyle/>
          <a:p>
            <a:r>
              <a:rPr kumimoji="1" lang="en-US" altLang="ja-JP" b="1" dirty="0"/>
              <a:t>Yes</a:t>
            </a:r>
            <a:endParaRPr kumimoji="1" lang="ja-JP" altLang="en-US" b="1" dirty="0"/>
          </a:p>
        </p:txBody>
      </p:sp>
      <p:sp>
        <p:nvSpPr>
          <p:cNvPr id="25" name="テキスト ボックス 24"/>
          <p:cNvSpPr txBox="1"/>
          <p:nvPr/>
        </p:nvSpPr>
        <p:spPr>
          <a:xfrm>
            <a:off x="3801329" y="1504120"/>
            <a:ext cx="699715" cy="369332"/>
          </a:xfrm>
          <a:prstGeom prst="rect">
            <a:avLst/>
          </a:prstGeom>
          <a:noFill/>
        </p:spPr>
        <p:txBody>
          <a:bodyPr wrap="square" rtlCol="0">
            <a:spAutoFit/>
          </a:bodyPr>
          <a:lstStyle/>
          <a:p>
            <a:r>
              <a:rPr kumimoji="1" lang="en-US" altLang="ja-JP" b="1" dirty="0"/>
              <a:t>No</a:t>
            </a:r>
            <a:endParaRPr kumimoji="1" lang="ja-JP" altLang="en-US" b="1" dirty="0"/>
          </a:p>
        </p:txBody>
      </p:sp>
      <p:sp>
        <p:nvSpPr>
          <p:cNvPr id="26" name="テキスト ボックス 25"/>
          <p:cNvSpPr txBox="1"/>
          <p:nvPr/>
        </p:nvSpPr>
        <p:spPr>
          <a:xfrm>
            <a:off x="5493684" y="3102275"/>
            <a:ext cx="699715" cy="369332"/>
          </a:xfrm>
          <a:prstGeom prst="rect">
            <a:avLst/>
          </a:prstGeom>
          <a:noFill/>
        </p:spPr>
        <p:txBody>
          <a:bodyPr wrap="square" rtlCol="0">
            <a:spAutoFit/>
          </a:bodyPr>
          <a:lstStyle/>
          <a:p>
            <a:r>
              <a:rPr kumimoji="1" lang="en-US" altLang="ja-JP" b="1" dirty="0"/>
              <a:t>No</a:t>
            </a:r>
            <a:endParaRPr kumimoji="1" lang="ja-JP" altLang="en-US" b="1" dirty="0"/>
          </a:p>
        </p:txBody>
      </p:sp>
      <p:sp>
        <p:nvSpPr>
          <p:cNvPr id="29" name="正方形/長方形 28"/>
          <p:cNvSpPr/>
          <p:nvPr/>
        </p:nvSpPr>
        <p:spPr>
          <a:xfrm>
            <a:off x="198783" y="357809"/>
            <a:ext cx="7495108" cy="4572000"/>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吹き出し 26"/>
          <p:cNvSpPr/>
          <p:nvPr/>
        </p:nvSpPr>
        <p:spPr>
          <a:xfrm>
            <a:off x="5891254" y="535383"/>
            <a:ext cx="4585077" cy="946206"/>
          </a:xfrm>
          <a:prstGeom prst="wedgeRectCallout">
            <a:avLst>
              <a:gd name="adj1" fmla="val -89073"/>
              <a:gd name="adj2" fmla="val 108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⓵花弁の長さが</a:t>
            </a:r>
            <a:r>
              <a:rPr lang="en-US" altLang="ja-JP" b="1" dirty="0">
                <a:solidFill>
                  <a:schemeClr val="tx1"/>
                </a:solidFill>
              </a:rPr>
              <a:t>2.6</a:t>
            </a:r>
            <a:r>
              <a:rPr lang="ja-JP" altLang="en-US" b="1" dirty="0">
                <a:solidFill>
                  <a:schemeClr val="tx1"/>
                </a:solidFill>
              </a:rPr>
              <a:t>未満なら</a:t>
            </a:r>
            <a:endParaRPr lang="en-US" altLang="ja-JP" b="1" dirty="0">
              <a:solidFill>
                <a:schemeClr val="tx1"/>
              </a:solidFill>
            </a:endParaRPr>
          </a:p>
          <a:p>
            <a:pPr algn="ctr"/>
            <a:r>
              <a:rPr kumimoji="1" lang="ja-JP" altLang="en-US" b="1" dirty="0">
                <a:solidFill>
                  <a:schemeClr val="tx1"/>
                </a:solidFill>
              </a:rPr>
              <a:t>そのデータは</a:t>
            </a:r>
            <a:r>
              <a:rPr kumimoji="1" lang="en-US" altLang="ja-JP" b="1" dirty="0">
                <a:solidFill>
                  <a:schemeClr val="tx1"/>
                </a:solidFill>
              </a:rPr>
              <a:t>Iris-</a:t>
            </a:r>
            <a:r>
              <a:rPr kumimoji="1" lang="en-US" altLang="ja-JP" b="1" dirty="0" err="1">
                <a:solidFill>
                  <a:schemeClr val="tx1"/>
                </a:solidFill>
              </a:rPr>
              <a:t>setosa</a:t>
            </a:r>
            <a:r>
              <a:rPr kumimoji="1" lang="ja-JP" altLang="en-US" b="1" dirty="0">
                <a:solidFill>
                  <a:schemeClr val="tx1"/>
                </a:solidFill>
              </a:rPr>
              <a:t>と予測する</a:t>
            </a:r>
            <a:endParaRPr kumimoji="1" lang="en-US" altLang="ja-JP" b="1" dirty="0">
              <a:solidFill>
                <a:schemeClr val="tx1"/>
              </a:solidFill>
            </a:endParaRPr>
          </a:p>
        </p:txBody>
      </p:sp>
      <p:sp>
        <p:nvSpPr>
          <p:cNvPr id="28" name="四角形吹き出し 27"/>
          <p:cNvSpPr/>
          <p:nvPr/>
        </p:nvSpPr>
        <p:spPr>
          <a:xfrm>
            <a:off x="7077325" y="1975897"/>
            <a:ext cx="4585077" cy="946206"/>
          </a:xfrm>
          <a:prstGeom prst="wedgeRectCallout">
            <a:avLst>
              <a:gd name="adj1" fmla="val -89073"/>
              <a:gd name="adj2" fmla="val 108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⓶　⓵</a:t>
            </a:r>
            <a:r>
              <a:rPr lang="ja-JP" altLang="en-US" b="1" dirty="0">
                <a:solidFill>
                  <a:schemeClr val="tx1"/>
                </a:solidFill>
              </a:rPr>
              <a:t>の条件が</a:t>
            </a:r>
            <a:r>
              <a:rPr lang="en-US" altLang="ja-JP" b="1" dirty="0">
                <a:solidFill>
                  <a:schemeClr val="tx1"/>
                </a:solidFill>
              </a:rPr>
              <a:t>No</a:t>
            </a:r>
            <a:r>
              <a:rPr lang="ja-JP" altLang="en-US" b="1" dirty="0">
                <a:solidFill>
                  <a:schemeClr val="tx1"/>
                </a:solidFill>
              </a:rPr>
              <a:t>なら</a:t>
            </a:r>
            <a:endParaRPr lang="en-US" altLang="ja-JP" b="1" dirty="0">
              <a:solidFill>
                <a:schemeClr val="tx1"/>
              </a:solidFill>
            </a:endParaRPr>
          </a:p>
          <a:p>
            <a:pPr algn="ctr"/>
            <a:r>
              <a:rPr kumimoji="1" lang="ja-JP" altLang="en-US" b="1" dirty="0">
                <a:solidFill>
                  <a:schemeClr val="tx1"/>
                </a:solidFill>
              </a:rPr>
              <a:t>次の分岐条件で判断する</a:t>
            </a:r>
            <a:endParaRPr kumimoji="1" lang="en-US" altLang="ja-JP" b="1" dirty="0">
              <a:solidFill>
                <a:schemeClr val="tx1"/>
              </a:solidFill>
            </a:endParaRPr>
          </a:p>
        </p:txBody>
      </p:sp>
      <p:sp>
        <p:nvSpPr>
          <p:cNvPr id="30" name="上矢印吹き出し 29"/>
          <p:cNvSpPr/>
          <p:nvPr/>
        </p:nvSpPr>
        <p:spPr>
          <a:xfrm>
            <a:off x="2826689" y="5026549"/>
            <a:ext cx="2353586" cy="1001864"/>
          </a:xfrm>
          <a:prstGeom prst="upArrowCallo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決定木</a:t>
            </a:r>
          </a:p>
        </p:txBody>
      </p:sp>
      <p:sp>
        <p:nvSpPr>
          <p:cNvPr id="10" name="四角形吹き出し 9"/>
          <p:cNvSpPr/>
          <p:nvPr/>
        </p:nvSpPr>
        <p:spPr>
          <a:xfrm>
            <a:off x="8413137" y="3416411"/>
            <a:ext cx="2872509" cy="1394691"/>
          </a:xfrm>
          <a:prstGeom prst="wedgeRectCallout">
            <a:avLst>
              <a:gd name="adj1" fmla="val -123727"/>
              <a:gd name="adj2" fmla="val -81209"/>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機械学習の力で</a:t>
            </a:r>
            <a:endParaRPr kumimoji="1" lang="en-US" altLang="ja-JP" b="1" dirty="0"/>
          </a:p>
          <a:p>
            <a:pPr algn="ctr"/>
            <a:r>
              <a:rPr lang="ja-JP" altLang="en-US" b="1" dirty="0"/>
              <a:t>最適な条件を</a:t>
            </a:r>
            <a:endParaRPr lang="en-US" altLang="ja-JP" b="1" dirty="0"/>
          </a:p>
          <a:p>
            <a:pPr algn="ctr"/>
            <a:r>
              <a:rPr kumimoji="1" lang="ja-JP" altLang="en-US" b="1" dirty="0"/>
              <a:t>見つける</a:t>
            </a:r>
          </a:p>
        </p:txBody>
      </p:sp>
      <p:sp>
        <p:nvSpPr>
          <p:cNvPr id="21" name="楕円 2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P156</a:t>
            </a:r>
            <a:endParaRPr kumimoji="1" lang="ja-JP" altLang="en-US" b="1" dirty="0"/>
          </a:p>
        </p:txBody>
      </p:sp>
    </p:spTree>
    <p:extLst>
      <p:ext uri="{BB962C8B-B14F-4D97-AF65-F5344CB8AC3E}">
        <p14:creationId xmlns:p14="http://schemas.microsoft.com/office/powerpoint/2010/main" val="3770279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4104697" y="1038163"/>
            <a:ext cx="2409246" cy="1741336"/>
            <a:chOff x="1844703" y="1224501"/>
            <a:chExt cx="2409246" cy="1741336"/>
          </a:xfrm>
        </p:grpSpPr>
        <p:sp>
          <p:nvSpPr>
            <p:cNvPr id="2" name="楕円 1"/>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4" name="正方形/長方形 3"/>
            <p:cNvSpPr/>
            <p:nvPr/>
          </p:nvSpPr>
          <p:spPr>
            <a:xfrm>
              <a:off x="3053301" y="229660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5" name="二等辺三角形 4"/>
            <p:cNvSpPr/>
            <p:nvPr/>
          </p:nvSpPr>
          <p:spPr>
            <a:xfrm>
              <a:off x="3236180" y="1708207"/>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2752314" y="4311454"/>
            <a:ext cx="2145527" cy="11449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5750616" y="4311454"/>
            <a:ext cx="2145527" cy="114498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120600" y="2807333"/>
            <a:ext cx="2393343" cy="60429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条件１</a:t>
            </a:r>
          </a:p>
        </p:txBody>
      </p:sp>
      <p:cxnSp>
        <p:nvCxnSpPr>
          <p:cNvPr id="11" name="直線矢印コネクタ 10"/>
          <p:cNvCxnSpPr>
            <a:stCxn id="10" idx="2"/>
            <a:endCxn id="7" idx="0"/>
          </p:cNvCxnSpPr>
          <p:nvPr/>
        </p:nvCxnSpPr>
        <p:spPr>
          <a:xfrm flipH="1">
            <a:off x="3825078" y="3411632"/>
            <a:ext cx="1492194" cy="8998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 idx="2"/>
            <a:endCxn id="8" idx="0"/>
          </p:cNvCxnSpPr>
          <p:nvPr/>
        </p:nvCxnSpPr>
        <p:spPr>
          <a:xfrm>
            <a:off x="5317272" y="3411632"/>
            <a:ext cx="1506108" cy="8998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003708" y="3610458"/>
            <a:ext cx="699715" cy="369332"/>
          </a:xfrm>
          <a:prstGeom prst="rect">
            <a:avLst/>
          </a:prstGeom>
          <a:noFill/>
        </p:spPr>
        <p:txBody>
          <a:bodyPr wrap="square" rtlCol="0">
            <a:spAutoFit/>
          </a:bodyPr>
          <a:lstStyle/>
          <a:p>
            <a:r>
              <a:rPr kumimoji="1" lang="en-US" altLang="ja-JP" b="1" dirty="0"/>
              <a:t>Yes</a:t>
            </a:r>
            <a:endParaRPr kumimoji="1" lang="ja-JP" altLang="en-US" b="1" dirty="0"/>
          </a:p>
        </p:txBody>
      </p:sp>
      <p:sp>
        <p:nvSpPr>
          <p:cNvPr id="19" name="テキスト ボックス 18"/>
          <p:cNvSpPr txBox="1"/>
          <p:nvPr/>
        </p:nvSpPr>
        <p:spPr>
          <a:xfrm>
            <a:off x="6040178" y="3604023"/>
            <a:ext cx="699715" cy="369332"/>
          </a:xfrm>
          <a:prstGeom prst="rect">
            <a:avLst/>
          </a:prstGeom>
          <a:noFill/>
        </p:spPr>
        <p:txBody>
          <a:bodyPr wrap="square" rtlCol="0">
            <a:spAutoFit/>
          </a:bodyPr>
          <a:lstStyle/>
          <a:p>
            <a:r>
              <a:rPr kumimoji="1" lang="en-US" altLang="ja-JP" b="1" dirty="0"/>
              <a:t>No</a:t>
            </a:r>
            <a:endParaRPr kumimoji="1" lang="ja-JP" altLang="en-US" b="1" dirty="0"/>
          </a:p>
        </p:txBody>
      </p:sp>
      <p:sp>
        <p:nvSpPr>
          <p:cNvPr id="20" name="四角形吹き出し 19"/>
          <p:cNvSpPr/>
          <p:nvPr/>
        </p:nvSpPr>
        <p:spPr>
          <a:xfrm>
            <a:off x="7190223" y="1641772"/>
            <a:ext cx="1893442" cy="486409"/>
          </a:xfrm>
          <a:prstGeom prst="wedgeRectCallout">
            <a:avLst>
              <a:gd name="adj1" fmla="val -89073"/>
              <a:gd name="adj2" fmla="val 108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親ノード</a:t>
            </a:r>
            <a:endParaRPr kumimoji="1" lang="en-US" altLang="ja-JP" b="1" dirty="0">
              <a:solidFill>
                <a:schemeClr val="tx1"/>
              </a:solidFill>
            </a:endParaRPr>
          </a:p>
        </p:txBody>
      </p:sp>
      <p:sp>
        <p:nvSpPr>
          <p:cNvPr id="21" name="四角形吹き出し 20"/>
          <p:cNvSpPr/>
          <p:nvPr/>
        </p:nvSpPr>
        <p:spPr>
          <a:xfrm>
            <a:off x="8329487" y="4494318"/>
            <a:ext cx="1709798" cy="486409"/>
          </a:xfrm>
          <a:prstGeom prst="wedgeRectCallout">
            <a:avLst>
              <a:gd name="adj1" fmla="val -89073"/>
              <a:gd name="adj2" fmla="val 108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子ノード</a:t>
            </a:r>
            <a:endParaRPr kumimoji="1" lang="en-US" altLang="ja-JP" b="1" dirty="0">
              <a:solidFill>
                <a:schemeClr val="tx1"/>
              </a:solidFill>
            </a:endParaRPr>
          </a:p>
        </p:txBody>
      </p:sp>
      <p:sp>
        <p:nvSpPr>
          <p:cNvPr id="17" name="ホームベース 16"/>
          <p:cNvSpPr/>
          <p:nvPr/>
        </p:nvSpPr>
        <p:spPr>
          <a:xfrm>
            <a:off x="434109" y="241441"/>
            <a:ext cx="4823690"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どうやって最適な条件を見つけるか？</a:t>
            </a:r>
            <a:endParaRPr kumimoji="1" lang="ja-JP" altLang="en-US" b="1" dirty="0"/>
          </a:p>
        </p:txBody>
      </p:sp>
      <p:sp>
        <p:nvSpPr>
          <p:cNvPr id="12" name="テキスト ボックス 11"/>
          <p:cNvSpPr txBox="1"/>
          <p:nvPr/>
        </p:nvSpPr>
        <p:spPr>
          <a:xfrm>
            <a:off x="606461" y="882367"/>
            <a:ext cx="3514138" cy="646331"/>
          </a:xfrm>
          <a:prstGeom prst="rect">
            <a:avLst/>
          </a:prstGeom>
          <a:solidFill>
            <a:schemeClr val="accent1">
              <a:lumMod val="60000"/>
              <a:lumOff val="40000"/>
            </a:schemeClr>
          </a:solidFill>
        </p:spPr>
        <p:txBody>
          <a:bodyPr wrap="square" rtlCol="0">
            <a:spAutoFit/>
          </a:bodyPr>
          <a:lstStyle/>
          <a:p>
            <a:r>
              <a:rPr kumimoji="1" lang="en-US" altLang="ja-JP" b="1" dirty="0"/>
              <a:t>※ </a:t>
            </a:r>
            <a:r>
              <a:rPr kumimoji="1" lang="ja-JP" altLang="en-US" b="1" dirty="0"/>
              <a:t>予測したい正解データは</a:t>
            </a:r>
            <a:endParaRPr kumimoji="1" lang="en-US" altLang="ja-JP" b="1" dirty="0"/>
          </a:p>
          <a:p>
            <a:r>
              <a:rPr lang="ja-JP" altLang="en-US" b="1" dirty="0"/>
              <a:t>　「四角」と「三角」の２種類</a:t>
            </a:r>
            <a:endParaRPr kumimoji="1" lang="ja-JP" altLang="en-US" b="1" dirty="0"/>
          </a:p>
        </p:txBody>
      </p:sp>
      <p:sp>
        <p:nvSpPr>
          <p:cNvPr id="22" name="四角形吹き出し 21"/>
          <p:cNvSpPr/>
          <p:nvPr/>
        </p:nvSpPr>
        <p:spPr>
          <a:xfrm>
            <a:off x="606461" y="2091551"/>
            <a:ext cx="2725055" cy="1009190"/>
          </a:xfrm>
          <a:prstGeom prst="wedgeRectCallout">
            <a:avLst>
              <a:gd name="adj1" fmla="val 82432"/>
              <a:gd name="adj2" fmla="val 502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データが持つ何かしらの特徴量によって分岐条件を設定</a:t>
            </a:r>
            <a:endParaRPr kumimoji="1" lang="en-US" altLang="ja-JP" b="1" dirty="0">
              <a:solidFill>
                <a:schemeClr val="tx1"/>
              </a:solidFill>
            </a:endParaRPr>
          </a:p>
        </p:txBody>
      </p:sp>
      <p:sp>
        <p:nvSpPr>
          <p:cNvPr id="23" name="四角形吹き出し 22"/>
          <p:cNvSpPr/>
          <p:nvPr/>
        </p:nvSpPr>
        <p:spPr>
          <a:xfrm>
            <a:off x="7013275" y="2779499"/>
            <a:ext cx="3848725" cy="1009190"/>
          </a:xfrm>
          <a:prstGeom prst="wedgeRectCallout">
            <a:avLst>
              <a:gd name="adj1" fmla="val -62136"/>
              <a:gd name="adj2" fmla="val -1219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条件</a:t>
            </a:r>
            <a:r>
              <a:rPr lang="ja-JP" altLang="en-US" b="1">
                <a:solidFill>
                  <a:schemeClr val="tx1"/>
                </a:solidFill>
              </a:rPr>
              <a:t>に従って４つ</a:t>
            </a:r>
            <a:r>
              <a:rPr lang="ja-JP" altLang="en-US" b="1" dirty="0">
                <a:solidFill>
                  <a:schemeClr val="tx1"/>
                </a:solidFill>
              </a:rPr>
              <a:t>のデータを</a:t>
            </a:r>
            <a:endParaRPr lang="en-US" altLang="ja-JP" b="1" dirty="0">
              <a:solidFill>
                <a:schemeClr val="tx1"/>
              </a:solidFill>
            </a:endParaRPr>
          </a:p>
          <a:p>
            <a:pPr algn="ctr"/>
            <a:r>
              <a:rPr lang="en-US" altLang="ja-JP" b="1" dirty="0">
                <a:solidFill>
                  <a:schemeClr val="tx1"/>
                </a:solidFill>
              </a:rPr>
              <a:t>Y</a:t>
            </a:r>
            <a:r>
              <a:rPr kumimoji="1" lang="en-US" altLang="ja-JP" b="1" dirty="0">
                <a:solidFill>
                  <a:schemeClr val="tx1"/>
                </a:solidFill>
              </a:rPr>
              <a:t>es</a:t>
            </a:r>
            <a:r>
              <a:rPr kumimoji="1" lang="ja-JP" altLang="en-US" b="1" dirty="0">
                <a:solidFill>
                  <a:schemeClr val="tx1"/>
                </a:solidFill>
              </a:rPr>
              <a:t>また</a:t>
            </a:r>
            <a:r>
              <a:rPr lang="ja-JP" altLang="en-US" b="1">
                <a:solidFill>
                  <a:schemeClr val="tx1"/>
                </a:solidFill>
              </a:rPr>
              <a:t>は</a:t>
            </a:r>
            <a:r>
              <a:rPr lang="en-US" altLang="ja-JP" b="1">
                <a:solidFill>
                  <a:schemeClr val="tx1"/>
                </a:solidFill>
              </a:rPr>
              <a:t>No</a:t>
            </a:r>
          </a:p>
          <a:p>
            <a:pPr algn="ctr"/>
            <a:r>
              <a:rPr lang="ja-JP" altLang="en-US" b="1">
                <a:solidFill>
                  <a:schemeClr val="tx1"/>
                </a:solidFill>
              </a:rPr>
              <a:t>の先にある子ノードへ移動させる</a:t>
            </a:r>
            <a:endParaRPr kumimoji="1" lang="en-US" altLang="ja-JP" b="1" dirty="0">
              <a:solidFill>
                <a:schemeClr val="tx1"/>
              </a:solidFill>
            </a:endParaRPr>
          </a:p>
        </p:txBody>
      </p:sp>
      <p:sp>
        <p:nvSpPr>
          <p:cNvPr id="24" name="楕円 2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P157</a:t>
            </a:r>
            <a:endParaRPr kumimoji="1" lang="ja-JP" altLang="en-US" b="1" dirty="0"/>
          </a:p>
        </p:txBody>
      </p:sp>
    </p:spTree>
    <p:extLst>
      <p:ext uri="{BB962C8B-B14F-4D97-AF65-F5344CB8AC3E}">
        <p14:creationId xmlns:p14="http://schemas.microsoft.com/office/powerpoint/2010/main" val="21449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277332946"/>
              </p:ext>
            </p:extLst>
          </p:nvPr>
        </p:nvGraphicFramePr>
        <p:xfrm>
          <a:off x="1634836" y="1532466"/>
          <a:ext cx="8128000" cy="3337560"/>
        </p:xfrm>
        <a:graphic>
          <a:graphicData uri="http://schemas.openxmlformats.org/drawingml/2006/table">
            <a:tbl>
              <a:tblPr bandRow="1">
                <a:tableStyleId>{5C22544A-7EE6-4342-B048-85BDC9FD1C3A}</a:tableStyleId>
              </a:tblPr>
              <a:tblGrid>
                <a:gridCol w="951345">
                  <a:extLst>
                    <a:ext uri="{9D8B030D-6E8A-4147-A177-3AD203B41FA5}">
                      <a16:colId xmlns:a16="http://schemas.microsoft.com/office/drawing/2014/main" val="836521551"/>
                    </a:ext>
                  </a:extLst>
                </a:gridCol>
                <a:gridCol w="7176655">
                  <a:extLst>
                    <a:ext uri="{9D8B030D-6E8A-4147-A177-3AD203B41FA5}">
                      <a16:colId xmlns:a16="http://schemas.microsoft.com/office/drawing/2014/main" val="124472612"/>
                    </a:ext>
                  </a:extLst>
                </a:gridCol>
              </a:tblGrid>
              <a:tr h="370840">
                <a:tc gridSpan="2">
                  <a:txBody>
                    <a:bodyPr/>
                    <a:lstStyle/>
                    <a:p>
                      <a:pPr algn="ctr"/>
                      <a:r>
                        <a:rPr kumimoji="1" lang="en-US" altLang="ja-JP" b="1" dirty="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dirty="0"/>
                        <a:t>５．１</a:t>
                      </a:r>
                      <a:endParaRPr kumimoji="1" lang="en-US" altLang="ja-JP" b="1" dirty="0"/>
                    </a:p>
                  </a:txBody>
                  <a:tcPr>
                    <a:solidFill>
                      <a:schemeClr val="accent6">
                        <a:lumMod val="60000"/>
                        <a:lumOff val="40000"/>
                      </a:schemeClr>
                    </a:solidFill>
                  </a:tcPr>
                </a:tc>
                <a:tc>
                  <a:txBody>
                    <a:bodyPr/>
                    <a:lstStyle/>
                    <a:p>
                      <a:r>
                        <a:rPr kumimoji="1" lang="ja-JP" altLang="en-US" b="1" dirty="0"/>
                        <a:t>アヤメの花を分類する</a:t>
                      </a:r>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dirty="0"/>
                        <a:t>５．２</a:t>
                      </a:r>
                    </a:p>
                  </a:txBody>
                  <a:tcPr>
                    <a:solidFill>
                      <a:schemeClr val="accent6">
                        <a:lumMod val="60000"/>
                        <a:lumOff val="40000"/>
                      </a:schemeClr>
                    </a:solidFill>
                  </a:tcPr>
                </a:tc>
                <a:tc>
                  <a:txBody>
                    <a:bodyPr/>
                    <a:lstStyle/>
                    <a:p>
                      <a:r>
                        <a:rPr kumimoji="1" lang="ja-JP" altLang="en-US" b="1" dirty="0"/>
                        <a:t>データの前処理</a:t>
                      </a:r>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dirty="0"/>
                        <a:t>５．３</a:t>
                      </a:r>
                    </a:p>
                  </a:txBody>
                  <a:tcPr>
                    <a:solidFill>
                      <a:schemeClr val="accent6">
                        <a:lumMod val="60000"/>
                        <a:lumOff val="40000"/>
                      </a:schemeClr>
                    </a:solidFill>
                  </a:tcPr>
                </a:tc>
                <a:tc>
                  <a:txBody>
                    <a:bodyPr/>
                    <a:lstStyle/>
                    <a:p>
                      <a:r>
                        <a:rPr kumimoji="1" lang="ja-JP" altLang="en-US" b="1" dirty="0"/>
                        <a:t>モデルの作成と学習</a:t>
                      </a:r>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dirty="0"/>
                        <a:t>５．４</a:t>
                      </a:r>
                    </a:p>
                  </a:txBody>
                  <a:tcPr>
                    <a:solidFill>
                      <a:schemeClr val="accent6">
                        <a:lumMod val="60000"/>
                        <a:lumOff val="40000"/>
                      </a:schemeClr>
                    </a:solidFill>
                  </a:tcPr>
                </a:tc>
                <a:tc>
                  <a:txBody>
                    <a:bodyPr/>
                    <a:lstStyle/>
                    <a:p>
                      <a:r>
                        <a:rPr kumimoji="1" lang="ja-JP" altLang="en-US" b="1" dirty="0"/>
                        <a:t>モデルの評価</a:t>
                      </a:r>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dirty="0"/>
                        <a:t>５．５</a:t>
                      </a:r>
                    </a:p>
                  </a:txBody>
                  <a:tcPr>
                    <a:solidFill>
                      <a:schemeClr val="accent6">
                        <a:lumMod val="60000"/>
                        <a:lumOff val="40000"/>
                      </a:schemeClr>
                    </a:solidFill>
                  </a:tcPr>
                </a:tc>
                <a:tc>
                  <a:txBody>
                    <a:bodyPr/>
                    <a:lstStyle/>
                    <a:p>
                      <a:r>
                        <a:rPr kumimoji="1" lang="ja-JP" altLang="en-US" b="1" dirty="0"/>
                        <a:t>決定木の図の作成</a:t>
                      </a:r>
                    </a:p>
                  </a:txBody>
                  <a:tcPr>
                    <a:solidFill>
                      <a:schemeClr val="accent6">
                        <a:lumMod val="20000"/>
                        <a:lumOff val="80000"/>
                      </a:schemeClr>
                    </a:solidFill>
                  </a:tcPr>
                </a:tc>
                <a:extLst>
                  <a:ext uri="{0D108BD9-81ED-4DB2-BD59-A6C34878D82A}">
                    <a16:rowId xmlns:a16="http://schemas.microsoft.com/office/drawing/2014/main" val="802930303"/>
                  </a:ext>
                </a:extLst>
              </a:tr>
              <a:tr h="370840">
                <a:tc>
                  <a:txBody>
                    <a:bodyPr/>
                    <a:lstStyle/>
                    <a:p>
                      <a:r>
                        <a:rPr kumimoji="1" lang="ja-JP" altLang="en-US" b="1" dirty="0"/>
                        <a:t>５．６</a:t>
                      </a:r>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第５章のまとめ</a:t>
                      </a:r>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dirty="0"/>
                        <a:t>５．７</a:t>
                      </a:r>
                    </a:p>
                  </a:txBody>
                  <a:tcPr>
                    <a:solidFill>
                      <a:schemeClr val="accent6">
                        <a:lumMod val="60000"/>
                        <a:lumOff val="40000"/>
                      </a:schemeClr>
                    </a:solidFill>
                  </a:tcPr>
                </a:tc>
                <a:tc>
                  <a:txBody>
                    <a:bodyPr/>
                    <a:lstStyle/>
                    <a:p>
                      <a:r>
                        <a:rPr kumimoji="1" lang="ja-JP" altLang="en-US" b="1" dirty="0"/>
                        <a:t>練習問題</a:t>
                      </a:r>
                    </a:p>
                  </a:txBody>
                  <a:tcPr>
                    <a:solidFill>
                      <a:schemeClr val="accent6">
                        <a:lumMod val="20000"/>
                        <a:lumOff val="80000"/>
                      </a:schemeClr>
                    </a:solidFill>
                  </a:tcPr>
                </a:tc>
                <a:extLst>
                  <a:ext uri="{0D108BD9-81ED-4DB2-BD59-A6C34878D82A}">
                    <a16:rowId xmlns:a16="http://schemas.microsoft.com/office/drawing/2014/main" val="1765227167"/>
                  </a:ext>
                </a:extLst>
              </a:tr>
              <a:tr h="370840">
                <a:tc>
                  <a:txBody>
                    <a:bodyPr/>
                    <a:lstStyle/>
                    <a:p>
                      <a:r>
                        <a:rPr kumimoji="1" lang="ja-JP" altLang="en-US" b="1" dirty="0"/>
                        <a:t>５．８</a:t>
                      </a:r>
                    </a:p>
                  </a:txBody>
                  <a:tcPr>
                    <a:solidFill>
                      <a:schemeClr val="accent6">
                        <a:lumMod val="60000"/>
                        <a:lumOff val="40000"/>
                      </a:schemeClr>
                    </a:solidFill>
                  </a:tcPr>
                </a:tc>
                <a:tc>
                  <a:txBody>
                    <a:bodyPr/>
                    <a:lstStyle/>
                    <a:p>
                      <a:r>
                        <a:rPr kumimoji="1" lang="ja-JP" altLang="en-US" b="1" dirty="0"/>
                        <a:t>練習問題の解答</a:t>
                      </a:r>
                    </a:p>
                  </a:txBody>
                  <a:tcPr>
                    <a:solidFill>
                      <a:schemeClr val="accent6">
                        <a:lumMod val="20000"/>
                        <a:lumOff val="80000"/>
                      </a:schemeClr>
                    </a:solidFill>
                  </a:tcPr>
                </a:tc>
                <a:extLst>
                  <a:ext uri="{0D108BD9-81ED-4DB2-BD59-A6C34878D82A}">
                    <a16:rowId xmlns:a16="http://schemas.microsoft.com/office/drawing/2014/main" val="2850611655"/>
                  </a:ext>
                </a:extLst>
              </a:tr>
            </a:tbl>
          </a:graphicData>
        </a:graphic>
      </p:graphicFrame>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P135</a:t>
            </a:r>
            <a:endParaRPr kumimoji="1" lang="ja-JP" altLang="en-US" b="1" dirty="0"/>
          </a:p>
        </p:txBody>
      </p:sp>
    </p:spTree>
    <p:extLst>
      <p:ext uri="{BB962C8B-B14F-4D97-AF65-F5344CB8AC3E}">
        <p14:creationId xmlns:p14="http://schemas.microsoft.com/office/powerpoint/2010/main" val="190766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362849" y="2060840"/>
            <a:ext cx="2409246" cy="1741336"/>
            <a:chOff x="1844703" y="1224501"/>
            <a:chExt cx="2409246" cy="1741336"/>
          </a:xfrm>
        </p:grpSpPr>
        <p:sp>
          <p:nvSpPr>
            <p:cNvPr id="3" name="楕円 2"/>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5" name="正方形/長方形 4"/>
            <p:cNvSpPr/>
            <p:nvPr/>
          </p:nvSpPr>
          <p:spPr>
            <a:xfrm>
              <a:off x="3053301" y="229660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grpSp>
      <p:grpSp>
        <p:nvGrpSpPr>
          <p:cNvPr id="8" name="グループ化 7"/>
          <p:cNvGrpSpPr/>
          <p:nvPr/>
        </p:nvGrpSpPr>
        <p:grpSpPr>
          <a:xfrm>
            <a:off x="7389399" y="2060840"/>
            <a:ext cx="2409246" cy="1741336"/>
            <a:chOff x="1844703" y="1224501"/>
            <a:chExt cx="2409246" cy="1741336"/>
          </a:xfrm>
        </p:grpSpPr>
        <p:sp>
          <p:nvSpPr>
            <p:cNvPr id="9" name="楕円 8"/>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2" name="二等辺三角形 11"/>
            <p:cNvSpPr/>
            <p:nvPr/>
          </p:nvSpPr>
          <p:spPr>
            <a:xfrm>
              <a:off x="3049326" y="2104449"/>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四角形吹き出し 13"/>
          <p:cNvSpPr/>
          <p:nvPr/>
        </p:nvSpPr>
        <p:spPr>
          <a:xfrm>
            <a:off x="1274933" y="4401176"/>
            <a:ext cx="4585077" cy="946206"/>
          </a:xfrm>
          <a:prstGeom prst="wedgeRectCallout">
            <a:avLst>
              <a:gd name="adj1" fmla="val -6180"/>
              <a:gd name="adj2" fmla="val -13368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ノード内の比率が、四角：三角 </a:t>
            </a:r>
            <a:r>
              <a:rPr kumimoji="1" lang="en-US" altLang="ja-JP" b="1" dirty="0">
                <a:solidFill>
                  <a:schemeClr val="tx1"/>
                </a:solidFill>
              </a:rPr>
              <a:t>= </a:t>
            </a:r>
            <a:r>
              <a:rPr kumimoji="1" lang="ja-JP" altLang="en-US" b="1" dirty="0">
                <a:solidFill>
                  <a:schemeClr val="tx1"/>
                </a:solidFill>
              </a:rPr>
              <a:t>２：０</a:t>
            </a:r>
            <a:endParaRPr kumimoji="1" lang="en-US" altLang="ja-JP" b="1" dirty="0">
              <a:solidFill>
                <a:schemeClr val="tx1"/>
              </a:solidFill>
            </a:endParaRPr>
          </a:p>
          <a:p>
            <a:pPr algn="ctr"/>
            <a:r>
              <a:rPr lang="ja-JP" altLang="en-US" b="1" dirty="0">
                <a:solidFill>
                  <a:schemeClr val="tx1"/>
                </a:solidFill>
              </a:rPr>
              <a:t>⇒ 不純度が小さい（</a:t>
            </a:r>
            <a:r>
              <a:rPr lang="en-US" altLang="ja-JP" b="1" dirty="0">
                <a:solidFill>
                  <a:schemeClr val="tx1"/>
                </a:solidFill>
              </a:rPr>
              <a:t>Good</a:t>
            </a:r>
            <a:r>
              <a:rPr lang="ja-JP" altLang="en-US" b="1" dirty="0">
                <a:solidFill>
                  <a:schemeClr val="tx1"/>
                </a:solidFill>
              </a:rPr>
              <a:t>）</a:t>
            </a:r>
            <a:endParaRPr kumimoji="1" lang="en-US" altLang="ja-JP" b="1" dirty="0">
              <a:solidFill>
                <a:schemeClr val="tx1"/>
              </a:solidFill>
            </a:endParaRPr>
          </a:p>
        </p:txBody>
      </p:sp>
      <p:sp>
        <p:nvSpPr>
          <p:cNvPr id="15" name="四角形吹き出し 14"/>
          <p:cNvSpPr/>
          <p:nvPr/>
        </p:nvSpPr>
        <p:spPr>
          <a:xfrm>
            <a:off x="6206067" y="4421060"/>
            <a:ext cx="4585077" cy="946206"/>
          </a:xfrm>
          <a:prstGeom prst="wedgeRectCallout">
            <a:avLst>
              <a:gd name="adj1" fmla="val -6180"/>
              <a:gd name="adj2" fmla="val -13368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ノード内の比率が、四角：三角 </a:t>
            </a:r>
            <a:r>
              <a:rPr kumimoji="1" lang="en-US" altLang="ja-JP" b="1" dirty="0">
                <a:solidFill>
                  <a:schemeClr val="tx1"/>
                </a:solidFill>
              </a:rPr>
              <a:t>= </a:t>
            </a:r>
            <a:r>
              <a:rPr lang="ja-JP" altLang="en-US" b="1" dirty="0">
                <a:solidFill>
                  <a:schemeClr val="tx1"/>
                </a:solidFill>
              </a:rPr>
              <a:t>１</a:t>
            </a:r>
            <a:r>
              <a:rPr kumimoji="1" lang="ja-JP" altLang="en-US" b="1" dirty="0">
                <a:solidFill>
                  <a:schemeClr val="tx1"/>
                </a:solidFill>
              </a:rPr>
              <a:t>：１</a:t>
            </a:r>
            <a:endParaRPr kumimoji="1" lang="en-US" altLang="ja-JP" b="1" dirty="0">
              <a:solidFill>
                <a:schemeClr val="tx1"/>
              </a:solidFill>
            </a:endParaRPr>
          </a:p>
          <a:p>
            <a:pPr algn="ctr"/>
            <a:r>
              <a:rPr lang="ja-JP" altLang="en-US" b="1" dirty="0">
                <a:solidFill>
                  <a:schemeClr val="tx1"/>
                </a:solidFill>
              </a:rPr>
              <a:t>⇒ 不純度が大きい（</a:t>
            </a:r>
            <a:r>
              <a:rPr lang="en-US" altLang="ja-JP" b="1" dirty="0">
                <a:solidFill>
                  <a:schemeClr val="tx1"/>
                </a:solidFill>
              </a:rPr>
              <a:t>Bad</a:t>
            </a:r>
            <a:r>
              <a:rPr lang="ja-JP" altLang="en-US" b="1" dirty="0">
                <a:solidFill>
                  <a:schemeClr val="tx1"/>
                </a:solidFill>
              </a:rPr>
              <a:t>）</a:t>
            </a:r>
            <a:endParaRPr kumimoji="1" lang="en-US" altLang="ja-JP" b="1" dirty="0">
              <a:solidFill>
                <a:schemeClr val="tx1"/>
              </a:solidFill>
            </a:endParaRPr>
          </a:p>
        </p:txBody>
      </p:sp>
      <p:sp>
        <p:nvSpPr>
          <p:cNvPr id="6" name="テキスト ボックス 5"/>
          <p:cNvSpPr txBox="1"/>
          <p:nvPr/>
        </p:nvSpPr>
        <p:spPr>
          <a:xfrm>
            <a:off x="1016140" y="366403"/>
            <a:ext cx="3668003" cy="923330"/>
          </a:xfrm>
          <a:prstGeom prst="rect">
            <a:avLst/>
          </a:prstGeom>
          <a:solidFill>
            <a:schemeClr val="accent6">
              <a:lumMod val="40000"/>
              <a:lumOff val="60000"/>
            </a:schemeClr>
          </a:solidFill>
        </p:spPr>
        <p:txBody>
          <a:bodyPr wrap="square" rtlCol="0">
            <a:spAutoFit/>
          </a:bodyPr>
          <a:lstStyle/>
          <a:p>
            <a:r>
              <a:rPr kumimoji="1" lang="ja-JP" altLang="en-US" b="1"/>
              <a:t>決定木の「条件」での分類が</a:t>
            </a:r>
            <a:endParaRPr kumimoji="1" lang="en-US" altLang="ja-JP" b="1"/>
          </a:p>
          <a:p>
            <a:r>
              <a:rPr lang="ja-JP" altLang="en-US" b="1"/>
              <a:t>「良い分類」か「悪い分類」かを</a:t>
            </a:r>
            <a:endParaRPr lang="en-US" altLang="ja-JP" b="1"/>
          </a:p>
          <a:p>
            <a:r>
              <a:rPr kumimoji="1" lang="ja-JP" altLang="en-US" b="1"/>
              <a:t>判断する基準</a:t>
            </a:r>
          </a:p>
        </p:txBody>
      </p:sp>
      <p:sp>
        <p:nvSpPr>
          <p:cNvPr id="7" name="右矢印 6"/>
          <p:cNvSpPr/>
          <p:nvPr/>
        </p:nvSpPr>
        <p:spPr>
          <a:xfrm>
            <a:off x="4813539" y="600770"/>
            <a:ext cx="560717" cy="4313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5503652" y="631764"/>
            <a:ext cx="931653" cy="369332"/>
          </a:xfrm>
          <a:prstGeom prst="rect">
            <a:avLst/>
          </a:prstGeom>
          <a:solidFill>
            <a:schemeClr val="accent6">
              <a:lumMod val="40000"/>
              <a:lumOff val="60000"/>
            </a:schemeClr>
          </a:solidFill>
        </p:spPr>
        <p:txBody>
          <a:bodyPr wrap="square" rtlCol="0">
            <a:spAutoFit/>
          </a:bodyPr>
          <a:lstStyle/>
          <a:p>
            <a:r>
              <a:rPr lang="ja-JP" altLang="en-US" b="1"/>
              <a:t>不純度</a:t>
            </a:r>
            <a:endParaRPr kumimoji="1" lang="ja-JP" altLang="en-US" b="1"/>
          </a:p>
        </p:txBody>
      </p:sp>
      <p:sp>
        <p:nvSpPr>
          <p:cNvPr id="20" name="テキスト ボックス 19"/>
          <p:cNvSpPr txBox="1"/>
          <p:nvPr/>
        </p:nvSpPr>
        <p:spPr>
          <a:xfrm>
            <a:off x="4575917" y="1480032"/>
            <a:ext cx="2787122" cy="646331"/>
          </a:xfrm>
          <a:prstGeom prst="rect">
            <a:avLst/>
          </a:prstGeom>
          <a:solidFill>
            <a:schemeClr val="accent6">
              <a:lumMod val="40000"/>
              <a:lumOff val="60000"/>
            </a:schemeClr>
          </a:solidFill>
        </p:spPr>
        <p:txBody>
          <a:bodyPr wrap="square" rtlCol="0">
            <a:spAutoFit/>
          </a:bodyPr>
          <a:lstStyle/>
          <a:p>
            <a:pPr algn="ctr"/>
            <a:r>
              <a:rPr kumimoji="1" lang="ja-JP" altLang="en-US" b="1"/>
              <a:t>子ノード内の</a:t>
            </a:r>
            <a:endParaRPr kumimoji="1" lang="en-US" altLang="ja-JP" b="1"/>
          </a:p>
          <a:p>
            <a:pPr algn="ctr"/>
            <a:r>
              <a:rPr kumimoji="1" lang="ja-JP" altLang="en-US" b="1"/>
              <a:t>正解データの種類の比率</a:t>
            </a:r>
          </a:p>
        </p:txBody>
      </p:sp>
      <p:sp>
        <p:nvSpPr>
          <p:cNvPr id="21" name="右矢印 20"/>
          <p:cNvSpPr/>
          <p:nvPr/>
        </p:nvSpPr>
        <p:spPr>
          <a:xfrm rot="5400000">
            <a:off x="5689119" y="1040401"/>
            <a:ext cx="560717" cy="4313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P157</a:t>
            </a:r>
            <a:endParaRPr kumimoji="1" lang="ja-JP" altLang="en-US" b="1" dirty="0"/>
          </a:p>
        </p:txBody>
      </p:sp>
    </p:spTree>
    <p:extLst>
      <p:ext uri="{BB962C8B-B14F-4D97-AF65-F5344CB8AC3E}">
        <p14:creationId xmlns:p14="http://schemas.microsoft.com/office/powerpoint/2010/main" val="2865506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a:grpSpLocks noChangeAspect="1"/>
          </p:cNvGrpSpPr>
          <p:nvPr/>
        </p:nvGrpSpPr>
        <p:grpSpPr>
          <a:xfrm>
            <a:off x="189760" y="822187"/>
            <a:ext cx="3399183" cy="3154247"/>
            <a:chOff x="3198460" y="652157"/>
            <a:chExt cx="5665307" cy="5257079"/>
          </a:xfrm>
        </p:grpSpPr>
        <p:grpSp>
          <p:nvGrpSpPr>
            <p:cNvPr id="2" name="グループ化 1"/>
            <p:cNvGrpSpPr/>
            <p:nvPr/>
          </p:nvGrpSpPr>
          <p:grpSpPr>
            <a:xfrm>
              <a:off x="4711859" y="652157"/>
              <a:ext cx="2409246" cy="1741336"/>
              <a:chOff x="1844703" y="1224501"/>
              <a:chExt cx="2409246" cy="1741336"/>
            </a:xfrm>
          </p:grpSpPr>
          <p:sp>
            <p:nvSpPr>
              <p:cNvPr id="3" name="楕円 2"/>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5" name="正方形/長方形 4"/>
              <p:cNvSpPr/>
              <p:nvPr/>
            </p:nvSpPr>
            <p:spPr>
              <a:xfrm>
                <a:off x="3053301" y="229660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二等辺三角形 5"/>
              <p:cNvSpPr/>
              <p:nvPr/>
            </p:nvSpPr>
            <p:spPr>
              <a:xfrm>
                <a:off x="3236180" y="1708207"/>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4727762" y="2421327"/>
              <a:ext cx="2393343" cy="60429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条件１</a:t>
              </a:r>
            </a:p>
          </p:txBody>
        </p:sp>
        <p:cxnSp>
          <p:nvCxnSpPr>
            <p:cNvPr id="9" name="直線矢印コネクタ 8"/>
            <p:cNvCxnSpPr>
              <a:stCxn id="8" idx="2"/>
              <a:endCxn id="14" idx="0"/>
            </p:cNvCxnSpPr>
            <p:nvPr/>
          </p:nvCxnSpPr>
          <p:spPr>
            <a:xfrm flipH="1">
              <a:off x="4403084" y="3025626"/>
              <a:ext cx="1521351" cy="11238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8" idx="2"/>
              <a:endCxn id="20" idx="0"/>
            </p:cNvCxnSpPr>
            <p:nvPr/>
          </p:nvCxnSpPr>
          <p:spPr>
            <a:xfrm>
              <a:off x="5924434" y="3025626"/>
              <a:ext cx="1734711" cy="11422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377904" y="3181408"/>
              <a:ext cx="1448462" cy="461665"/>
            </a:xfrm>
            <a:prstGeom prst="rect">
              <a:avLst/>
            </a:prstGeom>
            <a:noFill/>
          </p:spPr>
          <p:txBody>
            <a:bodyPr wrap="square" rtlCol="0">
              <a:spAutoFit/>
            </a:bodyPr>
            <a:lstStyle/>
            <a:p>
              <a:r>
                <a:rPr kumimoji="1" lang="en-US" altLang="ja-JP" sz="1200" b="1"/>
                <a:t>Yes</a:t>
              </a:r>
              <a:endParaRPr kumimoji="1" lang="ja-JP" altLang="en-US" sz="1200" b="1" dirty="0"/>
            </a:p>
          </p:txBody>
        </p:sp>
        <p:grpSp>
          <p:nvGrpSpPr>
            <p:cNvPr id="13" name="グループ化 12"/>
            <p:cNvGrpSpPr/>
            <p:nvPr/>
          </p:nvGrpSpPr>
          <p:grpSpPr>
            <a:xfrm>
              <a:off x="3198460" y="4149495"/>
              <a:ext cx="2409246" cy="1741336"/>
              <a:chOff x="1844703" y="1415004"/>
              <a:chExt cx="2409246" cy="1741336"/>
            </a:xfrm>
          </p:grpSpPr>
          <p:sp>
            <p:nvSpPr>
              <p:cNvPr id="14" name="楕円 13"/>
              <p:cNvSpPr/>
              <p:nvPr/>
            </p:nvSpPr>
            <p:spPr>
              <a:xfrm>
                <a:off x="1844703" y="1415004"/>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378245" y="1790796"/>
                <a:ext cx="437320"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6" name="正方形/長方形 15"/>
              <p:cNvSpPr/>
              <p:nvPr/>
            </p:nvSpPr>
            <p:spPr>
              <a:xfrm>
                <a:off x="3070155" y="2395666"/>
                <a:ext cx="437320"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grpSp>
        <p:grpSp>
          <p:nvGrpSpPr>
            <p:cNvPr id="19" name="グループ化 18"/>
            <p:cNvGrpSpPr/>
            <p:nvPr/>
          </p:nvGrpSpPr>
          <p:grpSpPr>
            <a:xfrm>
              <a:off x="6454521" y="4167900"/>
              <a:ext cx="2409246" cy="1741336"/>
              <a:chOff x="1844703" y="1466953"/>
              <a:chExt cx="2409246" cy="1741336"/>
            </a:xfrm>
          </p:grpSpPr>
          <p:sp>
            <p:nvSpPr>
              <p:cNvPr id="20" name="楕円 19"/>
              <p:cNvSpPr/>
              <p:nvPr/>
            </p:nvSpPr>
            <p:spPr>
              <a:xfrm>
                <a:off x="1844703" y="1466953"/>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3236180" y="1708207"/>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右カーブ矢印 26"/>
            <p:cNvSpPr/>
            <p:nvPr/>
          </p:nvSpPr>
          <p:spPr>
            <a:xfrm rot="467790">
              <a:off x="3464059" y="1435333"/>
              <a:ext cx="827596" cy="2402618"/>
            </a:xfrm>
            <a:prstGeom prst="curvedRightArrow">
              <a:avLst>
                <a:gd name="adj1" fmla="val 25000"/>
                <a:gd name="adj2" fmla="val 5484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右カーブ矢印 27"/>
            <p:cNvSpPr/>
            <p:nvPr/>
          </p:nvSpPr>
          <p:spPr>
            <a:xfrm rot="21132210" flipH="1">
              <a:off x="7636065" y="1400910"/>
              <a:ext cx="827596" cy="2402618"/>
            </a:xfrm>
            <a:prstGeom prst="curvedRightArrow">
              <a:avLst>
                <a:gd name="adj1" fmla="val 25000"/>
                <a:gd name="adj2" fmla="val 5484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 name="テキスト ボックス 16"/>
          <p:cNvSpPr txBox="1"/>
          <p:nvPr/>
        </p:nvSpPr>
        <p:spPr>
          <a:xfrm>
            <a:off x="269285" y="193271"/>
            <a:ext cx="2820838" cy="369332"/>
          </a:xfrm>
          <a:prstGeom prst="rect">
            <a:avLst/>
          </a:prstGeom>
          <a:solidFill>
            <a:schemeClr val="accent6">
              <a:lumMod val="40000"/>
              <a:lumOff val="60000"/>
            </a:schemeClr>
          </a:solidFill>
        </p:spPr>
        <p:txBody>
          <a:bodyPr wrap="square" rtlCol="0">
            <a:spAutoFit/>
          </a:bodyPr>
          <a:lstStyle/>
          <a:p>
            <a:r>
              <a:rPr kumimoji="1" lang="ja-JP" altLang="en-US" b="1"/>
              <a:t>条件１による分岐の結果</a:t>
            </a:r>
          </a:p>
        </p:txBody>
      </p:sp>
      <p:grpSp>
        <p:nvGrpSpPr>
          <p:cNvPr id="25" name="グループ化 24"/>
          <p:cNvGrpSpPr>
            <a:grpSpLocks noChangeAspect="1"/>
          </p:cNvGrpSpPr>
          <p:nvPr/>
        </p:nvGrpSpPr>
        <p:grpSpPr>
          <a:xfrm>
            <a:off x="3879960" y="822187"/>
            <a:ext cx="3751715" cy="3164279"/>
            <a:chOff x="734646" y="894788"/>
            <a:chExt cx="5154021" cy="4347016"/>
          </a:xfrm>
        </p:grpSpPr>
        <p:grpSp>
          <p:nvGrpSpPr>
            <p:cNvPr id="26" name="グループ化 25"/>
            <p:cNvGrpSpPr>
              <a:grpSpLocks noChangeAspect="1"/>
            </p:cNvGrpSpPr>
            <p:nvPr/>
          </p:nvGrpSpPr>
          <p:grpSpPr>
            <a:xfrm>
              <a:off x="2262541" y="894788"/>
              <a:ext cx="1927397" cy="1393069"/>
              <a:chOff x="1844703" y="1224501"/>
              <a:chExt cx="2409246" cy="1741336"/>
            </a:xfrm>
          </p:grpSpPr>
          <p:sp>
            <p:nvSpPr>
              <p:cNvPr id="42" name="楕円 41"/>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44" name="正方形/長方形 43"/>
              <p:cNvSpPr/>
              <p:nvPr/>
            </p:nvSpPr>
            <p:spPr>
              <a:xfrm>
                <a:off x="3140764" y="2319138"/>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45" name="二等辺三角形 44"/>
              <p:cNvSpPr/>
              <p:nvPr/>
            </p:nvSpPr>
            <p:spPr>
              <a:xfrm>
                <a:off x="3233203" y="1578333"/>
                <a:ext cx="572492"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p:cNvSpPr/>
            <p:nvPr/>
          </p:nvSpPr>
          <p:spPr>
            <a:xfrm>
              <a:off x="2029569" y="2309859"/>
              <a:ext cx="2393343" cy="60429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条件２</a:t>
              </a:r>
            </a:p>
          </p:txBody>
        </p:sp>
        <p:cxnSp>
          <p:nvCxnSpPr>
            <p:cNvPr id="30" name="直線矢印コネクタ 29"/>
            <p:cNvCxnSpPr>
              <a:stCxn id="29" idx="2"/>
            </p:cNvCxnSpPr>
            <p:nvPr/>
          </p:nvCxnSpPr>
          <p:spPr>
            <a:xfrm flipH="1">
              <a:off x="1704890" y="2914158"/>
              <a:ext cx="1521351" cy="9333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9" idx="2"/>
            </p:cNvCxnSpPr>
            <p:nvPr/>
          </p:nvCxnSpPr>
          <p:spPr>
            <a:xfrm>
              <a:off x="3226241" y="2914158"/>
              <a:ext cx="1734710" cy="8998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p:cNvGrpSpPr>
              <a:grpSpLocks noChangeAspect="1"/>
            </p:cNvGrpSpPr>
            <p:nvPr/>
          </p:nvGrpSpPr>
          <p:grpSpPr>
            <a:xfrm>
              <a:off x="734646" y="3848735"/>
              <a:ext cx="1927397" cy="1393069"/>
              <a:chOff x="1844703" y="1224501"/>
              <a:chExt cx="2409246" cy="1741336"/>
            </a:xfrm>
          </p:grpSpPr>
          <p:sp>
            <p:nvSpPr>
              <p:cNvPr id="39" name="楕円 38"/>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41" name="二等辺三角形 40"/>
              <p:cNvSpPr/>
              <p:nvPr/>
            </p:nvSpPr>
            <p:spPr>
              <a:xfrm>
                <a:off x="3049325" y="2149557"/>
                <a:ext cx="572492"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p:cNvGrpSpPr/>
            <p:nvPr/>
          </p:nvGrpSpPr>
          <p:grpSpPr>
            <a:xfrm>
              <a:off x="3961270" y="3813980"/>
              <a:ext cx="1927397" cy="1393069"/>
              <a:chOff x="3941068" y="4153238"/>
              <a:chExt cx="1927397" cy="1393069"/>
            </a:xfrm>
          </p:grpSpPr>
          <p:sp>
            <p:nvSpPr>
              <p:cNvPr id="36" name="楕円 35"/>
              <p:cNvSpPr/>
              <p:nvPr/>
            </p:nvSpPr>
            <p:spPr>
              <a:xfrm>
                <a:off x="3941068" y="4153238"/>
                <a:ext cx="1927397" cy="139306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4485141" y="4397906"/>
                <a:ext cx="349857" cy="36257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38" name="二等辺三角形 37"/>
              <p:cNvSpPr/>
              <p:nvPr/>
            </p:nvSpPr>
            <p:spPr>
              <a:xfrm>
                <a:off x="4907089" y="4910013"/>
                <a:ext cx="457994" cy="394385"/>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7" name="テキスト ボックス 46"/>
          <p:cNvSpPr txBox="1"/>
          <p:nvPr/>
        </p:nvSpPr>
        <p:spPr>
          <a:xfrm>
            <a:off x="2380018" y="2326801"/>
            <a:ext cx="869077" cy="276999"/>
          </a:xfrm>
          <a:prstGeom prst="rect">
            <a:avLst/>
          </a:prstGeom>
          <a:noFill/>
        </p:spPr>
        <p:txBody>
          <a:bodyPr wrap="square" rtlCol="0">
            <a:spAutoFit/>
          </a:bodyPr>
          <a:lstStyle/>
          <a:p>
            <a:r>
              <a:rPr kumimoji="1" lang="en-US" altLang="ja-JP" sz="1200" b="1"/>
              <a:t>No</a:t>
            </a:r>
            <a:endParaRPr kumimoji="1" lang="ja-JP" altLang="en-US" sz="1200" b="1" dirty="0"/>
          </a:p>
        </p:txBody>
      </p:sp>
      <p:sp>
        <p:nvSpPr>
          <p:cNvPr id="48" name="テキスト ボックス 47"/>
          <p:cNvSpPr txBox="1"/>
          <p:nvPr/>
        </p:nvSpPr>
        <p:spPr>
          <a:xfrm>
            <a:off x="4729874" y="2388888"/>
            <a:ext cx="869077" cy="276999"/>
          </a:xfrm>
          <a:prstGeom prst="rect">
            <a:avLst/>
          </a:prstGeom>
          <a:noFill/>
        </p:spPr>
        <p:txBody>
          <a:bodyPr wrap="square" rtlCol="0">
            <a:spAutoFit/>
          </a:bodyPr>
          <a:lstStyle/>
          <a:p>
            <a:r>
              <a:rPr kumimoji="1" lang="en-US" altLang="ja-JP" sz="1200" b="1"/>
              <a:t>Yes</a:t>
            </a:r>
            <a:endParaRPr kumimoji="1" lang="ja-JP" altLang="en-US" sz="1200" b="1" dirty="0"/>
          </a:p>
        </p:txBody>
      </p:sp>
      <p:sp>
        <p:nvSpPr>
          <p:cNvPr id="49" name="テキスト ボックス 48"/>
          <p:cNvSpPr txBox="1"/>
          <p:nvPr/>
        </p:nvSpPr>
        <p:spPr>
          <a:xfrm>
            <a:off x="6325807" y="2373995"/>
            <a:ext cx="869077" cy="276999"/>
          </a:xfrm>
          <a:prstGeom prst="rect">
            <a:avLst/>
          </a:prstGeom>
          <a:noFill/>
        </p:spPr>
        <p:txBody>
          <a:bodyPr wrap="square" rtlCol="0">
            <a:spAutoFit/>
          </a:bodyPr>
          <a:lstStyle/>
          <a:p>
            <a:r>
              <a:rPr kumimoji="1" lang="en-US" altLang="ja-JP" sz="1200" b="1"/>
              <a:t>No</a:t>
            </a:r>
            <a:endParaRPr kumimoji="1" lang="ja-JP" altLang="en-US" sz="1200" b="1" dirty="0"/>
          </a:p>
        </p:txBody>
      </p:sp>
      <p:grpSp>
        <p:nvGrpSpPr>
          <p:cNvPr id="50" name="グループ化 49"/>
          <p:cNvGrpSpPr>
            <a:grpSpLocks noChangeAspect="1"/>
          </p:cNvGrpSpPr>
          <p:nvPr/>
        </p:nvGrpSpPr>
        <p:grpSpPr>
          <a:xfrm>
            <a:off x="7827049" y="788109"/>
            <a:ext cx="3850011" cy="3238347"/>
            <a:chOff x="6707446" y="1062766"/>
            <a:chExt cx="4968379" cy="4179038"/>
          </a:xfrm>
        </p:grpSpPr>
        <p:sp>
          <p:nvSpPr>
            <p:cNvPr id="51" name="正方形/長方形 50"/>
            <p:cNvSpPr/>
            <p:nvPr/>
          </p:nvSpPr>
          <p:spPr>
            <a:xfrm>
              <a:off x="7896835" y="2477836"/>
              <a:ext cx="2393343" cy="60429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a:t>
              </a:r>
              <a:r>
                <a:rPr lang="ja-JP" altLang="en-US" b="1" dirty="0">
                  <a:solidFill>
                    <a:schemeClr val="bg1"/>
                  </a:solidFill>
                </a:rPr>
                <a:t>３</a:t>
              </a:r>
              <a:endParaRPr kumimoji="1" lang="en-US" altLang="ja-JP" b="1" dirty="0">
                <a:solidFill>
                  <a:schemeClr val="bg1"/>
                </a:solidFill>
              </a:endParaRPr>
            </a:p>
          </p:txBody>
        </p:sp>
        <p:cxnSp>
          <p:nvCxnSpPr>
            <p:cNvPr id="52" name="直線矢印コネクタ 51"/>
            <p:cNvCxnSpPr>
              <a:stCxn id="51" idx="2"/>
              <a:endCxn id="61" idx="0"/>
            </p:cNvCxnSpPr>
            <p:nvPr/>
          </p:nvCxnSpPr>
          <p:spPr>
            <a:xfrm flipH="1">
              <a:off x="7671145" y="3082135"/>
              <a:ext cx="1422362" cy="759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1" idx="2"/>
              <a:endCxn id="59" idx="0"/>
            </p:cNvCxnSpPr>
            <p:nvPr/>
          </p:nvCxnSpPr>
          <p:spPr>
            <a:xfrm>
              <a:off x="9093506" y="3082135"/>
              <a:ext cx="1618621" cy="76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7547769" y="3282978"/>
              <a:ext cx="699715" cy="476617"/>
            </a:xfrm>
            <a:prstGeom prst="rect">
              <a:avLst/>
            </a:prstGeom>
            <a:noFill/>
          </p:spPr>
          <p:txBody>
            <a:bodyPr wrap="square" rtlCol="0">
              <a:spAutoFit/>
            </a:bodyPr>
            <a:lstStyle/>
            <a:p>
              <a:endParaRPr kumimoji="1" lang="ja-JP" altLang="en-US" b="1" dirty="0"/>
            </a:p>
          </p:txBody>
        </p:sp>
        <p:grpSp>
          <p:nvGrpSpPr>
            <p:cNvPr id="56" name="グループ化 55"/>
            <p:cNvGrpSpPr>
              <a:grpSpLocks noChangeAspect="1"/>
            </p:cNvGrpSpPr>
            <p:nvPr/>
          </p:nvGrpSpPr>
          <p:grpSpPr>
            <a:xfrm>
              <a:off x="8128818" y="1062766"/>
              <a:ext cx="1927397" cy="1393069"/>
              <a:chOff x="1844703" y="1442406"/>
              <a:chExt cx="2409246" cy="1741336"/>
            </a:xfrm>
          </p:grpSpPr>
          <p:sp>
            <p:nvSpPr>
              <p:cNvPr id="65" name="楕円 64"/>
              <p:cNvSpPr/>
              <p:nvPr/>
            </p:nvSpPr>
            <p:spPr>
              <a:xfrm>
                <a:off x="1844703" y="1442406"/>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2521890" y="1727329"/>
                <a:ext cx="437321" cy="4532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7" name="正方形/長方形 66"/>
              <p:cNvSpPr/>
              <p:nvPr/>
            </p:nvSpPr>
            <p:spPr>
              <a:xfrm>
                <a:off x="3140764" y="2537043"/>
                <a:ext cx="437321" cy="4532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8" name="二等辺三角形 67"/>
              <p:cNvSpPr/>
              <p:nvPr/>
            </p:nvSpPr>
            <p:spPr>
              <a:xfrm>
                <a:off x="3233203" y="1796236"/>
                <a:ext cx="572491" cy="492983"/>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a:off x="2329732" y="2289219"/>
                <a:ext cx="572493" cy="492983"/>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p:cNvGrpSpPr>
              <a:grpSpLocks noChangeAspect="1"/>
            </p:cNvGrpSpPr>
            <p:nvPr/>
          </p:nvGrpSpPr>
          <p:grpSpPr>
            <a:xfrm>
              <a:off x="6707446" y="3841176"/>
              <a:ext cx="1927397" cy="1393069"/>
              <a:chOff x="1844703" y="1224501"/>
              <a:chExt cx="2409246" cy="1741336"/>
            </a:xfrm>
          </p:grpSpPr>
          <p:sp>
            <p:nvSpPr>
              <p:cNvPr id="61" name="楕円 60"/>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3" name="二等辺三角形 62"/>
              <p:cNvSpPr/>
              <p:nvPr/>
            </p:nvSpPr>
            <p:spPr>
              <a:xfrm>
                <a:off x="3233203" y="1578333"/>
                <a:ext cx="572492"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二等辺三角形 63"/>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a:grpSpLocks noChangeAspect="1"/>
            </p:cNvGrpSpPr>
            <p:nvPr/>
          </p:nvGrpSpPr>
          <p:grpSpPr>
            <a:xfrm>
              <a:off x="9748428" y="3848735"/>
              <a:ext cx="1927397" cy="1393069"/>
              <a:chOff x="1844703" y="1224501"/>
              <a:chExt cx="2409246" cy="1741336"/>
            </a:xfrm>
          </p:grpSpPr>
          <p:sp>
            <p:nvSpPr>
              <p:cNvPr id="59" name="楕円 58"/>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grpSp>
      </p:grpSp>
      <p:sp>
        <p:nvSpPr>
          <p:cNvPr id="70" name="テキスト ボックス 69"/>
          <p:cNvSpPr txBox="1"/>
          <p:nvPr/>
        </p:nvSpPr>
        <p:spPr>
          <a:xfrm>
            <a:off x="8716730" y="2374230"/>
            <a:ext cx="869077" cy="276999"/>
          </a:xfrm>
          <a:prstGeom prst="rect">
            <a:avLst/>
          </a:prstGeom>
          <a:noFill/>
        </p:spPr>
        <p:txBody>
          <a:bodyPr wrap="square" rtlCol="0">
            <a:spAutoFit/>
          </a:bodyPr>
          <a:lstStyle/>
          <a:p>
            <a:r>
              <a:rPr kumimoji="1" lang="en-US" altLang="ja-JP" sz="1200" b="1"/>
              <a:t>Yes</a:t>
            </a:r>
            <a:endParaRPr kumimoji="1" lang="ja-JP" altLang="en-US" sz="1200" b="1" dirty="0"/>
          </a:p>
        </p:txBody>
      </p:sp>
      <p:sp>
        <p:nvSpPr>
          <p:cNvPr id="71" name="テキスト ボックス 70"/>
          <p:cNvSpPr txBox="1"/>
          <p:nvPr/>
        </p:nvSpPr>
        <p:spPr>
          <a:xfrm>
            <a:off x="10299522" y="2388888"/>
            <a:ext cx="869077" cy="276999"/>
          </a:xfrm>
          <a:prstGeom prst="rect">
            <a:avLst/>
          </a:prstGeom>
          <a:noFill/>
        </p:spPr>
        <p:txBody>
          <a:bodyPr wrap="square" rtlCol="0">
            <a:spAutoFit/>
          </a:bodyPr>
          <a:lstStyle/>
          <a:p>
            <a:r>
              <a:rPr kumimoji="1" lang="en-US" altLang="ja-JP" sz="1200" b="1"/>
              <a:t>No</a:t>
            </a:r>
            <a:endParaRPr kumimoji="1" lang="ja-JP" altLang="en-US" sz="1200" b="1" dirty="0"/>
          </a:p>
        </p:txBody>
      </p:sp>
      <p:sp>
        <p:nvSpPr>
          <p:cNvPr id="72" name="テキスト ボックス 71"/>
          <p:cNvSpPr txBox="1"/>
          <p:nvPr/>
        </p:nvSpPr>
        <p:spPr>
          <a:xfrm>
            <a:off x="4283221" y="238417"/>
            <a:ext cx="2820838" cy="369332"/>
          </a:xfrm>
          <a:prstGeom prst="rect">
            <a:avLst/>
          </a:prstGeom>
          <a:solidFill>
            <a:schemeClr val="accent6">
              <a:lumMod val="40000"/>
              <a:lumOff val="60000"/>
            </a:schemeClr>
          </a:solidFill>
        </p:spPr>
        <p:txBody>
          <a:bodyPr wrap="square" rtlCol="0">
            <a:spAutoFit/>
          </a:bodyPr>
          <a:lstStyle/>
          <a:p>
            <a:r>
              <a:rPr kumimoji="1" lang="ja-JP" altLang="en-US" b="1"/>
              <a:t>条件２による分岐の結果</a:t>
            </a:r>
          </a:p>
        </p:txBody>
      </p:sp>
      <p:sp>
        <p:nvSpPr>
          <p:cNvPr id="73" name="テキスト ボックス 72"/>
          <p:cNvSpPr txBox="1"/>
          <p:nvPr/>
        </p:nvSpPr>
        <p:spPr>
          <a:xfrm>
            <a:off x="8285359" y="193271"/>
            <a:ext cx="2820838" cy="369332"/>
          </a:xfrm>
          <a:prstGeom prst="rect">
            <a:avLst/>
          </a:prstGeom>
          <a:solidFill>
            <a:schemeClr val="accent6">
              <a:lumMod val="40000"/>
              <a:lumOff val="60000"/>
            </a:schemeClr>
          </a:solidFill>
        </p:spPr>
        <p:txBody>
          <a:bodyPr wrap="square" rtlCol="0">
            <a:spAutoFit/>
          </a:bodyPr>
          <a:lstStyle/>
          <a:p>
            <a:r>
              <a:rPr kumimoji="1" lang="ja-JP" altLang="en-US" b="1"/>
              <a:t>条件３による分岐の結果</a:t>
            </a:r>
          </a:p>
        </p:txBody>
      </p:sp>
      <p:sp>
        <p:nvSpPr>
          <p:cNvPr id="74" name="テキスト ボックス 73"/>
          <p:cNvSpPr txBox="1"/>
          <p:nvPr/>
        </p:nvSpPr>
        <p:spPr>
          <a:xfrm>
            <a:off x="4038379" y="4137623"/>
            <a:ext cx="3524679" cy="1200329"/>
          </a:xfrm>
          <a:prstGeom prst="rect">
            <a:avLst/>
          </a:prstGeom>
          <a:solidFill>
            <a:schemeClr val="accent6">
              <a:lumMod val="40000"/>
              <a:lumOff val="60000"/>
            </a:schemeClr>
          </a:solidFill>
        </p:spPr>
        <p:txBody>
          <a:bodyPr wrap="square" rtlCol="0">
            <a:spAutoFit/>
          </a:bodyPr>
          <a:lstStyle/>
          <a:p>
            <a:r>
              <a:rPr kumimoji="1" lang="ja-JP" altLang="en-US" b="1" dirty="0"/>
              <a:t>下２つのノードでは。どちらも四角と三角の</a:t>
            </a:r>
            <a:endParaRPr kumimoji="1" lang="en-US" altLang="ja-JP" b="1" dirty="0"/>
          </a:p>
          <a:p>
            <a:r>
              <a:rPr lang="ja-JP" altLang="en-US" b="1" dirty="0"/>
              <a:t>比率が半々だから、不純度はとても大きい</a:t>
            </a:r>
            <a:endParaRPr kumimoji="1" lang="ja-JP" altLang="en-US" b="1" dirty="0"/>
          </a:p>
        </p:txBody>
      </p:sp>
      <p:sp>
        <p:nvSpPr>
          <p:cNvPr id="75" name="テキスト ボックス 74"/>
          <p:cNvSpPr txBox="1"/>
          <p:nvPr/>
        </p:nvSpPr>
        <p:spPr>
          <a:xfrm>
            <a:off x="7933913" y="4137623"/>
            <a:ext cx="3596035" cy="2031325"/>
          </a:xfrm>
          <a:prstGeom prst="rect">
            <a:avLst/>
          </a:prstGeom>
          <a:solidFill>
            <a:schemeClr val="accent6">
              <a:lumMod val="40000"/>
              <a:lumOff val="60000"/>
            </a:schemeClr>
          </a:solidFill>
        </p:spPr>
        <p:txBody>
          <a:bodyPr wrap="square" rtlCol="0">
            <a:spAutoFit/>
          </a:bodyPr>
          <a:lstStyle/>
          <a:p>
            <a:r>
              <a:rPr kumimoji="1" lang="ja-JP" altLang="en-US" b="1" dirty="0"/>
              <a:t>左下のノードでは四角と三角が１：２で混ざっているので不純度は</a:t>
            </a:r>
            <a:r>
              <a:rPr kumimoji="1" lang="ja-JP" altLang="en-US" b="1" dirty="0" err="1"/>
              <a:t>そこそこ</a:t>
            </a:r>
            <a:r>
              <a:rPr kumimoji="1" lang="ja-JP" altLang="en-US" b="1" dirty="0"/>
              <a:t>大きいが、右下は四角のみだから不純度はとても小さい。２つのノードの不純度は全体としてはそれほど大きくない。</a:t>
            </a:r>
          </a:p>
        </p:txBody>
      </p:sp>
      <p:sp>
        <p:nvSpPr>
          <p:cNvPr id="76" name="楕円 75"/>
          <p:cNvSpPr/>
          <p:nvPr/>
        </p:nvSpPr>
        <p:spPr>
          <a:xfrm>
            <a:off x="10627200" y="70803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P158</a:t>
            </a:r>
            <a:endParaRPr kumimoji="1" lang="ja-JP" altLang="en-US" b="1" dirty="0"/>
          </a:p>
        </p:txBody>
      </p:sp>
    </p:spTree>
    <p:extLst>
      <p:ext uri="{BB962C8B-B14F-4D97-AF65-F5344CB8AC3E}">
        <p14:creationId xmlns:p14="http://schemas.microsoft.com/office/powerpoint/2010/main" val="302125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ローチャート: 他ページ結合子 14"/>
          <p:cNvSpPr/>
          <p:nvPr/>
        </p:nvSpPr>
        <p:spPr>
          <a:xfrm>
            <a:off x="3190009" y="966355"/>
            <a:ext cx="5611090" cy="914400"/>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決定木における</a:t>
            </a:r>
            <a:endParaRPr kumimoji="1" lang="en-US" altLang="ja-JP" b="1"/>
          </a:p>
          <a:p>
            <a:pPr algn="ctr"/>
            <a:r>
              <a:rPr kumimoji="1" lang="ja-JP" altLang="en-US" b="1"/>
              <a:t>フローチャート</a:t>
            </a:r>
            <a:r>
              <a:rPr lang="ja-JP" altLang="en-US" b="1"/>
              <a:t>の作成手順</a:t>
            </a:r>
            <a:endParaRPr kumimoji="1" lang="ja-JP" altLang="en-US" b="1"/>
          </a:p>
        </p:txBody>
      </p:sp>
      <p:sp>
        <p:nvSpPr>
          <p:cNvPr id="16" name="正方形/長方形 15"/>
          <p:cNvSpPr/>
          <p:nvPr/>
        </p:nvSpPr>
        <p:spPr>
          <a:xfrm>
            <a:off x="3190008" y="2348345"/>
            <a:ext cx="5611091" cy="2712028"/>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a:t>分岐条件として考えられるさまざまな条件</a:t>
            </a:r>
            <a:endParaRPr kumimoji="1" lang="en-US" altLang="ja-JP" b="1"/>
          </a:p>
          <a:p>
            <a:pPr algn="ctr"/>
            <a:r>
              <a:rPr lang="ja-JP" altLang="en-US" b="1"/>
              <a:t>と</a:t>
            </a:r>
            <a:endParaRPr lang="en-US" altLang="ja-JP" b="1"/>
          </a:p>
          <a:p>
            <a:pPr algn="ctr"/>
            <a:r>
              <a:rPr kumimoji="1" lang="ja-JP" altLang="en-US" b="1"/>
              <a:t>それによる分岐後の２個の子ノードの不純度の値</a:t>
            </a:r>
            <a:endParaRPr kumimoji="1" lang="en-US" altLang="ja-JP" b="1"/>
          </a:p>
          <a:p>
            <a:pPr algn="ctr"/>
            <a:r>
              <a:rPr lang="ja-JP" altLang="en-US" b="1"/>
              <a:t>を</a:t>
            </a:r>
            <a:endParaRPr lang="en-US" altLang="ja-JP" b="1"/>
          </a:p>
          <a:p>
            <a:pPr algn="ctr"/>
            <a:r>
              <a:rPr kumimoji="1" lang="ja-JP" altLang="en-US" b="1"/>
              <a:t>すべて計算し</a:t>
            </a:r>
            <a:endParaRPr kumimoji="1" lang="en-US" altLang="ja-JP" b="1"/>
          </a:p>
          <a:p>
            <a:pPr algn="ctr"/>
            <a:r>
              <a:rPr lang="ja-JP" altLang="en-US" b="1"/>
              <a:t>不純度が最も小さくなるような条件</a:t>
            </a:r>
            <a:endParaRPr lang="en-US" altLang="ja-JP" b="1"/>
          </a:p>
          <a:p>
            <a:pPr algn="ctr"/>
            <a:r>
              <a:rPr kumimoji="1" lang="ja-JP" altLang="en-US" b="1"/>
              <a:t>を</a:t>
            </a:r>
            <a:endParaRPr kumimoji="1" lang="en-US" altLang="ja-JP" b="1"/>
          </a:p>
          <a:p>
            <a:pPr algn="ctr"/>
            <a:r>
              <a:rPr lang="ja-JP" altLang="en-US" b="1"/>
              <a:t>「良い条件」として</a:t>
            </a:r>
            <a:endParaRPr lang="en-US" altLang="ja-JP" b="1"/>
          </a:p>
          <a:p>
            <a:pPr algn="ctr"/>
            <a:r>
              <a:rPr kumimoji="1" lang="ja-JP" altLang="en-US" b="1"/>
              <a:t>フローチャートを作成していく</a:t>
            </a: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P158</a:t>
            </a:r>
            <a:endParaRPr kumimoji="1" lang="ja-JP" altLang="en-US" b="1" dirty="0"/>
          </a:p>
        </p:txBody>
      </p:sp>
    </p:spTree>
    <p:extLst>
      <p:ext uri="{BB962C8B-B14F-4D97-AF65-F5344CB8AC3E}">
        <p14:creationId xmlns:p14="http://schemas.microsoft.com/office/powerpoint/2010/main" val="1383416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443345" y="37115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５．３．２</a:t>
            </a:r>
            <a:endParaRPr kumimoji="1" lang="ja-JP" altLang="en-US" b="1" dirty="0"/>
          </a:p>
        </p:txBody>
      </p:sp>
      <p:sp>
        <p:nvSpPr>
          <p:cNvPr id="3" name="山形 2"/>
          <p:cNvSpPr/>
          <p:nvPr/>
        </p:nvSpPr>
        <p:spPr>
          <a:xfrm>
            <a:off x="1782613" y="37115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乱数の利用と再現性</a:t>
            </a:r>
            <a:endParaRPr kumimoji="1" lang="ja-JP" altLang="en-US" b="1" dirty="0">
              <a:solidFill>
                <a:schemeClr val="bg1"/>
              </a:solidFill>
            </a:endParaRPr>
          </a:p>
        </p:txBody>
      </p:sp>
      <p:sp>
        <p:nvSpPr>
          <p:cNvPr id="4" name="山形 3"/>
          <p:cNvSpPr/>
          <p:nvPr/>
        </p:nvSpPr>
        <p:spPr>
          <a:xfrm>
            <a:off x="5694213" y="37115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P159</a:t>
            </a:r>
            <a:r>
              <a:rPr kumimoji="1" lang="ja-JP" altLang="en-US" b="1">
                <a:solidFill>
                  <a:schemeClr val="bg1"/>
                </a:solidFill>
              </a:rPr>
              <a:t>～</a:t>
            </a:r>
            <a:r>
              <a:rPr kumimoji="1" lang="en-US" altLang="ja-JP" b="1">
                <a:solidFill>
                  <a:schemeClr val="bg1"/>
                </a:solidFill>
              </a:rPr>
              <a:t>P160</a:t>
            </a:r>
            <a:endParaRPr kumimoji="1" lang="ja-JP" altLang="en-US" b="1" dirty="0">
              <a:solidFill>
                <a:schemeClr val="bg1"/>
              </a:solidFill>
            </a:endParaRPr>
          </a:p>
        </p:txBody>
      </p:sp>
      <p:sp>
        <p:nvSpPr>
          <p:cNvPr id="8" name="テキスト ボックス 7"/>
          <p:cNvSpPr txBox="1"/>
          <p:nvPr/>
        </p:nvSpPr>
        <p:spPr>
          <a:xfrm>
            <a:off x="443345" y="957895"/>
            <a:ext cx="7873214" cy="2062103"/>
          </a:xfrm>
          <a:prstGeom prst="rect">
            <a:avLst/>
          </a:prstGeom>
          <a:solidFill>
            <a:schemeClr val="accent4">
              <a:lumMod val="20000"/>
              <a:lumOff val="80000"/>
            </a:schemeClr>
          </a:solidFill>
        </p:spPr>
        <p:txBody>
          <a:bodyPr wrap="square" rtlCol="0">
            <a:spAutoFit/>
          </a:bodyPr>
          <a:lstStyle/>
          <a:p>
            <a:r>
              <a:rPr lang="ja-JP" altLang="en-US" sz="2000" b="1"/>
              <a:t>決定木モデルの再現性</a:t>
            </a:r>
            <a:endParaRPr kumimoji="1" lang="en-US" altLang="ja-JP" sz="2000" b="1" dirty="0"/>
          </a:p>
          <a:p>
            <a:endParaRPr lang="en-US" altLang="ja-JP" dirty="0"/>
          </a:p>
          <a:p>
            <a:r>
              <a:rPr lang="ja-JP" altLang="en-US" b="1">
                <a:solidFill>
                  <a:srgbClr val="0070C0"/>
                </a:solidFill>
              </a:rPr>
              <a:t>・</a:t>
            </a:r>
            <a:r>
              <a:rPr lang="en-US" altLang="ja-JP" b="1">
                <a:solidFill>
                  <a:srgbClr val="0070C0"/>
                </a:solidFill>
              </a:rPr>
              <a:t>scikit-learn</a:t>
            </a:r>
            <a:r>
              <a:rPr lang="ja-JP" altLang="en-US" b="1">
                <a:solidFill>
                  <a:srgbClr val="0070C0"/>
                </a:solidFill>
              </a:rPr>
              <a:t>の決定木モデルは、効率化のために乱数を利用するので、</a:t>
            </a:r>
            <a:endParaRPr lang="en-US" altLang="ja-JP" b="1">
              <a:solidFill>
                <a:srgbClr val="0070C0"/>
              </a:solidFill>
            </a:endParaRPr>
          </a:p>
          <a:p>
            <a:r>
              <a:rPr lang="ja-JP" altLang="en-US" b="1">
                <a:solidFill>
                  <a:srgbClr val="0070C0"/>
                </a:solidFill>
              </a:rPr>
              <a:t>デフォルトでは学習に再現性がない。</a:t>
            </a:r>
            <a:endParaRPr lang="en-US" altLang="ja-JP" b="1">
              <a:solidFill>
                <a:srgbClr val="0070C0"/>
              </a:solidFill>
            </a:endParaRPr>
          </a:p>
          <a:p>
            <a:endParaRPr lang="en-US" altLang="ja-JP" b="1">
              <a:solidFill>
                <a:srgbClr val="0070C0"/>
              </a:solidFill>
            </a:endParaRPr>
          </a:p>
          <a:p>
            <a:r>
              <a:rPr lang="ja-JP" altLang="en-US" b="1">
                <a:solidFill>
                  <a:srgbClr val="0070C0"/>
                </a:solidFill>
              </a:rPr>
              <a:t>・しかし、モデルの改善を進めるためには、学習の再現性を確保することが重要。</a:t>
            </a:r>
            <a:endParaRPr lang="en-US" altLang="ja-JP" b="1" dirty="0">
              <a:solidFill>
                <a:srgbClr val="0070C0"/>
              </a:solidFill>
            </a:endParaRPr>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P159</a:t>
            </a:r>
            <a:endParaRPr kumimoji="1" lang="ja-JP" altLang="en-US" b="1" dirty="0"/>
          </a:p>
        </p:txBody>
      </p:sp>
    </p:spTree>
    <p:extLst>
      <p:ext uri="{BB962C8B-B14F-4D97-AF65-F5344CB8AC3E}">
        <p14:creationId xmlns:p14="http://schemas.microsoft.com/office/powerpoint/2010/main" val="8105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a:grpSpLocks noChangeAspect="1"/>
          </p:cNvGrpSpPr>
          <p:nvPr/>
        </p:nvGrpSpPr>
        <p:grpSpPr>
          <a:xfrm>
            <a:off x="4761015" y="3307996"/>
            <a:ext cx="7254433" cy="3229824"/>
            <a:chOff x="1332709" y="1858288"/>
            <a:chExt cx="10485882" cy="4668561"/>
          </a:xfrm>
        </p:grpSpPr>
        <p:grpSp>
          <p:nvGrpSpPr>
            <p:cNvPr id="2" name="グループ化 1"/>
            <p:cNvGrpSpPr>
              <a:grpSpLocks noChangeAspect="1"/>
            </p:cNvGrpSpPr>
            <p:nvPr/>
          </p:nvGrpSpPr>
          <p:grpSpPr>
            <a:xfrm>
              <a:off x="1332709" y="2230280"/>
              <a:ext cx="3607815" cy="3042912"/>
              <a:chOff x="734646" y="894788"/>
              <a:chExt cx="5154021" cy="4347016"/>
            </a:xfrm>
          </p:grpSpPr>
          <p:grpSp>
            <p:nvGrpSpPr>
              <p:cNvPr id="3" name="グループ化 2"/>
              <p:cNvGrpSpPr>
                <a:grpSpLocks noChangeAspect="1"/>
              </p:cNvGrpSpPr>
              <p:nvPr/>
            </p:nvGrpSpPr>
            <p:grpSpPr>
              <a:xfrm>
                <a:off x="2262541" y="894788"/>
                <a:ext cx="1927397" cy="1393069"/>
                <a:chOff x="1844703" y="1224501"/>
                <a:chExt cx="2409246" cy="1741336"/>
              </a:xfrm>
            </p:grpSpPr>
            <p:sp>
              <p:nvSpPr>
                <p:cNvPr id="17" name="楕円 16"/>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9" name="正方形/長方形 18"/>
                <p:cNvSpPr/>
                <p:nvPr/>
              </p:nvSpPr>
              <p:spPr>
                <a:xfrm>
                  <a:off x="3140764" y="2319138"/>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20" name="二等辺三角形 19"/>
                <p:cNvSpPr/>
                <p:nvPr/>
              </p:nvSpPr>
              <p:spPr>
                <a:xfrm>
                  <a:off x="3233203" y="1578333"/>
                  <a:ext cx="572492"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2029569" y="2309859"/>
                <a:ext cx="2393343" cy="60429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条件１</a:t>
                </a:r>
              </a:p>
            </p:txBody>
          </p:sp>
          <p:cxnSp>
            <p:nvCxnSpPr>
              <p:cNvPr id="5" name="直線矢印コネクタ 4"/>
              <p:cNvCxnSpPr>
                <a:stCxn id="4" idx="2"/>
              </p:cNvCxnSpPr>
              <p:nvPr/>
            </p:nvCxnSpPr>
            <p:spPr>
              <a:xfrm flipH="1">
                <a:off x="1704890" y="2914158"/>
                <a:ext cx="1521351" cy="9333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4" idx="2"/>
              </p:cNvCxnSpPr>
              <p:nvPr/>
            </p:nvCxnSpPr>
            <p:spPr>
              <a:xfrm>
                <a:off x="3226241" y="2914158"/>
                <a:ext cx="1734710" cy="8998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38858" y="2954134"/>
                <a:ext cx="1751011" cy="762646"/>
              </a:xfrm>
              <a:prstGeom prst="rect">
                <a:avLst/>
              </a:prstGeom>
              <a:noFill/>
            </p:spPr>
            <p:txBody>
              <a:bodyPr wrap="square" rtlCol="0">
                <a:spAutoFit/>
              </a:bodyPr>
              <a:lstStyle/>
              <a:p>
                <a:r>
                  <a:rPr kumimoji="1" lang="en-US" altLang="ja-JP" b="1" dirty="0"/>
                  <a:t>Yes</a:t>
                </a:r>
                <a:endParaRPr kumimoji="1" lang="ja-JP" altLang="en-US" b="1" dirty="0"/>
              </a:p>
            </p:txBody>
          </p:sp>
          <p:sp>
            <p:nvSpPr>
              <p:cNvPr id="8" name="テキスト ボックス 7"/>
              <p:cNvSpPr txBox="1"/>
              <p:nvPr/>
            </p:nvSpPr>
            <p:spPr>
              <a:xfrm>
                <a:off x="4222421" y="2862461"/>
                <a:ext cx="1342958" cy="527617"/>
              </a:xfrm>
              <a:prstGeom prst="rect">
                <a:avLst/>
              </a:prstGeom>
              <a:noFill/>
            </p:spPr>
            <p:txBody>
              <a:bodyPr wrap="square" rtlCol="0">
                <a:spAutoFit/>
              </a:bodyPr>
              <a:lstStyle/>
              <a:p>
                <a:r>
                  <a:rPr kumimoji="1" lang="en-US" altLang="ja-JP" b="1" dirty="0"/>
                  <a:t>No</a:t>
                </a:r>
                <a:endParaRPr kumimoji="1" lang="ja-JP" altLang="en-US" b="1" dirty="0"/>
              </a:p>
            </p:txBody>
          </p:sp>
          <p:sp>
            <p:nvSpPr>
              <p:cNvPr id="14" name="楕円 13"/>
              <p:cNvSpPr/>
              <p:nvPr/>
            </p:nvSpPr>
            <p:spPr>
              <a:xfrm>
                <a:off x="734646" y="3848734"/>
                <a:ext cx="1927397" cy="139307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961270" y="3813980"/>
                <a:ext cx="1927397" cy="139307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p:cNvGrpSpPr>
              <a:grpSpLocks noChangeAspect="1"/>
            </p:cNvGrpSpPr>
            <p:nvPr/>
          </p:nvGrpSpPr>
          <p:grpSpPr>
            <a:xfrm>
              <a:off x="7583117" y="2348668"/>
              <a:ext cx="1349178" cy="975149"/>
              <a:chOff x="1844703" y="1224501"/>
              <a:chExt cx="2409246" cy="1741336"/>
            </a:xfrm>
          </p:grpSpPr>
          <p:sp>
            <p:nvSpPr>
              <p:cNvPr id="37" name="楕円 36"/>
              <p:cNvSpPr/>
              <p:nvPr/>
            </p:nvSpPr>
            <p:spPr>
              <a:xfrm>
                <a:off x="1844703" y="1224501"/>
                <a:ext cx="2409246" cy="1741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2521890" y="1509424"/>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39" name="正方形/長方形 38"/>
              <p:cNvSpPr/>
              <p:nvPr/>
            </p:nvSpPr>
            <p:spPr>
              <a:xfrm>
                <a:off x="3140764" y="2319138"/>
                <a:ext cx="437321" cy="4532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40" name="二等辺三角形 39"/>
              <p:cNvSpPr/>
              <p:nvPr/>
            </p:nvSpPr>
            <p:spPr>
              <a:xfrm>
                <a:off x="3233203" y="1578333"/>
                <a:ext cx="572492"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2329732" y="2071315"/>
                <a:ext cx="572493" cy="492981"/>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p:cNvSpPr/>
            <p:nvPr/>
          </p:nvSpPr>
          <p:spPr>
            <a:xfrm>
              <a:off x="7420036" y="3339218"/>
              <a:ext cx="1675340" cy="4230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条件１</a:t>
              </a:r>
            </a:p>
          </p:txBody>
        </p:sp>
        <p:cxnSp>
          <p:nvCxnSpPr>
            <p:cNvPr id="25" name="直線矢印コネクタ 24"/>
            <p:cNvCxnSpPr>
              <a:stCxn id="24" idx="2"/>
              <a:endCxn id="43" idx="0"/>
            </p:cNvCxnSpPr>
            <p:nvPr/>
          </p:nvCxnSpPr>
          <p:spPr>
            <a:xfrm flipH="1">
              <a:off x="6514126" y="3762227"/>
              <a:ext cx="1743580" cy="708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24" idx="2"/>
              <a:endCxn id="42" idx="0"/>
            </p:cNvCxnSpPr>
            <p:nvPr/>
          </p:nvCxnSpPr>
          <p:spPr>
            <a:xfrm>
              <a:off x="8257706" y="3762227"/>
              <a:ext cx="1944035" cy="70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461387" y="3681167"/>
              <a:ext cx="1393347" cy="533852"/>
            </a:xfrm>
            <a:prstGeom prst="rect">
              <a:avLst/>
            </a:prstGeom>
            <a:noFill/>
          </p:spPr>
          <p:txBody>
            <a:bodyPr wrap="square" rtlCol="0">
              <a:spAutoFit/>
            </a:bodyPr>
            <a:lstStyle/>
            <a:p>
              <a:r>
                <a:rPr kumimoji="1" lang="en-US" altLang="ja-JP" b="1" dirty="0"/>
                <a:t>Yes</a:t>
              </a:r>
              <a:endParaRPr kumimoji="1" lang="ja-JP" altLang="en-US" b="1" dirty="0"/>
            </a:p>
          </p:txBody>
        </p:sp>
        <p:sp>
          <p:nvSpPr>
            <p:cNvPr id="28" name="テキスト ボックス 27"/>
            <p:cNvSpPr txBox="1"/>
            <p:nvPr/>
          </p:nvSpPr>
          <p:spPr>
            <a:xfrm>
              <a:off x="9330647" y="3784490"/>
              <a:ext cx="940071" cy="369332"/>
            </a:xfrm>
            <a:prstGeom prst="rect">
              <a:avLst/>
            </a:prstGeom>
            <a:noFill/>
          </p:spPr>
          <p:txBody>
            <a:bodyPr wrap="square" rtlCol="0">
              <a:spAutoFit/>
            </a:bodyPr>
            <a:lstStyle/>
            <a:p>
              <a:r>
                <a:rPr kumimoji="1" lang="en-US" altLang="ja-JP" b="1" dirty="0"/>
                <a:t>No</a:t>
              </a:r>
              <a:endParaRPr kumimoji="1" lang="ja-JP" altLang="en-US" b="1" dirty="0"/>
            </a:p>
          </p:txBody>
        </p:sp>
        <p:sp>
          <p:nvSpPr>
            <p:cNvPr id="34" name="楕円 33"/>
            <p:cNvSpPr/>
            <p:nvPr/>
          </p:nvSpPr>
          <p:spPr>
            <a:xfrm>
              <a:off x="5001867" y="5551700"/>
              <a:ext cx="1349178" cy="9751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6711327" y="5551699"/>
              <a:ext cx="1349178" cy="9751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364071" y="4470356"/>
              <a:ext cx="1675340" cy="4230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条件３</a:t>
              </a:r>
            </a:p>
          </p:txBody>
        </p:sp>
        <p:sp>
          <p:nvSpPr>
            <p:cNvPr id="43" name="正方形/長方形 42"/>
            <p:cNvSpPr/>
            <p:nvPr/>
          </p:nvSpPr>
          <p:spPr>
            <a:xfrm>
              <a:off x="5676456" y="4470355"/>
              <a:ext cx="1675340" cy="4230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条件２</a:t>
              </a:r>
            </a:p>
          </p:txBody>
        </p:sp>
        <p:sp>
          <p:nvSpPr>
            <p:cNvPr id="46" name="楕円 45"/>
            <p:cNvSpPr/>
            <p:nvPr/>
          </p:nvSpPr>
          <p:spPr>
            <a:xfrm>
              <a:off x="8681273" y="5551699"/>
              <a:ext cx="1349178" cy="9751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10390733" y="5551698"/>
              <a:ext cx="1349178" cy="9751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43" idx="2"/>
              <a:endCxn id="34" idx="0"/>
            </p:cNvCxnSpPr>
            <p:nvPr/>
          </p:nvCxnSpPr>
          <p:spPr>
            <a:xfrm flipH="1">
              <a:off x="5676456" y="4893364"/>
              <a:ext cx="837670" cy="6583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43" idx="2"/>
              <a:endCxn id="31" idx="0"/>
            </p:cNvCxnSpPr>
            <p:nvPr/>
          </p:nvCxnSpPr>
          <p:spPr>
            <a:xfrm>
              <a:off x="6514126" y="4893364"/>
              <a:ext cx="871790" cy="6583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9355862" y="4913715"/>
              <a:ext cx="837670" cy="6583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10193532" y="4913715"/>
              <a:ext cx="871790" cy="6583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5196056" y="4913715"/>
              <a:ext cx="1431217" cy="533852"/>
            </a:xfrm>
            <a:prstGeom prst="rect">
              <a:avLst/>
            </a:prstGeom>
            <a:noFill/>
          </p:spPr>
          <p:txBody>
            <a:bodyPr wrap="square" rtlCol="0">
              <a:spAutoFit/>
            </a:bodyPr>
            <a:lstStyle/>
            <a:p>
              <a:r>
                <a:rPr kumimoji="1" lang="en-US" altLang="ja-JP" b="1" dirty="0"/>
                <a:t>Yes</a:t>
              </a:r>
              <a:endParaRPr kumimoji="1" lang="ja-JP" altLang="en-US" b="1" dirty="0"/>
            </a:p>
          </p:txBody>
        </p:sp>
        <p:sp>
          <p:nvSpPr>
            <p:cNvPr id="57" name="テキスト ボックス 56"/>
            <p:cNvSpPr txBox="1"/>
            <p:nvPr/>
          </p:nvSpPr>
          <p:spPr>
            <a:xfrm>
              <a:off x="7029063" y="4964621"/>
              <a:ext cx="940071" cy="369332"/>
            </a:xfrm>
            <a:prstGeom prst="rect">
              <a:avLst/>
            </a:prstGeom>
            <a:noFill/>
          </p:spPr>
          <p:txBody>
            <a:bodyPr wrap="square" rtlCol="0">
              <a:spAutoFit/>
            </a:bodyPr>
            <a:lstStyle/>
            <a:p>
              <a:r>
                <a:rPr kumimoji="1" lang="en-US" altLang="ja-JP" b="1" dirty="0"/>
                <a:t>No</a:t>
              </a:r>
              <a:endParaRPr kumimoji="1" lang="ja-JP" altLang="en-US" b="1" dirty="0"/>
            </a:p>
          </p:txBody>
        </p:sp>
        <p:sp>
          <p:nvSpPr>
            <p:cNvPr id="58" name="テキスト ボックス 57"/>
            <p:cNvSpPr txBox="1"/>
            <p:nvPr/>
          </p:nvSpPr>
          <p:spPr>
            <a:xfrm>
              <a:off x="8744520" y="4955606"/>
              <a:ext cx="1285931" cy="533852"/>
            </a:xfrm>
            <a:prstGeom prst="rect">
              <a:avLst/>
            </a:prstGeom>
            <a:noFill/>
          </p:spPr>
          <p:txBody>
            <a:bodyPr wrap="square" rtlCol="0">
              <a:spAutoFit/>
            </a:bodyPr>
            <a:lstStyle/>
            <a:p>
              <a:r>
                <a:rPr kumimoji="1" lang="en-US" altLang="ja-JP" b="1" dirty="0"/>
                <a:t>Yes</a:t>
              </a:r>
              <a:endParaRPr kumimoji="1" lang="ja-JP" altLang="en-US" b="1" dirty="0"/>
            </a:p>
          </p:txBody>
        </p:sp>
        <p:sp>
          <p:nvSpPr>
            <p:cNvPr id="59" name="テキスト ボックス 58"/>
            <p:cNvSpPr txBox="1"/>
            <p:nvPr/>
          </p:nvSpPr>
          <p:spPr>
            <a:xfrm>
              <a:off x="10878520" y="4955606"/>
              <a:ext cx="940071" cy="369332"/>
            </a:xfrm>
            <a:prstGeom prst="rect">
              <a:avLst/>
            </a:prstGeom>
            <a:noFill/>
          </p:spPr>
          <p:txBody>
            <a:bodyPr wrap="square" rtlCol="0">
              <a:spAutoFit/>
            </a:bodyPr>
            <a:lstStyle/>
            <a:p>
              <a:r>
                <a:rPr kumimoji="1" lang="en-US" altLang="ja-JP" b="1" dirty="0"/>
                <a:t>No</a:t>
              </a:r>
              <a:endParaRPr kumimoji="1" lang="ja-JP" altLang="en-US" b="1" dirty="0"/>
            </a:p>
          </p:txBody>
        </p:sp>
        <p:sp>
          <p:nvSpPr>
            <p:cNvPr id="60" name="テキスト ボックス 59"/>
            <p:cNvSpPr txBox="1"/>
            <p:nvPr/>
          </p:nvSpPr>
          <p:spPr>
            <a:xfrm>
              <a:off x="1715720" y="1858288"/>
              <a:ext cx="2973788" cy="369332"/>
            </a:xfrm>
            <a:prstGeom prst="rect">
              <a:avLst/>
            </a:prstGeom>
            <a:noFill/>
          </p:spPr>
          <p:txBody>
            <a:bodyPr wrap="square" rtlCol="0">
              <a:spAutoFit/>
            </a:bodyPr>
            <a:lstStyle/>
            <a:p>
              <a:r>
                <a:rPr kumimoji="1" lang="ja-JP" altLang="en-US" b="1" dirty="0"/>
                <a:t>深さ１の木</a:t>
              </a:r>
            </a:p>
          </p:txBody>
        </p:sp>
        <p:sp>
          <p:nvSpPr>
            <p:cNvPr id="61" name="テキスト ボックス 60"/>
            <p:cNvSpPr txBox="1"/>
            <p:nvPr/>
          </p:nvSpPr>
          <p:spPr>
            <a:xfrm>
              <a:off x="6965292" y="1860948"/>
              <a:ext cx="2973788" cy="369332"/>
            </a:xfrm>
            <a:prstGeom prst="rect">
              <a:avLst/>
            </a:prstGeom>
            <a:noFill/>
          </p:spPr>
          <p:txBody>
            <a:bodyPr wrap="square" rtlCol="0">
              <a:spAutoFit/>
            </a:bodyPr>
            <a:lstStyle/>
            <a:p>
              <a:r>
                <a:rPr kumimoji="1" lang="ja-JP" altLang="en-US" b="1" dirty="0"/>
                <a:t>深さ２の木</a:t>
              </a:r>
            </a:p>
          </p:txBody>
        </p:sp>
      </p:grpSp>
      <p:sp>
        <p:nvSpPr>
          <p:cNvPr id="44" name="ホームベース 43"/>
          <p:cNvSpPr/>
          <p:nvPr/>
        </p:nvSpPr>
        <p:spPr>
          <a:xfrm>
            <a:off x="360494" y="25738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５．３．３</a:t>
            </a:r>
            <a:endParaRPr kumimoji="1" lang="ja-JP" altLang="en-US" b="1" dirty="0"/>
          </a:p>
        </p:txBody>
      </p:sp>
      <p:sp>
        <p:nvSpPr>
          <p:cNvPr id="45" name="山形 44"/>
          <p:cNvSpPr/>
          <p:nvPr/>
        </p:nvSpPr>
        <p:spPr>
          <a:xfrm>
            <a:off x="1699762" y="257384"/>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モデルの作成</a:t>
            </a:r>
            <a:endParaRPr kumimoji="1" lang="ja-JP" altLang="en-US" b="1" dirty="0">
              <a:solidFill>
                <a:schemeClr val="bg1"/>
              </a:solidFill>
            </a:endParaRPr>
          </a:p>
        </p:txBody>
      </p:sp>
      <p:sp>
        <p:nvSpPr>
          <p:cNvPr id="49" name="山形 48"/>
          <p:cNvSpPr/>
          <p:nvPr/>
        </p:nvSpPr>
        <p:spPr>
          <a:xfrm>
            <a:off x="5611362" y="257384"/>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P160</a:t>
            </a:r>
            <a:r>
              <a:rPr kumimoji="1" lang="ja-JP" altLang="en-US" b="1">
                <a:solidFill>
                  <a:schemeClr val="bg1"/>
                </a:solidFill>
              </a:rPr>
              <a:t>～</a:t>
            </a:r>
            <a:r>
              <a:rPr kumimoji="1" lang="en-US" altLang="ja-JP" b="1">
                <a:solidFill>
                  <a:schemeClr val="bg1"/>
                </a:solidFill>
              </a:rPr>
              <a:t>P162</a:t>
            </a:r>
            <a:endParaRPr kumimoji="1" lang="ja-JP" altLang="en-US" b="1" dirty="0">
              <a:solidFill>
                <a:schemeClr val="bg1"/>
              </a:solidFill>
            </a:endParaRPr>
          </a:p>
        </p:txBody>
      </p:sp>
      <p:sp>
        <p:nvSpPr>
          <p:cNvPr id="50" name="正方形/長方形 49"/>
          <p:cNvSpPr/>
          <p:nvPr/>
        </p:nvSpPr>
        <p:spPr>
          <a:xfrm>
            <a:off x="360494" y="1221633"/>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関数のインポート</a:t>
            </a:r>
            <a:endParaRPr lang="ja-JP" altLang="en-US" b="1">
              <a:solidFill>
                <a:srgbClr val="000000"/>
              </a:solidFill>
              <a:latin typeface="Courier New" panose="02070309020205020404" pitchFamily="49" charset="0"/>
            </a:endParaRPr>
          </a:p>
          <a:p>
            <a:r>
              <a:rPr lang="en-US" altLang="ja-JP" b="1">
                <a:solidFill>
                  <a:srgbClr val="AF00DB"/>
                </a:solidFill>
                <a:latin typeface="Courier New" panose="02070309020205020404" pitchFamily="49" charset="0"/>
              </a:rPr>
              <a:t>from</a:t>
            </a:r>
            <a:r>
              <a:rPr lang="en-US" altLang="ja-JP" b="1">
                <a:solidFill>
                  <a:srgbClr val="000000"/>
                </a:solidFill>
                <a:latin typeface="Courier New" panose="02070309020205020404" pitchFamily="49" charset="0"/>
              </a:rPr>
              <a:t> sklearn </a:t>
            </a:r>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tree</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モデルの作成</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 = tree.DecisionTreeClassifier(max_depth = </a:t>
            </a:r>
            <a:r>
              <a:rPr lang="en-US" altLang="ja-JP" b="1">
                <a:solidFill>
                  <a:srgbClr val="09885A"/>
                </a:solidFill>
                <a:latin typeface="Courier New" panose="02070309020205020404" pitchFamily="49" charset="0"/>
              </a:rPr>
              <a:t>2</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random_state=</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52" name="正方形/長方形 51"/>
          <p:cNvSpPr/>
          <p:nvPr/>
        </p:nvSpPr>
        <p:spPr>
          <a:xfrm>
            <a:off x="360494" y="852301"/>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5-18</a:t>
            </a:r>
            <a:r>
              <a:rPr lang="ja-JP" altLang="en-US" b="1" dirty="0">
                <a:solidFill>
                  <a:srgbClr val="000000"/>
                </a:solidFill>
                <a:latin typeface="Courier New" panose="02070309020205020404" pitchFamily="49" charset="0"/>
              </a:rPr>
              <a:t> 決定木モデルを作成する</a:t>
            </a:r>
            <a:r>
              <a:rPr lang="en-US" altLang="ja-JP" b="1" dirty="0">
                <a:solidFill>
                  <a:srgbClr val="000000"/>
                </a:solidFill>
                <a:latin typeface="Courier New" panose="02070309020205020404" pitchFamily="49" charset="0"/>
              </a:rPr>
              <a:t> </a:t>
            </a:r>
          </a:p>
        </p:txBody>
      </p:sp>
      <p:sp>
        <p:nvSpPr>
          <p:cNvPr id="10" name="正方形/長方形 9"/>
          <p:cNvSpPr/>
          <p:nvPr/>
        </p:nvSpPr>
        <p:spPr>
          <a:xfrm>
            <a:off x="5361709" y="2111331"/>
            <a:ext cx="1810954" cy="2372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7731367" y="974906"/>
            <a:ext cx="3722321" cy="1350818"/>
          </a:xfrm>
          <a:prstGeom prst="wedgeRectCallout">
            <a:avLst>
              <a:gd name="adj1" fmla="val -65218"/>
              <a:gd name="adj2" fmla="val 4019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決定木の深さ</a:t>
            </a:r>
            <a:endParaRPr lang="en-US" altLang="ja-JP" b="1">
              <a:solidFill>
                <a:schemeClr val="tx1"/>
              </a:solidFill>
            </a:endParaRPr>
          </a:p>
          <a:p>
            <a:pPr algn="ctr"/>
            <a:r>
              <a:rPr kumimoji="1" lang="ja-JP" altLang="en-US" b="1">
                <a:solidFill>
                  <a:schemeClr val="tx1"/>
                </a:solidFill>
              </a:rPr>
              <a:t>（第何階層までフローチャートを作成するか）</a:t>
            </a:r>
            <a:endParaRPr kumimoji="1" lang="en-US" altLang="ja-JP" b="1">
              <a:solidFill>
                <a:schemeClr val="tx1"/>
              </a:solidFill>
            </a:endParaRPr>
          </a:p>
          <a:p>
            <a:pPr algn="ctr"/>
            <a:r>
              <a:rPr lang="ja-JP" altLang="en-US" b="1">
                <a:solidFill>
                  <a:schemeClr val="tx1"/>
                </a:solidFill>
              </a:rPr>
              <a:t>の最大値を指定できる</a:t>
            </a:r>
            <a:endParaRPr kumimoji="1" lang="ja-JP" altLang="en-US" b="1">
              <a:solidFill>
                <a:schemeClr val="tx1"/>
              </a:solidFill>
            </a:endParaRPr>
          </a:p>
        </p:txBody>
      </p:sp>
      <p:sp>
        <p:nvSpPr>
          <p:cNvPr id="15" name="ホームベース 14"/>
          <p:cNvSpPr/>
          <p:nvPr/>
        </p:nvSpPr>
        <p:spPr>
          <a:xfrm>
            <a:off x="371061" y="3784335"/>
            <a:ext cx="4123213" cy="1666461"/>
          </a:xfrm>
          <a:prstGeom prst="homePlate">
            <a:avLst>
              <a:gd name="adj" fmla="val 2345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木を深くすると、条件分岐を行う</a:t>
            </a:r>
            <a:endParaRPr kumimoji="1" lang="en-US" altLang="ja-JP" b="1">
              <a:solidFill>
                <a:schemeClr val="tx1"/>
              </a:solidFill>
            </a:endParaRPr>
          </a:p>
          <a:p>
            <a:pPr algn="ctr"/>
            <a:r>
              <a:rPr kumimoji="1" lang="ja-JP" altLang="en-US" b="1">
                <a:solidFill>
                  <a:schemeClr val="tx1"/>
                </a:solidFill>
              </a:rPr>
              <a:t>回数が増え、細かい分類を行うことができ、正解率が増加する可能性が高くなる。</a:t>
            </a:r>
          </a:p>
        </p:txBody>
      </p:sp>
      <p:sp>
        <p:nvSpPr>
          <p:cNvPr id="16" name="下矢印 15"/>
          <p:cNvSpPr/>
          <p:nvPr/>
        </p:nvSpPr>
        <p:spPr>
          <a:xfrm rot="3585882">
            <a:off x="8342663" y="2141192"/>
            <a:ext cx="500332" cy="15679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5380757" y="2394619"/>
            <a:ext cx="1918686" cy="2372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四角形吹き出し 62"/>
          <p:cNvSpPr/>
          <p:nvPr/>
        </p:nvSpPr>
        <p:spPr>
          <a:xfrm>
            <a:off x="1303672" y="2825890"/>
            <a:ext cx="3722321" cy="675409"/>
          </a:xfrm>
          <a:prstGeom prst="wedgeRectCallout">
            <a:avLst>
              <a:gd name="adj1" fmla="val 57840"/>
              <a:gd name="adj2" fmla="val -9391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同じ数字を指定すれば</a:t>
            </a:r>
            <a:endParaRPr kumimoji="1" lang="en-US" altLang="ja-JP" b="1">
              <a:solidFill>
                <a:schemeClr val="tx1"/>
              </a:solidFill>
            </a:endParaRPr>
          </a:p>
          <a:p>
            <a:pPr algn="ctr"/>
            <a:r>
              <a:rPr kumimoji="1" lang="ja-JP" altLang="en-US" b="1">
                <a:solidFill>
                  <a:schemeClr val="tx1"/>
                </a:solidFill>
              </a:rPr>
              <a:t>毎回同じ乱数が順に得られる</a:t>
            </a:r>
          </a:p>
        </p:txBody>
      </p:sp>
      <p:sp>
        <p:nvSpPr>
          <p:cNvPr id="64" name="楕円 6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P161</a:t>
            </a:r>
            <a:endParaRPr kumimoji="1" lang="ja-JP" altLang="en-US" b="1" dirty="0"/>
          </a:p>
        </p:txBody>
      </p:sp>
    </p:spTree>
    <p:extLst>
      <p:ext uri="{BB962C8B-B14F-4D97-AF65-F5344CB8AC3E}">
        <p14:creationId xmlns:p14="http://schemas.microsoft.com/office/powerpoint/2010/main" val="668596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22146" y="656559"/>
            <a:ext cx="7873214" cy="2062103"/>
          </a:xfrm>
          <a:prstGeom prst="rect">
            <a:avLst/>
          </a:prstGeom>
          <a:solidFill>
            <a:schemeClr val="accent4">
              <a:lumMod val="20000"/>
              <a:lumOff val="80000"/>
            </a:schemeClr>
          </a:solidFill>
        </p:spPr>
        <p:txBody>
          <a:bodyPr wrap="square" rtlCol="0">
            <a:spAutoFit/>
          </a:bodyPr>
          <a:lstStyle/>
          <a:p>
            <a:r>
              <a:rPr lang="ja-JP" altLang="en-US" sz="2000" b="1" dirty="0"/>
              <a:t>深さとシードを指定して決定木モデルを作成する</a:t>
            </a:r>
            <a:endParaRPr kumimoji="1" lang="en-US" altLang="ja-JP" sz="2000" b="1" dirty="0"/>
          </a:p>
          <a:p>
            <a:endParaRPr lang="en-US" altLang="ja-JP" dirty="0"/>
          </a:p>
          <a:p>
            <a:r>
              <a:rPr lang="en-US" altLang="ja-JP" b="1" dirty="0" err="1">
                <a:solidFill>
                  <a:srgbClr val="0070C0"/>
                </a:solidFill>
              </a:rPr>
              <a:t>tree.DecisionTreeClassfier</a:t>
            </a:r>
            <a:r>
              <a:rPr lang="en-US" altLang="ja-JP" b="1" dirty="0">
                <a:solidFill>
                  <a:srgbClr val="0070C0"/>
                </a:solidFill>
              </a:rPr>
              <a:t>( </a:t>
            </a:r>
            <a:r>
              <a:rPr lang="en-US" altLang="ja-JP" b="1" dirty="0" err="1">
                <a:solidFill>
                  <a:srgbClr val="0070C0"/>
                </a:solidFill>
              </a:rPr>
              <a:t>max_depth</a:t>
            </a:r>
            <a:r>
              <a:rPr lang="en-US" altLang="ja-JP" b="1" dirty="0">
                <a:solidFill>
                  <a:srgbClr val="0070C0"/>
                </a:solidFill>
              </a:rPr>
              <a:t> = </a:t>
            </a:r>
            <a:r>
              <a:rPr lang="ja-JP" altLang="en-US" b="1" dirty="0">
                <a:solidFill>
                  <a:srgbClr val="0070C0"/>
                </a:solidFill>
              </a:rPr>
              <a:t>●</a:t>
            </a:r>
            <a:r>
              <a:rPr lang="en-US" altLang="ja-JP" b="1" dirty="0">
                <a:solidFill>
                  <a:srgbClr val="0070C0"/>
                </a:solidFill>
              </a:rPr>
              <a:t>,</a:t>
            </a:r>
          </a:p>
          <a:p>
            <a:r>
              <a:rPr lang="ja-JP" altLang="en-US" b="1" dirty="0">
                <a:solidFill>
                  <a:srgbClr val="0070C0"/>
                </a:solidFill>
              </a:rPr>
              <a:t>　　　　</a:t>
            </a:r>
            <a:r>
              <a:rPr lang="en-US" altLang="ja-JP" b="1" dirty="0" err="1">
                <a:solidFill>
                  <a:srgbClr val="0070C0"/>
                </a:solidFill>
              </a:rPr>
              <a:t>random_state</a:t>
            </a:r>
            <a:r>
              <a:rPr lang="en-US" altLang="ja-JP" b="1" dirty="0">
                <a:solidFill>
                  <a:srgbClr val="0070C0"/>
                </a:solidFill>
              </a:rPr>
              <a:t> = </a:t>
            </a:r>
            <a:r>
              <a:rPr lang="ja-JP" altLang="en-US" b="1" dirty="0">
                <a:solidFill>
                  <a:srgbClr val="0070C0"/>
                </a:solidFill>
              </a:rPr>
              <a:t>■ </a:t>
            </a:r>
            <a:r>
              <a:rPr lang="en-US" altLang="ja-JP" b="1" dirty="0">
                <a:solidFill>
                  <a:srgbClr val="0070C0"/>
                </a:solidFill>
              </a:rPr>
              <a:t>)</a:t>
            </a:r>
          </a:p>
          <a:p>
            <a:endParaRPr kumimoji="1" lang="en-US" altLang="ja-JP" b="1" dirty="0">
              <a:solidFill>
                <a:srgbClr val="0070C0"/>
              </a:solidFill>
            </a:endParaRPr>
          </a:p>
          <a:p>
            <a:r>
              <a:rPr kumimoji="1" lang="en-US" altLang="ja-JP" b="1" dirty="0">
                <a:solidFill>
                  <a:srgbClr val="0070C0"/>
                </a:solidFill>
              </a:rPr>
              <a:t>※ </a:t>
            </a:r>
            <a:r>
              <a:rPr kumimoji="1" lang="en-US" altLang="ja-JP" b="1" dirty="0" err="1">
                <a:solidFill>
                  <a:srgbClr val="0070C0"/>
                </a:solidFill>
              </a:rPr>
              <a:t>max_depth</a:t>
            </a:r>
            <a:r>
              <a:rPr kumimoji="1" lang="en-US" altLang="ja-JP" b="1" dirty="0">
                <a:solidFill>
                  <a:srgbClr val="0070C0"/>
                </a:solidFill>
              </a:rPr>
              <a:t> </a:t>
            </a:r>
            <a:r>
              <a:rPr kumimoji="1" lang="ja-JP" altLang="en-US" b="1" dirty="0">
                <a:solidFill>
                  <a:srgbClr val="0070C0"/>
                </a:solidFill>
              </a:rPr>
              <a:t>は木の深さの最大値。</a:t>
            </a:r>
            <a:endParaRPr kumimoji="1" lang="en-US" altLang="ja-JP" b="1" dirty="0">
              <a:solidFill>
                <a:srgbClr val="0070C0"/>
              </a:solidFill>
            </a:endParaRPr>
          </a:p>
          <a:p>
            <a:r>
              <a:rPr kumimoji="1" lang="en-US" altLang="ja-JP" b="1" dirty="0">
                <a:solidFill>
                  <a:srgbClr val="0070C0"/>
                </a:solidFill>
              </a:rPr>
              <a:t>※ </a:t>
            </a:r>
            <a:r>
              <a:rPr kumimoji="1" lang="en-US" altLang="ja-JP" b="1" dirty="0" err="1">
                <a:solidFill>
                  <a:srgbClr val="0070C0"/>
                </a:solidFill>
              </a:rPr>
              <a:t>random_state</a:t>
            </a:r>
            <a:r>
              <a:rPr kumimoji="1" lang="en-US" altLang="ja-JP" b="1" dirty="0">
                <a:solidFill>
                  <a:srgbClr val="0070C0"/>
                </a:solidFill>
              </a:rPr>
              <a:t> </a:t>
            </a:r>
            <a:r>
              <a:rPr kumimoji="1" lang="ja-JP" altLang="en-US" b="1" dirty="0">
                <a:solidFill>
                  <a:srgbClr val="0070C0"/>
                </a:solidFill>
              </a:rPr>
              <a:t>は０以上の整数を指定して、乱数を固定。</a:t>
            </a:r>
            <a:endParaRPr kumimoji="1" lang="en-US" altLang="ja-JP" b="1" dirty="0">
              <a:solidFill>
                <a:srgbClr val="0070C0"/>
              </a:solidFill>
            </a:endParaRPr>
          </a:p>
        </p:txBody>
      </p:sp>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P162</a:t>
            </a:r>
            <a:endParaRPr kumimoji="1" lang="ja-JP" altLang="en-US" b="1" dirty="0"/>
          </a:p>
        </p:txBody>
      </p:sp>
    </p:spTree>
    <p:extLst>
      <p:ext uri="{BB962C8B-B14F-4D97-AF65-F5344CB8AC3E}">
        <p14:creationId xmlns:p14="http://schemas.microsoft.com/office/powerpoint/2010/main" val="4021606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240825"/>
            <a:ext cx="7821433"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model.fit(x, 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モデルの学習</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model.score(x, 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学習済みモデルの正解率計算</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99922" y="871493"/>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5-19</a:t>
            </a:r>
            <a:r>
              <a:rPr lang="ja-JP" altLang="en-US" b="1" dirty="0">
                <a:solidFill>
                  <a:srgbClr val="000000"/>
                </a:solidFill>
                <a:latin typeface="Courier New" panose="02070309020205020404" pitchFamily="49" charset="0"/>
              </a:rPr>
              <a:t> モデルの学習と正解率の計算</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853605" y="2502895"/>
            <a:ext cx="1095965" cy="835021"/>
          </a:xfrm>
          <a:prstGeom prst="rect">
            <a:avLst/>
          </a:prstGeom>
        </p:spPr>
      </p:pic>
      <p:sp>
        <p:nvSpPr>
          <p:cNvPr id="5" name="テキスト ボックス 4"/>
          <p:cNvSpPr txBox="1"/>
          <p:nvPr/>
        </p:nvSpPr>
        <p:spPr>
          <a:xfrm>
            <a:off x="499922" y="3566737"/>
            <a:ext cx="7873214" cy="2062103"/>
          </a:xfrm>
          <a:prstGeom prst="rect">
            <a:avLst/>
          </a:prstGeom>
          <a:solidFill>
            <a:schemeClr val="accent4">
              <a:lumMod val="20000"/>
              <a:lumOff val="80000"/>
            </a:schemeClr>
          </a:solidFill>
        </p:spPr>
        <p:txBody>
          <a:bodyPr wrap="square" rtlCol="0">
            <a:spAutoFit/>
          </a:bodyPr>
          <a:lstStyle/>
          <a:p>
            <a:r>
              <a:rPr lang="ja-JP" altLang="en-US" sz="2000" b="1" dirty="0"/>
              <a:t>この節のポイント</a:t>
            </a:r>
            <a:endParaRPr kumimoji="1" lang="en-US" altLang="ja-JP" sz="2000" b="1" dirty="0"/>
          </a:p>
          <a:p>
            <a:endParaRPr lang="en-US" altLang="ja-JP" dirty="0"/>
          </a:p>
          <a:p>
            <a:r>
              <a:rPr lang="ja-JP" altLang="en-US" b="1" dirty="0">
                <a:solidFill>
                  <a:srgbClr val="0070C0"/>
                </a:solidFill>
              </a:rPr>
              <a:t>・決定木分析は、特徴量を利用したフローチャート（決定木）を使って、分類予測する。</a:t>
            </a:r>
            <a:endParaRPr lang="en-US" altLang="ja-JP" b="1" dirty="0">
              <a:solidFill>
                <a:srgbClr val="0070C0"/>
              </a:solidFill>
            </a:endParaRPr>
          </a:p>
          <a:p>
            <a:endParaRPr lang="en-US" altLang="ja-JP" b="1" dirty="0">
              <a:solidFill>
                <a:srgbClr val="0070C0"/>
              </a:solidFill>
            </a:endParaRPr>
          </a:p>
          <a:p>
            <a:r>
              <a:rPr kumimoji="1" lang="ja-JP" altLang="en-US" b="1" dirty="0">
                <a:solidFill>
                  <a:srgbClr val="0070C0"/>
                </a:solidFill>
              </a:rPr>
              <a:t>・機械学習において、ランダムな処理をする際には、必ず乱数シードの固定を行う。</a:t>
            </a:r>
            <a:endParaRPr kumimoji="1" lang="en-US" altLang="ja-JP" b="1" dirty="0">
              <a:solidFill>
                <a:srgbClr val="0070C0"/>
              </a:solidFill>
            </a:endParaRPr>
          </a:p>
        </p:txBody>
      </p:sp>
      <p:sp>
        <p:nvSpPr>
          <p:cNvPr id="6" name="ホームベース 5"/>
          <p:cNvSpPr/>
          <p:nvPr/>
        </p:nvSpPr>
        <p:spPr>
          <a:xfrm>
            <a:off x="360494" y="25738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５．３．４</a:t>
            </a:r>
            <a:endParaRPr kumimoji="1" lang="ja-JP" altLang="en-US" b="1" dirty="0"/>
          </a:p>
        </p:txBody>
      </p:sp>
      <p:sp>
        <p:nvSpPr>
          <p:cNvPr id="7" name="山形 6"/>
          <p:cNvSpPr/>
          <p:nvPr/>
        </p:nvSpPr>
        <p:spPr>
          <a:xfrm>
            <a:off x="1699762" y="257384"/>
            <a:ext cx="4830434"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モデルの学習と正解率計算の落とし穴</a:t>
            </a:r>
            <a:endParaRPr kumimoji="1" lang="ja-JP" altLang="en-US" b="1" dirty="0">
              <a:solidFill>
                <a:schemeClr val="bg1"/>
              </a:solidFill>
            </a:endParaRPr>
          </a:p>
        </p:txBody>
      </p:sp>
      <p:sp>
        <p:nvSpPr>
          <p:cNvPr id="8" name="山形 7"/>
          <p:cNvSpPr/>
          <p:nvPr/>
        </p:nvSpPr>
        <p:spPr>
          <a:xfrm>
            <a:off x="6379112" y="257384"/>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P162</a:t>
            </a:r>
            <a:r>
              <a:rPr kumimoji="1" lang="ja-JP" altLang="en-US" b="1">
                <a:solidFill>
                  <a:schemeClr val="bg1"/>
                </a:solidFill>
              </a:rPr>
              <a:t>～</a:t>
            </a:r>
            <a:r>
              <a:rPr kumimoji="1" lang="en-US" altLang="ja-JP" b="1">
                <a:solidFill>
                  <a:schemeClr val="bg1"/>
                </a:solidFill>
              </a:rPr>
              <a:t>P163</a:t>
            </a:r>
            <a:endParaRPr kumimoji="1" lang="ja-JP" altLang="en-US" b="1" dirty="0">
              <a:solidFill>
                <a:schemeClr val="bg1"/>
              </a:solidFill>
            </a:endParaRPr>
          </a:p>
        </p:txBody>
      </p:sp>
      <p:sp>
        <p:nvSpPr>
          <p:cNvPr id="9" name="正方形/長方形 8"/>
          <p:cNvSpPr/>
          <p:nvPr/>
        </p:nvSpPr>
        <p:spPr>
          <a:xfrm>
            <a:off x="499922" y="209649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P162</a:t>
            </a:r>
            <a:endParaRPr kumimoji="1" lang="ja-JP" altLang="en-US" b="1" dirty="0"/>
          </a:p>
        </p:txBody>
      </p:sp>
    </p:spTree>
    <p:extLst>
      <p:ext uri="{BB962C8B-B14F-4D97-AF65-F5344CB8AC3E}">
        <p14:creationId xmlns:p14="http://schemas.microsoft.com/office/powerpoint/2010/main" val="198069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p:cNvGrpSpPr/>
          <p:nvPr/>
        </p:nvGrpSpPr>
        <p:grpSpPr>
          <a:xfrm>
            <a:off x="327708" y="3993721"/>
            <a:ext cx="5072786" cy="2528516"/>
            <a:chOff x="321033" y="3993721"/>
            <a:chExt cx="6105646" cy="2528516"/>
          </a:xfrm>
        </p:grpSpPr>
        <p:sp>
          <p:nvSpPr>
            <p:cNvPr id="2" name="正方形/長方形 1"/>
            <p:cNvSpPr/>
            <p:nvPr/>
          </p:nvSpPr>
          <p:spPr>
            <a:xfrm>
              <a:off x="1575258" y="3993722"/>
              <a:ext cx="2655735" cy="2528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b="1" dirty="0"/>
                <a:t>ｘ</a:t>
              </a:r>
              <a:endParaRPr kumimoji="1" lang="ja-JP" altLang="en-US" sz="5400" b="1" dirty="0"/>
            </a:p>
          </p:txBody>
        </p:sp>
        <p:sp>
          <p:nvSpPr>
            <p:cNvPr id="3" name="正方形/長方形 2"/>
            <p:cNvSpPr/>
            <p:nvPr/>
          </p:nvSpPr>
          <p:spPr>
            <a:xfrm>
              <a:off x="4391346" y="3993721"/>
              <a:ext cx="801756" cy="25285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b="1" dirty="0"/>
                <a:t>ｔ</a:t>
              </a:r>
            </a:p>
          </p:txBody>
        </p:sp>
        <p:sp>
          <p:nvSpPr>
            <p:cNvPr id="5" name="減算 4"/>
            <p:cNvSpPr/>
            <p:nvPr/>
          </p:nvSpPr>
          <p:spPr>
            <a:xfrm>
              <a:off x="360494" y="5564925"/>
              <a:ext cx="6066185" cy="437321"/>
            </a:xfrm>
            <a:prstGeom prst="mathMinus">
              <a:avLst>
                <a:gd name="adj1" fmla="val 3141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86690" y="5231867"/>
              <a:ext cx="1359673" cy="369332"/>
            </a:xfrm>
            <a:prstGeom prst="rect">
              <a:avLst/>
            </a:prstGeom>
            <a:noFill/>
          </p:spPr>
          <p:txBody>
            <a:bodyPr wrap="square" rtlCol="0">
              <a:spAutoFit/>
            </a:bodyPr>
            <a:lstStyle/>
            <a:p>
              <a:r>
                <a:rPr kumimoji="1" lang="ja-JP" altLang="en-US" b="1" dirty="0">
                  <a:solidFill>
                    <a:srgbClr val="002060"/>
                  </a:solidFill>
                </a:rPr>
                <a:t>学習用</a:t>
              </a:r>
            </a:p>
          </p:txBody>
        </p:sp>
        <p:sp>
          <p:nvSpPr>
            <p:cNvPr id="7" name="テキスト ボックス 6"/>
            <p:cNvSpPr txBox="1"/>
            <p:nvPr/>
          </p:nvSpPr>
          <p:spPr>
            <a:xfrm>
              <a:off x="321033" y="6058583"/>
              <a:ext cx="1359673" cy="369332"/>
            </a:xfrm>
            <a:prstGeom prst="rect">
              <a:avLst/>
            </a:prstGeom>
            <a:noFill/>
          </p:spPr>
          <p:txBody>
            <a:bodyPr wrap="square" rtlCol="0">
              <a:spAutoFit/>
            </a:bodyPr>
            <a:lstStyle/>
            <a:p>
              <a:r>
                <a:rPr lang="ja-JP" altLang="en-US" b="1" dirty="0">
                  <a:solidFill>
                    <a:srgbClr val="002060"/>
                  </a:solidFill>
                </a:rPr>
                <a:t>テスト</a:t>
              </a:r>
              <a:r>
                <a:rPr kumimoji="1" lang="ja-JP" altLang="en-US" b="1" dirty="0">
                  <a:solidFill>
                    <a:srgbClr val="002060"/>
                  </a:solidFill>
                </a:rPr>
                <a:t>用</a:t>
              </a:r>
            </a:p>
          </p:txBody>
        </p:sp>
      </p:grpSp>
      <p:sp>
        <p:nvSpPr>
          <p:cNvPr id="8" name="左矢印 7"/>
          <p:cNvSpPr/>
          <p:nvPr/>
        </p:nvSpPr>
        <p:spPr>
          <a:xfrm>
            <a:off x="4709848" y="5966963"/>
            <a:ext cx="961113" cy="43732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679481" y="5714775"/>
            <a:ext cx="3633746" cy="923330"/>
          </a:xfrm>
          <a:prstGeom prst="rect">
            <a:avLst/>
          </a:prstGeom>
          <a:noFill/>
        </p:spPr>
        <p:txBody>
          <a:bodyPr wrap="square" rtlCol="0">
            <a:spAutoFit/>
          </a:bodyPr>
          <a:lstStyle/>
          <a:p>
            <a:r>
              <a:rPr kumimoji="1" lang="ja-JP" altLang="en-US" b="1" dirty="0">
                <a:solidFill>
                  <a:srgbClr val="002060"/>
                </a:solidFill>
              </a:rPr>
              <a:t>目安として、全データの</a:t>
            </a:r>
            <a:endParaRPr kumimoji="1" lang="en-US" altLang="ja-JP" b="1" dirty="0">
              <a:solidFill>
                <a:srgbClr val="002060"/>
              </a:solidFill>
            </a:endParaRPr>
          </a:p>
          <a:p>
            <a:r>
              <a:rPr kumimoji="1" lang="ja-JP" altLang="en-US" b="1" dirty="0">
                <a:solidFill>
                  <a:srgbClr val="002060"/>
                </a:solidFill>
              </a:rPr>
              <a:t>２０～３０％を</a:t>
            </a:r>
            <a:endParaRPr kumimoji="1" lang="en-US" altLang="ja-JP" b="1" dirty="0">
              <a:solidFill>
                <a:srgbClr val="002060"/>
              </a:solidFill>
            </a:endParaRPr>
          </a:p>
          <a:p>
            <a:r>
              <a:rPr kumimoji="1" lang="ja-JP" altLang="en-US" b="1" dirty="0">
                <a:solidFill>
                  <a:srgbClr val="002060"/>
                </a:solidFill>
              </a:rPr>
              <a:t>テストデータにする。</a:t>
            </a:r>
          </a:p>
        </p:txBody>
      </p:sp>
      <p:sp>
        <p:nvSpPr>
          <p:cNvPr id="10" name="ホームベース 9"/>
          <p:cNvSpPr/>
          <p:nvPr/>
        </p:nvSpPr>
        <p:spPr>
          <a:xfrm>
            <a:off x="360494" y="25738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５．４</a:t>
            </a:r>
            <a:endParaRPr kumimoji="1" lang="ja-JP" altLang="en-US" b="1" dirty="0"/>
          </a:p>
        </p:txBody>
      </p:sp>
      <p:sp>
        <p:nvSpPr>
          <p:cNvPr id="11" name="山形 10"/>
          <p:cNvSpPr/>
          <p:nvPr/>
        </p:nvSpPr>
        <p:spPr>
          <a:xfrm>
            <a:off x="1699761" y="257384"/>
            <a:ext cx="5796593"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モデルの評価</a:t>
            </a:r>
            <a:endParaRPr kumimoji="1" lang="ja-JP" altLang="en-US" b="1" dirty="0">
              <a:solidFill>
                <a:schemeClr val="bg1"/>
              </a:solidFill>
            </a:endParaRPr>
          </a:p>
        </p:txBody>
      </p:sp>
      <p:sp>
        <p:nvSpPr>
          <p:cNvPr id="12" name="山形 11"/>
          <p:cNvSpPr/>
          <p:nvPr/>
        </p:nvSpPr>
        <p:spPr>
          <a:xfrm>
            <a:off x="7358332" y="257384"/>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P164</a:t>
            </a:r>
            <a:r>
              <a:rPr kumimoji="1" lang="ja-JP" altLang="en-US" b="1">
                <a:solidFill>
                  <a:schemeClr val="bg1"/>
                </a:solidFill>
              </a:rPr>
              <a:t>～</a:t>
            </a:r>
            <a:r>
              <a:rPr kumimoji="1" lang="en-US" altLang="ja-JP" b="1">
                <a:solidFill>
                  <a:schemeClr val="bg1"/>
                </a:solidFill>
              </a:rPr>
              <a:t>P169</a:t>
            </a:r>
            <a:endParaRPr kumimoji="1" lang="ja-JP" altLang="en-US" b="1" dirty="0">
              <a:solidFill>
                <a:schemeClr val="bg1"/>
              </a:solidFill>
            </a:endParaRPr>
          </a:p>
        </p:txBody>
      </p:sp>
      <p:sp>
        <p:nvSpPr>
          <p:cNvPr id="13" name="ホームベース 12"/>
          <p:cNvSpPr/>
          <p:nvPr/>
        </p:nvSpPr>
        <p:spPr>
          <a:xfrm>
            <a:off x="360494" y="822762"/>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５．４．１</a:t>
            </a:r>
            <a:endParaRPr kumimoji="1" lang="ja-JP" altLang="en-US" b="1" dirty="0"/>
          </a:p>
        </p:txBody>
      </p:sp>
      <p:sp>
        <p:nvSpPr>
          <p:cNvPr id="14" name="山形 13"/>
          <p:cNvSpPr/>
          <p:nvPr/>
        </p:nvSpPr>
        <p:spPr>
          <a:xfrm>
            <a:off x="1699762" y="822762"/>
            <a:ext cx="5796593"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bg1"/>
                </a:solidFill>
              </a:rPr>
              <a:t>訓練データとテストデータの分割</a:t>
            </a:r>
            <a:r>
              <a:rPr lang="ja-JP" altLang="en-US" sz="1600" b="1">
                <a:solidFill>
                  <a:schemeClr val="bg1"/>
                </a:solidFill>
              </a:rPr>
              <a:t>（ホールドアウト法）</a:t>
            </a:r>
            <a:endParaRPr kumimoji="1" lang="ja-JP" altLang="en-US" sz="1600" b="1" dirty="0">
              <a:solidFill>
                <a:schemeClr val="bg1"/>
              </a:solidFill>
            </a:endParaRPr>
          </a:p>
        </p:txBody>
      </p:sp>
      <p:sp>
        <p:nvSpPr>
          <p:cNvPr id="15" name="山形 14"/>
          <p:cNvSpPr/>
          <p:nvPr/>
        </p:nvSpPr>
        <p:spPr>
          <a:xfrm>
            <a:off x="7358332" y="822762"/>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P162</a:t>
            </a:r>
            <a:r>
              <a:rPr kumimoji="1" lang="ja-JP" altLang="en-US" b="1">
                <a:solidFill>
                  <a:schemeClr val="bg1"/>
                </a:solidFill>
              </a:rPr>
              <a:t>～</a:t>
            </a:r>
            <a:r>
              <a:rPr kumimoji="1" lang="en-US" altLang="ja-JP" b="1">
                <a:solidFill>
                  <a:schemeClr val="bg1"/>
                </a:solidFill>
              </a:rPr>
              <a:t>P163</a:t>
            </a:r>
            <a:endParaRPr kumimoji="1" lang="ja-JP" altLang="en-US" b="1" dirty="0">
              <a:solidFill>
                <a:schemeClr val="bg1"/>
              </a:solidFill>
            </a:endParaRPr>
          </a:p>
        </p:txBody>
      </p:sp>
      <p:sp>
        <p:nvSpPr>
          <p:cNvPr id="16" name="ホームベース 15"/>
          <p:cNvSpPr/>
          <p:nvPr/>
        </p:nvSpPr>
        <p:spPr>
          <a:xfrm>
            <a:off x="383020" y="1541735"/>
            <a:ext cx="1925486" cy="881181"/>
          </a:xfrm>
          <a:prstGeom prst="homePlat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すべての</a:t>
            </a:r>
            <a:endParaRPr kumimoji="1" lang="en-US" altLang="ja-JP" b="1">
              <a:solidFill>
                <a:schemeClr val="tx1"/>
              </a:solidFill>
            </a:endParaRPr>
          </a:p>
          <a:p>
            <a:pPr algn="ctr"/>
            <a:r>
              <a:rPr kumimoji="1" lang="ja-JP" altLang="en-US" b="1">
                <a:solidFill>
                  <a:schemeClr val="tx1"/>
                </a:solidFill>
              </a:rPr>
              <a:t>教師あり学習</a:t>
            </a:r>
            <a:endParaRPr kumimoji="1" lang="ja-JP" altLang="en-US" b="1" dirty="0">
              <a:solidFill>
                <a:schemeClr val="tx1"/>
              </a:solidFill>
            </a:endParaRPr>
          </a:p>
        </p:txBody>
      </p:sp>
      <p:sp>
        <p:nvSpPr>
          <p:cNvPr id="17" name="山形 16"/>
          <p:cNvSpPr/>
          <p:nvPr/>
        </p:nvSpPr>
        <p:spPr>
          <a:xfrm>
            <a:off x="1949911" y="1541735"/>
            <a:ext cx="4899463" cy="881181"/>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solidFill>
                  <a:schemeClr val="tx1"/>
                </a:solidFill>
              </a:rPr>
              <a:t>モデルは学習に利用している教師データ</a:t>
            </a:r>
            <a:endParaRPr lang="en-US" altLang="ja-JP" sz="1600" b="1">
              <a:solidFill>
                <a:schemeClr val="tx1"/>
              </a:solidFill>
            </a:endParaRPr>
          </a:p>
          <a:p>
            <a:pPr algn="ctr"/>
            <a:r>
              <a:rPr lang="ja-JP" altLang="en-US" sz="1600" b="1">
                <a:solidFill>
                  <a:schemeClr val="tx1"/>
                </a:solidFill>
              </a:rPr>
              <a:t>（特徴量と正解データのペア）</a:t>
            </a:r>
            <a:endParaRPr lang="en-US" altLang="ja-JP" sz="1600" b="1">
              <a:solidFill>
                <a:schemeClr val="tx1"/>
              </a:solidFill>
            </a:endParaRPr>
          </a:p>
          <a:p>
            <a:pPr algn="ctr"/>
            <a:r>
              <a:rPr lang="ja-JP" altLang="en-US" sz="1600" b="1">
                <a:solidFill>
                  <a:schemeClr val="tx1"/>
                </a:solidFill>
              </a:rPr>
              <a:t>に当てはまる法則を導き出す</a:t>
            </a:r>
            <a:endParaRPr kumimoji="1" lang="en-US" altLang="ja-JP" sz="1600" b="1">
              <a:solidFill>
                <a:schemeClr val="tx1"/>
              </a:solidFill>
            </a:endParaRPr>
          </a:p>
        </p:txBody>
      </p:sp>
      <p:sp>
        <p:nvSpPr>
          <p:cNvPr id="18" name="山形 17"/>
          <p:cNvSpPr/>
          <p:nvPr/>
        </p:nvSpPr>
        <p:spPr>
          <a:xfrm>
            <a:off x="6493158" y="1541735"/>
            <a:ext cx="2495570" cy="88118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a:solidFill>
                  <a:schemeClr val="bg1"/>
                </a:solidFill>
              </a:rPr>
              <a:t>実力よりも</a:t>
            </a:r>
            <a:endParaRPr lang="en-US" altLang="ja-JP" sz="1600" b="1">
              <a:solidFill>
                <a:schemeClr val="bg1"/>
              </a:solidFill>
            </a:endParaRPr>
          </a:p>
          <a:p>
            <a:pPr algn="ctr"/>
            <a:r>
              <a:rPr lang="ja-JP" altLang="en-US" sz="1600" b="1">
                <a:solidFill>
                  <a:schemeClr val="bg1"/>
                </a:solidFill>
              </a:rPr>
              <a:t>良すぎる正解率が出てしまう</a:t>
            </a:r>
            <a:endParaRPr kumimoji="1" lang="en-US" altLang="ja-JP" sz="1600" b="1">
              <a:solidFill>
                <a:schemeClr val="bg1"/>
              </a:solidFill>
            </a:endParaRPr>
          </a:p>
        </p:txBody>
      </p:sp>
      <p:sp>
        <p:nvSpPr>
          <p:cNvPr id="4" name="テキスト ボックス 3"/>
          <p:cNvSpPr txBox="1"/>
          <p:nvPr/>
        </p:nvSpPr>
        <p:spPr>
          <a:xfrm>
            <a:off x="9129046" y="2579122"/>
            <a:ext cx="2547125" cy="1200329"/>
          </a:xfrm>
          <a:prstGeom prst="rect">
            <a:avLst/>
          </a:prstGeom>
          <a:solidFill>
            <a:schemeClr val="accent6">
              <a:lumMod val="60000"/>
              <a:lumOff val="40000"/>
            </a:schemeClr>
          </a:solidFill>
        </p:spPr>
        <p:txBody>
          <a:bodyPr wrap="square" rtlCol="0">
            <a:spAutoFit/>
          </a:bodyPr>
          <a:lstStyle/>
          <a:p>
            <a:pPr algn="ctr"/>
            <a:r>
              <a:rPr lang="ja-JP" altLang="en-US" b="1"/>
              <a:t>まだ学習していない「未知のデータ」に</a:t>
            </a:r>
            <a:endParaRPr lang="en-US" altLang="ja-JP" b="1"/>
          </a:p>
          <a:p>
            <a:pPr algn="ctr"/>
            <a:r>
              <a:rPr lang="ja-JP" altLang="en-US" b="1"/>
              <a:t>対しても正しい答えを出せること</a:t>
            </a:r>
            <a:endParaRPr kumimoji="1" lang="ja-JP" altLang="en-US"/>
          </a:p>
        </p:txBody>
      </p:sp>
      <p:sp>
        <p:nvSpPr>
          <p:cNvPr id="22" name="テキスト ボックス 21"/>
          <p:cNvSpPr txBox="1"/>
          <p:nvPr/>
        </p:nvSpPr>
        <p:spPr>
          <a:xfrm>
            <a:off x="9108744" y="1797659"/>
            <a:ext cx="2545168" cy="369332"/>
          </a:xfrm>
          <a:prstGeom prst="rect">
            <a:avLst/>
          </a:prstGeom>
          <a:solidFill>
            <a:schemeClr val="accent6">
              <a:lumMod val="60000"/>
              <a:lumOff val="40000"/>
            </a:schemeClr>
          </a:solidFill>
        </p:spPr>
        <p:txBody>
          <a:bodyPr wrap="square" rtlCol="0">
            <a:spAutoFit/>
          </a:bodyPr>
          <a:lstStyle/>
          <a:p>
            <a:pPr algn="ctr"/>
            <a:r>
              <a:rPr lang="ja-JP" altLang="en-US" b="1"/>
              <a:t>予測性能で大切なもの</a:t>
            </a:r>
            <a:endParaRPr lang="en-US" altLang="ja-JP" b="1"/>
          </a:p>
        </p:txBody>
      </p:sp>
      <p:sp>
        <p:nvSpPr>
          <p:cNvPr id="23" name="テキスト ボックス 22"/>
          <p:cNvSpPr txBox="1"/>
          <p:nvPr/>
        </p:nvSpPr>
        <p:spPr>
          <a:xfrm>
            <a:off x="9129046" y="4193210"/>
            <a:ext cx="2524866" cy="369332"/>
          </a:xfrm>
          <a:prstGeom prst="rect">
            <a:avLst/>
          </a:prstGeom>
          <a:solidFill>
            <a:schemeClr val="accent6">
              <a:lumMod val="60000"/>
              <a:lumOff val="40000"/>
            </a:schemeClr>
          </a:solidFill>
        </p:spPr>
        <p:txBody>
          <a:bodyPr wrap="square" rtlCol="0">
            <a:spAutoFit/>
          </a:bodyPr>
          <a:lstStyle/>
          <a:p>
            <a:pPr algn="ctr"/>
            <a:r>
              <a:rPr lang="ja-JP" altLang="en-US" b="1"/>
              <a:t>教師データを分割する</a:t>
            </a:r>
            <a:endParaRPr kumimoji="1" lang="ja-JP" altLang="en-US"/>
          </a:p>
        </p:txBody>
      </p:sp>
      <p:sp>
        <p:nvSpPr>
          <p:cNvPr id="24" name="テキスト ボックス 23"/>
          <p:cNvSpPr txBox="1"/>
          <p:nvPr/>
        </p:nvSpPr>
        <p:spPr>
          <a:xfrm>
            <a:off x="5967232" y="3523886"/>
            <a:ext cx="2524866" cy="646331"/>
          </a:xfrm>
          <a:prstGeom prst="rect">
            <a:avLst/>
          </a:prstGeom>
          <a:solidFill>
            <a:schemeClr val="accent6">
              <a:lumMod val="60000"/>
              <a:lumOff val="40000"/>
            </a:schemeClr>
          </a:solidFill>
        </p:spPr>
        <p:txBody>
          <a:bodyPr wrap="square" rtlCol="0">
            <a:spAutoFit/>
          </a:bodyPr>
          <a:lstStyle/>
          <a:p>
            <a:pPr algn="ctr"/>
            <a:r>
              <a:rPr lang="ja-JP" altLang="en-US" b="1"/>
              <a:t>学習に使用するデータ</a:t>
            </a:r>
            <a:endParaRPr lang="en-US" altLang="ja-JP" b="1"/>
          </a:p>
          <a:p>
            <a:pPr algn="ctr"/>
            <a:r>
              <a:rPr kumimoji="1" lang="ja-JP" altLang="en-US" b="1"/>
              <a:t>（訓練データ）</a:t>
            </a:r>
            <a:endParaRPr kumimoji="1" lang="ja-JP" altLang="en-US"/>
          </a:p>
        </p:txBody>
      </p:sp>
      <p:sp>
        <p:nvSpPr>
          <p:cNvPr id="25" name="テキスト ボックス 24"/>
          <p:cNvSpPr txBox="1"/>
          <p:nvPr/>
        </p:nvSpPr>
        <p:spPr>
          <a:xfrm>
            <a:off x="5999490" y="4354353"/>
            <a:ext cx="2524866" cy="923330"/>
          </a:xfrm>
          <a:prstGeom prst="rect">
            <a:avLst/>
          </a:prstGeom>
          <a:solidFill>
            <a:schemeClr val="accent6">
              <a:lumMod val="60000"/>
              <a:lumOff val="40000"/>
            </a:schemeClr>
          </a:solidFill>
        </p:spPr>
        <p:txBody>
          <a:bodyPr wrap="square" rtlCol="0">
            <a:spAutoFit/>
          </a:bodyPr>
          <a:lstStyle/>
          <a:p>
            <a:pPr algn="ctr"/>
            <a:r>
              <a:rPr kumimoji="1" lang="ja-JP" altLang="en-US" b="1"/>
              <a:t>正解率の計算のみに</a:t>
            </a:r>
            <a:endParaRPr kumimoji="1" lang="en-US" altLang="ja-JP" b="1"/>
          </a:p>
          <a:p>
            <a:pPr algn="ctr"/>
            <a:r>
              <a:rPr kumimoji="1" lang="ja-JP" altLang="en-US" b="1"/>
              <a:t>利用するデータ</a:t>
            </a:r>
            <a:endParaRPr kumimoji="1" lang="en-US" altLang="ja-JP" b="1"/>
          </a:p>
          <a:p>
            <a:pPr algn="ctr"/>
            <a:r>
              <a:rPr lang="ja-JP" altLang="en-US" b="1"/>
              <a:t>（テストデータ）</a:t>
            </a:r>
            <a:endParaRPr kumimoji="1" lang="ja-JP" altLang="en-US" b="1"/>
          </a:p>
        </p:txBody>
      </p:sp>
      <p:sp>
        <p:nvSpPr>
          <p:cNvPr id="26" name="右中かっこ 25"/>
          <p:cNvSpPr/>
          <p:nvPr/>
        </p:nvSpPr>
        <p:spPr>
          <a:xfrm>
            <a:off x="8564455" y="3523886"/>
            <a:ext cx="268994" cy="1707981"/>
          </a:xfrm>
          <a:prstGeom prst="rightBrac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 name="曲線コネクタ 28"/>
          <p:cNvCxnSpPr>
            <a:stCxn id="24" idx="1"/>
          </p:cNvCxnSpPr>
          <p:nvPr/>
        </p:nvCxnSpPr>
        <p:spPr>
          <a:xfrm rot="10800000" flipV="1">
            <a:off x="4468834" y="3847051"/>
            <a:ext cx="1498399" cy="1384815"/>
          </a:xfrm>
          <a:prstGeom prst="curvedConnector3">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線コネクタ 29"/>
          <p:cNvCxnSpPr>
            <a:stCxn id="25" idx="1"/>
          </p:cNvCxnSpPr>
          <p:nvPr/>
        </p:nvCxnSpPr>
        <p:spPr>
          <a:xfrm rot="10800000" flipV="1">
            <a:off x="4407852" y="4816018"/>
            <a:ext cx="1591638" cy="1285636"/>
          </a:xfrm>
          <a:prstGeom prst="curvedConnector3">
            <a:avLst>
              <a:gd name="adj1" fmla="val 50000"/>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9893935" y="2224507"/>
            <a:ext cx="974785" cy="28577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下矢印 33"/>
          <p:cNvSpPr/>
          <p:nvPr/>
        </p:nvSpPr>
        <p:spPr>
          <a:xfrm>
            <a:off x="9893934" y="3850831"/>
            <a:ext cx="974785" cy="28577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P164</a:t>
            </a:r>
            <a:endParaRPr kumimoji="1" lang="ja-JP" altLang="en-US" b="1" dirty="0"/>
          </a:p>
        </p:txBody>
      </p:sp>
    </p:spTree>
    <p:extLst>
      <p:ext uri="{BB962C8B-B14F-4D97-AF65-F5344CB8AC3E}">
        <p14:creationId xmlns:p14="http://schemas.microsoft.com/office/powerpoint/2010/main" val="3568018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567967"/>
            <a:ext cx="8628175" cy="2308324"/>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関数のインポート</a:t>
            </a:r>
            <a:endParaRPr lang="ja-JP" altLang="en-US" b="1">
              <a:solidFill>
                <a:srgbClr val="000000"/>
              </a:solidFill>
              <a:latin typeface="Courier New" panose="02070309020205020404" pitchFamily="49" charset="0"/>
            </a:endParaRPr>
          </a:p>
          <a:p>
            <a:r>
              <a:rPr lang="en-US" altLang="ja-JP" b="1">
                <a:solidFill>
                  <a:srgbClr val="AF00DB"/>
                </a:solidFill>
                <a:latin typeface="Courier New" panose="02070309020205020404" pitchFamily="49" charset="0"/>
              </a:rPr>
              <a:t>from</a:t>
            </a:r>
            <a:r>
              <a:rPr lang="en-US" altLang="ja-JP" b="1">
                <a:solidFill>
                  <a:srgbClr val="000000"/>
                </a:solidFill>
                <a:latin typeface="Courier New" panose="02070309020205020404" pitchFamily="49" charset="0"/>
              </a:rPr>
              <a:t> sklearn.model_selection </a:t>
            </a:r>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train_test_split</a:t>
            </a:r>
          </a:p>
          <a:p>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x_train, x_test, y_train, y_test = train_test_split(x, t,</a:t>
            </a:r>
          </a:p>
          <a:p>
            <a:r>
              <a:rPr lang="en-US" altLang="ja-JP" b="1">
                <a:solidFill>
                  <a:srgbClr val="000000"/>
                </a:solidFill>
                <a:latin typeface="Courier New" panose="02070309020205020404" pitchFamily="49" charset="0"/>
              </a:rPr>
              <a:t>    test_size = </a:t>
            </a:r>
            <a:r>
              <a:rPr lang="en-US" altLang="ja-JP" b="1">
                <a:solidFill>
                  <a:srgbClr val="09885A"/>
                </a:solidFill>
                <a:latin typeface="Courier New" panose="02070309020205020404" pitchFamily="49" charset="0"/>
              </a:rPr>
              <a:t>0.3</a:t>
            </a:r>
            <a:r>
              <a:rPr lang="en-US" altLang="ja-JP" b="1">
                <a:solidFill>
                  <a:srgbClr val="000000"/>
                </a:solidFill>
                <a:latin typeface="Courier New" panose="02070309020205020404" pitchFamily="49" charset="0"/>
              </a:rPr>
              <a:t>, random_state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p>
          <a:p>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#x_train,y_train</a:t>
            </a:r>
            <a:r>
              <a:rPr lang="ja-JP" altLang="en-US" b="1">
                <a:solidFill>
                  <a:srgbClr val="008000"/>
                </a:solidFill>
                <a:latin typeface="Courier New" panose="02070309020205020404" pitchFamily="49" charset="0"/>
              </a:rPr>
              <a:t>が学習に利用する訓練</a:t>
            </a:r>
            <a:endParaRPr lang="ja-JP" altLang="en-US" b="1">
              <a:solidFill>
                <a:srgbClr val="000000"/>
              </a:solidFill>
              <a:latin typeface="Courier New" panose="02070309020205020404" pitchFamily="49" charset="0"/>
            </a:endParaRPr>
          </a:p>
          <a:p>
            <a:r>
              <a:rPr lang="en-US" altLang="ja-JP" b="1">
                <a:solidFill>
                  <a:srgbClr val="008000"/>
                </a:solidFill>
                <a:latin typeface="Courier New" panose="02070309020205020404" pitchFamily="49" charset="0"/>
              </a:rPr>
              <a:t>#x_test,y_test</a:t>
            </a:r>
            <a:r>
              <a:rPr lang="ja-JP" altLang="en-US" b="1">
                <a:solidFill>
                  <a:srgbClr val="008000"/>
                </a:solidFill>
                <a:latin typeface="Courier New" panose="02070309020205020404" pitchFamily="49" charset="0"/>
              </a:rPr>
              <a:t>が検証に利用するテストデータ</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99922" y="198635"/>
            <a:ext cx="8628175"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5-20</a:t>
            </a:r>
            <a:r>
              <a:rPr lang="ja-JP" altLang="en-US" b="1" dirty="0">
                <a:solidFill>
                  <a:srgbClr val="000000"/>
                </a:solidFill>
                <a:latin typeface="Courier New" panose="02070309020205020404" pitchFamily="49" charset="0"/>
              </a:rPr>
              <a:t> 訓練データとテストデータに分割する</a:t>
            </a:r>
            <a:r>
              <a:rPr lang="en-US" altLang="ja-JP" b="1" dirty="0">
                <a:solidFill>
                  <a:srgbClr val="000000"/>
                </a:solidFill>
                <a:latin typeface="Courier New" panose="02070309020205020404" pitchFamily="49" charset="0"/>
              </a:rPr>
              <a:t> </a:t>
            </a:r>
          </a:p>
        </p:txBody>
      </p:sp>
      <p:sp>
        <p:nvSpPr>
          <p:cNvPr id="4" name="正方形/長方形 3"/>
          <p:cNvSpPr/>
          <p:nvPr/>
        </p:nvSpPr>
        <p:spPr>
          <a:xfrm>
            <a:off x="499922" y="4238210"/>
            <a:ext cx="9232887" cy="923330"/>
          </a:xfrm>
          <a:prstGeom prst="rect">
            <a:avLst/>
          </a:prstGeom>
          <a:solidFill>
            <a:schemeClr val="accent4">
              <a:lumMod val="20000"/>
              <a:lumOff val="80000"/>
            </a:schemeClr>
          </a:solidFill>
        </p:spPr>
        <p:txBody>
          <a:bodyPr wrap="square">
            <a:spAutoFit/>
          </a:bodyPr>
          <a:lstStyle/>
          <a:p>
            <a:br>
              <a:rPr lang="en-US" altLang="ja-JP" b="1" dirty="0">
                <a:solidFill>
                  <a:srgbClr val="000000"/>
                </a:solidFill>
                <a:latin typeface="Courier New" panose="02070309020205020404" pitchFamily="49" charset="0"/>
              </a:rPr>
            </a:br>
            <a:r>
              <a:rPr lang="en-US" altLang="ja-JP" b="1" dirty="0" err="1">
                <a:solidFill>
                  <a:srgbClr val="000000"/>
                </a:solidFill>
                <a:latin typeface="Courier New" panose="02070309020205020404" pitchFamily="49" charset="0"/>
              </a:rPr>
              <a:t>x_train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x_test</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y_train</a:t>
            </a:r>
            <a:r>
              <a:rPr lang="en-US" altLang="ja-JP"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y_test</a:t>
            </a:r>
            <a:r>
              <a:rPr lang="en-US" altLang="ja-JP" b="1" dirty="0">
                <a:solidFill>
                  <a:srgbClr val="000000"/>
                </a:solidFill>
                <a:latin typeface="Courier New" panose="02070309020205020404" pitchFamily="49" charset="0"/>
              </a:rPr>
              <a:t> = </a:t>
            </a:r>
            <a:r>
              <a:rPr lang="en-US" altLang="ja-JP" b="1" dirty="0" err="1">
                <a:solidFill>
                  <a:srgbClr val="000000"/>
                </a:solidFill>
                <a:latin typeface="Courier New" panose="02070309020205020404" pitchFamily="49" charset="0"/>
              </a:rPr>
              <a:t>train_test_split</a:t>
            </a:r>
            <a:r>
              <a:rPr lang="en-US" altLang="ja-JP" b="1" dirty="0">
                <a:solidFill>
                  <a:srgbClr val="000000"/>
                </a:solidFill>
                <a:latin typeface="Courier New" panose="02070309020205020404" pitchFamily="49" charset="0"/>
              </a:rPr>
              <a:t>(x, t,</a:t>
            </a:r>
            <a:r>
              <a:rPr lang="ja-JP" altLang="en-US" b="1" dirty="0">
                <a:solidFill>
                  <a:srgbClr val="000000"/>
                </a:solidFill>
                <a:latin typeface="Courier New" panose="02070309020205020404" pitchFamily="49" charset="0"/>
              </a:rPr>
              <a:t>・・・</a:t>
            </a:r>
            <a:r>
              <a:rPr lang="en-US" altLang="ja-JP" b="1" dirty="0">
                <a:solidFill>
                  <a:srgbClr val="000000"/>
                </a:solidFill>
                <a:latin typeface="Courier New" panose="02070309020205020404" pitchFamily="49" charset="0"/>
              </a:rPr>
              <a:t>)</a:t>
            </a:r>
          </a:p>
          <a:p>
            <a:endParaRPr lang="en-US" altLang="ja-JP" b="1" dirty="0">
              <a:solidFill>
                <a:srgbClr val="000000"/>
              </a:solidFill>
              <a:latin typeface="Courier New" panose="02070309020205020404" pitchFamily="49" charset="0"/>
            </a:endParaRPr>
          </a:p>
        </p:txBody>
      </p:sp>
      <p:grpSp>
        <p:nvGrpSpPr>
          <p:cNvPr id="5" name="グループ化 4"/>
          <p:cNvGrpSpPr/>
          <p:nvPr/>
        </p:nvGrpSpPr>
        <p:grpSpPr>
          <a:xfrm>
            <a:off x="867105" y="3339713"/>
            <a:ext cx="6917634" cy="1249680"/>
            <a:chOff x="1622066" y="1582309"/>
            <a:chExt cx="6917634" cy="1249680"/>
          </a:xfrm>
          <a:solidFill>
            <a:srgbClr val="FF0000"/>
          </a:solidFill>
        </p:grpSpPr>
        <p:sp>
          <p:nvSpPr>
            <p:cNvPr id="6" name="下カーブ矢印 5"/>
            <p:cNvSpPr/>
            <p:nvPr/>
          </p:nvSpPr>
          <p:spPr>
            <a:xfrm flipH="1">
              <a:off x="1622066" y="1582309"/>
              <a:ext cx="6917634" cy="1192696"/>
            </a:xfrm>
            <a:prstGeom prst="curved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下カーブ矢印 6"/>
            <p:cNvSpPr/>
            <p:nvPr/>
          </p:nvSpPr>
          <p:spPr>
            <a:xfrm flipH="1">
              <a:off x="2814762" y="1639293"/>
              <a:ext cx="5724938" cy="1192696"/>
            </a:xfrm>
            <a:prstGeom prst="curved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 name="グループ化 7"/>
          <p:cNvGrpSpPr/>
          <p:nvPr/>
        </p:nvGrpSpPr>
        <p:grpSpPr>
          <a:xfrm>
            <a:off x="3187946" y="4834558"/>
            <a:ext cx="5170612" cy="1249680"/>
            <a:chOff x="3942907" y="3077154"/>
            <a:chExt cx="5170612" cy="1249680"/>
          </a:xfrm>
          <a:solidFill>
            <a:srgbClr val="FF0000"/>
          </a:solidFill>
        </p:grpSpPr>
        <p:sp>
          <p:nvSpPr>
            <p:cNvPr id="9" name="下カーブ矢印 8"/>
            <p:cNvSpPr/>
            <p:nvPr/>
          </p:nvSpPr>
          <p:spPr>
            <a:xfrm flipH="1" flipV="1">
              <a:off x="3942907" y="3077154"/>
              <a:ext cx="5170611" cy="1192696"/>
            </a:xfrm>
            <a:prstGeom prst="curved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下カーブ矢印 9"/>
            <p:cNvSpPr/>
            <p:nvPr/>
          </p:nvSpPr>
          <p:spPr>
            <a:xfrm flipH="1" flipV="1">
              <a:off x="4834393" y="3134138"/>
              <a:ext cx="4279126" cy="1192696"/>
            </a:xfrm>
            <a:prstGeom prst="curved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1" name="テキスト ボックス 10"/>
          <p:cNvSpPr txBox="1"/>
          <p:nvPr/>
        </p:nvSpPr>
        <p:spPr>
          <a:xfrm>
            <a:off x="4849416" y="3611266"/>
            <a:ext cx="2083241" cy="369332"/>
          </a:xfrm>
          <a:prstGeom prst="rect">
            <a:avLst/>
          </a:prstGeom>
          <a:noFill/>
        </p:spPr>
        <p:txBody>
          <a:bodyPr wrap="square" rtlCol="0">
            <a:spAutoFit/>
          </a:bodyPr>
          <a:lstStyle/>
          <a:p>
            <a:r>
              <a:rPr kumimoji="1" lang="ja-JP" altLang="en-US" b="1" dirty="0"/>
              <a:t>特徴量を分割</a:t>
            </a:r>
          </a:p>
        </p:txBody>
      </p:sp>
      <p:sp>
        <p:nvSpPr>
          <p:cNvPr id="12" name="テキスト ボックス 11"/>
          <p:cNvSpPr txBox="1"/>
          <p:nvPr/>
        </p:nvSpPr>
        <p:spPr>
          <a:xfrm>
            <a:off x="7784739" y="5657922"/>
            <a:ext cx="2083241" cy="369332"/>
          </a:xfrm>
          <a:prstGeom prst="rect">
            <a:avLst/>
          </a:prstGeom>
          <a:noFill/>
        </p:spPr>
        <p:txBody>
          <a:bodyPr wrap="square" rtlCol="0">
            <a:spAutoFit/>
          </a:bodyPr>
          <a:lstStyle/>
          <a:p>
            <a:r>
              <a:rPr lang="ja-JP" altLang="en-US" b="1" dirty="0"/>
              <a:t>正解データ</a:t>
            </a:r>
            <a:r>
              <a:rPr kumimoji="1" lang="ja-JP" altLang="en-US" b="1" dirty="0"/>
              <a:t>を分割</a:t>
            </a:r>
          </a:p>
        </p:txBody>
      </p:sp>
      <p:sp>
        <p:nvSpPr>
          <p:cNvPr id="13" name="テキスト ボックス 12"/>
          <p:cNvSpPr txBox="1"/>
          <p:nvPr/>
        </p:nvSpPr>
        <p:spPr>
          <a:xfrm>
            <a:off x="669840" y="3678911"/>
            <a:ext cx="2083241" cy="369332"/>
          </a:xfrm>
          <a:prstGeom prst="rect">
            <a:avLst/>
          </a:prstGeom>
          <a:noFill/>
        </p:spPr>
        <p:txBody>
          <a:bodyPr wrap="square" rtlCol="0">
            <a:spAutoFit/>
          </a:bodyPr>
          <a:lstStyle/>
          <a:p>
            <a:r>
              <a:rPr kumimoji="1" lang="ja-JP" altLang="en-US" b="1" dirty="0"/>
              <a:t>訓練</a:t>
            </a:r>
          </a:p>
        </p:txBody>
      </p:sp>
      <p:sp>
        <p:nvSpPr>
          <p:cNvPr id="14" name="テキスト ボックス 13"/>
          <p:cNvSpPr txBox="1"/>
          <p:nvPr/>
        </p:nvSpPr>
        <p:spPr>
          <a:xfrm>
            <a:off x="3037811" y="5463689"/>
            <a:ext cx="2083241" cy="369332"/>
          </a:xfrm>
          <a:prstGeom prst="rect">
            <a:avLst/>
          </a:prstGeom>
          <a:noFill/>
        </p:spPr>
        <p:txBody>
          <a:bodyPr wrap="square" rtlCol="0">
            <a:spAutoFit/>
          </a:bodyPr>
          <a:lstStyle/>
          <a:p>
            <a:r>
              <a:rPr kumimoji="1" lang="ja-JP" altLang="en-US" b="1" dirty="0"/>
              <a:t>訓練</a:t>
            </a:r>
          </a:p>
        </p:txBody>
      </p:sp>
      <p:sp>
        <p:nvSpPr>
          <p:cNvPr id="15" name="テキスト ボックス 14"/>
          <p:cNvSpPr txBox="1"/>
          <p:nvPr/>
        </p:nvSpPr>
        <p:spPr>
          <a:xfrm>
            <a:off x="4766557" y="5288299"/>
            <a:ext cx="2083241" cy="369332"/>
          </a:xfrm>
          <a:prstGeom prst="rect">
            <a:avLst/>
          </a:prstGeom>
          <a:noFill/>
        </p:spPr>
        <p:txBody>
          <a:bodyPr wrap="square" rtlCol="0">
            <a:spAutoFit/>
          </a:bodyPr>
          <a:lstStyle/>
          <a:p>
            <a:r>
              <a:rPr kumimoji="1" lang="ja-JP" altLang="en-US" b="1" dirty="0"/>
              <a:t>テスト</a:t>
            </a:r>
          </a:p>
        </p:txBody>
      </p:sp>
      <p:sp>
        <p:nvSpPr>
          <p:cNvPr id="16" name="テキスト ボックス 15"/>
          <p:cNvSpPr txBox="1"/>
          <p:nvPr/>
        </p:nvSpPr>
        <p:spPr>
          <a:xfrm>
            <a:off x="2950346" y="3805499"/>
            <a:ext cx="2083241" cy="369332"/>
          </a:xfrm>
          <a:prstGeom prst="rect">
            <a:avLst/>
          </a:prstGeom>
          <a:noFill/>
        </p:spPr>
        <p:txBody>
          <a:bodyPr wrap="square" rtlCol="0">
            <a:spAutoFit/>
          </a:bodyPr>
          <a:lstStyle/>
          <a:p>
            <a:r>
              <a:rPr kumimoji="1" lang="ja-JP" altLang="en-US" b="1" dirty="0"/>
              <a:t>テスト</a:t>
            </a:r>
          </a:p>
        </p:txBody>
      </p:sp>
      <p:sp>
        <p:nvSpPr>
          <p:cNvPr id="17" name="楕円 1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P165</a:t>
            </a:r>
            <a:endParaRPr kumimoji="1" lang="ja-JP" altLang="en-US" b="1" dirty="0"/>
          </a:p>
        </p:txBody>
      </p:sp>
    </p:spTree>
    <p:extLst>
      <p:ext uri="{BB962C8B-B14F-4D97-AF65-F5344CB8AC3E}">
        <p14:creationId xmlns:p14="http://schemas.microsoft.com/office/powerpoint/2010/main" val="295365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90340" y="1017106"/>
            <a:ext cx="9161325" cy="4278094"/>
          </a:xfrm>
          <a:prstGeom prst="rect">
            <a:avLst/>
          </a:prstGeom>
          <a:solidFill>
            <a:schemeClr val="accent4">
              <a:lumMod val="20000"/>
              <a:lumOff val="80000"/>
            </a:schemeClr>
          </a:solidFill>
        </p:spPr>
        <p:txBody>
          <a:bodyPr wrap="square" rtlCol="0">
            <a:spAutoFit/>
          </a:bodyPr>
          <a:lstStyle/>
          <a:p>
            <a:r>
              <a:rPr lang="ja-JP" altLang="en-US" sz="2000" b="1" dirty="0"/>
              <a:t>訓練データとテストデータの分割</a:t>
            </a:r>
            <a:endParaRPr kumimoji="1" lang="en-US" altLang="ja-JP" sz="2000" b="1" dirty="0"/>
          </a:p>
          <a:p>
            <a:endParaRPr lang="en-US" altLang="ja-JP" dirty="0"/>
          </a:p>
          <a:p>
            <a:r>
              <a:rPr lang="ja-JP" altLang="en-US" b="1" dirty="0">
                <a:solidFill>
                  <a:srgbClr val="0070C0"/>
                </a:solidFill>
              </a:rPr>
              <a:t>変数１</a:t>
            </a:r>
            <a:r>
              <a:rPr lang="en-US" altLang="ja-JP" b="1" dirty="0">
                <a:solidFill>
                  <a:srgbClr val="0070C0"/>
                </a:solidFill>
              </a:rPr>
              <a:t>,  </a:t>
            </a:r>
            <a:r>
              <a:rPr lang="ja-JP" altLang="en-US" b="1" dirty="0">
                <a:solidFill>
                  <a:srgbClr val="0070C0"/>
                </a:solidFill>
              </a:rPr>
              <a:t>変数２</a:t>
            </a:r>
            <a:r>
              <a:rPr lang="en-US" altLang="ja-JP" b="1" dirty="0">
                <a:solidFill>
                  <a:srgbClr val="0070C0"/>
                </a:solidFill>
              </a:rPr>
              <a:t>,  </a:t>
            </a:r>
            <a:r>
              <a:rPr lang="ja-JP" altLang="en-US" b="1" dirty="0">
                <a:solidFill>
                  <a:srgbClr val="0070C0"/>
                </a:solidFill>
              </a:rPr>
              <a:t>変数３</a:t>
            </a:r>
            <a:r>
              <a:rPr lang="en-US" altLang="ja-JP" b="1" dirty="0">
                <a:solidFill>
                  <a:srgbClr val="0070C0"/>
                </a:solidFill>
              </a:rPr>
              <a:t>,  </a:t>
            </a:r>
            <a:r>
              <a:rPr lang="ja-JP" altLang="en-US" b="1" dirty="0">
                <a:solidFill>
                  <a:srgbClr val="0070C0"/>
                </a:solidFill>
              </a:rPr>
              <a:t>変数４ </a:t>
            </a:r>
            <a:r>
              <a:rPr lang="en-US" altLang="ja-JP" b="1" dirty="0">
                <a:solidFill>
                  <a:srgbClr val="0070C0"/>
                </a:solidFill>
              </a:rPr>
              <a:t>= </a:t>
            </a:r>
          </a:p>
          <a:p>
            <a:r>
              <a:rPr lang="ja-JP" altLang="en-US" b="1" dirty="0">
                <a:solidFill>
                  <a:srgbClr val="0070C0"/>
                </a:solidFill>
              </a:rPr>
              <a:t>　　</a:t>
            </a:r>
            <a:r>
              <a:rPr lang="en-US" altLang="ja-JP" b="1" dirty="0" err="1">
                <a:solidFill>
                  <a:srgbClr val="0070C0"/>
                </a:solidFill>
              </a:rPr>
              <a:t>train_test_split</a:t>
            </a:r>
            <a:r>
              <a:rPr lang="en-US" altLang="ja-JP" b="1" dirty="0">
                <a:solidFill>
                  <a:srgbClr val="0070C0"/>
                </a:solidFill>
              </a:rPr>
              <a:t>( </a:t>
            </a:r>
            <a:r>
              <a:rPr lang="ja-JP" altLang="en-US" b="1" dirty="0">
                <a:solidFill>
                  <a:srgbClr val="0070C0"/>
                </a:solidFill>
              </a:rPr>
              <a:t>特徴量</a:t>
            </a:r>
            <a:r>
              <a:rPr lang="en-US" altLang="ja-JP" b="1" dirty="0">
                <a:solidFill>
                  <a:srgbClr val="0070C0"/>
                </a:solidFill>
              </a:rPr>
              <a:t>,  </a:t>
            </a:r>
            <a:r>
              <a:rPr lang="ja-JP" altLang="en-US" b="1" dirty="0">
                <a:solidFill>
                  <a:srgbClr val="0070C0"/>
                </a:solidFill>
              </a:rPr>
              <a:t>正解データ</a:t>
            </a:r>
            <a:r>
              <a:rPr lang="en-US" altLang="ja-JP" b="1" dirty="0">
                <a:solidFill>
                  <a:srgbClr val="0070C0"/>
                </a:solidFill>
              </a:rPr>
              <a:t>,  </a:t>
            </a:r>
            <a:r>
              <a:rPr lang="en-US" altLang="ja-JP" b="1" dirty="0" err="1">
                <a:solidFill>
                  <a:srgbClr val="0070C0"/>
                </a:solidFill>
              </a:rPr>
              <a:t>test_size</a:t>
            </a:r>
            <a:r>
              <a:rPr lang="en-US" altLang="ja-JP" b="1" dirty="0">
                <a:solidFill>
                  <a:srgbClr val="0070C0"/>
                </a:solidFill>
              </a:rPr>
              <a:t> = </a:t>
            </a:r>
            <a:r>
              <a:rPr lang="ja-JP" altLang="en-US" b="1" dirty="0">
                <a:solidFill>
                  <a:srgbClr val="0070C0"/>
                </a:solidFill>
              </a:rPr>
              <a:t>●</a:t>
            </a:r>
            <a:r>
              <a:rPr lang="en-US" altLang="ja-JP" b="1" dirty="0">
                <a:solidFill>
                  <a:srgbClr val="0070C0"/>
                </a:solidFill>
              </a:rPr>
              <a:t>,</a:t>
            </a:r>
          </a:p>
          <a:p>
            <a:r>
              <a:rPr lang="ja-JP" altLang="en-US" b="1" dirty="0">
                <a:solidFill>
                  <a:srgbClr val="0070C0"/>
                </a:solidFill>
              </a:rPr>
              <a:t>　　</a:t>
            </a:r>
            <a:r>
              <a:rPr lang="en-US" altLang="ja-JP" b="1" dirty="0" err="1">
                <a:solidFill>
                  <a:srgbClr val="0070C0"/>
                </a:solidFill>
              </a:rPr>
              <a:t>random_state</a:t>
            </a:r>
            <a:r>
              <a:rPr lang="en-US" altLang="ja-JP" b="1" dirty="0">
                <a:solidFill>
                  <a:srgbClr val="0070C0"/>
                </a:solidFill>
              </a:rPr>
              <a:t> = </a:t>
            </a:r>
            <a:r>
              <a:rPr lang="ja-JP" altLang="en-US" b="1" dirty="0">
                <a:solidFill>
                  <a:srgbClr val="0070C0"/>
                </a:solidFill>
              </a:rPr>
              <a:t>▲ </a:t>
            </a:r>
            <a:r>
              <a:rPr lang="en-US" altLang="ja-JP" b="1" dirty="0">
                <a:solidFill>
                  <a:srgbClr val="0070C0"/>
                </a:solidFill>
              </a:rPr>
              <a:t>)</a:t>
            </a:r>
          </a:p>
          <a:p>
            <a:endParaRPr kumimoji="1" lang="en-US" altLang="ja-JP" b="1" dirty="0">
              <a:solidFill>
                <a:srgbClr val="0070C0"/>
              </a:solidFill>
            </a:endParaRPr>
          </a:p>
          <a:p>
            <a:r>
              <a:rPr kumimoji="1" lang="en-US" altLang="ja-JP" b="1" dirty="0">
                <a:solidFill>
                  <a:srgbClr val="0070C0"/>
                </a:solidFill>
              </a:rPr>
              <a:t>※ </a:t>
            </a:r>
            <a:r>
              <a:rPr kumimoji="1" lang="en-US" altLang="ja-JP" b="1" dirty="0" err="1">
                <a:solidFill>
                  <a:srgbClr val="0070C0"/>
                </a:solidFill>
              </a:rPr>
              <a:t>test_size</a:t>
            </a:r>
            <a:r>
              <a:rPr kumimoji="1" lang="en-US" altLang="ja-JP" b="1" dirty="0">
                <a:solidFill>
                  <a:srgbClr val="0070C0"/>
                </a:solidFill>
              </a:rPr>
              <a:t> </a:t>
            </a:r>
            <a:r>
              <a:rPr kumimoji="1" lang="ja-JP" altLang="en-US" b="1" dirty="0">
                <a:solidFill>
                  <a:srgbClr val="0070C0"/>
                </a:solidFill>
              </a:rPr>
              <a:t>には、テストデータにす</a:t>
            </a:r>
            <a:r>
              <a:rPr lang="ja-JP" altLang="en-US" b="1" dirty="0">
                <a:solidFill>
                  <a:srgbClr val="0070C0"/>
                </a:solidFill>
              </a:rPr>
              <a:t>る割合を指定（</a:t>
            </a:r>
            <a:r>
              <a:rPr lang="en-US" altLang="ja-JP" b="1" dirty="0">
                <a:solidFill>
                  <a:srgbClr val="0070C0"/>
                </a:solidFill>
              </a:rPr>
              <a:t>0.0 </a:t>
            </a:r>
            <a:r>
              <a:rPr lang="ja-JP" altLang="en-US" b="1" dirty="0">
                <a:solidFill>
                  <a:srgbClr val="0070C0"/>
                </a:solidFill>
              </a:rPr>
              <a:t>以上 </a:t>
            </a:r>
            <a:r>
              <a:rPr lang="en-US" altLang="ja-JP" b="1" dirty="0">
                <a:solidFill>
                  <a:srgbClr val="0070C0"/>
                </a:solidFill>
              </a:rPr>
              <a:t>1.0 </a:t>
            </a:r>
            <a:r>
              <a:rPr lang="ja-JP" altLang="en-US" b="1" dirty="0">
                <a:solidFill>
                  <a:srgbClr val="0070C0"/>
                </a:solidFill>
              </a:rPr>
              <a:t>以下）。</a:t>
            </a:r>
            <a:endParaRPr kumimoji="1" lang="en-US" altLang="ja-JP" b="1" dirty="0">
              <a:solidFill>
                <a:srgbClr val="0070C0"/>
              </a:solidFill>
            </a:endParaRPr>
          </a:p>
          <a:p>
            <a:r>
              <a:rPr kumimoji="1" lang="en-US" altLang="ja-JP" b="1" dirty="0">
                <a:solidFill>
                  <a:srgbClr val="0070C0"/>
                </a:solidFill>
              </a:rPr>
              <a:t>※ </a:t>
            </a:r>
            <a:r>
              <a:rPr kumimoji="1" lang="en-US" altLang="ja-JP" b="1" dirty="0" err="1">
                <a:solidFill>
                  <a:srgbClr val="0070C0"/>
                </a:solidFill>
              </a:rPr>
              <a:t>random_state</a:t>
            </a:r>
            <a:r>
              <a:rPr kumimoji="1" lang="en-US" altLang="ja-JP" b="1" dirty="0">
                <a:solidFill>
                  <a:srgbClr val="0070C0"/>
                </a:solidFill>
              </a:rPr>
              <a:t> </a:t>
            </a:r>
            <a:r>
              <a:rPr kumimoji="1" lang="ja-JP" altLang="en-US" b="1" dirty="0" err="1">
                <a:solidFill>
                  <a:srgbClr val="0070C0"/>
                </a:solidFill>
              </a:rPr>
              <a:t>には</a:t>
            </a:r>
            <a:r>
              <a:rPr kumimoji="1" lang="ja-JP" altLang="en-US" b="1" dirty="0">
                <a:solidFill>
                  <a:srgbClr val="0070C0"/>
                </a:solidFill>
              </a:rPr>
              <a:t>乱数シード指定（０以上の整数）。</a:t>
            </a:r>
            <a:endParaRPr kumimoji="1" lang="en-US" altLang="ja-JP" b="1" dirty="0">
              <a:solidFill>
                <a:srgbClr val="0070C0"/>
              </a:solidFill>
            </a:endParaRPr>
          </a:p>
          <a:p>
            <a:r>
              <a:rPr lang="en-US" altLang="ja-JP" b="1" dirty="0">
                <a:solidFill>
                  <a:srgbClr val="0070C0"/>
                </a:solidFill>
              </a:rPr>
              <a:t>※ </a:t>
            </a:r>
            <a:r>
              <a:rPr lang="ja-JP" altLang="en-US" b="1" dirty="0">
                <a:solidFill>
                  <a:srgbClr val="0070C0"/>
                </a:solidFill>
              </a:rPr>
              <a:t>戻り値は、訓練データの特徴量、テストデータの特徴量、訓練データの正解データ、テストデータの正解データの順。</a:t>
            </a:r>
            <a:endParaRPr lang="en-US" altLang="ja-JP" b="1" dirty="0">
              <a:solidFill>
                <a:srgbClr val="0070C0"/>
              </a:solidFill>
            </a:endParaRPr>
          </a:p>
          <a:p>
            <a:endParaRPr lang="en-US" altLang="ja-JP" b="1" dirty="0">
              <a:solidFill>
                <a:srgbClr val="0070C0"/>
              </a:solidFill>
            </a:endParaRPr>
          </a:p>
          <a:p>
            <a:r>
              <a:rPr kumimoji="1" lang="ja-JP" altLang="en-US" b="1" dirty="0">
                <a:solidFill>
                  <a:srgbClr val="0070C0"/>
                </a:solidFill>
              </a:rPr>
              <a:t>　変数１＝訓練データの特徴量</a:t>
            </a:r>
            <a:endParaRPr kumimoji="1" lang="en-US" altLang="ja-JP" b="1" dirty="0">
              <a:solidFill>
                <a:srgbClr val="0070C0"/>
              </a:solidFill>
            </a:endParaRPr>
          </a:p>
          <a:p>
            <a:r>
              <a:rPr kumimoji="1" lang="ja-JP" altLang="en-US" b="1" dirty="0">
                <a:solidFill>
                  <a:srgbClr val="0070C0"/>
                </a:solidFill>
              </a:rPr>
              <a:t>　変数２＝テストデータの特徴量</a:t>
            </a:r>
            <a:endParaRPr kumimoji="1" lang="en-US" altLang="ja-JP" b="1" dirty="0">
              <a:solidFill>
                <a:srgbClr val="0070C0"/>
              </a:solidFill>
            </a:endParaRPr>
          </a:p>
          <a:p>
            <a:r>
              <a:rPr lang="ja-JP" altLang="en-US" b="1" dirty="0">
                <a:solidFill>
                  <a:srgbClr val="0070C0"/>
                </a:solidFill>
              </a:rPr>
              <a:t>　変数３＝訓練データの正解データ</a:t>
            </a:r>
            <a:endParaRPr lang="en-US" altLang="ja-JP" b="1" dirty="0">
              <a:solidFill>
                <a:srgbClr val="0070C0"/>
              </a:solidFill>
            </a:endParaRPr>
          </a:p>
          <a:p>
            <a:r>
              <a:rPr kumimoji="1" lang="ja-JP" altLang="en-US" b="1" dirty="0">
                <a:solidFill>
                  <a:srgbClr val="0070C0"/>
                </a:solidFill>
              </a:rPr>
              <a:t>　変数４＝テストデータの正解データ</a:t>
            </a:r>
            <a:endParaRPr kumimoji="1" lang="en-US" altLang="ja-JP" b="1" dirty="0">
              <a:solidFill>
                <a:srgbClr val="0070C0"/>
              </a:solidFill>
            </a:endParaRPr>
          </a:p>
        </p:txBody>
      </p:sp>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P167</a:t>
            </a:r>
            <a:endParaRPr kumimoji="1" lang="ja-JP" altLang="en-US" b="1" dirty="0"/>
          </a:p>
        </p:txBody>
      </p:sp>
    </p:spTree>
    <p:extLst>
      <p:ext uri="{BB962C8B-B14F-4D97-AF65-F5344CB8AC3E}">
        <p14:creationId xmlns:p14="http://schemas.microsoft.com/office/powerpoint/2010/main" val="286849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1948032645"/>
              </p:ext>
            </p:extLst>
          </p:nvPr>
        </p:nvGraphicFramePr>
        <p:xfrm>
          <a:off x="1149927" y="1957400"/>
          <a:ext cx="6479999" cy="2515765"/>
        </p:xfrm>
        <a:graphic>
          <a:graphicData uri="http://schemas.openxmlformats.org/drawingml/2006/table">
            <a:tbl>
              <a:tblPr/>
              <a:tblGrid>
                <a:gridCol w="781412">
                  <a:extLst>
                    <a:ext uri="{9D8B030D-6E8A-4147-A177-3AD203B41FA5}">
                      <a16:colId xmlns:a16="http://schemas.microsoft.com/office/drawing/2014/main" val="1649374791"/>
                    </a:ext>
                  </a:extLst>
                </a:gridCol>
                <a:gridCol w="1334118">
                  <a:extLst>
                    <a:ext uri="{9D8B030D-6E8A-4147-A177-3AD203B41FA5}">
                      <a16:colId xmlns:a16="http://schemas.microsoft.com/office/drawing/2014/main" val="3891528643"/>
                    </a:ext>
                  </a:extLst>
                </a:gridCol>
                <a:gridCol w="1029176">
                  <a:extLst>
                    <a:ext uri="{9D8B030D-6E8A-4147-A177-3AD203B41FA5}">
                      <a16:colId xmlns:a16="http://schemas.microsoft.com/office/drawing/2014/main" val="1192053715"/>
                    </a:ext>
                  </a:extLst>
                </a:gridCol>
                <a:gridCol w="1029176">
                  <a:extLst>
                    <a:ext uri="{9D8B030D-6E8A-4147-A177-3AD203B41FA5}">
                      <a16:colId xmlns:a16="http://schemas.microsoft.com/office/drawing/2014/main" val="1971161818"/>
                    </a:ext>
                  </a:extLst>
                </a:gridCol>
                <a:gridCol w="1029176">
                  <a:extLst>
                    <a:ext uri="{9D8B030D-6E8A-4147-A177-3AD203B41FA5}">
                      <a16:colId xmlns:a16="http://schemas.microsoft.com/office/drawing/2014/main" val="3373770459"/>
                    </a:ext>
                  </a:extLst>
                </a:gridCol>
                <a:gridCol w="1276941">
                  <a:extLst>
                    <a:ext uri="{9D8B030D-6E8A-4147-A177-3AD203B41FA5}">
                      <a16:colId xmlns:a16="http://schemas.microsoft.com/office/drawing/2014/main" val="1454490308"/>
                    </a:ext>
                  </a:extLst>
                </a:gridCol>
              </a:tblGrid>
              <a:tr h="357353">
                <a:tc>
                  <a:txBody>
                    <a:bodyPr/>
                    <a:lstStyle/>
                    <a:p>
                      <a:pPr algn="ctr" fontAlgn="ctr"/>
                      <a:r>
                        <a:rPr lang="ja-JP" altLang="en-US" sz="17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1700" b="1" i="0" u="none" strike="noStrike" dirty="0">
                          <a:solidFill>
                            <a:srgbClr val="FFFFFF"/>
                          </a:solidFill>
                          <a:effectLst/>
                          <a:latin typeface="游ゴシック" panose="020B0400000000000000" pitchFamily="50" charset="-128"/>
                          <a:ea typeface="游ゴシック" panose="020B0400000000000000" pitchFamily="50" charset="-128"/>
                        </a:rPr>
                        <a:t>がく片長さ</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1700" b="1" i="0" u="none" strike="noStrike" dirty="0">
                          <a:solidFill>
                            <a:srgbClr val="FFFFFF"/>
                          </a:solidFill>
                          <a:effectLst/>
                          <a:latin typeface="游ゴシック" panose="020B0400000000000000" pitchFamily="50" charset="-128"/>
                          <a:ea typeface="游ゴシック" panose="020B0400000000000000" pitchFamily="50" charset="-128"/>
                        </a:rPr>
                        <a:t>がく片幅</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1700" b="1" i="0" u="none" strike="noStrike" dirty="0">
                          <a:solidFill>
                            <a:srgbClr val="FFFFFF"/>
                          </a:solidFill>
                          <a:effectLst/>
                          <a:latin typeface="游ゴシック" panose="020B0400000000000000" pitchFamily="50" charset="-128"/>
                          <a:ea typeface="游ゴシック" panose="020B0400000000000000" pitchFamily="50" charset="-128"/>
                        </a:rPr>
                        <a:t>花弁長さ</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1700" b="1" i="0" u="none" strike="noStrike" dirty="0">
                          <a:solidFill>
                            <a:srgbClr val="FFFFFF"/>
                          </a:solidFill>
                          <a:effectLst/>
                          <a:latin typeface="游ゴシック" panose="020B0400000000000000" pitchFamily="50" charset="-128"/>
                          <a:ea typeface="游ゴシック" panose="020B0400000000000000" pitchFamily="50" charset="-128"/>
                        </a:rPr>
                        <a:t>花弁幅</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1700" b="1" i="0" u="none" strike="noStrike" dirty="0">
                          <a:solidFill>
                            <a:srgbClr val="FFFFFF"/>
                          </a:solidFill>
                          <a:effectLst/>
                          <a:latin typeface="游ゴシック" panose="020B0400000000000000" pitchFamily="50" charset="-128"/>
                          <a:ea typeface="游ゴシック" panose="020B0400000000000000" pitchFamily="50" charset="-128"/>
                        </a:rPr>
                        <a:t>種類</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61703470"/>
                  </a:ext>
                </a:extLst>
              </a:tr>
              <a:tr h="357353">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0.22</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0.63</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0.08</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Iris-setosa</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42736167"/>
                  </a:ext>
                </a:extLst>
              </a:tr>
              <a:tr h="357353">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0.17</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0.42</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0.35</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Iris-setosa</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7583554"/>
                  </a:ext>
                </a:extLst>
              </a:tr>
              <a:tr h="357353">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0.11</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0.5</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0.13</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Iris-setosa</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76716613"/>
                  </a:ext>
                </a:extLst>
              </a:tr>
              <a:tr h="357353">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0.08</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0.46</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0.26</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Iris-setosa</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80209865"/>
                  </a:ext>
                </a:extLst>
              </a:tr>
              <a:tr h="357353">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5</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0.19</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0.67</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0.44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Iris-setosa</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860969291"/>
                  </a:ext>
                </a:extLst>
              </a:tr>
              <a:tr h="371647">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14294" marR="14294" marT="14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0.31</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0.79</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0.04</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700" b="1" i="0" u="none" strike="noStrike" dirty="0">
                          <a:solidFill>
                            <a:srgbClr val="000000"/>
                          </a:solidFill>
                          <a:effectLst/>
                          <a:latin typeface="游ゴシック" panose="020B0400000000000000" pitchFamily="50" charset="-128"/>
                          <a:ea typeface="游ゴシック" panose="020B0400000000000000" pitchFamily="50" charset="-128"/>
                        </a:rPr>
                        <a:t>0.13</a:t>
                      </a:r>
                    </a:p>
                  </a:txBody>
                  <a:tcPr marL="14294" marR="14294" marT="142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700" b="1" i="0" u="none" strike="noStrike" dirty="0">
                          <a:solidFill>
                            <a:srgbClr val="000000"/>
                          </a:solidFill>
                          <a:effectLst/>
                          <a:latin typeface="游ゴシック" panose="020B0400000000000000" pitchFamily="50" charset="-128"/>
                          <a:ea typeface="游ゴシック" panose="020B0400000000000000" pitchFamily="50" charset="-128"/>
                        </a:rPr>
                        <a:t>Iris-setosa</a:t>
                      </a:r>
                    </a:p>
                  </a:txBody>
                  <a:tcPr marL="14294" marR="14294" marT="1429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45382681"/>
                  </a:ext>
                </a:extLst>
              </a:tr>
            </a:tbl>
          </a:graphicData>
        </a:graphic>
      </p:graphicFrame>
      <p:sp>
        <p:nvSpPr>
          <p:cNvPr id="3" name="ホームベース 2"/>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５．１</a:t>
            </a:r>
            <a:endParaRPr kumimoji="1" lang="ja-JP" altLang="en-US" b="1" dirty="0"/>
          </a:p>
        </p:txBody>
      </p:sp>
      <p:sp>
        <p:nvSpPr>
          <p:cNvPr id="4" name="山形 3"/>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アヤメの花を分類する</a:t>
            </a:r>
          </a:p>
        </p:txBody>
      </p:sp>
      <p:sp>
        <p:nvSpPr>
          <p:cNvPr id="6" name="山形 5"/>
          <p:cNvSpPr/>
          <p:nvPr/>
        </p:nvSpPr>
        <p:spPr>
          <a:xfrm>
            <a:off x="5648032" y="332508"/>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P136</a:t>
            </a:r>
            <a:r>
              <a:rPr kumimoji="1" lang="ja-JP" altLang="en-US" b="1" dirty="0">
                <a:solidFill>
                  <a:schemeClr val="bg1"/>
                </a:solidFill>
              </a:rPr>
              <a:t>～</a:t>
            </a:r>
            <a:r>
              <a:rPr kumimoji="1" lang="en-US" altLang="ja-JP" b="1" dirty="0">
                <a:solidFill>
                  <a:schemeClr val="bg1"/>
                </a:solidFill>
              </a:rPr>
              <a:t>P138</a:t>
            </a:r>
            <a:endParaRPr kumimoji="1" lang="ja-JP" altLang="en-US" b="1" dirty="0">
              <a:solidFill>
                <a:schemeClr val="bg1"/>
              </a:solidFill>
            </a:endParaRPr>
          </a:p>
        </p:txBody>
      </p:sp>
      <p:sp>
        <p:nvSpPr>
          <p:cNvPr id="7" name="ホームベース 6"/>
          <p:cNvSpPr/>
          <p:nvPr/>
        </p:nvSpPr>
        <p:spPr>
          <a:xfrm>
            <a:off x="397164" y="101138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５．１．１</a:t>
            </a:r>
            <a:endParaRPr kumimoji="1" lang="ja-JP" altLang="en-US" b="1" dirty="0"/>
          </a:p>
        </p:txBody>
      </p:sp>
      <p:sp>
        <p:nvSpPr>
          <p:cNvPr id="8" name="山形 7"/>
          <p:cNvSpPr/>
          <p:nvPr/>
        </p:nvSpPr>
        <p:spPr>
          <a:xfrm>
            <a:off x="1736432" y="101138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データの概要</a:t>
            </a:r>
          </a:p>
        </p:txBody>
      </p:sp>
      <p:sp>
        <p:nvSpPr>
          <p:cNvPr id="9" name="山形 8"/>
          <p:cNvSpPr/>
          <p:nvPr/>
        </p:nvSpPr>
        <p:spPr>
          <a:xfrm>
            <a:off x="5648032" y="101138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P136</a:t>
            </a:r>
            <a:r>
              <a:rPr kumimoji="1" lang="ja-JP" altLang="en-US" b="1" dirty="0">
                <a:solidFill>
                  <a:schemeClr val="bg1"/>
                </a:solidFill>
              </a:rPr>
              <a:t>～</a:t>
            </a:r>
            <a:r>
              <a:rPr kumimoji="1" lang="en-US" altLang="ja-JP" b="1" dirty="0">
                <a:solidFill>
                  <a:schemeClr val="bg1"/>
                </a:solidFill>
              </a:rPr>
              <a:t>P138</a:t>
            </a:r>
            <a:endParaRPr kumimoji="1" lang="ja-JP" altLang="en-US" b="1" dirty="0">
              <a:solidFill>
                <a:schemeClr val="bg1"/>
              </a:solidFill>
            </a:endParaRPr>
          </a:p>
        </p:txBody>
      </p:sp>
      <p:sp>
        <p:nvSpPr>
          <p:cNvPr id="2" name="四角形吹き出し 1"/>
          <p:cNvSpPr/>
          <p:nvPr/>
        </p:nvSpPr>
        <p:spPr>
          <a:xfrm>
            <a:off x="4710545" y="4994310"/>
            <a:ext cx="4747491" cy="1307453"/>
          </a:xfrm>
          <a:prstGeom prst="wedgeRectCallout">
            <a:avLst>
              <a:gd name="adj1" fmla="val -3463"/>
              <a:gd name="adj2" fmla="val -903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花の種類として</a:t>
            </a:r>
            <a:endParaRPr kumimoji="1" lang="en-US" altLang="ja-JP" b="1" dirty="0">
              <a:solidFill>
                <a:schemeClr val="tx1"/>
              </a:solidFill>
            </a:endParaRPr>
          </a:p>
          <a:p>
            <a:r>
              <a:rPr lang="en-US" altLang="ja-JP" b="1" dirty="0">
                <a:solidFill>
                  <a:schemeClr val="tx1"/>
                </a:solidFill>
              </a:rPr>
              <a:t>Iris-</a:t>
            </a:r>
            <a:r>
              <a:rPr lang="en-US" altLang="ja-JP" b="1" dirty="0" err="1">
                <a:solidFill>
                  <a:schemeClr val="tx1"/>
                </a:solidFill>
              </a:rPr>
              <a:t>stoa</a:t>
            </a:r>
            <a:r>
              <a:rPr lang="ja-JP" altLang="en-US" b="1" dirty="0">
                <a:solidFill>
                  <a:schemeClr val="tx1"/>
                </a:solidFill>
              </a:rPr>
              <a:t>（ヒメウオギアヤメ）</a:t>
            </a:r>
            <a:endParaRPr lang="en-US" altLang="ja-JP" b="1" dirty="0">
              <a:solidFill>
                <a:schemeClr val="tx1"/>
              </a:solidFill>
            </a:endParaRPr>
          </a:p>
          <a:p>
            <a:r>
              <a:rPr kumimoji="1" lang="en-US" altLang="ja-JP" b="1" dirty="0">
                <a:solidFill>
                  <a:schemeClr val="tx1"/>
                </a:solidFill>
              </a:rPr>
              <a:t>Iris-versicolor</a:t>
            </a:r>
            <a:r>
              <a:rPr kumimoji="1" lang="ja-JP" altLang="en-US" b="1" dirty="0">
                <a:solidFill>
                  <a:schemeClr val="tx1"/>
                </a:solidFill>
              </a:rPr>
              <a:t>（ブルーフラッグ）</a:t>
            </a:r>
            <a:endParaRPr kumimoji="1" lang="en-US" altLang="ja-JP" b="1" dirty="0">
              <a:solidFill>
                <a:schemeClr val="tx1"/>
              </a:solidFill>
            </a:endParaRPr>
          </a:p>
          <a:p>
            <a:r>
              <a:rPr lang="en-US" altLang="ja-JP" b="1" dirty="0">
                <a:solidFill>
                  <a:schemeClr val="tx1"/>
                </a:solidFill>
              </a:rPr>
              <a:t>Iris-</a:t>
            </a:r>
            <a:r>
              <a:rPr lang="en-US" altLang="ja-JP" b="1" dirty="0" err="1">
                <a:solidFill>
                  <a:schemeClr val="tx1"/>
                </a:solidFill>
              </a:rPr>
              <a:t>virginica</a:t>
            </a:r>
            <a:r>
              <a:rPr lang="ja-JP" altLang="en-US" b="1" dirty="0">
                <a:solidFill>
                  <a:schemeClr val="tx1"/>
                </a:solidFill>
              </a:rPr>
              <a:t>（バージニアアイリス）</a:t>
            </a:r>
            <a:endParaRPr kumimoji="1" lang="ja-JP" altLang="en-US" b="1" dirty="0">
              <a:solidFill>
                <a:schemeClr val="tx1"/>
              </a:solidFill>
            </a:endParaRPr>
          </a:p>
        </p:txBody>
      </p:sp>
      <p:sp>
        <p:nvSpPr>
          <p:cNvPr id="10" name="楕円 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P136</a:t>
            </a:r>
            <a:endParaRPr kumimoji="1" lang="ja-JP" altLang="en-US" b="1" dirty="0"/>
          </a:p>
        </p:txBody>
      </p:sp>
    </p:spTree>
    <p:extLst>
      <p:ext uri="{BB962C8B-B14F-4D97-AF65-F5344CB8AC3E}">
        <p14:creationId xmlns:p14="http://schemas.microsoft.com/office/powerpoint/2010/main" val="2200149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2" y="1068297"/>
            <a:ext cx="8628175" cy="646331"/>
          </a:xfrm>
          <a:prstGeom prst="rect">
            <a:avLst/>
          </a:prstGeom>
          <a:solidFill>
            <a:schemeClr val="accent4">
              <a:lumMod val="20000"/>
              <a:lumOff val="80000"/>
            </a:schemeClr>
          </a:solidFill>
        </p:spPr>
        <p:txBody>
          <a:bodyPr wrap="square">
            <a:spAutoFit/>
          </a:bodyPr>
          <a:lstStyle/>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(x_train.shape) </a:t>
            </a:r>
            <a:r>
              <a:rPr lang="en-US" altLang="ja-JP" b="1">
                <a:solidFill>
                  <a:srgbClr val="008000"/>
                </a:solidFill>
                <a:latin typeface="Courier New" panose="02070309020205020404" pitchFamily="49" charset="0"/>
              </a:rPr>
              <a:t># x_train</a:t>
            </a:r>
            <a:r>
              <a:rPr lang="ja-JP" altLang="en-US" b="1">
                <a:solidFill>
                  <a:srgbClr val="008000"/>
                </a:solidFill>
                <a:latin typeface="Courier New" panose="02070309020205020404" pitchFamily="49" charset="0"/>
              </a:rPr>
              <a:t>の行数・列数を表示</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(x_test.shape) </a:t>
            </a:r>
            <a:r>
              <a:rPr lang="en-US" altLang="ja-JP" b="1">
                <a:solidFill>
                  <a:srgbClr val="008000"/>
                </a:solidFill>
                <a:latin typeface="Courier New" panose="02070309020205020404" pitchFamily="49" charset="0"/>
              </a:rPr>
              <a:t># x_test</a:t>
            </a:r>
            <a:r>
              <a:rPr lang="ja-JP" altLang="en-US" b="1">
                <a:solidFill>
                  <a:srgbClr val="008000"/>
                </a:solidFill>
                <a:latin typeface="Courier New" panose="02070309020205020404" pitchFamily="49" charset="0"/>
              </a:rPr>
              <a:t>　の行数・列数を表示</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99922" y="698965"/>
            <a:ext cx="8628175"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5-20</a:t>
            </a:r>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train_test_split</a:t>
            </a:r>
            <a:r>
              <a:rPr lang="en-US" altLang="ja-JP" b="1" dirty="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関数の結果を確認</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427880" y="2083960"/>
            <a:ext cx="2324976" cy="1295344"/>
          </a:xfrm>
          <a:prstGeom prst="rect">
            <a:avLst/>
          </a:prstGeom>
        </p:spPr>
      </p:pic>
      <p:sp>
        <p:nvSpPr>
          <p:cNvPr id="5" name="四角形吹き出し 4"/>
          <p:cNvSpPr/>
          <p:nvPr/>
        </p:nvSpPr>
        <p:spPr>
          <a:xfrm>
            <a:off x="3573535" y="2155522"/>
            <a:ext cx="4585077" cy="722850"/>
          </a:xfrm>
          <a:prstGeom prst="wedgeRectCallout">
            <a:avLst>
              <a:gd name="adj1" fmla="val -75893"/>
              <a:gd name="adj2" fmla="val -91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solidFill>
                  <a:schemeClr val="tx1"/>
                </a:solidFill>
              </a:rPr>
              <a:t>x_train</a:t>
            </a:r>
            <a:r>
              <a:rPr kumimoji="1" lang="en-US" altLang="ja-JP" b="1" dirty="0">
                <a:solidFill>
                  <a:schemeClr val="tx1"/>
                </a:solidFill>
              </a:rPr>
              <a:t> </a:t>
            </a:r>
            <a:r>
              <a:rPr kumimoji="1" lang="ja-JP" altLang="en-US" b="1" dirty="0">
                <a:solidFill>
                  <a:schemeClr val="tx1"/>
                </a:solidFill>
              </a:rPr>
              <a:t>の行数と列数。</a:t>
            </a:r>
            <a:endParaRPr kumimoji="1" lang="en-US" altLang="ja-JP" b="1" dirty="0">
              <a:solidFill>
                <a:schemeClr val="tx1"/>
              </a:solidFill>
            </a:endParaRPr>
          </a:p>
          <a:p>
            <a:pPr algn="ctr"/>
            <a:r>
              <a:rPr lang="ja-JP" altLang="en-US" b="1" dirty="0">
                <a:solidFill>
                  <a:schemeClr val="tx1"/>
                </a:solidFill>
              </a:rPr>
              <a:t>戻り値はタプル</a:t>
            </a:r>
            <a:endParaRPr kumimoji="1" lang="en-US" altLang="ja-JP" b="1" dirty="0">
              <a:solidFill>
                <a:schemeClr val="tx1"/>
              </a:solidFill>
            </a:endParaRPr>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P167</a:t>
            </a:r>
            <a:endParaRPr kumimoji="1" lang="ja-JP" altLang="en-US" b="1" dirty="0"/>
          </a:p>
        </p:txBody>
      </p:sp>
    </p:spTree>
    <p:extLst>
      <p:ext uri="{BB962C8B-B14F-4D97-AF65-F5344CB8AC3E}">
        <p14:creationId xmlns:p14="http://schemas.microsoft.com/office/powerpoint/2010/main" val="496969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3" y="1922313"/>
            <a:ext cx="7475236"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訓練データで再学習</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model.fit(x_train, y_train)</a:t>
            </a:r>
          </a:p>
          <a:p>
            <a:br>
              <a:rPr lang="en-US" altLang="ja-JP" b="1">
                <a:solidFill>
                  <a:srgbClr val="000000"/>
                </a:solidFill>
                <a:latin typeface="Courier New" panose="02070309020205020404" pitchFamily="49" charset="0"/>
              </a:rPr>
            </a:b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テストデータの予測結果と実際の答えが合致する正解率を計算</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model.score(x_test, y_test)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3" y="1552981"/>
            <a:ext cx="7475236"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5-22</a:t>
            </a:r>
            <a:r>
              <a:rPr lang="ja-JP" altLang="en-US" b="1" dirty="0">
                <a:solidFill>
                  <a:srgbClr val="000000"/>
                </a:solidFill>
                <a:latin typeface="Courier New" panose="02070309020205020404" pitchFamily="49" charset="0"/>
              </a:rPr>
              <a:t> 訓練データでの学習と正解率の計算</a:t>
            </a:r>
            <a:r>
              <a:rPr lang="en-US" altLang="ja-JP" b="1" dirty="0">
                <a:solidFill>
                  <a:srgbClr val="000000"/>
                </a:solidFill>
                <a:latin typeface="Courier New" panose="02070309020205020404" pitchFamily="49" charset="0"/>
              </a:rPr>
              <a:t> </a:t>
            </a:r>
          </a:p>
        </p:txBody>
      </p:sp>
      <p:sp>
        <p:nvSpPr>
          <p:cNvPr id="4" name="四角形吹き出し 3"/>
          <p:cNvSpPr/>
          <p:nvPr/>
        </p:nvSpPr>
        <p:spPr>
          <a:xfrm>
            <a:off x="5682620" y="1856598"/>
            <a:ext cx="4585077" cy="722850"/>
          </a:xfrm>
          <a:prstGeom prst="wedgeRectCallout">
            <a:avLst>
              <a:gd name="adj1" fmla="val -80575"/>
              <a:gd name="adj2" fmla="val 2438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fit </a:t>
            </a:r>
            <a:r>
              <a:rPr kumimoji="1" lang="ja-JP" altLang="en-US" b="1" dirty="0">
                <a:solidFill>
                  <a:schemeClr val="tx1"/>
                </a:solidFill>
              </a:rPr>
              <a:t>メソッドの</a:t>
            </a:r>
            <a:r>
              <a:rPr lang="ja-JP" altLang="en-US" b="1" dirty="0">
                <a:solidFill>
                  <a:schemeClr val="tx1"/>
                </a:solidFill>
              </a:rPr>
              <a:t>引数には訓練データを指定</a:t>
            </a:r>
            <a:endParaRPr kumimoji="1" lang="en-US" altLang="ja-JP" b="1" dirty="0">
              <a:solidFill>
                <a:schemeClr val="tx1"/>
              </a:solidFill>
            </a:endParaRPr>
          </a:p>
        </p:txBody>
      </p:sp>
      <p:sp>
        <p:nvSpPr>
          <p:cNvPr id="5" name="四角形吹き出し 4"/>
          <p:cNvSpPr/>
          <p:nvPr/>
        </p:nvSpPr>
        <p:spPr>
          <a:xfrm>
            <a:off x="5682620" y="3169888"/>
            <a:ext cx="5417401" cy="722850"/>
          </a:xfrm>
          <a:prstGeom prst="wedgeRectCallout">
            <a:avLst>
              <a:gd name="adj1" fmla="val -74851"/>
              <a:gd name="adj2" fmla="val -4271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score</a:t>
            </a:r>
            <a:r>
              <a:rPr kumimoji="1" lang="en-US" altLang="ja-JP" b="1" dirty="0">
                <a:solidFill>
                  <a:schemeClr val="tx1"/>
                </a:solidFill>
              </a:rPr>
              <a:t> </a:t>
            </a:r>
            <a:r>
              <a:rPr kumimoji="1" lang="ja-JP" altLang="en-US" b="1" dirty="0">
                <a:solidFill>
                  <a:schemeClr val="tx1"/>
                </a:solidFill>
              </a:rPr>
              <a:t>メソッドの</a:t>
            </a:r>
            <a:r>
              <a:rPr lang="ja-JP" altLang="en-US" b="1" dirty="0">
                <a:solidFill>
                  <a:schemeClr val="tx1"/>
                </a:solidFill>
              </a:rPr>
              <a:t>引数にはテストデータを指定</a:t>
            </a:r>
            <a:endParaRPr kumimoji="1" lang="en-US" altLang="ja-JP" b="1" dirty="0">
              <a:solidFill>
                <a:schemeClr val="tx1"/>
              </a:solidFill>
            </a:endParaRPr>
          </a:p>
        </p:txBody>
      </p:sp>
      <p:pic>
        <p:nvPicPr>
          <p:cNvPr id="6" name="図 5"/>
          <p:cNvPicPr>
            <a:picLocks noChangeAspect="1"/>
          </p:cNvPicPr>
          <p:nvPr/>
        </p:nvPicPr>
        <p:blipFill>
          <a:blip r:embed="rId2"/>
          <a:stretch>
            <a:fillRect/>
          </a:stretch>
        </p:blipFill>
        <p:spPr>
          <a:xfrm>
            <a:off x="499923" y="4043842"/>
            <a:ext cx="5774548" cy="936930"/>
          </a:xfrm>
          <a:prstGeom prst="rect">
            <a:avLst/>
          </a:prstGeom>
        </p:spPr>
      </p:pic>
      <p:sp>
        <p:nvSpPr>
          <p:cNvPr id="7" name="ホームベース 6"/>
          <p:cNvSpPr/>
          <p:nvPr/>
        </p:nvSpPr>
        <p:spPr>
          <a:xfrm>
            <a:off x="360494" y="25738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５．４．２</a:t>
            </a:r>
            <a:endParaRPr kumimoji="1" lang="ja-JP" altLang="en-US" b="1" dirty="0"/>
          </a:p>
        </p:txBody>
      </p:sp>
      <p:sp>
        <p:nvSpPr>
          <p:cNvPr id="8" name="山形 7"/>
          <p:cNvSpPr/>
          <p:nvPr/>
        </p:nvSpPr>
        <p:spPr>
          <a:xfrm>
            <a:off x="1699762" y="257384"/>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正解率の計算</a:t>
            </a:r>
            <a:endParaRPr kumimoji="1" lang="ja-JP" altLang="en-US" b="1" dirty="0">
              <a:solidFill>
                <a:schemeClr val="bg1"/>
              </a:solidFill>
            </a:endParaRPr>
          </a:p>
        </p:txBody>
      </p:sp>
      <p:sp>
        <p:nvSpPr>
          <p:cNvPr id="9" name="山形 8"/>
          <p:cNvSpPr/>
          <p:nvPr/>
        </p:nvSpPr>
        <p:spPr>
          <a:xfrm>
            <a:off x="5611362" y="257384"/>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P167</a:t>
            </a:r>
            <a:r>
              <a:rPr kumimoji="1" lang="ja-JP" altLang="en-US" b="1">
                <a:solidFill>
                  <a:schemeClr val="bg1"/>
                </a:solidFill>
              </a:rPr>
              <a:t>～</a:t>
            </a:r>
            <a:r>
              <a:rPr kumimoji="1" lang="en-US" altLang="ja-JP" b="1">
                <a:solidFill>
                  <a:schemeClr val="bg1"/>
                </a:solidFill>
              </a:rPr>
              <a:t>P168</a:t>
            </a:r>
            <a:endParaRPr kumimoji="1" lang="ja-JP" altLang="en-US" b="1" dirty="0">
              <a:solidFill>
                <a:schemeClr val="bg1"/>
              </a:solidFill>
            </a:endParaRPr>
          </a:p>
        </p:txBody>
      </p:sp>
      <p:sp>
        <p:nvSpPr>
          <p:cNvPr id="10" name="正方形/長方形 9"/>
          <p:cNvSpPr/>
          <p:nvPr/>
        </p:nvSpPr>
        <p:spPr>
          <a:xfrm>
            <a:off x="499923" y="356577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P168</a:t>
            </a:r>
            <a:endParaRPr kumimoji="1" lang="ja-JP" altLang="en-US" b="1" dirty="0"/>
          </a:p>
        </p:txBody>
      </p:sp>
    </p:spTree>
    <p:extLst>
      <p:ext uri="{BB962C8B-B14F-4D97-AF65-F5344CB8AC3E}">
        <p14:creationId xmlns:p14="http://schemas.microsoft.com/office/powerpoint/2010/main" val="423016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946205" y="2083241"/>
            <a:ext cx="492981" cy="2449002"/>
            <a:chOff x="842838" y="1343770"/>
            <a:chExt cx="492981" cy="2449002"/>
          </a:xfrm>
        </p:grpSpPr>
        <p:sp>
          <p:nvSpPr>
            <p:cNvPr id="2" name="正方形/長方形 1"/>
            <p:cNvSpPr/>
            <p:nvPr/>
          </p:nvSpPr>
          <p:spPr>
            <a:xfrm>
              <a:off x="842838" y="1343770"/>
              <a:ext cx="492981" cy="48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842838" y="1828800"/>
              <a:ext cx="492981" cy="19639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p:cNvGrpSpPr/>
          <p:nvPr/>
        </p:nvGrpSpPr>
        <p:grpSpPr>
          <a:xfrm>
            <a:off x="1439186" y="2083241"/>
            <a:ext cx="492981" cy="2449002"/>
            <a:chOff x="842838" y="1343770"/>
            <a:chExt cx="492981" cy="2449002"/>
          </a:xfrm>
        </p:grpSpPr>
        <p:sp>
          <p:nvSpPr>
            <p:cNvPr id="6" name="正方形/長方形 5"/>
            <p:cNvSpPr/>
            <p:nvPr/>
          </p:nvSpPr>
          <p:spPr>
            <a:xfrm>
              <a:off x="842838" y="1343770"/>
              <a:ext cx="492981" cy="48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42838" y="1828800"/>
              <a:ext cx="492981" cy="19639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p:cNvGrpSpPr/>
          <p:nvPr/>
        </p:nvGrpSpPr>
        <p:grpSpPr>
          <a:xfrm>
            <a:off x="1932167" y="2083241"/>
            <a:ext cx="492981" cy="2449002"/>
            <a:chOff x="842838" y="1343770"/>
            <a:chExt cx="492981" cy="2449002"/>
          </a:xfrm>
        </p:grpSpPr>
        <p:sp>
          <p:nvSpPr>
            <p:cNvPr id="9" name="正方形/長方形 8"/>
            <p:cNvSpPr/>
            <p:nvPr/>
          </p:nvSpPr>
          <p:spPr>
            <a:xfrm>
              <a:off x="842838" y="1343770"/>
              <a:ext cx="492981" cy="48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42838" y="1828800"/>
              <a:ext cx="492981" cy="19639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p:cNvGrpSpPr/>
          <p:nvPr/>
        </p:nvGrpSpPr>
        <p:grpSpPr>
          <a:xfrm>
            <a:off x="2425148" y="2083241"/>
            <a:ext cx="492981" cy="2449002"/>
            <a:chOff x="842838" y="1343770"/>
            <a:chExt cx="492981" cy="2449002"/>
          </a:xfrm>
        </p:grpSpPr>
        <p:sp>
          <p:nvSpPr>
            <p:cNvPr id="12" name="正方形/長方形 11"/>
            <p:cNvSpPr/>
            <p:nvPr/>
          </p:nvSpPr>
          <p:spPr>
            <a:xfrm>
              <a:off x="842838" y="1343770"/>
              <a:ext cx="492981" cy="48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842838" y="1828800"/>
              <a:ext cx="492981" cy="19639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p:nvGrpSpPr>
        <p:grpSpPr>
          <a:xfrm>
            <a:off x="3221604" y="2083241"/>
            <a:ext cx="492981" cy="2449002"/>
            <a:chOff x="842838" y="1343770"/>
            <a:chExt cx="492981" cy="2449002"/>
          </a:xfrm>
        </p:grpSpPr>
        <p:sp>
          <p:nvSpPr>
            <p:cNvPr id="15" name="正方形/長方形 14"/>
            <p:cNvSpPr/>
            <p:nvPr/>
          </p:nvSpPr>
          <p:spPr>
            <a:xfrm>
              <a:off x="842838" y="1343770"/>
              <a:ext cx="492981" cy="48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2838" y="1828800"/>
              <a:ext cx="492981" cy="19639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 name="カギ線コネクタ 17"/>
          <p:cNvCxnSpPr/>
          <p:nvPr/>
        </p:nvCxnSpPr>
        <p:spPr>
          <a:xfrm flipV="1">
            <a:off x="3714585" y="2083241"/>
            <a:ext cx="1397290" cy="1264258"/>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p:nvPr/>
        </p:nvCxnSpPr>
        <p:spPr>
          <a:xfrm>
            <a:off x="3714585" y="3347499"/>
            <a:ext cx="1397290" cy="1335820"/>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グループ化 23"/>
          <p:cNvGrpSpPr/>
          <p:nvPr/>
        </p:nvGrpSpPr>
        <p:grpSpPr>
          <a:xfrm>
            <a:off x="5257138" y="1222634"/>
            <a:ext cx="1232453" cy="1721213"/>
            <a:chOff x="6775835" y="815008"/>
            <a:chExt cx="492982" cy="1721213"/>
          </a:xfrm>
        </p:grpSpPr>
        <p:sp>
          <p:nvSpPr>
            <p:cNvPr id="22" name="正方形/長方形 21"/>
            <p:cNvSpPr/>
            <p:nvPr/>
          </p:nvSpPr>
          <p:spPr>
            <a:xfrm>
              <a:off x="6775836" y="815008"/>
              <a:ext cx="492981" cy="512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ｘ</a:t>
              </a:r>
              <a:endParaRPr kumimoji="1" lang="ja-JP" altLang="en-US" sz="3200" b="1" dirty="0"/>
            </a:p>
          </p:txBody>
        </p:sp>
        <p:sp>
          <p:nvSpPr>
            <p:cNvPr id="23" name="正方形/長方形 22"/>
            <p:cNvSpPr/>
            <p:nvPr/>
          </p:nvSpPr>
          <p:spPr>
            <a:xfrm>
              <a:off x="6775835" y="1327868"/>
              <a:ext cx="492981" cy="12083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grpSp>
      <p:grpSp>
        <p:nvGrpSpPr>
          <p:cNvPr id="26" name="グループ化 25"/>
          <p:cNvGrpSpPr/>
          <p:nvPr/>
        </p:nvGrpSpPr>
        <p:grpSpPr>
          <a:xfrm>
            <a:off x="6793066" y="1222634"/>
            <a:ext cx="492982" cy="1721213"/>
            <a:chOff x="6775835" y="815008"/>
            <a:chExt cx="492982" cy="1721213"/>
          </a:xfrm>
        </p:grpSpPr>
        <p:sp>
          <p:nvSpPr>
            <p:cNvPr id="27" name="正方形/長方形 26"/>
            <p:cNvSpPr/>
            <p:nvPr/>
          </p:nvSpPr>
          <p:spPr>
            <a:xfrm>
              <a:off x="6775836" y="815008"/>
              <a:ext cx="492981" cy="512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ｔ</a:t>
              </a:r>
            </a:p>
          </p:txBody>
        </p:sp>
        <p:sp>
          <p:nvSpPr>
            <p:cNvPr id="28" name="正方形/長方形 27"/>
            <p:cNvSpPr/>
            <p:nvPr/>
          </p:nvSpPr>
          <p:spPr>
            <a:xfrm>
              <a:off x="6775835" y="1327868"/>
              <a:ext cx="492981" cy="12083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grpSp>
      <p:grpSp>
        <p:nvGrpSpPr>
          <p:cNvPr id="29" name="グループ化 28"/>
          <p:cNvGrpSpPr/>
          <p:nvPr/>
        </p:nvGrpSpPr>
        <p:grpSpPr>
          <a:xfrm>
            <a:off x="5315450" y="3814760"/>
            <a:ext cx="1232453" cy="1721213"/>
            <a:chOff x="6775835" y="815008"/>
            <a:chExt cx="492982" cy="1721213"/>
          </a:xfrm>
        </p:grpSpPr>
        <p:sp>
          <p:nvSpPr>
            <p:cNvPr id="30" name="正方形/長方形 29"/>
            <p:cNvSpPr/>
            <p:nvPr/>
          </p:nvSpPr>
          <p:spPr>
            <a:xfrm>
              <a:off x="6775836" y="815008"/>
              <a:ext cx="492981" cy="512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ｘ</a:t>
              </a:r>
              <a:endParaRPr kumimoji="1" lang="ja-JP" altLang="en-US" sz="3200" b="1" dirty="0"/>
            </a:p>
          </p:txBody>
        </p:sp>
        <p:sp>
          <p:nvSpPr>
            <p:cNvPr id="31" name="正方形/長方形 30"/>
            <p:cNvSpPr/>
            <p:nvPr/>
          </p:nvSpPr>
          <p:spPr>
            <a:xfrm>
              <a:off x="6775835" y="1327868"/>
              <a:ext cx="492981" cy="12083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grpSp>
      <p:grpSp>
        <p:nvGrpSpPr>
          <p:cNvPr id="32" name="グループ化 31"/>
          <p:cNvGrpSpPr/>
          <p:nvPr/>
        </p:nvGrpSpPr>
        <p:grpSpPr>
          <a:xfrm>
            <a:off x="6851378" y="3814760"/>
            <a:ext cx="492982" cy="1721213"/>
            <a:chOff x="6775835" y="815008"/>
            <a:chExt cx="492982" cy="1721213"/>
          </a:xfrm>
        </p:grpSpPr>
        <p:sp>
          <p:nvSpPr>
            <p:cNvPr id="33" name="正方形/長方形 32"/>
            <p:cNvSpPr/>
            <p:nvPr/>
          </p:nvSpPr>
          <p:spPr>
            <a:xfrm>
              <a:off x="6775836" y="815008"/>
              <a:ext cx="492981" cy="512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ｔ</a:t>
              </a:r>
            </a:p>
          </p:txBody>
        </p:sp>
        <p:sp>
          <p:nvSpPr>
            <p:cNvPr id="34" name="正方形/長方形 33"/>
            <p:cNvSpPr/>
            <p:nvPr/>
          </p:nvSpPr>
          <p:spPr>
            <a:xfrm>
              <a:off x="6775835" y="1327868"/>
              <a:ext cx="492981" cy="12083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grpSp>
      <p:sp>
        <p:nvSpPr>
          <p:cNvPr id="35" name="テキスト ボックス 34"/>
          <p:cNvSpPr txBox="1"/>
          <p:nvPr/>
        </p:nvSpPr>
        <p:spPr>
          <a:xfrm>
            <a:off x="4523513" y="3187166"/>
            <a:ext cx="2329732" cy="369332"/>
          </a:xfrm>
          <a:prstGeom prst="rect">
            <a:avLst/>
          </a:prstGeom>
          <a:noFill/>
        </p:spPr>
        <p:txBody>
          <a:bodyPr wrap="square" rtlCol="0">
            <a:spAutoFit/>
          </a:bodyPr>
          <a:lstStyle/>
          <a:p>
            <a:r>
              <a:rPr kumimoji="1" lang="ja-JP" altLang="en-US" b="1" dirty="0"/>
              <a:t>⓵ 分割</a:t>
            </a:r>
          </a:p>
        </p:txBody>
      </p:sp>
      <p:sp>
        <p:nvSpPr>
          <p:cNvPr id="36" name="テキスト ボックス 35"/>
          <p:cNvSpPr txBox="1"/>
          <p:nvPr/>
        </p:nvSpPr>
        <p:spPr>
          <a:xfrm>
            <a:off x="1685676" y="1618494"/>
            <a:ext cx="2329732" cy="369332"/>
          </a:xfrm>
          <a:prstGeom prst="rect">
            <a:avLst/>
          </a:prstGeom>
          <a:noFill/>
        </p:spPr>
        <p:txBody>
          <a:bodyPr wrap="square" rtlCol="0">
            <a:spAutoFit/>
          </a:bodyPr>
          <a:lstStyle/>
          <a:p>
            <a:r>
              <a:rPr kumimoji="1" lang="ja-JP" altLang="en-US" b="1" dirty="0"/>
              <a:t>全データ</a:t>
            </a:r>
          </a:p>
        </p:txBody>
      </p:sp>
      <p:sp>
        <p:nvSpPr>
          <p:cNvPr id="37" name="テキスト ボックス 36"/>
          <p:cNvSpPr txBox="1"/>
          <p:nvPr/>
        </p:nvSpPr>
        <p:spPr>
          <a:xfrm>
            <a:off x="5563926" y="5634470"/>
            <a:ext cx="2329732" cy="369332"/>
          </a:xfrm>
          <a:prstGeom prst="rect">
            <a:avLst/>
          </a:prstGeom>
          <a:noFill/>
        </p:spPr>
        <p:txBody>
          <a:bodyPr wrap="square" rtlCol="0">
            <a:spAutoFit/>
          </a:bodyPr>
          <a:lstStyle/>
          <a:p>
            <a:r>
              <a:rPr kumimoji="1" lang="ja-JP" altLang="en-US" b="1" dirty="0"/>
              <a:t>テストデータ</a:t>
            </a:r>
          </a:p>
        </p:txBody>
      </p:sp>
      <p:sp>
        <p:nvSpPr>
          <p:cNvPr id="38" name="テキスト ボックス 37"/>
          <p:cNvSpPr txBox="1"/>
          <p:nvPr/>
        </p:nvSpPr>
        <p:spPr>
          <a:xfrm>
            <a:off x="5383035" y="821257"/>
            <a:ext cx="2329732" cy="369332"/>
          </a:xfrm>
          <a:prstGeom prst="rect">
            <a:avLst/>
          </a:prstGeom>
          <a:noFill/>
        </p:spPr>
        <p:txBody>
          <a:bodyPr wrap="square" rtlCol="0">
            <a:spAutoFit/>
          </a:bodyPr>
          <a:lstStyle/>
          <a:p>
            <a:r>
              <a:rPr lang="ja-JP" altLang="en-US" b="1" dirty="0"/>
              <a:t>訓練</a:t>
            </a:r>
            <a:r>
              <a:rPr kumimoji="1" lang="ja-JP" altLang="en-US" b="1" dirty="0"/>
              <a:t>データ</a:t>
            </a:r>
          </a:p>
        </p:txBody>
      </p:sp>
      <p:pic>
        <p:nvPicPr>
          <p:cNvPr id="39" name="図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207" y="176907"/>
            <a:ext cx="2443464" cy="3244263"/>
          </a:xfrm>
          <a:prstGeom prst="rect">
            <a:avLst/>
          </a:prstGeom>
        </p:spPr>
      </p:pic>
      <p:sp>
        <p:nvSpPr>
          <p:cNvPr id="41" name="右矢印 40"/>
          <p:cNvSpPr/>
          <p:nvPr/>
        </p:nvSpPr>
        <p:spPr>
          <a:xfrm rot="21326877">
            <a:off x="6738678" y="690081"/>
            <a:ext cx="3023766" cy="3693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rot="20230133">
            <a:off x="5992192" y="2799668"/>
            <a:ext cx="3613940" cy="3693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p:cNvGrpSpPr/>
          <p:nvPr/>
        </p:nvGrpSpPr>
        <p:grpSpPr>
          <a:xfrm>
            <a:off x="9389663" y="4842899"/>
            <a:ext cx="492982" cy="1721213"/>
            <a:chOff x="6775835" y="815008"/>
            <a:chExt cx="492982" cy="1721213"/>
          </a:xfrm>
        </p:grpSpPr>
        <p:sp>
          <p:nvSpPr>
            <p:cNvPr id="44" name="正方形/長方形 43"/>
            <p:cNvSpPr/>
            <p:nvPr/>
          </p:nvSpPr>
          <p:spPr>
            <a:xfrm>
              <a:off x="6775836" y="815008"/>
              <a:ext cx="492981" cy="512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err="1"/>
                <a:t>ｙ</a:t>
              </a:r>
              <a:endParaRPr kumimoji="1" lang="en-US" altLang="ja-JP" sz="3200" b="1" dirty="0"/>
            </a:p>
          </p:txBody>
        </p:sp>
        <p:sp>
          <p:nvSpPr>
            <p:cNvPr id="45" name="正方形/長方形 44"/>
            <p:cNvSpPr/>
            <p:nvPr/>
          </p:nvSpPr>
          <p:spPr>
            <a:xfrm>
              <a:off x="6775835" y="1327868"/>
              <a:ext cx="492981" cy="12083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grpSp>
      <p:sp>
        <p:nvSpPr>
          <p:cNvPr id="46" name="右矢印 45"/>
          <p:cNvSpPr/>
          <p:nvPr/>
        </p:nvSpPr>
        <p:spPr>
          <a:xfrm rot="7331461">
            <a:off x="9310421" y="3879882"/>
            <a:ext cx="1538371" cy="3693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右矢印 46"/>
          <p:cNvSpPr/>
          <p:nvPr/>
        </p:nvSpPr>
        <p:spPr>
          <a:xfrm rot="1688780">
            <a:off x="7324755" y="4910763"/>
            <a:ext cx="2071574" cy="377131"/>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6547901" y="407956"/>
            <a:ext cx="2329732" cy="369332"/>
          </a:xfrm>
          <a:prstGeom prst="rect">
            <a:avLst/>
          </a:prstGeom>
          <a:noFill/>
        </p:spPr>
        <p:txBody>
          <a:bodyPr wrap="square" rtlCol="0">
            <a:spAutoFit/>
          </a:bodyPr>
          <a:lstStyle/>
          <a:p>
            <a:r>
              <a:rPr lang="ja-JP" altLang="en-US" b="1" dirty="0"/>
              <a:t>⓶ 訓練データで学習</a:t>
            </a:r>
            <a:endParaRPr kumimoji="1" lang="ja-JP" altLang="en-US" b="1" dirty="0"/>
          </a:p>
        </p:txBody>
      </p:sp>
      <p:sp>
        <p:nvSpPr>
          <p:cNvPr id="53" name="テキスト ボックス 52"/>
          <p:cNvSpPr txBox="1"/>
          <p:nvPr/>
        </p:nvSpPr>
        <p:spPr>
          <a:xfrm>
            <a:off x="7527463" y="3103149"/>
            <a:ext cx="2329732" cy="923330"/>
          </a:xfrm>
          <a:prstGeom prst="rect">
            <a:avLst/>
          </a:prstGeom>
          <a:noFill/>
        </p:spPr>
        <p:txBody>
          <a:bodyPr wrap="square" rtlCol="0">
            <a:spAutoFit/>
          </a:bodyPr>
          <a:lstStyle/>
          <a:p>
            <a:r>
              <a:rPr lang="ja-JP" altLang="en-US" b="1" dirty="0"/>
              <a:t>⓷ テストデータの</a:t>
            </a:r>
            <a:endParaRPr lang="en-US" altLang="ja-JP" b="1" dirty="0"/>
          </a:p>
          <a:p>
            <a:r>
              <a:rPr kumimoji="1" lang="ja-JP" altLang="en-US" b="1" dirty="0"/>
              <a:t>入力 ｘ（特徴量）</a:t>
            </a:r>
            <a:endParaRPr kumimoji="1" lang="en-US" altLang="ja-JP" b="1" dirty="0"/>
          </a:p>
          <a:p>
            <a:r>
              <a:rPr kumimoji="1" lang="ja-JP" altLang="en-US" b="1" dirty="0"/>
              <a:t>から予測</a:t>
            </a:r>
          </a:p>
        </p:txBody>
      </p:sp>
      <p:sp>
        <p:nvSpPr>
          <p:cNvPr id="54" name="テキスト ボックス 53"/>
          <p:cNvSpPr txBox="1"/>
          <p:nvPr/>
        </p:nvSpPr>
        <p:spPr>
          <a:xfrm>
            <a:off x="7306986" y="5326732"/>
            <a:ext cx="2329732" cy="646331"/>
          </a:xfrm>
          <a:prstGeom prst="rect">
            <a:avLst/>
          </a:prstGeom>
          <a:noFill/>
        </p:spPr>
        <p:txBody>
          <a:bodyPr wrap="square" rtlCol="0">
            <a:spAutoFit/>
          </a:bodyPr>
          <a:lstStyle/>
          <a:p>
            <a:r>
              <a:rPr lang="ja-JP" altLang="en-US" b="1" dirty="0"/>
              <a:t>⓸ 比較して</a:t>
            </a:r>
            <a:endParaRPr lang="en-US" altLang="ja-JP" b="1" dirty="0"/>
          </a:p>
          <a:p>
            <a:r>
              <a:rPr kumimoji="1" lang="ja-JP" altLang="en-US" b="1" dirty="0"/>
              <a:t>正解率を計算</a:t>
            </a:r>
          </a:p>
        </p:txBody>
      </p:sp>
      <p:sp>
        <p:nvSpPr>
          <p:cNvPr id="55" name="テキスト ボックス 54"/>
          <p:cNvSpPr txBox="1"/>
          <p:nvPr/>
        </p:nvSpPr>
        <p:spPr>
          <a:xfrm>
            <a:off x="10272176" y="3814760"/>
            <a:ext cx="2329732" cy="369332"/>
          </a:xfrm>
          <a:prstGeom prst="rect">
            <a:avLst/>
          </a:prstGeom>
          <a:noFill/>
        </p:spPr>
        <p:txBody>
          <a:bodyPr wrap="square" rtlCol="0">
            <a:spAutoFit/>
          </a:bodyPr>
          <a:lstStyle/>
          <a:p>
            <a:r>
              <a:rPr kumimoji="1" lang="ja-JP" altLang="en-US" b="1" dirty="0"/>
              <a:t>予測結果</a:t>
            </a:r>
          </a:p>
        </p:txBody>
      </p:sp>
      <p:sp>
        <p:nvSpPr>
          <p:cNvPr id="48" name="正方形/長方形 47"/>
          <p:cNvSpPr/>
          <p:nvPr/>
        </p:nvSpPr>
        <p:spPr>
          <a:xfrm>
            <a:off x="252538" y="264428"/>
            <a:ext cx="5938131"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ホールドアウト法による学習と性能検査のイメージ</a:t>
            </a:r>
            <a:endParaRPr kumimoji="1" lang="ja-JP" altLang="en-US" b="1" dirty="0"/>
          </a:p>
        </p:txBody>
      </p:sp>
      <p:sp>
        <p:nvSpPr>
          <p:cNvPr id="49" name="楕円 4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P168</a:t>
            </a:r>
            <a:endParaRPr kumimoji="1" lang="ja-JP" altLang="en-US" b="1" dirty="0"/>
          </a:p>
        </p:txBody>
      </p:sp>
    </p:spTree>
    <p:extLst>
      <p:ext uri="{BB962C8B-B14F-4D97-AF65-F5344CB8AC3E}">
        <p14:creationId xmlns:p14="http://schemas.microsoft.com/office/powerpoint/2010/main" val="1803706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3" y="1620385"/>
            <a:ext cx="7475236" cy="923330"/>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pickle</a:t>
            </a:r>
          </a:p>
          <a:p>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'irismodel.pkl'</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'wb'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pickle.dump(model, f)</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3" y="1251053"/>
            <a:ext cx="7475236"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5-23</a:t>
            </a:r>
            <a:r>
              <a:rPr lang="ja-JP" altLang="en-US" b="1">
                <a:solidFill>
                  <a:srgbClr val="000000"/>
                </a:solidFill>
                <a:latin typeface="Courier New" panose="02070309020205020404" pitchFamily="49" charset="0"/>
              </a:rPr>
              <a:t> モデルを保存する</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4" name="テキスト ボックス 3"/>
          <p:cNvSpPr txBox="1"/>
          <p:nvPr/>
        </p:nvSpPr>
        <p:spPr>
          <a:xfrm>
            <a:off x="499923" y="3525525"/>
            <a:ext cx="9161325" cy="1508105"/>
          </a:xfrm>
          <a:prstGeom prst="rect">
            <a:avLst/>
          </a:prstGeom>
          <a:solidFill>
            <a:schemeClr val="accent4">
              <a:lumMod val="20000"/>
              <a:lumOff val="80000"/>
            </a:schemeClr>
          </a:solidFill>
        </p:spPr>
        <p:txBody>
          <a:bodyPr wrap="square" rtlCol="0">
            <a:spAutoFit/>
          </a:bodyPr>
          <a:lstStyle/>
          <a:p>
            <a:r>
              <a:rPr lang="ja-JP" altLang="en-US" sz="2000" b="1"/>
              <a:t>この節のポイント</a:t>
            </a:r>
            <a:endParaRPr kumimoji="1" lang="en-US" altLang="ja-JP" sz="2000" b="1" dirty="0"/>
          </a:p>
          <a:p>
            <a:endParaRPr lang="en-US" altLang="ja-JP" dirty="0"/>
          </a:p>
          <a:p>
            <a:r>
              <a:rPr lang="ja-JP" altLang="en-US" b="1">
                <a:solidFill>
                  <a:srgbClr val="0070C0"/>
                </a:solidFill>
              </a:rPr>
              <a:t>・全データを訓練データとテストデータに分割する（ホールドアウト法）。</a:t>
            </a:r>
            <a:endParaRPr lang="en-US" altLang="ja-JP" b="1" dirty="0">
              <a:solidFill>
                <a:srgbClr val="0070C0"/>
              </a:solidFill>
            </a:endParaRPr>
          </a:p>
          <a:p>
            <a:r>
              <a:rPr lang="ja-JP" altLang="en-US" b="1">
                <a:solidFill>
                  <a:srgbClr val="0070C0"/>
                </a:solidFill>
              </a:rPr>
              <a:t>・訓練データは、学習に使用するデータ。</a:t>
            </a:r>
            <a:endParaRPr lang="en-US" altLang="ja-JP" b="1">
              <a:solidFill>
                <a:srgbClr val="0070C0"/>
              </a:solidFill>
            </a:endParaRPr>
          </a:p>
          <a:p>
            <a:r>
              <a:rPr kumimoji="1" lang="ja-JP" altLang="en-US" b="1">
                <a:solidFill>
                  <a:srgbClr val="0070C0"/>
                </a:solidFill>
              </a:rPr>
              <a:t>・テストデータは、正解率などの予測性能を評価するデータ。</a:t>
            </a:r>
            <a:endParaRPr kumimoji="1" lang="en-US" altLang="ja-JP" b="1" dirty="0">
              <a:solidFill>
                <a:srgbClr val="0070C0"/>
              </a:solidFill>
            </a:endParaRPr>
          </a:p>
        </p:txBody>
      </p:sp>
      <p:sp>
        <p:nvSpPr>
          <p:cNvPr id="5" name="ホームベース 4"/>
          <p:cNvSpPr/>
          <p:nvPr/>
        </p:nvSpPr>
        <p:spPr>
          <a:xfrm>
            <a:off x="360494" y="25738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５．４．３</a:t>
            </a:r>
            <a:endParaRPr kumimoji="1" lang="ja-JP" altLang="en-US" b="1" dirty="0"/>
          </a:p>
        </p:txBody>
      </p:sp>
      <p:sp>
        <p:nvSpPr>
          <p:cNvPr id="6" name="山形 5"/>
          <p:cNvSpPr/>
          <p:nvPr/>
        </p:nvSpPr>
        <p:spPr>
          <a:xfrm>
            <a:off x="1699762" y="257384"/>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モデルの保存</a:t>
            </a:r>
            <a:endParaRPr kumimoji="1" lang="ja-JP" altLang="en-US" b="1" dirty="0">
              <a:solidFill>
                <a:schemeClr val="bg1"/>
              </a:solidFill>
            </a:endParaRPr>
          </a:p>
        </p:txBody>
      </p:sp>
      <p:sp>
        <p:nvSpPr>
          <p:cNvPr id="7" name="山形 6"/>
          <p:cNvSpPr/>
          <p:nvPr/>
        </p:nvSpPr>
        <p:spPr>
          <a:xfrm>
            <a:off x="5611362" y="257384"/>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P169</a:t>
            </a:r>
            <a:endParaRPr kumimoji="1"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P169</a:t>
            </a:r>
            <a:endParaRPr kumimoji="1" lang="ja-JP" altLang="en-US" b="1" dirty="0"/>
          </a:p>
        </p:txBody>
      </p:sp>
    </p:spTree>
    <p:extLst>
      <p:ext uri="{BB962C8B-B14F-4D97-AF65-F5344CB8AC3E}">
        <p14:creationId xmlns:p14="http://schemas.microsoft.com/office/powerpoint/2010/main" val="4199186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3848922" y="1793508"/>
            <a:ext cx="1328468"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p:cNvSpPr>
            <a:spLocks noChangeAspect="1"/>
          </p:cNvSpPr>
          <p:nvPr/>
        </p:nvSpPr>
        <p:spPr>
          <a:xfrm>
            <a:off x="2578584" y="3204731"/>
            <a:ext cx="1062774" cy="8005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a:spLocks noChangeAspect="1"/>
          </p:cNvSpPr>
          <p:nvPr/>
        </p:nvSpPr>
        <p:spPr>
          <a:xfrm>
            <a:off x="5214412" y="3204731"/>
            <a:ext cx="1062774" cy="80053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a:spLocks noChangeAspect="1"/>
          </p:cNvSpPr>
          <p:nvPr/>
        </p:nvSpPr>
        <p:spPr>
          <a:xfrm>
            <a:off x="1915240" y="4540511"/>
            <a:ext cx="797081" cy="600398"/>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a:spLocks noChangeAspect="1"/>
          </p:cNvSpPr>
          <p:nvPr/>
        </p:nvSpPr>
        <p:spPr>
          <a:xfrm>
            <a:off x="3396596" y="4540511"/>
            <a:ext cx="797081" cy="600398"/>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a:spLocks noChangeAspect="1"/>
          </p:cNvSpPr>
          <p:nvPr/>
        </p:nvSpPr>
        <p:spPr>
          <a:xfrm>
            <a:off x="4570394" y="4540511"/>
            <a:ext cx="797081" cy="600398"/>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a:spLocks noChangeAspect="1"/>
          </p:cNvSpPr>
          <p:nvPr/>
        </p:nvSpPr>
        <p:spPr>
          <a:xfrm>
            <a:off x="6123184" y="4540511"/>
            <a:ext cx="797081" cy="600398"/>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rot="3306175">
            <a:off x="3677473" y="2589011"/>
            <a:ext cx="342900" cy="945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rot="18293825" flipH="1">
            <a:off x="5005940" y="2583738"/>
            <a:ext cx="342900" cy="945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rot="2654187">
            <a:off x="2497888" y="3800102"/>
            <a:ext cx="342900" cy="945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rot="18945813" flipH="1">
            <a:off x="3340974" y="3800102"/>
            <a:ext cx="342900" cy="945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rot="2654187">
            <a:off x="5196025" y="3852612"/>
            <a:ext cx="342900" cy="945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rot="18945813" flipH="1">
            <a:off x="6039111" y="3852612"/>
            <a:ext cx="342900" cy="945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770268" y="5325041"/>
            <a:ext cx="3668844" cy="369332"/>
          </a:xfrm>
          <a:prstGeom prst="rect">
            <a:avLst/>
          </a:prstGeom>
          <a:noFill/>
        </p:spPr>
        <p:txBody>
          <a:bodyPr wrap="square" rtlCol="0">
            <a:spAutoFit/>
          </a:bodyPr>
          <a:lstStyle/>
          <a:p>
            <a:r>
              <a:rPr lang="ja-JP" altLang="en-US" b="1"/>
              <a:t>深さ２の決定木</a:t>
            </a:r>
            <a:endParaRPr kumimoji="1" lang="ja-JP" altLang="en-US" b="1"/>
          </a:p>
        </p:txBody>
      </p:sp>
      <p:sp>
        <p:nvSpPr>
          <p:cNvPr id="16" name="ホームベース 15"/>
          <p:cNvSpPr/>
          <p:nvPr/>
        </p:nvSpPr>
        <p:spPr>
          <a:xfrm>
            <a:off x="443345" y="37115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５．５</a:t>
            </a:r>
            <a:endParaRPr kumimoji="1" lang="ja-JP" altLang="en-US" b="1" dirty="0"/>
          </a:p>
        </p:txBody>
      </p:sp>
      <p:sp>
        <p:nvSpPr>
          <p:cNvPr id="17" name="山形 16"/>
          <p:cNvSpPr/>
          <p:nvPr/>
        </p:nvSpPr>
        <p:spPr>
          <a:xfrm>
            <a:off x="1782613" y="37115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決定図の作成</a:t>
            </a:r>
            <a:endParaRPr kumimoji="1" lang="ja-JP" altLang="en-US" b="1" dirty="0">
              <a:solidFill>
                <a:schemeClr val="bg1"/>
              </a:solidFill>
            </a:endParaRPr>
          </a:p>
        </p:txBody>
      </p:sp>
      <p:sp>
        <p:nvSpPr>
          <p:cNvPr id="18" name="山形 17"/>
          <p:cNvSpPr/>
          <p:nvPr/>
        </p:nvSpPr>
        <p:spPr>
          <a:xfrm>
            <a:off x="5694213" y="37115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P171</a:t>
            </a:r>
            <a:r>
              <a:rPr kumimoji="1" lang="ja-JP" altLang="en-US" b="1">
                <a:solidFill>
                  <a:schemeClr val="bg1"/>
                </a:solidFill>
              </a:rPr>
              <a:t>～</a:t>
            </a:r>
            <a:r>
              <a:rPr kumimoji="1" lang="en-US" altLang="ja-JP" b="1">
                <a:solidFill>
                  <a:schemeClr val="bg1"/>
                </a:solidFill>
              </a:rPr>
              <a:t>P176</a:t>
            </a:r>
            <a:endParaRPr kumimoji="1" lang="ja-JP" altLang="en-US" b="1" dirty="0">
              <a:solidFill>
                <a:schemeClr val="bg1"/>
              </a:solidFill>
            </a:endParaRPr>
          </a:p>
        </p:txBody>
      </p:sp>
      <p:sp>
        <p:nvSpPr>
          <p:cNvPr id="19" name="ホームベース 18"/>
          <p:cNvSpPr/>
          <p:nvPr/>
        </p:nvSpPr>
        <p:spPr>
          <a:xfrm>
            <a:off x="443345" y="92493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a:t>
            </a:r>
            <a:r>
              <a:rPr lang="ja-JP" altLang="en-US" b="1" dirty="0"/>
              <a:t>５</a:t>
            </a:r>
            <a:r>
              <a:rPr lang="ja-JP" altLang="en-US" b="1"/>
              <a:t>．１</a:t>
            </a:r>
            <a:endParaRPr kumimoji="1" lang="ja-JP" altLang="en-US" b="1" dirty="0"/>
          </a:p>
        </p:txBody>
      </p:sp>
      <p:sp>
        <p:nvSpPr>
          <p:cNvPr id="20" name="山形 19"/>
          <p:cNvSpPr/>
          <p:nvPr/>
        </p:nvSpPr>
        <p:spPr>
          <a:xfrm>
            <a:off x="1782613" y="92493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決定木の深さ</a:t>
            </a:r>
            <a:endParaRPr kumimoji="1" lang="ja-JP" altLang="en-US" b="1" dirty="0">
              <a:solidFill>
                <a:schemeClr val="bg1"/>
              </a:solidFill>
            </a:endParaRPr>
          </a:p>
        </p:txBody>
      </p:sp>
      <p:sp>
        <p:nvSpPr>
          <p:cNvPr id="21" name="山形 20"/>
          <p:cNvSpPr/>
          <p:nvPr/>
        </p:nvSpPr>
        <p:spPr>
          <a:xfrm>
            <a:off x="5694213" y="92493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P170</a:t>
            </a:r>
            <a:endParaRPr kumimoji="1" lang="ja-JP" altLang="en-US" b="1" dirty="0">
              <a:solidFill>
                <a:schemeClr val="bg1"/>
              </a:solidFill>
            </a:endParaRPr>
          </a:p>
        </p:txBody>
      </p:sp>
      <p:sp>
        <p:nvSpPr>
          <p:cNvPr id="22" name="楕円 21"/>
          <p:cNvSpPr/>
          <p:nvPr/>
        </p:nvSpPr>
        <p:spPr>
          <a:xfrm>
            <a:off x="10611297"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P170</a:t>
            </a:r>
            <a:endParaRPr kumimoji="1" lang="ja-JP" altLang="en-US" b="1" dirty="0"/>
          </a:p>
        </p:txBody>
      </p:sp>
    </p:spTree>
    <p:extLst>
      <p:ext uri="{BB962C8B-B14F-4D97-AF65-F5344CB8AC3E}">
        <p14:creationId xmlns:p14="http://schemas.microsoft.com/office/powerpoint/2010/main" val="304670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1297" y="1482368"/>
            <a:ext cx="7475236"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model.tree_.feature</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1297" y="1113036"/>
            <a:ext cx="7475236"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5-24</a:t>
            </a:r>
            <a:r>
              <a:rPr lang="ja-JP" altLang="en-US" b="1">
                <a:solidFill>
                  <a:srgbClr val="000000"/>
                </a:solidFill>
                <a:latin typeface="Courier New" panose="02070309020205020404" pitchFamily="49" charset="0"/>
              </a:rPr>
              <a:t> 分岐条件の列を決める</a:t>
            </a:r>
            <a:r>
              <a:rPr lang="en-US" altLang="ja-JP" b="1">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491297" y="2588557"/>
            <a:ext cx="4941374" cy="525376"/>
          </a:xfrm>
          <a:prstGeom prst="rect">
            <a:avLst/>
          </a:prstGeom>
        </p:spPr>
      </p:pic>
      <p:sp>
        <p:nvSpPr>
          <p:cNvPr id="5" name="正方形/長方形 4"/>
          <p:cNvSpPr/>
          <p:nvPr/>
        </p:nvSpPr>
        <p:spPr>
          <a:xfrm>
            <a:off x="491297" y="205889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正方形/長方形 5"/>
          <p:cNvSpPr/>
          <p:nvPr/>
        </p:nvSpPr>
        <p:spPr>
          <a:xfrm>
            <a:off x="1380228" y="1524698"/>
            <a:ext cx="1923690" cy="284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957337" y="1613537"/>
            <a:ext cx="4585077" cy="722850"/>
          </a:xfrm>
          <a:prstGeom prst="wedgeRectCallout">
            <a:avLst>
              <a:gd name="adj1" fmla="val -65900"/>
              <a:gd name="adj2" fmla="val -37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ノードの分岐条件となる列番号を含む配列を返す</a:t>
            </a:r>
            <a:endParaRPr kumimoji="1" lang="en-US" altLang="ja-JP" b="1" dirty="0">
              <a:solidFill>
                <a:schemeClr val="tx1"/>
              </a:solidFill>
            </a:endParaRPr>
          </a:p>
        </p:txBody>
      </p:sp>
      <p:sp>
        <p:nvSpPr>
          <p:cNvPr id="8" name="ホームベース 7"/>
          <p:cNvSpPr/>
          <p:nvPr/>
        </p:nvSpPr>
        <p:spPr>
          <a:xfrm>
            <a:off x="374334" y="32970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５．５．２</a:t>
            </a:r>
            <a:endParaRPr kumimoji="1" lang="ja-JP" altLang="en-US" b="1" dirty="0"/>
          </a:p>
        </p:txBody>
      </p:sp>
      <p:sp>
        <p:nvSpPr>
          <p:cNvPr id="9" name="山形 8"/>
          <p:cNvSpPr/>
          <p:nvPr/>
        </p:nvSpPr>
        <p:spPr>
          <a:xfrm>
            <a:off x="1713602" y="329709"/>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分岐条件の列（特徴量）</a:t>
            </a:r>
            <a:endParaRPr kumimoji="1" lang="ja-JP" altLang="en-US" b="1" dirty="0">
              <a:solidFill>
                <a:schemeClr val="bg1"/>
              </a:solidFill>
            </a:endParaRPr>
          </a:p>
        </p:txBody>
      </p:sp>
      <p:sp>
        <p:nvSpPr>
          <p:cNvPr id="10" name="山形 9"/>
          <p:cNvSpPr/>
          <p:nvPr/>
        </p:nvSpPr>
        <p:spPr>
          <a:xfrm>
            <a:off x="5633828" y="329709"/>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P170</a:t>
            </a:r>
            <a:r>
              <a:rPr kumimoji="1" lang="ja-JP" altLang="en-US" b="1">
                <a:solidFill>
                  <a:schemeClr val="bg1"/>
                </a:solidFill>
              </a:rPr>
              <a:t>～</a:t>
            </a:r>
            <a:r>
              <a:rPr kumimoji="1" lang="en-US" altLang="ja-JP" b="1">
                <a:solidFill>
                  <a:schemeClr val="bg1"/>
                </a:solidFill>
              </a:rPr>
              <a:t>P172</a:t>
            </a:r>
            <a:endParaRPr kumimoji="1" lang="ja-JP" altLang="en-US" b="1" dirty="0">
              <a:solidFill>
                <a:schemeClr val="bg1"/>
              </a:solidFill>
            </a:endParaRPr>
          </a:p>
        </p:txBody>
      </p:sp>
      <p:sp>
        <p:nvSpPr>
          <p:cNvPr id="11" name="正方形/長方形 10"/>
          <p:cNvSpPr/>
          <p:nvPr/>
        </p:nvSpPr>
        <p:spPr>
          <a:xfrm>
            <a:off x="1532628" y="2672490"/>
            <a:ext cx="2038708" cy="284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3957336" y="3269523"/>
            <a:ext cx="4585077" cy="722850"/>
          </a:xfrm>
          <a:prstGeom prst="wedgeRectCallout">
            <a:avLst>
              <a:gd name="adj1" fmla="val -58751"/>
              <a:gd name="adj2" fmla="val -93756"/>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各ノードの分岐で利用する特徴量の列番号</a:t>
            </a:r>
            <a:endParaRPr kumimoji="1" lang="en-US" altLang="ja-JP" b="1" dirty="0">
              <a:solidFill>
                <a:schemeClr val="tx1"/>
              </a:solidFill>
            </a:endParaRPr>
          </a:p>
        </p:txBody>
      </p:sp>
      <p:sp>
        <p:nvSpPr>
          <p:cNvPr id="13" name="楕円 12"/>
          <p:cNvSpPr/>
          <p:nvPr/>
        </p:nvSpPr>
        <p:spPr>
          <a:xfrm>
            <a:off x="1550941" y="2700212"/>
            <a:ext cx="268173" cy="267419"/>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2464356" y="2700212"/>
            <a:ext cx="268173" cy="267419"/>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吹き出し 14"/>
          <p:cNvSpPr/>
          <p:nvPr/>
        </p:nvSpPr>
        <p:spPr>
          <a:xfrm>
            <a:off x="374334" y="4646874"/>
            <a:ext cx="2135292" cy="925790"/>
          </a:xfrm>
          <a:prstGeom prst="wedgeRectCallout">
            <a:avLst>
              <a:gd name="adj1" fmla="val 11140"/>
              <a:gd name="adj2" fmla="val -23352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ノード番号０は</a:t>
            </a:r>
            <a:endParaRPr kumimoji="1" lang="en-US" altLang="ja-JP" b="1">
              <a:solidFill>
                <a:schemeClr val="bg1"/>
              </a:solidFill>
            </a:endParaRPr>
          </a:p>
          <a:p>
            <a:pPr algn="ctr"/>
            <a:r>
              <a:rPr lang="ja-JP" altLang="en-US" b="1">
                <a:solidFill>
                  <a:schemeClr val="bg1"/>
                </a:solidFill>
              </a:rPr>
              <a:t>列番号３＝花弁幅</a:t>
            </a:r>
            <a:endParaRPr lang="en-US" altLang="ja-JP" b="1">
              <a:solidFill>
                <a:schemeClr val="bg1"/>
              </a:solidFill>
            </a:endParaRPr>
          </a:p>
          <a:p>
            <a:pPr algn="ctr"/>
            <a:r>
              <a:rPr kumimoji="1" lang="ja-JP" altLang="en-US" b="1">
                <a:solidFill>
                  <a:schemeClr val="bg1"/>
                </a:solidFill>
              </a:rPr>
              <a:t>を使う</a:t>
            </a:r>
            <a:endParaRPr kumimoji="1" lang="en-US" altLang="ja-JP" b="1" dirty="0">
              <a:solidFill>
                <a:schemeClr val="bg1"/>
              </a:solidFill>
            </a:endParaRPr>
          </a:p>
        </p:txBody>
      </p:sp>
      <p:sp>
        <p:nvSpPr>
          <p:cNvPr id="16" name="四角形吹き出し 15"/>
          <p:cNvSpPr/>
          <p:nvPr/>
        </p:nvSpPr>
        <p:spPr>
          <a:xfrm>
            <a:off x="2812734" y="4646874"/>
            <a:ext cx="2135292" cy="925790"/>
          </a:xfrm>
          <a:prstGeom prst="wedgeRectCallout">
            <a:avLst>
              <a:gd name="adj1" fmla="val -59559"/>
              <a:gd name="adj2" fmla="val -23818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ノード番号２は</a:t>
            </a:r>
            <a:endParaRPr kumimoji="1" lang="en-US" altLang="ja-JP" b="1">
              <a:solidFill>
                <a:schemeClr val="bg1"/>
              </a:solidFill>
            </a:endParaRPr>
          </a:p>
          <a:p>
            <a:pPr algn="ctr"/>
            <a:r>
              <a:rPr lang="ja-JP" altLang="en-US" b="1">
                <a:solidFill>
                  <a:schemeClr val="bg1"/>
                </a:solidFill>
              </a:rPr>
              <a:t>列番号３＝花弁幅</a:t>
            </a:r>
            <a:endParaRPr lang="en-US" altLang="ja-JP" b="1">
              <a:solidFill>
                <a:schemeClr val="bg1"/>
              </a:solidFill>
            </a:endParaRPr>
          </a:p>
          <a:p>
            <a:pPr algn="ctr"/>
            <a:r>
              <a:rPr kumimoji="1" lang="ja-JP" altLang="en-US" b="1">
                <a:solidFill>
                  <a:schemeClr val="bg1"/>
                </a:solidFill>
              </a:rPr>
              <a:t>を使う</a:t>
            </a:r>
            <a:endParaRPr kumimoji="1" lang="en-US" altLang="ja-JP" b="1" dirty="0">
              <a:solidFill>
                <a:schemeClr val="bg1"/>
              </a:solidFill>
            </a:endParaRPr>
          </a:p>
        </p:txBody>
      </p:sp>
      <p:sp>
        <p:nvSpPr>
          <p:cNvPr id="17" name="楕円 1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P171</a:t>
            </a:r>
            <a:endParaRPr kumimoji="1" lang="ja-JP" altLang="en-US" b="1" dirty="0"/>
          </a:p>
        </p:txBody>
      </p:sp>
    </p:spTree>
    <p:extLst>
      <p:ext uri="{BB962C8B-B14F-4D97-AF65-F5344CB8AC3E}">
        <p14:creationId xmlns:p14="http://schemas.microsoft.com/office/powerpoint/2010/main" val="3201248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916614" y="743279"/>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ノード番号０</a:t>
            </a:r>
            <a:endParaRPr kumimoji="1" lang="en-US" altLang="ja-JP" sz="1400" b="1">
              <a:solidFill>
                <a:schemeClr val="tx1"/>
              </a:solidFill>
            </a:endParaRPr>
          </a:p>
          <a:p>
            <a:pPr algn="ctr"/>
            <a:r>
              <a:rPr lang="ja-JP" altLang="en-US" sz="1400" b="1">
                <a:solidFill>
                  <a:schemeClr val="tx1"/>
                </a:solidFill>
              </a:rPr>
              <a:t>条件に使う列：３</a:t>
            </a:r>
            <a:endParaRPr kumimoji="1" lang="ja-JP" altLang="en-US" sz="1400" b="1">
              <a:solidFill>
                <a:schemeClr val="tx1"/>
              </a:solidFill>
            </a:endParaRPr>
          </a:p>
        </p:txBody>
      </p:sp>
      <p:sp>
        <p:nvSpPr>
          <p:cNvPr id="3" name="楕円 2"/>
          <p:cNvSpPr/>
          <p:nvPr/>
        </p:nvSpPr>
        <p:spPr>
          <a:xfrm>
            <a:off x="274721" y="2255806"/>
            <a:ext cx="2318965" cy="100066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ノード番号１</a:t>
            </a:r>
            <a:endParaRPr kumimoji="1" lang="en-US" altLang="ja-JP" sz="1400" b="1">
              <a:solidFill>
                <a:schemeClr val="tx1"/>
              </a:solidFill>
            </a:endParaRPr>
          </a:p>
          <a:p>
            <a:pPr algn="ctr"/>
            <a:r>
              <a:rPr lang="ja-JP" altLang="en-US" sz="1400" b="1">
                <a:solidFill>
                  <a:schemeClr val="tx1"/>
                </a:solidFill>
              </a:rPr>
              <a:t>条件に使う列：</a:t>
            </a:r>
            <a:r>
              <a:rPr lang="en-US" altLang="ja-JP" sz="1400" b="1">
                <a:solidFill>
                  <a:schemeClr val="tx1"/>
                </a:solidFill>
              </a:rPr>
              <a:t>-2</a:t>
            </a:r>
          </a:p>
          <a:p>
            <a:pPr algn="ctr"/>
            <a:r>
              <a:rPr kumimoji="1" lang="ja-JP" altLang="en-US" sz="1400" b="1">
                <a:solidFill>
                  <a:schemeClr val="tx1"/>
                </a:solidFill>
              </a:rPr>
              <a:t>（分岐終了）</a:t>
            </a:r>
          </a:p>
        </p:txBody>
      </p:sp>
      <p:sp>
        <p:nvSpPr>
          <p:cNvPr id="4" name="楕円 3"/>
          <p:cNvSpPr/>
          <p:nvPr/>
        </p:nvSpPr>
        <p:spPr>
          <a:xfrm>
            <a:off x="3420487" y="225580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ノード番号２</a:t>
            </a:r>
            <a:endParaRPr kumimoji="1" lang="en-US" altLang="ja-JP" sz="1400" b="1">
              <a:solidFill>
                <a:schemeClr val="tx1"/>
              </a:solidFill>
            </a:endParaRPr>
          </a:p>
          <a:p>
            <a:pPr algn="ctr"/>
            <a:r>
              <a:rPr lang="ja-JP" altLang="en-US" sz="1400" b="1">
                <a:solidFill>
                  <a:schemeClr val="tx1"/>
                </a:solidFill>
              </a:rPr>
              <a:t>条件に使う列：３</a:t>
            </a:r>
            <a:endParaRPr kumimoji="1" lang="ja-JP" altLang="en-US" sz="1400" b="1">
              <a:solidFill>
                <a:schemeClr val="tx1"/>
              </a:solidFill>
            </a:endParaRPr>
          </a:p>
        </p:txBody>
      </p:sp>
      <p:sp>
        <p:nvSpPr>
          <p:cNvPr id="5" name="楕円 4"/>
          <p:cNvSpPr/>
          <p:nvPr/>
        </p:nvSpPr>
        <p:spPr>
          <a:xfrm>
            <a:off x="2011506" y="4021346"/>
            <a:ext cx="2318965" cy="100066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rPr>
              <a:t>ノード番号３</a:t>
            </a:r>
            <a:endParaRPr lang="en-US" altLang="ja-JP" sz="1400" b="1">
              <a:solidFill>
                <a:schemeClr val="tx1"/>
              </a:solidFill>
            </a:endParaRPr>
          </a:p>
          <a:p>
            <a:pPr algn="ctr"/>
            <a:r>
              <a:rPr lang="ja-JP" altLang="en-US" sz="1400" b="1">
                <a:solidFill>
                  <a:schemeClr val="tx1"/>
                </a:solidFill>
              </a:rPr>
              <a:t>条件に使う列：</a:t>
            </a:r>
            <a:r>
              <a:rPr lang="en-US" altLang="ja-JP" sz="1400" b="1">
                <a:solidFill>
                  <a:schemeClr val="tx1"/>
                </a:solidFill>
              </a:rPr>
              <a:t>-2</a:t>
            </a:r>
          </a:p>
          <a:p>
            <a:pPr algn="ctr"/>
            <a:r>
              <a:rPr lang="ja-JP" altLang="en-US" sz="1400" b="1">
                <a:solidFill>
                  <a:schemeClr val="tx1"/>
                </a:solidFill>
              </a:rPr>
              <a:t>（分岐終了）</a:t>
            </a:r>
          </a:p>
        </p:txBody>
      </p:sp>
      <p:sp>
        <p:nvSpPr>
          <p:cNvPr id="6" name="楕円 5"/>
          <p:cNvSpPr/>
          <p:nvPr/>
        </p:nvSpPr>
        <p:spPr>
          <a:xfrm>
            <a:off x="4871060" y="4021346"/>
            <a:ext cx="2318965" cy="100066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rPr>
              <a:t>ノード番号４</a:t>
            </a:r>
            <a:endParaRPr lang="en-US" altLang="ja-JP" sz="1400" b="1">
              <a:solidFill>
                <a:schemeClr val="tx1"/>
              </a:solidFill>
            </a:endParaRPr>
          </a:p>
          <a:p>
            <a:pPr algn="ctr"/>
            <a:r>
              <a:rPr lang="ja-JP" altLang="en-US" sz="1400" b="1">
                <a:solidFill>
                  <a:schemeClr val="tx1"/>
                </a:solidFill>
              </a:rPr>
              <a:t>条件に使う列：</a:t>
            </a:r>
            <a:r>
              <a:rPr lang="en-US" altLang="ja-JP" sz="1400" b="1">
                <a:solidFill>
                  <a:schemeClr val="tx1"/>
                </a:solidFill>
              </a:rPr>
              <a:t>-2</a:t>
            </a:r>
          </a:p>
          <a:p>
            <a:pPr algn="ctr"/>
            <a:r>
              <a:rPr lang="ja-JP" altLang="en-US" sz="1400" b="1">
                <a:solidFill>
                  <a:schemeClr val="tx1"/>
                </a:solidFill>
              </a:rPr>
              <a:t>（分岐終了）</a:t>
            </a:r>
          </a:p>
        </p:txBody>
      </p:sp>
      <p:cxnSp>
        <p:nvCxnSpPr>
          <p:cNvPr id="8" name="直線矢印コネクタ 7"/>
          <p:cNvCxnSpPr>
            <a:endCxn id="3" idx="0"/>
          </p:cNvCxnSpPr>
          <p:nvPr/>
        </p:nvCxnSpPr>
        <p:spPr>
          <a:xfrm flipH="1">
            <a:off x="1434204" y="1697584"/>
            <a:ext cx="1093347" cy="55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5" idx="0"/>
          </p:cNvCxnSpPr>
          <p:nvPr/>
        </p:nvCxnSpPr>
        <p:spPr>
          <a:xfrm flipH="1">
            <a:off x="3170989" y="3256470"/>
            <a:ext cx="992119" cy="764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endCxn id="6" idx="0"/>
          </p:cNvCxnSpPr>
          <p:nvPr/>
        </p:nvCxnSpPr>
        <p:spPr>
          <a:xfrm>
            <a:off x="5046464" y="3256470"/>
            <a:ext cx="984079" cy="764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4" idx="0"/>
          </p:cNvCxnSpPr>
          <p:nvPr/>
        </p:nvCxnSpPr>
        <p:spPr>
          <a:xfrm>
            <a:off x="3687034" y="1697584"/>
            <a:ext cx="892936" cy="55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768025" y="2327314"/>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tx1"/>
                </a:solidFill>
              </a:rPr>
              <a:t>3</a:t>
            </a:r>
            <a:endParaRPr kumimoji="1" lang="ja-JP" altLang="en-US" b="1">
              <a:solidFill>
                <a:schemeClr val="tx1"/>
              </a:solidFill>
            </a:endParaRPr>
          </a:p>
        </p:txBody>
      </p:sp>
      <p:sp>
        <p:nvSpPr>
          <p:cNvPr id="22" name="正方形/長方形 21"/>
          <p:cNvSpPr/>
          <p:nvPr/>
        </p:nvSpPr>
        <p:spPr>
          <a:xfrm>
            <a:off x="8543499" y="2327315"/>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rPr>
              <a:t>-2</a:t>
            </a:r>
            <a:endParaRPr kumimoji="1" lang="ja-JP" altLang="en-US" b="1">
              <a:solidFill>
                <a:schemeClr val="tx1"/>
              </a:solidFill>
            </a:endParaRPr>
          </a:p>
        </p:txBody>
      </p:sp>
      <p:sp>
        <p:nvSpPr>
          <p:cNvPr id="23" name="正方形/長方形 22"/>
          <p:cNvSpPr/>
          <p:nvPr/>
        </p:nvSpPr>
        <p:spPr>
          <a:xfrm>
            <a:off x="9319273" y="2327315"/>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tx1"/>
                </a:solidFill>
              </a:rPr>
              <a:t>3</a:t>
            </a:r>
            <a:endParaRPr kumimoji="1" lang="ja-JP" altLang="en-US" b="1">
              <a:solidFill>
                <a:schemeClr val="tx1"/>
              </a:solidFill>
            </a:endParaRPr>
          </a:p>
        </p:txBody>
      </p:sp>
      <p:sp>
        <p:nvSpPr>
          <p:cNvPr id="24" name="正方形/長方形 23"/>
          <p:cNvSpPr/>
          <p:nvPr/>
        </p:nvSpPr>
        <p:spPr>
          <a:xfrm>
            <a:off x="10094445" y="2327315"/>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tx1"/>
                </a:solidFill>
              </a:rPr>
              <a:t>-2</a:t>
            </a:r>
            <a:endParaRPr kumimoji="1" lang="ja-JP" altLang="en-US" b="1">
              <a:solidFill>
                <a:schemeClr val="tx1"/>
              </a:solidFill>
            </a:endParaRPr>
          </a:p>
        </p:txBody>
      </p:sp>
      <p:sp>
        <p:nvSpPr>
          <p:cNvPr id="25" name="正方形/長方形 24"/>
          <p:cNvSpPr/>
          <p:nvPr/>
        </p:nvSpPr>
        <p:spPr>
          <a:xfrm>
            <a:off x="10869617" y="2327316"/>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tx1"/>
                </a:solidFill>
              </a:rPr>
              <a:t>-2</a:t>
            </a:r>
            <a:endParaRPr kumimoji="1" lang="ja-JP" altLang="en-US" b="1">
              <a:solidFill>
                <a:schemeClr val="tx1"/>
              </a:solidFill>
            </a:endParaRPr>
          </a:p>
        </p:txBody>
      </p:sp>
      <p:sp>
        <p:nvSpPr>
          <p:cNvPr id="26" name="テキスト ボックス 25"/>
          <p:cNvSpPr txBox="1"/>
          <p:nvPr/>
        </p:nvSpPr>
        <p:spPr>
          <a:xfrm>
            <a:off x="5970888" y="1106219"/>
            <a:ext cx="3736573" cy="646331"/>
          </a:xfrm>
          <a:prstGeom prst="rect">
            <a:avLst/>
          </a:prstGeom>
          <a:solidFill>
            <a:schemeClr val="accent4">
              <a:lumMod val="20000"/>
              <a:lumOff val="80000"/>
            </a:schemeClr>
          </a:solidFill>
        </p:spPr>
        <p:txBody>
          <a:bodyPr wrap="square" rtlCol="0">
            <a:spAutoFit/>
          </a:bodyPr>
          <a:lstStyle/>
          <a:p>
            <a:r>
              <a:rPr lang="en-US" altLang="ja-JP" b="1">
                <a:solidFill>
                  <a:srgbClr val="0070C0"/>
                </a:solidFill>
              </a:rPr>
              <a:t>※ tree_ . feature </a:t>
            </a:r>
            <a:r>
              <a:rPr lang="ja-JP" altLang="en-US" b="1">
                <a:solidFill>
                  <a:srgbClr val="0070C0"/>
                </a:solidFill>
              </a:rPr>
              <a:t>の添え字：作成する決定木のノード番号。</a:t>
            </a:r>
            <a:endParaRPr kumimoji="1" lang="ja-JP" altLang="en-US" b="1">
              <a:solidFill>
                <a:srgbClr val="0070C0"/>
              </a:solidFill>
            </a:endParaRPr>
          </a:p>
        </p:txBody>
      </p:sp>
      <p:sp>
        <p:nvSpPr>
          <p:cNvPr id="30" name="テキスト ボックス 29"/>
          <p:cNvSpPr txBox="1"/>
          <p:nvPr/>
        </p:nvSpPr>
        <p:spPr>
          <a:xfrm>
            <a:off x="11090103" y="2030041"/>
            <a:ext cx="388189" cy="369332"/>
          </a:xfrm>
          <a:prstGeom prst="rect">
            <a:avLst/>
          </a:prstGeom>
          <a:noFill/>
        </p:spPr>
        <p:txBody>
          <a:bodyPr wrap="square" rtlCol="0">
            <a:spAutoFit/>
          </a:bodyPr>
          <a:lstStyle/>
          <a:p>
            <a:r>
              <a:rPr lang="ja-JP" altLang="en-US" b="1"/>
              <a:t>４</a:t>
            </a:r>
            <a:endParaRPr kumimoji="1" lang="ja-JP" altLang="en-US" b="1"/>
          </a:p>
        </p:txBody>
      </p:sp>
      <p:sp>
        <p:nvSpPr>
          <p:cNvPr id="31" name="テキスト ボックス 30"/>
          <p:cNvSpPr txBox="1"/>
          <p:nvPr/>
        </p:nvSpPr>
        <p:spPr>
          <a:xfrm>
            <a:off x="10287937" y="2030041"/>
            <a:ext cx="388189" cy="369332"/>
          </a:xfrm>
          <a:prstGeom prst="rect">
            <a:avLst/>
          </a:prstGeom>
          <a:noFill/>
        </p:spPr>
        <p:txBody>
          <a:bodyPr wrap="square" rtlCol="0">
            <a:spAutoFit/>
          </a:bodyPr>
          <a:lstStyle/>
          <a:p>
            <a:r>
              <a:rPr kumimoji="1" lang="ja-JP" altLang="en-US" b="1"/>
              <a:t>３</a:t>
            </a:r>
          </a:p>
        </p:txBody>
      </p:sp>
      <p:sp>
        <p:nvSpPr>
          <p:cNvPr id="32" name="テキスト ボックス 31"/>
          <p:cNvSpPr txBox="1"/>
          <p:nvPr/>
        </p:nvSpPr>
        <p:spPr>
          <a:xfrm>
            <a:off x="9485771" y="2031661"/>
            <a:ext cx="388189" cy="369332"/>
          </a:xfrm>
          <a:prstGeom prst="rect">
            <a:avLst/>
          </a:prstGeom>
          <a:noFill/>
        </p:spPr>
        <p:txBody>
          <a:bodyPr wrap="square" rtlCol="0">
            <a:spAutoFit/>
          </a:bodyPr>
          <a:lstStyle/>
          <a:p>
            <a:r>
              <a:rPr kumimoji="1" lang="ja-JP" altLang="en-US" b="1"/>
              <a:t>２</a:t>
            </a:r>
          </a:p>
        </p:txBody>
      </p:sp>
      <p:sp>
        <p:nvSpPr>
          <p:cNvPr id="33" name="テキスト ボックス 32"/>
          <p:cNvSpPr txBox="1"/>
          <p:nvPr/>
        </p:nvSpPr>
        <p:spPr>
          <a:xfrm>
            <a:off x="8712407" y="2033138"/>
            <a:ext cx="388189" cy="369332"/>
          </a:xfrm>
          <a:prstGeom prst="rect">
            <a:avLst/>
          </a:prstGeom>
          <a:noFill/>
        </p:spPr>
        <p:txBody>
          <a:bodyPr wrap="square" rtlCol="0">
            <a:spAutoFit/>
          </a:bodyPr>
          <a:lstStyle/>
          <a:p>
            <a:r>
              <a:rPr kumimoji="1" lang="ja-JP" altLang="en-US" b="1"/>
              <a:t>１</a:t>
            </a:r>
          </a:p>
        </p:txBody>
      </p:sp>
      <p:sp>
        <p:nvSpPr>
          <p:cNvPr id="34" name="テキスト ボックス 33"/>
          <p:cNvSpPr txBox="1"/>
          <p:nvPr/>
        </p:nvSpPr>
        <p:spPr>
          <a:xfrm>
            <a:off x="7936030" y="2037683"/>
            <a:ext cx="388189" cy="369332"/>
          </a:xfrm>
          <a:prstGeom prst="rect">
            <a:avLst/>
          </a:prstGeom>
          <a:noFill/>
        </p:spPr>
        <p:txBody>
          <a:bodyPr wrap="square" rtlCol="0">
            <a:spAutoFit/>
          </a:bodyPr>
          <a:lstStyle/>
          <a:p>
            <a:r>
              <a:rPr kumimoji="1" lang="ja-JP" altLang="en-US" b="1"/>
              <a:t>０</a:t>
            </a:r>
          </a:p>
        </p:txBody>
      </p:sp>
      <p:sp>
        <p:nvSpPr>
          <p:cNvPr id="35" name="テキスト ボックス 34"/>
          <p:cNvSpPr txBox="1"/>
          <p:nvPr/>
        </p:nvSpPr>
        <p:spPr>
          <a:xfrm>
            <a:off x="7768025" y="3051595"/>
            <a:ext cx="3736573" cy="1200329"/>
          </a:xfrm>
          <a:prstGeom prst="rect">
            <a:avLst/>
          </a:prstGeom>
          <a:solidFill>
            <a:schemeClr val="accent4">
              <a:lumMod val="20000"/>
              <a:lumOff val="80000"/>
            </a:schemeClr>
          </a:solidFill>
        </p:spPr>
        <p:txBody>
          <a:bodyPr wrap="square" rtlCol="0">
            <a:spAutoFit/>
          </a:bodyPr>
          <a:lstStyle/>
          <a:p>
            <a:r>
              <a:rPr kumimoji="1" lang="en-US" altLang="ja-JP" b="1">
                <a:solidFill>
                  <a:srgbClr val="0070C0"/>
                </a:solidFill>
              </a:rPr>
              <a:t>※ tree_feature </a:t>
            </a:r>
            <a:r>
              <a:rPr kumimoji="1" lang="ja-JP" altLang="en-US" b="1">
                <a:solidFill>
                  <a:srgbClr val="0070C0"/>
                </a:solidFill>
              </a:rPr>
              <a:t>の要素：分岐条件で利用される特徴量の列番号。ー２はこれ以上分岐しないことを表す。</a:t>
            </a:r>
          </a:p>
        </p:txBody>
      </p:sp>
      <p:cxnSp>
        <p:nvCxnSpPr>
          <p:cNvPr id="37" name="カギ線コネクタ 36"/>
          <p:cNvCxnSpPr>
            <a:endCxn id="34" idx="1"/>
          </p:cNvCxnSpPr>
          <p:nvPr/>
        </p:nvCxnSpPr>
        <p:spPr>
          <a:xfrm>
            <a:off x="6607834" y="1752550"/>
            <a:ext cx="1328196" cy="469799"/>
          </a:xfrm>
          <a:prstGeom prst="bentConnector3">
            <a:avLst>
              <a:gd name="adj1" fmla="val -1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35" idx="1"/>
            <a:endCxn id="21" idx="1"/>
          </p:cNvCxnSpPr>
          <p:nvPr/>
        </p:nvCxnSpPr>
        <p:spPr>
          <a:xfrm rot="10800000">
            <a:off x="7768025" y="2551602"/>
            <a:ext cx="12700" cy="1100159"/>
          </a:xfrm>
          <a:prstGeom prst="bentConnector3">
            <a:avLst>
              <a:gd name="adj1" fmla="val 485660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842194" y="558613"/>
            <a:ext cx="3864362" cy="369332"/>
          </a:xfrm>
          <a:prstGeom prst="rect">
            <a:avLst/>
          </a:prstGeom>
          <a:noFill/>
        </p:spPr>
        <p:txBody>
          <a:bodyPr wrap="square" rtlCol="0">
            <a:spAutoFit/>
          </a:bodyPr>
          <a:lstStyle/>
          <a:p>
            <a:r>
              <a:rPr kumimoji="1" lang="ja-JP" altLang="en-US" b="1"/>
              <a:t>［</a:t>
            </a:r>
            <a:r>
              <a:rPr kumimoji="1" lang="en-US" altLang="ja-JP" b="1"/>
              <a:t>tree_ . feature </a:t>
            </a:r>
            <a:r>
              <a:rPr kumimoji="1" lang="ja-JP" altLang="en-US" b="1"/>
              <a:t>の結果］</a:t>
            </a:r>
          </a:p>
        </p:txBody>
      </p:sp>
      <p:sp>
        <p:nvSpPr>
          <p:cNvPr id="46" name="テキスト ボックス 45"/>
          <p:cNvSpPr txBox="1"/>
          <p:nvPr/>
        </p:nvSpPr>
        <p:spPr>
          <a:xfrm>
            <a:off x="10664320" y="4845158"/>
            <a:ext cx="388189" cy="369332"/>
          </a:xfrm>
          <a:prstGeom prst="rect">
            <a:avLst/>
          </a:prstGeom>
          <a:noFill/>
        </p:spPr>
        <p:txBody>
          <a:bodyPr wrap="square" rtlCol="0">
            <a:spAutoFit/>
          </a:bodyPr>
          <a:lstStyle/>
          <a:p>
            <a:r>
              <a:rPr kumimoji="1" lang="ja-JP" altLang="en-US" b="1"/>
              <a:t>３</a:t>
            </a:r>
          </a:p>
        </p:txBody>
      </p:sp>
      <p:sp>
        <p:nvSpPr>
          <p:cNvPr id="47" name="テキスト ボックス 46"/>
          <p:cNvSpPr txBox="1"/>
          <p:nvPr/>
        </p:nvSpPr>
        <p:spPr>
          <a:xfrm>
            <a:off x="9658225" y="4837344"/>
            <a:ext cx="388189" cy="369332"/>
          </a:xfrm>
          <a:prstGeom prst="rect">
            <a:avLst/>
          </a:prstGeom>
          <a:noFill/>
        </p:spPr>
        <p:txBody>
          <a:bodyPr wrap="square" rtlCol="0">
            <a:spAutoFit/>
          </a:bodyPr>
          <a:lstStyle/>
          <a:p>
            <a:r>
              <a:rPr kumimoji="1" lang="ja-JP" altLang="en-US" b="1"/>
              <a:t>２</a:t>
            </a:r>
          </a:p>
        </p:txBody>
      </p:sp>
      <p:sp>
        <p:nvSpPr>
          <p:cNvPr id="48" name="テキスト ボックス 47"/>
          <p:cNvSpPr txBox="1"/>
          <p:nvPr/>
        </p:nvSpPr>
        <p:spPr>
          <a:xfrm>
            <a:off x="8639262" y="4817205"/>
            <a:ext cx="388189" cy="369332"/>
          </a:xfrm>
          <a:prstGeom prst="rect">
            <a:avLst/>
          </a:prstGeom>
          <a:noFill/>
        </p:spPr>
        <p:txBody>
          <a:bodyPr wrap="square" rtlCol="0">
            <a:spAutoFit/>
          </a:bodyPr>
          <a:lstStyle/>
          <a:p>
            <a:r>
              <a:rPr kumimoji="1" lang="ja-JP" altLang="en-US" b="1"/>
              <a:t>１</a:t>
            </a:r>
          </a:p>
        </p:txBody>
      </p:sp>
      <p:sp>
        <p:nvSpPr>
          <p:cNvPr id="49" name="テキスト ボックス 48"/>
          <p:cNvSpPr txBox="1"/>
          <p:nvPr/>
        </p:nvSpPr>
        <p:spPr>
          <a:xfrm>
            <a:off x="7573930" y="4837344"/>
            <a:ext cx="388189" cy="369332"/>
          </a:xfrm>
          <a:prstGeom prst="rect">
            <a:avLst/>
          </a:prstGeom>
          <a:noFill/>
        </p:spPr>
        <p:txBody>
          <a:bodyPr wrap="square" rtlCol="0">
            <a:spAutoFit/>
          </a:bodyPr>
          <a:lstStyle/>
          <a:p>
            <a:r>
              <a:rPr kumimoji="1" lang="ja-JP" altLang="en-US" b="1"/>
              <a:t>０</a:t>
            </a:r>
          </a:p>
        </p:txBody>
      </p:sp>
      <p:sp>
        <p:nvSpPr>
          <p:cNvPr id="50" name="正方形/長方形 49"/>
          <p:cNvSpPr/>
          <p:nvPr/>
        </p:nvSpPr>
        <p:spPr>
          <a:xfrm>
            <a:off x="7341027" y="5160456"/>
            <a:ext cx="1009280" cy="2304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rPr>
              <a:t>がく片長さ</a:t>
            </a:r>
          </a:p>
        </p:txBody>
      </p:sp>
      <p:sp>
        <p:nvSpPr>
          <p:cNvPr id="52" name="正方形/長方形 51"/>
          <p:cNvSpPr/>
          <p:nvPr/>
        </p:nvSpPr>
        <p:spPr>
          <a:xfrm>
            <a:off x="7341026" y="5390881"/>
            <a:ext cx="1009280" cy="46979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solidFill>
                <a:schemeClr val="tx1"/>
              </a:solidFill>
            </a:endParaRPr>
          </a:p>
        </p:txBody>
      </p:sp>
      <p:sp>
        <p:nvSpPr>
          <p:cNvPr id="53" name="正方形/長方形 52"/>
          <p:cNvSpPr/>
          <p:nvPr/>
        </p:nvSpPr>
        <p:spPr>
          <a:xfrm>
            <a:off x="8350306" y="5159771"/>
            <a:ext cx="1009280" cy="2304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rPr>
              <a:t>がく片幅</a:t>
            </a:r>
          </a:p>
        </p:txBody>
      </p:sp>
      <p:sp>
        <p:nvSpPr>
          <p:cNvPr id="54" name="正方形/長方形 53"/>
          <p:cNvSpPr/>
          <p:nvPr/>
        </p:nvSpPr>
        <p:spPr>
          <a:xfrm>
            <a:off x="8350306" y="5394585"/>
            <a:ext cx="1009280" cy="46979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solidFill>
                <a:schemeClr val="tx1"/>
              </a:solidFill>
            </a:endParaRPr>
          </a:p>
        </p:txBody>
      </p:sp>
      <p:sp>
        <p:nvSpPr>
          <p:cNvPr id="55" name="正方形/長方形 54"/>
          <p:cNvSpPr/>
          <p:nvPr/>
        </p:nvSpPr>
        <p:spPr>
          <a:xfrm>
            <a:off x="9359587" y="5168544"/>
            <a:ext cx="1009280" cy="2304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花弁</a:t>
            </a:r>
            <a:r>
              <a:rPr kumimoji="1" lang="ja-JP" altLang="en-US" sz="1200" b="1">
                <a:solidFill>
                  <a:schemeClr val="tx1"/>
                </a:solidFill>
              </a:rPr>
              <a:t>長さ</a:t>
            </a:r>
          </a:p>
        </p:txBody>
      </p:sp>
      <p:sp>
        <p:nvSpPr>
          <p:cNvPr id="56" name="正方形/長方形 55"/>
          <p:cNvSpPr/>
          <p:nvPr/>
        </p:nvSpPr>
        <p:spPr>
          <a:xfrm>
            <a:off x="9359586" y="5398969"/>
            <a:ext cx="1009280" cy="46979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solidFill>
                <a:schemeClr val="tx1"/>
              </a:solidFill>
            </a:endParaRPr>
          </a:p>
        </p:txBody>
      </p:sp>
      <p:sp>
        <p:nvSpPr>
          <p:cNvPr id="57" name="正方形/長方形 56"/>
          <p:cNvSpPr/>
          <p:nvPr/>
        </p:nvSpPr>
        <p:spPr>
          <a:xfrm>
            <a:off x="10368866" y="5167859"/>
            <a:ext cx="1009280" cy="2304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tx1"/>
                </a:solidFill>
              </a:rPr>
              <a:t>花弁</a:t>
            </a:r>
            <a:r>
              <a:rPr kumimoji="1" lang="ja-JP" altLang="en-US" sz="1200" b="1">
                <a:solidFill>
                  <a:schemeClr val="tx1"/>
                </a:solidFill>
              </a:rPr>
              <a:t>幅</a:t>
            </a:r>
          </a:p>
        </p:txBody>
      </p:sp>
      <p:sp>
        <p:nvSpPr>
          <p:cNvPr id="58" name="正方形/長方形 57"/>
          <p:cNvSpPr/>
          <p:nvPr/>
        </p:nvSpPr>
        <p:spPr>
          <a:xfrm>
            <a:off x="10368866" y="5402673"/>
            <a:ext cx="1009280" cy="46979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solidFill>
                <a:schemeClr val="tx1"/>
              </a:solidFill>
            </a:endParaRPr>
          </a:p>
        </p:txBody>
      </p:sp>
      <p:sp>
        <p:nvSpPr>
          <p:cNvPr id="59" name="テキスト ボックス 58"/>
          <p:cNvSpPr txBox="1"/>
          <p:nvPr/>
        </p:nvSpPr>
        <p:spPr>
          <a:xfrm>
            <a:off x="7188147" y="4490104"/>
            <a:ext cx="3864362" cy="369332"/>
          </a:xfrm>
          <a:prstGeom prst="rect">
            <a:avLst/>
          </a:prstGeom>
          <a:noFill/>
        </p:spPr>
        <p:txBody>
          <a:bodyPr wrap="square" rtlCol="0">
            <a:spAutoFit/>
          </a:bodyPr>
          <a:lstStyle/>
          <a:p>
            <a:r>
              <a:rPr kumimoji="1" lang="ja-JP" altLang="en-US" b="1"/>
              <a:t>［</a:t>
            </a:r>
            <a:r>
              <a:rPr lang="ja-JP" altLang="en-US" b="1"/>
              <a:t>列番号</a:t>
            </a:r>
            <a:r>
              <a:rPr kumimoji="1" lang="ja-JP" altLang="en-US" b="1"/>
              <a:t>］</a:t>
            </a:r>
          </a:p>
        </p:txBody>
      </p:sp>
      <p:sp>
        <p:nvSpPr>
          <p:cNvPr id="39" name="楕円 3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P171</a:t>
            </a:r>
            <a:endParaRPr kumimoji="1" lang="ja-JP" altLang="en-US" b="1" dirty="0"/>
          </a:p>
        </p:txBody>
      </p:sp>
    </p:spTree>
    <p:extLst>
      <p:ext uri="{BB962C8B-B14F-4D97-AF65-F5344CB8AC3E}">
        <p14:creationId xmlns:p14="http://schemas.microsoft.com/office/powerpoint/2010/main" val="543377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3" y="1301207"/>
            <a:ext cx="7880752"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model.tree_.threshold</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3" y="931875"/>
            <a:ext cx="7880752"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5-25</a:t>
            </a:r>
            <a:r>
              <a:rPr lang="ja-JP" altLang="en-US" b="1" dirty="0">
                <a:solidFill>
                  <a:srgbClr val="000000"/>
                </a:solidFill>
                <a:latin typeface="Courier New" panose="02070309020205020404" pitchFamily="49" charset="0"/>
              </a:rPr>
              <a:t> 条件分岐のしきい値を含む配列を返す </a:t>
            </a:r>
            <a:r>
              <a:rPr lang="en-US" altLang="ja-JP" b="1" dirty="0" err="1">
                <a:solidFill>
                  <a:srgbClr val="000000"/>
                </a:solidFill>
                <a:latin typeface="Courier New" panose="02070309020205020404" pitchFamily="49" charset="0"/>
              </a:rPr>
              <a:t>tree_.threshold</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499923" y="4415489"/>
            <a:ext cx="6565702" cy="601856"/>
          </a:xfrm>
          <a:prstGeom prst="rect">
            <a:avLst/>
          </a:prstGeom>
        </p:spPr>
      </p:pic>
      <p:sp>
        <p:nvSpPr>
          <p:cNvPr id="5" name="正方形/長方形 4"/>
          <p:cNvSpPr/>
          <p:nvPr/>
        </p:nvSpPr>
        <p:spPr>
          <a:xfrm>
            <a:off x="1397480" y="1343537"/>
            <a:ext cx="2139350" cy="284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1578600" y="2300572"/>
            <a:ext cx="4585077" cy="722850"/>
          </a:xfrm>
          <a:prstGeom prst="wedgeRectCallout">
            <a:avLst>
              <a:gd name="adj1" fmla="val -26954"/>
              <a:gd name="adj2" fmla="val -14865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分岐条件のしきい値を含む配列を返す</a:t>
            </a:r>
            <a:endParaRPr kumimoji="1" lang="en-US" altLang="ja-JP" b="1" dirty="0">
              <a:solidFill>
                <a:schemeClr val="tx1"/>
              </a:solidFill>
            </a:endParaRPr>
          </a:p>
        </p:txBody>
      </p:sp>
      <p:sp>
        <p:nvSpPr>
          <p:cNvPr id="7" name="ホームベース 6"/>
          <p:cNvSpPr/>
          <p:nvPr/>
        </p:nvSpPr>
        <p:spPr>
          <a:xfrm>
            <a:off x="1578600" y="3215888"/>
            <a:ext cx="1505527"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しきい値</a:t>
            </a:r>
            <a:endParaRPr kumimoji="1" lang="ja-JP" altLang="en-US" b="1" dirty="0"/>
          </a:p>
        </p:txBody>
      </p:sp>
      <p:sp>
        <p:nvSpPr>
          <p:cNvPr id="8" name="山形 7"/>
          <p:cNvSpPr/>
          <p:nvPr/>
        </p:nvSpPr>
        <p:spPr>
          <a:xfrm>
            <a:off x="2917868" y="3215888"/>
            <a:ext cx="3245809"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条件が分岐する境目の値</a:t>
            </a:r>
            <a:endParaRPr kumimoji="1" lang="en-US" altLang="ja-JP" b="1">
              <a:solidFill>
                <a:schemeClr val="bg1"/>
              </a:solidFill>
            </a:endParaRPr>
          </a:p>
        </p:txBody>
      </p:sp>
      <p:sp>
        <p:nvSpPr>
          <p:cNvPr id="9" name="山形 8"/>
          <p:cNvSpPr/>
          <p:nvPr/>
        </p:nvSpPr>
        <p:spPr>
          <a:xfrm>
            <a:off x="5999789" y="3215888"/>
            <a:ext cx="5283562" cy="424874"/>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分岐条件の列の値 ≦ しきい値　で判断</a:t>
            </a:r>
            <a:endParaRPr kumimoji="1" lang="en-US" altLang="ja-JP" b="1">
              <a:solidFill>
                <a:schemeClr val="tx1"/>
              </a:solidFill>
            </a:endParaRPr>
          </a:p>
        </p:txBody>
      </p:sp>
      <p:sp>
        <p:nvSpPr>
          <p:cNvPr id="10" name="正方形/長方形 9"/>
          <p:cNvSpPr/>
          <p:nvPr/>
        </p:nvSpPr>
        <p:spPr>
          <a:xfrm>
            <a:off x="1612407" y="4556829"/>
            <a:ext cx="811619" cy="284672"/>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588586" y="4556829"/>
            <a:ext cx="811619" cy="284672"/>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147313" y="5523617"/>
            <a:ext cx="3002725" cy="722850"/>
          </a:xfrm>
          <a:prstGeom prst="wedgeRectCallout">
            <a:avLst>
              <a:gd name="adj1" fmla="val -26954"/>
              <a:gd name="adj2" fmla="val -1486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ノード番号０の分岐条件</a:t>
            </a:r>
            <a:endParaRPr lang="en-US" altLang="ja-JP" b="1">
              <a:solidFill>
                <a:schemeClr val="bg1"/>
              </a:solidFill>
            </a:endParaRPr>
          </a:p>
          <a:p>
            <a:pPr algn="ctr"/>
            <a:r>
              <a:rPr lang="ja-JP" altLang="en-US" b="1">
                <a:solidFill>
                  <a:schemeClr val="bg1"/>
                </a:solidFill>
              </a:rPr>
              <a:t>花弁幅 ≦ </a:t>
            </a:r>
            <a:r>
              <a:rPr lang="en-US" altLang="ja-JP" b="1">
                <a:solidFill>
                  <a:schemeClr val="bg1"/>
                </a:solidFill>
              </a:rPr>
              <a:t>0.275</a:t>
            </a:r>
            <a:endParaRPr kumimoji="1" lang="en-US" altLang="ja-JP" b="1" dirty="0">
              <a:solidFill>
                <a:schemeClr val="bg1"/>
              </a:solidFill>
            </a:endParaRPr>
          </a:p>
        </p:txBody>
      </p:sp>
      <p:sp>
        <p:nvSpPr>
          <p:cNvPr id="13" name="四角形吹き出し 12"/>
          <p:cNvSpPr/>
          <p:nvPr/>
        </p:nvSpPr>
        <p:spPr>
          <a:xfrm>
            <a:off x="4400205" y="5523617"/>
            <a:ext cx="3002725" cy="722850"/>
          </a:xfrm>
          <a:prstGeom prst="wedgeRectCallout">
            <a:avLst>
              <a:gd name="adj1" fmla="val -52235"/>
              <a:gd name="adj2" fmla="val -1450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ノード番号２の分岐条件</a:t>
            </a:r>
            <a:endParaRPr lang="en-US" altLang="ja-JP" b="1">
              <a:solidFill>
                <a:schemeClr val="bg1"/>
              </a:solidFill>
            </a:endParaRPr>
          </a:p>
          <a:p>
            <a:pPr algn="ctr"/>
            <a:r>
              <a:rPr lang="ja-JP" altLang="en-US" b="1">
                <a:solidFill>
                  <a:schemeClr val="bg1"/>
                </a:solidFill>
              </a:rPr>
              <a:t>花弁幅 ≦ </a:t>
            </a:r>
            <a:r>
              <a:rPr lang="en-US" altLang="ja-JP" b="1">
                <a:solidFill>
                  <a:schemeClr val="bg1"/>
                </a:solidFill>
              </a:rPr>
              <a:t>0.69</a:t>
            </a:r>
            <a:endParaRPr kumimoji="1" lang="en-US" altLang="ja-JP" b="1" dirty="0">
              <a:solidFill>
                <a:schemeClr val="bg1"/>
              </a:solidFill>
            </a:endParaRPr>
          </a:p>
        </p:txBody>
      </p:sp>
      <p:sp>
        <p:nvSpPr>
          <p:cNvPr id="14" name="ホームベース 13"/>
          <p:cNvSpPr/>
          <p:nvPr/>
        </p:nvSpPr>
        <p:spPr>
          <a:xfrm>
            <a:off x="374334" y="32970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５．５．３</a:t>
            </a:r>
            <a:endParaRPr kumimoji="1" lang="ja-JP" altLang="en-US" b="1" dirty="0"/>
          </a:p>
        </p:txBody>
      </p:sp>
      <p:sp>
        <p:nvSpPr>
          <p:cNvPr id="15" name="山形 14"/>
          <p:cNvSpPr/>
          <p:nvPr/>
        </p:nvSpPr>
        <p:spPr>
          <a:xfrm>
            <a:off x="1713602" y="329709"/>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分岐条件のしきい値</a:t>
            </a:r>
            <a:endParaRPr kumimoji="1" lang="ja-JP" altLang="en-US" b="1" dirty="0">
              <a:solidFill>
                <a:schemeClr val="bg1"/>
              </a:solidFill>
            </a:endParaRPr>
          </a:p>
        </p:txBody>
      </p:sp>
      <p:sp>
        <p:nvSpPr>
          <p:cNvPr id="16" name="山形 15"/>
          <p:cNvSpPr/>
          <p:nvPr/>
        </p:nvSpPr>
        <p:spPr>
          <a:xfrm>
            <a:off x="5633828" y="329709"/>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P172</a:t>
            </a:r>
            <a:r>
              <a:rPr kumimoji="1" lang="ja-JP" altLang="en-US" b="1">
                <a:solidFill>
                  <a:schemeClr val="bg1"/>
                </a:solidFill>
              </a:rPr>
              <a:t>～</a:t>
            </a:r>
            <a:r>
              <a:rPr kumimoji="1" lang="en-US" altLang="ja-JP" b="1">
                <a:solidFill>
                  <a:schemeClr val="bg1"/>
                </a:solidFill>
              </a:rPr>
              <a:t>P173</a:t>
            </a:r>
            <a:endParaRPr kumimoji="1" lang="ja-JP" altLang="en-US" b="1" dirty="0">
              <a:solidFill>
                <a:schemeClr val="bg1"/>
              </a:solidFill>
            </a:endParaRPr>
          </a:p>
        </p:txBody>
      </p:sp>
      <p:sp>
        <p:nvSpPr>
          <p:cNvPr id="17" name="正方形/長方形 16"/>
          <p:cNvSpPr/>
          <p:nvPr/>
        </p:nvSpPr>
        <p:spPr>
          <a:xfrm>
            <a:off x="624322" y="393841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8" name="楕円 1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P172</a:t>
            </a:r>
            <a:endParaRPr kumimoji="1" lang="ja-JP" altLang="en-US" b="1" dirty="0"/>
          </a:p>
        </p:txBody>
      </p:sp>
    </p:spTree>
    <p:extLst>
      <p:ext uri="{BB962C8B-B14F-4D97-AF65-F5344CB8AC3E}">
        <p14:creationId xmlns:p14="http://schemas.microsoft.com/office/powerpoint/2010/main" val="1103662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1916614" y="743279"/>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ノード番号０</a:t>
            </a:r>
            <a:endParaRPr kumimoji="1" lang="en-US" altLang="ja-JP" sz="1400" b="1" dirty="0">
              <a:solidFill>
                <a:schemeClr val="tx1"/>
              </a:solidFill>
            </a:endParaRPr>
          </a:p>
          <a:p>
            <a:pPr algn="ctr"/>
            <a:r>
              <a:rPr lang="ja-JP" altLang="en-US" sz="1400" b="1" dirty="0">
                <a:solidFill>
                  <a:schemeClr val="tx1"/>
                </a:solidFill>
              </a:rPr>
              <a:t>花弁幅≦</a:t>
            </a:r>
            <a:r>
              <a:rPr lang="en-US" altLang="ja-JP" sz="1400" b="1" dirty="0">
                <a:solidFill>
                  <a:schemeClr val="tx1"/>
                </a:solidFill>
              </a:rPr>
              <a:t>0.275</a:t>
            </a:r>
            <a:endParaRPr kumimoji="1" lang="ja-JP" altLang="en-US" sz="1400" b="1" dirty="0">
              <a:solidFill>
                <a:schemeClr val="tx1"/>
              </a:solidFill>
            </a:endParaRPr>
          </a:p>
        </p:txBody>
      </p:sp>
      <p:sp>
        <p:nvSpPr>
          <p:cNvPr id="4" name="楕円 3"/>
          <p:cNvSpPr/>
          <p:nvPr/>
        </p:nvSpPr>
        <p:spPr>
          <a:xfrm>
            <a:off x="274721" y="225580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ノード番号１</a:t>
            </a:r>
            <a:endParaRPr kumimoji="1" lang="en-US" altLang="ja-JP" sz="1400" b="1" dirty="0">
              <a:solidFill>
                <a:schemeClr val="tx1"/>
              </a:solidFill>
            </a:endParaRPr>
          </a:p>
          <a:p>
            <a:pPr algn="ctr"/>
            <a:r>
              <a:rPr lang="ja-JP" altLang="en-US" sz="1400" b="1" dirty="0">
                <a:solidFill>
                  <a:schemeClr val="tx1"/>
                </a:solidFill>
              </a:rPr>
              <a:t>（分岐終了）</a:t>
            </a:r>
            <a:endParaRPr lang="en-US" altLang="ja-JP" sz="1400" b="1" dirty="0">
              <a:solidFill>
                <a:schemeClr val="tx1"/>
              </a:solidFill>
            </a:endParaRPr>
          </a:p>
        </p:txBody>
      </p:sp>
      <p:sp>
        <p:nvSpPr>
          <p:cNvPr id="5" name="楕円 4"/>
          <p:cNvSpPr/>
          <p:nvPr/>
        </p:nvSpPr>
        <p:spPr>
          <a:xfrm>
            <a:off x="3420487" y="225580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ノード番号２</a:t>
            </a:r>
            <a:endParaRPr kumimoji="1" lang="en-US" altLang="ja-JP" sz="1400" b="1" dirty="0">
              <a:solidFill>
                <a:schemeClr val="tx1"/>
              </a:solidFill>
            </a:endParaRPr>
          </a:p>
          <a:p>
            <a:pPr algn="ctr"/>
            <a:r>
              <a:rPr lang="ja-JP" altLang="en-US" sz="1400" b="1" dirty="0">
                <a:solidFill>
                  <a:schemeClr val="tx1"/>
                </a:solidFill>
              </a:rPr>
              <a:t>花弁幅≦</a:t>
            </a:r>
            <a:r>
              <a:rPr lang="en-US" altLang="ja-JP" sz="1400" b="1" dirty="0">
                <a:solidFill>
                  <a:schemeClr val="tx1"/>
                </a:solidFill>
              </a:rPr>
              <a:t>0.69</a:t>
            </a:r>
            <a:endParaRPr kumimoji="1" lang="ja-JP" altLang="en-US" sz="1400" b="1" dirty="0">
              <a:solidFill>
                <a:schemeClr val="tx1"/>
              </a:solidFill>
            </a:endParaRPr>
          </a:p>
        </p:txBody>
      </p:sp>
      <p:sp>
        <p:nvSpPr>
          <p:cNvPr id="6" name="楕円 5"/>
          <p:cNvSpPr/>
          <p:nvPr/>
        </p:nvSpPr>
        <p:spPr>
          <a:xfrm>
            <a:off x="2011506" y="402134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ノード番号３</a:t>
            </a:r>
            <a:endParaRPr lang="en-US" altLang="ja-JP" sz="1400" b="1" dirty="0">
              <a:solidFill>
                <a:schemeClr val="tx1"/>
              </a:solidFill>
            </a:endParaRPr>
          </a:p>
          <a:p>
            <a:pPr algn="ctr"/>
            <a:r>
              <a:rPr lang="ja-JP" altLang="en-US" sz="1400" b="1" dirty="0">
                <a:solidFill>
                  <a:schemeClr val="tx1"/>
                </a:solidFill>
              </a:rPr>
              <a:t>（分岐終了）</a:t>
            </a:r>
            <a:endParaRPr lang="en-US" altLang="ja-JP" sz="1400" b="1" dirty="0">
              <a:solidFill>
                <a:schemeClr val="tx1"/>
              </a:solidFill>
            </a:endParaRPr>
          </a:p>
        </p:txBody>
      </p:sp>
      <p:sp>
        <p:nvSpPr>
          <p:cNvPr id="7" name="楕円 6"/>
          <p:cNvSpPr/>
          <p:nvPr/>
        </p:nvSpPr>
        <p:spPr>
          <a:xfrm>
            <a:off x="4871060" y="402134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ノード番号４</a:t>
            </a:r>
            <a:endParaRPr lang="en-US" altLang="ja-JP" sz="1400" b="1" dirty="0">
              <a:solidFill>
                <a:schemeClr val="tx1"/>
              </a:solidFill>
            </a:endParaRPr>
          </a:p>
          <a:p>
            <a:pPr algn="ctr"/>
            <a:r>
              <a:rPr lang="ja-JP" altLang="en-US" sz="1400" b="1" dirty="0">
                <a:solidFill>
                  <a:schemeClr val="tx1"/>
                </a:solidFill>
              </a:rPr>
              <a:t>条件に使う</a:t>
            </a:r>
            <a:endParaRPr lang="en-US" altLang="ja-JP" sz="1400" b="1" dirty="0">
              <a:solidFill>
                <a:schemeClr val="tx1"/>
              </a:solidFill>
            </a:endParaRPr>
          </a:p>
          <a:p>
            <a:pPr algn="ctr"/>
            <a:r>
              <a:rPr lang="ja-JP" altLang="en-US" sz="1400" b="1" dirty="0">
                <a:solidFill>
                  <a:schemeClr val="tx1"/>
                </a:solidFill>
              </a:rPr>
              <a:t>（分岐終了）</a:t>
            </a:r>
          </a:p>
        </p:txBody>
      </p:sp>
      <p:cxnSp>
        <p:nvCxnSpPr>
          <p:cNvPr id="8" name="直線矢印コネクタ 7"/>
          <p:cNvCxnSpPr>
            <a:endCxn id="4" idx="0"/>
          </p:cNvCxnSpPr>
          <p:nvPr/>
        </p:nvCxnSpPr>
        <p:spPr>
          <a:xfrm flipH="1">
            <a:off x="1434204" y="1697584"/>
            <a:ext cx="1093347" cy="55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6" idx="0"/>
          </p:cNvCxnSpPr>
          <p:nvPr/>
        </p:nvCxnSpPr>
        <p:spPr>
          <a:xfrm flipH="1">
            <a:off x="3170989" y="3256470"/>
            <a:ext cx="992119" cy="764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7" idx="0"/>
          </p:cNvCxnSpPr>
          <p:nvPr/>
        </p:nvCxnSpPr>
        <p:spPr>
          <a:xfrm>
            <a:off x="5046464" y="3256470"/>
            <a:ext cx="984079" cy="764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endCxn id="5" idx="0"/>
          </p:cNvCxnSpPr>
          <p:nvPr/>
        </p:nvCxnSpPr>
        <p:spPr>
          <a:xfrm>
            <a:off x="3687034" y="1697584"/>
            <a:ext cx="892936" cy="55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265356" y="1630542"/>
            <a:ext cx="1249745" cy="369332"/>
          </a:xfrm>
          <a:prstGeom prst="rect">
            <a:avLst/>
          </a:prstGeom>
          <a:noFill/>
        </p:spPr>
        <p:txBody>
          <a:bodyPr wrap="square" rtlCol="0">
            <a:spAutoFit/>
          </a:bodyPr>
          <a:lstStyle/>
          <a:p>
            <a:r>
              <a:rPr kumimoji="1" lang="en-US" altLang="ja-JP" b="1" dirty="0"/>
              <a:t>True</a:t>
            </a:r>
            <a:endParaRPr kumimoji="1" lang="ja-JP" altLang="en-US" b="1" dirty="0"/>
          </a:p>
        </p:txBody>
      </p:sp>
      <p:sp>
        <p:nvSpPr>
          <p:cNvPr id="14" name="テキスト ボックス 13"/>
          <p:cNvSpPr txBox="1"/>
          <p:nvPr/>
        </p:nvSpPr>
        <p:spPr>
          <a:xfrm>
            <a:off x="3076096" y="3307750"/>
            <a:ext cx="1249745" cy="369332"/>
          </a:xfrm>
          <a:prstGeom prst="rect">
            <a:avLst/>
          </a:prstGeom>
          <a:noFill/>
        </p:spPr>
        <p:txBody>
          <a:bodyPr wrap="square" rtlCol="0">
            <a:spAutoFit/>
          </a:bodyPr>
          <a:lstStyle/>
          <a:p>
            <a:r>
              <a:rPr kumimoji="1" lang="en-US" altLang="ja-JP" b="1" dirty="0"/>
              <a:t>True</a:t>
            </a:r>
            <a:endParaRPr kumimoji="1" lang="ja-JP" altLang="en-US" b="1" dirty="0"/>
          </a:p>
        </p:txBody>
      </p:sp>
      <p:sp>
        <p:nvSpPr>
          <p:cNvPr id="15" name="テキスト ボックス 14"/>
          <p:cNvSpPr txBox="1"/>
          <p:nvPr/>
        </p:nvSpPr>
        <p:spPr>
          <a:xfrm>
            <a:off x="5405669" y="3307750"/>
            <a:ext cx="1249745" cy="369332"/>
          </a:xfrm>
          <a:prstGeom prst="rect">
            <a:avLst/>
          </a:prstGeom>
          <a:noFill/>
        </p:spPr>
        <p:txBody>
          <a:bodyPr wrap="square" rtlCol="0">
            <a:spAutoFit/>
          </a:bodyPr>
          <a:lstStyle/>
          <a:p>
            <a:r>
              <a:rPr kumimoji="1" lang="en-US" altLang="ja-JP" b="1" dirty="0"/>
              <a:t>False</a:t>
            </a:r>
            <a:endParaRPr kumimoji="1" lang="ja-JP" altLang="en-US" b="1" dirty="0"/>
          </a:p>
        </p:txBody>
      </p:sp>
      <p:sp>
        <p:nvSpPr>
          <p:cNvPr id="16" name="テキスト ボックス 15"/>
          <p:cNvSpPr txBox="1"/>
          <p:nvPr/>
        </p:nvSpPr>
        <p:spPr>
          <a:xfrm>
            <a:off x="4079182" y="1630542"/>
            <a:ext cx="1249745" cy="369332"/>
          </a:xfrm>
          <a:prstGeom prst="rect">
            <a:avLst/>
          </a:prstGeom>
          <a:noFill/>
        </p:spPr>
        <p:txBody>
          <a:bodyPr wrap="square" rtlCol="0">
            <a:spAutoFit/>
          </a:bodyPr>
          <a:lstStyle/>
          <a:p>
            <a:r>
              <a:rPr kumimoji="1" lang="en-US" altLang="ja-JP" b="1" dirty="0"/>
              <a:t>False</a:t>
            </a:r>
            <a:endParaRPr kumimoji="1" lang="ja-JP" altLang="en-US" b="1" dirty="0"/>
          </a:p>
        </p:txBody>
      </p:sp>
      <p:sp>
        <p:nvSpPr>
          <p:cNvPr id="17" name="正方形/長方形 16"/>
          <p:cNvSpPr/>
          <p:nvPr/>
        </p:nvSpPr>
        <p:spPr>
          <a:xfrm>
            <a:off x="7768025" y="2327314"/>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0.275</a:t>
            </a:r>
            <a:endParaRPr kumimoji="1" lang="ja-JP" altLang="en-US" b="1" dirty="0">
              <a:solidFill>
                <a:schemeClr val="tx1"/>
              </a:solidFill>
            </a:endParaRPr>
          </a:p>
        </p:txBody>
      </p:sp>
      <p:sp>
        <p:nvSpPr>
          <p:cNvPr id="18" name="正方形/長方形 17"/>
          <p:cNvSpPr/>
          <p:nvPr/>
        </p:nvSpPr>
        <p:spPr>
          <a:xfrm>
            <a:off x="8543499" y="2327315"/>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rPr>
              <a:t>-2</a:t>
            </a:r>
            <a:endParaRPr kumimoji="1" lang="ja-JP" altLang="en-US" b="1">
              <a:solidFill>
                <a:schemeClr val="tx1"/>
              </a:solidFill>
            </a:endParaRPr>
          </a:p>
        </p:txBody>
      </p:sp>
      <p:sp>
        <p:nvSpPr>
          <p:cNvPr id="19" name="正方形/長方形 18"/>
          <p:cNvSpPr/>
          <p:nvPr/>
        </p:nvSpPr>
        <p:spPr>
          <a:xfrm>
            <a:off x="9319273" y="2327315"/>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0.69</a:t>
            </a:r>
            <a:endParaRPr kumimoji="1" lang="ja-JP" altLang="en-US" b="1" dirty="0">
              <a:solidFill>
                <a:schemeClr val="tx1"/>
              </a:solidFill>
            </a:endParaRPr>
          </a:p>
        </p:txBody>
      </p:sp>
      <p:sp>
        <p:nvSpPr>
          <p:cNvPr id="20" name="正方形/長方形 19"/>
          <p:cNvSpPr/>
          <p:nvPr/>
        </p:nvSpPr>
        <p:spPr>
          <a:xfrm>
            <a:off x="10094445" y="2327315"/>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tx1"/>
                </a:solidFill>
              </a:rPr>
              <a:t>-2</a:t>
            </a:r>
            <a:endParaRPr kumimoji="1" lang="ja-JP" altLang="en-US" b="1">
              <a:solidFill>
                <a:schemeClr val="tx1"/>
              </a:solidFill>
            </a:endParaRPr>
          </a:p>
        </p:txBody>
      </p:sp>
      <p:sp>
        <p:nvSpPr>
          <p:cNvPr id="21" name="正方形/長方形 20"/>
          <p:cNvSpPr/>
          <p:nvPr/>
        </p:nvSpPr>
        <p:spPr>
          <a:xfrm>
            <a:off x="10869617" y="2327316"/>
            <a:ext cx="776377" cy="4485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tx1"/>
                </a:solidFill>
              </a:rPr>
              <a:t>-2</a:t>
            </a:r>
            <a:endParaRPr kumimoji="1" lang="ja-JP" altLang="en-US" b="1">
              <a:solidFill>
                <a:schemeClr val="tx1"/>
              </a:solidFill>
            </a:endParaRPr>
          </a:p>
        </p:txBody>
      </p:sp>
      <p:sp>
        <p:nvSpPr>
          <p:cNvPr id="22" name="テキスト ボックス 21"/>
          <p:cNvSpPr txBox="1"/>
          <p:nvPr/>
        </p:nvSpPr>
        <p:spPr>
          <a:xfrm>
            <a:off x="11090103" y="2030041"/>
            <a:ext cx="388189" cy="369332"/>
          </a:xfrm>
          <a:prstGeom prst="rect">
            <a:avLst/>
          </a:prstGeom>
          <a:noFill/>
        </p:spPr>
        <p:txBody>
          <a:bodyPr wrap="square" rtlCol="0">
            <a:spAutoFit/>
          </a:bodyPr>
          <a:lstStyle/>
          <a:p>
            <a:r>
              <a:rPr lang="ja-JP" altLang="en-US" b="1"/>
              <a:t>４</a:t>
            </a:r>
            <a:endParaRPr kumimoji="1" lang="ja-JP" altLang="en-US" b="1"/>
          </a:p>
        </p:txBody>
      </p:sp>
      <p:sp>
        <p:nvSpPr>
          <p:cNvPr id="23" name="テキスト ボックス 22"/>
          <p:cNvSpPr txBox="1"/>
          <p:nvPr/>
        </p:nvSpPr>
        <p:spPr>
          <a:xfrm>
            <a:off x="10287937" y="2030041"/>
            <a:ext cx="388189" cy="369332"/>
          </a:xfrm>
          <a:prstGeom prst="rect">
            <a:avLst/>
          </a:prstGeom>
          <a:noFill/>
        </p:spPr>
        <p:txBody>
          <a:bodyPr wrap="square" rtlCol="0">
            <a:spAutoFit/>
          </a:bodyPr>
          <a:lstStyle/>
          <a:p>
            <a:r>
              <a:rPr kumimoji="1" lang="ja-JP" altLang="en-US" b="1"/>
              <a:t>３</a:t>
            </a:r>
          </a:p>
        </p:txBody>
      </p:sp>
      <p:sp>
        <p:nvSpPr>
          <p:cNvPr id="24" name="テキスト ボックス 23"/>
          <p:cNvSpPr txBox="1"/>
          <p:nvPr/>
        </p:nvSpPr>
        <p:spPr>
          <a:xfrm>
            <a:off x="9485771" y="2031661"/>
            <a:ext cx="388189" cy="369332"/>
          </a:xfrm>
          <a:prstGeom prst="rect">
            <a:avLst/>
          </a:prstGeom>
          <a:noFill/>
        </p:spPr>
        <p:txBody>
          <a:bodyPr wrap="square" rtlCol="0">
            <a:spAutoFit/>
          </a:bodyPr>
          <a:lstStyle/>
          <a:p>
            <a:r>
              <a:rPr kumimoji="1" lang="ja-JP" altLang="en-US" b="1"/>
              <a:t>２</a:t>
            </a:r>
          </a:p>
        </p:txBody>
      </p:sp>
      <p:sp>
        <p:nvSpPr>
          <p:cNvPr id="25" name="テキスト ボックス 24"/>
          <p:cNvSpPr txBox="1"/>
          <p:nvPr/>
        </p:nvSpPr>
        <p:spPr>
          <a:xfrm>
            <a:off x="8712407" y="2033138"/>
            <a:ext cx="388189" cy="369332"/>
          </a:xfrm>
          <a:prstGeom prst="rect">
            <a:avLst/>
          </a:prstGeom>
          <a:noFill/>
        </p:spPr>
        <p:txBody>
          <a:bodyPr wrap="square" rtlCol="0">
            <a:spAutoFit/>
          </a:bodyPr>
          <a:lstStyle/>
          <a:p>
            <a:r>
              <a:rPr kumimoji="1" lang="ja-JP" altLang="en-US" b="1"/>
              <a:t>１</a:t>
            </a:r>
          </a:p>
        </p:txBody>
      </p:sp>
      <p:sp>
        <p:nvSpPr>
          <p:cNvPr id="26" name="テキスト ボックス 25"/>
          <p:cNvSpPr txBox="1"/>
          <p:nvPr/>
        </p:nvSpPr>
        <p:spPr>
          <a:xfrm>
            <a:off x="7936030" y="2037683"/>
            <a:ext cx="388189" cy="369332"/>
          </a:xfrm>
          <a:prstGeom prst="rect">
            <a:avLst/>
          </a:prstGeom>
          <a:noFill/>
        </p:spPr>
        <p:txBody>
          <a:bodyPr wrap="square" rtlCol="0">
            <a:spAutoFit/>
          </a:bodyPr>
          <a:lstStyle/>
          <a:p>
            <a:r>
              <a:rPr kumimoji="1" lang="ja-JP" altLang="en-US" b="1"/>
              <a:t>０</a:t>
            </a:r>
          </a:p>
        </p:txBody>
      </p:sp>
      <p:sp>
        <p:nvSpPr>
          <p:cNvPr id="27" name="テキスト ボックス 26"/>
          <p:cNvSpPr txBox="1"/>
          <p:nvPr/>
        </p:nvSpPr>
        <p:spPr>
          <a:xfrm>
            <a:off x="7768025" y="3559681"/>
            <a:ext cx="3315694" cy="923330"/>
          </a:xfrm>
          <a:prstGeom prst="rect">
            <a:avLst/>
          </a:prstGeom>
          <a:solidFill>
            <a:schemeClr val="accent4">
              <a:lumMod val="20000"/>
              <a:lumOff val="80000"/>
            </a:schemeClr>
          </a:solidFill>
        </p:spPr>
        <p:txBody>
          <a:bodyPr wrap="square" rtlCol="0">
            <a:spAutoFit/>
          </a:bodyPr>
          <a:lstStyle/>
          <a:p>
            <a:r>
              <a:rPr lang="en-US" altLang="ja-JP" b="1" dirty="0">
                <a:solidFill>
                  <a:schemeClr val="accent5"/>
                </a:solidFill>
              </a:rPr>
              <a:t>※ </a:t>
            </a:r>
            <a:r>
              <a:rPr lang="ja-JP" altLang="en-US" b="1" dirty="0">
                <a:solidFill>
                  <a:schemeClr val="accent5"/>
                </a:solidFill>
              </a:rPr>
              <a:t>値の解釈は</a:t>
            </a:r>
            <a:endParaRPr lang="en-US" altLang="ja-JP" b="1" dirty="0">
              <a:solidFill>
                <a:schemeClr val="accent5"/>
              </a:solidFill>
            </a:endParaRPr>
          </a:p>
          <a:p>
            <a:r>
              <a:rPr kumimoji="1" lang="ja-JP" altLang="en-US" b="1" dirty="0">
                <a:solidFill>
                  <a:schemeClr val="accent5"/>
                </a:solidFill>
              </a:rPr>
              <a:t>・　</a:t>
            </a:r>
            <a:r>
              <a:rPr lang="ja-JP" altLang="en-US" b="1" dirty="0">
                <a:solidFill>
                  <a:schemeClr val="accent5"/>
                </a:solidFill>
              </a:rPr>
              <a:t>列≦しきい値</a:t>
            </a:r>
            <a:endParaRPr lang="en-US" altLang="ja-JP" b="1" dirty="0">
              <a:solidFill>
                <a:schemeClr val="accent5"/>
              </a:solidFill>
            </a:endParaRPr>
          </a:p>
          <a:p>
            <a:r>
              <a:rPr kumimoji="1" lang="ja-JP" altLang="en-US" b="1" dirty="0">
                <a:solidFill>
                  <a:schemeClr val="accent5"/>
                </a:solidFill>
              </a:rPr>
              <a:t>・　条件に対して左側が</a:t>
            </a:r>
            <a:r>
              <a:rPr kumimoji="1" lang="en-US" altLang="ja-JP" b="1" dirty="0">
                <a:solidFill>
                  <a:schemeClr val="accent5"/>
                </a:solidFill>
              </a:rPr>
              <a:t>True</a:t>
            </a:r>
            <a:endParaRPr kumimoji="1" lang="ja-JP" altLang="en-US" b="1" dirty="0">
              <a:solidFill>
                <a:schemeClr val="accent5"/>
              </a:solidFill>
            </a:endParaRPr>
          </a:p>
        </p:txBody>
      </p:sp>
      <p:sp>
        <p:nvSpPr>
          <p:cNvPr id="2" name="テキスト ボックス 1"/>
          <p:cNvSpPr txBox="1"/>
          <p:nvPr/>
        </p:nvSpPr>
        <p:spPr>
          <a:xfrm>
            <a:off x="7299246" y="1445876"/>
            <a:ext cx="2380619" cy="369332"/>
          </a:xfrm>
          <a:prstGeom prst="rect">
            <a:avLst/>
          </a:prstGeom>
          <a:solidFill>
            <a:schemeClr val="accent6">
              <a:lumMod val="60000"/>
              <a:lumOff val="40000"/>
            </a:schemeClr>
          </a:solidFill>
        </p:spPr>
        <p:txBody>
          <a:bodyPr wrap="square" rtlCol="0">
            <a:spAutoFit/>
          </a:bodyPr>
          <a:lstStyle/>
          <a:p>
            <a:r>
              <a:rPr lang="ja-JP" altLang="en-US" b="1"/>
              <a:t>分岐条件のしきい値</a:t>
            </a:r>
            <a:endParaRPr kumimoji="1" lang="ja-JP" altLang="en-US" b="1"/>
          </a:p>
        </p:txBody>
      </p:sp>
      <p:sp>
        <p:nvSpPr>
          <p:cNvPr id="28" name="楕円 2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P173</a:t>
            </a:r>
            <a:endParaRPr kumimoji="1" lang="ja-JP" altLang="en-US" b="1" dirty="0"/>
          </a:p>
        </p:txBody>
      </p:sp>
    </p:spTree>
    <p:extLst>
      <p:ext uri="{BB962C8B-B14F-4D97-AF65-F5344CB8AC3E}">
        <p14:creationId xmlns:p14="http://schemas.microsoft.com/office/powerpoint/2010/main" val="23220422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04507" y="2580081"/>
            <a:ext cx="7880752"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ノード番号</a:t>
            </a:r>
            <a:r>
              <a:rPr lang="en-US" altLang="ja-JP" b="1">
                <a:solidFill>
                  <a:srgbClr val="008000"/>
                </a:solidFill>
                <a:latin typeface="Courier New" panose="02070309020205020404" pitchFamily="49" charset="0"/>
              </a:rPr>
              <a:t>1</a:t>
            </a:r>
            <a:r>
              <a:rPr lang="ja-JP" altLang="en-US" b="1">
                <a:solidFill>
                  <a:srgbClr val="008000"/>
                </a:solidFill>
                <a:latin typeface="Courier New" panose="02070309020205020404" pitchFamily="49" charset="0"/>
              </a:rPr>
              <a:t>、</a:t>
            </a:r>
            <a:r>
              <a:rPr lang="en-US" altLang="ja-JP" b="1">
                <a:solidFill>
                  <a:srgbClr val="008000"/>
                </a:solidFill>
                <a:latin typeface="Courier New" panose="02070309020205020404" pitchFamily="49" charset="0"/>
              </a:rPr>
              <a:t>3</a:t>
            </a:r>
            <a:r>
              <a:rPr lang="ja-JP" altLang="en-US" b="1">
                <a:solidFill>
                  <a:srgbClr val="008000"/>
                </a:solidFill>
                <a:latin typeface="Courier New" panose="02070309020205020404" pitchFamily="49" charset="0"/>
              </a:rPr>
              <a:t>、</a:t>
            </a:r>
            <a:r>
              <a:rPr lang="en-US" altLang="ja-JP" b="1">
                <a:solidFill>
                  <a:srgbClr val="008000"/>
                </a:solidFill>
                <a:latin typeface="Courier New" panose="02070309020205020404" pitchFamily="49" charset="0"/>
              </a:rPr>
              <a:t>4</a:t>
            </a:r>
            <a:r>
              <a:rPr lang="ja-JP" altLang="en-US" b="1">
                <a:solidFill>
                  <a:srgbClr val="008000"/>
                </a:solidFill>
                <a:latin typeface="Courier New" panose="02070309020205020404" pitchFamily="49" charset="0"/>
              </a:rPr>
              <a:t>に到達したアヤメの種類ごとの数</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(model.tree_.value[</a:t>
            </a:r>
            <a:r>
              <a:rPr lang="en-US" altLang="ja-JP" b="1">
                <a:solidFill>
                  <a:srgbClr val="09885A"/>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ノード番号</a:t>
            </a:r>
            <a:r>
              <a:rPr lang="en-US" altLang="ja-JP" b="1">
                <a:solidFill>
                  <a:srgbClr val="008000"/>
                </a:solidFill>
                <a:latin typeface="Courier New" panose="02070309020205020404" pitchFamily="49" charset="0"/>
              </a:rPr>
              <a:t>1</a:t>
            </a:r>
            <a:r>
              <a:rPr lang="ja-JP" altLang="en-US" b="1">
                <a:solidFill>
                  <a:srgbClr val="008000"/>
                </a:solidFill>
                <a:latin typeface="Courier New" panose="02070309020205020404" pitchFamily="49" charset="0"/>
              </a:rPr>
              <a:t>に到達したとき</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(model.tree_.value[</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ノード番号</a:t>
            </a:r>
            <a:r>
              <a:rPr lang="en-US" altLang="ja-JP" b="1">
                <a:solidFill>
                  <a:srgbClr val="008000"/>
                </a:solidFill>
                <a:latin typeface="Courier New" panose="02070309020205020404" pitchFamily="49" charset="0"/>
              </a:rPr>
              <a:t>3</a:t>
            </a:r>
            <a:r>
              <a:rPr lang="ja-JP" altLang="en-US" b="1">
                <a:solidFill>
                  <a:srgbClr val="008000"/>
                </a:solidFill>
                <a:latin typeface="Courier New" panose="02070309020205020404" pitchFamily="49" charset="0"/>
              </a:rPr>
              <a:t>に到達したとき</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(model.tree_.value[</a:t>
            </a:r>
            <a:r>
              <a:rPr lang="en-US" altLang="ja-JP" b="1">
                <a:solidFill>
                  <a:srgbClr val="09885A"/>
                </a:solidFill>
                <a:latin typeface="Courier New" panose="02070309020205020404" pitchFamily="49" charset="0"/>
              </a:rPr>
              <a:t>4</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ノード番号</a:t>
            </a:r>
            <a:r>
              <a:rPr lang="en-US" altLang="ja-JP" b="1">
                <a:solidFill>
                  <a:srgbClr val="008000"/>
                </a:solidFill>
                <a:latin typeface="Courier New" panose="02070309020205020404" pitchFamily="49" charset="0"/>
              </a:rPr>
              <a:t>4</a:t>
            </a:r>
            <a:r>
              <a:rPr lang="ja-JP" altLang="en-US" b="1">
                <a:solidFill>
                  <a:srgbClr val="008000"/>
                </a:solidFill>
                <a:latin typeface="Courier New" panose="02070309020205020404" pitchFamily="49" charset="0"/>
              </a:rPr>
              <a:t>に到達したとき</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404507" y="2210749"/>
            <a:ext cx="7880752"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5-26</a:t>
            </a:r>
            <a:r>
              <a:rPr lang="ja-JP" altLang="en-US" b="1" dirty="0">
                <a:solidFill>
                  <a:srgbClr val="000000"/>
                </a:solidFill>
                <a:latin typeface="Courier New" panose="02070309020205020404" pitchFamily="49" charset="0"/>
              </a:rPr>
              <a:t> リーフに到達したデータの数を返す　</a:t>
            </a:r>
            <a:r>
              <a:rPr lang="en-US" altLang="ja-JP" b="1" dirty="0" err="1">
                <a:solidFill>
                  <a:srgbClr val="000000"/>
                </a:solidFill>
                <a:latin typeface="Courier New" panose="02070309020205020404" pitchFamily="49" charset="0"/>
              </a:rPr>
              <a:t>tree_.value</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279796" y="4267182"/>
            <a:ext cx="3200130" cy="1542920"/>
          </a:xfrm>
          <a:prstGeom prst="rect">
            <a:avLst/>
          </a:prstGeom>
        </p:spPr>
      </p:pic>
      <p:sp>
        <p:nvSpPr>
          <p:cNvPr id="5" name="ホームベース 4"/>
          <p:cNvSpPr/>
          <p:nvPr/>
        </p:nvSpPr>
        <p:spPr>
          <a:xfrm>
            <a:off x="374334" y="329709"/>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５．５．４</a:t>
            </a:r>
            <a:endParaRPr kumimoji="1" lang="ja-JP" altLang="en-US" b="1" dirty="0"/>
          </a:p>
        </p:txBody>
      </p:sp>
      <p:sp>
        <p:nvSpPr>
          <p:cNvPr id="6" name="山形 5"/>
          <p:cNvSpPr/>
          <p:nvPr/>
        </p:nvSpPr>
        <p:spPr>
          <a:xfrm>
            <a:off x="1713602" y="329709"/>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末端ノードと種類の紐付け</a:t>
            </a:r>
            <a:endParaRPr kumimoji="1" lang="ja-JP" altLang="en-US" b="1" dirty="0">
              <a:solidFill>
                <a:schemeClr val="bg1"/>
              </a:solidFill>
            </a:endParaRPr>
          </a:p>
        </p:txBody>
      </p:sp>
      <p:sp>
        <p:nvSpPr>
          <p:cNvPr id="7" name="山形 6"/>
          <p:cNvSpPr/>
          <p:nvPr/>
        </p:nvSpPr>
        <p:spPr>
          <a:xfrm>
            <a:off x="5633828" y="329709"/>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P173</a:t>
            </a:r>
            <a:r>
              <a:rPr kumimoji="1" lang="ja-JP" altLang="en-US" b="1">
                <a:solidFill>
                  <a:schemeClr val="bg1"/>
                </a:solidFill>
              </a:rPr>
              <a:t>～</a:t>
            </a:r>
            <a:r>
              <a:rPr kumimoji="1" lang="en-US" altLang="ja-JP" b="1">
                <a:solidFill>
                  <a:schemeClr val="bg1"/>
                </a:solidFill>
              </a:rPr>
              <a:t>P175</a:t>
            </a:r>
            <a:endParaRPr kumimoji="1" lang="ja-JP" altLang="en-US" b="1" dirty="0">
              <a:solidFill>
                <a:schemeClr val="bg1"/>
              </a:solidFill>
            </a:endParaRPr>
          </a:p>
        </p:txBody>
      </p:sp>
      <p:sp>
        <p:nvSpPr>
          <p:cNvPr id="8" name="ホームベース 7"/>
          <p:cNvSpPr/>
          <p:nvPr/>
        </p:nvSpPr>
        <p:spPr>
          <a:xfrm>
            <a:off x="404507" y="1150564"/>
            <a:ext cx="4525470" cy="648287"/>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決定木におけるリーフ＝末端のノード（ノード番号１，３，４）</a:t>
            </a:r>
            <a:endParaRPr kumimoji="1" lang="ja-JP" altLang="en-US" b="1" dirty="0"/>
          </a:p>
        </p:txBody>
      </p:sp>
      <p:sp>
        <p:nvSpPr>
          <p:cNvPr id="9" name="山形 8"/>
          <p:cNvSpPr/>
          <p:nvPr/>
        </p:nvSpPr>
        <p:spPr>
          <a:xfrm>
            <a:off x="4656634" y="1150564"/>
            <a:ext cx="2736204" cy="648287"/>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どの種類のアヤメになるかを判断</a:t>
            </a:r>
            <a:endParaRPr kumimoji="1" lang="ja-JP" altLang="en-US" b="1" dirty="0">
              <a:solidFill>
                <a:schemeClr val="tx1"/>
              </a:solidFill>
            </a:endParaRPr>
          </a:p>
        </p:txBody>
      </p:sp>
      <p:sp>
        <p:nvSpPr>
          <p:cNvPr id="10" name="山形 9"/>
          <p:cNvSpPr/>
          <p:nvPr/>
        </p:nvSpPr>
        <p:spPr>
          <a:xfrm>
            <a:off x="7164044" y="1150563"/>
            <a:ext cx="4714529" cy="648287"/>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各リーフ（末端ノード）に到達したデータ数の多数決で判断</a:t>
            </a:r>
            <a:endParaRPr kumimoji="1" lang="ja-JP" altLang="en-US" b="1" dirty="0">
              <a:solidFill>
                <a:schemeClr val="tx1"/>
              </a:solidFill>
            </a:endParaRPr>
          </a:p>
        </p:txBody>
      </p:sp>
      <p:sp>
        <p:nvSpPr>
          <p:cNvPr id="11" name="正方形/長方形 10"/>
          <p:cNvSpPr/>
          <p:nvPr/>
        </p:nvSpPr>
        <p:spPr>
          <a:xfrm>
            <a:off x="404507" y="386078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2" name="正方形/長方形 11"/>
          <p:cNvSpPr/>
          <p:nvPr/>
        </p:nvSpPr>
        <p:spPr>
          <a:xfrm>
            <a:off x="792934" y="4443404"/>
            <a:ext cx="2139350" cy="361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98691" y="4837340"/>
            <a:ext cx="2139350" cy="361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13073" y="5248520"/>
            <a:ext cx="2139350" cy="361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吹き出し 14"/>
          <p:cNvSpPr/>
          <p:nvPr/>
        </p:nvSpPr>
        <p:spPr>
          <a:xfrm>
            <a:off x="4626977" y="3860782"/>
            <a:ext cx="7251597" cy="722850"/>
          </a:xfrm>
          <a:prstGeom prst="wedgeRectCallout">
            <a:avLst>
              <a:gd name="adj1" fmla="val -75285"/>
              <a:gd name="adj2" fmla="val 5661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ノード番号１</a:t>
            </a:r>
            <a:endParaRPr kumimoji="1" lang="en-US" altLang="ja-JP" b="1">
              <a:solidFill>
                <a:schemeClr val="tx1"/>
              </a:solidFill>
            </a:endParaRPr>
          </a:p>
          <a:p>
            <a:pPr algn="ctr"/>
            <a:r>
              <a:rPr lang="ja-JP" altLang="en-US" b="1">
                <a:solidFill>
                  <a:schemeClr val="tx1"/>
                </a:solidFill>
              </a:rPr>
              <a:t>０番グループ＝３４個、１、２番グループ＝０個</a:t>
            </a:r>
            <a:endParaRPr kumimoji="1" lang="en-US" altLang="ja-JP" b="1" dirty="0">
              <a:solidFill>
                <a:schemeClr val="tx1"/>
              </a:solidFill>
            </a:endParaRPr>
          </a:p>
        </p:txBody>
      </p:sp>
      <p:sp>
        <p:nvSpPr>
          <p:cNvPr id="16" name="四角形吹き出し 15"/>
          <p:cNvSpPr/>
          <p:nvPr/>
        </p:nvSpPr>
        <p:spPr>
          <a:xfrm>
            <a:off x="4626976" y="4656670"/>
            <a:ext cx="7251597" cy="722850"/>
          </a:xfrm>
          <a:prstGeom prst="wedgeRectCallout">
            <a:avLst>
              <a:gd name="adj1" fmla="val -75351"/>
              <a:gd name="adj2" fmla="val 4102"/>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ノード番号３</a:t>
            </a:r>
            <a:endParaRPr kumimoji="1" lang="en-US" altLang="ja-JP" b="1">
              <a:solidFill>
                <a:schemeClr val="tx1"/>
              </a:solidFill>
            </a:endParaRPr>
          </a:p>
          <a:p>
            <a:pPr algn="ctr"/>
            <a:r>
              <a:rPr lang="ja-JP" altLang="en-US" b="1">
                <a:solidFill>
                  <a:schemeClr val="tx1"/>
                </a:solidFill>
              </a:rPr>
              <a:t>０番グループ＝０個、１番グループ＝３１個、２番グループ＝６個</a:t>
            </a:r>
            <a:endParaRPr kumimoji="1" lang="en-US" altLang="ja-JP" b="1" dirty="0">
              <a:solidFill>
                <a:schemeClr val="tx1"/>
              </a:solidFill>
            </a:endParaRPr>
          </a:p>
        </p:txBody>
      </p:sp>
      <p:sp>
        <p:nvSpPr>
          <p:cNvPr id="17" name="四角形吹き出し 16"/>
          <p:cNvSpPr/>
          <p:nvPr/>
        </p:nvSpPr>
        <p:spPr>
          <a:xfrm>
            <a:off x="4626975" y="5480917"/>
            <a:ext cx="7251597" cy="722850"/>
          </a:xfrm>
          <a:prstGeom prst="wedgeRectCallout">
            <a:avLst>
              <a:gd name="adj1" fmla="val -75724"/>
              <a:gd name="adj2" fmla="val -55568"/>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ノード番号４</a:t>
            </a:r>
            <a:endParaRPr kumimoji="1" lang="en-US" altLang="ja-JP" b="1">
              <a:solidFill>
                <a:schemeClr val="tx1"/>
              </a:solidFill>
            </a:endParaRPr>
          </a:p>
          <a:p>
            <a:pPr algn="ctr"/>
            <a:r>
              <a:rPr lang="ja-JP" altLang="en-US" b="1">
                <a:solidFill>
                  <a:schemeClr val="tx1"/>
                </a:solidFill>
              </a:rPr>
              <a:t>０番グループ＝０個、１番グループ＝１個、２番グループ＝３３個</a:t>
            </a:r>
            <a:endParaRPr kumimoji="1" lang="en-US" altLang="ja-JP" b="1" dirty="0">
              <a:solidFill>
                <a:schemeClr val="tx1"/>
              </a:solidFill>
            </a:endParaRPr>
          </a:p>
        </p:txBody>
      </p:sp>
      <p:sp>
        <p:nvSpPr>
          <p:cNvPr id="18" name="楕円 1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P173</a:t>
            </a:r>
            <a:endParaRPr kumimoji="1" lang="ja-JP" altLang="en-US" b="1" dirty="0"/>
          </a:p>
        </p:txBody>
      </p:sp>
    </p:spTree>
    <p:extLst>
      <p:ext uri="{BB962C8B-B14F-4D97-AF65-F5344CB8AC3E}">
        <p14:creationId xmlns:p14="http://schemas.microsoft.com/office/powerpoint/2010/main" val="322189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0260" y="623428"/>
            <a:ext cx="10069414" cy="1508105"/>
          </a:xfrm>
          <a:prstGeom prst="rect">
            <a:avLst/>
          </a:prstGeom>
          <a:solidFill>
            <a:schemeClr val="accent4">
              <a:lumMod val="20000"/>
              <a:lumOff val="80000"/>
            </a:schemeClr>
          </a:solidFill>
        </p:spPr>
        <p:txBody>
          <a:bodyPr wrap="square" rtlCol="0">
            <a:spAutoFit/>
          </a:bodyPr>
          <a:lstStyle/>
          <a:p>
            <a:r>
              <a:rPr lang="ja-JP" altLang="en-US" sz="2000" b="1" dirty="0"/>
              <a:t>行う内容：</a:t>
            </a:r>
            <a:endParaRPr kumimoji="1" lang="en-US" altLang="ja-JP" sz="2000" b="1" dirty="0"/>
          </a:p>
          <a:p>
            <a:endParaRPr lang="en-US" altLang="ja-JP" dirty="0"/>
          </a:p>
          <a:p>
            <a:r>
              <a:rPr lang="ja-JP" altLang="en-US" b="1" dirty="0">
                <a:solidFill>
                  <a:srgbClr val="0070C0"/>
                </a:solidFill>
              </a:rPr>
              <a:t>・特徴量</a:t>
            </a:r>
            <a:endParaRPr lang="en-US" altLang="ja-JP" b="1" dirty="0">
              <a:solidFill>
                <a:srgbClr val="0070C0"/>
              </a:solidFill>
            </a:endParaRPr>
          </a:p>
          <a:p>
            <a:r>
              <a:rPr lang="ja-JP" altLang="en-US" b="1" dirty="0">
                <a:solidFill>
                  <a:srgbClr val="0070C0"/>
                </a:solidFill>
              </a:rPr>
              <a:t>　　「が</a:t>
            </a:r>
            <a:r>
              <a:rPr lang="ja-JP" altLang="en-US" b="1" dirty="0" err="1">
                <a:solidFill>
                  <a:srgbClr val="0070C0"/>
                </a:solidFill>
              </a:rPr>
              <a:t>く</a:t>
            </a:r>
            <a:r>
              <a:rPr lang="ja-JP" altLang="en-US" b="1" dirty="0">
                <a:solidFill>
                  <a:srgbClr val="0070C0"/>
                </a:solidFill>
              </a:rPr>
              <a:t>片長さ、がく片幅、花びらの長さ、花びらの幅」</a:t>
            </a:r>
            <a:endParaRPr lang="en-US" altLang="ja-JP" b="1" dirty="0">
              <a:solidFill>
                <a:srgbClr val="0070C0"/>
              </a:solidFill>
            </a:endParaRPr>
          </a:p>
          <a:p>
            <a:r>
              <a:rPr lang="ja-JP" altLang="en-US" b="1" dirty="0">
                <a:solidFill>
                  <a:srgbClr val="0070C0"/>
                </a:solidFill>
              </a:rPr>
              <a:t>として、アヤメの種類を判別する。</a:t>
            </a:r>
            <a:endParaRPr lang="en-US" altLang="ja-JP" b="1" dirty="0">
              <a:solidFill>
                <a:srgbClr val="0070C0"/>
              </a:solidFill>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638" y="3345510"/>
            <a:ext cx="2220538" cy="2948277"/>
          </a:xfrm>
          <a:prstGeom prst="rect">
            <a:avLst/>
          </a:prstGeom>
        </p:spPr>
      </p:pic>
      <p:sp>
        <p:nvSpPr>
          <p:cNvPr id="4" name="テキスト ボックス 3"/>
          <p:cNvSpPr txBox="1"/>
          <p:nvPr/>
        </p:nvSpPr>
        <p:spPr>
          <a:xfrm>
            <a:off x="8700071" y="3038764"/>
            <a:ext cx="2480807" cy="369332"/>
          </a:xfrm>
          <a:prstGeom prst="rect">
            <a:avLst/>
          </a:prstGeom>
          <a:noFill/>
        </p:spPr>
        <p:txBody>
          <a:bodyPr wrap="square" rtlCol="0">
            <a:spAutoFit/>
          </a:bodyPr>
          <a:lstStyle/>
          <a:p>
            <a:r>
              <a:rPr kumimoji="1" lang="ja-JP" altLang="en-US" b="1" dirty="0"/>
              <a:t>学習済モデル</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95" y="3546763"/>
            <a:ext cx="3309505" cy="2545773"/>
          </a:xfrm>
          <a:prstGeom prst="rect">
            <a:avLst/>
          </a:prstGeom>
        </p:spPr>
      </p:pic>
      <p:sp>
        <p:nvSpPr>
          <p:cNvPr id="7" name="雲形吹き出し 6"/>
          <p:cNvSpPr/>
          <p:nvPr/>
        </p:nvSpPr>
        <p:spPr>
          <a:xfrm>
            <a:off x="1728355" y="2373746"/>
            <a:ext cx="2475345" cy="1330036"/>
          </a:xfrm>
          <a:prstGeom prst="cloud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このアヤメの種類は何？</a:t>
            </a:r>
          </a:p>
        </p:txBody>
      </p:sp>
      <p:sp>
        <p:nvSpPr>
          <p:cNvPr id="8" name="正方形/長方形 7"/>
          <p:cNvSpPr/>
          <p:nvPr/>
        </p:nvSpPr>
        <p:spPr>
          <a:xfrm>
            <a:off x="4331854" y="4156364"/>
            <a:ext cx="2318328" cy="15113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・が</a:t>
            </a:r>
            <a:r>
              <a:rPr kumimoji="1" lang="ja-JP" altLang="en-US" b="1" dirty="0" err="1">
                <a:solidFill>
                  <a:schemeClr val="tx1"/>
                </a:solidFill>
              </a:rPr>
              <a:t>く</a:t>
            </a:r>
            <a:r>
              <a:rPr kumimoji="1" lang="ja-JP" altLang="en-US" b="1" dirty="0">
                <a:solidFill>
                  <a:schemeClr val="tx1"/>
                </a:solidFill>
              </a:rPr>
              <a:t>片長さ </a:t>
            </a:r>
            <a:r>
              <a:rPr kumimoji="1" lang="en-US" altLang="ja-JP" b="1" dirty="0">
                <a:solidFill>
                  <a:schemeClr val="tx1"/>
                </a:solidFill>
              </a:rPr>
              <a:t>= 1.4</a:t>
            </a:r>
          </a:p>
          <a:p>
            <a:r>
              <a:rPr lang="ja-JP" altLang="en-US" b="1" dirty="0">
                <a:solidFill>
                  <a:schemeClr val="tx1"/>
                </a:solidFill>
              </a:rPr>
              <a:t>・が</a:t>
            </a:r>
            <a:r>
              <a:rPr lang="ja-JP" altLang="en-US" b="1" dirty="0" err="1">
                <a:solidFill>
                  <a:schemeClr val="tx1"/>
                </a:solidFill>
              </a:rPr>
              <a:t>く</a:t>
            </a:r>
            <a:r>
              <a:rPr lang="ja-JP" altLang="en-US" b="1" dirty="0">
                <a:solidFill>
                  <a:schemeClr val="tx1"/>
                </a:solidFill>
              </a:rPr>
              <a:t>片幅 </a:t>
            </a:r>
            <a:r>
              <a:rPr lang="en-US" altLang="ja-JP" b="1" dirty="0">
                <a:solidFill>
                  <a:schemeClr val="tx1"/>
                </a:solidFill>
              </a:rPr>
              <a:t>= 2.3</a:t>
            </a:r>
          </a:p>
          <a:p>
            <a:r>
              <a:rPr kumimoji="1" lang="ja-JP" altLang="en-US" b="1" dirty="0">
                <a:solidFill>
                  <a:schemeClr val="tx1"/>
                </a:solidFill>
              </a:rPr>
              <a:t>・花弁長さ </a:t>
            </a:r>
            <a:r>
              <a:rPr kumimoji="1" lang="en-US" altLang="ja-JP" b="1" dirty="0">
                <a:solidFill>
                  <a:schemeClr val="tx1"/>
                </a:solidFill>
              </a:rPr>
              <a:t>= 4.4</a:t>
            </a:r>
          </a:p>
          <a:p>
            <a:r>
              <a:rPr lang="ja-JP" altLang="en-US" b="1" dirty="0">
                <a:solidFill>
                  <a:schemeClr val="tx1"/>
                </a:solidFill>
              </a:rPr>
              <a:t>・花弁幅 </a:t>
            </a:r>
            <a:r>
              <a:rPr lang="en-US" altLang="ja-JP" b="1" dirty="0">
                <a:solidFill>
                  <a:schemeClr val="tx1"/>
                </a:solidFill>
              </a:rPr>
              <a:t>= 2.3</a:t>
            </a:r>
            <a:endParaRPr kumimoji="1" lang="ja-JP" altLang="en-US" b="1" dirty="0">
              <a:solidFill>
                <a:schemeClr val="tx1"/>
              </a:solidFill>
            </a:endParaRPr>
          </a:p>
        </p:txBody>
      </p:sp>
      <p:sp>
        <p:nvSpPr>
          <p:cNvPr id="9" name="右矢印 8"/>
          <p:cNvSpPr/>
          <p:nvPr/>
        </p:nvSpPr>
        <p:spPr>
          <a:xfrm>
            <a:off x="7110609" y="4413250"/>
            <a:ext cx="1080654" cy="997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形吹き出し 9"/>
          <p:cNvSpPr/>
          <p:nvPr/>
        </p:nvSpPr>
        <p:spPr>
          <a:xfrm>
            <a:off x="5560292" y="2475345"/>
            <a:ext cx="2955636" cy="1071418"/>
          </a:xfrm>
          <a:prstGeom prst="wedgeEllipseCallout">
            <a:avLst>
              <a:gd name="adj1" fmla="val 65729"/>
              <a:gd name="adj2" fmla="val 13146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学習した結果</a:t>
            </a:r>
            <a:endParaRPr lang="en-US" altLang="ja-JP" b="1" dirty="0">
              <a:solidFill>
                <a:schemeClr val="tx1"/>
              </a:solidFill>
            </a:endParaRPr>
          </a:p>
          <a:p>
            <a:pPr algn="ctr"/>
            <a:r>
              <a:rPr lang="ja-JP" altLang="en-US" b="1" dirty="0">
                <a:solidFill>
                  <a:schemeClr val="tx1"/>
                </a:solidFill>
              </a:rPr>
              <a:t>によると</a:t>
            </a:r>
            <a:endParaRPr lang="en-US" altLang="ja-JP" b="1" dirty="0">
              <a:solidFill>
                <a:schemeClr val="tx1"/>
              </a:solidFill>
            </a:endParaRPr>
          </a:p>
          <a:p>
            <a:pPr algn="ctr"/>
            <a:r>
              <a:rPr kumimoji="1" lang="en-US" altLang="ja-JP" b="1" dirty="0">
                <a:solidFill>
                  <a:schemeClr val="tx1"/>
                </a:solidFill>
              </a:rPr>
              <a:t>Iris-</a:t>
            </a:r>
            <a:r>
              <a:rPr kumimoji="1" lang="en-US" altLang="ja-JP" b="1" dirty="0" err="1">
                <a:solidFill>
                  <a:schemeClr val="tx1"/>
                </a:solidFill>
              </a:rPr>
              <a:t>setoa</a:t>
            </a:r>
            <a:r>
              <a:rPr kumimoji="1" lang="ja-JP" altLang="en-US" b="1" dirty="0">
                <a:solidFill>
                  <a:schemeClr val="tx1"/>
                </a:solidFill>
              </a:rPr>
              <a:t>ですね</a:t>
            </a:r>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P137</a:t>
            </a:r>
            <a:endParaRPr kumimoji="1" lang="ja-JP" altLang="en-US" b="1" dirty="0"/>
          </a:p>
        </p:txBody>
      </p:sp>
    </p:spTree>
    <p:extLst>
      <p:ext uri="{BB962C8B-B14F-4D97-AF65-F5344CB8AC3E}">
        <p14:creationId xmlns:p14="http://schemas.microsoft.com/office/powerpoint/2010/main" val="519529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3" y="1068297"/>
            <a:ext cx="7880752"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model.classes_</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3" y="698965"/>
            <a:ext cx="7880752"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5-27</a:t>
            </a:r>
            <a:r>
              <a:rPr lang="ja-JP" altLang="en-US" b="1" dirty="0">
                <a:solidFill>
                  <a:srgbClr val="000000"/>
                </a:solidFill>
                <a:latin typeface="Courier New" panose="02070309020205020404" pitchFamily="49" charset="0"/>
              </a:rPr>
              <a:t> </a:t>
            </a:r>
            <a:r>
              <a:rPr lang="en-US" altLang="ja-JP" b="1" dirty="0">
                <a:solidFill>
                  <a:srgbClr val="000000"/>
                </a:solidFill>
                <a:latin typeface="Courier New" panose="02070309020205020404" pitchFamily="49" charset="0"/>
              </a:rPr>
              <a:t>classes_ </a:t>
            </a:r>
            <a:r>
              <a:rPr lang="ja-JP" altLang="en-US" b="1" dirty="0">
                <a:solidFill>
                  <a:srgbClr val="000000"/>
                </a:solidFill>
                <a:latin typeface="Courier New" panose="02070309020205020404" pitchFamily="49" charset="0"/>
              </a:rPr>
              <a:t>でアヤメの種類とグループ番号の対応を調べる</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stretch>
            <a:fillRect/>
          </a:stretch>
        </p:blipFill>
        <p:spPr>
          <a:xfrm>
            <a:off x="499923" y="2444451"/>
            <a:ext cx="9857278" cy="584380"/>
          </a:xfrm>
          <a:prstGeom prst="rect">
            <a:avLst/>
          </a:prstGeom>
        </p:spPr>
      </p:pic>
      <p:sp>
        <p:nvSpPr>
          <p:cNvPr id="5" name="正方形/長方形 4"/>
          <p:cNvSpPr/>
          <p:nvPr/>
        </p:nvSpPr>
        <p:spPr>
          <a:xfrm>
            <a:off x="499923" y="188393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正方形/長方形 5"/>
          <p:cNvSpPr/>
          <p:nvPr/>
        </p:nvSpPr>
        <p:spPr>
          <a:xfrm>
            <a:off x="1630392" y="2555886"/>
            <a:ext cx="1639020" cy="361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16702" y="2555886"/>
            <a:ext cx="2176732" cy="361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940724" y="2555886"/>
            <a:ext cx="2047336" cy="3615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1529751" y="3553919"/>
            <a:ext cx="1840302" cy="722850"/>
          </a:xfrm>
          <a:prstGeom prst="wedgeRectCallout">
            <a:avLst>
              <a:gd name="adj1" fmla="val -26954"/>
              <a:gd name="adj2" fmla="val -1486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０番グループの</a:t>
            </a:r>
            <a:endParaRPr lang="en-US" altLang="ja-JP" b="1">
              <a:solidFill>
                <a:schemeClr val="bg1"/>
              </a:solidFill>
            </a:endParaRPr>
          </a:p>
          <a:p>
            <a:pPr algn="ctr"/>
            <a:r>
              <a:rPr kumimoji="1" lang="ja-JP" altLang="en-US" b="1">
                <a:solidFill>
                  <a:schemeClr val="bg1"/>
                </a:solidFill>
              </a:rPr>
              <a:t>アヤメの種類</a:t>
            </a:r>
            <a:endParaRPr kumimoji="1" lang="en-US" altLang="ja-JP" b="1" dirty="0">
              <a:solidFill>
                <a:schemeClr val="bg1"/>
              </a:solidFill>
            </a:endParaRPr>
          </a:p>
        </p:txBody>
      </p:sp>
      <p:sp>
        <p:nvSpPr>
          <p:cNvPr id="11" name="四角形吹き出し 10"/>
          <p:cNvSpPr/>
          <p:nvPr/>
        </p:nvSpPr>
        <p:spPr>
          <a:xfrm>
            <a:off x="3588260" y="3553919"/>
            <a:ext cx="1840302" cy="722850"/>
          </a:xfrm>
          <a:prstGeom prst="wedgeRectCallout">
            <a:avLst>
              <a:gd name="adj1" fmla="val -26954"/>
              <a:gd name="adj2" fmla="val -1486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１番グループの</a:t>
            </a:r>
            <a:endParaRPr lang="en-US" altLang="ja-JP" b="1">
              <a:solidFill>
                <a:schemeClr val="bg1"/>
              </a:solidFill>
            </a:endParaRPr>
          </a:p>
          <a:p>
            <a:pPr algn="ctr"/>
            <a:r>
              <a:rPr kumimoji="1" lang="ja-JP" altLang="en-US" b="1">
                <a:solidFill>
                  <a:schemeClr val="bg1"/>
                </a:solidFill>
              </a:rPr>
              <a:t>アヤメの種類</a:t>
            </a:r>
            <a:endParaRPr kumimoji="1" lang="en-US" altLang="ja-JP" b="1" dirty="0">
              <a:solidFill>
                <a:schemeClr val="bg1"/>
              </a:solidFill>
            </a:endParaRPr>
          </a:p>
        </p:txBody>
      </p:sp>
      <p:sp>
        <p:nvSpPr>
          <p:cNvPr id="12" name="四角形吹き出し 11"/>
          <p:cNvSpPr/>
          <p:nvPr/>
        </p:nvSpPr>
        <p:spPr>
          <a:xfrm>
            <a:off x="6044241" y="3553919"/>
            <a:ext cx="1840302" cy="722850"/>
          </a:xfrm>
          <a:prstGeom prst="wedgeRectCallout">
            <a:avLst>
              <a:gd name="adj1" fmla="val -26954"/>
              <a:gd name="adj2" fmla="val -1486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２番グループの</a:t>
            </a:r>
            <a:endParaRPr lang="en-US" altLang="ja-JP" b="1">
              <a:solidFill>
                <a:schemeClr val="bg1"/>
              </a:solidFill>
            </a:endParaRPr>
          </a:p>
          <a:p>
            <a:pPr algn="ctr"/>
            <a:r>
              <a:rPr kumimoji="1" lang="ja-JP" altLang="en-US" b="1">
                <a:solidFill>
                  <a:schemeClr val="bg1"/>
                </a:solidFill>
              </a:rPr>
              <a:t>アヤメの種類</a:t>
            </a:r>
            <a:endParaRPr kumimoji="1" lang="en-US" altLang="ja-JP" b="1" dirty="0">
              <a:solidFill>
                <a:schemeClr val="bg1"/>
              </a:solidFill>
            </a:endParaRPr>
          </a:p>
        </p:txBody>
      </p:sp>
      <p:sp>
        <p:nvSpPr>
          <p:cNvPr id="13" name="楕円 1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P174</a:t>
            </a:r>
            <a:endParaRPr kumimoji="1" lang="ja-JP" altLang="en-US" b="1" dirty="0"/>
          </a:p>
        </p:txBody>
      </p:sp>
    </p:spTree>
    <p:extLst>
      <p:ext uri="{BB962C8B-B14F-4D97-AF65-F5344CB8AC3E}">
        <p14:creationId xmlns:p14="http://schemas.microsoft.com/office/powerpoint/2010/main" val="2344025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1916614" y="743279"/>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ノード番号０</a:t>
            </a:r>
            <a:endParaRPr kumimoji="1" lang="en-US" altLang="ja-JP" sz="1400" b="1" dirty="0">
              <a:solidFill>
                <a:schemeClr val="tx1"/>
              </a:solidFill>
            </a:endParaRPr>
          </a:p>
          <a:p>
            <a:pPr algn="ctr"/>
            <a:r>
              <a:rPr lang="ja-JP" altLang="en-US" sz="1400" b="1" dirty="0">
                <a:solidFill>
                  <a:schemeClr val="tx1"/>
                </a:solidFill>
              </a:rPr>
              <a:t>花弁幅≦</a:t>
            </a:r>
            <a:r>
              <a:rPr lang="en-US" altLang="ja-JP" sz="1400" b="1" dirty="0">
                <a:solidFill>
                  <a:schemeClr val="tx1"/>
                </a:solidFill>
              </a:rPr>
              <a:t>0.275</a:t>
            </a:r>
            <a:endParaRPr kumimoji="1" lang="ja-JP" altLang="en-US" sz="1400" b="1" dirty="0">
              <a:solidFill>
                <a:schemeClr val="tx1"/>
              </a:solidFill>
            </a:endParaRPr>
          </a:p>
        </p:txBody>
      </p:sp>
      <p:sp>
        <p:nvSpPr>
          <p:cNvPr id="4" name="楕円 3"/>
          <p:cNvSpPr/>
          <p:nvPr/>
        </p:nvSpPr>
        <p:spPr>
          <a:xfrm>
            <a:off x="274721" y="225580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ノード番号１</a:t>
            </a:r>
            <a:endParaRPr kumimoji="1" lang="en-US" altLang="ja-JP" sz="1400" b="1" dirty="0">
              <a:solidFill>
                <a:schemeClr val="tx1"/>
              </a:solidFill>
            </a:endParaRPr>
          </a:p>
          <a:p>
            <a:pPr algn="ctr"/>
            <a:r>
              <a:rPr lang="en-US" altLang="ja-JP" sz="1400" b="1" dirty="0">
                <a:solidFill>
                  <a:schemeClr val="tx1"/>
                </a:solidFill>
              </a:rPr>
              <a:t>Iris-</a:t>
            </a:r>
            <a:r>
              <a:rPr lang="en-US" altLang="ja-JP" sz="1400" b="1" dirty="0" err="1">
                <a:solidFill>
                  <a:schemeClr val="tx1"/>
                </a:solidFill>
              </a:rPr>
              <a:t>setosa</a:t>
            </a:r>
            <a:endParaRPr lang="en-US" altLang="ja-JP" sz="1400" b="1" dirty="0">
              <a:solidFill>
                <a:schemeClr val="tx1"/>
              </a:solidFill>
            </a:endParaRPr>
          </a:p>
        </p:txBody>
      </p:sp>
      <p:sp>
        <p:nvSpPr>
          <p:cNvPr id="5" name="楕円 4"/>
          <p:cNvSpPr/>
          <p:nvPr/>
        </p:nvSpPr>
        <p:spPr>
          <a:xfrm>
            <a:off x="3420487" y="225580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ノード番号２</a:t>
            </a:r>
            <a:endParaRPr kumimoji="1" lang="en-US" altLang="ja-JP" sz="1400" b="1" dirty="0">
              <a:solidFill>
                <a:schemeClr val="tx1"/>
              </a:solidFill>
            </a:endParaRPr>
          </a:p>
          <a:p>
            <a:pPr algn="ctr"/>
            <a:r>
              <a:rPr lang="ja-JP" altLang="en-US" sz="1400" b="1" dirty="0">
                <a:solidFill>
                  <a:schemeClr val="tx1"/>
                </a:solidFill>
              </a:rPr>
              <a:t>花弁幅≦</a:t>
            </a:r>
            <a:r>
              <a:rPr lang="en-US" altLang="ja-JP" sz="1400" b="1" dirty="0">
                <a:solidFill>
                  <a:schemeClr val="tx1"/>
                </a:solidFill>
              </a:rPr>
              <a:t>0.69</a:t>
            </a:r>
            <a:endParaRPr kumimoji="1" lang="ja-JP" altLang="en-US" sz="1400" b="1" dirty="0">
              <a:solidFill>
                <a:schemeClr val="tx1"/>
              </a:solidFill>
            </a:endParaRPr>
          </a:p>
        </p:txBody>
      </p:sp>
      <p:sp>
        <p:nvSpPr>
          <p:cNvPr id="6" name="楕円 5"/>
          <p:cNvSpPr/>
          <p:nvPr/>
        </p:nvSpPr>
        <p:spPr>
          <a:xfrm>
            <a:off x="2011506" y="402134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ノード番号３</a:t>
            </a:r>
            <a:endParaRPr lang="en-US" altLang="ja-JP" sz="1400" b="1" dirty="0">
              <a:solidFill>
                <a:schemeClr val="tx1"/>
              </a:solidFill>
            </a:endParaRPr>
          </a:p>
          <a:p>
            <a:pPr algn="ctr"/>
            <a:r>
              <a:rPr lang="en-US" altLang="ja-JP" sz="1400" b="1" dirty="0">
                <a:solidFill>
                  <a:schemeClr val="tx1"/>
                </a:solidFill>
              </a:rPr>
              <a:t>Iris-</a:t>
            </a:r>
            <a:r>
              <a:rPr lang="en-US" altLang="ja-JP" sz="1400" b="1" dirty="0" err="1">
                <a:solidFill>
                  <a:schemeClr val="tx1"/>
                </a:solidFill>
              </a:rPr>
              <a:t>vesicolor</a:t>
            </a:r>
            <a:endParaRPr lang="en-US" altLang="ja-JP" sz="1400" b="1" dirty="0">
              <a:solidFill>
                <a:schemeClr val="tx1"/>
              </a:solidFill>
            </a:endParaRPr>
          </a:p>
        </p:txBody>
      </p:sp>
      <p:sp>
        <p:nvSpPr>
          <p:cNvPr id="7" name="楕円 6"/>
          <p:cNvSpPr/>
          <p:nvPr/>
        </p:nvSpPr>
        <p:spPr>
          <a:xfrm>
            <a:off x="4871060" y="4021346"/>
            <a:ext cx="2318965" cy="1000664"/>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ノード番号４</a:t>
            </a:r>
            <a:endParaRPr lang="en-US" altLang="ja-JP" sz="1400" b="1" dirty="0">
              <a:solidFill>
                <a:schemeClr val="tx1"/>
              </a:solidFill>
            </a:endParaRPr>
          </a:p>
          <a:p>
            <a:pPr algn="ctr"/>
            <a:r>
              <a:rPr lang="ja-JP" altLang="en-US" sz="1400" b="1" dirty="0">
                <a:solidFill>
                  <a:schemeClr val="tx1"/>
                </a:solidFill>
              </a:rPr>
              <a:t>条件に使う</a:t>
            </a:r>
            <a:endParaRPr lang="en-US" altLang="ja-JP" sz="1400" b="1" dirty="0">
              <a:solidFill>
                <a:schemeClr val="tx1"/>
              </a:solidFill>
            </a:endParaRPr>
          </a:p>
          <a:p>
            <a:pPr algn="ctr"/>
            <a:r>
              <a:rPr lang="en-US" altLang="ja-JP" sz="1400" b="1" dirty="0">
                <a:solidFill>
                  <a:schemeClr val="tx1"/>
                </a:solidFill>
              </a:rPr>
              <a:t>Iris-</a:t>
            </a:r>
            <a:r>
              <a:rPr lang="en-US" altLang="ja-JP" sz="1400" b="1" dirty="0" err="1">
                <a:solidFill>
                  <a:schemeClr val="tx1"/>
                </a:solidFill>
              </a:rPr>
              <a:t>virginica</a:t>
            </a:r>
            <a:endParaRPr lang="ja-JP" altLang="en-US" sz="1400" b="1" dirty="0">
              <a:solidFill>
                <a:schemeClr val="tx1"/>
              </a:solidFill>
            </a:endParaRPr>
          </a:p>
        </p:txBody>
      </p:sp>
      <p:cxnSp>
        <p:nvCxnSpPr>
          <p:cNvPr id="8" name="直線矢印コネクタ 7"/>
          <p:cNvCxnSpPr>
            <a:endCxn id="4" idx="0"/>
          </p:cNvCxnSpPr>
          <p:nvPr/>
        </p:nvCxnSpPr>
        <p:spPr>
          <a:xfrm flipH="1">
            <a:off x="1434204" y="1697584"/>
            <a:ext cx="1093347" cy="55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6" idx="0"/>
          </p:cNvCxnSpPr>
          <p:nvPr/>
        </p:nvCxnSpPr>
        <p:spPr>
          <a:xfrm flipH="1">
            <a:off x="3170989" y="3256470"/>
            <a:ext cx="992119" cy="764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7" idx="0"/>
          </p:cNvCxnSpPr>
          <p:nvPr/>
        </p:nvCxnSpPr>
        <p:spPr>
          <a:xfrm>
            <a:off x="5046464" y="3256470"/>
            <a:ext cx="984079" cy="764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endCxn id="5" idx="0"/>
          </p:cNvCxnSpPr>
          <p:nvPr/>
        </p:nvCxnSpPr>
        <p:spPr>
          <a:xfrm>
            <a:off x="3687034" y="1697584"/>
            <a:ext cx="892936" cy="55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265356" y="1630542"/>
            <a:ext cx="1249745" cy="369332"/>
          </a:xfrm>
          <a:prstGeom prst="rect">
            <a:avLst/>
          </a:prstGeom>
          <a:noFill/>
        </p:spPr>
        <p:txBody>
          <a:bodyPr wrap="square" rtlCol="0">
            <a:spAutoFit/>
          </a:bodyPr>
          <a:lstStyle/>
          <a:p>
            <a:r>
              <a:rPr kumimoji="1" lang="en-US" altLang="ja-JP" b="1" dirty="0"/>
              <a:t>True</a:t>
            </a:r>
            <a:endParaRPr kumimoji="1" lang="ja-JP" altLang="en-US" b="1" dirty="0"/>
          </a:p>
        </p:txBody>
      </p:sp>
      <p:sp>
        <p:nvSpPr>
          <p:cNvPr id="13" name="テキスト ボックス 12"/>
          <p:cNvSpPr txBox="1"/>
          <p:nvPr/>
        </p:nvSpPr>
        <p:spPr>
          <a:xfrm>
            <a:off x="3076096" y="3307750"/>
            <a:ext cx="1249745" cy="369332"/>
          </a:xfrm>
          <a:prstGeom prst="rect">
            <a:avLst/>
          </a:prstGeom>
          <a:noFill/>
        </p:spPr>
        <p:txBody>
          <a:bodyPr wrap="square" rtlCol="0">
            <a:spAutoFit/>
          </a:bodyPr>
          <a:lstStyle/>
          <a:p>
            <a:r>
              <a:rPr kumimoji="1" lang="en-US" altLang="ja-JP" b="1" dirty="0"/>
              <a:t>True</a:t>
            </a:r>
            <a:endParaRPr kumimoji="1" lang="ja-JP" altLang="en-US" b="1" dirty="0"/>
          </a:p>
        </p:txBody>
      </p:sp>
      <p:sp>
        <p:nvSpPr>
          <p:cNvPr id="14" name="テキスト ボックス 13"/>
          <p:cNvSpPr txBox="1"/>
          <p:nvPr/>
        </p:nvSpPr>
        <p:spPr>
          <a:xfrm>
            <a:off x="5405669" y="3307750"/>
            <a:ext cx="1249745" cy="369332"/>
          </a:xfrm>
          <a:prstGeom prst="rect">
            <a:avLst/>
          </a:prstGeom>
          <a:noFill/>
        </p:spPr>
        <p:txBody>
          <a:bodyPr wrap="square" rtlCol="0">
            <a:spAutoFit/>
          </a:bodyPr>
          <a:lstStyle/>
          <a:p>
            <a:r>
              <a:rPr kumimoji="1" lang="en-US" altLang="ja-JP" b="1" dirty="0"/>
              <a:t>False</a:t>
            </a:r>
            <a:endParaRPr kumimoji="1" lang="ja-JP" altLang="en-US" b="1" dirty="0"/>
          </a:p>
        </p:txBody>
      </p:sp>
      <p:sp>
        <p:nvSpPr>
          <p:cNvPr id="15" name="テキスト ボックス 14"/>
          <p:cNvSpPr txBox="1"/>
          <p:nvPr/>
        </p:nvSpPr>
        <p:spPr>
          <a:xfrm>
            <a:off x="4079182" y="1630542"/>
            <a:ext cx="1249745" cy="369332"/>
          </a:xfrm>
          <a:prstGeom prst="rect">
            <a:avLst/>
          </a:prstGeom>
          <a:noFill/>
        </p:spPr>
        <p:txBody>
          <a:bodyPr wrap="square" rtlCol="0">
            <a:spAutoFit/>
          </a:bodyPr>
          <a:lstStyle/>
          <a:p>
            <a:r>
              <a:rPr kumimoji="1" lang="en-US" altLang="ja-JP" b="1" dirty="0"/>
              <a:t>False</a:t>
            </a:r>
            <a:endParaRPr kumimoji="1" lang="ja-JP" altLang="en-US" b="1" dirty="0"/>
          </a:p>
        </p:txBody>
      </p:sp>
      <p:pic>
        <p:nvPicPr>
          <p:cNvPr id="16" name="図 15"/>
          <p:cNvPicPr>
            <a:picLocks noChangeAspect="1"/>
          </p:cNvPicPr>
          <p:nvPr/>
        </p:nvPicPr>
        <p:blipFill>
          <a:blip r:embed="rId2"/>
          <a:stretch>
            <a:fillRect/>
          </a:stretch>
        </p:blipFill>
        <p:spPr>
          <a:xfrm>
            <a:off x="6655414" y="1419312"/>
            <a:ext cx="4939499" cy="2381544"/>
          </a:xfrm>
          <a:prstGeom prst="rect">
            <a:avLst/>
          </a:prstGeom>
        </p:spPr>
      </p:pic>
      <p:sp>
        <p:nvSpPr>
          <p:cNvPr id="17" name="四角形吹き出し 16"/>
          <p:cNvSpPr/>
          <p:nvPr/>
        </p:nvSpPr>
        <p:spPr>
          <a:xfrm>
            <a:off x="5352944" y="639134"/>
            <a:ext cx="1690228" cy="722850"/>
          </a:xfrm>
          <a:prstGeom prst="wedgeRectCallout">
            <a:avLst>
              <a:gd name="adj1" fmla="val 100047"/>
              <a:gd name="adj2" fmla="val 8598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０番グループ</a:t>
            </a:r>
            <a:endParaRPr kumimoji="1" lang="en-US" altLang="ja-JP" b="1" dirty="0">
              <a:solidFill>
                <a:schemeClr val="bg1"/>
              </a:solidFill>
            </a:endParaRPr>
          </a:p>
          <a:p>
            <a:pPr algn="ctr"/>
            <a:r>
              <a:rPr lang="ja-JP" altLang="en-US" b="1" dirty="0">
                <a:solidFill>
                  <a:schemeClr val="bg1"/>
                </a:solidFill>
              </a:rPr>
              <a:t>の数</a:t>
            </a:r>
            <a:endParaRPr kumimoji="1" lang="en-US" altLang="ja-JP" b="1" dirty="0">
              <a:solidFill>
                <a:schemeClr val="bg1"/>
              </a:solidFill>
            </a:endParaRPr>
          </a:p>
        </p:txBody>
      </p:sp>
      <p:sp>
        <p:nvSpPr>
          <p:cNvPr id="18" name="四角形吹き出し 17"/>
          <p:cNvSpPr/>
          <p:nvPr/>
        </p:nvSpPr>
        <p:spPr>
          <a:xfrm>
            <a:off x="7315423" y="360745"/>
            <a:ext cx="1690228" cy="722850"/>
          </a:xfrm>
          <a:prstGeom prst="wedgeRectCallout">
            <a:avLst>
              <a:gd name="adj1" fmla="val 56297"/>
              <a:gd name="adj2" fmla="val 13438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１</a:t>
            </a:r>
            <a:r>
              <a:rPr kumimoji="1" lang="ja-JP" altLang="en-US" b="1" dirty="0">
                <a:solidFill>
                  <a:schemeClr val="bg1"/>
                </a:solidFill>
              </a:rPr>
              <a:t>番グループ</a:t>
            </a:r>
            <a:endParaRPr kumimoji="1" lang="en-US" altLang="ja-JP" b="1" dirty="0">
              <a:solidFill>
                <a:schemeClr val="bg1"/>
              </a:solidFill>
            </a:endParaRPr>
          </a:p>
          <a:p>
            <a:pPr algn="ctr"/>
            <a:r>
              <a:rPr lang="ja-JP" altLang="en-US" b="1" dirty="0">
                <a:solidFill>
                  <a:schemeClr val="bg1"/>
                </a:solidFill>
              </a:rPr>
              <a:t>の数</a:t>
            </a:r>
            <a:endParaRPr kumimoji="1" lang="en-US" altLang="ja-JP" b="1" dirty="0">
              <a:solidFill>
                <a:schemeClr val="bg1"/>
              </a:solidFill>
            </a:endParaRPr>
          </a:p>
        </p:txBody>
      </p:sp>
      <p:sp>
        <p:nvSpPr>
          <p:cNvPr id="19" name="四角形吹き出し 18"/>
          <p:cNvSpPr/>
          <p:nvPr/>
        </p:nvSpPr>
        <p:spPr>
          <a:xfrm>
            <a:off x="9520753" y="520761"/>
            <a:ext cx="1690228" cy="722850"/>
          </a:xfrm>
          <a:prstGeom prst="wedgeRectCallout">
            <a:avLst>
              <a:gd name="adj1" fmla="val -9563"/>
              <a:gd name="adj2" fmla="val 10908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２</a:t>
            </a:r>
            <a:r>
              <a:rPr kumimoji="1" lang="ja-JP" altLang="en-US" b="1" dirty="0">
                <a:solidFill>
                  <a:schemeClr val="bg1"/>
                </a:solidFill>
              </a:rPr>
              <a:t>番グループ</a:t>
            </a:r>
            <a:endParaRPr kumimoji="1" lang="en-US" altLang="ja-JP" b="1" dirty="0">
              <a:solidFill>
                <a:schemeClr val="bg1"/>
              </a:solidFill>
            </a:endParaRPr>
          </a:p>
          <a:p>
            <a:pPr algn="ctr"/>
            <a:r>
              <a:rPr lang="ja-JP" altLang="en-US" b="1" dirty="0">
                <a:solidFill>
                  <a:schemeClr val="bg1"/>
                </a:solidFill>
              </a:rPr>
              <a:t>の数</a:t>
            </a:r>
            <a:endParaRPr kumimoji="1" lang="en-US" altLang="ja-JP" b="1" dirty="0">
              <a:solidFill>
                <a:schemeClr val="bg1"/>
              </a:solidFill>
            </a:endParaRPr>
          </a:p>
        </p:txBody>
      </p:sp>
      <p:pic>
        <p:nvPicPr>
          <p:cNvPr id="22" name="図 21"/>
          <p:cNvPicPr>
            <a:picLocks noChangeAspect="1"/>
          </p:cNvPicPr>
          <p:nvPr/>
        </p:nvPicPr>
        <p:blipFill>
          <a:blip r:embed="rId3"/>
          <a:stretch>
            <a:fillRect/>
          </a:stretch>
        </p:blipFill>
        <p:spPr>
          <a:xfrm>
            <a:off x="1704248" y="5714369"/>
            <a:ext cx="9857278" cy="584380"/>
          </a:xfrm>
          <a:prstGeom prst="rect">
            <a:avLst/>
          </a:prstGeom>
        </p:spPr>
      </p:pic>
      <p:sp>
        <p:nvSpPr>
          <p:cNvPr id="23" name="テキスト ボックス 22"/>
          <p:cNvSpPr txBox="1"/>
          <p:nvPr/>
        </p:nvSpPr>
        <p:spPr>
          <a:xfrm>
            <a:off x="3170988" y="5468811"/>
            <a:ext cx="661057" cy="369332"/>
          </a:xfrm>
          <a:prstGeom prst="rect">
            <a:avLst/>
          </a:prstGeom>
          <a:noFill/>
        </p:spPr>
        <p:txBody>
          <a:bodyPr wrap="square" rtlCol="0">
            <a:spAutoFit/>
          </a:bodyPr>
          <a:lstStyle/>
          <a:p>
            <a:r>
              <a:rPr kumimoji="1" lang="ja-JP" altLang="en-US" b="1" dirty="0"/>
              <a:t>０</a:t>
            </a:r>
          </a:p>
        </p:txBody>
      </p:sp>
      <p:sp>
        <p:nvSpPr>
          <p:cNvPr id="24" name="テキスト ボックス 23"/>
          <p:cNvSpPr txBox="1"/>
          <p:nvPr/>
        </p:nvSpPr>
        <p:spPr>
          <a:xfrm>
            <a:off x="5614946" y="5468811"/>
            <a:ext cx="661057" cy="369332"/>
          </a:xfrm>
          <a:prstGeom prst="rect">
            <a:avLst/>
          </a:prstGeom>
          <a:noFill/>
        </p:spPr>
        <p:txBody>
          <a:bodyPr wrap="square" rtlCol="0">
            <a:spAutoFit/>
          </a:bodyPr>
          <a:lstStyle/>
          <a:p>
            <a:r>
              <a:rPr lang="ja-JP" altLang="en-US" b="1" dirty="0"/>
              <a:t>１</a:t>
            </a:r>
            <a:endParaRPr kumimoji="1" lang="ja-JP" altLang="en-US" b="1" dirty="0"/>
          </a:p>
        </p:txBody>
      </p:sp>
      <p:sp>
        <p:nvSpPr>
          <p:cNvPr id="25" name="テキスト ボックス 24"/>
          <p:cNvSpPr txBox="1"/>
          <p:nvPr/>
        </p:nvSpPr>
        <p:spPr>
          <a:xfrm>
            <a:off x="7969857" y="5468811"/>
            <a:ext cx="661057" cy="369332"/>
          </a:xfrm>
          <a:prstGeom prst="rect">
            <a:avLst/>
          </a:prstGeom>
          <a:noFill/>
        </p:spPr>
        <p:txBody>
          <a:bodyPr wrap="square" rtlCol="0">
            <a:spAutoFit/>
          </a:bodyPr>
          <a:lstStyle/>
          <a:p>
            <a:r>
              <a:rPr kumimoji="1" lang="ja-JP" altLang="en-US" b="1" dirty="0"/>
              <a:t>２</a:t>
            </a:r>
          </a:p>
        </p:txBody>
      </p:sp>
      <p:sp>
        <p:nvSpPr>
          <p:cNvPr id="26" name="テキスト ボックス 25"/>
          <p:cNvSpPr txBox="1"/>
          <p:nvPr/>
        </p:nvSpPr>
        <p:spPr>
          <a:xfrm>
            <a:off x="455764" y="5025835"/>
            <a:ext cx="2496967" cy="646331"/>
          </a:xfrm>
          <a:prstGeom prst="rect">
            <a:avLst/>
          </a:prstGeom>
          <a:solidFill>
            <a:schemeClr val="accent6">
              <a:lumMod val="40000"/>
              <a:lumOff val="60000"/>
            </a:schemeClr>
          </a:solidFill>
        </p:spPr>
        <p:txBody>
          <a:bodyPr wrap="square" rtlCol="0">
            <a:spAutoFit/>
          </a:bodyPr>
          <a:lstStyle/>
          <a:p>
            <a:r>
              <a:rPr kumimoji="1" lang="ja-JP" altLang="en-US" b="1" dirty="0"/>
              <a:t>グループ番号と</a:t>
            </a:r>
            <a:endParaRPr kumimoji="1" lang="en-US" altLang="ja-JP" b="1" dirty="0"/>
          </a:p>
          <a:p>
            <a:r>
              <a:rPr lang="ja-JP" altLang="en-US" b="1" dirty="0"/>
              <a:t>アヤメの種類の対応</a:t>
            </a:r>
            <a:endParaRPr kumimoji="1" lang="ja-JP" altLang="en-US" b="1" dirty="0"/>
          </a:p>
        </p:txBody>
      </p:sp>
      <p:sp>
        <p:nvSpPr>
          <p:cNvPr id="27" name="正方形/長方形 26"/>
          <p:cNvSpPr/>
          <p:nvPr/>
        </p:nvSpPr>
        <p:spPr>
          <a:xfrm>
            <a:off x="7668882" y="1630542"/>
            <a:ext cx="724619" cy="1907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656062" y="1633715"/>
            <a:ext cx="724619" cy="1907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9629812" y="1649286"/>
            <a:ext cx="724619" cy="1907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7479102" y="1736265"/>
            <a:ext cx="3286664" cy="48086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476229" y="2337235"/>
            <a:ext cx="3286664" cy="48086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7481984" y="2946829"/>
            <a:ext cx="3286664" cy="48086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吹き出し 32"/>
          <p:cNvSpPr/>
          <p:nvPr/>
        </p:nvSpPr>
        <p:spPr>
          <a:xfrm>
            <a:off x="5547178" y="1724185"/>
            <a:ext cx="1621685" cy="430839"/>
          </a:xfrm>
          <a:prstGeom prst="wedgeRectCallout">
            <a:avLst>
              <a:gd name="adj1" fmla="val 75578"/>
              <a:gd name="adj2" fmla="val 790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ノード番号１</a:t>
            </a:r>
            <a:endParaRPr kumimoji="1" lang="en-US" altLang="ja-JP" b="1" dirty="0">
              <a:solidFill>
                <a:schemeClr val="bg1"/>
              </a:solidFill>
            </a:endParaRPr>
          </a:p>
        </p:txBody>
      </p:sp>
      <p:sp>
        <p:nvSpPr>
          <p:cNvPr id="34" name="四角形吹き出し 33"/>
          <p:cNvSpPr/>
          <p:nvPr/>
        </p:nvSpPr>
        <p:spPr>
          <a:xfrm>
            <a:off x="5547178" y="2375514"/>
            <a:ext cx="1621685" cy="430839"/>
          </a:xfrm>
          <a:prstGeom prst="wedgeRectCallout">
            <a:avLst>
              <a:gd name="adj1" fmla="val 69726"/>
              <a:gd name="adj2" fmla="val -210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ノード番号３</a:t>
            </a:r>
            <a:endParaRPr kumimoji="1" lang="en-US" altLang="ja-JP" b="1" dirty="0">
              <a:solidFill>
                <a:schemeClr val="bg1"/>
              </a:solidFill>
            </a:endParaRPr>
          </a:p>
        </p:txBody>
      </p:sp>
      <p:sp>
        <p:nvSpPr>
          <p:cNvPr id="35" name="四角形吹き出し 34"/>
          <p:cNvSpPr/>
          <p:nvPr/>
        </p:nvSpPr>
        <p:spPr>
          <a:xfrm>
            <a:off x="5547177" y="2902280"/>
            <a:ext cx="1621685" cy="430839"/>
          </a:xfrm>
          <a:prstGeom prst="wedgeRectCallout">
            <a:avLst>
              <a:gd name="adj1" fmla="val 69726"/>
              <a:gd name="adj2" fmla="val -210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ノード番号４</a:t>
            </a:r>
            <a:endParaRPr kumimoji="1" lang="en-US" altLang="ja-JP" b="1" dirty="0">
              <a:solidFill>
                <a:schemeClr val="bg1"/>
              </a:solidFill>
            </a:endParaRPr>
          </a:p>
        </p:txBody>
      </p:sp>
      <p:sp>
        <p:nvSpPr>
          <p:cNvPr id="2" name="正方形/長方形 1"/>
          <p:cNvSpPr/>
          <p:nvPr/>
        </p:nvSpPr>
        <p:spPr>
          <a:xfrm>
            <a:off x="6632753" y="3922931"/>
            <a:ext cx="1805654" cy="3730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Iris-</a:t>
            </a:r>
            <a:r>
              <a:rPr kumimoji="1" lang="en-US" altLang="ja-JP" b="1" dirty="0" err="1"/>
              <a:t>setosa</a:t>
            </a:r>
            <a:endParaRPr kumimoji="1" lang="ja-JP" altLang="en-US" b="1" dirty="0" err="1"/>
          </a:p>
        </p:txBody>
      </p:sp>
      <p:sp>
        <p:nvSpPr>
          <p:cNvPr id="36" name="正方形/長方形 35"/>
          <p:cNvSpPr/>
          <p:nvPr/>
        </p:nvSpPr>
        <p:spPr>
          <a:xfrm>
            <a:off x="8115544" y="4414013"/>
            <a:ext cx="1805654" cy="3730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Iris-</a:t>
            </a:r>
            <a:r>
              <a:rPr kumimoji="1" lang="en-US" altLang="ja-JP" b="1" dirty="0" err="1"/>
              <a:t>verisicolor</a:t>
            </a:r>
            <a:endParaRPr kumimoji="1" lang="ja-JP" altLang="en-US" b="1" dirty="0" err="1"/>
          </a:p>
        </p:txBody>
      </p:sp>
      <p:sp>
        <p:nvSpPr>
          <p:cNvPr id="37" name="正方形/長方形 36"/>
          <p:cNvSpPr/>
          <p:nvPr/>
        </p:nvSpPr>
        <p:spPr>
          <a:xfrm>
            <a:off x="9595092" y="3935465"/>
            <a:ext cx="1805654" cy="3730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Iris-virginica</a:t>
            </a:r>
            <a:endParaRPr kumimoji="1" lang="ja-JP" altLang="en-US" b="1" dirty="0"/>
          </a:p>
        </p:txBody>
      </p:sp>
      <p:cxnSp>
        <p:nvCxnSpPr>
          <p:cNvPr id="21" name="直線矢印コネクタ 20"/>
          <p:cNvCxnSpPr>
            <a:stCxn id="2" idx="0"/>
            <a:endCxn id="27" idx="2"/>
          </p:cNvCxnSpPr>
          <p:nvPr/>
        </p:nvCxnSpPr>
        <p:spPr>
          <a:xfrm flipV="1">
            <a:off x="7535580" y="3538321"/>
            <a:ext cx="495612" cy="3846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6" idx="0"/>
            <a:endCxn id="28" idx="2"/>
          </p:cNvCxnSpPr>
          <p:nvPr/>
        </p:nvCxnSpPr>
        <p:spPr>
          <a:xfrm flipV="1">
            <a:off x="9018371" y="3541494"/>
            <a:ext cx="1" cy="872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7" idx="0"/>
            <a:endCxn id="29" idx="2"/>
          </p:cNvCxnSpPr>
          <p:nvPr/>
        </p:nvCxnSpPr>
        <p:spPr>
          <a:xfrm flipH="1" flipV="1">
            <a:off x="9992122" y="3557065"/>
            <a:ext cx="505797" cy="378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楕円 3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P174</a:t>
            </a:r>
            <a:endParaRPr kumimoji="1" lang="ja-JP" altLang="en-US" b="1" dirty="0"/>
          </a:p>
        </p:txBody>
      </p:sp>
    </p:spTree>
    <p:extLst>
      <p:ext uri="{BB962C8B-B14F-4D97-AF65-F5344CB8AC3E}">
        <p14:creationId xmlns:p14="http://schemas.microsoft.com/office/powerpoint/2010/main" val="35576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9923" y="1068297"/>
            <a:ext cx="7880752" cy="2308324"/>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描画関数の仕様上、和名の特徴量を英字に直す</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x_train.columns = [</a:t>
            </a:r>
            <a:r>
              <a:rPr lang="en-US" altLang="ja-JP" b="1">
                <a:solidFill>
                  <a:srgbClr val="A31515"/>
                </a:solidFill>
                <a:latin typeface="Courier New" panose="02070309020205020404" pitchFamily="49" charset="0"/>
              </a:rPr>
              <a:t>'gaku_nagasa'</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'gaku_haba'</a:t>
            </a:r>
            <a:r>
              <a:rPr lang="en-US" altLang="ja-JP" b="1">
                <a:solidFill>
                  <a:srgbClr val="000000"/>
                </a:solidFill>
                <a:latin typeface="Courier New" panose="02070309020205020404" pitchFamily="49" charset="0"/>
              </a:rPr>
              <a:t>,</a:t>
            </a:r>
          </a:p>
          <a:p>
            <a:r>
              <a:rPr lang="en-US" altLang="ja-JP" b="1">
                <a:solidFill>
                  <a:srgbClr val="A31515"/>
                </a:solidFill>
                <a:latin typeface="Courier New" panose="02070309020205020404" pitchFamily="49" charset="0"/>
              </a:rPr>
              <a:t>'kaben_nagasa'</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'kaben_haba'</a:t>
            </a:r>
            <a:r>
              <a:rPr lang="en-US" altLang="ja-JP" b="1">
                <a:solidFill>
                  <a:srgbClr val="000000"/>
                </a:solidFill>
                <a:latin typeface="Courier New" panose="02070309020205020404" pitchFamily="49" charset="0"/>
              </a:rPr>
              <a:t>]</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描画関数の利用</a:t>
            </a:r>
            <a:endParaRPr lang="ja-JP" altLang="en-US" b="1">
              <a:solidFill>
                <a:srgbClr val="000000"/>
              </a:solidFill>
              <a:latin typeface="Courier New" panose="02070309020205020404" pitchFamily="49" charset="0"/>
            </a:endParaRPr>
          </a:p>
          <a:p>
            <a:r>
              <a:rPr lang="en-US" altLang="ja-JP" b="1">
                <a:solidFill>
                  <a:srgbClr val="AF00DB"/>
                </a:solidFill>
                <a:latin typeface="Courier New" panose="02070309020205020404" pitchFamily="49" charset="0"/>
              </a:rPr>
              <a:t>from</a:t>
            </a:r>
            <a:r>
              <a:rPr lang="en-US" altLang="ja-JP" b="1">
                <a:solidFill>
                  <a:srgbClr val="000000"/>
                </a:solidFill>
                <a:latin typeface="Courier New" panose="02070309020205020404" pitchFamily="49" charset="0"/>
              </a:rPr>
              <a:t> sklearn.tree </a:t>
            </a:r>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plot_tree</a:t>
            </a:r>
          </a:p>
          <a:p>
            <a:r>
              <a:rPr lang="en-US" altLang="ja-JP" b="1">
                <a:solidFill>
                  <a:srgbClr val="008000"/>
                </a:solidFill>
                <a:latin typeface="Courier New" panose="02070309020205020404" pitchFamily="49" charset="0"/>
              </a:rPr>
              <a:t># plot_tree</a:t>
            </a:r>
            <a:r>
              <a:rPr lang="ja-JP" altLang="en-US" b="1">
                <a:solidFill>
                  <a:srgbClr val="008000"/>
                </a:solidFill>
                <a:latin typeface="Courier New" panose="02070309020205020404" pitchFamily="49" charset="0"/>
              </a:rPr>
              <a:t>関数で決定木を描画</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plot_tree(model, feature_names = x_train.columns,</a:t>
            </a:r>
          </a:p>
          <a:p>
            <a:r>
              <a:rPr lang="en-US" altLang="ja-JP" b="1">
                <a:solidFill>
                  <a:srgbClr val="000000"/>
                </a:solidFill>
                <a:latin typeface="Courier New" panose="02070309020205020404" pitchFamily="49" charset="0"/>
              </a:rPr>
              <a:t>filled = </a:t>
            </a:r>
            <a:r>
              <a:rPr lang="en-US" altLang="ja-JP" b="1">
                <a:solidFill>
                  <a:srgbClr val="0000FF"/>
                </a:solidFill>
                <a:latin typeface="Courier New" panose="02070309020205020404" pitchFamily="49" charset="0"/>
              </a:rPr>
              <a:t>True</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499923" y="698965"/>
            <a:ext cx="7880752"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5-28</a:t>
            </a:r>
            <a:r>
              <a:rPr lang="ja-JP" altLang="en-US" b="1" dirty="0">
                <a:solidFill>
                  <a:srgbClr val="000000"/>
                </a:solidFill>
                <a:latin typeface="Courier New" panose="02070309020205020404" pitchFamily="49" charset="0"/>
              </a:rPr>
              <a:t> </a:t>
            </a:r>
            <a:r>
              <a:rPr lang="en-US" altLang="ja-JP" b="1" dirty="0" err="1">
                <a:solidFill>
                  <a:srgbClr val="000000"/>
                </a:solidFill>
                <a:latin typeface="Courier New" panose="02070309020205020404" pitchFamily="49" charset="0"/>
              </a:rPr>
              <a:t>plot_tree</a:t>
            </a:r>
            <a:r>
              <a:rPr lang="en-US" altLang="ja-JP" b="1" dirty="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関数で簡単に決定木を描画する</a:t>
            </a:r>
            <a:endParaRPr lang="en-US" altLang="ja-JP" b="1" dirty="0">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6352202" y="3128522"/>
            <a:ext cx="5457825" cy="3457575"/>
          </a:xfrm>
          <a:prstGeom prst="rect">
            <a:avLst/>
          </a:prstGeom>
        </p:spPr>
      </p:pic>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P175</a:t>
            </a:r>
            <a:endParaRPr kumimoji="1" lang="ja-JP" altLang="en-US" b="1" dirty="0"/>
          </a:p>
        </p:txBody>
      </p:sp>
    </p:spTree>
    <p:extLst>
      <p:ext uri="{BB962C8B-B14F-4D97-AF65-F5344CB8AC3E}">
        <p14:creationId xmlns:p14="http://schemas.microsoft.com/office/powerpoint/2010/main" val="1191495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385457" y="1413163"/>
            <a:ext cx="2937773"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実習問題➃</a:t>
            </a:r>
            <a:endParaRPr kumimoji="1" lang="ja-JP" altLang="en-US" b="1" dirty="0"/>
          </a:p>
        </p:txBody>
      </p:sp>
      <p:sp>
        <p:nvSpPr>
          <p:cNvPr id="3" name="テキスト ボックス 2"/>
          <p:cNvSpPr txBox="1"/>
          <p:nvPr/>
        </p:nvSpPr>
        <p:spPr>
          <a:xfrm>
            <a:off x="1385457" y="1838037"/>
            <a:ext cx="7629236" cy="923330"/>
          </a:xfrm>
          <a:prstGeom prst="rect">
            <a:avLst/>
          </a:prstGeom>
          <a:solidFill>
            <a:schemeClr val="accent2">
              <a:lumMod val="40000"/>
              <a:lumOff val="60000"/>
            </a:schemeClr>
          </a:solidFill>
        </p:spPr>
        <p:txBody>
          <a:bodyPr wrap="square" rtlCol="0">
            <a:spAutoFit/>
          </a:bodyPr>
          <a:lstStyle/>
          <a:p>
            <a:r>
              <a:rPr lang="ja-JP" altLang="en-US" b="1"/>
              <a:t>ノートブック </a:t>
            </a:r>
            <a:r>
              <a:rPr lang="en-US" altLang="ja-JP" b="1"/>
              <a:t>ml_ex_2_stu.ipynb </a:t>
            </a:r>
            <a:r>
              <a:rPr lang="ja-JP" altLang="en-US" b="1" dirty="0"/>
              <a:t>を</a:t>
            </a:r>
            <a:r>
              <a:rPr lang="en-US" altLang="ja-JP" b="1" dirty="0" err="1"/>
              <a:t>Colab</a:t>
            </a:r>
            <a:r>
              <a:rPr lang="ja-JP" altLang="en-US" b="1" dirty="0"/>
              <a:t>にアップロードし</a:t>
            </a:r>
            <a:endParaRPr lang="en-US" altLang="ja-JP" b="1" dirty="0"/>
          </a:p>
          <a:p>
            <a:r>
              <a:rPr kumimoji="1" lang="ja-JP" altLang="en-US" b="1" dirty="0"/>
              <a:t>問題文とコメントに従ってプログラムを実装して提出してください。</a:t>
            </a:r>
            <a:endParaRPr kumimoji="1" lang="en-US" altLang="ja-JP" b="1" dirty="0"/>
          </a:p>
          <a:p>
            <a:r>
              <a:rPr lang="ja-JP" altLang="en-US" b="1" dirty="0"/>
              <a:t>ファイル名は</a:t>
            </a:r>
            <a:r>
              <a:rPr lang="ja-JP" altLang="en-US" b="1"/>
              <a:t>、</a:t>
            </a:r>
            <a:r>
              <a:rPr lang="en-US" altLang="ja-JP" b="1"/>
              <a:t>ml_ex_2_</a:t>
            </a:r>
            <a:r>
              <a:rPr lang="ja-JP" altLang="en-US" b="1" dirty="0"/>
              <a:t>学校名</a:t>
            </a:r>
            <a:r>
              <a:rPr lang="en-US" altLang="ja-JP" b="1" dirty="0"/>
              <a:t>_</a:t>
            </a:r>
            <a:r>
              <a:rPr lang="ja-JP" altLang="en-US" b="1" dirty="0"/>
              <a:t>氏名</a:t>
            </a:r>
            <a:r>
              <a:rPr lang="en-US" altLang="ja-JP" b="1" dirty="0"/>
              <a:t>.</a:t>
            </a:r>
            <a:r>
              <a:rPr lang="en-US" altLang="ja-JP" b="1" dirty="0" err="1"/>
              <a:t>ipynb</a:t>
            </a:r>
            <a:r>
              <a:rPr lang="en-US" altLang="ja-JP" b="1" dirty="0"/>
              <a:t> </a:t>
            </a:r>
            <a:r>
              <a:rPr lang="ja-JP" altLang="en-US" b="1" dirty="0"/>
              <a:t>とします。</a:t>
            </a:r>
            <a:endParaRPr kumimoji="1" lang="en-US" altLang="ja-JP" b="1" dirty="0"/>
          </a:p>
        </p:txBody>
      </p:sp>
      <p:sp>
        <p:nvSpPr>
          <p:cNvPr id="4" name="ホームベース 3"/>
          <p:cNvSpPr/>
          <p:nvPr/>
        </p:nvSpPr>
        <p:spPr>
          <a:xfrm>
            <a:off x="914401" y="614218"/>
            <a:ext cx="4692072"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機械学習（決定木）実習問題</a:t>
            </a:r>
          </a:p>
        </p:txBody>
      </p:sp>
    </p:spTree>
    <p:extLst>
      <p:ext uri="{BB962C8B-B14F-4D97-AF65-F5344CB8AC3E}">
        <p14:creationId xmlns:p14="http://schemas.microsoft.com/office/powerpoint/2010/main" val="421038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562118"/>
            <a:ext cx="7821433" cy="923330"/>
          </a:xfrm>
          <a:prstGeom prst="rect">
            <a:avLst/>
          </a:prstGeom>
          <a:solidFill>
            <a:schemeClr val="accent4">
              <a:lumMod val="20000"/>
              <a:lumOff val="80000"/>
            </a:schemeClr>
          </a:solidFill>
        </p:spPr>
        <p:txBody>
          <a:bodyPr wrap="square">
            <a:spAutoFit/>
          </a:bodyPr>
          <a:lstStyle/>
          <a:p>
            <a:r>
              <a:rPr lang="ja-JP" altLang="en-US" b="1" dirty="0">
                <a:solidFill>
                  <a:srgbClr val="000000"/>
                </a:solidFill>
                <a:effectLst/>
                <a:latin typeface="Courier New" panose="02070309020205020404" pitchFamily="49" charset="0"/>
              </a:rPr>
              <a:t>・カテゴリーデータの個数集計法</a:t>
            </a:r>
            <a:endParaRPr lang="en-US" altLang="ja-JP" b="1" dirty="0">
              <a:solidFill>
                <a:srgbClr val="000000"/>
              </a:solidFill>
              <a:effectLst/>
              <a:latin typeface="Courier New" panose="02070309020205020404" pitchFamily="49" charset="0"/>
            </a:endParaRPr>
          </a:p>
          <a:p>
            <a:r>
              <a:rPr lang="ja-JP" altLang="en-US" b="1" dirty="0">
                <a:solidFill>
                  <a:srgbClr val="000000"/>
                </a:solidFill>
                <a:latin typeface="Courier New" panose="02070309020205020404" pitchFamily="49" charset="0"/>
              </a:rPr>
              <a:t>・データに欠損があった場合の基本的な対処法</a:t>
            </a:r>
            <a:endParaRPr lang="en-US" altLang="ja-JP" b="1" dirty="0">
              <a:solidFill>
                <a:srgbClr val="000000"/>
              </a:solidFill>
              <a:latin typeface="Courier New" panose="02070309020205020404" pitchFamily="49" charset="0"/>
            </a:endParaRPr>
          </a:p>
          <a:p>
            <a:r>
              <a:rPr lang="ja-JP" altLang="en-US" b="1" dirty="0">
                <a:solidFill>
                  <a:srgbClr val="000000"/>
                </a:solidFill>
                <a:effectLst/>
                <a:latin typeface="Courier New" panose="02070309020205020404" pitchFamily="49" charset="0"/>
              </a:rPr>
              <a:t>・列ごとの代表値（平均値など）の計算法</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1192786"/>
            <a:ext cx="7821433" cy="369332"/>
          </a:xfrm>
          <a:prstGeom prst="rect">
            <a:avLst/>
          </a:prstGeom>
          <a:solidFill>
            <a:schemeClr val="accent6">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 データの準備と前処理</a:t>
            </a:r>
            <a:r>
              <a:rPr lang="en-US" altLang="ja-JP" b="1" dirty="0">
                <a:solidFill>
                  <a:srgbClr val="000000"/>
                </a:solidFill>
                <a:latin typeface="Courier New" panose="02070309020205020404" pitchFamily="49" charset="0"/>
              </a:rPr>
              <a:t> </a:t>
            </a:r>
          </a:p>
        </p:txBody>
      </p:sp>
      <p:sp>
        <p:nvSpPr>
          <p:cNvPr id="4" name="正方形/長方形 3"/>
          <p:cNvSpPr/>
          <p:nvPr/>
        </p:nvSpPr>
        <p:spPr>
          <a:xfrm>
            <a:off x="622852" y="3224112"/>
            <a:ext cx="7821433" cy="646331"/>
          </a:xfrm>
          <a:prstGeom prst="rect">
            <a:avLst/>
          </a:prstGeom>
          <a:solidFill>
            <a:schemeClr val="accent4">
              <a:lumMod val="20000"/>
              <a:lumOff val="80000"/>
            </a:schemeClr>
          </a:solidFill>
        </p:spPr>
        <p:txBody>
          <a:bodyPr wrap="square">
            <a:spAutoFit/>
          </a:bodyPr>
          <a:lstStyle/>
          <a:p>
            <a:r>
              <a:rPr lang="ja-JP" altLang="en-US" b="1" dirty="0">
                <a:solidFill>
                  <a:srgbClr val="000000"/>
                </a:solidFill>
                <a:effectLst/>
                <a:latin typeface="Courier New" panose="02070309020205020404" pitchFamily="49" charset="0"/>
              </a:rPr>
              <a:t>・決定木による分類の概要</a:t>
            </a:r>
            <a:endParaRPr lang="en-US" altLang="ja-JP" b="1" dirty="0">
              <a:solidFill>
                <a:srgbClr val="000000"/>
              </a:solidFill>
              <a:effectLst/>
              <a:latin typeface="Courier New" panose="02070309020205020404" pitchFamily="49" charset="0"/>
            </a:endParaRPr>
          </a:p>
          <a:p>
            <a:r>
              <a:rPr lang="ja-JP" altLang="en-US" b="1" dirty="0">
                <a:solidFill>
                  <a:srgbClr val="000000"/>
                </a:solidFill>
                <a:latin typeface="Courier New" panose="02070309020205020404" pitchFamily="49" charset="0"/>
              </a:rPr>
              <a:t>・</a:t>
            </a:r>
            <a:r>
              <a:rPr lang="en-US" altLang="ja-JP" b="1" dirty="0">
                <a:solidFill>
                  <a:srgbClr val="000000"/>
                </a:solidFill>
                <a:latin typeface="Courier New" panose="02070309020205020404" pitchFamily="49" charset="0"/>
              </a:rPr>
              <a:t>scit-learn </a:t>
            </a:r>
            <a:r>
              <a:rPr lang="ja-JP" altLang="en-US" b="1" dirty="0">
                <a:solidFill>
                  <a:srgbClr val="000000"/>
                </a:solidFill>
                <a:latin typeface="Courier New" panose="02070309020205020404" pitchFamily="49" charset="0"/>
              </a:rPr>
              <a:t>ライブラリによる決定木の学習法</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622852" y="2854780"/>
            <a:ext cx="7821433" cy="369332"/>
          </a:xfrm>
          <a:prstGeom prst="rect">
            <a:avLst/>
          </a:prstGeom>
          <a:solidFill>
            <a:schemeClr val="accent6">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 モデルの学習</a:t>
            </a:r>
            <a:r>
              <a:rPr lang="en-US" altLang="ja-JP" b="1" dirty="0">
                <a:solidFill>
                  <a:srgbClr val="000000"/>
                </a:solidFill>
                <a:latin typeface="Courier New" panose="02070309020205020404" pitchFamily="49" charset="0"/>
              </a:rPr>
              <a:t> </a:t>
            </a:r>
          </a:p>
        </p:txBody>
      </p:sp>
      <p:sp>
        <p:nvSpPr>
          <p:cNvPr id="6" name="正方形/長方形 5"/>
          <p:cNvSpPr/>
          <p:nvPr/>
        </p:nvSpPr>
        <p:spPr>
          <a:xfrm>
            <a:off x="622852" y="4713606"/>
            <a:ext cx="7821433" cy="646331"/>
          </a:xfrm>
          <a:prstGeom prst="rect">
            <a:avLst/>
          </a:prstGeom>
          <a:solidFill>
            <a:schemeClr val="accent4">
              <a:lumMod val="20000"/>
              <a:lumOff val="80000"/>
            </a:schemeClr>
          </a:solidFill>
        </p:spPr>
        <p:txBody>
          <a:bodyPr wrap="square">
            <a:spAutoFit/>
          </a:bodyPr>
          <a:lstStyle/>
          <a:p>
            <a:r>
              <a:rPr lang="ja-JP" altLang="en-US" b="1" dirty="0">
                <a:solidFill>
                  <a:srgbClr val="000000"/>
                </a:solidFill>
                <a:effectLst/>
                <a:latin typeface="Courier New" panose="02070309020205020404" pitchFamily="49" charset="0"/>
              </a:rPr>
              <a:t>・未知の入力データを用いた予測性能の評価法</a:t>
            </a:r>
            <a:endParaRPr lang="en-US" altLang="ja-JP" b="1" dirty="0">
              <a:solidFill>
                <a:srgbClr val="000000"/>
              </a:solidFill>
              <a:effectLst/>
              <a:latin typeface="Courier New" panose="02070309020205020404" pitchFamily="49" charset="0"/>
            </a:endParaRPr>
          </a:p>
          <a:p>
            <a:r>
              <a:rPr lang="ja-JP" altLang="en-US" b="1" dirty="0">
                <a:solidFill>
                  <a:srgbClr val="000000"/>
                </a:solidFill>
                <a:latin typeface="Courier New" panose="02070309020205020404" pitchFamily="49" charset="0"/>
              </a:rPr>
              <a:t>・決定木の図示化</a:t>
            </a:r>
            <a:endParaRPr lang="en-US" altLang="ja-JP" b="1" dirty="0">
              <a:solidFill>
                <a:srgbClr val="000000"/>
              </a:solidFill>
              <a:latin typeface="Courier New" panose="02070309020205020404" pitchFamily="49" charset="0"/>
            </a:endParaRPr>
          </a:p>
        </p:txBody>
      </p:sp>
      <p:sp>
        <p:nvSpPr>
          <p:cNvPr id="7" name="正方形/長方形 6"/>
          <p:cNvSpPr/>
          <p:nvPr/>
        </p:nvSpPr>
        <p:spPr>
          <a:xfrm>
            <a:off x="622852" y="4344274"/>
            <a:ext cx="7821433" cy="369332"/>
          </a:xfrm>
          <a:prstGeom prst="rect">
            <a:avLst/>
          </a:prstGeom>
          <a:solidFill>
            <a:schemeClr val="accent6">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 モデルの評価</a:t>
            </a:r>
            <a:r>
              <a:rPr lang="en-US" altLang="ja-JP" b="1" dirty="0">
                <a:solidFill>
                  <a:srgbClr val="000000"/>
                </a:solidFill>
                <a:latin typeface="Courier New" panose="02070309020205020404" pitchFamily="49" charset="0"/>
              </a:rPr>
              <a:t> </a:t>
            </a:r>
          </a:p>
        </p:txBody>
      </p:sp>
      <p:sp>
        <p:nvSpPr>
          <p:cNvPr id="8" name="下矢印 7"/>
          <p:cNvSpPr/>
          <p:nvPr/>
        </p:nvSpPr>
        <p:spPr>
          <a:xfrm>
            <a:off x="2493819" y="2533018"/>
            <a:ext cx="2105890" cy="37869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2549238" y="3914082"/>
            <a:ext cx="2105890" cy="37869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ホームベース 9"/>
          <p:cNvSpPr/>
          <p:nvPr/>
        </p:nvSpPr>
        <p:spPr>
          <a:xfrm>
            <a:off x="591128" y="344644"/>
            <a:ext cx="4064000" cy="478810"/>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第５章で</a:t>
            </a:r>
            <a:r>
              <a:rPr lang="ja-JP" altLang="en-US" b="1" dirty="0"/>
              <a:t>新しく学ぶ技術・知識</a:t>
            </a:r>
            <a:endParaRPr kumimoji="1" lang="ja-JP" altLang="en-US" b="1" dirty="0"/>
          </a:p>
        </p:txBody>
      </p:sp>
      <p:sp>
        <p:nvSpPr>
          <p:cNvPr id="11" name="楕円 10"/>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P138</a:t>
            </a:r>
            <a:endParaRPr kumimoji="1" lang="ja-JP" altLang="en-US" b="1" dirty="0"/>
          </a:p>
        </p:txBody>
      </p:sp>
    </p:spTree>
    <p:extLst>
      <p:ext uri="{BB962C8B-B14F-4D97-AF65-F5344CB8AC3E}">
        <p14:creationId xmlns:p14="http://schemas.microsoft.com/office/powerpoint/2010/main" val="227222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2199426"/>
            <a:ext cx="7821433" cy="1200329"/>
          </a:xfrm>
          <a:prstGeom prst="rect">
            <a:avLst/>
          </a:prstGeom>
          <a:solidFill>
            <a:schemeClr val="accent4">
              <a:lumMod val="20000"/>
              <a:lumOff val="80000"/>
            </a:schemeClr>
          </a:solidFill>
        </p:spPr>
        <p:txBody>
          <a:bodyPr wrap="square">
            <a:spAutoFit/>
          </a:bodyPr>
          <a:lstStyle/>
          <a:p>
            <a:r>
              <a:rPr lang="en-US" altLang="ja-JP" b="1" dirty="0">
                <a:solidFill>
                  <a:srgbClr val="AF00DB"/>
                </a:solidFill>
                <a:effectLst/>
                <a:latin typeface="Courier New" panose="02070309020205020404" pitchFamily="49" charset="0"/>
              </a:rPr>
              <a:t>import</a:t>
            </a:r>
            <a:r>
              <a:rPr lang="ja-JP" altLang="en-US" b="1" dirty="0">
                <a:solidFill>
                  <a:srgbClr val="000000"/>
                </a:solidFill>
                <a:effectLst/>
                <a:latin typeface="Courier New" panose="02070309020205020404" pitchFamily="49" charset="0"/>
              </a:rPr>
              <a:t> </a:t>
            </a:r>
            <a:r>
              <a:rPr lang="en-US" altLang="ja-JP" b="1" dirty="0">
                <a:solidFill>
                  <a:srgbClr val="000000"/>
                </a:solidFill>
                <a:effectLst/>
                <a:latin typeface="Courier New" panose="02070309020205020404" pitchFamily="49" charset="0"/>
              </a:rPr>
              <a:t>pandas </a:t>
            </a:r>
            <a:r>
              <a:rPr lang="en-US" altLang="ja-JP" b="1" dirty="0">
                <a:solidFill>
                  <a:srgbClr val="AF00DB"/>
                </a:solidFill>
                <a:effectLst/>
                <a:latin typeface="Courier New" panose="02070309020205020404" pitchFamily="49" charset="0"/>
              </a:rPr>
              <a:t>as</a:t>
            </a:r>
            <a:r>
              <a:rPr lang="ja-JP" altLang="en-US" b="1" dirty="0">
                <a:solidFill>
                  <a:srgbClr val="000000"/>
                </a:solidFill>
                <a:effectLst/>
                <a:latin typeface="Courier New" panose="02070309020205020404" pitchFamily="49" charset="0"/>
              </a:rPr>
              <a:t> </a:t>
            </a:r>
            <a:r>
              <a:rPr lang="en-US" altLang="ja-JP" b="1" dirty="0">
                <a:solidFill>
                  <a:srgbClr val="000000"/>
                </a:solidFill>
                <a:effectLst/>
                <a:latin typeface="Courier New" panose="02070309020205020404" pitchFamily="49" charset="0"/>
              </a:rPr>
              <a:t>pd </a:t>
            </a:r>
            <a:r>
              <a:rPr lang="en-US" altLang="ja-JP" b="1" dirty="0">
                <a:solidFill>
                  <a:srgbClr val="008000"/>
                </a:solidFill>
                <a:effectLst/>
                <a:latin typeface="Courier New" panose="02070309020205020404" pitchFamily="49" charset="0"/>
              </a:rPr>
              <a:t># pandas</a:t>
            </a:r>
            <a:r>
              <a:rPr lang="ja-JP" altLang="en-US" b="1" dirty="0">
                <a:solidFill>
                  <a:srgbClr val="008000"/>
                </a:solidFill>
                <a:effectLst/>
                <a:latin typeface="Courier New" panose="02070309020205020404" pitchFamily="49" charset="0"/>
              </a:rPr>
              <a:t>のインポート</a:t>
            </a:r>
            <a:endParaRPr lang="ja-JP" altLang="en-US" b="1" dirty="0">
              <a:solidFill>
                <a:srgbClr val="000000"/>
              </a:solidFill>
              <a:effectLst/>
              <a:latin typeface="Courier New" panose="02070309020205020404" pitchFamily="49" charset="0"/>
            </a:endParaRPr>
          </a:p>
          <a:p>
            <a:r>
              <a:rPr lang="en-US" altLang="ja-JP" b="1" dirty="0">
                <a:solidFill>
                  <a:srgbClr val="008000"/>
                </a:solidFill>
                <a:effectLst/>
                <a:latin typeface="Courier New" panose="02070309020205020404" pitchFamily="49" charset="0"/>
              </a:rPr>
              <a:t># iris</a:t>
            </a:r>
            <a:r>
              <a:rPr lang="ja-JP" altLang="en-US" b="1" dirty="0">
                <a:solidFill>
                  <a:srgbClr val="008000"/>
                </a:solidFill>
                <a:effectLst/>
                <a:latin typeface="Courier New" panose="02070309020205020404" pitchFamily="49" charset="0"/>
              </a:rPr>
              <a:t>ファイルを読み込んで、データフレームに変換</a:t>
            </a:r>
            <a:endParaRPr lang="ja-JP" altLang="en-US" b="1" dirty="0">
              <a:solidFill>
                <a:srgbClr val="000000"/>
              </a:solidFill>
              <a:effectLst/>
              <a:latin typeface="Courier New" panose="02070309020205020404" pitchFamily="49" charset="0"/>
            </a:endParaRPr>
          </a:p>
          <a:p>
            <a:r>
              <a:rPr lang="en-US" altLang="ja-JP" b="1" dirty="0">
                <a:solidFill>
                  <a:srgbClr val="000000"/>
                </a:solidFill>
                <a:effectLst/>
                <a:latin typeface="Courier New" panose="02070309020205020404" pitchFamily="49" charset="0"/>
              </a:rPr>
              <a:t>df = pd.read_csv(</a:t>
            </a:r>
            <a:r>
              <a:rPr lang="en-US" altLang="ja-JP" b="1" dirty="0">
                <a:solidFill>
                  <a:srgbClr val="A31515"/>
                </a:solidFill>
                <a:effectLst/>
                <a:latin typeface="Courier New" panose="02070309020205020404" pitchFamily="49" charset="0"/>
              </a:rPr>
              <a:t>'iris.csv'</a:t>
            </a:r>
            <a:r>
              <a:rPr lang="en-US" altLang="ja-JP" b="1" dirty="0">
                <a:solidFill>
                  <a:srgbClr val="000000"/>
                </a:solidFill>
                <a:effectLst/>
                <a:latin typeface="Courier New" panose="02070309020205020404" pitchFamily="49" charset="0"/>
              </a:rPr>
              <a:t>)</a:t>
            </a:r>
          </a:p>
          <a:p>
            <a:r>
              <a:rPr lang="en-US" altLang="ja-JP" b="1" dirty="0">
                <a:solidFill>
                  <a:srgbClr val="000000"/>
                </a:solidFill>
                <a:effectLst/>
                <a:latin typeface="Courier New" panose="02070309020205020404" pitchFamily="49" charset="0"/>
              </a:rPr>
              <a:t>df.head(</a:t>
            </a:r>
            <a:r>
              <a:rPr lang="en-US" altLang="ja-JP" b="1" dirty="0">
                <a:solidFill>
                  <a:srgbClr val="09885A"/>
                </a:solidFill>
                <a:effectLst/>
                <a:latin typeface="Courier New" panose="02070309020205020404" pitchFamily="49" charset="0"/>
              </a:rPr>
              <a:t>3</a:t>
            </a:r>
            <a:r>
              <a:rPr lang="en-US" altLang="ja-JP" b="1" dirty="0">
                <a:solidFill>
                  <a:srgbClr val="000000"/>
                </a:solidFill>
                <a:effectLst/>
                <a:latin typeface="Courier New" panose="02070309020205020404" pitchFamily="49" charset="0"/>
              </a:rPr>
              <a:t>) </a:t>
            </a:r>
            <a:r>
              <a:rPr lang="en-US" altLang="ja-JP" b="1" dirty="0">
                <a:solidFill>
                  <a:srgbClr val="008000"/>
                </a:solidFill>
                <a:effectLst/>
                <a:latin typeface="Courier New" panose="02070309020205020404" pitchFamily="49" charset="0"/>
              </a:rPr>
              <a:t># </a:t>
            </a:r>
            <a:r>
              <a:rPr lang="ja-JP" altLang="en-US" b="1" dirty="0">
                <a:solidFill>
                  <a:srgbClr val="008000"/>
                </a:solidFill>
                <a:effectLst/>
                <a:latin typeface="Courier New" panose="02070309020205020404" pitchFamily="49" charset="0"/>
              </a:rPr>
              <a:t>上位</a:t>
            </a:r>
            <a:r>
              <a:rPr lang="en-US" altLang="ja-JP" b="1" dirty="0">
                <a:solidFill>
                  <a:srgbClr val="008000"/>
                </a:solidFill>
                <a:effectLst/>
                <a:latin typeface="Courier New" panose="02070309020205020404" pitchFamily="49" charset="0"/>
              </a:rPr>
              <a:t>3</a:t>
            </a:r>
            <a:r>
              <a:rPr lang="ja-JP" altLang="en-US" b="1" dirty="0">
                <a:solidFill>
                  <a:srgbClr val="008000"/>
                </a:solidFill>
                <a:effectLst/>
                <a:latin typeface="Courier New" panose="02070309020205020404" pitchFamily="49" charset="0"/>
              </a:rPr>
              <a:t>件の表示</a:t>
            </a:r>
            <a:endParaRPr lang="ja-JP" altLang="en-US" b="1" dirty="0">
              <a:solidFill>
                <a:srgbClr val="000000"/>
              </a:solidFill>
              <a:effectLst/>
              <a:latin typeface="Courier New" panose="02070309020205020404" pitchFamily="49" charset="0"/>
            </a:endParaRPr>
          </a:p>
        </p:txBody>
      </p:sp>
      <p:sp>
        <p:nvSpPr>
          <p:cNvPr id="3" name="正方形/長方形 2"/>
          <p:cNvSpPr/>
          <p:nvPr/>
        </p:nvSpPr>
        <p:spPr>
          <a:xfrm>
            <a:off x="622852" y="1830094"/>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5-1 </a:t>
            </a:r>
            <a:r>
              <a:rPr lang="ja-JP" altLang="en-US" b="1" dirty="0">
                <a:solidFill>
                  <a:srgbClr val="000000"/>
                </a:solidFill>
                <a:latin typeface="Courier New" panose="02070309020205020404" pitchFamily="49" charset="0"/>
              </a:rPr>
              <a:t>データフレームの作成</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2" y="4064651"/>
            <a:ext cx="6051196" cy="1762848"/>
          </a:xfrm>
          <a:prstGeom prst="rect">
            <a:avLst/>
          </a:prstGeom>
        </p:spPr>
      </p:pic>
      <p:sp>
        <p:nvSpPr>
          <p:cNvPr id="5" name="ホームベース 4"/>
          <p:cNvSpPr/>
          <p:nvPr/>
        </p:nvSpPr>
        <p:spPr>
          <a:xfrm>
            <a:off x="443345" y="37115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a:t>
            </a:r>
            <a:endParaRPr kumimoji="1" lang="ja-JP" altLang="en-US" b="1" dirty="0"/>
          </a:p>
        </p:txBody>
      </p:sp>
      <p:sp>
        <p:nvSpPr>
          <p:cNvPr id="6" name="山形 5"/>
          <p:cNvSpPr/>
          <p:nvPr/>
        </p:nvSpPr>
        <p:spPr>
          <a:xfrm>
            <a:off x="1782613" y="37115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データの前処理</a:t>
            </a:r>
          </a:p>
        </p:txBody>
      </p:sp>
      <p:sp>
        <p:nvSpPr>
          <p:cNvPr id="7" name="山形 6"/>
          <p:cNvSpPr/>
          <p:nvPr/>
        </p:nvSpPr>
        <p:spPr>
          <a:xfrm>
            <a:off x="5694213" y="37115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P139</a:t>
            </a:r>
            <a:r>
              <a:rPr kumimoji="1" lang="ja-JP" altLang="en-US" b="1" dirty="0">
                <a:solidFill>
                  <a:schemeClr val="bg1"/>
                </a:solidFill>
              </a:rPr>
              <a:t>～</a:t>
            </a:r>
            <a:r>
              <a:rPr kumimoji="1" lang="en-US" altLang="ja-JP" b="1" dirty="0">
                <a:solidFill>
                  <a:schemeClr val="bg1"/>
                </a:solidFill>
              </a:rPr>
              <a:t>P154</a:t>
            </a:r>
            <a:endParaRPr kumimoji="1" lang="ja-JP" altLang="en-US" b="1" dirty="0">
              <a:solidFill>
                <a:schemeClr val="bg1"/>
              </a:solidFill>
            </a:endParaRPr>
          </a:p>
        </p:txBody>
      </p:sp>
      <p:sp>
        <p:nvSpPr>
          <p:cNvPr id="8" name="正方形/長方形 7"/>
          <p:cNvSpPr/>
          <p:nvPr/>
        </p:nvSpPr>
        <p:spPr>
          <a:xfrm>
            <a:off x="622852" y="356588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ホームベース 8"/>
          <p:cNvSpPr/>
          <p:nvPr/>
        </p:nvSpPr>
        <p:spPr>
          <a:xfrm>
            <a:off x="443345" y="924931"/>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５．２．１</a:t>
            </a:r>
            <a:endParaRPr kumimoji="1" lang="ja-JP" altLang="en-US" b="1" dirty="0"/>
          </a:p>
        </p:txBody>
      </p:sp>
      <p:sp>
        <p:nvSpPr>
          <p:cNvPr id="10" name="山形 9"/>
          <p:cNvSpPr/>
          <p:nvPr/>
        </p:nvSpPr>
        <p:spPr>
          <a:xfrm>
            <a:off x="1782613" y="924931"/>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CSV</a:t>
            </a:r>
            <a:r>
              <a:rPr kumimoji="1" lang="ja-JP" altLang="en-US" b="1" dirty="0">
                <a:solidFill>
                  <a:schemeClr val="bg1"/>
                </a:solidFill>
              </a:rPr>
              <a:t>ファイルの読み込み</a:t>
            </a:r>
          </a:p>
        </p:txBody>
      </p:sp>
      <p:sp>
        <p:nvSpPr>
          <p:cNvPr id="11" name="山形 10"/>
          <p:cNvSpPr/>
          <p:nvPr/>
        </p:nvSpPr>
        <p:spPr>
          <a:xfrm>
            <a:off x="5694213" y="924931"/>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P139</a:t>
            </a:r>
            <a:endParaRPr kumimoji="1" lang="ja-JP" altLang="en-US" b="1" dirty="0">
              <a:solidFill>
                <a:schemeClr val="bg1"/>
              </a:solidFill>
            </a:endParaRPr>
          </a:p>
        </p:txBody>
      </p:sp>
      <p:sp>
        <p:nvSpPr>
          <p:cNvPr id="12" name="楕円 1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P139</a:t>
            </a:r>
            <a:endParaRPr kumimoji="1" lang="ja-JP" altLang="en-US" b="1" dirty="0"/>
          </a:p>
        </p:txBody>
      </p:sp>
    </p:spTree>
    <p:extLst>
      <p:ext uri="{BB962C8B-B14F-4D97-AF65-F5344CB8AC3E}">
        <p14:creationId xmlns:p14="http://schemas.microsoft.com/office/powerpoint/2010/main" val="398968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857683"/>
            <a:ext cx="7821433" cy="369332"/>
          </a:xfrm>
          <a:prstGeom prst="rect">
            <a:avLst/>
          </a:prstGeom>
          <a:solidFill>
            <a:schemeClr val="accent4">
              <a:lumMod val="20000"/>
              <a:lumOff val="80000"/>
            </a:schemeClr>
          </a:solidFill>
        </p:spPr>
        <p:txBody>
          <a:bodyPr wrap="square">
            <a:spAutoFit/>
          </a:bodyPr>
          <a:lstStyle/>
          <a:p>
            <a:r>
              <a:rPr lang="en-US" altLang="ja-JP" b="1" dirty="0">
                <a:solidFill>
                  <a:srgbClr val="000000"/>
                </a:solidFill>
                <a:latin typeface="Courier New" panose="02070309020205020404" pitchFamily="49" charset="0"/>
              </a:rPr>
              <a:t>df[</a:t>
            </a:r>
            <a:r>
              <a:rPr lang="en-US" altLang="ja-JP" b="1" dirty="0">
                <a:solidFill>
                  <a:srgbClr val="A31515"/>
                </a:solidFill>
                <a:latin typeface="Courier New" panose="02070309020205020404" pitchFamily="49" charset="0"/>
              </a:rPr>
              <a:t>'</a:t>
            </a:r>
            <a:r>
              <a:rPr lang="ja-JP" altLang="en-US" b="1" dirty="0">
                <a:solidFill>
                  <a:srgbClr val="A31515"/>
                </a:solidFill>
                <a:latin typeface="Courier New" panose="02070309020205020404" pitchFamily="49" charset="0"/>
              </a:rPr>
              <a:t>種類</a:t>
            </a:r>
            <a:r>
              <a:rPr lang="en-US" altLang="ja-JP" b="1" dirty="0">
                <a:solidFill>
                  <a:srgbClr val="A31515"/>
                </a:solidFill>
                <a:latin typeface="Courier New" panose="02070309020205020404" pitchFamily="49" charset="0"/>
              </a:rPr>
              <a:t>'</a:t>
            </a:r>
            <a:r>
              <a:rPr lang="en-US" altLang="ja-JP" b="1" dirty="0">
                <a:solidFill>
                  <a:srgbClr val="000000"/>
                </a:solidFill>
                <a:latin typeface="Courier New" panose="02070309020205020404" pitchFamily="49" charset="0"/>
              </a:rPr>
              <a:t>].unique()</a:t>
            </a:r>
            <a:endParaRPr lang="en-US" altLang="ja-JP" b="1" dirty="0">
              <a:solidFill>
                <a:srgbClr val="000000"/>
              </a:solidFill>
              <a:effectLst/>
              <a:latin typeface="Courier New" panose="02070309020205020404" pitchFamily="49" charset="0"/>
            </a:endParaRPr>
          </a:p>
        </p:txBody>
      </p:sp>
      <p:sp>
        <p:nvSpPr>
          <p:cNvPr id="3" name="正方形/長方形 2"/>
          <p:cNvSpPr/>
          <p:nvPr/>
        </p:nvSpPr>
        <p:spPr>
          <a:xfrm>
            <a:off x="622852" y="1488351"/>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5-2 unique </a:t>
            </a:r>
            <a:r>
              <a:rPr lang="ja-JP" altLang="en-US" b="1" dirty="0">
                <a:solidFill>
                  <a:srgbClr val="000000"/>
                </a:solidFill>
                <a:latin typeface="Courier New" panose="02070309020205020404" pitchFamily="49" charset="0"/>
              </a:rPr>
              <a:t>メソッドで種類列の値を確認</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2" y="3018104"/>
            <a:ext cx="7569489" cy="404826"/>
          </a:xfrm>
          <a:prstGeom prst="rect">
            <a:avLst/>
          </a:prstGeom>
        </p:spPr>
      </p:pic>
      <p:sp>
        <p:nvSpPr>
          <p:cNvPr id="7" name="正方形/長方形 6"/>
          <p:cNvSpPr/>
          <p:nvPr/>
        </p:nvSpPr>
        <p:spPr>
          <a:xfrm>
            <a:off x="622852" y="4179341"/>
            <a:ext cx="7821433"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syurui = 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種類</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].unique()</a:t>
            </a:r>
          </a:p>
          <a:p>
            <a:r>
              <a:rPr lang="en-US" altLang="ja-JP" b="1">
                <a:solidFill>
                  <a:srgbClr val="000000"/>
                </a:solidFill>
                <a:latin typeface="Courier New" panose="02070309020205020404" pitchFamily="49" charset="0"/>
              </a:rPr>
              <a:t>syurui[</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8" name="正方形/長方形 7"/>
          <p:cNvSpPr/>
          <p:nvPr/>
        </p:nvSpPr>
        <p:spPr>
          <a:xfrm>
            <a:off x="622852" y="3810009"/>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5-3 array </a:t>
            </a:r>
            <a:r>
              <a:rPr lang="ja-JP" altLang="en-US" b="1" dirty="0">
                <a:solidFill>
                  <a:srgbClr val="000000"/>
                </a:solidFill>
                <a:latin typeface="Courier New" panose="02070309020205020404" pitchFamily="49" charset="0"/>
              </a:rPr>
              <a:t>型の特定要素を参照</a:t>
            </a:r>
            <a:r>
              <a:rPr lang="en-US" altLang="ja-JP" b="1" dirty="0">
                <a:solidFill>
                  <a:srgbClr val="000000"/>
                </a:solidFill>
                <a:latin typeface="Courier New" panose="02070309020205020404" pitchFamily="49" charset="0"/>
              </a:rPr>
              <a:t> </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0" y="5489725"/>
            <a:ext cx="2014697" cy="468328"/>
          </a:xfrm>
          <a:prstGeom prst="rect">
            <a:avLst/>
          </a:prstGeom>
        </p:spPr>
      </p:pic>
      <p:sp>
        <p:nvSpPr>
          <p:cNvPr id="10" name="正方形/長方形 9"/>
          <p:cNvSpPr/>
          <p:nvPr/>
        </p:nvSpPr>
        <p:spPr>
          <a:xfrm>
            <a:off x="622852" y="495507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1" name="正方形/長方形 10"/>
          <p:cNvSpPr/>
          <p:nvPr/>
        </p:nvSpPr>
        <p:spPr>
          <a:xfrm>
            <a:off x="628290" y="228278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2" name="四角形吹き出し 11"/>
          <p:cNvSpPr/>
          <p:nvPr/>
        </p:nvSpPr>
        <p:spPr>
          <a:xfrm>
            <a:off x="6179127" y="1191038"/>
            <a:ext cx="4747491" cy="840960"/>
          </a:xfrm>
          <a:prstGeom prst="wedgeRectCallout">
            <a:avLst>
              <a:gd name="adj1" fmla="val -110272"/>
              <a:gd name="adj2" fmla="val 5354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「種類」列から、重複を取り除いたデータを抽出</a:t>
            </a: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343" y="5158275"/>
            <a:ext cx="7569489" cy="404826"/>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596" y="6120026"/>
            <a:ext cx="2014697" cy="468328"/>
          </a:xfrm>
          <a:prstGeom prst="rect">
            <a:avLst/>
          </a:prstGeom>
        </p:spPr>
      </p:pic>
      <p:sp>
        <p:nvSpPr>
          <p:cNvPr id="5" name="正方形/長方形 4"/>
          <p:cNvSpPr/>
          <p:nvPr/>
        </p:nvSpPr>
        <p:spPr>
          <a:xfrm>
            <a:off x="4886038" y="5176113"/>
            <a:ext cx="1339270" cy="3869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5218545" y="5696781"/>
            <a:ext cx="544945" cy="48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endCxn id="13" idx="1"/>
          </p:cNvCxnSpPr>
          <p:nvPr/>
        </p:nvCxnSpPr>
        <p:spPr>
          <a:xfrm>
            <a:off x="3500582" y="4461161"/>
            <a:ext cx="599761" cy="899527"/>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976582" y="4682833"/>
            <a:ext cx="2669309" cy="158865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ホームベース 25"/>
          <p:cNvSpPr/>
          <p:nvPr/>
        </p:nvSpPr>
        <p:spPr>
          <a:xfrm>
            <a:off x="467990" y="387426"/>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５．２．２</a:t>
            </a:r>
            <a:endParaRPr kumimoji="1" lang="ja-JP" altLang="en-US" b="1" dirty="0"/>
          </a:p>
        </p:txBody>
      </p:sp>
      <p:sp>
        <p:nvSpPr>
          <p:cNvPr id="27" name="山形 26"/>
          <p:cNvSpPr/>
          <p:nvPr/>
        </p:nvSpPr>
        <p:spPr>
          <a:xfrm>
            <a:off x="1807258" y="387426"/>
            <a:ext cx="4999942"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正解データの確認（文字データの集計）</a:t>
            </a:r>
          </a:p>
        </p:txBody>
      </p:sp>
      <p:sp>
        <p:nvSpPr>
          <p:cNvPr id="28" name="山形 27"/>
          <p:cNvSpPr/>
          <p:nvPr/>
        </p:nvSpPr>
        <p:spPr>
          <a:xfrm>
            <a:off x="6651734" y="387426"/>
            <a:ext cx="2267532"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P140</a:t>
            </a:r>
            <a:r>
              <a:rPr kumimoji="1" lang="ja-JP" altLang="en-US" b="1" dirty="0">
                <a:solidFill>
                  <a:schemeClr val="bg1"/>
                </a:solidFill>
              </a:rPr>
              <a:t>～</a:t>
            </a:r>
            <a:r>
              <a:rPr kumimoji="1" lang="en-US" altLang="ja-JP" b="1" dirty="0">
                <a:solidFill>
                  <a:schemeClr val="bg1"/>
                </a:solidFill>
              </a:rPr>
              <a:t>P141</a:t>
            </a:r>
            <a:endParaRPr kumimoji="1" lang="ja-JP" altLang="en-US" b="1" dirty="0">
              <a:solidFill>
                <a:schemeClr val="bg1"/>
              </a:solidFill>
            </a:endParaRPr>
          </a:p>
        </p:txBody>
      </p:sp>
      <p:sp>
        <p:nvSpPr>
          <p:cNvPr id="20" name="楕円 1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P140</a:t>
            </a:r>
            <a:endParaRPr kumimoji="1" lang="ja-JP" altLang="en-US" b="1" dirty="0"/>
          </a:p>
        </p:txBody>
      </p:sp>
    </p:spTree>
    <p:extLst>
      <p:ext uri="{BB962C8B-B14F-4D97-AF65-F5344CB8AC3E}">
        <p14:creationId xmlns:p14="http://schemas.microsoft.com/office/powerpoint/2010/main" val="76100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30803" y="1179616"/>
            <a:ext cx="7821433"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種類</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].value_counts()</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30803" y="810284"/>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a:solidFill>
                  <a:srgbClr val="000000"/>
                </a:solidFill>
                <a:latin typeface="Courier New" panose="02070309020205020404" pitchFamily="49" charset="0"/>
              </a:rPr>
              <a:t>5-4 value_counts </a:t>
            </a:r>
            <a:r>
              <a:rPr lang="ja-JP" altLang="en-US" b="1" dirty="0">
                <a:solidFill>
                  <a:srgbClr val="000000"/>
                </a:solidFill>
                <a:latin typeface="Courier New" panose="02070309020205020404" pitchFamily="49" charset="0"/>
              </a:rPr>
              <a:t>メソッドでデータの出現回数をカウント</a:t>
            </a:r>
            <a:r>
              <a:rPr lang="en-US" altLang="ja-JP" b="1" dirty="0">
                <a:solidFill>
                  <a:srgbClr val="000000"/>
                </a:solidFill>
                <a:latin typeface="Courier New" panose="02070309020205020404" pitchFamily="49" charset="0"/>
              </a:rPr>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03" y="2415345"/>
            <a:ext cx="3673054" cy="1441198"/>
          </a:xfrm>
          <a:prstGeom prst="rect">
            <a:avLst/>
          </a:prstGeom>
        </p:spPr>
      </p:pic>
      <p:sp>
        <p:nvSpPr>
          <p:cNvPr id="5" name="正方形/長方形 4"/>
          <p:cNvSpPr/>
          <p:nvPr/>
        </p:nvSpPr>
        <p:spPr>
          <a:xfrm>
            <a:off x="630803" y="186581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a:t>P141</a:t>
            </a:r>
            <a:endParaRPr kumimoji="1" lang="ja-JP" altLang="en-US" b="1" dirty="0"/>
          </a:p>
        </p:txBody>
      </p:sp>
    </p:spTree>
    <p:extLst>
      <p:ext uri="{BB962C8B-B14F-4D97-AF65-F5344CB8AC3E}">
        <p14:creationId xmlns:p14="http://schemas.microsoft.com/office/powerpoint/2010/main" val="24999235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CF5F5-C523-4D6B-923F-3A2700D266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36ADD1-BCDB-44B7-B50B-13FE2307AF0E}"/>
</file>

<file path=customXml/itemProps3.xml><?xml version="1.0" encoding="utf-8"?>
<ds:datastoreItem xmlns:ds="http://schemas.openxmlformats.org/officeDocument/2006/customXml" ds:itemID="{7E2EF475-85C7-4797-BA12-02B20849EC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2807</TotalTime>
  <Words>3050</Words>
  <Application>Microsoft Office PowerPoint</Application>
  <PresentationFormat>ワイド画面</PresentationFormat>
  <Paragraphs>800</Paragraphs>
  <Slides>53</Slides>
  <Notes>0</Notes>
  <HiddenSlides>0</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Office テーマ</vt:lpstr>
      <vt:lpstr>機械学習 分類１：アヤメの判別</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 分類１：アヤメの判別</dc:title>
  <dc:creator>武田 陽一郎</dc:creator>
  <cp:lastModifiedBy>武田 陽一郎</cp:lastModifiedBy>
  <cp:revision>141</cp:revision>
  <dcterms:created xsi:type="dcterms:W3CDTF">2021-11-10T08:47:54Z</dcterms:created>
  <dcterms:modified xsi:type="dcterms:W3CDTF">2022-01-18T04:28:26Z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