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7" r:id="rId40"/>
    <p:sldId id="299" r:id="rId41"/>
    <p:sldId id="300" r:id="rId42"/>
    <p:sldId id="308" r:id="rId43"/>
    <p:sldId id="302" r:id="rId44"/>
    <p:sldId id="303" r:id="rId45"/>
    <p:sldId id="304" r:id="rId46"/>
    <p:sldId id="309" r:id="rId47"/>
    <p:sldId id="305" r:id="rId48"/>
    <p:sldId id="310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94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2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59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9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93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09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83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2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6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6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A577-35DE-483B-9653-4C7F39160B2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3B0E-C3CC-40AE-A4CA-AAD684F06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7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機械学習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回帰１：映画の興行収入の予測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による機械学習入門</a:t>
            </a:r>
            <a:endParaRPr kumimoji="1" lang="en-US" altLang="ja-JP" dirty="0" smtClean="0"/>
          </a:p>
          <a:p>
            <a:r>
              <a:rPr kumimoji="1" lang="ja-JP" altLang="en-US" smtClean="0"/>
              <a:t>第６章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4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4" y="2871872"/>
            <a:ext cx="4611330" cy="3068308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4905954" y="1768925"/>
            <a:ext cx="2981739" cy="914041"/>
          </a:xfrm>
          <a:prstGeom prst="wedgeRectCallout">
            <a:avLst>
              <a:gd name="adj1" fmla="val -55630"/>
              <a:gd name="adj2" fmla="val 1137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このようなデータを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外れ値とする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993" y="2871872"/>
            <a:ext cx="158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正解データｔ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8164" y="5570848"/>
            <a:ext cx="158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特徴量ｘ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8840637" y="3172888"/>
            <a:ext cx="2320506" cy="61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読み込み</a:t>
            </a:r>
            <a:endParaRPr kumimoji="1" lang="ja-JP" altLang="en-US" b="1"/>
          </a:p>
        </p:txBody>
      </p:sp>
      <p:sp>
        <p:nvSpPr>
          <p:cNvPr id="7" name="正方形/長方形 6"/>
          <p:cNvSpPr/>
          <p:nvPr/>
        </p:nvSpPr>
        <p:spPr>
          <a:xfrm>
            <a:off x="8840637" y="4393421"/>
            <a:ext cx="2320506" cy="61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欠損値の確認</a:t>
            </a:r>
            <a:endParaRPr kumimoji="1" lang="ja-JP" altLang="en-US" b="1"/>
          </a:p>
        </p:txBody>
      </p:sp>
      <p:sp>
        <p:nvSpPr>
          <p:cNvPr id="8" name="正方形/長方形 7"/>
          <p:cNvSpPr/>
          <p:nvPr/>
        </p:nvSpPr>
        <p:spPr>
          <a:xfrm>
            <a:off x="8840637" y="5613954"/>
            <a:ext cx="2320506" cy="61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外れ値の確認</a:t>
            </a:r>
            <a:endParaRPr kumimoji="1" lang="ja-JP" altLang="en-US" b="1"/>
          </a:p>
        </p:txBody>
      </p:sp>
      <p:sp>
        <p:nvSpPr>
          <p:cNvPr id="9" name="下矢印 8"/>
          <p:cNvSpPr/>
          <p:nvPr/>
        </p:nvSpPr>
        <p:spPr>
          <a:xfrm>
            <a:off x="9463389" y="3925745"/>
            <a:ext cx="1075002" cy="327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9463389" y="5146278"/>
            <a:ext cx="1075002" cy="327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9062373" y="2225945"/>
            <a:ext cx="1877033" cy="6297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前処理の</a:t>
            </a:r>
            <a:endParaRPr kumimoji="1" lang="en-US" altLang="ja-JP" b="1" smtClean="0"/>
          </a:p>
          <a:p>
            <a:pPr algn="ctr"/>
            <a:r>
              <a:rPr lang="ja-JP" altLang="en-US" b="1"/>
              <a:t>正式</a:t>
            </a:r>
            <a:r>
              <a:rPr lang="ja-JP" altLang="en-US" b="1" smtClean="0"/>
              <a:t>な流れ</a:t>
            </a:r>
            <a:endParaRPr kumimoji="1" lang="ja-JP" altLang="en-US" b="1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1102" y="289477"/>
            <a:ext cx="584871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外れ値は全体の傾向からかけ離れたデータであるため、外れ値を含んだデータで機械学習を行うと、作成したモデルの予測性能が上がりにくくなる。</a:t>
            </a:r>
            <a:endParaRPr kumimoji="1" lang="ja-JP" altLang="en-US" b="1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78483" y="289477"/>
            <a:ext cx="344481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機械学習を行う前にデータに外れ値が含まれているか確認する必要がある</a:t>
            </a:r>
            <a:endParaRPr kumimoji="1" lang="ja-JP" altLang="en-US" b="1"/>
          </a:p>
        </p:txBody>
      </p:sp>
      <p:sp>
        <p:nvSpPr>
          <p:cNvPr id="14" name="右矢印 13"/>
          <p:cNvSpPr/>
          <p:nvPr/>
        </p:nvSpPr>
        <p:spPr>
          <a:xfrm>
            <a:off x="6692661" y="470783"/>
            <a:ext cx="1362973" cy="5607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9463389" y="1305217"/>
            <a:ext cx="1075002" cy="6081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03148" y="2319849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散布図</a:t>
            </a:r>
            <a:endParaRPr lang="en-US" altLang="ja-JP" b="1" smtClean="0"/>
          </a:p>
        </p:txBody>
      </p:sp>
      <p:sp>
        <p:nvSpPr>
          <p:cNvPr id="17" name="楕円 16"/>
          <p:cNvSpPr/>
          <p:nvPr/>
        </p:nvSpPr>
        <p:spPr>
          <a:xfrm>
            <a:off x="10648446" y="150073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9254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2852" y="939752"/>
            <a:ext cx="782143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altLang="ja-JP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JupyterLab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上にグラフ描画するためのおまじない</a:t>
            </a:r>
            <a:endParaRPr lang="ja-JP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matplotlib</a:t>
            </a:r>
            <a:r>
              <a:rPr lang="en-US" altLang="ja-JP" b="1" dirty="0">
                <a:solidFill>
                  <a:srgbClr val="0000FF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 SNS2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と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sales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の散布図の作成</a:t>
            </a:r>
            <a:endParaRPr lang="ja-JP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df2.plot(kind = 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'scatter'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, x = 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'SNS2'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, y = 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22852" y="570420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6-4 SNS2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列と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sales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列の散布図を作成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00" y="2417080"/>
            <a:ext cx="5856920" cy="38025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22852" y="2747740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6" name="四角形吹き出し 5"/>
          <p:cNvSpPr/>
          <p:nvPr/>
        </p:nvSpPr>
        <p:spPr>
          <a:xfrm>
            <a:off x="819509" y="3890513"/>
            <a:ext cx="1431985" cy="427850"/>
          </a:xfrm>
          <a:prstGeom prst="wedgeRectCallout">
            <a:avLst>
              <a:gd name="adj1" fmla="val 72541"/>
              <a:gd name="adj2" fmla="val 34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正解データ</a:t>
            </a:r>
            <a:endParaRPr kumimoji="1" lang="ja-JP" altLang="en-US" b="1"/>
          </a:p>
        </p:txBody>
      </p:sp>
      <p:sp>
        <p:nvSpPr>
          <p:cNvPr id="7" name="四角形吹き出し 6"/>
          <p:cNvSpPr/>
          <p:nvPr/>
        </p:nvSpPr>
        <p:spPr>
          <a:xfrm>
            <a:off x="6682596" y="6113253"/>
            <a:ext cx="1431985" cy="427850"/>
          </a:xfrm>
          <a:prstGeom prst="wedgeRectCallout">
            <a:avLst>
              <a:gd name="adj1" fmla="val -108182"/>
              <a:gd name="adj2" fmla="val -66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特徴量</a:t>
            </a:r>
            <a:endParaRPr kumimoji="1" lang="ja-JP" altLang="en-US" b="1"/>
          </a:p>
        </p:txBody>
      </p:sp>
      <p:sp>
        <p:nvSpPr>
          <p:cNvPr id="8" name="正方形/長方形 7"/>
          <p:cNvSpPr/>
          <p:nvPr/>
        </p:nvSpPr>
        <p:spPr>
          <a:xfrm>
            <a:off x="622853" y="1244534"/>
            <a:ext cx="2750076" cy="282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4856672" y="1291304"/>
            <a:ext cx="3795622" cy="716520"/>
          </a:xfrm>
          <a:prstGeom prst="wedgeRectCallout">
            <a:avLst>
              <a:gd name="adj1" fmla="val -90378"/>
              <a:gd name="adj2" fmla="val -37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これが実行されないと</a:t>
            </a:r>
            <a:endParaRPr kumimoji="1" lang="en-US" altLang="ja-JP" b="1" smtClean="0"/>
          </a:p>
          <a:p>
            <a:pPr algn="ctr"/>
            <a:r>
              <a:rPr lang="ja-JP" altLang="en-US" b="1"/>
              <a:t>グラフ</a:t>
            </a:r>
            <a:r>
              <a:rPr lang="ja-JP" altLang="en-US" b="1" smtClean="0"/>
              <a:t>が画面に表示されない</a:t>
            </a:r>
            <a:endParaRPr kumimoji="1" lang="ja-JP" altLang="en-US" b="1"/>
          </a:p>
        </p:txBody>
      </p:sp>
      <p:sp>
        <p:nvSpPr>
          <p:cNvPr id="10" name="楕円 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P193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3894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8413" y="939752"/>
            <a:ext cx="782143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df2.plot(kind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'scatter'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x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'SNS1'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y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df2.plot(kind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'scatter'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x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'SNS2'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y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df2.plot(kind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'scatter'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x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'actor'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y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df2.plot(kind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'scatter'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x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'original'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y =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68413" y="570420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6-5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特徴量との組み合わせを変えて散布図を作成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5" y="2509414"/>
            <a:ext cx="3675886" cy="23048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14" y="2477028"/>
            <a:ext cx="3654295" cy="233723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30" y="1124538"/>
            <a:ext cx="3670489" cy="23642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753" y="4177732"/>
            <a:ext cx="3643500" cy="2342636"/>
          </a:xfrm>
          <a:prstGeom prst="rect">
            <a:avLst/>
          </a:prstGeom>
        </p:spPr>
      </p:pic>
      <p:sp>
        <p:nvSpPr>
          <p:cNvPr id="8" name="フローチャート: 結合子 7"/>
          <p:cNvSpPr/>
          <p:nvPr/>
        </p:nvSpPr>
        <p:spPr>
          <a:xfrm>
            <a:off x="7017250" y="4253501"/>
            <a:ext cx="246579" cy="201697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/>
          <p:cNvSpPr/>
          <p:nvPr/>
        </p:nvSpPr>
        <p:spPr>
          <a:xfrm>
            <a:off x="3061698" y="3748356"/>
            <a:ext cx="246579" cy="201697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/>
          <p:cNvSpPr/>
          <p:nvPr/>
        </p:nvSpPr>
        <p:spPr>
          <a:xfrm>
            <a:off x="3613079" y="2612725"/>
            <a:ext cx="246579" cy="201697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P194</a:t>
            </a:r>
            <a:endParaRPr kumimoji="1"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7972209" y="3496773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9311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8413" y="939752"/>
            <a:ext cx="782143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name </a:t>
            </a:r>
            <a:r>
              <a:rPr lang="en-US" altLang="ja-JP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#for name in </a:t>
            </a:r>
            <a:r>
              <a:rPr lang="en-US" altLang="ja-JP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df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: 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でも可</a:t>
            </a:r>
            <a:endParaRPr lang="ja-JP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 x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軸が</a:t>
            </a:r>
            <a:r>
              <a:rPr lang="en-US" altLang="ja-JP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cinema_id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列と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sales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列の散布図は</a:t>
            </a:r>
            <a:endParaRPr lang="ja-JP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作っても意味が無いので外す</a:t>
            </a:r>
            <a:endParaRPr lang="ja-JP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ja-JP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name == 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ja-JP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cinema_id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name == 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ja-JP" b="1" dirty="0">
                <a:solidFill>
                  <a:srgbClr val="AF00DB"/>
                </a:solidFill>
                <a:latin typeface="Courier New" panose="02070309020205020404" pitchFamily="49" charset="0"/>
              </a:rPr>
              <a:t>continue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df2.plot(kind = 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"scatter"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, x = name, y = 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"sales"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68413" y="570420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6-6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6-5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と同じことを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文との組み合わせで行う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43487" y="998985"/>
            <a:ext cx="1574358" cy="26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905954" y="998985"/>
            <a:ext cx="2981739" cy="355517"/>
          </a:xfrm>
          <a:prstGeom prst="wedgeRectCallout">
            <a:avLst>
              <a:gd name="adj1" fmla="val -90830"/>
              <a:gd name="adj2" fmla="val -251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列名のデータ集合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01479" y="3178966"/>
            <a:ext cx="626826" cy="271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6123829" y="2701889"/>
            <a:ext cx="2981739" cy="355517"/>
          </a:xfrm>
          <a:prstGeom prst="wedgeRectCallout">
            <a:avLst>
              <a:gd name="adj1" fmla="val -63097"/>
              <a:gd name="adj2" fmla="val 9366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for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文の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name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変数を使用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8413" y="4411189"/>
            <a:ext cx="7873214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散布図</a:t>
            </a:r>
            <a:r>
              <a:rPr lang="ja-JP" altLang="en-US" sz="2000" b="1" dirty="0" smtClean="0"/>
              <a:t>の作成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en-US" altLang="ja-JP" b="1" dirty="0" err="1" smtClean="0">
                <a:solidFill>
                  <a:srgbClr val="0070C0"/>
                </a:solidFill>
              </a:rPr>
              <a:t>df.plot</a:t>
            </a:r>
            <a:r>
              <a:rPr lang="en-US" altLang="ja-JP" b="1" dirty="0" smtClean="0">
                <a:solidFill>
                  <a:srgbClr val="0070C0"/>
                </a:solidFill>
              </a:rPr>
              <a:t>( kind = ‘scatter’,  x = ‘x</a:t>
            </a:r>
            <a:r>
              <a:rPr lang="ja-JP" altLang="en-US" b="1" dirty="0" smtClean="0">
                <a:solidFill>
                  <a:srgbClr val="0070C0"/>
                </a:solidFill>
              </a:rPr>
              <a:t>軸の列名</a:t>
            </a:r>
            <a:r>
              <a:rPr lang="en-US" altLang="ja-JP" b="1" dirty="0" smtClean="0">
                <a:solidFill>
                  <a:srgbClr val="0070C0"/>
                </a:solidFill>
              </a:rPr>
              <a:t>’,  y = ‘y</a:t>
            </a:r>
            <a:r>
              <a:rPr lang="ja-JP" altLang="en-US" b="1" dirty="0" smtClean="0">
                <a:solidFill>
                  <a:srgbClr val="0070C0"/>
                </a:solidFill>
              </a:rPr>
              <a:t>軸の列名</a:t>
            </a:r>
            <a:r>
              <a:rPr lang="en-US" altLang="ja-JP" b="1" dirty="0" smtClean="0">
                <a:solidFill>
                  <a:srgbClr val="0070C0"/>
                </a:solidFill>
              </a:rPr>
              <a:t>’ )</a:t>
            </a: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※ df 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はデータフレームの変数。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P195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9053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7164" y="3346521"/>
            <a:ext cx="854500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no = df2[(df2[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'SNS2'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] &gt; 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 &amp; (df2[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] &lt; 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8500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)].index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df3 = df2.drop(no, axis = 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7164" y="2977189"/>
            <a:ext cx="8545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6-7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外れ値を削除する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7964154" y="4184425"/>
            <a:ext cx="2981739" cy="862177"/>
          </a:xfrm>
          <a:prstGeom prst="wedgeRectCallout">
            <a:avLst>
              <a:gd name="adj1" fmla="val -47363"/>
              <a:gd name="adj2" fmla="val -1104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外れ値のデータを検索して、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インデックス</a:t>
            </a:r>
            <a:r>
              <a:rPr lang="ja-JP" altLang="en-US" b="1" dirty="0" smtClean="0">
                <a:solidFill>
                  <a:schemeClr val="tx1"/>
                </a:solidFill>
              </a:rPr>
              <a:t>を取得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284025" y="4353627"/>
            <a:ext cx="2981739" cy="862177"/>
          </a:xfrm>
          <a:prstGeom prst="wedgeRectCallout">
            <a:avLst>
              <a:gd name="adj1" fmla="val -47363"/>
              <a:gd name="adj2" fmla="val -1104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インデックスの行を削除して、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df3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に代入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６．２．４</a:t>
            </a:r>
            <a:endParaRPr kumimoji="1" lang="ja-JP" altLang="en-US" b="1" dirty="0"/>
          </a:p>
        </p:txBody>
      </p:sp>
      <p:sp>
        <p:nvSpPr>
          <p:cNvPr id="7" name="山形 6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外れ値の削除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山形 7"/>
          <p:cNvSpPr/>
          <p:nvPr/>
        </p:nvSpPr>
        <p:spPr>
          <a:xfrm>
            <a:off x="5639406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P196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P19</a:t>
            </a:r>
            <a:r>
              <a:rPr lang="en-US" altLang="ja-JP" b="1">
                <a:solidFill>
                  <a:schemeClr val="bg1"/>
                </a:solidFill>
              </a:rPr>
              <a:t>7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397164" y="1382025"/>
            <a:ext cx="1710557" cy="1093755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外れ値</a:t>
            </a:r>
            <a:endParaRPr lang="en-US" altLang="ja-JP" b="1" smtClean="0"/>
          </a:p>
          <a:p>
            <a:pPr algn="ctr"/>
            <a:r>
              <a:rPr kumimoji="1" lang="ja-JP" altLang="en-US" b="1" smtClean="0"/>
              <a:t>の作成手順</a:t>
            </a:r>
            <a:endParaRPr kumimoji="1" lang="ja-JP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1661670" y="1386006"/>
            <a:ext cx="4054768" cy="1089773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１：散布</a:t>
            </a:r>
            <a:r>
              <a:rPr kumimoji="1" lang="ja-JP" altLang="en-US" b="1">
                <a:solidFill>
                  <a:schemeClr val="bg1"/>
                </a:solidFill>
              </a:rPr>
              <a:t>図上</a:t>
            </a:r>
            <a:r>
              <a:rPr kumimoji="1" lang="ja-JP" altLang="en-US" b="1" smtClean="0">
                <a:solidFill>
                  <a:schemeClr val="bg1"/>
                </a:solidFill>
              </a:rPr>
              <a:t>で発見した</a:t>
            </a:r>
            <a:endParaRPr kumimoji="1" lang="en-US" altLang="ja-JP" b="1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外れ値のインデックスが</a:t>
            </a:r>
            <a:endParaRPr kumimoji="1" lang="en-US" altLang="ja-JP" b="1" smtClean="0">
              <a:solidFill>
                <a:schemeClr val="bg1"/>
              </a:solidFill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</a:rPr>
              <a:t>いくつであるか</a:t>
            </a:r>
            <a:r>
              <a:rPr lang="ja-JP" altLang="en-US" b="1" smtClean="0">
                <a:solidFill>
                  <a:schemeClr val="bg1"/>
                </a:solidFill>
              </a:rPr>
              <a:t>を調べる</a:t>
            </a:r>
            <a:endParaRPr kumimoji="1" lang="en-US" altLang="ja-JP" b="1" smtClean="0">
              <a:solidFill>
                <a:schemeClr val="bg1"/>
              </a:solidFill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270386" y="1386006"/>
            <a:ext cx="4373945" cy="1089773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２：１で調べたインデックスをもとに、データを削除する</a:t>
            </a:r>
            <a:endParaRPr kumimoji="1" lang="en-US" altLang="ja-JP" b="1" smtClean="0">
              <a:solidFill>
                <a:schemeClr val="bg1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P196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6743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72" y="936410"/>
            <a:ext cx="6567248" cy="4263743"/>
          </a:xfrm>
          <a:prstGeom prst="rect">
            <a:avLst/>
          </a:prstGeom>
        </p:spPr>
      </p:pic>
      <p:sp>
        <p:nvSpPr>
          <p:cNvPr id="3" name="フローチャート: 結合子 2"/>
          <p:cNvSpPr/>
          <p:nvPr/>
        </p:nvSpPr>
        <p:spPr>
          <a:xfrm flipH="1">
            <a:off x="6673166" y="4193629"/>
            <a:ext cx="318053" cy="330663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7111812" y="2773794"/>
            <a:ext cx="2981739" cy="862177"/>
          </a:xfrm>
          <a:prstGeom prst="wedgeRectCallout">
            <a:avLst>
              <a:gd name="adj1" fmla="val -54030"/>
              <a:gd name="adj2" fmla="val 1312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このデータの行の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インデックス</a:t>
            </a:r>
            <a:r>
              <a:rPr lang="ja-JP" altLang="en-US" b="1" dirty="0" smtClean="0">
                <a:solidFill>
                  <a:schemeClr val="tx1"/>
                </a:solidFill>
              </a:rPr>
              <a:t>を知りたい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６．２．５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特定の行の参照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5639406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P197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P202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7164" y="936410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散布図</a:t>
            </a:r>
            <a:endParaRPr lang="en-US" altLang="ja-JP" b="1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97164" y="2629706"/>
            <a:ext cx="1431985" cy="427850"/>
          </a:xfrm>
          <a:prstGeom prst="wedgeRectCallout">
            <a:avLst>
              <a:gd name="adj1" fmla="val 72541"/>
              <a:gd name="adj2" fmla="val 34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正解データ</a:t>
            </a:r>
            <a:endParaRPr kumimoji="1" lang="ja-JP" altLang="en-US" b="1"/>
          </a:p>
        </p:txBody>
      </p:sp>
      <p:sp>
        <p:nvSpPr>
          <p:cNvPr id="10" name="四角形吹き出し 9"/>
          <p:cNvSpPr/>
          <p:nvPr/>
        </p:nvSpPr>
        <p:spPr>
          <a:xfrm>
            <a:off x="6395819" y="5470480"/>
            <a:ext cx="1431985" cy="427850"/>
          </a:xfrm>
          <a:prstGeom prst="wedgeRectCallout">
            <a:avLst>
              <a:gd name="adj1" fmla="val -99748"/>
              <a:gd name="adj2" fmla="val -151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特徴量</a:t>
            </a:r>
            <a:endParaRPr kumimoji="1" lang="ja-JP" altLang="en-US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2860" y="5470480"/>
            <a:ext cx="261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鬼</a:t>
            </a:r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P197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1743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05244"/>
              </p:ext>
            </p:extLst>
          </p:nvPr>
        </p:nvGraphicFramePr>
        <p:xfrm>
          <a:off x="765977" y="1279572"/>
          <a:ext cx="4257482" cy="14833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128741">
                  <a:extLst>
                    <a:ext uri="{9D8B030D-6E8A-4147-A177-3AD203B41FA5}">
                      <a16:colId xmlns:a16="http://schemas.microsoft.com/office/drawing/2014/main" val="1275104415"/>
                    </a:ext>
                  </a:extLst>
                </a:gridCol>
                <a:gridCol w="2128741">
                  <a:extLst>
                    <a:ext uri="{9D8B030D-6E8A-4147-A177-3AD203B41FA5}">
                      <a16:colId xmlns:a16="http://schemas.microsoft.com/office/drawing/2014/main" val="356774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err="1" smtClean="0"/>
                        <a:t>Acolumn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 smtClean="0"/>
                        <a:t>Bcolumn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68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4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2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2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1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3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6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83566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231920" y="1279572"/>
            <a:ext cx="6801929" cy="1846660"/>
            <a:chOff x="765977" y="3100456"/>
            <a:chExt cx="6801929" cy="1846660"/>
          </a:xfrm>
        </p:grpSpPr>
        <p:sp>
          <p:nvSpPr>
            <p:cNvPr id="3" name="正方形/長方形 2"/>
            <p:cNvSpPr/>
            <p:nvPr/>
          </p:nvSpPr>
          <p:spPr>
            <a:xfrm>
              <a:off x="765977" y="3469788"/>
              <a:ext cx="680192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test = </a:t>
              </a:r>
              <a:r>
                <a:rPr lang="en-US" altLang="ja-JP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</a:p>
            <a:p>
              <a:r>
                <a:rPr lang="ja-JP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　　</a:t>
              </a:r>
              <a:r>
                <a:rPr lang="en-US" altLang="ja-JP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{</a:t>
              </a:r>
              <a:r>
                <a:rPr lang="en-US" altLang="ja-JP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ja-JP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Acolumn</a:t>
              </a:r>
              <a:r>
                <a:rPr lang="en-US" altLang="ja-JP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altLang="ja-JP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altLang="ja-JP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altLang="ja-JP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</a:t>
              </a:r>
            </a:p>
            <a:p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 </a:t>
              </a:r>
              <a:r>
                <a:rPr lang="ja-JP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　　</a:t>
              </a:r>
              <a:r>
                <a:rPr lang="en-US" altLang="ja-JP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ja-JP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Bcolumn</a:t>
              </a:r>
              <a:r>
                <a:rPr lang="en-US" altLang="ja-JP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altLang="ja-JP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4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altLang="ja-JP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5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altLang="ja-JP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6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</a:t>
              </a:r>
            </a:p>
            <a:p>
              <a:r>
                <a:rPr lang="ja-JP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　　</a:t>
              </a:r>
              <a:r>
                <a:rPr lang="en-US" altLang="ja-JP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  <a:endPara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endParaRPr lang="en-US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65977" y="3100456"/>
              <a:ext cx="680192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ja-JP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コード</a:t>
              </a:r>
              <a:r>
                <a:rPr lang="en-US" altLang="ja-JP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6-8 </a:t>
              </a:r>
              <a:r>
                <a:rPr lang="ja-JP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データフレームを作成して特定の行を参照する</a:t>
              </a:r>
              <a:r>
                <a:rPr lang="en-US" altLang="ja-JP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" name="右中かっこ 4"/>
            <p:cNvSpPr/>
            <p:nvPr/>
          </p:nvSpPr>
          <p:spPr>
            <a:xfrm>
              <a:off x="3927942" y="3631983"/>
              <a:ext cx="755374" cy="1152938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913904" y="3885286"/>
              <a:ext cx="2524605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データフレーム</a:t>
              </a:r>
              <a:r>
                <a:rPr lang="ja-JP" altLang="en-US" b="1" dirty="0" smtClean="0"/>
                <a:t>の作成。</a:t>
              </a:r>
              <a:endParaRPr lang="en-US" altLang="ja-JP" b="1" dirty="0" smtClean="0"/>
            </a:p>
            <a:p>
              <a:r>
                <a:rPr kumimoji="1" lang="ja-JP" altLang="en-US" b="1" dirty="0" smtClean="0"/>
                <a:t>変数 </a:t>
              </a:r>
              <a:r>
                <a:rPr kumimoji="1" lang="en-US" altLang="ja-JP" b="1" dirty="0" smtClean="0"/>
                <a:t>test </a:t>
              </a:r>
              <a:r>
                <a:rPr kumimoji="1" lang="ja-JP" altLang="en-US" b="1" dirty="0" smtClean="0"/>
                <a:t>に代入</a:t>
              </a:r>
              <a:endParaRPr kumimoji="1" lang="ja-JP" altLang="en-US" b="1" dirty="0"/>
            </a:p>
          </p:txBody>
        </p:sp>
      </p:grpSp>
      <p:sp>
        <p:nvSpPr>
          <p:cNvPr id="7" name="ホームベース 6"/>
          <p:cNvSpPr/>
          <p:nvPr/>
        </p:nvSpPr>
        <p:spPr>
          <a:xfrm>
            <a:off x="397164" y="332508"/>
            <a:ext cx="6288308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下記のデータフレームを作成し、特定の行を参照する方法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7585" y="881486"/>
            <a:ext cx="18029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データフレーム</a:t>
            </a:r>
            <a:endParaRPr kumimoji="1" lang="ja-JP" altLang="en-US" b="1"/>
          </a:p>
        </p:txBody>
      </p:sp>
      <p:sp>
        <p:nvSpPr>
          <p:cNvPr id="10" name="右矢印 9"/>
          <p:cNvSpPr/>
          <p:nvPr/>
        </p:nvSpPr>
        <p:spPr>
          <a:xfrm>
            <a:off x="4605078" y="1864854"/>
            <a:ext cx="836762" cy="68148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5977" y="3838479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test[test[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'Acolumn'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&lt;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65977" y="3469147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6-9 </a:t>
            </a:r>
            <a:r>
              <a:rPr lang="en-US" altLang="ja-JP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Acolumn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列の値が２未満の行だけを参照する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" y="4827819"/>
            <a:ext cx="3171825" cy="1304925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65977" y="4314615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214293" y="3906943"/>
            <a:ext cx="1935013" cy="216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吹き出し 15"/>
          <p:cNvSpPr/>
          <p:nvPr/>
        </p:nvSpPr>
        <p:spPr>
          <a:xfrm>
            <a:off x="4506634" y="4562369"/>
            <a:ext cx="2981739" cy="862177"/>
          </a:xfrm>
          <a:prstGeom prst="wedgeRectCallout">
            <a:avLst>
              <a:gd name="adj1" fmla="val -65892"/>
              <a:gd name="adj2" fmla="val -9791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検索条件：</a:t>
            </a:r>
            <a:endParaRPr kumimoji="1"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smtClean="0">
                <a:solidFill>
                  <a:schemeClr val="tx1"/>
                </a:solidFill>
              </a:rPr>
              <a:t>Acolumn</a:t>
            </a:r>
            <a:r>
              <a:rPr lang="ja-JP" altLang="en-US" b="1" smtClean="0">
                <a:solidFill>
                  <a:schemeClr val="tx1"/>
                </a:solidFill>
              </a:rPr>
              <a:t>列の値が２未満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P198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2137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4658" y="741338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ja-JP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Acolumn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] &lt; </a:t>
            </a:r>
            <a:r>
              <a:rPr lang="en-US" altLang="ja-JP" b="1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54658" y="372006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6-10 </a:t>
            </a:r>
            <a:r>
              <a:rPr lang="en-US" altLang="ja-JP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Acolumn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列（シリーズ型）</a:t>
            </a:r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に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対して比較演算を行う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8" y="1760085"/>
            <a:ext cx="3175470" cy="11314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4658" y="1252513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87491"/>
              </p:ext>
            </p:extLst>
          </p:nvPr>
        </p:nvGraphicFramePr>
        <p:xfrm>
          <a:off x="4196180" y="1615574"/>
          <a:ext cx="1856188" cy="181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188">
                  <a:extLst>
                    <a:ext uri="{9D8B030D-6E8A-4147-A177-3AD203B41FA5}">
                      <a16:colId xmlns:a16="http://schemas.microsoft.com/office/drawing/2014/main" val="1586025621"/>
                    </a:ext>
                  </a:extLst>
                </a:gridCol>
              </a:tblGrid>
              <a:tr h="60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１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5833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２</a:t>
                      </a:r>
                      <a:endParaRPr kumimoji="1" lang="en-US" altLang="ja-JP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399375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３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14524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4136103" y="1166253"/>
            <a:ext cx="27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test[ ‘</a:t>
            </a:r>
            <a:r>
              <a:rPr kumimoji="1" lang="en-US" altLang="ja-JP" b="1" dirty="0" err="1" smtClean="0"/>
              <a:t>Acolumn</a:t>
            </a:r>
            <a:r>
              <a:rPr kumimoji="1" lang="en-US" altLang="ja-JP" b="1" dirty="0" smtClean="0"/>
              <a:t>’ ]</a:t>
            </a:r>
            <a:endParaRPr kumimoji="1" lang="ja-JP" altLang="en-US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85760"/>
              </p:ext>
            </p:extLst>
          </p:nvPr>
        </p:nvGraphicFramePr>
        <p:xfrm>
          <a:off x="8729748" y="1615574"/>
          <a:ext cx="1856188" cy="181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188">
                  <a:extLst>
                    <a:ext uri="{9D8B030D-6E8A-4147-A177-3AD203B41FA5}">
                      <a16:colId xmlns:a16="http://schemas.microsoft.com/office/drawing/2014/main" val="1586025621"/>
                    </a:ext>
                  </a:extLst>
                </a:gridCol>
              </a:tblGrid>
              <a:tr h="60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１ </a:t>
                      </a:r>
                      <a:r>
                        <a:rPr kumimoji="1" lang="en-US" altLang="ja-JP" b="1" dirty="0" smtClean="0"/>
                        <a:t>&lt; 2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5833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２ </a:t>
                      </a:r>
                      <a:r>
                        <a:rPr kumimoji="1" lang="en-US" altLang="ja-JP" b="1" dirty="0" smtClean="0"/>
                        <a:t>&lt;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399375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３ </a:t>
                      </a:r>
                      <a:r>
                        <a:rPr kumimoji="1" lang="en-US" altLang="ja-JP" b="1" dirty="0" smtClean="0"/>
                        <a:t>&lt; 2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14524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10338121" y="1770552"/>
            <a:ext cx="93030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True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38120" y="2955559"/>
            <a:ext cx="93030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False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38121" y="2339308"/>
            <a:ext cx="93030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False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21389" y="1880322"/>
            <a:ext cx="27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test[ ‘</a:t>
            </a:r>
            <a:r>
              <a:rPr kumimoji="1" lang="en-US" altLang="ja-JP" b="1" dirty="0" err="1" smtClean="0"/>
              <a:t>Acolumn</a:t>
            </a:r>
            <a:r>
              <a:rPr kumimoji="1" lang="en-US" altLang="ja-JP" b="1" dirty="0" smtClean="0"/>
              <a:t>’ ] &lt; 2</a:t>
            </a:r>
            <a:endParaRPr kumimoji="1" lang="ja-JP" altLang="en-US" b="1" dirty="0"/>
          </a:p>
        </p:txBody>
      </p:sp>
      <p:sp>
        <p:nvSpPr>
          <p:cNvPr id="16" name="右矢印 15"/>
          <p:cNvSpPr/>
          <p:nvPr/>
        </p:nvSpPr>
        <p:spPr>
          <a:xfrm>
            <a:off x="6293778" y="2249654"/>
            <a:ext cx="2194560" cy="548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61111"/>
              </p:ext>
            </p:extLst>
          </p:nvPr>
        </p:nvGraphicFramePr>
        <p:xfrm>
          <a:off x="568394" y="4857713"/>
          <a:ext cx="387582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37910">
                  <a:extLst>
                    <a:ext uri="{9D8B030D-6E8A-4147-A177-3AD203B41FA5}">
                      <a16:colId xmlns:a16="http://schemas.microsoft.com/office/drawing/2014/main" val="844494789"/>
                    </a:ext>
                  </a:extLst>
                </a:gridCol>
                <a:gridCol w="1937910">
                  <a:extLst>
                    <a:ext uri="{9D8B030D-6E8A-4147-A177-3AD203B41FA5}">
                      <a16:colId xmlns:a16="http://schemas.microsoft.com/office/drawing/2014/main" val="278019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インデックス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シリーズ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2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TRUE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1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FALSE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8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2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FALSE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421950"/>
                  </a:ext>
                </a:extLst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85548"/>
              </p:ext>
            </p:extLst>
          </p:nvPr>
        </p:nvGraphicFramePr>
        <p:xfrm>
          <a:off x="6064071" y="4857713"/>
          <a:ext cx="5719197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6399">
                  <a:extLst>
                    <a:ext uri="{9D8B030D-6E8A-4147-A177-3AD203B41FA5}">
                      <a16:colId xmlns:a16="http://schemas.microsoft.com/office/drawing/2014/main" val="844494789"/>
                    </a:ext>
                  </a:extLst>
                </a:gridCol>
                <a:gridCol w="1906399">
                  <a:extLst>
                    <a:ext uri="{9D8B030D-6E8A-4147-A177-3AD203B41FA5}">
                      <a16:colId xmlns:a16="http://schemas.microsoft.com/office/drawing/2014/main" val="2780193951"/>
                    </a:ext>
                  </a:extLst>
                </a:gridCol>
                <a:gridCol w="1906399">
                  <a:extLst>
                    <a:ext uri="{9D8B030D-6E8A-4147-A177-3AD203B41FA5}">
                      <a16:colId xmlns:a16="http://schemas.microsoft.com/office/drawing/2014/main" val="3340184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インデックス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Acolumn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Bcolumn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2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b="1" dirty="0" smtClean="0"/>
                        <a:t>4</a:t>
                      </a:r>
                      <a:endParaRPr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1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b="1" dirty="0" smtClean="0"/>
                        <a:t>2</a:t>
                      </a:r>
                      <a:endParaRPr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b="1" dirty="0" smtClean="0"/>
                        <a:t>5</a:t>
                      </a:r>
                      <a:endParaRPr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8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2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b="1" dirty="0" smtClean="0"/>
                        <a:t>3</a:t>
                      </a:r>
                      <a:endParaRPr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b="1" dirty="0" smtClean="0"/>
                        <a:t>6</a:t>
                      </a:r>
                      <a:endParaRPr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421950"/>
                  </a:ext>
                </a:extLst>
              </a:tr>
            </a:tbl>
          </a:graphicData>
        </a:graphic>
      </p:graphicFrame>
      <p:sp>
        <p:nvSpPr>
          <p:cNvPr id="19" name="右矢印 18"/>
          <p:cNvSpPr/>
          <p:nvPr/>
        </p:nvSpPr>
        <p:spPr>
          <a:xfrm>
            <a:off x="4531677" y="5211474"/>
            <a:ext cx="1455089" cy="4396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ホームベース 19"/>
          <p:cNvSpPr/>
          <p:nvPr/>
        </p:nvSpPr>
        <p:spPr>
          <a:xfrm>
            <a:off x="300976" y="3697122"/>
            <a:ext cx="5483974" cy="424874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データフレーム</a:t>
            </a:r>
            <a:r>
              <a:rPr lang="ja-JP" altLang="en-US" b="1" smtClean="0"/>
              <a:t>の後ろの</a:t>
            </a:r>
            <a:r>
              <a:rPr lang="en-US" altLang="ja-JP" b="1" smtClean="0"/>
              <a:t>[ ] </a:t>
            </a:r>
            <a:r>
              <a:rPr lang="ja-JP" altLang="en-US" b="1" smtClean="0"/>
              <a:t>に列名のリストを指定</a:t>
            </a:r>
            <a:endParaRPr kumimoji="1" lang="ja-JP" altLang="en-US" b="1" dirty="0"/>
          </a:p>
        </p:txBody>
      </p:sp>
      <p:sp>
        <p:nvSpPr>
          <p:cNvPr id="21" name="山形 20"/>
          <p:cNvSpPr/>
          <p:nvPr/>
        </p:nvSpPr>
        <p:spPr>
          <a:xfrm>
            <a:off x="5658782" y="3697122"/>
            <a:ext cx="6124486" cy="424874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指定</a:t>
            </a:r>
            <a:r>
              <a:rPr lang="ja-JP" altLang="en-US" b="1" smtClean="0">
                <a:solidFill>
                  <a:schemeClr val="tx1"/>
                </a:solidFill>
              </a:rPr>
              <a:t>された列を参照できる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300976" y="4190948"/>
            <a:ext cx="5483974" cy="424874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/>
              <a:t>bool</a:t>
            </a:r>
            <a:r>
              <a:rPr lang="ja-JP" altLang="en-US" b="1" smtClean="0"/>
              <a:t>型の要素を含むシリーズ（リスト）を指定</a:t>
            </a:r>
            <a:endParaRPr kumimoji="1" lang="ja-JP" altLang="en-US" b="1" dirty="0"/>
          </a:p>
        </p:txBody>
      </p:sp>
      <p:sp>
        <p:nvSpPr>
          <p:cNvPr id="24" name="山形 23"/>
          <p:cNvSpPr/>
          <p:nvPr/>
        </p:nvSpPr>
        <p:spPr>
          <a:xfrm>
            <a:off x="5658782" y="4186290"/>
            <a:ext cx="6159408" cy="424874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シリーズ内の要素が</a:t>
            </a:r>
            <a:r>
              <a:rPr lang="en-US" altLang="ja-JP" b="1" smtClean="0">
                <a:solidFill>
                  <a:schemeClr val="tx1"/>
                </a:solidFill>
              </a:rPr>
              <a:t>True</a:t>
            </a:r>
            <a:r>
              <a:rPr lang="ja-JP" altLang="en-US" b="1" smtClean="0">
                <a:solidFill>
                  <a:schemeClr val="tx1"/>
                </a:solidFill>
              </a:rPr>
              <a:t>である行のみが抜き出される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楕円 2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P199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87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54658" y="3406689"/>
            <a:ext cx="782143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ja-JP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'SNS2'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] &gt; 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) &amp; (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] &lt; 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8500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ja-JP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54658" y="3037357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6-11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２つの条件で外れ値の行を特定する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280159" y="3639743"/>
            <a:ext cx="2369489" cy="421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398396" y="3639743"/>
            <a:ext cx="2495385" cy="421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1522723" y="4271103"/>
            <a:ext cx="1598213" cy="533948"/>
          </a:xfrm>
          <a:prstGeom prst="wedgeRectCallout">
            <a:avLst>
              <a:gd name="adj1" fmla="val 13505"/>
              <a:gd name="adj2" fmla="val -9914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条件１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4711171" y="4266279"/>
            <a:ext cx="1598213" cy="533948"/>
          </a:xfrm>
          <a:prstGeom prst="wedgeRectCallout">
            <a:avLst>
              <a:gd name="adj1" fmla="val 24896"/>
              <a:gd name="adj2" fmla="val -103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条件２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4" y="5425408"/>
            <a:ext cx="7945878" cy="120616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66824" y="314377"/>
            <a:ext cx="7873214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条件に</a:t>
            </a:r>
            <a:r>
              <a:rPr lang="ja-JP" altLang="en-US" sz="2000" b="1" dirty="0" smtClean="0"/>
              <a:t>よるデータフレームの行の検索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df[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df</a:t>
            </a:r>
            <a:r>
              <a:rPr lang="en-US" altLang="ja-JP" b="1" dirty="0" smtClean="0">
                <a:solidFill>
                  <a:srgbClr val="0070C0"/>
                </a:solidFill>
              </a:rPr>
              <a:t>[ </a:t>
            </a:r>
            <a:r>
              <a:rPr lang="ja-JP" altLang="en-US" b="1" smtClean="0">
                <a:solidFill>
                  <a:srgbClr val="0070C0"/>
                </a:solidFill>
              </a:rPr>
              <a:t>列名 </a:t>
            </a:r>
            <a:r>
              <a:rPr lang="en-US" altLang="ja-JP" b="1" smtClean="0">
                <a:solidFill>
                  <a:srgbClr val="0070C0"/>
                </a:solidFill>
              </a:rPr>
              <a:t>]  </a:t>
            </a:r>
            <a:r>
              <a:rPr lang="ja-JP" altLang="en-US" b="1" dirty="0" smtClean="0">
                <a:solidFill>
                  <a:srgbClr val="0070C0"/>
                </a:solidFill>
              </a:rPr>
              <a:t>比較演算子  値 </a:t>
            </a:r>
            <a:r>
              <a:rPr lang="en-US" altLang="ja-JP" b="1" dirty="0" smtClean="0">
                <a:solidFill>
                  <a:srgbClr val="0070C0"/>
                </a:solidFill>
              </a:rPr>
              <a:t>]</a:t>
            </a: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df</a:t>
            </a:r>
            <a:r>
              <a:rPr lang="en-US" altLang="ja-JP" b="1" dirty="0" smtClean="0">
                <a:solidFill>
                  <a:srgbClr val="0070C0"/>
                </a:solidFill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</a:rPr>
              <a:t>はデータフレーム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※ 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列の各要素と値の比較結果が 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bool 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型のシリーズに置き換わり、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True</a:t>
            </a:r>
            <a:r>
              <a:rPr kumimoji="1" lang="ja-JP" altLang="en-US" b="1" dirty="0" err="1" smtClean="0">
                <a:solidFill>
                  <a:srgbClr val="0070C0"/>
                </a:solidFill>
              </a:rPr>
              <a:t>のイン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デックスと同じインデックスの行のみに抽出され</a:t>
            </a:r>
            <a:r>
              <a:rPr lang="ja-JP" altLang="en-US" b="1" dirty="0">
                <a:solidFill>
                  <a:srgbClr val="0070C0"/>
                </a:solidFill>
              </a:rPr>
              <a:t>る。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04180" y="862641"/>
            <a:ext cx="2682815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051540" y="1662022"/>
            <a:ext cx="1935192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1834823">
            <a:off x="3351361" y="1335753"/>
            <a:ext cx="871268" cy="2760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66824" y="5092244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34854" y="3943113"/>
            <a:ext cx="25361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/>
              <a:t>複数</a:t>
            </a:r>
            <a:r>
              <a:rPr lang="ja-JP" altLang="en-US" b="1" smtClean="0"/>
              <a:t>の条件を指定する</a:t>
            </a:r>
            <a:endParaRPr lang="en-US" altLang="ja-JP" b="1" smtClean="0"/>
          </a:p>
          <a:p>
            <a:r>
              <a:rPr lang="ja-JP" altLang="en-US" b="1" smtClean="0"/>
              <a:t>際のルール</a:t>
            </a:r>
            <a:endParaRPr kumimoji="1" lang="ja-JP" altLang="en-US" b="1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34854" y="4571870"/>
            <a:ext cx="253616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・</a:t>
            </a:r>
            <a:r>
              <a:rPr kumimoji="1" lang="en-US" altLang="ja-JP" b="1" smtClean="0"/>
              <a:t>bool</a:t>
            </a:r>
            <a:r>
              <a:rPr kumimoji="1" lang="ja-JP" altLang="en-US" b="1" smtClean="0"/>
              <a:t>型に置き換わる部分を</a:t>
            </a:r>
            <a:r>
              <a:rPr kumimoji="1" lang="en-US" altLang="ja-JP" b="1" smtClean="0"/>
              <a:t>( )</a:t>
            </a:r>
            <a:r>
              <a:rPr kumimoji="1" lang="ja-JP" altLang="en-US" b="1" smtClean="0"/>
              <a:t>で囲む</a:t>
            </a:r>
            <a:endParaRPr kumimoji="1" lang="en-US" altLang="ja-JP" b="1" smtClean="0"/>
          </a:p>
          <a:p>
            <a:r>
              <a:rPr lang="ja-JP" altLang="en-US" b="1" smtClean="0"/>
              <a:t>・「かつ」のとき    </a:t>
            </a:r>
            <a:r>
              <a:rPr lang="en-US" altLang="ja-JP" b="1" smtClean="0"/>
              <a:t>&amp;</a:t>
            </a:r>
          </a:p>
          <a:p>
            <a:r>
              <a:rPr kumimoji="1" lang="ja-JP" altLang="en-US" b="1" smtClean="0"/>
              <a:t>・「または」のとき </a:t>
            </a:r>
            <a:r>
              <a:rPr kumimoji="1" lang="en-US" altLang="ja-JP" b="1" smtClean="0"/>
              <a:t>|</a:t>
            </a:r>
            <a:endParaRPr kumimoji="1" lang="ja-JP" altLang="en-US" b="1"/>
          </a:p>
        </p:txBody>
      </p:sp>
      <p:sp>
        <p:nvSpPr>
          <p:cNvPr id="17" name="右矢印 16"/>
          <p:cNvSpPr/>
          <p:nvPr/>
        </p:nvSpPr>
        <p:spPr>
          <a:xfrm rot="913007">
            <a:off x="6792018" y="4222499"/>
            <a:ext cx="2165759" cy="2760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649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54658" y="1094814"/>
            <a:ext cx="86324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no = df2[(df[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'SNS2'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&gt;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) &amp; (df[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&lt;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8500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)].index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no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54658" y="725482"/>
            <a:ext cx="86324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6-12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指定した行からインデックスのみを取り出す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4" y="2386523"/>
            <a:ext cx="6581487" cy="77678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114581" y="1098896"/>
            <a:ext cx="744747" cy="309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4658" y="1907277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7" name="正方形/長方形 6"/>
          <p:cNvSpPr/>
          <p:nvPr/>
        </p:nvSpPr>
        <p:spPr>
          <a:xfrm>
            <a:off x="2668437" y="2546529"/>
            <a:ext cx="359434" cy="43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3480020" y="3163308"/>
            <a:ext cx="2981739" cy="440952"/>
          </a:xfrm>
          <a:prstGeom prst="wedgeRectCallout">
            <a:avLst>
              <a:gd name="adj1" fmla="val -65892"/>
              <a:gd name="adj2" fmla="val -9791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インデックス＝行番号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5747337" y="2017535"/>
            <a:ext cx="2981739" cy="528994"/>
          </a:xfrm>
          <a:prstGeom prst="wedgeRectCallout">
            <a:avLst>
              <a:gd name="adj1" fmla="val 40284"/>
              <a:gd name="adj2" fmla="val -17455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インデックス</a:t>
            </a:r>
            <a:r>
              <a:rPr lang="ja-JP" altLang="en-US" b="1" smtClean="0">
                <a:solidFill>
                  <a:schemeClr val="tx1"/>
                </a:solidFill>
              </a:rPr>
              <a:t>の取り出し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7349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9905"/>
              </p:ext>
            </p:extLst>
          </p:nvPr>
        </p:nvGraphicFramePr>
        <p:xfrm>
          <a:off x="1634836" y="1532466"/>
          <a:ext cx="81280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1345">
                  <a:extLst>
                    <a:ext uri="{9D8B030D-6E8A-4147-A177-3AD203B41FA5}">
                      <a16:colId xmlns:a16="http://schemas.microsoft.com/office/drawing/2014/main" val="836521551"/>
                    </a:ext>
                  </a:extLst>
                </a:gridCol>
                <a:gridCol w="7176655">
                  <a:extLst>
                    <a:ext uri="{9D8B030D-6E8A-4147-A177-3AD203B41FA5}">
                      <a16:colId xmlns:a16="http://schemas.microsoft.com/office/drawing/2014/main" val="1244726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CONTENTS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9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６．１</a:t>
                      </a:r>
                      <a:endParaRPr kumimoji="1" lang="en-US" altLang="ja-JP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映画の興行収入を予測する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9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６</a:t>
                      </a:r>
                      <a:r>
                        <a:rPr kumimoji="1" lang="ja-JP" altLang="en-US" b="1" smtClean="0"/>
                        <a:t>．２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データの前処理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６</a:t>
                      </a:r>
                      <a:r>
                        <a:rPr kumimoji="1" lang="ja-JP" altLang="en-US" b="1" smtClean="0"/>
                        <a:t>．３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モデルの作成と学習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６</a:t>
                      </a:r>
                      <a:r>
                        <a:rPr kumimoji="1" lang="ja-JP" altLang="en-US" b="1" smtClean="0"/>
                        <a:t>．４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モデルの評価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６</a:t>
                      </a:r>
                      <a:r>
                        <a:rPr kumimoji="1" lang="ja-JP" altLang="en-US" b="1" smtClean="0"/>
                        <a:t>．５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回帰式による影響度の分析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3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６</a:t>
                      </a:r>
                      <a:r>
                        <a:rPr kumimoji="1" lang="ja-JP" altLang="en-US" b="1" smtClean="0"/>
                        <a:t>．６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smtClean="0"/>
                        <a:t>第６章</a:t>
                      </a:r>
                      <a:r>
                        <a:rPr kumimoji="1" lang="ja-JP" altLang="en-US" b="1" dirty="0" smtClean="0"/>
                        <a:t>のまとめ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1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６</a:t>
                      </a:r>
                      <a:r>
                        <a:rPr kumimoji="1" lang="ja-JP" altLang="en-US" b="1" smtClean="0"/>
                        <a:t>．７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練習問題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2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６</a:t>
                      </a:r>
                      <a:r>
                        <a:rPr kumimoji="1" lang="ja-JP" altLang="en-US" b="1" smtClean="0"/>
                        <a:t>．８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練習問題の解答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11655"/>
                  </a:ext>
                </a:extLst>
              </a:tr>
            </a:tbl>
          </a:graphicData>
        </a:graphic>
      </p:graphicFrame>
      <p:sp>
        <p:nvSpPr>
          <p:cNvPr id="3" name="楕円 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P185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2806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41709"/>
              </p:ext>
            </p:extLst>
          </p:nvPr>
        </p:nvGraphicFramePr>
        <p:xfrm>
          <a:off x="7341428" y="968927"/>
          <a:ext cx="4257482" cy="14833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128741">
                  <a:extLst>
                    <a:ext uri="{9D8B030D-6E8A-4147-A177-3AD203B41FA5}">
                      <a16:colId xmlns:a16="http://schemas.microsoft.com/office/drawing/2014/main" val="1275104415"/>
                    </a:ext>
                  </a:extLst>
                </a:gridCol>
                <a:gridCol w="2128741">
                  <a:extLst>
                    <a:ext uri="{9D8B030D-6E8A-4147-A177-3AD203B41FA5}">
                      <a16:colId xmlns:a16="http://schemas.microsoft.com/office/drawing/2014/main" val="356774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err="1" smtClean="0"/>
                        <a:t>Acolumn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 smtClean="0"/>
                        <a:t>Bcolumn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68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4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2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2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1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3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6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83566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397164" y="3054802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test.drop(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,axis=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7164" y="2685470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6-13 drop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メソッドでインデックスが０の行を削除する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1884055" y="3798144"/>
            <a:ext cx="2931383" cy="748633"/>
          </a:xfrm>
          <a:prstGeom prst="wedgeRectCallout">
            <a:avLst>
              <a:gd name="adj1" fmla="val -48113"/>
              <a:gd name="adj2" fmla="val -1158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インデックスが０の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行</a:t>
            </a:r>
            <a:r>
              <a:rPr lang="ja-JP" altLang="en-US" b="1" dirty="0" smtClean="0">
                <a:solidFill>
                  <a:schemeClr val="tx1"/>
                </a:solidFill>
              </a:rPr>
              <a:t>を削除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77" y="3032916"/>
            <a:ext cx="3343275" cy="1590675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６．２．６</a:t>
            </a:r>
            <a:endParaRPr kumimoji="1" lang="ja-JP" altLang="en-US" b="1" dirty="0"/>
          </a:p>
        </p:txBody>
      </p:sp>
      <p:sp>
        <p:nvSpPr>
          <p:cNvPr id="9" name="山形 8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行や列の削除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山形 9"/>
          <p:cNvSpPr/>
          <p:nvPr/>
        </p:nvSpPr>
        <p:spPr>
          <a:xfrm>
            <a:off x="5639406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P202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P204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7164" y="961219"/>
            <a:ext cx="488220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データフレームでは</a:t>
            </a:r>
            <a:endParaRPr lang="en-US" altLang="ja-JP" b="1" smtClean="0"/>
          </a:p>
          <a:p>
            <a:r>
              <a:rPr kumimoji="1" lang="ja-JP" altLang="en-US" b="1"/>
              <a:t>　</a:t>
            </a:r>
            <a:r>
              <a:rPr kumimoji="1" lang="ja-JP" altLang="en-US" b="1" smtClean="0"/>
              <a:t>インデックスを指定して、行の削除</a:t>
            </a:r>
            <a:endParaRPr kumimoji="1" lang="en-US" altLang="ja-JP" b="1" smtClean="0"/>
          </a:p>
          <a:p>
            <a:r>
              <a:rPr lang="ja-JP" altLang="en-US" b="1"/>
              <a:t>　列名</a:t>
            </a:r>
            <a:r>
              <a:rPr lang="ja-JP" altLang="en-US" b="1" smtClean="0"/>
              <a:t>を指定して、列の削除</a:t>
            </a:r>
            <a:endParaRPr lang="en-US" altLang="ja-JP" b="1" smtClean="0"/>
          </a:p>
          <a:p>
            <a:r>
              <a:rPr kumimoji="1" lang="ja-JP" altLang="en-US" b="1" smtClean="0"/>
              <a:t>ができる</a:t>
            </a:r>
            <a:endParaRPr kumimoji="1" lang="ja-JP" altLang="en-US" b="1"/>
          </a:p>
        </p:txBody>
      </p:sp>
      <p:sp>
        <p:nvSpPr>
          <p:cNvPr id="11" name="正方形/長方形 10"/>
          <p:cNvSpPr/>
          <p:nvPr/>
        </p:nvSpPr>
        <p:spPr>
          <a:xfrm>
            <a:off x="5409111" y="968927"/>
            <a:ext cx="1802572" cy="6491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データフレーム</a:t>
            </a:r>
            <a:endParaRPr lang="en-US" altLang="ja-JP" b="1" smtClean="0"/>
          </a:p>
          <a:p>
            <a:pPr algn="ctr"/>
            <a:r>
              <a:rPr lang="en-US" altLang="ja-JP" b="1" smtClean="0"/>
              <a:t>test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8560358" y="2685470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97164" y="5105453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test.drop(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'Bcolumn'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,axis=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7164" y="4736121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6-14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列を削除する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902691" y="5858764"/>
            <a:ext cx="2931383" cy="748633"/>
          </a:xfrm>
          <a:prstGeom prst="wedgeRectCallout">
            <a:avLst>
              <a:gd name="adj1" fmla="val -34870"/>
              <a:gd name="adj2" fmla="val -11124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列名が、</a:t>
            </a:r>
            <a:r>
              <a:rPr lang="en-US" altLang="ja-JP" b="1" smtClean="0">
                <a:solidFill>
                  <a:schemeClr val="tx1"/>
                </a:solidFill>
              </a:rPr>
              <a:t>Bcolumn</a:t>
            </a:r>
            <a:r>
              <a:rPr lang="ja-JP" altLang="en-US" b="1" smtClean="0">
                <a:solidFill>
                  <a:schemeClr val="tx1"/>
                </a:solidFill>
              </a:rPr>
              <a:t>の</a:t>
            </a:r>
            <a:endParaRPr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列</a:t>
            </a:r>
            <a:r>
              <a:rPr kumimoji="1" lang="ja-JP" altLang="en-US" b="1" smtClean="0">
                <a:solidFill>
                  <a:schemeClr val="tx1"/>
                </a:solidFill>
              </a:rPr>
              <a:t>を削除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560358" y="4689248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74" y="4689248"/>
            <a:ext cx="1933575" cy="2047875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2093518" y="3121811"/>
            <a:ext cx="865342" cy="253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177571" y="5148828"/>
            <a:ext cx="865342" cy="253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5147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9147" y="400791"/>
            <a:ext cx="7873214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行の削除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en-US" altLang="ja-JP" b="1" dirty="0" err="1" smtClean="0">
                <a:solidFill>
                  <a:srgbClr val="0070C0"/>
                </a:solidFill>
              </a:rPr>
              <a:t>df.drop</a:t>
            </a:r>
            <a:r>
              <a:rPr lang="en-US" altLang="ja-JP" b="1" dirty="0" smtClean="0">
                <a:solidFill>
                  <a:srgbClr val="0070C0"/>
                </a:solidFill>
              </a:rPr>
              <a:t>( </a:t>
            </a:r>
            <a:r>
              <a:rPr lang="ja-JP" altLang="en-US" b="1" dirty="0" smtClean="0">
                <a:solidFill>
                  <a:srgbClr val="0070C0"/>
                </a:solidFill>
              </a:rPr>
              <a:t>インデックス</a:t>
            </a:r>
            <a:r>
              <a:rPr lang="en-US" altLang="ja-JP" b="1" dirty="0" smtClean="0">
                <a:solidFill>
                  <a:srgbClr val="0070C0"/>
                </a:solidFill>
              </a:rPr>
              <a:t>,  axis = 0 )</a:t>
            </a: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インデックスをリストなどで指定すると複数行削除できる。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※ axis 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のデフォルトは０。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9147" y="2723897"/>
            <a:ext cx="7873214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列</a:t>
            </a:r>
            <a:r>
              <a:rPr kumimoji="1" lang="ja-JP" altLang="en-US" sz="2000" b="1" dirty="0" smtClean="0"/>
              <a:t>の削除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en-US" altLang="ja-JP" b="1" dirty="0" err="1" smtClean="0">
                <a:solidFill>
                  <a:srgbClr val="0070C0"/>
                </a:solidFill>
              </a:rPr>
              <a:t>df.drop</a:t>
            </a:r>
            <a:r>
              <a:rPr lang="en-US" altLang="ja-JP" b="1" dirty="0" smtClean="0">
                <a:solidFill>
                  <a:srgbClr val="0070C0"/>
                </a:solidFill>
              </a:rPr>
              <a:t>( ‘</a:t>
            </a:r>
            <a:r>
              <a:rPr lang="ja-JP" altLang="en-US" b="1" dirty="0" smtClean="0">
                <a:solidFill>
                  <a:srgbClr val="0070C0"/>
                </a:solidFill>
              </a:rPr>
              <a:t>列名</a:t>
            </a:r>
            <a:r>
              <a:rPr lang="en-US" altLang="ja-JP" b="1" dirty="0" smtClean="0">
                <a:solidFill>
                  <a:srgbClr val="0070C0"/>
                </a:solidFill>
              </a:rPr>
              <a:t>’,  axis = 1 )</a:t>
            </a: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>
                <a:solidFill>
                  <a:srgbClr val="0070C0"/>
                </a:solidFill>
              </a:rPr>
              <a:t>列名</a:t>
            </a:r>
            <a:r>
              <a:rPr lang="ja-JP" altLang="en-US" b="1" dirty="0" smtClean="0">
                <a:solidFill>
                  <a:srgbClr val="0070C0"/>
                </a:solidFill>
              </a:rPr>
              <a:t>をリストなどで指定すると複数列削除できる。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9147" y="966158"/>
            <a:ext cx="3757027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49147" y="3283854"/>
            <a:ext cx="2946144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P204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9643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61134" y="2913804"/>
            <a:ext cx="78214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df3 = df2.drop(no, axis =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外れ値の行を削除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df3.shape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行が削除できたかどうかを行数で確認</a:t>
            </a:r>
            <a:endParaRPr lang="ja-JP" altLang="en-US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61134" y="2544472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6-15 drop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メソッドを使って外れ値を削除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34" y="4075271"/>
            <a:ext cx="2326373" cy="1091606"/>
          </a:xfrm>
          <a:prstGeom prst="rect">
            <a:avLst/>
          </a:prstGeom>
        </p:spPr>
      </p:pic>
      <p:sp>
        <p:nvSpPr>
          <p:cNvPr id="5" name="ホームベース 4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６．２．７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外れ値を含む行の削除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5639406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P204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P205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7164" y="1528809"/>
            <a:ext cx="86324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no = df2[(df[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'SNS2'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&gt;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) &amp; (df[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&lt;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8500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)].index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no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7164" y="1159477"/>
            <a:ext cx="86324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6-12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指定した行からインデックスのみを取り出す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61134" y="2948630"/>
            <a:ext cx="551741" cy="288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846012" y="2805067"/>
            <a:ext cx="1914208" cy="863804"/>
          </a:xfrm>
          <a:prstGeom prst="wedgeRectCallout">
            <a:avLst>
              <a:gd name="adj1" fmla="val 79146"/>
              <a:gd name="adj2" fmla="val -1177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tx1"/>
                </a:solidFill>
              </a:rPr>
              <a:t>df3</a:t>
            </a:r>
            <a:r>
              <a:rPr lang="ja-JP" altLang="en-US" b="1" smtClean="0">
                <a:solidFill>
                  <a:schemeClr val="tx1"/>
                </a:solidFill>
              </a:rPr>
              <a:t>に代入</a:t>
            </a:r>
            <a:endParaRPr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し直されている</a:t>
            </a:r>
            <a:endParaRPr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ことに注意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261134" y="366887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4" name="四角形吹き出し 13"/>
          <p:cNvSpPr/>
          <p:nvPr/>
        </p:nvSpPr>
        <p:spPr>
          <a:xfrm>
            <a:off x="2961968" y="5055721"/>
            <a:ext cx="850907" cy="368723"/>
          </a:xfrm>
          <a:prstGeom prst="wedgeRectCallout">
            <a:avLst>
              <a:gd name="adj1" fmla="val 72049"/>
              <a:gd name="adj2" fmla="val -1310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行数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4807450" y="5055721"/>
            <a:ext cx="850907" cy="368723"/>
          </a:xfrm>
          <a:prstGeom prst="wedgeRectCallout">
            <a:avLst>
              <a:gd name="adj1" fmla="val -58730"/>
              <a:gd name="adj2" fmla="val -12875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列</a:t>
            </a:r>
            <a:r>
              <a:rPr lang="ja-JP" altLang="en-US" b="1" smtClean="0">
                <a:solidFill>
                  <a:schemeClr val="tx1"/>
                </a:solidFill>
              </a:rPr>
              <a:t>数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8531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11535" y="2768484"/>
            <a:ext cx="782143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特徴量の列の候補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col =[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'SNS1'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'SNS2'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'actor'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'original'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x=df3[col]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特徴量の抜き出し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ja-JP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ja-JP" altLang="en-US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t=df3[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正解データの取り出し</a:t>
            </a:r>
            <a:endParaRPr lang="ja-JP" altLang="en-US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11535" y="2399152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6-16 df3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から特徴量の変数</a:t>
            </a:r>
            <a:r>
              <a:rPr lang="ja-JP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ｘ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と正解データの変数ｔに分割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5170996" y="3682180"/>
            <a:ext cx="3782173" cy="499528"/>
          </a:xfrm>
          <a:prstGeom prst="wedgeRectCallout">
            <a:avLst>
              <a:gd name="adj1" fmla="val -79227"/>
              <a:gd name="adj2" fmla="val -776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ｘは、</a:t>
            </a:r>
            <a:r>
              <a:rPr kumimoji="1" lang="en-US" altLang="ja-JP" b="1" dirty="0" err="1" smtClean="0">
                <a:solidFill>
                  <a:schemeClr val="tx1"/>
                </a:solidFill>
              </a:rPr>
              <a:t>cinema_id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列を省いている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６．２．８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1736431" y="332508"/>
            <a:ext cx="4940413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loc</a:t>
            </a:r>
            <a:r>
              <a:rPr kumimoji="1" lang="ja-JP" altLang="en-US" b="1" smtClean="0">
                <a:solidFill>
                  <a:schemeClr val="bg1"/>
                </a:solidFill>
              </a:rPr>
              <a:t>による特徴量と正解データの取り出し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6510671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P205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P209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0883" y="1130060"/>
            <a:ext cx="150962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</a:rPr>
              <a:t>正解データ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0883" y="1579940"/>
            <a:ext cx="150962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</a:rPr>
              <a:t>特徴量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04119" y="1130060"/>
            <a:ext cx="34362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sales</a:t>
            </a:r>
            <a:endParaRPr kumimoji="1" lang="ja-JP" altLang="en-US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04118" y="1579940"/>
            <a:ext cx="343626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SNS1,  SNS2,  actor,  original</a:t>
            </a:r>
            <a:endParaRPr kumimoji="1" lang="ja-JP" altLang="en-US" b="1"/>
          </a:p>
        </p:txBody>
      </p:sp>
      <p:sp>
        <p:nvSpPr>
          <p:cNvPr id="12" name="楕円 1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P205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5986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3678" y="1448649"/>
            <a:ext cx="78214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インデックスが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2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、列が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SNS1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のマスの値のみ参照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df3.loc[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'SNS1'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23678" y="1079317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6-17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インデックス２の行から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SNS1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の列を取り出す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732293" y="2259091"/>
            <a:ext cx="1897714" cy="523382"/>
          </a:xfrm>
          <a:prstGeom prst="wedgeRectCallout">
            <a:avLst>
              <a:gd name="adj1" fmla="val 10234"/>
              <a:gd name="adj2" fmla="val -10142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インデックス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946782" y="2259091"/>
            <a:ext cx="1897714" cy="523382"/>
          </a:xfrm>
          <a:prstGeom prst="wedgeRectCallout">
            <a:avLst>
              <a:gd name="adj1" fmla="val -61557"/>
              <a:gd name="adj2" fmla="val -962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列名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678" y="517585"/>
            <a:ext cx="38473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データフレームの </a:t>
            </a:r>
            <a:r>
              <a:rPr kumimoji="1" lang="en-US" altLang="ja-JP" b="1" smtClean="0"/>
              <a:t>loc </a:t>
            </a:r>
            <a:r>
              <a:rPr kumimoji="1" lang="ja-JP" altLang="en-US" b="1" smtClean="0"/>
              <a:t>機能を利用</a:t>
            </a:r>
            <a:endParaRPr kumimoji="1" lang="ja-JP" altLang="en-US" b="1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4496" y="517585"/>
            <a:ext cx="64043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特定の行と特定の列を同時に指定して取り出すことができる</a:t>
            </a:r>
            <a:endParaRPr kumimoji="1" lang="ja-JP" altLang="en-US" b="1"/>
          </a:p>
        </p:txBody>
      </p:sp>
      <p:sp>
        <p:nvSpPr>
          <p:cNvPr id="8" name="右矢印 7"/>
          <p:cNvSpPr/>
          <p:nvPr/>
        </p:nvSpPr>
        <p:spPr>
          <a:xfrm>
            <a:off x="4547385" y="546975"/>
            <a:ext cx="220785" cy="3105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59" y="2203260"/>
            <a:ext cx="1170616" cy="55450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557988" y="2292619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560342" y="3393611"/>
            <a:ext cx="78214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index = [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インデックス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col = [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'SNS1'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'actor'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列名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df3.loc[index, col]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0342" y="3024279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6-18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特定のデータのみを参照する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661" y="4483223"/>
            <a:ext cx="3448050" cy="20955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0342" y="4550356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6" name="楕円 15"/>
          <p:cNvSpPr/>
          <p:nvPr/>
        </p:nvSpPr>
        <p:spPr>
          <a:xfrm>
            <a:off x="10603346" y="995789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P206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8214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9146" y="400791"/>
            <a:ext cx="9876231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特定</a:t>
            </a:r>
            <a:r>
              <a:rPr lang="ja-JP" altLang="en-US" sz="2000" b="1" dirty="0" smtClean="0"/>
              <a:t>の行と列の取り出し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en-US" altLang="ja-JP" b="1" dirty="0" err="1" smtClean="0">
                <a:solidFill>
                  <a:srgbClr val="0070C0"/>
                </a:solidFill>
              </a:rPr>
              <a:t>df.loc</a:t>
            </a:r>
            <a:r>
              <a:rPr lang="en-US" altLang="ja-JP" b="1" dirty="0" smtClean="0">
                <a:solidFill>
                  <a:srgbClr val="0070C0"/>
                </a:solidFill>
              </a:rPr>
              <a:t>[ </a:t>
            </a:r>
            <a:r>
              <a:rPr lang="ja-JP" altLang="en-US" b="1" dirty="0" smtClean="0">
                <a:solidFill>
                  <a:srgbClr val="0070C0"/>
                </a:solidFill>
              </a:rPr>
              <a:t>インデックス名</a:t>
            </a:r>
            <a:r>
              <a:rPr lang="en-US" altLang="ja-JP" b="1" dirty="0" smtClean="0">
                <a:solidFill>
                  <a:srgbClr val="0070C0"/>
                </a:solidFill>
              </a:rPr>
              <a:t>,  </a:t>
            </a:r>
            <a:r>
              <a:rPr lang="ja-JP" altLang="en-US" b="1" dirty="0" smtClean="0">
                <a:solidFill>
                  <a:srgbClr val="0070C0"/>
                </a:solidFill>
              </a:rPr>
              <a:t>列名 </a:t>
            </a:r>
            <a:r>
              <a:rPr lang="en-US" altLang="ja-JP" b="1" dirty="0" smtClean="0">
                <a:solidFill>
                  <a:srgbClr val="0070C0"/>
                </a:solidFill>
              </a:rPr>
              <a:t>]</a:t>
            </a: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>
                <a:solidFill>
                  <a:srgbClr val="0070C0"/>
                </a:solidFill>
              </a:rPr>
              <a:t>複数行</a:t>
            </a:r>
            <a:r>
              <a:rPr lang="ja-JP" altLang="en-US" b="1" dirty="0" smtClean="0">
                <a:solidFill>
                  <a:srgbClr val="0070C0"/>
                </a:solidFill>
              </a:rPr>
              <a:t>を参照するときは、インデックスのリストを作成する。検索条件も指定可能。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※ 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複数列を参照するときは、列名のリストを指定する。</a:t>
            </a:r>
            <a:endParaRPr kumimoji="1" lang="en-US" altLang="ja-JP" b="1" dirty="0" smtClean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loc</a:t>
            </a:r>
            <a:r>
              <a:rPr lang="en-US" altLang="ja-JP" b="1" dirty="0" smtClean="0">
                <a:solidFill>
                  <a:srgbClr val="0070C0"/>
                </a:solidFill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</a:rPr>
              <a:t>には、インデックスとして行を絞り込む条件を指定することも可能。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※ </a:t>
            </a:r>
            <a:r>
              <a:rPr kumimoji="1" lang="en-US" altLang="ja-JP" b="1" dirty="0" err="1" smtClean="0">
                <a:solidFill>
                  <a:srgbClr val="0070C0"/>
                </a:solidFill>
              </a:rPr>
              <a:t>df.loc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インデックス 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]</a:t>
            </a:r>
            <a:r>
              <a:rPr lang="ja-JP" altLang="en-US" b="1" dirty="0">
                <a:solidFill>
                  <a:srgbClr val="0070C0"/>
                </a:solidFill>
              </a:rPr>
              <a:t>とする</a:t>
            </a:r>
            <a:r>
              <a:rPr lang="ja-JP" altLang="en-US" b="1" dirty="0" smtClean="0">
                <a:solidFill>
                  <a:srgbClr val="0070C0"/>
                </a:solidFill>
              </a:rPr>
              <a:t>と、すべての列で特定インデックス（行）のみを抽出する。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3" name="楕円 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P207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349147" y="966158"/>
            <a:ext cx="3437849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16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11534" y="3258680"/>
            <a:ext cx="78214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 0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行目以上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2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行目以下、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actor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列より左の列（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actor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列含む）</a:t>
            </a:r>
            <a:endParaRPr lang="ja-JP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df3.loc[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, :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'actor'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11534" y="2889348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6-20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データフレームで複数のインデックスや列名を参照する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4" y="4074771"/>
            <a:ext cx="4264506" cy="189452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11535" y="1224358"/>
            <a:ext cx="78214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sample = [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40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リストの作成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sample[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添え字が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1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以上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3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未満の要素を取得</a:t>
            </a:r>
            <a:endParaRPr lang="ja-JP" altLang="en-US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1535" y="855026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6-19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スライス構文で連続した要素を参照する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94" y="1918523"/>
            <a:ext cx="1595123" cy="64299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11534" y="407477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9" name="正方形/長方形 8"/>
          <p:cNvSpPr/>
          <p:nvPr/>
        </p:nvSpPr>
        <p:spPr>
          <a:xfrm>
            <a:off x="511535" y="200338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1535" y="218154"/>
            <a:ext cx="66656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データフレームの</a:t>
            </a:r>
            <a:r>
              <a:rPr kumimoji="1" lang="en-US" altLang="ja-JP" b="1" smtClean="0"/>
              <a:t>loc</a:t>
            </a:r>
            <a:r>
              <a:rPr kumimoji="1" lang="ja-JP" altLang="en-US" b="1" smtClean="0"/>
              <a:t>機能にスライスを指定することが可能</a:t>
            </a:r>
            <a:endParaRPr kumimoji="1" lang="ja-JP" altLang="en-US" b="1"/>
          </a:p>
        </p:txBody>
      </p:sp>
      <p:sp>
        <p:nvSpPr>
          <p:cNvPr id="11" name="下矢印 10"/>
          <p:cNvSpPr/>
          <p:nvPr/>
        </p:nvSpPr>
        <p:spPr>
          <a:xfrm>
            <a:off x="3767917" y="2018735"/>
            <a:ext cx="821336" cy="7225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P207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8067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9146" y="400791"/>
            <a:ext cx="9876231" cy="2616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スライス構文</a:t>
            </a:r>
            <a:r>
              <a:rPr lang="ja-JP" altLang="en-US" sz="2000" b="1" dirty="0" smtClean="0"/>
              <a:t>で複数のインデックスや列名を参照する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en-US" altLang="ja-JP" b="1" dirty="0" err="1" smtClean="0">
                <a:solidFill>
                  <a:srgbClr val="0070C0"/>
                </a:solidFill>
              </a:rPr>
              <a:t>df.loc</a:t>
            </a:r>
            <a:r>
              <a:rPr lang="en-US" altLang="ja-JP" b="1" dirty="0" smtClean="0">
                <a:solidFill>
                  <a:srgbClr val="0070C0"/>
                </a:solidFill>
              </a:rPr>
              <a:t>[ </a:t>
            </a:r>
            <a:r>
              <a:rPr lang="en-US" altLang="ja-JP" b="1" dirty="0">
                <a:solidFill>
                  <a:srgbClr val="0070C0"/>
                </a:solidFill>
              </a:rPr>
              <a:t>A : B</a:t>
            </a:r>
            <a:r>
              <a:rPr lang="en-US" altLang="ja-JP" b="1" dirty="0" smtClean="0">
                <a:solidFill>
                  <a:srgbClr val="0070C0"/>
                </a:solidFill>
              </a:rPr>
              <a:t>,  </a:t>
            </a:r>
            <a:r>
              <a:rPr lang="en-US" altLang="ja-JP" b="1" dirty="0">
                <a:solidFill>
                  <a:srgbClr val="0070C0"/>
                </a:solidFill>
              </a:rPr>
              <a:t>A : B</a:t>
            </a:r>
            <a:r>
              <a:rPr lang="ja-JP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</a:rPr>
              <a:t>]</a:t>
            </a: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en-US" altLang="ja-JP" b="1" dirty="0">
                <a:solidFill>
                  <a:srgbClr val="0070C0"/>
                </a:solidFill>
              </a:rPr>
              <a:t>A : </a:t>
            </a:r>
            <a:r>
              <a:rPr lang="en-US" altLang="ja-JP" b="1" dirty="0" smtClean="0">
                <a:solidFill>
                  <a:srgbClr val="0070C0"/>
                </a:solidFill>
              </a:rPr>
              <a:t>B</a:t>
            </a:r>
            <a:r>
              <a:rPr lang="ja-JP" altLang="en-US" b="1" dirty="0" smtClean="0">
                <a:solidFill>
                  <a:srgbClr val="0070C0"/>
                </a:solidFill>
              </a:rPr>
              <a:t>と指定すると</a:t>
            </a:r>
            <a:r>
              <a:rPr lang="en-US" altLang="ja-JP" b="1" dirty="0" smtClean="0">
                <a:solidFill>
                  <a:srgbClr val="0070C0"/>
                </a:solidFill>
              </a:rPr>
              <a:t>A</a:t>
            </a:r>
            <a:r>
              <a:rPr lang="ja-JP" altLang="en-US" b="1" dirty="0" smtClean="0">
                <a:solidFill>
                  <a:srgbClr val="0070C0"/>
                </a:solidFill>
              </a:rPr>
              <a:t>以上</a:t>
            </a:r>
            <a:r>
              <a:rPr lang="en-US" altLang="ja-JP" b="1" dirty="0" smtClean="0">
                <a:solidFill>
                  <a:srgbClr val="0070C0"/>
                </a:solidFill>
              </a:rPr>
              <a:t>B</a:t>
            </a:r>
            <a:r>
              <a:rPr lang="ja-JP" altLang="en-US" b="1" dirty="0" smtClean="0">
                <a:solidFill>
                  <a:srgbClr val="0070C0"/>
                </a:solidFill>
              </a:rPr>
              <a:t>以下の要素を参照する。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※ A : 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を指定すると、</a:t>
            </a:r>
            <a:r>
              <a:rPr lang="en-US" altLang="ja-JP" b="1" dirty="0" smtClean="0">
                <a:solidFill>
                  <a:srgbClr val="0070C0"/>
                </a:solidFill>
              </a:rPr>
              <a:t>A</a:t>
            </a:r>
            <a:r>
              <a:rPr lang="ja-JP" altLang="en-US" b="1" dirty="0" smtClean="0">
                <a:solidFill>
                  <a:srgbClr val="0070C0"/>
                </a:solidFill>
              </a:rPr>
              <a:t>以上のすべての要素を参照する。</a:t>
            </a:r>
            <a:endParaRPr kumimoji="1" lang="en-US" altLang="ja-JP" b="1" dirty="0" smtClean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: B</a:t>
            </a:r>
            <a:r>
              <a:rPr lang="ja-JP" altLang="en-US" b="1" dirty="0" smtClean="0">
                <a:solidFill>
                  <a:srgbClr val="0070C0"/>
                </a:solidFill>
              </a:rPr>
              <a:t>を指定すると、</a:t>
            </a:r>
            <a:r>
              <a:rPr lang="en-US" altLang="ja-JP" b="1" dirty="0" smtClean="0">
                <a:solidFill>
                  <a:srgbClr val="0070C0"/>
                </a:solidFill>
              </a:rPr>
              <a:t>B</a:t>
            </a:r>
            <a:r>
              <a:rPr lang="ja-JP" altLang="en-US" b="1" dirty="0" smtClean="0">
                <a:solidFill>
                  <a:srgbClr val="0070C0"/>
                </a:solidFill>
              </a:rPr>
              <a:t>以下のすべての要素を参照する。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※ : 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を指定すると、すべての要素を参照する</a:t>
            </a:r>
            <a:r>
              <a:rPr lang="ja-JP" altLang="en-US" b="1" dirty="0" smtClean="0">
                <a:solidFill>
                  <a:srgbClr val="0070C0"/>
                </a:solidFill>
              </a:rPr>
              <a:t>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>
                <a:solidFill>
                  <a:srgbClr val="0070C0"/>
                </a:solidFill>
              </a:rPr>
              <a:t>列</a:t>
            </a:r>
            <a:r>
              <a:rPr lang="ja-JP" altLang="en-US" b="1" dirty="0" smtClean="0">
                <a:solidFill>
                  <a:srgbClr val="0070C0"/>
                </a:solidFill>
              </a:rPr>
              <a:t>の大小関係は左列＜右列で比較される。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3" name="楕円 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P208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349148" y="966158"/>
            <a:ext cx="2411306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18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37414" y="1948978"/>
            <a:ext cx="782143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x = df3.loc[ : , 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'SNS1'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'original'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特徴量の</a:t>
            </a:r>
            <a:r>
              <a:rPr lang="ja-JP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取り出し</a:t>
            </a:r>
            <a:endParaRPr lang="en-US" altLang="ja-JP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altLang="ja-JP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altLang="ja-JP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altLang="ja-JP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altLang="ja-JP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df3[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'sales'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正解ラベルの取り出し</a:t>
            </a:r>
            <a:endParaRPr lang="ja-JP" alt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37414" y="1579646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6-21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スライス構文で特徴量と正解データを取り出す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1364346" y="2581004"/>
            <a:ext cx="1897714" cy="523382"/>
          </a:xfrm>
          <a:prstGeom prst="wedgeRectCallout">
            <a:avLst>
              <a:gd name="adj1" fmla="val 9289"/>
              <a:gd name="adj2" fmla="val -11281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すべての行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3568184" y="2581004"/>
            <a:ext cx="2818739" cy="523382"/>
          </a:xfrm>
          <a:prstGeom prst="wedgeRectCallout">
            <a:avLst>
              <a:gd name="adj1" fmla="val -39649"/>
              <a:gd name="adj2" fmla="val -11281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SNS1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列～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original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列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7414" y="425484"/>
            <a:ext cx="547519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データフレームの</a:t>
            </a:r>
            <a:r>
              <a:rPr kumimoji="1" lang="en-US" altLang="ja-JP" b="1" smtClean="0"/>
              <a:t>loc</a:t>
            </a:r>
            <a:r>
              <a:rPr kumimoji="1" lang="ja-JP" altLang="en-US" b="1" smtClean="0"/>
              <a:t>機能のスライス構文を利用し、</a:t>
            </a:r>
            <a:endParaRPr kumimoji="1" lang="en-US" altLang="ja-JP" b="1" smtClean="0"/>
          </a:p>
          <a:p>
            <a:r>
              <a:rPr lang="ja-JP" altLang="en-US" b="1"/>
              <a:t>特徴量</a:t>
            </a:r>
            <a:r>
              <a:rPr lang="ja-JP" altLang="en-US" b="1" smtClean="0"/>
              <a:t>と正解データに分割する。</a:t>
            </a:r>
            <a:endParaRPr kumimoji="1" lang="ja-JP" altLang="en-US" b="1"/>
          </a:p>
        </p:txBody>
      </p:sp>
      <p:sp>
        <p:nvSpPr>
          <p:cNvPr id="7" name="楕円 6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P209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4005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7164" y="1733318"/>
            <a:ext cx="883124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altLang="ja-JP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(x, t,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7164" y="1363986"/>
            <a:ext cx="883124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6-22</a:t>
            </a:r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訓練データとテストデータに分割する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ホームベース 3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６．２．９</a:t>
            </a:r>
            <a:endParaRPr kumimoji="1" lang="ja-JP" altLang="en-US" b="1" dirty="0"/>
          </a:p>
        </p:txBody>
      </p:sp>
      <p:sp>
        <p:nvSpPr>
          <p:cNvPr id="5" name="山形 4"/>
          <p:cNvSpPr/>
          <p:nvPr/>
        </p:nvSpPr>
        <p:spPr>
          <a:xfrm>
            <a:off x="1736431" y="332508"/>
            <a:ext cx="4940413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訓練データとテストデータの分割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" name="山形 5"/>
          <p:cNvSpPr/>
          <p:nvPr/>
        </p:nvSpPr>
        <p:spPr>
          <a:xfrm>
            <a:off x="6510671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P209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P210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62411" y="2613803"/>
            <a:ext cx="2134471" cy="276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1736431" y="3302979"/>
            <a:ext cx="2818739" cy="734415"/>
          </a:xfrm>
          <a:prstGeom prst="wedgeRectCallout">
            <a:avLst>
              <a:gd name="adj1" fmla="val -39649"/>
              <a:gd name="adj2" fmla="val -112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訓練データ：８０％</a:t>
            </a:r>
            <a:endParaRPr kumimoji="1"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テストデータ：２０％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P209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7028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45866"/>
              </p:ext>
            </p:extLst>
          </p:nvPr>
        </p:nvGraphicFramePr>
        <p:xfrm>
          <a:off x="479367" y="2025658"/>
          <a:ext cx="3797299" cy="2381250"/>
        </p:xfrm>
        <a:graphic>
          <a:graphicData uri="http://schemas.openxmlformats.org/drawingml/2006/table">
            <a:tbl>
              <a:tblPr/>
              <a:tblGrid>
                <a:gridCol w="789915">
                  <a:extLst>
                    <a:ext uri="{9D8B030D-6E8A-4147-A177-3AD203B41FA5}">
                      <a16:colId xmlns:a16="http://schemas.microsoft.com/office/drawing/2014/main" val="1402075000"/>
                    </a:ext>
                  </a:extLst>
                </a:gridCol>
                <a:gridCol w="469507">
                  <a:extLst>
                    <a:ext uri="{9D8B030D-6E8A-4147-A177-3AD203B41FA5}">
                      <a16:colId xmlns:a16="http://schemas.microsoft.com/office/drawing/2014/main" val="3646861868"/>
                    </a:ext>
                  </a:extLst>
                </a:gridCol>
                <a:gridCol w="469507">
                  <a:extLst>
                    <a:ext uri="{9D8B030D-6E8A-4147-A177-3AD203B41FA5}">
                      <a16:colId xmlns:a16="http://schemas.microsoft.com/office/drawing/2014/main" val="2667375215"/>
                    </a:ext>
                  </a:extLst>
                </a:gridCol>
                <a:gridCol w="977083">
                  <a:extLst>
                    <a:ext uri="{9D8B030D-6E8A-4147-A177-3AD203B41FA5}">
                      <a16:colId xmlns:a16="http://schemas.microsoft.com/office/drawing/2014/main" val="3225858666"/>
                    </a:ext>
                  </a:extLst>
                </a:gridCol>
                <a:gridCol w="596401">
                  <a:extLst>
                    <a:ext uri="{9D8B030D-6E8A-4147-A177-3AD203B41FA5}">
                      <a16:colId xmlns:a16="http://schemas.microsoft.com/office/drawing/2014/main" val="3099053278"/>
                    </a:ext>
                  </a:extLst>
                </a:gridCol>
                <a:gridCol w="494886">
                  <a:extLst>
                    <a:ext uri="{9D8B030D-6E8A-4147-A177-3AD203B41FA5}">
                      <a16:colId xmlns:a16="http://schemas.microsoft.com/office/drawing/2014/main" val="296469852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cinema_id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actor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original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sales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516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291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1044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8808.994029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9731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0242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363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10290.70937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10210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9229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431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6340.388534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8227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4798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261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8250.485081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9658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9381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683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10908.53955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9286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5083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9427.21452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9574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8751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362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7237.639848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7869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65296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473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9804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8509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8843.854509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9023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0528"/>
                  </a:ext>
                </a:extLst>
              </a:tr>
            </a:tbl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05096"/>
              </p:ext>
            </p:extLst>
          </p:nvPr>
        </p:nvGraphicFramePr>
        <p:xfrm>
          <a:off x="479367" y="4996311"/>
          <a:ext cx="6184900" cy="1612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969811761"/>
                    </a:ext>
                  </a:extLst>
                </a:gridCol>
                <a:gridCol w="5118100">
                  <a:extLst>
                    <a:ext uri="{9D8B030D-6E8A-4147-A177-3AD203B41FA5}">
                      <a16:colId xmlns:a16="http://schemas.microsoft.com/office/drawing/2014/main" val="2086954578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列名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意味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91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cinema_id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映画作品の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338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公開後１０日以内に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でつぶやかれた数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865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公開後１０日以内に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２でつぶやかれた数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159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actor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主演俳優の昨年のメディア露出度。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actor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の値が大きいほどりしゅつしている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195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original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原作があるかどうか（あるなら１、ないなら０）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5835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sales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最終的な興行収入（単位：万円）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616683"/>
                  </a:ext>
                </a:extLst>
              </a:tr>
            </a:tbl>
          </a:graphicData>
        </a:graphic>
      </p:graphicFrame>
      <p:sp>
        <p:nvSpPr>
          <p:cNvPr id="5" name="ホームベース 4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６</a:t>
            </a:r>
            <a:r>
              <a:rPr lang="ja-JP" altLang="en-US" b="1" smtClean="0"/>
              <a:t>．１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映画の興行収入を予測する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5648032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P186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P188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397164" y="907869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６</a:t>
            </a:r>
            <a:r>
              <a:rPr lang="ja-JP" altLang="en-US" b="1" smtClean="0"/>
              <a:t>．１．１</a:t>
            </a:r>
            <a:endParaRPr kumimoji="1" lang="ja-JP" altLang="en-US" b="1" dirty="0"/>
          </a:p>
        </p:txBody>
      </p:sp>
      <p:sp>
        <p:nvSpPr>
          <p:cNvPr id="9" name="山形 8"/>
          <p:cNvSpPr/>
          <p:nvPr/>
        </p:nvSpPr>
        <p:spPr>
          <a:xfrm>
            <a:off x="1736432" y="907869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分析の目的とデータの概要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山形 9"/>
          <p:cNvSpPr/>
          <p:nvPr/>
        </p:nvSpPr>
        <p:spPr>
          <a:xfrm>
            <a:off x="5648032" y="907869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P186</a:t>
            </a:r>
            <a:r>
              <a:rPr lang="ja-JP" altLang="en-US" b="1">
                <a:solidFill>
                  <a:schemeClr val="bg1"/>
                </a:solidFill>
              </a:rPr>
              <a:t>～</a:t>
            </a:r>
            <a:r>
              <a:rPr lang="en-US" altLang="ja-JP" b="1">
                <a:solidFill>
                  <a:schemeClr val="bg1"/>
                </a:solidFill>
              </a:rPr>
              <a:t>P188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9367" y="1557543"/>
            <a:ext cx="1518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cinema.csv</a:t>
            </a:r>
            <a:endParaRPr kumimoji="1" lang="ja-JP" altLang="en-US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9367" y="4516943"/>
            <a:ext cx="247949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/>
              <a:t>データ</a:t>
            </a:r>
            <a:r>
              <a:rPr lang="ja-JP" altLang="en-US" b="1" smtClean="0"/>
              <a:t>の各列の内容</a:t>
            </a:r>
            <a:endParaRPr kumimoji="1" lang="en-US" altLang="ja-JP" b="1" smtClean="0"/>
          </a:p>
        </p:txBody>
      </p:sp>
      <p:sp>
        <p:nvSpPr>
          <p:cNvPr id="12" name="右矢印 11"/>
          <p:cNvSpPr/>
          <p:nvPr/>
        </p:nvSpPr>
        <p:spPr>
          <a:xfrm>
            <a:off x="4632385" y="2582241"/>
            <a:ext cx="836762" cy="1268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24866" y="2477618"/>
            <a:ext cx="5191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特徴量</a:t>
            </a:r>
            <a:endParaRPr kumimoji="1" lang="en-US" altLang="ja-JP" b="1" smtClean="0"/>
          </a:p>
          <a:p>
            <a:r>
              <a:rPr lang="ja-JP" altLang="en-US" b="1"/>
              <a:t>　</a:t>
            </a:r>
            <a:r>
              <a:rPr lang="en-US" altLang="ja-JP" b="1" smtClean="0"/>
              <a:t>SNS1</a:t>
            </a:r>
            <a:r>
              <a:rPr lang="ja-JP" altLang="en-US" b="1" smtClean="0"/>
              <a:t>列、</a:t>
            </a:r>
            <a:r>
              <a:rPr lang="en-US" altLang="ja-JP" b="1" smtClean="0"/>
              <a:t>SNS2</a:t>
            </a:r>
            <a:r>
              <a:rPr lang="ja-JP" altLang="en-US" b="1" smtClean="0"/>
              <a:t>列、</a:t>
            </a:r>
            <a:r>
              <a:rPr lang="en-US" altLang="ja-JP" b="1" smtClean="0"/>
              <a:t>actor</a:t>
            </a:r>
            <a:r>
              <a:rPr lang="ja-JP" altLang="en-US" b="1" smtClean="0"/>
              <a:t>列、</a:t>
            </a:r>
            <a:r>
              <a:rPr lang="en-US" altLang="ja-JP" b="1" smtClean="0"/>
              <a:t>original</a:t>
            </a:r>
            <a:r>
              <a:rPr lang="ja-JP" altLang="en-US" b="1" smtClean="0"/>
              <a:t>列</a:t>
            </a:r>
            <a:endParaRPr lang="en-US" altLang="ja-JP" b="1" smtClean="0"/>
          </a:p>
          <a:p>
            <a:r>
              <a:rPr kumimoji="1" lang="ja-JP" altLang="en-US" b="1"/>
              <a:t>正解</a:t>
            </a:r>
            <a:r>
              <a:rPr kumimoji="1" lang="ja-JP" altLang="en-US" b="1" smtClean="0"/>
              <a:t>データ</a:t>
            </a:r>
            <a:endParaRPr kumimoji="1" lang="en-US" altLang="ja-JP" b="1" smtClean="0"/>
          </a:p>
          <a:p>
            <a:r>
              <a:rPr lang="ja-JP" altLang="en-US" b="1"/>
              <a:t>　</a:t>
            </a:r>
            <a:r>
              <a:rPr lang="en-US" altLang="ja-JP" b="1" smtClean="0"/>
              <a:t>sales</a:t>
            </a:r>
            <a:r>
              <a:rPr lang="ja-JP" altLang="en-US" b="1" smtClean="0"/>
              <a:t>列</a:t>
            </a:r>
            <a:endParaRPr lang="en-US" altLang="ja-JP" b="1" smtClean="0"/>
          </a:p>
          <a:p>
            <a:r>
              <a:rPr kumimoji="1" lang="ja-JP" altLang="en-US" b="1"/>
              <a:t>と</a:t>
            </a:r>
            <a:r>
              <a:rPr kumimoji="1" lang="ja-JP" altLang="en-US" b="1" smtClean="0"/>
              <a:t>してモデルの作成・学習を行う</a:t>
            </a:r>
            <a:endParaRPr kumimoji="1" lang="ja-JP" altLang="en-US" b="1"/>
          </a:p>
        </p:txBody>
      </p:sp>
      <p:sp>
        <p:nvSpPr>
          <p:cNvPr id="14" name="楕円 1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P186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65007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93" y="4264857"/>
            <a:ext cx="2266950" cy="2019300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4553929" y="4938564"/>
            <a:ext cx="2717151" cy="423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 flipH="1">
            <a:off x="4553928" y="5612271"/>
            <a:ext cx="2717151" cy="423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73" y="4351242"/>
            <a:ext cx="1463029" cy="202145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981105" y="456923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身長１７０ｃｍ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81105" y="612652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体重は５３ｋｇ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55671" y="3447548"/>
            <a:ext cx="318847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体重予測の公式</a:t>
            </a:r>
            <a:endParaRPr kumimoji="1" lang="en-US" altLang="ja-JP" b="1" dirty="0" smtClean="0"/>
          </a:p>
          <a:p>
            <a:r>
              <a:rPr lang="ja-JP" altLang="en-US" b="1" dirty="0" smtClean="0"/>
              <a:t>体重＝</a:t>
            </a:r>
            <a:r>
              <a:rPr lang="en-US" altLang="ja-JP" b="1" dirty="0" smtClean="0"/>
              <a:t>0.9 x </a:t>
            </a:r>
            <a:r>
              <a:rPr lang="ja-JP" altLang="en-US" b="1" dirty="0" smtClean="0"/>
              <a:t>（身長）</a:t>
            </a:r>
            <a:r>
              <a:rPr lang="en-US" altLang="ja-JP" b="1" dirty="0" smtClean="0"/>
              <a:t>- 100</a:t>
            </a:r>
            <a:endParaRPr kumimoji="1" lang="ja-JP" altLang="en-US" b="1" dirty="0"/>
          </a:p>
        </p:txBody>
      </p:sp>
      <p:sp>
        <p:nvSpPr>
          <p:cNvPr id="10" name="円形吹き出し 9"/>
          <p:cNvSpPr/>
          <p:nvPr/>
        </p:nvSpPr>
        <p:spPr>
          <a:xfrm>
            <a:off x="273866" y="4169275"/>
            <a:ext cx="2413676" cy="1192695"/>
          </a:xfrm>
          <a:prstGeom prst="wedgeEllipseCallout">
            <a:avLst>
              <a:gd name="adj1" fmla="val 74042"/>
              <a:gd name="adj2" fmla="val 471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僕</a:t>
            </a:r>
            <a:r>
              <a:rPr lang="ja-JP" altLang="en-US" b="1" dirty="0" smtClean="0"/>
              <a:t>の身長は</a:t>
            </a:r>
            <a:endParaRPr lang="en-US" altLang="ja-JP" b="1" dirty="0" smtClean="0"/>
          </a:p>
          <a:p>
            <a:pPr algn="ctr"/>
            <a:r>
              <a:rPr kumimoji="1" lang="en-US" altLang="ja-JP" b="1" dirty="0" smtClean="0"/>
              <a:t>170cm</a:t>
            </a:r>
            <a:r>
              <a:rPr kumimoji="1" lang="ja-JP" altLang="en-US" b="1" dirty="0" smtClean="0"/>
              <a:t>です。</a:t>
            </a:r>
            <a:endParaRPr kumimoji="1" lang="en-US" altLang="ja-JP" b="1" dirty="0" smtClean="0"/>
          </a:p>
          <a:p>
            <a:pPr algn="ctr"/>
            <a:r>
              <a:rPr lang="ja-JP" altLang="en-US" b="1" dirty="0" smtClean="0"/>
              <a:t>では体重は？</a:t>
            </a:r>
            <a:endParaRPr kumimoji="1" lang="ja-JP" altLang="en-US" b="1" dirty="0"/>
          </a:p>
        </p:txBody>
      </p:sp>
      <p:sp>
        <p:nvSpPr>
          <p:cNvPr id="11" name="円形吹き出し 10"/>
          <p:cNvSpPr/>
          <p:nvPr/>
        </p:nvSpPr>
        <p:spPr>
          <a:xfrm>
            <a:off x="8054672" y="3072162"/>
            <a:ext cx="2770642" cy="1192695"/>
          </a:xfrm>
          <a:prstGeom prst="wedgeEllipseCallout">
            <a:avLst>
              <a:gd name="adj1" fmla="val -26976"/>
              <a:gd name="adj2" fmla="val 1291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0.9 x 170 – 100 = 53</a:t>
            </a:r>
          </a:p>
          <a:p>
            <a:pPr algn="ctr"/>
            <a:r>
              <a:rPr lang="ja-JP" altLang="en-US" b="1" dirty="0" smtClean="0"/>
              <a:t>となります。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95711" y="5361969"/>
            <a:ext cx="162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回帰</a:t>
            </a:r>
            <a:r>
              <a:rPr lang="ja-JP" altLang="en-US" b="1" dirty="0" smtClean="0"/>
              <a:t>モデル</a:t>
            </a:r>
            <a:endParaRPr lang="en-US" altLang="ja-JP" b="1" dirty="0" smtClean="0"/>
          </a:p>
          <a:p>
            <a:r>
              <a:rPr kumimoji="1" lang="ja-JP" altLang="en-US" b="1" dirty="0"/>
              <a:t>学習済み</a:t>
            </a:r>
          </a:p>
        </p:txBody>
      </p:sp>
      <p:sp>
        <p:nvSpPr>
          <p:cNvPr id="13" name="ホームベース 12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６．３</a:t>
            </a:r>
            <a:endParaRPr kumimoji="1" lang="ja-JP" altLang="en-US" b="1" dirty="0"/>
          </a:p>
        </p:txBody>
      </p:sp>
      <p:sp>
        <p:nvSpPr>
          <p:cNvPr id="14" name="山形 13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モデルの作成と学習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5648032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P211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P219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ホームベース 15"/>
          <p:cNvSpPr/>
          <p:nvPr/>
        </p:nvSpPr>
        <p:spPr>
          <a:xfrm>
            <a:off x="397164" y="907869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６．３．１</a:t>
            </a:r>
            <a:endParaRPr kumimoji="1" lang="ja-JP" altLang="en-US" b="1" dirty="0"/>
          </a:p>
        </p:txBody>
      </p:sp>
      <p:sp>
        <p:nvSpPr>
          <p:cNvPr id="17" name="山形 16"/>
          <p:cNvSpPr/>
          <p:nvPr/>
        </p:nvSpPr>
        <p:spPr>
          <a:xfrm>
            <a:off x="1736432" y="907869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線形回帰分析の概要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5648032" y="907869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P186</a:t>
            </a:r>
            <a:r>
              <a:rPr lang="ja-JP" altLang="en-US" b="1">
                <a:solidFill>
                  <a:schemeClr val="bg1"/>
                </a:solidFill>
              </a:rPr>
              <a:t>～</a:t>
            </a:r>
            <a:r>
              <a:rPr lang="en-US" altLang="ja-JP" b="1">
                <a:solidFill>
                  <a:schemeClr val="bg1"/>
                </a:solidFill>
              </a:rPr>
              <a:t>P188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1" name="ホームベース 20"/>
          <p:cNvSpPr/>
          <p:nvPr/>
        </p:nvSpPr>
        <p:spPr>
          <a:xfrm>
            <a:off x="877368" y="1612719"/>
            <a:ext cx="1505527" cy="42487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決定木</a:t>
            </a:r>
            <a:endParaRPr kumimoji="1" lang="ja-JP" altLang="en-US" b="1" dirty="0"/>
          </a:p>
        </p:txBody>
      </p:sp>
      <p:sp>
        <p:nvSpPr>
          <p:cNvPr id="22" name="ホームベース 21"/>
          <p:cNvSpPr/>
          <p:nvPr/>
        </p:nvSpPr>
        <p:spPr>
          <a:xfrm>
            <a:off x="877368" y="2172019"/>
            <a:ext cx="1505527" cy="42487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線形回帰</a:t>
            </a:r>
            <a:endParaRPr kumimoji="1" lang="ja-JP" altLang="en-US" b="1" dirty="0"/>
          </a:p>
        </p:txBody>
      </p:sp>
      <p:sp>
        <p:nvSpPr>
          <p:cNvPr id="23" name="ホームベース 22"/>
          <p:cNvSpPr/>
          <p:nvPr/>
        </p:nvSpPr>
        <p:spPr>
          <a:xfrm>
            <a:off x="2382895" y="1612719"/>
            <a:ext cx="1505527" cy="42487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モデル</a:t>
            </a:r>
            <a:endParaRPr kumimoji="1" lang="ja-JP" altLang="en-US" b="1" dirty="0"/>
          </a:p>
        </p:txBody>
      </p:sp>
      <p:sp>
        <p:nvSpPr>
          <p:cNvPr id="24" name="ホームベース 23"/>
          <p:cNvSpPr/>
          <p:nvPr/>
        </p:nvSpPr>
        <p:spPr>
          <a:xfrm>
            <a:off x="2382895" y="2172019"/>
            <a:ext cx="1505527" cy="42487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モデル</a:t>
            </a:r>
            <a:endParaRPr kumimoji="1" lang="ja-JP" altLang="en-US" b="1" dirty="0"/>
          </a:p>
        </p:txBody>
      </p:sp>
      <p:sp>
        <p:nvSpPr>
          <p:cNvPr id="25" name="山形 24"/>
          <p:cNvSpPr/>
          <p:nvPr/>
        </p:nvSpPr>
        <p:spPr>
          <a:xfrm>
            <a:off x="3763815" y="1621995"/>
            <a:ext cx="6096177" cy="424874"/>
          </a:xfrm>
          <a:prstGeom prst="chevr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最適な「フローチャート（の分岐条件）」を見つける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3763815" y="2181295"/>
            <a:ext cx="6096177" cy="424874"/>
          </a:xfrm>
          <a:prstGeom prst="chevr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最適な「予測値」を見つける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P211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22193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56" y="2744275"/>
            <a:ext cx="1463029" cy="2021455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3419061" y="3239164"/>
            <a:ext cx="4794636" cy="423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 flipH="1">
            <a:off x="3419061" y="3912871"/>
            <a:ext cx="4794636" cy="423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3" y="2481599"/>
            <a:ext cx="1978053" cy="2626322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92716"/>
              </p:ext>
            </p:extLst>
          </p:nvPr>
        </p:nvGraphicFramePr>
        <p:xfrm>
          <a:off x="4022182" y="1748376"/>
          <a:ext cx="1609697" cy="1463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9697">
                  <a:extLst>
                    <a:ext uri="{9D8B030D-6E8A-4147-A177-3AD203B41FA5}">
                      <a16:colId xmlns:a16="http://schemas.microsoft.com/office/drawing/2014/main" val="7052392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身長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39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82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10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52926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01515"/>
              </p:ext>
            </p:extLst>
          </p:nvPr>
        </p:nvGraphicFramePr>
        <p:xfrm>
          <a:off x="6119237" y="1748376"/>
          <a:ext cx="1609697" cy="1463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9697">
                  <a:extLst>
                    <a:ext uri="{9D8B030D-6E8A-4147-A177-3AD203B41FA5}">
                      <a16:colId xmlns:a16="http://schemas.microsoft.com/office/drawing/2014/main" val="7052392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体重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39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82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10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52926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>
          <a:xfrm>
            <a:off x="257959" y="1356692"/>
            <a:ext cx="2930514" cy="1192695"/>
          </a:xfrm>
          <a:prstGeom prst="wedgeEllipseCallout">
            <a:avLst>
              <a:gd name="adj1" fmla="val 24645"/>
              <a:gd name="adj2" fmla="val 1078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今回は、身長から体重を求める計算式</a:t>
            </a:r>
            <a:r>
              <a:rPr lang="ja-JP" altLang="en-US" b="1" dirty="0" smtClean="0"/>
              <a:t>を作って！</a:t>
            </a:r>
            <a:endParaRPr kumimoji="1" lang="ja-JP" altLang="en-US" b="1" dirty="0"/>
          </a:p>
        </p:txBody>
      </p:sp>
      <p:sp>
        <p:nvSpPr>
          <p:cNvPr id="13" name="円形吹き出し 12"/>
          <p:cNvSpPr/>
          <p:nvPr/>
        </p:nvSpPr>
        <p:spPr>
          <a:xfrm>
            <a:off x="7728934" y="524786"/>
            <a:ext cx="4285487" cy="1763533"/>
          </a:xfrm>
          <a:prstGeom prst="wedgeEllipseCallout">
            <a:avLst>
              <a:gd name="adj1" fmla="val -3315"/>
              <a:gd name="adj2" fmla="val 7897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今回のデータの場合、</a:t>
            </a:r>
            <a:endParaRPr kumimoji="1" lang="en-US" altLang="ja-JP" b="1" dirty="0" smtClean="0"/>
          </a:p>
          <a:p>
            <a:pPr algn="ctr"/>
            <a:r>
              <a:rPr lang="ja-JP" altLang="en-US" b="1" dirty="0" smtClean="0"/>
              <a:t>体重</a:t>
            </a:r>
            <a:r>
              <a:rPr lang="en-US" altLang="ja-JP" b="1" dirty="0" smtClean="0"/>
              <a:t>=0.9 x </a:t>
            </a:r>
            <a:r>
              <a:rPr lang="ja-JP" altLang="en-US" b="1" dirty="0" smtClean="0"/>
              <a:t>（身長）</a:t>
            </a:r>
            <a:r>
              <a:rPr lang="en-US" altLang="ja-JP" b="1" dirty="0" smtClean="0"/>
              <a:t>- 100</a:t>
            </a:r>
            <a:r>
              <a:rPr lang="ja-JP" altLang="en-US" b="1" dirty="0" smtClean="0"/>
              <a:t>という計算式だ</a:t>
            </a:r>
            <a:r>
              <a:rPr lang="ja-JP" altLang="en-US" b="1" smtClean="0"/>
              <a:t>と一番精度が</a:t>
            </a:r>
            <a:r>
              <a:rPr lang="ja-JP" altLang="en-US" b="1" dirty="0" smtClean="0"/>
              <a:t>いいね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26118" y="4336277"/>
            <a:ext cx="31805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体重</a:t>
            </a:r>
            <a:r>
              <a:rPr kumimoji="1" lang="en-US" altLang="ja-JP" b="1" dirty="0" smtClean="0"/>
              <a:t>=0.9 x </a:t>
            </a:r>
            <a:r>
              <a:rPr kumimoji="1" lang="ja-JP" altLang="en-US" b="1" dirty="0" smtClean="0"/>
              <a:t>（身長）</a:t>
            </a:r>
            <a:r>
              <a:rPr kumimoji="1" lang="en-US" altLang="ja-JP" b="1" dirty="0" smtClean="0"/>
              <a:t>- 100</a:t>
            </a:r>
            <a:endParaRPr kumimoji="1" lang="ja-JP" altLang="en-US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578791" y="226711"/>
            <a:ext cx="2840270" cy="6698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身長から体重を予測する</a:t>
            </a:r>
            <a:endParaRPr lang="en-US" altLang="ja-JP" b="1" smtClean="0"/>
          </a:p>
          <a:p>
            <a:pPr algn="ctr"/>
            <a:r>
              <a:rPr lang="ja-JP" altLang="en-US" b="1"/>
              <a:t>モデル</a:t>
            </a:r>
            <a:endParaRPr lang="en-US" altLang="ja-JP" b="1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58588" y="1264818"/>
            <a:ext cx="31886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モデルに教師データを与える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09635" y="4923255"/>
            <a:ext cx="493562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モデルは予測するための計算公式を見つける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9237" y="5661939"/>
            <a:ext cx="1017247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回帰式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6283328" y="5200254"/>
            <a:ext cx="640757" cy="51088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704398" y="5609382"/>
            <a:ext cx="2264715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特徴量が１個だけ</a:t>
            </a:r>
            <a:endParaRPr kumimoji="1" lang="ja-JP" altLang="en-US" b="1" dirty="0"/>
          </a:p>
        </p:txBody>
      </p:sp>
      <p:sp>
        <p:nvSpPr>
          <p:cNvPr id="18" name="山形 17"/>
          <p:cNvSpPr/>
          <p:nvPr/>
        </p:nvSpPr>
        <p:spPr>
          <a:xfrm>
            <a:off x="2844772" y="5609382"/>
            <a:ext cx="2581900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線形単回帰分析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2844772" y="6169234"/>
            <a:ext cx="2581900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線形重回帰分析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0" name="ホームベース 19"/>
          <p:cNvSpPr/>
          <p:nvPr/>
        </p:nvSpPr>
        <p:spPr>
          <a:xfrm>
            <a:off x="692331" y="6169234"/>
            <a:ext cx="2264715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特徴量が２個以上</a:t>
            </a:r>
            <a:endParaRPr kumimoji="1" lang="ja-JP" altLang="en-US" b="1" dirty="0"/>
          </a:p>
        </p:txBody>
      </p:sp>
      <p:sp>
        <p:nvSpPr>
          <p:cNvPr id="21" name="楕円 20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P212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45533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カギ線コネクタ 3"/>
          <p:cNvCxnSpPr/>
          <p:nvPr/>
        </p:nvCxnSpPr>
        <p:spPr>
          <a:xfrm>
            <a:off x="1537002" y="1747334"/>
            <a:ext cx="3784821" cy="3267986"/>
          </a:xfrm>
          <a:prstGeom prst="bentConnector3">
            <a:avLst>
              <a:gd name="adj1" fmla="val -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結合子 7"/>
          <p:cNvSpPr/>
          <p:nvPr/>
        </p:nvSpPr>
        <p:spPr>
          <a:xfrm>
            <a:off x="2097869" y="2896823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/>
          <p:cNvSpPr/>
          <p:nvPr/>
        </p:nvSpPr>
        <p:spPr>
          <a:xfrm>
            <a:off x="3568636" y="3381327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/>
          <p:cNvSpPr/>
          <p:nvPr/>
        </p:nvSpPr>
        <p:spPr>
          <a:xfrm>
            <a:off x="3909141" y="2338382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カギ線コネクタ 5"/>
          <p:cNvCxnSpPr/>
          <p:nvPr/>
        </p:nvCxnSpPr>
        <p:spPr>
          <a:xfrm>
            <a:off x="7353457" y="1781849"/>
            <a:ext cx="3784821" cy="3267986"/>
          </a:xfrm>
          <a:prstGeom prst="bentConnector3">
            <a:avLst>
              <a:gd name="adj1" fmla="val -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結合子 6"/>
          <p:cNvSpPr/>
          <p:nvPr/>
        </p:nvSpPr>
        <p:spPr>
          <a:xfrm>
            <a:off x="7914324" y="2931338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結合子 10"/>
          <p:cNvSpPr/>
          <p:nvPr/>
        </p:nvSpPr>
        <p:spPr>
          <a:xfrm>
            <a:off x="9385091" y="3415842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9725596" y="2372897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37002" y="5391507"/>
            <a:ext cx="39062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特徴量をｘ、正解データをｙとして、</a:t>
            </a:r>
            <a:endParaRPr kumimoji="1" lang="en-US" altLang="ja-JP" b="1" smtClean="0"/>
          </a:p>
          <a:p>
            <a:r>
              <a:rPr lang="ja-JP" altLang="en-US" b="1" smtClean="0"/>
              <a:t>ｘの値からｙを予測する予測計算式を作りたいとする（ｘとｙの値は、実際に測定済みのデータ）</a:t>
            </a:r>
            <a:endParaRPr kumimoji="1" lang="ja-JP" altLang="en-US" b="1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6978770" y="2372897"/>
            <a:ext cx="3864634" cy="1647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868720" y="2931338"/>
            <a:ext cx="188908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回帰式</a:t>
            </a:r>
            <a:endParaRPr kumimoji="1" lang="en-US" altLang="ja-JP" b="1" smtClean="0"/>
          </a:p>
          <a:p>
            <a:r>
              <a:rPr lang="en-US" altLang="ja-JP" b="1" smtClean="0"/>
              <a:t>y = ax + b</a:t>
            </a:r>
            <a:endParaRPr kumimoji="1" lang="ja-JP" altLang="en-US" b="1"/>
          </a:p>
        </p:txBody>
      </p:sp>
      <p:sp>
        <p:nvSpPr>
          <p:cNvPr id="14" name="ホームベース 13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６．３．２</a:t>
            </a:r>
            <a:endParaRPr kumimoji="1" lang="ja-JP" altLang="en-US" b="1" dirty="0"/>
          </a:p>
        </p:txBody>
      </p:sp>
      <p:sp>
        <p:nvSpPr>
          <p:cNvPr id="15" name="山形 14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最小２乗法の概要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5648032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P213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P216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86068" y="49774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ｘ</a:t>
            </a:r>
            <a:endParaRPr kumimoji="1" lang="ja-JP" altLang="en-US" b="1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49927" y="174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ｙ</a:t>
            </a:r>
            <a:endParaRPr kumimoji="1" lang="ja-JP" altLang="en-US" b="1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003412" y="17080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ｙ</a:t>
            </a:r>
            <a:endParaRPr kumimoji="1" lang="ja-JP" altLang="en-US" b="1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62241" y="50498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ｘ</a:t>
            </a:r>
            <a:endParaRPr kumimoji="1" lang="ja-JP" altLang="en-US" b="1"/>
          </a:p>
        </p:txBody>
      </p:sp>
      <p:sp>
        <p:nvSpPr>
          <p:cNvPr id="20" name="ホームベース 19"/>
          <p:cNvSpPr/>
          <p:nvPr/>
        </p:nvSpPr>
        <p:spPr>
          <a:xfrm>
            <a:off x="735466" y="981079"/>
            <a:ext cx="1505527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回帰分析</a:t>
            </a:r>
            <a:endParaRPr kumimoji="1" lang="ja-JP" altLang="en-US" b="1" dirty="0"/>
          </a:p>
        </p:txBody>
      </p:sp>
      <p:sp>
        <p:nvSpPr>
          <p:cNvPr id="21" name="山形 20"/>
          <p:cNvSpPr/>
          <p:nvPr/>
        </p:nvSpPr>
        <p:spPr>
          <a:xfrm>
            <a:off x="2074734" y="981079"/>
            <a:ext cx="5654534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最小２乗法という理論を利用して計算式を作る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5621949" y="2796481"/>
            <a:ext cx="1311215" cy="91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70190" y="3814991"/>
            <a:ext cx="13629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/>
              <a:t>各データ</a:t>
            </a:r>
            <a:r>
              <a:rPr lang="ja-JP" altLang="en-US" b="1" smtClean="0"/>
              <a:t>の中間を通るような線を引く</a:t>
            </a:r>
            <a:endParaRPr kumimoji="1" lang="ja-JP" altLang="en-US" b="1"/>
          </a:p>
        </p:txBody>
      </p:sp>
      <p:sp>
        <p:nvSpPr>
          <p:cNvPr id="24" name="四角形吹き出し 23"/>
          <p:cNvSpPr/>
          <p:nvPr/>
        </p:nvSpPr>
        <p:spPr>
          <a:xfrm>
            <a:off x="7804693" y="5345359"/>
            <a:ext cx="2882347" cy="1212854"/>
          </a:xfrm>
          <a:prstGeom prst="wedgeRectCallout">
            <a:avLst>
              <a:gd name="adj1" fmla="val -23183"/>
              <a:gd name="adj2" fmla="val -21308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回帰直線</a:t>
            </a:r>
            <a:endParaRPr kumimoji="1"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「だいたい</a:t>
            </a:r>
            <a:r>
              <a:rPr lang="ja-JP" altLang="en-US" b="1">
                <a:solidFill>
                  <a:schemeClr val="tx1"/>
                </a:solidFill>
              </a:rPr>
              <a:t>この線</a:t>
            </a:r>
            <a:r>
              <a:rPr lang="ja-JP" altLang="en-US" b="1" smtClean="0">
                <a:solidFill>
                  <a:schemeClr val="tx1"/>
                </a:solidFill>
              </a:rPr>
              <a:t>の上に点は現れるはず」という予測を示すもの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P213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18150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カギ線コネクタ 1"/>
          <p:cNvCxnSpPr/>
          <p:nvPr/>
        </p:nvCxnSpPr>
        <p:spPr>
          <a:xfrm>
            <a:off x="1513374" y="634529"/>
            <a:ext cx="3784821" cy="3267986"/>
          </a:xfrm>
          <a:prstGeom prst="bentConnector3">
            <a:avLst>
              <a:gd name="adj1" fmla="val -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: 結合子 2"/>
          <p:cNvSpPr/>
          <p:nvPr/>
        </p:nvSpPr>
        <p:spPr>
          <a:xfrm>
            <a:off x="2074241" y="1784018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3545008" y="2268522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3885513" y="1225577"/>
            <a:ext cx="143124" cy="143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1138687" y="1225577"/>
            <a:ext cx="3864634" cy="1647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中かっこ 6"/>
          <p:cNvSpPr/>
          <p:nvPr/>
        </p:nvSpPr>
        <p:spPr>
          <a:xfrm>
            <a:off x="1871932" y="1927141"/>
            <a:ext cx="202309" cy="48450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3688132" y="1371075"/>
            <a:ext cx="197381" cy="2679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中かっこ 8"/>
          <p:cNvSpPr/>
          <p:nvPr/>
        </p:nvSpPr>
        <p:spPr>
          <a:xfrm flipH="1">
            <a:off x="3636150" y="1807570"/>
            <a:ext cx="185351" cy="43484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2641" y="2016434"/>
            <a:ext cx="102616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>
                <a:solidFill>
                  <a:schemeClr val="bg1"/>
                </a:solidFill>
              </a:rPr>
              <a:t>誤差 </a:t>
            </a:r>
            <a:r>
              <a:rPr lang="en-US" altLang="ja-JP" b="1" smtClean="0">
                <a:solidFill>
                  <a:schemeClr val="bg1"/>
                </a:solidFill>
              </a:rPr>
              <a:t>e1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7920" y="1320381"/>
            <a:ext cx="102616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>
                <a:solidFill>
                  <a:schemeClr val="bg1"/>
                </a:solidFill>
              </a:rPr>
              <a:t>誤差 </a:t>
            </a:r>
            <a:r>
              <a:rPr lang="en-US" altLang="ja-JP" b="1" smtClean="0">
                <a:solidFill>
                  <a:schemeClr val="bg1"/>
                </a:solidFill>
              </a:rPr>
              <a:t>e2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7075" y="1864420"/>
            <a:ext cx="102616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>
                <a:solidFill>
                  <a:schemeClr val="bg1"/>
                </a:solidFill>
              </a:rPr>
              <a:t>誤差 </a:t>
            </a:r>
            <a:r>
              <a:rPr lang="en-US" altLang="ja-JP" b="1" smtClean="0">
                <a:solidFill>
                  <a:schemeClr val="bg1"/>
                </a:solidFill>
              </a:rPr>
              <a:t>e3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56825" y="329184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14912" y="698776"/>
            <a:ext cx="145934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y = ax + b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83242" y="39489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ｘ</a:t>
            </a:r>
            <a:endParaRPr kumimoji="1" lang="ja-JP" altLang="en-US" b="1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27682" y="5881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ｙ</a:t>
            </a:r>
            <a:endParaRPr kumimoji="1" lang="ja-JP" altLang="en-US" b="1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47867" y="706517"/>
            <a:ext cx="5296619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［誤差の例］</a:t>
            </a:r>
            <a:endParaRPr kumimoji="1" lang="en-US" altLang="ja-JP" b="1" smtClean="0"/>
          </a:p>
          <a:p>
            <a:r>
              <a:rPr lang="ja-JP" altLang="en-US" b="1"/>
              <a:t>図</a:t>
            </a:r>
            <a:r>
              <a:rPr lang="ja-JP" altLang="en-US" b="1" smtClean="0"/>
              <a:t>の右上のデータを仮に「</a:t>
            </a:r>
            <a:r>
              <a:rPr lang="en-US" altLang="ja-JP" b="1" smtClean="0"/>
              <a:t>x = 6, y = 9</a:t>
            </a:r>
            <a:r>
              <a:rPr lang="ja-JP" altLang="en-US" b="1" smtClean="0"/>
              <a:t>」とする。</a:t>
            </a:r>
            <a:endParaRPr lang="en-US" altLang="ja-JP" b="1" smtClean="0"/>
          </a:p>
          <a:p>
            <a:r>
              <a:rPr kumimoji="1" lang="ja-JP" altLang="en-US" b="1" smtClean="0"/>
              <a:t>仮に回帰直線が </a:t>
            </a:r>
            <a:r>
              <a:rPr kumimoji="1" lang="en-US" altLang="ja-JP" b="1" smtClean="0"/>
              <a:t>y = x + 2 </a:t>
            </a:r>
            <a:r>
              <a:rPr kumimoji="1" lang="ja-JP" altLang="en-US" b="1" smtClean="0"/>
              <a:t>とすると、ｘの値が </a:t>
            </a:r>
            <a:r>
              <a:rPr kumimoji="1" lang="en-US" altLang="ja-JP" b="1" smtClean="0"/>
              <a:t>6 </a:t>
            </a:r>
            <a:r>
              <a:rPr kumimoji="1" lang="ja-JP" altLang="en-US" b="1" smtClean="0"/>
              <a:t>のときの結果は</a:t>
            </a:r>
            <a:endParaRPr kumimoji="1" lang="en-US" altLang="ja-JP" b="1" smtClean="0"/>
          </a:p>
          <a:p>
            <a:endParaRPr lang="en-US" altLang="ja-JP" b="1"/>
          </a:p>
          <a:p>
            <a:r>
              <a:rPr kumimoji="1" lang="ja-JP" altLang="en-US" b="1" smtClean="0"/>
              <a:t>　　予測結果 </a:t>
            </a:r>
            <a:r>
              <a:rPr kumimoji="1" lang="en-US" altLang="ja-JP" b="1" smtClean="0"/>
              <a:t>= 6 + 2 = 8</a:t>
            </a:r>
          </a:p>
          <a:p>
            <a:endParaRPr lang="en-US" altLang="ja-JP" b="1"/>
          </a:p>
          <a:p>
            <a:r>
              <a:rPr lang="ja-JP" altLang="en-US" b="1"/>
              <a:t>となり</a:t>
            </a:r>
            <a:r>
              <a:rPr lang="ja-JP" altLang="en-US" b="1" smtClean="0"/>
              <a:t>、実際の </a:t>
            </a:r>
            <a:r>
              <a:rPr lang="en-US" altLang="ja-JP" b="1" smtClean="0"/>
              <a:t>y = 9 </a:t>
            </a:r>
            <a:r>
              <a:rPr lang="ja-JP" altLang="en-US" b="1" smtClean="0"/>
              <a:t>とは誤差が生じている。</a:t>
            </a:r>
            <a:endParaRPr lang="en-US" altLang="ja-JP" b="1" smtClean="0"/>
          </a:p>
          <a:p>
            <a:r>
              <a:rPr kumimoji="1" lang="ja-JP" altLang="en-US" b="1" smtClean="0"/>
              <a:t>よって、散布図内の</a:t>
            </a:r>
            <a:r>
              <a:rPr kumimoji="1" lang="en-US" altLang="ja-JP" b="1" smtClean="0"/>
              <a:t>e3 </a:t>
            </a:r>
            <a:r>
              <a:rPr kumimoji="1" lang="ja-JP" altLang="en-US" b="1" smtClean="0"/>
              <a:t>は次のようになる。</a:t>
            </a:r>
            <a:endParaRPr kumimoji="1" lang="en-US" altLang="ja-JP" b="1" smtClean="0"/>
          </a:p>
          <a:p>
            <a:endParaRPr lang="en-US" altLang="ja-JP" b="1"/>
          </a:p>
          <a:p>
            <a:r>
              <a:rPr kumimoji="1" lang="ja-JP" altLang="en-US" b="1" smtClean="0"/>
              <a:t>　　</a:t>
            </a:r>
            <a:r>
              <a:rPr kumimoji="1" lang="en-US" altLang="ja-JP" b="1" smtClean="0"/>
              <a:t>e3 = 9 – 8 = 1</a:t>
            </a:r>
            <a:endParaRPr kumimoji="1" lang="ja-JP" altLang="en-US" b="1"/>
          </a:p>
        </p:txBody>
      </p:sp>
      <p:grpSp>
        <p:nvGrpSpPr>
          <p:cNvPr id="28" name="グループ化 27"/>
          <p:cNvGrpSpPr/>
          <p:nvPr/>
        </p:nvGrpSpPr>
        <p:grpSpPr>
          <a:xfrm>
            <a:off x="7988075" y="4422557"/>
            <a:ext cx="3418886" cy="1277126"/>
            <a:chOff x="4983242" y="4468066"/>
            <a:chExt cx="3418886" cy="1277126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5003321" y="4701999"/>
              <a:ext cx="3210199" cy="830558"/>
              <a:chOff x="909219" y="4568378"/>
              <a:chExt cx="3210199" cy="830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/>
                  <p:cNvSpPr txBox="1"/>
                  <p:nvPr/>
                </p:nvSpPr>
                <p:spPr>
                  <a:xfrm>
                    <a:off x="1653753" y="4602342"/>
                    <a:ext cx="568142" cy="283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𝐞𝟏</m:t>
                              </m:r>
                            </m:e>
                            <m:sup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b="1"/>
                  </a:p>
                </p:txBody>
              </p:sp>
            </mc:Choice>
            <mc:Fallback xmlns="">
              <p:sp>
                <p:nvSpPr>
                  <p:cNvPr id="14" name="テキスト ボックス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753" y="4602342"/>
                    <a:ext cx="568142" cy="283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434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2606116" y="4611434"/>
                    <a:ext cx="568142" cy="283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𝐞𝟐</m:t>
                              </m:r>
                            </m:e>
                            <m:sup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15" name="テキスト ボックス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6116" y="4611434"/>
                    <a:ext cx="568142" cy="283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255" b="-638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/>
                  <p:cNvSpPr txBox="1"/>
                  <p:nvPr/>
                </p:nvSpPr>
                <p:spPr>
                  <a:xfrm>
                    <a:off x="3413471" y="4600097"/>
                    <a:ext cx="568142" cy="283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𝐞𝟑</m:t>
                              </m:r>
                            </m:e>
                            <m:sup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16" name="テキスト ボックス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3471" y="4600097"/>
                    <a:ext cx="568142" cy="283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テキスト ボックス 16"/>
              <p:cNvSpPr txBox="1"/>
              <p:nvPr/>
            </p:nvSpPr>
            <p:spPr>
              <a:xfrm>
                <a:off x="2217365" y="4568378"/>
                <a:ext cx="340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 smtClean="0"/>
                  <a:t>+</a:t>
                </a:r>
                <a:endParaRPr kumimoji="1" lang="ja-JP" altLang="en-US" b="1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3072916" y="4602342"/>
                <a:ext cx="340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 smtClean="0"/>
                  <a:t>+</a:t>
                </a:r>
                <a:endParaRPr kumimoji="1" lang="ja-JP" altLang="en-US" b="1" dirty="0"/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 flipV="1">
                <a:off x="1513374" y="4917280"/>
                <a:ext cx="2606044" cy="204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21"/>
              <p:cNvSpPr txBox="1"/>
              <p:nvPr/>
            </p:nvSpPr>
            <p:spPr>
              <a:xfrm>
                <a:off x="2636894" y="5020245"/>
                <a:ext cx="434109" cy="378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 smtClean="0"/>
                  <a:t>3</a:t>
                </a:r>
                <a:endParaRPr kumimoji="1" lang="ja-JP" altLang="en-US" b="1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909219" y="4753044"/>
                <a:ext cx="720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 smtClean="0"/>
                  <a:t>E = </a:t>
                </a:r>
                <a:endParaRPr kumimoji="1" lang="ja-JP" altLang="en-US" b="1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4983242" y="4468066"/>
              <a:ext cx="3418886" cy="12771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2311877" y="4460956"/>
            <a:ext cx="491954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「回帰直線が、どれだけ現実の全データからズレているか」を意味する値。</a:t>
            </a:r>
            <a:endParaRPr lang="en-US" altLang="ja-JP" b="1" smtClean="0"/>
          </a:p>
          <a:p>
            <a:r>
              <a:rPr kumimoji="1" lang="ja-JP" altLang="en-US" b="1" smtClean="0"/>
              <a:t>小さければ小さいほど「実データとの誤差が小さい良い直線」という意味になる。</a:t>
            </a:r>
            <a:endParaRPr kumimoji="1" lang="en-US" altLang="ja-JP" b="1" smtClean="0"/>
          </a:p>
        </p:txBody>
      </p:sp>
      <p:sp>
        <p:nvSpPr>
          <p:cNvPr id="30" name="右矢印 29"/>
          <p:cNvSpPr/>
          <p:nvPr/>
        </p:nvSpPr>
        <p:spPr>
          <a:xfrm flipH="1">
            <a:off x="7289827" y="4886756"/>
            <a:ext cx="639842" cy="301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021158" y="4045236"/>
            <a:ext cx="1800343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平均２乗誤差</a:t>
            </a:r>
            <a:endParaRPr lang="en-US" altLang="ja-JP" b="1" smtClean="0"/>
          </a:p>
        </p:txBody>
      </p:sp>
      <p:sp>
        <p:nvSpPr>
          <p:cNvPr id="32" name="ホームベース 31"/>
          <p:cNvSpPr/>
          <p:nvPr/>
        </p:nvSpPr>
        <p:spPr>
          <a:xfrm>
            <a:off x="735467" y="5915371"/>
            <a:ext cx="2292406" cy="621509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最小２乗法の</a:t>
            </a:r>
            <a:endParaRPr lang="en-US" altLang="ja-JP" b="1" smtClean="0"/>
          </a:p>
          <a:p>
            <a:pPr algn="ctr"/>
            <a:r>
              <a:rPr lang="ja-JP" altLang="en-US" b="1" smtClean="0"/>
              <a:t>基本的なアイデア</a:t>
            </a:r>
            <a:endParaRPr kumimoji="1" lang="ja-JP" altLang="en-US" b="1" dirty="0"/>
          </a:p>
        </p:txBody>
      </p:sp>
      <p:sp>
        <p:nvSpPr>
          <p:cNvPr id="33" name="山形 32"/>
          <p:cNvSpPr/>
          <p:nvPr/>
        </p:nvSpPr>
        <p:spPr>
          <a:xfrm>
            <a:off x="2800765" y="5915370"/>
            <a:ext cx="6696918" cy="621509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平均２乗誤差</a:t>
            </a:r>
            <a:r>
              <a:rPr kumimoji="1" lang="en-US" altLang="ja-JP" b="1" smtClean="0">
                <a:solidFill>
                  <a:schemeClr val="bg1"/>
                </a:solidFill>
              </a:rPr>
              <a:t>E</a:t>
            </a:r>
            <a:r>
              <a:rPr kumimoji="1" lang="ja-JP" altLang="en-US" b="1" smtClean="0">
                <a:solidFill>
                  <a:schemeClr val="bg1"/>
                </a:solidFill>
              </a:rPr>
              <a:t>が最小となるような計算式の係数</a:t>
            </a:r>
            <a:r>
              <a:rPr lang="en-US" altLang="ja-JP" b="1">
                <a:solidFill>
                  <a:schemeClr val="bg1"/>
                </a:solidFill>
              </a:rPr>
              <a:t> </a:t>
            </a:r>
            <a:r>
              <a:rPr lang="en-US" altLang="ja-JP" b="1" smtClean="0">
                <a:solidFill>
                  <a:schemeClr val="bg1"/>
                </a:solidFill>
              </a:rPr>
              <a:t>a </a:t>
            </a:r>
            <a:r>
              <a:rPr lang="ja-JP" altLang="en-US" b="1" smtClean="0">
                <a:solidFill>
                  <a:schemeClr val="bg1"/>
                </a:solidFill>
              </a:rPr>
              <a:t>と </a:t>
            </a:r>
            <a:r>
              <a:rPr lang="en-US" altLang="ja-JP" b="1" smtClean="0">
                <a:solidFill>
                  <a:schemeClr val="bg1"/>
                </a:solidFill>
              </a:rPr>
              <a:t>b </a:t>
            </a:r>
            <a:r>
              <a:rPr lang="ja-JP" altLang="en-US" b="1" smtClean="0">
                <a:solidFill>
                  <a:schemeClr val="bg1"/>
                </a:solidFill>
              </a:rPr>
              <a:t>はいくつかという問題を機械学習の力で解いていく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4" name="楕円 3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P215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26442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66812" y="1284742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sklearn.linear_model </a:t>
            </a:r>
            <a:r>
              <a:rPr lang="en-US" altLang="ja-JP" b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LinearRegression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66812" y="915410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6-23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重回帰モデルの</a:t>
            </a:r>
            <a:r>
              <a:rPr lang="en-US" altLang="ja-JP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関数をインポートする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66812" y="2236964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model = LinearRegression()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6812" y="1867632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6-24 </a:t>
            </a:r>
            <a:r>
              <a:rPr lang="en-US" altLang="ja-JP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関数を使ってモデルを作成する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66812" y="3228389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model.fit(x_train, y_train)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66812" y="2859057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6-25 fit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メソッドでモデルに学習させる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2" y="4167428"/>
            <a:ext cx="3033922" cy="604414"/>
          </a:xfrm>
          <a:prstGeom prst="rect">
            <a:avLst/>
          </a:prstGeom>
        </p:spPr>
      </p:pic>
      <p:sp>
        <p:nvSpPr>
          <p:cNvPr id="9" name="ホームベース 8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６．３．３</a:t>
            </a:r>
            <a:endParaRPr kumimoji="1" lang="ja-JP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1736432" y="332508"/>
            <a:ext cx="486277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重回帰モデルの作成と学習、分析の実行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6424406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P217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P218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6812" y="3761028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3" name="楕円 1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P217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0392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11535" y="1586665"/>
            <a:ext cx="78214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new = [[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150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700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]]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新しいデータを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2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次元リストで作成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model.predict(new)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学習済みモデルで推論</a:t>
            </a:r>
            <a:endParaRPr lang="ja-JP" altLang="en-US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11535" y="1217333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6-26 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興行収入を予測する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5" y="2805528"/>
            <a:ext cx="5390117" cy="537221"/>
          </a:xfrm>
          <a:prstGeom prst="rect">
            <a:avLst/>
          </a:prstGeom>
        </p:spPr>
      </p:pic>
      <p:sp>
        <p:nvSpPr>
          <p:cNvPr id="5" name="ホームベース 4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６．３．４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未知データでの予測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5648032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P218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P219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11535" y="2399128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9" name="楕円 8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P218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50148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76946" y="812149"/>
            <a:ext cx="9876231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重回帰モデル</a:t>
            </a:r>
            <a:r>
              <a:rPr lang="ja-JP" altLang="en-US" sz="2000" b="1" dirty="0" smtClean="0"/>
              <a:t>の作成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from 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sklearn</a:t>
            </a:r>
            <a:r>
              <a:rPr lang="en-US" altLang="ja-JP" b="1" dirty="0" smtClean="0">
                <a:solidFill>
                  <a:srgbClr val="0070C0"/>
                </a:solidFill>
              </a:rPr>
              <a:t> .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linear_model</a:t>
            </a:r>
            <a:r>
              <a:rPr lang="en-US" altLang="ja-JP" b="1" dirty="0" smtClean="0">
                <a:solidFill>
                  <a:srgbClr val="0070C0"/>
                </a:solidFill>
              </a:rPr>
              <a:t>  import 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LinearRegression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モデル変数 </a:t>
            </a:r>
            <a:r>
              <a:rPr lang="en-US" altLang="ja-JP" b="1" dirty="0" smtClean="0">
                <a:solidFill>
                  <a:srgbClr val="0070C0"/>
                </a:solidFill>
              </a:rPr>
              <a:t>=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LinearRegression</a:t>
            </a:r>
            <a:r>
              <a:rPr lang="en-US" altLang="ja-JP" b="1" dirty="0" smtClean="0">
                <a:solidFill>
                  <a:srgbClr val="0070C0"/>
                </a:solidFill>
              </a:rPr>
              <a:t>( 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6945" y="2609684"/>
            <a:ext cx="987623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重回帰</a:t>
            </a:r>
            <a:r>
              <a:rPr lang="ja-JP" altLang="en-US" sz="2000" b="1" dirty="0" smtClean="0"/>
              <a:t>モデル</a:t>
            </a:r>
            <a:r>
              <a:rPr lang="ja-JP" altLang="en-US" sz="2000" b="1" dirty="0"/>
              <a:t>で</a:t>
            </a:r>
            <a:r>
              <a:rPr lang="ja-JP" altLang="en-US" sz="2000" b="1" dirty="0" smtClean="0"/>
              <a:t>の学習</a:t>
            </a:r>
            <a:endParaRPr kumimoji="1" lang="en-US" altLang="ja-JP" sz="2000" b="1" dirty="0" smtClean="0"/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モデル変数 </a:t>
            </a:r>
            <a:r>
              <a:rPr lang="en-US" altLang="ja-JP" b="1" dirty="0" smtClean="0">
                <a:solidFill>
                  <a:srgbClr val="0070C0"/>
                </a:solidFill>
              </a:rPr>
              <a:t>. fit( </a:t>
            </a:r>
            <a:r>
              <a:rPr lang="ja-JP" altLang="en-US" b="1" dirty="0" smtClean="0">
                <a:solidFill>
                  <a:srgbClr val="0070C0"/>
                </a:solidFill>
              </a:rPr>
              <a:t>特徴量データ</a:t>
            </a:r>
            <a:r>
              <a:rPr lang="en-US" altLang="ja-JP" b="1" dirty="0" smtClean="0">
                <a:solidFill>
                  <a:srgbClr val="0070C0"/>
                </a:solidFill>
              </a:rPr>
              <a:t>,  </a:t>
            </a:r>
            <a:r>
              <a:rPr lang="ja-JP" altLang="en-US" b="1" dirty="0" smtClean="0">
                <a:solidFill>
                  <a:srgbClr val="0070C0"/>
                </a:solidFill>
              </a:rPr>
              <a:t>正解データ 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45" y="3853221"/>
            <a:ext cx="9876231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重回帰</a:t>
            </a:r>
            <a:r>
              <a:rPr lang="ja-JP" altLang="en-US" sz="2000" b="1" dirty="0" smtClean="0"/>
              <a:t>モデル</a:t>
            </a:r>
            <a:r>
              <a:rPr lang="ja-JP" altLang="en-US" sz="2000" b="1" dirty="0"/>
              <a:t>で</a:t>
            </a:r>
            <a:r>
              <a:rPr lang="ja-JP" altLang="en-US" sz="2000" b="1" dirty="0" smtClean="0"/>
              <a:t>の予測</a:t>
            </a:r>
            <a:endParaRPr kumimoji="1" lang="en-US" altLang="ja-JP" sz="2000" b="1" dirty="0" smtClean="0"/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モデル変数 </a:t>
            </a:r>
            <a:r>
              <a:rPr lang="en-US" altLang="ja-JP" b="1" dirty="0" smtClean="0">
                <a:solidFill>
                  <a:srgbClr val="0070C0"/>
                </a:solidFill>
              </a:rPr>
              <a:t>. predict( </a:t>
            </a:r>
            <a:r>
              <a:rPr lang="ja-JP" altLang="en-US" b="1" dirty="0" smtClean="0">
                <a:solidFill>
                  <a:srgbClr val="0070C0"/>
                </a:solidFill>
              </a:rPr>
              <a:t>入力データ 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予測の入力データには、データフレームや二次元リストを指定できる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P219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676945" y="1372106"/>
            <a:ext cx="6198308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945" y="1882686"/>
            <a:ext cx="3791538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76945" y="3175602"/>
            <a:ext cx="4792202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6945" y="4413178"/>
            <a:ext cx="3998572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41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1510" y="1111991"/>
            <a:ext cx="9876231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この節</a:t>
            </a:r>
            <a:r>
              <a:rPr lang="ja-JP" altLang="en-US" sz="2000" b="1" dirty="0" smtClean="0"/>
              <a:t>のポイント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・教師あり学習の回帰では、回帰分析を用いて正解データの値を予測するための計算式（回帰式）を作成する。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・特徴量が２つ以上の回帰分析を重回帰と呼ぶ。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・最少２乗法により、予測と実際の誤差が最少となるような係数が選ばれる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モデル変数 </a:t>
            </a:r>
            <a:r>
              <a:rPr lang="en-US" altLang="ja-JP" b="1" dirty="0" smtClean="0">
                <a:solidFill>
                  <a:srgbClr val="0070C0"/>
                </a:solidFill>
              </a:rPr>
              <a:t>=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LinearRegression</a:t>
            </a:r>
            <a:r>
              <a:rPr lang="en-US" altLang="ja-JP" b="1" dirty="0" smtClean="0">
                <a:solidFill>
                  <a:srgbClr val="0070C0"/>
                </a:solidFill>
              </a:rPr>
              <a:t>( )</a:t>
            </a:r>
          </a:p>
        </p:txBody>
      </p:sp>
      <p:sp>
        <p:nvSpPr>
          <p:cNvPr id="3" name="楕円 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P219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41510" y="3062904"/>
            <a:ext cx="4070105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259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11535" y="2268156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model.score(x_test, y_test)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11535" y="1898824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6-27  score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メソッドでモデルの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score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を計算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73" y="2828443"/>
            <a:ext cx="2454035" cy="464780"/>
          </a:xfrm>
          <a:prstGeom prst="rect">
            <a:avLst/>
          </a:prstGeom>
        </p:spPr>
      </p:pic>
      <p:sp>
        <p:nvSpPr>
          <p:cNvPr id="9" name="ホームベース 8"/>
          <p:cNvSpPr/>
          <p:nvPr/>
        </p:nvSpPr>
        <p:spPr>
          <a:xfrm>
            <a:off x="397164" y="194487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６．４</a:t>
            </a:r>
            <a:endParaRPr kumimoji="1" lang="ja-JP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1736432" y="194487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モデルの</a:t>
            </a:r>
            <a:r>
              <a:rPr lang="ja-JP" altLang="en-US" b="1">
                <a:solidFill>
                  <a:schemeClr val="bg1"/>
                </a:solidFill>
              </a:rPr>
              <a:t>評価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648032" y="194487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P220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P225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ホームベース 11"/>
          <p:cNvSpPr/>
          <p:nvPr/>
        </p:nvSpPr>
        <p:spPr>
          <a:xfrm>
            <a:off x="397164" y="72671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６．３．１</a:t>
            </a:r>
            <a:endParaRPr kumimoji="1" lang="ja-JP" altLang="en-US" b="1" dirty="0"/>
          </a:p>
        </p:txBody>
      </p:sp>
      <p:sp>
        <p:nvSpPr>
          <p:cNvPr id="13" name="山形 12"/>
          <p:cNvSpPr/>
          <p:nvPr/>
        </p:nvSpPr>
        <p:spPr>
          <a:xfrm>
            <a:off x="1736432" y="72671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回帰での評価指標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5648032" y="72671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P220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1535" y="2817237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6" name="楕円 15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3195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4" y="260893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６．４．２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1736432" y="260893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平均絶対誤差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5648032" y="260893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P221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>
                <a:solidFill>
                  <a:schemeClr val="bg1"/>
                </a:solidFill>
              </a:rPr>
              <a:t>P223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428790" y="954576"/>
            <a:ext cx="1505527" cy="1435125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モデルの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評価指標</a:t>
            </a:r>
            <a:endParaRPr kumimoji="1" lang="ja-JP" altLang="en-US" b="1" dirty="0"/>
          </a:p>
        </p:txBody>
      </p:sp>
      <p:sp>
        <p:nvSpPr>
          <p:cNvPr id="6" name="ホームベース 5"/>
          <p:cNvSpPr/>
          <p:nvPr/>
        </p:nvSpPr>
        <p:spPr>
          <a:xfrm>
            <a:off x="1956365" y="954577"/>
            <a:ext cx="1505527" cy="68444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分類</a:t>
            </a:r>
            <a:endParaRPr kumimoji="1" lang="ja-JP" altLang="en-US" b="1" dirty="0"/>
          </a:p>
        </p:txBody>
      </p:sp>
      <p:sp>
        <p:nvSpPr>
          <p:cNvPr id="7" name="ホームベース 6"/>
          <p:cNvSpPr/>
          <p:nvPr/>
        </p:nvSpPr>
        <p:spPr>
          <a:xfrm>
            <a:off x="1956365" y="1705701"/>
            <a:ext cx="1505527" cy="6840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回帰</a:t>
            </a:r>
            <a:endParaRPr kumimoji="1" lang="ja-JP" altLang="en-US" b="1" dirty="0"/>
          </a:p>
        </p:txBody>
      </p:sp>
      <p:sp>
        <p:nvSpPr>
          <p:cNvPr id="8" name="山形 7"/>
          <p:cNvSpPr/>
          <p:nvPr/>
        </p:nvSpPr>
        <p:spPr>
          <a:xfrm>
            <a:off x="3232455" y="954576"/>
            <a:ext cx="7740349" cy="68444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予測の分類結果が実際の分類結果と一致しているかどうかを</a:t>
            </a:r>
            <a:endParaRPr kumimoji="1" lang="en-US" altLang="ja-JP" b="1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比較して正解率を求め、その高さで性能を評価する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山形 8"/>
          <p:cNvSpPr/>
          <p:nvPr/>
        </p:nvSpPr>
        <p:spPr>
          <a:xfrm>
            <a:off x="3232454" y="1705701"/>
            <a:ext cx="5764897" cy="6840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予測</a:t>
            </a:r>
            <a:r>
              <a:rPr lang="ja-JP" altLang="en-US" b="1" smtClean="0">
                <a:solidFill>
                  <a:schemeClr val="bg1"/>
                </a:solidFill>
              </a:rPr>
              <a:t>と実際の値の誤差がどの程度生じたかを</a:t>
            </a:r>
            <a:endParaRPr lang="en-US" altLang="ja-JP" b="1" smtClean="0">
              <a:solidFill>
                <a:schemeClr val="bg1"/>
              </a:solidFill>
            </a:endParaRPr>
          </a:p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予測性能の指標とする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ホームベース 9"/>
          <p:cNvSpPr/>
          <p:nvPr/>
        </p:nvSpPr>
        <p:spPr>
          <a:xfrm>
            <a:off x="9038656" y="1705700"/>
            <a:ext cx="1934149" cy="32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平均２乗誤差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ホームベース 10"/>
          <p:cNvSpPr/>
          <p:nvPr/>
        </p:nvSpPr>
        <p:spPr>
          <a:xfrm>
            <a:off x="9038655" y="2079131"/>
            <a:ext cx="1934149" cy="32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平均絶対誤差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8790" y="3212577"/>
            <a:ext cx="782143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関数のインポート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sklearn.metrics </a:t>
            </a:r>
            <a:r>
              <a:rPr lang="en-US" altLang="ja-JP" b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mean_absolute_error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pred = model.predict(x_test)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平均絶対誤差の計算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mean_absolute_error(y_pred = pred, y_true = y_test)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790" y="2843245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6-28  MAE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（平均絶対誤差）を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求める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5254506" y="3978475"/>
            <a:ext cx="3782173" cy="499528"/>
          </a:xfrm>
          <a:prstGeom prst="wedgeRectCallout">
            <a:avLst>
              <a:gd name="adj1" fmla="val -72633"/>
              <a:gd name="adj2" fmla="val 55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x_test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 </a:t>
            </a:r>
            <a:r>
              <a:rPr lang="ja-JP" altLang="en-US" b="1" dirty="0" smtClean="0">
                <a:solidFill>
                  <a:schemeClr val="tx1"/>
                </a:solidFill>
              </a:rPr>
              <a:t>のデータを一括で予測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28790" y="5410034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05" y="5882883"/>
            <a:ext cx="3207093" cy="756144"/>
          </a:xfrm>
          <a:prstGeom prst="rect">
            <a:avLst/>
          </a:prstGeom>
        </p:spPr>
      </p:pic>
      <p:sp>
        <p:nvSpPr>
          <p:cNvPr id="17" name="四角形吹き出し 16"/>
          <p:cNvSpPr/>
          <p:nvPr/>
        </p:nvSpPr>
        <p:spPr>
          <a:xfrm>
            <a:off x="4647781" y="5510271"/>
            <a:ext cx="3782173" cy="743879"/>
          </a:xfrm>
          <a:prstGeom prst="wedgeRectCallout">
            <a:avLst>
              <a:gd name="adj1" fmla="val -76054"/>
              <a:gd name="adj2" fmla="val 4382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予測と実際の値の誤差が平均で</a:t>
            </a:r>
            <a:endParaRPr kumimoji="1"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２７７（万円）だった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4229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質問する小さな男の子】の画像素材(31511697) | イラスト素材ならイメージナビ"/>
          <p:cNvSpPr>
            <a:spLocks noChangeAspect="1" noChangeArrowheads="1"/>
          </p:cNvSpPr>
          <p:nvPr/>
        </p:nvSpPr>
        <p:spPr bwMode="auto">
          <a:xfrm>
            <a:off x="155574" y="-144463"/>
            <a:ext cx="1949403" cy="19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50" y="3261446"/>
            <a:ext cx="1743075" cy="26193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29" y="3405646"/>
            <a:ext cx="1864214" cy="24751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94035" y="3751660"/>
            <a:ext cx="278871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・原作あり</a:t>
            </a:r>
            <a:endParaRPr kumimoji="1" lang="en-US" altLang="ja-JP" b="1" dirty="0" smtClean="0"/>
          </a:p>
          <a:p>
            <a:r>
              <a:rPr lang="ja-JP" altLang="en-US" b="1" dirty="0" smtClean="0"/>
              <a:t>・主演は露出多め</a:t>
            </a:r>
            <a:endParaRPr lang="en-US" altLang="ja-JP" b="1" dirty="0" smtClean="0"/>
          </a:p>
          <a:p>
            <a:r>
              <a:rPr lang="ja-JP" altLang="en-US" b="1" dirty="0" smtClean="0"/>
              <a:t>・つぶやき１００回</a:t>
            </a:r>
            <a:endParaRPr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1691" y="5880821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学習済みモデル</a:t>
            </a:r>
            <a:endParaRPr kumimoji="1" lang="ja-JP" altLang="en-US" b="1" dirty="0"/>
          </a:p>
        </p:txBody>
      </p:sp>
      <p:sp>
        <p:nvSpPr>
          <p:cNvPr id="7" name="右矢印 6"/>
          <p:cNvSpPr/>
          <p:nvPr/>
        </p:nvSpPr>
        <p:spPr>
          <a:xfrm>
            <a:off x="6323523" y="3853529"/>
            <a:ext cx="795130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形吹き出し 7"/>
          <p:cNvSpPr/>
          <p:nvPr/>
        </p:nvSpPr>
        <p:spPr>
          <a:xfrm>
            <a:off x="5516465" y="2100265"/>
            <a:ext cx="3204376" cy="1161181"/>
          </a:xfrm>
          <a:prstGeom prst="wedgeEllipseCallout">
            <a:avLst>
              <a:gd name="adj1" fmla="val 21102"/>
              <a:gd name="adj2" fmla="val 109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その映画だと、たぶん１００億円くらい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024" y="478737"/>
            <a:ext cx="888261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行う内容</a:t>
            </a:r>
            <a:endParaRPr lang="en-US" altLang="ja-JP" b="1" smtClean="0"/>
          </a:p>
          <a:p>
            <a:r>
              <a:rPr kumimoji="1" lang="ja-JP" altLang="en-US" b="1"/>
              <a:t>映画に</a:t>
            </a:r>
            <a:r>
              <a:rPr kumimoji="1" lang="ja-JP" altLang="en-US" b="1" smtClean="0"/>
              <a:t>関する情報をもとに「</a:t>
            </a:r>
            <a:r>
              <a:rPr kumimoji="1" lang="en-US" altLang="ja-JP" b="1" smtClean="0"/>
              <a:t>sales</a:t>
            </a:r>
            <a:r>
              <a:rPr kumimoji="1" lang="ja-JP" altLang="en-US" b="1" smtClean="0"/>
              <a:t>」列を予測するモデルを作成する</a:t>
            </a:r>
            <a:endParaRPr kumimoji="1" lang="en-US" altLang="ja-JP" b="1" smtClean="0"/>
          </a:p>
          <a:p>
            <a:endParaRPr lang="en-US" altLang="ja-JP" b="1"/>
          </a:p>
          <a:p>
            <a:r>
              <a:rPr kumimoji="1" lang="en-US" altLang="ja-JP" b="1" smtClean="0"/>
              <a:t>※ </a:t>
            </a:r>
            <a:r>
              <a:rPr kumimoji="1" lang="ja-JP" altLang="en-US" b="1" smtClean="0"/>
              <a:t>予測したいものが「興行収入」という数値データであるので</a:t>
            </a:r>
            <a:endParaRPr kumimoji="1" lang="en-US" altLang="ja-JP" b="1" smtClean="0"/>
          </a:p>
          <a:p>
            <a:r>
              <a:rPr lang="ja-JP" altLang="en-US" b="1"/>
              <a:t>　</a:t>
            </a:r>
            <a:r>
              <a:rPr lang="ja-JP" altLang="en-US" b="1" smtClean="0">
                <a:solidFill>
                  <a:srgbClr val="0070C0"/>
                </a:solidFill>
              </a:rPr>
              <a:t>「回帰」という種類の教師あり学習となる。</a:t>
            </a:r>
            <a:endParaRPr kumimoji="1" lang="en-US" altLang="ja-JP" b="1" smtClean="0">
              <a:solidFill>
                <a:srgbClr val="0070C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P187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88692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1510" y="1111991"/>
            <a:ext cx="9876231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平均絶対誤差</a:t>
            </a:r>
            <a:r>
              <a:rPr lang="ja-JP" altLang="en-US" sz="2000" b="1" dirty="0" smtClean="0"/>
              <a:t>の算出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en-US" altLang="ja-JP" b="1" dirty="0" err="1" smtClean="0">
                <a:solidFill>
                  <a:srgbClr val="0070C0"/>
                </a:solidFill>
              </a:rPr>
              <a:t>mean_absolute_error</a:t>
            </a:r>
            <a:r>
              <a:rPr lang="en-US" altLang="ja-JP" b="1" dirty="0" smtClean="0">
                <a:solidFill>
                  <a:srgbClr val="0070C0"/>
                </a:solidFill>
              </a:rPr>
              <a:t>(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y_pred</a:t>
            </a:r>
            <a:r>
              <a:rPr lang="en-US" altLang="ja-JP" b="1" dirty="0" smtClean="0">
                <a:solidFill>
                  <a:srgbClr val="0070C0"/>
                </a:solidFill>
              </a:rPr>
              <a:t> = </a:t>
            </a:r>
            <a:r>
              <a:rPr lang="ja-JP" altLang="en-US" b="1" dirty="0" smtClean="0">
                <a:solidFill>
                  <a:srgbClr val="0070C0"/>
                </a:solidFill>
              </a:rPr>
              <a:t>予測結果のデータ</a:t>
            </a:r>
            <a:r>
              <a:rPr lang="en-US" altLang="ja-JP" b="1" dirty="0" smtClean="0">
                <a:solidFill>
                  <a:srgbClr val="0070C0"/>
                </a:solidFill>
              </a:rPr>
              <a:t>, 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y_true</a:t>
            </a:r>
            <a:r>
              <a:rPr lang="en-US" altLang="ja-JP" b="1" dirty="0" smtClean="0">
                <a:solidFill>
                  <a:srgbClr val="0070C0"/>
                </a:solidFill>
              </a:rPr>
              <a:t> = </a:t>
            </a:r>
            <a:r>
              <a:rPr lang="ja-JP" altLang="en-US" b="1" dirty="0" smtClean="0">
                <a:solidFill>
                  <a:srgbClr val="0070C0"/>
                </a:solidFill>
              </a:rPr>
              <a:t>実際のデータ 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  <a:endParaRPr lang="en-US" altLang="ja-JP" b="1" dirty="0">
              <a:solidFill>
                <a:srgbClr val="0070C0"/>
              </a:solidFill>
            </a:endParaRPr>
          </a:p>
          <a:p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予測結果のデータは、事前に学習済みモデルを用いて特徴量のテストデータで予測したもの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3" name="楕円 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P222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41509" y="1671948"/>
            <a:ext cx="8271169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781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11535" y="2337164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model.score(x_test, y_test)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11535" y="1967832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6-29  score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メソッド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6" y="3374570"/>
            <a:ext cx="3183010" cy="602843"/>
          </a:xfrm>
          <a:prstGeom prst="rect">
            <a:avLst/>
          </a:prstGeom>
        </p:spPr>
      </p:pic>
      <p:sp>
        <p:nvSpPr>
          <p:cNvPr id="7" name="ホームベース 6"/>
          <p:cNvSpPr/>
          <p:nvPr/>
        </p:nvSpPr>
        <p:spPr>
          <a:xfrm>
            <a:off x="397164" y="260893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６．４．３</a:t>
            </a:r>
            <a:endParaRPr kumimoji="1" lang="ja-JP" altLang="en-US" b="1" dirty="0"/>
          </a:p>
        </p:txBody>
      </p:sp>
      <p:sp>
        <p:nvSpPr>
          <p:cNvPr id="8" name="山形 7"/>
          <p:cNvSpPr/>
          <p:nvPr/>
        </p:nvSpPr>
        <p:spPr>
          <a:xfrm>
            <a:off x="1736432" y="260893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決定係数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山形 8"/>
          <p:cNvSpPr/>
          <p:nvPr/>
        </p:nvSpPr>
        <p:spPr>
          <a:xfrm>
            <a:off x="5648032" y="260893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P223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P224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ホームベース 9"/>
          <p:cNvSpPr/>
          <p:nvPr/>
        </p:nvSpPr>
        <p:spPr>
          <a:xfrm>
            <a:off x="722092" y="1035781"/>
            <a:ext cx="3366829" cy="627261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決定係数（</a:t>
            </a:r>
            <a:r>
              <a:rPr lang="en-US" altLang="ja-JP" b="1" smtClean="0"/>
              <a:t>R-squared:R</a:t>
            </a:r>
            <a:r>
              <a:rPr lang="ja-JP" altLang="en-US" b="1" baseline="30000" smtClean="0"/>
              <a:t>２</a:t>
            </a:r>
            <a:r>
              <a:rPr lang="ja-JP" altLang="en-US" b="1" smtClean="0"/>
              <a:t>）</a:t>
            </a:r>
            <a:endParaRPr kumimoji="1" lang="ja-JP" altLang="en-US" b="1" dirty="0"/>
          </a:p>
        </p:txBody>
      </p:sp>
      <p:sp>
        <p:nvSpPr>
          <p:cNvPr id="11" name="山形 10"/>
          <p:cNvSpPr/>
          <p:nvPr/>
        </p:nvSpPr>
        <p:spPr>
          <a:xfrm>
            <a:off x="3855660" y="1035781"/>
            <a:ext cx="5547137" cy="627261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０～１の間の値をとり、値が大きくなるほど予測値と実測値の誤差が少ない計算式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1535" y="2900260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13" name="四角形吹き出し 12"/>
          <p:cNvSpPr/>
          <p:nvPr/>
        </p:nvSpPr>
        <p:spPr>
          <a:xfrm>
            <a:off x="3763816" y="4373593"/>
            <a:ext cx="3782173" cy="1095554"/>
          </a:xfrm>
          <a:prstGeom prst="wedgeRectCallout">
            <a:avLst>
              <a:gd name="adj1" fmla="val -79475"/>
              <a:gd name="adj2" fmla="val -947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一般的に</a:t>
            </a:r>
            <a:endParaRPr kumimoji="1"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０．８以上であれば</a:t>
            </a:r>
            <a:endParaRPr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予測</a:t>
            </a:r>
            <a:r>
              <a:rPr kumimoji="1" lang="ja-JP" altLang="en-US" b="1" smtClean="0">
                <a:solidFill>
                  <a:schemeClr val="tx1"/>
                </a:solidFill>
              </a:rPr>
              <a:t>性能が高くて良い計算式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P223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44281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7164" y="1438716"/>
            <a:ext cx="782143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pickle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b="1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b="1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'cineama.pkl'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ja-JP" b="1">
                <a:solidFill>
                  <a:srgbClr val="A31515"/>
                </a:solidFill>
                <a:latin typeface="Courier New" panose="02070309020205020404" pitchFamily="49" charset="0"/>
              </a:rPr>
              <a:t>'wb'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ja-JP" b="1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f:</a:t>
            </a: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    pickle.dump(model, f)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7164" y="1069384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6-30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モデルを保存する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ホームベース 3"/>
          <p:cNvSpPr/>
          <p:nvPr/>
        </p:nvSpPr>
        <p:spPr>
          <a:xfrm>
            <a:off x="397164" y="260893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６．４．４</a:t>
            </a:r>
            <a:endParaRPr kumimoji="1" lang="ja-JP" altLang="en-US" b="1" dirty="0"/>
          </a:p>
        </p:txBody>
      </p:sp>
      <p:sp>
        <p:nvSpPr>
          <p:cNvPr id="5" name="山形 4"/>
          <p:cNvSpPr/>
          <p:nvPr/>
        </p:nvSpPr>
        <p:spPr>
          <a:xfrm>
            <a:off x="1736432" y="260893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モデルの保存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" name="山形 5"/>
          <p:cNvSpPr/>
          <p:nvPr/>
        </p:nvSpPr>
        <p:spPr>
          <a:xfrm>
            <a:off x="5648032" y="260893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P224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7164" y="3674036"/>
            <a:ext cx="9876231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この節</a:t>
            </a:r>
            <a:r>
              <a:rPr lang="ja-JP" altLang="en-US" sz="2000" b="1" dirty="0" smtClean="0"/>
              <a:t>のポイント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・平均２乗誤差や平均絶対誤差で、具体的な誤差を評価する。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・決定係数は、正解データの意味などがわからなくても、値の大小だけでモデルの予測性能を評価できる。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</a:t>
            </a:r>
            <a:r>
              <a:rPr lang="en-US" altLang="ja-JP" b="1" dirty="0" err="1" smtClean="0">
                <a:solidFill>
                  <a:srgbClr val="0070C0"/>
                </a:solidFill>
              </a:rPr>
              <a:t>scikit</a:t>
            </a:r>
            <a:r>
              <a:rPr lang="en-US" altLang="ja-JP" b="1" dirty="0" smtClean="0">
                <a:solidFill>
                  <a:srgbClr val="0070C0"/>
                </a:solidFill>
              </a:rPr>
              <a:t>-learn</a:t>
            </a:r>
            <a:r>
              <a:rPr lang="ja-JP" altLang="en-US" b="1" dirty="0" smtClean="0">
                <a:solidFill>
                  <a:srgbClr val="0070C0"/>
                </a:solidFill>
              </a:rPr>
              <a:t>の回帰モデルの</a:t>
            </a:r>
            <a:r>
              <a:rPr lang="en-US" altLang="ja-JP" b="1" dirty="0" smtClean="0">
                <a:solidFill>
                  <a:srgbClr val="0070C0"/>
                </a:solidFill>
              </a:rPr>
              <a:t>score</a:t>
            </a:r>
            <a:r>
              <a:rPr lang="ja-JP" altLang="en-US" b="1" dirty="0" smtClean="0">
                <a:solidFill>
                  <a:srgbClr val="0070C0"/>
                </a:solidFill>
              </a:rPr>
              <a:t>メソッドは、正解率ではなく、決定係数を返す。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P224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0379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4282" y="3449970"/>
            <a:ext cx="78214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(model.coef_)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計算式の係数の表示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(model.intercept_)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計算式の切片の表示</a:t>
            </a:r>
            <a:endParaRPr lang="ja-JP" altLang="en-US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94282" y="3080638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6-31 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係数と切片を確認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5" y="4784562"/>
            <a:ext cx="7202753" cy="863456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6781798" y="5508892"/>
            <a:ext cx="4250094" cy="891504"/>
          </a:xfrm>
          <a:prstGeom prst="wedgeRectCallout">
            <a:avLst>
              <a:gd name="adj1" fmla="val -82630"/>
              <a:gd name="adj2" fmla="val -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coef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_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の出力は、モデルに学習させた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b="1" dirty="0" err="1" smtClean="0">
                <a:solidFill>
                  <a:schemeClr val="tx1"/>
                </a:solidFill>
              </a:rPr>
              <a:t>x_train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の列順に対応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397164" y="194487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６．５</a:t>
            </a:r>
            <a:endParaRPr kumimoji="1" lang="ja-JP" altLang="en-US" b="1" dirty="0"/>
          </a:p>
        </p:txBody>
      </p:sp>
      <p:sp>
        <p:nvSpPr>
          <p:cNvPr id="7" name="山形 6"/>
          <p:cNvSpPr/>
          <p:nvPr/>
        </p:nvSpPr>
        <p:spPr>
          <a:xfrm>
            <a:off x="1736432" y="194487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回帰式による影響度の分析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山形 7"/>
          <p:cNvSpPr/>
          <p:nvPr/>
        </p:nvSpPr>
        <p:spPr>
          <a:xfrm>
            <a:off x="5648032" y="194487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P226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P228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397164" y="72671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６．５．１</a:t>
            </a:r>
            <a:endParaRPr kumimoji="1" lang="ja-JP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1736432" y="72671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計算式の係数と切片の確認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648032" y="72671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P226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P227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ホームベース 11"/>
          <p:cNvSpPr/>
          <p:nvPr/>
        </p:nvSpPr>
        <p:spPr>
          <a:xfrm>
            <a:off x="2046982" y="1431858"/>
            <a:ext cx="1505527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決定木</a:t>
            </a:r>
            <a:endParaRPr kumimoji="1" lang="ja-JP" altLang="en-US" b="1" dirty="0"/>
          </a:p>
        </p:txBody>
      </p:sp>
      <p:sp>
        <p:nvSpPr>
          <p:cNvPr id="13" name="山形 12"/>
          <p:cNvSpPr/>
          <p:nvPr/>
        </p:nvSpPr>
        <p:spPr>
          <a:xfrm>
            <a:off x="3386250" y="1431858"/>
            <a:ext cx="4054768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決定木全体のフローチャート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4" name="ホームベース 13"/>
          <p:cNvSpPr/>
          <p:nvPr/>
        </p:nvSpPr>
        <p:spPr>
          <a:xfrm>
            <a:off x="2046982" y="1964089"/>
            <a:ext cx="1505527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重回帰</a:t>
            </a:r>
            <a:endParaRPr kumimoji="1" lang="ja-JP" altLang="en-US" b="1" dirty="0"/>
          </a:p>
        </p:txBody>
      </p:sp>
      <p:sp>
        <p:nvSpPr>
          <p:cNvPr id="15" name="山形 14"/>
          <p:cNvSpPr/>
          <p:nvPr/>
        </p:nvSpPr>
        <p:spPr>
          <a:xfrm>
            <a:off x="3386250" y="1964089"/>
            <a:ext cx="4054768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重回帰の計算式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ホームベース 15"/>
          <p:cNvSpPr/>
          <p:nvPr/>
        </p:nvSpPr>
        <p:spPr>
          <a:xfrm>
            <a:off x="541455" y="1431857"/>
            <a:ext cx="1505527" cy="957105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学習済みモデルの確認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21060" y="4267476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458199" y="4315730"/>
                <a:ext cx="2322687" cy="553998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99" y="4315730"/>
                <a:ext cx="232268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9411418" y="4329119"/>
            <a:ext cx="216750" cy="527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3012" y="4329686"/>
            <a:ext cx="216750" cy="527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8540151" y="3458595"/>
            <a:ext cx="979642" cy="483079"/>
          </a:xfrm>
          <a:prstGeom prst="wedgeRectCallout">
            <a:avLst>
              <a:gd name="adj1" fmla="val 46090"/>
              <a:gd name="adj2" fmla="val 1357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係数</a:t>
            </a:r>
            <a:endParaRPr kumimoji="1" lang="ja-JP" altLang="en-US" b="1"/>
          </a:p>
        </p:txBody>
      </p:sp>
      <p:sp>
        <p:nvSpPr>
          <p:cNvPr id="22" name="四角形吹き出し 21"/>
          <p:cNvSpPr/>
          <p:nvPr/>
        </p:nvSpPr>
        <p:spPr>
          <a:xfrm>
            <a:off x="10689762" y="3458595"/>
            <a:ext cx="979642" cy="483079"/>
          </a:xfrm>
          <a:prstGeom prst="wedgeRectCallout">
            <a:avLst>
              <a:gd name="adj1" fmla="val -55175"/>
              <a:gd name="adj2" fmla="val 1410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切片</a:t>
            </a:r>
            <a:endParaRPr kumimoji="1" lang="ja-JP" altLang="en-US" b="1"/>
          </a:p>
        </p:txBody>
      </p:sp>
      <p:sp>
        <p:nvSpPr>
          <p:cNvPr id="23" name="楕円 2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P226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90816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11535" y="991446"/>
            <a:ext cx="78214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tmp = pd.DataFrame(model.coef_)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データフレームの作成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tmp.index = x_train.columns 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列名をインデックスに指定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11535" y="622114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6-32 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列と係数を表示する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5" y="2146069"/>
            <a:ext cx="3171825" cy="258127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11535" y="2110653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実行結果</a:t>
            </a:r>
            <a:endParaRPr lang="en-US" altLang="ja-JP" b="1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1929" y="5591667"/>
            <a:ext cx="85355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（興行収入）＝</a:t>
            </a:r>
            <a:endParaRPr kumimoji="1" lang="en-US" altLang="ja-JP" b="1" smtClean="0"/>
          </a:p>
          <a:p>
            <a:r>
              <a:rPr lang="ja-JP" altLang="en-US" b="1"/>
              <a:t>　</a:t>
            </a:r>
            <a:r>
              <a:rPr lang="ja-JP" altLang="en-US" b="1" smtClean="0"/>
              <a:t>　</a:t>
            </a:r>
            <a:r>
              <a:rPr lang="en-US" altLang="ja-JP" b="1" smtClean="0"/>
              <a:t>1.1 x (SNS1) + 0.5 x (SNS2) + 0.3 + (actor) + 214 x (original) + 6253.4</a:t>
            </a:r>
            <a:endParaRPr kumimoji="1" lang="ja-JP" altLang="en-US" b="1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79757" y="2663724"/>
            <a:ext cx="1138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smtClean="0"/>
              <a:t>1.1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79757" y="3180837"/>
            <a:ext cx="1138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smtClean="0"/>
              <a:t>0.5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76880" y="3700405"/>
            <a:ext cx="1138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smtClean="0"/>
              <a:t>0.3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6879" y="4199212"/>
            <a:ext cx="1138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smtClean="0"/>
              <a:t>214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76879" y="4698019"/>
            <a:ext cx="1138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smtClean="0"/>
              <a:t>6253.4</a:t>
            </a:r>
          </a:p>
        </p:txBody>
      </p:sp>
      <p:sp>
        <p:nvSpPr>
          <p:cNvPr id="12" name="右矢印 11"/>
          <p:cNvSpPr/>
          <p:nvPr/>
        </p:nvSpPr>
        <p:spPr>
          <a:xfrm>
            <a:off x="3750300" y="2721738"/>
            <a:ext cx="557839" cy="25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3761285" y="3238851"/>
            <a:ext cx="557839" cy="25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3761285" y="3734498"/>
            <a:ext cx="557839" cy="25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796391" y="4223917"/>
            <a:ext cx="557839" cy="25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16119" y="4698019"/>
            <a:ext cx="1138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/>
              <a:t>切片</a:t>
            </a:r>
            <a:endParaRPr lang="en-US" altLang="ja-JP" b="1" smtClean="0"/>
          </a:p>
        </p:txBody>
      </p:sp>
      <p:sp>
        <p:nvSpPr>
          <p:cNvPr id="17" name="右矢印 16"/>
          <p:cNvSpPr/>
          <p:nvPr/>
        </p:nvSpPr>
        <p:spPr>
          <a:xfrm>
            <a:off x="3802448" y="4756033"/>
            <a:ext cx="557839" cy="25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中かっこ 17"/>
          <p:cNvSpPr/>
          <p:nvPr/>
        </p:nvSpPr>
        <p:spPr>
          <a:xfrm>
            <a:off x="5747500" y="2663724"/>
            <a:ext cx="342749" cy="19048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21971" y="3436706"/>
            <a:ext cx="27788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小数点２位を四捨五入</a:t>
            </a:r>
            <a:endParaRPr lang="en-US" altLang="ja-JP" b="1" smtClean="0"/>
          </a:p>
        </p:txBody>
      </p:sp>
      <p:sp>
        <p:nvSpPr>
          <p:cNvPr id="20" name="楕円 1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P227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37158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1510" y="1111991"/>
            <a:ext cx="9876231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係数</a:t>
            </a:r>
            <a:r>
              <a:rPr lang="ja-JP" altLang="en-US" sz="2000" b="1" dirty="0" smtClean="0"/>
              <a:t>を表示する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変数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</a:rPr>
              <a:t>.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coef</a:t>
            </a:r>
            <a:r>
              <a:rPr lang="en-US" altLang="ja-JP" b="1" dirty="0" smtClean="0">
                <a:solidFill>
                  <a:srgbClr val="0070C0"/>
                </a:solidFill>
              </a:rPr>
              <a:t>_</a:t>
            </a: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変数には、変数 </a:t>
            </a:r>
            <a:r>
              <a:rPr lang="en-US" altLang="ja-JP" b="1" dirty="0" smtClean="0">
                <a:solidFill>
                  <a:srgbClr val="0070C0"/>
                </a:solidFill>
              </a:rPr>
              <a:t>=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LinearRegression</a:t>
            </a:r>
            <a:r>
              <a:rPr lang="en-US" altLang="ja-JP" b="1" dirty="0" smtClean="0">
                <a:solidFill>
                  <a:srgbClr val="0070C0"/>
                </a:solidFill>
              </a:rPr>
              <a:t>( ) </a:t>
            </a:r>
            <a:r>
              <a:rPr lang="ja-JP" altLang="en-US" b="1" dirty="0" smtClean="0">
                <a:solidFill>
                  <a:srgbClr val="0070C0"/>
                </a:solidFill>
              </a:rPr>
              <a:t>の左辺の変数を指定する。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表示結果は、学習時の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x_train</a:t>
            </a:r>
            <a:r>
              <a:rPr lang="en-US" altLang="ja-JP" b="1" dirty="0" smtClean="0">
                <a:solidFill>
                  <a:srgbClr val="0070C0"/>
                </a:solidFill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</a:rPr>
              <a:t>の列順に対応している。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510" y="3425700"/>
            <a:ext cx="9876231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定数項を表示する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変数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</a:rPr>
              <a:t>. intercept_</a:t>
            </a: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変数には、変数 </a:t>
            </a:r>
            <a:r>
              <a:rPr lang="en-US" altLang="ja-JP" b="1" dirty="0" smtClean="0">
                <a:solidFill>
                  <a:srgbClr val="0070C0"/>
                </a:solidFill>
              </a:rPr>
              <a:t>=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LinearRegression</a:t>
            </a:r>
            <a:r>
              <a:rPr lang="en-US" altLang="ja-JP" b="1" dirty="0" smtClean="0">
                <a:solidFill>
                  <a:srgbClr val="0070C0"/>
                </a:solidFill>
              </a:rPr>
              <a:t>( ) </a:t>
            </a:r>
            <a:r>
              <a:rPr lang="ja-JP" altLang="en-US" b="1" dirty="0" smtClean="0">
                <a:solidFill>
                  <a:srgbClr val="0070C0"/>
                </a:solidFill>
              </a:rPr>
              <a:t>の左辺の変数を指定する。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P227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41509" y="1671948"/>
            <a:ext cx="1628831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41509" y="3985657"/>
            <a:ext cx="1991140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06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4" y="41616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６．５．２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1736431" y="416168"/>
            <a:ext cx="4396949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正解データと特徴量の影響度の考察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5967208" y="41616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P228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627201" y="1344944"/>
            <a:ext cx="2745727" cy="725395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作成した回帰式の係数を調べる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3087911" y="1344943"/>
            <a:ext cx="5771417" cy="72539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「正解データに最も影響を与える特徴量はどの変数か」</a:t>
            </a:r>
            <a:r>
              <a:rPr lang="ja-JP" altLang="en-US" b="1" smtClean="0">
                <a:solidFill>
                  <a:schemeClr val="bg1"/>
                </a:solidFill>
              </a:rPr>
              <a:t>という分析をすることができる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8588688" y="1344942"/>
            <a:ext cx="3039719" cy="725395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マーケティングでよく使われる分析手法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5005" y="3055501"/>
            <a:ext cx="85355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（興行収入）＝</a:t>
            </a:r>
            <a:endParaRPr kumimoji="1" lang="en-US" altLang="ja-JP" b="1" smtClean="0"/>
          </a:p>
          <a:p>
            <a:r>
              <a:rPr lang="ja-JP" altLang="en-US" b="1"/>
              <a:t>　</a:t>
            </a:r>
            <a:r>
              <a:rPr lang="ja-JP" altLang="en-US" b="1" smtClean="0"/>
              <a:t>　</a:t>
            </a:r>
            <a:r>
              <a:rPr lang="en-US" altLang="ja-JP" b="1" smtClean="0"/>
              <a:t>1.1 x (SNS1) + 0.5 x (SNS2) + 0.3 + (actor) + 214 x (original) + 6253.4</a:t>
            </a:r>
            <a:endParaRPr kumimoji="1" lang="ja-JP" altLang="en-US" b="1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7201" y="2484407"/>
            <a:ext cx="447963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</a:rPr>
              <a:t>係数の絶対値が大きいほど影響が強い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530196" y="4165097"/>
            <a:ext cx="2544793" cy="1043796"/>
          </a:xfrm>
          <a:prstGeom prst="wedgeRectCallout">
            <a:avLst>
              <a:gd name="adj1" fmla="val -41850"/>
              <a:gd name="adj2" fmla="val -1060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１番大きい</a:t>
            </a:r>
            <a:endParaRPr kumimoji="1"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１増加すると</a:t>
            </a:r>
            <a:endParaRPr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興行</a:t>
            </a:r>
            <a:r>
              <a:rPr kumimoji="1" lang="ja-JP" altLang="en-US" b="1" smtClean="0">
                <a:solidFill>
                  <a:schemeClr val="tx1"/>
                </a:solidFill>
              </a:rPr>
              <a:t>収入は２１４増加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2999116" y="4165097"/>
            <a:ext cx="2544793" cy="1043796"/>
          </a:xfrm>
          <a:prstGeom prst="wedgeRectCallout">
            <a:avLst>
              <a:gd name="adj1" fmla="val 30353"/>
              <a:gd name="adj2" fmla="val -1011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１番小さい</a:t>
            </a:r>
            <a:endParaRPr kumimoji="1"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１増加すると</a:t>
            </a:r>
            <a:endParaRPr lang="en-US" altLang="ja-JP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興行</a:t>
            </a:r>
            <a:r>
              <a:rPr kumimoji="1" lang="ja-JP" altLang="en-US" b="1" smtClean="0">
                <a:solidFill>
                  <a:schemeClr val="tx1"/>
                </a:solidFill>
              </a:rPr>
              <a:t>収入は０．３増加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P228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02290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1510" y="1111991"/>
            <a:ext cx="9876231" cy="1231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この節</a:t>
            </a:r>
            <a:r>
              <a:rPr lang="ja-JP" altLang="en-US" sz="2000" b="1" dirty="0" smtClean="0"/>
              <a:t>のポイント</a:t>
            </a:r>
            <a:endParaRPr kumimoji="1" lang="en-US" altLang="ja-JP" sz="2000" b="1" dirty="0" smtClean="0"/>
          </a:p>
          <a:p>
            <a:endParaRPr lang="en-US" altLang="ja-JP" dirty="0"/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・回帰式の係数を比較することで、特徴量と正解データの影響度を分析できる。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・係数の絶対値が大きいほど正解データへの影響度が強い。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3" name="楕円 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P228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07262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1385457" y="1413163"/>
            <a:ext cx="2937773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実習問題➄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85457" y="1838037"/>
            <a:ext cx="76292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ノートブック </a:t>
            </a:r>
            <a:r>
              <a:rPr lang="en-US" altLang="ja-JP" b="1" smtClean="0"/>
              <a:t>ml_ex_3_stu.ipynb </a:t>
            </a:r>
            <a:r>
              <a:rPr lang="ja-JP" altLang="en-US" b="1" dirty="0" smtClean="0"/>
              <a:t>を</a:t>
            </a:r>
            <a:r>
              <a:rPr lang="en-US" altLang="ja-JP" b="1" dirty="0" err="1" smtClean="0"/>
              <a:t>Colab</a:t>
            </a:r>
            <a:r>
              <a:rPr lang="ja-JP" altLang="en-US" b="1" dirty="0" smtClean="0"/>
              <a:t>にアップロードし</a:t>
            </a:r>
            <a:endParaRPr lang="en-US" altLang="ja-JP" b="1" dirty="0" smtClean="0"/>
          </a:p>
          <a:p>
            <a:r>
              <a:rPr kumimoji="1" lang="ja-JP" altLang="en-US" b="1" dirty="0"/>
              <a:t>問題文</a:t>
            </a:r>
            <a:r>
              <a:rPr kumimoji="1" lang="ja-JP" altLang="en-US" b="1" dirty="0" smtClean="0"/>
              <a:t>とコメントに従ってプログラムを実装して提出してください。</a:t>
            </a:r>
            <a:endParaRPr kumimoji="1" lang="en-US" altLang="ja-JP" b="1" dirty="0" smtClean="0"/>
          </a:p>
          <a:p>
            <a:r>
              <a:rPr lang="ja-JP" altLang="en-US" b="1" dirty="0"/>
              <a:t>ファイル名</a:t>
            </a:r>
            <a:r>
              <a:rPr lang="ja-JP" altLang="en-US" b="1" dirty="0" smtClean="0"/>
              <a:t>は</a:t>
            </a:r>
            <a:r>
              <a:rPr lang="ja-JP" altLang="en-US" b="1" smtClean="0"/>
              <a:t>、</a:t>
            </a:r>
            <a:r>
              <a:rPr lang="en-US" altLang="ja-JP" b="1" smtClean="0"/>
              <a:t>ml_ex_3_</a:t>
            </a:r>
            <a:r>
              <a:rPr lang="ja-JP" altLang="en-US" b="1" dirty="0" smtClean="0"/>
              <a:t>学校名</a:t>
            </a:r>
            <a:r>
              <a:rPr lang="en-US" altLang="ja-JP" b="1" dirty="0" smtClean="0"/>
              <a:t>_</a:t>
            </a:r>
            <a:r>
              <a:rPr lang="ja-JP" altLang="en-US" b="1" dirty="0" smtClean="0"/>
              <a:t>氏名</a:t>
            </a:r>
            <a:r>
              <a:rPr lang="en-US" altLang="ja-JP" b="1" dirty="0" smtClean="0"/>
              <a:t>.</a:t>
            </a:r>
            <a:r>
              <a:rPr lang="en-US" altLang="ja-JP" b="1" dirty="0" err="1" smtClean="0"/>
              <a:t>ipynb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とします。</a:t>
            </a:r>
            <a:endParaRPr kumimoji="1" lang="en-US" altLang="ja-JP" b="1" dirty="0" smtClean="0"/>
          </a:p>
        </p:txBody>
      </p:sp>
      <p:sp>
        <p:nvSpPr>
          <p:cNvPr id="4" name="ホームベース 3"/>
          <p:cNvSpPr/>
          <p:nvPr/>
        </p:nvSpPr>
        <p:spPr>
          <a:xfrm>
            <a:off x="914401" y="614218"/>
            <a:ext cx="4692072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機械</a:t>
            </a:r>
            <a:r>
              <a:rPr kumimoji="1" lang="ja-JP" altLang="en-US" b="1" smtClean="0"/>
              <a:t>学習（</a:t>
            </a:r>
            <a:r>
              <a:rPr lang="ja-JP" altLang="en-US" b="1"/>
              <a:t>回帰</a:t>
            </a:r>
            <a:r>
              <a:rPr kumimoji="1" lang="ja-JP" altLang="en-US" b="1" smtClean="0"/>
              <a:t>）</a:t>
            </a:r>
            <a:r>
              <a:rPr kumimoji="1" lang="ja-JP" altLang="en-US" b="1" dirty="0" smtClean="0"/>
              <a:t>実習問題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499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2852" y="1146486"/>
            <a:ext cx="782143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ja-JP" altLang="en-US" b="1" dirty="0"/>
              <a:t>散布図の描画</a:t>
            </a:r>
            <a:endParaRPr lang="en-US" altLang="ja-JP" b="1" dirty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検索条件による特定行の抽出</a:t>
            </a:r>
            <a:endParaRPr lang="en-US" altLang="ja-JP" b="1" dirty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行や列の削除</a:t>
            </a:r>
            <a:endParaRPr lang="en-US" altLang="ja-JP" b="1" dirty="0"/>
          </a:p>
          <a:p>
            <a:r>
              <a:rPr lang="ja-JP" altLang="en-US" b="1" dirty="0" smtClean="0"/>
              <a:t>・</a:t>
            </a:r>
            <a:r>
              <a:rPr lang="en-US" altLang="ja-JP" b="1" dirty="0" err="1"/>
              <a:t>loc</a:t>
            </a:r>
            <a:r>
              <a:rPr lang="en-US" altLang="ja-JP" b="1" dirty="0"/>
              <a:t> </a:t>
            </a:r>
            <a:r>
              <a:rPr lang="ja-JP" altLang="en-US" b="1" dirty="0"/>
              <a:t>による行と列の抽出</a:t>
            </a:r>
            <a:endParaRPr lang="en-US" altLang="ja-JP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622852" y="777154"/>
            <a:ext cx="78214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■ データの準備と前処理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22852" y="2860729"/>
            <a:ext cx="78214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/>
              <a:t>・線形単回帰分析の概要</a:t>
            </a:r>
            <a:endParaRPr lang="en-US" altLang="ja-JP" b="1" dirty="0"/>
          </a:p>
          <a:p>
            <a:r>
              <a:rPr lang="ja-JP" altLang="en-US" b="1" dirty="0"/>
              <a:t>・線形重回帰分析の概要</a:t>
            </a:r>
            <a:endParaRPr lang="en-US" altLang="ja-JP" b="1" dirty="0"/>
          </a:p>
          <a:p>
            <a:r>
              <a:rPr lang="ja-JP" altLang="en-US" b="1" dirty="0"/>
              <a:t>・線形重回帰分析の実装</a:t>
            </a:r>
            <a:endParaRPr lang="en-US" altLang="ja-JP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622852" y="2491397"/>
            <a:ext cx="78214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■ モデルの学習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2852" y="4297974"/>
            <a:ext cx="78214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ja-JP" altLang="en-US" b="1" dirty="0"/>
              <a:t>決定係数と平均絶対誤差</a:t>
            </a:r>
            <a:endParaRPr lang="en-US" altLang="ja-JP" b="1" dirty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係数による正解データへの影響度の考察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22852" y="3928642"/>
            <a:ext cx="78214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■ モデルの</a:t>
            </a:r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評価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P188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3319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2852" y="2095388"/>
            <a:ext cx="782143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altLang="ja-JP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b="1" dirty="0">
                <a:solidFill>
                  <a:srgbClr val="A31515"/>
                </a:solidFill>
                <a:latin typeface="Courier New" panose="02070309020205020404" pitchFamily="49" charset="0"/>
              </a:rPr>
              <a:t>'cinema.csv'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先頭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3</a:t>
            </a:r>
            <a:r>
              <a:rPr lang="ja-JP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行の中身を表示</a:t>
            </a:r>
            <a:endParaRPr lang="ja-JP" alt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22852" y="1726056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6-1 cinema.csv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4150970"/>
            <a:ext cx="7524750" cy="2066925"/>
          </a:xfrm>
          <a:prstGeom prst="rect">
            <a:avLst/>
          </a:prstGeom>
        </p:spPr>
      </p:pic>
      <p:sp>
        <p:nvSpPr>
          <p:cNvPr id="5" name="ホームベース 4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データの前処理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5648032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P189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P210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397164" y="907869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６．２．１</a:t>
            </a:r>
            <a:endParaRPr kumimoji="1" lang="ja-JP" altLang="en-US" b="1" dirty="0"/>
          </a:p>
        </p:txBody>
      </p:sp>
      <p:sp>
        <p:nvSpPr>
          <p:cNvPr id="9" name="山形 8"/>
          <p:cNvSpPr/>
          <p:nvPr/>
        </p:nvSpPr>
        <p:spPr>
          <a:xfrm>
            <a:off x="1736432" y="907869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CSV</a:t>
            </a:r>
            <a:r>
              <a:rPr kumimoji="1" lang="ja-JP" altLang="en-US" b="1" smtClean="0">
                <a:solidFill>
                  <a:schemeClr val="bg1"/>
                </a:solidFill>
              </a:rPr>
              <a:t>ファイルの読み込み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山形 9"/>
          <p:cNvSpPr/>
          <p:nvPr/>
        </p:nvSpPr>
        <p:spPr>
          <a:xfrm>
            <a:off x="5648032" y="907869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P186</a:t>
            </a:r>
            <a:r>
              <a:rPr lang="ja-JP" altLang="en-US" b="1">
                <a:solidFill>
                  <a:schemeClr val="bg1"/>
                </a:solidFill>
              </a:rPr>
              <a:t>～</a:t>
            </a:r>
            <a:r>
              <a:rPr lang="en-US" altLang="ja-JP" b="1">
                <a:solidFill>
                  <a:schemeClr val="bg1"/>
                </a:solidFill>
              </a:rPr>
              <a:t>P188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2852" y="3565887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12" name="楕円 1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P189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2013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2852" y="1646816"/>
            <a:ext cx="78214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ja-JP" b="1" dirty="0">
                <a:solidFill>
                  <a:srgbClr val="795E26"/>
                </a:solidFill>
                <a:latin typeface="Courier New" panose="02070309020205020404" pitchFamily="49" charset="0"/>
              </a:rPr>
              <a:t>any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(axis = </a:t>
            </a:r>
            <a:r>
              <a:rPr lang="en-US" altLang="ja-JP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22852" y="1277484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6-2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欠損値の確認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5" y="3044266"/>
            <a:ext cx="3786456" cy="2957305"/>
          </a:xfrm>
          <a:prstGeom prst="rect">
            <a:avLst/>
          </a:prstGeom>
        </p:spPr>
      </p:pic>
      <p:sp>
        <p:nvSpPr>
          <p:cNvPr id="5" name="ホームベース 4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６．２．２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欠損値の処理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5639406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P190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P191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2852" y="2268847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881222" y="1697923"/>
            <a:ext cx="1100255" cy="250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4450171" y="2166918"/>
            <a:ext cx="2505587" cy="551032"/>
          </a:xfrm>
          <a:prstGeom prst="wedgeRectCallout">
            <a:avLst>
              <a:gd name="adj1" fmla="val -69722"/>
              <a:gd name="adj2" fmla="val -9874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列方向に欠損値を確認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48906" y="3515220"/>
            <a:ext cx="2932981" cy="358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48906" y="4300770"/>
            <a:ext cx="2932981" cy="358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606505" y="3769743"/>
            <a:ext cx="1656272" cy="638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この列に</a:t>
            </a:r>
            <a:endParaRPr kumimoji="1" lang="en-US" altLang="ja-JP" b="1" smtClean="0"/>
          </a:p>
          <a:p>
            <a:pPr algn="ctr"/>
            <a:r>
              <a:rPr kumimoji="1" lang="ja-JP" altLang="en-US" b="1" smtClean="0"/>
              <a:t>欠損値あり</a:t>
            </a:r>
            <a:endParaRPr kumimoji="1" lang="ja-JP" altLang="en-US" b="1"/>
          </a:p>
        </p:txBody>
      </p:sp>
      <p:cxnSp>
        <p:nvCxnSpPr>
          <p:cNvPr id="16" name="直線矢印コネクタ 15"/>
          <p:cNvCxnSpPr>
            <a:stCxn id="12" idx="3"/>
          </p:cNvCxnSpPr>
          <p:nvPr/>
        </p:nvCxnSpPr>
        <p:spPr>
          <a:xfrm flipV="1">
            <a:off x="3881887" y="4235570"/>
            <a:ext cx="724618" cy="244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881887" y="3694239"/>
            <a:ext cx="724618" cy="244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0885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2852" y="1146486"/>
            <a:ext cx="782143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欠損値を平均で補完して、</a:t>
            </a:r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df2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に代入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df2 = df.fillna(df.mean())</a:t>
            </a:r>
          </a:p>
          <a:p>
            <a:r>
              <a:rPr lang="en-US" altLang="ja-JP" b="1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ja-JP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穴埋めができたか確認</a:t>
            </a:r>
            <a:endParaRPr lang="ja-JP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df2.isnull().</a:t>
            </a:r>
            <a:r>
              <a:rPr lang="en-US" altLang="ja-JP" b="1">
                <a:solidFill>
                  <a:srgbClr val="795E26"/>
                </a:solidFill>
                <a:latin typeface="Courier New" panose="02070309020205020404" pitchFamily="49" charset="0"/>
              </a:rPr>
              <a:t>any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(axis = </a:t>
            </a:r>
            <a:r>
              <a:rPr lang="en-US" altLang="ja-JP" b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22852" y="777154"/>
            <a:ext cx="78214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6-3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欠損値の穴埋め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3300213"/>
            <a:ext cx="4132232" cy="2984390"/>
          </a:xfrm>
          <a:prstGeom prst="rect">
            <a:avLst/>
          </a:prstGeom>
        </p:spPr>
      </p:pic>
      <p:sp>
        <p:nvSpPr>
          <p:cNvPr id="5" name="右中かっこ 4"/>
          <p:cNvSpPr/>
          <p:nvPr/>
        </p:nvSpPr>
        <p:spPr>
          <a:xfrm>
            <a:off x="4110824" y="3382377"/>
            <a:ext cx="755374" cy="2369488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20640" y="4423076"/>
            <a:ext cx="35780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欠損値</a:t>
            </a:r>
            <a:r>
              <a:rPr lang="ja-JP" altLang="en-US" b="1" dirty="0" smtClean="0"/>
              <a:t>がすべて穴埋めされた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622852" y="2661396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426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/>
          <p:cNvSpPr/>
          <p:nvPr/>
        </p:nvSpPr>
        <p:spPr>
          <a:xfrm>
            <a:off x="739471" y="2852792"/>
            <a:ext cx="6854025" cy="397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203959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655196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807596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959996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112396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498038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11399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871751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119566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015160" y="2540037"/>
            <a:ext cx="7952" cy="10336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吹き出し 14"/>
          <p:cNvSpPr/>
          <p:nvPr/>
        </p:nvSpPr>
        <p:spPr>
          <a:xfrm>
            <a:off x="739471" y="4104285"/>
            <a:ext cx="2981739" cy="914041"/>
          </a:xfrm>
          <a:prstGeom prst="wedgeRectCallout">
            <a:avLst>
              <a:gd name="adj1" fmla="val 903"/>
              <a:gd name="adj2" fmla="val -10107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データは基本的に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この付近</a:t>
            </a:r>
            <a:r>
              <a:rPr lang="ja-JP" altLang="en-US" b="1" dirty="0" smtClean="0">
                <a:solidFill>
                  <a:schemeClr val="tx1"/>
                </a:solidFill>
              </a:rPr>
              <a:t>に集まっている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4532242" y="4169221"/>
            <a:ext cx="3450868" cy="914041"/>
          </a:xfrm>
          <a:prstGeom prst="wedgeRectCallout">
            <a:avLst>
              <a:gd name="adj1" fmla="val -6931"/>
              <a:gd name="adj2" fmla="val -10803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１点だけ、明らかに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大き過ぎる値が混ざっている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7" name="ホームベース 16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６．２．３</a:t>
            </a:r>
            <a:endParaRPr kumimoji="1" lang="ja-JP" altLang="en-US" b="1" dirty="0"/>
          </a:p>
        </p:txBody>
      </p:sp>
      <p:sp>
        <p:nvSpPr>
          <p:cNvPr id="18" name="山形 17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散布図による外れ値の確認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39406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P191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P196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P191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2807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258E38DB6B2B448B0556B184EB0FD8" ma:contentTypeVersion="13" ma:contentTypeDescription="新しいドキュメントを作成します。" ma:contentTypeScope="" ma:versionID="0f568c54e0fdcae31e3f97a3d7bd0796">
  <xsd:schema xmlns:xsd="http://www.w3.org/2001/XMLSchema" xmlns:xs="http://www.w3.org/2001/XMLSchema" xmlns:p="http://schemas.microsoft.com/office/2006/metadata/properties" xmlns:ns2="af5512dc-8d60-427c-b6a9-7319ea80f64e" xmlns:ns3="2ed984bd-7eaf-47af-b4ad-07a71b97aa2f" targetNamespace="http://schemas.microsoft.com/office/2006/metadata/properties" ma:root="true" ma:fieldsID="c65a4cfe1ad45493c2217192c30ef6c7" ns2:_="" ns3:_="">
    <xsd:import namespace="af5512dc-8d60-427c-b6a9-7319ea80f64e"/>
    <xsd:import namespace="2ed984bd-7eaf-47af-b4ad-07a71b97a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512dc-8d60-427c-b6a9-7319ea80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4ed1a849-52bb-4df0-8222-c53a84cd3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984bd-7eaf-47af-b4ad-07a71b97a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47e5470-fed1-4368-859b-c6151cd5318b}" ma:internalName="TaxCatchAll" ma:showField="CatchAllData" ma:web="2ed984bd-7eaf-47af-b4ad-07a71b97aa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d984bd-7eaf-47af-b4ad-07a71b97aa2f" xsi:nil="true"/>
    <lcf76f155ced4ddcb4097134ff3c332f xmlns="af5512dc-8d60-427c-b6a9-7319ea80f6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98DD63-0F62-4BE4-B40F-D3AEF2533D75}"/>
</file>

<file path=customXml/itemProps2.xml><?xml version="1.0" encoding="utf-8"?>
<ds:datastoreItem xmlns:ds="http://schemas.openxmlformats.org/officeDocument/2006/customXml" ds:itemID="{0824E5C2-44EA-4BDA-842B-5A49F574B2B2}"/>
</file>

<file path=customXml/itemProps3.xml><?xml version="1.0" encoding="utf-8"?>
<ds:datastoreItem xmlns:ds="http://schemas.openxmlformats.org/officeDocument/2006/customXml" ds:itemID="{943CF393-ED43-43C5-A864-455E69F8F750}"/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3932</Words>
  <Application>Microsoft Office PowerPoint</Application>
  <PresentationFormat>ワイド画面</PresentationFormat>
  <Paragraphs>736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4" baseType="lpstr">
      <vt:lpstr>游ゴシック</vt:lpstr>
      <vt:lpstr>游ゴシック Light</vt:lpstr>
      <vt:lpstr>Arial</vt:lpstr>
      <vt:lpstr>Cambria Math</vt:lpstr>
      <vt:lpstr>Courier New</vt:lpstr>
      <vt:lpstr>Office テーマ</vt:lpstr>
      <vt:lpstr>機械学習 回帰１：映画の興行収入の予測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 回帰１：映画の興行収入の予測</dc:title>
  <dc:creator>武田 陽一郎</dc:creator>
  <cp:lastModifiedBy>武田 陽一郎</cp:lastModifiedBy>
  <cp:revision>107</cp:revision>
  <dcterms:created xsi:type="dcterms:W3CDTF">2021-11-16T05:49:38Z</dcterms:created>
  <dcterms:modified xsi:type="dcterms:W3CDTF">2021-12-13T00:36:32Z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0x01010015258E38DB6B2B448B0556B184EB0FD8</vt:lpwstr>
  </property>
</Properties>
</file>