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58" r:id="rId5"/>
    <p:sldId id="259" r:id="rId6"/>
    <p:sldId id="260" r:id="rId7"/>
    <p:sldId id="263" r:id="rId8"/>
    <p:sldId id="264" r:id="rId9"/>
    <p:sldId id="265" r:id="rId10"/>
    <p:sldId id="30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6" r:id="rId29"/>
    <p:sldId id="287" r:id="rId30"/>
    <p:sldId id="288" r:id="rId31"/>
    <p:sldId id="289" r:id="rId32"/>
    <p:sldId id="290" r:id="rId33"/>
    <p:sldId id="292" r:id="rId34"/>
    <p:sldId id="291" r:id="rId35"/>
    <p:sldId id="293" r:id="rId36"/>
    <p:sldId id="294" r:id="rId37"/>
    <p:sldId id="295" r:id="rId38"/>
    <p:sldId id="296" r:id="rId39"/>
    <p:sldId id="297" r:id="rId40"/>
    <p:sldId id="299" r:id="rId41"/>
    <p:sldId id="300" r:id="rId42"/>
    <p:sldId id="301" r:id="rId43"/>
    <p:sldId id="304"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26511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421570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233811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303902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66137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32610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54172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295621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24628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15173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59C50A-323F-44E2-B8B8-D87B8F9B71B3}" type="datetimeFigureOut">
              <a:rPr kumimoji="1" lang="ja-JP" altLang="en-US" smtClean="0"/>
              <a:t>2022/1/20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29141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9C50A-323F-44E2-B8B8-D87B8F9B71B3}" type="datetimeFigureOut">
              <a:rPr kumimoji="1" lang="ja-JP" altLang="en-US" smtClean="0"/>
              <a:t>2022/1/20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10859-BC71-4B63-83CD-789BCC7694EE}" type="slidenum">
              <a:rPr kumimoji="1" lang="ja-JP" altLang="en-US" smtClean="0"/>
              <a:t>‹#›</a:t>
            </a:fld>
            <a:endParaRPr kumimoji="1" lang="ja-JP" altLang="en-US" dirty="0"/>
          </a:p>
        </p:txBody>
      </p:sp>
    </p:spTree>
    <p:extLst>
      <p:ext uri="{BB962C8B-B14F-4D97-AF65-F5344CB8AC3E}">
        <p14:creationId xmlns:p14="http://schemas.microsoft.com/office/powerpoint/2010/main" val="77163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ctrTitle"/>
          </p:nvPr>
        </p:nvSpPr>
        <p:spPr>
          <a:xfrm>
            <a:off x="1524000" y="1122363"/>
            <a:ext cx="9144000" cy="2387600"/>
          </a:xfrm>
        </p:spPr>
        <p:txBody>
          <a:bodyPr>
            <a:normAutofit/>
          </a:bodyPr>
          <a:lstStyle/>
          <a:p>
            <a:r>
              <a:rPr kumimoji="1" lang="ja-JP" altLang="en-US" sz="4400" dirty="0" smtClean="0"/>
              <a:t>機械学習</a:t>
            </a:r>
            <a:r>
              <a:rPr kumimoji="1" lang="en-US" altLang="ja-JP" sz="4400" dirty="0" smtClean="0"/>
              <a:t/>
            </a:r>
            <a:br>
              <a:rPr kumimoji="1" lang="en-US" altLang="ja-JP" sz="4400" dirty="0" smtClean="0"/>
            </a:br>
            <a:r>
              <a:rPr lang="ja-JP" altLang="en-US" sz="4400" dirty="0" smtClean="0"/>
              <a:t>分類２：客船沈没事故での生存予測</a:t>
            </a:r>
            <a:endParaRPr kumimoji="1" lang="ja-JP" altLang="en-US" sz="4400" dirty="0"/>
          </a:p>
        </p:txBody>
      </p:sp>
      <p:sp>
        <p:nvSpPr>
          <p:cNvPr id="7" name="サブタイトル 2"/>
          <p:cNvSpPr>
            <a:spLocks noGrp="1"/>
          </p:cNvSpPr>
          <p:nvPr>
            <p:ph type="subTitle" idx="1"/>
          </p:nvPr>
        </p:nvSpPr>
        <p:spPr>
          <a:xfrm>
            <a:off x="1524000" y="3602038"/>
            <a:ext cx="9144000" cy="1655762"/>
          </a:xfrm>
        </p:spPr>
        <p:txBody>
          <a:bodyPr/>
          <a:lstStyle/>
          <a:p>
            <a:r>
              <a:rPr kumimoji="1" lang="en-US" altLang="ja-JP" dirty="0" smtClean="0"/>
              <a:t>Python</a:t>
            </a:r>
            <a:r>
              <a:rPr kumimoji="1" lang="ja-JP" altLang="en-US" dirty="0" smtClean="0"/>
              <a:t>による機械学習入門</a:t>
            </a:r>
            <a:endParaRPr kumimoji="1" lang="en-US" altLang="ja-JP" dirty="0" smtClean="0"/>
          </a:p>
          <a:p>
            <a:r>
              <a:rPr kumimoji="1" lang="ja-JP" altLang="en-US" dirty="0" smtClean="0"/>
              <a:t>第７章</a:t>
            </a:r>
            <a:endParaRPr kumimoji="1" lang="ja-JP" altLang="en-US" dirty="0"/>
          </a:p>
        </p:txBody>
      </p:sp>
    </p:spTree>
    <p:extLst>
      <p:ext uri="{BB962C8B-B14F-4D97-AF65-F5344CB8AC3E}">
        <p14:creationId xmlns:p14="http://schemas.microsoft.com/office/powerpoint/2010/main" val="12751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７．２．５</a:t>
            </a:r>
            <a:endParaRPr kumimoji="1" lang="ja-JP" altLang="en-US" b="1" dirty="0"/>
          </a:p>
        </p:txBody>
      </p:sp>
      <p:sp>
        <p:nvSpPr>
          <p:cNvPr id="3" name="山形 2"/>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訓練データとテストデータの分割</a:t>
            </a:r>
            <a:endParaRPr kumimoji="1" lang="ja-JP" altLang="en-US" b="1" dirty="0">
              <a:solidFill>
                <a:schemeClr val="bg1"/>
              </a:solidFill>
            </a:endParaRPr>
          </a:p>
        </p:txBody>
      </p:sp>
      <p:sp>
        <p:nvSpPr>
          <p:cNvPr id="4" name="山形 3"/>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P246</a:t>
            </a:r>
            <a:endParaRPr kumimoji="1" lang="ja-JP" altLang="en-US" b="1" dirty="0">
              <a:solidFill>
                <a:schemeClr val="bg1"/>
              </a:solidFill>
            </a:endParaRPr>
          </a:p>
        </p:txBody>
      </p:sp>
      <p:sp>
        <p:nvSpPr>
          <p:cNvPr id="5" name="正方形/長方形 4"/>
          <p:cNvSpPr/>
          <p:nvPr/>
        </p:nvSpPr>
        <p:spPr>
          <a:xfrm>
            <a:off x="760875" y="1654444"/>
            <a:ext cx="7821433" cy="1200329"/>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x_train,x_test,y_train,yeast = train_test_split(x,t,</a:t>
            </a:r>
          </a:p>
          <a:p>
            <a:r>
              <a:rPr lang="ja-JP" altLang="en-US" b="1" dirty="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       </a:t>
            </a:r>
            <a:r>
              <a:rPr lang="en-US" altLang="ja-JP" b="1" dirty="0" smtClean="0">
                <a:solidFill>
                  <a:srgbClr val="000000"/>
                </a:solidFill>
                <a:effectLst/>
                <a:latin typeface="Courier New" panose="02070309020205020404" pitchFamily="49" charset="0"/>
              </a:rPr>
              <a:t>test_size = </a:t>
            </a:r>
            <a:r>
              <a:rPr lang="en-US" altLang="ja-JP" b="1" dirty="0" smtClean="0">
                <a:solidFill>
                  <a:srgbClr val="09885A"/>
                </a:solidFill>
                <a:effectLst/>
                <a:latin typeface="Courier New" panose="02070309020205020404" pitchFamily="49" charset="0"/>
              </a:rPr>
              <a:t>0.2</a:t>
            </a:r>
            <a:r>
              <a:rPr lang="en-US" altLang="ja-JP" b="1" dirty="0" smtClean="0">
                <a:solidFill>
                  <a:srgbClr val="000000"/>
                </a:solidFill>
                <a:effectLst/>
                <a:latin typeface="Courier New" panose="02070309020205020404" pitchFamily="49" charset="0"/>
              </a:rPr>
              <a:t>,random_state = </a:t>
            </a:r>
            <a:r>
              <a:rPr lang="en-US" altLang="ja-JP" b="1" dirty="0" smtClean="0">
                <a:solidFill>
                  <a:srgbClr val="09885A"/>
                </a:solidFill>
                <a:effectLst/>
                <a:latin typeface="Courier New" panose="02070309020205020404" pitchFamily="49" charset="0"/>
              </a:rPr>
              <a:t>0</a:t>
            </a:r>
            <a:r>
              <a:rPr lang="en-US" altLang="ja-JP" b="1" dirty="0" smtClean="0">
                <a:solidFill>
                  <a:srgbClr val="000000"/>
                </a:solidFill>
                <a:effectLst/>
                <a:latin typeface="Courier New" panose="02070309020205020404" pitchFamily="49" charset="0"/>
              </a:rPr>
              <a:t>)</a:t>
            </a:r>
          </a:p>
          <a:p>
            <a:r>
              <a:rPr lang="en-US" altLang="ja-JP" b="1" dirty="0" smtClean="0">
                <a:solidFill>
                  <a:srgbClr val="008000"/>
                </a:solidFill>
                <a:effectLst/>
                <a:latin typeface="Courier New" panose="02070309020205020404" pitchFamily="49" charset="0"/>
              </a:rPr>
              <a:t># </a:t>
            </a:r>
            <a:r>
              <a:rPr lang="en-US" altLang="ja-JP" b="1" dirty="0" err="1" smtClean="0">
                <a:solidFill>
                  <a:srgbClr val="008000"/>
                </a:solidFill>
                <a:effectLst/>
                <a:latin typeface="Courier New" panose="02070309020205020404" pitchFamily="49" charset="0"/>
              </a:rPr>
              <a:t>x_train</a:t>
            </a:r>
            <a:r>
              <a:rPr lang="ja-JP" altLang="en-US" b="1" dirty="0" smtClean="0">
                <a:solidFill>
                  <a:srgbClr val="008000"/>
                </a:solidFill>
                <a:effectLst/>
                <a:latin typeface="Courier New" panose="02070309020205020404" pitchFamily="49" charset="0"/>
              </a:rPr>
              <a:t>のサイズの確認</a:t>
            </a:r>
            <a:endParaRPr lang="ja-JP" altLang="en-US" b="1" dirty="0" smtClean="0">
              <a:solidFill>
                <a:srgbClr val="000000"/>
              </a:solidFill>
              <a:effectLst/>
              <a:latin typeface="Courier New" panose="02070309020205020404" pitchFamily="49" charset="0"/>
            </a:endParaRPr>
          </a:p>
          <a:p>
            <a:r>
              <a:rPr lang="en-US" altLang="ja-JP" b="1" dirty="0" smtClean="0">
                <a:solidFill>
                  <a:srgbClr val="000000"/>
                </a:solidFill>
                <a:effectLst/>
                <a:latin typeface="Courier New" panose="02070309020205020404" pitchFamily="49" charset="0"/>
              </a:rPr>
              <a:t>x_train.shape</a:t>
            </a:r>
            <a:endParaRPr lang="en-US" altLang="ja-JP" b="1" dirty="0">
              <a:solidFill>
                <a:srgbClr val="000000"/>
              </a:solidFill>
              <a:effectLst/>
              <a:latin typeface="Courier New" panose="02070309020205020404" pitchFamily="49" charset="0"/>
            </a:endParaRPr>
          </a:p>
        </p:txBody>
      </p:sp>
      <p:sp>
        <p:nvSpPr>
          <p:cNvPr id="6" name="正方形/長方形 5"/>
          <p:cNvSpPr/>
          <p:nvPr/>
        </p:nvSpPr>
        <p:spPr>
          <a:xfrm>
            <a:off x="760875" y="1285112"/>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7-7 </a:t>
            </a:r>
            <a:r>
              <a:rPr lang="ja-JP" altLang="en-US" b="1" dirty="0" smtClean="0">
                <a:solidFill>
                  <a:srgbClr val="000000"/>
                </a:solidFill>
                <a:latin typeface="Courier New" panose="02070309020205020404" pitchFamily="49" charset="0"/>
              </a:rPr>
              <a:t>訓練データとテストデータに分割する</a:t>
            </a:r>
            <a:endParaRPr lang="en-US" altLang="ja-JP" b="1" dirty="0">
              <a:solidFill>
                <a:srgbClr val="000000"/>
              </a:solidFill>
              <a:latin typeface="Courier New" panose="02070309020205020404" pitchFamily="49" charset="0"/>
            </a:endParaRPr>
          </a:p>
        </p:txBody>
      </p:sp>
      <p:pic>
        <p:nvPicPr>
          <p:cNvPr id="7" name="図 6"/>
          <p:cNvPicPr>
            <a:picLocks noChangeAspect="1"/>
          </p:cNvPicPr>
          <p:nvPr/>
        </p:nvPicPr>
        <p:blipFill>
          <a:blip r:embed="rId2"/>
          <a:stretch>
            <a:fillRect/>
          </a:stretch>
        </p:blipFill>
        <p:spPr>
          <a:xfrm>
            <a:off x="1351880" y="3427305"/>
            <a:ext cx="1959567" cy="764709"/>
          </a:xfrm>
          <a:prstGeom prst="rect">
            <a:avLst/>
          </a:prstGeom>
        </p:spPr>
      </p:pic>
      <p:sp>
        <p:nvSpPr>
          <p:cNvPr id="8" name="正方形/長方形 7"/>
          <p:cNvSpPr/>
          <p:nvPr/>
        </p:nvSpPr>
        <p:spPr>
          <a:xfrm>
            <a:off x="785348" y="302090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テキスト ボックス 8"/>
          <p:cNvSpPr txBox="1"/>
          <p:nvPr/>
        </p:nvSpPr>
        <p:spPr>
          <a:xfrm>
            <a:off x="785348" y="4764546"/>
            <a:ext cx="7873214" cy="1508105"/>
          </a:xfrm>
          <a:prstGeom prst="rect">
            <a:avLst/>
          </a:prstGeom>
          <a:solidFill>
            <a:schemeClr val="accent4">
              <a:lumMod val="20000"/>
              <a:lumOff val="80000"/>
            </a:schemeClr>
          </a:solidFill>
        </p:spPr>
        <p:txBody>
          <a:bodyPr wrap="square" rtlCol="0">
            <a:spAutoFit/>
          </a:bodyPr>
          <a:lstStyle/>
          <a:p>
            <a:r>
              <a:rPr lang="ja-JP" altLang="en-US" sz="2000" b="1" dirty="0"/>
              <a:t>この節</a:t>
            </a:r>
            <a:r>
              <a:rPr lang="ja-JP" altLang="en-US" sz="2000" b="1" dirty="0" smtClean="0"/>
              <a:t>のポイント</a:t>
            </a:r>
            <a:endParaRPr kumimoji="1" lang="en-US" altLang="ja-JP" sz="2000" b="1" dirty="0" smtClean="0"/>
          </a:p>
          <a:p>
            <a:endParaRPr lang="en-US" altLang="ja-JP" dirty="0"/>
          </a:p>
          <a:p>
            <a:r>
              <a:rPr lang="ja-JP" altLang="en-US" b="1" dirty="0" smtClean="0">
                <a:solidFill>
                  <a:srgbClr val="0070C0"/>
                </a:solidFill>
              </a:rPr>
              <a:t>・モデルを作成する前に、正解データの個数比に大きな違いがないかをチェックする。</a:t>
            </a:r>
            <a:endParaRPr lang="en-US" altLang="ja-JP" b="1" dirty="0" smtClean="0">
              <a:solidFill>
                <a:srgbClr val="0070C0"/>
              </a:solidFill>
            </a:endParaRPr>
          </a:p>
          <a:p>
            <a:r>
              <a:rPr lang="ja-JP" altLang="en-US" b="1" dirty="0" smtClean="0">
                <a:solidFill>
                  <a:srgbClr val="0070C0"/>
                </a:solidFill>
              </a:rPr>
              <a:t>・決定木は他の分類モデルに比べ、比較的外れ値に強いモデルである。</a:t>
            </a:r>
            <a:endParaRPr lang="en-US" altLang="ja-JP" b="1" dirty="0" smtClean="0">
              <a:solidFill>
                <a:srgbClr val="0070C0"/>
              </a:solidFill>
            </a:endParaRPr>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P246</a:t>
            </a:r>
            <a:endParaRPr kumimoji="1" lang="ja-JP" altLang="en-US" b="1" dirty="0"/>
          </a:p>
        </p:txBody>
      </p:sp>
    </p:spTree>
    <p:extLst>
      <p:ext uri="{BB962C8B-B14F-4D97-AF65-F5344CB8AC3E}">
        <p14:creationId xmlns:p14="http://schemas.microsoft.com/office/powerpoint/2010/main" val="111883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83237" y="1853852"/>
            <a:ext cx="7821433" cy="1200329"/>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model = tree.DecisionTreeClassifier(max_depth = </a:t>
            </a:r>
            <a:r>
              <a:rPr lang="en-US" altLang="ja-JP" b="1" dirty="0" smtClean="0">
                <a:solidFill>
                  <a:srgbClr val="09885A"/>
                </a:solidFill>
                <a:effectLst/>
                <a:latin typeface="Courier New" panose="02070309020205020404" pitchFamily="49" charset="0"/>
              </a:rPr>
              <a:t>5</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random_state = </a:t>
            </a:r>
            <a:r>
              <a:rPr lang="en-US" altLang="ja-JP" b="1" dirty="0" smtClean="0">
                <a:solidFill>
                  <a:srgbClr val="09885A"/>
                </a:solidFill>
                <a:effectLst/>
                <a:latin typeface="Courier New" panose="02070309020205020404" pitchFamily="49" charset="0"/>
              </a:rPr>
              <a:t>0</a:t>
            </a:r>
            <a:r>
              <a:rPr lang="en-US" altLang="ja-JP" b="1" dirty="0" smtClean="0">
                <a:solidFill>
                  <a:srgbClr val="000000"/>
                </a:solidFill>
                <a:effectLst/>
                <a:latin typeface="Courier New" panose="02070309020205020404" pitchFamily="49" charset="0"/>
              </a:rPr>
              <a:t>,class_weight =</a:t>
            </a:r>
            <a:r>
              <a:rPr lang="en-US" altLang="ja-JP" b="1" dirty="0" smtClean="0">
                <a:solidFill>
                  <a:srgbClr val="A31515"/>
                </a:solidFill>
                <a:effectLst/>
                <a:latin typeface="Courier New" panose="02070309020205020404" pitchFamily="49" charset="0"/>
              </a:rPr>
              <a:t>'balanced'</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a:r>
            <a:br>
              <a:rPr lang="en-US" altLang="ja-JP" b="1" dirty="0" smtClean="0">
                <a:solidFill>
                  <a:srgbClr val="000000"/>
                </a:solidFill>
                <a:effectLst/>
                <a:latin typeface="Courier New" panose="02070309020205020404" pitchFamily="49" charset="0"/>
              </a:rPr>
            </a:br>
            <a:r>
              <a:rPr lang="en-US" altLang="ja-JP" b="1" dirty="0" smtClean="0">
                <a:solidFill>
                  <a:srgbClr val="000000"/>
                </a:solidFill>
                <a:effectLst/>
                <a:latin typeface="Courier New" panose="02070309020205020404" pitchFamily="49" charset="0"/>
              </a:rPr>
              <a:t>model.fit(x_train,y_train) </a:t>
            </a:r>
            <a:r>
              <a:rPr lang="en-US" altLang="ja-JP" b="1" dirty="0" smtClean="0">
                <a:solidFill>
                  <a:srgbClr val="008000"/>
                </a:solidFill>
                <a:effectLst/>
                <a:latin typeface="Courier New" panose="02070309020205020404" pitchFamily="49" charset="0"/>
              </a:rPr>
              <a:t># </a:t>
            </a:r>
            <a:r>
              <a:rPr lang="ja-JP" altLang="en-US" b="1" dirty="0" smtClean="0">
                <a:solidFill>
                  <a:srgbClr val="008000"/>
                </a:solidFill>
                <a:effectLst/>
                <a:latin typeface="Courier New" panose="02070309020205020404" pitchFamily="49" charset="0"/>
              </a:rPr>
              <a:t>学習</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683237" y="1484520"/>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7-8 </a:t>
            </a:r>
            <a:r>
              <a:rPr lang="ja-JP" altLang="en-US" b="1" dirty="0" smtClean="0">
                <a:solidFill>
                  <a:srgbClr val="000000"/>
                </a:solidFill>
                <a:latin typeface="Courier New" panose="02070309020205020404" pitchFamily="49" charset="0"/>
              </a:rPr>
              <a:t>モデルの作成と学習</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3219220" y="2176923"/>
            <a:ext cx="3278909" cy="322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四角形吹き出し 4"/>
          <p:cNvSpPr/>
          <p:nvPr/>
        </p:nvSpPr>
        <p:spPr>
          <a:xfrm>
            <a:off x="7575972" y="2159307"/>
            <a:ext cx="3017266" cy="816805"/>
          </a:xfrm>
          <a:prstGeom prst="wedgeRectCallout">
            <a:avLst>
              <a:gd name="adj1" fmla="val -86590"/>
              <a:gd name="adj2" fmla="val -2204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追加</a:t>
            </a:r>
            <a:endParaRPr kumimoji="1" lang="en-US" altLang="ja-JP" b="1" smtClean="0">
              <a:solidFill>
                <a:schemeClr val="tx1"/>
              </a:solidFill>
            </a:endParaRPr>
          </a:p>
          <a:p>
            <a:pPr algn="ctr"/>
            <a:r>
              <a:rPr kumimoji="1" lang="ja-JP" altLang="en-US" b="1" smtClean="0">
                <a:solidFill>
                  <a:schemeClr val="tx1"/>
                </a:solidFill>
              </a:rPr>
              <a:t>不均衡データに対処する</a:t>
            </a:r>
            <a:endParaRPr kumimoji="1" lang="en-US" altLang="ja-JP" b="1" dirty="0" smtClean="0">
              <a:solidFill>
                <a:schemeClr val="tx1"/>
              </a:solidFill>
            </a:endParaRPr>
          </a:p>
        </p:txBody>
      </p:sp>
      <p:sp>
        <p:nvSpPr>
          <p:cNvPr id="6" name="テキスト ボックス 5"/>
          <p:cNvSpPr txBox="1"/>
          <p:nvPr/>
        </p:nvSpPr>
        <p:spPr>
          <a:xfrm>
            <a:off x="683237" y="4702259"/>
            <a:ext cx="7873214" cy="1785104"/>
          </a:xfrm>
          <a:prstGeom prst="rect">
            <a:avLst/>
          </a:prstGeom>
          <a:solidFill>
            <a:schemeClr val="accent4">
              <a:lumMod val="20000"/>
              <a:lumOff val="80000"/>
            </a:schemeClr>
          </a:solidFill>
        </p:spPr>
        <p:txBody>
          <a:bodyPr wrap="square" rtlCol="0">
            <a:spAutoFit/>
          </a:bodyPr>
          <a:lstStyle/>
          <a:p>
            <a:r>
              <a:rPr lang="ja-JP" altLang="en-US" sz="2000" b="1" dirty="0"/>
              <a:t>不均衡</a:t>
            </a:r>
            <a:r>
              <a:rPr lang="ja-JP" altLang="en-US" sz="2000" b="1" dirty="0" smtClean="0"/>
              <a:t>データに対処する決定木モデルの作成。</a:t>
            </a:r>
            <a:endParaRPr kumimoji="1" lang="en-US" altLang="ja-JP" sz="2000" b="1" dirty="0" smtClean="0"/>
          </a:p>
          <a:p>
            <a:endParaRPr lang="en-US" altLang="ja-JP" dirty="0"/>
          </a:p>
          <a:p>
            <a:r>
              <a:rPr lang="en-US" altLang="ja-JP" b="1" dirty="0" smtClean="0">
                <a:solidFill>
                  <a:srgbClr val="0070C0"/>
                </a:solidFill>
              </a:rPr>
              <a:t>tree.DecisionTreeClassfier( class_weight = ‘balanced’ )</a:t>
            </a:r>
          </a:p>
          <a:p>
            <a:endParaRPr lang="en-US" altLang="ja-JP" b="1" dirty="0">
              <a:solidFill>
                <a:srgbClr val="0070C0"/>
              </a:solidFill>
            </a:endParaRPr>
          </a:p>
          <a:p>
            <a:r>
              <a:rPr lang="en-US" altLang="ja-JP" b="1" dirty="0" smtClean="0">
                <a:solidFill>
                  <a:srgbClr val="0070C0"/>
                </a:solidFill>
              </a:rPr>
              <a:t>※ class_weight </a:t>
            </a:r>
            <a:r>
              <a:rPr lang="ja-JP" altLang="en-US" b="1" dirty="0" smtClean="0">
                <a:solidFill>
                  <a:srgbClr val="0070C0"/>
                </a:solidFill>
              </a:rPr>
              <a:t>引数は不均衡データのときに設定する。決定木モデルだけでなく、他の分類モデルにも使用できる。</a:t>
            </a:r>
            <a:endParaRPr lang="en-US" altLang="ja-JP" b="1" dirty="0" smtClean="0">
              <a:solidFill>
                <a:srgbClr val="0070C0"/>
              </a:solidFill>
            </a:endParaRPr>
          </a:p>
        </p:txBody>
      </p:sp>
      <p:sp>
        <p:nvSpPr>
          <p:cNvPr id="7" name="ホームベース 6"/>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７．３</a:t>
            </a:r>
            <a:endParaRPr kumimoji="1" lang="ja-JP" altLang="en-US" b="1" dirty="0"/>
          </a:p>
        </p:txBody>
      </p:sp>
      <p:sp>
        <p:nvSpPr>
          <p:cNvPr id="8" name="山形 7"/>
          <p:cNvSpPr/>
          <p:nvPr/>
        </p:nvSpPr>
        <p:spPr>
          <a:xfrm>
            <a:off x="1736432" y="332508"/>
            <a:ext cx="5112942"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モデルの作成と学習</a:t>
            </a:r>
            <a:endParaRPr kumimoji="1" lang="ja-JP" altLang="en-US" b="1" dirty="0">
              <a:solidFill>
                <a:schemeClr val="bg1"/>
              </a:solidFill>
            </a:endParaRPr>
          </a:p>
        </p:txBody>
      </p:sp>
      <p:sp>
        <p:nvSpPr>
          <p:cNvPr id="9" name="山形 8"/>
          <p:cNvSpPr/>
          <p:nvPr/>
        </p:nvSpPr>
        <p:spPr>
          <a:xfrm>
            <a:off x="6730583" y="336675"/>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P248</a:t>
            </a:r>
            <a:endParaRPr kumimoji="1" lang="ja-JP" altLang="en-US" b="1" dirty="0">
              <a:solidFill>
                <a:schemeClr val="bg1"/>
              </a:solidFill>
            </a:endParaRPr>
          </a:p>
        </p:txBody>
      </p:sp>
      <p:sp>
        <p:nvSpPr>
          <p:cNvPr id="10" name="ホームベース 9"/>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７．３．１</a:t>
            </a:r>
            <a:endParaRPr kumimoji="1" lang="ja-JP" altLang="en-US" b="1" dirty="0"/>
          </a:p>
        </p:txBody>
      </p:sp>
      <p:sp>
        <p:nvSpPr>
          <p:cNvPr id="11" name="山形 10"/>
          <p:cNvSpPr/>
          <p:nvPr/>
        </p:nvSpPr>
        <p:spPr>
          <a:xfrm>
            <a:off x="1736432" y="907869"/>
            <a:ext cx="5112942"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モデルの作成と学習－不均衡データの考慮</a:t>
            </a:r>
            <a:endParaRPr kumimoji="1" lang="ja-JP" altLang="en-US" b="1" dirty="0">
              <a:solidFill>
                <a:schemeClr val="bg1"/>
              </a:solidFill>
            </a:endParaRPr>
          </a:p>
        </p:txBody>
      </p:sp>
      <p:sp>
        <p:nvSpPr>
          <p:cNvPr id="12" name="山形 11"/>
          <p:cNvSpPr/>
          <p:nvPr/>
        </p:nvSpPr>
        <p:spPr>
          <a:xfrm>
            <a:off x="6728408" y="90691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P248</a:t>
            </a:r>
            <a:endParaRPr lang="ja-JP" altLang="en-US" b="1" dirty="0">
              <a:solidFill>
                <a:schemeClr val="bg1"/>
              </a:solidFill>
            </a:endParaRPr>
          </a:p>
        </p:txBody>
      </p:sp>
      <p:sp>
        <p:nvSpPr>
          <p:cNvPr id="13" name="ホームベース 12"/>
          <p:cNvSpPr/>
          <p:nvPr/>
        </p:nvSpPr>
        <p:spPr>
          <a:xfrm>
            <a:off x="5528582" y="3204270"/>
            <a:ext cx="1795247" cy="59935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比率の大きいデータ</a:t>
            </a:r>
            <a:endParaRPr kumimoji="1" lang="ja-JP" altLang="en-US" b="1" dirty="0"/>
          </a:p>
        </p:txBody>
      </p:sp>
      <p:sp>
        <p:nvSpPr>
          <p:cNvPr id="14" name="ホームベース 13"/>
          <p:cNvSpPr/>
          <p:nvPr/>
        </p:nvSpPr>
        <p:spPr>
          <a:xfrm>
            <a:off x="5528582" y="3886620"/>
            <a:ext cx="1795247" cy="59935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比率の小さい</a:t>
            </a:r>
            <a:endParaRPr kumimoji="1" lang="en-US" altLang="ja-JP" b="1" smtClean="0"/>
          </a:p>
          <a:p>
            <a:pPr algn="ctr"/>
            <a:r>
              <a:rPr lang="ja-JP" altLang="en-US" b="1"/>
              <a:t>データ</a:t>
            </a:r>
            <a:endParaRPr kumimoji="1" lang="ja-JP" altLang="en-US" b="1" dirty="0"/>
          </a:p>
        </p:txBody>
      </p:sp>
      <p:sp>
        <p:nvSpPr>
          <p:cNvPr id="15" name="山形 14"/>
          <p:cNvSpPr/>
          <p:nvPr/>
        </p:nvSpPr>
        <p:spPr>
          <a:xfrm>
            <a:off x="7124524" y="3204269"/>
            <a:ext cx="2053984" cy="59935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影響度</a:t>
            </a:r>
            <a:r>
              <a:rPr lang="ja-JP" altLang="en-US" b="1" smtClean="0">
                <a:solidFill>
                  <a:schemeClr val="bg1"/>
                </a:solidFill>
              </a:rPr>
              <a:t>を</a:t>
            </a:r>
            <a:endParaRPr lang="en-US" altLang="ja-JP" b="1" smtClean="0">
              <a:solidFill>
                <a:schemeClr val="bg1"/>
              </a:solidFill>
            </a:endParaRPr>
          </a:p>
          <a:p>
            <a:pPr algn="ctr"/>
            <a:r>
              <a:rPr kumimoji="1" lang="ja-JP" altLang="en-US" b="1">
                <a:solidFill>
                  <a:schemeClr val="bg1"/>
                </a:solidFill>
              </a:rPr>
              <a:t>小さくする</a:t>
            </a:r>
            <a:endParaRPr kumimoji="1" lang="en-US" altLang="ja-JP" b="1" smtClean="0">
              <a:solidFill>
                <a:schemeClr val="bg1"/>
              </a:solidFill>
            </a:endParaRPr>
          </a:p>
        </p:txBody>
      </p:sp>
      <p:sp>
        <p:nvSpPr>
          <p:cNvPr id="16" name="山形 15"/>
          <p:cNvSpPr/>
          <p:nvPr/>
        </p:nvSpPr>
        <p:spPr>
          <a:xfrm>
            <a:off x="7124524" y="3886620"/>
            <a:ext cx="2053984" cy="59935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影響度</a:t>
            </a:r>
            <a:r>
              <a:rPr lang="ja-JP" altLang="en-US" b="1" smtClean="0">
                <a:solidFill>
                  <a:schemeClr val="bg1"/>
                </a:solidFill>
              </a:rPr>
              <a:t>を</a:t>
            </a:r>
            <a:endParaRPr lang="en-US" altLang="ja-JP" b="1" smtClean="0">
              <a:solidFill>
                <a:schemeClr val="bg1"/>
              </a:solidFill>
            </a:endParaRPr>
          </a:p>
          <a:p>
            <a:pPr algn="ctr"/>
            <a:r>
              <a:rPr lang="ja-JP" altLang="en-US" b="1">
                <a:solidFill>
                  <a:schemeClr val="bg1"/>
                </a:solidFill>
              </a:rPr>
              <a:t>大きく</a:t>
            </a:r>
            <a:r>
              <a:rPr kumimoji="1" lang="ja-JP" altLang="en-US" b="1" smtClean="0">
                <a:solidFill>
                  <a:schemeClr val="bg1"/>
                </a:solidFill>
              </a:rPr>
              <a:t>する</a:t>
            </a:r>
            <a:endParaRPr kumimoji="1" lang="en-US" altLang="ja-JP" b="1" smtClean="0">
              <a:solidFill>
                <a:schemeClr val="bg1"/>
              </a:solidFill>
            </a:endParaRPr>
          </a:p>
        </p:txBody>
      </p:sp>
      <p:sp>
        <p:nvSpPr>
          <p:cNvPr id="17" name="ホームベース 16"/>
          <p:cNvSpPr/>
          <p:nvPr/>
        </p:nvSpPr>
        <p:spPr>
          <a:xfrm>
            <a:off x="3624582" y="3204269"/>
            <a:ext cx="1795247" cy="1281708"/>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決定木の</a:t>
            </a:r>
            <a:endParaRPr kumimoji="1" lang="en-US" altLang="ja-JP" b="1" smtClean="0"/>
          </a:p>
          <a:p>
            <a:pPr algn="ctr"/>
            <a:r>
              <a:rPr lang="ja-JP" altLang="en-US" b="1"/>
              <a:t>分岐</a:t>
            </a:r>
            <a:r>
              <a:rPr lang="ja-JP" altLang="en-US" b="1" smtClean="0"/>
              <a:t>条件を</a:t>
            </a:r>
            <a:endParaRPr lang="en-US" altLang="ja-JP" b="1" smtClean="0"/>
          </a:p>
          <a:p>
            <a:pPr algn="ctr"/>
            <a:r>
              <a:rPr kumimoji="1" lang="ja-JP" altLang="en-US" b="1"/>
              <a:t>考える際</a:t>
            </a:r>
            <a:endParaRPr kumimoji="1" lang="ja-JP" altLang="en-US" b="1" dirty="0"/>
          </a:p>
        </p:txBody>
      </p:sp>
      <p:sp>
        <p:nvSpPr>
          <p:cNvPr id="18" name="右矢印 17"/>
          <p:cNvSpPr/>
          <p:nvPr/>
        </p:nvSpPr>
        <p:spPr>
          <a:xfrm rot="8180649">
            <a:off x="4870440" y="2710538"/>
            <a:ext cx="1312751" cy="5073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ホームベース 18"/>
          <p:cNvSpPr/>
          <p:nvPr/>
        </p:nvSpPr>
        <p:spPr>
          <a:xfrm>
            <a:off x="9298325" y="3204269"/>
            <a:ext cx="2304205" cy="1281708"/>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予測性能の</a:t>
            </a:r>
            <a:endParaRPr kumimoji="1" lang="en-US" altLang="ja-JP" b="1" smtClean="0"/>
          </a:p>
          <a:p>
            <a:pPr algn="ctr"/>
            <a:r>
              <a:rPr kumimoji="1" lang="ja-JP" altLang="en-US" b="1" smtClean="0"/>
              <a:t>良いモデルを</a:t>
            </a:r>
            <a:endParaRPr kumimoji="1" lang="en-US" altLang="ja-JP" b="1" smtClean="0"/>
          </a:p>
          <a:p>
            <a:pPr algn="ctr"/>
            <a:r>
              <a:rPr kumimoji="1" lang="ja-JP" altLang="en-US" b="1" smtClean="0"/>
              <a:t>作れる可能性が高くなる</a:t>
            </a:r>
            <a:endParaRPr kumimoji="1" lang="ja-JP" altLang="en-US" b="1" dirty="0"/>
          </a:p>
        </p:txBody>
      </p:sp>
      <p:sp>
        <p:nvSpPr>
          <p:cNvPr id="20" name="楕円 1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P248</a:t>
            </a:r>
            <a:endParaRPr kumimoji="1" lang="ja-JP" altLang="en-US" b="1" dirty="0"/>
          </a:p>
        </p:txBody>
      </p:sp>
      <p:sp>
        <p:nvSpPr>
          <p:cNvPr id="21" name="正方形/長方形 20"/>
          <p:cNvSpPr/>
          <p:nvPr/>
        </p:nvSpPr>
        <p:spPr>
          <a:xfrm>
            <a:off x="683237" y="5289765"/>
            <a:ext cx="6321412" cy="322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1250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48731" y="2078140"/>
            <a:ext cx="7821433" cy="369332"/>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model.score(X = x_test,y = yeast)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48731" y="1708808"/>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7-9 </a:t>
            </a:r>
            <a:r>
              <a:rPr lang="ja-JP" altLang="en-US" b="1" dirty="0" smtClean="0">
                <a:solidFill>
                  <a:srgbClr val="000000"/>
                </a:solidFill>
                <a:latin typeface="Courier New" panose="02070309020205020404" pitchFamily="49" charset="0"/>
              </a:rPr>
              <a:t>決定木モデルの正解率を計算する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648731" y="3161372"/>
            <a:ext cx="3644887" cy="784159"/>
          </a:xfrm>
          <a:prstGeom prst="rect">
            <a:avLst/>
          </a:prstGeom>
        </p:spPr>
      </p:pic>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a:t>
            </a:r>
            <a:endParaRPr kumimoji="1" lang="ja-JP" altLang="en-US" b="1" dirty="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モデルの評価</a:t>
            </a:r>
            <a:endParaRPr kumimoji="1" lang="ja-JP" altLang="en-US" b="1" dirty="0">
              <a:solidFill>
                <a:schemeClr val="bg1"/>
              </a:solidFill>
            </a:endParaRPr>
          </a:p>
        </p:txBody>
      </p:sp>
      <p:sp>
        <p:nvSpPr>
          <p:cNvPr id="7" name="山形 6"/>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P249</a:t>
            </a:r>
            <a:r>
              <a:rPr kumimoji="1" lang="ja-JP" altLang="en-US" b="1" smtClean="0">
                <a:solidFill>
                  <a:schemeClr val="bg1"/>
                </a:solidFill>
              </a:rPr>
              <a:t>～</a:t>
            </a:r>
            <a:r>
              <a:rPr kumimoji="1" lang="en-US" altLang="ja-JP" b="1" smtClean="0">
                <a:solidFill>
                  <a:schemeClr val="bg1"/>
                </a:solidFill>
              </a:rPr>
              <a:t>P274</a:t>
            </a:r>
          </a:p>
        </p:txBody>
      </p:sp>
      <p:sp>
        <p:nvSpPr>
          <p:cNvPr id="8" name="ホームベース 7"/>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７．４．１</a:t>
            </a:r>
            <a:endParaRPr kumimoji="1" lang="ja-JP" altLang="en-US" b="1" dirty="0"/>
          </a:p>
        </p:txBody>
      </p:sp>
      <p:sp>
        <p:nvSpPr>
          <p:cNvPr id="9" name="山形 8"/>
          <p:cNvSpPr/>
          <p:nvPr/>
        </p:nvSpPr>
        <p:spPr>
          <a:xfrm>
            <a:off x="1736432" y="907869"/>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正解率の計算</a:t>
            </a:r>
            <a:endParaRPr kumimoji="1" lang="ja-JP" altLang="en-US" b="1" dirty="0">
              <a:solidFill>
                <a:schemeClr val="bg1"/>
              </a:solidFill>
            </a:endParaRPr>
          </a:p>
        </p:txBody>
      </p:sp>
      <p:sp>
        <p:nvSpPr>
          <p:cNvPr id="10" name="山形 9"/>
          <p:cNvSpPr/>
          <p:nvPr/>
        </p:nvSpPr>
        <p:spPr>
          <a:xfrm>
            <a:off x="5648032" y="907869"/>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P249</a:t>
            </a:r>
            <a:r>
              <a:rPr lang="ja-JP" altLang="en-US" b="1" smtClean="0">
                <a:solidFill>
                  <a:schemeClr val="bg1"/>
                </a:solidFill>
              </a:rPr>
              <a:t>～</a:t>
            </a:r>
            <a:r>
              <a:rPr lang="en-US" altLang="ja-JP" b="1" smtClean="0">
                <a:solidFill>
                  <a:schemeClr val="bg1"/>
                </a:solidFill>
              </a:rPr>
              <a:t>P250</a:t>
            </a:r>
            <a:endParaRPr lang="ja-JP" altLang="en-US" b="1" dirty="0">
              <a:solidFill>
                <a:schemeClr val="bg1"/>
              </a:solidFill>
            </a:endParaRPr>
          </a:p>
        </p:txBody>
      </p:sp>
      <p:sp>
        <p:nvSpPr>
          <p:cNvPr id="11" name="正方形/長方形 10"/>
          <p:cNvSpPr/>
          <p:nvPr/>
        </p:nvSpPr>
        <p:spPr>
          <a:xfrm>
            <a:off x="648731" y="275462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2" name="テキスト ボックス 11"/>
          <p:cNvSpPr txBox="1"/>
          <p:nvPr/>
        </p:nvSpPr>
        <p:spPr>
          <a:xfrm>
            <a:off x="648731" y="4290099"/>
            <a:ext cx="5296619" cy="369332"/>
          </a:xfrm>
          <a:prstGeom prst="rect">
            <a:avLst/>
          </a:prstGeom>
          <a:solidFill>
            <a:schemeClr val="accent5">
              <a:lumMod val="20000"/>
              <a:lumOff val="80000"/>
            </a:schemeClr>
          </a:solidFill>
        </p:spPr>
        <p:txBody>
          <a:bodyPr wrap="square" rtlCol="0">
            <a:spAutoFit/>
          </a:bodyPr>
          <a:lstStyle/>
          <a:p>
            <a:r>
              <a:rPr lang="ja-JP" altLang="en-US" b="1"/>
              <a:t>正解率</a:t>
            </a:r>
            <a:r>
              <a:rPr lang="ja-JP" altLang="en-US" b="1" smtClean="0"/>
              <a:t>が８０％以上になるまで、モデルを再学習</a:t>
            </a:r>
            <a:endParaRPr kumimoji="1" lang="ja-JP" altLang="en-US" b="1"/>
          </a:p>
        </p:txBody>
      </p:sp>
      <p:sp>
        <p:nvSpPr>
          <p:cNvPr id="13" name="下矢印 12"/>
          <p:cNvSpPr/>
          <p:nvPr/>
        </p:nvSpPr>
        <p:spPr>
          <a:xfrm>
            <a:off x="1832819" y="3747123"/>
            <a:ext cx="1276709" cy="3968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ホームベース 13"/>
          <p:cNvSpPr/>
          <p:nvPr/>
        </p:nvSpPr>
        <p:spPr>
          <a:xfrm>
            <a:off x="655021" y="4876177"/>
            <a:ext cx="2465402" cy="71027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モデルチューニング</a:t>
            </a:r>
            <a:endParaRPr kumimoji="1" lang="ja-JP" altLang="en-US" b="1" dirty="0"/>
          </a:p>
        </p:txBody>
      </p:sp>
      <p:sp>
        <p:nvSpPr>
          <p:cNvPr id="15" name="山形 14"/>
          <p:cNvSpPr/>
          <p:nvPr/>
        </p:nvSpPr>
        <p:spPr>
          <a:xfrm>
            <a:off x="2869904" y="4876178"/>
            <a:ext cx="3487765" cy="71027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モデルの前処理・学習・評価を繰り返す</a:t>
            </a:r>
            <a:endParaRPr kumimoji="1" lang="ja-JP" altLang="en-US" b="1" dirty="0">
              <a:solidFill>
                <a:schemeClr val="bg1"/>
              </a:solidFill>
            </a:endParaRPr>
          </a:p>
        </p:txBody>
      </p:sp>
      <p:sp>
        <p:nvSpPr>
          <p:cNvPr id="16" name="山形 15"/>
          <p:cNvSpPr/>
          <p:nvPr/>
        </p:nvSpPr>
        <p:spPr>
          <a:xfrm>
            <a:off x="6088924" y="4876176"/>
            <a:ext cx="3978106" cy="710277"/>
          </a:xfrm>
          <a:prstGeom prst="chevr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機械学習によるデータ分析でとても重要な作業</a:t>
            </a:r>
            <a:endParaRPr kumimoji="1" lang="ja-JP" altLang="en-US" b="1" dirty="0">
              <a:solidFill>
                <a:schemeClr val="bg1"/>
              </a:solidFill>
            </a:endParaRPr>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P249</a:t>
            </a:r>
            <a:endParaRPr kumimoji="1" lang="ja-JP" altLang="en-US" b="1" dirty="0"/>
          </a:p>
        </p:txBody>
      </p:sp>
    </p:spTree>
    <p:extLst>
      <p:ext uri="{BB962C8B-B14F-4D97-AF65-F5344CB8AC3E}">
        <p14:creationId xmlns:p14="http://schemas.microsoft.com/office/powerpoint/2010/main" val="214443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2750996"/>
            <a:ext cx="10202166" cy="2862322"/>
          </a:xfrm>
          <a:prstGeom prst="rect">
            <a:avLst/>
          </a:prstGeom>
          <a:solidFill>
            <a:schemeClr val="accent4">
              <a:lumMod val="20000"/>
              <a:lumOff val="80000"/>
            </a:schemeClr>
          </a:solidFill>
        </p:spPr>
        <p:txBody>
          <a:bodyPr wrap="square">
            <a:spAutoFit/>
          </a:bodyPr>
          <a:lstStyle/>
          <a:p>
            <a:r>
              <a:rPr lang="en-US" altLang="ja-JP" b="1" dirty="0" smtClean="0">
                <a:solidFill>
                  <a:srgbClr val="0000FF"/>
                </a:solidFill>
                <a:effectLst/>
                <a:latin typeface="Courier New" panose="02070309020205020404" pitchFamily="49" charset="0"/>
              </a:rPr>
              <a:t>def</a:t>
            </a:r>
            <a:r>
              <a:rPr lang="en-US" altLang="ja-JP" b="1" dirty="0" smtClean="0">
                <a:solidFill>
                  <a:srgbClr val="000000"/>
                </a:solidFill>
                <a:effectLst/>
                <a:latin typeface="Courier New" panose="02070309020205020404" pitchFamily="49" charset="0"/>
              </a:rPr>
              <a:t> </a:t>
            </a:r>
            <a:r>
              <a:rPr lang="en-US" altLang="ja-JP" b="1" dirty="0" smtClean="0">
                <a:solidFill>
                  <a:srgbClr val="795E26"/>
                </a:solidFill>
                <a:effectLst/>
                <a:latin typeface="Courier New" panose="02070309020205020404" pitchFamily="49" charset="0"/>
              </a:rPr>
              <a:t>learn</a:t>
            </a:r>
            <a:r>
              <a:rPr lang="en-US" altLang="ja-JP" b="1" dirty="0" smtClean="0">
                <a:solidFill>
                  <a:srgbClr val="000000"/>
                </a:solidFill>
                <a:effectLst/>
                <a:latin typeface="Courier New" panose="02070309020205020404" pitchFamily="49" charset="0"/>
              </a:rPr>
              <a:t>(</a:t>
            </a:r>
            <a:r>
              <a:rPr lang="en-US" altLang="ja-JP" b="1" dirty="0" smtClean="0">
                <a:solidFill>
                  <a:srgbClr val="001080"/>
                </a:solidFill>
                <a:effectLst/>
                <a:latin typeface="Courier New" panose="02070309020205020404" pitchFamily="49" charset="0"/>
              </a:rPr>
              <a:t>x</a:t>
            </a:r>
            <a:r>
              <a:rPr lang="en-US" altLang="ja-JP" b="1" dirty="0" smtClean="0">
                <a:solidFill>
                  <a:srgbClr val="000000"/>
                </a:solidFill>
                <a:effectLst/>
                <a:latin typeface="Courier New" panose="02070309020205020404" pitchFamily="49" charset="0"/>
              </a:rPr>
              <a:t>,</a:t>
            </a:r>
            <a:r>
              <a:rPr lang="en-US" altLang="ja-JP" b="1" dirty="0" smtClean="0">
                <a:solidFill>
                  <a:srgbClr val="001080"/>
                </a:solidFill>
                <a:effectLst/>
                <a:latin typeface="Courier New" panose="02070309020205020404" pitchFamily="49" charset="0"/>
              </a:rPr>
              <a:t>t</a:t>
            </a:r>
            <a:r>
              <a:rPr lang="en-US" altLang="ja-JP" b="1" dirty="0" smtClean="0">
                <a:solidFill>
                  <a:srgbClr val="000000"/>
                </a:solidFill>
                <a:effectLst/>
                <a:latin typeface="Courier New" panose="02070309020205020404" pitchFamily="49" charset="0"/>
              </a:rPr>
              <a:t>,</a:t>
            </a:r>
            <a:r>
              <a:rPr lang="en-US" altLang="ja-JP" b="1" dirty="0" smtClean="0">
                <a:solidFill>
                  <a:srgbClr val="001080"/>
                </a:solidFill>
                <a:effectLst/>
                <a:latin typeface="Courier New" panose="02070309020205020404" pitchFamily="49" charset="0"/>
              </a:rPr>
              <a:t>depth</a:t>
            </a:r>
            <a:r>
              <a:rPr lang="en-US" altLang="ja-JP" b="1" dirty="0" smtClean="0">
                <a:solidFill>
                  <a:srgbClr val="000000"/>
                </a:solidFill>
                <a:effectLst/>
                <a:latin typeface="Courier New" panose="02070309020205020404" pitchFamily="49" charset="0"/>
              </a:rPr>
              <a:t>=</a:t>
            </a:r>
            <a:r>
              <a:rPr lang="en-US" altLang="ja-JP" b="1" dirty="0" smtClean="0">
                <a:solidFill>
                  <a:srgbClr val="09885A"/>
                </a:solidFill>
                <a:effectLst/>
                <a:latin typeface="Courier New" panose="02070309020205020404" pitchFamily="49" charset="0"/>
              </a:rPr>
              <a:t>3</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x_train,x_test,y_train,yeast = train_test_split(x,</a:t>
            </a:r>
          </a:p>
          <a:p>
            <a:r>
              <a:rPr lang="en-US" altLang="ja-JP" b="1" dirty="0" smtClean="0">
                <a:solidFill>
                  <a:srgbClr val="000000"/>
                </a:solidFill>
                <a:effectLst/>
                <a:latin typeface="Courier New" panose="02070309020205020404" pitchFamily="49" charset="0"/>
              </a:rPr>
              <a:t>        t,test_size = </a:t>
            </a:r>
            <a:r>
              <a:rPr lang="en-US" altLang="ja-JP" b="1" dirty="0" smtClean="0">
                <a:solidFill>
                  <a:srgbClr val="09885A"/>
                </a:solidFill>
                <a:effectLst/>
                <a:latin typeface="Courier New" panose="02070309020205020404" pitchFamily="49" charset="0"/>
              </a:rPr>
              <a:t>0.2</a:t>
            </a:r>
            <a:r>
              <a:rPr lang="en-US" altLang="ja-JP" b="1" dirty="0" smtClean="0">
                <a:solidFill>
                  <a:srgbClr val="000000"/>
                </a:solidFill>
                <a:effectLst/>
                <a:latin typeface="Courier New" panose="02070309020205020404" pitchFamily="49" charset="0"/>
              </a:rPr>
              <a:t>,random_state = </a:t>
            </a:r>
            <a:r>
              <a:rPr lang="en-US" altLang="ja-JP" b="1" dirty="0" smtClean="0">
                <a:solidFill>
                  <a:srgbClr val="09885A"/>
                </a:solidFill>
                <a:effectLst/>
                <a:latin typeface="Courier New" panose="02070309020205020404" pitchFamily="49" charset="0"/>
              </a:rPr>
              <a:t>0</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model = tree.DecisionTreeClassifier(max_depth =depth,</a:t>
            </a:r>
          </a:p>
          <a:p>
            <a:r>
              <a:rPr lang="en-US" altLang="ja-JP" b="1" dirty="0">
                <a:solidFill>
                  <a:srgbClr val="000000"/>
                </a:solidFill>
                <a:latin typeface="Courier New" panose="02070309020205020404" pitchFamily="49" charset="0"/>
              </a:rPr>
              <a:t>	</a:t>
            </a:r>
            <a:r>
              <a:rPr lang="en-US" altLang="ja-JP" b="1" dirty="0" smtClean="0">
                <a:solidFill>
                  <a:srgbClr val="000000"/>
                </a:solidFill>
                <a:effectLst/>
                <a:latin typeface="Courier New" panose="02070309020205020404" pitchFamily="49" charset="0"/>
              </a:rPr>
              <a:t>random_state = </a:t>
            </a:r>
            <a:r>
              <a:rPr lang="en-US" altLang="ja-JP" b="1" dirty="0" smtClean="0">
                <a:solidFill>
                  <a:srgbClr val="09885A"/>
                </a:solidFill>
                <a:effectLst/>
                <a:latin typeface="Courier New" panose="02070309020205020404" pitchFamily="49" charset="0"/>
              </a:rPr>
              <a:t>0</a:t>
            </a:r>
            <a:r>
              <a:rPr lang="en-US" altLang="ja-JP" b="1" dirty="0" smtClean="0">
                <a:solidFill>
                  <a:srgbClr val="000000"/>
                </a:solidFill>
                <a:effectLst/>
                <a:latin typeface="Courier New" panose="02070309020205020404" pitchFamily="49" charset="0"/>
              </a:rPr>
              <a:t>,class_weight=</a:t>
            </a:r>
            <a:r>
              <a:rPr lang="en-US" altLang="ja-JP" b="1" dirty="0" smtClean="0">
                <a:solidFill>
                  <a:srgbClr val="A31515"/>
                </a:solidFill>
                <a:effectLst/>
                <a:latin typeface="Courier New" panose="02070309020205020404" pitchFamily="49" charset="0"/>
              </a:rPr>
              <a:t>"balanced"</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model.fit(x_train,y_train)</a:t>
            </a:r>
          </a:p>
          <a:p>
            <a:r>
              <a:rPr lang="en-US" altLang="ja-JP" b="1" dirty="0" smtClean="0">
                <a:solidFill>
                  <a:srgbClr val="000000"/>
                </a:solidFill>
                <a:effectLst/>
                <a:latin typeface="Courier New" panose="02070309020205020404" pitchFamily="49" charset="0"/>
              </a:rPr>
              <a:t/>
            </a:r>
            <a:br>
              <a:rPr lang="en-US" altLang="ja-JP" b="1" dirty="0" smtClean="0">
                <a:solidFill>
                  <a:srgbClr val="000000"/>
                </a:solidFill>
                <a:effectLst/>
                <a:latin typeface="Courier New" panose="02070309020205020404" pitchFamily="49" charset="0"/>
              </a:rPr>
            </a:br>
            <a:r>
              <a:rPr lang="en-US" altLang="ja-JP" b="1" dirty="0" smtClean="0">
                <a:solidFill>
                  <a:srgbClr val="000000"/>
                </a:solidFill>
                <a:effectLst/>
                <a:latin typeface="Courier New" panose="02070309020205020404" pitchFamily="49" charset="0"/>
              </a:rPr>
              <a:t>    score=model.score(X=x_train,y=y_train)</a:t>
            </a:r>
          </a:p>
          <a:p>
            <a:r>
              <a:rPr lang="en-US" altLang="ja-JP" b="1" dirty="0" smtClean="0">
                <a:solidFill>
                  <a:srgbClr val="000000"/>
                </a:solidFill>
                <a:effectLst/>
                <a:latin typeface="Courier New" panose="02070309020205020404" pitchFamily="49" charset="0"/>
              </a:rPr>
              <a:t>   </a:t>
            </a:r>
            <a:r>
              <a:rPr lang="en-US" altLang="ja-JP" b="1" smtClean="0">
                <a:solidFill>
                  <a:srgbClr val="000000"/>
                </a:solidFill>
                <a:effectLst/>
                <a:latin typeface="Courier New" panose="02070309020205020404" pitchFamily="49" charset="0"/>
              </a:rPr>
              <a:t> score2=model.score(X=x_test,y=y_test</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a:t>
            </a:r>
            <a:r>
              <a:rPr lang="en-US" altLang="ja-JP" b="1" dirty="0" smtClean="0">
                <a:solidFill>
                  <a:srgbClr val="AF00DB"/>
                </a:solidFill>
                <a:effectLst/>
                <a:latin typeface="Courier New" panose="02070309020205020404" pitchFamily="49" charset="0"/>
              </a:rPr>
              <a:t>return</a:t>
            </a:r>
            <a:r>
              <a:rPr lang="en-US" altLang="ja-JP" b="1" dirty="0" smtClean="0">
                <a:solidFill>
                  <a:srgbClr val="000000"/>
                </a:solidFill>
                <a:effectLst/>
                <a:latin typeface="Courier New" panose="02070309020205020404" pitchFamily="49" charset="0"/>
              </a:rPr>
              <a:t> </a:t>
            </a:r>
            <a:r>
              <a:rPr lang="en-US" altLang="ja-JP" b="1" dirty="0" smtClean="0">
                <a:solidFill>
                  <a:srgbClr val="795E26"/>
                </a:solidFill>
                <a:effectLst/>
                <a:latin typeface="Courier New" panose="02070309020205020404" pitchFamily="49" charset="0"/>
              </a:rPr>
              <a:t>round</a:t>
            </a:r>
            <a:r>
              <a:rPr lang="en-US" altLang="ja-JP" b="1" dirty="0" smtClean="0">
                <a:solidFill>
                  <a:srgbClr val="000000"/>
                </a:solidFill>
                <a:effectLst/>
                <a:latin typeface="Courier New" panose="02070309020205020404" pitchFamily="49" charset="0"/>
              </a:rPr>
              <a:t>(score,</a:t>
            </a:r>
            <a:r>
              <a:rPr lang="en-US" altLang="ja-JP" b="1" dirty="0" smtClean="0">
                <a:solidFill>
                  <a:srgbClr val="09885A"/>
                </a:solidFill>
                <a:effectLst/>
                <a:latin typeface="Courier New" panose="02070309020205020404" pitchFamily="49" charset="0"/>
              </a:rPr>
              <a:t>3</a:t>
            </a:r>
            <a:r>
              <a:rPr lang="en-US" altLang="ja-JP" b="1" dirty="0" smtClean="0">
                <a:solidFill>
                  <a:srgbClr val="000000"/>
                </a:solidFill>
                <a:effectLst/>
                <a:latin typeface="Courier New" panose="02070309020205020404" pitchFamily="49" charset="0"/>
              </a:rPr>
              <a:t>),</a:t>
            </a:r>
            <a:r>
              <a:rPr lang="en-US" altLang="ja-JP" b="1" dirty="0" smtClean="0">
                <a:solidFill>
                  <a:srgbClr val="795E26"/>
                </a:solidFill>
                <a:effectLst/>
                <a:latin typeface="Courier New" panose="02070309020205020404" pitchFamily="49" charset="0"/>
              </a:rPr>
              <a:t>round</a:t>
            </a:r>
            <a:r>
              <a:rPr lang="en-US" altLang="ja-JP" b="1" dirty="0" smtClean="0">
                <a:solidFill>
                  <a:srgbClr val="000000"/>
                </a:solidFill>
                <a:effectLst/>
                <a:latin typeface="Courier New" panose="02070309020205020404" pitchFamily="49" charset="0"/>
              </a:rPr>
              <a:t>(score2,</a:t>
            </a:r>
            <a:r>
              <a:rPr lang="en-US" altLang="ja-JP" b="1" dirty="0" smtClean="0">
                <a:solidFill>
                  <a:srgbClr val="09885A"/>
                </a:solidFill>
                <a:effectLst/>
                <a:latin typeface="Courier New" panose="02070309020205020404" pitchFamily="49" charset="0"/>
              </a:rPr>
              <a:t>3</a:t>
            </a:r>
            <a:r>
              <a:rPr lang="en-US" altLang="ja-JP" b="1" dirty="0" smtClean="0">
                <a:solidFill>
                  <a:srgbClr val="000000"/>
                </a:solidFill>
                <a:effectLst/>
                <a:latin typeface="Courier New" panose="02070309020205020404" pitchFamily="49" charset="0"/>
              </a:rPr>
              <a:t>),model</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2381664"/>
            <a:ext cx="10202166"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7-10 learn </a:t>
            </a:r>
            <a:r>
              <a:rPr lang="ja-JP" altLang="en-US" b="1" dirty="0" smtClean="0">
                <a:solidFill>
                  <a:srgbClr val="000000"/>
                </a:solidFill>
                <a:latin typeface="Courier New" panose="02070309020205020404" pitchFamily="49" charset="0"/>
              </a:rPr>
              <a:t>関数を定義する</a:t>
            </a:r>
            <a:endParaRPr lang="en-US" altLang="ja-JP" b="1" dirty="0">
              <a:solidFill>
                <a:srgbClr val="000000"/>
              </a:solidFill>
              <a:latin typeface="Courier New" panose="02070309020205020404" pitchFamily="49" charset="0"/>
            </a:endParaRPr>
          </a:p>
        </p:txBody>
      </p:sp>
      <p:sp>
        <p:nvSpPr>
          <p:cNvPr id="4" name="四角形吹き出し 3"/>
          <p:cNvSpPr/>
          <p:nvPr/>
        </p:nvSpPr>
        <p:spPr>
          <a:xfrm>
            <a:off x="8891805" y="3896960"/>
            <a:ext cx="2764486" cy="1078822"/>
          </a:xfrm>
          <a:prstGeom prst="wedgeRectCallout">
            <a:avLst>
              <a:gd name="adj1" fmla="val -139370"/>
              <a:gd name="adj2" fmla="val 4273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訓練データでも正解率を計算している</a:t>
            </a:r>
            <a:endParaRPr kumimoji="1" lang="en-US" altLang="ja-JP" b="1" dirty="0" smtClean="0">
              <a:solidFill>
                <a:schemeClr val="tx1"/>
              </a:solidFill>
            </a:endParaRPr>
          </a:p>
        </p:txBody>
      </p:sp>
      <p:sp>
        <p:nvSpPr>
          <p:cNvPr id="5" name="四角形吹き出し 4"/>
          <p:cNvSpPr/>
          <p:nvPr/>
        </p:nvSpPr>
        <p:spPr>
          <a:xfrm>
            <a:off x="5968496" y="5982650"/>
            <a:ext cx="2002486" cy="553003"/>
          </a:xfrm>
          <a:prstGeom prst="wedgeRectCallout">
            <a:avLst>
              <a:gd name="adj1" fmla="val -114447"/>
              <a:gd name="adj2" fmla="val -13038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結果四捨五入</a:t>
            </a:r>
            <a:endParaRPr kumimoji="1" lang="en-US" altLang="ja-JP" b="1" dirty="0" smtClean="0">
              <a:solidFill>
                <a:schemeClr val="tx1"/>
              </a:solidFill>
            </a:endParaRPr>
          </a:p>
        </p:txBody>
      </p:sp>
      <p:sp>
        <p:nvSpPr>
          <p:cNvPr id="6" name="ホームベース 5"/>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７．４．２</a:t>
            </a:r>
            <a:endParaRPr kumimoji="1" lang="ja-JP" altLang="en-US" b="1" dirty="0"/>
          </a:p>
        </p:txBody>
      </p:sp>
      <p:sp>
        <p:nvSpPr>
          <p:cNvPr id="7" name="山形 6"/>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過学習</a:t>
            </a:r>
            <a:endParaRPr kumimoji="1" lang="ja-JP" altLang="en-US" b="1" dirty="0">
              <a:solidFill>
                <a:schemeClr val="bg1"/>
              </a:solidFill>
            </a:endParaRPr>
          </a:p>
        </p:txBody>
      </p:sp>
      <p:sp>
        <p:nvSpPr>
          <p:cNvPr id="8" name="山形 7"/>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P250</a:t>
            </a:r>
            <a:r>
              <a:rPr kumimoji="1" lang="ja-JP" altLang="en-US" b="1" smtClean="0">
                <a:solidFill>
                  <a:schemeClr val="bg1"/>
                </a:solidFill>
              </a:rPr>
              <a:t>～</a:t>
            </a:r>
            <a:r>
              <a:rPr kumimoji="1" lang="en-US" altLang="ja-JP" b="1" smtClean="0">
                <a:solidFill>
                  <a:schemeClr val="bg1"/>
                </a:solidFill>
              </a:rPr>
              <a:t>P254</a:t>
            </a:r>
          </a:p>
        </p:txBody>
      </p:sp>
      <p:sp>
        <p:nvSpPr>
          <p:cNvPr id="9" name="テキスト ボックス 8"/>
          <p:cNvSpPr txBox="1"/>
          <p:nvPr/>
        </p:nvSpPr>
        <p:spPr>
          <a:xfrm>
            <a:off x="397164" y="912534"/>
            <a:ext cx="5917720" cy="646331"/>
          </a:xfrm>
          <a:prstGeom prst="rect">
            <a:avLst/>
          </a:prstGeom>
          <a:solidFill>
            <a:schemeClr val="accent5">
              <a:lumMod val="20000"/>
              <a:lumOff val="80000"/>
            </a:schemeClr>
          </a:solidFill>
        </p:spPr>
        <p:txBody>
          <a:bodyPr wrap="square" rtlCol="0">
            <a:spAutoFit/>
          </a:bodyPr>
          <a:lstStyle/>
          <a:p>
            <a:r>
              <a:rPr kumimoji="1" lang="ja-JP" altLang="en-US" b="1" smtClean="0"/>
              <a:t>決定木では、木を深くするとより複雑な分析ができるので、木の深さに大きな値を設定してみる</a:t>
            </a:r>
            <a:endParaRPr kumimoji="1" lang="ja-JP" altLang="en-US" b="1"/>
          </a:p>
        </p:txBody>
      </p:sp>
      <p:sp>
        <p:nvSpPr>
          <p:cNvPr id="11" name="フローチャート: 他ページ結合子 10"/>
          <p:cNvSpPr/>
          <p:nvPr/>
        </p:nvSpPr>
        <p:spPr>
          <a:xfrm>
            <a:off x="2032088" y="1698532"/>
            <a:ext cx="1832547" cy="54346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その準備として</a:t>
            </a:r>
            <a:endParaRPr kumimoji="1" lang="ja-JP" altLang="en-US" b="1"/>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P250</a:t>
            </a:r>
            <a:endParaRPr kumimoji="1" lang="ja-JP" altLang="en-US" b="1" dirty="0"/>
          </a:p>
        </p:txBody>
      </p:sp>
    </p:spTree>
    <p:extLst>
      <p:ext uri="{BB962C8B-B14F-4D97-AF65-F5344CB8AC3E}">
        <p14:creationId xmlns:p14="http://schemas.microsoft.com/office/powerpoint/2010/main" val="327855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8631984" cy="2031325"/>
          </a:xfrm>
          <a:prstGeom prst="rect">
            <a:avLst/>
          </a:prstGeom>
          <a:solidFill>
            <a:schemeClr val="accent4">
              <a:lumMod val="20000"/>
              <a:lumOff val="80000"/>
            </a:schemeClr>
          </a:solidFill>
        </p:spPr>
        <p:txBody>
          <a:bodyPr wrap="square">
            <a:spAutoFit/>
          </a:bodyPr>
          <a:lstStyle/>
          <a:p>
            <a:r>
              <a:rPr lang="en-US" altLang="ja-JP" b="1" dirty="0" smtClean="0">
                <a:solidFill>
                  <a:srgbClr val="AF00DB"/>
                </a:solidFill>
                <a:effectLst/>
                <a:latin typeface="Courier New" panose="02070309020205020404" pitchFamily="49" charset="0"/>
              </a:rPr>
              <a:t>for</a:t>
            </a:r>
            <a:r>
              <a:rPr lang="en-US" altLang="ja-JP" b="1" dirty="0" smtClean="0">
                <a:solidFill>
                  <a:srgbClr val="000000"/>
                </a:solidFill>
                <a:effectLst/>
                <a:latin typeface="Courier New" panose="02070309020205020404" pitchFamily="49" charset="0"/>
              </a:rPr>
              <a:t> j </a:t>
            </a:r>
            <a:r>
              <a:rPr lang="en-US" altLang="ja-JP" b="1" dirty="0" smtClean="0">
                <a:solidFill>
                  <a:srgbClr val="0000FF"/>
                </a:solidFill>
                <a:effectLst/>
                <a:latin typeface="Courier New" panose="02070309020205020404" pitchFamily="49" charset="0"/>
              </a:rPr>
              <a:t>in</a:t>
            </a:r>
            <a:r>
              <a:rPr lang="en-US" altLang="ja-JP" b="1" dirty="0" smtClean="0">
                <a:solidFill>
                  <a:srgbClr val="000000"/>
                </a:solidFill>
                <a:effectLst/>
                <a:latin typeface="Courier New" panose="02070309020205020404" pitchFamily="49" charset="0"/>
              </a:rPr>
              <a:t> </a:t>
            </a:r>
            <a:r>
              <a:rPr lang="en-US" altLang="ja-JP" b="1" dirty="0" smtClean="0">
                <a:solidFill>
                  <a:srgbClr val="795E26"/>
                </a:solidFill>
                <a:effectLst/>
                <a:latin typeface="Courier New" panose="02070309020205020404" pitchFamily="49" charset="0"/>
              </a:rPr>
              <a:t>range</a:t>
            </a:r>
            <a:r>
              <a:rPr lang="en-US" altLang="ja-JP" b="1" dirty="0" smtClean="0">
                <a:solidFill>
                  <a:srgbClr val="000000"/>
                </a:solidFill>
                <a:effectLst/>
                <a:latin typeface="Courier New" panose="02070309020205020404" pitchFamily="49" charset="0"/>
              </a:rPr>
              <a:t>(</a:t>
            </a:r>
            <a:r>
              <a:rPr lang="en-US" altLang="ja-JP" b="1" dirty="0" smtClean="0">
                <a:solidFill>
                  <a:srgbClr val="09885A"/>
                </a:solidFill>
                <a:effectLst/>
                <a:latin typeface="Courier New" panose="02070309020205020404" pitchFamily="49" charset="0"/>
              </a:rPr>
              <a:t>1</a:t>
            </a:r>
            <a:r>
              <a:rPr lang="en-US" altLang="ja-JP" b="1" dirty="0" smtClean="0">
                <a:solidFill>
                  <a:srgbClr val="000000"/>
                </a:solidFill>
                <a:effectLst/>
                <a:latin typeface="Courier New" panose="02070309020205020404" pitchFamily="49" charset="0"/>
              </a:rPr>
              <a:t>,</a:t>
            </a:r>
            <a:r>
              <a:rPr lang="en-US" altLang="ja-JP" b="1" dirty="0" smtClean="0">
                <a:solidFill>
                  <a:srgbClr val="09885A"/>
                </a:solidFill>
                <a:effectLst/>
                <a:latin typeface="Courier New" panose="02070309020205020404" pitchFamily="49" charset="0"/>
              </a:rPr>
              <a:t>15</a:t>
            </a:r>
            <a:r>
              <a:rPr lang="en-US" altLang="ja-JP"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j</a:t>
            </a:r>
            <a:r>
              <a:rPr lang="ja-JP" altLang="en-US" b="1" dirty="0" smtClean="0">
                <a:solidFill>
                  <a:srgbClr val="008000"/>
                </a:solidFill>
                <a:effectLst/>
                <a:latin typeface="Courier New" panose="02070309020205020404" pitchFamily="49" charset="0"/>
              </a:rPr>
              <a:t>は木の深さ </a:t>
            </a:r>
            <a:r>
              <a:rPr lang="en-US" altLang="ja-JP" b="1" dirty="0" smtClean="0">
                <a:solidFill>
                  <a:srgbClr val="008000"/>
                </a:solidFill>
                <a:effectLst/>
                <a:latin typeface="Courier New" panose="02070309020205020404" pitchFamily="49" charset="0"/>
              </a:rPr>
              <a:t>j</a:t>
            </a:r>
            <a:r>
              <a:rPr lang="ja-JP" altLang="en-US" b="1" dirty="0" err="1" smtClean="0">
                <a:solidFill>
                  <a:srgbClr val="008000"/>
                </a:solidFill>
                <a:effectLst/>
                <a:latin typeface="Courier New" panose="02070309020205020404" pitchFamily="49" charset="0"/>
              </a:rPr>
              <a:t>には</a:t>
            </a:r>
            <a:r>
              <a:rPr lang="en-US" altLang="ja-JP" b="1" dirty="0" smtClean="0">
                <a:solidFill>
                  <a:srgbClr val="008000"/>
                </a:solidFill>
                <a:effectLst/>
                <a:latin typeface="Courier New" panose="02070309020205020404" pitchFamily="49" charset="0"/>
              </a:rPr>
              <a:t>1</a:t>
            </a:r>
            <a:r>
              <a:rPr lang="ja-JP" altLang="en-US" b="1" dirty="0" smtClean="0">
                <a:solidFill>
                  <a:srgbClr val="008000"/>
                </a:solidFill>
                <a:effectLst/>
                <a:latin typeface="Courier New" panose="02070309020205020404" pitchFamily="49" charset="0"/>
              </a:rPr>
              <a:t>～</a:t>
            </a:r>
            <a:r>
              <a:rPr lang="en-US" altLang="ja-JP" b="1" dirty="0" smtClean="0">
                <a:solidFill>
                  <a:srgbClr val="008000"/>
                </a:solidFill>
                <a:effectLst/>
                <a:latin typeface="Courier New" panose="02070309020205020404" pitchFamily="49" charset="0"/>
              </a:rPr>
              <a:t>14</a:t>
            </a:r>
            <a:r>
              <a:rPr lang="ja-JP" altLang="en-US" b="1" dirty="0" smtClean="0">
                <a:solidFill>
                  <a:srgbClr val="008000"/>
                </a:solidFill>
                <a:effectLst/>
                <a:latin typeface="Courier New" panose="02070309020205020404" pitchFamily="49" charset="0"/>
              </a:rPr>
              <a:t>が入る</a:t>
            </a:r>
            <a:endParaRPr lang="ja-JP" altLang="en-US" b="1" dirty="0" smtClean="0">
              <a:solidFill>
                <a:srgbClr val="000000"/>
              </a:solidFill>
              <a:effectLst/>
              <a:latin typeface="Courier New" panose="02070309020205020404" pitchFamily="49" charset="0"/>
            </a:endParaRPr>
          </a:p>
          <a:p>
            <a:r>
              <a:rPr lang="ja-JP" altLang="en-US"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x</a:t>
            </a:r>
            <a:r>
              <a:rPr lang="ja-JP" altLang="en-US" b="1" dirty="0" smtClean="0">
                <a:solidFill>
                  <a:srgbClr val="008000"/>
                </a:solidFill>
                <a:effectLst/>
                <a:latin typeface="Courier New" panose="02070309020205020404" pitchFamily="49" charset="0"/>
              </a:rPr>
              <a:t>は特徴量、</a:t>
            </a:r>
            <a:r>
              <a:rPr lang="en-US" altLang="ja-JP" b="1" dirty="0" smtClean="0">
                <a:solidFill>
                  <a:srgbClr val="008000"/>
                </a:solidFill>
                <a:effectLst/>
                <a:latin typeface="Courier New" panose="02070309020205020404" pitchFamily="49" charset="0"/>
              </a:rPr>
              <a:t>t</a:t>
            </a:r>
            <a:r>
              <a:rPr lang="ja-JP" altLang="en-US" b="1" dirty="0" smtClean="0">
                <a:solidFill>
                  <a:srgbClr val="008000"/>
                </a:solidFill>
                <a:effectLst/>
                <a:latin typeface="Courier New" panose="02070309020205020404" pitchFamily="49" charset="0"/>
              </a:rPr>
              <a:t>は正解データ</a:t>
            </a:r>
            <a:endParaRPr lang="ja-JP" altLang="en-US" b="1" dirty="0" smtClean="0">
              <a:solidFill>
                <a:srgbClr val="000000"/>
              </a:solidFill>
              <a:effectLst/>
              <a:latin typeface="Courier New" panose="02070309020205020404" pitchFamily="49" charset="0"/>
            </a:endParaRPr>
          </a:p>
          <a:p>
            <a:r>
              <a:rPr lang="ja-JP" altLang="en-US" b="1" dirty="0" smtClean="0">
                <a:solidFill>
                  <a:srgbClr val="000000"/>
                </a:solidFill>
                <a:effectLst/>
                <a:latin typeface="Courier New" panose="02070309020205020404" pitchFamily="49" charset="0"/>
              </a:rPr>
              <a:t>    </a:t>
            </a:r>
            <a:r>
              <a:rPr lang="en-US" altLang="ja-JP" b="1" dirty="0" err="1" smtClean="0">
                <a:solidFill>
                  <a:srgbClr val="000000"/>
                </a:solidFill>
                <a:effectLst/>
                <a:latin typeface="Courier New" panose="02070309020205020404" pitchFamily="49" charset="0"/>
              </a:rPr>
              <a:t>train_score,test_score,model</a:t>
            </a:r>
            <a:r>
              <a:rPr lang="en-US" altLang="ja-JP" b="1" dirty="0" smtClean="0">
                <a:solidFill>
                  <a:srgbClr val="000000"/>
                </a:solidFill>
                <a:effectLst/>
                <a:latin typeface="Courier New" panose="02070309020205020404" pitchFamily="49" charset="0"/>
              </a:rPr>
              <a:t> = learn(x,t,depth = j)</a:t>
            </a:r>
          </a:p>
          <a:p>
            <a:r>
              <a:rPr lang="en-US" altLang="ja-JP" b="1" dirty="0" smtClean="0">
                <a:solidFill>
                  <a:srgbClr val="000000"/>
                </a:solidFill>
                <a:effectLst/>
                <a:latin typeface="Courier New" panose="02070309020205020404" pitchFamily="49" charset="0"/>
              </a:rPr>
              <a:t>    sentence=</a:t>
            </a:r>
            <a:r>
              <a:rPr lang="en-US" altLang="ja-JP" b="1" dirty="0" smtClean="0">
                <a:solidFill>
                  <a:srgbClr val="A31515"/>
                </a:solidFill>
                <a:effectLst/>
                <a:latin typeface="Courier New" panose="02070309020205020404" pitchFamily="49" charset="0"/>
              </a:rPr>
              <a:t>"</a:t>
            </a:r>
            <a:r>
              <a:rPr lang="ja-JP" altLang="en-US" b="1" dirty="0" smtClean="0">
                <a:solidFill>
                  <a:srgbClr val="A31515"/>
                </a:solidFill>
                <a:effectLst/>
                <a:latin typeface="Courier New" panose="02070309020205020404" pitchFamily="49" charset="0"/>
              </a:rPr>
              <a:t>訓練データの正解率</a:t>
            </a:r>
            <a:r>
              <a:rPr lang="en-US" altLang="ja-JP" b="1" dirty="0" smtClean="0">
                <a:solidFill>
                  <a:srgbClr val="A31515"/>
                </a:solidFill>
                <a:effectLst/>
                <a:latin typeface="Courier New" panose="02070309020205020404" pitchFamily="49" charset="0"/>
              </a:rPr>
              <a:t>{}"</a:t>
            </a:r>
            <a:endParaRPr lang="ja-JP" altLang="en-US" b="1" dirty="0" smtClean="0">
              <a:solidFill>
                <a:srgbClr val="000000"/>
              </a:solidFill>
              <a:effectLst/>
              <a:latin typeface="Courier New" panose="02070309020205020404" pitchFamily="49" charset="0"/>
            </a:endParaRPr>
          </a:p>
          <a:p>
            <a:r>
              <a:rPr lang="ja-JP" altLang="en-US" b="1" dirty="0" smtClean="0">
                <a:solidFill>
                  <a:srgbClr val="000000"/>
                </a:solidFill>
                <a:effectLst/>
                <a:latin typeface="Courier New" panose="02070309020205020404" pitchFamily="49" charset="0"/>
              </a:rPr>
              <a:t>    </a:t>
            </a:r>
            <a:r>
              <a:rPr lang="en-US" altLang="ja-JP" b="1" smtClean="0">
                <a:solidFill>
                  <a:srgbClr val="000000"/>
                </a:solidFill>
                <a:effectLst/>
                <a:latin typeface="Courier New" panose="02070309020205020404" pitchFamily="49" charset="0"/>
              </a:rPr>
              <a:t>sentence2=</a:t>
            </a:r>
            <a:r>
              <a:rPr lang="en-US" altLang="ja-JP" b="1" smtClean="0">
                <a:solidFill>
                  <a:srgbClr val="A31515"/>
                </a:solidFill>
                <a:effectLst/>
                <a:latin typeface="Courier New" panose="02070309020205020404" pitchFamily="49" charset="0"/>
              </a:rPr>
              <a:t>“</a:t>
            </a:r>
            <a:r>
              <a:rPr lang="ja-JP" altLang="en-US" b="1" smtClean="0">
                <a:solidFill>
                  <a:srgbClr val="A31515"/>
                </a:solidFill>
                <a:latin typeface="Courier New" panose="02070309020205020404" pitchFamily="49" charset="0"/>
              </a:rPr>
              <a:t>テスト</a:t>
            </a:r>
            <a:r>
              <a:rPr lang="ja-JP" altLang="en-US" b="1" smtClean="0">
                <a:solidFill>
                  <a:srgbClr val="A31515"/>
                </a:solidFill>
                <a:effectLst/>
                <a:latin typeface="Courier New" panose="02070309020205020404" pitchFamily="49" charset="0"/>
              </a:rPr>
              <a:t>データ</a:t>
            </a:r>
            <a:r>
              <a:rPr lang="ja-JP" altLang="en-US" b="1" dirty="0" smtClean="0">
                <a:solidFill>
                  <a:srgbClr val="A31515"/>
                </a:solidFill>
                <a:effectLst/>
                <a:latin typeface="Courier New" panose="02070309020205020404" pitchFamily="49" charset="0"/>
              </a:rPr>
              <a:t>の正解率</a:t>
            </a:r>
            <a:r>
              <a:rPr lang="en-US" altLang="ja-JP" b="1" dirty="0" smtClean="0">
                <a:solidFill>
                  <a:srgbClr val="A31515"/>
                </a:solidFill>
                <a:effectLst/>
                <a:latin typeface="Courier New" panose="02070309020205020404" pitchFamily="49" charset="0"/>
              </a:rPr>
              <a:t>{}"</a:t>
            </a:r>
            <a:endParaRPr lang="ja-JP" altLang="en-US" b="1" dirty="0" smtClean="0">
              <a:solidFill>
                <a:srgbClr val="000000"/>
              </a:solidFill>
              <a:effectLst/>
              <a:latin typeface="Courier New" panose="02070309020205020404" pitchFamily="49" charset="0"/>
            </a:endParaRPr>
          </a:p>
          <a:p>
            <a:r>
              <a:rPr lang="ja-JP" altLang="en-US" b="1" dirty="0" smtClean="0">
                <a:solidFill>
                  <a:srgbClr val="000000"/>
                </a:solidFill>
                <a:effectLst/>
                <a:latin typeface="Courier New" panose="02070309020205020404" pitchFamily="49" charset="0"/>
              </a:rPr>
              <a:t>    </a:t>
            </a:r>
            <a:r>
              <a:rPr lang="en-US" altLang="ja-JP" b="1" dirty="0" err="1" smtClean="0">
                <a:solidFill>
                  <a:srgbClr val="000000"/>
                </a:solidFill>
                <a:effectLst/>
                <a:latin typeface="Courier New" panose="02070309020205020404" pitchFamily="49" charset="0"/>
              </a:rPr>
              <a:t>total_sentence</a:t>
            </a:r>
            <a:r>
              <a:rPr lang="en-US" altLang="ja-JP" b="1" dirty="0" smtClean="0">
                <a:solidFill>
                  <a:srgbClr val="000000"/>
                </a:solidFill>
                <a:effectLst/>
                <a:latin typeface="Courier New" panose="02070309020205020404" pitchFamily="49" charset="0"/>
              </a:rPr>
              <a:t>=</a:t>
            </a:r>
            <a:r>
              <a:rPr lang="en-US" altLang="ja-JP" b="1" dirty="0" smtClean="0">
                <a:solidFill>
                  <a:srgbClr val="A31515"/>
                </a:solidFill>
                <a:effectLst/>
                <a:latin typeface="Courier New" panose="02070309020205020404" pitchFamily="49" charset="0"/>
              </a:rPr>
              <a:t>'</a:t>
            </a:r>
            <a:r>
              <a:rPr lang="ja-JP" altLang="en-US" b="1" dirty="0" smtClean="0">
                <a:solidFill>
                  <a:srgbClr val="A31515"/>
                </a:solidFill>
                <a:effectLst/>
                <a:latin typeface="Courier New" panose="02070309020205020404" pitchFamily="49" charset="0"/>
              </a:rPr>
              <a:t>深さ</a:t>
            </a:r>
            <a:r>
              <a:rPr lang="en-US" altLang="ja-JP" b="1" dirty="0" smtClean="0">
                <a:solidFill>
                  <a:srgbClr val="A31515"/>
                </a:solidFill>
                <a:effectLst/>
                <a:latin typeface="Courier New" panose="02070309020205020404" pitchFamily="49" charset="0"/>
              </a:rPr>
              <a:t>{}:'</a:t>
            </a:r>
            <a:r>
              <a:rPr lang="en-US" altLang="ja-JP" b="1" dirty="0" smtClean="0">
                <a:solidFill>
                  <a:srgbClr val="000000"/>
                </a:solidFill>
                <a:effectLst/>
                <a:latin typeface="Courier New" panose="02070309020205020404" pitchFamily="49" charset="0"/>
              </a:rPr>
              <a:t>+sentence+sentence2</a:t>
            </a:r>
          </a:p>
          <a:p>
            <a:r>
              <a:rPr lang="en-US" altLang="ja-JP" b="1" dirty="0" smtClean="0">
                <a:solidFill>
                  <a:srgbClr val="000000"/>
                </a:solidFill>
                <a:effectLst/>
                <a:latin typeface="Courier New" panose="02070309020205020404" pitchFamily="49" charset="0"/>
              </a:rPr>
              <a:t>    </a:t>
            </a:r>
            <a:r>
              <a:rPr lang="en-US" altLang="ja-JP" b="1" dirty="0" smtClean="0">
                <a:solidFill>
                  <a:srgbClr val="795E26"/>
                </a:solidFill>
                <a:effectLst/>
                <a:latin typeface="Courier New" panose="02070309020205020404" pitchFamily="49" charset="0"/>
              </a:rPr>
              <a:t>print</a:t>
            </a:r>
            <a:r>
              <a:rPr lang="en-US" altLang="ja-JP" b="1" dirty="0" smtClean="0">
                <a:solidFill>
                  <a:srgbClr val="000000"/>
                </a:solidFill>
                <a:effectLst/>
                <a:latin typeface="Courier New" panose="02070309020205020404" pitchFamily="49" charset="0"/>
              </a:rPr>
              <a:t>(</a:t>
            </a:r>
            <a:r>
              <a:rPr lang="en-US" altLang="ja-JP" b="1" dirty="0" err="1" smtClean="0">
                <a:solidFill>
                  <a:srgbClr val="000000"/>
                </a:solidFill>
                <a:effectLst/>
                <a:latin typeface="Courier New" panose="02070309020205020404" pitchFamily="49" charset="0"/>
              </a:rPr>
              <a:t>total_sentence.</a:t>
            </a:r>
            <a:r>
              <a:rPr lang="en-US" altLang="ja-JP" b="1" dirty="0" err="1" smtClean="0">
                <a:solidFill>
                  <a:srgbClr val="795E26"/>
                </a:solidFill>
                <a:effectLst/>
                <a:latin typeface="Courier New" panose="02070309020205020404" pitchFamily="49" charset="0"/>
              </a:rPr>
              <a:t>format</a:t>
            </a:r>
            <a:r>
              <a:rPr lang="en-US" altLang="ja-JP" b="1" dirty="0" smtClean="0">
                <a:solidFill>
                  <a:srgbClr val="000000"/>
                </a:solidFill>
                <a:effectLst/>
                <a:latin typeface="Courier New" panose="02070309020205020404" pitchFamily="49" charset="0"/>
              </a:rPr>
              <a:t>(</a:t>
            </a:r>
            <a:r>
              <a:rPr lang="en-US" altLang="ja-JP" b="1" dirty="0" err="1" smtClean="0">
                <a:solidFill>
                  <a:srgbClr val="000000"/>
                </a:solidFill>
                <a:effectLst/>
                <a:latin typeface="Courier New" panose="02070309020205020404" pitchFamily="49" charset="0"/>
              </a:rPr>
              <a:t>j,train_score,test_score</a:t>
            </a:r>
            <a:r>
              <a:rPr lang="en-US" altLang="ja-JP" b="1" dirty="0" smtClean="0">
                <a:solidFill>
                  <a:srgbClr val="000000"/>
                </a:solidFill>
                <a:effectLst/>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7771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7-11 </a:t>
            </a:r>
            <a:r>
              <a:rPr lang="ja-JP" altLang="en-US" b="1" dirty="0" smtClean="0">
                <a:solidFill>
                  <a:srgbClr val="000000"/>
                </a:solidFill>
                <a:latin typeface="Courier New" panose="02070309020205020404" pitchFamily="49" charset="0"/>
              </a:rPr>
              <a:t>木の深さによる正解率の変化を確認</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45" y="3806709"/>
            <a:ext cx="4602931" cy="2920872"/>
          </a:xfrm>
          <a:prstGeom prst="rect">
            <a:avLst/>
          </a:prstGeom>
        </p:spPr>
      </p:pic>
      <p:sp>
        <p:nvSpPr>
          <p:cNvPr id="5" name="テキスト ボックス 4"/>
          <p:cNvSpPr txBox="1"/>
          <p:nvPr/>
        </p:nvSpPr>
        <p:spPr>
          <a:xfrm>
            <a:off x="622852" y="223156"/>
            <a:ext cx="6381797" cy="369332"/>
          </a:xfrm>
          <a:prstGeom prst="rect">
            <a:avLst/>
          </a:prstGeom>
          <a:solidFill>
            <a:schemeClr val="accent6">
              <a:lumMod val="50000"/>
            </a:schemeClr>
          </a:solidFill>
        </p:spPr>
        <p:txBody>
          <a:bodyPr wrap="square" rtlCol="0">
            <a:spAutoFit/>
          </a:bodyPr>
          <a:lstStyle/>
          <a:p>
            <a:r>
              <a:rPr lang="ja-JP" altLang="en-US" b="1">
                <a:solidFill>
                  <a:schemeClr val="bg1"/>
                </a:solidFill>
              </a:rPr>
              <a:t>木の深さ</a:t>
            </a:r>
            <a:r>
              <a:rPr lang="ja-JP" altLang="en-US" b="1" smtClean="0">
                <a:solidFill>
                  <a:schemeClr val="bg1"/>
                </a:solidFill>
              </a:rPr>
              <a:t>を深くしていくと正解率はどう変化す</a:t>
            </a:r>
            <a:r>
              <a:rPr lang="ja-JP" altLang="en-US" b="1">
                <a:solidFill>
                  <a:schemeClr val="bg1"/>
                </a:solidFill>
              </a:rPr>
              <a:t>るか</a:t>
            </a:r>
            <a:endParaRPr kumimoji="1" lang="ja-JP" altLang="en-US" b="1">
              <a:solidFill>
                <a:schemeClr val="bg1"/>
              </a:solidFill>
            </a:endParaRPr>
          </a:p>
        </p:txBody>
      </p:sp>
      <p:sp>
        <p:nvSpPr>
          <p:cNvPr id="6" name="正方形/長方形 5"/>
          <p:cNvSpPr/>
          <p:nvPr/>
        </p:nvSpPr>
        <p:spPr>
          <a:xfrm>
            <a:off x="622852" y="33439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正方形/長方形 6"/>
          <p:cNvSpPr/>
          <p:nvPr/>
        </p:nvSpPr>
        <p:spPr>
          <a:xfrm>
            <a:off x="1045545" y="4851111"/>
            <a:ext cx="4602931" cy="2125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吹き出し 7"/>
          <p:cNvSpPr/>
          <p:nvPr/>
        </p:nvSpPr>
        <p:spPr>
          <a:xfrm>
            <a:off x="6200364" y="3210932"/>
            <a:ext cx="2764486" cy="1078822"/>
          </a:xfrm>
          <a:prstGeom prst="wedgeRectCallout">
            <a:avLst>
              <a:gd name="adj1" fmla="val -75401"/>
              <a:gd name="adj2" fmla="val 1083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深さ</a:t>
            </a:r>
            <a:r>
              <a:rPr lang="ja-JP" altLang="en-US" b="1" smtClean="0">
                <a:solidFill>
                  <a:schemeClr val="tx1"/>
                </a:solidFill>
              </a:rPr>
              <a:t>が６以降から</a:t>
            </a:r>
            <a:endParaRPr lang="en-US" altLang="ja-JP" b="1" smtClean="0">
              <a:solidFill>
                <a:schemeClr val="tx1"/>
              </a:solidFill>
            </a:endParaRPr>
          </a:p>
          <a:p>
            <a:pPr algn="ctr"/>
            <a:r>
              <a:rPr kumimoji="1" lang="ja-JP" altLang="en-US" b="1">
                <a:solidFill>
                  <a:schemeClr val="tx1"/>
                </a:solidFill>
              </a:rPr>
              <a:t>テストデータ</a:t>
            </a:r>
            <a:r>
              <a:rPr kumimoji="1" lang="ja-JP" altLang="en-US" b="1" smtClean="0">
                <a:solidFill>
                  <a:schemeClr val="tx1"/>
                </a:solidFill>
              </a:rPr>
              <a:t>の正解率がだんだん悪くなっている</a:t>
            </a:r>
            <a:endParaRPr kumimoji="1" lang="en-US" altLang="ja-JP" b="1" dirty="0" smtClean="0">
              <a:solidFill>
                <a:schemeClr val="tx1"/>
              </a:solidFill>
            </a:endParaRPr>
          </a:p>
        </p:txBody>
      </p:sp>
      <p:sp>
        <p:nvSpPr>
          <p:cNvPr id="10" name="ホームベース 9"/>
          <p:cNvSpPr/>
          <p:nvPr/>
        </p:nvSpPr>
        <p:spPr>
          <a:xfrm>
            <a:off x="6454044" y="4713886"/>
            <a:ext cx="1232090" cy="929218"/>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過学習</a:t>
            </a:r>
            <a:endParaRPr kumimoji="1" lang="ja-JP" altLang="en-US" b="1" dirty="0"/>
          </a:p>
        </p:txBody>
      </p:sp>
      <p:sp>
        <p:nvSpPr>
          <p:cNvPr id="12" name="ホームベース 11"/>
          <p:cNvSpPr/>
          <p:nvPr/>
        </p:nvSpPr>
        <p:spPr>
          <a:xfrm>
            <a:off x="7686134" y="4713886"/>
            <a:ext cx="4313208"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訓練データでの</a:t>
            </a:r>
            <a:r>
              <a:rPr lang="ja-JP" altLang="en-US" b="1" dirty="0" smtClean="0"/>
              <a:t>予測性能が</a:t>
            </a:r>
            <a:r>
              <a:rPr lang="ja-JP" altLang="en-US" b="1" dirty="0" smtClean="0"/>
              <a:t>上がる</a:t>
            </a:r>
            <a:endParaRPr kumimoji="1" lang="ja-JP" altLang="en-US" b="1" dirty="0"/>
          </a:p>
        </p:txBody>
      </p:sp>
      <p:sp>
        <p:nvSpPr>
          <p:cNvPr id="13" name="ホームベース 12"/>
          <p:cNvSpPr/>
          <p:nvPr/>
        </p:nvSpPr>
        <p:spPr>
          <a:xfrm>
            <a:off x="7686134" y="5218230"/>
            <a:ext cx="4313208"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テストデータでの予測性能が低くなる</a:t>
            </a:r>
            <a:endParaRPr kumimoji="1" lang="ja-JP" altLang="en-US" b="1" dirty="0"/>
          </a:p>
        </p:txBody>
      </p:sp>
      <p:sp>
        <p:nvSpPr>
          <p:cNvPr id="14" name="テキスト ボックス 13"/>
          <p:cNvSpPr txBox="1"/>
          <p:nvPr/>
        </p:nvSpPr>
        <p:spPr>
          <a:xfrm>
            <a:off x="6454044" y="5831457"/>
            <a:ext cx="5424530" cy="923330"/>
          </a:xfrm>
          <a:prstGeom prst="rect">
            <a:avLst/>
          </a:prstGeom>
          <a:solidFill>
            <a:srgbClr val="FF0000"/>
          </a:solidFill>
        </p:spPr>
        <p:txBody>
          <a:bodyPr wrap="square" rtlCol="0">
            <a:spAutoFit/>
          </a:bodyPr>
          <a:lstStyle/>
          <a:p>
            <a:r>
              <a:rPr kumimoji="1" lang="ja-JP" altLang="en-US" b="1" smtClean="0">
                <a:solidFill>
                  <a:schemeClr val="bg1"/>
                </a:solidFill>
              </a:rPr>
              <a:t>モデルを必要以上に複雑にすると</a:t>
            </a:r>
            <a:endParaRPr kumimoji="1" lang="en-US" altLang="ja-JP" b="1" smtClean="0">
              <a:solidFill>
                <a:schemeClr val="bg1"/>
              </a:solidFill>
            </a:endParaRPr>
          </a:p>
          <a:p>
            <a:r>
              <a:rPr lang="ja-JP" altLang="en-US" b="1">
                <a:solidFill>
                  <a:schemeClr val="bg1"/>
                </a:solidFill>
              </a:rPr>
              <a:t>訓練データ</a:t>
            </a:r>
            <a:r>
              <a:rPr lang="ja-JP" altLang="en-US" b="1" smtClean="0">
                <a:solidFill>
                  <a:schemeClr val="bg1"/>
                </a:solidFill>
              </a:rPr>
              <a:t>のとても細かい（必要以上の）特徴までも法則として学習してしまう</a:t>
            </a:r>
            <a:endParaRPr kumimoji="1" lang="ja-JP" altLang="en-US" b="1">
              <a:solidFill>
                <a:schemeClr val="bg1"/>
              </a:solidFill>
            </a:endParaRPr>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P251</a:t>
            </a:r>
            <a:endParaRPr kumimoji="1" lang="ja-JP" altLang="en-US" b="1" dirty="0"/>
          </a:p>
        </p:txBody>
      </p:sp>
    </p:spTree>
    <p:extLst>
      <p:ext uri="{BB962C8B-B14F-4D97-AF65-F5344CB8AC3E}">
        <p14:creationId xmlns:p14="http://schemas.microsoft.com/office/powerpoint/2010/main" val="224820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393" y="2740725"/>
            <a:ext cx="1463029" cy="2021455"/>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800" y="3704625"/>
            <a:ext cx="1978053" cy="2626322"/>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450" y="3139091"/>
            <a:ext cx="1696604" cy="113106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800" y="967798"/>
            <a:ext cx="1978053" cy="2626322"/>
          </a:xfrm>
          <a:prstGeom prst="rect">
            <a:avLst/>
          </a:prstGeom>
        </p:spPr>
      </p:pic>
      <p:sp>
        <p:nvSpPr>
          <p:cNvPr id="6" name="テキスト ボックス 5"/>
          <p:cNvSpPr txBox="1"/>
          <p:nvPr/>
        </p:nvSpPr>
        <p:spPr>
          <a:xfrm>
            <a:off x="3519053" y="1819294"/>
            <a:ext cx="3694545" cy="923330"/>
          </a:xfrm>
          <a:prstGeom prst="rect">
            <a:avLst/>
          </a:prstGeom>
          <a:solidFill>
            <a:schemeClr val="accent2">
              <a:lumMod val="20000"/>
              <a:lumOff val="80000"/>
            </a:schemeClr>
          </a:solidFill>
        </p:spPr>
        <p:txBody>
          <a:bodyPr wrap="square" rtlCol="0">
            <a:spAutoFit/>
          </a:bodyPr>
          <a:lstStyle/>
          <a:p>
            <a:r>
              <a:rPr kumimoji="1" lang="ja-JP" altLang="en-US" b="1" dirty="0" smtClean="0"/>
              <a:t>簡潔なモデル（条件が少ない）</a:t>
            </a:r>
            <a:endParaRPr kumimoji="1" lang="en-US" altLang="ja-JP" b="1" dirty="0" smtClean="0"/>
          </a:p>
          <a:p>
            <a:r>
              <a:rPr lang="ja-JP" altLang="en-US" b="1" dirty="0"/>
              <a:t>次</a:t>
            </a:r>
            <a:r>
              <a:rPr lang="ja-JP" altLang="en-US" b="1" dirty="0" smtClean="0"/>
              <a:t>の２つの特徴があれば硬貨</a:t>
            </a:r>
            <a:endParaRPr lang="en-US" altLang="ja-JP" b="1" dirty="0" smtClean="0"/>
          </a:p>
          <a:p>
            <a:r>
              <a:rPr kumimoji="1" lang="ja-JP" altLang="en-US" b="1" dirty="0"/>
              <a:t>　</a:t>
            </a:r>
            <a:r>
              <a:rPr kumimoji="1" lang="ja-JP" altLang="en-US" b="1" dirty="0" smtClean="0"/>
              <a:t>・丸い　　・硬い</a:t>
            </a:r>
            <a:endParaRPr kumimoji="1" lang="en-US" altLang="ja-JP" b="1" dirty="0" smtClean="0"/>
          </a:p>
        </p:txBody>
      </p:sp>
      <p:sp>
        <p:nvSpPr>
          <p:cNvPr id="7" name="テキスト ボックス 6"/>
          <p:cNvSpPr txBox="1"/>
          <p:nvPr/>
        </p:nvSpPr>
        <p:spPr>
          <a:xfrm>
            <a:off x="3519054" y="4253435"/>
            <a:ext cx="3694545" cy="1477328"/>
          </a:xfrm>
          <a:prstGeom prst="rect">
            <a:avLst/>
          </a:prstGeom>
          <a:solidFill>
            <a:schemeClr val="accent2">
              <a:lumMod val="20000"/>
              <a:lumOff val="80000"/>
            </a:schemeClr>
          </a:solidFill>
        </p:spPr>
        <p:txBody>
          <a:bodyPr wrap="square" rtlCol="0">
            <a:spAutoFit/>
          </a:bodyPr>
          <a:lstStyle/>
          <a:p>
            <a:r>
              <a:rPr kumimoji="1" lang="ja-JP" altLang="en-US" b="1" dirty="0" smtClean="0"/>
              <a:t>複雑なモデル（条件が多い）</a:t>
            </a:r>
            <a:endParaRPr kumimoji="1" lang="en-US" altLang="ja-JP" b="1" dirty="0" smtClean="0"/>
          </a:p>
          <a:p>
            <a:r>
              <a:rPr lang="ja-JP" altLang="en-US" b="1" dirty="0"/>
              <a:t>次</a:t>
            </a:r>
            <a:r>
              <a:rPr lang="ja-JP" altLang="en-US" b="1" dirty="0" smtClean="0"/>
              <a:t>の４つの条件を満たせば硬貨</a:t>
            </a:r>
            <a:endParaRPr lang="en-US" altLang="ja-JP" b="1" dirty="0" smtClean="0"/>
          </a:p>
          <a:p>
            <a:r>
              <a:rPr kumimoji="1" lang="ja-JP" altLang="en-US" b="1" dirty="0" smtClean="0"/>
              <a:t>・丸い　　・硬い</a:t>
            </a:r>
            <a:endParaRPr kumimoji="1" lang="en-US" altLang="ja-JP" b="1" dirty="0" smtClean="0"/>
          </a:p>
          <a:p>
            <a:r>
              <a:rPr lang="ja-JP" altLang="en-US" b="1" dirty="0" smtClean="0"/>
              <a:t>・「平成」と書かれている</a:t>
            </a:r>
            <a:endParaRPr lang="en-US" altLang="ja-JP" b="1" dirty="0" smtClean="0"/>
          </a:p>
          <a:p>
            <a:r>
              <a:rPr kumimoji="1" lang="ja-JP" altLang="en-US" b="1" dirty="0" smtClean="0"/>
              <a:t>・「日本国」と書かれている</a:t>
            </a:r>
            <a:endParaRPr kumimoji="1" lang="en-US" altLang="ja-JP" b="1" dirty="0" smtClean="0"/>
          </a:p>
        </p:txBody>
      </p:sp>
      <p:sp>
        <p:nvSpPr>
          <p:cNvPr id="8" name="右矢印 7"/>
          <p:cNvSpPr/>
          <p:nvPr/>
        </p:nvSpPr>
        <p:spPr>
          <a:xfrm rot="19493298">
            <a:off x="2441608" y="2468880"/>
            <a:ext cx="1033336" cy="480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2106702" flipV="1">
            <a:off x="2441608" y="4486709"/>
            <a:ext cx="1033336" cy="480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97869" y="4853600"/>
            <a:ext cx="2147456" cy="923330"/>
          </a:xfrm>
          <a:prstGeom prst="rect">
            <a:avLst/>
          </a:prstGeom>
          <a:solidFill>
            <a:schemeClr val="accent2">
              <a:lumMod val="20000"/>
              <a:lumOff val="80000"/>
            </a:schemeClr>
          </a:solidFill>
        </p:spPr>
        <p:txBody>
          <a:bodyPr wrap="square" rtlCol="0">
            <a:spAutoFit/>
          </a:bodyPr>
          <a:lstStyle/>
          <a:p>
            <a:r>
              <a:rPr kumimoji="1" lang="ja-JP" altLang="en-US" b="1" dirty="0" smtClean="0"/>
              <a:t>日本円で平成に発行された紙幣と硬貨を渡す</a:t>
            </a:r>
            <a:endParaRPr kumimoji="1" lang="en-US" altLang="ja-JP" b="1" dirty="0" smtClean="0"/>
          </a:p>
        </p:txBody>
      </p:sp>
      <p:sp>
        <p:nvSpPr>
          <p:cNvPr id="11" name="右矢印 10"/>
          <p:cNvSpPr/>
          <p:nvPr/>
        </p:nvSpPr>
        <p:spPr>
          <a:xfrm>
            <a:off x="7357897" y="3274592"/>
            <a:ext cx="1052947" cy="953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806207" y="3594120"/>
            <a:ext cx="2788344" cy="369332"/>
          </a:xfrm>
          <a:prstGeom prst="rect">
            <a:avLst/>
          </a:prstGeom>
          <a:solidFill>
            <a:schemeClr val="accent2">
              <a:lumMod val="40000"/>
              <a:lumOff val="60000"/>
            </a:schemeClr>
          </a:solidFill>
        </p:spPr>
        <p:txBody>
          <a:bodyPr wrap="square" rtlCol="0">
            <a:spAutoFit/>
          </a:bodyPr>
          <a:lstStyle/>
          <a:p>
            <a:r>
              <a:rPr lang="ja-JP" altLang="en-US" b="1" dirty="0" smtClean="0"/>
              <a:t>令和発行の硬貨を渡す</a:t>
            </a:r>
            <a:endParaRPr kumimoji="1" lang="en-US" altLang="ja-JP" b="1" dirty="0" smtClean="0"/>
          </a:p>
        </p:txBody>
      </p:sp>
      <p:sp>
        <p:nvSpPr>
          <p:cNvPr id="13" name="四角形吹き出し 12"/>
          <p:cNvSpPr/>
          <p:nvPr/>
        </p:nvSpPr>
        <p:spPr>
          <a:xfrm>
            <a:off x="10175659" y="853591"/>
            <a:ext cx="1499105" cy="578045"/>
          </a:xfrm>
          <a:prstGeom prst="wedgeRectCallout">
            <a:avLst>
              <a:gd name="adj1" fmla="val -90105"/>
              <a:gd name="adj2" fmla="val 770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硬貨です</a:t>
            </a:r>
            <a:endParaRPr kumimoji="1" lang="en-US" altLang="ja-JP" b="1" dirty="0" smtClean="0">
              <a:solidFill>
                <a:schemeClr val="tx1"/>
              </a:solidFill>
            </a:endParaRPr>
          </a:p>
        </p:txBody>
      </p:sp>
      <p:sp>
        <p:nvSpPr>
          <p:cNvPr id="14" name="四角形吹き出し 13"/>
          <p:cNvSpPr/>
          <p:nvPr/>
        </p:nvSpPr>
        <p:spPr>
          <a:xfrm>
            <a:off x="10175659" y="3489763"/>
            <a:ext cx="1499105" cy="578045"/>
          </a:xfrm>
          <a:prstGeom prst="wedgeRectCallout">
            <a:avLst>
              <a:gd name="adj1" fmla="val -90105"/>
              <a:gd name="adj2" fmla="val 770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硬貨では</a:t>
            </a:r>
            <a:endParaRPr lang="en-US" altLang="ja-JP" b="1" dirty="0" smtClean="0">
              <a:solidFill>
                <a:schemeClr val="tx1"/>
              </a:solidFill>
            </a:endParaRPr>
          </a:p>
          <a:p>
            <a:pPr algn="ctr"/>
            <a:r>
              <a:rPr lang="ja-JP" altLang="en-US" b="1" dirty="0" smtClean="0">
                <a:solidFill>
                  <a:schemeClr val="tx1"/>
                </a:solidFill>
              </a:rPr>
              <a:t>ありません</a:t>
            </a:r>
            <a:endParaRPr kumimoji="1" lang="en-US" altLang="ja-JP" b="1" dirty="0" smtClean="0">
              <a:solidFill>
                <a:schemeClr val="tx1"/>
              </a:solidFill>
            </a:endParaRPr>
          </a:p>
        </p:txBody>
      </p:sp>
      <p:sp>
        <p:nvSpPr>
          <p:cNvPr id="15" name="正方形/長方形 14"/>
          <p:cNvSpPr/>
          <p:nvPr/>
        </p:nvSpPr>
        <p:spPr>
          <a:xfrm>
            <a:off x="7068341" y="941047"/>
            <a:ext cx="1632057" cy="4618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簡潔なモデル</a:t>
            </a:r>
            <a:endParaRPr kumimoji="1" lang="ja-JP" altLang="en-US" b="1" dirty="0"/>
          </a:p>
        </p:txBody>
      </p:sp>
      <p:sp>
        <p:nvSpPr>
          <p:cNvPr id="16" name="正方形/長方形 15"/>
          <p:cNvSpPr/>
          <p:nvPr/>
        </p:nvSpPr>
        <p:spPr>
          <a:xfrm>
            <a:off x="6850671" y="5955052"/>
            <a:ext cx="1632057" cy="4618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複雑な</a:t>
            </a:r>
            <a:r>
              <a:rPr kumimoji="1" lang="ja-JP" altLang="en-US" b="1" dirty="0" smtClean="0"/>
              <a:t>モデル</a:t>
            </a:r>
            <a:endParaRPr kumimoji="1" lang="ja-JP" altLang="en-US" b="1" dirty="0"/>
          </a:p>
        </p:txBody>
      </p:sp>
      <p:sp>
        <p:nvSpPr>
          <p:cNvPr id="17" name="テキスト ボックス 16"/>
          <p:cNvSpPr txBox="1"/>
          <p:nvPr/>
        </p:nvSpPr>
        <p:spPr>
          <a:xfrm>
            <a:off x="297869" y="379793"/>
            <a:ext cx="5641676" cy="369332"/>
          </a:xfrm>
          <a:prstGeom prst="rect">
            <a:avLst/>
          </a:prstGeom>
          <a:solidFill>
            <a:srgbClr val="0070C0"/>
          </a:solidFill>
        </p:spPr>
        <p:txBody>
          <a:bodyPr wrap="square" rtlCol="0">
            <a:spAutoFit/>
          </a:bodyPr>
          <a:lstStyle/>
          <a:p>
            <a:r>
              <a:rPr kumimoji="1" lang="ja-JP" altLang="en-US" b="1" smtClean="0">
                <a:solidFill>
                  <a:schemeClr val="bg1"/>
                </a:solidFill>
              </a:rPr>
              <a:t>「硬貨」か「硬貨ではない」かを分類するモデル</a:t>
            </a:r>
            <a:endParaRPr kumimoji="1" lang="ja-JP" altLang="en-US" b="1">
              <a:solidFill>
                <a:schemeClr val="bg1"/>
              </a:solidFill>
            </a:endParaRPr>
          </a:p>
        </p:txBody>
      </p:sp>
      <p:sp>
        <p:nvSpPr>
          <p:cNvPr id="18" name="楕円 1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P253</a:t>
            </a:r>
            <a:endParaRPr kumimoji="1" lang="ja-JP" altLang="en-US" b="1" dirty="0"/>
          </a:p>
        </p:txBody>
      </p:sp>
    </p:spTree>
    <p:extLst>
      <p:ext uri="{BB962C8B-B14F-4D97-AF65-F5344CB8AC3E}">
        <p14:creationId xmlns:p14="http://schemas.microsoft.com/office/powerpoint/2010/main" val="361902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7457" y="3484245"/>
            <a:ext cx="8631984" cy="1200329"/>
          </a:xfrm>
          <a:prstGeom prst="rect">
            <a:avLst/>
          </a:prstGeom>
          <a:solidFill>
            <a:schemeClr val="accent4">
              <a:lumMod val="20000"/>
              <a:lumOff val="80000"/>
            </a:schemeClr>
          </a:solidFill>
        </p:spPr>
        <p:txBody>
          <a:bodyPr wrap="square">
            <a:spAutoFit/>
          </a:bodyPr>
          <a:lstStyle/>
          <a:p>
            <a:r>
              <a:rPr lang="ja-JP" altLang="en-US" b="1" dirty="0" smtClean="0">
                <a:solidFill>
                  <a:srgbClr val="000000"/>
                </a:solidFill>
                <a:effectLst/>
                <a:latin typeface="Courier New" panose="02070309020205020404" pitchFamily="49" charset="0"/>
              </a:rPr>
              <a:t>１．データの数を増やす</a:t>
            </a:r>
            <a:endParaRPr lang="en-US" altLang="ja-JP" b="1" dirty="0" smtClean="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２</a:t>
            </a:r>
            <a:r>
              <a:rPr lang="ja-JP" altLang="en-US" b="1" dirty="0" smtClean="0">
                <a:solidFill>
                  <a:srgbClr val="000000"/>
                </a:solidFill>
                <a:latin typeface="Courier New" panose="02070309020205020404" pitchFamily="49" charset="0"/>
              </a:rPr>
              <a:t>．データの前処理の仕方を変える</a:t>
            </a:r>
            <a:endParaRPr lang="en-US" altLang="ja-JP" b="1" dirty="0" smtClean="0">
              <a:solidFill>
                <a:srgbClr val="000000"/>
              </a:solidFill>
              <a:latin typeface="Courier New" panose="02070309020205020404" pitchFamily="49" charset="0"/>
            </a:endParaRPr>
          </a:p>
          <a:p>
            <a:r>
              <a:rPr lang="ja-JP" altLang="en-US" b="1" dirty="0">
                <a:solidFill>
                  <a:srgbClr val="000000"/>
                </a:solidFill>
                <a:effectLst/>
                <a:latin typeface="Courier New" panose="02070309020205020404" pitchFamily="49" charset="0"/>
              </a:rPr>
              <a:t>３</a:t>
            </a:r>
            <a:r>
              <a:rPr lang="ja-JP" altLang="en-US" b="1" dirty="0" smtClean="0">
                <a:solidFill>
                  <a:srgbClr val="000000"/>
                </a:solidFill>
                <a:effectLst/>
                <a:latin typeface="Courier New" panose="02070309020205020404" pitchFamily="49" charset="0"/>
              </a:rPr>
              <a:t>．モデルの学習時の設定を変える</a:t>
            </a:r>
            <a:endParaRPr lang="en-US" altLang="ja-JP" b="1" dirty="0" smtClean="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４</a:t>
            </a:r>
            <a:r>
              <a:rPr lang="ja-JP" altLang="en-US" b="1" dirty="0" smtClean="0">
                <a:solidFill>
                  <a:srgbClr val="000000"/>
                </a:solidFill>
                <a:latin typeface="Courier New" panose="02070309020205020404" pitchFamily="49" charset="0"/>
              </a:rPr>
              <a:t>．そもそもの分析手法を変える</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7457" y="3114913"/>
            <a:ext cx="8631984" cy="369332"/>
          </a:xfrm>
          <a:prstGeom prst="rect">
            <a:avLst/>
          </a:prstGeom>
          <a:solidFill>
            <a:schemeClr val="accent5">
              <a:lumMod val="20000"/>
              <a:lumOff val="80000"/>
            </a:schemeClr>
          </a:solidFill>
        </p:spPr>
        <p:txBody>
          <a:bodyPr wrap="square">
            <a:spAutoFit/>
          </a:bodyPr>
          <a:lstStyle/>
          <a:p>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過学習を起こさずにモデルの予測性能を上げる方法</a:t>
            </a:r>
            <a:endParaRPr lang="en-US" altLang="ja-JP" b="1" dirty="0">
              <a:solidFill>
                <a:srgbClr val="000000"/>
              </a:solidFill>
              <a:latin typeface="Courier New" panose="02070309020205020404" pitchFamily="49" charset="0"/>
            </a:endParaRPr>
          </a:p>
        </p:txBody>
      </p:sp>
      <p:sp>
        <p:nvSpPr>
          <p:cNvPr id="4" name="ホームベース 3"/>
          <p:cNvSpPr/>
          <p:nvPr/>
        </p:nvSpPr>
        <p:spPr>
          <a:xfrm>
            <a:off x="638356" y="771615"/>
            <a:ext cx="1898071" cy="929218"/>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過学習</a:t>
            </a:r>
            <a:r>
              <a:rPr lang="ja-JP" altLang="en-US" b="1" smtClean="0"/>
              <a:t>が</a:t>
            </a:r>
            <a:endParaRPr lang="en-US" altLang="ja-JP" b="1" smtClean="0"/>
          </a:p>
          <a:p>
            <a:pPr algn="ctr"/>
            <a:r>
              <a:rPr lang="ja-JP" altLang="en-US" b="1" smtClean="0"/>
              <a:t>起こりやすい</a:t>
            </a:r>
            <a:endParaRPr kumimoji="1" lang="ja-JP" altLang="en-US" b="1" dirty="0"/>
          </a:p>
        </p:txBody>
      </p:sp>
      <p:sp>
        <p:nvSpPr>
          <p:cNvPr id="5" name="ホームベース 4"/>
          <p:cNvSpPr/>
          <p:nvPr/>
        </p:nvSpPr>
        <p:spPr>
          <a:xfrm>
            <a:off x="2536427" y="771615"/>
            <a:ext cx="1690515"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決定木分析</a:t>
            </a:r>
            <a:endParaRPr kumimoji="1" lang="ja-JP" altLang="en-US" b="1" dirty="0"/>
          </a:p>
        </p:txBody>
      </p:sp>
      <p:sp>
        <p:nvSpPr>
          <p:cNvPr id="6" name="ホームベース 5"/>
          <p:cNvSpPr/>
          <p:nvPr/>
        </p:nvSpPr>
        <p:spPr>
          <a:xfrm>
            <a:off x="2536427" y="1275959"/>
            <a:ext cx="1690515"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重回帰分析</a:t>
            </a:r>
            <a:endParaRPr kumimoji="1" lang="ja-JP" altLang="en-US" b="1" dirty="0"/>
          </a:p>
        </p:txBody>
      </p:sp>
      <p:sp>
        <p:nvSpPr>
          <p:cNvPr id="7" name="山形 6"/>
          <p:cNvSpPr/>
          <p:nvPr/>
        </p:nvSpPr>
        <p:spPr>
          <a:xfrm>
            <a:off x="4112528" y="771615"/>
            <a:ext cx="3927291" cy="424874"/>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木の深さを増やしすぎる</a:t>
            </a:r>
            <a:endParaRPr kumimoji="1" lang="en-US" altLang="ja-JP" b="1" smtClean="0">
              <a:solidFill>
                <a:schemeClr val="bg1"/>
              </a:solidFill>
            </a:endParaRPr>
          </a:p>
        </p:txBody>
      </p:sp>
      <p:sp>
        <p:nvSpPr>
          <p:cNvPr id="8" name="山形 7"/>
          <p:cNvSpPr/>
          <p:nvPr/>
        </p:nvSpPr>
        <p:spPr>
          <a:xfrm>
            <a:off x="4112527" y="1275959"/>
            <a:ext cx="3927292" cy="424874"/>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特徴量の列の数を増やしすぎる</a:t>
            </a:r>
            <a:endParaRPr kumimoji="1" lang="en-US" altLang="ja-JP" b="1" smtClean="0">
              <a:solidFill>
                <a:schemeClr val="bg1"/>
              </a:solidFill>
            </a:endParaRPr>
          </a:p>
        </p:txBody>
      </p:sp>
      <p:sp>
        <p:nvSpPr>
          <p:cNvPr id="9" name="上下矢印 8"/>
          <p:cNvSpPr/>
          <p:nvPr/>
        </p:nvSpPr>
        <p:spPr>
          <a:xfrm>
            <a:off x="4011283" y="1855782"/>
            <a:ext cx="707366" cy="110418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P254</a:t>
            </a:r>
            <a:endParaRPr kumimoji="1" lang="ja-JP" altLang="en-US" b="1" dirty="0"/>
          </a:p>
        </p:txBody>
      </p:sp>
    </p:spTree>
    <p:extLst>
      <p:ext uri="{BB962C8B-B14F-4D97-AF65-F5344CB8AC3E}">
        <p14:creationId xmlns:p14="http://schemas.microsoft.com/office/powerpoint/2010/main" val="418811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38514" y="2587632"/>
            <a:ext cx="8631984" cy="923330"/>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df2 = pd.read_csv(</a:t>
            </a:r>
            <a:r>
              <a:rPr lang="en-US" altLang="ja-JP" b="1">
                <a:solidFill>
                  <a:srgbClr val="A31515"/>
                </a:solidFill>
                <a:latin typeface="Courier New" panose="02070309020205020404" pitchFamily="49" charset="0"/>
              </a:rPr>
              <a:t>'Survived.csv'</a:t>
            </a:r>
            <a:r>
              <a:rPr lang="en-US" altLang="ja-JP" b="1">
                <a:solidFill>
                  <a:srgbClr val="000000"/>
                </a:solidFill>
                <a:latin typeface="Courier New" panose="02070309020205020404" pitchFamily="49" charset="0"/>
              </a:rPr>
              <a:t>)</a:t>
            </a: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(df2[</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].mean())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平均値の計算</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(df2[</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].median())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中央値の計算</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838514" y="2218300"/>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7-12 Age</a:t>
            </a:r>
            <a:r>
              <a:rPr lang="ja-JP" altLang="en-US" b="1" dirty="0" smtClean="0">
                <a:solidFill>
                  <a:srgbClr val="000000"/>
                </a:solidFill>
                <a:latin typeface="Courier New" panose="02070309020205020404" pitchFamily="49" charset="0"/>
              </a:rPr>
              <a:t>列の平均値と中央値を確認する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838514" y="4058279"/>
            <a:ext cx="3701330" cy="1070264"/>
          </a:xfrm>
          <a:prstGeom prst="rect">
            <a:avLst/>
          </a:prstGeom>
        </p:spPr>
      </p:pic>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７．４．３</a:t>
            </a:r>
            <a:endParaRPr kumimoji="1" lang="ja-JP" altLang="en-US" b="1" dirty="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欠損値の再埋め込み</a:t>
            </a:r>
            <a:endParaRPr kumimoji="1" lang="ja-JP" altLang="en-US" b="1" dirty="0">
              <a:solidFill>
                <a:schemeClr val="bg1"/>
              </a:solidFill>
            </a:endParaRPr>
          </a:p>
        </p:txBody>
      </p:sp>
      <p:sp>
        <p:nvSpPr>
          <p:cNvPr id="7" name="山形 6"/>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P254</a:t>
            </a:r>
            <a:r>
              <a:rPr kumimoji="1" lang="ja-JP" altLang="en-US" b="1" smtClean="0">
                <a:solidFill>
                  <a:schemeClr val="bg1"/>
                </a:solidFill>
              </a:rPr>
              <a:t>～</a:t>
            </a:r>
            <a:r>
              <a:rPr kumimoji="1" lang="en-US" altLang="ja-JP" b="1" smtClean="0">
                <a:solidFill>
                  <a:schemeClr val="bg1"/>
                </a:solidFill>
              </a:rPr>
              <a:t>P255</a:t>
            </a:r>
          </a:p>
        </p:txBody>
      </p:sp>
      <p:sp>
        <p:nvSpPr>
          <p:cNvPr id="8" name="正方形/長方形 7"/>
          <p:cNvSpPr/>
          <p:nvPr/>
        </p:nvSpPr>
        <p:spPr>
          <a:xfrm>
            <a:off x="838514" y="367709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四角形吹き出し 8"/>
          <p:cNvSpPr/>
          <p:nvPr/>
        </p:nvSpPr>
        <p:spPr>
          <a:xfrm>
            <a:off x="4710024" y="3679761"/>
            <a:ext cx="1216324" cy="609144"/>
          </a:xfrm>
          <a:prstGeom prst="wedgeRectCallout">
            <a:avLst>
              <a:gd name="adj1" fmla="val -93883"/>
              <a:gd name="adj2" fmla="val 72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平均値</a:t>
            </a:r>
            <a:endParaRPr kumimoji="1" lang="ja-JP" altLang="en-US" b="1"/>
          </a:p>
        </p:txBody>
      </p:sp>
      <p:sp>
        <p:nvSpPr>
          <p:cNvPr id="10" name="四角形吹き出し 9"/>
          <p:cNvSpPr/>
          <p:nvPr/>
        </p:nvSpPr>
        <p:spPr>
          <a:xfrm>
            <a:off x="4697465" y="4746561"/>
            <a:ext cx="1216324" cy="609144"/>
          </a:xfrm>
          <a:prstGeom prst="wedgeRectCallout">
            <a:avLst>
              <a:gd name="adj1" fmla="val -275443"/>
              <a:gd name="adj2" fmla="val -35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中央値</a:t>
            </a:r>
            <a:endParaRPr kumimoji="1" lang="ja-JP" altLang="en-US" b="1"/>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P254</a:t>
            </a:r>
            <a:endParaRPr kumimoji="1" lang="ja-JP" altLang="en-US" b="1" dirty="0"/>
          </a:p>
        </p:txBody>
      </p:sp>
      <p:sp>
        <p:nvSpPr>
          <p:cNvPr id="12" name="フローチャート: 他ページ結合子 11"/>
          <p:cNvSpPr/>
          <p:nvPr/>
        </p:nvSpPr>
        <p:spPr>
          <a:xfrm>
            <a:off x="744359" y="1181310"/>
            <a:ext cx="3795485" cy="715617"/>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データの前処理の仕方を変えて</a:t>
            </a:r>
            <a:endParaRPr lang="en-US" altLang="ja-JP" b="1" dirty="0" smtClean="0"/>
          </a:p>
          <a:p>
            <a:pPr algn="ctr"/>
            <a:r>
              <a:rPr lang="ja-JP" altLang="en-US" b="1" dirty="0"/>
              <a:t>モデルチューニング</a:t>
            </a:r>
          </a:p>
        </p:txBody>
      </p:sp>
      <p:sp>
        <p:nvSpPr>
          <p:cNvPr id="13" name="右中かっこ 12"/>
          <p:cNvSpPr/>
          <p:nvPr/>
        </p:nvSpPr>
        <p:spPr>
          <a:xfrm>
            <a:off x="6090699" y="3677094"/>
            <a:ext cx="302150" cy="167861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ホームベース 14"/>
          <p:cNvSpPr/>
          <p:nvPr/>
        </p:nvSpPr>
        <p:spPr>
          <a:xfrm>
            <a:off x="6632311" y="4001398"/>
            <a:ext cx="2352663" cy="1127145"/>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平均値と中央値</a:t>
            </a:r>
            <a:endParaRPr lang="en-US" altLang="ja-JP" b="1" dirty="0"/>
          </a:p>
          <a:p>
            <a:pPr algn="ctr"/>
            <a:r>
              <a:rPr lang="ja-JP" altLang="en-US" b="1" dirty="0"/>
              <a:t>にあまり差がない</a:t>
            </a:r>
            <a:endParaRPr lang="en-US" altLang="ja-JP" b="1" dirty="0"/>
          </a:p>
        </p:txBody>
      </p:sp>
      <p:sp>
        <p:nvSpPr>
          <p:cNvPr id="16" name="山形 15"/>
          <p:cNvSpPr/>
          <p:nvPr/>
        </p:nvSpPr>
        <p:spPr>
          <a:xfrm>
            <a:off x="8512270" y="4013267"/>
            <a:ext cx="3492194" cy="1115275"/>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穴埋めする値が</a:t>
            </a:r>
            <a:endParaRPr kumimoji="1" lang="en-US" altLang="ja-JP" b="1" dirty="0" smtClean="0">
              <a:solidFill>
                <a:schemeClr val="bg1"/>
              </a:solidFill>
            </a:endParaRPr>
          </a:p>
          <a:p>
            <a:pPr algn="ctr"/>
            <a:r>
              <a:rPr lang="ja-JP" altLang="en-US" b="1" dirty="0">
                <a:solidFill>
                  <a:schemeClr val="bg1"/>
                </a:solidFill>
              </a:rPr>
              <a:t>平均値</a:t>
            </a:r>
            <a:r>
              <a:rPr lang="ja-JP" altLang="en-US" b="1" dirty="0" smtClean="0">
                <a:solidFill>
                  <a:schemeClr val="bg1"/>
                </a:solidFill>
              </a:rPr>
              <a:t>でも中央値でも結果は</a:t>
            </a:r>
            <a:endParaRPr lang="en-US" altLang="ja-JP" b="1" dirty="0" smtClean="0">
              <a:solidFill>
                <a:schemeClr val="bg1"/>
              </a:solidFill>
            </a:endParaRPr>
          </a:p>
          <a:p>
            <a:pPr algn="ctr"/>
            <a:r>
              <a:rPr lang="ja-JP" altLang="en-US" b="1" dirty="0" smtClean="0">
                <a:solidFill>
                  <a:schemeClr val="bg1"/>
                </a:solidFill>
              </a:rPr>
              <a:t>あまり変わらない</a:t>
            </a:r>
            <a:endParaRPr kumimoji="1" lang="ja-JP" altLang="en-US" b="1" dirty="0">
              <a:solidFill>
                <a:schemeClr val="bg1"/>
              </a:solidFill>
            </a:endParaRPr>
          </a:p>
        </p:txBody>
      </p:sp>
    </p:spTree>
    <p:extLst>
      <p:ext uri="{BB962C8B-B14F-4D97-AF65-F5344CB8AC3E}">
        <p14:creationId xmlns:p14="http://schemas.microsoft.com/office/powerpoint/2010/main" val="119748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カギ線コネクタ 8"/>
          <p:cNvCxnSpPr/>
          <p:nvPr/>
        </p:nvCxnSpPr>
        <p:spPr>
          <a:xfrm>
            <a:off x="828959" y="1475809"/>
            <a:ext cx="4498109" cy="2937163"/>
          </a:xfrm>
          <a:prstGeom prst="bentConnector3">
            <a:avLst>
              <a:gd name="adj1" fmla="val -3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p:nvPr/>
        </p:nvCxnSpPr>
        <p:spPr>
          <a:xfrm>
            <a:off x="6375395" y="1461954"/>
            <a:ext cx="4498109" cy="2937163"/>
          </a:xfrm>
          <a:prstGeom prst="bentConnector3">
            <a:avLst>
              <a:gd name="adj1" fmla="val -3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0050" y="1461954"/>
            <a:ext cx="1736436" cy="369332"/>
          </a:xfrm>
          <a:prstGeom prst="rect">
            <a:avLst/>
          </a:prstGeom>
          <a:noFill/>
        </p:spPr>
        <p:txBody>
          <a:bodyPr wrap="square" rtlCol="0">
            <a:spAutoFit/>
          </a:bodyPr>
          <a:lstStyle/>
          <a:p>
            <a:r>
              <a:rPr kumimoji="1" lang="ja-JP" altLang="en-US" b="1" dirty="0" smtClean="0"/>
              <a:t>人数</a:t>
            </a:r>
            <a:endParaRPr kumimoji="1" lang="ja-JP" altLang="en-US" b="1" dirty="0"/>
          </a:p>
        </p:txBody>
      </p:sp>
      <p:sp>
        <p:nvSpPr>
          <p:cNvPr id="14" name="テキスト ボックス 13"/>
          <p:cNvSpPr txBox="1"/>
          <p:nvPr/>
        </p:nvSpPr>
        <p:spPr>
          <a:xfrm>
            <a:off x="5618014" y="1508075"/>
            <a:ext cx="1736436" cy="369332"/>
          </a:xfrm>
          <a:prstGeom prst="rect">
            <a:avLst/>
          </a:prstGeom>
          <a:noFill/>
        </p:spPr>
        <p:txBody>
          <a:bodyPr wrap="square" rtlCol="0">
            <a:spAutoFit/>
          </a:bodyPr>
          <a:lstStyle/>
          <a:p>
            <a:r>
              <a:rPr kumimoji="1" lang="ja-JP" altLang="en-US" b="1" dirty="0" smtClean="0"/>
              <a:t>人数</a:t>
            </a:r>
            <a:endParaRPr kumimoji="1" lang="ja-JP" altLang="en-US" b="1" dirty="0"/>
          </a:p>
        </p:txBody>
      </p:sp>
      <p:sp>
        <p:nvSpPr>
          <p:cNvPr id="15" name="テキスト ボックス 14"/>
          <p:cNvSpPr txBox="1"/>
          <p:nvPr/>
        </p:nvSpPr>
        <p:spPr>
          <a:xfrm>
            <a:off x="4643577" y="4438310"/>
            <a:ext cx="1736436" cy="369332"/>
          </a:xfrm>
          <a:prstGeom prst="rect">
            <a:avLst/>
          </a:prstGeom>
          <a:noFill/>
        </p:spPr>
        <p:txBody>
          <a:bodyPr wrap="square" rtlCol="0">
            <a:spAutoFit/>
          </a:bodyPr>
          <a:lstStyle/>
          <a:p>
            <a:r>
              <a:rPr kumimoji="1" lang="ja-JP" altLang="en-US" b="1" dirty="0" smtClean="0"/>
              <a:t>年齢</a:t>
            </a:r>
            <a:endParaRPr kumimoji="1" lang="ja-JP" altLang="en-US" b="1" dirty="0"/>
          </a:p>
        </p:txBody>
      </p:sp>
      <p:sp>
        <p:nvSpPr>
          <p:cNvPr id="16" name="テキスト ボックス 15"/>
          <p:cNvSpPr txBox="1"/>
          <p:nvPr/>
        </p:nvSpPr>
        <p:spPr>
          <a:xfrm>
            <a:off x="10333661" y="4461952"/>
            <a:ext cx="1736436" cy="369332"/>
          </a:xfrm>
          <a:prstGeom prst="rect">
            <a:avLst/>
          </a:prstGeom>
          <a:noFill/>
        </p:spPr>
        <p:txBody>
          <a:bodyPr wrap="square" rtlCol="0">
            <a:spAutoFit/>
          </a:bodyPr>
          <a:lstStyle/>
          <a:p>
            <a:r>
              <a:rPr kumimoji="1" lang="ja-JP" altLang="en-US" b="1" dirty="0" smtClean="0"/>
              <a:t>年齢</a:t>
            </a:r>
            <a:endParaRPr kumimoji="1" lang="ja-JP" altLang="en-US" b="1" dirty="0"/>
          </a:p>
        </p:txBody>
      </p:sp>
      <p:sp>
        <p:nvSpPr>
          <p:cNvPr id="18" name="フリーフォーム 17"/>
          <p:cNvSpPr/>
          <p:nvPr/>
        </p:nvSpPr>
        <p:spPr>
          <a:xfrm>
            <a:off x="949032" y="1706716"/>
            <a:ext cx="3694545" cy="2567709"/>
          </a:xfrm>
          <a:custGeom>
            <a:avLst/>
            <a:gdLst>
              <a:gd name="connsiteX0" fmla="*/ 0 w 3694545"/>
              <a:gd name="connsiteY0" fmla="*/ 2706254 h 2706254"/>
              <a:gd name="connsiteX1" fmla="*/ 2613890 w 3694545"/>
              <a:gd name="connsiteY1" fmla="*/ 0 h 2706254"/>
              <a:gd name="connsiteX2" fmla="*/ 3694545 w 3694545"/>
              <a:gd name="connsiteY2" fmla="*/ 2706254 h 2706254"/>
            </a:gdLst>
            <a:ahLst/>
            <a:cxnLst>
              <a:cxn ang="0">
                <a:pos x="connsiteX0" y="connsiteY0"/>
              </a:cxn>
              <a:cxn ang="0">
                <a:pos x="connsiteX1" y="connsiteY1"/>
              </a:cxn>
              <a:cxn ang="0">
                <a:pos x="connsiteX2" y="connsiteY2"/>
              </a:cxn>
            </a:cxnLst>
            <a:rect l="l" t="t" r="r" b="b"/>
            <a:pathLst>
              <a:path w="3694545" h="2706254">
                <a:moveTo>
                  <a:pt x="0" y="2706254"/>
                </a:moveTo>
                <a:cubicBezTo>
                  <a:pt x="999066" y="1353127"/>
                  <a:pt x="1998133" y="0"/>
                  <a:pt x="2613890" y="0"/>
                </a:cubicBezTo>
                <a:cubicBezTo>
                  <a:pt x="3229647" y="0"/>
                  <a:pt x="3462096" y="1353127"/>
                  <a:pt x="3694545" y="2706254"/>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6546268" y="1923528"/>
            <a:ext cx="2567709" cy="2304717"/>
          </a:xfrm>
          <a:custGeom>
            <a:avLst/>
            <a:gdLst>
              <a:gd name="connsiteX0" fmla="*/ 0 w 2521527"/>
              <a:gd name="connsiteY0" fmla="*/ 1865821 h 1865821"/>
              <a:gd name="connsiteX1" fmla="*/ 1422400 w 2521527"/>
              <a:gd name="connsiteY1" fmla="*/ 75 h 1865821"/>
              <a:gd name="connsiteX2" fmla="*/ 2521527 w 2521527"/>
              <a:gd name="connsiteY2" fmla="*/ 1791930 h 1865821"/>
            </a:gdLst>
            <a:ahLst/>
            <a:cxnLst>
              <a:cxn ang="0">
                <a:pos x="connsiteX0" y="connsiteY0"/>
              </a:cxn>
              <a:cxn ang="0">
                <a:pos x="connsiteX1" y="connsiteY1"/>
              </a:cxn>
              <a:cxn ang="0">
                <a:pos x="connsiteX2" y="connsiteY2"/>
              </a:cxn>
            </a:cxnLst>
            <a:rect l="l" t="t" r="r" b="b"/>
            <a:pathLst>
              <a:path w="2521527" h="1865821">
                <a:moveTo>
                  <a:pt x="0" y="1865821"/>
                </a:moveTo>
                <a:cubicBezTo>
                  <a:pt x="501073" y="939105"/>
                  <a:pt x="1002146" y="12390"/>
                  <a:pt x="1422400" y="75"/>
                </a:cubicBezTo>
                <a:cubicBezTo>
                  <a:pt x="1842654" y="-12240"/>
                  <a:pt x="2318327" y="1491748"/>
                  <a:pt x="2521527" y="1791930"/>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122214" y="1157093"/>
            <a:ext cx="1228436" cy="48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男性</a:t>
            </a:r>
            <a:endParaRPr kumimoji="1" lang="ja-JP" altLang="en-US" b="1" dirty="0"/>
          </a:p>
        </p:txBody>
      </p:sp>
      <p:sp>
        <p:nvSpPr>
          <p:cNvPr id="24" name="正方形/長方形 23"/>
          <p:cNvSpPr/>
          <p:nvPr/>
        </p:nvSpPr>
        <p:spPr>
          <a:xfrm>
            <a:off x="6546268" y="1157092"/>
            <a:ext cx="1228436" cy="4895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女性</a:t>
            </a:r>
            <a:endParaRPr kumimoji="1" lang="ja-JP" altLang="en-US" b="1" dirty="0"/>
          </a:p>
        </p:txBody>
      </p:sp>
      <p:sp>
        <p:nvSpPr>
          <p:cNvPr id="17" name="ホームベース 16"/>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７．４．４</a:t>
            </a:r>
            <a:endParaRPr kumimoji="1" lang="ja-JP" altLang="en-US" b="1" dirty="0"/>
          </a:p>
        </p:txBody>
      </p:sp>
      <p:sp>
        <p:nvSpPr>
          <p:cNvPr id="19" name="山形 18"/>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ピボットテーブルによる集計</a:t>
            </a:r>
            <a:endParaRPr kumimoji="1" lang="ja-JP" altLang="en-US" b="1" dirty="0">
              <a:solidFill>
                <a:schemeClr val="bg1"/>
              </a:solidFill>
            </a:endParaRPr>
          </a:p>
        </p:txBody>
      </p:sp>
      <p:sp>
        <p:nvSpPr>
          <p:cNvPr id="20" name="山形 19"/>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P255</a:t>
            </a:r>
            <a:r>
              <a:rPr kumimoji="1" lang="ja-JP" altLang="en-US" b="1" smtClean="0">
                <a:solidFill>
                  <a:schemeClr val="bg1"/>
                </a:solidFill>
              </a:rPr>
              <a:t>～</a:t>
            </a:r>
            <a:r>
              <a:rPr kumimoji="1" lang="en-US" altLang="ja-JP" b="1" smtClean="0">
                <a:solidFill>
                  <a:schemeClr val="bg1"/>
                </a:solidFill>
              </a:rPr>
              <a:t>P259</a:t>
            </a:r>
          </a:p>
        </p:txBody>
      </p:sp>
      <p:sp>
        <p:nvSpPr>
          <p:cNvPr id="2" name="テキスト ボックス 1"/>
          <p:cNvSpPr txBox="1"/>
          <p:nvPr/>
        </p:nvSpPr>
        <p:spPr>
          <a:xfrm>
            <a:off x="828959" y="4965144"/>
            <a:ext cx="10455089" cy="369332"/>
          </a:xfrm>
          <a:prstGeom prst="rect">
            <a:avLst/>
          </a:prstGeom>
          <a:solidFill>
            <a:schemeClr val="accent5">
              <a:lumMod val="20000"/>
              <a:lumOff val="80000"/>
            </a:schemeClr>
          </a:solidFill>
        </p:spPr>
        <p:txBody>
          <a:bodyPr wrap="square" rtlCol="0">
            <a:spAutoFit/>
          </a:bodyPr>
          <a:lstStyle/>
          <a:p>
            <a:r>
              <a:rPr lang="ja-JP" altLang="en-US" b="1"/>
              <a:t>男女に</a:t>
            </a:r>
            <a:r>
              <a:rPr lang="ja-JP" altLang="en-US" b="1" smtClean="0"/>
              <a:t>よって年齢の分布が異なり、年齢を平均値や中央値で穴埋めすると、予測性能に影響が出る。</a:t>
            </a:r>
            <a:endParaRPr kumimoji="1" lang="ja-JP" altLang="en-US" b="1"/>
          </a:p>
        </p:txBody>
      </p:sp>
      <p:sp>
        <p:nvSpPr>
          <p:cNvPr id="21" name="テキスト ボックス 20"/>
          <p:cNvSpPr txBox="1"/>
          <p:nvPr/>
        </p:nvSpPr>
        <p:spPr>
          <a:xfrm>
            <a:off x="828959" y="5701982"/>
            <a:ext cx="6348218" cy="369332"/>
          </a:xfrm>
          <a:prstGeom prst="rect">
            <a:avLst/>
          </a:prstGeom>
          <a:solidFill>
            <a:schemeClr val="accent5">
              <a:lumMod val="20000"/>
              <a:lumOff val="80000"/>
            </a:schemeClr>
          </a:solidFill>
        </p:spPr>
        <p:txBody>
          <a:bodyPr wrap="square" rtlCol="0">
            <a:spAutoFit/>
          </a:bodyPr>
          <a:lstStyle/>
          <a:p>
            <a:r>
              <a:rPr kumimoji="1" lang="ja-JP" altLang="en-US" b="1" smtClean="0"/>
              <a:t>性別ごとに平均値や中央値を求めて穴埋めする必要がある</a:t>
            </a:r>
            <a:endParaRPr kumimoji="1" lang="ja-JP" altLang="en-US" b="1"/>
          </a:p>
        </p:txBody>
      </p:sp>
      <p:sp>
        <p:nvSpPr>
          <p:cNvPr id="3" name="下矢印 2"/>
          <p:cNvSpPr/>
          <p:nvPr/>
        </p:nvSpPr>
        <p:spPr>
          <a:xfrm>
            <a:off x="3082329" y="5358346"/>
            <a:ext cx="1362974" cy="3197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P255</a:t>
            </a:r>
            <a:endParaRPr kumimoji="1" lang="ja-JP" altLang="en-US" b="1" dirty="0"/>
          </a:p>
        </p:txBody>
      </p:sp>
    </p:spTree>
    <p:extLst>
      <p:ext uri="{BB962C8B-B14F-4D97-AF65-F5344CB8AC3E}">
        <p14:creationId xmlns:p14="http://schemas.microsoft.com/office/powerpoint/2010/main" val="295951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8631984" cy="923330"/>
          </a:xfrm>
          <a:prstGeom prst="rect">
            <a:avLst/>
          </a:prstGeom>
          <a:solidFill>
            <a:schemeClr val="accent4">
              <a:lumMod val="20000"/>
              <a:lumOff val="80000"/>
            </a:schemeClr>
          </a:solidFill>
        </p:spPr>
        <p:txBody>
          <a:bodyPr wrap="square">
            <a:spAutoFit/>
          </a:bodyPr>
          <a:lstStyle/>
          <a:p>
            <a:endParaRPr lang="en-US" altLang="ja-JP" b="1" dirty="0" smtClean="0">
              <a:solidFill>
                <a:srgbClr val="000000"/>
              </a:solidFill>
              <a:latin typeface="Courier New" panose="02070309020205020404" pitchFamily="49" charset="0"/>
            </a:endParaRPr>
          </a:p>
          <a:p>
            <a:r>
              <a:rPr lang="en-US" altLang="ja-JP" b="1" dirty="0" smtClean="0">
                <a:solidFill>
                  <a:srgbClr val="000000"/>
                </a:solidFill>
                <a:latin typeface="Courier New" panose="02070309020205020404" pitchFamily="49" charset="0"/>
              </a:rPr>
              <a:t>df2.groupby</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'Survived'</a:t>
            </a:r>
            <a:r>
              <a:rPr lang="en-US" altLang="ja-JP" b="1" dirty="0">
                <a:solidFill>
                  <a:srgbClr val="000000"/>
                </a:solidFill>
                <a:latin typeface="Courier New" panose="02070309020205020404" pitchFamily="49" charset="0"/>
              </a:rPr>
              <a:t>).mean()[</a:t>
            </a:r>
            <a:r>
              <a:rPr lang="en-US" altLang="ja-JP" b="1" dirty="0">
                <a:solidFill>
                  <a:srgbClr val="A31515"/>
                </a:solidFill>
                <a:latin typeface="Courier New" panose="02070309020205020404" pitchFamily="49" charset="0"/>
              </a:rPr>
              <a:t>'Age</a:t>
            </a:r>
            <a:r>
              <a:rPr lang="en-US" altLang="ja-JP" b="1" dirty="0" smtClean="0">
                <a:solidFill>
                  <a:srgbClr val="A31515"/>
                </a:solidFill>
                <a:latin typeface="Courier New" panose="02070309020205020404" pitchFamily="49" charset="0"/>
              </a:rPr>
              <a:t>'</a:t>
            </a:r>
            <a:r>
              <a:rPr lang="en-US" altLang="ja-JP" b="1" dirty="0" smtClean="0">
                <a:solidFill>
                  <a:srgbClr val="000000"/>
                </a:solidFill>
                <a:latin typeface="Courier New" panose="02070309020205020404" pitchFamily="49" charset="0"/>
              </a:rPr>
              <a:t>]</a:t>
            </a:r>
          </a:p>
          <a:p>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7771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7-13 </a:t>
            </a:r>
            <a:r>
              <a:rPr lang="ja-JP" altLang="en-US" b="1" dirty="0" smtClean="0">
                <a:solidFill>
                  <a:srgbClr val="000000"/>
                </a:solidFill>
                <a:latin typeface="Courier New" panose="02070309020205020404" pitchFamily="49" charset="0"/>
              </a:rPr>
              <a:t>小グループ作成の基準となる列を指定</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1256145" y="1385457"/>
            <a:ext cx="2576946" cy="452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2934351" y="2207491"/>
            <a:ext cx="2764486" cy="738908"/>
          </a:xfrm>
          <a:prstGeom prst="wedgeRectCallout">
            <a:avLst>
              <a:gd name="adj1" fmla="val -60751"/>
              <a:gd name="adj2" fmla="val -9808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小グループ作成の</a:t>
            </a:r>
            <a:endParaRPr kumimoji="1" lang="en-US" altLang="ja-JP" b="1" dirty="0" smtClean="0">
              <a:solidFill>
                <a:schemeClr val="tx1"/>
              </a:solidFill>
            </a:endParaRPr>
          </a:p>
          <a:p>
            <a:pPr algn="ctr"/>
            <a:r>
              <a:rPr lang="ja-JP" altLang="en-US" b="1" dirty="0">
                <a:solidFill>
                  <a:schemeClr val="tx1"/>
                </a:solidFill>
              </a:rPr>
              <a:t>基準と</a:t>
            </a:r>
            <a:r>
              <a:rPr lang="ja-JP" altLang="en-US" b="1" dirty="0" smtClean="0">
                <a:solidFill>
                  <a:schemeClr val="tx1"/>
                </a:solidFill>
              </a:rPr>
              <a:t>なる列を指定</a:t>
            </a:r>
            <a:endParaRPr kumimoji="1" lang="en-US" altLang="ja-JP" b="1" dirty="0" smtClean="0">
              <a:solidFill>
                <a:schemeClr val="tx1"/>
              </a:solidFill>
            </a:endParaRPr>
          </a:p>
        </p:txBody>
      </p:sp>
      <p:pic>
        <p:nvPicPr>
          <p:cNvPr id="6" name="図 5"/>
          <p:cNvPicPr>
            <a:picLocks noChangeAspect="1"/>
          </p:cNvPicPr>
          <p:nvPr/>
        </p:nvPicPr>
        <p:blipFill>
          <a:blip r:embed="rId2"/>
          <a:stretch>
            <a:fillRect/>
          </a:stretch>
        </p:blipFill>
        <p:spPr>
          <a:xfrm>
            <a:off x="622852" y="3154073"/>
            <a:ext cx="5935588" cy="2600182"/>
          </a:xfrm>
          <a:prstGeom prst="rect">
            <a:avLst/>
          </a:prstGeom>
        </p:spPr>
      </p:pic>
      <p:sp>
        <p:nvSpPr>
          <p:cNvPr id="7" name="正方形/長方形 6"/>
          <p:cNvSpPr/>
          <p:nvPr/>
        </p:nvSpPr>
        <p:spPr>
          <a:xfrm>
            <a:off x="743527" y="3804365"/>
            <a:ext cx="3200400" cy="452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p:cNvSpPr/>
          <p:nvPr/>
        </p:nvSpPr>
        <p:spPr>
          <a:xfrm>
            <a:off x="5698836" y="3661202"/>
            <a:ext cx="4414981" cy="738908"/>
          </a:xfrm>
          <a:prstGeom prst="wedgeRectCallout">
            <a:avLst>
              <a:gd name="adj1" fmla="val -89203"/>
              <a:gd name="adj2" fmla="val 566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Survived</a:t>
            </a:r>
            <a:r>
              <a:rPr kumimoji="1" lang="ja-JP" altLang="en-US" b="1" dirty="0" smtClean="0">
                <a:solidFill>
                  <a:schemeClr val="tx1"/>
                </a:solidFill>
              </a:rPr>
              <a:t>が０のグループの</a:t>
            </a:r>
            <a:r>
              <a:rPr kumimoji="1" lang="en-US" altLang="ja-JP" b="1" dirty="0" smtClean="0">
                <a:solidFill>
                  <a:schemeClr val="tx1"/>
                </a:solidFill>
              </a:rPr>
              <a:t>Age</a:t>
            </a:r>
            <a:r>
              <a:rPr kumimoji="1" lang="ja-JP" altLang="en-US" b="1" dirty="0" smtClean="0">
                <a:solidFill>
                  <a:schemeClr val="tx1"/>
                </a:solidFill>
              </a:rPr>
              <a:t>の平均</a:t>
            </a:r>
            <a:endParaRPr kumimoji="1" lang="en-US" altLang="ja-JP" b="1" dirty="0" smtClean="0">
              <a:solidFill>
                <a:schemeClr val="tx1"/>
              </a:solidFill>
            </a:endParaRPr>
          </a:p>
        </p:txBody>
      </p:sp>
      <p:sp>
        <p:nvSpPr>
          <p:cNvPr id="9" name="正方形/長方形 8"/>
          <p:cNvSpPr/>
          <p:nvPr/>
        </p:nvSpPr>
        <p:spPr>
          <a:xfrm>
            <a:off x="622852" y="284703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P256</a:t>
            </a:r>
            <a:endParaRPr kumimoji="1" lang="ja-JP" altLang="en-US" b="1" dirty="0"/>
          </a:p>
        </p:txBody>
      </p:sp>
      <p:sp>
        <p:nvSpPr>
          <p:cNvPr id="11" name="左矢印 10"/>
          <p:cNvSpPr/>
          <p:nvPr/>
        </p:nvSpPr>
        <p:spPr>
          <a:xfrm>
            <a:off x="5518205" y="2122997"/>
            <a:ext cx="1232453" cy="9714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基準軸</a:t>
            </a:r>
            <a:endParaRPr kumimoji="1" lang="ja-JP" altLang="en-US" b="1" dirty="0"/>
          </a:p>
        </p:txBody>
      </p:sp>
    </p:spTree>
    <p:extLst>
      <p:ext uri="{BB962C8B-B14F-4D97-AF65-F5344CB8AC3E}">
        <p14:creationId xmlns:p14="http://schemas.microsoft.com/office/powerpoint/2010/main" val="85214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778654823"/>
              </p:ext>
            </p:extLst>
          </p:nvPr>
        </p:nvGraphicFramePr>
        <p:xfrm>
          <a:off x="1634836" y="1532466"/>
          <a:ext cx="8128000" cy="3337560"/>
        </p:xfrm>
        <a:graphic>
          <a:graphicData uri="http://schemas.openxmlformats.org/drawingml/2006/table">
            <a:tbl>
              <a:tblPr bandRow="1">
                <a:tableStyleId>{5C22544A-7EE6-4342-B048-85BDC9FD1C3A}</a:tableStyleId>
              </a:tblPr>
              <a:tblGrid>
                <a:gridCol w="951345">
                  <a:extLst>
                    <a:ext uri="{9D8B030D-6E8A-4147-A177-3AD203B41FA5}">
                      <a16:colId xmlns:a16="http://schemas.microsoft.com/office/drawing/2014/main" val="836521551"/>
                    </a:ext>
                  </a:extLst>
                </a:gridCol>
                <a:gridCol w="7176655">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smtClean="0"/>
                        <a:t>７．１</a:t>
                      </a:r>
                      <a:endParaRPr kumimoji="1" lang="en-US" altLang="ja-JP" b="1" dirty="0" smtClean="0"/>
                    </a:p>
                  </a:txBody>
                  <a:tcPr>
                    <a:solidFill>
                      <a:schemeClr val="accent6">
                        <a:lumMod val="60000"/>
                        <a:lumOff val="40000"/>
                      </a:schemeClr>
                    </a:solidFill>
                  </a:tcPr>
                </a:tc>
                <a:tc>
                  <a:txBody>
                    <a:bodyPr/>
                    <a:lstStyle/>
                    <a:p>
                      <a:r>
                        <a:rPr kumimoji="1" lang="ja-JP" altLang="en-US" b="1" smtClean="0"/>
                        <a:t>客船沈没事故から生き残れるかを予測</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smtClean="0"/>
                        <a:t>７</a:t>
                      </a:r>
                      <a:r>
                        <a:rPr kumimoji="1" lang="ja-JP" altLang="en-US" b="1" smtClean="0"/>
                        <a:t>．２</a:t>
                      </a:r>
                      <a:endParaRPr kumimoji="1" lang="ja-JP" altLang="en-US" b="1" dirty="0"/>
                    </a:p>
                  </a:txBody>
                  <a:tcPr>
                    <a:solidFill>
                      <a:schemeClr val="accent6">
                        <a:lumMod val="60000"/>
                        <a:lumOff val="40000"/>
                      </a:schemeClr>
                    </a:solidFill>
                  </a:tcPr>
                </a:tc>
                <a:tc>
                  <a:txBody>
                    <a:bodyPr/>
                    <a:lstStyle/>
                    <a:p>
                      <a:r>
                        <a:rPr kumimoji="1" lang="ja-JP" altLang="en-US" b="1" dirty="0" smtClean="0"/>
                        <a:t>データの前処理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smtClean="0"/>
                        <a:t>７</a:t>
                      </a:r>
                      <a:r>
                        <a:rPr kumimoji="1" lang="ja-JP" altLang="en-US" b="1" smtClean="0"/>
                        <a:t>．３</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モデルの作成と学習</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smtClean="0"/>
                        <a:t>７</a:t>
                      </a:r>
                      <a:r>
                        <a:rPr kumimoji="1" lang="ja-JP" altLang="en-US" b="1" smtClean="0"/>
                        <a:t>．４</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モデルの評価</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dirty="0" smtClean="0"/>
                        <a:t>７</a:t>
                      </a:r>
                      <a:r>
                        <a:rPr kumimoji="1" lang="ja-JP" altLang="en-US" b="1" smtClean="0"/>
                        <a:t>．５</a:t>
                      </a:r>
                      <a:endParaRPr kumimoji="1" lang="ja-JP" altLang="en-US" b="1" dirty="0"/>
                    </a:p>
                  </a:txBody>
                  <a:tcPr>
                    <a:solidFill>
                      <a:schemeClr val="accent6">
                        <a:lumMod val="60000"/>
                        <a:lumOff val="40000"/>
                      </a:schemeClr>
                    </a:solidFill>
                  </a:tcPr>
                </a:tc>
                <a:tc>
                  <a:txBody>
                    <a:bodyPr/>
                    <a:lstStyle/>
                    <a:p>
                      <a:r>
                        <a:rPr kumimoji="1" lang="ja-JP" altLang="en-US" b="1" smtClean="0"/>
                        <a:t>決定木における特徴量の考察</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02930303"/>
                  </a:ext>
                </a:extLst>
              </a:tr>
              <a:tr h="370840">
                <a:tc>
                  <a:txBody>
                    <a:bodyPr/>
                    <a:lstStyle/>
                    <a:p>
                      <a:r>
                        <a:rPr kumimoji="1" lang="ja-JP" altLang="en-US" b="1" dirty="0" smtClean="0"/>
                        <a:t>７</a:t>
                      </a:r>
                      <a:r>
                        <a:rPr kumimoji="1" lang="ja-JP" altLang="en-US" b="1" smtClean="0"/>
                        <a:t>．６</a:t>
                      </a:r>
                      <a:endParaRPr kumimoji="1" lang="ja-JP" altLang="en-US" b="1"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smtClean="0"/>
                        <a:t>第７章</a:t>
                      </a:r>
                      <a:r>
                        <a:rPr kumimoji="1" lang="ja-JP" altLang="en-US" b="1" dirty="0" smtClean="0"/>
                        <a:t>のまとめ</a:t>
                      </a:r>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dirty="0" smtClean="0"/>
                        <a:t>７</a:t>
                      </a:r>
                      <a:r>
                        <a:rPr kumimoji="1" lang="ja-JP" altLang="en-US" b="1" smtClean="0"/>
                        <a:t>．７</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765227167"/>
                  </a:ext>
                </a:extLst>
              </a:tr>
              <a:tr h="370840">
                <a:tc>
                  <a:txBody>
                    <a:bodyPr/>
                    <a:lstStyle/>
                    <a:p>
                      <a:r>
                        <a:rPr kumimoji="1" lang="ja-JP" altLang="en-US" b="1" dirty="0" smtClean="0"/>
                        <a:t>７</a:t>
                      </a:r>
                      <a:r>
                        <a:rPr kumimoji="1" lang="ja-JP" altLang="en-US" b="1" smtClean="0"/>
                        <a:t>．８</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850611655"/>
                  </a:ext>
                </a:extLst>
              </a:tr>
            </a:tbl>
          </a:graphicData>
        </a:graphic>
      </p:graphicFrame>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P237</a:t>
            </a:r>
            <a:endParaRPr kumimoji="1" lang="ja-JP" altLang="en-US" b="1" dirty="0"/>
          </a:p>
        </p:txBody>
      </p:sp>
    </p:spTree>
    <p:extLst>
      <p:ext uri="{BB962C8B-B14F-4D97-AF65-F5344CB8AC3E}">
        <p14:creationId xmlns:p14="http://schemas.microsoft.com/office/powerpoint/2010/main" val="214441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8631984"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df2.groupby(</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).mean()[</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7-14 </a:t>
            </a:r>
            <a:r>
              <a:rPr lang="en-US" altLang="ja-JP" b="1" dirty="0" err="1" smtClean="0">
                <a:solidFill>
                  <a:srgbClr val="000000"/>
                </a:solidFill>
                <a:latin typeface="Courier New" panose="02070309020205020404" pitchFamily="49" charset="0"/>
              </a:rPr>
              <a:t>Pclass</a:t>
            </a:r>
            <a:r>
              <a:rPr lang="ja-JP" altLang="en-US" b="1" dirty="0" smtClean="0">
                <a:solidFill>
                  <a:srgbClr val="000000"/>
                </a:solidFill>
                <a:latin typeface="Courier New" panose="02070309020205020404" pitchFamily="49" charset="0"/>
              </a:rPr>
              <a:t>列で集計</a:t>
            </a:r>
            <a:endParaRPr lang="en-US" altLang="ja-JP" b="1" dirty="0">
              <a:solidFill>
                <a:srgbClr val="000000"/>
              </a:solidFill>
              <a:latin typeface="Courier New" panose="02070309020205020404" pitchFamily="49" charset="0"/>
            </a:endParaRPr>
          </a:p>
        </p:txBody>
      </p:sp>
      <p:pic>
        <p:nvPicPr>
          <p:cNvPr id="5" name="図 4"/>
          <p:cNvPicPr>
            <a:picLocks noChangeAspect="1"/>
          </p:cNvPicPr>
          <p:nvPr/>
        </p:nvPicPr>
        <p:blipFill>
          <a:blip r:embed="rId2"/>
          <a:stretch>
            <a:fillRect/>
          </a:stretch>
        </p:blipFill>
        <p:spPr>
          <a:xfrm>
            <a:off x="622852" y="2459472"/>
            <a:ext cx="6180777" cy="2704090"/>
          </a:xfrm>
          <a:prstGeom prst="rect">
            <a:avLst/>
          </a:prstGeom>
        </p:spPr>
      </p:pic>
      <p:sp>
        <p:nvSpPr>
          <p:cNvPr id="6" name="正方形/長方形 5"/>
          <p:cNvSpPr/>
          <p:nvPr/>
        </p:nvSpPr>
        <p:spPr>
          <a:xfrm>
            <a:off x="780472" y="3518472"/>
            <a:ext cx="3200400" cy="452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5798606" y="3358056"/>
            <a:ext cx="4414981" cy="738908"/>
          </a:xfrm>
          <a:prstGeom prst="wedgeRectCallout">
            <a:avLst>
              <a:gd name="adj1" fmla="val -89203"/>
              <a:gd name="adj2" fmla="val 566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Pclass</a:t>
            </a:r>
            <a:r>
              <a:rPr kumimoji="1" lang="ja-JP" altLang="en-US" b="1" dirty="0" smtClean="0">
                <a:solidFill>
                  <a:schemeClr val="tx1"/>
                </a:solidFill>
              </a:rPr>
              <a:t>が２のグループの</a:t>
            </a:r>
            <a:r>
              <a:rPr kumimoji="1" lang="en-US" altLang="ja-JP" b="1" dirty="0" smtClean="0">
                <a:solidFill>
                  <a:schemeClr val="tx1"/>
                </a:solidFill>
              </a:rPr>
              <a:t>Age</a:t>
            </a:r>
            <a:r>
              <a:rPr kumimoji="1" lang="ja-JP" altLang="en-US" b="1" dirty="0" smtClean="0">
                <a:solidFill>
                  <a:schemeClr val="tx1"/>
                </a:solidFill>
              </a:rPr>
              <a:t>の平均</a:t>
            </a:r>
            <a:endParaRPr kumimoji="1" lang="en-US" altLang="ja-JP" b="1" dirty="0" smtClean="0">
              <a:solidFill>
                <a:schemeClr val="tx1"/>
              </a:solidFill>
            </a:endParaRPr>
          </a:p>
        </p:txBody>
      </p:sp>
      <p:sp>
        <p:nvSpPr>
          <p:cNvPr id="8" name="正方形/長方形 7"/>
          <p:cNvSpPr/>
          <p:nvPr/>
        </p:nvSpPr>
        <p:spPr>
          <a:xfrm>
            <a:off x="622852" y="191956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P257</a:t>
            </a:r>
            <a:endParaRPr kumimoji="1" lang="ja-JP" altLang="en-US" b="1" dirty="0"/>
          </a:p>
        </p:txBody>
      </p:sp>
    </p:spTree>
    <p:extLst>
      <p:ext uri="{BB962C8B-B14F-4D97-AF65-F5344CB8AC3E}">
        <p14:creationId xmlns:p14="http://schemas.microsoft.com/office/powerpoint/2010/main" val="54411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250829335"/>
              </p:ext>
            </p:extLst>
          </p:nvPr>
        </p:nvGraphicFramePr>
        <p:xfrm>
          <a:off x="1034471" y="748543"/>
          <a:ext cx="4507924" cy="1468800"/>
        </p:xfrm>
        <a:graphic>
          <a:graphicData uri="http://schemas.openxmlformats.org/drawingml/2006/table">
            <a:tbl>
              <a:tblPr/>
              <a:tblGrid>
                <a:gridCol w="1360573">
                  <a:extLst>
                    <a:ext uri="{9D8B030D-6E8A-4147-A177-3AD203B41FA5}">
                      <a16:colId xmlns:a16="http://schemas.microsoft.com/office/drawing/2014/main" val="4082483613"/>
                    </a:ext>
                  </a:extLst>
                </a:gridCol>
                <a:gridCol w="1049117">
                  <a:extLst>
                    <a:ext uri="{9D8B030D-6E8A-4147-A177-3AD203B41FA5}">
                      <a16:colId xmlns:a16="http://schemas.microsoft.com/office/drawing/2014/main" val="3736276924"/>
                    </a:ext>
                  </a:extLst>
                </a:gridCol>
                <a:gridCol w="1049117">
                  <a:extLst>
                    <a:ext uri="{9D8B030D-6E8A-4147-A177-3AD203B41FA5}">
                      <a16:colId xmlns:a16="http://schemas.microsoft.com/office/drawing/2014/main" val="1844322427"/>
                    </a:ext>
                  </a:extLst>
                </a:gridCol>
                <a:gridCol w="1049117">
                  <a:extLst>
                    <a:ext uri="{9D8B030D-6E8A-4147-A177-3AD203B41FA5}">
                      <a16:colId xmlns:a16="http://schemas.microsoft.com/office/drawing/2014/main" val="4277214853"/>
                    </a:ext>
                  </a:extLst>
                </a:gridCol>
              </a:tblGrid>
              <a:tr h="494051">
                <a:tc>
                  <a:txBody>
                    <a:bodyPr/>
                    <a:lstStyle/>
                    <a:p>
                      <a:pPr algn="l" fontAlgn="ct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Pclass1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Pclass2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Pclass3</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86653892"/>
                  </a:ext>
                </a:extLst>
              </a:tr>
              <a:tr h="480698">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Survived0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933980"/>
                  </a:ext>
                </a:extLst>
              </a:tr>
              <a:tr h="494051">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Survived1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25</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491049"/>
                  </a:ext>
                </a:extLst>
              </a:tr>
            </a:tbl>
          </a:graphicData>
        </a:graphic>
      </p:graphicFrame>
      <p:sp>
        <p:nvSpPr>
          <p:cNvPr id="7" name="正方形/長方形 6"/>
          <p:cNvSpPr/>
          <p:nvPr/>
        </p:nvSpPr>
        <p:spPr>
          <a:xfrm>
            <a:off x="752161" y="3049176"/>
            <a:ext cx="8631984" cy="1200329"/>
          </a:xfrm>
          <a:prstGeom prst="rect">
            <a:avLst/>
          </a:prstGeom>
          <a:solidFill>
            <a:schemeClr val="accent4">
              <a:lumMod val="20000"/>
              <a:lumOff val="80000"/>
            </a:schemeClr>
          </a:solidFill>
        </p:spPr>
        <p:txBody>
          <a:bodyPr wrap="square">
            <a:spAutoFit/>
          </a:bodyPr>
          <a:lstStyle/>
          <a:p>
            <a:endParaRPr lang="en-US" altLang="ja-JP" b="1" dirty="0" smtClean="0">
              <a:solidFill>
                <a:srgbClr val="000000"/>
              </a:solidFill>
              <a:latin typeface="Courier New" panose="02070309020205020404" pitchFamily="49" charset="0"/>
            </a:endParaRPr>
          </a:p>
          <a:p>
            <a:r>
              <a:rPr lang="en-US" altLang="ja-JP" b="1" dirty="0" err="1" smtClean="0">
                <a:solidFill>
                  <a:srgbClr val="000000"/>
                </a:solidFill>
                <a:latin typeface="Courier New" panose="02070309020205020404" pitchFamily="49" charset="0"/>
              </a:rPr>
              <a:t>pd.pivot_table</a:t>
            </a:r>
            <a:r>
              <a:rPr lang="en-US" altLang="ja-JP" b="1" dirty="0" smtClean="0">
                <a:solidFill>
                  <a:srgbClr val="000000"/>
                </a:solidFill>
                <a:latin typeface="Courier New" panose="02070309020205020404" pitchFamily="49" charset="0"/>
              </a:rPr>
              <a:t>(df2,index</a:t>
            </a:r>
            <a:r>
              <a:rPr lang="en-US" altLang="ja-JP" b="1" dirty="0">
                <a:solidFill>
                  <a:srgbClr val="000000"/>
                </a:solidFill>
                <a:latin typeface="Courier New" panose="02070309020205020404" pitchFamily="49" charset="0"/>
              </a:rPr>
              <a:t> = </a:t>
            </a:r>
            <a:r>
              <a:rPr lang="en-US" altLang="ja-JP" b="1" dirty="0">
                <a:solidFill>
                  <a:srgbClr val="A31515"/>
                </a:solidFill>
                <a:latin typeface="Courier New" panose="02070309020205020404" pitchFamily="49" charset="0"/>
              </a:rPr>
              <a:t>'</a:t>
            </a:r>
            <a:r>
              <a:rPr lang="en-US" altLang="ja-JP" b="1" dirty="0" err="1">
                <a:solidFill>
                  <a:srgbClr val="A31515"/>
                </a:solidFill>
                <a:latin typeface="Courier New" panose="02070309020205020404" pitchFamily="49" charset="0"/>
              </a:rPr>
              <a:t>Survived'</a:t>
            </a:r>
            <a:r>
              <a:rPr lang="en-US" altLang="ja-JP" b="1" dirty="0" err="1">
                <a:solidFill>
                  <a:srgbClr val="000000"/>
                </a:solidFill>
                <a:latin typeface="Courier New" panose="02070309020205020404" pitchFamily="49" charset="0"/>
              </a:rPr>
              <a:t>,columns</a:t>
            </a:r>
            <a:r>
              <a:rPr lang="en-US" altLang="ja-JP" b="1" dirty="0">
                <a:solidFill>
                  <a:srgbClr val="000000"/>
                </a:solidFill>
                <a:latin typeface="Courier New" panose="02070309020205020404" pitchFamily="49" charset="0"/>
              </a:rPr>
              <a:t> = </a:t>
            </a:r>
            <a:r>
              <a:rPr lang="en-US" altLang="ja-JP" b="1" dirty="0">
                <a:solidFill>
                  <a:srgbClr val="A31515"/>
                </a:solidFill>
                <a:latin typeface="Courier New" panose="02070309020205020404" pitchFamily="49" charset="0"/>
              </a:rPr>
              <a:t>'</a:t>
            </a:r>
            <a:r>
              <a:rPr lang="en-US" altLang="ja-JP" b="1" dirty="0" err="1">
                <a:solidFill>
                  <a:srgbClr val="A31515"/>
                </a:solidFill>
                <a:latin typeface="Courier New" panose="02070309020205020404" pitchFamily="49" charset="0"/>
              </a:rPr>
              <a:t>Pclass</a:t>
            </a:r>
            <a:r>
              <a:rPr lang="en-US" altLang="ja-JP" b="1" dirty="0">
                <a:solidFill>
                  <a:srgbClr val="A31515"/>
                </a:solidFill>
                <a:latin typeface="Courier New" panose="02070309020205020404" pitchFamily="49" charset="0"/>
              </a:rPr>
              <a:t>'</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values = </a:t>
            </a:r>
            <a:r>
              <a:rPr lang="en-US" altLang="ja-JP" b="1" dirty="0">
                <a:solidFill>
                  <a:srgbClr val="A31515"/>
                </a:solidFill>
                <a:latin typeface="Courier New" panose="02070309020205020404" pitchFamily="49" charset="0"/>
              </a:rPr>
              <a:t>'Age</a:t>
            </a:r>
            <a:r>
              <a:rPr lang="en-US" altLang="ja-JP" b="1" dirty="0" smtClean="0">
                <a:solidFill>
                  <a:srgbClr val="A31515"/>
                </a:solidFill>
                <a:latin typeface="Courier New" panose="02070309020205020404" pitchFamily="49" charset="0"/>
              </a:rPr>
              <a:t>'</a:t>
            </a:r>
            <a:r>
              <a:rPr lang="en-US" altLang="ja-JP" b="1" dirty="0" smtClean="0">
                <a:solidFill>
                  <a:srgbClr val="000000"/>
                </a:solidFill>
                <a:latin typeface="Courier New" panose="02070309020205020404" pitchFamily="49" charset="0"/>
              </a:rPr>
              <a:t>)</a:t>
            </a:r>
          </a:p>
          <a:p>
            <a:endParaRPr lang="en-US" altLang="ja-JP" b="1" dirty="0">
              <a:solidFill>
                <a:srgbClr val="000000"/>
              </a:solidFill>
              <a:effectLst/>
              <a:latin typeface="Courier New" panose="02070309020205020404" pitchFamily="49" charset="0"/>
            </a:endParaRPr>
          </a:p>
        </p:txBody>
      </p:sp>
      <p:sp>
        <p:nvSpPr>
          <p:cNvPr id="8" name="正方形/長方形 7"/>
          <p:cNvSpPr/>
          <p:nvPr/>
        </p:nvSpPr>
        <p:spPr>
          <a:xfrm>
            <a:off x="752161" y="267984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7-15 </a:t>
            </a:r>
            <a:r>
              <a:rPr lang="ja-JP" altLang="en-US" b="1" dirty="0" smtClean="0">
                <a:solidFill>
                  <a:srgbClr val="000000"/>
                </a:solidFill>
                <a:latin typeface="Courier New" panose="02070309020205020404" pitchFamily="49" charset="0"/>
              </a:rPr>
              <a:t>ピボットテーブル機能を使う</a:t>
            </a:r>
            <a:endParaRPr lang="en-US" altLang="ja-JP" b="1" dirty="0">
              <a:solidFill>
                <a:srgbClr val="000000"/>
              </a:solidFill>
              <a:latin typeface="Courier New" panose="02070309020205020404" pitchFamily="49" charset="0"/>
            </a:endParaRPr>
          </a:p>
        </p:txBody>
      </p:sp>
      <p:sp>
        <p:nvSpPr>
          <p:cNvPr id="9" name="正方形/長方形 8"/>
          <p:cNvSpPr/>
          <p:nvPr/>
        </p:nvSpPr>
        <p:spPr>
          <a:xfrm>
            <a:off x="3370545" y="3327136"/>
            <a:ext cx="2532069" cy="35817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988929" y="3327136"/>
            <a:ext cx="2532069"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吹き出し 10"/>
          <p:cNvSpPr/>
          <p:nvPr/>
        </p:nvSpPr>
        <p:spPr>
          <a:xfrm>
            <a:off x="5542395" y="2309091"/>
            <a:ext cx="2733387" cy="519804"/>
          </a:xfrm>
          <a:prstGeom prst="wedgeRectCallout">
            <a:avLst>
              <a:gd name="adj1" fmla="val -54057"/>
              <a:gd name="adj2" fmla="val 14962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縦軸となる列を指定</a:t>
            </a:r>
            <a:endParaRPr kumimoji="1" lang="en-US" altLang="ja-JP" b="1" dirty="0" smtClean="0">
              <a:solidFill>
                <a:schemeClr val="tx1"/>
              </a:solidFill>
            </a:endParaRPr>
          </a:p>
        </p:txBody>
      </p:sp>
      <p:pic>
        <p:nvPicPr>
          <p:cNvPr id="12" name="図 11"/>
          <p:cNvPicPr>
            <a:picLocks noChangeAspect="1"/>
          </p:cNvPicPr>
          <p:nvPr/>
        </p:nvPicPr>
        <p:blipFill>
          <a:blip r:embed="rId2"/>
          <a:stretch>
            <a:fillRect/>
          </a:stretch>
        </p:blipFill>
        <p:spPr>
          <a:xfrm>
            <a:off x="4177272" y="4585158"/>
            <a:ext cx="5012057" cy="1646355"/>
          </a:xfrm>
          <a:prstGeom prst="rect">
            <a:avLst/>
          </a:prstGeom>
        </p:spPr>
      </p:pic>
      <p:sp>
        <p:nvSpPr>
          <p:cNvPr id="13" name="四角形吹き出し 12"/>
          <p:cNvSpPr/>
          <p:nvPr/>
        </p:nvSpPr>
        <p:spPr>
          <a:xfrm>
            <a:off x="7837631" y="3968854"/>
            <a:ext cx="2733387" cy="519804"/>
          </a:xfrm>
          <a:prstGeom prst="wedgeRectCallout">
            <a:avLst>
              <a:gd name="adj1" fmla="val -55071"/>
              <a:gd name="adj2" fmla="val -11158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横</a:t>
            </a:r>
            <a:r>
              <a:rPr kumimoji="1" lang="ja-JP" altLang="en-US" b="1" dirty="0" smtClean="0">
                <a:solidFill>
                  <a:schemeClr val="tx1"/>
                </a:solidFill>
              </a:rPr>
              <a:t>軸となる列を指定</a:t>
            </a:r>
            <a:endParaRPr kumimoji="1" lang="en-US" altLang="ja-JP" b="1" dirty="0" smtClean="0">
              <a:solidFill>
                <a:schemeClr val="tx1"/>
              </a:solidFill>
            </a:endParaRPr>
          </a:p>
        </p:txBody>
      </p:sp>
      <p:sp>
        <p:nvSpPr>
          <p:cNvPr id="14" name="正方形/長方形 13"/>
          <p:cNvSpPr/>
          <p:nvPr/>
        </p:nvSpPr>
        <p:spPr>
          <a:xfrm>
            <a:off x="3952561" y="407659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5" name="正方形/長方形 14"/>
          <p:cNvSpPr/>
          <p:nvPr/>
        </p:nvSpPr>
        <p:spPr>
          <a:xfrm>
            <a:off x="4304581" y="5037826"/>
            <a:ext cx="940280" cy="119368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502310" y="4561064"/>
            <a:ext cx="4443282"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カギ線コネクタ 3"/>
          <p:cNvCxnSpPr>
            <a:endCxn id="15" idx="1"/>
          </p:cNvCxnSpPr>
          <p:nvPr/>
        </p:nvCxnSpPr>
        <p:spPr>
          <a:xfrm rot="16200000" flipH="1">
            <a:off x="2984844" y="4314933"/>
            <a:ext cx="1949360" cy="690113"/>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5988929" y="3685309"/>
            <a:ext cx="1007094" cy="8757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ホームベース 16"/>
          <p:cNvSpPr/>
          <p:nvPr/>
        </p:nvSpPr>
        <p:spPr>
          <a:xfrm>
            <a:off x="553424" y="189083"/>
            <a:ext cx="1792961"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クロス集計</a:t>
            </a:r>
            <a:endParaRPr kumimoji="1" lang="ja-JP" altLang="en-US" b="1" dirty="0"/>
          </a:p>
        </p:txBody>
      </p:sp>
      <p:sp>
        <p:nvSpPr>
          <p:cNvPr id="18" name="山形 17"/>
          <p:cNvSpPr/>
          <p:nvPr/>
        </p:nvSpPr>
        <p:spPr>
          <a:xfrm>
            <a:off x="2197707" y="189083"/>
            <a:ext cx="6124756"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Survived</a:t>
            </a:r>
            <a:r>
              <a:rPr kumimoji="1" lang="ja-JP" altLang="en-US" b="1" smtClean="0">
                <a:solidFill>
                  <a:schemeClr val="bg1"/>
                </a:solidFill>
              </a:rPr>
              <a:t>列と</a:t>
            </a:r>
            <a:r>
              <a:rPr kumimoji="1" lang="en-US" altLang="ja-JP" b="1" smtClean="0">
                <a:solidFill>
                  <a:schemeClr val="bg1"/>
                </a:solidFill>
              </a:rPr>
              <a:t>Pclass</a:t>
            </a:r>
            <a:r>
              <a:rPr kumimoji="1" lang="ja-JP" altLang="en-US" b="1" smtClean="0">
                <a:solidFill>
                  <a:schemeClr val="bg1"/>
                </a:solidFill>
              </a:rPr>
              <a:t>列などの２つの列を使った集計</a:t>
            </a:r>
            <a:endParaRPr kumimoji="1" lang="ja-JP" altLang="en-US" b="1" dirty="0">
              <a:solidFill>
                <a:schemeClr val="bg1"/>
              </a:solidFill>
            </a:endParaRPr>
          </a:p>
        </p:txBody>
      </p:sp>
      <p:sp>
        <p:nvSpPr>
          <p:cNvPr id="19" name="楕円 1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P257</a:t>
            </a:r>
            <a:endParaRPr kumimoji="1" lang="ja-JP" altLang="en-US" b="1" dirty="0"/>
          </a:p>
        </p:txBody>
      </p:sp>
      <p:sp>
        <p:nvSpPr>
          <p:cNvPr id="20" name="四角形吹き出し 19"/>
          <p:cNvSpPr/>
          <p:nvPr/>
        </p:nvSpPr>
        <p:spPr>
          <a:xfrm>
            <a:off x="6093445" y="910986"/>
            <a:ext cx="3917247" cy="1137058"/>
          </a:xfrm>
          <a:prstGeom prst="wedgeRectCallout">
            <a:avLst>
              <a:gd name="adj1" fmla="val -61762"/>
              <a:gd name="adj2" fmla="val 2148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Survived</a:t>
            </a:r>
            <a:r>
              <a:rPr lang="ja-JP" altLang="en-US" b="1" dirty="0" smtClean="0">
                <a:solidFill>
                  <a:schemeClr val="tx1"/>
                </a:solidFill>
              </a:rPr>
              <a:t>列と</a:t>
            </a:r>
            <a:r>
              <a:rPr lang="en-US" altLang="ja-JP" b="1" dirty="0" err="1" smtClean="0">
                <a:solidFill>
                  <a:schemeClr val="tx1"/>
                </a:solidFill>
              </a:rPr>
              <a:t>Pclass</a:t>
            </a:r>
            <a:r>
              <a:rPr lang="ja-JP" altLang="en-US" b="1" dirty="0" smtClean="0">
                <a:solidFill>
                  <a:schemeClr val="tx1"/>
                </a:solidFill>
              </a:rPr>
              <a:t>列の２軸で</a:t>
            </a:r>
            <a:endParaRPr lang="en-US" altLang="ja-JP" b="1" dirty="0" smtClean="0">
              <a:solidFill>
                <a:schemeClr val="tx1"/>
              </a:solidFill>
            </a:endParaRPr>
          </a:p>
          <a:p>
            <a:pPr algn="ctr"/>
            <a:r>
              <a:rPr kumimoji="1" lang="en-US" altLang="ja-JP" b="1" dirty="0" smtClean="0">
                <a:solidFill>
                  <a:schemeClr val="tx1"/>
                </a:solidFill>
              </a:rPr>
              <a:t>Age</a:t>
            </a:r>
            <a:r>
              <a:rPr kumimoji="1" lang="ja-JP" altLang="en-US" b="1" dirty="0" smtClean="0">
                <a:solidFill>
                  <a:schemeClr val="tx1"/>
                </a:solidFill>
              </a:rPr>
              <a:t>の平均値を計算する</a:t>
            </a:r>
            <a:endParaRPr kumimoji="1" lang="en-US" altLang="ja-JP" b="1" dirty="0" smtClean="0">
              <a:solidFill>
                <a:schemeClr val="tx1"/>
              </a:solidFill>
            </a:endParaRPr>
          </a:p>
          <a:p>
            <a:pPr algn="ctr"/>
            <a:r>
              <a:rPr lang="ja-JP" altLang="en-US" b="1" dirty="0">
                <a:solidFill>
                  <a:srgbClr val="FF0000"/>
                </a:solidFill>
              </a:rPr>
              <a:t>クロス集計</a:t>
            </a:r>
            <a:endParaRPr kumimoji="1" lang="en-US" altLang="ja-JP" b="1" dirty="0" smtClean="0">
              <a:solidFill>
                <a:srgbClr val="FF0000"/>
              </a:solidFill>
            </a:endParaRPr>
          </a:p>
        </p:txBody>
      </p:sp>
    </p:spTree>
    <p:extLst>
      <p:ext uri="{BB962C8B-B14F-4D97-AF65-F5344CB8AC3E}">
        <p14:creationId xmlns:p14="http://schemas.microsoft.com/office/powerpoint/2010/main" val="7301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16816" y="2233502"/>
            <a:ext cx="8631984" cy="646331"/>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pd.pivot_table</a:t>
            </a:r>
            <a:r>
              <a:rPr lang="en-US" altLang="ja-JP" b="1" dirty="0">
                <a:solidFill>
                  <a:srgbClr val="000000"/>
                </a:solidFill>
                <a:latin typeface="Courier New" panose="02070309020205020404" pitchFamily="49" charset="0"/>
              </a:rPr>
              <a:t>(df2,index = </a:t>
            </a:r>
            <a:r>
              <a:rPr lang="en-US" altLang="ja-JP" b="1" dirty="0">
                <a:solidFill>
                  <a:srgbClr val="A31515"/>
                </a:solidFill>
                <a:latin typeface="Courier New" panose="02070309020205020404" pitchFamily="49" charset="0"/>
              </a:rPr>
              <a:t>'</a:t>
            </a:r>
            <a:r>
              <a:rPr lang="en-US" altLang="ja-JP" b="1" dirty="0" err="1">
                <a:solidFill>
                  <a:srgbClr val="A31515"/>
                </a:solidFill>
                <a:latin typeface="Courier New" panose="02070309020205020404" pitchFamily="49" charset="0"/>
              </a:rPr>
              <a:t>Survived'</a:t>
            </a:r>
            <a:r>
              <a:rPr lang="en-US" altLang="ja-JP" b="1" dirty="0" err="1">
                <a:solidFill>
                  <a:srgbClr val="000000"/>
                </a:solidFill>
                <a:latin typeface="Courier New" panose="02070309020205020404" pitchFamily="49" charset="0"/>
              </a:rPr>
              <a:t>,columns</a:t>
            </a:r>
            <a:r>
              <a:rPr lang="en-US" altLang="ja-JP" b="1" dirty="0">
                <a:solidFill>
                  <a:srgbClr val="000000"/>
                </a:solidFill>
                <a:latin typeface="Courier New" panose="02070309020205020404" pitchFamily="49" charset="0"/>
              </a:rPr>
              <a:t> = </a:t>
            </a:r>
            <a:r>
              <a:rPr lang="en-US" altLang="ja-JP" b="1" dirty="0">
                <a:solidFill>
                  <a:srgbClr val="A31515"/>
                </a:solidFill>
                <a:latin typeface="Courier New" panose="02070309020205020404" pitchFamily="49" charset="0"/>
              </a:rPr>
              <a:t>'</a:t>
            </a:r>
            <a:r>
              <a:rPr lang="en-US" altLang="ja-JP" b="1" dirty="0" err="1">
                <a:solidFill>
                  <a:srgbClr val="A31515"/>
                </a:solidFill>
                <a:latin typeface="Courier New" panose="02070309020205020404" pitchFamily="49" charset="0"/>
              </a:rPr>
              <a:t>Pclass</a:t>
            </a:r>
            <a:r>
              <a:rPr lang="en-US" altLang="ja-JP" b="1" dirty="0">
                <a:solidFill>
                  <a:srgbClr val="A31515"/>
                </a:solidFill>
                <a:latin typeface="Courier New" panose="02070309020205020404" pitchFamily="49" charset="0"/>
              </a:rPr>
              <a:t>'</a:t>
            </a:r>
            <a:r>
              <a:rPr lang="en-US" altLang="ja-JP" b="1" dirty="0">
                <a:solidFill>
                  <a:srgbClr val="000000"/>
                </a:solidFill>
                <a:latin typeface="Courier New" panose="02070309020205020404" pitchFamily="49" charset="0"/>
              </a:rPr>
              <a:t>,</a:t>
            </a:r>
          </a:p>
          <a:p>
            <a:r>
              <a:rPr lang="en-US" altLang="ja-JP" b="1" dirty="0" smtClean="0">
                <a:solidFill>
                  <a:srgbClr val="000000"/>
                </a:solidFill>
                <a:latin typeface="Courier New" panose="02070309020205020404" pitchFamily="49" charset="0"/>
              </a:rPr>
              <a:t>          values</a:t>
            </a:r>
            <a:r>
              <a:rPr lang="en-US" altLang="ja-JP" b="1" dirty="0">
                <a:solidFill>
                  <a:srgbClr val="000000"/>
                </a:solidFill>
                <a:latin typeface="Courier New" panose="02070309020205020404" pitchFamily="49" charset="0"/>
              </a:rPr>
              <a:t> = </a:t>
            </a:r>
            <a:r>
              <a:rPr lang="en-US" altLang="ja-JP" b="1" dirty="0">
                <a:solidFill>
                  <a:srgbClr val="A31515"/>
                </a:solidFill>
                <a:latin typeface="Courier New" panose="02070309020205020404" pitchFamily="49" charset="0"/>
              </a:rPr>
              <a:t>'Age'</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aggfunc</a:t>
            </a:r>
            <a:r>
              <a:rPr lang="en-US" altLang="ja-JP" b="1" dirty="0">
                <a:solidFill>
                  <a:srgbClr val="000000"/>
                </a:solidFill>
                <a:latin typeface="Courier New" panose="02070309020205020404" pitchFamily="49" charset="0"/>
              </a:rPr>
              <a:t> = </a:t>
            </a:r>
            <a:r>
              <a:rPr lang="en-US" altLang="ja-JP" b="1" dirty="0" smtClean="0">
                <a:solidFill>
                  <a:srgbClr val="000000"/>
                </a:solidFill>
                <a:latin typeface="Courier New" panose="02070309020205020404" pitchFamily="49" charset="0"/>
              </a:rPr>
              <a:t>max )</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816816" y="1864170"/>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7-16 </a:t>
            </a:r>
            <a:r>
              <a:rPr lang="ja-JP" altLang="en-US" b="1" dirty="0" smtClean="0">
                <a:solidFill>
                  <a:srgbClr val="000000"/>
                </a:solidFill>
                <a:latin typeface="Courier New" panose="02070309020205020404" pitchFamily="49" charset="0"/>
              </a:rPr>
              <a:t>引数</a:t>
            </a:r>
            <a:r>
              <a:rPr lang="en-US" altLang="ja-JP" b="1" dirty="0" err="1" smtClean="0">
                <a:solidFill>
                  <a:srgbClr val="000000"/>
                </a:solidFill>
                <a:latin typeface="Courier New" panose="02070309020205020404" pitchFamily="49" charset="0"/>
              </a:rPr>
              <a:t>aggfunc</a:t>
            </a:r>
            <a:r>
              <a:rPr lang="ja-JP" altLang="en-US" b="1" dirty="0" smtClean="0">
                <a:solidFill>
                  <a:srgbClr val="000000"/>
                </a:solidFill>
                <a:latin typeface="Courier New" panose="02070309020205020404" pitchFamily="49" charset="0"/>
              </a:rPr>
              <a:t>を使って平均値以外の統計量を求める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5568799" y="2575139"/>
            <a:ext cx="686101" cy="258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6669231" y="3057963"/>
            <a:ext cx="4414981" cy="738908"/>
          </a:xfrm>
          <a:prstGeom prst="wedgeRectCallout">
            <a:avLst>
              <a:gd name="adj1" fmla="val -61170"/>
              <a:gd name="adj2" fmla="val -905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リストなど</a:t>
            </a:r>
            <a:r>
              <a:rPr lang="ja-JP" altLang="en-US" b="1" dirty="0" smtClean="0">
                <a:solidFill>
                  <a:schemeClr val="tx1"/>
                </a:solidFill>
              </a:rPr>
              <a:t>のデータ集合の最大値を求める組込み関数の</a:t>
            </a:r>
            <a:r>
              <a:rPr lang="en-US" altLang="ja-JP" b="1" dirty="0" smtClean="0">
                <a:solidFill>
                  <a:schemeClr val="tx1"/>
                </a:solidFill>
              </a:rPr>
              <a:t>max</a:t>
            </a:r>
            <a:r>
              <a:rPr lang="ja-JP" altLang="en-US" b="1" dirty="0" smtClean="0">
                <a:solidFill>
                  <a:schemeClr val="tx1"/>
                </a:solidFill>
              </a:rPr>
              <a:t>関数</a:t>
            </a:r>
            <a:endParaRPr kumimoji="1" lang="en-US" altLang="ja-JP" b="1" dirty="0" smtClean="0">
              <a:solidFill>
                <a:schemeClr val="tx1"/>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36" y="3604063"/>
            <a:ext cx="4499260" cy="2452203"/>
          </a:xfrm>
          <a:prstGeom prst="rect">
            <a:avLst/>
          </a:prstGeom>
        </p:spPr>
      </p:pic>
      <p:sp>
        <p:nvSpPr>
          <p:cNvPr id="6" name="テキスト ボックス 5"/>
          <p:cNvSpPr txBox="1"/>
          <p:nvPr/>
        </p:nvSpPr>
        <p:spPr>
          <a:xfrm>
            <a:off x="816816" y="517585"/>
            <a:ext cx="7389650" cy="646331"/>
          </a:xfrm>
          <a:prstGeom prst="rect">
            <a:avLst/>
          </a:prstGeom>
          <a:solidFill>
            <a:schemeClr val="accent4">
              <a:lumMod val="40000"/>
              <a:lumOff val="60000"/>
            </a:schemeClr>
          </a:solidFill>
        </p:spPr>
        <p:txBody>
          <a:bodyPr wrap="square" rtlCol="0">
            <a:spAutoFit/>
          </a:bodyPr>
          <a:lstStyle/>
          <a:p>
            <a:r>
              <a:rPr kumimoji="1" lang="en-US" altLang="ja-JP" b="1" smtClean="0"/>
              <a:t>pivot_table</a:t>
            </a:r>
            <a:r>
              <a:rPr kumimoji="1" lang="ja-JP" altLang="en-US" b="1" smtClean="0"/>
              <a:t>関数（メソッド）はデフォルトでは平均値を返す。</a:t>
            </a:r>
            <a:endParaRPr kumimoji="1" lang="en-US" altLang="ja-JP" b="1" smtClean="0"/>
          </a:p>
          <a:p>
            <a:r>
              <a:rPr lang="ja-JP" altLang="en-US" b="1" smtClean="0"/>
              <a:t>引数 </a:t>
            </a:r>
            <a:r>
              <a:rPr lang="en-US" altLang="ja-JP" b="1" smtClean="0"/>
              <a:t>aggfunc </a:t>
            </a:r>
            <a:r>
              <a:rPr lang="ja-JP" altLang="en-US" b="1" smtClean="0"/>
              <a:t>を使うと平均値以外を求めることができる</a:t>
            </a:r>
            <a:endParaRPr kumimoji="1" lang="ja-JP" altLang="en-US" b="1"/>
          </a:p>
        </p:txBody>
      </p:sp>
      <p:sp>
        <p:nvSpPr>
          <p:cNvPr id="8" name="正方形/長方形 7"/>
          <p:cNvSpPr/>
          <p:nvPr/>
        </p:nvSpPr>
        <p:spPr>
          <a:xfrm>
            <a:off x="907436" y="307708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P258</a:t>
            </a:r>
            <a:endParaRPr kumimoji="1" lang="ja-JP" altLang="en-US" b="1" dirty="0"/>
          </a:p>
        </p:txBody>
      </p:sp>
    </p:spTree>
    <p:extLst>
      <p:ext uri="{BB962C8B-B14F-4D97-AF65-F5344CB8AC3E}">
        <p14:creationId xmlns:p14="http://schemas.microsoft.com/office/powerpoint/2010/main" val="228635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32089" y="587285"/>
            <a:ext cx="7873214" cy="1785104"/>
          </a:xfrm>
          <a:prstGeom prst="rect">
            <a:avLst/>
          </a:prstGeom>
          <a:solidFill>
            <a:schemeClr val="accent4">
              <a:lumMod val="20000"/>
              <a:lumOff val="80000"/>
            </a:schemeClr>
          </a:solidFill>
        </p:spPr>
        <p:txBody>
          <a:bodyPr wrap="square" rtlCol="0">
            <a:spAutoFit/>
          </a:bodyPr>
          <a:lstStyle/>
          <a:p>
            <a:r>
              <a:rPr lang="ja-JP" altLang="en-US" sz="2000" b="1" dirty="0"/>
              <a:t>グループごと</a:t>
            </a:r>
            <a:r>
              <a:rPr lang="ja-JP" altLang="en-US" sz="2000" b="1" dirty="0" smtClean="0"/>
              <a:t>の集計</a:t>
            </a:r>
            <a:endParaRPr kumimoji="1" lang="en-US" altLang="ja-JP" sz="2000" b="1" dirty="0" smtClean="0"/>
          </a:p>
          <a:p>
            <a:endParaRPr lang="en-US" altLang="ja-JP" dirty="0"/>
          </a:p>
          <a:p>
            <a:r>
              <a:rPr lang="en-US" altLang="ja-JP" b="1" dirty="0" err="1" smtClean="0">
                <a:solidFill>
                  <a:srgbClr val="0070C0"/>
                </a:solidFill>
              </a:rPr>
              <a:t>df</a:t>
            </a:r>
            <a:r>
              <a:rPr lang="en-US" altLang="ja-JP" b="1" dirty="0" smtClean="0">
                <a:solidFill>
                  <a:srgbClr val="0070C0"/>
                </a:solidFill>
              </a:rPr>
              <a:t> . </a:t>
            </a:r>
            <a:r>
              <a:rPr lang="en-US" altLang="ja-JP" b="1" dirty="0" err="1" smtClean="0">
                <a:solidFill>
                  <a:srgbClr val="0070C0"/>
                </a:solidFill>
              </a:rPr>
              <a:t>groupby</a:t>
            </a:r>
            <a:r>
              <a:rPr lang="en-US" altLang="ja-JP" b="1" dirty="0" smtClean="0">
                <a:solidFill>
                  <a:srgbClr val="0070C0"/>
                </a:solidFill>
              </a:rPr>
              <a:t>( ‘</a:t>
            </a:r>
            <a:r>
              <a:rPr lang="ja-JP" altLang="en-US" b="1" dirty="0" smtClean="0">
                <a:solidFill>
                  <a:srgbClr val="0070C0"/>
                </a:solidFill>
              </a:rPr>
              <a:t>基準列</a:t>
            </a:r>
            <a:r>
              <a:rPr lang="en-US" altLang="ja-JP" b="1" dirty="0" smtClean="0">
                <a:solidFill>
                  <a:srgbClr val="0070C0"/>
                </a:solidFill>
              </a:rPr>
              <a:t>’ ) . </a:t>
            </a:r>
            <a:r>
              <a:rPr lang="ja-JP" altLang="en-US" b="1" dirty="0" smtClean="0">
                <a:solidFill>
                  <a:srgbClr val="0070C0"/>
                </a:solidFill>
              </a:rPr>
              <a:t>集計関数</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 </a:t>
            </a:r>
            <a:r>
              <a:rPr lang="en-US" altLang="ja-JP" b="1" dirty="0" err="1" smtClean="0">
                <a:solidFill>
                  <a:srgbClr val="0070C0"/>
                </a:solidFill>
              </a:rPr>
              <a:t>groupby</a:t>
            </a:r>
            <a:r>
              <a:rPr lang="ja-JP" altLang="en-US" b="1" dirty="0" smtClean="0">
                <a:solidFill>
                  <a:srgbClr val="0070C0"/>
                </a:solidFill>
              </a:rPr>
              <a:t>の引数に、小グループ作成の基準となる列名を指定する。</a:t>
            </a:r>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集計関数には、</a:t>
            </a:r>
            <a:r>
              <a:rPr lang="en-US" altLang="ja-JP" b="1" dirty="0" smtClean="0">
                <a:solidFill>
                  <a:srgbClr val="0070C0"/>
                </a:solidFill>
              </a:rPr>
              <a:t>mean( )</a:t>
            </a:r>
            <a:r>
              <a:rPr lang="ja-JP" altLang="en-US" b="1" dirty="0" smtClean="0">
                <a:solidFill>
                  <a:srgbClr val="0070C0"/>
                </a:solidFill>
              </a:rPr>
              <a:t>や、</a:t>
            </a:r>
            <a:r>
              <a:rPr lang="en-US" altLang="ja-JP" b="1" dirty="0" smtClean="0">
                <a:solidFill>
                  <a:srgbClr val="0070C0"/>
                </a:solidFill>
              </a:rPr>
              <a:t>median( )</a:t>
            </a:r>
            <a:r>
              <a:rPr lang="ja-JP" altLang="en-US" b="1" dirty="0">
                <a:solidFill>
                  <a:srgbClr val="0070C0"/>
                </a:solidFill>
              </a:rPr>
              <a:t> </a:t>
            </a:r>
            <a:r>
              <a:rPr lang="ja-JP" altLang="en-US" b="1" dirty="0" smtClean="0">
                <a:solidFill>
                  <a:srgbClr val="0070C0"/>
                </a:solidFill>
              </a:rPr>
              <a:t>や </a:t>
            </a:r>
            <a:r>
              <a:rPr lang="en-US" altLang="ja-JP" b="1" dirty="0" err="1" smtClean="0">
                <a:solidFill>
                  <a:srgbClr val="0070C0"/>
                </a:solidFill>
              </a:rPr>
              <a:t>std</a:t>
            </a:r>
            <a:r>
              <a:rPr lang="en-US" altLang="ja-JP" b="1" dirty="0" smtClean="0">
                <a:solidFill>
                  <a:srgbClr val="0070C0"/>
                </a:solidFill>
              </a:rPr>
              <a:t>( ) </a:t>
            </a:r>
            <a:r>
              <a:rPr lang="ja-JP" altLang="en-US" b="1" dirty="0" smtClean="0">
                <a:solidFill>
                  <a:srgbClr val="0070C0"/>
                </a:solidFill>
              </a:rPr>
              <a:t>などを利用できる。</a:t>
            </a:r>
            <a:endParaRPr lang="en-US" altLang="ja-JP" b="1" dirty="0" smtClean="0">
              <a:solidFill>
                <a:srgbClr val="0070C0"/>
              </a:solidFill>
            </a:endParaRPr>
          </a:p>
        </p:txBody>
      </p:sp>
      <p:sp>
        <p:nvSpPr>
          <p:cNvPr id="3" name="テキスト ボックス 2"/>
          <p:cNvSpPr txBox="1"/>
          <p:nvPr/>
        </p:nvSpPr>
        <p:spPr>
          <a:xfrm>
            <a:off x="632089" y="2762448"/>
            <a:ext cx="7873214" cy="2339102"/>
          </a:xfrm>
          <a:prstGeom prst="rect">
            <a:avLst/>
          </a:prstGeom>
          <a:solidFill>
            <a:schemeClr val="accent4">
              <a:lumMod val="20000"/>
              <a:lumOff val="80000"/>
            </a:schemeClr>
          </a:solidFill>
        </p:spPr>
        <p:txBody>
          <a:bodyPr wrap="square" rtlCol="0">
            <a:spAutoFit/>
          </a:bodyPr>
          <a:lstStyle/>
          <a:p>
            <a:r>
              <a:rPr lang="ja-JP" altLang="en-US" sz="2000" b="1" dirty="0"/>
              <a:t>クロス</a:t>
            </a:r>
            <a:r>
              <a:rPr lang="ja-JP" altLang="en-US" sz="2000" b="1" dirty="0" smtClean="0"/>
              <a:t>集計</a:t>
            </a:r>
            <a:endParaRPr kumimoji="1" lang="en-US" altLang="ja-JP" sz="2000" b="1" dirty="0" smtClean="0"/>
          </a:p>
          <a:p>
            <a:endParaRPr lang="en-US" altLang="ja-JP" dirty="0"/>
          </a:p>
          <a:p>
            <a:r>
              <a:rPr lang="en-US" altLang="ja-JP" b="1" dirty="0" err="1" smtClean="0">
                <a:solidFill>
                  <a:srgbClr val="0070C0"/>
                </a:solidFill>
              </a:rPr>
              <a:t>pd</a:t>
            </a:r>
            <a:r>
              <a:rPr lang="en-US" altLang="ja-JP" b="1" dirty="0" smtClean="0">
                <a:solidFill>
                  <a:srgbClr val="0070C0"/>
                </a:solidFill>
              </a:rPr>
              <a:t> . </a:t>
            </a:r>
            <a:r>
              <a:rPr lang="en-US" altLang="ja-JP" b="1" dirty="0" err="1" smtClean="0">
                <a:solidFill>
                  <a:srgbClr val="0070C0"/>
                </a:solidFill>
              </a:rPr>
              <a:t>pivot_table</a:t>
            </a:r>
            <a:r>
              <a:rPr lang="en-US" altLang="ja-JP" b="1" dirty="0" smtClean="0">
                <a:solidFill>
                  <a:srgbClr val="0070C0"/>
                </a:solidFill>
              </a:rPr>
              <a:t>( </a:t>
            </a:r>
            <a:r>
              <a:rPr lang="en-US" altLang="ja-JP" b="1" dirty="0" err="1" smtClean="0">
                <a:solidFill>
                  <a:srgbClr val="0070C0"/>
                </a:solidFill>
              </a:rPr>
              <a:t>df</a:t>
            </a:r>
            <a:r>
              <a:rPr lang="en-US" altLang="ja-JP" b="1" dirty="0" smtClean="0">
                <a:solidFill>
                  <a:srgbClr val="0070C0"/>
                </a:solidFill>
              </a:rPr>
              <a:t>, index = ‘</a:t>
            </a:r>
            <a:r>
              <a:rPr lang="ja-JP" altLang="en-US" b="1" dirty="0" smtClean="0">
                <a:solidFill>
                  <a:srgbClr val="0070C0"/>
                </a:solidFill>
              </a:rPr>
              <a:t>基準列１</a:t>
            </a:r>
            <a:r>
              <a:rPr lang="en-US" altLang="ja-JP" b="1" dirty="0" smtClean="0">
                <a:solidFill>
                  <a:srgbClr val="0070C0"/>
                </a:solidFill>
              </a:rPr>
              <a:t>’,</a:t>
            </a:r>
          </a:p>
          <a:p>
            <a:r>
              <a:rPr lang="en-US" altLang="ja-JP" b="1" dirty="0">
                <a:solidFill>
                  <a:srgbClr val="0070C0"/>
                </a:solidFill>
              </a:rPr>
              <a:t> </a:t>
            </a:r>
            <a:r>
              <a:rPr lang="en-US" altLang="ja-JP" b="1" dirty="0" smtClean="0">
                <a:solidFill>
                  <a:srgbClr val="0070C0"/>
                </a:solidFill>
              </a:rPr>
              <a:t>          columns = ‘</a:t>
            </a:r>
            <a:r>
              <a:rPr lang="ja-JP" altLang="en-US" b="1" dirty="0" smtClean="0">
                <a:solidFill>
                  <a:srgbClr val="0070C0"/>
                </a:solidFill>
              </a:rPr>
              <a:t>基準列２</a:t>
            </a:r>
            <a:r>
              <a:rPr lang="en-US" altLang="ja-JP" b="1" dirty="0" smtClean="0">
                <a:solidFill>
                  <a:srgbClr val="0070C0"/>
                </a:solidFill>
              </a:rPr>
              <a:t>’,  values = ‘</a:t>
            </a:r>
            <a:r>
              <a:rPr lang="ja-JP" altLang="en-US" b="1" dirty="0" smtClean="0">
                <a:solidFill>
                  <a:srgbClr val="0070C0"/>
                </a:solidFill>
              </a:rPr>
              <a:t>集計列</a:t>
            </a:r>
            <a:r>
              <a:rPr lang="en-US" altLang="ja-JP" b="1" dirty="0" smtClean="0">
                <a:solidFill>
                  <a:srgbClr val="0070C0"/>
                </a:solidFill>
              </a:rPr>
              <a:t>’,</a:t>
            </a:r>
          </a:p>
          <a:p>
            <a:r>
              <a:rPr lang="en-US" altLang="ja-JP" b="1" dirty="0">
                <a:solidFill>
                  <a:srgbClr val="0070C0"/>
                </a:solidFill>
              </a:rPr>
              <a:t> </a:t>
            </a:r>
            <a:r>
              <a:rPr lang="en-US" altLang="ja-JP" b="1" dirty="0" smtClean="0">
                <a:solidFill>
                  <a:srgbClr val="0070C0"/>
                </a:solidFill>
              </a:rPr>
              <a:t>          </a:t>
            </a:r>
            <a:r>
              <a:rPr lang="en-US" altLang="ja-JP" b="1" dirty="0" err="1" smtClean="0">
                <a:solidFill>
                  <a:srgbClr val="0070C0"/>
                </a:solidFill>
              </a:rPr>
              <a:t>aggfunc</a:t>
            </a:r>
            <a:r>
              <a:rPr lang="en-US" altLang="ja-JP" b="1" dirty="0" smtClean="0">
                <a:solidFill>
                  <a:srgbClr val="0070C0"/>
                </a:solidFill>
              </a:rPr>
              <a:t> = </a:t>
            </a:r>
            <a:r>
              <a:rPr lang="ja-JP" altLang="en-US" b="1" dirty="0" smtClean="0">
                <a:solidFill>
                  <a:srgbClr val="0070C0"/>
                </a:solidFill>
              </a:rPr>
              <a:t>集計関数名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 </a:t>
            </a:r>
            <a:r>
              <a:rPr lang="ja-JP" altLang="en-US" b="1" dirty="0" smtClean="0">
                <a:solidFill>
                  <a:srgbClr val="0070C0"/>
                </a:solidFill>
              </a:rPr>
              <a:t>基準列１を縦軸、基準列２を横軸として集計する。</a:t>
            </a:r>
            <a:endParaRPr lang="en-US" altLang="ja-JP" b="1" dirty="0" smtClean="0">
              <a:solidFill>
                <a:srgbClr val="0070C0"/>
              </a:solidFill>
            </a:endParaRPr>
          </a:p>
          <a:p>
            <a:r>
              <a:rPr lang="en-US" altLang="ja-JP" b="1" dirty="0" smtClean="0">
                <a:solidFill>
                  <a:srgbClr val="0070C0"/>
                </a:solidFill>
              </a:rPr>
              <a:t>※ </a:t>
            </a:r>
            <a:r>
              <a:rPr lang="en-US" altLang="ja-JP" b="1" dirty="0" err="1" smtClean="0">
                <a:solidFill>
                  <a:srgbClr val="0070C0"/>
                </a:solidFill>
              </a:rPr>
              <a:t>aggfunc</a:t>
            </a:r>
            <a:r>
              <a:rPr lang="en-US" altLang="ja-JP" b="1" dirty="0" smtClean="0">
                <a:solidFill>
                  <a:srgbClr val="0070C0"/>
                </a:solidFill>
              </a:rPr>
              <a:t> </a:t>
            </a:r>
            <a:r>
              <a:rPr lang="ja-JP" altLang="en-US" b="1" dirty="0" smtClean="0">
                <a:solidFill>
                  <a:srgbClr val="0070C0"/>
                </a:solidFill>
              </a:rPr>
              <a:t>を指定しないとデフォルトで平均値が計算される。</a:t>
            </a:r>
            <a:endParaRPr lang="en-US" altLang="ja-JP" b="1" dirty="0" smtClean="0">
              <a:solidFill>
                <a:srgbClr val="0070C0"/>
              </a:solidFill>
            </a:endParaRPr>
          </a:p>
        </p:txBody>
      </p:sp>
      <p:sp>
        <p:nvSpPr>
          <p:cNvPr id="4" name="正方形/長方形 3"/>
          <p:cNvSpPr/>
          <p:nvPr/>
        </p:nvSpPr>
        <p:spPr>
          <a:xfrm>
            <a:off x="632089" y="1153281"/>
            <a:ext cx="3965790"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32089" y="3327135"/>
            <a:ext cx="5371896" cy="925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P259</a:t>
            </a:r>
            <a:endParaRPr kumimoji="1" lang="ja-JP" altLang="en-US" b="1" dirty="0"/>
          </a:p>
        </p:txBody>
      </p:sp>
    </p:spTree>
    <p:extLst>
      <p:ext uri="{BB962C8B-B14F-4D97-AF65-F5344CB8AC3E}">
        <p14:creationId xmlns:p14="http://schemas.microsoft.com/office/powerpoint/2010/main" val="275431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51582" y="1003668"/>
            <a:ext cx="8631984" cy="563231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Age</a:t>
            </a:r>
            <a:r>
              <a:rPr lang="ja-JP" altLang="en-US" b="1">
                <a:solidFill>
                  <a:srgbClr val="008000"/>
                </a:solidFill>
                <a:latin typeface="Courier New" panose="02070309020205020404" pitchFamily="49" charset="0"/>
              </a:rPr>
              <a:t>列の欠損値行を抜き出すのに必要（欠損だと</a:t>
            </a:r>
            <a:r>
              <a:rPr lang="en-US" altLang="ja-JP" b="1">
                <a:solidFill>
                  <a:srgbClr val="008000"/>
                </a:solidFill>
                <a:latin typeface="Courier New" panose="02070309020205020404" pitchFamily="49" charset="0"/>
              </a:rPr>
              <a:t>True)</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is_null = df2[</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].isnull()</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Pclass 1</a:t>
            </a:r>
            <a:r>
              <a:rPr lang="ja-JP" altLang="en-US" b="1">
                <a:solidFill>
                  <a:srgbClr val="008000"/>
                </a:solidFill>
                <a:latin typeface="Courier New" panose="02070309020205020404" pitchFamily="49" charset="0"/>
              </a:rPr>
              <a:t>　に関する埋め込み</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43</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35</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Pclass 2</a:t>
            </a:r>
            <a:r>
              <a:rPr lang="ja-JP" altLang="en-US" b="1">
                <a:solidFill>
                  <a:srgbClr val="008000"/>
                </a:solidFill>
                <a:latin typeface="Courier New" panose="02070309020205020404" pitchFamily="49" charset="0"/>
              </a:rPr>
              <a:t>　に関する埋め込み</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33</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25</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Pclass 3</a:t>
            </a:r>
            <a:r>
              <a:rPr lang="ja-JP" altLang="en-US" b="1">
                <a:solidFill>
                  <a:srgbClr val="008000"/>
                </a:solidFill>
                <a:latin typeface="Courier New" panose="02070309020205020404" pitchFamily="49" charset="0"/>
              </a:rPr>
              <a:t>　に関する埋め込み</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26</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df2.loc[(df2[</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 &amp;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&amp;(is_null),</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20</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851582" y="634336"/>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7-17 </a:t>
            </a:r>
            <a:r>
              <a:rPr lang="en-US" altLang="ja-JP" b="1" dirty="0" err="1" smtClean="0">
                <a:solidFill>
                  <a:srgbClr val="000000"/>
                </a:solidFill>
                <a:latin typeface="Courier New" panose="02070309020205020404" pitchFamily="49" charset="0"/>
              </a:rPr>
              <a:t>loc</a:t>
            </a:r>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機能で </a:t>
            </a:r>
            <a:r>
              <a:rPr lang="en-US" altLang="ja-JP" b="1" dirty="0" smtClean="0">
                <a:solidFill>
                  <a:srgbClr val="000000"/>
                </a:solidFill>
                <a:latin typeface="Courier New" panose="02070309020205020404" pitchFamily="49" charset="0"/>
              </a:rPr>
              <a:t>Age </a:t>
            </a:r>
            <a:r>
              <a:rPr lang="ja-JP" altLang="en-US" b="1" dirty="0" smtClean="0">
                <a:solidFill>
                  <a:srgbClr val="000000"/>
                </a:solidFill>
                <a:latin typeface="Courier New" panose="02070309020205020404" pitchFamily="49" charset="0"/>
              </a:rPr>
              <a:t>列の欠損値を穴埋めする</a:t>
            </a:r>
            <a:endParaRPr lang="en-US" altLang="ja-JP" b="1" dirty="0">
              <a:solidFill>
                <a:srgbClr val="000000"/>
              </a:solidFill>
              <a:latin typeface="Courier New" panose="02070309020205020404" pitchFamily="49" charset="0"/>
            </a:endParaRPr>
          </a:p>
        </p:txBody>
      </p:sp>
      <p:sp>
        <p:nvSpPr>
          <p:cNvPr id="4" name="ホームベース 3"/>
          <p:cNvSpPr/>
          <p:nvPr/>
        </p:nvSpPr>
        <p:spPr>
          <a:xfrm>
            <a:off x="428888" y="14908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７．４．５</a:t>
            </a:r>
            <a:endParaRPr kumimoji="1" lang="ja-JP" altLang="en-US" b="1" dirty="0"/>
          </a:p>
        </p:txBody>
      </p:sp>
      <p:sp>
        <p:nvSpPr>
          <p:cNvPr id="5" name="山形 4"/>
          <p:cNvSpPr/>
          <p:nvPr/>
        </p:nvSpPr>
        <p:spPr>
          <a:xfrm>
            <a:off x="1768156" y="14908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欠損値を明示的に補完</a:t>
            </a:r>
            <a:endParaRPr kumimoji="1" lang="ja-JP" altLang="en-US" b="1" dirty="0">
              <a:solidFill>
                <a:schemeClr val="bg1"/>
              </a:solidFill>
            </a:endParaRPr>
          </a:p>
        </p:txBody>
      </p:sp>
      <p:sp>
        <p:nvSpPr>
          <p:cNvPr id="6" name="山形 5"/>
          <p:cNvSpPr/>
          <p:nvPr/>
        </p:nvSpPr>
        <p:spPr>
          <a:xfrm>
            <a:off x="5679756" y="14908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P259</a:t>
            </a:r>
            <a:r>
              <a:rPr kumimoji="1" lang="ja-JP" altLang="en-US" b="1" smtClean="0">
                <a:solidFill>
                  <a:schemeClr val="bg1"/>
                </a:solidFill>
              </a:rPr>
              <a:t>～</a:t>
            </a:r>
            <a:r>
              <a:rPr kumimoji="1" lang="en-US" altLang="ja-JP" b="1" smtClean="0">
                <a:solidFill>
                  <a:schemeClr val="bg1"/>
                </a:solidFill>
              </a:rPr>
              <a:t>P262</a:t>
            </a:r>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P259</a:t>
            </a:r>
            <a:endParaRPr kumimoji="1" lang="ja-JP" altLang="en-US" b="1" dirty="0"/>
          </a:p>
        </p:txBody>
      </p:sp>
    </p:spTree>
    <p:extLst>
      <p:ext uri="{BB962C8B-B14F-4D97-AF65-F5344CB8AC3E}">
        <p14:creationId xmlns:p14="http://schemas.microsoft.com/office/powerpoint/2010/main" val="380355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43286"/>
            <a:ext cx="8631984" cy="2585323"/>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特徴量として利用する列のリスト</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col = [</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'SibSp'</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'Parch'</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'Fare'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x = df2[col]</a:t>
            </a:r>
          </a:p>
          <a:p>
            <a:r>
              <a:rPr lang="en-US" altLang="ja-JP" b="1">
                <a:solidFill>
                  <a:srgbClr val="000000"/>
                </a:solidFill>
                <a:latin typeface="Courier New" panose="02070309020205020404" pitchFamily="49" charset="0"/>
              </a:rPr>
              <a:t>t =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AF00DB"/>
                </a:solidFill>
                <a:latin typeface="Courier New" panose="02070309020205020404" pitchFamily="49" charset="0"/>
              </a:rPr>
              <a:t>for</a:t>
            </a:r>
            <a:r>
              <a:rPr lang="en-US" altLang="ja-JP" b="1">
                <a:solidFill>
                  <a:srgbClr val="000000"/>
                </a:solidFill>
                <a:latin typeface="Courier New" panose="02070309020205020404" pitchFamily="49" charset="0"/>
              </a:rPr>
              <a:t> j </a:t>
            </a:r>
            <a:r>
              <a:rPr lang="en-US" altLang="ja-JP" b="1">
                <a:solidFill>
                  <a:srgbClr val="0000FF"/>
                </a:solidFill>
                <a:latin typeface="Courier New" panose="02070309020205020404" pitchFamily="49" charset="0"/>
              </a:rPr>
              <a:t>in</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range</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15</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j</a:t>
            </a:r>
            <a:r>
              <a:rPr lang="ja-JP" altLang="en-US" b="1">
                <a:solidFill>
                  <a:srgbClr val="008000"/>
                </a:solidFill>
                <a:latin typeface="Courier New" panose="02070309020205020404" pitchFamily="49" charset="0"/>
              </a:rPr>
              <a:t>は木の深さ</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s1,s2,m = learn(x,t,depth = j)</a:t>
            </a:r>
          </a:p>
          <a:p>
            <a:r>
              <a:rPr lang="en-US" altLang="ja-JP" b="1">
                <a:solidFill>
                  <a:srgbClr val="000000"/>
                </a:solidFill>
                <a:latin typeface="Courier New" panose="02070309020205020404" pitchFamily="49" charset="0"/>
              </a:rPr>
              <a:t>    sentence=</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深さ</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訓練データの精度</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テストデータの精度</a:t>
            </a:r>
            <a:r>
              <a:rPr lang="en-US" altLang="ja-JP" b="1">
                <a:solidFill>
                  <a:srgbClr val="A31515"/>
                </a:solidFill>
                <a:latin typeface="Courier New" panose="02070309020205020404" pitchFamily="49" charset="0"/>
              </a:rPr>
              <a:t>{}'</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(sentence.</a:t>
            </a:r>
            <a:r>
              <a:rPr lang="en-US" altLang="ja-JP" b="1">
                <a:solidFill>
                  <a:srgbClr val="795E26"/>
                </a:solidFill>
                <a:latin typeface="Courier New" panose="02070309020205020404" pitchFamily="49" charset="0"/>
              </a:rPr>
              <a:t>format</a:t>
            </a:r>
            <a:r>
              <a:rPr lang="en-US" altLang="ja-JP" b="1">
                <a:solidFill>
                  <a:srgbClr val="000000"/>
                </a:solidFill>
                <a:latin typeface="Courier New" panose="02070309020205020404" pitchFamily="49" charset="0"/>
              </a:rPr>
              <a:t>(j,s1,s2))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739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7-18 learn</a:t>
            </a:r>
            <a:r>
              <a:rPr lang="ja-JP" altLang="en-US" b="1" dirty="0" smtClean="0">
                <a:solidFill>
                  <a:srgbClr val="000000"/>
                </a:solidFill>
                <a:latin typeface="Courier New" panose="02070309020205020404" pitchFamily="49" charset="0"/>
              </a:rPr>
              <a:t>関数を使ってモデルに再学習させる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2067072" y="3701505"/>
            <a:ext cx="4324926" cy="2769008"/>
          </a:xfrm>
          <a:prstGeom prst="rect">
            <a:avLst/>
          </a:prstGeom>
        </p:spPr>
      </p:pic>
      <p:sp>
        <p:nvSpPr>
          <p:cNvPr id="5" name="正方形/長方形 4"/>
          <p:cNvSpPr/>
          <p:nvPr/>
        </p:nvSpPr>
        <p:spPr>
          <a:xfrm>
            <a:off x="428888" y="370150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正方形/長方形 5"/>
          <p:cNvSpPr/>
          <p:nvPr/>
        </p:nvSpPr>
        <p:spPr>
          <a:xfrm>
            <a:off x="2067072" y="4692769"/>
            <a:ext cx="4152573" cy="185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P261</a:t>
            </a:r>
            <a:endParaRPr kumimoji="1" lang="ja-JP" altLang="en-US" b="1" dirty="0"/>
          </a:p>
        </p:txBody>
      </p:sp>
    </p:spTree>
    <p:extLst>
      <p:ext uri="{BB962C8B-B14F-4D97-AF65-F5344CB8AC3E}">
        <p14:creationId xmlns:p14="http://schemas.microsoft.com/office/powerpoint/2010/main" val="472287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カギ線コネクタ 1"/>
          <p:cNvCxnSpPr/>
          <p:nvPr/>
        </p:nvCxnSpPr>
        <p:spPr>
          <a:xfrm>
            <a:off x="1426412" y="889218"/>
            <a:ext cx="4498109" cy="2937163"/>
          </a:xfrm>
          <a:prstGeom prst="bentConnector3">
            <a:avLst>
              <a:gd name="adj1" fmla="val -3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28888" y="889218"/>
            <a:ext cx="1736436" cy="369332"/>
          </a:xfrm>
          <a:prstGeom prst="rect">
            <a:avLst/>
          </a:prstGeom>
          <a:noFill/>
        </p:spPr>
        <p:txBody>
          <a:bodyPr wrap="square" rtlCol="0">
            <a:spAutoFit/>
          </a:bodyPr>
          <a:lstStyle/>
          <a:p>
            <a:r>
              <a:rPr lang="ja-JP" altLang="en-US" b="1" dirty="0" smtClean="0"/>
              <a:t>生存</a:t>
            </a:r>
            <a:r>
              <a:rPr lang="ja-JP" altLang="en-US" b="1" dirty="0"/>
              <a:t>率</a:t>
            </a:r>
            <a:endParaRPr kumimoji="1" lang="ja-JP" altLang="en-US" b="1" dirty="0"/>
          </a:p>
        </p:txBody>
      </p:sp>
      <p:sp>
        <p:nvSpPr>
          <p:cNvPr id="6" name="テキスト ボックス 5"/>
          <p:cNvSpPr txBox="1"/>
          <p:nvPr/>
        </p:nvSpPr>
        <p:spPr>
          <a:xfrm>
            <a:off x="1939030" y="4015727"/>
            <a:ext cx="1736436" cy="369332"/>
          </a:xfrm>
          <a:prstGeom prst="rect">
            <a:avLst/>
          </a:prstGeom>
          <a:noFill/>
        </p:spPr>
        <p:txBody>
          <a:bodyPr wrap="square" rtlCol="0">
            <a:spAutoFit/>
          </a:bodyPr>
          <a:lstStyle/>
          <a:p>
            <a:r>
              <a:rPr kumimoji="1" lang="en-US" altLang="ja-JP" b="1" dirty="0" err="1" smtClean="0"/>
              <a:t>fmale</a:t>
            </a:r>
            <a:endParaRPr kumimoji="1" lang="ja-JP" altLang="en-US" b="1" dirty="0"/>
          </a:p>
        </p:txBody>
      </p:sp>
      <p:sp>
        <p:nvSpPr>
          <p:cNvPr id="7" name="テキスト ボックス 6"/>
          <p:cNvSpPr txBox="1"/>
          <p:nvPr/>
        </p:nvSpPr>
        <p:spPr>
          <a:xfrm>
            <a:off x="4248119" y="4006613"/>
            <a:ext cx="1736436" cy="369332"/>
          </a:xfrm>
          <a:prstGeom prst="rect">
            <a:avLst/>
          </a:prstGeom>
          <a:noFill/>
        </p:spPr>
        <p:txBody>
          <a:bodyPr wrap="square" rtlCol="0">
            <a:spAutoFit/>
          </a:bodyPr>
          <a:lstStyle/>
          <a:p>
            <a:r>
              <a:rPr kumimoji="1" lang="en-US" altLang="ja-JP" b="1" dirty="0" smtClean="0"/>
              <a:t>male</a:t>
            </a:r>
            <a:endParaRPr kumimoji="1" lang="ja-JP" altLang="en-US" b="1" dirty="0"/>
          </a:p>
        </p:txBody>
      </p:sp>
      <p:sp>
        <p:nvSpPr>
          <p:cNvPr id="8" name="正方形/長方形 7"/>
          <p:cNvSpPr/>
          <p:nvPr/>
        </p:nvSpPr>
        <p:spPr>
          <a:xfrm>
            <a:off x="1883613" y="1073884"/>
            <a:ext cx="1117600" cy="272472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98737" y="1905217"/>
            <a:ext cx="1117600" cy="189345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ホームベース 9"/>
          <p:cNvSpPr/>
          <p:nvPr/>
        </p:nvSpPr>
        <p:spPr>
          <a:xfrm>
            <a:off x="428888" y="14908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a:t>
            </a:r>
            <a:r>
              <a:rPr lang="ja-JP" altLang="en-US" b="1"/>
              <a:t>６</a:t>
            </a:r>
            <a:endParaRPr kumimoji="1" lang="ja-JP" altLang="en-US" b="1" dirty="0"/>
          </a:p>
        </p:txBody>
      </p:sp>
      <p:sp>
        <p:nvSpPr>
          <p:cNvPr id="11" name="山形 10"/>
          <p:cNvSpPr/>
          <p:nvPr/>
        </p:nvSpPr>
        <p:spPr>
          <a:xfrm>
            <a:off x="1768156" y="14908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ダミー変数化</a:t>
            </a:r>
            <a:endParaRPr kumimoji="1" lang="ja-JP" altLang="en-US" b="1" dirty="0">
              <a:solidFill>
                <a:schemeClr val="bg1"/>
              </a:solidFill>
            </a:endParaRPr>
          </a:p>
        </p:txBody>
      </p:sp>
      <p:sp>
        <p:nvSpPr>
          <p:cNvPr id="12" name="山形 11"/>
          <p:cNvSpPr/>
          <p:nvPr/>
        </p:nvSpPr>
        <p:spPr>
          <a:xfrm>
            <a:off x="5679756" y="14908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P262</a:t>
            </a:r>
            <a:r>
              <a:rPr kumimoji="1" lang="ja-JP" altLang="en-US" b="1" smtClean="0">
                <a:solidFill>
                  <a:schemeClr val="bg1"/>
                </a:solidFill>
              </a:rPr>
              <a:t>～</a:t>
            </a:r>
            <a:r>
              <a:rPr kumimoji="1" lang="en-US" altLang="ja-JP" b="1" smtClean="0">
                <a:solidFill>
                  <a:schemeClr val="bg1"/>
                </a:solidFill>
              </a:rPr>
              <a:t>P270</a:t>
            </a:r>
          </a:p>
        </p:txBody>
      </p:sp>
      <p:sp>
        <p:nvSpPr>
          <p:cNvPr id="14" name="正方形/長方形 13"/>
          <p:cNvSpPr/>
          <p:nvPr/>
        </p:nvSpPr>
        <p:spPr>
          <a:xfrm>
            <a:off x="1768156" y="3972695"/>
            <a:ext cx="3201638" cy="437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32405" y="4999276"/>
            <a:ext cx="8631984" cy="923330"/>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性別ごとの各列の平均値を集計。戻り値はデータフレーム</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sex = df2.groupby(</a:t>
            </a:r>
            <a:r>
              <a:rPr lang="en-US" altLang="ja-JP" b="1">
                <a:solidFill>
                  <a:srgbClr val="A31515"/>
                </a:solidFill>
                <a:latin typeface="Courier New" panose="02070309020205020404" pitchFamily="49" charset="0"/>
              </a:rPr>
              <a:t>'Sex'</a:t>
            </a:r>
            <a:r>
              <a:rPr lang="en-US" altLang="ja-JP" b="1">
                <a:solidFill>
                  <a:srgbClr val="000000"/>
                </a:solidFill>
                <a:latin typeface="Courier New" panose="02070309020205020404" pitchFamily="49" charset="0"/>
              </a:rPr>
              <a:t>).mean()</a:t>
            </a:r>
          </a:p>
          <a:p>
            <a:r>
              <a:rPr lang="en-US" altLang="ja-JP" b="1">
                <a:solidFill>
                  <a:srgbClr val="000000"/>
                </a:solidFill>
                <a:latin typeface="Courier New" panose="02070309020205020404" pitchFamily="49" charset="0"/>
              </a:rPr>
              <a:t>sex[</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16" name="正方形/長方形 15"/>
          <p:cNvSpPr/>
          <p:nvPr/>
        </p:nvSpPr>
        <p:spPr>
          <a:xfrm>
            <a:off x="532405" y="462994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7-19 </a:t>
            </a:r>
            <a:r>
              <a:rPr lang="en-US" altLang="ja-JP" b="1" dirty="0" err="1" smtClean="0">
                <a:solidFill>
                  <a:srgbClr val="000000"/>
                </a:solidFill>
                <a:latin typeface="Courier New" panose="02070309020205020404" pitchFamily="49" charset="0"/>
              </a:rPr>
              <a:t>groupby</a:t>
            </a:r>
            <a:r>
              <a:rPr lang="ja-JP" altLang="en-US" b="1" dirty="0" smtClean="0">
                <a:solidFill>
                  <a:srgbClr val="000000"/>
                </a:solidFill>
                <a:latin typeface="Courier New" panose="02070309020205020404" pitchFamily="49" charset="0"/>
              </a:rPr>
              <a:t>メソッドを使って平均値を求める</a:t>
            </a:r>
            <a:endParaRPr lang="en-US" altLang="ja-JP" b="1" dirty="0">
              <a:solidFill>
                <a:srgbClr val="000000"/>
              </a:solidFill>
              <a:latin typeface="Courier New" panose="02070309020205020404" pitchFamily="49" charset="0"/>
            </a:endParaRPr>
          </a:p>
        </p:txBody>
      </p:sp>
      <p:pic>
        <p:nvPicPr>
          <p:cNvPr id="17" name="図 16"/>
          <p:cNvPicPr>
            <a:picLocks noChangeAspect="1"/>
          </p:cNvPicPr>
          <p:nvPr/>
        </p:nvPicPr>
        <p:blipFill>
          <a:blip r:embed="rId2"/>
          <a:stretch>
            <a:fillRect/>
          </a:stretch>
        </p:blipFill>
        <p:spPr>
          <a:xfrm>
            <a:off x="7427343" y="5380981"/>
            <a:ext cx="3712450" cy="1249920"/>
          </a:xfrm>
          <a:prstGeom prst="rect">
            <a:avLst/>
          </a:prstGeom>
        </p:spPr>
      </p:pic>
      <p:sp>
        <p:nvSpPr>
          <p:cNvPr id="18" name="正方形/長方形 17"/>
          <p:cNvSpPr/>
          <p:nvPr/>
        </p:nvSpPr>
        <p:spPr>
          <a:xfrm>
            <a:off x="6984963" y="505007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4" name="正方形/長方形 3"/>
          <p:cNvSpPr/>
          <p:nvPr/>
        </p:nvSpPr>
        <p:spPr>
          <a:xfrm>
            <a:off x="7733519" y="3872164"/>
            <a:ext cx="3381555" cy="664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性別が分類に影響している</a:t>
            </a:r>
            <a:endParaRPr lang="en-US" altLang="ja-JP" b="1" dirty="0">
              <a:solidFill>
                <a:schemeClr val="tx1"/>
              </a:solidFill>
            </a:endParaRPr>
          </a:p>
        </p:txBody>
      </p:sp>
      <p:sp>
        <p:nvSpPr>
          <p:cNvPr id="5" name="右矢印 4"/>
          <p:cNvSpPr/>
          <p:nvPr/>
        </p:nvSpPr>
        <p:spPr>
          <a:xfrm flipH="1">
            <a:off x="5103442" y="4106975"/>
            <a:ext cx="2496429" cy="184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rot="1986258">
            <a:off x="9206245" y="4373549"/>
            <a:ext cx="359876" cy="1352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P262</a:t>
            </a:r>
            <a:endParaRPr kumimoji="1" lang="ja-JP" altLang="en-US" b="1" dirty="0"/>
          </a:p>
        </p:txBody>
      </p:sp>
    </p:spTree>
    <p:extLst>
      <p:ext uri="{BB962C8B-B14F-4D97-AF65-F5344CB8AC3E}">
        <p14:creationId xmlns:p14="http://schemas.microsoft.com/office/powerpoint/2010/main" val="3572101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43286"/>
            <a:ext cx="8631984"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sex[</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].plot(kind=</a:t>
            </a:r>
            <a:r>
              <a:rPr lang="en-US" altLang="ja-JP" b="1">
                <a:solidFill>
                  <a:srgbClr val="A31515"/>
                </a:solidFill>
                <a:latin typeface="Courier New" panose="02070309020205020404" pitchFamily="49" charset="0"/>
              </a:rPr>
              <a:t>'bar'</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739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7-20 plot</a:t>
            </a:r>
            <a:r>
              <a:rPr lang="ja-JP" altLang="en-US" b="1" dirty="0" smtClean="0">
                <a:solidFill>
                  <a:srgbClr val="000000"/>
                </a:solidFill>
                <a:latin typeface="Courier New" panose="02070309020205020404" pitchFamily="49" charset="0"/>
              </a:rPr>
              <a:t>メソッドで棒グラフを作成する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722186" y="2001487"/>
            <a:ext cx="5345532" cy="3829969"/>
          </a:xfrm>
          <a:prstGeom prst="rect">
            <a:avLst/>
          </a:prstGeom>
        </p:spPr>
      </p:pic>
      <p:sp>
        <p:nvSpPr>
          <p:cNvPr id="5" name="正方形/長方形 4"/>
          <p:cNvSpPr/>
          <p:nvPr/>
        </p:nvSpPr>
        <p:spPr>
          <a:xfrm>
            <a:off x="428888" y="149413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テキスト ボックス 5"/>
          <p:cNvSpPr txBox="1"/>
          <p:nvPr/>
        </p:nvSpPr>
        <p:spPr>
          <a:xfrm>
            <a:off x="5557772" y="2864658"/>
            <a:ext cx="5052719" cy="1508105"/>
          </a:xfrm>
          <a:prstGeom prst="rect">
            <a:avLst/>
          </a:prstGeom>
          <a:solidFill>
            <a:schemeClr val="accent4">
              <a:lumMod val="20000"/>
              <a:lumOff val="80000"/>
            </a:schemeClr>
          </a:solidFill>
        </p:spPr>
        <p:txBody>
          <a:bodyPr wrap="square" rtlCol="0">
            <a:spAutoFit/>
          </a:bodyPr>
          <a:lstStyle/>
          <a:p>
            <a:r>
              <a:rPr lang="ja-JP" altLang="en-US" sz="2000" b="1" dirty="0"/>
              <a:t>棒グラフ</a:t>
            </a:r>
            <a:r>
              <a:rPr lang="ja-JP" altLang="en-US" sz="2000" b="1" dirty="0" smtClean="0"/>
              <a:t>の作成</a:t>
            </a:r>
            <a:endParaRPr kumimoji="1" lang="en-US" altLang="ja-JP" sz="2000" b="1" dirty="0" smtClean="0"/>
          </a:p>
          <a:p>
            <a:endParaRPr lang="en-US" altLang="ja-JP" dirty="0"/>
          </a:p>
          <a:p>
            <a:r>
              <a:rPr lang="en-US" altLang="ja-JP" b="1" dirty="0" err="1" smtClean="0">
                <a:solidFill>
                  <a:srgbClr val="0070C0"/>
                </a:solidFill>
              </a:rPr>
              <a:t>df</a:t>
            </a:r>
            <a:r>
              <a:rPr lang="en-US" altLang="ja-JP" b="1" dirty="0" smtClean="0">
                <a:solidFill>
                  <a:srgbClr val="0070C0"/>
                </a:solidFill>
              </a:rPr>
              <a:t> . plot( kind = ‘bar’ )</a:t>
            </a:r>
          </a:p>
          <a:p>
            <a:endParaRPr lang="en-US" altLang="ja-JP" b="1" dirty="0">
              <a:solidFill>
                <a:srgbClr val="0070C0"/>
              </a:solidFill>
            </a:endParaRPr>
          </a:p>
          <a:p>
            <a:r>
              <a:rPr lang="en-US" altLang="ja-JP" b="1" dirty="0" smtClean="0">
                <a:solidFill>
                  <a:srgbClr val="0070C0"/>
                </a:solidFill>
              </a:rPr>
              <a:t>※ </a:t>
            </a:r>
            <a:r>
              <a:rPr lang="ja-JP" altLang="en-US" b="1" dirty="0" smtClean="0">
                <a:solidFill>
                  <a:srgbClr val="0070C0"/>
                </a:solidFill>
              </a:rPr>
              <a:t>シリーズ </a:t>
            </a:r>
            <a:r>
              <a:rPr lang="en-US" altLang="ja-JP" b="1" dirty="0" smtClean="0">
                <a:solidFill>
                  <a:srgbClr val="0070C0"/>
                </a:solidFill>
              </a:rPr>
              <a:t>. plot( kind = ‘bar’ ) </a:t>
            </a:r>
            <a:r>
              <a:rPr lang="ja-JP" altLang="en-US" b="1" dirty="0" smtClean="0">
                <a:solidFill>
                  <a:srgbClr val="0070C0"/>
                </a:solidFill>
              </a:rPr>
              <a:t>でも可。</a:t>
            </a:r>
            <a:endParaRPr lang="en-US" altLang="ja-JP" b="1" dirty="0" smtClean="0">
              <a:solidFill>
                <a:srgbClr val="0070C0"/>
              </a:solidFill>
            </a:endParaRPr>
          </a:p>
        </p:txBody>
      </p:sp>
      <p:sp>
        <p:nvSpPr>
          <p:cNvPr id="7" name="正方形/長方形 6"/>
          <p:cNvSpPr/>
          <p:nvPr/>
        </p:nvSpPr>
        <p:spPr>
          <a:xfrm>
            <a:off x="5557772" y="3439623"/>
            <a:ext cx="2602817"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925832" y="3989882"/>
            <a:ext cx="3200915"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P263</a:t>
            </a:r>
            <a:endParaRPr kumimoji="1" lang="ja-JP" altLang="en-US" b="1" dirty="0"/>
          </a:p>
        </p:txBody>
      </p:sp>
    </p:spTree>
    <p:extLst>
      <p:ext uri="{BB962C8B-B14F-4D97-AF65-F5344CB8AC3E}">
        <p14:creationId xmlns:p14="http://schemas.microsoft.com/office/powerpoint/2010/main" val="217546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43286"/>
            <a:ext cx="8631984" cy="203132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特徴量として利用する列のリスト</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col = [</a:t>
            </a:r>
            <a:r>
              <a:rPr lang="en-US" altLang="ja-JP" b="1">
                <a:solidFill>
                  <a:srgbClr val="A31515"/>
                </a:solidFill>
                <a:latin typeface="Courier New" panose="02070309020205020404" pitchFamily="49" charset="0"/>
              </a:rPr>
              <a:t>'Pclass'</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'Age'</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'SibSp'</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'Parch'</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'Fare'</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'Sex'</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x = df2[col]</a:t>
            </a:r>
          </a:p>
          <a:p>
            <a:r>
              <a:rPr lang="en-US" altLang="ja-JP" b="1">
                <a:solidFill>
                  <a:srgbClr val="000000"/>
                </a:solidFill>
                <a:latin typeface="Courier New" panose="02070309020205020404" pitchFamily="49" charset="0"/>
              </a:rPr>
              <a:t>t = df2[</a:t>
            </a:r>
            <a:r>
              <a:rPr lang="en-US" altLang="ja-JP" b="1">
                <a:solidFill>
                  <a:srgbClr val="A31515"/>
                </a:solidFill>
                <a:latin typeface="Courier New" panose="02070309020205020404" pitchFamily="49" charset="0"/>
              </a:rPr>
              <a:t>'Survived'</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train_score,test_score,model = learn(x,t)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学習</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28888" y="573954"/>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7-21 </a:t>
            </a:r>
            <a:r>
              <a:rPr lang="ja-JP" altLang="en-US" b="1" dirty="0" smtClean="0">
                <a:solidFill>
                  <a:srgbClr val="000000"/>
                </a:solidFill>
                <a:latin typeface="Courier New" panose="02070309020205020404" pitchFamily="49" charset="0"/>
              </a:rPr>
              <a:t>モデルの再学習を行う。</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428888" y="3343943"/>
            <a:ext cx="9855200" cy="3133646"/>
          </a:xfrm>
          <a:prstGeom prst="rect">
            <a:avLst/>
          </a:prstGeom>
        </p:spPr>
      </p:pic>
      <p:sp>
        <p:nvSpPr>
          <p:cNvPr id="5" name="正方形/長方形 4"/>
          <p:cNvSpPr/>
          <p:nvPr/>
        </p:nvSpPr>
        <p:spPr>
          <a:xfrm>
            <a:off x="428888" y="304688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P264</a:t>
            </a:r>
            <a:endParaRPr kumimoji="1" lang="ja-JP" altLang="en-US" b="1" dirty="0"/>
          </a:p>
        </p:txBody>
      </p:sp>
    </p:spTree>
    <p:extLst>
      <p:ext uri="{BB962C8B-B14F-4D97-AF65-F5344CB8AC3E}">
        <p14:creationId xmlns:p14="http://schemas.microsoft.com/office/powerpoint/2010/main" val="890743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74452" y="4245600"/>
            <a:ext cx="8631984"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male = pd.get_dummies(df2[</a:t>
            </a:r>
            <a:r>
              <a:rPr lang="en-US" altLang="ja-JP" b="1">
                <a:solidFill>
                  <a:srgbClr val="A31515"/>
                </a:solidFill>
                <a:latin typeface="Courier New" panose="02070309020205020404" pitchFamily="49" charset="0"/>
              </a:rPr>
              <a:t>'Sex'</a:t>
            </a:r>
            <a:r>
              <a:rPr lang="en-US" altLang="ja-JP" b="1">
                <a:solidFill>
                  <a:srgbClr val="000000"/>
                </a:solidFill>
                <a:latin typeface="Courier New" panose="02070309020205020404" pitchFamily="49" charset="0"/>
              </a:rPr>
              <a:t>],drop_first = </a:t>
            </a:r>
            <a:r>
              <a:rPr lang="en-US" altLang="ja-JP" b="1">
                <a:solidFill>
                  <a:srgbClr val="0000FF"/>
                </a:solidFill>
                <a:latin typeface="Courier New" panose="02070309020205020404" pitchFamily="49" charset="0"/>
              </a:rPr>
              <a:t>True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male</a:t>
            </a:r>
            <a:endParaRPr lang="en-US" altLang="ja-JP" b="1">
              <a:solidFill>
                <a:srgbClr val="000000"/>
              </a:solidFill>
              <a:effectLst/>
              <a:latin typeface="Courier New" panose="02070309020205020404" pitchFamily="49" charset="0"/>
            </a:endParaRPr>
          </a:p>
        </p:txBody>
      </p:sp>
      <p:sp>
        <p:nvSpPr>
          <p:cNvPr id="4" name="正方形/長方形 3"/>
          <p:cNvSpPr/>
          <p:nvPr/>
        </p:nvSpPr>
        <p:spPr>
          <a:xfrm>
            <a:off x="474452" y="3876268"/>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7-22 </a:t>
            </a:r>
            <a:r>
              <a:rPr lang="en-US" altLang="ja-JP" b="1" dirty="0" err="1" smtClean="0">
                <a:solidFill>
                  <a:srgbClr val="000000"/>
                </a:solidFill>
                <a:latin typeface="Courier New" panose="02070309020205020404" pitchFamily="49" charset="0"/>
              </a:rPr>
              <a:t>get_dummies</a:t>
            </a:r>
            <a:r>
              <a:rPr lang="ja-JP" altLang="en-US" b="1" dirty="0">
                <a:solidFill>
                  <a:srgbClr val="000000"/>
                </a:solidFill>
                <a:latin typeface="Courier New" panose="02070309020205020404" pitchFamily="49" charset="0"/>
              </a:rPr>
              <a:t>関数</a:t>
            </a:r>
            <a:r>
              <a:rPr lang="ja-JP" altLang="en-US" b="1" dirty="0" smtClean="0">
                <a:solidFill>
                  <a:srgbClr val="000000"/>
                </a:solidFill>
                <a:latin typeface="Courier New" panose="02070309020205020404" pitchFamily="49" charset="0"/>
              </a:rPr>
              <a:t>で文字列を数値に変換する。</a:t>
            </a:r>
            <a:endParaRPr lang="en-US" altLang="ja-JP" b="1" dirty="0">
              <a:solidFill>
                <a:srgbClr val="000000"/>
              </a:solidFill>
              <a:latin typeface="Courier New" panose="02070309020205020404" pitchFamily="49" charset="0"/>
            </a:endParaRPr>
          </a:p>
        </p:txBody>
      </p:sp>
      <p:pic>
        <p:nvPicPr>
          <p:cNvPr id="5" name="図 4"/>
          <p:cNvPicPr>
            <a:picLocks noChangeAspect="1"/>
          </p:cNvPicPr>
          <p:nvPr/>
        </p:nvPicPr>
        <p:blipFill>
          <a:blip r:embed="rId2"/>
          <a:stretch>
            <a:fillRect/>
          </a:stretch>
        </p:blipFill>
        <p:spPr>
          <a:xfrm>
            <a:off x="9540552" y="4245600"/>
            <a:ext cx="1320106" cy="2486549"/>
          </a:xfrm>
          <a:prstGeom prst="rect">
            <a:avLst/>
          </a:prstGeom>
        </p:spPr>
      </p:pic>
      <p:sp>
        <p:nvSpPr>
          <p:cNvPr id="2" name="テキスト ボックス 1"/>
          <p:cNvSpPr txBox="1"/>
          <p:nvPr/>
        </p:nvSpPr>
        <p:spPr>
          <a:xfrm>
            <a:off x="1293961" y="208144"/>
            <a:ext cx="5969479" cy="369332"/>
          </a:xfrm>
          <a:prstGeom prst="rect">
            <a:avLst/>
          </a:prstGeom>
          <a:solidFill>
            <a:schemeClr val="accent1">
              <a:lumMod val="20000"/>
              <a:lumOff val="80000"/>
            </a:schemeClr>
          </a:solidFill>
        </p:spPr>
        <p:txBody>
          <a:bodyPr wrap="square" rtlCol="0">
            <a:spAutoFit/>
          </a:bodyPr>
          <a:lstStyle/>
          <a:p>
            <a:r>
              <a:rPr kumimoji="1" lang="en-US" altLang="ja-JP" b="1" smtClean="0"/>
              <a:t>scikit-learn</a:t>
            </a:r>
            <a:r>
              <a:rPr kumimoji="1" lang="ja-JP" altLang="en-US" b="1" smtClean="0"/>
              <a:t>では特徴量には数値の列しか追加できない</a:t>
            </a:r>
            <a:endParaRPr kumimoji="1" lang="ja-JP" altLang="en-US" b="1"/>
          </a:p>
        </p:txBody>
      </p:sp>
      <p:sp>
        <p:nvSpPr>
          <p:cNvPr id="6" name="テキスト ボックス 5"/>
          <p:cNvSpPr txBox="1"/>
          <p:nvPr/>
        </p:nvSpPr>
        <p:spPr>
          <a:xfrm>
            <a:off x="1840523" y="787466"/>
            <a:ext cx="4876357" cy="369332"/>
          </a:xfrm>
          <a:prstGeom prst="rect">
            <a:avLst/>
          </a:prstGeom>
          <a:solidFill>
            <a:schemeClr val="accent1">
              <a:lumMod val="20000"/>
              <a:lumOff val="80000"/>
            </a:schemeClr>
          </a:solidFill>
        </p:spPr>
        <p:txBody>
          <a:bodyPr wrap="square" rtlCol="0">
            <a:spAutoFit/>
          </a:bodyPr>
          <a:lstStyle/>
          <a:p>
            <a:r>
              <a:rPr kumimoji="1" lang="ja-JP" altLang="en-US" b="1" smtClean="0"/>
              <a:t>値が文字列である列を特徴量に加えたいとき</a:t>
            </a:r>
            <a:endParaRPr kumimoji="1" lang="ja-JP" altLang="en-US" b="1"/>
          </a:p>
        </p:txBody>
      </p:sp>
      <p:sp>
        <p:nvSpPr>
          <p:cNvPr id="7" name="テキスト ボックス 6"/>
          <p:cNvSpPr txBox="1"/>
          <p:nvPr/>
        </p:nvSpPr>
        <p:spPr>
          <a:xfrm>
            <a:off x="474452" y="1366788"/>
            <a:ext cx="7617126" cy="369332"/>
          </a:xfrm>
          <a:prstGeom prst="rect">
            <a:avLst/>
          </a:prstGeom>
          <a:solidFill>
            <a:schemeClr val="accent1">
              <a:lumMod val="20000"/>
              <a:lumOff val="80000"/>
            </a:schemeClr>
          </a:solidFill>
        </p:spPr>
        <p:txBody>
          <a:bodyPr wrap="square" rtlCol="0">
            <a:spAutoFit/>
          </a:bodyPr>
          <a:lstStyle/>
          <a:p>
            <a:r>
              <a:rPr lang="ja-JP" altLang="en-US" b="1" smtClean="0"/>
              <a:t>文字列を数値に変換した新しい列を作成し、その列を特徴量に追加する</a:t>
            </a:r>
            <a:endParaRPr kumimoji="1" lang="en-US" altLang="ja-JP" b="1" smtClean="0"/>
          </a:p>
        </p:txBody>
      </p:sp>
      <p:sp>
        <p:nvSpPr>
          <p:cNvPr id="8" name="下矢印 7"/>
          <p:cNvSpPr/>
          <p:nvPr/>
        </p:nvSpPr>
        <p:spPr>
          <a:xfrm>
            <a:off x="3710886" y="588135"/>
            <a:ext cx="1135628" cy="188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3710886" y="1171952"/>
            <a:ext cx="1135628" cy="188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ホームベース 9"/>
          <p:cNvSpPr/>
          <p:nvPr/>
        </p:nvSpPr>
        <p:spPr>
          <a:xfrm>
            <a:off x="474452" y="2113780"/>
            <a:ext cx="3573603"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ダミー変数化</a:t>
            </a:r>
            <a:endParaRPr kumimoji="1" lang="ja-JP" altLang="en-US" b="1" dirty="0"/>
          </a:p>
        </p:txBody>
      </p:sp>
      <p:sp>
        <p:nvSpPr>
          <p:cNvPr id="11" name="ホームベース 10"/>
          <p:cNvSpPr/>
          <p:nvPr/>
        </p:nvSpPr>
        <p:spPr>
          <a:xfrm>
            <a:off x="474453" y="2648860"/>
            <a:ext cx="3573603"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ワンホットエンコーディング</a:t>
            </a:r>
            <a:endParaRPr kumimoji="1" lang="ja-JP" altLang="en-US" b="1" dirty="0"/>
          </a:p>
        </p:txBody>
      </p:sp>
      <p:sp>
        <p:nvSpPr>
          <p:cNvPr id="12" name="ホームベース 11"/>
          <p:cNvSpPr/>
          <p:nvPr/>
        </p:nvSpPr>
        <p:spPr>
          <a:xfrm>
            <a:off x="4155057" y="2113780"/>
            <a:ext cx="2332007" cy="95995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文字列から</a:t>
            </a:r>
            <a:endParaRPr kumimoji="1" lang="en-US" altLang="ja-JP" b="1" smtClean="0"/>
          </a:p>
          <a:p>
            <a:pPr algn="ctr"/>
            <a:r>
              <a:rPr kumimoji="1" lang="ja-JP" altLang="en-US" b="1" smtClean="0"/>
              <a:t>０と１の数値に</a:t>
            </a:r>
            <a:endParaRPr kumimoji="1" lang="en-US" altLang="ja-JP" b="1" smtClean="0"/>
          </a:p>
          <a:p>
            <a:pPr algn="ctr"/>
            <a:r>
              <a:rPr kumimoji="1" lang="ja-JP" altLang="en-US" b="1" smtClean="0"/>
              <a:t>変換すること</a:t>
            </a:r>
            <a:endParaRPr kumimoji="1" lang="ja-JP" altLang="en-US" b="1" dirty="0"/>
          </a:p>
        </p:txBody>
      </p:sp>
      <p:sp>
        <p:nvSpPr>
          <p:cNvPr id="13" name="下矢印 12"/>
          <p:cNvSpPr/>
          <p:nvPr/>
        </p:nvSpPr>
        <p:spPr>
          <a:xfrm>
            <a:off x="1542781" y="3152517"/>
            <a:ext cx="1135628" cy="599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333278" y="404240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P266</a:t>
            </a:r>
            <a:endParaRPr kumimoji="1" lang="ja-JP" altLang="en-US" b="1" dirty="0"/>
          </a:p>
        </p:txBody>
      </p:sp>
    </p:spTree>
    <p:extLst>
      <p:ext uri="{BB962C8B-B14F-4D97-AF65-F5344CB8AC3E}">
        <p14:creationId xmlns:p14="http://schemas.microsoft.com/office/powerpoint/2010/main" val="304308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p:cNvGraphicFramePr>
            <a:graphicFrameLocks noChangeAspect="1"/>
          </p:cNvGraphicFramePr>
          <p:nvPr>
            <p:extLst>
              <p:ext uri="{D42A27DB-BD31-4B8C-83A1-F6EECF244321}">
                <p14:modId xmlns:p14="http://schemas.microsoft.com/office/powerpoint/2010/main" val="2981599751"/>
              </p:ext>
            </p:extLst>
          </p:nvPr>
        </p:nvGraphicFramePr>
        <p:xfrm>
          <a:off x="2265518" y="1406395"/>
          <a:ext cx="8128000" cy="1847850"/>
        </p:xfrm>
        <a:graphic>
          <a:graphicData uri="http://schemas.openxmlformats.org/presentationml/2006/ole">
            <mc:AlternateContent xmlns:mc="http://schemas.openxmlformats.org/markup-compatibility/2006">
              <mc:Choice xmlns:v="urn:schemas-microsoft-com:vml" Requires="v">
                <p:oleObj spid="_x0000_s1077" name="ワークシート" r:id="rId3" imgW="8128000" imgH="1847919" progId="Excel.Sheet.12">
                  <p:embed/>
                </p:oleObj>
              </mc:Choice>
              <mc:Fallback>
                <p:oleObj name="ワークシート" r:id="rId3" imgW="8128000" imgH="1847919" progId="Excel.Sheet.12">
                  <p:embed/>
                  <p:pic>
                    <p:nvPicPr>
                      <p:cNvPr id="0" name=""/>
                      <p:cNvPicPr/>
                      <p:nvPr/>
                    </p:nvPicPr>
                    <p:blipFill>
                      <a:blip r:embed="rId4"/>
                      <a:stretch>
                        <a:fillRect/>
                      </a:stretch>
                    </p:blipFill>
                    <p:spPr>
                      <a:xfrm>
                        <a:off x="2265518" y="1406395"/>
                        <a:ext cx="8128000" cy="1847850"/>
                      </a:xfrm>
                      <a:prstGeom prst="rect">
                        <a:avLst/>
                      </a:prstGeom>
                    </p:spPr>
                  </p:pic>
                </p:oleObj>
              </mc:Fallback>
            </mc:AlternateContent>
          </a:graphicData>
        </a:graphic>
      </p:graphicFrame>
      <p:graphicFrame>
        <p:nvGraphicFramePr>
          <p:cNvPr id="5" name="表 4"/>
          <p:cNvGraphicFramePr>
            <a:graphicFrameLocks noGrp="1"/>
          </p:cNvGraphicFramePr>
          <p:nvPr>
            <p:extLst>
              <p:ext uri="{D42A27DB-BD31-4B8C-83A1-F6EECF244321}">
                <p14:modId xmlns:p14="http://schemas.microsoft.com/office/powerpoint/2010/main" val="1352414230"/>
              </p:ext>
            </p:extLst>
          </p:nvPr>
        </p:nvGraphicFramePr>
        <p:xfrm>
          <a:off x="2265518" y="3418336"/>
          <a:ext cx="3759200" cy="2755900"/>
        </p:xfrm>
        <a:graphic>
          <a:graphicData uri="http://schemas.openxmlformats.org/drawingml/2006/table">
            <a:tbl>
              <a:tblPr/>
              <a:tblGrid>
                <a:gridCol w="1193800">
                  <a:extLst>
                    <a:ext uri="{9D8B030D-6E8A-4147-A177-3AD203B41FA5}">
                      <a16:colId xmlns:a16="http://schemas.microsoft.com/office/drawing/2014/main" val="140930483"/>
                    </a:ext>
                  </a:extLst>
                </a:gridCol>
                <a:gridCol w="2565400">
                  <a:extLst>
                    <a:ext uri="{9D8B030D-6E8A-4147-A177-3AD203B41FA5}">
                      <a16:colId xmlns:a16="http://schemas.microsoft.com/office/drawing/2014/main" val="3652967939"/>
                    </a:ext>
                  </a:extLst>
                </a:gridCol>
              </a:tblGrid>
              <a:tr h="234950">
                <a:tc>
                  <a:txBody>
                    <a:bodyPr/>
                    <a:lstStyle/>
                    <a:p>
                      <a:pPr algn="ctr"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列名</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意味</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32677025"/>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PassengerId</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乗客</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ID</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377432"/>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Pclass</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チケットクラス（１等、２等、３等）</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000506"/>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Age</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年齢</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038799"/>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Parch</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同乗した、自身の親と子供の総数</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844297"/>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Fare</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運賃</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067019"/>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Emberked</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搭乗港</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55534"/>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Survived</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１：生存、０：死亡</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772314"/>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Sex</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性別</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944557"/>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SibSp</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同乗した兄弟や配偶者の総数</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484275"/>
                  </a:ext>
                </a:extLst>
              </a:tr>
              <a:tr h="22860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Ticket</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チケット</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ID</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648032"/>
                  </a:ext>
                </a:extLst>
              </a:tr>
              <a:tr h="234950">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Cabin</a:t>
                      </a:r>
                    </a:p>
                  </a:txBody>
                  <a:tcPr marL="6350" marR="6350" marT="6350"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部屋番号</a:t>
                      </a:r>
                    </a:p>
                  </a:txBody>
                  <a:tcPr marL="6350" marR="6350" marT="6350"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157908"/>
                  </a:ext>
                </a:extLst>
              </a:tr>
            </a:tbl>
          </a:graphicData>
        </a:graphic>
      </p:graphicFrame>
      <p:sp>
        <p:nvSpPr>
          <p:cNvPr id="6" name="ホームベース 5"/>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７</a:t>
            </a:r>
            <a:r>
              <a:rPr lang="ja-JP" altLang="en-US" b="1" smtClean="0"/>
              <a:t>．１</a:t>
            </a:r>
            <a:endParaRPr kumimoji="1" lang="ja-JP" altLang="en-US" b="1" dirty="0"/>
          </a:p>
        </p:txBody>
      </p:sp>
      <p:sp>
        <p:nvSpPr>
          <p:cNvPr id="7" name="山形 6"/>
          <p:cNvSpPr/>
          <p:nvPr/>
        </p:nvSpPr>
        <p:spPr>
          <a:xfrm>
            <a:off x="1736431" y="332508"/>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客船沈没事故から生き残れるかを予測</a:t>
            </a:r>
            <a:endParaRPr kumimoji="1" lang="ja-JP" altLang="en-US" b="1" dirty="0">
              <a:solidFill>
                <a:schemeClr val="bg1"/>
              </a:solidFill>
            </a:endParaRPr>
          </a:p>
        </p:txBody>
      </p:sp>
      <p:sp>
        <p:nvSpPr>
          <p:cNvPr id="8" name="山形 7"/>
          <p:cNvSpPr/>
          <p:nvPr/>
        </p:nvSpPr>
        <p:spPr>
          <a:xfrm>
            <a:off x="6329518" y="332508"/>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P238</a:t>
            </a:r>
            <a:r>
              <a:rPr kumimoji="1" lang="ja-JP" altLang="en-US" b="1" smtClean="0">
                <a:solidFill>
                  <a:schemeClr val="bg1"/>
                </a:solidFill>
              </a:rPr>
              <a:t>～</a:t>
            </a:r>
            <a:r>
              <a:rPr kumimoji="1" lang="en-US" altLang="ja-JP" b="1" smtClean="0">
                <a:solidFill>
                  <a:schemeClr val="bg1"/>
                </a:solidFill>
              </a:rPr>
              <a:t>P239</a:t>
            </a:r>
            <a:endParaRPr kumimoji="1" lang="ja-JP" altLang="en-US" b="1" dirty="0">
              <a:solidFill>
                <a:schemeClr val="bg1"/>
              </a:solidFill>
            </a:endParaRPr>
          </a:p>
        </p:txBody>
      </p:sp>
      <p:sp>
        <p:nvSpPr>
          <p:cNvPr id="9" name="ホームベース 8"/>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７</a:t>
            </a:r>
            <a:r>
              <a:rPr lang="ja-JP" altLang="en-US" b="1" smtClean="0"/>
              <a:t>．１．１</a:t>
            </a:r>
            <a:endParaRPr kumimoji="1" lang="ja-JP" altLang="en-US" b="1" dirty="0"/>
          </a:p>
        </p:txBody>
      </p:sp>
      <p:sp>
        <p:nvSpPr>
          <p:cNvPr id="10" name="山形 9"/>
          <p:cNvSpPr/>
          <p:nvPr/>
        </p:nvSpPr>
        <p:spPr>
          <a:xfrm>
            <a:off x="1736431" y="907869"/>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データの概要</a:t>
            </a:r>
            <a:endParaRPr kumimoji="1" lang="ja-JP" altLang="en-US" b="1" dirty="0">
              <a:solidFill>
                <a:schemeClr val="bg1"/>
              </a:solidFill>
            </a:endParaRPr>
          </a:p>
        </p:txBody>
      </p:sp>
      <p:sp>
        <p:nvSpPr>
          <p:cNvPr id="11" name="山形 10"/>
          <p:cNvSpPr/>
          <p:nvPr/>
        </p:nvSpPr>
        <p:spPr>
          <a:xfrm>
            <a:off x="6329518" y="907869"/>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bg1"/>
                </a:solidFill>
              </a:rPr>
              <a:t>P238</a:t>
            </a:r>
            <a:r>
              <a:rPr lang="ja-JP" altLang="en-US" b="1">
                <a:solidFill>
                  <a:schemeClr val="bg1"/>
                </a:solidFill>
              </a:rPr>
              <a:t>～</a:t>
            </a:r>
            <a:r>
              <a:rPr lang="en-US" altLang="ja-JP" b="1">
                <a:solidFill>
                  <a:schemeClr val="bg1"/>
                </a:solidFill>
              </a:rPr>
              <a:t>P239</a:t>
            </a:r>
            <a:endParaRPr lang="ja-JP" altLang="en-US" b="1" dirty="0">
              <a:solidFill>
                <a:schemeClr val="bg1"/>
              </a:solidFill>
            </a:endParaRPr>
          </a:p>
        </p:txBody>
      </p:sp>
      <p:sp>
        <p:nvSpPr>
          <p:cNvPr id="2" name="テキスト ボックス 1"/>
          <p:cNvSpPr txBox="1"/>
          <p:nvPr/>
        </p:nvSpPr>
        <p:spPr>
          <a:xfrm>
            <a:off x="526211" y="1406395"/>
            <a:ext cx="1613140" cy="369332"/>
          </a:xfrm>
          <a:prstGeom prst="rect">
            <a:avLst/>
          </a:prstGeom>
          <a:solidFill>
            <a:schemeClr val="accent4">
              <a:lumMod val="60000"/>
              <a:lumOff val="40000"/>
            </a:schemeClr>
          </a:solidFill>
        </p:spPr>
        <p:txBody>
          <a:bodyPr wrap="square" rtlCol="0">
            <a:spAutoFit/>
          </a:bodyPr>
          <a:lstStyle/>
          <a:p>
            <a:r>
              <a:rPr kumimoji="1" lang="en-US" altLang="ja-JP" b="1" smtClean="0"/>
              <a:t>Survived.csv</a:t>
            </a:r>
            <a:endParaRPr kumimoji="1" lang="ja-JP" altLang="en-US" b="1"/>
          </a:p>
        </p:txBody>
      </p:sp>
      <p:sp>
        <p:nvSpPr>
          <p:cNvPr id="12" name="テキスト ボックス 11"/>
          <p:cNvSpPr txBox="1"/>
          <p:nvPr/>
        </p:nvSpPr>
        <p:spPr>
          <a:xfrm>
            <a:off x="526211" y="3418336"/>
            <a:ext cx="1613140" cy="369332"/>
          </a:xfrm>
          <a:prstGeom prst="rect">
            <a:avLst/>
          </a:prstGeom>
          <a:solidFill>
            <a:schemeClr val="accent4">
              <a:lumMod val="60000"/>
              <a:lumOff val="40000"/>
            </a:schemeClr>
          </a:solidFill>
        </p:spPr>
        <p:txBody>
          <a:bodyPr wrap="square" rtlCol="0">
            <a:spAutoFit/>
          </a:bodyPr>
          <a:lstStyle/>
          <a:p>
            <a:r>
              <a:rPr lang="ja-JP" altLang="en-US" b="1"/>
              <a:t>各列</a:t>
            </a:r>
            <a:r>
              <a:rPr lang="ja-JP" altLang="en-US" b="1" smtClean="0"/>
              <a:t>の意味</a:t>
            </a:r>
            <a:endParaRPr kumimoji="1" lang="ja-JP" altLang="en-US" b="1"/>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P238</a:t>
            </a:r>
            <a:endParaRPr kumimoji="1" lang="ja-JP" altLang="en-US" b="1" dirty="0"/>
          </a:p>
        </p:txBody>
      </p:sp>
    </p:spTree>
    <p:extLst>
      <p:ext uri="{BB962C8B-B14F-4D97-AF65-F5344CB8AC3E}">
        <p14:creationId xmlns:p14="http://schemas.microsoft.com/office/powerpoint/2010/main" val="1200494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61759"/>
            <a:ext cx="8631984"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pd.get_dummies(df2[</a:t>
            </a:r>
            <a:r>
              <a:rPr lang="en-US" altLang="ja-JP" b="1">
                <a:solidFill>
                  <a:srgbClr val="A31515"/>
                </a:solidFill>
                <a:latin typeface="Courier New" panose="02070309020205020404" pitchFamily="49" charset="0"/>
              </a:rPr>
              <a:t>'Sex'</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92426"/>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7-23 </a:t>
            </a:r>
            <a:r>
              <a:rPr lang="en-US" altLang="ja-JP" b="1" dirty="0" err="1" smtClean="0">
                <a:solidFill>
                  <a:srgbClr val="000000"/>
                </a:solidFill>
                <a:latin typeface="Courier New" panose="02070309020205020404" pitchFamily="49" charset="0"/>
              </a:rPr>
              <a:t>drop_first</a:t>
            </a:r>
            <a:r>
              <a:rPr lang="ja-JP" altLang="en-US" b="1" dirty="0" smtClean="0">
                <a:solidFill>
                  <a:srgbClr val="000000"/>
                </a:solidFill>
                <a:latin typeface="Courier New" panose="02070309020205020404" pitchFamily="49" charset="0"/>
              </a:rPr>
              <a:t>を指定しない</a:t>
            </a:r>
            <a:r>
              <a:rPr lang="en-US" altLang="ja-JP" b="1" dirty="0" err="1" smtClean="0">
                <a:solidFill>
                  <a:srgbClr val="000000"/>
                </a:solidFill>
                <a:latin typeface="Courier New" panose="02070309020205020404" pitchFamily="49" charset="0"/>
              </a:rPr>
              <a:t>get_dummies</a:t>
            </a:r>
            <a:r>
              <a:rPr lang="ja-JP" altLang="en-US" b="1" dirty="0" smtClean="0">
                <a:solidFill>
                  <a:srgbClr val="000000"/>
                </a:solidFill>
                <a:latin typeface="Courier New" panose="02070309020205020404" pitchFamily="49" charset="0"/>
              </a:rPr>
              <a:t>関数の戻り値</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138442" y="1681442"/>
            <a:ext cx="3086100" cy="3467100"/>
          </a:xfrm>
          <a:prstGeom prst="rect">
            <a:avLst/>
          </a:prstGeom>
        </p:spPr>
      </p:pic>
      <p:sp>
        <p:nvSpPr>
          <p:cNvPr id="5" name="正方形/長方形 4"/>
          <p:cNvSpPr/>
          <p:nvPr/>
        </p:nvSpPr>
        <p:spPr>
          <a:xfrm>
            <a:off x="428888" y="147824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P267</a:t>
            </a:r>
            <a:endParaRPr kumimoji="1" lang="ja-JP" altLang="en-US" b="1" dirty="0"/>
          </a:p>
        </p:txBody>
      </p:sp>
    </p:spTree>
    <p:extLst>
      <p:ext uri="{BB962C8B-B14F-4D97-AF65-F5344CB8AC3E}">
        <p14:creationId xmlns:p14="http://schemas.microsoft.com/office/powerpoint/2010/main" val="782120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694341"/>
            <a:ext cx="8631984"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pd.get_dummies(df2[</a:t>
            </a:r>
            <a:r>
              <a:rPr lang="en-US" altLang="ja-JP" b="1">
                <a:solidFill>
                  <a:srgbClr val="A31515"/>
                </a:solidFill>
                <a:latin typeface="Courier New" panose="02070309020205020404" pitchFamily="49" charset="0"/>
              </a:rPr>
              <a:t>'Embarked'</a:t>
            </a:r>
            <a:r>
              <a:rPr lang="en-US" altLang="ja-JP" b="1">
                <a:solidFill>
                  <a:srgbClr val="000000"/>
                </a:solidFill>
                <a:latin typeface="Courier New" panose="02070309020205020404" pitchFamily="49" charset="0"/>
              </a:rPr>
              <a:t>],drop_first = </a:t>
            </a:r>
            <a:r>
              <a:rPr lang="en-US" altLang="ja-JP" b="1">
                <a:solidFill>
                  <a:srgbClr val="0000FF"/>
                </a:solidFill>
                <a:latin typeface="Courier New" panose="02070309020205020404" pitchFamily="49" charset="0"/>
              </a:rPr>
              <a:t>True</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325008"/>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7-24 </a:t>
            </a:r>
            <a:r>
              <a:rPr lang="en-US" altLang="ja-JP" b="1" dirty="0" err="1" smtClean="0">
                <a:solidFill>
                  <a:srgbClr val="000000"/>
                </a:solidFill>
                <a:latin typeface="Courier New" panose="02070309020205020404" pitchFamily="49" charset="0"/>
              </a:rPr>
              <a:t>Emberked</a:t>
            </a:r>
            <a:r>
              <a:rPr lang="ja-JP" altLang="en-US" b="1" dirty="0" smtClean="0">
                <a:solidFill>
                  <a:srgbClr val="000000"/>
                </a:solidFill>
                <a:latin typeface="Courier New" panose="02070309020205020404" pitchFamily="49" charset="0"/>
              </a:rPr>
              <a:t>列をダミー変数化する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885930" y="2020629"/>
            <a:ext cx="1781175" cy="3990975"/>
          </a:xfrm>
          <a:prstGeom prst="rect">
            <a:avLst/>
          </a:prstGeom>
        </p:spPr>
      </p:pic>
      <p:sp>
        <p:nvSpPr>
          <p:cNvPr id="6" name="正方形/長方形 5"/>
          <p:cNvSpPr/>
          <p:nvPr/>
        </p:nvSpPr>
        <p:spPr>
          <a:xfrm>
            <a:off x="1295498" y="2020629"/>
            <a:ext cx="1109092"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447898" y="3001294"/>
            <a:ext cx="762729"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776517" y="4506449"/>
            <a:ext cx="434110"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20189" y="4982002"/>
            <a:ext cx="434110"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a:off x="3818329" y="1839582"/>
            <a:ext cx="4414981" cy="738908"/>
          </a:xfrm>
          <a:prstGeom prst="wedgeRectCallout">
            <a:avLst>
              <a:gd name="adj1" fmla="val -82927"/>
              <a:gd name="adj2" fmla="val -5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もとのデータ「</a:t>
            </a:r>
            <a:r>
              <a:rPr lang="en-US" altLang="ja-JP" b="1" dirty="0" smtClean="0">
                <a:solidFill>
                  <a:schemeClr val="tx1"/>
                </a:solidFill>
              </a:rPr>
              <a:t>C, Q, S</a:t>
            </a:r>
            <a:r>
              <a:rPr lang="ja-JP" altLang="en-US" b="1" dirty="0" smtClean="0">
                <a:solidFill>
                  <a:schemeClr val="tx1"/>
                </a:solidFill>
              </a:rPr>
              <a:t>」に対応して、</a:t>
            </a:r>
            <a:endParaRPr lang="en-US" altLang="ja-JP" b="1" dirty="0" smtClean="0">
              <a:solidFill>
                <a:schemeClr val="tx1"/>
              </a:solidFill>
            </a:endParaRPr>
          </a:p>
          <a:p>
            <a:pPr algn="ctr"/>
            <a:r>
              <a:rPr kumimoji="1" lang="en-US" altLang="ja-JP" b="1" dirty="0" smtClean="0">
                <a:solidFill>
                  <a:schemeClr val="tx1"/>
                </a:solidFill>
              </a:rPr>
              <a:t>Q</a:t>
            </a:r>
            <a:r>
              <a:rPr kumimoji="1" lang="ja-JP" altLang="en-US" b="1" dirty="0" smtClean="0">
                <a:solidFill>
                  <a:schemeClr val="tx1"/>
                </a:solidFill>
              </a:rPr>
              <a:t>列と</a:t>
            </a:r>
            <a:r>
              <a:rPr kumimoji="1" lang="en-US" altLang="ja-JP" b="1" dirty="0" smtClean="0">
                <a:solidFill>
                  <a:schemeClr val="tx1"/>
                </a:solidFill>
              </a:rPr>
              <a:t>S</a:t>
            </a:r>
            <a:r>
              <a:rPr kumimoji="1" lang="ja-JP" altLang="en-US" b="1" dirty="0" smtClean="0">
                <a:solidFill>
                  <a:schemeClr val="tx1"/>
                </a:solidFill>
              </a:rPr>
              <a:t>列ができる（</a:t>
            </a:r>
            <a:r>
              <a:rPr kumimoji="1" lang="en-US" altLang="ja-JP" b="1" dirty="0" smtClean="0">
                <a:solidFill>
                  <a:schemeClr val="tx1"/>
                </a:solidFill>
              </a:rPr>
              <a:t>C</a:t>
            </a:r>
            <a:r>
              <a:rPr kumimoji="1" lang="ja-JP" altLang="en-US" b="1" dirty="0" smtClean="0">
                <a:solidFill>
                  <a:schemeClr val="tx1"/>
                </a:solidFill>
              </a:rPr>
              <a:t>列</a:t>
            </a:r>
            <a:r>
              <a:rPr lang="ja-JP" altLang="en-US" b="1" dirty="0" smtClean="0">
                <a:solidFill>
                  <a:schemeClr val="tx1"/>
                </a:solidFill>
              </a:rPr>
              <a:t>は捨てられる）</a:t>
            </a:r>
            <a:endParaRPr kumimoji="1" lang="en-US" altLang="ja-JP" b="1" dirty="0" smtClean="0">
              <a:solidFill>
                <a:schemeClr val="tx1"/>
              </a:solidFill>
            </a:endParaRPr>
          </a:p>
        </p:txBody>
      </p:sp>
      <p:sp>
        <p:nvSpPr>
          <p:cNvPr id="11" name="四角形吹き出し 10"/>
          <p:cNvSpPr/>
          <p:nvPr/>
        </p:nvSpPr>
        <p:spPr>
          <a:xfrm>
            <a:off x="3818328" y="2820247"/>
            <a:ext cx="4414981" cy="738908"/>
          </a:xfrm>
          <a:prstGeom prst="wedgeRectCallout">
            <a:avLst>
              <a:gd name="adj1" fmla="val -88366"/>
              <a:gd name="adj2" fmla="val 316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Q</a:t>
            </a:r>
            <a:r>
              <a:rPr kumimoji="1" lang="ja-JP" altLang="en-US" b="1" dirty="0" smtClean="0">
                <a:solidFill>
                  <a:schemeClr val="tx1"/>
                </a:solidFill>
              </a:rPr>
              <a:t>も</a:t>
            </a:r>
            <a:r>
              <a:rPr kumimoji="1" lang="en-US" altLang="ja-JP" b="1" dirty="0" smtClean="0">
                <a:solidFill>
                  <a:schemeClr val="tx1"/>
                </a:solidFill>
              </a:rPr>
              <a:t>S</a:t>
            </a:r>
            <a:r>
              <a:rPr kumimoji="1" lang="ja-JP" altLang="en-US" b="1" dirty="0" smtClean="0">
                <a:solidFill>
                  <a:schemeClr val="tx1"/>
                </a:solidFill>
              </a:rPr>
              <a:t>も０なので、もとの値は「</a:t>
            </a:r>
            <a:r>
              <a:rPr kumimoji="1" lang="en-US" altLang="ja-JP" b="1" dirty="0" smtClean="0">
                <a:solidFill>
                  <a:schemeClr val="tx1"/>
                </a:solidFill>
              </a:rPr>
              <a:t>C</a:t>
            </a:r>
            <a:r>
              <a:rPr kumimoji="1" lang="ja-JP" altLang="en-US" b="1" dirty="0" smtClean="0">
                <a:solidFill>
                  <a:schemeClr val="tx1"/>
                </a:solidFill>
              </a:rPr>
              <a:t>」であることが自明</a:t>
            </a:r>
            <a:endParaRPr kumimoji="1" lang="en-US" altLang="ja-JP" b="1" dirty="0" smtClean="0">
              <a:solidFill>
                <a:schemeClr val="tx1"/>
              </a:solidFill>
            </a:endParaRPr>
          </a:p>
        </p:txBody>
      </p:sp>
      <p:sp>
        <p:nvSpPr>
          <p:cNvPr id="12" name="四角形吹き出し 11"/>
          <p:cNvSpPr/>
          <p:nvPr/>
        </p:nvSpPr>
        <p:spPr>
          <a:xfrm>
            <a:off x="3818327" y="4246580"/>
            <a:ext cx="4414981" cy="738908"/>
          </a:xfrm>
          <a:prstGeom prst="wedgeRectCallout">
            <a:avLst>
              <a:gd name="adj1" fmla="val -88157"/>
              <a:gd name="adj2" fmla="val 941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S</a:t>
            </a:r>
            <a:r>
              <a:rPr kumimoji="1" lang="ja-JP" altLang="en-US" b="1" dirty="0" smtClean="0">
                <a:solidFill>
                  <a:schemeClr val="tx1"/>
                </a:solidFill>
              </a:rPr>
              <a:t>列が１なら、もとの値は「</a:t>
            </a:r>
            <a:r>
              <a:rPr kumimoji="1" lang="en-US" altLang="ja-JP" b="1" dirty="0" smtClean="0">
                <a:solidFill>
                  <a:schemeClr val="tx1"/>
                </a:solidFill>
              </a:rPr>
              <a:t>S</a:t>
            </a:r>
            <a:r>
              <a:rPr kumimoji="1" lang="ja-JP" altLang="en-US" b="1" dirty="0" smtClean="0">
                <a:solidFill>
                  <a:schemeClr val="tx1"/>
                </a:solidFill>
              </a:rPr>
              <a:t>」を表す</a:t>
            </a:r>
            <a:endParaRPr kumimoji="1" lang="en-US" altLang="ja-JP" b="1" dirty="0" smtClean="0">
              <a:solidFill>
                <a:schemeClr val="tx1"/>
              </a:solidFill>
            </a:endParaRPr>
          </a:p>
        </p:txBody>
      </p:sp>
      <p:sp>
        <p:nvSpPr>
          <p:cNvPr id="13" name="四角形吹き出し 12"/>
          <p:cNvSpPr/>
          <p:nvPr/>
        </p:nvSpPr>
        <p:spPr>
          <a:xfrm>
            <a:off x="3818326" y="5227245"/>
            <a:ext cx="4414981" cy="738908"/>
          </a:xfrm>
          <a:prstGeom prst="wedgeRectCallout">
            <a:avLst>
              <a:gd name="adj1" fmla="val -96525"/>
              <a:gd name="adj2" fmla="val -368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Q</a:t>
            </a:r>
            <a:r>
              <a:rPr kumimoji="1" lang="ja-JP" altLang="en-US" b="1" dirty="0" smtClean="0">
                <a:solidFill>
                  <a:schemeClr val="tx1"/>
                </a:solidFill>
              </a:rPr>
              <a:t>列が１なので、５行目はもともと「</a:t>
            </a:r>
            <a:r>
              <a:rPr kumimoji="1" lang="en-US" altLang="ja-JP" b="1" dirty="0" smtClean="0">
                <a:solidFill>
                  <a:schemeClr val="tx1"/>
                </a:solidFill>
              </a:rPr>
              <a:t>Q</a:t>
            </a:r>
            <a:r>
              <a:rPr kumimoji="1" lang="ja-JP" altLang="en-US" b="1" dirty="0" smtClean="0">
                <a:solidFill>
                  <a:schemeClr val="tx1"/>
                </a:solidFill>
              </a:rPr>
              <a:t>」</a:t>
            </a:r>
            <a:endParaRPr kumimoji="1" lang="en-US" altLang="ja-JP" b="1" dirty="0" smtClean="0">
              <a:solidFill>
                <a:schemeClr val="tx1"/>
              </a:solidFill>
            </a:endParaRPr>
          </a:p>
        </p:txBody>
      </p:sp>
      <p:sp>
        <p:nvSpPr>
          <p:cNvPr id="14" name="正方形/長方形 13"/>
          <p:cNvSpPr/>
          <p:nvPr/>
        </p:nvSpPr>
        <p:spPr>
          <a:xfrm>
            <a:off x="428888" y="121357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P267</a:t>
            </a:r>
            <a:endParaRPr kumimoji="1" lang="ja-JP" altLang="en-US" b="1" dirty="0"/>
          </a:p>
        </p:txBody>
      </p:sp>
    </p:spTree>
    <p:extLst>
      <p:ext uri="{BB962C8B-B14F-4D97-AF65-F5344CB8AC3E}">
        <p14:creationId xmlns:p14="http://schemas.microsoft.com/office/powerpoint/2010/main" val="411276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361803398"/>
              </p:ext>
            </p:extLst>
          </p:nvPr>
        </p:nvGraphicFramePr>
        <p:xfrm>
          <a:off x="524038" y="910287"/>
          <a:ext cx="1490824" cy="2160000"/>
        </p:xfrm>
        <a:graphic>
          <a:graphicData uri="http://schemas.openxmlformats.org/drawingml/2006/table">
            <a:tbl>
              <a:tblPr/>
              <a:tblGrid>
                <a:gridCol w="1490824">
                  <a:extLst>
                    <a:ext uri="{9D8B030D-6E8A-4147-A177-3AD203B41FA5}">
                      <a16:colId xmlns:a16="http://schemas.microsoft.com/office/drawing/2014/main" val="2744786308"/>
                    </a:ext>
                  </a:extLst>
                </a:gridCol>
              </a:tblGrid>
              <a:tr h="313412">
                <a:tc>
                  <a:txBody>
                    <a:bodyPr/>
                    <a:lstStyle/>
                    <a:p>
                      <a:pPr algn="ctr" fontAlgn="ctr"/>
                      <a:r>
                        <a:rPr lang="en-US" sz="1500" b="1" i="0" u="none" strike="noStrike">
                          <a:solidFill>
                            <a:srgbClr val="000000"/>
                          </a:solidFill>
                          <a:effectLst/>
                          <a:latin typeface="游ゴシック" panose="020B0400000000000000" pitchFamily="50" charset="-128"/>
                          <a:ea typeface="游ゴシック" panose="020B0400000000000000" pitchFamily="50" charset="-128"/>
                        </a:rPr>
                        <a:t>Embarked</a:t>
                      </a:r>
                      <a:r>
                        <a:rPr lang="ja-JP" altLang="en-US" sz="1500" b="1" i="0" u="none" strike="noStrike">
                          <a:solidFill>
                            <a:srgbClr val="000000"/>
                          </a:solidFill>
                          <a:effectLst/>
                          <a:latin typeface="游ゴシック" panose="020B0400000000000000" pitchFamily="50" charset="-128"/>
                          <a:ea typeface="游ゴシック" panose="020B0400000000000000" pitchFamily="50" charset="-128"/>
                        </a:rPr>
                        <a:t>列</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23772172"/>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02008"/>
                  </a:ext>
                </a:extLst>
              </a:tr>
              <a:tr h="313412">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293568"/>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923916"/>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695908"/>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666385"/>
                  </a:ext>
                </a:extLst>
              </a:tr>
              <a:tr h="313412">
                <a:tc>
                  <a:txBody>
                    <a:bodyPr/>
                    <a:lstStyle/>
                    <a:p>
                      <a:pPr algn="l" fontAlgn="ctr"/>
                      <a:r>
                        <a:rPr lang="en-US" sz="1500" b="0" i="0" u="none" strike="noStrike" dirty="0">
                          <a:solidFill>
                            <a:srgbClr val="000000"/>
                          </a:solidFill>
                          <a:effectLst/>
                          <a:latin typeface="游ゴシック" panose="020B0400000000000000" pitchFamily="50" charset="-128"/>
                          <a:ea typeface="游ゴシック" panose="020B0400000000000000" pitchFamily="50" charset="-128"/>
                        </a:rPr>
                        <a:t>Q</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915879"/>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2618910084"/>
              </p:ext>
            </p:extLst>
          </p:nvPr>
        </p:nvGraphicFramePr>
        <p:xfrm>
          <a:off x="3793709" y="910286"/>
          <a:ext cx="1761882" cy="2160000"/>
        </p:xfrm>
        <a:graphic>
          <a:graphicData uri="http://schemas.openxmlformats.org/drawingml/2006/table">
            <a:tbl>
              <a:tblPr/>
              <a:tblGrid>
                <a:gridCol w="880941">
                  <a:extLst>
                    <a:ext uri="{9D8B030D-6E8A-4147-A177-3AD203B41FA5}">
                      <a16:colId xmlns:a16="http://schemas.microsoft.com/office/drawing/2014/main" val="4224084746"/>
                    </a:ext>
                  </a:extLst>
                </a:gridCol>
                <a:gridCol w="880941">
                  <a:extLst>
                    <a:ext uri="{9D8B030D-6E8A-4147-A177-3AD203B41FA5}">
                      <a16:colId xmlns:a16="http://schemas.microsoft.com/office/drawing/2014/main" val="2891344894"/>
                    </a:ext>
                  </a:extLst>
                </a:gridCol>
              </a:tblGrid>
              <a:tr h="313412">
                <a:tc>
                  <a:txBody>
                    <a:bodyPr/>
                    <a:lstStyle/>
                    <a:p>
                      <a:pPr algn="ctr" fontAlgn="ctr"/>
                      <a:r>
                        <a:rPr lang="en-US" sz="1500" b="1" i="0" u="none" strike="noStrike" dirty="0">
                          <a:solidFill>
                            <a:srgbClr val="000000"/>
                          </a:solidFill>
                          <a:effectLst/>
                          <a:latin typeface="游ゴシック" panose="020B0400000000000000" pitchFamily="50" charset="-128"/>
                          <a:ea typeface="游ゴシック" panose="020B0400000000000000" pitchFamily="50" charset="-128"/>
                        </a:rPr>
                        <a:t>Q</a:t>
                      </a:r>
                      <a:r>
                        <a:rPr lang="ja-JP" altLang="en-US" sz="1500" b="1" i="0" u="none" strike="noStrike" dirty="0">
                          <a:solidFill>
                            <a:srgbClr val="000000"/>
                          </a:solidFill>
                          <a:effectLst/>
                          <a:latin typeface="游ゴシック" panose="020B0400000000000000" pitchFamily="50" charset="-128"/>
                          <a:ea typeface="游ゴシック" panose="020B0400000000000000" pitchFamily="50" charset="-128"/>
                        </a:rPr>
                        <a:t>列</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500" b="1" i="0" u="none" strike="noStrike">
                          <a:solidFill>
                            <a:srgbClr val="000000"/>
                          </a:solidFill>
                          <a:effectLst/>
                          <a:latin typeface="游ゴシック" panose="020B0400000000000000" pitchFamily="50" charset="-128"/>
                          <a:ea typeface="游ゴシック" panose="020B0400000000000000" pitchFamily="50" charset="-128"/>
                        </a:rPr>
                        <a:t>S</a:t>
                      </a:r>
                      <a:r>
                        <a:rPr lang="ja-JP" altLang="en-US" sz="1500" b="1" i="0" u="none" strike="noStrike">
                          <a:solidFill>
                            <a:srgbClr val="000000"/>
                          </a:solidFill>
                          <a:effectLst/>
                          <a:latin typeface="游ゴシック" panose="020B0400000000000000" pitchFamily="50" charset="-128"/>
                          <a:ea typeface="游ゴシック" panose="020B0400000000000000" pitchFamily="50" charset="-128"/>
                        </a:rPr>
                        <a:t>列</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396164219"/>
                  </a:ext>
                </a:extLst>
              </a:tr>
              <a:tr h="304941">
                <a:tc>
                  <a:txBody>
                    <a:bodyPr/>
                    <a:lstStyle/>
                    <a:p>
                      <a:pPr algn="l" fontAlgn="ctr"/>
                      <a:r>
                        <a:rPr lang="en-US" altLang="ja-JP" sz="15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11400"/>
                  </a:ext>
                </a:extLst>
              </a:tr>
              <a:tr h="313412">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071991"/>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981648"/>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078259"/>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679827"/>
                  </a:ext>
                </a:extLst>
              </a:tr>
              <a:tr h="313412">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15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3836867"/>
                  </a:ext>
                </a:extLst>
              </a:tr>
            </a:tbl>
          </a:graphicData>
        </a:graphic>
      </p:graphicFrame>
      <p:sp>
        <p:nvSpPr>
          <p:cNvPr id="4" name="右矢印 3"/>
          <p:cNvSpPr/>
          <p:nvPr/>
        </p:nvSpPr>
        <p:spPr>
          <a:xfrm>
            <a:off x="2234649" y="1630068"/>
            <a:ext cx="1339273" cy="720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568846718"/>
              </p:ext>
            </p:extLst>
          </p:nvPr>
        </p:nvGraphicFramePr>
        <p:xfrm>
          <a:off x="3793709" y="3681197"/>
          <a:ext cx="2439529" cy="2160000"/>
        </p:xfrm>
        <a:graphic>
          <a:graphicData uri="http://schemas.openxmlformats.org/drawingml/2006/table">
            <a:tbl>
              <a:tblPr/>
              <a:tblGrid>
                <a:gridCol w="2439529">
                  <a:extLst>
                    <a:ext uri="{9D8B030D-6E8A-4147-A177-3AD203B41FA5}">
                      <a16:colId xmlns:a16="http://schemas.microsoft.com/office/drawing/2014/main" val="2058504695"/>
                    </a:ext>
                  </a:extLst>
                </a:gridCol>
              </a:tblGrid>
              <a:tr h="313412">
                <a:tc>
                  <a:txBody>
                    <a:bodyPr/>
                    <a:lstStyle/>
                    <a:p>
                      <a:pPr algn="ctr" fontAlgn="ctr"/>
                      <a:r>
                        <a:rPr lang="en-US" sz="1500" b="1" i="0" u="none" strike="noStrike" dirty="0" err="1">
                          <a:solidFill>
                            <a:srgbClr val="000000"/>
                          </a:solidFill>
                          <a:effectLst/>
                          <a:latin typeface="游ゴシック" panose="020B0400000000000000" pitchFamily="50" charset="-128"/>
                          <a:ea typeface="游ゴシック" panose="020B0400000000000000" pitchFamily="50" charset="-128"/>
                        </a:rPr>
                        <a:t>Embarked_new</a:t>
                      </a:r>
                      <a:r>
                        <a:rPr lang="ja-JP" altLang="en-US" sz="1500" b="1" i="0" u="none" strike="noStrike" dirty="0">
                          <a:solidFill>
                            <a:srgbClr val="000000"/>
                          </a:solidFill>
                          <a:effectLst/>
                          <a:latin typeface="游ゴシック" panose="020B0400000000000000" pitchFamily="50" charset="-128"/>
                          <a:ea typeface="游ゴシック" panose="020B0400000000000000" pitchFamily="50" charset="-128"/>
                        </a:rPr>
                        <a:t>列</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481515808"/>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265412"/>
                  </a:ext>
                </a:extLst>
              </a:tr>
              <a:tr h="313412">
                <a:tc>
                  <a:txBody>
                    <a:bodyPr/>
                    <a:lstStyle/>
                    <a:p>
                      <a:pPr algn="l" fontAlgn="ctr"/>
                      <a:r>
                        <a:rPr lang="en-US" altLang="ja-JP" sz="15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434583"/>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23823"/>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743429"/>
                  </a:ext>
                </a:extLst>
              </a:tr>
              <a:tr h="304941">
                <a:tc>
                  <a:txBody>
                    <a:bodyPr/>
                    <a:lstStyle/>
                    <a:p>
                      <a:pPr algn="l" fontAlgn="ctr"/>
                      <a:r>
                        <a:rPr lang="en-US" altLang="ja-JP" sz="15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289173"/>
                  </a:ext>
                </a:extLst>
              </a:tr>
              <a:tr h="313412">
                <a:tc>
                  <a:txBody>
                    <a:bodyPr/>
                    <a:lstStyle/>
                    <a:p>
                      <a:pPr algn="l" fontAlgn="ctr"/>
                      <a:r>
                        <a:rPr lang="en-US" altLang="ja-JP" sz="15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697590"/>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160554748"/>
              </p:ext>
            </p:extLst>
          </p:nvPr>
        </p:nvGraphicFramePr>
        <p:xfrm>
          <a:off x="524038" y="3681197"/>
          <a:ext cx="1490824" cy="2160000"/>
        </p:xfrm>
        <a:graphic>
          <a:graphicData uri="http://schemas.openxmlformats.org/drawingml/2006/table">
            <a:tbl>
              <a:tblPr/>
              <a:tblGrid>
                <a:gridCol w="1490824">
                  <a:extLst>
                    <a:ext uri="{9D8B030D-6E8A-4147-A177-3AD203B41FA5}">
                      <a16:colId xmlns:a16="http://schemas.microsoft.com/office/drawing/2014/main" val="2744786308"/>
                    </a:ext>
                  </a:extLst>
                </a:gridCol>
              </a:tblGrid>
              <a:tr h="313412">
                <a:tc>
                  <a:txBody>
                    <a:bodyPr/>
                    <a:lstStyle/>
                    <a:p>
                      <a:pPr algn="ctr" fontAlgn="ctr"/>
                      <a:r>
                        <a:rPr lang="en-US" sz="1500" b="1" i="0" u="none" strike="noStrike">
                          <a:solidFill>
                            <a:srgbClr val="000000"/>
                          </a:solidFill>
                          <a:effectLst/>
                          <a:latin typeface="游ゴシック" panose="020B0400000000000000" pitchFamily="50" charset="-128"/>
                          <a:ea typeface="游ゴシック" panose="020B0400000000000000" pitchFamily="50" charset="-128"/>
                        </a:rPr>
                        <a:t>Embarked</a:t>
                      </a:r>
                      <a:r>
                        <a:rPr lang="ja-JP" altLang="en-US" sz="1500" b="1" i="0" u="none" strike="noStrike">
                          <a:solidFill>
                            <a:srgbClr val="000000"/>
                          </a:solidFill>
                          <a:effectLst/>
                          <a:latin typeface="游ゴシック" panose="020B0400000000000000" pitchFamily="50" charset="-128"/>
                          <a:ea typeface="游ゴシック" panose="020B0400000000000000" pitchFamily="50" charset="-128"/>
                        </a:rPr>
                        <a:t>列</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23772172"/>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02008"/>
                  </a:ext>
                </a:extLst>
              </a:tr>
              <a:tr h="313412">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293568"/>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923916"/>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695908"/>
                  </a:ext>
                </a:extLst>
              </a:tr>
              <a:tr h="304941">
                <a:tc>
                  <a:txBody>
                    <a:bodyPr/>
                    <a:lstStyle/>
                    <a:p>
                      <a:pPr algn="l" fontAlgn="ctr"/>
                      <a:r>
                        <a:rPr lang="en-US" sz="15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666385"/>
                  </a:ext>
                </a:extLst>
              </a:tr>
              <a:tr h="313412">
                <a:tc>
                  <a:txBody>
                    <a:bodyPr/>
                    <a:lstStyle/>
                    <a:p>
                      <a:pPr algn="l" fontAlgn="ctr"/>
                      <a:r>
                        <a:rPr lang="en-US" sz="1500" b="0" i="0" u="none" strike="noStrike" dirty="0">
                          <a:solidFill>
                            <a:srgbClr val="000000"/>
                          </a:solidFill>
                          <a:effectLst/>
                          <a:latin typeface="游ゴシック" panose="020B0400000000000000" pitchFamily="50" charset="-128"/>
                          <a:ea typeface="游ゴシック" panose="020B0400000000000000" pitchFamily="50" charset="-128"/>
                        </a:rPr>
                        <a:t>Q</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915879"/>
                  </a:ext>
                </a:extLst>
              </a:tr>
            </a:tbl>
          </a:graphicData>
        </a:graphic>
      </p:graphicFrame>
      <p:sp>
        <p:nvSpPr>
          <p:cNvPr id="7" name="右矢印 6"/>
          <p:cNvSpPr/>
          <p:nvPr/>
        </p:nvSpPr>
        <p:spPr>
          <a:xfrm>
            <a:off x="2234649" y="4400978"/>
            <a:ext cx="1339273" cy="720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420038" y="1528621"/>
            <a:ext cx="1828800" cy="923330"/>
          </a:xfrm>
          <a:prstGeom prst="rect">
            <a:avLst/>
          </a:prstGeom>
          <a:solidFill>
            <a:schemeClr val="accent1">
              <a:lumMod val="20000"/>
              <a:lumOff val="80000"/>
            </a:schemeClr>
          </a:solidFill>
        </p:spPr>
        <p:txBody>
          <a:bodyPr wrap="square" rtlCol="0">
            <a:spAutoFit/>
          </a:bodyPr>
          <a:lstStyle/>
          <a:p>
            <a:r>
              <a:rPr kumimoji="1" lang="ja-JP" altLang="en-US" b="1" smtClean="0"/>
              <a:t>元のデータから</a:t>
            </a:r>
            <a:endParaRPr kumimoji="1" lang="en-US" altLang="ja-JP" b="1" smtClean="0"/>
          </a:p>
          <a:p>
            <a:r>
              <a:rPr lang="en-US" altLang="ja-JP" b="1" smtClean="0"/>
              <a:t>Q</a:t>
            </a:r>
            <a:r>
              <a:rPr lang="ja-JP" altLang="en-US" b="1" smtClean="0"/>
              <a:t>列と</a:t>
            </a:r>
            <a:r>
              <a:rPr lang="en-US" altLang="ja-JP" b="1" smtClean="0"/>
              <a:t>S</a:t>
            </a:r>
            <a:r>
              <a:rPr lang="ja-JP" altLang="en-US" b="1" smtClean="0"/>
              <a:t>列が</a:t>
            </a:r>
            <a:endParaRPr lang="en-US" altLang="ja-JP" b="1" smtClean="0"/>
          </a:p>
          <a:p>
            <a:r>
              <a:rPr kumimoji="1" lang="ja-JP" altLang="en-US" b="1"/>
              <a:t>作成される</a:t>
            </a:r>
          </a:p>
        </p:txBody>
      </p:sp>
      <p:sp>
        <p:nvSpPr>
          <p:cNvPr id="9" name="右中かっこ 8"/>
          <p:cNvSpPr/>
          <p:nvPr/>
        </p:nvSpPr>
        <p:spPr>
          <a:xfrm>
            <a:off x="5642403" y="910286"/>
            <a:ext cx="590835" cy="2160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6990270" y="2982707"/>
            <a:ext cx="3255033" cy="1200329"/>
          </a:xfrm>
          <a:prstGeom prst="rect">
            <a:avLst/>
          </a:prstGeom>
          <a:solidFill>
            <a:schemeClr val="accent1">
              <a:lumMod val="20000"/>
              <a:lumOff val="80000"/>
            </a:schemeClr>
          </a:solidFill>
        </p:spPr>
        <p:txBody>
          <a:bodyPr wrap="square" rtlCol="0">
            <a:spAutoFit/>
          </a:bodyPr>
          <a:lstStyle/>
          <a:p>
            <a:r>
              <a:rPr kumimoji="1" lang="en-US" altLang="ja-JP" b="1" smtClean="0"/>
              <a:t>C⇒</a:t>
            </a:r>
            <a:r>
              <a:rPr lang="ja-JP" altLang="en-US" b="1" smtClean="0"/>
              <a:t>０</a:t>
            </a:r>
            <a:endParaRPr lang="en-US" altLang="ja-JP" b="1" smtClean="0"/>
          </a:p>
          <a:p>
            <a:r>
              <a:rPr kumimoji="1" lang="en-US" altLang="ja-JP" b="1" smtClean="0"/>
              <a:t>Q</a:t>
            </a:r>
            <a:r>
              <a:rPr kumimoji="1" lang="ja-JP" altLang="en-US" b="1" smtClean="0"/>
              <a:t>⇒１</a:t>
            </a:r>
            <a:endParaRPr kumimoji="1" lang="en-US" altLang="ja-JP" b="1" smtClean="0"/>
          </a:p>
          <a:p>
            <a:r>
              <a:rPr lang="en-US" altLang="ja-JP" b="1" smtClean="0"/>
              <a:t>S</a:t>
            </a:r>
            <a:r>
              <a:rPr lang="ja-JP" altLang="en-US" b="1" smtClean="0"/>
              <a:t>⇒２</a:t>
            </a:r>
            <a:endParaRPr lang="en-US" altLang="ja-JP" b="1" smtClean="0"/>
          </a:p>
          <a:p>
            <a:r>
              <a:rPr kumimoji="1" lang="ja-JP" altLang="en-US" b="1" smtClean="0"/>
              <a:t>と数値に変換をした場合</a:t>
            </a:r>
            <a:endParaRPr kumimoji="1" lang="en-US" altLang="ja-JP" b="1" smtClean="0"/>
          </a:p>
        </p:txBody>
      </p:sp>
      <p:sp>
        <p:nvSpPr>
          <p:cNvPr id="11" name="右中かっこ 10"/>
          <p:cNvSpPr/>
          <p:nvPr/>
        </p:nvSpPr>
        <p:spPr>
          <a:xfrm>
            <a:off x="6252003" y="3681197"/>
            <a:ext cx="590835" cy="2160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6990270" y="4325303"/>
            <a:ext cx="4931436" cy="2031325"/>
          </a:xfrm>
          <a:prstGeom prst="rect">
            <a:avLst/>
          </a:prstGeom>
          <a:solidFill>
            <a:schemeClr val="accent1">
              <a:lumMod val="20000"/>
              <a:lumOff val="80000"/>
            </a:schemeClr>
          </a:solidFill>
        </p:spPr>
        <p:txBody>
          <a:bodyPr wrap="square" rtlCol="0">
            <a:spAutoFit/>
          </a:bodyPr>
          <a:lstStyle/>
          <a:p>
            <a:r>
              <a:rPr kumimoji="1" lang="ja-JP" altLang="en-US" b="1" smtClean="0"/>
              <a:t>モデル学習時に、内部で</a:t>
            </a:r>
            <a:endParaRPr kumimoji="1" lang="en-US" altLang="ja-JP" b="1" smtClean="0"/>
          </a:p>
          <a:p>
            <a:r>
              <a:rPr kumimoji="1" lang="ja-JP" altLang="en-US" b="1" smtClean="0"/>
              <a:t>１＋１＝２</a:t>
            </a:r>
            <a:endParaRPr kumimoji="1" lang="en-US" altLang="ja-JP" b="1" smtClean="0"/>
          </a:p>
          <a:p>
            <a:r>
              <a:rPr lang="ja-JP" altLang="en-US" b="1"/>
              <a:t>と</a:t>
            </a:r>
            <a:r>
              <a:rPr lang="ja-JP" altLang="en-US" b="1" smtClean="0"/>
              <a:t>いう計算が行われたとする</a:t>
            </a:r>
            <a:endParaRPr lang="en-US" altLang="ja-JP" b="1" smtClean="0"/>
          </a:p>
          <a:p>
            <a:r>
              <a:rPr kumimoji="1" lang="ja-JP" altLang="en-US" b="1"/>
              <a:t>元の値に戻す</a:t>
            </a:r>
            <a:r>
              <a:rPr kumimoji="1" lang="ja-JP" altLang="en-US" b="1" smtClean="0"/>
              <a:t>と</a:t>
            </a:r>
            <a:endParaRPr kumimoji="1" lang="en-US" altLang="ja-JP" b="1" smtClean="0"/>
          </a:p>
          <a:p>
            <a:r>
              <a:rPr lang="en-US" altLang="ja-JP" b="1"/>
              <a:t>Q</a:t>
            </a:r>
            <a:r>
              <a:rPr lang="ja-JP" altLang="en-US" b="1"/>
              <a:t>＋</a:t>
            </a:r>
            <a:r>
              <a:rPr lang="en-US" altLang="ja-JP" b="1"/>
              <a:t>Q</a:t>
            </a:r>
            <a:r>
              <a:rPr lang="ja-JP" altLang="en-US" b="1"/>
              <a:t>＝</a:t>
            </a:r>
            <a:r>
              <a:rPr lang="en-US" altLang="ja-JP" b="1" smtClean="0"/>
              <a:t>S</a:t>
            </a:r>
          </a:p>
          <a:p>
            <a:r>
              <a:rPr kumimoji="1" lang="ja-JP" altLang="en-US" b="1" smtClean="0"/>
              <a:t>という意味になり、このような文字のたし算に意味がないので行うことができない。</a:t>
            </a:r>
            <a:endParaRPr kumimoji="1" lang="en-US" altLang="ja-JP" b="1" smtClean="0"/>
          </a:p>
        </p:txBody>
      </p:sp>
      <p:sp>
        <p:nvSpPr>
          <p:cNvPr id="13" name="正方形/長方形 12"/>
          <p:cNvSpPr/>
          <p:nvPr/>
        </p:nvSpPr>
        <p:spPr>
          <a:xfrm>
            <a:off x="524038" y="299377"/>
            <a:ext cx="2098652"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ダミー変数化</a:t>
            </a:r>
            <a:endParaRPr kumimoji="1" lang="ja-JP" altLang="en-US" b="1" dirty="0"/>
          </a:p>
        </p:txBody>
      </p:sp>
      <p:sp>
        <p:nvSpPr>
          <p:cNvPr id="14" name="正方形/長方形 13"/>
          <p:cNvSpPr/>
          <p:nvPr/>
        </p:nvSpPr>
        <p:spPr>
          <a:xfrm>
            <a:off x="524038" y="3187342"/>
            <a:ext cx="358213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ダミー変数化ではない数値変換</a:t>
            </a:r>
            <a:endParaRPr kumimoji="1" lang="ja-JP" altLang="en-US" b="1" dirty="0"/>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P268</a:t>
            </a:r>
            <a:endParaRPr kumimoji="1" lang="ja-JP" altLang="en-US" b="1" dirty="0"/>
          </a:p>
        </p:txBody>
      </p:sp>
    </p:spTree>
    <p:extLst>
      <p:ext uri="{BB962C8B-B14F-4D97-AF65-F5344CB8AC3E}">
        <p14:creationId xmlns:p14="http://schemas.microsoft.com/office/powerpoint/2010/main" val="234490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61759"/>
            <a:ext cx="8631984"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embarked = pd.get_dummies(df2[</a:t>
            </a:r>
            <a:r>
              <a:rPr lang="en-US" altLang="ja-JP" b="1">
                <a:solidFill>
                  <a:srgbClr val="A31515"/>
                </a:solidFill>
                <a:latin typeface="Courier New" panose="02070309020205020404" pitchFamily="49" charset="0"/>
              </a:rPr>
              <a:t>'Embarked'</a:t>
            </a:r>
            <a:r>
              <a:rPr lang="en-US" altLang="ja-JP" b="1">
                <a:solidFill>
                  <a:srgbClr val="000000"/>
                </a:solidFill>
                <a:latin typeface="Courier New" panose="02070309020205020404" pitchFamily="49" charset="0"/>
              </a:rPr>
              <a:t>],drop_first = </a:t>
            </a:r>
            <a:r>
              <a:rPr lang="en-US" altLang="ja-JP" b="1">
                <a:solidFill>
                  <a:srgbClr val="0000FF"/>
                </a:solidFill>
                <a:latin typeface="Courier New" panose="02070309020205020404" pitchFamily="49" charset="0"/>
              </a:rPr>
              <a:t>False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embarked.head(</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92426"/>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7-25 </a:t>
            </a:r>
            <a:r>
              <a:rPr lang="en-US" altLang="ja-JP" b="1" dirty="0" err="1" smtClean="0">
                <a:solidFill>
                  <a:srgbClr val="000000"/>
                </a:solidFill>
                <a:latin typeface="Courier New" panose="02070309020205020404" pitchFamily="49" charset="0"/>
              </a:rPr>
              <a:t>drop_first</a:t>
            </a:r>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を </a:t>
            </a:r>
            <a:r>
              <a:rPr lang="en-US" altLang="ja-JP" b="1" dirty="0" smtClean="0">
                <a:solidFill>
                  <a:srgbClr val="000000"/>
                </a:solidFill>
                <a:latin typeface="Courier New" panose="02070309020205020404" pitchFamily="49" charset="0"/>
              </a:rPr>
              <a:t>False </a:t>
            </a:r>
            <a:r>
              <a:rPr lang="ja-JP" altLang="en-US" b="1" dirty="0" smtClean="0">
                <a:solidFill>
                  <a:srgbClr val="000000"/>
                </a:solidFill>
                <a:latin typeface="Courier New" panose="02070309020205020404" pitchFamily="49" charset="0"/>
              </a:rPr>
              <a:t>にしてみた場合</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6224579" y="954397"/>
            <a:ext cx="2494547"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428888" y="2257426"/>
            <a:ext cx="2656057" cy="3071066"/>
          </a:xfrm>
          <a:prstGeom prst="rect">
            <a:avLst/>
          </a:prstGeom>
        </p:spPr>
      </p:pic>
      <p:sp>
        <p:nvSpPr>
          <p:cNvPr id="6" name="正方形/長方形 5"/>
          <p:cNvSpPr/>
          <p:nvPr/>
        </p:nvSpPr>
        <p:spPr>
          <a:xfrm>
            <a:off x="1066072" y="2355059"/>
            <a:ext cx="1714074" cy="5117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870036" y="2001549"/>
            <a:ext cx="5024582" cy="10714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drop_first</a:t>
            </a:r>
            <a:r>
              <a:rPr kumimoji="1" lang="en-US" altLang="ja-JP" b="1" dirty="0" smtClean="0">
                <a:solidFill>
                  <a:schemeClr val="tx1"/>
                </a:solidFill>
              </a:rPr>
              <a:t> = False </a:t>
            </a:r>
            <a:r>
              <a:rPr kumimoji="1" lang="ja-JP" altLang="en-US" b="1" dirty="0" smtClean="0">
                <a:solidFill>
                  <a:schemeClr val="tx1"/>
                </a:solidFill>
              </a:rPr>
              <a:t>を指定すると、データの種類数分、ダミー変数列を作成する</a:t>
            </a:r>
            <a:endParaRPr kumimoji="1" lang="ja-JP" altLang="en-US" b="1" dirty="0">
              <a:solidFill>
                <a:schemeClr val="tx1"/>
              </a:solidFill>
            </a:endParaRPr>
          </a:p>
        </p:txBody>
      </p:sp>
      <p:cxnSp>
        <p:nvCxnSpPr>
          <p:cNvPr id="9" name="直線矢印コネクタ 8"/>
          <p:cNvCxnSpPr>
            <a:stCxn id="7" idx="1"/>
            <a:endCxn id="6" idx="3"/>
          </p:cNvCxnSpPr>
          <p:nvPr/>
        </p:nvCxnSpPr>
        <p:spPr>
          <a:xfrm flipH="1">
            <a:off x="2780146" y="2537258"/>
            <a:ext cx="1089890" cy="736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7" idx="0"/>
            <a:endCxn id="4" idx="2"/>
          </p:cNvCxnSpPr>
          <p:nvPr/>
        </p:nvCxnSpPr>
        <p:spPr>
          <a:xfrm flipV="1">
            <a:off x="6382327" y="1331212"/>
            <a:ext cx="1089526" cy="670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28888" y="172955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P268</a:t>
            </a:r>
            <a:endParaRPr kumimoji="1" lang="ja-JP" altLang="en-US" b="1" dirty="0"/>
          </a:p>
        </p:txBody>
      </p:sp>
    </p:spTree>
    <p:extLst>
      <p:ext uri="{BB962C8B-B14F-4D97-AF65-F5344CB8AC3E}">
        <p14:creationId xmlns:p14="http://schemas.microsoft.com/office/powerpoint/2010/main" val="3961951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49342" y="742561"/>
            <a:ext cx="7873214" cy="2062103"/>
          </a:xfrm>
          <a:prstGeom prst="rect">
            <a:avLst/>
          </a:prstGeom>
          <a:solidFill>
            <a:schemeClr val="accent4">
              <a:lumMod val="20000"/>
              <a:lumOff val="80000"/>
            </a:schemeClr>
          </a:solidFill>
        </p:spPr>
        <p:txBody>
          <a:bodyPr wrap="square" rtlCol="0">
            <a:spAutoFit/>
          </a:bodyPr>
          <a:lstStyle/>
          <a:p>
            <a:r>
              <a:rPr lang="ja-JP" altLang="en-US" sz="2000" b="1" dirty="0"/>
              <a:t>文字列</a:t>
            </a:r>
            <a:r>
              <a:rPr lang="ja-JP" altLang="en-US" sz="2000" b="1" dirty="0" smtClean="0"/>
              <a:t>をダミー変数化する</a:t>
            </a:r>
            <a:endParaRPr kumimoji="1" lang="en-US" altLang="ja-JP" sz="2000" b="1" dirty="0" smtClean="0"/>
          </a:p>
          <a:p>
            <a:endParaRPr lang="en-US" altLang="ja-JP" dirty="0"/>
          </a:p>
          <a:p>
            <a:r>
              <a:rPr lang="en-US" altLang="ja-JP" b="1" dirty="0" err="1" smtClean="0">
                <a:solidFill>
                  <a:srgbClr val="0070C0"/>
                </a:solidFill>
              </a:rPr>
              <a:t>pd</a:t>
            </a:r>
            <a:r>
              <a:rPr lang="en-US" altLang="ja-JP" b="1" dirty="0" smtClean="0">
                <a:solidFill>
                  <a:srgbClr val="0070C0"/>
                </a:solidFill>
              </a:rPr>
              <a:t> . </a:t>
            </a:r>
            <a:r>
              <a:rPr lang="en-US" altLang="ja-JP" b="1" dirty="0" err="1" smtClean="0">
                <a:solidFill>
                  <a:srgbClr val="0070C0"/>
                </a:solidFill>
              </a:rPr>
              <a:t>get_dummies</a:t>
            </a:r>
            <a:r>
              <a:rPr lang="en-US" altLang="ja-JP" b="1" dirty="0" smtClean="0">
                <a:solidFill>
                  <a:srgbClr val="0070C0"/>
                </a:solidFill>
              </a:rPr>
              <a:t>( </a:t>
            </a:r>
            <a:r>
              <a:rPr lang="en-US" altLang="ja-JP" b="1" dirty="0" err="1" smtClean="0">
                <a:solidFill>
                  <a:srgbClr val="0070C0"/>
                </a:solidFill>
              </a:rPr>
              <a:t>df</a:t>
            </a:r>
            <a:r>
              <a:rPr lang="en-US" altLang="ja-JP" b="1" dirty="0" smtClean="0">
                <a:solidFill>
                  <a:srgbClr val="0070C0"/>
                </a:solidFill>
              </a:rPr>
              <a:t>[ ‘</a:t>
            </a:r>
            <a:r>
              <a:rPr lang="ja-JP" altLang="en-US" b="1" dirty="0" smtClean="0">
                <a:solidFill>
                  <a:srgbClr val="0070C0"/>
                </a:solidFill>
              </a:rPr>
              <a:t>列名</a:t>
            </a:r>
            <a:r>
              <a:rPr lang="en-US" altLang="ja-JP" b="1" dirty="0" smtClean="0">
                <a:solidFill>
                  <a:srgbClr val="0070C0"/>
                </a:solidFill>
              </a:rPr>
              <a:t>’ ],  </a:t>
            </a:r>
            <a:r>
              <a:rPr lang="en-US" altLang="ja-JP" b="1" dirty="0" err="1" smtClean="0">
                <a:solidFill>
                  <a:srgbClr val="0070C0"/>
                </a:solidFill>
              </a:rPr>
              <a:t>drop_first</a:t>
            </a:r>
            <a:r>
              <a:rPr lang="en-US" altLang="ja-JP" b="1" dirty="0" smtClean="0">
                <a:solidFill>
                  <a:srgbClr val="0070C0"/>
                </a:solidFill>
              </a:rPr>
              <a:t> = </a:t>
            </a:r>
            <a:r>
              <a:rPr lang="ja-JP" altLang="en-US" b="1" dirty="0" smtClean="0">
                <a:solidFill>
                  <a:srgbClr val="0070C0"/>
                </a:solidFill>
              </a:rPr>
              <a:t>●●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err="1" smtClean="0">
                <a:solidFill>
                  <a:srgbClr val="0070C0"/>
                </a:solidFill>
              </a:rPr>
              <a:t>drop_first</a:t>
            </a:r>
            <a:r>
              <a:rPr lang="en-US" altLang="ja-JP" b="1" dirty="0" smtClean="0">
                <a:solidFill>
                  <a:srgbClr val="0070C0"/>
                </a:solidFill>
              </a:rPr>
              <a:t> = True </a:t>
            </a:r>
            <a:r>
              <a:rPr lang="ja-JP" altLang="en-US" b="1" dirty="0" smtClean="0">
                <a:solidFill>
                  <a:srgbClr val="0070C0"/>
                </a:solidFill>
              </a:rPr>
              <a:t>で（データの種類数 </a:t>
            </a:r>
            <a:r>
              <a:rPr lang="en-US" altLang="ja-JP" b="1" dirty="0" smtClean="0">
                <a:solidFill>
                  <a:srgbClr val="0070C0"/>
                </a:solidFill>
              </a:rPr>
              <a:t>– 1)</a:t>
            </a:r>
            <a:r>
              <a:rPr lang="ja-JP" altLang="en-US" b="1" dirty="0" smtClean="0">
                <a:solidFill>
                  <a:srgbClr val="0070C0"/>
                </a:solidFill>
              </a:rPr>
              <a:t>のダミー変数列を、</a:t>
            </a:r>
            <a:r>
              <a:rPr lang="en-US" altLang="ja-JP" b="1" dirty="0" err="1" smtClean="0">
                <a:solidFill>
                  <a:srgbClr val="0070C0"/>
                </a:solidFill>
              </a:rPr>
              <a:t>drop_first</a:t>
            </a:r>
            <a:r>
              <a:rPr lang="en-US" altLang="ja-JP" b="1" dirty="0" smtClean="0">
                <a:solidFill>
                  <a:srgbClr val="0070C0"/>
                </a:solidFill>
              </a:rPr>
              <a:t> = False </a:t>
            </a:r>
            <a:r>
              <a:rPr lang="ja-JP" altLang="en-US" b="1" dirty="0" smtClean="0">
                <a:solidFill>
                  <a:srgbClr val="0070C0"/>
                </a:solidFill>
              </a:rPr>
              <a:t>で（データの種類数）のダミー変数列を、データフレームとして作成する。</a:t>
            </a:r>
            <a:endParaRPr lang="en-US" altLang="ja-JP" b="1" dirty="0" smtClean="0">
              <a:solidFill>
                <a:srgbClr val="0070C0"/>
              </a:solidFill>
            </a:endParaRPr>
          </a:p>
        </p:txBody>
      </p:sp>
      <p:sp>
        <p:nvSpPr>
          <p:cNvPr id="3" name="正方形/長方形 2"/>
          <p:cNvSpPr/>
          <p:nvPr/>
        </p:nvSpPr>
        <p:spPr>
          <a:xfrm>
            <a:off x="649342" y="1317527"/>
            <a:ext cx="5639315"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P270</a:t>
            </a:r>
            <a:endParaRPr kumimoji="1" lang="ja-JP" altLang="en-US" b="1" dirty="0"/>
          </a:p>
        </p:txBody>
      </p:sp>
    </p:spTree>
    <p:extLst>
      <p:ext uri="{BB962C8B-B14F-4D97-AF65-F5344CB8AC3E}">
        <p14:creationId xmlns:p14="http://schemas.microsoft.com/office/powerpoint/2010/main" val="387234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078996699"/>
              </p:ext>
            </p:extLst>
          </p:nvPr>
        </p:nvGraphicFramePr>
        <p:xfrm>
          <a:off x="1503218" y="1976541"/>
          <a:ext cx="3149160" cy="1080000"/>
        </p:xfrm>
        <a:graphic>
          <a:graphicData uri="http://schemas.openxmlformats.org/drawingml/2006/table">
            <a:tbl>
              <a:tblPr/>
              <a:tblGrid>
                <a:gridCol w="1049720">
                  <a:extLst>
                    <a:ext uri="{9D8B030D-6E8A-4147-A177-3AD203B41FA5}">
                      <a16:colId xmlns:a16="http://schemas.microsoft.com/office/drawing/2014/main" val="3716586788"/>
                    </a:ext>
                  </a:extLst>
                </a:gridCol>
                <a:gridCol w="1049720">
                  <a:extLst>
                    <a:ext uri="{9D8B030D-6E8A-4147-A177-3AD203B41FA5}">
                      <a16:colId xmlns:a16="http://schemas.microsoft.com/office/drawing/2014/main" val="2527553050"/>
                    </a:ext>
                  </a:extLst>
                </a:gridCol>
                <a:gridCol w="1049720">
                  <a:extLst>
                    <a:ext uri="{9D8B030D-6E8A-4147-A177-3AD203B41FA5}">
                      <a16:colId xmlns:a16="http://schemas.microsoft.com/office/drawing/2014/main" val="2278067405"/>
                    </a:ext>
                  </a:extLst>
                </a:gridCol>
              </a:tblGrid>
              <a:tr h="363364">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A</a:t>
                      </a:r>
                    </a:p>
                  </a:txBody>
                  <a:tcPr marL="10093" marR="10093" marT="10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B</a:t>
                      </a:r>
                    </a:p>
                  </a:txBody>
                  <a:tcPr marL="10093" marR="10093" marT="10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C</a:t>
                      </a:r>
                    </a:p>
                  </a:txBody>
                  <a:tcPr marL="10093" marR="10093" marT="10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971710552"/>
                  </a:ext>
                </a:extLst>
              </a:tr>
              <a:tr h="716636">
                <a:tc>
                  <a:txBody>
                    <a:bodyPr/>
                    <a:lstStyle/>
                    <a:p>
                      <a:pPr algn="l" fontAlgn="ct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10093" marR="10093" marT="10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10093" marR="10093" marT="100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7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10093" marR="10093" marT="10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357264"/>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630349404"/>
              </p:ext>
            </p:extLst>
          </p:nvPr>
        </p:nvGraphicFramePr>
        <p:xfrm>
          <a:off x="5839691" y="1976541"/>
          <a:ext cx="1049720" cy="1080000"/>
        </p:xfrm>
        <a:graphic>
          <a:graphicData uri="http://schemas.openxmlformats.org/drawingml/2006/table">
            <a:tbl>
              <a:tblPr/>
              <a:tblGrid>
                <a:gridCol w="1049720">
                  <a:extLst>
                    <a:ext uri="{9D8B030D-6E8A-4147-A177-3AD203B41FA5}">
                      <a16:colId xmlns:a16="http://schemas.microsoft.com/office/drawing/2014/main" val="3041265440"/>
                    </a:ext>
                  </a:extLst>
                </a:gridCol>
              </a:tblGrid>
              <a:tr h="363364">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male</a:t>
                      </a:r>
                    </a:p>
                  </a:txBody>
                  <a:tcPr marL="10093" marR="10093" marT="100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557454941"/>
                  </a:ext>
                </a:extLst>
              </a:tr>
              <a:tr h="716636">
                <a:tc>
                  <a:txBody>
                    <a:bodyPr/>
                    <a:lstStyle/>
                    <a:p>
                      <a:pPr algn="l" fontAlgn="ctr"/>
                      <a:r>
                        <a:rPr lang="ja-JP" altLang="en-US" sz="17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10093" marR="10093" marT="100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510781"/>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646000625"/>
              </p:ext>
            </p:extLst>
          </p:nvPr>
        </p:nvGraphicFramePr>
        <p:xfrm>
          <a:off x="2429164" y="4214628"/>
          <a:ext cx="4121836" cy="1080000"/>
        </p:xfrm>
        <a:graphic>
          <a:graphicData uri="http://schemas.openxmlformats.org/drawingml/2006/table">
            <a:tbl>
              <a:tblPr/>
              <a:tblGrid>
                <a:gridCol w="1030459">
                  <a:extLst>
                    <a:ext uri="{9D8B030D-6E8A-4147-A177-3AD203B41FA5}">
                      <a16:colId xmlns:a16="http://schemas.microsoft.com/office/drawing/2014/main" val="1462976693"/>
                    </a:ext>
                  </a:extLst>
                </a:gridCol>
                <a:gridCol w="1030459">
                  <a:extLst>
                    <a:ext uri="{9D8B030D-6E8A-4147-A177-3AD203B41FA5}">
                      <a16:colId xmlns:a16="http://schemas.microsoft.com/office/drawing/2014/main" val="215957728"/>
                    </a:ext>
                  </a:extLst>
                </a:gridCol>
                <a:gridCol w="1030459">
                  <a:extLst>
                    <a:ext uri="{9D8B030D-6E8A-4147-A177-3AD203B41FA5}">
                      <a16:colId xmlns:a16="http://schemas.microsoft.com/office/drawing/2014/main" val="522683718"/>
                    </a:ext>
                  </a:extLst>
                </a:gridCol>
                <a:gridCol w="1030459">
                  <a:extLst>
                    <a:ext uri="{9D8B030D-6E8A-4147-A177-3AD203B41FA5}">
                      <a16:colId xmlns:a16="http://schemas.microsoft.com/office/drawing/2014/main" val="3441046949"/>
                    </a:ext>
                  </a:extLst>
                </a:gridCol>
              </a:tblGrid>
              <a:tr h="356697">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A</a:t>
                      </a:r>
                    </a:p>
                  </a:txBody>
                  <a:tcPr marL="9908" marR="9908" marT="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B</a:t>
                      </a:r>
                    </a:p>
                  </a:txBody>
                  <a:tcPr marL="9908" marR="9908" marT="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C</a:t>
                      </a:r>
                    </a:p>
                  </a:txBody>
                  <a:tcPr marL="9908" marR="9908" marT="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male</a:t>
                      </a:r>
                    </a:p>
                  </a:txBody>
                  <a:tcPr marL="9908" marR="9908" marT="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520612543"/>
                  </a:ext>
                </a:extLst>
              </a:tr>
              <a:tr h="723303">
                <a:tc>
                  <a:txBody>
                    <a:bodyPr/>
                    <a:lstStyle/>
                    <a:p>
                      <a:pPr algn="l" fontAlgn="ct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908" marR="9908" marT="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908" marR="9908" marT="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908" marR="9908" marT="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7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908" marR="9908" marT="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456208"/>
                  </a:ext>
                </a:extLst>
              </a:tr>
            </a:tbl>
          </a:graphicData>
        </a:graphic>
      </p:graphicFrame>
      <p:sp>
        <p:nvSpPr>
          <p:cNvPr id="6" name="右矢印 5"/>
          <p:cNvSpPr/>
          <p:nvPr/>
        </p:nvSpPr>
        <p:spPr>
          <a:xfrm rot="2595728">
            <a:off x="3932326" y="3392223"/>
            <a:ext cx="1115511"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19004272" flipH="1">
            <a:off x="5119640" y="3389842"/>
            <a:ext cx="1115511" cy="36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ホームベース 7"/>
          <p:cNvSpPr/>
          <p:nvPr/>
        </p:nvSpPr>
        <p:spPr>
          <a:xfrm>
            <a:off x="428888" y="14908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７．４．７</a:t>
            </a:r>
            <a:endParaRPr kumimoji="1" lang="ja-JP" altLang="en-US" b="1" dirty="0"/>
          </a:p>
        </p:txBody>
      </p:sp>
      <p:sp>
        <p:nvSpPr>
          <p:cNvPr id="9" name="山形 8"/>
          <p:cNvSpPr/>
          <p:nvPr/>
        </p:nvSpPr>
        <p:spPr>
          <a:xfrm>
            <a:off x="1768156" y="14908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データフレームの連結</a:t>
            </a:r>
            <a:endParaRPr kumimoji="1" lang="ja-JP" altLang="en-US" b="1" dirty="0">
              <a:solidFill>
                <a:schemeClr val="bg1"/>
              </a:solidFill>
            </a:endParaRPr>
          </a:p>
        </p:txBody>
      </p:sp>
      <p:sp>
        <p:nvSpPr>
          <p:cNvPr id="10" name="山形 9"/>
          <p:cNvSpPr/>
          <p:nvPr/>
        </p:nvSpPr>
        <p:spPr>
          <a:xfrm>
            <a:off x="5679756" y="14908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P270</a:t>
            </a:r>
            <a:r>
              <a:rPr kumimoji="1" lang="ja-JP" altLang="en-US" b="1" smtClean="0">
                <a:solidFill>
                  <a:schemeClr val="bg1"/>
                </a:solidFill>
              </a:rPr>
              <a:t>～</a:t>
            </a:r>
            <a:r>
              <a:rPr kumimoji="1" lang="en-US" altLang="ja-JP" b="1" smtClean="0">
                <a:solidFill>
                  <a:schemeClr val="bg1"/>
                </a:solidFill>
              </a:rPr>
              <a:t>P272</a:t>
            </a:r>
          </a:p>
        </p:txBody>
      </p:sp>
      <p:sp>
        <p:nvSpPr>
          <p:cNvPr id="2" name="テキスト ボックス 1"/>
          <p:cNvSpPr txBox="1"/>
          <p:nvPr/>
        </p:nvSpPr>
        <p:spPr>
          <a:xfrm>
            <a:off x="428888" y="974785"/>
            <a:ext cx="6894938" cy="369332"/>
          </a:xfrm>
          <a:prstGeom prst="rect">
            <a:avLst/>
          </a:prstGeom>
          <a:solidFill>
            <a:schemeClr val="accent1">
              <a:lumMod val="20000"/>
              <a:lumOff val="80000"/>
            </a:schemeClr>
          </a:solidFill>
        </p:spPr>
        <p:txBody>
          <a:bodyPr wrap="square" rtlCol="0">
            <a:spAutoFit/>
          </a:bodyPr>
          <a:lstStyle/>
          <a:p>
            <a:r>
              <a:rPr kumimoji="1" lang="ja-JP" altLang="en-US" b="1" smtClean="0"/>
              <a:t>ダミー変数化した</a:t>
            </a:r>
            <a:r>
              <a:rPr lang="en-US" altLang="ja-JP" b="1"/>
              <a:t> </a:t>
            </a:r>
            <a:r>
              <a:rPr lang="en-US" altLang="ja-JP" b="1" smtClean="0"/>
              <a:t>male </a:t>
            </a:r>
            <a:r>
              <a:rPr lang="ja-JP" altLang="en-US" b="1" smtClean="0"/>
              <a:t>列を特徴量 </a:t>
            </a:r>
            <a:r>
              <a:rPr lang="en-US" altLang="ja-JP" b="1" smtClean="0"/>
              <a:t>x </a:t>
            </a:r>
            <a:r>
              <a:rPr lang="ja-JP" altLang="en-US" b="1" smtClean="0"/>
              <a:t>に追加する</a:t>
            </a:r>
            <a:endParaRPr kumimoji="1" lang="ja-JP" altLang="en-US" b="1"/>
          </a:p>
        </p:txBody>
      </p:sp>
      <p:sp>
        <p:nvSpPr>
          <p:cNvPr id="11" name="四角形吹き出し 10"/>
          <p:cNvSpPr/>
          <p:nvPr/>
        </p:nvSpPr>
        <p:spPr>
          <a:xfrm>
            <a:off x="685632" y="3358744"/>
            <a:ext cx="992038" cy="724619"/>
          </a:xfrm>
          <a:prstGeom prst="wedgeRectCallout">
            <a:avLst>
              <a:gd name="adj1" fmla="val 64385"/>
              <a:gd name="adj2" fmla="val -88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特徴量</a:t>
            </a:r>
            <a:endParaRPr kumimoji="1" lang="en-US" altLang="ja-JP" b="1" smtClean="0"/>
          </a:p>
          <a:p>
            <a:pPr algn="ctr"/>
            <a:r>
              <a:rPr lang="ja-JP" altLang="en-US" b="1"/>
              <a:t>ｘ</a:t>
            </a:r>
            <a:endParaRPr kumimoji="1" lang="ja-JP" altLang="en-US" b="1"/>
          </a:p>
        </p:txBody>
      </p:sp>
      <p:sp>
        <p:nvSpPr>
          <p:cNvPr id="12" name="四角形吹き出し 11"/>
          <p:cNvSpPr/>
          <p:nvPr/>
        </p:nvSpPr>
        <p:spPr>
          <a:xfrm>
            <a:off x="7323826" y="3207641"/>
            <a:ext cx="2163960" cy="724619"/>
          </a:xfrm>
          <a:prstGeom prst="wedgeRectCallout">
            <a:avLst>
              <a:gd name="adj1" fmla="val -76734"/>
              <a:gd name="adj2" fmla="val -68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ダミー変数化した </a:t>
            </a:r>
            <a:r>
              <a:rPr kumimoji="1" lang="en-US" altLang="ja-JP" b="1" smtClean="0"/>
              <a:t>male</a:t>
            </a:r>
            <a:r>
              <a:rPr kumimoji="1" lang="ja-JP" altLang="en-US" b="1" smtClean="0"/>
              <a:t>列</a:t>
            </a:r>
            <a:endParaRPr kumimoji="1" lang="ja-JP" altLang="en-US" b="1"/>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P270</a:t>
            </a:r>
            <a:endParaRPr kumimoji="1" lang="ja-JP" altLang="en-US" b="1" dirty="0"/>
          </a:p>
        </p:txBody>
      </p:sp>
    </p:spTree>
    <p:extLst>
      <p:ext uri="{BB962C8B-B14F-4D97-AF65-F5344CB8AC3E}">
        <p14:creationId xmlns:p14="http://schemas.microsoft.com/office/powerpoint/2010/main" val="456842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61759"/>
            <a:ext cx="8631984" cy="923330"/>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x_tmp=pd.concat([x,male],axis=</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x_tmp.head(</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92426"/>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7-26 </a:t>
            </a:r>
            <a:r>
              <a:rPr lang="en-US" altLang="ja-JP" b="1" dirty="0" err="1" smtClean="0">
                <a:solidFill>
                  <a:srgbClr val="000000"/>
                </a:solidFill>
                <a:latin typeface="Courier New" panose="02070309020205020404" pitchFamily="49" charset="0"/>
              </a:rPr>
              <a:t>concat</a:t>
            </a:r>
            <a:r>
              <a:rPr lang="ja-JP" altLang="en-US" b="1" dirty="0" smtClean="0">
                <a:solidFill>
                  <a:srgbClr val="000000"/>
                </a:solidFill>
                <a:latin typeface="Courier New" panose="02070309020205020404" pitchFamily="49" charset="0"/>
              </a:rPr>
              <a:t>関数で２つのデータフレームを横方向に連結</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428887" y="2808287"/>
            <a:ext cx="9273751" cy="2105458"/>
          </a:xfrm>
          <a:prstGeom prst="rect">
            <a:avLst/>
          </a:prstGeom>
        </p:spPr>
      </p:pic>
      <p:sp>
        <p:nvSpPr>
          <p:cNvPr id="5" name="正方形/長方形 4"/>
          <p:cNvSpPr/>
          <p:nvPr/>
        </p:nvSpPr>
        <p:spPr>
          <a:xfrm>
            <a:off x="6797964" y="2906426"/>
            <a:ext cx="1136072" cy="18133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15491" y="962934"/>
            <a:ext cx="2032000"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667412" y="1650856"/>
            <a:ext cx="4414981" cy="738908"/>
          </a:xfrm>
          <a:prstGeom prst="wedgeRectCallout">
            <a:avLst>
              <a:gd name="adj1" fmla="val -57613"/>
              <a:gd name="adj2" fmla="val -993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x </a:t>
            </a:r>
            <a:r>
              <a:rPr kumimoji="1" lang="ja-JP" altLang="en-US" b="1" dirty="0" smtClean="0">
                <a:solidFill>
                  <a:schemeClr val="tx1"/>
                </a:solidFill>
              </a:rPr>
              <a:t>と </a:t>
            </a:r>
            <a:r>
              <a:rPr kumimoji="1" lang="en-US" altLang="ja-JP" b="1" dirty="0" smtClean="0">
                <a:solidFill>
                  <a:schemeClr val="tx1"/>
                </a:solidFill>
              </a:rPr>
              <a:t>male </a:t>
            </a:r>
            <a:r>
              <a:rPr kumimoji="1" lang="ja-JP" altLang="en-US" b="1" dirty="0" smtClean="0">
                <a:solidFill>
                  <a:schemeClr val="tx1"/>
                </a:solidFill>
              </a:rPr>
              <a:t>を横方向に連結</a:t>
            </a:r>
            <a:endParaRPr kumimoji="1" lang="en-US" altLang="ja-JP" b="1" dirty="0" smtClean="0">
              <a:solidFill>
                <a:schemeClr val="tx1"/>
              </a:solidFill>
            </a:endParaRPr>
          </a:p>
        </p:txBody>
      </p:sp>
      <p:sp>
        <p:nvSpPr>
          <p:cNvPr id="8" name="四角形吹き出し 7"/>
          <p:cNvSpPr/>
          <p:nvPr/>
        </p:nvSpPr>
        <p:spPr>
          <a:xfrm>
            <a:off x="3016248" y="5291773"/>
            <a:ext cx="4414981" cy="738908"/>
          </a:xfrm>
          <a:prstGeom prst="wedgeRectCallout">
            <a:avLst>
              <a:gd name="adj1" fmla="val 45107"/>
              <a:gd name="adj2" fmla="val -1405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Sex </a:t>
            </a:r>
            <a:r>
              <a:rPr kumimoji="1" lang="ja-JP" altLang="en-US" b="1" dirty="0" smtClean="0">
                <a:solidFill>
                  <a:schemeClr val="tx1"/>
                </a:solidFill>
              </a:rPr>
              <a:t>列は学習前に削除する必要あり</a:t>
            </a:r>
            <a:endParaRPr kumimoji="1" lang="en-US" altLang="ja-JP" b="1" dirty="0" smtClean="0">
              <a:solidFill>
                <a:schemeClr val="tx1"/>
              </a:solidFill>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P271</a:t>
            </a:r>
            <a:endParaRPr kumimoji="1" lang="ja-JP" altLang="en-US" b="1" dirty="0"/>
          </a:p>
        </p:txBody>
      </p:sp>
    </p:spTree>
    <p:extLst>
      <p:ext uri="{BB962C8B-B14F-4D97-AF65-F5344CB8AC3E}">
        <p14:creationId xmlns:p14="http://schemas.microsoft.com/office/powerpoint/2010/main" val="826965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961759"/>
            <a:ext cx="8631984"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tmp = pd.concat([x,x],axis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tmp.shape</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592426"/>
            <a:ext cx="8631984"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7-27 axis = 0 </a:t>
            </a:r>
            <a:r>
              <a:rPr lang="ja-JP" altLang="en-US" b="1" dirty="0" smtClean="0">
                <a:solidFill>
                  <a:srgbClr val="000000"/>
                </a:solidFill>
                <a:latin typeface="Courier New" panose="02070309020205020404" pitchFamily="49" charset="0"/>
              </a:rPr>
              <a:t>で縦方向に連結</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3502325" y="961758"/>
            <a:ext cx="1151496"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4653821" y="1504207"/>
            <a:ext cx="2690884" cy="471242"/>
          </a:xfrm>
          <a:prstGeom prst="wedgeRectCallout">
            <a:avLst>
              <a:gd name="adj1" fmla="val -57613"/>
              <a:gd name="adj2" fmla="val -993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行方向に連結させる</a:t>
            </a:r>
            <a:endParaRPr kumimoji="1" lang="en-US" altLang="ja-JP" b="1" dirty="0" smtClean="0">
              <a:solidFill>
                <a:schemeClr val="tx1"/>
              </a:solidFill>
            </a:endParaRPr>
          </a:p>
        </p:txBody>
      </p:sp>
      <p:pic>
        <p:nvPicPr>
          <p:cNvPr id="6" name="図 5"/>
          <p:cNvPicPr>
            <a:picLocks noChangeAspect="1"/>
          </p:cNvPicPr>
          <p:nvPr/>
        </p:nvPicPr>
        <p:blipFill>
          <a:blip r:embed="rId2"/>
          <a:stretch>
            <a:fillRect/>
          </a:stretch>
        </p:blipFill>
        <p:spPr>
          <a:xfrm>
            <a:off x="860210" y="2156285"/>
            <a:ext cx="1943376" cy="722317"/>
          </a:xfrm>
          <a:prstGeom prst="rect">
            <a:avLst/>
          </a:prstGeom>
        </p:spPr>
      </p:pic>
      <p:sp>
        <p:nvSpPr>
          <p:cNvPr id="7" name="テキスト ボックス 6"/>
          <p:cNvSpPr txBox="1"/>
          <p:nvPr/>
        </p:nvSpPr>
        <p:spPr>
          <a:xfrm>
            <a:off x="428888" y="3330485"/>
            <a:ext cx="7873214" cy="2062103"/>
          </a:xfrm>
          <a:prstGeom prst="rect">
            <a:avLst/>
          </a:prstGeom>
          <a:solidFill>
            <a:schemeClr val="accent4">
              <a:lumMod val="20000"/>
              <a:lumOff val="80000"/>
            </a:schemeClr>
          </a:solidFill>
        </p:spPr>
        <p:txBody>
          <a:bodyPr wrap="square" rtlCol="0">
            <a:spAutoFit/>
          </a:bodyPr>
          <a:lstStyle/>
          <a:p>
            <a:r>
              <a:rPr kumimoji="1" lang="ja-JP" altLang="en-US" sz="2000" b="1" smtClean="0"/>
              <a:t>データフレーム連結</a:t>
            </a:r>
            <a:endParaRPr kumimoji="1" lang="en-US" altLang="ja-JP" sz="2000" b="1" dirty="0" smtClean="0"/>
          </a:p>
          <a:p>
            <a:endParaRPr lang="en-US" altLang="ja-JP" dirty="0"/>
          </a:p>
          <a:p>
            <a:r>
              <a:rPr lang="en-US" altLang="ja-JP" b="1" smtClean="0">
                <a:solidFill>
                  <a:srgbClr val="0070C0"/>
                </a:solidFill>
              </a:rPr>
              <a:t>pd . concat( [ df1,  df2 ],  axis = </a:t>
            </a:r>
            <a:r>
              <a:rPr lang="ja-JP" altLang="en-US" b="1" smtClean="0">
                <a:solidFill>
                  <a:srgbClr val="0070C0"/>
                </a:solidFill>
              </a:rPr>
              <a:t>● </a:t>
            </a:r>
            <a:r>
              <a:rPr lang="en-US" altLang="ja-JP" b="1" smtClean="0">
                <a:solidFill>
                  <a:srgbClr val="0070C0"/>
                </a:solidFill>
              </a:rPr>
              <a:t>)</a:t>
            </a:r>
            <a:endParaRPr lang="en-US" altLang="ja-JP" b="1" dirty="0" smtClean="0">
              <a:solidFill>
                <a:srgbClr val="0070C0"/>
              </a:solidFill>
            </a:endParaRPr>
          </a:p>
          <a:p>
            <a:endParaRPr lang="en-US" altLang="ja-JP" b="1" dirty="0">
              <a:solidFill>
                <a:srgbClr val="0070C0"/>
              </a:solidFill>
            </a:endParaRPr>
          </a:p>
          <a:p>
            <a:r>
              <a:rPr lang="en-US" altLang="ja-JP" b="1" smtClean="0">
                <a:solidFill>
                  <a:srgbClr val="0070C0"/>
                </a:solidFill>
              </a:rPr>
              <a:t>※</a:t>
            </a:r>
            <a:r>
              <a:rPr lang="ja-JP" altLang="en-US" b="1">
                <a:solidFill>
                  <a:srgbClr val="0070C0"/>
                </a:solidFill>
              </a:rPr>
              <a:t> </a:t>
            </a:r>
            <a:r>
              <a:rPr lang="en-US" altLang="ja-JP" b="1" smtClean="0">
                <a:solidFill>
                  <a:srgbClr val="0070C0"/>
                </a:solidFill>
              </a:rPr>
              <a:t>df1,  df2 </a:t>
            </a:r>
            <a:r>
              <a:rPr lang="ja-JP" altLang="en-US" b="1" smtClean="0">
                <a:solidFill>
                  <a:srgbClr val="0070C0"/>
                </a:solidFill>
              </a:rPr>
              <a:t>はデータフレーム</a:t>
            </a:r>
            <a:endParaRPr lang="en-US" altLang="ja-JP" b="1" smtClean="0">
              <a:solidFill>
                <a:srgbClr val="0070C0"/>
              </a:solidFill>
            </a:endParaRPr>
          </a:p>
          <a:p>
            <a:r>
              <a:rPr lang="en-US" altLang="ja-JP" b="1" smtClean="0">
                <a:solidFill>
                  <a:srgbClr val="0070C0"/>
                </a:solidFill>
              </a:rPr>
              <a:t>※ </a:t>
            </a:r>
            <a:r>
              <a:rPr lang="ja-JP" altLang="en-US" b="1" smtClean="0">
                <a:solidFill>
                  <a:srgbClr val="0070C0"/>
                </a:solidFill>
              </a:rPr>
              <a:t>２つのデータフレームを要素としたリストを第１引数に指定する。</a:t>
            </a:r>
            <a:endParaRPr lang="en-US" altLang="ja-JP" b="1" smtClean="0">
              <a:solidFill>
                <a:srgbClr val="0070C0"/>
              </a:solidFill>
            </a:endParaRPr>
          </a:p>
          <a:p>
            <a:r>
              <a:rPr lang="en-US" altLang="ja-JP" b="1" smtClean="0">
                <a:solidFill>
                  <a:srgbClr val="0070C0"/>
                </a:solidFill>
              </a:rPr>
              <a:t>※ axis = 0 </a:t>
            </a:r>
            <a:r>
              <a:rPr lang="ja-JP" altLang="en-US" b="1" smtClean="0">
                <a:solidFill>
                  <a:srgbClr val="0070C0"/>
                </a:solidFill>
              </a:rPr>
              <a:t>で行方向、</a:t>
            </a:r>
            <a:r>
              <a:rPr lang="en-US" altLang="ja-JP" b="1" smtClean="0">
                <a:solidFill>
                  <a:srgbClr val="0070C0"/>
                </a:solidFill>
              </a:rPr>
              <a:t>axis = 1 </a:t>
            </a:r>
            <a:r>
              <a:rPr lang="ja-JP" altLang="en-US" b="1" smtClean="0">
                <a:solidFill>
                  <a:srgbClr val="0070C0"/>
                </a:solidFill>
              </a:rPr>
              <a:t>で列方向に連結する。</a:t>
            </a:r>
            <a:endParaRPr lang="en-US" altLang="ja-JP" b="1" dirty="0" smtClean="0">
              <a:solidFill>
                <a:srgbClr val="0070C0"/>
              </a:solidFill>
            </a:endParaRPr>
          </a:p>
        </p:txBody>
      </p:sp>
      <p:sp>
        <p:nvSpPr>
          <p:cNvPr id="8" name="正方形/長方形 7"/>
          <p:cNvSpPr/>
          <p:nvPr/>
        </p:nvSpPr>
        <p:spPr>
          <a:xfrm>
            <a:off x="428888" y="174988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正方形/長方形 8"/>
          <p:cNvSpPr/>
          <p:nvPr/>
        </p:nvSpPr>
        <p:spPr>
          <a:xfrm>
            <a:off x="428888" y="3908476"/>
            <a:ext cx="4134486"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P271</a:t>
            </a:r>
            <a:endParaRPr kumimoji="1" lang="ja-JP" altLang="en-US" b="1" dirty="0"/>
          </a:p>
        </p:txBody>
      </p:sp>
    </p:spTree>
    <p:extLst>
      <p:ext uri="{BB962C8B-B14F-4D97-AF65-F5344CB8AC3E}">
        <p14:creationId xmlns:p14="http://schemas.microsoft.com/office/powerpoint/2010/main" val="204994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7295" y="1280936"/>
            <a:ext cx="8631984" cy="1754326"/>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x_new = x_tmp.drop(</a:t>
            </a:r>
            <a:r>
              <a:rPr lang="en-US" altLang="ja-JP" b="1">
                <a:solidFill>
                  <a:srgbClr val="A31515"/>
                </a:solidFill>
                <a:latin typeface="Courier New" panose="02070309020205020404" pitchFamily="49" charset="0"/>
              </a:rPr>
              <a:t>"Sex"</a:t>
            </a:r>
            <a:r>
              <a:rPr lang="en-US" altLang="ja-JP" b="1">
                <a:solidFill>
                  <a:srgbClr val="000000"/>
                </a:solidFill>
                <a:latin typeface="Courier New" panose="02070309020205020404" pitchFamily="49" charset="0"/>
              </a:rPr>
              <a:t>,axis=</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AF00DB"/>
                </a:solidFill>
                <a:latin typeface="Courier New" panose="02070309020205020404" pitchFamily="49" charset="0"/>
              </a:rPr>
              <a:t>for</a:t>
            </a:r>
            <a:r>
              <a:rPr lang="en-US" altLang="ja-JP" b="1">
                <a:solidFill>
                  <a:srgbClr val="000000"/>
                </a:solidFill>
                <a:latin typeface="Courier New" panose="02070309020205020404" pitchFamily="49" charset="0"/>
              </a:rPr>
              <a:t> j </a:t>
            </a:r>
            <a:r>
              <a:rPr lang="en-US" altLang="ja-JP" b="1">
                <a:solidFill>
                  <a:srgbClr val="0000FF"/>
                </a:solidFill>
                <a:latin typeface="Courier New" panose="02070309020205020404" pitchFamily="49" charset="0"/>
              </a:rPr>
              <a:t>in</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range</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6</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j</a:t>
            </a:r>
            <a:r>
              <a:rPr lang="ja-JP" altLang="en-US" b="1">
                <a:solidFill>
                  <a:srgbClr val="008000"/>
                </a:solidFill>
                <a:latin typeface="Courier New" panose="02070309020205020404" pitchFamily="49" charset="0"/>
              </a:rPr>
              <a:t>は木の深さ</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x</a:t>
            </a:r>
            <a:r>
              <a:rPr lang="ja-JP" altLang="en-US" b="1">
                <a:solidFill>
                  <a:srgbClr val="008000"/>
                </a:solidFill>
                <a:latin typeface="Courier New" panose="02070309020205020404" pitchFamily="49" charset="0"/>
              </a:rPr>
              <a:t>は特徴量、</a:t>
            </a:r>
            <a:r>
              <a:rPr lang="en-US" altLang="ja-JP" b="1">
                <a:solidFill>
                  <a:srgbClr val="008000"/>
                </a:solidFill>
                <a:latin typeface="Courier New" panose="02070309020205020404" pitchFamily="49" charset="0"/>
              </a:rPr>
              <a:t>t</a:t>
            </a:r>
            <a:r>
              <a:rPr lang="ja-JP" altLang="en-US" b="1">
                <a:solidFill>
                  <a:srgbClr val="008000"/>
                </a:solidFill>
                <a:latin typeface="Courier New" panose="02070309020205020404" pitchFamily="49" charset="0"/>
              </a:rPr>
              <a:t>は目的変数</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s1,s2,m = learn(x_new,t,depth = j)</a:t>
            </a:r>
          </a:p>
          <a:p>
            <a:r>
              <a:rPr lang="en-US" altLang="ja-JP" b="1">
                <a:solidFill>
                  <a:srgbClr val="000000"/>
                </a:solidFill>
                <a:latin typeface="Courier New" panose="02070309020205020404" pitchFamily="49" charset="0"/>
              </a:rPr>
              <a:t>    s=</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深さ</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訓練データの精度</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テストデータの精度</a:t>
            </a:r>
            <a:r>
              <a:rPr lang="en-US" altLang="ja-JP" b="1">
                <a:solidFill>
                  <a:srgbClr val="A31515"/>
                </a:solidFill>
                <a:latin typeface="Courier New" panose="02070309020205020404" pitchFamily="49" charset="0"/>
              </a:rPr>
              <a:t>{}'</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a:t>
            </a:r>
            <a:r>
              <a:rPr lang="en-US" altLang="ja-JP" b="1">
                <a:solidFill>
                  <a:srgbClr val="795E26"/>
                </a:solidFill>
                <a:latin typeface="Courier New" panose="02070309020205020404" pitchFamily="49" charset="0"/>
              </a:rPr>
              <a:t>format</a:t>
            </a:r>
            <a:r>
              <a:rPr lang="en-US" altLang="ja-JP" b="1">
                <a:solidFill>
                  <a:srgbClr val="000000"/>
                </a:solidFill>
                <a:latin typeface="Courier New" panose="02070309020205020404" pitchFamily="49" charset="0"/>
              </a:rPr>
              <a:t>(j,s1,s2))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7295" y="911603"/>
            <a:ext cx="8631984"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7-28 </a:t>
            </a:r>
            <a:r>
              <a:rPr lang="ja-JP" altLang="en-US" b="1" smtClean="0">
                <a:solidFill>
                  <a:srgbClr val="000000"/>
                </a:solidFill>
                <a:latin typeface="Courier New" panose="02070309020205020404" pitchFamily="49" charset="0"/>
              </a:rPr>
              <a:t>モデルの再学習</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730812" y="3571017"/>
            <a:ext cx="6628481" cy="1649622"/>
          </a:xfrm>
          <a:prstGeom prst="rect">
            <a:avLst/>
          </a:prstGeom>
        </p:spPr>
      </p:pic>
      <p:sp>
        <p:nvSpPr>
          <p:cNvPr id="5" name="ホームベース 4"/>
          <p:cNvSpPr/>
          <p:nvPr/>
        </p:nvSpPr>
        <p:spPr>
          <a:xfrm>
            <a:off x="428888" y="14908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７．４．８</a:t>
            </a:r>
            <a:endParaRPr kumimoji="1" lang="ja-JP" altLang="en-US" b="1" dirty="0"/>
          </a:p>
        </p:txBody>
      </p:sp>
      <p:sp>
        <p:nvSpPr>
          <p:cNvPr id="6" name="山形 5"/>
          <p:cNvSpPr/>
          <p:nvPr/>
        </p:nvSpPr>
        <p:spPr>
          <a:xfrm>
            <a:off x="1768156" y="14908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モデルの再学習</a:t>
            </a:r>
            <a:endParaRPr kumimoji="1" lang="ja-JP" altLang="en-US" b="1" dirty="0">
              <a:solidFill>
                <a:schemeClr val="bg1"/>
              </a:solidFill>
            </a:endParaRPr>
          </a:p>
        </p:txBody>
      </p:sp>
      <p:sp>
        <p:nvSpPr>
          <p:cNvPr id="7" name="山形 6"/>
          <p:cNvSpPr/>
          <p:nvPr/>
        </p:nvSpPr>
        <p:spPr>
          <a:xfrm>
            <a:off x="5679756" y="14908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P272</a:t>
            </a:r>
            <a:r>
              <a:rPr kumimoji="1" lang="ja-JP" altLang="en-US" b="1" smtClean="0">
                <a:solidFill>
                  <a:schemeClr val="bg1"/>
                </a:solidFill>
              </a:rPr>
              <a:t>～</a:t>
            </a:r>
            <a:r>
              <a:rPr kumimoji="1" lang="en-US" altLang="ja-JP" b="1" smtClean="0">
                <a:solidFill>
                  <a:schemeClr val="bg1"/>
                </a:solidFill>
              </a:rPr>
              <a:t>P274</a:t>
            </a:r>
          </a:p>
        </p:txBody>
      </p:sp>
      <p:sp>
        <p:nvSpPr>
          <p:cNvPr id="8" name="四角形吹き出し 7"/>
          <p:cNvSpPr/>
          <p:nvPr/>
        </p:nvSpPr>
        <p:spPr>
          <a:xfrm>
            <a:off x="6159398" y="1096269"/>
            <a:ext cx="3575779" cy="634870"/>
          </a:xfrm>
          <a:prstGeom prst="wedgeRectCallout">
            <a:avLst>
              <a:gd name="adj1" fmla="val -80531"/>
              <a:gd name="adj2" fmla="val 529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Sex</a:t>
            </a:r>
            <a:r>
              <a:rPr kumimoji="1" lang="ja-JP" altLang="en-US" b="1" smtClean="0">
                <a:solidFill>
                  <a:schemeClr val="tx1"/>
                </a:solidFill>
              </a:rPr>
              <a:t>列をダミー変数化したので</a:t>
            </a:r>
            <a:endParaRPr kumimoji="1" lang="en-US" altLang="ja-JP" b="1" smtClean="0">
              <a:solidFill>
                <a:schemeClr val="tx1"/>
              </a:solidFill>
            </a:endParaRPr>
          </a:p>
          <a:p>
            <a:pPr algn="ctr"/>
            <a:r>
              <a:rPr kumimoji="1" lang="ja-JP" altLang="en-US" b="1" smtClean="0">
                <a:solidFill>
                  <a:schemeClr val="tx1"/>
                </a:solidFill>
              </a:rPr>
              <a:t>削除</a:t>
            </a:r>
            <a:endParaRPr kumimoji="1" lang="en-US" altLang="ja-JP" b="1" dirty="0" smtClean="0">
              <a:solidFill>
                <a:schemeClr val="tx1"/>
              </a:solidFill>
            </a:endParaRPr>
          </a:p>
        </p:txBody>
      </p:sp>
      <p:sp>
        <p:nvSpPr>
          <p:cNvPr id="9" name="正方形/長方形 8"/>
          <p:cNvSpPr/>
          <p:nvPr/>
        </p:nvSpPr>
        <p:spPr>
          <a:xfrm>
            <a:off x="627295" y="316461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P272</a:t>
            </a:r>
            <a:endParaRPr kumimoji="1" lang="ja-JP" altLang="en-US" b="1" dirty="0"/>
          </a:p>
        </p:txBody>
      </p:sp>
    </p:spTree>
    <p:extLst>
      <p:ext uri="{BB962C8B-B14F-4D97-AF65-F5344CB8AC3E}">
        <p14:creationId xmlns:p14="http://schemas.microsoft.com/office/powerpoint/2010/main" val="574727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1298190"/>
            <a:ext cx="8631984" cy="203132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smtClean="0">
                <a:solidFill>
                  <a:srgbClr val="008000"/>
                </a:solidFill>
                <a:latin typeface="Courier New" panose="02070309020205020404" pitchFamily="49" charset="0"/>
              </a:rPr>
              <a:t>木の</a:t>
            </a:r>
            <a:r>
              <a:rPr lang="ja-JP" altLang="en-US" b="1">
                <a:solidFill>
                  <a:srgbClr val="008000"/>
                </a:solidFill>
                <a:latin typeface="Courier New" panose="02070309020205020404" pitchFamily="49" charset="0"/>
              </a:rPr>
              <a:t>深さ</a:t>
            </a:r>
            <a:r>
              <a:rPr lang="ja-JP" altLang="en-US" b="1" smtClean="0">
                <a:solidFill>
                  <a:srgbClr val="008000"/>
                </a:solidFill>
                <a:latin typeface="Courier New" panose="02070309020205020404" pitchFamily="49" charset="0"/>
              </a:rPr>
              <a:t>を５に指定して改めて学習</a:t>
            </a:r>
            <a:endParaRPr lang="en-US" altLang="ja-JP" b="1" smtClean="0">
              <a:solidFill>
                <a:srgbClr val="000000"/>
              </a:solidFill>
              <a:latin typeface="Courier New" panose="02070309020205020404" pitchFamily="49" charset="0"/>
            </a:endParaRPr>
          </a:p>
          <a:p>
            <a:r>
              <a:rPr lang="en-US" altLang="ja-JP" b="1" smtClean="0">
                <a:solidFill>
                  <a:srgbClr val="000000"/>
                </a:solidFill>
                <a:latin typeface="Courier New" panose="02070309020205020404" pitchFamily="49" charset="0"/>
              </a:rPr>
              <a:t>s1,s2,model</a:t>
            </a:r>
            <a:r>
              <a:rPr lang="en-US" altLang="ja-JP" b="1">
                <a:solidFill>
                  <a:srgbClr val="000000"/>
                </a:solidFill>
                <a:latin typeface="Courier New" panose="02070309020205020404" pitchFamily="49" charset="0"/>
              </a:rPr>
              <a:t> = learn(x_new,t,depth = </a:t>
            </a:r>
            <a:r>
              <a:rPr lang="en-US" altLang="ja-JP" b="1">
                <a:solidFill>
                  <a:srgbClr val="09885A"/>
                </a:solidFill>
                <a:latin typeface="Courier New" panose="02070309020205020404" pitchFamily="49" charset="0"/>
              </a:rPr>
              <a:t>5</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モデルの保存</a:t>
            </a:r>
            <a:endParaRPr lang="ja-JP" altLang="en-US" b="1">
              <a:solidFill>
                <a:srgbClr val="000000"/>
              </a:solidFill>
              <a:latin typeface="Courier New" panose="02070309020205020404" pitchFamily="49" charset="0"/>
            </a:endParaRPr>
          </a:p>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pickle</a:t>
            </a:r>
          </a:p>
          <a:p>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'survived.pkl'</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pickle.dump(model,f)</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928857"/>
            <a:ext cx="8631984"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7-29 </a:t>
            </a:r>
            <a:r>
              <a:rPr lang="ja-JP" altLang="en-US" b="1" smtClean="0">
                <a:solidFill>
                  <a:srgbClr val="000000"/>
                </a:solidFill>
                <a:latin typeface="Courier New" panose="02070309020205020404" pitchFamily="49" charset="0"/>
              </a:rPr>
              <a:t>学習したモデルを保存する</a:t>
            </a:r>
            <a:endParaRPr lang="en-US" altLang="ja-JP" b="1" dirty="0">
              <a:solidFill>
                <a:srgbClr val="000000"/>
              </a:solidFill>
              <a:latin typeface="Courier New" panose="02070309020205020404" pitchFamily="49" charset="0"/>
            </a:endParaRPr>
          </a:p>
        </p:txBody>
      </p:sp>
      <p:sp>
        <p:nvSpPr>
          <p:cNvPr id="4" name="テキスト ボックス 3"/>
          <p:cNvSpPr txBox="1"/>
          <p:nvPr/>
        </p:nvSpPr>
        <p:spPr>
          <a:xfrm>
            <a:off x="428888" y="3753179"/>
            <a:ext cx="7873214" cy="2062103"/>
          </a:xfrm>
          <a:prstGeom prst="rect">
            <a:avLst/>
          </a:prstGeom>
          <a:solidFill>
            <a:schemeClr val="accent4">
              <a:lumMod val="20000"/>
              <a:lumOff val="80000"/>
            </a:schemeClr>
          </a:solidFill>
        </p:spPr>
        <p:txBody>
          <a:bodyPr wrap="square" rtlCol="0">
            <a:spAutoFit/>
          </a:bodyPr>
          <a:lstStyle/>
          <a:p>
            <a:r>
              <a:rPr lang="ja-JP" altLang="en-US" sz="2000" b="1"/>
              <a:t>この節</a:t>
            </a:r>
            <a:r>
              <a:rPr lang="ja-JP" altLang="en-US" sz="2000" b="1" smtClean="0"/>
              <a:t>のポイント</a:t>
            </a:r>
            <a:endParaRPr kumimoji="1" lang="en-US" altLang="ja-JP" sz="2000" b="1" dirty="0" smtClean="0"/>
          </a:p>
          <a:p>
            <a:endParaRPr lang="en-US" altLang="ja-JP" dirty="0"/>
          </a:p>
          <a:p>
            <a:r>
              <a:rPr lang="ja-JP" altLang="en-US" b="1" smtClean="0">
                <a:solidFill>
                  <a:srgbClr val="0070C0"/>
                </a:solidFill>
              </a:rPr>
              <a:t>・モデルを複雑にしすぎると過学習が発生する。</a:t>
            </a:r>
            <a:endParaRPr lang="en-US" altLang="ja-JP" b="1" smtClean="0">
              <a:solidFill>
                <a:srgbClr val="0070C0"/>
              </a:solidFill>
            </a:endParaRPr>
          </a:p>
          <a:p>
            <a:r>
              <a:rPr lang="ja-JP" altLang="en-US" b="1" smtClean="0">
                <a:solidFill>
                  <a:srgbClr val="0070C0"/>
                </a:solidFill>
              </a:rPr>
              <a:t>・</a:t>
            </a:r>
            <a:r>
              <a:rPr lang="en-US" altLang="ja-JP" b="1" smtClean="0">
                <a:solidFill>
                  <a:srgbClr val="0070C0"/>
                </a:solidFill>
              </a:rPr>
              <a:t>groupby</a:t>
            </a:r>
            <a:r>
              <a:rPr lang="ja-JP" altLang="en-US" b="1" smtClean="0">
                <a:solidFill>
                  <a:srgbClr val="0070C0"/>
                </a:solidFill>
              </a:rPr>
              <a:t>メソッドや</a:t>
            </a:r>
            <a:r>
              <a:rPr lang="en-US" altLang="ja-JP" b="1" smtClean="0">
                <a:solidFill>
                  <a:srgbClr val="0070C0"/>
                </a:solidFill>
              </a:rPr>
              <a:t>pivot_table</a:t>
            </a:r>
            <a:r>
              <a:rPr lang="ja-JP" altLang="en-US" b="1" smtClean="0">
                <a:solidFill>
                  <a:srgbClr val="0070C0"/>
                </a:solidFill>
              </a:rPr>
              <a:t>関数を使って効率よくデータを集計する。</a:t>
            </a:r>
            <a:endParaRPr lang="en-US" altLang="ja-JP" b="1" smtClean="0">
              <a:solidFill>
                <a:srgbClr val="0070C0"/>
              </a:solidFill>
            </a:endParaRPr>
          </a:p>
          <a:p>
            <a:r>
              <a:rPr lang="ja-JP" altLang="en-US" b="1" smtClean="0">
                <a:solidFill>
                  <a:srgbClr val="0070C0"/>
                </a:solidFill>
              </a:rPr>
              <a:t>・文字データはダミー変数化で数値に変換する。</a:t>
            </a:r>
            <a:endParaRPr lang="en-US" altLang="ja-JP" b="1" smtClean="0">
              <a:solidFill>
                <a:srgbClr val="0070C0"/>
              </a:solidFill>
            </a:endParaRPr>
          </a:p>
          <a:p>
            <a:r>
              <a:rPr lang="ja-JP" altLang="en-US" b="1" smtClean="0">
                <a:solidFill>
                  <a:srgbClr val="0070C0"/>
                </a:solidFill>
              </a:rPr>
              <a:t>・自分が立てた仮説のもと、試行錯誤でモデルの予測性能を上げることこそ最高の楽しみである。</a:t>
            </a:r>
            <a:endParaRPr lang="en-US" altLang="ja-JP" b="1" dirty="0" smtClean="0">
              <a:solidFill>
                <a:srgbClr val="0070C0"/>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P273</a:t>
            </a:r>
            <a:endParaRPr kumimoji="1" lang="ja-JP" altLang="en-US" b="1" dirty="0"/>
          </a:p>
        </p:txBody>
      </p:sp>
    </p:spTree>
    <p:extLst>
      <p:ext uri="{BB962C8B-B14F-4D97-AF65-F5344CB8AC3E}">
        <p14:creationId xmlns:p14="http://schemas.microsoft.com/office/powerpoint/2010/main" val="101515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42109" y="628073"/>
            <a:ext cx="8829964" cy="923330"/>
          </a:xfrm>
          <a:prstGeom prst="rect">
            <a:avLst/>
          </a:prstGeom>
          <a:solidFill>
            <a:schemeClr val="accent2">
              <a:lumMod val="20000"/>
              <a:lumOff val="80000"/>
            </a:schemeClr>
          </a:solidFill>
        </p:spPr>
        <p:txBody>
          <a:bodyPr wrap="square" rtlCol="0">
            <a:spAutoFit/>
          </a:bodyPr>
          <a:lstStyle/>
          <a:p>
            <a:r>
              <a:rPr kumimoji="1" lang="ja-JP" altLang="en-US" b="1" dirty="0" smtClean="0">
                <a:solidFill>
                  <a:schemeClr val="accent5"/>
                </a:solidFill>
              </a:rPr>
              <a:t>行う内容</a:t>
            </a:r>
            <a:endParaRPr kumimoji="1" lang="en-US" altLang="ja-JP" b="1" dirty="0" smtClean="0">
              <a:solidFill>
                <a:schemeClr val="accent5"/>
              </a:solidFill>
            </a:endParaRPr>
          </a:p>
          <a:p>
            <a:r>
              <a:rPr lang="ja-JP" altLang="en-US" b="1" dirty="0">
                <a:solidFill>
                  <a:schemeClr val="accent5"/>
                </a:solidFill>
              </a:rPr>
              <a:t>乗客</a:t>
            </a:r>
            <a:r>
              <a:rPr lang="ja-JP" altLang="en-US" b="1" dirty="0" smtClean="0">
                <a:solidFill>
                  <a:schemeClr val="accent5"/>
                </a:solidFill>
              </a:rPr>
              <a:t>の特徴から沈没時に生存か死亡かに分類するモデルを作成する。</a:t>
            </a:r>
            <a:endParaRPr lang="en-US" altLang="ja-JP" b="1" dirty="0" smtClean="0">
              <a:solidFill>
                <a:schemeClr val="accent5"/>
              </a:solidFill>
            </a:endParaRPr>
          </a:p>
          <a:p>
            <a:r>
              <a:rPr kumimoji="1" lang="ja-JP" altLang="en-US" b="1" dirty="0">
                <a:solidFill>
                  <a:schemeClr val="accent5"/>
                </a:solidFill>
              </a:rPr>
              <a:t>また</a:t>
            </a:r>
            <a:r>
              <a:rPr kumimoji="1" lang="ja-JP" altLang="en-US" b="1" dirty="0" smtClean="0">
                <a:solidFill>
                  <a:schemeClr val="accent5"/>
                </a:solidFill>
              </a:rPr>
              <a:t>、その過程で、どのような特徴を持つ人が生き残れたかを考察する。</a:t>
            </a:r>
            <a:endParaRPr kumimoji="1" lang="ja-JP" altLang="en-US" b="1" dirty="0">
              <a:solidFill>
                <a:schemeClr val="accent5"/>
              </a:solidFill>
            </a:endParaRPr>
          </a:p>
        </p:txBody>
      </p:sp>
      <p:sp>
        <p:nvSpPr>
          <p:cNvPr id="3" name="正方形/長方形 2"/>
          <p:cNvSpPr/>
          <p:nvPr/>
        </p:nvSpPr>
        <p:spPr>
          <a:xfrm>
            <a:off x="942109" y="2190195"/>
            <a:ext cx="7821433" cy="1754326"/>
          </a:xfrm>
          <a:prstGeom prst="rect">
            <a:avLst/>
          </a:prstGeom>
          <a:solidFill>
            <a:schemeClr val="accent4">
              <a:lumMod val="20000"/>
              <a:lumOff val="80000"/>
            </a:schemeClr>
          </a:solidFill>
        </p:spPr>
        <p:txBody>
          <a:bodyPr wrap="square">
            <a:spAutoFit/>
          </a:bodyPr>
          <a:lstStyle/>
          <a:p>
            <a:r>
              <a:rPr lang="ja-JP" altLang="en-US" b="1" dirty="0" smtClean="0"/>
              <a:t>・不均衡データの確認</a:t>
            </a:r>
            <a:endParaRPr lang="en-US" altLang="ja-JP" b="1" dirty="0" smtClean="0"/>
          </a:p>
          <a:p>
            <a:r>
              <a:rPr lang="ja-JP" altLang="en-US" b="1" dirty="0" smtClean="0"/>
              <a:t>・グループ集計（</a:t>
            </a:r>
            <a:r>
              <a:rPr lang="en-US" altLang="ja-JP" b="1" dirty="0" smtClean="0"/>
              <a:t>group by</a:t>
            </a:r>
            <a:r>
              <a:rPr lang="ja-JP" altLang="en-US" b="1" dirty="0" smtClean="0"/>
              <a:t>）</a:t>
            </a:r>
            <a:endParaRPr lang="en-US" altLang="ja-JP" b="1" dirty="0" smtClean="0"/>
          </a:p>
          <a:p>
            <a:r>
              <a:rPr lang="ja-JP" altLang="en-US" b="1" dirty="0" smtClean="0"/>
              <a:t>・ピボットテーブル</a:t>
            </a:r>
            <a:endParaRPr lang="en-US" altLang="ja-JP" b="1" dirty="0" smtClean="0"/>
          </a:p>
          <a:p>
            <a:r>
              <a:rPr lang="ja-JP" altLang="en-US" b="1" dirty="0" smtClean="0"/>
              <a:t>・ダミー変数化</a:t>
            </a:r>
            <a:endParaRPr lang="en-US" altLang="ja-JP" b="1" dirty="0" smtClean="0"/>
          </a:p>
          <a:p>
            <a:r>
              <a:rPr lang="ja-JP" altLang="en-US" b="1" dirty="0" smtClean="0"/>
              <a:t>・データフレームの連結</a:t>
            </a:r>
            <a:endParaRPr lang="en-US" altLang="ja-JP" b="1" dirty="0" smtClean="0"/>
          </a:p>
          <a:p>
            <a:r>
              <a:rPr lang="ja-JP" altLang="en-US" b="1" dirty="0" smtClean="0"/>
              <a:t>・棒グラフの作り方</a:t>
            </a:r>
            <a:endParaRPr lang="en-US" altLang="ja-JP" b="1" dirty="0"/>
          </a:p>
        </p:txBody>
      </p:sp>
      <p:sp>
        <p:nvSpPr>
          <p:cNvPr id="4" name="正方形/長方形 3"/>
          <p:cNvSpPr/>
          <p:nvPr/>
        </p:nvSpPr>
        <p:spPr>
          <a:xfrm>
            <a:off x="942109" y="1820863"/>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データの準備と前処理</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942109" y="4578570"/>
            <a:ext cx="7821433" cy="369332"/>
          </a:xfrm>
          <a:prstGeom prst="rect">
            <a:avLst/>
          </a:prstGeom>
          <a:solidFill>
            <a:schemeClr val="accent4">
              <a:lumMod val="20000"/>
              <a:lumOff val="80000"/>
            </a:schemeClr>
          </a:solidFill>
        </p:spPr>
        <p:txBody>
          <a:bodyPr wrap="square">
            <a:spAutoFit/>
          </a:bodyPr>
          <a:lstStyle/>
          <a:p>
            <a:r>
              <a:rPr lang="ja-JP" altLang="en-US" b="1" dirty="0" smtClean="0"/>
              <a:t>・正解データの不均衡を踏まえた上でのモデル学習</a:t>
            </a:r>
            <a:endParaRPr lang="en-US" altLang="ja-JP" b="1" dirty="0"/>
          </a:p>
        </p:txBody>
      </p:sp>
      <p:sp>
        <p:nvSpPr>
          <p:cNvPr id="6" name="正方形/長方形 5"/>
          <p:cNvSpPr/>
          <p:nvPr/>
        </p:nvSpPr>
        <p:spPr>
          <a:xfrm>
            <a:off x="942109" y="4209238"/>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モデルの学習</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942109" y="5501900"/>
            <a:ext cx="7821433" cy="646331"/>
          </a:xfrm>
          <a:prstGeom prst="rect">
            <a:avLst/>
          </a:prstGeom>
          <a:solidFill>
            <a:schemeClr val="accent4">
              <a:lumMod val="20000"/>
              <a:lumOff val="80000"/>
            </a:schemeClr>
          </a:solidFill>
        </p:spPr>
        <p:txBody>
          <a:bodyPr wrap="square">
            <a:spAutoFit/>
          </a:bodyPr>
          <a:lstStyle/>
          <a:p>
            <a:r>
              <a:rPr lang="ja-JP" altLang="en-US" b="1" dirty="0" smtClean="0"/>
              <a:t>・過学習（性能の評価）</a:t>
            </a:r>
            <a:endParaRPr lang="en-US" altLang="ja-JP" b="1" dirty="0" smtClean="0"/>
          </a:p>
          <a:p>
            <a:r>
              <a:rPr lang="ja-JP" altLang="en-US" b="1" dirty="0" smtClean="0"/>
              <a:t>・特徴量重要度（正解データへの影響度の評価）</a:t>
            </a:r>
            <a:endParaRPr lang="ja-JP" altLang="en-US" b="1" dirty="0"/>
          </a:p>
        </p:txBody>
      </p:sp>
      <p:sp>
        <p:nvSpPr>
          <p:cNvPr id="8" name="正方形/長方形 7"/>
          <p:cNvSpPr/>
          <p:nvPr/>
        </p:nvSpPr>
        <p:spPr>
          <a:xfrm>
            <a:off x="942109" y="5132568"/>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モデルの</a:t>
            </a:r>
            <a:r>
              <a:rPr lang="ja-JP" altLang="en-US" b="1" dirty="0">
                <a:solidFill>
                  <a:srgbClr val="000000"/>
                </a:solidFill>
                <a:latin typeface="Courier New" panose="02070309020205020404" pitchFamily="49" charset="0"/>
              </a:rPr>
              <a:t>評価</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P239</a:t>
            </a:r>
            <a:endParaRPr kumimoji="1" lang="ja-JP" altLang="en-US" b="1" dirty="0"/>
          </a:p>
        </p:txBody>
      </p:sp>
    </p:spTree>
    <p:extLst>
      <p:ext uri="{BB962C8B-B14F-4D97-AF65-F5344CB8AC3E}">
        <p14:creationId xmlns:p14="http://schemas.microsoft.com/office/powerpoint/2010/main" val="3604162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682220" y="3231774"/>
            <a:ext cx="1240769" cy="60429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生存</a:t>
            </a:r>
            <a:endParaRPr kumimoji="1" lang="ja-JP" altLang="en-US" b="1" dirty="0">
              <a:solidFill>
                <a:schemeClr val="tx1"/>
              </a:solidFill>
            </a:endParaRPr>
          </a:p>
        </p:txBody>
      </p:sp>
      <p:sp>
        <p:nvSpPr>
          <p:cNvPr id="4" name="楕円 3"/>
          <p:cNvSpPr/>
          <p:nvPr/>
        </p:nvSpPr>
        <p:spPr>
          <a:xfrm>
            <a:off x="1379769" y="1785884"/>
            <a:ext cx="2617200" cy="75537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性別 </a:t>
            </a:r>
            <a:r>
              <a:rPr kumimoji="1" lang="en-US" altLang="ja-JP" b="1" smtClean="0">
                <a:solidFill>
                  <a:schemeClr val="tx1"/>
                </a:solidFill>
              </a:rPr>
              <a:t>== </a:t>
            </a:r>
            <a:r>
              <a:rPr kumimoji="1" lang="ja-JP" altLang="en-US" b="1" smtClean="0">
                <a:solidFill>
                  <a:schemeClr val="tx1"/>
                </a:solidFill>
              </a:rPr>
              <a:t>女性</a:t>
            </a:r>
            <a:endParaRPr kumimoji="1" lang="ja-JP" altLang="en-US" b="1" dirty="0">
              <a:solidFill>
                <a:schemeClr val="tx1"/>
              </a:solidFill>
            </a:endParaRPr>
          </a:p>
        </p:txBody>
      </p:sp>
      <p:sp>
        <p:nvSpPr>
          <p:cNvPr id="5" name="楕円 4"/>
          <p:cNvSpPr/>
          <p:nvPr/>
        </p:nvSpPr>
        <p:spPr>
          <a:xfrm>
            <a:off x="2801546" y="3158876"/>
            <a:ext cx="2606703" cy="75537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年齢 </a:t>
            </a:r>
            <a:r>
              <a:rPr kumimoji="1" lang="en-US" altLang="ja-JP" b="1" smtClean="0">
                <a:solidFill>
                  <a:schemeClr val="tx1"/>
                </a:solidFill>
              </a:rPr>
              <a:t>&lt; 15</a:t>
            </a:r>
            <a:endParaRPr kumimoji="1" lang="ja-JP" altLang="en-US" b="1" dirty="0">
              <a:solidFill>
                <a:schemeClr val="tx1"/>
              </a:solidFill>
            </a:endParaRPr>
          </a:p>
        </p:txBody>
      </p:sp>
      <p:cxnSp>
        <p:nvCxnSpPr>
          <p:cNvPr id="7" name="直線矢印コネクタ 6"/>
          <p:cNvCxnSpPr>
            <a:endCxn id="18" idx="0"/>
          </p:cNvCxnSpPr>
          <p:nvPr/>
        </p:nvCxnSpPr>
        <p:spPr>
          <a:xfrm flipH="1">
            <a:off x="3072668" y="3914250"/>
            <a:ext cx="754553" cy="10663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endCxn id="19" idx="0"/>
          </p:cNvCxnSpPr>
          <p:nvPr/>
        </p:nvCxnSpPr>
        <p:spPr>
          <a:xfrm>
            <a:off x="4363491" y="3914250"/>
            <a:ext cx="759788" cy="10670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3" idx="0"/>
          </p:cNvCxnSpPr>
          <p:nvPr/>
        </p:nvCxnSpPr>
        <p:spPr>
          <a:xfrm flipH="1">
            <a:off x="1302605" y="2533568"/>
            <a:ext cx="1099625" cy="6982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0"/>
          </p:cNvCxnSpPr>
          <p:nvPr/>
        </p:nvCxnSpPr>
        <p:spPr>
          <a:xfrm>
            <a:off x="2950234" y="2533568"/>
            <a:ext cx="1154664" cy="625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747568" y="4198169"/>
            <a:ext cx="699715" cy="369332"/>
          </a:xfrm>
          <a:prstGeom prst="rect">
            <a:avLst/>
          </a:prstGeom>
          <a:noFill/>
        </p:spPr>
        <p:txBody>
          <a:bodyPr wrap="square" rtlCol="0">
            <a:spAutoFit/>
          </a:bodyPr>
          <a:lstStyle/>
          <a:p>
            <a:r>
              <a:rPr kumimoji="1" lang="en-US" altLang="ja-JP" b="1" dirty="0" smtClean="0"/>
              <a:t>Yes</a:t>
            </a:r>
            <a:endParaRPr kumimoji="1" lang="ja-JP" altLang="en-US" b="1" dirty="0"/>
          </a:p>
        </p:txBody>
      </p:sp>
      <p:sp>
        <p:nvSpPr>
          <p:cNvPr id="12" name="テキスト ボックス 11"/>
          <p:cNvSpPr txBox="1"/>
          <p:nvPr/>
        </p:nvSpPr>
        <p:spPr>
          <a:xfrm>
            <a:off x="1302604" y="2624877"/>
            <a:ext cx="699715" cy="369332"/>
          </a:xfrm>
          <a:prstGeom prst="rect">
            <a:avLst/>
          </a:prstGeom>
          <a:noFill/>
        </p:spPr>
        <p:txBody>
          <a:bodyPr wrap="square" rtlCol="0">
            <a:spAutoFit/>
          </a:bodyPr>
          <a:lstStyle/>
          <a:p>
            <a:r>
              <a:rPr kumimoji="1" lang="en-US" altLang="ja-JP" b="1" dirty="0" smtClean="0"/>
              <a:t>Yes</a:t>
            </a:r>
            <a:endParaRPr kumimoji="1" lang="ja-JP" altLang="en-US" b="1" dirty="0"/>
          </a:p>
        </p:txBody>
      </p:sp>
      <p:sp>
        <p:nvSpPr>
          <p:cNvPr id="13" name="テキスト ボックス 12"/>
          <p:cNvSpPr txBox="1"/>
          <p:nvPr/>
        </p:nvSpPr>
        <p:spPr>
          <a:xfrm>
            <a:off x="4842785" y="4198169"/>
            <a:ext cx="699715" cy="369332"/>
          </a:xfrm>
          <a:prstGeom prst="rect">
            <a:avLst/>
          </a:prstGeom>
          <a:noFill/>
        </p:spPr>
        <p:txBody>
          <a:bodyPr wrap="square" rtlCol="0">
            <a:spAutoFit/>
          </a:bodyPr>
          <a:lstStyle/>
          <a:p>
            <a:r>
              <a:rPr kumimoji="1" lang="en-US" altLang="ja-JP" b="1" dirty="0" smtClean="0"/>
              <a:t>No</a:t>
            </a:r>
            <a:endParaRPr kumimoji="1" lang="ja-JP" altLang="en-US" b="1" dirty="0"/>
          </a:p>
        </p:txBody>
      </p:sp>
      <p:sp>
        <p:nvSpPr>
          <p:cNvPr id="14" name="テキスト ボックス 13"/>
          <p:cNvSpPr txBox="1"/>
          <p:nvPr/>
        </p:nvSpPr>
        <p:spPr>
          <a:xfrm>
            <a:off x="3571186" y="2554577"/>
            <a:ext cx="699715" cy="369332"/>
          </a:xfrm>
          <a:prstGeom prst="rect">
            <a:avLst/>
          </a:prstGeom>
          <a:noFill/>
        </p:spPr>
        <p:txBody>
          <a:bodyPr wrap="square" rtlCol="0">
            <a:spAutoFit/>
          </a:bodyPr>
          <a:lstStyle/>
          <a:p>
            <a:r>
              <a:rPr kumimoji="1" lang="en-US" altLang="ja-JP" b="1" dirty="0" smtClean="0"/>
              <a:t>No</a:t>
            </a:r>
            <a:endParaRPr kumimoji="1" lang="ja-JP" altLang="en-US" b="1" dirty="0"/>
          </a:p>
        </p:txBody>
      </p:sp>
      <p:sp>
        <p:nvSpPr>
          <p:cNvPr id="18" name="正方形/長方形 17"/>
          <p:cNvSpPr/>
          <p:nvPr/>
        </p:nvSpPr>
        <p:spPr>
          <a:xfrm>
            <a:off x="2452283" y="4980603"/>
            <a:ext cx="1240769" cy="60429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生存</a:t>
            </a:r>
            <a:endParaRPr kumimoji="1" lang="ja-JP" altLang="en-US" b="1" dirty="0">
              <a:solidFill>
                <a:schemeClr val="tx1"/>
              </a:solidFill>
            </a:endParaRPr>
          </a:p>
        </p:txBody>
      </p:sp>
      <p:sp>
        <p:nvSpPr>
          <p:cNvPr id="19" name="正方形/長方形 18"/>
          <p:cNvSpPr/>
          <p:nvPr/>
        </p:nvSpPr>
        <p:spPr>
          <a:xfrm>
            <a:off x="4502894" y="4981274"/>
            <a:ext cx="1240769" cy="60429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死亡</a:t>
            </a:r>
            <a:endParaRPr kumimoji="1" lang="ja-JP" altLang="en-US" b="1" dirty="0">
              <a:solidFill>
                <a:schemeClr val="tx1"/>
              </a:solidFill>
            </a:endParaRPr>
          </a:p>
        </p:txBody>
      </p:sp>
      <p:sp>
        <p:nvSpPr>
          <p:cNvPr id="30" name="四角形吹き出し 29"/>
          <p:cNvSpPr/>
          <p:nvPr/>
        </p:nvSpPr>
        <p:spPr>
          <a:xfrm>
            <a:off x="4596961" y="1711380"/>
            <a:ext cx="3097802" cy="738908"/>
          </a:xfrm>
          <a:prstGeom prst="wedgeRectCallout">
            <a:avLst>
              <a:gd name="adj1" fmla="val -72072"/>
              <a:gd name="adj2" fmla="val 573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一番上は性別に関する分岐</a:t>
            </a:r>
            <a:endParaRPr kumimoji="1" lang="en-US" altLang="ja-JP" b="1" dirty="0" smtClean="0">
              <a:solidFill>
                <a:schemeClr val="tx1"/>
              </a:solidFill>
            </a:endParaRPr>
          </a:p>
        </p:txBody>
      </p:sp>
      <p:sp>
        <p:nvSpPr>
          <p:cNvPr id="31" name="四角形吹き出し 30"/>
          <p:cNvSpPr/>
          <p:nvPr/>
        </p:nvSpPr>
        <p:spPr>
          <a:xfrm>
            <a:off x="5807566" y="3097165"/>
            <a:ext cx="3034510" cy="738908"/>
          </a:xfrm>
          <a:prstGeom prst="wedgeRectCallout">
            <a:avLst>
              <a:gd name="adj1" fmla="val -72072"/>
              <a:gd name="adj2" fmla="val 456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２段目は年齢に関する分岐</a:t>
            </a:r>
            <a:endParaRPr kumimoji="1" lang="en-US" altLang="ja-JP" b="1" dirty="0" smtClean="0">
              <a:solidFill>
                <a:schemeClr val="tx1"/>
              </a:solidFill>
            </a:endParaRPr>
          </a:p>
        </p:txBody>
      </p:sp>
      <p:sp>
        <p:nvSpPr>
          <p:cNvPr id="17" name="ホームベース 16"/>
          <p:cNvSpPr/>
          <p:nvPr/>
        </p:nvSpPr>
        <p:spPr>
          <a:xfrm>
            <a:off x="428888" y="14908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７．５</a:t>
            </a:r>
            <a:endParaRPr kumimoji="1" lang="ja-JP" altLang="en-US" b="1" dirty="0"/>
          </a:p>
        </p:txBody>
      </p:sp>
      <p:sp>
        <p:nvSpPr>
          <p:cNvPr id="20" name="山形 19"/>
          <p:cNvSpPr/>
          <p:nvPr/>
        </p:nvSpPr>
        <p:spPr>
          <a:xfrm>
            <a:off x="1768156" y="14908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決定木における特徴量の考察</a:t>
            </a:r>
            <a:endParaRPr kumimoji="1" lang="ja-JP" altLang="en-US" b="1" dirty="0">
              <a:solidFill>
                <a:schemeClr val="bg1"/>
              </a:solidFill>
            </a:endParaRPr>
          </a:p>
        </p:txBody>
      </p:sp>
      <p:sp>
        <p:nvSpPr>
          <p:cNvPr id="21" name="山形 20"/>
          <p:cNvSpPr/>
          <p:nvPr/>
        </p:nvSpPr>
        <p:spPr>
          <a:xfrm>
            <a:off x="5679756" y="14908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P275</a:t>
            </a:r>
            <a:r>
              <a:rPr kumimoji="1" lang="ja-JP" altLang="en-US" b="1" smtClean="0">
                <a:solidFill>
                  <a:schemeClr val="bg1"/>
                </a:solidFill>
              </a:rPr>
              <a:t>～</a:t>
            </a:r>
            <a:r>
              <a:rPr kumimoji="1" lang="en-US" altLang="ja-JP" b="1" smtClean="0">
                <a:solidFill>
                  <a:schemeClr val="bg1"/>
                </a:solidFill>
              </a:rPr>
              <a:t>P277</a:t>
            </a:r>
          </a:p>
        </p:txBody>
      </p:sp>
      <p:sp>
        <p:nvSpPr>
          <p:cNvPr id="22" name="ホームベース 21"/>
          <p:cNvSpPr/>
          <p:nvPr/>
        </p:nvSpPr>
        <p:spPr>
          <a:xfrm>
            <a:off x="428888" y="679906"/>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７．５．１</a:t>
            </a:r>
            <a:endParaRPr kumimoji="1" lang="ja-JP" altLang="en-US" b="1" dirty="0"/>
          </a:p>
        </p:txBody>
      </p:sp>
      <p:sp>
        <p:nvSpPr>
          <p:cNvPr id="23" name="山形 22"/>
          <p:cNvSpPr/>
          <p:nvPr/>
        </p:nvSpPr>
        <p:spPr>
          <a:xfrm>
            <a:off x="1768156" y="679906"/>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特徴量と正解データの関係</a:t>
            </a:r>
            <a:endParaRPr kumimoji="1" lang="ja-JP" altLang="en-US" b="1" dirty="0">
              <a:solidFill>
                <a:schemeClr val="bg1"/>
              </a:solidFill>
            </a:endParaRPr>
          </a:p>
        </p:txBody>
      </p:sp>
      <p:sp>
        <p:nvSpPr>
          <p:cNvPr id="24" name="山形 23"/>
          <p:cNvSpPr/>
          <p:nvPr/>
        </p:nvSpPr>
        <p:spPr>
          <a:xfrm>
            <a:off x="5679756" y="679906"/>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bg1"/>
                </a:solidFill>
              </a:rPr>
              <a:t>P275</a:t>
            </a:r>
            <a:r>
              <a:rPr lang="ja-JP" altLang="en-US" b="1">
                <a:solidFill>
                  <a:schemeClr val="bg1"/>
                </a:solidFill>
              </a:rPr>
              <a:t>～</a:t>
            </a:r>
            <a:r>
              <a:rPr lang="en-US" altLang="ja-JP" b="1">
                <a:solidFill>
                  <a:schemeClr val="bg1"/>
                </a:solidFill>
              </a:rPr>
              <a:t>P277</a:t>
            </a:r>
            <a:endParaRPr kumimoji="1" lang="en-US" altLang="ja-JP" b="1" smtClean="0">
              <a:solidFill>
                <a:schemeClr val="bg1"/>
              </a:solidFill>
            </a:endParaRPr>
          </a:p>
        </p:txBody>
      </p:sp>
      <p:sp>
        <p:nvSpPr>
          <p:cNvPr id="2" name="右中かっこ 1"/>
          <p:cNvSpPr/>
          <p:nvPr/>
        </p:nvSpPr>
        <p:spPr>
          <a:xfrm>
            <a:off x="8983363" y="1643796"/>
            <a:ext cx="414068" cy="21908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9581851" y="1862079"/>
            <a:ext cx="2039099" cy="1754326"/>
          </a:xfrm>
          <a:prstGeom prst="rect">
            <a:avLst/>
          </a:prstGeom>
          <a:solidFill>
            <a:schemeClr val="accent6">
              <a:lumMod val="40000"/>
              <a:lumOff val="60000"/>
            </a:schemeClr>
          </a:solidFill>
        </p:spPr>
        <p:txBody>
          <a:bodyPr wrap="square" rtlCol="0">
            <a:spAutoFit/>
          </a:bodyPr>
          <a:lstStyle/>
          <a:p>
            <a:r>
              <a:rPr kumimoji="1" lang="ja-JP" altLang="en-US" b="1" smtClean="0"/>
              <a:t>決定木では、より上にある分岐条件ほど「正解データの分類に影響を与える」と解釈される。</a:t>
            </a:r>
            <a:endParaRPr kumimoji="1" lang="ja-JP" altLang="en-US" b="1"/>
          </a:p>
        </p:txBody>
      </p:sp>
      <p:sp>
        <p:nvSpPr>
          <p:cNvPr id="25" name="楕円 2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P275</a:t>
            </a:r>
            <a:endParaRPr kumimoji="1" lang="ja-JP" altLang="en-US" b="1" dirty="0"/>
          </a:p>
        </p:txBody>
      </p:sp>
    </p:spTree>
    <p:extLst>
      <p:ext uri="{BB962C8B-B14F-4D97-AF65-F5344CB8AC3E}">
        <p14:creationId xmlns:p14="http://schemas.microsoft.com/office/powerpoint/2010/main" val="1825113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8888" y="1418957"/>
            <a:ext cx="8631984"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model.feature_importances_</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28888" y="1049624"/>
            <a:ext cx="8631984"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7-30 feature_importances_ </a:t>
            </a:r>
            <a:r>
              <a:rPr lang="ja-JP" altLang="en-US" b="1" smtClean="0">
                <a:solidFill>
                  <a:srgbClr val="000000"/>
                </a:solidFill>
                <a:latin typeface="Courier New" panose="02070309020205020404" pitchFamily="49" charset="0"/>
              </a:rPr>
              <a:t>で特徴量重要度を確認</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975204" y="1896475"/>
            <a:ext cx="7884974" cy="654709"/>
          </a:xfrm>
          <a:prstGeom prst="rect">
            <a:avLst/>
          </a:prstGeom>
        </p:spPr>
      </p:pic>
      <p:sp>
        <p:nvSpPr>
          <p:cNvPr id="5" name="正方形/長方形 4"/>
          <p:cNvSpPr/>
          <p:nvPr/>
        </p:nvSpPr>
        <p:spPr>
          <a:xfrm>
            <a:off x="428888" y="3360971"/>
            <a:ext cx="9042916"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データフレームに変換</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pd.DataFrame(model.feature_importances_,index = x_new.columns)</a:t>
            </a:r>
            <a:endParaRPr lang="en-US" altLang="ja-JP" b="1">
              <a:solidFill>
                <a:srgbClr val="000000"/>
              </a:solidFill>
              <a:effectLst/>
              <a:latin typeface="Courier New" panose="02070309020205020404" pitchFamily="49" charset="0"/>
            </a:endParaRPr>
          </a:p>
        </p:txBody>
      </p:sp>
      <p:sp>
        <p:nvSpPr>
          <p:cNvPr id="6" name="正方形/長方形 5"/>
          <p:cNvSpPr/>
          <p:nvPr/>
        </p:nvSpPr>
        <p:spPr>
          <a:xfrm>
            <a:off x="428888" y="2991638"/>
            <a:ext cx="9042916"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7-31 </a:t>
            </a:r>
            <a:r>
              <a:rPr lang="ja-JP" altLang="en-US" b="1" smtClean="0">
                <a:solidFill>
                  <a:srgbClr val="000000"/>
                </a:solidFill>
                <a:latin typeface="Courier New" panose="02070309020205020404" pitchFamily="49" charset="0"/>
              </a:rPr>
              <a:t>特徴量重要度をデータフレームに変換して表示</a:t>
            </a:r>
            <a:endParaRPr lang="en-US" altLang="ja-JP" b="1" dirty="0">
              <a:solidFill>
                <a:srgbClr val="000000"/>
              </a:solidFill>
              <a:latin typeface="Courier New" panose="02070309020205020404" pitchFamily="49" charset="0"/>
            </a:endParaRPr>
          </a:p>
        </p:txBody>
      </p:sp>
      <p:pic>
        <p:nvPicPr>
          <p:cNvPr id="7" name="図 6"/>
          <p:cNvPicPr>
            <a:picLocks noChangeAspect="1"/>
          </p:cNvPicPr>
          <p:nvPr/>
        </p:nvPicPr>
        <p:blipFill>
          <a:blip r:embed="rId3"/>
          <a:stretch>
            <a:fillRect/>
          </a:stretch>
        </p:blipFill>
        <p:spPr>
          <a:xfrm>
            <a:off x="2205929" y="4126889"/>
            <a:ext cx="1819275" cy="2352675"/>
          </a:xfrm>
          <a:prstGeom prst="rect">
            <a:avLst/>
          </a:prstGeom>
        </p:spPr>
      </p:pic>
      <p:sp>
        <p:nvSpPr>
          <p:cNvPr id="8" name="正方形/長方形 7"/>
          <p:cNvSpPr/>
          <p:nvPr/>
        </p:nvSpPr>
        <p:spPr>
          <a:xfrm>
            <a:off x="7021904" y="3635290"/>
            <a:ext cx="1846052" cy="37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6853381" y="4564319"/>
            <a:ext cx="4414981" cy="738908"/>
          </a:xfrm>
          <a:prstGeom prst="wedgeRectCallout">
            <a:avLst>
              <a:gd name="adj1" fmla="val -24397"/>
              <a:gd name="adj2" fmla="val -13319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index</a:t>
            </a:r>
            <a:r>
              <a:rPr kumimoji="1" lang="ja-JP" altLang="en-US" b="1" smtClean="0">
                <a:solidFill>
                  <a:schemeClr val="tx1"/>
                </a:solidFill>
              </a:rPr>
              <a:t>に、</a:t>
            </a:r>
            <a:r>
              <a:rPr lang="en-US" altLang="ja-JP" b="1" smtClean="0">
                <a:solidFill>
                  <a:schemeClr val="tx1"/>
                </a:solidFill>
              </a:rPr>
              <a:t>x_new</a:t>
            </a:r>
            <a:r>
              <a:rPr lang="ja-JP" altLang="en-US" b="1" smtClean="0">
                <a:solidFill>
                  <a:schemeClr val="tx1"/>
                </a:solidFill>
              </a:rPr>
              <a:t>の列名を指定</a:t>
            </a:r>
            <a:endParaRPr kumimoji="1" lang="en-US" altLang="ja-JP" b="1" dirty="0" smtClean="0">
              <a:solidFill>
                <a:schemeClr val="tx1"/>
              </a:solidFill>
            </a:endParaRPr>
          </a:p>
        </p:txBody>
      </p:sp>
      <p:sp>
        <p:nvSpPr>
          <p:cNvPr id="10" name="ホームベース 9"/>
          <p:cNvSpPr/>
          <p:nvPr/>
        </p:nvSpPr>
        <p:spPr>
          <a:xfrm>
            <a:off x="428888" y="149080"/>
            <a:ext cx="2107278"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特徴量重要度</a:t>
            </a:r>
            <a:endParaRPr kumimoji="1" lang="ja-JP" altLang="en-US" b="1" dirty="0"/>
          </a:p>
        </p:txBody>
      </p:sp>
      <p:sp>
        <p:nvSpPr>
          <p:cNvPr id="11" name="山形 10"/>
          <p:cNvSpPr/>
          <p:nvPr/>
        </p:nvSpPr>
        <p:spPr>
          <a:xfrm>
            <a:off x="2424023" y="149080"/>
            <a:ext cx="6211107"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分類に強い影響を与える特徴量かどうかを測る指標</a:t>
            </a:r>
            <a:endParaRPr kumimoji="1" lang="ja-JP" altLang="en-US" b="1" dirty="0">
              <a:solidFill>
                <a:schemeClr val="bg1"/>
              </a:solidFill>
            </a:endParaRPr>
          </a:p>
        </p:txBody>
      </p:sp>
      <p:sp>
        <p:nvSpPr>
          <p:cNvPr id="13" name="正方形/長方形 12"/>
          <p:cNvSpPr/>
          <p:nvPr/>
        </p:nvSpPr>
        <p:spPr>
          <a:xfrm>
            <a:off x="428888" y="181743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4" name="正方形/長方形 13"/>
          <p:cNvSpPr/>
          <p:nvPr/>
        </p:nvSpPr>
        <p:spPr>
          <a:xfrm>
            <a:off x="428888" y="408261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P276</a:t>
            </a:r>
            <a:endParaRPr kumimoji="1" lang="ja-JP" altLang="en-US" b="1" dirty="0"/>
          </a:p>
        </p:txBody>
      </p:sp>
    </p:spTree>
    <p:extLst>
      <p:ext uri="{BB962C8B-B14F-4D97-AF65-F5344CB8AC3E}">
        <p14:creationId xmlns:p14="http://schemas.microsoft.com/office/powerpoint/2010/main" val="987689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46141" y="595911"/>
            <a:ext cx="7873214" cy="954107"/>
          </a:xfrm>
          <a:prstGeom prst="rect">
            <a:avLst/>
          </a:prstGeom>
          <a:solidFill>
            <a:schemeClr val="accent4">
              <a:lumMod val="20000"/>
              <a:lumOff val="80000"/>
            </a:schemeClr>
          </a:solidFill>
        </p:spPr>
        <p:txBody>
          <a:bodyPr wrap="square" rtlCol="0">
            <a:spAutoFit/>
          </a:bodyPr>
          <a:lstStyle/>
          <a:p>
            <a:r>
              <a:rPr kumimoji="1" lang="ja-JP" altLang="en-US" sz="2000" b="1" smtClean="0"/>
              <a:t>決定木の特徴量重要度を確認する</a:t>
            </a:r>
            <a:endParaRPr kumimoji="1" lang="en-US" altLang="ja-JP" sz="2000" b="1" dirty="0" smtClean="0"/>
          </a:p>
          <a:p>
            <a:endParaRPr lang="en-US" altLang="ja-JP" dirty="0"/>
          </a:p>
          <a:p>
            <a:r>
              <a:rPr lang="ja-JP" altLang="en-US" b="1">
                <a:solidFill>
                  <a:srgbClr val="0070C0"/>
                </a:solidFill>
              </a:rPr>
              <a:t>モデル</a:t>
            </a:r>
            <a:r>
              <a:rPr lang="ja-JP" altLang="en-US" b="1" smtClean="0">
                <a:solidFill>
                  <a:srgbClr val="0070C0"/>
                </a:solidFill>
              </a:rPr>
              <a:t>の変数 </a:t>
            </a:r>
            <a:r>
              <a:rPr lang="en-US" altLang="ja-JP" b="1" smtClean="0">
                <a:solidFill>
                  <a:srgbClr val="0070C0"/>
                </a:solidFill>
              </a:rPr>
              <a:t>. feature_importances_</a:t>
            </a:r>
            <a:endParaRPr lang="en-US" altLang="ja-JP" b="1" dirty="0" smtClean="0">
              <a:solidFill>
                <a:srgbClr val="0070C0"/>
              </a:solidFill>
            </a:endParaRPr>
          </a:p>
        </p:txBody>
      </p:sp>
      <p:sp>
        <p:nvSpPr>
          <p:cNvPr id="3" name="テキスト ボックス 2"/>
          <p:cNvSpPr txBox="1"/>
          <p:nvPr/>
        </p:nvSpPr>
        <p:spPr>
          <a:xfrm>
            <a:off x="446141" y="2111284"/>
            <a:ext cx="7873214" cy="1231106"/>
          </a:xfrm>
          <a:prstGeom prst="rect">
            <a:avLst/>
          </a:prstGeom>
          <a:solidFill>
            <a:schemeClr val="accent4">
              <a:lumMod val="20000"/>
              <a:lumOff val="80000"/>
            </a:schemeClr>
          </a:solidFill>
        </p:spPr>
        <p:txBody>
          <a:bodyPr wrap="square" rtlCol="0">
            <a:spAutoFit/>
          </a:bodyPr>
          <a:lstStyle/>
          <a:p>
            <a:r>
              <a:rPr kumimoji="1" lang="ja-JP" altLang="en-US" sz="2000" b="1" smtClean="0"/>
              <a:t>この節のポイント</a:t>
            </a:r>
            <a:endParaRPr kumimoji="1" lang="en-US" altLang="ja-JP" sz="2000" b="1" dirty="0" smtClean="0"/>
          </a:p>
          <a:p>
            <a:endParaRPr lang="en-US" altLang="ja-JP" dirty="0"/>
          </a:p>
          <a:p>
            <a:r>
              <a:rPr lang="ja-JP" altLang="en-US" b="1" smtClean="0">
                <a:solidFill>
                  <a:srgbClr val="0070C0"/>
                </a:solidFill>
              </a:rPr>
              <a:t>・作成した決定木の上にある分岐条件ほど、分類に影響を与える。</a:t>
            </a:r>
            <a:endParaRPr lang="en-US" altLang="ja-JP" b="1" smtClean="0">
              <a:solidFill>
                <a:srgbClr val="0070C0"/>
              </a:solidFill>
            </a:endParaRPr>
          </a:p>
          <a:p>
            <a:r>
              <a:rPr lang="ja-JP" altLang="en-US" b="1" smtClean="0">
                <a:solidFill>
                  <a:srgbClr val="0070C0"/>
                </a:solidFill>
              </a:rPr>
              <a:t>・特徴量重要度で、数値的に特徴量と正解データの関係性を考察できる。</a:t>
            </a:r>
            <a:endParaRPr lang="en-US" altLang="ja-JP" b="1" dirty="0" smtClean="0">
              <a:solidFill>
                <a:srgbClr val="0070C0"/>
              </a:solidFill>
            </a:endParaRPr>
          </a:p>
        </p:txBody>
      </p:sp>
      <p:sp>
        <p:nvSpPr>
          <p:cNvPr id="4" name="正方形/長方形 3"/>
          <p:cNvSpPr/>
          <p:nvPr/>
        </p:nvSpPr>
        <p:spPr>
          <a:xfrm>
            <a:off x="446141" y="1191844"/>
            <a:ext cx="4246629" cy="35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P277</a:t>
            </a:r>
            <a:endParaRPr kumimoji="1" lang="ja-JP" altLang="en-US" b="1" dirty="0"/>
          </a:p>
        </p:txBody>
      </p:sp>
    </p:spTree>
    <p:extLst>
      <p:ext uri="{BB962C8B-B14F-4D97-AF65-F5344CB8AC3E}">
        <p14:creationId xmlns:p14="http://schemas.microsoft.com/office/powerpoint/2010/main" val="1060184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385457" y="1413163"/>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実習問題➅</a:t>
            </a:r>
            <a:endParaRPr kumimoji="1" lang="ja-JP" altLang="en-US" b="1" dirty="0"/>
          </a:p>
        </p:txBody>
      </p:sp>
      <p:sp>
        <p:nvSpPr>
          <p:cNvPr id="3" name="テキスト ボックス 2"/>
          <p:cNvSpPr txBox="1"/>
          <p:nvPr/>
        </p:nvSpPr>
        <p:spPr>
          <a:xfrm>
            <a:off x="1385457" y="1838037"/>
            <a:ext cx="7629236" cy="923330"/>
          </a:xfrm>
          <a:prstGeom prst="rect">
            <a:avLst/>
          </a:prstGeom>
          <a:solidFill>
            <a:schemeClr val="accent2">
              <a:lumMod val="40000"/>
              <a:lumOff val="60000"/>
            </a:schemeClr>
          </a:solidFill>
        </p:spPr>
        <p:txBody>
          <a:bodyPr wrap="square" rtlCol="0">
            <a:spAutoFit/>
          </a:bodyPr>
          <a:lstStyle/>
          <a:p>
            <a:r>
              <a:rPr lang="ja-JP" altLang="en-US" b="1" smtClean="0"/>
              <a:t>ノートブック </a:t>
            </a:r>
            <a:r>
              <a:rPr lang="en-US" altLang="ja-JP" b="1" smtClean="0"/>
              <a:t>ml_ex_4_stu.ipynb </a:t>
            </a:r>
            <a:r>
              <a:rPr lang="ja-JP" altLang="en-US" b="1" dirty="0" smtClean="0"/>
              <a:t>を</a:t>
            </a:r>
            <a:r>
              <a:rPr lang="en-US" altLang="ja-JP" b="1" dirty="0" err="1" smtClean="0"/>
              <a:t>Colab</a:t>
            </a:r>
            <a:r>
              <a:rPr lang="ja-JP" altLang="en-US" b="1" dirty="0" smtClean="0"/>
              <a:t>にアップロードし</a:t>
            </a:r>
            <a:endParaRPr lang="en-US" altLang="ja-JP" b="1" dirty="0" smtClean="0"/>
          </a:p>
          <a:p>
            <a:r>
              <a:rPr kumimoji="1" lang="ja-JP" altLang="en-US" b="1" dirty="0"/>
              <a:t>問題文</a:t>
            </a:r>
            <a:r>
              <a:rPr kumimoji="1" lang="ja-JP" altLang="en-US" b="1" dirty="0" smtClean="0"/>
              <a:t>とコメントに従ってプログラムを実装して提出してください。</a:t>
            </a:r>
            <a:endParaRPr kumimoji="1" lang="en-US" altLang="ja-JP" b="1" dirty="0" smtClean="0"/>
          </a:p>
          <a:p>
            <a:r>
              <a:rPr lang="ja-JP" altLang="en-US" b="1" dirty="0"/>
              <a:t>ファイル名</a:t>
            </a:r>
            <a:r>
              <a:rPr lang="ja-JP" altLang="en-US" b="1" dirty="0" smtClean="0"/>
              <a:t>は</a:t>
            </a:r>
            <a:r>
              <a:rPr lang="ja-JP" altLang="en-US" b="1" smtClean="0"/>
              <a:t>、</a:t>
            </a:r>
            <a:r>
              <a:rPr lang="en-US" altLang="ja-JP" b="1" smtClean="0"/>
              <a:t>ml_ex_4_</a:t>
            </a:r>
            <a:r>
              <a:rPr lang="ja-JP" altLang="en-US" b="1" dirty="0" smtClean="0"/>
              <a:t>学校名</a:t>
            </a:r>
            <a:r>
              <a:rPr lang="en-US" altLang="ja-JP" b="1" dirty="0" smtClean="0"/>
              <a:t>_</a:t>
            </a:r>
            <a:r>
              <a:rPr lang="ja-JP" altLang="en-US" b="1" dirty="0" smtClean="0"/>
              <a:t>氏名</a:t>
            </a:r>
            <a:r>
              <a:rPr lang="en-US" altLang="ja-JP" b="1" dirty="0" smtClean="0"/>
              <a:t>.</a:t>
            </a:r>
            <a:r>
              <a:rPr lang="en-US" altLang="ja-JP" b="1" dirty="0" err="1" smtClean="0"/>
              <a:t>ipynb</a:t>
            </a:r>
            <a:r>
              <a:rPr lang="en-US" altLang="ja-JP" b="1" dirty="0" smtClean="0"/>
              <a:t> </a:t>
            </a:r>
            <a:r>
              <a:rPr lang="ja-JP" altLang="en-US" b="1" dirty="0" smtClean="0"/>
              <a:t>とします。</a:t>
            </a:r>
            <a:endParaRPr kumimoji="1" lang="en-US" altLang="ja-JP" b="1" dirty="0" smtClean="0"/>
          </a:p>
        </p:txBody>
      </p:sp>
      <p:sp>
        <p:nvSpPr>
          <p:cNvPr id="4" name="ホームベース 3"/>
          <p:cNvSpPr/>
          <p:nvPr/>
        </p:nvSpPr>
        <p:spPr>
          <a:xfrm>
            <a:off x="914401" y="614218"/>
            <a:ext cx="4692072"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機械</a:t>
            </a:r>
            <a:r>
              <a:rPr kumimoji="1" lang="ja-JP" altLang="en-US" b="1" smtClean="0"/>
              <a:t>学習（</a:t>
            </a:r>
            <a:r>
              <a:rPr lang="ja-JP" altLang="en-US" b="1"/>
              <a:t>決定木</a:t>
            </a:r>
            <a:r>
              <a:rPr kumimoji="1" lang="ja-JP" altLang="en-US" b="1" smtClean="0"/>
              <a:t>）</a:t>
            </a:r>
            <a:r>
              <a:rPr kumimoji="1" lang="ja-JP" altLang="en-US" b="1" dirty="0" smtClean="0"/>
              <a:t>実習問題</a:t>
            </a:r>
            <a:endParaRPr kumimoji="1" lang="ja-JP" altLang="en-US" b="1" dirty="0"/>
          </a:p>
        </p:txBody>
      </p:sp>
    </p:spTree>
    <p:extLst>
      <p:ext uri="{BB962C8B-B14F-4D97-AF65-F5344CB8AC3E}">
        <p14:creationId xmlns:p14="http://schemas.microsoft.com/office/powerpoint/2010/main" val="31890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26369" y="1931490"/>
            <a:ext cx="7821433" cy="1754326"/>
          </a:xfrm>
          <a:prstGeom prst="rect">
            <a:avLst/>
          </a:prstGeom>
          <a:solidFill>
            <a:schemeClr val="accent4">
              <a:lumMod val="20000"/>
              <a:lumOff val="80000"/>
            </a:schemeClr>
          </a:solidFill>
        </p:spPr>
        <p:txBody>
          <a:bodyPr wrap="square">
            <a:spAutoFit/>
          </a:bodyPr>
          <a:lstStyle/>
          <a:p>
            <a:r>
              <a:rPr lang="en-US" altLang="ja-JP" b="1" dirty="0" smtClean="0">
                <a:solidFill>
                  <a:srgbClr val="AF00DB"/>
                </a:solidFill>
                <a:effectLst/>
                <a:latin typeface="Courier New" panose="02070309020205020404" pitchFamily="49" charset="0"/>
              </a:rPr>
              <a:t>import</a:t>
            </a:r>
            <a:r>
              <a:rPr lang="en-US" altLang="ja-JP" b="1" dirty="0" smtClean="0">
                <a:solidFill>
                  <a:srgbClr val="000000"/>
                </a:solidFill>
                <a:effectLst/>
                <a:latin typeface="Courier New" panose="02070309020205020404" pitchFamily="49" charset="0"/>
              </a:rPr>
              <a:t> pandas </a:t>
            </a:r>
            <a:r>
              <a:rPr lang="en-US" altLang="ja-JP" b="1" dirty="0" smtClean="0">
                <a:solidFill>
                  <a:srgbClr val="AF00DB"/>
                </a:solidFill>
                <a:effectLst/>
                <a:latin typeface="Courier New" panose="02070309020205020404" pitchFamily="49" charset="0"/>
              </a:rPr>
              <a:t>as</a:t>
            </a:r>
            <a:r>
              <a:rPr lang="en-US" altLang="ja-JP" b="1" dirty="0" smtClean="0">
                <a:solidFill>
                  <a:srgbClr val="000000"/>
                </a:solidFill>
                <a:effectLst/>
                <a:latin typeface="Courier New" panose="02070309020205020404" pitchFamily="49" charset="0"/>
              </a:rPr>
              <a:t> pd</a:t>
            </a:r>
          </a:p>
          <a:p>
            <a:r>
              <a:rPr lang="en-US" altLang="ja-JP" b="1" dirty="0" smtClean="0">
                <a:solidFill>
                  <a:srgbClr val="AF00DB"/>
                </a:solidFill>
                <a:effectLst/>
                <a:latin typeface="Courier New" panose="02070309020205020404" pitchFamily="49" charset="0"/>
              </a:rPr>
              <a:t>from</a:t>
            </a:r>
            <a:r>
              <a:rPr lang="en-US" altLang="ja-JP" b="1" dirty="0" smtClean="0">
                <a:solidFill>
                  <a:srgbClr val="000000"/>
                </a:solidFill>
                <a:effectLst/>
                <a:latin typeface="Courier New" panose="02070309020205020404" pitchFamily="49" charset="0"/>
              </a:rPr>
              <a:t> sklearn </a:t>
            </a:r>
            <a:r>
              <a:rPr lang="en-US" altLang="ja-JP" b="1" dirty="0" smtClean="0">
                <a:solidFill>
                  <a:srgbClr val="AF00DB"/>
                </a:solidFill>
                <a:effectLst/>
                <a:latin typeface="Courier New" panose="02070309020205020404" pitchFamily="49" charset="0"/>
              </a:rPr>
              <a:t>import</a:t>
            </a:r>
            <a:r>
              <a:rPr lang="en-US" altLang="ja-JP" b="1" dirty="0" smtClean="0">
                <a:solidFill>
                  <a:srgbClr val="000000"/>
                </a:solidFill>
                <a:effectLst/>
                <a:latin typeface="Courier New" panose="02070309020205020404" pitchFamily="49" charset="0"/>
              </a:rPr>
              <a:t> tree</a:t>
            </a:r>
          </a:p>
          <a:p>
            <a:r>
              <a:rPr lang="en-US" altLang="ja-JP" b="1" dirty="0" smtClean="0">
                <a:solidFill>
                  <a:srgbClr val="AF00DB"/>
                </a:solidFill>
                <a:effectLst/>
                <a:latin typeface="Courier New" panose="02070309020205020404" pitchFamily="49" charset="0"/>
              </a:rPr>
              <a:t>from</a:t>
            </a:r>
            <a:r>
              <a:rPr lang="en-US" altLang="ja-JP" b="1" dirty="0" smtClean="0">
                <a:solidFill>
                  <a:srgbClr val="000000"/>
                </a:solidFill>
                <a:effectLst/>
                <a:latin typeface="Courier New" panose="02070309020205020404" pitchFamily="49" charset="0"/>
              </a:rPr>
              <a:t> sklearn.model_selection </a:t>
            </a:r>
            <a:r>
              <a:rPr lang="en-US" altLang="ja-JP" b="1" dirty="0" smtClean="0">
                <a:solidFill>
                  <a:srgbClr val="AF00DB"/>
                </a:solidFill>
                <a:effectLst/>
                <a:latin typeface="Courier New" panose="02070309020205020404" pitchFamily="49" charset="0"/>
              </a:rPr>
              <a:t>import</a:t>
            </a:r>
            <a:r>
              <a:rPr lang="en-US" altLang="ja-JP" b="1" dirty="0" smtClean="0">
                <a:solidFill>
                  <a:srgbClr val="000000"/>
                </a:solidFill>
                <a:effectLst/>
                <a:latin typeface="Courier New" panose="02070309020205020404" pitchFamily="49" charset="0"/>
              </a:rPr>
              <a:t> train_test_split</a:t>
            </a:r>
          </a:p>
          <a:p>
            <a:r>
              <a:rPr lang="en-US" altLang="ja-JP" b="1" dirty="0" smtClean="0">
                <a:solidFill>
                  <a:srgbClr val="0000FF"/>
                </a:solidFill>
                <a:effectLst/>
                <a:latin typeface="Courier New" panose="02070309020205020404" pitchFamily="49" charset="0"/>
              </a:rPr>
              <a:t>%matplotlib </a:t>
            </a:r>
            <a:r>
              <a:rPr lang="en-US" altLang="ja-JP" b="1" dirty="0" smtClean="0">
                <a:solidFill>
                  <a:srgbClr val="000000"/>
                </a:solidFill>
                <a:effectLst/>
                <a:latin typeface="Courier New" panose="02070309020205020404" pitchFamily="49" charset="0"/>
              </a:rPr>
              <a:t>inline</a:t>
            </a:r>
          </a:p>
          <a:p>
            <a:r>
              <a:rPr lang="en-US" altLang="ja-JP" b="1" dirty="0" smtClean="0">
                <a:solidFill>
                  <a:srgbClr val="000000"/>
                </a:solidFill>
                <a:effectLst/>
                <a:latin typeface="Courier New" panose="02070309020205020404" pitchFamily="49" charset="0"/>
              </a:rPr>
              <a:t>df = pd.read_csv(</a:t>
            </a:r>
            <a:r>
              <a:rPr lang="en-US" altLang="ja-JP" b="1" dirty="0" smtClean="0">
                <a:solidFill>
                  <a:srgbClr val="A31515"/>
                </a:solidFill>
                <a:effectLst/>
                <a:latin typeface="Courier New" panose="02070309020205020404" pitchFamily="49" charset="0"/>
              </a:rPr>
              <a:t>'Survived.csv'</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df.head(</a:t>
            </a:r>
            <a:r>
              <a:rPr lang="en-US" altLang="ja-JP" b="1" dirty="0" smtClean="0">
                <a:solidFill>
                  <a:srgbClr val="09885A"/>
                </a:solidFill>
                <a:effectLst/>
                <a:latin typeface="Courier New" panose="02070309020205020404" pitchFamily="49" charset="0"/>
              </a:rPr>
              <a:t>2</a:t>
            </a:r>
            <a:r>
              <a:rPr lang="en-US" altLang="ja-JP"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a:t>
            </a:r>
            <a:r>
              <a:rPr lang="ja-JP" altLang="en-US" b="1" dirty="0" smtClean="0">
                <a:solidFill>
                  <a:srgbClr val="008000"/>
                </a:solidFill>
                <a:effectLst/>
                <a:latin typeface="Courier New" panose="02070309020205020404" pitchFamily="49" charset="0"/>
              </a:rPr>
              <a:t>先頭</a:t>
            </a:r>
            <a:r>
              <a:rPr lang="en-US" altLang="ja-JP" b="1" dirty="0" smtClean="0">
                <a:solidFill>
                  <a:srgbClr val="008000"/>
                </a:solidFill>
                <a:effectLst/>
                <a:latin typeface="Courier New" panose="02070309020205020404" pitchFamily="49" charset="0"/>
              </a:rPr>
              <a:t>2</a:t>
            </a:r>
            <a:r>
              <a:rPr lang="ja-JP" altLang="en-US" b="1" dirty="0" smtClean="0">
                <a:solidFill>
                  <a:srgbClr val="008000"/>
                </a:solidFill>
                <a:effectLst/>
                <a:latin typeface="Courier New" panose="02070309020205020404" pitchFamily="49" charset="0"/>
              </a:rPr>
              <a:t>行の確認</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726369" y="1562158"/>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7-1 CSV</a:t>
            </a:r>
            <a:r>
              <a:rPr lang="ja-JP" altLang="en-US" b="1" dirty="0" smtClean="0">
                <a:solidFill>
                  <a:srgbClr val="000000"/>
                </a:solidFill>
                <a:latin typeface="Courier New" panose="02070309020205020404" pitchFamily="49" charset="0"/>
              </a:rPr>
              <a:t>ファイルの読み込み</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726369" y="4419397"/>
            <a:ext cx="10794384" cy="1552020"/>
          </a:xfrm>
          <a:prstGeom prst="rect">
            <a:avLst/>
          </a:prstGeom>
        </p:spPr>
      </p:pic>
      <p:sp>
        <p:nvSpPr>
          <p:cNvPr id="11" name="正方形/長方形 10"/>
          <p:cNvSpPr/>
          <p:nvPr/>
        </p:nvSpPr>
        <p:spPr>
          <a:xfrm>
            <a:off x="726369" y="401299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21" name="ホームベース 20"/>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７</a:t>
            </a:r>
            <a:r>
              <a:rPr lang="ja-JP" altLang="en-US" b="1" smtClean="0"/>
              <a:t>．２</a:t>
            </a:r>
            <a:endParaRPr kumimoji="1" lang="ja-JP" altLang="en-US" b="1" dirty="0"/>
          </a:p>
        </p:txBody>
      </p:sp>
      <p:sp>
        <p:nvSpPr>
          <p:cNvPr id="22" name="山形 21"/>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データの前処理</a:t>
            </a:r>
            <a:endParaRPr kumimoji="1" lang="ja-JP" altLang="en-US" b="1" dirty="0">
              <a:solidFill>
                <a:schemeClr val="bg1"/>
              </a:solidFill>
            </a:endParaRPr>
          </a:p>
        </p:txBody>
      </p:sp>
      <p:sp>
        <p:nvSpPr>
          <p:cNvPr id="23" name="山形 22"/>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P240</a:t>
            </a:r>
            <a:r>
              <a:rPr kumimoji="1" lang="ja-JP" altLang="en-US" b="1" smtClean="0">
                <a:solidFill>
                  <a:schemeClr val="bg1"/>
                </a:solidFill>
              </a:rPr>
              <a:t>～</a:t>
            </a:r>
            <a:r>
              <a:rPr kumimoji="1" lang="en-US" altLang="ja-JP" b="1" smtClean="0">
                <a:solidFill>
                  <a:schemeClr val="bg1"/>
                </a:solidFill>
              </a:rPr>
              <a:t>P247</a:t>
            </a:r>
            <a:endParaRPr kumimoji="1" lang="ja-JP" altLang="en-US" b="1" dirty="0">
              <a:solidFill>
                <a:schemeClr val="bg1"/>
              </a:solidFill>
            </a:endParaRPr>
          </a:p>
        </p:txBody>
      </p:sp>
      <p:sp>
        <p:nvSpPr>
          <p:cNvPr id="24" name="ホームベース 23"/>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７</a:t>
            </a:r>
            <a:r>
              <a:rPr lang="ja-JP" altLang="en-US" b="1" smtClean="0"/>
              <a:t>．２．１</a:t>
            </a:r>
            <a:endParaRPr kumimoji="1" lang="ja-JP" altLang="en-US" b="1" dirty="0"/>
          </a:p>
        </p:txBody>
      </p:sp>
      <p:sp>
        <p:nvSpPr>
          <p:cNvPr id="25" name="山形 24"/>
          <p:cNvSpPr/>
          <p:nvPr/>
        </p:nvSpPr>
        <p:spPr>
          <a:xfrm>
            <a:off x="1736432" y="907869"/>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CSV</a:t>
            </a:r>
            <a:r>
              <a:rPr kumimoji="1" lang="ja-JP" altLang="en-US" b="1" smtClean="0">
                <a:solidFill>
                  <a:schemeClr val="bg1"/>
                </a:solidFill>
              </a:rPr>
              <a:t>ファイルの読み込み</a:t>
            </a:r>
            <a:endParaRPr kumimoji="1" lang="ja-JP" altLang="en-US" b="1" dirty="0">
              <a:solidFill>
                <a:schemeClr val="bg1"/>
              </a:solidFill>
            </a:endParaRPr>
          </a:p>
        </p:txBody>
      </p:sp>
      <p:sp>
        <p:nvSpPr>
          <p:cNvPr id="26" name="山形 25"/>
          <p:cNvSpPr/>
          <p:nvPr/>
        </p:nvSpPr>
        <p:spPr>
          <a:xfrm>
            <a:off x="5648032" y="907869"/>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P240</a:t>
            </a:r>
            <a:r>
              <a:rPr lang="ja-JP" altLang="en-US" b="1" smtClean="0">
                <a:solidFill>
                  <a:schemeClr val="bg1"/>
                </a:solidFill>
              </a:rPr>
              <a:t>～</a:t>
            </a:r>
            <a:r>
              <a:rPr lang="en-US" altLang="ja-JP" b="1" smtClean="0">
                <a:solidFill>
                  <a:schemeClr val="bg1"/>
                </a:solidFill>
              </a:rPr>
              <a:t>P241</a:t>
            </a:r>
            <a:endParaRPr lang="ja-JP" altLang="en-US" b="1" dirty="0">
              <a:solidFill>
                <a:schemeClr val="bg1"/>
              </a:solidFill>
            </a:endParaRPr>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P240</a:t>
            </a:r>
            <a:endParaRPr kumimoji="1" lang="ja-JP" altLang="en-US" b="1" dirty="0"/>
          </a:p>
        </p:txBody>
      </p:sp>
    </p:spTree>
    <p:extLst>
      <p:ext uri="{BB962C8B-B14F-4D97-AF65-F5344CB8AC3E}">
        <p14:creationId xmlns:p14="http://schemas.microsoft.com/office/powerpoint/2010/main" val="381626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14225" y="1560554"/>
            <a:ext cx="7821433" cy="369332"/>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df[</a:t>
            </a:r>
            <a:r>
              <a:rPr lang="en-US" altLang="ja-JP" b="1" dirty="0" smtClean="0">
                <a:solidFill>
                  <a:srgbClr val="A31515"/>
                </a:solidFill>
                <a:effectLst/>
                <a:latin typeface="Courier New" panose="02070309020205020404" pitchFamily="49" charset="0"/>
              </a:rPr>
              <a:t>'Survived'</a:t>
            </a:r>
            <a:r>
              <a:rPr lang="en-US" altLang="ja-JP" b="1" dirty="0" smtClean="0">
                <a:solidFill>
                  <a:srgbClr val="000000"/>
                </a:solidFill>
                <a:effectLst/>
                <a:latin typeface="Courier New" panose="02070309020205020404" pitchFamily="49" charset="0"/>
              </a:rPr>
              <a:t>].value_counts()</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14225" y="1191222"/>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7-2 Survived</a:t>
            </a:r>
            <a:r>
              <a:rPr lang="ja-JP" altLang="en-US" b="1" dirty="0" smtClean="0">
                <a:solidFill>
                  <a:srgbClr val="000000"/>
                </a:solidFill>
                <a:latin typeface="Courier New" panose="02070309020205020404" pitchFamily="49" charset="0"/>
              </a:rPr>
              <a:t>列データ</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614225" y="2105621"/>
            <a:ext cx="5770796" cy="1531938"/>
          </a:xfrm>
          <a:prstGeom prst="rect">
            <a:avLst/>
          </a:prstGeom>
        </p:spPr>
      </p:pic>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７．２．２</a:t>
            </a:r>
            <a:endParaRPr kumimoji="1" lang="ja-JP" altLang="en-US" b="1" dirty="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正解データの集計－不均衡データ</a:t>
            </a:r>
            <a:endParaRPr kumimoji="1" lang="ja-JP" altLang="en-US" b="1" dirty="0">
              <a:solidFill>
                <a:schemeClr val="bg1"/>
              </a:solidFill>
            </a:endParaRPr>
          </a:p>
        </p:txBody>
      </p:sp>
      <p:sp>
        <p:nvSpPr>
          <p:cNvPr id="7" name="山形 6"/>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P241</a:t>
            </a:r>
            <a:r>
              <a:rPr kumimoji="1" lang="ja-JP" altLang="en-US" b="1" smtClean="0">
                <a:solidFill>
                  <a:schemeClr val="bg1"/>
                </a:solidFill>
              </a:rPr>
              <a:t>～</a:t>
            </a:r>
            <a:r>
              <a:rPr kumimoji="1" lang="en-US" altLang="ja-JP" b="1" smtClean="0">
                <a:solidFill>
                  <a:schemeClr val="bg1"/>
                </a:solidFill>
              </a:rPr>
              <a:t>P242</a:t>
            </a:r>
            <a:endParaRPr kumimoji="1" lang="ja-JP" altLang="en-US" b="1" dirty="0">
              <a:solidFill>
                <a:schemeClr val="bg1"/>
              </a:solidFill>
            </a:endParaRPr>
          </a:p>
        </p:txBody>
      </p:sp>
      <p:sp>
        <p:nvSpPr>
          <p:cNvPr id="8" name="正方形/長方形 7"/>
          <p:cNvSpPr/>
          <p:nvPr/>
        </p:nvSpPr>
        <p:spPr>
          <a:xfrm>
            <a:off x="2589536" y="2247462"/>
            <a:ext cx="1820174" cy="3412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死亡者：</a:t>
            </a:r>
            <a:r>
              <a:rPr kumimoji="1" lang="en-US" altLang="ja-JP" b="1" smtClean="0"/>
              <a:t>549</a:t>
            </a:r>
            <a:r>
              <a:rPr kumimoji="1" lang="ja-JP" altLang="en-US" b="1" smtClean="0"/>
              <a:t>件</a:t>
            </a:r>
            <a:endParaRPr kumimoji="1" lang="ja-JP" altLang="en-US" b="1"/>
          </a:p>
        </p:txBody>
      </p:sp>
      <p:sp>
        <p:nvSpPr>
          <p:cNvPr id="10" name="正方形/長方形 9"/>
          <p:cNvSpPr/>
          <p:nvPr/>
        </p:nvSpPr>
        <p:spPr>
          <a:xfrm>
            <a:off x="2589536" y="2683718"/>
            <a:ext cx="1820174" cy="3412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生存者：</a:t>
            </a:r>
            <a:r>
              <a:rPr kumimoji="1" lang="en-US" altLang="ja-JP" b="1" smtClean="0"/>
              <a:t>342</a:t>
            </a:r>
            <a:r>
              <a:rPr kumimoji="1" lang="ja-JP" altLang="en-US" b="1" smtClean="0"/>
              <a:t>件</a:t>
            </a:r>
            <a:endParaRPr kumimoji="1" lang="ja-JP" altLang="en-US" b="1"/>
          </a:p>
        </p:txBody>
      </p:sp>
      <p:sp>
        <p:nvSpPr>
          <p:cNvPr id="11" name="右中かっこ 10"/>
          <p:cNvSpPr/>
          <p:nvPr/>
        </p:nvSpPr>
        <p:spPr>
          <a:xfrm>
            <a:off x="4623758" y="2247462"/>
            <a:ext cx="103517" cy="7774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4941323" y="2485006"/>
            <a:ext cx="1015394" cy="369332"/>
          </a:xfrm>
          <a:prstGeom prst="rect">
            <a:avLst/>
          </a:prstGeom>
          <a:solidFill>
            <a:schemeClr val="accent5">
              <a:lumMod val="20000"/>
              <a:lumOff val="80000"/>
            </a:schemeClr>
          </a:solidFill>
        </p:spPr>
        <p:txBody>
          <a:bodyPr wrap="square" rtlCol="0">
            <a:spAutoFit/>
          </a:bodyPr>
          <a:lstStyle/>
          <a:p>
            <a:r>
              <a:rPr kumimoji="1" lang="ja-JP" altLang="en-US" b="1" smtClean="0"/>
              <a:t>不均衡</a:t>
            </a:r>
            <a:endParaRPr kumimoji="1" lang="ja-JP" altLang="en-US" b="1"/>
          </a:p>
        </p:txBody>
      </p:sp>
      <p:grpSp>
        <p:nvGrpSpPr>
          <p:cNvPr id="20" name="グループ化 19"/>
          <p:cNvGrpSpPr/>
          <p:nvPr/>
        </p:nvGrpSpPr>
        <p:grpSpPr>
          <a:xfrm>
            <a:off x="4664788" y="3813294"/>
            <a:ext cx="3440466" cy="2356878"/>
            <a:chOff x="6326116" y="2387649"/>
            <a:chExt cx="4955309" cy="3583709"/>
          </a:xfrm>
        </p:grpSpPr>
        <p:sp>
          <p:nvSpPr>
            <p:cNvPr id="13" name="楕円 12"/>
            <p:cNvSpPr/>
            <p:nvPr/>
          </p:nvSpPr>
          <p:spPr>
            <a:xfrm>
              <a:off x="7730044" y="2387649"/>
              <a:ext cx="2013528" cy="1274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t>Age =&gt; 0</a:t>
              </a:r>
              <a:endParaRPr kumimoji="1" lang="ja-JP" altLang="en-US" sz="1400" b="1" dirty="0"/>
            </a:p>
          </p:txBody>
        </p:sp>
        <p:sp>
          <p:nvSpPr>
            <p:cNvPr id="14" name="正方形/長方形 13"/>
            <p:cNvSpPr/>
            <p:nvPr/>
          </p:nvSpPr>
          <p:spPr>
            <a:xfrm>
              <a:off x="6326116" y="4715212"/>
              <a:ext cx="1745673" cy="12561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死亡</a:t>
              </a:r>
              <a:endParaRPr kumimoji="1" lang="ja-JP" altLang="en-US" b="1" dirty="0"/>
            </a:p>
          </p:txBody>
        </p:sp>
        <p:sp>
          <p:nvSpPr>
            <p:cNvPr id="15" name="正方形/長方形 14"/>
            <p:cNvSpPr/>
            <p:nvPr/>
          </p:nvSpPr>
          <p:spPr>
            <a:xfrm>
              <a:off x="9535752" y="4715212"/>
              <a:ext cx="1745673" cy="12561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生存</a:t>
              </a:r>
              <a:endParaRPr kumimoji="1" lang="ja-JP" altLang="en-US" b="1" dirty="0"/>
            </a:p>
          </p:txBody>
        </p:sp>
        <p:cxnSp>
          <p:nvCxnSpPr>
            <p:cNvPr id="16" name="直線矢印コネクタ 15"/>
            <p:cNvCxnSpPr>
              <a:stCxn id="13" idx="3"/>
              <a:endCxn id="14" idx="0"/>
            </p:cNvCxnSpPr>
            <p:nvPr/>
          </p:nvCxnSpPr>
          <p:spPr>
            <a:xfrm flipH="1">
              <a:off x="7198953" y="3475604"/>
              <a:ext cx="825965" cy="12396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3" idx="5"/>
              <a:endCxn id="15" idx="0"/>
            </p:cNvCxnSpPr>
            <p:nvPr/>
          </p:nvCxnSpPr>
          <p:spPr>
            <a:xfrm>
              <a:off x="9448698" y="3475604"/>
              <a:ext cx="959891" cy="12396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721580" y="3662267"/>
              <a:ext cx="1130846" cy="561581"/>
            </a:xfrm>
            <a:prstGeom prst="rect">
              <a:avLst/>
            </a:prstGeom>
            <a:noFill/>
          </p:spPr>
          <p:txBody>
            <a:bodyPr wrap="square" rtlCol="0">
              <a:spAutoFit/>
            </a:bodyPr>
            <a:lstStyle/>
            <a:p>
              <a:r>
                <a:rPr kumimoji="1" lang="en-US" altLang="ja-JP" b="1" dirty="0" smtClean="0"/>
                <a:t>Yes</a:t>
              </a:r>
              <a:endParaRPr kumimoji="1" lang="ja-JP" altLang="en-US" b="1" dirty="0"/>
            </a:p>
          </p:txBody>
        </p:sp>
        <p:sp>
          <p:nvSpPr>
            <p:cNvPr id="19" name="テキスト ボックス 18"/>
            <p:cNvSpPr txBox="1"/>
            <p:nvPr/>
          </p:nvSpPr>
          <p:spPr>
            <a:xfrm>
              <a:off x="9849790" y="3662267"/>
              <a:ext cx="849745" cy="369454"/>
            </a:xfrm>
            <a:prstGeom prst="rect">
              <a:avLst/>
            </a:prstGeom>
            <a:noFill/>
          </p:spPr>
          <p:txBody>
            <a:bodyPr wrap="square" rtlCol="0">
              <a:spAutoFit/>
            </a:bodyPr>
            <a:lstStyle/>
            <a:p>
              <a:r>
                <a:rPr kumimoji="1" lang="en-US" altLang="ja-JP" b="1" dirty="0" smtClean="0"/>
                <a:t>No</a:t>
              </a:r>
              <a:endParaRPr kumimoji="1" lang="ja-JP" altLang="en-US" b="1" dirty="0"/>
            </a:p>
          </p:txBody>
        </p:sp>
      </p:grpSp>
      <p:sp>
        <p:nvSpPr>
          <p:cNvPr id="21" name="テキスト ボックス 20"/>
          <p:cNvSpPr txBox="1"/>
          <p:nvPr/>
        </p:nvSpPr>
        <p:spPr>
          <a:xfrm>
            <a:off x="871400" y="4477461"/>
            <a:ext cx="3554083" cy="369332"/>
          </a:xfrm>
          <a:prstGeom prst="rect">
            <a:avLst/>
          </a:prstGeom>
          <a:solidFill>
            <a:schemeClr val="accent5">
              <a:lumMod val="20000"/>
              <a:lumOff val="80000"/>
            </a:schemeClr>
          </a:solidFill>
        </p:spPr>
        <p:txBody>
          <a:bodyPr wrap="square" rtlCol="0">
            <a:spAutoFit/>
          </a:bodyPr>
          <a:lstStyle/>
          <a:p>
            <a:r>
              <a:rPr kumimoji="1" lang="ja-JP" altLang="en-US" b="1" smtClean="0"/>
              <a:t>生存者が全体の５％しかいない</a:t>
            </a:r>
            <a:endParaRPr kumimoji="1" lang="ja-JP" altLang="en-US" b="1"/>
          </a:p>
        </p:txBody>
      </p:sp>
      <p:sp>
        <p:nvSpPr>
          <p:cNvPr id="22" name="テキスト ボックス 21"/>
          <p:cNvSpPr txBox="1"/>
          <p:nvPr/>
        </p:nvSpPr>
        <p:spPr>
          <a:xfrm>
            <a:off x="4664789" y="6268501"/>
            <a:ext cx="3357778" cy="369332"/>
          </a:xfrm>
          <a:prstGeom prst="rect">
            <a:avLst/>
          </a:prstGeom>
          <a:solidFill>
            <a:schemeClr val="accent5">
              <a:lumMod val="20000"/>
              <a:lumOff val="80000"/>
            </a:schemeClr>
          </a:solidFill>
        </p:spPr>
        <p:txBody>
          <a:bodyPr wrap="square" rtlCol="0">
            <a:spAutoFit/>
          </a:bodyPr>
          <a:lstStyle/>
          <a:p>
            <a:r>
              <a:rPr kumimoji="1" lang="ja-JP" altLang="en-US" b="1" smtClean="0"/>
              <a:t>このような決定木をつくると</a:t>
            </a:r>
            <a:endParaRPr kumimoji="1" lang="ja-JP" altLang="en-US" b="1"/>
          </a:p>
        </p:txBody>
      </p:sp>
      <p:sp>
        <p:nvSpPr>
          <p:cNvPr id="23" name="テキスト ボックス 22"/>
          <p:cNvSpPr txBox="1"/>
          <p:nvPr/>
        </p:nvSpPr>
        <p:spPr>
          <a:xfrm>
            <a:off x="8355092" y="4528738"/>
            <a:ext cx="1936221" cy="369332"/>
          </a:xfrm>
          <a:prstGeom prst="rect">
            <a:avLst/>
          </a:prstGeom>
          <a:solidFill>
            <a:schemeClr val="accent5">
              <a:lumMod val="20000"/>
              <a:lumOff val="80000"/>
            </a:schemeClr>
          </a:solidFill>
        </p:spPr>
        <p:txBody>
          <a:bodyPr wrap="square" rtlCol="0">
            <a:spAutoFit/>
          </a:bodyPr>
          <a:lstStyle/>
          <a:p>
            <a:r>
              <a:rPr kumimoji="1" lang="ja-JP" altLang="en-US" b="1" smtClean="0"/>
              <a:t>正解率は９５％</a:t>
            </a:r>
            <a:endParaRPr kumimoji="1" lang="ja-JP" altLang="en-US" b="1"/>
          </a:p>
        </p:txBody>
      </p:sp>
      <p:sp>
        <p:nvSpPr>
          <p:cNvPr id="24" name="テキスト ボックス 23"/>
          <p:cNvSpPr txBox="1"/>
          <p:nvPr/>
        </p:nvSpPr>
        <p:spPr>
          <a:xfrm>
            <a:off x="9846069" y="5821996"/>
            <a:ext cx="1936221" cy="646331"/>
          </a:xfrm>
          <a:prstGeom prst="rect">
            <a:avLst/>
          </a:prstGeom>
          <a:solidFill>
            <a:srgbClr val="00B050"/>
          </a:solidFill>
        </p:spPr>
        <p:txBody>
          <a:bodyPr wrap="square" rtlCol="0">
            <a:spAutoFit/>
          </a:bodyPr>
          <a:lstStyle/>
          <a:p>
            <a:r>
              <a:rPr kumimoji="1" lang="ja-JP" altLang="en-US" b="1" smtClean="0">
                <a:solidFill>
                  <a:schemeClr val="bg1"/>
                </a:solidFill>
              </a:rPr>
              <a:t>不均衡データの処理が必要</a:t>
            </a:r>
            <a:endParaRPr kumimoji="1" lang="ja-JP" altLang="en-US" b="1">
              <a:solidFill>
                <a:schemeClr val="bg1"/>
              </a:solidFill>
            </a:endParaRPr>
          </a:p>
        </p:txBody>
      </p:sp>
      <p:sp>
        <p:nvSpPr>
          <p:cNvPr id="25" name="右矢印 24"/>
          <p:cNvSpPr/>
          <p:nvPr/>
        </p:nvSpPr>
        <p:spPr>
          <a:xfrm rot="1957323">
            <a:off x="2518383" y="5430318"/>
            <a:ext cx="2103803" cy="396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rot="18790338" flipV="1">
            <a:off x="7835926" y="5518813"/>
            <a:ext cx="1827052" cy="396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1957323">
            <a:off x="9613476" y="5110121"/>
            <a:ext cx="1187402" cy="396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P241</a:t>
            </a:r>
            <a:endParaRPr kumimoji="1" lang="ja-JP" altLang="en-US" b="1" dirty="0"/>
          </a:p>
        </p:txBody>
      </p:sp>
      <p:sp>
        <p:nvSpPr>
          <p:cNvPr id="9" name="フローチャート: 他ページ結合子 8"/>
          <p:cNvSpPr/>
          <p:nvPr/>
        </p:nvSpPr>
        <p:spPr>
          <a:xfrm>
            <a:off x="526481" y="3633462"/>
            <a:ext cx="3795485" cy="715617"/>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正解データの比率に差がある場合</a:t>
            </a:r>
            <a:endParaRPr lang="en-US" altLang="ja-JP" b="1" dirty="0"/>
          </a:p>
          <a:p>
            <a:pPr algn="ctr"/>
            <a:r>
              <a:rPr lang="ja-JP" altLang="en-US" b="1" dirty="0"/>
              <a:t>何が問題か</a:t>
            </a:r>
            <a:r>
              <a:rPr lang="ja-JP" altLang="en-US" b="1" dirty="0" smtClean="0"/>
              <a:t>？</a:t>
            </a:r>
            <a:endParaRPr lang="ja-JP" altLang="en-US" b="1" dirty="0"/>
          </a:p>
        </p:txBody>
      </p:sp>
    </p:spTree>
    <p:extLst>
      <p:ext uri="{BB962C8B-B14F-4D97-AF65-F5344CB8AC3E}">
        <p14:creationId xmlns:p14="http://schemas.microsoft.com/office/powerpoint/2010/main" val="337588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267250"/>
            <a:ext cx="7821433" cy="369332"/>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df.isnull().</a:t>
            </a:r>
            <a:r>
              <a:rPr lang="en-US" altLang="ja-JP" b="1" dirty="0" smtClean="0">
                <a:solidFill>
                  <a:srgbClr val="795E26"/>
                </a:solidFill>
                <a:effectLst/>
                <a:latin typeface="Courier New" panose="02070309020205020404" pitchFamily="49" charset="0"/>
              </a:rPr>
              <a:t>sum</a:t>
            </a:r>
            <a:r>
              <a:rPr lang="en-US" altLang="ja-JP" b="1" dirty="0" smtClean="0">
                <a:solidFill>
                  <a:srgbClr val="000000"/>
                </a:solidFill>
                <a:effectLst/>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897918"/>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7-3 </a:t>
            </a:r>
            <a:r>
              <a:rPr lang="ja-JP" altLang="en-US" b="1" dirty="0" smtClean="0">
                <a:solidFill>
                  <a:srgbClr val="000000"/>
                </a:solidFill>
                <a:latin typeface="Courier New" panose="02070309020205020404" pitchFamily="49" charset="0"/>
              </a:rPr>
              <a:t>欠損値を確認する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962412" y="2209114"/>
            <a:ext cx="2577548" cy="3538184"/>
          </a:xfrm>
          <a:prstGeom prst="rect">
            <a:avLst/>
          </a:prstGeom>
        </p:spPr>
      </p:pic>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７．２．３</a:t>
            </a:r>
            <a:endParaRPr kumimoji="1" lang="ja-JP" altLang="en-US" b="1" dirty="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欠損値を確認する</a:t>
            </a:r>
            <a:endParaRPr kumimoji="1" lang="ja-JP" altLang="en-US" b="1" dirty="0">
              <a:solidFill>
                <a:schemeClr val="bg1"/>
              </a:solidFill>
            </a:endParaRPr>
          </a:p>
        </p:txBody>
      </p:sp>
      <p:sp>
        <p:nvSpPr>
          <p:cNvPr id="7" name="山形 6"/>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P243</a:t>
            </a:r>
            <a:r>
              <a:rPr kumimoji="1" lang="ja-JP" altLang="en-US" b="1" smtClean="0">
                <a:solidFill>
                  <a:schemeClr val="bg1"/>
                </a:solidFill>
              </a:rPr>
              <a:t>～</a:t>
            </a:r>
            <a:r>
              <a:rPr kumimoji="1" lang="en-US" altLang="ja-JP" b="1" smtClean="0">
                <a:solidFill>
                  <a:schemeClr val="bg1"/>
                </a:solidFill>
              </a:rPr>
              <a:t>P245</a:t>
            </a:r>
            <a:endParaRPr kumimoji="1" lang="ja-JP" altLang="en-US" b="1" dirty="0">
              <a:solidFill>
                <a:schemeClr val="bg1"/>
              </a:solidFill>
            </a:endParaRPr>
          </a:p>
        </p:txBody>
      </p:sp>
      <p:sp>
        <p:nvSpPr>
          <p:cNvPr id="8" name="正方形/長方形 7"/>
          <p:cNvSpPr/>
          <p:nvPr/>
        </p:nvSpPr>
        <p:spPr>
          <a:xfrm>
            <a:off x="622852" y="180271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正方形/長方形 8"/>
          <p:cNvSpPr/>
          <p:nvPr/>
        </p:nvSpPr>
        <p:spPr>
          <a:xfrm>
            <a:off x="1146937" y="4753156"/>
            <a:ext cx="2156980" cy="301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146937" y="3387308"/>
            <a:ext cx="2156980" cy="301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吹き出し 10"/>
          <p:cNvSpPr/>
          <p:nvPr/>
        </p:nvSpPr>
        <p:spPr>
          <a:xfrm>
            <a:off x="4455930" y="3978206"/>
            <a:ext cx="1975449" cy="966158"/>
          </a:xfrm>
          <a:prstGeom prst="wedgeRectCallout">
            <a:avLst>
              <a:gd name="adj1" fmla="val -109916"/>
              <a:gd name="adj2" fmla="val 464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最初</a:t>
            </a:r>
            <a:r>
              <a:rPr lang="ja-JP" altLang="en-US" b="1" smtClean="0">
                <a:solidFill>
                  <a:schemeClr val="tx1"/>
                </a:solidFill>
              </a:rPr>
              <a:t>は</a:t>
            </a:r>
            <a:endParaRPr lang="en-US" altLang="ja-JP" b="1" smtClean="0">
              <a:solidFill>
                <a:schemeClr val="tx1"/>
              </a:solidFill>
            </a:endParaRPr>
          </a:p>
          <a:p>
            <a:pPr algn="ctr"/>
            <a:r>
              <a:rPr kumimoji="1" lang="ja-JP" altLang="en-US" b="1" smtClean="0">
                <a:solidFill>
                  <a:schemeClr val="tx1"/>
                </a:solidFill>
              </a:rPr>
              <a:t>特徴量の候補外とする</a:t>
            </a:r>
            <a:endParaRPr kumimoji="1" lang="ja-JP" altLang="en-US" b="1">
              <a:solidFill>
                <a:schemeClr val="tx1"/>
              </a:solidFill>
            </a:endParaRPr>
          </a:p>
        </p:txBody>
      </p:sp>
      <p:sp>
        <p:nvSpPr>
          <p:cNvPr id="12" name="四角形吹き出し 11"/>
          <p:cNvSpPr/>
          <p:nvPr/>
        </p:nvSpPr>
        <p:spPr>
          <a:xfrm>
            <a:off x="4455930" y="2122998"/>
            <a:ext cx="2315806" cy="1509417"/>
          </a:xfrm>
          <a:prstGeom prst="wedgeRectCallout">
            <a:avLst>
              <a:gd name="adj1" fmla="val -99847"/>
              <a:gd name="adj2" fmla="val 3839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生存と関係ありそうなので特徴量の候補として残す</a:t>
            </a:r>
            <a:endParaRPr lang="en-US" altLang="ja-JP" b="1" dirty="0" smtClean="0">
              <a:solidFill>
                <a:schemeClr val="tx1"/>
              </a:solidFill>
            </a:endParaRPr>
          </a:p>
          <a:p>
            <a:pPr algn="ctr"/>
            <a:r>
              <a:rPr kumimoji="1" lang="ja-JP" altLang="en-US" b="1" dirty="0">
                <a:solidFill>
                  <a:schemeClr val="tx1"/>
                </a:solidFill>
              </a:rPr>
              <a:t>平均値</a:t>
            </a:r>
            <a:r>
              <a:rPr kumimoji="1" lang="ja-JP" altLang="en-US" b="1" dirty="0" smtClean="0">
                <a:solidFill>
                  <a:schemeClr val="tx1"/>
                </a:solidFill>
              </a:rPr>
              <a:t>で欠損値補完を行う</a:t>
            </a:r>
            <a:endParaRPr kumimoji="1" lang="ja-JP" altLang="en-US" b="1" dirty="0">
              <a:solidFill>
                <a:schemeClr val="tx1"/>
              </a:solidFill>
            </a:endParaRPr>
          </a:p>
        </p:txBody>
      </p:sp>
      <p:sp>
        <p:nvSpPr>
          <p:cNvPr id="13" name="正方形/長方形 12"/>
          <p:cNvSpPr/>
          <p:nvPr/>
        </p:nvSpPr>
        <p:spPr>
          <a:xfrm>
            <a:off x="1146937" y="5055080"/>
            <a:ext cx="2156980" cy="301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4455930" y="5290155"/>
            <a:ext cx="2315806" cy="966158"/>
          </a:xfrm>
          <a:prstGeom prst="wedgeRectCallout">
            <a:avLst>
              <a:gd name="adj1" fmla="val -99474"/>
              <a:gd name="adj2" fmla="val -5446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tx1"/>
                </a:solidFill>
              </a:rPr>
              <a:t>欠損値が２件と少ないので、</a:t>
            </a:r>
            <a:endParaRPr lang="en-US" altLang="ja-JP" b="1" smtClean="0">
              <a:solidFill>
                <a:schemeClr val="tx1"/>
              </a:solidFill>
            </a:endParaRPr>
          </a:p>
          <a:p>
            <a:pPr algn="ctr"/>
            <a:r>
              <a:rPr lang="ja-JP" altLang="en-US" b="1" smtClean="0">
                <a:solidFill>
                  <a:schemeClr val="tx1"/>
                </a:solidFill>
              </a:rPr>
              <a:t>最頻値で穴埋めする</a:t>
            </a:r>
            <a:endParaRPr kumimoji="1" lang="ja-JP" altLang="en-US" b="1">
              <a:solidFill>
                <a:schemeClr val="tx1"/>
              </a:solidFill>
            </a:endParaRPr>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P243</a:t>
            </a:r>
            <a:endParaRPr kumimoji="1" lang="ja-JP" altLang="en-US" b="1" dirty="0"/>
          </a:p>
        </p:txBody>
      </p:sp>
    </p:spTree>
    <p:extLst>
      <p:ext uri="{BB962C8B-B14F-4D97-AF65-F5344CB8AC3E}">
        <p14:creationId xmlns:p14="http://schemas.microsoft.com/office/powerpoint/2010/main" val="29667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369332"/>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df.shape</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7-4 shape</a:t>
            </a:r>
            <a:r>
              <a:rPr lang="ja-JP" altLang="en-US" b="1" dirty="0" smtClean="0">
                <a:solidFill>
                  <a:srgbClr val="000000"/>
                </a:solidFill>
                <a:latin typeface="Courier New" panose="02070309020205020404" pitchFamily="49" charset="0"/>
              </a:rPr>
              <a:t>でデータの行数と列数を確認</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942029" y="1945627"/>
            <a:ext cx="2223865" cy="723743"/>
          </a:xfrm>
          <a:prstGeom prst="rect">
            <a:avLst/>
          </a:prstGeom>
        </p:spPr>
      </p:pic>
      <p:sp>
        <p:nvSpPr>
          <p:cNvPr id="5" name="正方形/長方形 4"/>
          <p:cNvSpPr/>
          <p:nvPr/>
        </p:nvSpPr>
        <p:spPr>
          <a:xfrm>
            <a:off x="622852" y="3223368"/>
            <a:ext cx="8567330" cy="1200329"/>
          </a:xfrm>
          <a:prstGeom prst="rect">
            <a:avLst/>
          </a:prstGeom>
          <a:solidFill>
            <a:schemeClr val="accent4">
              <a:lumMod val="20000"/>
              <a:lumOff val="80000"/>
            </a:schemeClr>
          </a:solidFill>
        </p:spPr>
        <p:txBody>
          <a:bodyPr wrap="square">
            <a:spAutoFit/>
          </a:bodyPr>
          <a:lstStyle/>
          <a:p>
            <a:r>
              <a:rPr lang="en-US" altLang="ja-JP" b="1" dirty="0" smtClean="0">
                <a:solidFill>
                  <a:srgbClr val="008000"/>
                </a:solidFill>
                <a:effectLst/>
                <a:latin typeface="Courier New" panose="02070309020205020404" pitchFamily="49" charset="0"/>
              </a:rPr>
              <a:t># Age</a:t>
            </a:r>
            <a:r>
              <a:rPr lang="ja-JP" altLang="en-US" b="1" dirty="0" smtClean="0">
                <a:solidFill>
                  <a:srgbClr val="008000"/>
                </a:solidFill>
                <a:effectLst/>
                <a:latin typeface="Courier New" panose="02070309020205020404" pitchFamily="49" charset="0"/>
              </a:rPr>
              <a:t>列を平均値で穴埋め</a:t>
            </a:r>
            <a:endParaRPr lang="ja-JP" altLang="en-US" b="1" dirty="0" smtClean="0">
              <a:solidFill>
                <a:srgbClr val="000000"/>
              </a:solidFill>
              <a:effectLst/>
              <a:latin typeface="Courier New" panose="02070309020205020404" pitchFamily="49" charset="0"/>
            </a:endParaRPr>
          </a:p>
          <a:p>
            <a:r>
              <a:rPr lang="en-US" altLang="ja-JP" b="1" dirty="0" smtClean="0">
                <a:solidFill>
                  <a:srgbClr val="000000"/>
                </a:solidFill>
                <a:effectLst/>
                <a:latin typeface="Courier New" panose="02070309020205020404" pitchFamily="49" charset="0"/>
              </a:rPr>
              <a:t>df[</a:t>
            </a:r>
            <a:r>
              <a:rPr lang="en-US" altLang="ja-JP" b="1" dirty="0" smtClean="0">
                <a:solidFill>
                  <a:srgbClr val="A31515"/>
                </a:solidFill>
                <a:effectLst/>
                <a:latin typeface="Courier New" panose="02070309020205020404" pitchFamily="49" charset="0"/>
              </a:rPr>
              <a:t>"Age"</a:t>
            </a:r>
            <a:r>
              <a:rPr lang="en-US" altLang="ja-JP" b="1" dirty="0" smtClean="0">
                <a:solidFill>
                  <a:srgbClr val="000000"/>
                </a:solidFill>
                <a:effectLst/>
                <a:latin typeface="Courier New" panose="02070309020205020404" pitchFamily="49" charset="0"/>
              </a:rPr>
              <a:t>] = df[</a:t>
            </a:r>
            <a:r>
              <a:rPr lang="en-US" altLang="ja-JP" b="1" dirty="0" smtClean="0">
                <a:solidFill>
                  <a:srgbClr val="A31515"/>
                </a:solidFill>
                <a:effectLst/>
                <a:latin typeface="Courier New" panose="02070309020205020404" pitchFamily="49" charset="0"/>
              </a:rPr>
              <a:t>"Age"</a:t>
            </a:r>
            <a:r>
              <a:rPr lang="en-US" altLang="ja-JP" b="1" dirty="0" smtClean="0">
                <a:solidFill>
                  <a:srgbClr val="000000"/>
                </a:solidFill>
                <a:effectLst/>
                <a:latin typeface="Courier New" panose="02070309020205020404" pitchFamily="49" charset="0"/>
              </a:rPr>
              <a:t>].fillna(df[</a:t>
            </a:r>
            <a:r>
              <a:rPr lang="en-US" altLang="ja-JP" b="1" dirty="0" smtClean="0">
                <a:solidFill>
                  <a:srgbClr val="A31515"/>
                </a:solidFill>
                <a:effectLst/>
                <a:latin typeface="Courier New" panose="02070309020205020404" pitchFamily="49" charset="0"/>
              </a:rPr>
              <a:t>"Age"</a:t>
            </a:r>
            <a:r>
              <a:rPr lang="en-US" altLang="ja-JP" b="1" dirty="0" smtClean="0">
                <a:solidFill>
                  <a:srgbClr val="000000"/>
                </a:solidFill>
                <a:effectLst/>
                <a:latin typeface="Courier New" panose="02070309020205020404" pitchFamily="49" charset="0"/>
              </a:rPr>
              <a:t>].mean())</a:t>
            </a:r>
          </a:p>
          <a:p>
            <a:r>
              <a:rPr lang="en-US" altLang="ja-JP" b="1" dirty="0" smtClean="0">
                <a:solidFill>
                  <a:srgbClr val="008000"/>
                </a:solidFill>
                <a:effectLst/>
                <a:latin typeface="Courier New" panose="02070309020205020404" pitchFamily="49" charset="0"/>
              </a:rPr>
              <a:t># Embarked</a:t>
            </a:r>
            <a:r>
              <a:rPr lang="ja-JP" altLang="en-US" b="1" dirty="0" smtClean="0">
                <a:solidFill>
                  <a:srgbClr val="008000"/>
                </a:solidFill>
                <a:effectLst/>
                <a:latin typeface="Courier New" panose="02070309020205020404" pitchFamily="49" charset="0"/>
              </a:rPr>
              <a:t>列を最頻値で穴埋め</a:t>
            </a:r>
            <a:endParaRPr lang="ja-JP" altLang="en-US" b="1" dirty="0" smtClean="0">
              <a:solidFill>
                <a:srgbClr val="000000"/>
              </a:solidFill>
              <a:effectLst/>
              <a:latin typeface="Courier New" panose="02070309020205020404" pitchFamily="49" charset="0"/>
            </a:endParaRPr>
          </a:p>
          <a:p>
            <a:r>
              <a:rPr lang="en-US" altLang="ja-JP" b="1" dirty="0" smtClean="0">
                <a:solidFill>
                  <a:srgbClr val="000000"/>
                </a:solidFill>
                <a:effectLst/>
                <a:latin typeface="Courier New" panose="02070309020205020404" pitchFamily="49" charset="0"/>
              </a:rPr>
              <a:t>df[</a:t>
            </a:r>
            <a:r>
              <a:rPr lang="en-US" altLang="ja-JP" b="1" dirty="0" smtClean="0">
                <a:solidFill>
                  <a:srgbClr val="A31515"/>
                </a:solidFill>
                <a:effectLst/>
                <a:latin typeface="Courier New" panose="02070309020205020404" pitchFamily="49" charset="0"/>
              </a:rPr>
              <a:t>"Embarked"</a:t>
            </a:r>
            <a:r>
              <a:rPr lang="en-US" altLang="ja-JP" b="1" dirty="0" smtClean="0">
                <a:solidFill>
                  <a:srgbClr val="000000"/>
                </a:solidFill>
                <a:effectLst/>
                <a:latin typeface="Courier New" panose="02070309020205020404" pitchFamily="49" charset="0"/>
              </a:rPr>
              <a:t>] = df[</a:t>
            </a:r>
            <a:r>
              <a:rPr lang="en-US" altLang="ja-JP" b="1" dirty="0" smtClean="0">
                <a:solidFill>
                  <a:srgbClr val="A31515"/>
                </a:solidFill>
                <a:effectLst/>
                <a:latin typeface="Courier New" panose="02070309020205020404" pitchFamily="49" charset="0"/>
              </a:rPr>
              <a:t>'Embarked'</a:t>
            </a:r>
            <a:r>
              <a:rPr lang="en-US" altLang="ja-JP" b="1" dirty="0" smtClean="0">
                <a:solidFill>
                  <a:srgbClr val="000000"/>
                </a:solidFill>
                <a:effectLst/>
                <a:latin typeface="Courier New" panose="02070309020205020404" pitchFamily="49" charset="0"/>
              </a:rPr>
              <a:t>].fillna(df[</a:t>
            </a:r>
            <a:r>
              <a:rPr lang="en-US" altLang="ja-JP" b="1" dirty="0" smtClean="0">
                <a:solidFill>
                  <a:srgbClr val="A31515"/>
                </a:solidFill>
                <a:effectLst/>
                <a:latin typeface="Courier New" panose="02070309020205020404" pitchFamily="49" charset="0"/>
              </a:rPr>
              <a:t>'Embarked'</a:t>
            </a:r>
            <a:r>
              <a:rPr lang="en-US" altLang="ja-JP" b="1" dirty="0" smtClean="0">
                <a:solidFill>
                  <a:srgbClr val="000000"/>
                </a:solidFill>
                <a:effectLst/>
                <a:latin typeface="Courier New" panose="02070309020205020404" pitchFamily="49" charset="0"/>
              </a:rPr>
              <a:t>].mode())</a:t>
            </a:r>
            <a:endParaRPr lang="en-US" altLang="ja-JP" b="1" dirty="0">
              <a:solidFill>
                <a:srgbClr val="000000"/>
              </a:solidFill>
              <a:effectLst/>
              <a:latin typeface="Courier New" panose="02070309020205020404" pitchFamily="49" charset="0"/>
            </a:endParaRPr>
          </a:p>
        </p:txBody>
      </p:sp>
      <p:sp>
        <p:nvSpPr>
          <p:cNvPr id="6" name="正方形/長方形 5"/>
          <p:cNvSpPr/>
          <p:nvPr/>
        </p:nvSpPr>
        <p:spPr>
          <a:xfrm>
            <a:off x="622852" y="2854036"/>
            <a:ext cx="85673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7-5 Age</a:t>
            </a:r>
            <a:r>
              <a:rPr lang="ja-JP" altLang="en-US" b="1" dirty="0" smtClean="0">
                <a:solidFill>
                  <a:srgbClr val="000000"/>
                </a:solidFill>
                <a:latin typeface="Courier New" panose="02070309020205020404" pitchFamily="49" charset="0"/>
              </a:rPr>
              <a:t>列と</a:t>
            </a:r>
            <a:r>
              <a:rPr lang="en-US" altLang="ja-JP" b="1" dirty="0" smtClean="0">
                <a:solidFill>
                  <a:srgbClr val="000000"/>
                </a:solidFill>
                <a:latin typeface="Courier New" panose="02070309020205020404" pitchFamily="49" charset="0"/>
              </a:rPr>
              <a:t>Embarked</a:t>
            </a:r>
            <a:r>
              <a:rPr lang="ja-JP" altLang="en-US" b="1" dirty="0" smtClean="0">
                <a:solidFill>
                  <a:srgbClr val="000000"/>
                </a:solidFill>
                <a:latin typeface="Courier New" panose="02070309020205020404" pitchFamily="49" charset="0"/>
              </a:rPr>
              <a:t>列の穴埋め</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622852" y="159386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P244</a:t>
            </a:r>
            <a:endParaRPr kumimoji="1" lang="ja-JP" altLang="en-US" b="1" dirty="0"/>
          </a:p>
        </p:txBody>
      </p:sp>
    </p:spTree>
    <p:extLst>
      <p:ext uri="{BB962C8B-B14F-4D97-AF65-F5344CB8AC3E}">
        <p14:creationId xmlns:p14="http://schemas.microsoft.com/office/powerpoint/2010/main" val="83929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38754" y="3067624"/>
            <a:ext cx="7821433" cy="1477328"/>
          </a:xfrm>
          <a:prstGeom prst="rect">
            <a:avLst/>
          </a:prstGeom>
          <a:solidFill>
            <a:schemeClr val="accent4">
              <a:lumMod val="20000"/>
              <a:lumOff val="80000"/>
            </a:schemeClr>
          </a:solidFill>
        </p:spPr>
        <p:txBody>
          <a:bodyPr wrap="square">
            <a:spAutoFit/>
          </a:bodyPr>
          <a:lstStyle/>
          <a:p>
            <a:r>
              <a:rPr lang="en-US" altLang="ja-JP" b="1" dirty="0" smtClean="0">
                <a:solidFill>
                  <a:srgbClr val="008000"/>
                </a:solidFill>
                <a:effectLst/>
                <a:latin typeface="Courier New" panose="02070309020205020404" pitchFamily="49" charset="0"/>
              </a:rPr>
              <a:t># </a:t>
            </a:r>
            <a:r>
              <a:rPr lang="ja-JP" altLang="en-US" b="1" dirty="0" smtClean="0">
                <a:solidFill>
                  <a:srgbClr val="008000"/>
                </a:solidFill>
                <a:effectLst/>
                <a:latin typeface="Courier New" panose="02070309020205020404" pitchFamily="49" charset="0"/>
              </a:rPr>
              <a:t>特徴量として利用する列のリスト</a:t>
            </a:r>
            <a:endParaRPr lang="ja-JP" altLang="en-US" b="1" dirty="0" smtClean="0">
              <a:solidFill>
                <a:srgbClr val="000000"/>
              </a:solidFill>
              <a:effectLst/>
              <a:latin typeface="Courier New" panose="02070309020205020404" pitchFamily="49" charset="0"/>
            </a:endParaRPr>
          </a:p>
          <a:p>
            <a:r>
              <a:rPr lang="en-US" altLang="ja-JP" b="1" dirty="0" smtClean="0">
                <a:solidFill>
                  <a:srgbClr val="000000"/>
                </a:solidFill>
                <a:effectLst/>
                <a:latin typeface="Courier New" panose="02070309020205020404" pitchFamily="49" charset="0"/>
              </a:rPr>
              <a:t>col = [</a:t>
            </a:r>
            <a:r>
              <a:rPr lang="en-US" altLang="ja-JP" b="1" dirty="0" smtClean="0">
                <a:solidFill>
                  <a:srgbClr val="A31515"/>
                </a:solidFill>
                <a:effectLst/>
                <a:latin typeface="Courier New" panose="02070309020205020404" pitchFamily="49" charset="0"/>
              </a:rPr>
              <a:t>'Pclass'</a:t>
            </a:r>
            <a:r>
              <a:rPr lang="en-US" altLang="ja-JP" b="1" dirty="0" smtClean="0">
                <a:solidFill>
                  <a:srgbClr val="000000"/>
                </a:solidFill>
                <a:effectLst/>
                <a:latin typeface="Courier New" panose="02070309020205020404" pitchFamily="49" charset="0"/>
              </a:rPr>
              <a:t>,</a:t>
            </a:r>
            <a:r>
              <a:rPr lang="en-US" altLang="ja-JP" b="1" dirty="0" smtClean="0">
                <a:solidFill>
                  <a:srgbClr val="A31515"/>
                </a:solidFill>
                <a:effectLst/>
                <a:latin typeface="Courier New" panose="02070309020205020404" pitchFamily="49" charset="0"/>
              </a:rPr>
              <a:t>'Age'</a:t>
            </a:r>
            <a:r>
              <a:rPr lang="en-US" altLang="ja-JP" b="1" dirty="0" smtClean="0">
                <a:solidFill>
                  <a:srgbClr val="000000"/>
                </a:solidFill>
                <a:effectLst/>
                <a:latin typeface="Courier New" panose="02070309020205020404" pitchFamily="49" charset="0"/>
              </a:rPr>
              <a:t>,</a:t>
            </a:r>
            <a:r>
              <a:rPr lang="en-US" altLang="ja-JP" b="1" dirty="0" smtClean="0">
                <a:solidFill>
                  <a:srgbClr val="A31515"/>
                </a:solidFill>
                <a:effectLst/>
                <a:latin typeface="Courier New" panose="02070309020205020404" pitchFamily="49" charset="0"/>
              </a:rPr>
              <a:t>'SibSp'</a:t>
            </a:r>
            <a:r>
              <a:rPr lang="en-US" altLang="ja-JP" b="1" dirty="0" smtClean="0">
                <a:solidFill>
                  <a:srgbClr val="000000"/>
                </a:solidFill>
                <a:effectLst/>
                <a:latin typeface="Courier New" panose="02070309020205020404" pitchFamily="49" charset="0"/>
              </a:rPr>
              <a:t>,</a:t>
            </a:r>
            <a:r>
              <a:rPr lang="en-US" altLang="ja-JP" b="1" dirty="0" smtClean="0">
                <a:solidFill>
                  <a:srgbClr val="A31515"/>
                </a:solidFill>
                <a:effectLst/>
                <a:latin typeface="Courier New" panose="02070309020205020404" pitchFamily="49" charset="0"/>
              </a:rPr>
              <a:t>'Parch'</a:t>
            </a:r>
            <a:r>
              <a:rPr lang="en-US" altLang="ja-JP" b="1" dirty="0" smtClean="0">
                <a:solidFill>
                  <a:srgbClr val="000000"/>
                </a:solidFill>
                <a:effectLst/>
                <a:latin typeface="Courier New" panose="02070309020205020404" pitchFamily="49" charset="0"/>
              </a:rPr>
              <a:t>,</a:t>
            </a:r>
            <a:r>
              <a:rPr lang="en-US" altLang="ja-JP" b="1" dirty="0" smtClean="0">
                <a:solidFill>
                  <a:srgbClr val="A31515"/>
                </a:solidFill>
                <a:effectLst/>
                <a:latin typeface="Courier New" panose="02070309020205020404" pitchFamily="49" charset="0"/>
              </a:rPr>
              <a:t>'Fare'</a:t>
            </a:r>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a:r>
            <a:br>
              <a:rPr lang="en-US" altLang="ja-JP" b="1" dirty="0" smtClean="0">
                <a:solidFill>
                  <a:srgbClr val="000000"/>
                </a:solidFill>
                <a:effectLst/>
                <a:latin typeface="Courier New" panose="02070309020205020404" pitchFamily="49" charset="0"/>
              </a:rPr>
            </a:br>
            <a:r>
              <a:rPr lang="en-US" altLang="ja-JP" b="1" dirty="0" smtClean="0">
                <a:solidFill>
                  <a:srgbClr val="000000"/>
                </a:solidFill>
                <a:effectLst/>
                <a:latin typeface="Courier New" panose="02070309020205020404" pitchFamily="49" charset="0"/>
              </a:rPr>
              <a:t>x = df[col]</a:t>
            </a:r>
          </a:p>
          <a:p>
            <a:r>
              <a:rPr lang="en-US" altLang="ja-JP" b="1" dirty="0" smtClean="0">
                <a:solidFill>
                  <a:srgbClr val="000000"/>
                </a:solidFill>
                <a:effectLst/>
                <a:latin typeface="Courier New" panose="02070309020205020404" pitchFamily="49" charset="0"/>
              </a:rPr>
              <a:t>t = df[</a:t>
            </a:r>
            <a:r>
              <a:rPr lang="en-US" altLang="ja-JP" b="1" dirty="0" smtClean="0">
                <a:solidFill>
                  <a:srgbClr val="A31515"/>
                </a:solidFill>
                <a:effectLst/>
                <a:latin typeface="Courier New" panose="02070309020205020404" pitchFamily="49" charset="0"/>
              </a:rPr>
              <a:t>'Survived'</a:t>
            </a:r>
            <a:r>
              <a:rPr lang="en-US" altLang="ja-JP" b="1" dirty="0" smtClean="0">
                <a:solidFill>
                  <a:srgbClr val="000000"/>
                </a:solidFill>
                <a:effectLst/>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38754" y="2698292"/>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7-6 </a:t>
            </a:r>
            <a:r>
              <a:rPr lang="ja-JP" altLang="en-US" b="1" dirty="0" smtClean="0">
                <a:solidFill>
                  <a:srgbClr val="000000"/>
                </a:solidFill>
                <a:latin typeface="Courier New" panose="02070309020205020404" pitchFamily="49" charset="0"/>
              </a:rPr>
              <a:t>特徴量ｘと正解データｔに分割する</a:t>
            </a:r>
            <a:endParaRPr lang="en-US" altLang="ja-JP" b="1" dirty="0">
              <a:solidFill>
                <a:srgbClr val="000000"/>
              </a:solidFill>
              <a:latin typeface="Courier New" panose="02070309020205020404" pitchFamily="49" charset="0"/>
            </a:endParaRPr>
          </a:p>
        </p:txBody>
      </p:sp>
      <p:sp>
        <p:nvSpPr>
          <p:cNvPr id="7" name="ホームベース 6"/>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７．２．４</a:t>
            </a:r>
            <a:endParaRPr kumimoji="1" lang="ja-JP" altLang="en-US" b="1" dirty="0"/>
          </a:p>
        </p:txBody>
      </p:sp>
      <p:sp>
        <p:nvSpPr>
          <p:cNvPr id="8" name="山形 7"/>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特徴量と正解データの取り出し</a:t>
            </a:r>
            <a:endParaRPr kumimoji="1" lang="ja-JP" altLang="en-US" b="1" dirty="0">
              <a:solidFill>
                <a:schemeClr val="bg1"/>
              </a:solidFill>
            </a:endParaRPr>
          </a:p>
        </p:txBody>
      </p:sp>
      <p:sp>
        <p:nvSpPr>
          <p:cNvPr id="9" name="山形 8"/>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P245</a:t>
            </a:r>
            <a:r>
              <a:rPr kumimoji="1" lang="ja-JP" altLang="en-US" b="1" smtClean="0">
                <a:solidFill>
                  <a:schemeClr val="bg1"/>
                </a:solidFill>
              </a:rPr>
              <a:t>～</a:t>
            </a:r>
            <a:r>
              <a:rPr kumimoji="1" lang="en-US" altLang="ja-JP" b="1" smtClean="0">
                <a:solidFill>
                  <a:schemeClr val="bg1"/>
                </a:solidFill>
              </a:rPr>
              <a:t>P246</a:t>
            </a:r>
            <a:endParaRPr kumimoji="1" lang="ja-JP" altLang="en-US" b="1" dirty="0">
              <a:solidFill>
                <a:schemeClr val="bg1"/>
              </a:solidFill>
            </a:endParaRPr>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P246</a:t>
            </a:r>
            <a:endParaRPr kumimoji="1" lang="ja-JP" altLang="en-US" b="1" dirty="0"/>
          </a:p>
        </p:txBody>
      </p:sp>
      <p:sp>
        <p:nvSpPr>
          <p:cNvPr id="11" name="ホームベース 10"/>
          <p:cNvSpPr/>
          <p:nvPr/>
        </p:nvSpPr>
        <p:spPr>
          <a:xfrm>
            <a:off x="397163" y="1126714"/>
            <a:ext cx="2361940"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第６章：重回帰分析</a:t>
            </a:r>
            <a:endParaRPr kumimoji="1" lang="ja-JP" altLang="en-US" b="1" dirty="0"/>
          </a:p>
        </p:txBody>
      </p:sp>
      <p:sp>
        <p:nvSpPr>
          <p:cNvPr id="12" name="山形 11"/>
          <p:cNvSpPr/>
          <p:nvPr/>
        </p:nvSpPr>
        <p:spPr>
          <a:xfrm>
            <a:off x="2612400" y="1126714"/>
            <a:ext cx="7008678" cy="424874"/>
          </a:xfrm>
          <a:prstGeom prst="chevr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１件でも大きな外れ値があれば予測に大きな影響を与える</a:t>
            </a:r>
            <a:endParaRPr kumimoji="1" lang="ja-JP" altLang="en-US" b="1" dirty="0">
              <a:solidFill>
                <a:schemeClr val="bg1"/>
              </a:solidFill>
            </a:endParaRPr>
          </a:p>
        </p:txBody>
      </p:sp>
      <p:sp>
        <p:nvSpPr>
          <p:cNvPr id="13" name="ホームベース 12"/>
          <p:cNvSpPr/>
          <p:nvPr/>
        </p:nvSpPr>
        <p:spPr>
          <a:xfrm>
            <a:off x="397163" y="1790182"/>
            <a:ext cx="2361940"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決定木</a:t>
            </a:r>
            <a:endParaRPr kumimoji="1" lang="ja-JP" altLang="en-US" b="1" dirty="0"/>
          </a:p>
        </p:txBody>
      </p:sp>
      <p:sp>
        <p:nvSpPr>
          <p:cNvPr id="14" name="山形 13"/>
          <p:cNvSpPr/>
          <p:nvPr/>
        </p:nvSpPr>
        <p:spPr>
          <a:xfrm>
            <a:off x="9459798" y="1126714"/>
            <a:ext cx="1934421" cy="42487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外れ値処理</a:t>
            </a:r>
            <a:endParaRPr kumimoji="1" lang="ja-JP" altLang="en-US" b="1" dirty="0">
              <a:solidFill>
                <a:schemeClr val="bg1"/>
              </a:solidFill>
            </a:endParaRPr>
          </a:p>
        </p:txBody>
      </p:sp>
      <p:sp>
        <p:nvSpPr>
          <p:cNvPr id="15" name="山形 14"/>
          <p:cNvSpPr/>
          <p:nvPr/>
        </p:nvSpPr>
        <p:spPr>
          <a:xfrm>
            <a:off x="2612399" y="1790182"/>
            <a:ext cx="8781819" cy="424874"/>
          </a:xfrm>
          <a:prstGeom prst="chevr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１件ぐらい外れ値があってもモデルの予測性能にそれほど影響</a:t>
            </a:r>
            <a:r>
              <a:rPr lang="ja-JP" altLang="en-US" b="1" dirty="0" smtClean="0">
                <a:solidFill>
                  <a:schemeClr val="bg1"/>
                </a:solidFill>
              </a:rPr>
              <a:t>を与えない</a:t>
            </a:r>
            <a:endParaRPr kumimoji="1" lang="en-US" altLang="ja-JP" b="1" dirty="0" smtClean="0">
              <a:solidFill>
                <a:schemeClr val="bg1"/>
              </a:solidFill>
            </a:endParaRPr>
          </a:p>
        </p:txBody>
      </p:sp>
      <p:sp>
        <p:nvSpPr>
          <p:cNvPr id="16" name="四角形吹き出し 15"/>
          <p:cNvSpPr/>
          <p:nvPr/>
        </p:nvSpPr>
        <p:spPr>
          <a:xfrm>
            <a:off x="4877348" y="4754880"/>
            <a:ext cx="3487423" cy="1081377"/>
          </a:xfrm>
          <a:prstGeom prst="wedgeRectCallout">
            <a:avLst>
              <a:gd name="adj1" fmla="val -96883"/>
              <a:gd name="adj2" fmla="val -10425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必要な列が連続していないため</a:t>
            </a:r>
            <a:endParaRPr kumimoji="1" lang="en-US" altLang="ja-JP" b="1" dirty="0" smtClean="0">
              <a:solidFill>
                <a:schemeClr val="tx1"/>
              </a:solidFill>
            </a:endParaRPr>
          </a:p>
          <a:p>
            <a:pPr algn="ctr"/>
            <a:r>
              <a:rPr lang="en-US" altLang="ja-JP" b="1" dirty="0" err="1" smtClean="0">
                <a:solidFill>
                  <a:schemeClr val="tx1"/>
                </a:solidFill>
              </a:rPr>
              <a:t>loc</a:t>
            </a:r>
            <a:r>
              <a:rPr lang="ja-JP" altLang="en-US" b="1" dirty="0">
                <a:solidFill>
                  <a:schemeClr val="tx1"/>
                </a:solidFill>
              </a:rPr>
              <a:t> </a:t>
            </a:r>
            <a:r>
              <a:rPr lang="ja-JP" altLang="en-US" b="1" dirty="0" smtClean="0">
                <a:solidFill>
                  <a:schemeClr val="tx1"/>
                </a:solidFill>
              </a:rPr>
              <a:t>処理のスライステクニックが使えない</a:t>
            </a:r>
            <a:endParaRPr kumimoji="1" lang="ja-JP" altLang="en-US" b="1" dirty="0">
              <a:solidFill>
                <a:schemeClr val="tx1"/>
              </a:solidFill>
            </a:endParaRPr>
          </a:p>
        </p:txBody>
      </p:sp>
    </p:spTree>
    <p:extLst>
      <p:ext uri="{BB962C8B-B14F-4D97-AF65-F5344CB8AC3E}">
        <p14:creationId xmlns:p14="http://schemas.microsoft.com/office/powerpoint/2010/main" val="32882768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F5AA80E-C3AE-43C6-A548-4BCD3F0214BF}"/>
</file>

<file path=customXml/itemProps2.xml><?xml version="1.0" encoding="utf-8"?>
<ds:datastoreItem xmlns:ds="http://schemas.openxmlformats.org/officeDocument/2006/customXml" ds:itemID="{1E2F2A3C-996C-4F15-98A3-AE40BB0F73AD}"/>
</file>

<file path=customXml/itemProps3.xml><?xml version="1.0" encoding="utf-8"?>
<ds:datastoreItem xmlns:ds="http://schemas.openxmlformats.org/officeDocument/2006/customXml" ds:itemID="{79DC0D05-E74E-407C-B3D1-B390CE72AA2A}"/>
</file>

<file path=docProps/app.xml><?xml version="1.0" encoding="utf-8"?>
<Properties xmlns="http://schemas.openxmlformats.org/officeDocument/2006/extended-properties" xmlns:vt="http://schemas.openxmlformats.org/officeDocument/2006/docPropsVTypes">
  <TotalTime>2126</TotalTime>
  <Words>2457</Words>
  <Application>Microsoft Office PowerPoint</Application>
  <PresentationFormat>ワイド画面</PresentationFormat>
  <Paragraphs>624</Paragraphs>
  <Slides>43</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43</vt:i4>
      </vt:variant>
    </vt:vector>
  </HeadingPairs>
  <TitlesOfParts>
    <vt:vector size="49" baseType="lpstr">
      <vt:lpstr>游ゴシック</vt:lpstr>
      <vt:lpstr>游ゴシック Light</vt:lpstr>
      <vt:lpstr>Arial</vt:lpstr>
      <vt:lpstr>Courier New</vt:lpstr>
      <vt:lpstr>Office テーマ</vt:lpstr>
      <vt:lpstr>ワークシート</vt:lpstr>
      <vt:lpstr>機械学習 分類２：客船沈没事故での生存予測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分類２：客船沈没事故での生存予測</dc:title>
  <dc:creator>武田 陽一郎</dc:creator>
  <cp:lastModifiedBy>武田 陽一郎</cp:lastModifiedBy>
  <cp:revision>100</cp:revision>
  <dcterms:created xsi:type="dcterms:W3CDTF">2021-11-19T02:24:46Z</dcterms:created>
  <dcterms:modified xsi:type="dcterms:W3CDTF">2022-01-20T03:11:57Z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