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0.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9.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1" r:id="rId3"/>
    <p:sldId id="257" r:id="rId4"/>
    <p:sldId id="258" r:id="rId5"/>
    <p:sldId id="259" r:id="rId6"/>
    <p:sldId id="260" r:id="rId7"/>
    <p:sldId id="262" r:id="rId8"/>
    <p:sldId id="263" r:id="rId9"/>
    <p:sldId id="264" r:id="rId10"/>
    <p:sldId id="312" r:id="rId11"/>
    <p:sldId id="266" r:id="rId12"/>
    <p:sldId id="267" r:id="rId13"/>
    <p:sldId id="268" r:id="rId14"/>
    <p:sldId id="269" r:id="rId15"/>
    <p:sldId id="270" r:id="rId16"/>
    <p:sldId id="271" r:id="rId17"/>
    <p:sldId id="272" r:id="rId18"/>
    <p:sldId id="273" r:id="rId19"/>
    <p:sldId id="276" r:id="rId20"/>
    <p:sldId id="275" r:id="rId21"/>
    <p:sldId id="277" r:id="rId22"/>
    <p:sldId id="278" r:id="rId23"/>
    <p:sldId id="279" r:id="rId24"/>
    <p:sldId id="280" r:id="rId25"/>
    <p:sldId id="281" r:id="rId26"/>
    <p:sldId id="313" r:id="rId27"/>
    <p:sldId id="282" r:id="rId28"/>
    <p:sldId id="283" r:id="rId29"/>
    <p:sldId id="284" r:id="rId30"/>
    <p:sldId id="286" r:id="rId31"/>
    <p:sldId id="288" r:id="rId32"/>
    <p:sldId id="289" r:id="rId33"/>
    <p:sldId id="314" r:id="rId34"/>
    <p:sldId id="290" r:id="rId35"/>
    <p:sldId id="291" r:id="rId36"/>
    <p:sldId id="293" r:id="rId37"/>
    <p:sldId id="294" r:id="rId38"/>
    <p:sldId id="295" r:id="rId39"/>
    <p:sldId id="315" r:id="rId40"/>
    <p:sldId id="296" r:id="rId41"/>
    <p:sldId id="297" r:id="rId42"/>
    <p:sldId id="298" r:id="rId43"/>
    <p:sldId id="299" r:id="rId44"/>
    <p:sldId id="300" r:id="rId45"/>
    <p:sldId id="301" r:id="rId46"/>
    <p:sldId id="302" r:id="rId47"/>
    <p:sldId id="303" r:id="rId48"/>
    <p:sldId id="305" r:id="rId49"/>
    <p:sldId id="306" r:id="rId50"/>
    <p:sldId id="307" r:id="rId51"/>
    <p:sldId id="308" r:id="rId5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68AEAD8-1F43-4372-9001-40EB68B724B2}"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584BF77-5DF0-4177-942E-CEF56DFE57A9}" type="slidenum">
              <a:rPr kumimoji="1" lang="ja-JP" altLang="en-US" smtClean="0"/>
              <a:t>‹#›</a:t>
            </a:fld>
            <a:endParaRPr kumimoji="1" lang="ja-JP" altLang="en-US"/>
          </a:p>
        </p:txBody>
      </p:sp>
    </p:spTree>
    <p:extLst>
      <p:ext uri="{BB962C8B-B14F-4D97-AF65-F5344CB8AC3E}">
        <p14:creationId xmlns:p14="http://schemas.microsoft.com/office/powerpoint/2010/main" val="3854072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8AEAD8-1F43-4372-9001-40EB68B724B2}"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584BF77-5DF0-4177-942E-CEF56DFE57A9}" type="slidenum">
              <a:rPr kumimoji="1" lang="ja-JP" altLang="en-US" smtClean="0"/>
              <a:t>‹#›</a:t>
            </a:fld>
            <a:endParaRPr kumimoji="1" lang="ja-JP" altLang="en-US"/>
          </a:p>
        </p:txBody>
      </p:sp>
    </p:spTree>
    <p:extLst>
      <p:ext uri="{BB962C8B-B14F-4D97-AF65-F5344CB8AC3E}">
        <p14:creationId xmlns:p14="http://schemas.microsoft.com/office/powerpoint/2010/main" val="129665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8AEAD8-1F43-4372-9001-40EB68B724B2}"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584BF77-5DF0-4177-942E-CEF56DFE57A9}" type="slidenum">
              <a:rPr kumimoji="1" lang="ja-JP" altLang="en-US" smtClean="0"/>
              <a:t>‹#›</a:t>
            </a:fld>
            <a:endParaRPr kumimoji="1" lang="ja-JP" altLang="en-US"/>
          </a:p>
        </p:txBody>
      </p:sp>
    </p:spTree>
    <p:extLst>
      <p:ext uri="{BB962C8B-B14F-4D97-AF65-F5344CB8AC3E}">
        <p14:creationId xmlns:p14="http://schemas.microsoft.com/office/powerpoint/2010/main" val="23404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8AEAD8-1F43-4372-9001-40EB68B724B2}"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584BF77-5DF0-4177-942E-CEF56DFE57A9}" type="slidenum">
              <a:rPr kumimoji="1" lang="ja-JP" altLang="en-US" smtClean="0"/>
              <a:t>‹#›</a:t>
            </a:fld>
            <a:endParaRPr kumimoji="1" lang="ja-JP" altLang="en-US"/>
          </a:p>
        </p:txBody>
      </p:sp>
    </p:spTree>
    <p:extLst>
      <p:ext uri="{BB962C8B-B14F-4D97-AF65-F5344CB8AC3E}">
        <p14:creationId xmlns:p14="http://schemas.microsoft.com/office/powerpoint/2010/main" val="1085677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68AEAD8-1F43-4372-9001-40EB68B724B2}"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584BF77-5DF0-4177-942E-CEF56DFE57A9}" type="slidenum">
              <a:rPr kumimoji="1" lang="ja-JP" altLang="en-US" smtClean="0"/>
              <a:t>‹#›</a:t>
            </a:fld>
            <a:endParaRPr kumimoji="1" lang="ja-JP" altLang="en-US"/>
          </a:p>
        </p:txBody>
      </p:sp>
    </p:spTree>
    <p:extLst>
      <p:ext uri="{BB962C8B-B14F-4D97-AF65-F5344CB8AC3E}">
        <p14:creationId xmlns:p14="http://schemas.microsoft.com/office/powerpoint/2010/main" val="3787266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68AEAD8-1F43-4372-9001-40EB68B724B2}" type="datetimeFigureOut">
              <a:rPr kumimoji="1" lang="ja-JP" altLang="en-US" smtClean="0"/>
              <a:t>2022/1/18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584BF77-5DF0-4177-942E-CEF56DFE57A9}" type="slidenum">
              <a:rPr kumimoji="1" lang="ja-JP" altLang="en-US" smtClean="0"/>
              <a:t>‹#›</a:t>
            </a:fld>
            <a:endParaRPr kumimoji="1" lang="ja-JP" altLang="en-US"/>
          </a:p>
        </p:txBody>
      </p:sp>
    </p:spTree>
    <p:extLst>
      <p:ext uri="{BB962C8B-B14F-4D97-AF65-F5344CB8AC3E}">
        <p14:creationId xmlns:p14="http://schemas.microsoft.com/office/powerpoint/2010/main" val="287191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68AEAD8-1F43-4372-9001-40EB68B724B2}" type="datetimeFigureOut">
              <a:rPr kumimoji="1" lang="ja-JP" altLang="en-US" smtClean="0"/>
              <a:t>2022/1/18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584BF77-5DF0-4177-942E-CEF56DFE57A9}" type="slidenum">
              <a:rPr kumimoji="1" lang="ja-JP" altLang="en-US" smtClean="0"/>
              <a:t>‹#›</a:t>
            </a:fld>
            <a:endParaRPr kumimoji="1" lang="ja-JP" altLang="en-US"/>
          </a:p>
        </p:txBody>
      </p:sp>
    </p:spTree>
    <p:extLst>
      <p:ext uri="{BB962C8B-B14F-4D97-AF65-F5344CB8AC3E}">
        <p14:creationId xmlns:p14="http://schemas.microsoft.com/office/powerpoint/2010/main" val="864327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68AEAD8-1F43-4372-9001-40EB68B724B2}" type="datetimeFigureOut">
              <a:rPr kumimoji="1" lang="ja-JP" altLang="en-US" smtClean="0"/>
              <a:t>2022/1/18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584BF77-5DF0-4177-942E-CEF56DFE57A9}" type="slidenum">
              <a:rPr kumimoji="1" lang="ja-JP" altLang="en-US" smtClean="0"/>
              <a:t>‹#›</a:t>
            </a:fld>
            <a:endParaRPr kumimoji="1" lang="ja-JP" altLang="en-US"/>
          </a:p>
        </p:txBody>
      </p:sp>
    </p:spTree>
    <p:extLst>
      <p:ext uri="{BB962C8B-B14F-4D97-AF65-F5344CB8AC3E}">
        <p14:creationId xmlns:p14="http://schemas.microsoft.com/office/powerpoint/2010/main" val="386144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68AEAD8-1F43-4372-9001-40EB68B724B2}" type="datetimeFigureOut">
              <a:rPr kumimoji="1" lang="ja-JP" altLang="en-US" smtClean="0"/>
              <a:t>2022/1/18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584BF77-5DF0-4177-942E-CEF56DFE57A9}" type="slidenum">
              <a:rPr kumimoji="1" lang="ja-JP" altLang="en-US" smtClean="0"/>
              <a:t>‹#›</a:t>
            </a:fld>
            <a:endParaRPr kumimoji="1" lang="ja-JP" altLang="en-US"/>
          </a:p>
        </p:txBody>
      </p:sp>
    </p:spTree>
    <p:extLst>
      <p:ext uri="{BB962C8B-B14F-4D97-AF65-F5344CB8AC3E}">
        <p14:creationId xmlns:p14="http://schemas.microsoft.com/office/powerpoint/2010/main" val="629826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68AEAD8-1F43-4372-9001-40EB68B724B2}" type="datetimeFigureOut">
              <a:rPr kumimoji="1" lang="ja-JP" altLang="en-US" smtClean="0"/>
              <a:t>2022/1/18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584BF77-5DF0-4177-942E-CEF56DFE57A9}" type="slidenum">
              <a:rPr kumimoji="1" lang="ja-JP" altLang="en-US" smtClean="0"/>
              <a:t>‹#›</a:t>
            </a:fld>
            <a:endParaRPr kumimoji="1" lang="ja-JP" altLang="en-US"/>
          </a:p>
        </p:txBody>
      </p:sp>
    </p:spTree>
    <p:extLst>
      <p:ext uri="{BB962C8B-B14F-4D97-AF65-F5344CB8AC3E}">
        <p14:creationId xmlns:p14="http://schemas.microsoft.com/office/powerpoint/2010/main" val="163909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68AEAD8-1F43-4372-9001-40EB68B724B2}" type="datetimeFigureOut">
              <a:rPr kumimoji="1" lang="ja-JP" altLang="en-US" smtClean="0"/>
              <a:t>2022/1/18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584BF77-5DF0-4177-942E-CEF56DFE57A9}" type="slidenum">
              <a:rPr kumimoji="1" lang="ja-JP" altLang="en-US" smtClean="0"/>
              <a:t>‹#›</a:t>
            </a:fld>
            <a:endParaRPr kumimoji="1" lang="ja-JP" altLang="en-US"/>
          </a:p>
        </p:txBody>
      </p:sp>
    </p:spTree>
    <p:extLst>
      <p:ext uri="{BB962C8B-B14F-4D97-AF65-F5344CB8AC3E}">
        <p14:creationId xmlns:p14="http://schemas.microsoft.com/office/powerpoint/2010/main" val="2726912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8AEAD8-1F43-4372-9001-40EB68B724B2}" type="datetimeFigureOut">
              <a:rPr kumimoji="1" lang="ja-JP" altLang="en-US" smtClean="0"/>
              <a:t>2022/1/18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4BF77-5DF0-4177-942E-CEF56DFE57A9}" type="slidenum">
              <a:rPr kumimoji="1" lang="ja-JP" altLang="en-US" smtClean="0"/>
              <a:t>‹#›</a:t>
            </a:fld>
            <a:endParaRPr kumimoji="1" lang="ja-JP" altLang="en-US"/>
          </a:p>
        </p:txBody>
      </p:sp>
    </p:spTree>
    <p:extLst>
      <p:ext uri="{BB962C8B-B14F-4D97-AF65-F5344CB8AC3E}">
        <p14:creationId xmlns:p14="http://schemas.microsoft.com/office/powerpoint/2010/main" val="4010567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ctrTitle"/>
          </p:nvPr>
        </p:nvSpPr>
        <p:spPr>
          <a:xfrm>
            <a:off x="1524000" y="1122363"/>
            <a:ext cx="9144000" cy="2387600"/>
          </a:xfrm>
        </p:spPr>
        <p:txBody>
          <a:bodyPr>
            <a:normAutofit/>
          </a:bodyPr>
          <a:lstStyle/>
          <a:p>
            <a:r>
              <a:rPr kumimoji="1" lang="ja-JP" altLang="en-US" sz="4400" dirty="0" smtClean="0"/>
              <a:t>機械学習</a:t>
            </a:r>
            <a:r>
              <a:rPr kumimoji="1" lang="en-US" altLang="ja-JP" sz="4400" smtClean="0"/>
              <a:t/>
            </a:r>
            <a:br>
              <a:rPr kumimoji="1" lang="en-US" altLang="ja-JP" sz="4400" smtClean="0"/>
            </a:br>
            <a:r>
              <a:rPr lang="ja-JP" altLang="en-US" sz="4400"/>
              <a:t>回帰</a:t>
            </a:r>
            <a:r>
              <a:rPr lang="ja-JP" altLang="en-US" sz="4400" smtClean="0"/>
              <a:t>２：住宅の平均価格の予測</a:t>
            </a:r>
            <a:endParaRPr kumimoji="1" lang="ja-JP" altLang="en-US" sz="4400" dirty="0"/>
          </a:p>
        </p:txBody>
      </p:sp>
      <p:sp>
        <p:nvSpPr>
          <p:cNvPr id="7" name="サブタイトル 2"/>
          <p:cNvSpPr>
            <a:spLocks noGrp="1"/>
          </p:cNvSpPr>
          <p:nvPr>
            <p:ph type="subTitle" idx="1"/>
          </p:nvPr>
        </p:nvSpPr>
        <p:spPr>
          <a:xfrm>
            <a:off x="1524000" y="3602038"/>
            <a:ext cx="9144000" cy="1655762"/>
          </a:xfrm>
        </p:spPr>
        <p:txBody>
          <a:bodyPr/>
          <a:lstStyle/>
          <a:p>
            <a:r>
              <a:rPr kumimoji="1" lang="en-US" altLang="ja-JP" dirty="0" smtClean="0"/>
              <a:t>Python</a:t>
            </a:r>
            <a:r>
              <a:rPr kumimoji="1" lang="ja-JP" altLang="en-US" dirty="0" smtClean="0"/>
              <a:t>による機械学習入門</a:t>
            </a:r>
            <a:endParaRPr kumimoji="1" lang="en-US" altLang="ja-JP" dirty="0" smtClean="0"/>
          </a:p>
          <a:p>
            <a:r>
              <a:rPr kumimoji="1" lang="ja-JP" altLang="en-US" smtClean="0"/>
              <a:t>第８章</a:t>
            </a:r>
            <a:endParaRPr kumimoji="1" lang="ja-JP" altLang="en-US" dirty="0"/>
          </a:p>
        </p:txBody>
      </p:sp>
    </p:spTree>
    <p:extLst>
      <p:ext uri="{BB962C8B-B14F-4D97-AF65-F5344CB8AC3E}">
        <p14:creationId xmlns:p14="http://schemas.microsoft.com/office/powerpoint/2010/main" val="2513598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1232585"/>
            <a:ext cx="7821433" cy="369332"/>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train_val.isnull().</a:t>
            </a:r>
            <a:r>
              <a:rPr lang="en-US" altLang="ja-JP" b="1">
                <a:solidFill>
                  <a:srgbClr val="795E26"/>
                </a:solidFill>
                <a:latin typeface="Courier New" panose="02070309020205020404" pitchFamily="49" charset="0"/>
              </a:rPr>
              <a:t>sum</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622852" y="863253"/>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8-6</a:t>
            </a:r>
            <a:r>
              <a:rPr lang="ja-JP" altLang="en-US" b="1" dirty="0" smtClean="0">
                <a:solidFill>
                  <a:srgbClr val="000000"/>
                </a:solidFill>
                <a:latin typeface="Courier New" panose="02070309020205020404" pitchFamily="49" charset="0"/>
              </a:rPr>
              <a:t> </a:t>
            </a:r>
            <a:r>
              <a:rPr lang="en-US" altLang="ja-JP" b="1" dirty="0" err="1" smtClean="0">
                <a:solidFill>
                  <a:srgbClr val="000000"/>
                </a:solidFill>
                <a:latin typeface="Courier New" panose="02070309020205020404" pitchFamily="49" charset="0"/>
              </a:rPr>
              <a:t>train_val</a:t>
            </a:r>
            <a:r>
              <a:rPr lang="ja-JP" altLang="en-US" b="1" dirty="0" smtClean="0">
                <a:solidFill>
                  <a:srgbClr val="000000"/>
                </a:solidFill>
                <a:latin typeface="Courier New" panose="02070309020205020404" pitchFamily="49" charset="0"/>
              </a:rPr>
              <a:t>の欠損値を確認する</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9299638" y="1498899"/>
            <a:ext cx="1971675" cy="4543425"/>
          </a:xfrm>
          <a:prstGeom prst="rect">
            <a:avLst/>
          </a:prstGeom>
        </p:spPr>
      </p:pic>
      <p:sp>
        <p:nvSpPr>
          <p:cNvPr id="5" name="正方形/長方形 4"/>
          <p:cNvSpPr/>
          <p:nvPr/>
        </p:nvSpPr>
        <p:spPr>
          <a:xfrm>
            <a:off x="9276259" y="2373612"/>
            <a:ext cx="1995054" cy="2735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ホームベース 8"/>
          <p:cNvSpPr/>
          <p:nvPr/>
        </p:nvSpPr>
        <p:spPr>
          <a:xfrm>
            <a:off x="397164" y="209133"/>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８．２．４</a:t>
            </a:r>
            <a:endParaRPr kumimoji="1" lang="ja-JP" altLang="en-US" b="1" dirty="0"/>
          </a:p>
        </p:txBody>
      </p:sp>
      <p:sp>
        <p:nvSpPr>
          <p:cNvPr id="10" name="山形 9"/>
          <p:cNvSpPr/>
          <p:nvPr/>
        </p:nvSpPr>
        <p:spPr>
          <a:xfrm>
            <a:off x="1736431" y="209133"/>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欠損値の処理</a:t>
            </a:r>
            <a:endParaRPr kumimoji="1" lang="ja-JP" altLang="en-US" b="1" dirty="0">
              <a:solidFill>
                <a:schemeClr val="bg1"/>
              </a:solidFill>
            </a:endParaRPr>
          </a:p>
        </p:txBody>
      </p:sp>
      <p:sp>
        <p:nvSpPr>
          <p:cNvPr id="11" name="山形 10"/>
          <p:cNvSpPr/>
          <p:nvPr/>
        </p:nvSpPr>
        <p:spPr>
          <a:xfrm>
            <a:off x="6329518" y="209133"/>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P292</a:t>
            </a:r>
            <a:r>
              <a:rPr lang="ja-JP" altLang="en-US" b="1" smtClean="0">
                <a:solidFill>
                  <a:schemeClr val="bg1"/>
                </a:solidFill>
              </a:rPr>
              <a:t>～</a:t>
            </a:r>
            <a:r>
              <a:rPr lang="en-US" altLang="ja-JP" b="1" smtClean="0">
                <a:solidFill>
                  <a:schemeClr val="bg1"/>
                </a:solidFill>
              </a:rPr>
              <a:t>P293</a:t>
            </a:r>
            <a:endParaRPr lang="ja-JP" altLang="en-US" b="1" dirty="0">
              <a:solidFill>
                <a:schemeClr val="bg1"/>
              </a:solidFill>
            </a:endParaRPr>
          </a:p>
        </p:txBody>
      </p:sp>
      <p:sp>
        <p:nvSpPr>
          <p:cNvPr id="12" name="楕円 11"/>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P292</a:t>
            </a:r>
            <a:endParaRPr kumimoji="1" lang="ja-JP" altLang="en-US" b="1" dirty="0"/>
          </a:p>
        </p:txBody>
      </p:sp>
      <p:sp>
        <p:nvSpPr>
          <p:cNvPr id="13" name="正方形/長方形 12"/>
          <p:cNvSpPr/>
          <p:nvPr/>
        </p:nvSpPr>
        <p:spPr>
          <a:xfrm>
            <a:off x="8628165" y="863253"/>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4" name="正方形/長方形 13"/>
          <p:cNvSpPr/>
          <p:nvPr/>
        </p:nvSpPr>
        <p:spPr>
          <a:xfrm>
            <a:off x="622852" y="3259958"/>
            <a:ext cx="8465730" cy="646331"/>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train_val_mean = train_val.mean()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各列の平均値の計算</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train_val2=train_val.fillna(train_val_mean)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平均値で穴埋め</a:t>
            </a:r>
            <a:endParaRPr lang="ja-JP" altLang="en-US" b="1">
              <a:solidFill>
                <a:srgbClr val="000000"/>
              </a:solidFill>
              <a:effectLst/>
              <a:latin typeface="Courier New" panose="02070309020205020404" pitchFamily="49" charset="0"/>
            </a:endParaRPr>
          </a:p>
        </p:txBody>
      </p:sp>
      <p:sp>
        <p:nvSpPr>
          <p:cNvPr id="15" name="正方形/長方形 14"/>
          <p:cNvSpPr/>
          <p:nvPr/>
        </p:nvSpPr>
        <p:spPr>
          <a:xfrm>
            <a:off x="622852" y="2890626"/>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8-7</a:t>
            </a:r>
            <a:r>
              <a:rPr lang="ja-JP" altLang="en-US" b="1" dirty="0" smtClean="0">
                <a:solidFill>
                  <a:srgbClr val="000000"/>
                </a:solidFill>
                <a:latin typeface="Courier New" panose="02070309020205020404" pitchFamily="49" charset="0"/>
              </a:rPr>
              <a:t> 欠損値を平均値で穴埋めする</a:t>
            </a:r>
            <a:endParaRPr lang="en-US" altLang="ja-JP" b="1"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4268470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1141868"/>
            <a:ext cx="8465730" cy="923330"/>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colname = train_val2.columns</a:t>
            </a:r>
          </a:p>
          <a:p>
            <a:r>
              <a:rPr lang="en-US" altLang="ja-JP" b="1">
                <a:solidFill>
                  <a:srgbClr val="AF00DB"/>
                </a:solidFill>
                <a:latin typeface="Courier New" panose="02070309020205020404" pitchFamily="49" charset="0"/>
              </a:rPr>
              <a:t>for</a:t>
            </a:r>
            <a:r>
              <a:rPr lang="en-US" altLang="ja-JP" b="1">
                <a:solidFill>
                  <a:srgbClr val="000000"/>
                </a:solidFill>
                <a:latin typeface="Courier New" panose="02070309020205020404" pitchFamily="49" charset="0"/>
              </a:rPr>
              <a:t> name </a:t>
            </a:r>
            <a:r>
              <a:rPr lang="en-US" altLang="ja-JP" b="1">
                <a:solidFill>
                  <a:srgbClr val="0000FF"/>
                </a:solidFill>
                <a:latin typeface="Courier New" panose="02070309020205020404" pitchFamily="49" charset="0"/>
              </a:rPr>
              <a:t>in</a:t>
            </a:r>
            <a:r>
              <a:rPr lang="en-US" altLang="ja-JP" b="1">
                <a:solidFill>
                  <a:srgbClr val="000000"/>
                </a:solidFill>
                <a:latin typeface="Courier New" panose="02070309020205020404" pitchFamily="49" charset="0"/>
              </a:rPr>
              <a:t> colname:</a:t>
            </a:r>
          </a:p>
          <a:p>
            <a:r>
              <a:rPr lang="en-US" altLang="ja-JP" b="1">
                <a:solidFill>
                  <a:srgbClr val="000000"/>
                </a:solidFill>
                <a:latin typeface="Courier New" panose="02070309020205020404" pitchFamily="49" charset="0"/>
              </a:rPr>
              <a:t>    train_val2.plot(kind = </a:t>
            </a:r>
            <a:r>
              <a:rPr lang="en-US" altLang="ja-JP" b="1">
                <a:solidFill>
                  <a:srgbClr val="A31515"/>
                </a:solidFill>
                <a:latin typeface="Courier New" panose="02070309020205020404" pitchFamily="49" charset="0"/>
              </a:rPr>
              <a:t>'scatter'</a:t>
            </a:r>
            <a:r>
              <a:rPr lang="en-US" altLang="ja-JP" b="1">
                <a:solidFill>
                  <a:srgbClr val="000000"/>
                </a:solidFill>
                <a:latin typeface="Courier New" panose="02070309020205020404" pitchFamily="49" charset="0"/>
              </a:rPr>
              <a:t>, x = name, y = </a:t>
            </a:r>
            <a:r>
              <a:rPr lang="en-US" altLang="ja-JP" b="1">
                <a:solidFill>
                  <a:srgbClr val="A31515"/>
                </a:solidFill>
                <a:latin typeface="Courier New" panose="02070309020205020404" pitchFamily="49" charset="0"/>
              </a:rPr>
              <a:t>'PRICE'</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539725" y="772536"/>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8-8</a:t>
            </a:r>
            <a:r>
              <a:rPr lang="ja-JP" altLang="en-US" b="1" dirty="0" smtClean="0">
                <a:solidFill>
                  <a:srgbClr val="000000"/>
                </a:solidFill>
                <a:latin typeface="Courier New" panose="02070309020205020404" pitchFamily="49" charset="0"/>
              </a:rPr>
              <a:t> </a:t>
            </a:r>
            <a:r>
              <a:rPr lang="ja-JP" altLang="en-US" b="1" dirty="0">
                <a:solidFill>
                  <a:srgbClr val="000000"/>
                </a:solidFill>
                <a:latin typeface="Courier New" panose="02070309020205020404" pitchFamily="49" charset="0"/>
              </a:rPr>
              <a:t>各特徴量</a:t>
            </a:r>
            <a:r>
              <a:rPr lang="ja-JP" altLang="en-US" b="1" dirty="0" smtClean="0">
                <a:solidFill>
                  <a:srgbClr val="000000"/>
                </a:solidFill>
                <a:latin typeface="Courier New" panose="02070309020205020404" pitchFamily="49" charset="0"/>
              </a:rPr>
              <a:t>の列と</a:t>
            </a:r>
            <a:r>
              <a:rPr lang="en-US" altLang="ja-JP" b="1" dirty="0" smtClean="0">
                <a:solidFill>
                  <a:srgbClr val="000000"/>
                </a:solidFill>
                <a:latin typeface="Courier New" panose="02070309020205020404" pitchFamily="49" charset="0"/>
              </a:rPr>
              <a:t>PRICE</a:t>
            </a:r>
            <a:r>
              <a:rPr lang="ja-JP" altLang="en-US" b="1" dirty="0" smtClean="0">
                <a:solidFill>
                  <a:srgbClr val="000000"/>
                </a:solidFill>
                <a:latin typeface="Courier New" panose="02070309020205020404" pitchFamily="49" charset="0"/>
              </a:rPr>
              <a:t>列の相関関係を示す散布図を描く</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862998" y="2346467"/>
            <a:ext cx="3240000" cy="2145000"/>
          </a:xfrm>
          <a:prstGeom prst="rect">
            <a:avLst/>
          </a:prstGeom>
        </p:spPr>
      </p:pic>
      <p:pic>
        <p:nvPicPr>
          <p:cNvPr id="5" name="図 4"/>
          <p:cNvPicPr>
            <a:picLocks noChangeAspect="1"/>
          </p:cNvPicPr>
          <p:nvPr/>
        </p:nvPicPr>
        <p:blipFill>
          <a:blip r:embed="rId3"/>
          <a:stretch>
            <a:fillRect/>
          </a:stretch>
        </p:blipFill>
        <p:spPr>
          <a:xfrm>
            <a:off x="4547610" y="2327218"/>
            <a:ext cx="3240000" cy="2166657"/>
          </a:xfrm>
          <a:prstGeom prst="rect">
            <a:avLst/>
          </a:prstGeom>
        </p:spPr>
      </p:pic>
      <p:pic>
        <p:nvPicPr>
          <p:cNvPr id="6" name="図 5"/>
          <p:cNvPicPr>
            <a:picLocks noChangeAspect="1"/>
          </p:cNvPicPr>
          <p:nvPr/>
        </p:nvPicPr>
        <p:blipFill>
          <a:blip r:embed="rId4"/>
          <a:stretch>
            <a:fillRect/>
          </a:stretch>
        </p:blipFill>
        <p:spPr>
          <a:xfrm>
            <a:off x="862998" y="4491467"/>
            <a:ext cx="3240000" cy="2185234"/>
          </a:xfrm>
          <a:prstGeom prst="rect">
            <a:avLst/>
          </a:prstGeom>
        </p:spPr>
      </p:pic>
      <p:pic>
        <p:nvPicPr>
          <p:cNvPr id="7" name="図 6"/>
          <p:cNvPicPr>
            <a:picLocks noChangeAspect="1"/>
          </p:cNvPicPr>
          <p:nvPr/>
        </p:nvPicPr>
        <p:blipFill>
          <a:blip r:embed="rId5"/>
          <a:stretch>
            <a:fillRect/>
          </a:stretch>
        </p:blipFill>
        <p:spPr>
          <a:xfrm>
            <a:off x="4549663" y="4491467"/>
            <a:ext cx="3240000" cy="2151756"/>
          </a:xfrm>
          <a:prstGeom prst="rect">
            <a:avLst/>
          </a:prstGeom>
        </p:spPr>
      </p:pic>
      <p:sp>
        <p:nvSpPr>
          <p:cNvPr id="8" name="ホームベース 7"/>
          <p:cNvSpPr/>
          <p:nvPr/>
        </p:nvSpPr>
        <p:spPr>
          <a:xfrm>
            <a:off x="397164" y="209133"/>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８．２．５</a:t>
            </a:r>
            <a:endParaRPr kumimoji="1" lang="ja-JP" altLang="en-US" b="1" dirty="0"/>
          </a:p>
        </p:txBody>
      </p:sp>
      <p:sp>
        <p:nvSpPr>
          <p:cNvPr id="9" name="山形 8"/>
          <p:cNvSpPr/>
          <p:nvPr/>
        </p:nvSpPr>
        <p:spPr>
          <a:xfrm>
            <a:off x="1736431" y="209133"/>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外れ値</a:t>
            </a:r>
            <a:r>
              <a:rPr kumimoji="1" lang="ja-JP" altLang="en-US" b="1" smtClean="0">
                <a:solidFill>
                  <a:schemeClr val="bg1"/>
                </a:solidFill>
              </a:rPr>
              <a:t>の処理</a:t>
            </a:r>
            <a:endParaRPr kumimoji="1" lang="ja-JP" altLang="en-US" b="1" dirty="0">
              <a:solidFill>
                <a:schemeClr val="bg1"/>
              </a:solidFill>
            </a:endParaRPr>
          </a:p>
        </p:txBody>
      </p:sp>
      <p:sp>
        <p:nvSpPr>
          <p:cNvPr id="10" name="山形 9"/>
          <p:cNvSpPr/>
          <p:nvPr/>
        </p:nvSpPr>
        <p:spPr>
          <a:xfrm>
            <a:off x="6329518" y="209133"/>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P293</a:t>
            </a:r>
            <a:r>
              <a:rPr lang="ja-JP" altLang="en-US" b="1" smtClean="0">
                <a:solidFill>
                  <a:schemeClr val="bg1"/>
                </a:solidFill>
              </a:rPr>
              <a:t>～</a:t>
            </a:r>
            <a:r>
              <a:rPr lang="en-US" altLang="ja-JP" b="1" smtClean="0">
                <a:solidFill>
                  <a:schemeClr val="bg1"/>
                </a:solidFill>
              </a:rPr>
              <a:t>P293</a:t>
            </a:r>
            <a:endParaRPr lang="ja-JP" altLang="en-US" b="1" dirty="0">
              <a:solidFill>
                <a:schemeClr val="bg1"/>
              </a:solidFill>
            </a:endParaRPr>
          </a:p>
        </p:txBody>
      </p:sp>
      <p:sp>
        <p:nvSpPr>
          <p:cNvPr id="11" name="楕円 10"/>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P298</a:t>
            </a:r>
            <a:endParaRPr kumimoji="1" lang="ja-JP" altLang="en-US" b="1" dirty="0"/>
          </a:p>
        </p:txBody>
      </p:sp>
      <p:sp>
        <p:nvSpPr>
          <p:cNvPr id="12" name="テキスト ボックス 11"/>
          <p:cNvSpPr txBox="1"/>
          <p:nvPr/>
        </p:nvSpPr>
        <p:spPr>
          <a:xfrm>
            <a:off x="7867291" y="2434530"/>
            <a:ext cx="4176928" cy="2031325"/>
          </a:xfrm>
          <a:prstGeom prst="rect">
            <a:avLst/>
          </a:prstGeom>
          <a:solidFill>
            <a:schemeClr val="accent6">
              <a:lumMod val="20000"/>
              <a:lumOff val="80000"/>
            </a:schemeClr>
          </a:solidFill>
        </p:spPr>
        <p:txBody>
          <a:bodyPr wrap="square" rtlCol="0">
            <a:spAutoFit/>
          </a:bodyPr>
          <a:lstStyle/>
          <a:p>
            <a:r>
              <a:rPr kumimoji="1" lang="ja-JP" altLang="en-US" b="1" smtClean="0"/>
              <a:t>決定木分析では</a:t>
            </a:r>
            <a:endParaRPr kumimoji="1" lang="en-US" altLang="ja-JP" b="1" smtClean="0"/>
          </a:p>
          <a:p>
            <a:r>
              <a:rPr kumimoji="1" lang="ja-JP" altLang="en-US" b="1" smtClean="0"/>
              <a:t>特徴量として、何種類かの列を指定すると</a:t>
            </a:r>
            <a:endParaRPr kumimoji="1" lang="en-US" altLang="ja-JP" b="1" smtClean="0"/>
          </a:p>
          <a:p>
            <a:r>
              <a:rPr kumimoji="1" lang="ja-JP" altLang="en-US" b="1" smtClean="0"/>
              <a:t>内部で予測に使う列（とその条件）</a:t>
            </a:r>
            <a:endParaRPr kumimoji="1" lang="en-US" altLang="ja-JP" b="1" smtClean="0"/>
          </a:p>
          <a:p>
            <a:r>
              <a:rPr kumimoji="1" lang="ja-JP" altLang="en-US" b="1" smtClean="0"/>
              <a:t>と</a:t>
            </a:r>
            <a:endParaRPr kumimoji="1" lang="en-US" altLang="ja-JP" b="1" smtClean="0"/>
          </a:p>
          <a:p>
            <a:r>
              <a:rPr kumimoji="1" lang="ja-JP" altLang="en-US" b="1" smtClean="0"/>
              <a:t>予測に使わない列</a:t>
            </a:r>
            <a:endParaRPr kumimoji="1" lang="en-US" altLang="ja-JP" b="1" smtClean="0"/>
          </a:p>
          <a:p>
            <a:r>
              <a:rPr lang="ja-JP" altLang="en-US" b="1" smtClean="0"/>
              <a:t>をモデル自体が取捨選択する</a:t>
            </a:r>
            <a:endParaRPr kumimoji="1" lang="ja-JP" altLang="en-US" b="1"/>
          </a:p>
        </p:txBody>
      </p:sp>
      <p:sp>
        <p:nvSpPr>
          <p:cNvPr id="13" name="テキスト ボックス 12"/>
          <p:cNvSpPr txBox="1"/>
          <p:nvPr/>
        </p:nvSpPr>
        <p:spPr>
          <a:xfrm>
            <a:off x="7867291" y="4688538"/>
            <a:ext cx="4176928" cy="1200329"/>
          </a:xfrm>
          <a:prstGeom prst="rect">
            <a:avLst/>
          </a:prstGeom>
          <a:solidFill>
            <a:schemeClr val="accent2">
              <a:lumMod val="20000"/>
              <a:lumOff val="80000"/>
            </a:schemeClr>
          </a:solidFill>
        </p:spPr>
        <p:txBody>
          <a:bodyPr wrap="square" rtlCol="0">
            <a:spAutoFit/>
          </a:bodyPr>
          <a:lstStyle/>
          <a:p>
            <a:r>
              <a:rPr kumimoji="1" lang="ja-JP" altLang="en-US" b="1" smtClean="0"/>
              <a:t>重回帰分析では</a:t>
            </a:r>
            <a:endParaRPr kumimoji="1" lang="en-US" altLang="ja-JP" b="1" smtClean="0"/>
          </a:p>
          <a:p>
            <a:r>
              <a:rPr lang="ja-JP" altLang="en-US" b="1"/>
              <a:t>モデル</a:t>
            </a:r>
            <a:r>
              <a:rPr lang="ja-JP" altLang="en-US" b="1" smtClean="0"/>
              <a:t>が学習を行うときに</a:t>
            </a:r>
            <a:endParaRPr lang="en-US" altLang="ja-JP" b="1" smtClean="0"/>
          </a:p>
          <a:p>
            <a:r>
              <a:rPr kumimoji="1" lang="ja-JP" altLang="en-US" b="1"/>
              <a:t>特徴量</a:t>
            </a:r>
            <a:r>
              <a:rPr kumimoji="1" lang="ja-JP" altLang="en-US" b="1" smtClean="0"/>
              <a:t>の取捨選択を行わず</a:t>
            </a:r>
            <a:endParaRPr kumimoji="1" lang="en-US" altLang="ja-JP" b="1" smtClean="0"/>
          </a:p>
          <a:p>
            <a:r>
              <a:rPr lang="ja-JP" altLang="en-US" b="1" smtClean="0"/>
              <a:t>与えられた列を全て利用しようとする</a:t>
            </a:r>
            <a:endParaRPr kumimoji="1" lang="ja-JP" altLang="en-US" b="1"/>
          </a:p>
        </p:txBody>
      </p:sp>
      <p:sp>
        <p:nvSpPr>
          <p:cNvPr id="14" name="テキスト ボックス 13"/>
          <p:cNvSpPr txBox="1"/>
          <p:nvPr/>
        </p:nvSpPr>
        <p:spPr>
          <a:xfrm>
            <a:off x="8825695" y="6307369"/>
            <a:ext cx="2260120" cy="369332"/>
          </a:xfrm>
          <a:prstGeom prst="rect">
            <a:avLst/>
          </a:prstGeom>
          <a:solidFill>
            <a:srgbClr val="FF0000"/>
          </a:solidFill>
        </p:spPr>
        <p:txBody>
          <a:bodyPr wrap="square" rtlCol="0">
            <a:spAutoFit/>
          </a:bodyPr>
          <a:lstStyle/>
          <a:p>
            <a:r>
              <a:rPr kumimoji="1" lang="ja-JP" altLang="en-US" b="1" smtClean="0">
                <a:solidFill>
                  <a:schemeClr val="bg1"/>
                </a:solidFill>
              </a:rPr>
              <a:t>外れ値の処理が必須</a:t>
            </a:r>
            <a:endParaRPr kumimoji="1" lang="ja-JP" altLang="en-US" b="1">
              <a:solidFill>
                <a:schemeClr val="bg1"/>
              </a:solidFill>
            </a:endParaRPr>
          </a:p>
        </p:txBody>
      </p:sp>
      <p:sp>
        <p:nvSpPr>
          <p:cNvPr id="15" name="下矢印 14"/>
          <p:cNvSpPr/>
          <p:nvPr/>
        </p:nvSpPr>
        <p:spPr>
          <a:xfrm>
            <a:off x="9425230" y="5959858"/>
            <a:ext cx="1061050" cy="3033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3694771" y="4210198"/>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1777537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カギ線コネクタ 1"/>
          <p:cNvCxnSpPr/>
          <p:nvPr/>
        </p:nvCxnSpPr>
        <p:spPr>
          <a:xfrm>
            <a:off x="1339273" y="1708728"/>
            <a:ext cx="4498109" cy="2937163"/>
          </a:xfrm>
          <a:prstGeom prst="bentConnector3">
            <a:avLst>
              <a:gd name="adj1" fmla="val -308"/>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カギ線コネクタ 2"/>
          <p:cNvCxnSpPr/>
          <p:nvPr/>
        </p:nvCxnSpPr>
        <p:spPr>
          <a:xfrm>
            <a:off x="6719455" y="1708728"/>
            <a:ext cx="4498109" cy="2937163"/>
          </a:xfrm>
          <a:prstGeom prst="bentConnector3">
            <a:avLst>
              <a:gd name="adj1" fmla="val -308"/>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318654" y="1708728"/>
            <a:ext cx="2503055" cy="369332"/>
          </a:xfrm>
          <a:prstGeom prst="rect">
            <a:avLst/>
          </a:prstGeom>
          <a:noFill/>
        </p:spPr>
        <p:txBody>
          <a:bodyPr wrap="square" rtlCol="0">
            <a:spAutoFit/>
          </a:bodyPr>
          <a:lstStyle/>
          <a:p>
            <a:r>
              <a:rPr kumimoji="1" lang="en-US" altLang="ja-JP" b="1" dirty="0" smtClean="0"/>
              <a:t>PRICE</a:t>
            </a:r>
            <a:endParaRPr kumimoji="1" lang="ja-JP" altLang="en-US" b="1" dirty="0"/>
          </a:p>
        </p:txBody>
      </p:sp>
      <p:sp>
        <p:nvSpPr>
          <p:cNvPr id="5" name="テキスト ボックス 4"/>
          <p:cNvSpPr txBox="1"/>
          <p:nvPr/>
        </p:nvSpPr>
        <p:spPr>
          <a:xfrm>
            <a:off x="5768109" y="1708728"/>
            <a:ext cx="2503055" cy="369332"/>
          </a:xfrm>
          <a:prstGeom prst="rect">
            <a:avLst/>
          </a:prstGeom>
          <a:noFill/>
        </p:spPr>
        <p:txBody>
          <a:bodyPr wrap="square" rtlCol="0">
            <a:spAutoFit/>
          </a:bodyPr>
          <a:lstStyle/>
          <a:p>
            <a:r>
              <a:rPr kumimoji="1" lang="en-US" altLang="ja-JP" b="1" dirty="0" smtClean="0"/>
              <a:t>PRICE</a:t>
            </a:r>
            <a:endParaRPr kumimoji="1" lang="ja-JP" altLang="en-US" b="1" dirty="0"/>
          </a:p>
        </p:txBody>
      </p:sp>
      <p:sp>
        <p:nvSpPr>
          <p:cNvPr id="6" name="テキスト ボックス 5"/>
          <p:cNvSpPr txBox="1"/>
          <p:nvPr/>
        </p:nvSpPr>
        <p:spPr>
          <a:xfrm>
            <a:off x="4585854" y="4724400"/>
            <a:ext cx="2503055" cy="369332"/>
          </a:xfrm>
          <a:prstGeom prst="rect">
            <a:avLst/>
          </a:prstGeom>
          <a:noFill/>
        </p:spPr>
        <p:txBody>
          <a:bodyPr wrap="square" rtlCol="0">
            <a:spAutoFit/>
          </a:bodyPr>
          <a:lstStyle/>
          <a:p>
            <a:r>
              <a:rPr kumimoji="1" lang="en-US" altLang="ja-JP" b="1" dirty="0" smtClean="0"/>
              <a:t>SAMPLE1</a:t>
            </a:r>
            <a:endParaRPr kumimoji="1" lang="ja-JP" altLang="en-US" b="1" dirty="0"/>
          </a:p>
        </p:txBody>
      </p:sp>
      <p:sp>
        <p:nvSpPr>
          <p:cNvPr id="7" name="テキスト ボックス 6"/>
          <p:cNvSpPr txBox="1"/>
          <p:nvPr/>
        </p:nvSpPr>
        <p:spPr>
          <a:xfrm>
            <a:off x="10044545" y="4724400"/>
            <a:ext cx="2503055" cy="369332"/>
          </a:xfrm>
          <a:prstGeom prst="rect">
            <a:avLst/>
          </a:prstGeom>
          <a:noFill/>
        </p:spPr>
        <p:txBody>
          <a:bodyPr wrap="square" rtlCol="0">
            <a:spAutoFit/>
          </a:bodyPr>
          <a:lstStyle/>
          <a:p>
            <a:r>
              <a:rPr kumimoji="1" lang="en-US" altLang="ja-JP" b="1" dirty="0" smtClean="0"/>
              <a:t>SAMPLE2</a:t>
            </a:r>
            <a:endParaRPr kumimoji="1" lang="ja-JP" altLang="en-US" b="1" dirty="0"/>
          </a:p>
        </p:txBody>
      </p:sp>
      <p:sp>
        <p:nvSpPr>
          <p:cNvPr id="8" name="フローチャート: 結合子 7"/>
          <p:cNvSpPr/>
          <p:nvPr/>
        </p:nvSpPr>
        <p:spPr>
          <a:xfrm>
            <a:off x="1930399" y="2468051"/>
            <a:ext cx="147782" cy="14328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結合子 8"/>
          <p:cNvSpPr/>
          <p:nvPr/>
        </p:nvSpPr>
        <p:spPr>
          <a:xfrm>
            <a:off x="2170545" y="2696651"/>
            <a:ext cx="147782" cy="14328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結合子 9"/>
          <p:cNvSpPr/>
          <p:nvPr/>
        </p:nvSpPr>
        <p:spPr>
          <a:xfrm>
            <a:off x="2549236" y="2825960"/>
            <a:ext cx="147782" cy="14328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結合子 10"/>
          <p:cNvSpPr/>
          <p:nvPr/>
        </p:nvSpPr>
        <p:spPr>
          <a:xfrm>
            <a:off x="2701636" y="3147046"/>
            <a:ext cx="147782" cy="14328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p:cNvSpPr/>
          <p:nvPr/>
        </p:nvSpPr>
        <p:spPr>
          <a:xfrm>
            <a:off x="2775527" y="3546335"/>
            <a:ext cx="147782" cy="14328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p:cNvSpPr/>
          <p:nvPr/>
        </p:nvSpPr>
        <p:spPr>
          <a:xfrm>
            <a:off x="2401454" y="3435437"/>
            <a:ext cx="147782" cy="14328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p:cNvSpPr/>
          <p:nvPr/>
        </p:nvSpPr>
        <p:spPr>
          <a:xfrm>
            <a:off x="2549236" y="3753182"/>
            <a:ext cx="147782" cy="14328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p:cNvSpPr/>
          <p:nvPr/>
        </p:nvSpPr>
        <p:spPr>
          <a:xfrm>
            <a:off x="2990272" y="3912570"/>
            <a:ext cx="147782" cy="14328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p:cNvSpPr/>
          <p:nvPr/>
        </p:nvSpPr>
        <p:spPr>
          <a:xfrm>
            <a:off x="3334327" y="4160859"/>
            <a:ext cx="147782" cy="14328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p:cNvSpPr/>
          <p:nvPr/>
        </p:nvSpPr>
        <p:spPr>
          <a:xfrm>
            <a:off x="7458363" y="2198132"/>
            <a:ext cx="147782" cy="14328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結合子 17"/>
          <p:cNvSpPr/>
          <p:nvPr/>
        </p:nvSpPr>
        <p:spPr>
          <a:xfrm>
            <a:off x="7088909" y="2539694"/>
            <a:ext cx="147782" cy="14328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結合子 18"/>
          <p:cNvSpPr/>
          <p:nvPr/>
        </p:nvSpPr>
        <p:spPr>
          <a:xfrm>
            <a:off x="7472218" y="2581136"/>
            <a:ext cx="147782" cy="14328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結合子 19"/>
          <p:cNvSpPr/>
          <p:nvPr/>
        </p:nvSpPr>
        <p:spPr>
          <a:xfrm>
            <a:off x="7296726" y="3292151"/>
            <a:ext cx="147782" cy="14328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p:cNvSpPr/>
          <p:nvPr/>
        </p:nvSpPr>
        <p:spPr>
          <a:xfrm>
            <a:off x="8035636" y="3363794"/>
            <a:ext cx="147782" cy="14328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p:cNvSpPr/>
          <p:nvPr/>
        </p:nvSpPr>
        <p:spPr>
          <a:xfrm>
            <a:off x="8894618" y="2807487"/>
            <a:ext cx="147782" cy="14328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p:cNvSpPr/>
          <p:nvPr/>
        </p:nvSpPr>
        <p:spPr>
          <a:xfrm>
            <a:off x="9051636" y="2126489"/>
            <a:ext cx="147782" cy="14328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ローチャート: 結合子 23"/>
          <p:cNvSpPr/>
          <p:nvPr/>
        </p:nvSpPr>
        <p:spPr>
          <a:xfrm>
            <a:off x="8197273" y="2839937"/>
            <a:ext cx="147782" cy="14328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フローチャート: 結合子 24"/>
          <p:cNvSpPr/>
          <p:nvPr/>
        </p:nvSpPr>
        <p:spPr>
          <a:xfrm>
            <a:off x="7241309" y="2692094"/>
            <a:ext cx="147782" cy="14328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ローチャート: 結合子 25"/>
          <p:cNvSpPr/>
          <p:nvPr/>
        </p:nvSpPr>
        <p:spPr>
          <a:xfrm>
            <a:off x="7393709" y="2844494"/>
            <a:ext cx="147782" cy="14328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2244436" y="5290341"/>
            <a:ext cx="2503055" cy="646331"/>
          </a:xfrm>
          <a:prstGeom prst="rect">
            <a:avLst/>
          </a:prstGeom>
          <a:noFill/>
        </p:spPr>
        <p:txBody>
          <a:bodyPr wrap="square" rtlCol="0">
            <a:spAutoFit/>
          </a:bodyPr>
          <a:lstStyle/>
          <a:p>
            <a:r>
              <a:rPr lang="ja-JP" altLang="en-US" b="1" dirty="0"/>
              <a:t>傾向がありそう</a:t>
            </a:r>
            <a:r>
              <a:rPr lang="ja-JP" altLang="en-US" b="1" dirty="0" smtClean="0"/>
              <a:t>な列</a:t>
            </a:r>
            <a:endParaRPr lang="en-US" altLang="ja-JP" b="1" dirty="0" smtClean="0"/>
          </a:p>
          <a:p>
            <a:r>
              <a:rPr kumimoji="1" lang="ja-JP" altLang="en-US" b="1" dirty="0" smtClean="0"/>
              <a:t>（右肩下がり）</a:t>
            </a:r>
            <a:endParaRPr kumimoji="1" lang="ja-JP" altLang="en-US" b="1" dirty="0"/>
          </a:p>
        </p:txBody>
      </p:sp>
      <p:sp>
        <p:nvSpPr>
          <p:cNvPr id="28" name="テキスト ボックス 27"/>
          <p:cNvSpPr txBox="1"/>
          <p:nvPr/>
        </p:nvSpPr>
        <p:spPr>
          <a:xfrm>
            <a:off x="7873999" y="5307351"/>
            <a:ext cx="2503055" cy="646331"/>
          </a:xfrm>
          <a:prstGeom prst="rect">
            <a:avLst/>
          </a:prstGeom>
          <a:noFill/>
        </p:spPr>
        <p:txBody>
          <a:bodyPr wrap="square" rtlCol="0">
            <a:spAutoFit/>
          </a:bodyPr>
          <a:lstStyle/>
          <a:p>
            <a:r>
              <a:rPr lang="ja-JP" altLang="en-US" b="1" dirty="0"/>
              <a:t>傾向</a:t>
            </a:r>
            <a:r>
              <a:rPr lang="ja-JP" altLang="en-US" b="1" dirty="0" smtClean="0"/>
              <a:t>が</a:t>
            </a:r>
            <a:r>
              <a:rPr lang="ja-JP" altLang="en-US" b="1" dirty="0"/>
              <a:t>なさそう</a:t>
            </a:r>
            <a:r>
              <a:rPr lang="ja-JP" altLang="en-US" b="1" dirty="0" smtClean="0"/>
              <a:t>な列</a:t>
            </a:r>
            <a:endParaRPr lang="en-US" altLang="ja-JP" b="1" dirty="0" smtClean="0"/>
          </a:p>
          <a:p>
            <a:r>
              <a:rPr kumimoji="1" lang="ja-JP" altLang="en-US" b="1" dirty="0" smtClean="0"/>
              <a:t>（データがばらばら）</a:t>
            </a:r>
            <a:endParaRPr kumimoji="1" lang="ja-JP" altLang="en-US" b="1" dirty="0"/>
          </a:p>
        </p:txBody>
      </p:sp>
      <p:sp>
        <p:nvSpPr>
          <p:cNvPr id="29" name="ホームベース 28"/>
          <p:cNvSpPr/>
          <p:nvPr/>
        </p:nvSpPr>
        <p:spPr>
          <a:xfrm>
            <a:off x="505909" y="413943"/>
            <a:ext cx="4079945" cy="424874"/>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相関関係</a:t>
            </a:r>
            <a:r>
              <a:rPr lang="ja-JP" altLang="en-US" b="1"/>
              <a:t>の</a:t>
            </a:r>
            <a:r>
              <a:rPr lang="ja-JP" altLang="en-US" b="1" smtClean="0"/>
              <a:t>有無を調べる</a:t>
            </a:r>
            <a:endParaRPr kumimoji="1" lang="ja-JP" altLang="en-US" b="1" dirty="0"/>
          </a:p>
        </p:txBody>
      </p:sp>
      <p:sp>
        <p:nvSpPr>
          <p:cNvPr id="31" name="楕円 30"/>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P295</a:t>
            </a:r>
            <a:endParaRPr kumimoji="1" lang="ja-JP" altLang="en-US" b="1" dirty="0"/>
          </a:p>
        </p:txBody>
      </p:sp>
    </p:spTree>
    <p:extLst>
      <p:ext uri="{BB962C8B-B14F-4D97-AF65-F5344CB8AC3E}">
        <p14:creationId xmlns:p14="http://schemas.microsoft.com/office/powerpoint/2010/main" val="130344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580736" y="873414"/>
            <a:ext cx="3240000" cy="2140000"/>
          </a:xfrm>
          <a:prstGeom prst="rect">
            <a:avLst/>
          </a:prstGeom>
        </p:spPr>
      </p:pic>
      <p:pic>
        <p:nvPicPr>
          <p:cNvPr id="3" name="図 2"/>
          <p:cNvPicPr>
            <a:picLocks noChangeAspect="1"/>
          </p:cNvPicPr>
          <p:nvPr/>
        </p:nvPicPr>
        <p:blipFill>
          <a:blip r:embed="rId3"/>
          <a:stretch>
            <a:fillRect/>
          </a:stretch>
        </p:blipFill>
        <p:spPr>
          <a:xfrm>
            <a:off x="580736" y="3250687"/>
            <a:ext cx="3240000" cy="2151756"/>
          </a:xfrm>
          <a:prstGeom prst="rect">
            <a:avLst/>
          </a:prstGeom>
        </p:spPr>
      </p:pic>
      <p:pic>
        <p:nvPicPr>
          <p:cNvPr id="4" name="図 3"/>
          <p:cNvPicPr>
            <a:picLocks noChangeAspect="1"/>
          </p:cNvPicPr>
          <p:nvPr/>
        </p:nvPicPr>
        <p:blipFill>
          <a:blip r:embed="rId4"/>
          <a:stretch>
            <a:fillRect/>
          </a:stretch>
        </p:blipFill>
        <p:spPr>
          <a:xfrm>
            <a:off x="3958214" y="846632"/>
            <a:ext cx="3240000" cy="2166782"/>
          </a:xfrm>
          <a:prstGeom prst="rect">
            <a:avLst/>
          </a:prstGeom>
        </p:spPr>
      </p:pic>
      <p:pic>
        <p:nvPicPr>
          <p:cNvPr id="5" name="図 4"/>
          <p:cNvPicPr>
            <a:picLocks noChangeAspect="1"/>
          </p:cNvPicPr>
          <p:nvPr/>
        </p:nvPicPr>
        <p:blipFill>
          <a:blip r:embed="rId5"/>
          <a:stretch>
            <a:fillRect/>
          </a:stretch>
        </p:blipFill>
        <p:spPr>
          <a:xfrm>
            <a:off x="3958214" y="3250687"/>
            <a:ext cx="3240000" cy="2195660"/>
          </a:xfrm>
          <a:prstGeom prst="rect">
            <a:avLst/>
          </a:prstGeom>
        </p:spPr>
      </p:pic>
      <p:pic>
        <p:nvPicPr>
          <p:cNvPr id="6" name="図 5"/>
          <p:cNvPicPr>
            <a:picLocks noChangeAspect="1"/>
          </p:cNvPicPr>
          <p:nvPr/>
        </p:nvPicPr>
        <p:blipFill>
          <a:blip r:embed="rId6"/>
          <a:stretch>
            <a:fillRect/>
          </a:stretch>
        </p:blipFill>
        <p:spPr>
          <a:xfrm>
            <a:off x="7396161" y="745926"/>
            <a:ext cx="3240000" cy="2267488"/>
          </a:xfrm>
          <a:prstGeom prst="rect">
            <a:avLst/>
          </a:prstGeom>
        </p:spPr>
      </p:pic>
      <p:sp>
        <p:nvSpPr>
          <p:cNvPr id="7" name="テキスト ボックス 6"/>
          <p:cNvSpPr txBox="1"/>
          <p:nvPr/>
        </p:nvSpPr>
        <p:spPr>
          <a:xfrm>
            <a:off x="7586191" y="3244856"/>
            <a:ext cx="4313382" cy="3139321"/>
          </a:xfrm>
          <a:prstGeom prst="rect">
            <a:avLst/>
          </a:prstGeom>
          <a:solidFill>
            <a:schemeClr val="accent2">
              <a:lumMod val="20000"/>
              <a:lumOff val="80000"/>
            </a:schemeClr>
          </a:solidFill>
        </p:spPr>
        <p:txBody>
          <a:bodyPr wrap="square" rtlCol="0">
            <a:spAutoFit/>
          </a:bodyPr>
          <a:lstStyle/>
          <a:p>
            <a:r>
              <a:rPr kumimoji="1" lang="en-US" altLang="ja-JP" b="1" dirty="0" smtClean="0"/>
              <a:t>PRICE</a:t>
            </a:r>
            <a:r>
              <a:rPr kumimoji="1" lang="ja-JP" altLang="en-US" b="1" dirty="0" smtClean="0"/>
              <a:t>列の予測にできそうな列</a:t>
            </a:r>
            <a:endParaRPr kumimoji="1" lang="en-US" altLang="ja-JP" b="1" dirty="0" smtClean="0"/>
          </a:p>
          <a:p>
            <a:endParaRPr lang="en-US" altLang="ja-JP" b="1" dirty="0"/>
          </a:p>
          <a:p>
            <a:r>
              <a:rPr kumimoji="1" lang="ja-JP" altLang="en-US" b="1" dirty="0" smtClean="0"/>
              <a:t>・</a:t>
            </a:r>
            <a:r>
              <a:rPr kumimoji="1" lang="en-US" altLang="ja-JP" b="1" dirty="0" smtClean="0"/>
              <a:t>INDUS</a:t>
            </a:r>
            <a:r>
              <a:rPr kumimoji="1" lang="ja-JP" altLang="en-US" b="1" dirty="0" smtClean="0"/>
              <a:t>列（小売業以外の商業が占める面積の割合）</a:t>
            </a:r>
            <a:endParaRPr kumimoji="1" lang="en-US" altLang="ja-JP" b="1" dirty="0" smtClean="0"/>
          </a:p>
          <a:p>
            <a:r>
              <a:rPr lang="ja-JP" altLang="en-US" b="1" dirty="0" smtClean="0"/>
              <a:t>・</a:t>
            </a:r>
            <a:r>
              <a:rPr lang="en-US" altLang="ja-JP" b="1" dirty="0" smtClean="0"/>
              <a:t>NOX</a:t>
            </a:r>
            <a:r>
              <a:rPr lang="ja-JP" altLang="en-US" b="1" dirty="0" smtClean="0"/>
              <a:t>列（窒素酸化物の濃度）</a:t>
            </a:r>
            <a:endParaRPr lang="en-US" altLang="ja-JP" b="1" dirty="0" smtClean="0"/>
          </a:p>
          <a:p>
            <a:r>
              <a:rPr kumimoji="1" lang="ja-JP" altLang="en-US" b="1" dirty="0" smtClean="0"/>
              <a:t>・</a:t>
            </a:r>
            <a:r>
              <a:rPr kumimoji="1" lang="en-US" altLang="ja-JP" b="1" dirty="0" smtClean="0"/>
              <a:t>RM</a:t>
            </a:r>
            <a:r>
              <a:rPr kumimoji="1" lang="ja-JP" altLang="en-US" b="1" dirty="0" smtClean="0"/>
              <a:t>列（住民の平均部屋数）</a:t>
            </a:r>
            <a:endParaRPr kumimoji="1" lang="en-US" altLang="ja-JP" b="1" dirty="0" smtClean="0"/>
          </a:p>
          <a:p>
            <a:r>
              <a:rPr lang="ja-JP" altLang="en-US" b="1" dirty="0" smtClean="0"/>
              <a:t>・</a:t>
            </a:r>
            <a:r>
              <a:rPr lang="en-US" altLang="ja-JP" b="1" dirty="0" smtClean="0"/>
              <a:t>PTRATIO</a:t>
            </a:r>
            <a:r>
              <a:rPr lang="ja-JP" altLang="en-US" b="1" dirty="0" smtClean="0"/>
              <a:t>列（町ごとの教員１人あたりの児童生徒数）</a:t>
            </a:r>
            <a:endParaRPr lang="en-US" altLang="ja-JP" b="1" dirty="0" smtClean="0"/>
          </a:p>
          <a:p>
            <a:r>
              <a:rPr lang="ja-JP" altLang="en-US" b="1" dirty="0" smtClean="0"/>
              <a:t>・</a:t>
            </a:r>
            <a:r>
              <a:rPr lang="en-US" altLang="ja-JP" b="1" dirty="0" smtClean="0"/>
              <a:t>LSTAT</a:t>
            </a:r>
            <a:r>
              <a:rPr lang="ja-JP" altLang="en-US" b="1" dirty="0" smtClean="0"/>
              <a:t>列（低給与の職業に従事する人口の割合）</a:t>
            </a:r>
            <a:endParaRPr lang="en-US" altLang="ja-JP" b="1" dirty="0" smtClean="0"/>
          </a:p>
          <a:p>
            <a:endParaRPr kumimoji="1" lang="ja-JP" altLang="en-US" b="1" dirty="0"/>
          </a:p>
        </p:txBody>
      </p:sp>
      <p:sp>
        <p:nvSpPr>
          <p:cNvPr id="8" name="フローチャート: 結合子 7"/>
          <p:cNvSpPr/>
          <p:nvPr/>
        </p:nvSpPr>
        <p:spPr>
          <a:xfrm>
            <a:off x="9836728" y="846632"/>
            <a:ext cx="212436" cy="184962"/>
          </a:xfrm>
          <a:prstGeom prst="flowChartConnector">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結合子 8"/>
          <p:cNvSpPr/>
          <p:nvPr/>
        </p:nvSpPr>
        <p:spPr>
          <a:xfrm>
            <a:off x="1667164" y="3361200"/>
            <a:ext cx="212436" cy="184962"/>
          </a:xfrm>
          <a:prstGeom prst="flowChartConnector">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ホームベース 9"/>
          <p:cNvSpPr/>
          <p:nvPr/>
        </p:nvSpPr>
        <p:spPr>
          <a:xfrm>
            <a:off x="580736" y="188909"/>
            <a:ext cx="4079945" cy="424874"/>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t>PRICE</a:t>
            </a:r>
            <a:r>
              <a:rPr lang="ja-JP" altLang="en-US" b="1" smtClean="0"/>
              <a:t>と各列の相関関係</a:t>
            </a:r>
            <a:endParaRPr kumimoji="1" lang="ja-JP" altLang="en-US" b="1" dirty="0"/>
          </a:p>
        </p:txBody>
      </p:sp>
      <p:sp>
        <p:nvSpPr>
          <p:cNvPr id="11" name="テキスト ボックス 10"/>
          <p:cNvSpPr txBox="1"/>
          <p:nvPr/>
        </p:nvSpPr>
        <p:spPr>
          <a:xfrm>
            <a:off x="580736" y="5614648"/>
            <a:ext cx="6617478" cy="923330"/>
          </a:xfrm>
          <a:prstGeom prst="rect">
            <a:avLst/>
          </a:prstGeom>
          <a:solidFill>
            <a:srgbClr val="FF0000"/>
          </a:solidFill>
        </p:spPr>
        <p:txBody>
          <a:bodyPr wrap="square" rtlCol="0">
            <a:spAutoFit/>
          </a:bodyPr>
          <a:lstStyle/>
          <a:p>
            <a:r>
              <a:rPr kumimoji="1" lang="ja-JP" altLang="en-US" b="1" smtClean="0">
                <a:solidFill>
                  <a:schemeClr val="bg1"/>
                </a:solidFill>
              </a:rPr>
              <a:t>外れ値を全部取り除いた綺麗なデータで学習させると、テストデータに外れ値が含まれている場合、モデルの予測性能が低くなる</a:t>
            </a:r>
            <a:endParaRPr kumimoji="1" lang="ja-JP" altLang="en-US" b="1">
              <a:solidFill>
                <a:schemeClr val="bg1"/>
              </a:solidFill>
            </a:endParaRPr>
          </a:p>
        </p:txBody>
      </p:sp>
      <p:sp>
        <p:nvSpPr>
          <p:cNvPr id="12" name="楕円 11"/>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P296</a:t>
            </a:r>
            <a:endParaRPr kumimoji="1" lang="ja-JP" altLang="en-US" b="1" dirty="0"/>
          </a:p>
        </p:txBody>
      </p:sp>
      <p:sp>
        <p:nvSpPr>
          <p:cNvPr id="13" name="正方形/長方形 12"/>
          <p:cNvSpPr/>
          <p:nvPr/>
        </p:nvSpPr>
        <p:spPr>
          <a:xfrm>
            <a:off x="3570237" y="2879186"/>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295944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1141868"/>
            <a:ext cx="8465730" cy="2308324"/>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 RM</a:t>
            </a:r>
            <a:r>
              <a:rPr lang="ja-JP" altLang="en-US" b="1">
                <a:solidFill>
                  <a:srgbClr val="008000"/>
                </a:solidFill>
                <a:latin typeface="Courier New" panose="02070309020205020404" pitchFamily="49" charset="0"/>
              </a:rPr>
              <a:t>の外れ値</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out_line1 = train_val2[(train_val2[</a:t>
            </a:r>
            <a:r>
              <a:rPr lang="en-US" altLang="ja-JP" b="1">
                <a:solidFill>
                  <a:srgbClr val="A31515"/>
                </a:solidFill>
                <a:latin typeface="Courier New" panose="02070309020205020404" pitchFamily="49" charset="0"/>
              </a:rPr>
              <a:t>'RM'</a:t>
            </a:r>
            <a:r>
              <a:rPr lang="en-US" altLang="ja-JP" b="1">
                <a:solidFill>
                  <a:srgbClr val="000000"/>
                </a:solidFill>
                <a:latin typeface="Courier New" panose="02070309020205020404" pitchFamily="49" charset="0"/>
              </a:rPr>
              <a:t>] &lt; </a:t>
            </a:r>
            <a:r>
              <a:rPr lang="en-US" altLang="ja-JP" b="1">
                <a:solidFill>
                  <a:srgbClr val="09885A"/>
                </a:solidFill>
                <a:latin typeface="Courier New" panose="02070309020205020404" pitchFamily="49" charset="0"/>
              </a:rPr>
              <a:t>6</a:t>
            </a:r>
            <a:r>
              <a:rPr lang="en-US" altLang="ja-JP" b="1">
                <a:solidFill>
                  <a:srgbClr val="000000"/>
                </a:solidFill>
                <a:latin typeface="Courier New" panose="02070309020205020404" pitchFamily="49" charset="0"/>
              </a:rPr>
              <a:t>) &amp;</a:t>
            </a:r>
          </a:p>
          <a:p>
            <a:r>
              <a:rPr lang="en-US" altLang="ja-JP" b="1">
                <a:solidFill>
                  <a:srgbClr val="000000"/>
                </a:solidFill>
                <a:latin typeface="Courier New" panose="02070309020205020404" pitchFamily="49" charset="0"/>
              </a:rPr>
              <a:t>(train_val2[</a:t>
            </a:r>
            <a:r>
              <a:rPr lang="en-US" altLang="ja-JP" b="1">
                <a:solidFill>
                  <a:srgbClr val="A31515"/>
                </a:solidFill>
                <a:latin typeface="Courier New" panose="02070309020205020404" pitchFamily="49" charset="0"/>
              </a:rPr>
              <a:t>'PRICE'</a:t>
            </a:r>
            <a:r>
              <a:rPr lang="en-US" altLang="ja-JP" b="1">
                <a:solidFill>
                  <a:srgbClr val="000000"/>
                </a:solidFill>
                <a:latin typeface="Courier New" panose="02070309020205020404" pitchFamily="49" charset="0"/>
              </a:rPr>
              <a:t>] &gt; </a:t>
            </a:r>
            <a:r>
              <a:rPr lang="en-US" altLang="ja-JP" b="1">
                <a:solidFill>
                  <a:srgbClr val="09885A"/>
                </a:solidFill>
                <a:latin typeface="Courier New" panose="02070309020205020404" pitchFamily="49" charset="0"/>
              </a:rPr>
              <a:t>40</a:t>
            </a:r>
            <a:r>
              <a:rPr lang="en-US" altLang="ja-JP" b="1">
                <a:solidFill>
                  <a:srgbClr val="000000"/>
                </a:solidFill>
                <a:latin typeface="Courier New" panose="02070309020205020404" pitchFamily="49" charset="0"/>
              </a:rPr>
              <a:t>)].index</a:t>
            </a:r>
          </a:p>
          <a:p>
            <a:r>
              <a:rPr lang="en-US" altLang="ja-JP" b="1">
                <a:solidFill>
                  <a:srgbClr val="008000"/>
                </a:solidFill>
                <a:latin typeface="Courier New" panose="02070309020205020404" pitchFamily="49" charset="0"/>
              </a:rPr>
              <a:t># PTRATIO</a:t>
            </a:r>
            <a:r>
              <a:rPr lang="ja-JP" altLang="en-US" b="1">
                <a:solidFill>
                  <a:srgbClr val="008000"/>
                </a:solidFill>
                <a:latin typeface="Courier New" panose="02070309020205020404" pitchFamily="49" charset="0"/>
              </a:rPr>
              <a:t>の外れ値</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out_line2 = train_val2[(train_val2[</a:t>
            </a:r>
            <a:r>
              <a:rPr lang="en-US" altLang="ja-JP" b="1">
                <a:solidFill>
                  <a:srgbClr val="A31515"/>
                </a:solidFill>
                <a:latin typeface="Courier New" panose="02070309020205020404" pitchFamily="49" charset="0"/>
              </a:rPr>
              <a:t>'PTRATIO'</a:t>
            </a:r>
            <a:r>
              <a:rPr lang="en-US" altLang="ja-JP" b="1">
                <a:solidFill>
                  <a:srgbClr val="000000"/>
                </a:solidFill>
                <a:latin typeface="Courier New" panose="02070309020205020404" pitchFamily="49" charset="0"/>
              </a:rPr>
              <a:t>] &gt; </a:t>
            </a:r>
            <a:r>
              <a:rPr lang="en-US" altLang="ja-JP" b="1">
                <a:solidFill>
                  <a:srgbClr val="09885A"/>
                </a:solidFill>
                <a:latin typeface="Courier New" panose="02070309020205020404" pitchFamily="49" charset="0"/>
              </a:rPr>
              <a:t>18</a:t>
            </a:r>
            <a:r>
              <a:rPr lang="en-US" altLang="ja-JP" b="1">
                <a:solidFill>
                  <a:srgbClr val="000000"/>
                </a:solidFill>
                <a:latin typeface="Courier New" panose="02070309020205020404" pitchFamily="49" charset="0"/>
              </a:rPr>
              <a:t>) &amp;</a:t>
            </a:r>
          </a:p>
          <a:p>
            <a:r>
              <a:rPr lang="en-US" altLang="ja-JP" b="1">
                <a:solidFill>
                  <a:srgbClr val="000000"/>
                </a:solidFill>
                <a:latin typeface="Courier New" panose="02070309020205020404" pitchFamily="49" charset="0"/>
              </a:rPr>
              <a:t>(train_val2[</a:t>
            </a:r>
            <a:r>
              <a:rPr lang="en-US" altLang="ja-JP" b="1">
                <a:solidFill>
                  <a:srgbClr val="A31515"/>
                </a:solidFill>
                <a:latin typeface="Courier New" panose="02070309020205020404" pitchFamily="49" charset="0"/>
              </a:rPr>
              <a:t>'PRICE'</a:t>
            </a:r>
            <a:r>
              <a:rPr lang="en-US" altLang="ja-JP" b="1">
                <a:solidFill>
                  <a:srgbClr val="000000"/>
                </a:solidFill>
                <a:latin typeface="Courier New" panose="02070309020205020404" pitchFamily="49" charset="0"/>
              </a:rPr>
              <a:t>] &gt; </a:t>
            </a:r>
            <a:r>
              <a:rPr lang="en-US" altLang="ja-JP" b="1">
                <a:solidFill>
                  <a:srgbClr val="09885A"/>
                </a:solidFill>
                <a:latin typeface="Courier New" panose="02070309020205020404" pitchFamily="49" charset="0"/>
              </a:rPr>
              <a:t>40</a:t>
            </a:r>
            <a:r>
              <a:rPr lang="en-US" altLang="ja-JP" b="1">
                <a:solidFill>
                  <a:srgbClr val="000000"/>
                </a:solidFill>
                <a:latin typeface="Courier New" panose="02070309020205020404" pitchFamily="49" charset="0"/>
              </a:rPr>
              <a:t>)].index</a:t>
            </a:r>
          </a:p>
          <a:p>
            <a:r>
              <a:rPr lang="en-US" altLang="ja-JP" b="1">
                <a:solidFill>
                  <a:srgbClr val="000000"/>
                </a:solidFill>
                <a:latin typeface="Courier New" panose="02070309020205020404" pitchFamily="49" charset="0"/>
              </a:rPr>
              <a:t/>
            </a:r>
            <a:br>
              <a:rPr lang="en-US" altLang="ja-JP" b="1">
                <a:solidFill>
                  <a:srgbClr val="000000"/>
                </a:solidFill>
                <a:latin typeface="Courier New" panose="02070309020205020404" pitchFamily="49" charset="0"/>
              </a:rPr>
            </a:br>
            <a:r>
              <a:rPr lang="en-US" altLang="ja-JP" b="1">
                <a:solidFill>
                  <a:srgbClr val="795E26"/>
                </a:solidFill>
                <a:latin typeface="Courier New" panose="02070309020205020404" pitchFamily="49" charset="0"/>
              </a:rPr>
              <a:t>print</a:t>
            </a:r>
            <a:r>
              <a:rPr lang="en-US" altLang="ja-JP" b="1">
                <a:solidFill>
                  <a:srgbClr val="000000"/>
                </a:solidFill>
                <a:latin typeface="Courier New" panose="02070309020205020404" pitchFamily="49" charset="0"/>
              </a:rPr>
              <a:t>(out_line1, out_line2)</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539725" y="772536"/>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8-9</a:t>
            </a:r>
            <a:r>
              <a:rPr lang="ja-JP" altLang="en-US" b="1" dirty="0" smtClean="0">
                <a:solidFill>
                  <a:srgbClr val="000000"/>
                </a:solidFill>
                <a:latin typeface="Courier New" panose="02070309020205020404" pitchFamily="49" charset="0"/>
              </a:rPr>
              <a:t> 外れ値が存在するインデックスを確認する</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539725" y="3819524"/>
            <a:ext cx="10309176" cy="706294"/>
          </a:xfrm>
          <a:prstGeom prst="rect">
            <a:avLst/>
          </a:prstGeom>
        </p:spPr>
      </p:pic>
      <p:sp>
        <p:nvSpPr>
          <p:cNvPr id="5" name="楕円 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P297</a:t>
            </a:r>
            <a:endParaRPr kumimoji="1" lang="ja-JP" altLang="en-US" b="1" dirty="0"/>
          </a:p>
        </p:txBody>
      </p:sp>
      <p:sp>
        <p:nvSpPr>
          <p:cNvPr id="6" name="正方形/長方形 5"/>
          <p:cNvSpPr/>
          <p:nvPr/>
        </p:nvSpPr>
        <p:spPr>
          <a:xfrm>
            <a:off x="539725" y="3541607"/>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2909941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1141868"/>
            <a:ext cx="8465730" cy="369332"/>
          </a:xfrm>
          <a:prstGeom prst="rect">
            <a:avLst/>
          </a:prstGeom>
          <a:solidFill>
            <a:schemeClr val="accent4">
              <a:lumMod val="20000"/>
              <a:lumOff val="80000"/>
            </a:schemeClr>
          </a:solidFill>
        </p:spPr>
        <p:txBody>
          <a:bodyPr wrap="square">
            <a:spAutoFit/>
          </a:bodyPr>
          <a:lstStyle/>
          <a:p>
            <a:r>
              <a:rPr lang="sv-SE" altLang="ja-JP" b="1">
                <a:solidFill>
                  <a:srgbClr val="000000"/>
                </a:solidFill>
                <a:latin typeface="Courier New" panose="02070309020205020404" pitchFamily="49" charset="0"/>
              </a:rPr>
              <a:t>train_val3 = train_val2.drop([</a:t>
            </a:r>
            <a:r>
              <a:rPr lang="sv-SE" altLang="ja-JP" b="1">
                <a:solidFill>
                  <a:srgbClr val="09885A"/>
                </a:solidFill>
                <a:latin typeface="Courier New" panose="02070309020205020404" pitchFamily="49" charset="0"/>
              </a:rPr>
              <a:t>76</a:t>
            </a:r>
            <a:r>
              <a:rPr lang="sv-SE" altLang="ja-JP" b="1">
                <a:solidFill>
                  <a:srgbClr val="000000"/>
                </a:solidFill>
                <a:latin typeface="Courier New" panose="02070309020205020404" pitchFamily="49" charset="0"/>
              </a:rPr>
              <a:t>], axis = </a:t>
            </a:r>
            <a:r>
              <a:rPr lang="sv-SE" altLang="ja-JP" b="1">
                <a:solidFill>
                  <a:srgbClr val="09885A"/>
                </a:solidFill>
                <a:latin typeface="Courier New" panose="02070309020205020404" pitchFamily="49" charset="0"/>
              </a:rPr>
              <a:t>0</a:t>
            </a:r>
            <a:r>
              <a:rPr lang="sv-SE" altLang="ja-JP" b="1">
                <a:solidFill>
                  <a:srgbClr val="000000"/>
                </a:solidFill>
                <a:latin typeface="Courier New" panose="02070309020205020404" pitchFamily="49" charset="0"/>
              </a:rPr>
              <a:t>)</a:t>
            </a:r>
            <a:endParaRPr lang="sv-SE" altLang="ja-JP" b="1">
              <a:solidFill>
                <a:srgbClr val="000000"/>
              </a:solidFill>
              <a:effectLst/>
              <a:latin typeface="Courier New" panose="02070309020205020404" pitchFamily="49" charset="0"/>
            </a:endParaRPr>
          </a:p>
        </p:txBody>
      </p:sp>
      <p:sp>
        <p:nvSpPr>
          <p:cNvPr id="3" name="正方形/長方形 2"/>
          <p:cNvSpPr/>
          <p:nvPr/>
        </p:nvSpPr>
        <p:spPr>
          <a:xfrm>
            <a:off x="539725" y="772536"/>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8-10</a:t>
            </a:r>
            <a:r>
              <a:rPr lang="ja-JP" altLang="en-US" b="1" dirty="0" smtClean="0">
                <a:solidFill>
                  <a:srgbClr val="000000"/>
                </a:solidFill>
                <a:latin typeface="Courier New" panose="02070309020205020404" pitchFamily="49" charset="0"/>
              </a:rPr>
              <a:t> 外れ値を削除する</a:t>
            </a:r>
            <a:endParaRPr lang="en-US" altLang="ja-JP" b="1" dirty="0">
              <a:solidFill>
                <a:srgbClr val="000000"/>
              </a:solidFill>
              <a:latin typeface="Courier New" panose="02070309020205020404" pitchFamily="49" charset="0"/>
            </a:endParaRPr>
          </a:p>
        </p:txBody>
      </p:sp>
      <p:sp>
        <p:nvSpPr>
          <p:cNvPr id="4" name="正方形/長方形 3"/>
          <p:cNvSpPr/>
          <p:nvPr/>
        </p:nvSpPr>
        <p:spPr>
          <a:xfrm>
            <a:off x="539725" y="2249864"/>
            <a:ext cx="8465730" cy="1200329"/>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col = [</a:t>
            </a:r>
            <a:r>
              <a:rPr lang="en-US" altLang="ja-JP" b="1">
                <a:solidFill>
                  <a:srgbClr val="A31515"/>
                </a:solidFill>
                <a:latin typeface="Courier New" panose="02070309020205020404" pitchFamily="49" charset="0"/>
              </a:rPr>
              <a:t>'INDUS'</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'NOX'</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'RM'</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'PTRATIO'</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'LSTAT'</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'PRICE'</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
            </a:r>
            <a:br>
              <a:rPr lang="en-US" altLang="ja-JP" b="1">
                <a:solidFill>
                  <a:srgbClr val="000000"/>
                </a:solidFill>
                <a:latin typeface="Courier New" panose="02070309020205020404" pitchFamily="49" charset="0"/>
              </a:rPr>
            </a:br>
            <a:r>
              <a:rPr lang="en-US" altLang="ja-JP" b="1">
                <a:solidFill>
                  <a:srgbClr val="000000"/>
                </a:solidFill>
                <a:latin typeface="Courier New" panose="02070309020205020404" pitchFamily="49" charset="0"/>
              </a:rPr>
              <a:t>train_val4 = train_val3[col]</a:t>
            </a:r>
          </a:p>
          <a:p>
            <a:r>
              <a:rPr lang="en-US" altLang="ja-JP" b="1">
                <a:solidFill>
                  <a:srgbClr val="000000"/>
                </a:solidFill>
                <a:latin typeface="Courier New" panose="02070309020205020404" pitchFamily="49" charset="0"/>
              </a:rPr>
              <a:t>train_val4.head(</a:t>
            </a:r>
            <a:r>
              <a:rPr lang="en-US" altLang="ja-JP" b="1">
                <a:solidFill>
                  <a:srgbClr val="09885A"/>
                </a:solidFill>
                <a:latin typeface="Courier New" panose="02070309020205020404" pitchFamily="49" charset="0"/>
              </a:rPr>
              <a:t>3</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5" name="正方形/長方形 4"/>
          <p:cNvSpPr/>
          <p:nvPr/>
        </p:nvSpPr>
        <p:spPr>
          <a:xfrm>
            <a:off x="539725" y="1880532"/>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8-11</a:t>
            </a:r>
            <a:r>
              <a:rPr lang="ja-JP" altLang="en-US" b="1" dirty="0" smtClean="0">
                <a:solidFill>
                  <a:srgbClr val="000000"/>
                </a:solidFill>
                <a:latin typeface="Courier New" panose="02070309020205020404" pitchFamily="49" charset="0"/>
              </a:rPr>
              <a:t> 絞り込んだ列以外を取り除く</a:t>
            </a:r>
            <a:endParaRPr lang="en-US" altLang="ja-JP" b="1" dirty="0">
              <a:solidFill>
                <a:srgbClr val="000000"/>
              </a:solidFill>
              <a:latin typeface="Courier New" panose="02070309020205020404" pitchFamily="49" charset="0"/>
            </a:endParaRPr>
          </a:p>
        </p:txBody>
      </p:sp>
      <p:pic>
        <p:nvPicPr>
          <p:cNvPr id="6" name="図 5"/>
          <p:cNvPicPr>
            <a:picLocks noChangeAspect="1"/>
          </p:cNvPicPr>
          <p:nvPr/>
        </p:nvPicPr>
        <p:blipFill>
          <a:blip r:embed="rId2"/>
          <a:stretch>
            <a:fillRect/>
          </a:stretch>
        </p:blipFill>
        <p:spPr>
          <a:xfrm>
            <a:off x="648731" y="3964009"/>
            <a:ext cx="5876925" cy="2066925"/>
          </a:xfrm>
          <a:prstGeom prst="rect">
            <a:avLst/>
          </a:prstGeom>
        </p:spPr>
      </p:pic>
      <p:sp>
        <p:nvSpPr>
          <p:cNvPr id="7" name="楕円 6"/>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P298</a:t>
            </a:r>
            <a:endParaRPr kumimoji="1" lang="ja-JP" altLang="en-US" b="1" dirty="0"/>
          </a:p>
        </p:txBody>
      </p:sp>
      <p:sp>
        <p:nvSpPr>
          <p:cNvPr id="8" name="正方形/長方形 7"/>
          <p:cNvSpPr/>
          <p:nvPr/>
        </p:nvSpPr>
        <p:spPr>
          <a:xfrm>
            <a:off x="648731" y="3503901"/>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212386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386772" y="1653068"/>
            <a:ext cx="5400000" cy="3566667"/>
          </a:xfrm>
          <a:prstGeom prst="rect">
            <a:avLst/>
          </a:prstGeom>
        </p:spPr>
      </p:pic>
      <p:pic>
        <p:nvPicPr>
          <p:cNvPr id="3" name="図 2"/>
          <p:cNvPicPr>
            <a:picLocks noChangeAspect="1"/>
          </p:cNvPicPr>
          <p:nvPr/>
        </p:nvPicPr>
        <p:blipFill>
          <a:blip r:embed="rId3"/>
          <a:stretch>
            <a:fillRect/>
          </a:stretch>
        </p:blipFill>
        <p:spPr>
          <a:xfrm>
            <a:off x="6202651" y="1653068"/>
            <a:ext cx="5400000" cy="3611303"/>
          </a:xfrm>
          <a:prstGeom prst="rect">
            <a:avLst/>
          </a:prstGeom>
        </p:spPr>
      </p:pic>
      <p:sp>
        <p:nvSpPr>
          <p:cNvPr id="4" name="ホームベース 3"/>
          <p:cNvSpPr/>
          <p:nvPr/>
        </p:nvSpPr>
        <p:spPr>
          <a:xfrm>
            <a:off x="397164" y="209133"/>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８．２．</a:t>
            </a:r>
            <a:r>
              <a:rPr lang="en-US" altLang="ja-JP" b="1" smtClean="0"/>
              <a:t>6</a:t>
            </a:r>
            <a:endParaRPr kumimoji="1" lang="ja-JP" altLang="en-US" b="1" dirty="0"/>
          </a:p>
        </p:txBody>
      </p:sp>
      <p:sp>
        <p:nvSpPr>
          <p:cNvPr id="5" name="山形 4"/>
          <p:cNvSpPr/>
          <p:nvPr/>
        </p:nvSpPr>
        <p:spPr>
          <a:xfrm>
            <a:off x="1736431" y="209133"/>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相関関係による特徴量の絞り込み</a:t>
            </a:r>
            <a:endParaRPr kumimoji="1" lang="ja-JP" altLang="en-US" b="1" dirty="0">
              <a:solidFill>
                <a:schemeClr val="bg1"/>
              </a:solidFill>
            </a:endParaRPr>
          </a:p>
        </p:txBody>
      </p:sp>
      <p:sp>
        <p:nvSpPr>
          <p:cNvPr id="6" name="山形 5"/>
          <p:cNvSpPr/>
          <p:nvPr/>
        </p:nvSpPr>
        <p:spPr>
          <a:xfrm>
            <a:off x="6329518" y="209133"/>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P299</a:t>
            </a:r>
            <a:r>
              <a:rPr lang="ja-JP" altLang="en-US" b="1" smtClean="0">
                <a:solidFill>
                  <a:schemeClr val="bg1"/>
                </a:solidFill>
              </a:rPr>
              <a:t>～</a:t>
            </a:r>
            <a:r>
              <a:rPr lang="en-US" altLang="ja-JP" b="1" smtClean="0">
                <a:solidFill>
                  <a:schemeClr val="bg1"/>
                </a:solidFill>
              </a:rPr>
              <a:t>P306</a:t>
            </a:r>
            <a:endParaRPr lang="ja-JP" altLang="en-US" b="1" dirty="0">
              <a:solidFill>
                <a:schemeClr val="bg1"/>
              </a:solidFill>
            </a:endParaRPr>
          </a:p>
        </p:txBody>
      </p:sp>
      <p:sp>
        <p:nvSpPr>
          <p:cNvPr id="7" name="ホームベース 6"/>
          <p:cNvSpPr/>
          <p:nvPr/>
        </p:nvSpPr>
        <p:spPr>
          <a:xfrm>
            <a:off x="397164" y="978511"/>
            <a:ext cx="4804564" cy="424874"/>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t>INDUS</a:t>
            </a:r>
            <a:r>
              <a:rPr lang="ja-JP" altLang="en-US" b="1" smtClean="0"/>
              <a:t>列・</a:t>
            </a:r>
            <a:r>
              <a:rPr lang="en-US" altLang="ja-JP" b="1" smtClean="0"/>
              <a:t>LSTAT</a:t>
            </a:r>
            <a:r>
              <a:rPr lang="ja-JP" altLang="en-US" b="1" smtClean="0"/>
              <a:t>列と</a:t>
            </a:r>
            <a:r>
              <a:rPr lang="en-US" altLang="ja-JP" b="1" smtClean="0"/>
              <a:t>PRICE</a:t>
            </a:r>
            <a:r>
              <a:rPr lang="ja-JP" altLang="en-US" b="1" smtClean="0"/>
              <a:t>列の散布図</a:t>
            </a:r>
            <a:endParaRPr kumimoji="1" lang="ja-JP" altLang="en-US" b="1" dirty="0"/>
          </a:p>
        </p:txBody>
      </p:sp>
      <p:sp>
        <p:nvSpPr>
          <p:cNvPr id="8" name="ホームベース 7"/>
          <p:cNvSpPr/>
          <p:nvPr/>
        </p:nvSpPr>
        <p:spPr>
          <a:xfrm>
            <a:off x="397164" y="5469417"/>
            <a:ext cx="2501311" cy="870997"/>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散布図による</a:t>
            </a:r>
            <a:endParaRPr lang="en-US" altLang="ja-JP" b="1" smtClean="0"/>
          </a:p>
          <a:p>
            <a:pPr algn="ctr"/>
            <a:r>
              <a:rPr lang="ja-JP" altLang="en-US" b="1" smtClean="0"/>
              <a:t>主観的な判断よりも</a:t>
            </a:r>
            <a:endParaRPr kumimoji="1" lang="ja-JP" altLang="en-US" b="1" dirty="0"/>
          </a:p>
        </p:txBody>
      </p:sp>
      <p:sp>
        <p:nvSpPr>
          <p:cNvPr id="9" name="山形 8"/>
          <p:cNvSpPr/>
          <p:nvPr/>
        </p:nvSpPr>
        <p:spPr>
          <a:xfrm>
            <a:off x="2613450" y="5469416"/>
            <a:ext cx="2303607" cy="870997"/>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相関関係数を調べる</a:t>
            </a:r>
            <a:endParaRPr kumimoji="1" lang="ja-JP" altLang="en-US" b="1" dirty="0">
              <a:solidFill>
                <a:schemeClr val="bg1"/>
              </a:solidFill>
            </a:endParaRPr>
          </a:p>
        </p:txBody>
      </p:sp>
      <p:sp>
        <p:nvSpPr>
          <p:cNvPr id="10" name="山形 9"/>
          <p:cNvSpPr/>
          <p:nvPr/>
        </p:nvSpPr>
        <p:spPr>
          <a:xfrm>
            <a:off x="4634969" y="5469416"/>
            <a:ext cx="4836835" cy="870997"/>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特徴量と正解データの相関係数が</a:t>
            </a:r>
            <a:endParaRPr kumimoji="1" lang="en-US" altLang="ja-JP" b="1" smtClean="0">
              <a:solidFill>
                <a:schemeClr val="bg1"/>
              </a:solidFill>
            </a:endParaRPr>
          </a:p>
          <a:p>
            <a:pPr algn="ctr"/>
            <a:r>
              <a:rPr kumimoji="1" lang="ja-JP" altLang="en-US" b="1" smtClean="0">
                <a:solidFill>
                  <a:schemeClr val="bg1"/>
                </a:solidFill>
              </a:rPr>
              <a:t>大きいほど</a:t>
            </a:r>
            <a:endParaRPr kumimoji="1" lang="en-US" altLang="ja-JP" b="1" smtClean="0">
              <a:solidFill>
                <a:schemeClr val="bg1"/>
              </a:solidFill>
            </a:endParaRPr>
          </a:p>
          <a:p>
            <a:pPr algn="ctr"/>
            <a:r>
              <a:rPr lang="ja-JP" altLang="en-US" b="1">
                <a:solidFill>
                  <a:schemeClr val="bg1"/>
                </a:solidFill>
              </a:rPr>
              <a:t>特徴量</a:t>
            </a:r>
            <a:r>
              <a:rPr lang="ja-JP" altLang="en-US" b="1" smtClean="0">
                <a:solidFill>
                  <a:schemeClr val="bg1"/>
                </a:solidFill>
              </a:rPr>
              <a:t>が予測に与える影響が大きい</a:t>
            </a:r>
            <a:endParaRPr kumimoji="1" lang="ja-JP" altLang="en-US" b="1" dirty="0">
              <a:solidFill>
                <a:schemeClr val="bg1"/>
              </a:solidFill>
            </a:endParaRPr>
          </a:p>
        </p:txBody>
      </p:sp>
      <p:sp>
        <p:nvSpPr>
          <p:cNvPr id="11" name="山形 10"/>
          <p:cNvSpPr/>
          <p:nvPr/>
        </p:nvSpPr>
        <p:spPr>
          <a:xfrm>
            <a:off x="9189717" y="5469415"/>
            <a:ext cx="2714736" cy="870997"/>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モデルの予測性能が高くなる可能性がある</a:t>
            </a:r>
            <a:endParaRPr kumimoji="1" lang="ja-JP" altLang="en-US" b="1" dirty="0">
              <a:solidFill>
                <a:schemeClr val="bg1"/>
              </a:solidFill>
            </a:endParaRPr>
          </a:p>
        </p:txBody>
      </p:sp>
      <p:sp>
        <p:nvSpPr>
          <p:cNvPr id="12" name="楕円 11"/>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P299</a:t>
            </a:r>
            <a:endParaRPr kumimoji="1" lang="ja-JP" altLang="en-US" b="1" dirty="0"/>
          </a:p>
        </p:txBody>
      </p:sp>
    </p:spTree>
    <p:extLst>
      <p:ext uri="{BB962C8B-B14F-4D97-AF65-F5344CB8AC3E}">
        <p14:creationId xmlns:p14="http://schemas.microsoft.com/office/powerpoint/2010/main" val="3417622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1141868"/>
            <a:ext cx="8465730" cy="369332"/>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train_val4.corr()</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539725" y="772536"/>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8-12</a:t>
            </a:r>
            <a:r>
              <a:rPr lang="ja-JP" altLang="en-US" b="1" dirty="0" smtClean="0">
                <a:solidFill>
                  <a:srgbClr val="000000"/>
                </a:solidFill>
                <a:latin typeface="Courier New" panose="02070309020205020404" pitchFamily="49" charset="0"/>
              </a:rPr>
              <a:t> 列同士の相関関係を調べる</a:t>
            </a:r>
            <a:endParaRPr lang="en-US" altLang="ja-JP" b="1" dirty="0">
              <a:solidFill>
                <a:srgbClr val="000000"/>
              </a:solidFill>
              <a:latin typeface="Courier New" panose="02070309020205020404" pitchFamily="49" charset="0"/>
            </a:endParaRP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25" y="1786310"/>
            <a:ext cx="10867675" cy="3958708"/>
          </a:xfrm>
          <a:prstGeom prst="rect">
            <a:avLst/>
          </a:prstGeom>
        </p:spPr>
      </p:pic>
      <p:sp>
        <p:nvSpPr>
          <p:cNvPr id="5" name="正方形/長方形 4"/>
          <p:cNvSpPr/>
          <p:nvPr/>
        </p:nvSpPr>
        <p:spPr>
          <a:xfrm>
            <a:off x="539725" y="1677332"/>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4" name="四角形吹き出し 3"/>
          <p:cNvSpPr/>
          <p:nvPr/>
        </p:nvSpPr>
        <p:spPr>
          <a:xfrm>
            <a:off x="257241" y="5853996"/>
            <a:ext cx="1828800" cy="715992"/>
          </a:xfrm>
          <a:prstGeom prst="wedgeRectCallout">
            <a:avLst>
              <a:gd name="adj1" fmla="val -1022"/>
              <a:gd name="adj2" fmla="val -808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相関行列</a:t>
            </a:r>
            <a:endParaRPr kumimoji="1" lang="ja-JP" altLang="en-US" b="1"/>
          </a:p>
        </p:txBody>
      </p:sp>
      <p:sp>
        <p:nvSpPr>
          <p:cNvPr id="7" name="楕円 6"/>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P300</a:t>
            </a:r>
            <a:endParaRPr kumimoji="1" lang="ja-JP" altLang="en-US" b="1" dirty="0"/>
          </a:p>
        </p:txBody>
      </p:sp>
    </p:spTree>
    <p:extLst>
      <p:ext uri="{BB962C8B-B14F-4D97-AF65-F5344CB8AC3E}">
        <p14:creationId xmlns:p14="http://schemas.microsoft.com/office/powerpoint/2010/main" val="3522332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1141868"/>
            <a:ext cx="8465730" cy="646331"/>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train_cor = train_val4.corr()[</a:t>
            </a:r>
            <a:r>
              <a:rPr lang="en-US" altLang="ja-JP" b="1">
                <a:solidFill>
                  <a:srgbClr val="A31515"/>
                </a:solidFill>
                <a:latin typeface="Courier New" panose="02070309020205020404" pitchFamily="49" charset="0"/>
              </a:rPr>
              <a:t>'PRICE'</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train_cor</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539725" y="772536"/>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8-13</a:t>
            </a:r>
            <a:r>
              <a:rPr lang="ja-JP" altLang="en-US" b="1" dirty="0" smtClean="0">
                <a:solidFill>
                  <a:srgbClr val="000000"/>
                </a:solidFill>
                <a:latin typeface="Courier New" panose="02070309020205020404" pitchFamily="49" charset="0"/>
              </a:rPr>
              <a:t> 各列と</a:t>
            </a:r>
            <a:r>
              <a:rPr lang="en-US" altLang="ja-JP" b="1" dirty="0" smtClean="0">
                <a:solidFill>
                  <a:srgbClr val="000000"/>
                </a:solidFill>
                <a:latin typeface="Courier New" panose="02070309020205020404" pitchFamily="49" charset="0"/>
              </a:rPr>
              <a:t>PRICE</a:t>
            </a:r>
            <a:r>
              <a:rPr lang="ja-JP" altLang="en-US" b="1" dirty="0" smtClean="0">
                <a:solidFill>
                  <a:srgbClr val="000000"/>
                </a:solidFill>
                <a:latin typeface="Courier New" panose="02070309020205020404" pitchFamily="49" charset="0"/>
              </a:rPr>
              <a:t>列との相関関係を見る</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539725" y="2157531"/>
            <a:ext cx="4187550" cy="2467259"/>
          </a:xfrm>
          <a:prstGeom prst="rect">
            <a:avLst/>
          </a:prstGeom>
        </p:spPr>
      </p:pic>
      <p:sp>
        <p:nvSpPr>
          <p:cNvPr id="5" name="右中かっこ 4"/>
          <p:cNvSpPr/>
          <p:nvPr/>
        </p:nvSpPr>
        <p:spPr>
          <a:xfrm>
            <a:off x="3411883" y="2244436"/>
            <a:ext cx="424873" cy="17841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四角形吹き出し 5"/>
          <p:cNvSpPr/>
          <p:nvPr/>
        </p:nvSpPr>
        <p:spPr>
          <a:xfrm>
            <a:off x="4958199" y="2157531"/>
            <a:ext cx="4130121" cy="866387"/>
          </a:xfrm>
          <a:prstGeom prst="wedgeRectCallout">
            <a:avLst>
              <a:gd name="adj1" fmla="val -73420"/>
              <a:gd name="adj2" fmla="val 61218"/>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１列の抜き出しなのでシリーズとして返される</a:t>
            </a:r>
            <a:endParaRPr kumimoji="1" lang="en-US" altLang="ja-JP" b="1" dirty="0" smtClean="0">
              <a:solidFill>
                <a:schemeClr val="tx1"/>
              </a:solidFill>
            </a:endParaRPr>
          </a:p>
        </p:txBody>
      </p:sp>
      <p:sp>
        <p:nvSpPr>
          <p:cNvPr id="7" name="正方形/長方形 6"/>
          <p:cNvSpPr/>
          <p:nvPr/>
        </p:nvSpPr>
        <p:spPr>
          <a:xfrm>
            <a:off x="539725" y="1788199"/>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8" name="楕円 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P300</a:t>
            </a:r>
            <a:endParaRPr kumimoji="1" lang="ja-JP" altLang="en-US" b="1" dirty="0"/>
          </a:p>
        </p:txBody>
      </p:sp>
      <p:sp>
        <p:nvSpPr>
          <p:cNvPr id="9" name="テキスト ボックス 8"/>
          <p:cNvSpPr txBox="1"/>
          <p:nvPr/>
        </p:nvSpPr>
        <p:spPr>
          <a:xfrm>
            <a:off x="539725" y="4740314"/>
            <a:ext cx="7873214" cy="1785104"/>
          </a:xfrm>
          <a:prstGeom prst="rect">
            <a:avLst/>
          </a:prstGeom>
          <a:solidFill>
            <a:schemeClr val="accent4">
              <a:lumMod val="20000"/>
              <a:lumOff val="80000"/>
            </a:schemeClr>
          </a:solidFill>
        </p:spPr>
        <p:txBody>
          <a:bodyPr wrap="square" rtlCol="0">
            <a:spAutoFit/>
          </a:bodyPr>
          <a:lstStyle/>
          <a:p>
            <a:r>
              <a:rPr lang="ja-JP" altLang="en-US" sz="2000" b="1" dirty="0"/>
              <a:t>相関係数</a:t>
            </a:r>
            <a:endParaRPr kumimoji="1" lang="en-US" altLang="ja-JP" sz="2000" b="1" dirty="0" smtClean="0"/>
          </a:p>
          <a:p>
            <a:endParaRPr lang="en-US" altLang="ja-JP" dirty="0"/>
          </a:p>
          <a:p>
            <a:r>
              <a:rPr lang="en-US" altLang="ja-JP" b="1" dirty="0" err="1" smtClean="0">
                <a:solidFill>
                  <a:srgbClr val="0070C0"/>
                </a:solidFill>
              </a:rPr>
              <a:t>df</a:t>
            </a:r>
            <a:r>
              <a:rPr lang="en-US" altLang="ja-JP" b="1" dirty="0" smtClean="0">
                <a:solidFill>
                  <a:srgbClr val="0070C0"/>
                </a:solidFill>
              </a:rPr>
              <a:t> . </a:t>
            </a:r>
            <a:r>
              <a:rPr lang="en-US" altLang="ja-JP" b="1" dirty="0" err="1" smtClean="0">
                <a:solidFill>
                  <a:srgbClr val="0070C0"/>
                </a:solidFill>
              </a:rPr>
              <a:t>corr</a:t>
            </a:r>
            <a:r>
              <a:rPr lang="en-US" altLang="ja-JP" b="1" dirty="0" smtClean="0">
                <a:solidFill>
                  <a:srgbClr val="0070C0"/>
                </a:solidFill>
              </a:rPr>
              <a:t>( )</a:t>
            </a:r>
          </a:p>
          <a:p>
            <a:endParaRPr lang="en-US" altLang="ja-JP" b="1" dirty="0">
              <a:solidFill>
                <a:srgbClr val="0070C0"/>
              </a:solidFill>
            </a:endParaRPr>
          </a:p>
          <a:p>
            <a:r>
              <a:rPr lang="en-US" altLang="ja-JP" b="1" dirty="0" smtClean="0">
                <a:solidFill>
                  <a:srgbClr val="0070C0"/>
                </a:solidFill>
              </a:rPr>
              <a:t>※</a:t>
            </a:r>
            <a:r>
              <a:rPr lang="ja-JP" altLang="en-US" b="1" dirty="0">
                <a:solidFill>
                  <a:srgbClr val="0070C0"/>
                </a:solidFill>
              </a:rPr>
              <a:t> </a:t>
            </a:r>
            <a:r>
              <a:rPr lang="ja-JP" altLang="en-US" b="1" dirty="0" smtClean="0">
                <a:solidFill>
                  <a:srgbClr val="0070C0"/>
                </a:solidFill>
              </a:rPr>
              <a:t>戻り値はデータフレーム。</a:t>
            </a:r>
            <a:endParaRPr lang="en-US" altLang="ja-JP" b="1" dirty="0" smtClean="0">
              <a:solidFill>
                <a:srgbClr val="0070C0"/>
              </a:solidFill>
            </a:endParaRPr>
          </a:p>
          <a:p>
            <a:r>
              <a:rPr lang="en-US" altLang="ja-JP" b="1" dirty="0" smtClean="0">
                <a:solidFill>
                  <a:srgbClr val="0070C0"/>
                </a:solidFill>
              </a:rPr>
              <a:t>※ </a:t>
            </a:r>
            <a:r>
              <a:rPr lang="ja-JP" altLang="en-US" b="1" dirty="0" smtClean="0">
                <a:solidFill>
                  <a:srgbClr val="0070C0"/>
                </a:solidFill>
              </a:rPr>
              <a:t>ｎ行</a:t>
            </a:r>
            <a:r>
              <a:rPr lang="ja-JP" altLang="en-US" b="1" dirty="0" err="1" smtClean="0">
                <a:solidFill>
                  <a:srgbClr val="0070C0"/>
                </a:solidFill>
              </a:rPr>
              <a:t>ｍ</a:t>
            </a:r>
            <a:r>
              <a:rPr lang="ja-JP" altLang="en-US" b="1" dirty="0" smtClean="0">
                <a:solidFill>
                  <a:srgbClr val="0070C0"/>
                </a:solidFill>
              </a:rPr>
              <a:t>列目の値と、</a:t>
            </a:r>
            <a:r>
              <a:rPr lang="en-US" altLang="ja-JP" b="1" dirty="0" smtClean="0">
                <a:solidFill>
                  <a:srgbClr val="0070C0"/>
                </a:solidFill>
              </a:rPr>
              <a:t>m</a:t>
            </a:r>
            <a:r>
              <a:rPr lang="ja-JP" altLang="en-US" b="1" dirty="0" smtClean="0">
                <a:solidFill>
                  <a:srgbClr val="0070C0"/>
                </a:solidFill>
              </a:rPr>
              <a:t>行ｎ列目の値は同じになる。</a:t>
            </a:r>
            <a:endParaRPr lang="en-US" altLang="ja-JP" b="1" dirty="0" smtClean="0">
              <a:solidFill>
                <a:srgbClr val="0070C0"/>
              </a:solidFill>
            </a:endParaRPr>
          </a:p>
        </p:txBody>
      </p:sp>
      <p:sp>
        <p:nvSpPr>
          <p:cNvPr id="11" name="四角形吹き出し 10"/>
          <p:cNvSpPr/>
          <p:nvPr/>
        </p:nvSpPr>
        <p:spPr>
          <a:xfrm>
            <a:off x="4958199" y="3274123"/>
            <a:ext cx="5143333" cy="866387"/>
          </a:xfrm>
          <a:prstGeom prst="wedgeRectCallout">
            <a:avLst>
              <a:gd name="adj1" fmla="val -67632"/>
              <a:gd name="adj2" fmla="val -60255"/>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正の相関関係が強いと相関係数は＋１に近づき、負の相関関係が強いとー１に近づく</a:t>
            </a:r>
            <a:endParaRPr kumimoji="1" lang="en-US" altLang="ja-JP" b="1" dirty="0" smtClean="0">
              <a:solidFill>
                <a:schemeClr val="tx1"/>
              </a:solidFill>
            </a:endParaRPr>
          </a:p>
        </p:txBody>
      </p:sp>
    </p:spTree>
    <p:extLst>
      <p:ext uri="{BB962C8B-B14F-4D97-AF65-F5344CB8AC3E}">
        <p14:creationId xmlns:p14="http://schemas.microsoft.com/office/powerpoint/2010/main" val="229508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946472955"/>
              </p:ext>
            </p:extLst>
          </p:nvPr>
        </p:nvGraphicFramePr>
        <p:xfrm>
          <a:off x="1239982" y="1613800"/>
          <a:ext cx="900000" cy="1280768"/>
        </p:xfrm>
        <a:graphic>
          <a:graphicData uri="http://schemas.openxmlformats.org/drawingml/2006/table">
            <a:tbl>
              <a:tblPr/>
              <a:tblGrid>
                <a:gridCol w="900000">
                  <a:extLst>
                    <a:ext uri="{9D8B030D-6E8A-4147-A177-3AD203B41FA5}">
                      <a16:colId xmlns:a16="http://schemas.microsoft.com/office/drawing/2014/main" val="3501333176"/>
                    </a:ext>
                  </a:extLst>
                </a:gridCol>
              </a:tblGrid>
              <a:tr h="320192">
                <a:tc>
                  <a:txBody>
                    <a:bodyPr/>
                    <a:lstStyle/>
                    <a:p>
                      <a:pPr algn="ctr" fontAlgn="ctr"/>
                      <a:r>
                        <a:rPr lang="en-US" altLang="ja-JP" sz="1500" b="1" i="0" u="none" strike="noStrike" dirty="0">
                          <a:solidFill>
                            <a:srgbClr val="000000"/>
                          </a:solidFill>
                          <a:effectLst/>
                          <a:latin typeface="游ゴシック" panose="020B0400000000000000" pitchFamily="50" charset="-128"/>
                          <a:ea typeface="游ゴシック" panose="020B0400000000000000" pitchFamily="50" charset="-128"/>
                        </a:rPr>
                        <a:t>0.1</a:t>
                      </a:r>
                    </a:p>
                  </a:txBody>
                  <a:tcPr marL="8654" marR="8654" marT="865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237835656"/>
                  </a:ext>
                </a:extLst>
              </a:tr>
              <a:tr h="320192">
                <a:tc>
                  <a:txBody>
                    <a:bodyPr/>
                    <a:lstStyle/>
                    <a:p>
                      <a:pPr algn="ctr" fontAlgn="ctr"/>
                      <a:r>
                        <a:rPr lang="en-US" altLang="ja-JP" sz="1500" b="1" i="0" u="none" strike="noStrike">
                          <a:solidFill>
                            <a:srgbClr val="000000"/>
                          </a:solidFill>
                          <a:effectLst/>
                          <a:latin typeface="游ゴシック" panose="020B0400000000000000" pitchFamily="50" charset="-128"/>
                          <a:ea typeface="游ゴシック" panose="020B0400000000000000" pitchFamily="50" charset="-128"/>
                        </a:rPr>
                        <a:t>-0.4</a:t>
                      </a:r>
                    </a:p>
                  </a:txBody>
                  <a:tcPr marL="8654" marR="8654" marT="865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967130435"/>
                  </a:ext>
                </a:extLst>
              </a:tr>
              <a:tr h="320192">
                <a:tc>
                  <a:txBody>
                    <a:bodyPr/>
                    <a:lstStyle/>
                    <a:p>
                      <a:pPr algn="ctr" fontAlgn="ctr"/>
                      <a:r>
                        <a:rPr lang="en-US" altLang="ja-JP" sz="1500" b="1" i="0" u="none" strike="noStrike">
                          <a:solidFill>
                            <a:srgbClr val="000000"/>
                          </a:solidFill>
                          <a:effectLst/>
                          <a:latin typeface="游ゴシック" panose="020B0400000000000000" pitchFamily="50" charset="-128"/>
                          <a:ea typeface="游ゴシック" panose="020B0400000000000000" pitchFamily="50" charset="-128"/>
                        </a:rPr>
                        <a:t>0.7</a:t>
                      </a:r>
                    </a:p>
                  </a:txBody>
                  <a:tcPr marL="8654" marR="8654" marT="865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711600842"/>
                  </a:ext>
                </a:extLst>
              </a:tr>
              <a:tr h="320192">
                <a:tc>
                  <a:txBody>
                    <a:bodyPr/>
                    <a:lstStyle/>
                    <a:p>
                      <a:pPr algn="ctr" fontAlgn="ctr"/>
                      <a:r>
                        <a:rPr lang="en-US" altLang="ja-JP" sz="1500" b="1" i="0" u="none" strike="noStrike" dirty="0">
                          <a:solidFill>
                            <a:srgbClr val="000000"/>
                          </a:solidFill>
                          <a:effectLst/>
                          <a:latin typeface="游ゴシック" panose="020B0400000000000000" pitchFamily="50" charset="-128"/>
                          <a:ea typeface="游ゴシック" panose="020B0400000000000000" pitchFamily="50" charset="-128"/>
                        </a:rPr>
                        <a:t>-0.8</a:t>
                      </a:r>
                    </a:p>
                  </a:txBody>
                  <a:tcPr marL="8654" marR="8654" marT="865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10462009"/>
                  </a:ext>
                </a:extLst>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2746656541"/>
              </p:ext>
            </p:extLst>
          </p:nvPr>
        </p:nvGraphicFramePr>
        <p:xfrm>
          <a:off x="4057073" y="1613800"/>
          <a:ext cx="900000" cy="1280768"/>
        </p:xfrm>
        <a:graphic>
          <a:graphicData uri="http://schemas.openxmlformats.org/drawingml/2006/table">
            <a:tbl>
              <a:tblPr/>
              <a:tblGrid>
                <a:gridCol w="900000">
                  <a:extLst>
                    <a:ext uri="{9D8B030D-6E8A-4147-A177-3AD203B41FA5}">
                      <a16:colId xmlns:a16="http://schemas.microsoft.com/office/drawing/2014/main" val="1049981490"/>
                    </a:ext>
                  </a:extLst>
                </a:gridCol>
              </a:tblGrid>
              <a:tr h="320192">
                <a:tc>
                  <a:txBody>
                    <a:bodyPr/>
                    <a:lstStyle/>
                    <a:p>
                      <a:pPr algn="ctr" fontAlgn="ctr"/>
                      <a:r>
                        <a:rPr lang="en-US" altLang="ja-JP" sz="1500" b="1" i="0" u="none" strike="noStrike">
                          <a:solidFill>
                            <a:srgbClr val="000000"/>
                          </a:solidFill>
                          <a:effectLst/>
                          <a:latin typeface="游ゴシック" panose="020B0400000000000000" pitchFamily="50" charset="-128"/>
                          <a:ea typeface="游ゴシック" panose="020B0400000000000000" pitchFamily="50" charset="-128"/>
                        </a:rPr>
                        <a:t>0.7</a:t>
                      </a:r>
                    </a:p>
                  </a:txBody>
                  <a:tcPr marL="8654" marR="8654" marT="865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97049631"/>
                  </a:ext>
                </a:extLst>
              </a:tr>
              <a:tr h="320192">
                <a:tc>
                  <a:txBody>
                    <a:bodyPr/>
                    <a:lstStyle/>
                    <a:p>
                      <a:pPr algn="ctr" fontAlgn="ctr"/>
                      <a:r>
                        <a:rPr lang="en-US" altLang="ja-JP" sz="1500" b="1" i="0" u="none" strike="noStrike">
                          <a:solidFill>
                            <a:srgbClr val="000000"/>
                          </a:solidFill>
                          <a:effectLst/>
                          <a:latin typeface="游ゴシック" panose="020B0400000000000000" pitchFamily="50" charset="-128"/>
                          <a:ea typeface="游ゴシック" panose="020B0400000000000000" pitchFamily="50" charset="-128"/>
                        </a:rPr>
                        <a:t>0.1</a:t>
                      </a:r>
                    </a:p>
                  </a:txBody>
                  <a:tcPr marL="8654" marR="8654" marT="865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638150727"/>
                  </a:ext>
                </a:extLst>
              </a:tr>
              <a:tr h="320192">
                <a:tc>
                  <a:txBody>
                    <a:bodyPr/>
                    <a:lstStyle/>
                    <a:p>
                      <a:pPr algn="ctr" fontAlgn="ctr"/>
                      <a:r>
                        <a:rPr lang="en-US" altLang="ja-JP" sz="1500" b="1" i="0" u="none" strike="noStrike">
                          <a:solidFill>
                            <a:srgbClr val="000000"/>
                          </a:solidFill>
                          <a:effectLst/>
                          <a:latin typeface="游ゴシック" panose="020B0400000000000000" pitchFamily="50" charset="-128"/>
                          <a:ea typeface="游ゴシック" panose="020B0400000000000000" pitchFamily="50" charset="-128"/>
                        </a:rPr>
                        <a:t>-0.4</a:t>
                      </a:r>
                    </a:p>
                  </a:txBody>
                  <a:tcPr marL="8654" marR="8654" marT="865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813679618"/>
                  </a:ext>
                </a:extLst>
              </a:tr>
              <a:tr h="320192">
                <a:tc>
                  <a:txBody>
                    <a:bodyPr/>
                    <a:lstStyle/>
                    <a:p>
                      <a:pPr algn="ctr" fontAlgn="ctr"/>
                      <a:r>
                        <a:rPr lang="en-US" altLang="ja-JP" sz="1500" b="1" i="0" u="none" strike="noStrike" dirty="0">
                          <a:solidFill>
                            <a:srgbClr val="000000"/>
                          </a:solidFill>
                          <a:effectLst/>
                          <a:latin typeface="游ゴシック" panose="020B0400000000000000" pitchFamily="50" charset="-128"/>
                          <a:ea typeface="游ゴシック" panose="020B0400000000000000" pitchFamily="50" charset="-128"/>
                        </a:rPr>
                        <a:t>-0.8</a:t>
                      </a:r>
                    </a:p>
                  </a:txBody>
                  <a:tcPr marL="8654" marR="8654" marT="865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4374041"/>
                  </a:ext>
                </a:extLst>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2489798888"/>
              </p:ext>
            </p:extLst>
          </p:nvPr>
        </p:nvGraphicFramePr>
        <p:xfrm>
          <a:off x="1239982" y="3844381"/>
          <a:ext cx="900000" cy="1280768"/>
        </p:xfrm>
        <a:graphic>
          <a:graphicData uri="http://schemas.openxmlformats.org/drawingml/2006/table">
            <a:tbl>
              <a:tblPr/>
              <a:tblGrid>
                <a:gridCol w="900000">
                  <a:extLst>
                    <a:ext uri="{9D8B030D-6E8A-4147-A177-3AD203B41FA5}">
                      <a16:colId xmlns:a16="http://schemas.microsoft.com/office/drawing/2014/main" val="3501333176"/>
                    </a:ext>
                  </a:extLst>
                </a:gridCol>
              </a:tblGrid>
              <a:tr h="320192">
                <a:tc>
                  <a:txBody>
                    <a:bodyPr/>
                    <a:lstStyle/>
                    <a:p>
                      <a:pPr algn="ctr" fontAlgn="ctr"/>
                      <a:r>
                        <a:rPr lang="en-US" altLang="ja-JP" sz="1500" b="1" i="0" u="none" strike="noStrike">
                          <a:solidFill>
                            <a:srgbClr val="000000"/>
                          </a:solidFill>
                          <a:effectLst/>
                          <a:latin typeface="游ゴシック" panose="020B0400000000000000" pitchFamily="50" charset="-128"/>
                          <a:ea typeface="游ゴシック" panose="020B0400000000000000" pitchFamily="50" charset="-128"/>
                        </a:rPr>
                        <a:t>0.1</a:t>
                      </a:r>
                    </a:p>
                  </a:txBody>
                  <a:tcPr marL="8654" marR="8654" marT="865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237835656"/>
                  </a:ext>
                </a:extLst>
              </a:tr>
              <a:tr h="320192">
                <a:tc>
                  <a:txBody>
                    <a:bodyPr/>
                    <a:lstStyle/>
                    <a:p>
                      <a:pPr algn="ctr" fontAlgn="ctr"/>
                      <a:r>
                        <a:rPr lang="en-US" altLang="ja-JP" sz="1500" b="1" i="0" u="none" strike="noStrike">
                          <a:solidFill>
                            <a:srgbClr val="000000"/>
                          </a:solidFill>
                          <a:effectLst/>
                          <a:latin typeface="游ゴシック" panose="020B0400000000000000" pitchFamily="50" charset="-128"/>
                          <a:ea typeface="游ゴシック" panose="020B0400000000000000" pitchFamily="50" charset="-128"/>
                        </a:rPr>
                        <a:t>-0.4</a:t>
                      </a:r>
                    </a:p>
                  </a:txBody>
                  <a:tcPr marL="8654" marR="8654" marT="865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967130435"/>
                  </a:ext>
                </a:extLst>
              </a:tr>
              <a:tr h="320192">
                <a:tc>
                  <a:txBody>
                    <a:bodyPr/>
                    <a:lstStyle/>
                    <a:p>
                      <a:pPr algn="ctr" fontAlgn="ctr"/>
                      <a:r>
                        <a:rPr lang="en-US" altLang="ja-JP" sz="1500" b="1" i="0" u="none" strike="noStrike">
                          <a:solidFill>
                            <a:srgbClr val="000000"/>
                          </a:solidFill>
                          <a:effectLst/>
                          <a:latin typeface="游ゴシック" panose="020B0400000000000000" pitchFamily="50" charset="-128"/>
                          <a:ea typeface="游ゴシック" panose="020B0400000000000000" pitchFamily="50" charset="-128"/>
                        </a:rPr>
                        <a:t>0.7</a:t>
                      </a:r>
                    </a:p>
                  </a:txBody>
                  <a:tcPr marL="8654" marR="8654" marT="865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711600842"/>
                  </a:ext>
                </a:extLst>
              </a:tr>
              <a:tr h="320192">
                <a:tc>
                  <a:txBody>
                    <a:bodyPr/>
                    <a:lstStyle/>
                    <a:p>
                      <a:pPr algn="ctr" fontAlgn="ctr"/>
                      <a:r>
                        <a:rPr lang="en-US" altLang="ja-JP" sz="1500" b="1" i="0" u="none" strike="noStrike" dirty="0">
                          <a:solidFill>
                            <a:srgbClr val="000000"/>
                          </a:solidFill>
                          <a:effectLst/>
                          <a:latin typeface="游ゴシック" panose="020B0400000000000000" pitchFamily="50" charset="-128"/>
                          <a:ea typeface="游ゴシック" panose="020B0400000000000000" pitchFamily="50" charset="-128"/>
                        </a:rPr>
                        <a:t>-0.8</a:t>
                      </a:r>
                    </a:p>
                  </a:txBody>
                  <a:tcPr marL="8654" marR="8654" marT="865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10462009"/>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4238946019"/>
              </p:ext>
            </p:extLst>
          </p:nvPr>
        </p:nvGraphicFramePr>
        <p:xfrm>
          <a:off x="4057073" y="3844381"/>
          <a:ext cx="900000" cy="1280768"/>
        </p:xfrm>
        <a:graphic>
          <a:graphicData uri="http://schemas.openxmlformats.org/drawingml/2006/table">
            <a:tbl>
              <a:tblPr/>
              <a:tblGrid>
                <a:gridCol w="900000">
                  <a:extLst>
                    <a:ext uri="{9D8B030D-6E8A-4147-A177-3AD203B41FA5}">
                      <a16:colId xmlns:a16="http://schemas.microsoft.com/office/drawing/2014/main" val="210433426"/>
                    </a:ext>
                  </a:extLst>
                </a:gridCol>
              </a:tblGrid>
              <a:tr h="320192">
                <a:tc>
                  <a:txBody>
                    <a:bodyPr/>
                    <a:lstStyle/>
                    <a:p>
                      <a:pPr algn="ctr" fontAlgn="ctr"/>
                      <a:r>
                        <a:rPr lang="en-US" altLang="ja-JP" sz="1500" b="1" i="0" u="none" strike="noStrike">
                          <a:solidFill>
                            <a:srgbClr val="000000"/>
                          </a:solidFill>
                          <a:effectLst/>
                          <a:latin typeface="游ゴシック" panose="020B0400000000000000" pitchFamily="50" charset="-128"/>
                          <a:ea typeface="游ゴシック" panose="020B0400000000000000" pitchFamily="50" charset="-128"/>
                        </a:rPr>
                        <a:t>0.1</a:t>
                      </a:r>
                    </a:p>
                  </a:txBody>
                  <a:tcPr marL="8654" marR="8654" marT="865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100235106"/>
                  </a:ext>
                </a:extLst>
              </a:tr>
              <a:tr h="320192">
                <a:tc>
                  <a:txBody>
                    <a:bodyPr/>
                    <a:lstStyle/>
                    <a:p>
                      <a:pPr algn="ctr" fontAlgn="ctr"/>
                      <a:r>
                        <a:rPr lang="en-US" altLang="ja-JP" sz="1500" b="1" i="0" u="none" strike="noStrike">
                          <a:solidFill>
                            <a:srgbClr val="000000"/>
                          </a:solidFill>
                          <a:effectLst/>
                          <a:latin typeface="游ゴシック" panose="020B0400000000000000" pitchFamily="50" charset="-128"/>
                          <a:ea typeface="游ゴシック" panose="020B0400000000000000" pitchFamily="50" charset="-128"/>
                        </a:rPr>
                        <a:t>0.4</a:t>
                      </a:r>
                    </a:p>
                  </a:txBody>
                  <a:tcPr marL="8654" marR="8654" marT="865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44301884"/>
                  </a:ext>
                </a:extLst>
              </a:tr>
              <a:tr h="320192">
                <a:tc>
                  <a:txBody>
                    <a:bodyPr/>
                    <a:lstStyle/>
                    <a:p>
                      <a:pPr algn="ctr" fontAlgn="ctr"/>
                      <a:r>
                        <a:rPr lang="en-US" altLang="ja-JP" sz="1500" b="1" i="0" u="none" strike="noStrike">
                          <a:solidFill>
                            <a:srgbClr val="000000"/>
                          </a:solidFill>
                          <a:effectLst/>
                          <a:latin typeface="游ゴシック" panose="020B0400000000000000" pitchFamily="50" charset="-128"/>
                          <a:ea typeface="游ゴシック" panose="020B0400000000000000" pitchFamily="50" charset="-128"/>
                        </a:rPr>
                        <a:t>0.7</a:t>
                      </a:r>
                    </a:p>
                  </a:txBody>
                  <a:tcPr marL="8654" marR="8654" marT="865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179831336"/>
                  </a:ext>
                </a:extLst>
              </a:tr>
              <a:tr h="320192">
                <a:tc>
                  <a:txBody>
                    <a:bodyPr/>
                    <a:lstStyle/>
                    <a:p>
                      <a:pPr algn="ctr" fontAlgn="ctr"/>
                      <a:r>
                        <a:rPr lang="en-US" altLang="ja-JP" sz="1500" b="1" i="0" u="none" strike="noStrike" dirty="0">
                          <a:solidFill>
                            <a:srgbClr val="000000"/>
                          </a:solidFill>
                          <a:effectLst/>
                          <a:latin typeface="游ゴシック" panose="020B0400000000000000" pitchFamily="50" charset="-128"/>
                          <a:ea typeface="游ゴシック" panose="020B0400000000000000" pitchFamily="50" charset="-128"/>
                        </a:rPr>
                        <a:t>0.8</a:t>
                      </a:r>
                    </a:p>
                  </a:txBody>
                  <a:tcPr marL="8654" marR="8654" marT="865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75527470"/>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978655572"/>
              </p:ext>
            </p:extLst>
          </p:nvPr>
        </p:nvGraphicFramePr>
        <p:xfrm>
          <a:off x="6874164" y="3844381"/>
          <a:ext cx="900000" cy="1280768"/>
        </p:xfrm>
        <a:graphic>
          <a:graphicData uri="http://schemas.openxmlformats.org/drawingml/2006/table">
            <a:tbl>
              <a:tblPr/>
              <a:tblGrid>
                <a:gridCol w="900000">
                  <a:extLst>
                    <a:ext uri="{9D8B030D-6E8A-4147-A177-3AD203B41FA5}">
                      <a16:colId xmlns:a16="http://schemas.microsoft.com/office/drawing/2014/main" val="3153991509"/>
                    </a:ext>
                  </a:extLst>
                </a:gridCol>
              </a:tblGrid>
              <a:tr h="320192">
                <a:tc>
                  <a:txBody>
                    <a:bodyPr/>
                    <a:lstStyle/>
                    <a:p>
                      <a:pPr algn="ctr" fontAlgn="ctr"/>
                      <a:r>
                        <a:rPr lang="en-US" altLang="ja-JP" sz="1500" b="1" i="0" u="none" strike="noStrike">
                          <a:solidFill>
                            <a:srgbClr val="000000"/>
                          </a:solidFill>
                          <a:effectLst/>
                          <a:latin typeface="游ゴシック" panose="020B0400000000000000" pitchFamily="50" charset="-128"/>
                          <a:ea typeface="游ゴシック" panose="020B0400000000000000" pitchFamily="50" charset="-128"/>
                        </a:rPr>
                        <a:t>0.8</a:t>
                      </a:r>
                    </a:p>
                  </a:txBody>
                  <a:tcPr marL="8654" marR="8654" marT="865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79999005"/>
                  </a:ext>
                </a:extLst>
              </a:tr>
              <a:tr h="320192">
                <a:tc>
                  <a:txBody>
                    <a:bodyPr/>
                    <a:lstStyle/>
                    <a:p>
                      <a:pPr algn="ctr" fontAlgn="ctr"/>
                      <a:r>
                        <a:rPr lang="en-US" altLang="ja-JP" sz="1500" b="1" i="0" u="none" strike="noStrike">
                          <a:solidFill>
                            <a:srgbClr val="000000"/>
                          </a:solidFill>
                          <a:effectLst/>
                          <a:latin typeface="游ゴシック" panose="020B0400000000000000" pitchFamily="50" charset="-128"/>
                          <a:ea typeface="游ゴシック" panose="020B0400000000000000" pitchFamily="50" charset="-128"/>
                        </a:rPr>
                        <a:t>0.7</a:t>
                      </a:r>
                    </a:p>
                  </a:txBody>
                  <a:tcPr marL="8654" marR="8654" marT="865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139055697"/>
                  </a:ext>
                </a:extLst>
              </a:tr>
              <a:tr h="320192">
                <a:tc>
                  <a:txBody>
                    <a:bodyPr/>
                    <a:lstStyle/>
                    <a:p>
                      <a:pPr algn="ctr" fontAlgn="ctr"/>
                      <a:r>
                        <a:rPr lang="en-US" altLang="ja-JP" sz="1500" b="1" i="0" u="none" strike="noStrike">
                          <a:solidFill>
                            <a:srgbClr val="000000"/>
                          </a:solidFill>
                          <a:effectLst/>
                          <a:latin typeface="游ゴシック" panose="020B0400000000000000" pitchFamily="50" charset="-128"/>
                          <a:ea typeface="游ゴシック" panose="020B0400000000000000" pitchFamily="50" charset="-128"/>
                        </a:rPr>
                        <a:t>0.4</a:t>
                      </a:r>
                    </a:p>
                  </a:txBody>
                  <a:tcPr marL="8654" marR="8654" marT="865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192686163"/>
                  </a:ext>
                </a:extLst>
              </a:tr>
              <a:tr h="320192">
                <a:tc>
                  <a:txBody>
                    <a:bodyPr/>
                    <a:lstStyle/>
                    <a:p>
                      <a:pPr algn="ctr" fontAlgn="ctr"/>
                      <a:r>
                        <a:rPr lang="en-US" altLang="ja-JP" sz="1500" b="1" i="0" u="none" strike="noStrike" dirty="0">
                          <a:solidFill>
                            <a:srgbClr val="000000"/>
                          </a:solidFill>
                          <a:effectLst/>
                          <a:latin typeface="游ゴシック" panose="020B0400000000000000" pitchFamily="50" charset="-128"/>
                          <a:ea typeface="游ゴシック" panose="020B0400000000000000" pitchFamily="50" charset="-128"/>
                        </a:rPr>
                        <a:t>0.1</a:t>
                      </a:r>
                    </a:p>
                  </a:txBody>
                  <a:tcPr marL="8654" marR="8654" marT="865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881555098"/>
                  </a:ext>
                </a:extLst>
              </a:tr>
            </a:tbl>
          </a:graphicData>
        </a:graphic>
      </p:graphicFrame>
      <p:sp>
        <p:nvSpPr>
          <p:cNvPr id="7" name="右矢印 6"/>
          <p:cNvSpPr/>
          <p:nvPr/>
        </p:nvSpPr>
        <p:spPr>
          <a:xfrm>
            <a:off x="2484309" y="1981711"/>
            <a:ext cx="1228437" cy="544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2484308" y="4212292"/>
            <a:ext cx="1228437" cy="544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5301400" y="4212291"/>
            <a:ext cx="1228437" cy="544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204364" y="1653848"/>
            <a:ext cx="2429164" cy="369332"/>
          </a:xfrm>
          <a:prstGeom prst="rect">
            <a:avLst/>
          </a:prstGeom>
          <a:noFill/>
        </p:spPr>
        <p:txBody>
          <a:bodyPr wrap="square" rtlCol="0">
            <a:spAutoFit/>
          </a:bodyPr>
          <a:lstStyle/>
          <a:p>
            <a:r>
              <a:rPr lang="ja-JP" altLang="en-US" b="1" dirty="0"/>
              <a:t>普通</a:t>
            </a:r>
            <a:r>
              <a:rPr lang="ja-JP" altLang="en-US" b="1" dirty="0" smtClean="0"/>
              <a:t>の並び替え</a:t>
            </a:r>
            <a:endParaRPr kumimoji="1" lang="ja-JP" altLang="en-US" b="1" dirty="0"/>
          </a:p>
        </p:txBody>
      </p:sp>
      <p:sp>
        <p:nvSpPr>
          <p:cNvPr id="11" name="テキスト ボックス 10"/>
          <p:cNvSpPr txBox="1"/>
          <p:nvPr/>
        </p:nvSpPr>
        <p:spPr>
          <a:xfrm>
            <a:off x="2451100" y="3849123"/>
            <a:ext cx="2429164" cy="369332"/>
          </a:xfrm>
          <a:prstGeom prst="rect">
            <a:avLst/>
          </a:prstGeom>
          <a:noFill/>
        </p:spPr>
        <p:txBody>
          <a:bodyPr wrap="square" rtlCol="0">
            <a:spAutoFit/>
          </a:bodyPr>
          <a:lstStyle/>
          <a:p>
            <a:r>
              <a:rPr kumimoji="1" lang="ja-JP" altLang="en-US" b="1" dirty="0" smtClean="0"/>
              <a:t>絶対値に変換</a:t>
            </a:r>
            <a:endParaRPr kumimoji="1" lang="ja-JP" altLang="en-US" b="1" dirty="0"/>
          </a:p>
        </p:txBody>
      </p:sp>
      <p:sp>
        <p:nvSpPr>
          <p:cNvPr id="12" name="テキスト ボックス 11"/>
          <p:cNvSpPr txBox="1"/>
          <p:nvPr/>
        </p:nvSpPr>
        <p:spPr>
          <a:xfrm>
            <a:off x="5315527" y="3849123"/>
            <a:ext cx="2429164" cy="369332"/>
          </a:xfrm>
          <a:prstGeom prst="rect">
            <a:avLst/>
          </a:prstGeom>
          <a:noFill/>
        </p:spPr>
        <p:txBody>
          <a:bodyPr wrap="square" rtlCol="0">
            <a:spAutoFit/>
          </a:bodyPr>
          <a:lstStyle/>
          <a:p>
            <a:r>
              <a:rPr lang="ja-JP" altLang="en-US" b="1" dirty="0" smtClean="0"/>
              <a:t>並び替え</a:t>
            </a:r>
            <a:endParaRPr kumimoji="1" lang="ja-JP" altLang="en-US" b="1" dirty="0"/>
          </a:p>
        </p:txBody>
      </p:sp>
      <p:sp>
        <p:nvSpPr>
          <p:cNvPr id="13" name="四角形吹き出し 12"/>
          <p:cNvSpPr/>
          <p:nvPr/>
        </p:nvSpPr>
        <p:spPr>
          <a:xfrm>
            <a:off x="5765339" y="1490518"/>
            <a:ext cx="2088885" cy="532662"/>
          </a:xfrm>
          <a:prstGeom prst="wedgeRectCallout">
            <a:avLst>
              <a:gd name="adj1" fmla="val -95618"/>
              <a:gd name="adj2" fmla="val 7041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関係性がない</a:t>
            </a:r>
            <a:endParaRPr kumimoji="1" lang="en-US" altLang="ja-JP" b="1" dirty="0" smtClean="0">
              <a:solidFill>
                <a:schemeClr val="tx1"/>
              </a:solidFill>
            </a:endParaRPr>
          </a:p>
        </p:txBody>
      </p:sp>
      <p:sp>
        <p:nvSpPr>
          <p:cNvPr id="14" name="四角形吹き出し 13"/>
          <p:cNvSpPr/>
          <p:nvPr/>
        </p:nvSpPr>
        <p:spPr>
          <a:xfrm>
            <a:off x="5765338" y="2505152"/>
            <a:ext cx="4450080" cy="532662"/>
          </a:xfrm>
          <a:prstGeom prst="wedgeRectCallout">
            <a:avLst>
              <a:gd name="adj1" fmla="val -68843"/>
              <a:gd name="adj2" fmla="val -241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むしろ右肩下がりの関係がとても強い</a:t>
            </a:r>
            <a:endParaRPr kumimoji="1" lang="en-US" altLang="ja-JP" b="1" dirty="0" smtClean="0">
              <a:solidFill>
                <a:schemeClr val="tx1"/>
              </a:solidFill>
            </a:endParaRPr>
          </a:p>
        </p:txBody>
      </p:sp>
      <p:sp>
        <p:nvSpPr>
          <p:cNvPr id="15" name="テキスト ボックス 14"/>
          <p:cNvSpPr txBox="1"/>
          <p:nvPr/>
        </p:nvSpPr>
        <p:spPr>
          <a:xfrm>
            <a:off x="6103933" y="5209873"/>
            <a:ext cx="4111485" cy="369332"/>
          </a:xfrm>
          <a:prstGeom prst="rect">
            <a:avLst/>
          </a:prstGeom>
          <a:noFill/>
        </p:spPr>
        <p:txBody>
          <a:bodyPr wrap="square" rtlCol="0">
            <a:spAutoFit/>
          </a:bodyPr>
          <a:lstStyle/>
          <a:p>
            <a:r>
              <a:rPr kumimoji="1" lang="ja-JP" altLang="en-US" b="1" dirty="0" smtClean="0"/>
              <a:t>関係性が大きい順に並ぶ</a:t>
            </a:r>
            <a:endParaRPr kumimoji="1" lang="ja-JP" altLang="en-US" b="1" dirty="0"/>
          </a:p>
        </p:txBody>
      </p:sp>
      <p:sp>
        <p:nvSpPr>
          <p:cNvPr id="16" name="ホームベース 15"/>
          <p:cNvSpPr/>
          <p:nvPr/>
        </p:nvSpPr>
        <p:spPr>
          <a:xfrm>
            <a:off x="431670" y="355304"/>
            <a:ext cx="6253802" cy="424874"/>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相関</a:t>
            </a:r>
            <a:r>
              <a:rPr lang="ja-JP" altLang="en-US" b="1"/>
              <a:t>係数</a:t>
            </a:r>
            <a:r>
              <a:rPr lang="ja-JP" altLang="en-US" b="1" smtClean="0"/>
              <a:t>を絶対値に変換して関係の強さ順に並べ替える</a:t>
            </a:r>
            <a:endParaRPr lang="en-US" altLang="ja-JP" b="1" smtClean="0"/>
          </a:p>
        </p:txBody>
      </p:sp>
      <p:sp>
        <p:nvSpPr>
          <p:cNvPr id="17" name="楕円 16"/>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P302</a:t>
            </a:r>
            <a:endParaRPr kumimoji="1" lang="ja-JP" altLang="en-US" b="1" dirty="0"/>
          </a:p>
        </p:txBody>
      </p:sp>
    </p:spTree>
    <p:extLst>
      <p:ext uri="{BB962C8B-B14F-4D97-AF65-F5344CB8AC3E}">
        <p14:creationId xmlns:p14="http://schemas.microsoft.com/office/powerpoint/2010/main" val="221678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2988016352"/>
              </p:ext>
            </p:extLst>
          </p:nvPr>
        </p:nvGraphicFramePr>
        <p:xfrm>
          <a:off x="1634836" y="1532466"/>
          <a:ext cx="8128000" cy="2966720"/>
        </p:xfrm>
        <a:graphic>
          <a:graphicData uri="http://schemas.openxmlformats.org/drawingml/2006/table">
            <a:tbl>
              <a:tblPr bandRow="1">
                <a:tableStyleId>{5C22544A-7EE6-4342-B048-85BDC9FD1C3A}</a:tableStyleId>
              </a:tblPr>
              <a:tblGrid>
                <a:gridCol w="951345">
                  <a:extLst>
                    <a:ext uri="{9D8B030D-6E8A-4147-A177-3AD203B41FA5}">
                      <a16:colId xmlns:a16="http://schemas.microsoft.com/office/drawing/2014/main" val="836521551"/>
                    </a:ext>
                  </a:extLst>
                </a:gridCol>
                <a:gridCol w="7176655">
                  <a:extLst>
                    <a:ext uri="{9D8B030D-6E8A-4147-A177-3AD203B41FA5}">
                      <a16:colId xmlns:a16="http://schemas.microsoft.com/office/drawing/2014/main" val="124472612"/>
                    </a:ext>
                  </a:extLst>
                </a:gridCol>
              </a:tblGrid>
              <a:tr h="370840">
                <a:tc gridSpan="2">
                  <a:txBody>
                    <a:bodyPr/>
                    <a:lstStyle/>
                    <a:p>
                      <a:pPr algn="ctr"/>
                      <a:r>
                        <a:rPr kumimoji="1" lang="en-US" altLang="ja-JP" b="1" dirty="0" smtClean="0"/>
                        <a:t>CONTENTS</a:t>
                      </a:r>
                    </a:p>
                  </a:txBody>
                  <a:tcPr>
                    <a:solidFill>
                      <a:schemeClr val="accent6">
                        <a:lumMod val="60000"/>
                        <a:lumOff val="40000"/>
                      </a:schemeClr>
                    </a:solidFill>
                  </a:tcPr>
                </a:tc>
                <a:tc hMerge="1">
                  <a:txBody>
                    <a:bodyPr/>
                    <a:lstStyle/>
                    <a:p>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1374198392"/>
                  </a:ext>
                </a:extLst>
              </a:tr>
              <a:tr h="370840">
                <a:tc>
                  <a:txBody>
                    <a:bodyPr/>
                    <a:lstStyle/>
                    <a:p>
                      <a:r>
                        <a:rPr kumimoji="1" lang="ja-JP" altLang="en-US" b="1" smtClean="0"/>
                        <a:t>８．１</a:t>
                      </a:r>
                      <a:endParaRPr kumimoji="1" lang="en-US" altLang="ja-JP" b="1" dirty="0" smtClean="0"/>
                    </a:p>
                  </a:txBody>
                  <a:tcPr>
                    <a:solidFill>
                      <a:schemeClr val="accent6">
                        <a:lumMod val="60000"/>
                        <a:lumOff val="40000"/>
                      </a:schemeClr>
                    </a:solidFill>
                  </a:tcPr>
                </a:tc>
                <a:tc>
                  <a:txBody>
                    <a:bodyPr/>
                    <a:lstStyle/>
                    <a:p>
                      <a:r>
                        <a:rPr kumimoji="1" lang="ja-JP" altLang="en-US" b="1" smtClean="0"/>
                        <a:t>住宅平均価格を予測する</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2370293211"/>
                  </a:ext>
                </a:extLst>
              </a:tr>
              <a:tr h="370840">
                <a:tc>
                  <a:txBody>
                    <a:bodyPr/>
                    <a:lstStyle/>
                    <a:p>
                      <a:r>
                        <a:rPr kumimoji="1" lang="ja-JP" altLang="en-US" b="1" dirty="0" smtClean="0"/>
                        <a:t>８</a:t>
                      </a:r>
                      <a:r>
                        <a:rPr kumimoji="1" lang="ja-JP" altLang="en-US" b="1" smtClean="0"/>
                        <a:t>．２</a:t>
                      </a:r>
                      <a:endParaRPr kumimoji="1" lang="ja-JP" altLang="en-US" b="1" dirty="0"/>
                    </a:p>
                  </a:txBody>
                  <a:tcPr>
                    <a:solidFill>
                      <a:schemeClr val="accent6">
                        <a:lumMod val="60000"/>
                        <a:lumOff val="40000"/>
                      </a:schemeClr>
                    </a:solidFill>
                  </a:tcPr>
                </a:tc>
                <a:tc>
                  <a:txBody>
                    <a:bodyPr/>
                    <a:lstStyle/>
                    <a:p>
                      <a:r>
                        <a:rPr kumimoji="1" lang="ja-JP" altLang="en-US" b="1" dirty="0" smtClean="0"/>
                        <a:t>データの前処理</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2948094578"/>
                  </a:ext>
                </a:extLst>
              </a:tr>
              <a:tr h="370840">
                <a:tc>
                  <a:txBody>
                    <a:bodyPr/>
                    <a:lstStyle/>
                    <a:p>
                      <a:r>
                        <a:rPr kumimoji="1" lang="ja-JP" altLang="en-US" b="1" dirty="0" smtClean="0"/>
                        <a:t>８</a:t>
                      </a:r>
                      <a:r>
                        <a:rPr kumimoji="1" lang="ja-JP" altLang="en-US" b="1" smtClean="0"/>
                        <a:t>．３</a:t>
                      </a:r>
                      <a:endParaRPr kumimoji="1" lang="ja-JP" altLang="en-US" b="1" dirty="0"/>
                    </a:p>
                  </a:txBody>
                  <a:tcPr>
                    <a:solidFill>
                      <a:schemeClr val="accent6">
                        <a:lumMod val="60000"/>
                        <a:lumOff val="40000"/>
                      </a:schemeClr>
                    </a:solidFill>
                  </a:tcPr>
                </a:tc>
                <a:tc>
                  <a:txBody>
                    <a:bodyPr/>
                    <a:lstStyle/>
                    <a:p>
                      <a:r>
                        <a:rPr kumimoji="1" lang="ja-JP" altLang="en-US" b="1" dirty="0" smtClean="0"/>
                        <a:t>モデルの作成と学習</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89316722"/>
                  </a:ext>
                </a:extLst>
              </a:tr>
              <a:tr h="370840">
                <a:tc>
                  <a:txBody>
                    <a:bodyPr/>
                    <a:lstStyle/>
                    <a:p>
                      <a:r>
                        <a:rPr kumimoji="1" lang="ja-JP" altLang="en-US" b="1" dirty="0" smtClean="0"/>
                        <a:t>８</a:t>
                      </a:r>
                      <a:r>
                        <a:rPr kumimoji="1" lang="ja-JP" altLang="en-US" b="1" smtClean="0"/>
                        <a:t>．４</a:t>
                      </a:r>
                      <a:endParaRPr kumimoji="1" lang="ja-JP" altLang="en-US" b="1" dirty="0"/>
                    </a:p>
                  </a:txBody>
                  <a:tcPr>
                    <a:solidFill>
                      <a:schemeClr val="accent6">
                        <a:lumMod val="60000"/>
                        <a:lumOff val="40000"/>
                      </a:schemeClr>
                    </a:solidFill>
                  </a:tcPr>
                </a:tc>
                <a:tc>
                  <a:txBody>
                    <a:bodyPr/>
                    <a:lstStyle/>
                    <a:p>
                      <a:r>
                        <a:rPr kumimoji="1" lang="ja-JP" altLang="en-US" b="1" dirty="0" smtClean="0"/>
                        <a:t>モデル</a:t>
                      </a:r>
                      <a:r>
                        <a:rPr kumimoji="1" lang="ja-JP" altLang="en-US" b="1" smtClean="0"/>
                        <a:t>の評価とチューニング</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1139163327"/>
                  </a:ext>
                </a:extLst>
              </a:tr>
              <a:tr h="370840">
                <a:tc>
                  <a:txBody>
                    <a:bodyPr/>
                    <a:lstStyle/>
                    <a:p>
                      <a:r>
                        <a:rPr kumimoji="1" lang="ja-JP" altLang="en-US" b="1" smtClean="0"/>
                        <a:t>８．５</a:t>
                      </a:r>
                      <a:endParaRPr kumimoji="1" lang="ja-JP" altLang="en-US" b="1" dirty="0"/>
                    </a:p>
                  </a:txBody>
                  <a:tcPr>
                    <a:solidFill>
                      <a:schemeClr val="accent6">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smtClean="0"/>
                        <a:t>第８章</a:t>
                      </a:r>
                      <a:r>
                        <a:rPr kumimoji="1" lang="ja-JP" altLang="en-US" b="1" dirty="0" smtClean="0"/>
                        <a:t>のまとめ</a:t>
                      </a:r>
                    </a:p>
                  </a:txBody>
                  <a:tcPr>
                    <a:solidFill>
                      <a:schemeClr val="accent6">
                        <a:lumMod val="20000"/>
                        <a:lumOff val="80000"/>
                      </a:schemeClr>
                    </a:solidFill>
                  </a:tcPr>
                </a:tc>
                <a:extLst>
                  <a:ext uri="{0D108BD9-81ED-4DB2-BD59-A6C34878D82A}">
                    <a16:rowId xmlns:a16="http://schemas.microsoft.com/office/drawing/2014/main" val="3459019219"/>
                  </a:ext>
                </a:extLst>
              </a:tr>
              <a:tr h="370840">
                <a:tc>
                  <a:txBody>
                    <a:bodyPr/>
                    <a:lstStyle/>
                    <a:p>
                      <a:r>
                        <a:rPr kumimoji="1" lang="ja-JP" altLang="en-US" b="1" smtClean="0"/>
                        <a:t>８．６</a:t>
                      </a:r>
                      <a:endParaRPr kumimoji="1" lang="ja-JP" altLang="en-US" b="1" dirty="0"/>
                    </a:p>
                  </a:txBody>
                  <a:tcPr>
                    <a:solidFill>
                      <a:schemeClr val="accent6">
                        <a:lumMod val="60000"/>
                        <a:lumOff val="40000"/>
                      </a:schemeClr>
                    </a:solidFill>
                  </a:tcPr>
                </a:tc>
                <a:tc>
                  <a:txBody>
                    <a:bodyPr/>
                    <a:lstStyle/>
                    <a:p>
                      <a:r>
                        <a:rPr kumimoji="1" lang="ja-JP" altLang="en-US" b="1" dirty="0" smtClean="0"/>
                        <a:t>練習問題</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1765227167"/>
                  </a:ext>
                </a:extLst>
              </a:tr>
              <a:tr h="370840">
                <a:tc>
                  <a:txBody>
                    <a:bodyPr/>
                    <a:lstStyle/>
                    <a:p>
                      <a:r>
                        <a:rPr kumimoji="1" lang="ja-JP" altLang="en-US" b="1" smtClean="0"/>
                        <a:t>８．７</a:t>
                      </a:r>
                      <a:endParaRPr kumimoji="1" lang="ja-JP" altLang="en-US" b="1" dirty="0"/>
                    </a:p>
                  </a:txBody>
                  <a:tcPr>
                    <a:solidFill>
                      <a:schemeClr val="accent6">
                        <a:lumMod val="60000"/>
                        <a:lumOff val="40000"/>
                      </a:schemeClr>
                    </a:solidFill>
                  </a:tcPr>
                </a:tc>
                <a:tc>
                  <a:txBody>
                    <a:bodyPr/>
                    <a:lstStyle/>
                    <a:p>
                      <a:r>
                        <a:rPr kumimoji="1" lang="ja-JP" altLang="en-US" b="1" dirty="0" smtClean="0"/>
                        <a:t>練習問題の解答</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2850611655"/>
                  </a:ext>
                </a:extLst>
              </a:tr>
            </a:tbl>
          </a:graphicData>
        </a:graphic>
      </p:graphicFrame>
      <p:sp>
        <p:nvSpPr>
          <p:cNvPr id="5" name="楕円 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P283</a:t>
            </a:r>
            <a:endParaRPr kumimoji="1" lang="ja-JP" altLang="en-US" b="1" dirty="0"/>
          </a:p>
        </p:txBody>
      </p:sp>
    </p:spTree>
    <p:extLst>
      <p:ext uri="{BB962C8B-B14F-4D97-AF65-F5344CB8AC3E}">
        <p14:creationId xmlns:p14="http://schemas.microsoft.com/office/powerpoint/2010/main" val="177073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539725" y="1141868"/>
            <a:ext cx="8465730" cy="646331"/>
          </a:xfrm>
          <a:prstGeom prst="rect">
            <a:avLst/>
          </a:prstGeom>
          <a:solidFill>
            <a:schemeClr val="accent4">
              <a:lumMod val="20000"/>
              <a:lumOff val="80000"/>
            </a:schemeClr>
          </a:solidFill>
        </p:spPr>
        <p:txBody>
          <a:bodyPr wrap="square">
            <a:spAutoFit/>
          </a:bodyPr>
          <a:lstStyle/>
          <a:p>
            <a:r>
              <a:rPr lang="en-US" altLang="ja-JP" b="1">
                <a:solidFill>
                  <a:srgbClr val="795E26"/>
                </a:solidFill>
                <a:latin typeface="Courier New" panose="02070309020205020404" pitchFamily="49" charset="0"/>
              </a:rPr>
              <a:t>print</a:t>
            </a:r>
            <a:r>
              <a:rPr lang="en-US" altLang="ja-JP" b="1">
                <a:solidFill>
                  <a:srgbClr val="000000"/>
                </a:solidFill>
                <a:latin typeface="Courier New" panose="02070309020205020404" pitchFamily="49" charset="0"/>
              </a:rPr>
              <a:t>(</a:t>
            </a:r>
            <a:r>
              <a:rPr lang="en-US" altLang="ja-JP" b="1">
                <a:solidFill>
                  <a:srgbClr val="795E26"/>
                </a:solidFill>
                <a:latin typeface="Courier New" panose="02070309020205020404" pitchFamily="49" charset="0"/>
              </a:rPr>
              <a:t>abs</a:t>
            </a:r>
            <a:r>
              <a:rPr lang="en-US" altLang="ja-JP" b="1">
                <a:solidFill>
                  <a:srgbClr val="000000"/>
                </a:solidFill>
                <a:latin typeface="Courier New" panose="02070309020205020404" pitchFamily="49" charset="0"/>
              </a:rPr>
              <a:t>(</a:t>
            </a:r>
            <a:r>
              <a:rPr lang="en-US" altLang="ja-JP" b="1">
                <a:solidFill>
                  <a:srgbClr val="09885A"/>
                </a:solidFill>
                <a:latin typeface="Courier New" panose="02070309020205020404" pitchFamily="49" charset="0"/>
              </a:rPr>
              <a:t>1</a:t>
            </a:r>
            <a:r>
              <a:rPr lang="en-US" altLang="ja-JP" b="1">
                <a:solidFill>
                  <a:srgbClr val="000000"/>
                </a:solidFill>
                <a:latin typeface="Courier New" panose="02070309020205020404" pitchFamily="49" charset="0"/>
              </a:rPr>
              <a:t>))   </a:t>
            </a:r>
            <a:r>
              <a:rPr lang="en-US" altLang="ja-JP" b="1">
                <a:solidFill>
                  <a:srgbClr val="008000"/>
                </a:solidFill>
                <a:latin typeface="Courier New" panose="02070309020205020404" pitchFamily="49" charset="0"/>
              </a:rPr>
              <a:t># 1</a:t>
            </a:r>
            <a:r>
              <a:rPr lang="ja-JP" altLang="en-US" b="1">
                <a:solidFill>
                  <a:srgbClr val="008000"/>
                </a:solidFill>
                <a:latin typeface="Courier New" panose="02070309020205020404" pitchFamily="49" charset="0"/>
              </a:rPr>
              <a:t>の絶対値を計算</a:t>
            </a:r>
            <a:endParaRPr lang="ja-JP" altLang="en-US" b="1">
              <a:solidFill>
                <a:srgbClr val="000000"/>
              </a:solidFill>
              <a:latin typeface="Courier New" panose="02070309020205020404" pitchFamily="49" charset="0"/>
            </a:endParaRPr>
          </a:p>
          <a:p>
            <a:r>
              <a:rPr lang="en-US" altLang="ja-JP" b="1">
                <a:solidFill>
                  <a:srgbClr val="795E26"/>
                </a:solidFill>
                <a:latin typeface="Courier New" panose="02070309020205020404" pitchFamily="49" charset="0"/>
              </a:rPr>
              <a:t>print</a:t>
            </a:r>
            <a:r>
              <a:rPr lang="en-US" altLang="ja-JP" b="1">
                <a:solidFill>
                  <a:srgbClr val="000000"/>
                </a:solidFill>
                <a:latin typeface="Courier New" panose="02070309020205020404" pitchFamily="49" charset="0"/>
              </a:rPr>
              <a:t>(</a:t>
            </a:r>
            <a:r>
              <a:rPr lang="en-US" altLang="ja-JP" b="1">
                <a:solidFill>
                  <a:srgbClr val="795E26"/>
                </a:solidFill>
                <a:latin typeface="Courier New" panose="02070309020205020404" pitchFamily="49" charset="0"/>
              </a:rPr>
              <a:t>abs</a:t>
            </a:r>
            <a:r>
              <a:rPr lang="en-US" altLang="ja-JP" b="1">
                <a:solidFill>
                  <a:srgbClr val="000000"/>
                </a:solidFill>
                <a:latin typeface="Courier New" panose="02070309020205020404" pitchFamily="49" charset="0"/>
              </a:rPr>
              <a:t>(</a:t>
            </a:r>
            <a:r>
              <a:rPr lang="en-US" altLang="ja-JP" b="1">
                <a:solidFill>
                  <a:srgbClr val="09885A"/>
                </a:solidFill>
                <a:latin typeface="Courier New" panose="02070309020205020404" pitchFamily="49" charset="0"/>
              </a:rPr>
              <a:t>-2</a:t>
            </a:r>
            <a:r>
              <a:rPr lang="en-US" altLang="ja-JP" b="1">
                <a:solidFill>
                  <a:srgbClr val="000000"/>
                </a:solidFill>
                <a:latin typeface="Courier New" panose="02070309020205020404" pitchFamily="49" charset="0"/>
              </a:rPr>
              <a:t>))  </a:t>
            </a:r>
            <a:r>
              <a:rPr lang="en-US" altLang="ja-JP" b="1">
                <a:solidFill>
                  <a:srgbClr val="008000"/>
                </a:solidFill>
                <a:latin typeface="Courier New" panose="02070309020205020404" pitchFamily="49" charset="0"/>
              </a:rPr>
              <a:t># -2</a:t>
            </a:r>
            <a:r>
              <a:rPr lang="ja-JP" altLang="en-US" b="1">
                <a:solidFill>
                  <a:srgbClr val="008000"/>
                </a:solidFill>
                <a:latin typeface="Courier New" panose="02070309020205020404" pitchFamily="49" charset="0"/>
              </a:rPr>
              <a:t>の絶対値を計算</a:t>
            </a:r>
            <a:endParaRPr lang="ja-JP" altLang="en-US" b="1">
              <a:solidFill>
                <a:srgbClr val="000000"/>
              </a:solidFill>
              <a:effectLst/>
              <a:latin typeface="Courier New" panose="02070309020205020404" pitchFamily="49" charset="0"/>
            </a:endParaRPr>
          </a:p>
        </p:txBody>
      </p:sp>
      <p:sp>
        <p:nvSpPr>
          <p:cNvPr id="4" name="正方形/長方形 3"/>
          <p:cNvSpPr/>
          <p:nvPr/>
        </p:nvSpPr>
        <p:spPr>
          <a:xfrm>
            <a:off x="539725" y="772536"/>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8-14</a:t>
            </a:r>
            <a:r>
              <a:rPr lang="ja-JP" altLang="en-US" b="1" dirty="0" smtClean="0">
                <a:solidFill>
                  <a:srgbClr val="000000"/>
                </a:solidFill>
                <a:latin typeface="Courier New" panose="02070309020205020404" pitchFamily="49" charset="0"/>
              </a:rPr>
              <a:t> </a:t>
            </a:r>
            <a:r>
              <a:rPr lang="en-US" altLang="ja-JP" b="1" dirty="0" smtClean="0">
                <a:solidFill>
                  <a:srgbClr val="000000"/>
                </a:solidFill>
                <a:latin typeface="Courier New" panose="02070309020205020404" pitchFamily="49" charset="0"/>
              </a:rPr>
              <a:t>abs</a:t>
            </a:r>
            <a:r>
              <a:rPr lang="ja-JP" altLang="en-US" b="1" dirty="0" smtClean="0">
                <a:solidFill>
                  <a:srgbClr val="000000"/>
                </a:solidFill>
                <a:latin typeface="Courier New" panose="02070309020205020404" pitchFamily="49" charset="0"/>
              </a:rPr>
              <a:t>関数で絶対値に変換</a:t>
            </a:r>
            <a:endParaRPr lang="en-US" altLang="ja-JP" b="1" dirty="0">
              <a:solidFill>
                <a:srgbClr val="000000"/>
              </a:solidFill>
              <a:latin typeface="Courier New" panose="02070309020205020404" pitchFamily="49" charset="0"/>
            </a:endParaRPr>
          </a:p>
        </p:txBody>
      </p:sp>
      <p:pic>
        <p:nvPicPr>
          <p:cNvPr id="5" name="図 4"/>
          <p:cNvPicPr>
            <a:picLocks noChangeAspect="1"/>
          </p:cNvPicPr>
          <p:nvPr/>
        </p:nvPicPr>
        <p:blipFill>
          <a:blip r:embed="rId2"/>
          <a:stretch>
            <a:fillRect/>
          </a:stretch>
        </p:blipFill>
        <p:spPr>
          <a:xfrm>
            <a:off x="2339950" y="1882527"/>
            <a:ext cx="600075" cy="762000"/>
          </a:xfrm>
          <a:prstGeom prst="rect">
            <a:avLst/>
          </a:prstGeom>
        </p:spPr>
      </p:pic>
      <p:sp>
        <p:nvSpPr>
          <p:cNvPr id="6" name="正方形/長方形 5"/>
          <p:cNvSpPr/>
          <p:nvPr/>
        </p:nvSpPr>
        <p:spPr>
          <a:xfrm>
            <a:off x="539725" y="3108188"/>
            <a:ext cx="8465730" cy="1200329"/>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se = pd.Series([</a:t>
            </a:r>
            <a:r>
              <a:rPr lang="en-US" altLang="ja-JP" b="1">
                <a:solidFill>
                  <a:srgbClr val="09885A"/>
                </a:solidFill>
                <a:latin typeface="Courier New" panose="02070309020205020404" pitchFamily="49" charset="0"/>
              </a:rPr>
              <a:t>1</a:t>
            </a:r>
            <a:r>
              <a:rPr lang="en-US" altLang="ja-JP" b="1">
                <a:solidFill>
                  <a:srgbClr val="000000"/>
                </a:solidFill>
                <a:latin typeface="Courier New" panose="02070309020205020404" pitchFamily="49" charset="0"/>
              </a:rPr>
              <a:t>, </a:t>
            </a:r>
            <a:r>
              <a:rPr lang="en-US" altLang="ja-JP" b="1">
                <a:solidFill>
                  <a:srgbClr val="09885A"/>
                </a:solidFill>
                <a:latin typeface="Courier New" panose="02070309020205020404" pitchFamily="49" charset="0"/>
              </a:rPr>
              <a:t>-2</a:t>
            </a:r>
            <a:r>
              <a:rPr lang="en-US" altLang="ja-JP" b="1">
                <a:solidFill>
                  <a:srgbClr val="000000"/>
                </a:solidFill>
                <a:latin typeface="Courier New" panose="02070309020205020404" pitchFamily="49" charset="0"/>
              </a:rPr>
              <a:t>, </a:t>
            </a:r>
            <a:r>
              <a:rPr lang="en-US" altLang="ja-JP" b="1">
                <a:solidFill>
                  <a:srgbClr val="09885A"/>
                </a:solidFill>
                <a:latin typeface="Courier New" panose="02070309020205020404" pitchFamily="49" charset="0"/>
              </a:rPr>
              <a:t>3</a:t>
            </a:r>
            <a:r>
              <a:rPr lang="en-US" altLang="ja-JP" b="1">
                <a:solidFill>
                  <a:srgbClr val="000000"/>
                </a:solidFill>
                <a:latin typeface="Courier New" panose="02070309020205020404" pitchFamily="49" charset="0"/>
              </a:rPr>
              <a:t>, </a:t>
            </a:r>
            <a:r>
              <a:rPr lang="en-US" altLang="ja-JP" b="1">
                <a:solidFill>
                  <a:srgbClr val="09885A"/>
                </a:solidFill>
                <a:latin typeface="Courier New" panose="02070309020205020404" pitchFamily="49" charset="0"/>
              </a:rPr>
              <a:t>-4</a:t>
            </a:r>
            <a:r>
              <a:rPr lang="en-US" altLang="ja-JP" b="1">
                <a:solidFill>
                  <a:srgbClr val="000000"/>
                </a:solidFill>
                <a:latin typeface="Courier New" panose="02070309020205020404" pitchFamily="49" charset="0"/>
              </a:rPr>
              <a:t>])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シリーズの作成</a:t>
            </a:r>
            <a:endParaRPr lang="ja-JP" altLang="en-US" b="1">
              <a:solidFill>
                <a:srgbClr val="000000"/>
              </a:solidFill>
              <a:latin typeface="Courier New" panose="02070309020205020404" pitchFamily="49" charset="0"/>
            </a:endParaRPr>
          </a:p>
          <a:p>
            <a:r>
              <a:rPr lang="ja-JP" altLang="en-US" b="1">
                <a:solidFill>
                  <a:srgbClr val="000000"/>
                </a:solidFill>
                <a:latin typeface="Courier New" panose="02070309020205020404" pitchFamily="49" charset="0"/>
              </a:rPr>
              <a:t/>
            </a:r>
            <a:br>
              <a:rPr lang="ja-JP" altLang="en-US" b="1">
                <a:solidFill>
                  <a:srgbClr val="000000"/>
                </a:solidFill>
                <a:latin typeface="Courier New" panose="02070309020205020404" pitchFamily="49" charset="0"/>
              </a:rPr>
            </a:br>
            <a:r>
              <a:rPr lang="en-US" altLang="ja-JP" b="1">
                <a:solidFill>
                  <a:srgbClr val="008000"/>
                </a:solidFill>
                <a:latin typeface="Courier New" panose="02070309020205020404" pitchFamily="49" charset="0"/>
              </a:rPr>
              <a:t># se</a:t>
            </a:r>
            <a:r>
              <a:rPr lang="ja-JP" altLang="en-US" b="1">
                <a:solidFill>
                  <a:srgbClr val="008000"/>
                </a:solidFill>
                <a:latin typeface="Courier New" panose="02070309020205020404" pitchFamily="49" charset="0"/>
              </a:rPr>
              <a:t>の各要素に</a:t>
            </a:r>
            <a:r>
              <a:rPr lang="en-US" altLang="ja-JP" b="1">
                <a:solidFill>
                  <a:srgbClr val="008000"/>
                </a:solidFill>
                <a:latin typeface="Courier New" panose="02070309020205020404" pitchFamily="49" charset="0"/>
              </a:rPr>
              <a:t>abs</a:t>
            </a:r>
            <a:r>
              <a:rPr lang="ja-JP" altLang="en-US" b="1">
                <a:solidFill>
                  <a:srgbClr val="008000"/>
                </a:solidFill>
                <a:latin typeface="Courier New" panose="02070309020205020404" pitchFamily="49" charset="0"/>
              </a:rPr>
              <a:t>関数を適応させた結果をシリーズ化</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se.</a:t>
            </a:r>
            <a:r>
              <a:rPr lang="en-US" altLang="ja-JP" b="1">
                <a:solidFill>
                  <a:srgbClr val="795E26"/>
                </a:solidFill>
                <a:latin typeface="Courier New" panose="02070309020205020404" pitchFamily="49" charset="0"/>
              </a:rPr>
              <a:t>map</a:t>
            </a:r>
            <a:r>
              <a:rPr lang="en-US" altLang="ja-JP" b="1">
                <a:solidFill>
                  <a:srgbClr val="000000"/>
                </a:solidFill>
                <a:latin typeface="Courier New" panose="02070309020205020404" pitchFamily="49" charset="0"/>
              </a:rPr>
              <a:t>(abs)</a:t>
            </a:r>
            <a:endParaRPr lang="en-US" altLang="ja-JP" b="1">
              <a:solidFill>
                <a:srgbClr val="000000"/>
              </a:solidFill>
              <a:effectLst/>
              <a:latin typeface="Courier New" panose="02070309020205020404" pitchFamily="49" charset="0"/>
            </a:endParaRPr>
          </a:p>
        </p:txBody>
      </p:sp>
      <p:sp>
        <p:nvSpPr>
          <p:cNvPr id="7" name="正方形/長方形 6"/>
          <p:cNvSpPr/>
          <p:nvPr/>
        </p:nvSpPr>
        <p:spPr>
          <a:xfrm>
            <a:off x="539725" y="2738856"/>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8-15</a:t>
            </a:r>
            <a:r>
              <a:rPr lang="ja-JP" altLang="en-US" b="1" dirty="0" smtClean="0">
                <a:solidFill>
                  <a:srgbClr val="000000"/>
                </a:solidFill>
                <a:latin typeface="Courier New" panose="02070309020205020404" pitchFamily="49" charset="0"/>
              </a:rPr>
              <a:t> </a:t>
            </a:r>
            <a:r>
              <a:rPr lang="en-US" altLang="ja-JP" b="1" dirty="0" smtClean="0">
                <a:solidFill>
                  <a:srgbClr val="000000"/>
                </a:solidFill>
                <a:latin typeface="Courier New" panose="02070309020205020404" pitchFamily="49" charset="0"/>
              </a:rPr>
              <a:t>map</a:t>
            </a:r>
            <a:r>
              <a:rPr lang="ja-JP" altLang="en-US" b="1" dirty="0" smtClean="0">
                <a:solidFill>
                  <a:srgbClr val="000000"/>
                </a:solidFill>
                <a:latin typeface="Courier New" panose="02070309020205020404" pitchFamily="49" charset="0"/>
              </a:rPr>
              <a:t>メソッドで要素に関数を適用する</a:t>
            </a:r>
            <a:endParaRPr lang="en-US" altLang="ja-JP" b="1" dirty="0">
              <a:solidFill>
                <a:srgbClr val="000000"/>
              </a:solidFill>
              <a:latin typeface="Courier New" panose="02070309020205020404" pitchFamily="49" charset="0"/>
            </a:endParaRPr>
          </a:p>
        </p:txBody>
      </p:sp>
      <p:pic>
        <p:nvPicPr>
          <p:cNvPr id="8" name="図 7"/>
          <p:cNvPicPr>
            <a:picLocks noChangeAspect="1"/>
          </p:cNvPicPr>
          <p:nvPr/>
        </p:nvPicPr>
        <p:blipFill>
          <a:blip r:embed="rId3"/>
          <a:stretch>
            <a:fillRect/>
          </a:stretch>
        </p:blipFill>
        <p:spPr>
          <a:xfrm>
            <a:off x="2203209" y="4453206"/>
            <a:ext cx="1800225" cy="1504950"/>
          </a:xfrm>
          <a:prstGeom prst="rect">
            <a:avLst/>
          </a:prstGeom>
        </p:spPr>
      </p:pic>
      <p:graphicFrame>
        <p:nvGraphicFramePr>
          <p:cNvPr id="10" name="表 9"/>
          <p:cNvGraphicFramePr>
            <a:graphicFrameLocks noGrp="1"/>
          </p:cNvGraphicFramePr>
          <p:nvPr>
            <p:extLst>
              <p:ext uri="{D42A27DB-BD31-4B8C-83A1-F6EECF244321}">
                <p14:modId xmlns:p14="http://schemas.microsoft.com/office/powerpoint/2010/main" val="938004918"/>
              </p:ext>
            </p:extLst>
          </p:nvPr>
        </p:nvGraphicFramePr>
        <p:xfrm>
          <a:off x="5660159" y="4677849"/>
          <a:ext cx="1440000" cy="1496630"/>
        </p:xfrm>
        <a:graphic>
          <a:graphicData uri="http://schemas.openxmlformats.org/drawingml/2006/table">
            <a:tbl>
              <a:tblPr/>
              <a:tblGrid>
                <a:gridCol w="1440000">
                  <a:extLst>
                    <a:ext uri="{9D8B030D-6E8A-4147-A177-3AD203B41FA5}">
                      <a16:colId xmlns:a16="http://schemas.microsoft.com/office/drawing/2014/main" val="325298761"/>
                    </a:ext>
                  </a:extLst>
                </a:gridCol>
              </a:tblGrid>
              <a:tr h="299326">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se</a:t>
                      </a:r>
                    </a:p>
                  </a:txBody>
                  <a:tcPr marL="8090" marR="8090" marT="809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1106155"/>
                  </a:ext>
                </a:extLst>
              </a:tr>
              <a:tr h="299326">
                <a:tc>
                  <a:txBody>
                    <a:bodyPr/>
                    <a:lstStyle/>
                    <a:p>
                      <a:pPr algn="ct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a:t>
                      </a:r>
                    </a:p>
                  </a:txBody>
                  <a:tcPr marL="8090" marR="8090" marT="80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3740506"/>
                  </a:ext>
                </a:extLst>
              </a:tr>
              <a:tr h="299326">
                <a:tc>
                  <a:txBody>
                    <a:bodyPr/>
                    <a:lstStyle/>
                    <a:p>
                      <a:pPr algn="ct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a:t>
                      </a:r>
                    </a:p>
                  </a:txBody>
                  <a:tcPr marL="8090" marR="8090" marT="80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7057830"/>
                  </a:ext>
                </a:extLst>
              </a:tr>
              <a:tr h="299326">
                <a:tc>
                  <a:txBody>
                    <a:bodyPr/>
                    <a:lstStyle/>
                    <a:p>
                      <a:pPr algn="ct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a:t>
                      </a:r>
                    </a:p>
                  </a:txBody>
                  <a:tcPr marL="8090" marR="8090" marT="80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1874095"/>
                  </a:ext>
                </a:extLst>
              </a:tr>
              <a:tr h="299326">
                <a:tc>
                  <a:txBody>
                    <a:bodyPr/>
                    <a:lstStyle/>
                    <a:p>
                      <a:pPr algn="ct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a:t>
                      </a:r>
                    </a:p>
                  </a:txBody>
                  <a:tcPr marL="8090" marR="8090" marT="80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669455"/>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302953714"/>
              </p:ext>
            </p:extLst>
          </p:nvPr>
        </p:nvGraphicFramePr>
        <p:xfrm>
          <a:off x="9292359" y="4928555"/>
          <a:ext cx="1224000" cy="1176320"/>
        </p:xfrm>
        <a:graphic>
          <a:graphicData uri="http://schemas.openxmlformats.org/drawingml/2006/table">
            <a:tbl>
              <a:tblPr/>
              <a:tblGrid>
                <a:gridCol w="1224000">
                  <a:extLst>
                    <a:ext uri="{9D8B030D-6E8A-4147-A177-3AD203B41FA5}">
                      <a16:colId xmlns:a16="http://schemas.microsoft.com/office/drawing/2014/main" val="2615705885"/>
                    </a:ext>
                  </a:extLst>
                </a:gridCol>
              </a:tblGrid>
              <a:tr h="294080">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abs(1)</a:t>
                      </a:r>
                    </a:p>
                  </a:txBody>
                  <a:tcPr marL="7947" marR="7947" marT="79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7815746"/>
                  </a:ext>
                </a:extLst>
              </a:tr>
              <a:tr h="294080">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abs(-2)</a:t>
                      </a:r>
                    </a:p>
                  </a:txBody>
                  <a:tcPr marL="7947" marR="7947" marT="79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2205553"/>
                  </a:ext>
                </a:extLst>
              </a:tr>
              <a:tr h="294080">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abs(3)</a:t>
                      </a:r>
                    </a:p>
                  </a:txBody>
                  <a:tcPr marL="7947" marR="7947" marT="79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822486"/>
                  </a:ext>
                </a:extLst>
              </a:tr>
              <a:tr h="294080">
                <a:tc>
                  <a:txBody>
                    <a:bodyPr/>
                    <a:lstStyle/>
                    <a:p>
                      <a:pPr algn="ctr" fontAlgn="ct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abs(-4)</a:t>
                      </a:r>
                    </a:p>
                  </a:txBody>
                  <a:tcPr marL="7947" marR="7947" marT="79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2869837"/>
                  </a:ext>
                </a:extLst>
              </a:tr>
            </a:tbl>
          </a:graphicData>
        </a:graphic>
      </p:graphicFrame>
      <p:sp>
        <p:nvSpPr>
          <p:cNvPr id="12" name="右矢印 11"/>
          <p:cNvSpPr/>
          <p:nvPr/>
        </p:nvSpPr>
        <p:spPr>
          <a:xfrm>
            <a:off x="7314186" y="5285806"/>
            <a:ext cx="1764146" cy="461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7217327" y="4966205"/>
            <a:ext cx="2075032" cy="369332"/>
          </a:xfrm>
          <a:prstGeom prst="rect">
            <a:avLst/>
          </a:prstGeom>
          <a:noFill/>
        </p:spPr>
        <p:txBody>
          <a:bodyPr wrap="square" rtlCol="0">
            <a:spAutoFit/>
          </a:bodyPr>
          <a:lstStyle/>
          <a:p>
            <a:r>
              <a:rPr kumimoji="1" lang="en-US" altLang="ja-JP" b="1" dirty="0" smtClean="0"/>
              <a:t>se . map( abs )</a:t>
            </a:r>
            <a:endParaRPr kumimoji="1" lang="ja-JP" altLang="en-US" b="1" dirty="0"/>
          </a:p>
        </p:txBody>
      </p:sp>
      <p:sp>
        <p:nvSpPr>
          <p:cNvPr id="14" name="ホームベース 13"/>
          <p:cNvSpPr/>
          <p:nvPr/>
        </p:nvSpPr>
        <p:spPr>
          <a:xfrm>
            <a:off x="431670" y="162996"/>
            <a:ext cx="5228490" cy="424874"/>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シリーズの各要素を絶対値に変換（</a:t>
            </a:r>
            <a:r>
              <a:rPr lang="en-US" altLang="ja-JP" b="1" smtClean="0"/>
              <a:t>map</a:t>
            </a:r>
            <a:r>
              <a:rPr lang="ja-JP" altLang="en-US" b="1" smtClean="0"/>
              <a:t>処理</a:t>
            </a:r>
            <a:r>
              <a:rPr lang="ja-JP" altLang="en-US" b="1"/>
              <a:t>）</a:t>
            </a:r>
            <a:endParaRPr lang="en-US" altLang="ja-JP" b="1" smtClean="0"/>
          </a:p>
        </p:txBody>
      </p:sp>
      <p:sp>
        <p:nvSpPr>
          <p:cNvPr id="15" name="正方形/長方形 14"/>
          <p:cNvSpPr/>
          <p:nvPr/>
        </p:nvSpPr>
        <p:spPr>
          <a:xfrm>
            <a:off x="539725" y="1894643"/>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6" name="正方形/長方形 15"/>
          <p:cNvSpPr/>
          <p:nvPr/>
        </p:nvSpPr>
        <p:spPr>
          <a:xfrm>
            <a:off x="539725" y="4474649"/>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7" name="楕円 16"/>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P302</a:t>
            </a:r>
            <a:endParaRPr kumimoji="1" lang="ja-JP" altLang="en-US" b="1" dirty="0"/>
          </a:p>
        </p:txBody>
      </p:sp>
    </p:spTree>
    <p:extLst>
      <p:ext uri="{BB962C8B-B14F-4D97-AF65-F5344CB8AC3E}">
        <p14:creationId xmlns:p14="http://schemas.microsoft.com/office/powerpoint/2010/main" val="2828158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07579" y="670412"/>
            <a:ext cx="7873214" cy="1785104"/>
          </a:xfrm>
          <a:prstGeom prst="rect">
            <a:avLst/>
          </a:prstGeom>
          <a:solidFill>
            <a:schemeClr val="accent4">
              <a:lumMod val="20000"/>
              <a:lumOff val="80000"/>
            </a:schemeClr>
          </a:solidFill>
        </p:spPr>
        <p:txBody>
          <a:bodyPr wrap="square" rtlCol="0">
            <a:spAutoFit/>
          </a:bodyPr>
          <a:lstStyle/>
          <a:p>
            <a:r>
              <a:rPr lang="ja-JP" altLang="en-US" sz="2000" b="1" dirty="0"/>
              <a:t>シリーズ</a:t>
            </a:r>
            <a:r>
              <a:rPr lang="ja-JP" altLang="en-US" sz="2000" b="1" dirty="0" smtClean="0"/>
              <a:t>の作成</a:t>
            </a:r>
            <a:endParaRPr kumimoji="1" lang="en-US" altLang="ja-JP" sz="2000" b="1" dirty="0" smtClean="0"/>
          </a:p>
          <a:p>
            <a:endParaRPr lang="en-US" altLang="ja-JP" dirty="0"/>
          </a:p>
          <a:p>
            <a:r>
              <a:rPr lang="en-US" altLang="ja-JP" b="1" dirty="0" err="1" smtClean="0">
                <a:solidFill>
                  <a:srgbClr val="0070C0"/>
                </a:solidFill>
              </a:rPr>
              <a:t>pd</a:t>
            </a:r>
            <a:r>
              <a:rPr lang="en-US" altLang="ja-JP" b="1" dirty="0" smtClean="0">
                <a:solidFill>
                  <a:srgbClr val="0070C0"/>
                </a:solidFill>
              </a:rPr>
              <a:t> . Series( </a:t>
            </a:r>
            <a:r>
              <a:rPr lang="ja-JP" altLang="en-US" b="1" dirty="0" smtClean="0">
                <a:solidFill>
                  <a:srgbClr val="0070C0"/>
                </a:solidFill>
              </a:rPr>
              <a:t>リスト</a:t>
            </a:r>
            <a:r>
              <a:rPr lang="en-US" altLang="ja-JP" b="1" dirty="0" smtClean="0">
                <a:solidFill>
                  <a:srgbClr val="0070C0"/>
                </a:solidFill>
              </a:rPr>
              <a:t>,  index = </a:t>
            </a:r>
            <a:r>
              <a:rPr lang="ja-JP" altLang="en-US" b="1" dirty="0">
                <a:solidFill>
                  <a:srgbClr val="0070C0"/>
                </a:solidFill>
              </a:rPr>
              <a:t>インデックス</a:t>
            </a:r>
            <a:r>
              <a:rPr lang="ja-JP" altLang="en-US" b="1" dirty="0" smtClean="0">
                <a:solidFill>
                  <a:srgbClr val="0070C0"/>
                </a:solidFill>
              </a:rPr>
              <a:t>のリスト </a:t>
            </a:r>
            <a:r>
              <a:rPr lang="en-US" altLang="ja-JP" b="1" dirty="0" smtClean="0">
                <a:solidFill>
                  <a:srgbClr val="0070C0"/>
                </a:solidFill>
              </a:rPr>
              <a:t>)</a:t>
            </a:r>
          </a:p>
          <a:p>
            <a:endParaRPr lang="en-US" altLang="ja-JP" b="1" dirty="0">
              <a:solidFill>
                <a:srgbClr val="0070C0"/>
              </a:solidFill>
            </a:endParaRPr>
          </a:p>
          <a:p>
            <a:r>
              <a:rPr lang="en-US" altLang="ja-JP" b="1" dirty="0" smtClean="0">
                <a:solidFill>
                  <a:srgbClr val="0070C0"/>
                </a:solidFill>
              </a:rPr>
              <a:t>※</a:t>
            </a:r>
            <a:r>
              <a:rPr lang="ja-JP" altLang="en-US" b="1" dirty="0">
                <a:solidFill>
                  <a:srgbClr val="0070C0"/>
                </a:solidFill>
              </a:rPr>
              <a:t> </a:t>
            </a:r>
            <a:r>
              <a:rPr lang="en-US" altLang="ja-JP" b="1" dirty="0" smtClean="0">
                <a:solidFill>
                  <a:srgbClr val="0070C0"/>
                </a:solidFill>
              </a:rPr>
              <a:t>index </a:t>
            </a:r>
            <a:r>
              <a:rPr lang="ja-JP" altLang="en-US" b="1" dirty="0" smtClean="0">
                <a:solidFill>
                  <a:srgbClr val="0070C0"/>
                </a:solidFill>
              </a:rPr>
              <a:t>の引数を指定しないと、デフォルトで、０から始まる整数がインデックスとなる。</a:t>
            </a:r>
            <a:endParaRPr lang="en-US" altLang="ja-JP" b="1" dirty="0" smtClean="0">
              <a:solidFill>
                <a:srgbClr val="0070C0"/>
              </a:solidFill>
            </a:endParaRPr>
          </a:p>
        </p:txBody>
      </p:sp>
      <p:sp>
        <p:nvSpPr>
          <p:cNvPr id="4" name="テキスト ボックス 3"/>
          <p:cNvSpPr txBox="1"/>
          <p:nvPr/>
        </p:nvSpPr>
        <p:spPr>
          <a:xfrm>
            <a:off x="807579" y="2910230"/>
            <a:ext cx="7873214" cy="2616101"/>
          </a:xfrm>
          <a:prstGeom prst="rect">
            <a:avLst/>
          </a:prstGeom>
          <a:solidFill>
            <a:schemeClr val="accent4">
              <a:lumMod val="20000"/>
              <a:lumOff val="80000"/>
            </a:schemeClr>
          </a:solidFill>
        </p:spPr>
        <p:txBody>
          <a:bodyPr wrap="square" rtlCol="0">
            <a:spAutoFit/>
          </a:bodyPr>
          <a:lstStyle/>
          <a:p>
            <a:r>
              <a:rPr lang="ja-JP" altLang="en-US" sz="2000" b="1" dirty="0" smtClean="0"/>
              <a:t>シリーズに関数を適用する</a:t>
            </a:r>
            <a:endParaRPr kumimoji="1" lang="en-US" altLang="ja-JP" sz="2000" b="1" dirty="0" smtClean="0"/>
          </a:p>
          <a:p>
            <a:endParaRPr lang="en-US" altLang="ja-JP" dirty="0"/>
          </a:p>
          <a:p>
            <a:r>
              <a:rPr lang="en-US" altLang="ja-JP" b="1" dirty="0" smtClean="0">
                <a:solidFill>
                  <a:srgbClr val="0070C0"/>
                </a:solidFill>
              </a:rPr>
              <a:t>se . map( </a:t>
            </a:r>
            <a:r>
              <a:rPr lang="ja-JP" altLang="en-US" b="1" dirty="0" smtClean="0">
                <a:solidFill>
                  <a:srgbClr val="0070C0"/>
                </a:solidFill>
              </a:rPr>
              <a:t>関数名 </a:t>
            </a:r>
            <a:r>
              <a:rPr lang="en-US" altLang="ja-JP" b="1" dirty="0" smtClean="0">
                <a:solidFill>
                  <a:srgbClr val="0070C0"/>
                </a:solidFill>
              </a:rPr>
              <a:t>)</a:t>
            </a:r>
          </a:p>
          <a:p>
            <a:endParaRPr lang="en-US" altLang="ja-JP" b="1" dirty="0">
              <a:solidFill>
                <a:srgbClr val="0070C0"/>
              </a:solidFill>
            </a:endParaRPr>
          </a:p>
          <a:p>
            <a:r>
              <a:rPr lang="en-US" altLang="ja-JP" b="1" dirty="0" smtClean="0">
                <a:solidFill>
                  <a:srgbClr val="0070C0"/>
                </a:solidFill>
              </a:rPr>
              <a:t>※</a:t>
            </a:r>
            <a:r>
              <a:rPr lang="ja-JP" altLang="en-US" b="1" dirty="0">
                <a:solidFill>
                  <a:srgbClr val="0070C0"/>
                </a:solidFill>
              </a:rPr>
              <a:t> </a:t>
            </a:r>
            <a:r>
              <a:rPr lang="en-US" altLang="ja-JP" b="1" dirty="0" smtClean="0">
                <a:solidFill>
                  <a:srgbClr val="0070C0"/>
                </a:solidFill>
              </a:rPr>
              <a:t>se </a:t>
            </a:r>
            <a:r>
              <a:rPr lang="ja-JP" altLang="en-US" b="1" dirty="0" smtClean="0">
                <a:solidFill>
                  <a:srgbClr val="0070C0"/>
                </a:solidFill>
              </a:rPr>
              <a:t>はシリーズの変数。</a:t>
            </a:r>
            <a:endParaRPr lang="en-US" altLang="ja-JP" b="1" dirty="0" smtClean="0">
              <a:solidFill>
                <a:srgbClr val="0070C0"/>
              </a:solidFill>
            </a:endParaRPr>
          </a:p>
          <a:p>
            <a:r>
              <a:rPr lang="en-US" altLang="ja-JP" b="1" dirty="0" smtClean="0">
                <a:solidFill>
                  <a:srgbClr val="0070C0"/>
                </a:solidFill>
              </a:rPr>
              <a:t>※ </a:t>
            </a:r>
            <a:r>
              <a:rPr lang="ja-JP" altLang="en-US" b="1" dirty="0" smtClean="0">
                <a:solidFill>
                  <a:srgbClr val="0070C0"/>
                </a:solidFill>
              </a:rPr>
              <a:t>シリーズの各要素を引数として関数を実行し、その各戻り値からなるシリーズを作成。</a:t>
            </a:r>
            <a:endParaRPr lang="en-US" altLang="ja-JP" b="1" dirty="0" smtClean="0">
              <a:solidFill>
                <a:srgbClr val="0070C0"/>
              </a:solidFill>
            </a:endParaRPr>
          </a:p>
          <a:p>
            <a:r>
              <a:rPr lang="en-US" altLang="ja-JP" b="1" dirty="0" smtClean="0">
                <a:solidFill>
                  <a:srgbClr val="0070C0"/>
                </a:solidFill>
              </a:rPr>
              <a:t>※ </a:t>
            </a:r>
            <a:r>
              <a:rPr lang="ja-JP" altLang="en-US" b="1" dirty="0" smtClean="0">
                <a:solidFill>
                  <a:srgbClr val="0070C0"/>
                </a:solidFill>
              </a:rPr>
              <a:t>引数にディクショナリを指定することも可能。その場合は、シリーズの要素をキーとしたディクショナリの値を返す。</a:t>
            </a:r>
            <a:endParaRPr lang="en-US" altLang="ja-JP" b="1" dirty="0" smtClean="0">
              <a:solidFill>
                <a:srgbClr val="0070C0"/>
              </a:solidFill>
            </a:endParaRPr>
          </a:p>
        </p:txBody>
      </p:sp>
      <p:sp>
        <p:nvSpPr>
          <p:cNvPr id="5" name="楕円 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P304</a:t>
            </a:r>
            <a:endParaRPr kumimoji="1" lang="ja-JP" altLang="en-US" b="1" dirty="0"/>
          </a:p>
        </p:txBody>
      </p:sp>
      <p:sp>
        <p:nvSpPr>
          <p:cNvPr id="2" name="正方形/長方形 1"/>
          <p:cNvSpPr/>
          <p:nvPr/>
        </p:nvSpPr>
        <p:spPr>
          <a:xfrm>
            <a:off x="807579" y="1224951"/>
            <a:ext cx="5748496" cy="414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07579" y="3447690"/>
            <a:ext cx="2444579" cy="414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76272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1141868"/>
            <a:ext cx="8465730" cy="646331"/>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abs_cor = train_cor.</a:t>
            </a:r>
            <a:r>
              <a:rPr lang="en-US" altLang="ja-JP" b="1">
                <a:solidFill>
                  <a:srgbClr val="795E26"/>
                </a:solidFill>
                <a:latin typeface="Courier New" panose="02070309020205020404" pitchFamily="49" charset="0"/>
              </a:rPr>
              <a:t>map</a:t>
            </a:r>
            <a:r>
              <a:rPr lang="en-US" altLang="ja-JP" b="1">
                <a:solidFill>
                  <a:srgbClr val="000000"/>
                </a:solidFill>
                <a:latin typeface="Courier New" panose="02070309020205020404" pitchFamily="49" charset="0"/>
              </a:rPr>
              <a:t>(abs)</a:t>
            </a:r>
          </a:p>
          <a:p>
            <a:r>
              <a:rPr lang="en-US" altLang="ja-JP" b="1">
                <a:solidFill>
                  <a:srgbClr val="000000"/>
                </a:solidFill>
                <a:latin typeface="Courier New" panose="02070309020205020404" pitchFamily="49" charset="0"/>
              </a:rPr>
              <a:t>abs_cor</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539725" y="772536"/>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8-16</a:t>
            </a:r>
            <a:r>
              <a:rPr lang="ja-JP" altLang="en-US" b="1" dirty="0" smtClean="0">
                <a:solidFill>
                  <a:srgbClr val="000000"/>
                </a:solidFill>
                <a:latin typeface="Courier New" panose="02070309020205020404" pitchFamily="49" charset="0"/>
              </a:rPr>
              <a:t> 相関行列の</a:t>
            </a:r>
            <a:r>
              <a:rPr lang="en-US" altLang="ja-JP" b="1" dirty="0" smtClean="0">
                <a:solidFill>
                  <a:srgbClr val="000000"/>
                </a:solidFill>
                <a:latin typeface="Courier New" panose="02070309020205020404" pitchFamily="49" charset="0"/>
              </a:rPr>
              <a:t>PRICE</a:t>
            </a:r>
            <a:r>
              <a:rPr lang="ja-JP" altLang="en-US" b="1" dirty="0" smtClean="0">
                <a:solidFill>
                  <a:srgbClr val="000000"/>
                </a:solidFill>
                <a:latin typeface="Courier New" panose="02070309020205020404" pitchFamily="49" charset="0"/>
              </a:rPr>
              <a:t>列との相関係数を絶対値に変換する</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1031431" y="2407487"/>
            <a:ext cx="4338288" cy="2526822"/>
          </a:xfrm>
          <a:prstGeom prst="rect">
            <a:avLst/>
          </a:prstGeom>
        </p:spPr>
      </p:pic>
      <p:sp>
        <p:nvSpPr>
          <p:cNvPr id="6" name="楕円 5"/>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P304</a:t>
            </a:r>
            <a:endParaRPr kumimoji="1" lang="ja-JP" altLang="en-US" b="1" dirty="0"/>
          </a:p>
        </p:txBody>
      </p:sp>
      <p:sp>
        <p:nvSpPr>
          <p:cNvPr id="7" name="正方形/長方形 6"/>
          <p:cNvSpPr/>
          <p:nvPr/>
        </p:nvSpPr>
        <p:spPr>
          <a:xfrm>
            <a:off x="539725" y="1894643"/>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1254899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1141868"/>
            <a:ext cx="8465730" cy="646331"/>
          </a:xfrm>
          <a:prstGeom prst="rect">
            <a:avLst/>
          </a:prstGeom>
          <a:solidFill>
            <a:schemeClr val="accent4">
              <a:lumMod val="20000"/>
              <a:lumOff val="80000"/>
            </a:schemeClr>
          </a:solidFill>
        </p:spPr>
        <p:txBody>
          <a:bodyPr wrap="square">
            <a:spAutoFit/>
          </a:bodyPr>
          <a:lstStyle/>
          <a:p>
            <a:r>
              <a:rPr lang="en-US" altLang="ja-JP" b="1" dirty="0">
                <a:solidFill>
                  <a:srgbClr val="008000"/>
                </a:solidFill>
                <a:latin typeface="Courier New" panose="02070309020205020404" pitchFamily="49" charset="0"/>
              </a:rPr>
              <a:t># </a:t>
            </a:r>
            <a:r>
              <a:rPr lang="ja-JP" altLang="en-US" b="1" dirty="0">
                <a:solidFill>
                  <a:srgbClr val="008000"/>
                </a:solidFill>
                <a:latin typeface="Courier New" panose="02070309020205020404" pitchFamily="49" charset="0"/>
              </a:rPr>
              <a:t>降順に並べ替える</a:t>
            </a:r>
            <a:endParaRPr lang="ja-JP" altLang="en-US" b="1" dirty="0">
              <a:solidFill>
                <a:srgbClr val="000000"/>
              </a:solidFill>
              <a:latin typeface="Courier New" panose="02070309020205020404" pitchFamily="49" charset="0"/>
            </a:endParaRPr>
          </a:p>
          <a:p>
            <a:r>
              <a:rPr lang="en-US" altLang="ja-JP" b="1" dirty="0" err="1">
                <a:solidFill>
                  <a:srgbClr val="000000"/>
                </a:solidFill>
                <a:latin typeface="Courier New" panose="02070309020205020404" pitchFamily="49" charset="0"/>
              </a:rPr>
              <a:t>abs_cor.sort_values</a:t>
            </a:r>
            <a:r>
              <a:rPr lang="en-US" altLang="ja-JP" b="1" dirty="0">
                <a:solidFill>
                  <a:srgbClr val="000000"/>
                </a:solidFill>
                <a:latin typeface="Courier New" panose="02070309020205020404" pitchFamily="49" charset="0"/>
              </a:rPr>
              <a:t>(ascending = </a:t>
            </a:r>
            <a:r>
              <a:rPr lang="en-US" altLang="ja-JP" b="1" dirty="0">
                <a:solidFill>
                  <a:srgbClr val="0000FF"/>
                </a:solidFill>
                <a:latin typeface="Courier New" panose="02070309020205020404" pitchFamily="49" charset="0"/>
              </a:rPr>
              <a:t>False</a:t>
            </a:r>
            <a:r>
              <a:rPr lang="en-US" altLang="ja-JP" b="1" dirty="0">
                <a:solidFill>
                  <a:srgbClr val="000000"/>
                </a:solidFill>
                <a:latin typeface="Courier New" panose="02070309020205020404" pitchFamily="49" charset="0"/>
              </a:rPr>
              <a:t>)</a:t>
            </a:r>
            <a:endParaRPr lang="en-US" altLang="ja-JP" b="1" dirty="0">
              <a:solidFill>
                <a:srgbClr val="000000"/>
              </a:solidFill>
              <a:effectLst/>
              <a:latin typeface="Courier New" panose="02070309020205020404" pitchFamily="49" charset="0"/>
            </a:endParaRPr>
          </a:p>
        </p:txBody>
      </p:sp>
      <p:sp>
        <p:nvSpPr>
          <p:cNvPr id="3" name="正方形/長方形 2"/>
          <p:cNvSpPr/>
          <p:nvPr/>
        </p:nvSpPr>
        <p:spPr>
          <a:xfrm>
            <a:off x="539725" y="772536"/>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8-17</a:t>
            </a:r>
            <a:r>
              <a:rPr lang="ja-JP" altLang="en-US" b="1" dirty="0" smtClean="0">
                <a:solidFill>
                  <a:srgbClr val="000000"/>
                </a:solidFill>
                <a:latin typeface="Courier New" panose="02070309020205020404" pitchFamily="49" charset="0"/>
              </a:rPr>
              <a:t> </a:t>
            </a:r>
            <a:r>
              <a:rPr lang="en-US" altLang="ja-JP" b="1" dirty="0" err="1" smtClean="0">
                <a:solidFill>
                  <a:srgbClr val="000000"/>
                </a:solidFill>
                <a:latin typeface="Courier New" panose="02070309020205020404" pitchFamily="49" charset="0"/>
              </a:rPr>
              <a:t>sort_values</a:t>
            </a:r>
            <a:r>
              <a:rPr lang="ja-JP" altLang="en-US" b="1" dirty="0" smtClean="0">
                <a:solidFill>
                  <a:srgbClr val="000000"/>
                </a:solidFill>
                <a:latin typeface="Courier New" panose="02070309020205020404" pitchFamily="49" charset="0"/>
              </a:rPr>
              <a:t>メソッドで要素を降順に並べ替える</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876155" y="2288481"/>
            <a:ext cx="4338258" cy="2662383"/>
          </a:xfrm>
          <a:prstGeom prst="rect">
            <a:avLst/>
          </a:prstGeom>
        </p:spPr>
      </p:pic>
      <p:sp>
        <p:nvSpPr>
          <p:cNvPr id="5" name="正方形/長方形 4"/>
          <p:cNvSpPr/>
          <p:nvPr/>
        </p:nvSpPr>
        <p:spPr>
          <a:xfrm>
            <a:off x="539725" y="1894643"/>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6" name="楕円 5"/>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P305</a:t>
            </a:r>
            <a:endParaRPr kumimoji="1" lang="ja-JP" altLang="en-US" b="1" dirty="0"/>
          </a:p>
        </p:txBody>
      </p:sp>
    </p:spTree>
    <p:extLst>
      <p:ext uri="{BB962C8B-B14F-4D97-AF65-F5344CB8AC3E}">
        <p14:creationId xmlns:p14="http://schemas.microsoft.com/office/powerpoint/2010/main" val="3666036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807579" y="670412"/>
            <a:ext cx="7873214" cy="2062103"/>
          </a:xfrm>
          <a:prstGeom prst="rect">
            <a:avLst/>
          </a:prstGeom>
          <a:solidFill>
            <a:schemeClr val="accent4">
              <a:lumMod val="20000"/>
              <a:lumOff val="80000"/>
            </a:schemeClr>
          </a:solidFill>
        </p:spPr>
        <p:txBody>
          <a:bodyPr wrap="square" rtlCol="0">
            <a:spAutoFit/>
          </a:bodyPr>
          <a:lstStyle/>
          <a:p>
            <a:r>
              <a:rPr lang="ja-JP" altLang="en-US" sz="2000" b="1" dirty="0"/>
              <a:t>シリーズ</a:t>
            </a:r>
            <a:r>
              <a:rPr lang="ja-JP" altLang="en-US" sz="2000" b="1" dirty="0" smtClean="0"/>
              <a:t>の要素を並べ替える</a:t>
            </a:r>
            <a:endParaRPr kumimoji="1" lang="en-US" altLang="ja-JP" sz="2000" b="1" dirty="0" smtClean="0"/>
          </a:p>
          <a:p>
            <a:endParaRPr lang="en-US" altLang="ja-JP" dirty="0"/>
          </a:p>
          <a:p>
            <a:r>
              <a:rPr lang="en-US" altLang="ja-JP" b="1" dirty="0" smtClean="0">
                <a:solidFill>
                  <a:srgbClr val="0070C0"/>
                </a:solidFill>
              </a:rPr>
              <a:t>se . </a:t>
            </a:r>
            <a:r>
              <a:rPr lang="en-US" altLang="ja-JP" b="1" dirty="0" err="1" smtClean="0">
                <a:solidFill>
                  <a:srgbClr val="0070C0"/>
                </a:solidFill>
              </a:rPr>
              <a:t>sort_values</a:t>
            </a:r>
            <a:r>
              <a:rPr lang="en-US" altLang="ja-JP" b="1" dirty="0" smtClean="0">
                <a:solidFill>
                  <a:srgbClr val="0070C0"/>
                </a:solidFill>
              </a:rPr>
              <a:t>( ascending = </a:t>
            </a:r>
            <a:r>
              <a:rPr lang="ja-JP" altLang="en-US" b="1" dirty="0" smtClean="0">
                <a:solidFill>
                  <a:srgbClr val="0070C0"/>
                </a:solidFill>
              </a:rPr>
              <a:t>●● </a:t>
            </a:r>
            <a:r>
              <a:rPr lang="en-US" altLang="ja-JP" b="1" dirty="0" smtClean="0">
                <a:solidFill>
                  <a:srgbClr val="0070C0"/>
                </a:solidFill>
              </a:rPr>
              <a:t>)</a:t>
            </a:r>
          </a:p>
          <a:p>
            <a:endParaRPr lang="en-US" altLang="ja-JP" b="1" dirty="0">
              <a:solidFill>
                <a:srgbClr val="0070C0"/>
              </a:solidFill>
            </a:endParaRPr>
          </a:p>
          <a:p>
            <a:r>
              <a:rPr lang="en-US" altLang="ja-JP" b="1" dirty="0" smtClean="0">
                <a:solidFill>
                  <a:srgbClr val="0070C0"/>
                </a:solidFill>
              </a:rPr>
              <a:t>※</a:t>
            </a:r>
            <a:r>
              <a:rPr lang="ja-JP" altLang="en-US" b="1" dirty="0">
                <a:solidFill>
                  <a:srgbClr val="0070C0"/>
                </a:solidFill>
              </a:rPr>
              <a:t> </a:t>
            </a:r>
            <a:r>
              <a:rPr lang="en-US" altLang="ja-JP" b="1" dirty="0" smtClean="0">
                <a:solidFill>
                  <a:srgbClr val="0070C0"/>
                </a:solidFill>
              </a:rPr>
              <a:t>se </a:t>
            </a:r>
            <a:r>
              <a:rPr lang="ja-JP" altLang="en-US" b="1" dirty="0" smtClean="0">
                <a:solidFill>
                  <a:srgbClr val="0070C0"/>
                </a:solidFill>
              </a:rPr>
              <a:t>はシリーズ変数。</a:t>
            </a:r>
            <a:endParaRPr lang="en-US" altLang="ja-JP" b="1" dirty="0" smtClean="0">
              <a:solidFill>
                <a:srgbClr val="0070C0"/>
              </a:solidFill>
            </a:endParaRPr>
          </a:p>
          <a:p>
            <a:r>
              <a:rPr lang="en-US" altLang="ja-JP" b="1" dirty="0" smtClean="0">
                <a:solidFill>
                  <a:srgbClr val="0070C0"/>
                </a:solidFill>
              </a:rPr>
              <a:t>※ ascending </a:t>
            </a:r>
            <a:r>
              <a:rPr lang="ja-JP" altLang="en-US" b="1" dirty="0" smtClean="0">
                <a:solidFill>
                  <a:srgbClr val="0070C0"/>
                </a:solidFill>
              </a:rPr>
              <a:t>には、昇順の場合</a:t>
            </a:r>
            <a:r>
              <a:rPr lang="en-US" altLang="ja-JP" b="1" dirty="0" smtClean="0">
                <a:solidFill>
                  <a:srgbClr val="0070C0"/>
                </a:solidFill>
              </a:rPr>
              <a:t>True</a:t>
            </a:r>
            <a:r>
              <a:rPr lang="ja-JP" altLang="en-US" b="1" dirty="0" err="1" smtClean="0">
                <a:solidFill>
                  <a:srgbClr val="0070C0"/>
                </a:solidFill>
              </a:rPr>
              <a:t>、</a:t>
            </a:r>
            <a:r>
              <a:rPr lang="ja-JP" altLang="en-US" b="1" dirty="0" smtClean="0">
                <a:solidFill>
                  <a:srgbClr val="0070C0"/>
                </a:solidFill>
              </a:rPr>
              <a:t>降順の場合は</a:t>
            </a:r>
            <a:r>
              <a:rPr lang="en-US" altLang="ja-JP" b="1" dirty="0" smtClean="0">
                <a:solidFill>
                  <a:srgbClr val="0070C0"/>
                </a:solidFill>
              </a:rPr>
              <a:t>False</a:t>
            </a:r>
            <a:r>
              <a:rPr lang="ja-JP" altLang="en-US" b="1" dirty="0" smtClean="0">
                <a:solidFill>
                  <a:srgbClr val="0070C0"/>
                </a:solidFill>
              </a:rPr>
              <a:t>を指定する（省略時</a:t>
            </a:r>
            <a:r>
              <a:rPr lang="en-US" altLang="ja-JP" b="1" dirty="0" smtClean="0">
                <a:solidFill>
                  <a:srgbClr val="0070C0"/>
                </a:solidFill>
              </a:rPr>
              <a:t>True</a:t>
            </a:r>
            <a:r>
              <a:rPr lang="ja-JP" altLang="en-US" b="1" dirty="0" smtClean="0">
                <a:solidFill>
                  <a:srgbClr val="0070C0"/>
                </a:solidFill>
              </a:rPr>
              <a:t>）。</a:t>
            </a:r>
            <a:endParaRPr lang="en-US" altLang="ja-JP" b="1" dirty="0" smtClean="0">
              <a:solidFill>
                <a:srgbClr val="0070C0"/>
              </a:solidFill>
            </a:endParaRPr>
          </a:p>
        </p:txBody>
      </p:sp>
      <p:sp>
        <p:nvSpPr>
          <p:cNvPr id="3" name="テキスト ボックス 2"/>
          <p:cNvSpPr txBox="1"/>
          <p:nvPr/>
        </p:nvSpPr>
        <p:spPr>
          <a:xfrm>
            <a:off x="807579" y="2895244"/>
            <a:ext cx="7873214" cy="2062103"/>
          </a:xfrm>
          <a:prstGeom prst="rect">
            <a:avLst/>
          </a:prstGeom>
          <a:solidFill>
            <a:schemeClr val="accent4">
              <a:lumMod val="20000"/>
              <a:lumOff val="80000"/>
            </a:schemeClr>
          </a:solidFill>
        </p:spPr>
        <p:txBody>
          <a:bodyPr wrap="square" rtlCol="0">
            <a:spAutoFit/>
          </a:bodyPr>
          <a:lstStyle/>
          <a:p>
            <a:r>
              <a:rPr lang="ja-JP" altLang="en-US" sz="2000" b="1" dirty="0"/>
              <a:t>データフレーム</a:t>
            </a:r>
            <a:r>
              <a:rPr lang="ja-JP" altLang="en-US" sz="2000" b="1" dirty="0" smtClean="0"/>
              <a:t>の行を並び替える</a:t>
            </a:r>
            <a:endParaRPr kumimoji="1" lang="en-US" altLang="ja-JP" sz="2000" b="1" dirty="0" smtClean="0"/>
          </a:p>
          <a:p>
            <a:endParaRPr lang="en-US" altLang="ja-JP" dirty="0"/>
          </a:p>
          <a:p>
            <a:r>
              <a:rPr lang="en-US" altLang="ja-JP" b="1" dirty="0" err="1" smtClean="0">
                <a:solidFill>
                  <a:srgbClr val="0070C0"/>
                </a:solidFill>
              </a:rPr>
              <a:t>df</a:t>
            </a:r>
            <a:r>
              <a:rPr lang="en-US" altLang="ja-JP" b="1" dirty="0" smtClean="0">
                <a:solidFill>
                  <a:srgbClr val="0070C0"/>
                </a:solidFill>
              </a:rPr>
              <a:t> . </a:t>
            </a:r>
            <a:r>
              <a:rPr lang="en-US" altLang="ja-JP" b="1" dirty="0" err="1" smtClean="0">
                <a:solidFill>
                  <a:srgbClr val="0070C0"/>
                </a:solidFill>
              </a:rPr>
              <a:t>sort_values</a:t>
            </a:r>
            <a:r>
              <a:rPr lang="en-US" altLang="ja-JP" b="1" dirty="0" smtClean="0">
                <a:solidFill>
                  <a:srgbClr val="0070C0"/>
                </a:solidFill>
              </a:rPr>
              <a:t>( by = </a:t>
            </a:r>
            <a:r>
              <a:rPr lang="ja-JP" altLang="en-US" b="1" dirty="0" smtClean="0">
                <a:solidFill>
                  <a:srgbClr val="0070C0"/>
                </a:solidFill>
              </a:rPr>
              <a:t>▲▲</a:t>
            </a:r>
            <a:r>
              <a:rPr lang="en-US" altLang="ja-JP" b="1" dirty="0" smtClean="0">
                <a:solidFill>
                  <a:srgbClr val="0070C0"/>
                </a:solidFill>
              </a:rPr>
              <a:t>,  ascending = </a:t>
            </a:r>
            <a:r>
              <a:rPr lang="ja-JP" altLang="en-US" b="1" dirty="0" smtClean="0">
                <a:solidFill>
                  <a:srgbClr val="0070C0"/>
                </a:solidFill>
              </a:rPr>
              <a:t>●● </a:t>
            </a:r>
            <a:r>
              <a:rPr lang="en-US" altLang="ja-JP" b="1" dirty="0" smtClean="0">
                <a:solidFill>
                  <a:srgbClr val="0070C0"/>
                </a:solidFill>
              </a:rPr>
              <a:t>)</a:t>
            </a:r>
          </a:p>
          <a:p>
            <a:endParaRPr lang="en-US" altLang="ja-JP" b="1" dirty="0">
              <a:solidFill>
                <a:srgbClr val="0070C0"/>
              </a:solidFill>
            </a:endParaRPr>
          </a:p>
          <a:p>
            <a:r>
              <a:rPr lang="en-US" altLang="ja-JP" b="1" dirty="0" smtClean="0">
                <a:solidFill>
                  <a:srgbClr val="0070C0"/>
                </a:solidFill>
              </a:rPr>
              <a:t>※</a:t>
            </a:r>
            <a:r>
              <a:rPr lang="ja-JP" altLang="en-US" b="1" dirty="0">
                <a:solidFill>
                  <a:srgbClr val="0070C0"/>
                </a:solidFill>
              </a:rPr>
              <a:t> </a:t>
            </a:r>
            <a:r>
              <a:rPr lang="en-US" altLang="ja-JP" b="1" dirty="0" smtClean="0">
                <a:solidFill>
                  <a:srgbClr val="0070C0"/>
                </a:solidFill>
              </a:rPr>
              <a:t>by </a:t>
            </a:r>
            <a:r>
              <a:rPr lang="ja-JP" altLang="en-US" b="1" dirty="0" err="1" smtClean="0">
                <a:solidFill>
                  <a:srgbClr val="0070C0"/>
                </a:solidFill>
              </a:rPr>
              <a:t>には</a:t>
            </a:r>
            <a:r>
              <a:rPr lang="ja-JP" altLang="en-US" b="1" dirty="0" smtClean="0">
                <a:solidFill>
                  <a:srgbClr val="0070C0"/>
                </a:solidFill>
              </a:rPr>
              <a:t>並べ替えの基準となる列を指定する。</a:t>
            </a:r>
            <a:endParaRPr lang="en-US" altLang="ja-JP" b="1" dirty="0" smtClean="0">
              <a:solidFill>
                <a:srgbClr val="0070C0"/>
              </a:solidFill>
            </a:endParaRPr>
          </a:p>
          <a:p>
            <a:r>
              <a:rPr lang="en-US" altLang="ja-JP" b="1" dirty="0" smtClean="0">
                <a:solidFill>
                  <a:srgbClr val="0070C0"/>
                </a:solidFill>
              </a:rPr>
              <a:t>※ ascending </a:t>
            </a:r>
            <a:r>
              <a:rPr lang="ja-JP" altLang="en-US" b="1" dirty="0" smtClean="0">
                <a:solidFill>
                  <a:srgbClr val="0070C0"/>
                </a:solidFill>
              </a:rPr>
              <a:t>には、昇順の場合</a:t>
            </a:r>
            <a:r>
              <a:rPr lang="en-US" altLang="ja-JP" b="1" dirty="0" smtClean="0">
                <a:solidFill>
                  <a:srgbClr val="0070C0"/>
                </a:solidFill>
              </a:rPr>
              <a:t>True</a:t>
            </a:r>
            <a:r>
              <a:rPr lang="ja-JP" altLang="en-US" b="1" dirty="0" err="1" smtClean="0">
                <a:solidFill>
                  <a:srgbClr val="0070C0"/>
                </a:solidFill>
              </a:rPr>
              <a:t>、</a:t>
            </a:r>
            <a:r>
              <a:rPr lang="ja-JP" altLang="en-US" b="1" dirty="0" smtClean="0">
                <a:solidFill>
                  <a:srgbClr val="0070C0"/>
                </a:solidFill>
              </a:rPr>
              <a:t>降順の場合は</a:t>
            </a:r>
            <a:r>
              <a:rPr lang="en-US" altLang="ja-JP" b="1" dirty="0" smtClean="0">
                <a:solidFill>
                  <a:srgbClr val="0070C0"/>
                </a:solidFill>
              </a:rPr>
              <a:t>False</a:t>
            </a:r>
            <a:r>
              <a:rPr lang="ja-JP" altLang="en-US" b="1" dirty="0" smtClean="0">
                <a:solidFill>
                  <a:srgbClr val="0070C0"/>
                </a:solidFill>
              </a:rPr>
              <a:t>を指定する（省略時</a:t>
            </a:r>
            <a:r>
              <a:rPr lang="en-US" altLang="ja-JP" b="1" dirty="0" smtClean="0">
                <a:solidFill>
                  <a:srgbClr val="0070C0"/>
                </a:solidFill>
              </a:rPr>
              <a:t>True</a:t>
            </a:r>
            <a:r>
              <a:rPr lang="ja-JP" altLang="en-US" b="1" dirty="0" smtClean="0">
                <a:solidFill>
                  <a:srgbClr val="0070C0"/>
                </a:solidFill>
              </a:rPr>
              <a:t>）。</a:t>
            </a:r>
            <a:endParaRPr lang="en-US" altLang="ja-JP" b="1" dirty="0" smtClean="0">
              <a:solidFill>
                <a:srgbClr val="0070C0"/>
              </a:solidFill>
            </a:endParaRPr>
          </a:p>
        </p:txBody>
      </p:sp>
      <p:sp>
        <p:nvSpPr>
          <p:cNvPr id="4" name="楕円 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P305</a:t>
            </a:r>
            <a:endParaRPr kumimoji="1" lang="ja-JP" altLang="en-US" b="1" dirty="0"/>
          </a:p>
        </p:txBody>
      </p:sp>
      <p:sp>
        <p:nvSpPr>
          <p:cNvPr id="5" name="正方形/長方形 4"/>
          <p:cNvSpPr/>
          <p:nvPr/>
        </p:nvSpPr>
        <p:spPr>
          <a:xfrm>
            <a:off x="807579" y="1224951"/>
            <a:ext cx="4256127" cy="414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07579" y="3433315"/>
            <a:ext cx="5334429" cy="414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ホームベース 6"/>
          <p:cNvSpPr/>
          <p:nvPr/>
        </p:nvSpPr>
        <p:spPr>
          <a:xfrm>
            <a:off x="793972" y="5469417"/>
            <a:ext cx="2501311" cy="870997"/>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データ分析</a:t>
            </a:r>
            <a:endParaRPr lang="en-US" altLang="ja-JP" b="1" smtClean="0"/>
          </a:p>
          <a:p>
            <a:pPr algn="ctr"/>
            <a:r>
              <a:rPr kumimoji="1" lang="ja-JP" altLang="en-US" b="1" smtClean="0"/>
              <a:t>の手順</a:t>
            </a:r>
            <a:endParaRPr kumimoji="1" lang="ja-JP" altLang="en-US" b="1" dirty="0"/>
          </a:p>
        </p:txBody>
      </p:sp>
      <p:sp>
        <p:nvSpPr>
          <p:cNvPr id="8" name="山形 7"/>
          <p:cNvSpPr/>
          <p:nvPr/>
        </p:nvSpPr>
        <p:spPr>
          <a:xfrm>
            <a:off x="3010258" y="5469416"/>
            <a:ext cx="3882241" cy="870997"/>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散布図やヒストグラムで</a:t>
            </a:r>
            <a:endParaRPr kumimoji="1" lang="en-US" altLang="ja-JP" b="1" smtClean="0">
              <a:solidFill>
                <a:schemeClr val="bg1"/>
              </a:solidFill>
            </a:endParaRPr>
          </a:p>
          <a:p>
            <a:pPr algn="ctr"/>
            <a:r>
              <a:rPr lang="ja-JP" altLang="en-US" b="1">
                <a:solidFill>
                  <a:schemeClr val="bg1"/>
                </a:solidFill>
              </a:rPr>
              <a:t>データ</a:t>
            </a:r>
            <a:r>
              <a:rPr lang="ja-JP" altLang="en-US" b="1" smtClean="0">
                <a:solidFill>
                  <a:schemeClr val="bg1"/>
                </a:solidFill>
              </a:rPr>
              <a:t>の傾向を可視化する</a:t>
            </a:r>
            <a:endParaRPr kumimoji="1" lang="ja-JP" altLang="en-US" b="1" dirty="0">
              <a:solidFill>
                <a:schemeClr val="bg1"/>
              </a:solidFill>
            </a:endParaRPr>
          </a:p>
        </p:txBody>
      </p:sp>
      <p:sp>
        <p:nvSpPr>
          <p:cNvPr id="10" name="山形 9"/>
          <p:cNvSpPr/>
          <p:nvPr/>
        </p:nvSpPr>
        <p:spPr>
          <a:xfrm>
            <a:off x="6619039" y="5469415"/>
            <a:ext cx="4381115" cy="870997"/>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より厳密に比較したいときは</a:t>
            </a:r>
            <a:endParaRPr kumimoji="1" lang="en-US" altLang="ja-JP" b="1" smtClean="0">
              <a:solidFill>
                <a:schemeClr val="bg1"/>
              </a:solidFill>
            </a:endParaRPr>
          </a:p>
          <a:p>
            <a:pPr algn="ctr"/>
            <a:r>
              <a:rPr lang="ja-JP" altLang="en-US" b="1">
                <a:solidFill>
                  <a:schemeClr val="bg1"/>
                </a:solidFill>
              </a:rPr>
              <a:t>平均値</a:t>
            </a:r>
            <a:r>
              <a:rPr lang="ja-JP" altLang="en-US" b="1" smtClean="0">
                <a:solidFill>
                  <a:schemeClr val="bg1"/>
                </a:solidFill>
              </a:rPr>
              <a:t>や相関係数などの数値的な指標を利用する</a:t>
            </a:r>
            <a:endParaRPr kumimoji="1" lang="ja-JP" altLang="en-US" b="1" dirty="0">
              <a:solidFill>
                <a:schemeClr val="bg1"/>
              </a:solidFill>
            </a:endParaRPr>
          </a:p>
        </p:txBody>
      </p:sp>
    </p:spTree>
    <p:extLst>
      <p:ext uri="{BB962C8B-B14F-4D97-AF65-F5344CB8AC3E}">
        <p14:creationId xmlns:p14="http://schemas.microsoft.com/office/powerpoint/2010/main" val="3480462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1814726"/>
            <a:ext cx="8465730" cy="2031325"/>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col =[</a:t>
            </a:r>
            <a:r>
              <a:rPr lang="en-US" altLang="ja-JP" b="1">
                <a:solidFill>
                  <a:srgbClr val="A31515"/>
                </a:solidFill>
                <a:latin typeface="Courier New" panose="02070309020205020404" pitchFamily="49" charset="0"/>
              </a:rPr>
              <a:t>'RM'</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'LSTAT'</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'PTRATIO'</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x = train_val4[col]</a:t>
            </a:r>
          </a:p>
          <a:p>
            <a:r>
              <a:rPr lang="en-US" altLang="ja-JP" b="1">
                <a:solidFill>
                  <a:srgbClr val="000000"/>
                </a:solidFill>
                <a:latin typeface="Courier New" panose="02070309020205020404" pitchFamily="49" charset="0"/>
              </a:rPr>
              <a:t>t = train_val4[[</a:t>
            </a:r>
            <a:r>
              <a:rPr lang="en-US" altLang="ja-JP" b="1">
                <a:solidFill>
                  <a:srgbClr val="A31515"/>
                </a:solidFill>
                <a:latin typeface="Courier New" panose="02070309020205020404" pitchFamily="49" charset="0"/>
              </a:rPr>
              <a:t>'PRICE'</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
            </a:r>
            <a:br>
              <a:rPr lang="en-US" altLang="ja-JP" b="1">
                <a:solidFill>
                  <a:srgbClr val="000000"/>
                </a:solidFill>
                <a:latin typeface="Courier New" panose="02070309020205020404" pitchFamily="49" charset="0"/>
              </a:rPr>
            </a:br>
            <a:r>
              <a:rPr lang="en-US" altLang="ja-JP" b="1">
                <a:solidFill>
                  <a:srgbClr val="008000"/>
                </a:solidFill>
                <a:latin typeface="Courier New" panose="02070309020205020404" pitchFamily="49" charset="0"/>
              </a:rPr>
              <a:t>#</a:t>
            </a:r>
            <a:r>
              <a:rPr lang="ja-JP" altLang="en-US" b="1">
                <a:solidFill>
                  <a:srgbClr val="008000"/>
                </a:solidFill>
                <a:latin typeface="Courier New" panose="02070309020205020404" pitchFamily="49" charset="0"/>
              </a:rPr>
              <a:t>訓練データと検証データに分割</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x_train, x_val, y_train, y_val = train_test_split(x, t,</a:t>
            </a:r>
          </a:p>
          <a:p>
            <a:r>
              <a:rPr lang="en-US" altLang="ja-JP" b="1">
                <a:solidFill>
                  <a:srgbClr val="000000"/>
                </a:solidFill>
                <a:latin typeface="Courier New" panose="02070309020205020404" pitchFamily="49" charset="0"/>
              </a:rPr>
              <a:t>    test_size = </a:t>
            </a:r>
            <a:r>
              <a:rPr lang="en-US" altLang="ja-JP" b="1">
                <a:solidFill>
                  <a:srgbClr val="09885A"/>
                </a:solidFill>
                <a:latin typeface="Courier New" panose="02070309020205020404" pitchFamily="49" charset="0"/>
              </a:rPr>
              <a:t>0.2</a:t>
            </a:r>
            <a:r>
              <a:rPr lang="en-US" altLang="ja-JP" b="1">
                <a:solidFill>
                  <a:srgbClr val="000000"/>
                </a:solidFill>
                <a:latin typeface="Courier New" panose="02070309020205020404" pitchFamily="49" charset="0"/>
              </a:rPr>
              <a:t>, random_state = </a:t>
            </a:r>
            <a:r>
              <a:rPr lang="en-US" altLang="ja-JP" b="1">
                <a:solidFill>
                  <a:srgbClr val="09885A"/>
                </a:solidFill>
                <a:latin typeface="Courier New" panose="02070309020205020404" pitchFamily="49" charset="0"/>
              </a:rPr>
              <a:t>0</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539725" y="1445394"/>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8-18</a:t>
            </a:r>
            <a:r>
              <a:rPr lang="ja-JP" altLang="en-US" b="1" dirty="0" smtClean="0">
                <a:solidFill>
                  <a:srgbClr val="000000"/>
                </a:solidFill>
                <a:latin typeface="Courier New" panose="02070309020205020404" pitchFamily="49" charset="0"/>
              </a:rPr>
              <a:t> 訓練データと検証データに分割する</a:t>
            </a:r>
            <a:endParaRPr lang="en-US" altLang="ja-JP" b="1" dirty="0">
              <a:solidFill>
                <a:srgbClr val="000000"/>
              </a:solidFill>
              <a:latin typeface="Courier New" panose="02070309020205020404" pitchFamily="49" charset="0"/>
            </a:endParaRPr>
          </a:p>
        </p:txBody>
      </p:sp>
      <p:sp>
        <p:nvSpPr>
          <p:cNvPr id="4" name="四角形吹き出し 3"/>
          <p:cNvSpPr/>
          <p:nvPr/>
        </p:nvSpPr>
        <p:spPr>
          <a:xfrm>
            <a:off x="4772590" y="2564057"/>
            <a:ext cx="2088885" cy="532662"/>
          </a:xfrm>
          <a:prstGeom prst="wedgeRectCallout">
            <a:avLst>
              <a:gd name="adj1" fmla="val -97829"/>
              <a:gd name="adj2" fmla="val -4750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リストで指定</a:t>
            </a:r>
            <a:endParaRPr kumimoji="1" lang="en-US" altLang="ja-JP" b="1" dirty="0" smtClean="0">
              <a:solidFill>
                <a:schemeClr val="tx1"/>
              </a:solidFill>
            </a:endParaRPr>
          </a:p>
        </p:txBody>
      </p:sp>
      <p:sp>
        <p:nvSpPr>
          <p:cNvPr id="5" name="ホームベース 4"/>
          <p:cNvSpPr/>
          <p:nvPr/>
        </p:nvSpPr>
        <p:spPr>
          <a:xfrm>
            <a:off x="397164" y="209133"/>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８．２．</a:t>
            </a:r>
            <a:r>
              <a:rPr lang="ja-JP" altLang="en-US" b="1"/>
              <a:t>７</a:t>
            </a:r>
            <a:endParaRPr kumimoji="1" lang="ja-JP" altLang="en-US" b="1" dirty="0"/>
          </a:p>
        </p:txBody>
      </p:sp>
      <p:sp>
        <p:nvSpPr>
          <p:cNvPr id="6" name="山形 5"/>
          <p:cNvSpPr/>
          <p:nvPr/>
        </p:nvSpPr>
        <p:spPr>
          <a:xfrm>
            <a:off x="1736431" y="209133"/>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訓練データと検証データの分割</a:t>
            </a:r>
            <a:endParaRPr kumimoji="1" lang="ja-JP" altLang="en-US" b="1" dirty="0">
              <a:solidFill>
                <a:schemeClr val="bg1"/>
              </a:solidFill>
            </a:endParaRPr>
          </a:p>
        </p:txBody>
      </p:sp>
      <p:sp>
        <p:nvSpPr>
          <p:cNvPr id="7" name="山形 6"/>
          <p:cNvSpPr/>
          <p:nvPr/>
        </p:nvSpPr>
        <p:spPr>
          <a:xfrm>
            <a:off x="6329518" y="209133"/>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P306</a:t>
            </a:r>
            <a:r>
              <a:rPr lang="ja-JP" altLang="en-US" b="1" smtClean="0">
                <a:solidFill>
                  <a:schemeClr val="bg1"/>
                </a:solidFill>
              </a:rPr>
              <a:t>～</a:t>
            </a:r>
            <a:r>
              <a:rPr lang="en-US" altLang="ja-JP" b="1" smtClean="0">
                <a:solidFill>
                  <a:schemeClr val="bg1"/>
                </a:solidFill>
              </a:rPr>
              <a:t>P307</a:t>
            </a:r>
            <a:endParaRPr lang="ja-JP" altLang="en-US" b="1" dirty="0">
              <a:solidFill>
                <a:schemeClr val="bg1"/>
              </a:solidFill>
            </a:endParaRPr>
          </a:p>
        </p:txBody>
      </p:sp>
      <p:sp>
        <p:nvSpPr>
          <p:cNvPr id="8" name="楕円 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P306</a:t>
            </a:r>
            <a:endParaRPr kumimoji="1" lang="ja-JP" altLang="en-US" b="1" dirty="0"/>
          </a:p>
        </p:txBody>
      </p:sp>
    </p:spTree>
    <p:extLst>
      <p:ext uri="{BB962C8B-B14F-4D97-AF65-F5344CB8AC3E}">
        <p14:creationId xmlns:p14="http://schemas.microsoft.com/office/powerpoint/2010/main" val="3573593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97164" y="209133"/>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８．２．</a:t>
            </a:r>
            <a:r>
              <a:rPr lang="en-US" altLang="ja-JP" b="1" smtClean="0"/>
              <a:t>8</a:t>
            </a:r>
            <a:endParaRPr kumimoji="1" lang="ja-JP" altLang="en-US" b="1" dirty="0"/>
          </a:p>
        </p:txBody>
      </p:sp>
      <p:sp>
        <p:nvSpPr>
          <p:cNvPr id="3" name="山形 2"/>
          <p:cNvSpPr/>
          <p:nvPr/>
        </p:nvSpPr>
        <p:spPr>
          <a:xfrm>
            <a:off x="1736431" y="209133"/>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データ</a:t>
            </a:r>
            <a:r>
              <a:rPr lang="ja-JP" altLang="en-US" b="1" smtClean="0">
                <a:solidFill>
                  <a:schemeClr val="bg1"/>
                </a:solidFill>
              </a:rPr>
              <a:t>の標準化</a:t>
            </a:r>
            <a:endParaRPr kumimoji="1" lang="ja-JP" altLang="en-US" b="1" dirty="0">
              <a:solidFill>
                <a:schemeClr val="bg1"/>
              </a:solidFill>
            </a:endParaRPr>
          </a:p>
        </p:txBody>
      </p:sp>
      <p:sp>
        <p:nvSpPr>
          <p:cNvPr id="4" name="山形 3"/>
          <p:cNvSpPr/>
          <p:nvPr/>
        </p:nvSpPr>
        <p:spPr>
          <a:xfrm>
            <a:off x="6329518" y="209133"/>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P307</a:t>
            </a:r>
            <a:r>
              <a:rPr lang="ja-JP" altLang="en-US" b="1" smtClean="0">
                <a:solidFill>
                  <a:schemeClr val="bg1"/>
                </a:solidFill>
              </a:rPr>
              <a:t>～</a:t>
            </a:r>
            <a:r>
              <a:rPr lang="en-US" altLang="ja-JP" b="1" smtClean="0">
                <a:solidFill>
                  <a:schemeClr val="bg1"/>
                </a:solidFill>
              </a:rPr>
              <a:t>P313</a:t>
            </a:r>
            <a:endParaRPr lang="ja-JP" altLang="en-US" b="1" dirty="0">
              <a:solidFill>
                <a:schemeClr val="bg1"/>
              </a:solidFill>
            </a:endParaRPr>
          </a:p>
        </p:txBody>
      </p:sp>
      <p:sp>
        <p:nvSpPr>
          <p:cNvPr id="5" name="テキスト ボックス 4"/>
          <p:cNvSpPr txBox="1"/>
          <p:nvPr/>
        </p:nvSpPr>
        <p:spPr>
          <a:xfrm>
            <a:off x="862642" y="1259457"/>
            <a:ext cx="9083615" cy="646331"/>
          </a:xfrm>
          <a:prstGeom prst="rect">
            <a:avLst/>
          </a:prstGeom>
          <a:solidFill>
            <a:schemeClr val="accent6">
              <a:lumMod val="40000"/>
              <a:lumOff val="60000"/>
            </a:schemeClr>
          </a:solidFill>
        </p:spPr>
        <p:txBody>
          <a:bodyPr wrap="square" rtlCol="0">
            <a:spAutoFit/>
          </a:bodyPr>
          <a:lstStyle/>
          <a:p>
            <a:r>
              <a:rPr kumimoji="1" lang="ja-JP" altLang="en-US" b="1" smtClean="0"/>
              <a:t>（興行収入）＝</a:t>
            </a:r>
            <a:endParaRPr kumimoji="1" lang="en-US" altLang="ja-JP" b="1" smtClean="0"/>
          </a:p>
          <a:p>
            <a:r>
              <a:rPr lang="ja-JP" altLang="en-US" b="1"/>
              <a:t>　</a:t>
            </a:r>
            <a:r>
              <a:rPr lang="ja-JP" altLang="en-US" b="1" smtClean="0"/>
              <a:t>　１０ｘ（ＳＮＳ３の投稿数）＋１００ｘ（主演俳優の前年の映画出演数）＋１０</a:t>
            </a:r>
            <a:endParaRPr kumimoji="1" lang="ja-JP" altLang="en-US" b="1"/>
          </a:p>
        </p:txBody>
      </p:sp>
      <p:sp>
        <p:nvSpPr>
          <p:cNvPr id="6" name="テキスト ボックス 5"/>
          <p:cNvSpPr txBox="1"/>
          <p:nvPr/>
        </p:nvSpPr>
        <p:spPr>
          <a:xfrm>
            <a:off x="862642" y="2311879"/>
            <a:ext cx="3191773" cy="646331"/>
          </a:xfrm>
          <a:prstGeom prst="rect">
            <a:avLst/>
          </a:prstGeom>
          <a:solidFill>
            <a:schemeClr val="accent2">
              <a:lumMod val="60000"/>
              <a:lumOff val="40000"/>
            </a:schemeClr>
          </a:solidFill>
        </p:spPr>
        <p:txBody>
          <a:bodyPr wrap="square" rtlCol="0">
            <a:spAutoFit/>
          </a:bodyPr>
          <a:lstStyle/>
          <a:p>
            <a:r>
              <a:rPr kumimoji="1" lang="en-US" altLang="ja-JP" b="1" smtClean="0"/>
              <a:t>SNS</a:t>
            </a:r>
            <a:r>
              <a:rPr kumimoji="1" lang="ja-JP" altLang="en-US" b="1" smtClean="0"/>
              <a:t>３の投稿数が１増えると</a:t>
            </a:r>
            <a:endParaRPr kumimoji="1" lang="en-US" altLang="ja-JP" b="1" smtClean="0"/>
          </a:p>
          <a:p>
            <a:r>
              <a:rPr lang="ja-JP" altLang="en-US" b="1"/>
              <a:t>興行収入</a:t>
            </a:r>
            <a:r>
              <a:rPr lang="ja-JP" altLang="en-US" b="1" smtClean="0"/>
              <a:t>は１０増える</a:t>
            </a:r>
            <a:endParaRPr kumimoji="1" lang="ja-JP" altLang="en-US" b="1"/>
          </a:p>
        </p:txBody>
      </p:sp>
      <p:sp>
        <p:nvSpPr>
          <p:cNvPr id="7" name="テキスト ボックス 6"/>
          <p:cNvSpPr txBox="1"/>
          <p:nvPr/>
        </p:nvSpPr>
        <p:spPr>
          <a:xfrm>
            <a:off x="4642750" y="2311879"/>
            <a:ext cx="4592127" cy="646331"/>
          </a:xfrm>
          <a:prstGeom prst="rect">
            <a:avLst/>
          </a:prstGeom>
          <a:solidFill>
            <a:schemeClr val="accent2">
              <a:lumMod val="60000"/>
              <a:lumOff val="40000"/>
            </a:schemeClr>
          </a:solidFill>
        </p:spPr>
        <p:txBody>
          <a:bodyPr wrap="square" rtlCol="0">
            <a:spAutoFit/>
          </a:bodyPr>
          <a:lstStyle/>
          <a:p>
            <a:r>
              <a:rPr kumimoji="1" lang="ja-JP" altLang="en-US" b="1" smtClean="0"/>
              <a:t>主演俳優の前年の映画出演数が１増えると</a:t>
            </a:r>
            <a:endParaRPr kumimoji="1" lang="en-US" altLang="ja-JP" b="1" smtClean="0"/>
          </a:p>
          <a:p>
            <a:r>
              <a:rPr lang="ja-JP" altLang="en-US" b="1"/>
              <a:t>興行収入</a:t>
            </a:r>
            <a:r>
              <a:rPr lang="ja-JP" altLang="en-US" b="1" smtClean="0"/>
              <a:t>は１００増える</a:t>
            </a:r>
            <a:endParaRPr kumimoji="1" lang="ja-JP" altLang="en-US" b="1"/>
          </a:p>
        </p:txBody>
      </p:sp>
      <p:sp>
        <p:nvSpPr>
          <p:cNvPr id="8" name="下矢印 7"/>
          <p:cNvSpPr/>
          <p:nvPr/>
        </p:nvSpPr>
        <p:spPr>
          <a:xfrm>
            <a:off x="1427013" y="1811547"/>
            <a:ext cx="420173" cy="5607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8"/>
          <p:cNvSpPr/>
          <p:nvPr/>
        </p:nvSpPr>
        <p:spPr>
          <a:xfrm>
            <a:off x="4821937" y="1828475"/>
            <a:ext cx="420173" cy="5607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745289" y="3596889"/>
            <a:ext cx="4573467" cy="923330"/>
          </a:xfrm>
          <a:prstGeom prst="rect">
            <a:avLst/>
          </a:prstGeom>
          <a:solidFill>
            <a:srgbClr val="FF0000"/>
          </a:solidFill>
        </p:spPr>
        <p:txBody>
          <a:bodyPr wrap="square" rtlCol="0">
            <a:spAutoFit/>
          </a:bodyPr>
          <a:lstStyle/>
          <a:p>
            <a:r>
              <a:rPr kumimoji="1" lang="en-US" altLang="ja-JP" b="1" smtClean="0">
                <a:solidFill>
                  <a:schemeClr val="bg1"/>
                </a:solidFill>
              </a:rPr>
              <a:t>SNS</a:t>
            </a:r>
            <a:r>
              <a:rPr kumimoji="1" lang="ja-JP" altLang="en-US" b="1" smtClean="0">
                <a:solidFill>
                  <a:schemeClr val="bg1"/>
                </a:solidFill>
              </a:rPr>
              <a:t>の投稿を１増やす労力と</a:t>
            </a:r>
            <a:endParaRPr kumimoji="1" lang="en-US" altLang="ja-JP" b="1" smtClean="0">
              <a:solidFill>
                <a:schemeClr val="bg1"/>
              </a:solidFill>
            </a:endParaRPr>
          </a:p>
          <a:p>
            <a:r>
              <a:rPr kumimoji="1" lang="ja-JP" altLang="en-US" b="1" smtClean="0">
                <a:solidFill>
                  <a:schemeClr val="bg1"/>
                </a:solidFill>
              </a:rPr>
              <a:t>俳優が出演する映画の数を１増やす</a:t>
            </a:r>
            <a:r>
              <a:rPr lang="ja-JP" altLang="en-US" b="1" smtClean="0">
                <a:solidFill>
                  <a:schemeClr val="bg1"/>
                </a:solidFill>
              </a:rPr>
              <a:t>労力は</a:t>
            </a:r>
            <a:endParaRPr lang="en-US" altLang="ja-JP" b="1" smtClean="0">
              <a:solidFill>
                <a:schemeClr val="bg1"/>
              </a:solidFill>
            </a:endParaRPr>
          </a:p>
          <a:p>
            <a:r>
              <a:rPr lang="ja-JP" altLang="en-US" b="1" smtClean="0">
                <a:solidFill>
                  <a:schemeClr val="bg1"/>
                </a:solidFill>
              </a:rPr>
              <a:t>全く別物</a:t>
            </a:r>
            <a:endParaRPr kumimoji="1" lang="ja-JP" altLang="en-US" b="1">
              <a:solidFill>
                <a:schemeClr val="bg1"/>
              </a:solidFill>
            </a:endParaRPr>
          </a:p>
        </p:txBody>
      </p:sp>
      <p:sp>
        <p:nvSpPr>
          <p:cNvPr id="11" name="下矢印 10"/>
          <p:cNvSpPr/>
          <p:nvPr/>
        </p:nvSpPr>
        <p:spPr>
          <a:xfrm rot="19913048">
            <a:off x="3649196" y="3024132"/>
            <a:ext cx="420173" cy="5607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rot="1686952" flipH="1">
            <a:off x="4852591" y="3016480"/>
            <a:ext cx="420173" cy="5607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a:off x="4297894" y="4568602"/>
            <a:ext cx="420173" cy="5607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601573" y="5177702"/>
            <a:ext cx="2287376" cy="1200329"/>
          </a:xfrm>
          <a:prstGeom prst="rect">
            <a:avLst/>
          </a:prstGeom>
          <a:solidFill>
            <a:srgbClr val="00B050"/>
          </a:solidFill>
        </p:spPr>
        <p:txBody>
          <a:bodyPr wrap="square" rtlCol="0">
            <a:spAutoFit/>
          </a:bodyPr>
          <a:lstStyle/>
          <a:p>
            <a:r>
              <a:rPr kumimoji="1" lang="ja-JP" altLang="en-US" b="1" smtClean="0">
                <a:solidFill>
                  <a:schemeClr val="bg1"/>
                </a:solidFill>
              </a:rPr>
              <a:t>特徴量を標準化して</a:t>
            </a:r>
            <a:endParaRPr kumimoji="1" lang="en-US" altLang="ja-JP" b="1" smtClean="0">
              <a:solidFill>
                <a:schemeClr val="bg1"/>
              </a:solidFill>
            </a:endParaRPr>
          </a:p>
          <a:p>
            <a:r>
              <a:rPr lang="ja-JP" altLang="en-US" b="1">
                <a:solidFill>
                  <a:schemeClr val="bg1"/>
                </a:solidFill>
              </a:rPr>
              <a:t>特徴量</a:t>
            </a:r>
            <a:r>
              <a:rPr lang="ja-JP" altLang="en-US" b="1" smtClean="0">
                <a:solidFill>
                  <a:schemeClr val="bg1"/>
                </a:solidFill>
              </a:rPr>
              <a:t>の平均と</a:t>
            </a:r>
            <a:endParaRPr lang="en-US" altLang="ja-JP" b="1" smtClean="0">
              <a:solidFill>
                <a:schemeClr val="bg1"/>
              </a:solidFill>
            </a:endParaRPr>
          </a:p>
          <a:p>
            <a:r>
              <a:rPr kumimoji="1" lang="ja-JP" altLang="en-US" b="1">
                <a:solidFill>
                  <a:schemeClr val="bg1"/>
                </a:solidFill>
              </a:rPr>
              <a:t>標準偏差</a:t>
            </a:r>
            <a:r>
              <a:rPr kumimoji="1" lang="ja-JP" altLang="en-US" b="1" smtClean="0">
                <a:solidFill>
                  <a:schemeClr val="bg1"/>
                </a:solidFill>
              </a:rPr>
              <a:t>を</a:t>
            </a:r>
            <a:endParaRPr kumimoji="1" lang="en-US" altLang="ja-JP" b="1" smtClean="0">
              <a:solidFill>
                <a:schemeClr val="bg1"/>
              </a:solidFill>
            </a:endParaRPr>
          </a:p>
          <a:p>
            <a:r>
              <a:rPr lang="ja-JP" altLang="en-US" b="1">
                <a:solidFill>
                  <a:schemeClr val="bg1"/>
                </a:solidFill>
              </a:rPr>
              <a:t>統一</a:t>
            </a:r>
            <a:r>
              <a:rPr lang="ja-JP" altLang="en-US" b="1" smtClean="0">
                <a:solidFill>
                  <a:schemeClr val="bg1"/>
                </a:solidFill>
              </a:rPr>
              <a:t>させる</a:t>
            </a:r>
            <a:endParaRPr kumimoji="1" lang="ja-JP" altLang="en-US" b="1">
              <a:solidFill>
                <a:schemeClr val="bg1"/>
              </a:solidFill>
            </a:endParaRPr>
          </a:p>
        </p:txBody>
      </p:sp>
      <p:sp>
        <p:nvSpPr>
          <p:cNvPr id="15" name="楕円 1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P307</a:t>
            </a:r>
            <a:endParaRPr kumimoji="1" lang="ja-JP" altLang="en-US" b="1" dirty="0"/>
          </a:p>
        </p:txBody>
      </p:sp>
    </p:spTree>
    <p:extLst>
      <p:ext uri="{BB962C8B-B14F-4D97-AF65-F5344CB8AC3E}">
        <p14:creationId xmlns:p14="http://schemas.microsoft.com/office/powerpoint/2010/main" val="864246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p:cNvSpPr txBox="1"/>
              <p:nvPr/>
            </p:nvSpPr>
            <p:spPr>
              <a:xfrm>
                <a:off x="1029245" y="4703137"/>
                <a:ext cx="2018145" cy="6938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𝒛</m:t>
                      </m:r>
                      <m:r>
                        <a:rPr kumimoji="1" lang="en-US" altLang="ja-JP" sz="2400" b="1" i="1" smtClean="0">
                          <a:latin typeface="Cambria Math" panose="02040503050406030204" pitchFamily="18" charset="0"/>
                        </a:rPr>
                        <m:t>𝟏</m:t>
                      </m:r>
                      <m:r>
                        <a:rPr kumimoji="1" lang="en-US" altLang="ja-JP" sz="2400" b="1" i="1" smtClean="0">
                          <a:latin typeface="Cambria Math" panose="02040503050406030204" pitchFamily="18" charset="0"/>
                        </a:rPr>
                        <m:t>= </m:t>
                      </m:r>
                      <m:f>
                        <m:fPr>
                          <m:ctrlPr>
                            <a:rPr kumimoji="1" lang="en-US" altLang="ja-JP" sz="2400" b="1" i="1" smtClean="0">
                              <a:latin typeface="Cambria Math" panose="02040503050406030204" pitchFamily="18" charset="0"/>
                            </a:rPr>
                          </m:ctrlPr>
                        </m:fPr>
                        <m:num>
                          <m:r>
                            <a:rPr kumimoji="1" lang="en-US" altLang="ja-JP" sz="2400" b="1" i="1" smtClean="0">
                              <a:latin typeface="Cambria Math" panose="02040503050406030204" pitchFamily="18" charset="0"/>
                            </a:rPr>
                            <m:t>𝒙</m:t>
                          </m:r>
                          <m:r>
                            <a:rPr kumimoji="1" lang="en-US" altLang="ja-JP" sz="2400" b="1" i="1" smtClean="0">
                              <a:latin typeface="Cambria Math" panose="02040503050406030204" pitchFamily="18" charset="0"/>
                            </a:rPr>
                            <m:t>𝟏</m:t>
                          </m:r>
                          <m:r>
                            <a:rPr kumimoji="1" lang="en-US" altLang="ja-JP" sz="2400" b="1" i="1" smtClean="0">
                              <a:latin typeface="Cambria Math" panose="02040503050406030204" pitchFamily="18" charset="0"/>
                            </a:rPr>
                            <m:t> −</m:t>
                          </m:r>
                          <m:r>
                            <a:rPr kumimoji="1" lang="en-US" altLang="ja-JP" sz="2400" b="1" i="1" smtClean="0">
                              <a:latin typeface="Cambria Math" panose="02040503050406030204" pitchFamily="18" charset="0"/>
                            </a:rPr>
                            <m:t>𝒎</m:t>
                          </m:r>
                        </m:num>
                        <m:den>
                          <m:r>
                            <a:rPr kumimoji="1" lang="en-US" altLang="ja-JP" sz="2400" b="1" i="1" smtClean="0">
                              <a:latin typeface="Cambria Math" panose="02040503050406030204" pitchFamily="18" charset="0"/>
                            </a:rPr>
                            <m:t>𝑺𝑫</m:t>
                          </m:r>
                        </m:den>
                      </m:f>
                    </m:oMath>
                  </m:oMathPara>
                </a14:m>
                <a:endParaRPr kumimoji="1" lang="en-US" altLang="ja-JP" sz="2000" b="1" dirty="0" smtClean="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029245" y="4703137"/>
                <a:ext cx="2018145" cy="69384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3721644" y="4703137"/>
                <a:ext cx="2170545" cy="6938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𝒛</m:t>
                      </m:r>
                      <m:r>
                        <a:rPr kumimoji="1" lang="en-US" altLang="ja-JP" sz="2400" b="1" i="1" smtClean="0">
                          <a:latin typeface="Cambria Math" panose="02040503050406030204" pitchFamily="18" charset="0"/>
                        </a:rPr>
                        <m:t>𝟐</m:t>
                      </m:r>
                      <m:r>
                        <a:rPr kumimoji="1" lang="en-US" altLang="ja-JP" sz="2400" b="1" i="1" smtClean="0">
                          <a:latin typeface="Cambria Math" panose="02040503050406030204" pitchFamily="18" charset="0"/>
                        </a:rPr>
                        <m:t>= </m:t>
                      </m:r>
                      <m:f>
                        <m:fPr>
                          <m:ctrlPr>
                            <a:rPr kumimoji="1" lang="en-US" altLang="ja-JP" sz="2400" b="1" i="1" smtClean="0">
                              <a:latin typeface="Cambria Math" panose="02040503050406030204" pitchFamily="18" charset="0"/>
                            </a:rPr>
                          </m:ctrlPr>
                        </m:fPr>
                        <m:num>
                          <m:r>
                            <a:rPr kumimoji="1" lang="en-US" altLang="ja-JP" sz="2400" b="1" i="1" smtClean="0">
                              <a:latin typeface="Cambria Math" panose="02040503050406030204" pitchFamily="18" charset="0"/>
                            </a:rPr>
                            <m:t>𝒙</m:t>
                          </m:r>
                          <m:r>
                            <a:rPr kumimoji="1" lang="en-US" altLang="ja-JP" sz="2400" b="1" i="1" smtClean="0">
                              <a:latin typeface="Cambria Math" panose="02040503050406030204" pitchFamily="18" charset="0"/>
                            </a:rPr>
                            <m:t>𝟐</m:t>
                          </m:r>
                          <m:r>
                            <a:rPr kumimoji="1" lang="en-US" altLang="ja-JP" sz="2400" b="1" i="1" smtClean="0">
                              <a:latin typeface="Cambria Math" panose="02040503050406030204" pitchFamily="18" charset="0"/>
                            </a:rPr>
                            <m:t> −</m:t>
                          </m:r>
                          <m:r>
                            <a:rPr kumimoji="1" lang="en-US" altLang="ja-JP" sz="2400" b="1" i="1" smtClean="0">
                              <a:latin typeface="Cambria Math" panose="02040503050406030204" pitchFamily="18" charset="0"/>
                            </a:rPr>
                            <m:t>𝒎</m:t>
                          </m:r>
                        </m:num>
                        <m:den>
                          <m:r>
                            <a:rPr kumimoji="1" lang="en-US" altLang="ja-JP" sz="2400" b="1" i="1" smtClean="0">
                              <a:latin typeface="Cambria Math" panose="02040503050406030204" pitchFamily="18" charset="0"/>
                            </a:rPr>
                            <m:t>𝑺𝑫</m:t>
                          </m:r>
                        </m:den>
                      </m:f>
                    </m:oMath>
                  </m:oMathPara>
                </a14:m>
                <a:endParaRPr kumimoji="1" lang="en-US" altLang="ja-JP" sz="2400" b="1" dirty="0" smtClean="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721644" y="4703137"/>
                <a:ext cx="2170545" cy="69384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6312444" y="4703137"/>
                <a:ext cx="2267528" cy="6938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𝒛</m:t>
                      </m:r>
                      <m:r>
                        <a:rPr kumimoji="1" lang="en-US" altLang="ja-JP" sz="2400" b="1" i="1" smtClean="0">
                          <a:latin typeface="Cambria Math" panose="02040503050406030204" pitchFamily="18" charset="0"/>
                        </a:rPr>
                        <m:t>𝟑</m:t>
                      </m:r>
                      <m:r>
                        <a:rPr kumimoji="1" lang="en-US" altLang="ja-JP" sz="2400" b="1" i="1" smtClean="0">
                          <a:latin typeface="Cambria Math" panose="02040503050406030204" pitchFamily="18" charset="0"/>
                        </a:rPr>
                        <m:t>= </m:t>
                      </m:r>
                      <m:f>
                        <m:fPr>
                          <m:ctrlPr>
                            <a:rPr kumimoji="1" lang="en-US" altLang="ja-JP" sz="2400" b="1" i="1" smtClean="0">
                              <a:latin typeface="Cambria Math" panose="02040503050406030204" pitchFamily="18" charset="0"/>
                            </a:rPr>
                          </m:ctrlPr>
                        </m:fPr>
                        <m:num>
                          <m:r>
                            <a:rPr kumimoji="1" lang="en-US" altLang="ja-JP" sz="2400" b="1" i="1" smtClean="0">
                              <a:latin typeface="Cambria Math" panose="02040503050406030204" pitchFamily="18" charset="0"/>
                            </a:rPr>
                            <m:t>𝒙</m:t>
                          </m:r>
                          <m:r>
                            <a:rPr kumimoji="1" lang="en-US" altLang="ja-JP" sz="2400" b="1" i="1" smtClean="0">
                              <a:latin typeface="Cambria Math" panose="02040503050406030204" pitchFamily="18" charset="0"/>
                            </a:rPr>
                            <m:t>𝟑</m:t>
                          </m:r>
                          <m:r>
                            <a:rPr kumimoji="1" lang="en-US" altLang="ja-JP" sz="2400" b="1" i="1" smtClean="0">
                              <a:latin typeface="Cambria Math" panose="02040503050406030204" pitchFamily="18" charset="0"/>
                            </a:rPr>
                            <m:t> −</m:t>
                          </m:r>
                          <m:r>
                            <a:rPr kumimoji="1" lang="en-US" altLang="ja-JP" sz="2400" b="1" i="1" smtClean="0">
                              <a:latin typeface="Cambria Math" panose="02040503050406030204" pitchFamily="18" charset="0"/>
                            </a:rPr>
                            <m:t>𝒎</m:t>
                          </m:r>
                        </m:num>
                        <m:den>
                          <m:r>
                            <a:rPr kumimoji="1" lang="en-US" altLang="ja-JP" sz="2400" b="1" i="1" smtClean="0">
                              <a:latin typeface="Cambria Math" panose="02040503050406030204" pitchFamily="18" charset="0"/>
                            </a:rPr>
                            <m:t>𝑺𝑫</m:t>
                          </m:r>
                        </m:den>
                      </m:f>
                    </m:oMath>
                  </m:oMathPara>
                </a14:m>
                <a:endParaRPr kumimoji="1" lang="en-US" altLang="ja-JP" sz="2000" b="1" dirty="0" smtClean="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6312444" y="4703137"/>
                <a:ext cx="2267528" cy="69384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p:cNvSpPr txBox="1"/>
          <p:nvPr/>
        </p:nvSpPr>
        <p:spPr>
          <a:xfrm>
            <a:off x="1338663" y="1820435"/>
            <a:ext cx="3777673" cy="461665"/>
          </a:xfrm>
          <a:prstGeom prst="rect">
            <a:avLst/>
          </a:prstGeom>
          <a:noFill/>
        </p:spPr>
        <p:txBody>
          <a:bodyPr wrap="square" rtlCol="0">
            <a:spAutoFit/>
          </a:bodyPr>
          <a:lstStyle/>
          <a:p>
            <a:r>
              <a:rPr kumimoji="1" lang="en-US" altLang="ja-JP" sz="2400" b="1" dirty="0" smtClean="0"/>
              <a:t>x1,  x2,  x3 </a:t>
            </a:r>
            <a:r>
              <a:rPr kumimoji="1" lang="ja-JP" altLang="en-US" sz="2400" b="1" dirty="0" smtClean="0"/>
              <a:t>・・・</a:t>
            </a:r>
            <a:r>
              <a:rPr kumimoji="1" lang="en-US" altLang="ja-JP" sz="2400" b="1" dirty="0" err="1" smtClean="0"/>
              <a:t>xn</a:t>
            </a:r>
            <a:endParaRPr kumimoji="1" lang="ja-JP" altLang="en-US" sz="2400" b="1" dirty="0"/>
          </a:p>
        </p:txBody>
      </p:sp>
      <p:sp>
        <p:nvSpPr>
          <p:cNvPr id="8" name="テキスト ボックス 7"/>
          <p:cNvSpPr txBox="1"/>
          <p:nvPr/>
        </p:nvSpPr>
        <p:spPr>
          <a:xfrm>
            <a:off x="1338663" y="3464506"/>
            <a:ext cx="3777673" cy="461665"/>
          </a:xfrm>
          <a:prstGeom prst="rect">
            <a:avLst/>
          </a:prstGeom>
          <a:noFill/>
        </p:spPr>
        <p:txBody>
          <a:bodyPr wrap="square" rtlCol="0">
            <a:spAutoFit/>
          </a:bodyPr>
          <a:lstStyle/>
          <a:p>
            <a:r>
              <a:rPr lang="en-US" altLang="ja-JP" sz="2400" b="1" dirty="0"/>
              <a:t>z</a:t>
            </a:r>
            <a:r>
              <a:rPr kumimoji="1" lang="en-US" altLang="ja-JP" sz="2400" b="1" dirty="0" smtClean="0"/>
              <a:t>1,  z2,  z3 </a:t>
            </a:r>
            <a:r>
              <a:rPr kumimoji="1" lang="ja-JP" altLang="en-US" sz="2400" b="1" dirty="0" smtClean="0"/>
              <a:t>・・・</a:t>
            </a:r>
            <a:r>
              <a:rPr lang="en-US" altLang="ja-JP" sz="2400" b="1" dirty="0" err="1"/>
              <a:t>z</a:t>
            </a:r>
            <a:r>
              <a:rPr kumimoji="1" lang="en-US" altLang="ja-JP" sz="2400" b="1" dirty="0" err="1" smtClean="0"/>
              <a:t>n</a:t>
            </a:r>
            <a:endParaRPr kumimoji="1" lang="ja-JP" altLang="en-US" sz="2400" b="1" dirty="0"/>
          </a:p>
        </p:txBody>
      </p:sp>
      <p:sp>
        <p:nvSpPr>
          <p:cNvPr id="9" name="下矢印 8"/>
          <p:cNvSpPr/>
          <p:nvPr/>
        </p:nvSpPr>
        <p:spPr>
          <a:xfrm>
            <a:off x="2391609" y="2393012"/>
            <a:ext cx="646546" cy="9605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038155" y="2616543"/>
            <a:ext cx="2738581" cy="369332"/>
          </a:xfrm>
          <a:prstGeom prst="rect">
            <a:avLst/>
          </a:prstGeom>
          <a:noFill/>
        </p:spPr>
        <p:txBody>
          <a:bodyPr wrap="square" rtlCol="0">
            <a:spAutoFit/>
          </a:bodyPr>
          <a:lstStyle/>
          <a:p>
            <a:r>
              <a:rPr lang="ja-JP" altLang="en-US" b="1" dirty="0"/>
              <a:t>変換</a:t>
            </a:r>
            <a:endParaRPr kumimoji="1" lang="ja-JP" altLang="en-US" b="1" dirty="0"/>
          </a:p>
        </p:txBody>
      </p:sp>
      <p:sp>
        <p:nvSpPr>
          <p:cNvPr id="11" name="テキスト ボックス 10"/>
          <p:cNvSpPr txBox="1"/>
          <p:nvPr/>
        </p:nvSpPr>
        <p:spPr>
          <a:xfrm>
            <a:off x="1749682" y="4112243"/>
            <a:ext cx="2738581" cy="369332"/>
          </a:xfrm>
          <a:prstGeom prst="rect">
            <a:avLst/>
          </a:prstGeom>
          <a:noFill/>
        </p:spPr>
        <p:txBody>
          <a:bodyPr wrap="square" rtlCol="0">
            <a:spAutoFit/>
          </a:bodyPr>
          <a:lstStyle/>
          <a:p>
            <a:r>
              <a:rPr lang="ja-JP" altLang="en-US" b="1" dirty="0" smtClean="0"/>
              <a:t>このとき変換は</a:t>
            </a:r>
            <a:endParaRPr kumimoji="1" lang="ja-JP" altLang="en-US" b="1" dirty="0"/>
          </a:p>
        </p:txBody>
      </p:sp>
      <p:sp>
        <p:nvSpPr>
          <p:cNvPr id="12" name="ホームベース 11"/>
          <p:cNvSpPr/>
          <p:nvPr/>
        </p:nvSpPr>
        <p:spPr>
          <a:xfrm>
            <a:off x="655950" y="629832"/>
            <a:ext cx="1284993" cy="870997"/>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標準化</a:t>
            </a:r>
            <a:endParaRPr kumimoji="1" lang="ja-JP" altLang="en-US" b="1" dirty="0"/>
          </a:p>
        </p:txBody>
      </p:sp>
      <p:sp>
        <p:nvSpPr>
          <p:cNvPr id="13" name="山形 12"/>
          <p:cNvSpPr/>
          <p:nvPr/>
        </p:nvSpPr>
        <p:spPr>
          <a:xfrm>
            <a:off x="1621413" y="629831"/>
            <a:ext cx="3841687" cy="870997"/>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特徴量の平均値とばらつきを統一させる</a:t>
            </a:r>
            <a:endParaRPr kumimoji="1" lang="ja-JP" altLang="en-US" b="1" dirty="0">
              <a:solidFill>
                <a:schemeClr val="bg1"/>
              </a:solidFill>
            </a:endParaRPr>
          </a:p>
        </p:txBody>
      </p:sp>
      <p:sp>
        <p:nvSpPr>
          <p:cNvPr id="14" name="山形 13"/>
          <p:cNvSpPr/>
          <p:nvPr/>
        </p:nvSpPr>
        <p:spPr>
          <a:xfrm>
            <a:off x="5135298" y="629830"/>
            <a:ext cx="5872009" cy="870997"/>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元のデータ集合がどのような分布でも</a:t>
            </a:r>
            <a:endParaRPr kumimoji="1" lang="en-US" altLang="ja-JP" b="1" smtClean="0">
              <a:solidFill>
                <a:schemeClr val="bg1"/>
              </a:solidFill>
            </a:endParaRPr>
          </a:p>
          <a:p>
            <a:pPr algn="ctr"/>
            <a:r>
              <a:rPr lang="ja-JP" altLang="en-US" b="1">
                <a:solidFill>
                  <a:schemeClr val="bg1"/>
                </a:solidFill>
              </a:rPr>
              <a:t>標準化後</a:t>
            </a:r>
            <a:r>
              <a:rPr lang="ja-JP" altLang="en-US" b="1" smtClean="0">
                <a:solidFill>
                  <a:schemeClr val="bg1"/>
                </a:solidFill>
              </a:rPr>
              <a:t>のデータ集合は</a:t>
            </a:r>
            <a:endParaRPr lang="en-US" altLang="ja-JP" b="1" smtClean="0">
              <a:solidFill>
                <a:schemeClr val="bg1"/>
              </a:solidFill>
            </a:endParaRPr>
          </a:p>
          <a:p>
            <a:pPr algn="ctr"/>
            <a:r>
              <a:rPr lang="ja-JP" altLang="en-US" b="1" smtClean="0">
                <a:solidFill>
                  <a:schemeClr val="bg1"/>
                </a:solidFill>
              </a:rPr>
              <a:t>「平均が０，標準偏差が１」の分布となる</a:t>
            </a:r>
            <a:endParaRPr kumimoji="1" lang="ja-JP" altLang="en-US" b="1" dirty="0">
              <a:solidFill>
                <a:schemeClr val="bg1"/>
              </a:solidFill>
            </a:endParaRPr>
          </a:p>
        </p:txBody>
      </p:sp>
      <p:sp>
        <p:nvSpPr>
          <p:cNvPr id="2" name="テキスト ボックス 1"/>
          <p:cNvSpPr txBox="1"/>
          <p:nvPr/>
        </p:nvSpPr>
        <p:spPr>
          <a:xfrm>
            <a:off x="8579972" y="4865393"/>
            <a:ext cx="1880559" cy="369332"/>
          </a:xfrm>
          <a:prstGeom prst="rect">
            <a:avLst/>
          </a:prstGeom>
          <a:noFill/>
        </p:spPr>
        <p:txBody>
          <a:bodyPr wrap="square" rtlCol="0">
            <a:spAutoFit/>
          </a:bodyPr>
          <a:lstStyle/>
          <a:p>
            <a:r>
              <a:rPr kumimoji="1" lang="ja-JP" altLang="en-US" b="1" smtClean="0"/>
              <a:t>・・・</a:t>
            </a:r>
            <a:endParaRPr kumimoji="1" lang="ja-JP" altLang="en-US" b="1"/>
          </a:p>
        </p:txBody>
      </p:sp>
      <p:sp>
        <p:nvSpPr>
          <p:cNvPr id="3" name="テキスト ボックス 2"/>
          <p:cNvSpPr txBox="1"/>
          <p:nvPr/>
        </p:nvSpPr>
        <p:spPr>
          <a:xfrm>
            <a:off x="9528878" y="5396981"/>
            <a:ext cx="1863306" cy="646331"/>
          </a:xfrm>
          <a:prstGeom prst="rect">
            <a:avLst/>
          </a:prstGeom>
          <a:noFill/>
          <a:ln w="38100">
            <a:solidFill>
              <a:srgbClr val="FF0000"/>
            </a:solidFill>
          </a:ln>
        </p:spPr>
        <p:txBody>
          <a:bodyPr wrap="square" rtlCol="0">
            <a:spAutoFit/>
          </a:bodyPr>
          <a:lstStyle/>
          <a:p>
            <a:r>
              <a:rPr kumimoji="1" lang="ja-JP" altLang="en-US" b="1" smtClean="0"/>
              <a:t>ｍ：平均</a:t>
            </a:r>
            <a:endParaRPr kumimoji="1" lang="en-US" altLang="ja-JP" b="1" smtClean="0"/>
          </a:p>
          <a:p>
            <a:r>
              <a:rPr lang="ja-JP" altLang="en-US" b="1" smtClean="0"/>
              <a:t>ＳＤ：標準偏差</a:t>
            </a:r>
            <a:endParaRPr kumimoji="1" lang="ja-JP" altLang="en-US" b="1"/>
          </a:p>
        </p:txBody>
      </p:sp>
      <p:sp>
        <p:nvSpPr>
          <p:cNvPr id="15" name="楕円 1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P309</a:t>
            </a:r>
            <a:endParaRPr kumimoji="1" lang="ja-JP" altLang="en-US" b="1" dirty="0"/>
          </a:p>
        </p:txBody>
      </p:sp>
    </p:spTree>
    <p:extLst>
      <p:ext uri="{BB962C8B-B14F-4D97-AF65-F5344CB8AC3E}">
        <p14:creationId xmlns:p14="http://schemas.microsoft.com/office/powerpoint/2010/main" val="2779738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1141868"/>
            <a:ext cx="8465730" cy="2308324"/>
          </a:xfrm>
          <a:prstGeom prst="rect">
            <a:avLst/>
          </a:prstGeom>
          <a:solidFill>
            <a:schemeClr val="accent4">
              <a:lumMod val="20000"/>
              <a:lumOff val="80000"/>
            </a:schemeClr>
          </a:solidFill>
        </p:spPr>
        <p:txBody>
          <a:bodyPr wrap="square">
            <a:spAutoFit/>
          </a:bodyPr>
          <a:lstStyle/>
          <a:p>
            <a:r>
              <a:rPr lang="en-US" altLang="ja-JP" b="1" dirty="0">
                <a:solidFill>
                  <a:srgbClr val="AF00DB"/>
                </a:solidFill>
                <a:latin typeface="Courier New" panose="02070309020205020404" pitchFamily="49" charset="0"/>
              </a:rPr>
              <a:t>from</a:t>
            </a:r>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sklearn.preprocessing</a:t>
            </a:r>
            <a:r>
              <a:rPr lang="en-US" altLang="ja-JP" b="1" dirty="0">
                <a:solidFill>
                  <a:srgbClr val="000000"/>
                </a:solidFill>
                <a:latin typeface="Courier New" panose="02070309020205020404" pitchFamily="49" charset="0"/>
              </a:rPr>
              <a:t> </a:t>
            </a:r>
            <a:r>
              <a:rPr lang="en-US" altLang="ja-JP" b="1" dirty="0">
                <a:solidFill>
                  <a:srgbClr val="AF00DB"/>
                </a:solidFill>
                <a:latin typeface="Courier New" panose="02070309020205020404" pitchFamily="49" charset="0"/>
              </a:rPr>
              <a:t>import</a:t>
            </a:r>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StandardScaler</a:t>
            </a:r>
            <a:endParaRPr lang="en-US" altLang="ja-JP" b="1" dirty="0">
              <a:solidFill>
                <a:srgbClr val="000000"/>
              </a:solidFill>
              <a:latin typeface="Courier New" panose="02070309020205020404" pitchFamily="49" charset="0"/>
            </a:endParaRPr>
          </a:p>
          <a:p>
            <a:r>
              <a:rPr lang="en-US" altLang="ja-JP" b="1" dirty="0">
                <a:solidFill>
                  <a:srgbClr val="000000"/>
                </a:solidFill>
                <a:latin typeface="Courier New" panose="02070309020205020404" pitchFamily="49" charset="0"/>
              </a:rPr>
              <a:t/>
            </a:r>
            <a:br>
              <a:rPr lang="en-US" altLang="ja-JP" b="1" dirty="0">
                <a:solidFill>
                  <a:srgbClr val="000000"/>
                </a:solidFill>
                <a:latin typeface="Courier New" panose="02070309020205020404" pitchFamily="49" charset="0"/>
              </a:rPr>
            </a:br>
            <a:r>
              <a:rPr lang="en-US" altLang="ja-JP" b="1" dirty="0" err="1">
                <a:solidFill>
                  <a:srgbClr val="000000"/>
                </a:solidFill>
                <a:latin typeface="Courier New" panose="02070309020205020404" pitchFamily="49" charset="0"/>
              </a:rPr>
              <a:t>sc_model_x</a:t>
            </a:r>
            <a:r>
              <a:rPr lang="en-US" altLang="ja-JP" b="1" dirty="0">
                <a:solidFill>
                  <a:srgbClr val="000000"/>
                </a:solidFill>
                <a:latin typeface="Courier New" panose="02070309020205020404" pitchFamily="49" charset="0"/>
              </a:rPr>
              <a:t> = </a:t>
            </a:r>
            <a:r>
              <a:rPr lang="en-US" altLang="ja-JP" b="1" dirty="0" err="1">
                <a:solidFill>
                  <a:srgbClr val="000000"/>
                </a:solidFill>
                <a:latin typeface="Courier New" panose="02070309020205020404" pitchFamily="49" charset="0"/>
              </a:rPr>
              <a:t>StandardScaler</a:t>
            </a:r>
            <a:r>
              <a:rPr lang="en-US" altLang="ja-JP" b="1" dirty="0">
                <a:solidFill>
                  <a:srgbClr val="000000"/>
                </a:solidFill>
                <a:latin typeface="Courier New" panose="02070309020205020404" pitchFamily="49" charset="0"/>
              </a:rPr>
              <a:t>()</a:t>
            </a:r>
          </a:p>
          <a:p>
            <a:r>
              <a:rPr lang="en-US" altLang="ja-JP" b="1" dirty="0" err="1">
                <a:solidFill>
                  <a:srgbClr val="000000"/>
                </a:solidFill>
                <a:latin typeface="Courier New" panose="02070309020205020404" pitchFamily="49" charset="0"/>
              </a:rPr>
              <a:t>sc_model_x.fit</a:t>
            </a:r>
            <a:r>
              <a:rPr lang="en-US" altLang="ja-JP" b="1" dirty="0">
                <a:solidFill>
                  <a:srgbClr val="000000"/>
                </a:solidFill>
                <a:latin typeface="Courier New" panose="02070309020205020404" pitchFamily="49" charset="0"/>
              </a:rPr>
              <a:t>(</a:t>
            </a:r>
            <a:r>
              <a:rPr lang="en-US" altLang="ja-JP" b="1" dirty="0" err="1">
                <a:solidFill>
                  <a:srgbClr val="000000"/>
                </a:solidFill>
                <a:latin typeface="Courier New" panose="02070309020205020404" pitchFamily="49" charset="0"/>
              </a:rPr>
              <a:t>x_train</a:t>
            </a:r>
            <a:r>
              <a:rPr lang="en-US" altLang="ja-JP" b="1" dirty="0">
                <a:solidFill>
                  <a:srgbClr val="000000"/>
                </a:solidFill>
                <a:latin typeface="Courier New" panose="02070309020205020404" pitchFamily="49" charset="0"/>
              </a:rPr>
              <a:t>)</a:t>
            </a:r>
          </a:p>
          <a:p>
            <a:r>
              <a:rPr lang="en-US" altLang="ja-JP" b="1" dirty="0">
                <a:solidFill>
                  <a:srgbClr val="000000"/>
                </a:solidFill>
                <a:latin typeface="Courier New" panose="02070309020205020404" pitchFamily="49" charset="0"/>
              </a:rPr>
              <a:t/>
            </a:r>
            <a:br>
              <a:rPr lang="en-US" altLang="ja-JP" b="1" dirty="0">
                <a:solidFill>
                  <a:srgbClr val="000000"/>
                </a:solidFill>
                <a:latin typeface="Courier New" panose="02070309020205020404" pitchFamily="49" charset="0"/>
              </a:rPr>
            </a:br>
            <a:r>
              <a:rPr lang="en-US" altLang="ja-JP" b="1" dirty="0">
                <a:solidFill>
                  <a:srgbClr val="008000"/>
                </a:solidFill>
                <a:latin typeface="Courier New" panose="02070309020205020404" pitchFamily="49" charset="0"/>
              </a:rPr>
              <a:t># </a:t>
            </a:r>
            <a:r>
              <a:rPr lang="ja-JP" altLang="en-US" b="1" dirty="0">
                <a:solidFill>
                  <a:srgbClr val="008000"/>
                </a:solidFill>
                <a:latin typeface="Courier New" panose="02070309020205020404" pitchFamily="49" charset="0"/>
              </a:rPr>
              <a:t>各列のデータを標準化して</a:t>
            </a:r>
            <a:r>
              <a:rPr lang="en-US" altLang="ja-JP" b="1" dirty="0" err="1">
                <a:solidFill>
                  <a:srgbClr val="008000"/>
                </a:solidFill>
                <a:latin typeface="Courier New" panose="02070309020205020404" pitchFamily="49" charset="0"/>
              </a:rPr>
              <a:t>sc_x</a:t>
            </a:r>
            <a:r>
              <a:rPr lang="ja-JP" altLang="en-US" b="1" dirty="0">
                <a:solidFill>
                  <a:srgbClr val="008000"/>
                </a:solidFill>
                <a:latin typeface="Courier New" panose="02070309020205020404" pitchFamily="49" charset="0"/>
              </a:rPr>
              <a:t>に代入</a:t>
            </a:r>
            <a:endParaRPr lang="ja-JP" altLang="en-US" b="1" dirty="0">
              <a:solidFill>
                <a:srgbClr val="000000"/>
              </a:solidFill>
              <a:latin typeface="Courier New" panose="02070309020205020404" pitchFamily="49" charset="0"/>
            </a:endParaRPr>
          </a:p>
          <a:p>
            <a:r>
              <a:rPr lang="en-US" altLang="ja-JP" b="1" dirty="0" err="1">
                <a:solidFill>
                  <a:srgbClr val="000000"/>
                </a:solidFill>
                <a:latin typeface="Courier New" panose="02070309020205020404" pitchFamily="49" charset="0"/>
              </a:rPr>
              <a:t>sc_x</a:t>
            </a:r>
            <a:r>
              <a:rPr lang="en-US" altLang="ja-JP" b="1" dirty="0">
                <a:solidFill>
                  <a:srgbClr val="000000"/>
                </a:solidFill>
                <a:latin typeface="Courier New" panose="02070309020205020404" pitchFamily="49" charset="0"/>
              </a:rPr>
              <a:t> = </a:t>
            </a:r>
            <a:r>
              <a:rPr lang="en-US" altLang="ja-JP" b="1" dirty="0" err="1">
                <a:solidFill>
                  <a:srgbClr val="000000"/>
                </a:solidFill>
                <a:latin typeface="Courier New" panose="02070309020205020404" pitchFamily="49" charset="0"/>
              </a:rPr>
              <a:t>sc_model_x.transform</a:t>
            </a:r>
            <a:r>
              <a:rPr lang="en-US" altLang="ja-JP" b="1" dirty="0">
                <a:solidFill>
                  <a:srgbClr val="000000"/>
                </a:solidFill>
                <a:latin typeface="Courier New" panose="02070309020205020404" pitchFamily="49" charset="0"/>
              </a:rPr>
              <a:t>(</a:t>
            </a:r>
            <a:r>
              <a:rPr lang="en-US" altLang="ja-JP" b="1" dirty="0" err="1">
                <a:solidFill>
                  <a:srgbClr val="000000"/>
                </a:solidFill>
                <a:latin typeface="Courier New" panose="02070309020205020404" pitchFamily="49" charset="0"/>
              </a:rPr>
              <a:t>x_train</a:t>
            </a:r>
            <a:r>
              <a:rPr lang="en-US" altLang="ja-JP" b="1" dirty="0">
                <a:solidFill>
                  <a:srgbClr val="000000"/>
                </a:solidFill>
                <a:latin typeface="Courier New" panose="02070309020205020404" pitchFamily="49" charset="0"/>
              </a:rPr>
              <a:t>)</a:t>
            </a:r>
          </a:p>
          <a:p>
            <a:r>
              <a:rPr lang="en-US" altLang="ja-JP" b="1" dirty="0" err="1">
                <a:solidFill>
                  <a:srgbClr val="000000"/>
                </a:solidFill>
                <a:latin typeface="Courier New" panose="02070309020205020404" pitchFamily="49" charset="0"/>
              </a:rPr>
              <a:t>sc_x</a:t>
            </a:r>
            <a:r>
              <a:rPr lang="en-US" altLang="ja-JP" b="1" dirty="0">
                <a:solidFill>
                  <a:srgbClr val="000000"/>
                </a:solidFill>
                <a:latin typeface="Courier New" panose="02070309020205020404" pitchFamily="49" charset="0"/>
              </a:rPr>
              <a:t> </a:t>
            </a:r>
            <a:r>
              <a:rPr lang="en-US" altLang="ja-JP" b="1" dirty="0">
                <a:solidFill>
                  <a:srgbClr val="008000"/>
                </a:solidFill>
                <a:latin typeface="Courier New" panose="02070309020205020404" pitchFamily="49" charset="0"/>
              </a:rPr>
              <a:t># </a:t>
            </a:r>
            <a:r>
              <a:rPr lang="ja-JP" altLang="en-US" b="1" dirty="0">
                <a:solidFill>
                  <a:srgbClr val="008000"/>
                </a:solidFill>
                <a:latin typeface="Courier New" panose="02070309020205020404" pitchFamily="49" charset="0"/>
              </a:rPr>
              <a:t>表示</a:t>
            </a:r>
            <a:endParaRPr lang="ja-JP" altLang="en-US" b="1" dirty="0">
              <a:solidFill>
                <a:srgbClr val="000000"/>
              </a:solidFill>
              <a:effectLst/>
              <a:latin typeface="Courier New" panose="02070309020205020404" pitchFamily="49" charset="0"/>
            </a:endParaRPr>
          </a:p>
        </p:txBody>
      </p:sp>
      <p:sp>
        <p:nvSpPr>
          <p:cNvPr id="3" name="正方形/長方形 2"/>
          <p:cNvSpPr/>
          <p:nvPr/>
        </p:nvSpPr>
        <p:spPr>
          <a:xfrm>
            <a:off x="539725" y="772536"/>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8-19</a:t>
            </a:r>
            <a:r>
              <a:rPr lang="ja-JP" altLang="en-US" b="1" dirty="0" smtClean="0">
                <a:solidFill>
                  <a:srgbClr val="000000"/>
                </a:solidFill>
                <a:latin typeface="Courier New" panose="02070309020205020404" pitchFamily="49" charset="0"/>
              </a:rPr>
              <a:t> </a:t>
            </a:r>
            <a:r>
              <a:rPr lang="en-US" altLang="ja-JP" b="1" dirty="0" err="1" smtClean="0">
                <a:solidFill>
                  <a:srgbClr val="000000"/>
                </a:solidFill>
                <a:latin typeface="Courier New" panose="02070309020205020404" pitchFamily="49" charset="0"/>
              </a:rPr>
              <a:t>scikit</a:t>
            </a:r>
            <a:r>
              <a:rPr lang="en-US" altLang="ja-JP" b="1" dirty="0" smtClean="0">
                <a:solidFill>
                  <a:srgbClr val="000000"/>
                </a:solidFill>
                <a:latin typeface="Courier New" panose="02070309020205020404" pitchFamily="49" charset="0"/>
              </a:rPr>
              <a:t>-learn </a:t>
            </a:r>
            <a:r>
              <a:rPr lang="ja-JP" altLang="en-US" b="1" dirty="0" smtClean="0">
                <a:solidFill>
                  <a:srgbClr val="000000"/>
                </a:solidFill>
                <a:latin typeface="Courier New" panose="02070309020205020404" pitchFamily="49" charset="0"/>
              </a:rPr>
              <a:t>の </a:t>
            </a:r>
            <a:r>
              <a:rPr lang="en-US" altLang="ja-JP" b="1" dirty="0" smtClean="0">
                <a:solidFill>
                  <a:srgbClr val="000000"/>
                </a:solidFill>
                <a:latin typeface="Courier New" panose="02070309020205020404" pitchFamily="49" charset="0"/>
              </a:rPr>
              <a:t>preprocessing</a:t>
            </a:r>
            <a:r>
              <a:rPr lang="ja-JP" altLang="en-US" b="1" dirty="0" smtClean="0">
                <a:solidFill>
                  <a:srgbClr val="000000"/>
                </a:solidFill>
                <a:latin typeface="Courier New" panose="02070309020205020404" pitchFamily="49" charset="0"/>
              </a:rPr>
              <a:t>モジュールを使う</a:t>
            </a:r>
            <a:endParaRPr lang="en-US" altLang="ja-JP" b="1" dirty="0">
              <a:solidFill>
                <a:srgbClr val="000000"/>
              </a:solidFill>
              <a:latin typeface="Courier New" panose="02070309020205020404" pitchFamily="49" charset="0"/>
            </a:endParaRPr>
          </a:p>
        </p:txBody>
      </p:sp>
      <p:sp>
        <p:nvSpPr>
          <p:cNvPr id="4" name="四角形吹き出し 3"/>
          <p:cNvSpPr/>
          <p:nvPr/>
        </p:nvSpPr>
        <p:spPr>
          <a:xfrm>
            <a:off x="5372954" y="1763367"/>
            <a:ext cx="3974246" cy="1053723"/>
          </a:xfrm>
          <a:prstGeom prst="wedgeRectCallout">
            <a:avLst>
              <a:gd name="adj1" fmla="val -88998"/>
              <a:gd name="adj2" fmla="val -12439"/>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各列の平均値や標準偏差を調べて、</a:t>
            </a:r>
            <a:r>
              <a:rPr kumimoji="1" lang="en-US" altLang="ja-JP" b="1" dirty="0" err="1" smtClean="0">
                <a:solidFill>
                  <a:schemeClr val="tx1"/>
                </a:solidFill>
              </a:rPr>
              <a:t>sc_model_x</a:t>
            </a:r>
            <a:r>
              <a:rPr kumimoji="1" lang="en-US" altLang="ja-JP" b="1" dirty="0" smtClean="0">
                <a:solidFill>
                  <a:schemeClr val="tx1"/>
                </a:solidFill>
              </a:rPr>
              <a:t> </a:t>
            </a:r>
            <a:r>
              <a:rPr kumimoji="1" lang="ja-JP" altLang="en-US" b="1" dirty="0" smtClean="0">
                <a:solidFill>
                  <a:schemeClr val="tx1"/>
                </a:solidFill>
              </a:rPr>
              <a:t>に格納している</a:t>
            </a:r>
            <a:endParaRPr kumimoji="1" lang="en-US" altLang="ja-JP" b="1" dirty="0" smtClean="0">
              <a:solidFill>
                <a:schemeClr val="tx1"/>
              </a:solidFill>
            </a:endParaRPr>
          </a:p>
        </p:txBody>
      </p:sp>
      <p:pic>
        <p:nvPicPr>
          <p:cNvPr id="5" name="図 4"/>
          <p:cNvPicPr>
            <a:picLocks noChangeAspect="1"/>
          </p:cNvPicPr>
          <p:nvPr/>
        </p:nvPicPr>
        <p:blipFill>
          <a:blip r:embed="rId2"/>
          <a:stretch>
            <a:fillRect/>
          </a:stretch>
        </p:blipFill>
        <p:spPr>
          <a:xfrm>
            <a:off x="3815196" y="4071691"/>
            <a:ext cx="6057900" cy="1428750"/>
          </a:xfrm>
          <a:prstGeom prst="rect">
            <a:avLst/>
          </a:prstGeom>
        </p:spPr>
      </p:pic>
      <p:sp>
        <p:nvSpPr>
          <p:cNvPr id="6" name="四角形吹き出し 5"/>
          <p:cNvSpPr/>
          <p:nvPr/>
        </p:nvSpPr>
        <p:spPr>
          <a:xfrm>
            <a:off x="362227" y="5323985"/>
            <a:ext cx="3974246" cy="1053723"/>
          </a:xfrm>
          <a:prstGeom prst="wedgeRectCallout">
            <a:avLst>
              <a:gd name="adj1" fmla="val 49980"/>
              <a:gd name="adj2" fmla="val -135155"/>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smtClean="0">
                <a:solidFill>
                  <a:schemeClr val="tx1"/>
                </a:solidFill>
              </a:rPr>
              <a:t>numpy</a:t>
            </a:r>
            <a:r>
              <a:rPr kumimoji="1" lang="ja-JP" altLang="en-US" b="1" dirty="0" smtClean="0">
                <a:solidFill>
                  <a:schemeClr val="tx1"/>
                </a:solidFill>
              </a:rPr>
              <a:t>モジュールの </a:t>
            </a:r>
            <a:r>
              <a:rPr kumimoji="1" lang="en-US" altLang="ja-JP" b="1" dirty="0" smtClean="0">
                <a:solidFill>
                  <a:schemeClr val="tx1"/>
                </a:solidFill>
              </a:rPr>
              <a:t>array </a:t>
            </a:r>
            <a:r>
              <a:rPr kumimoji="1" lang="ja-JP" altLang="en-US" b="1" dirty="0" smtClean="0">
                <a:solidFill>
                  <a:schemeClr val="tx1"/>
                </a:solidFill>
              </a:rPr>
              <a:t>型データの集合。列の順番は </a:t>
            </a:r>
            <a:r>
              <a:rPr kumimoji="1" lang="en-US" altLang="ja-JP" b="1" dirty="0" err="1" smtClean="0">
                <a:solidFill>
                  <a:schemeClr val="tx1"/>
                </a:solidFill>
              </a:rPr>
              <a:t>x_train</a:t>
            </a:r>
            <a:r>
              <a:rPr kumimoji="1" lang="en-US" altLang="ja-JP" b="1" dirty="0" smtClean="0">
                <a:solidFill>
                  <a:schemeClr val="tx1"/>
                </a:solidFill>
              </a:rPr>
              <a:t> </a:t>
            </a:r>
            <a:r>
              <a:rPr kumimoji="1" lang="ja-JP" altLang="en-US" b="1" dirty="0" smtClean="0">
                <a:solidFill>
                  <a:schemeClr val="tx1"/>
                </a:solidFill>
              </a:rPr>
              <a:t>の順番と同じ</a:t>
            </a:r>
            <a:endParaRPr kumimoji="1" lang="en-US" altLang="ja-JP" b="1" dirty="0" smtClean="0">
              <a:solidFill>
                <a:schemeClr val="tx1"/>
              </a:solidFill>
            </a:endParaRPr>
          </a:p>
        </p:txBody>
      </p:sp>
      <p:sp>
        <p:nvSpPr>
          <p:cNvPr id="7" name="正方形/長方形 6"/>
          <p:cNvSpPr/>
          <p:nvPr/>
        </p:nvSpPr>
        <p:spPr>
          <a:xfrm>
            <a:off x="2635944" y="3616324"/>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8" name="楕円 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P311</a:t>
            </a:r>
            <a:endParaRPr kumimoji="1" lang="ja-JP" altLang="en-US" b="1" dirty="0"/>
          </a:p>
        </p:txBody>
      </p:sp>
    </p:spTree>
    <p:extLst>
      <p:ext uri="{BB962C8B-B14F-4D97-AF65-F5344CB8AC3E}">
        <p14:creationId xmlns:p14="http://schemas.microsoft.com/office/powerpoint/2010/main" val="3774272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1141868"/>
            <a:ext cx="8465730" cy="1200329"/>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 array </a:t>
            </a:r>
            <a:r>
              <a:rPr lang="ja-JP" altLang="en-US" b="1">
                <a:solidFill>
                  <a:srgbClr val="008000"/>
                </a:solidFill>
                <a:latin typeface="Courier New" panose="02070309020205020404" pitchFamily="49" charset="0"/>
              </a:rPr>
              <a:t>型だと見づらいのでデータフレームに変換</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tmp_df = pd.DataFrame(sc_x, columns = x_train.columns)</a:t>
            </a:r>
          </a:p>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平均値の計算</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tmp_df.mean()</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539725" y="772536"/>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8-20</a:t>
            </a:r>
            <a:r>
              <a:rPr lang="ja-JP" altLang="en-US" b="1" dirty="0" smtClean="0">
                <a:solidFill>
                  <a:srgbClr val="000000"/>
                </a:solidFill>
                <a:latin typeface="Courier New" panose="02070309020205020404" pitchFamily="49" charset="0"/>
              </a:rPr>
              <a:t> 平均値０を確認する</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2086041" y="2443771"/>
            <a:ext cx="2945345" cy="1169346"/>
          </a:xfrm>
          <a:prstGeom prst="rect">
            <a:avLst/>
          </a:prstGeom>
        </p:spPr>
      </p:pic>
      <p:sp>
        <p:nvSpPr>
          <p:cNvPr id="5" name="正方形/長方形 4"/>
          <p:cNvSpPr/>
          <p:nvPr/>
        </p:nvSpPr>
        <p:spPr>
          <a:xfrm>
            <a:off x="539725" y="2448962"/>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6" name="正方形/長方形 5"/>
          <p:cNvSpPr/>
          <p:nvPr/>
        </p:nvSpPr>
        <p:spPr>
          <a:xfrm>
            <a:off x="539725" y="4084023"/>
            <a:ext cx="8465730" cy="369332"/>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tmp_df.std()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標準偏差の計算</a:t>
            </a:r>
            <a:endParaRPr lang="ja-JP" altLang="en-US" b="1">
              <a:solidFill>
                <a:srgbClr val="000000"/>
              </a:solidFill>
              <a:effectLst/>
              <a:latin typeface="Courier New" panose="02070309020205020404" pitchFamily="49" charset="0"/>
            </a:endParaRPr>
          </a:p>
        </p:txBody>
      </p:sp>
      <p:sp>
        <p:nvSpPr>
          <p:cNvPr id="7" name="正方形/長方形 6"/>
          <p:cNvSpPr/>
          <p:nvPr/>
        </p:nvSpPr>
        <p:spPr>
          <a:xfrm>
            <a:off x="539725" y="3714691"/>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8-21</a:t>
            </a:r>
            <a:r>
              <a:rPr lang="ja-JP" altLang="en-US" b="1" dirty="0" smtClean="0">
                <a:solidFill>
                  <a:srgbClr val="000000"/>
                </a:solidFill>
                <a:latin typeface="Courier New" panose="02070309020205020404" pitchFamily="49" charset="0"/>
              </a:rPr>
              <a:t> 標準偏差１を確認する</a:t>
            </a:r>
            <a:endParaRPr lang="en-US" altLang="ja-JP" b="1" dirty="0">
              <a:solidFill>
                <a:srgbClr val="000000"/>
              </a:solidFill>
              <a:latin typeface="Courier New" panose="02070309020205020404" pitchFamily="49" charset="0"/>
            </a:endParaRPr>
          </a:p>
        </p:txBody>
      </p:sp>
      <p:pic>
        <p:nvPicPr>
          <p:cNvPr id="8" name="図 7"/>
          <p:cNvPicPr>
            <a:picLocks noChangeAspect="1"/>
          </p:cNvPicPr>
          <p:nvPr/>
        </p:nvPicPr>
        <p:blipFill>
          <a:blip r:embed="rId3"/>
          <a:stretch>
            <a:fillRect/>
          </a:stretch>
        </p:blipFill>
        <p:spPr>
          <a:xfrm>
            <a:off x="2062339" y="4619487"/>
            <a:ext cx="2703807" cy="1322934"/>
          </a:xfrm>
          <a:prstGeom prst="rect">
            <a:avLst/>
          </a:prstGeom>
        </p:spPr>
      </p:pic>
      <p:sp>
        <p:nvSpPr>
          <p:cNvPr id="9" name="正方形/長方形 8"/>
          <p:cNvSpPr/>
          <p:nvPr/>
        </p:nvSpPr>
        <p:spPr>
          <a:xfrm>
            <a:off x="539725" y="4619487"/>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0" name="右中かっこ 9"/>
          <p:cNvSpPr/>
          <p:nvPr/>
        </p:nvSpPr>
        <p:spPr>
          <a:xfrm>
            <a:off x="4643193" y="2508329"/>
            <a:ext cx="258793" cy="808387"/>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右中かっこ 10"/>
          <p:cNvSpPr/>
          <p:nvPr/>
        </p:nvSpPr>
        <p:spPr>
          <a:xfrm>
            <a:off x="4496646" y="4689210"/>
            <a:ext cx="258793" cy="808387"/>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四角形吹き出し 11"/>
          <p:cNvSpPr/>
          <p:nvPr/>
        </p:nvSpPr>
        <p:spPr>
          <a:xfrm>
            <a:off x="5426015" y="2576881"/>
            <a:ext cx="3640347" cy="729393"/>
          </a:xfrm>
          <a:prstGeom prst="wedgeRectCallout">
            <a:avLst>
              <a:gd name="adj1" fmla="val -61591"/>
              <a:gd name="adj2" fmla="val -6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厳密な０ではないが</a:t>
            </a:r>
            <a:endParaRPr kumimoji="1" lang="en-US" altLang="ja-JP" b="1" smtClean="0"/>
          </a:p>
          <a:p>
            <a:pPr algn="ctr"/>
            <a:r>
              <a:rPr lang="ja-JP" altLang="en-US" b="1"/>
              <a:t>指数部</a:t>
            </a:r>
            <a:r>
              <a:rPr lang="ja-JP" altLang="en-US" b="1" smtClean="0"/>
              <a:t>が</a:t>
            </a:r>
            <a:r>
              <a:rPr lang="en-US" altLang="ja-JP" b="1" smtClean="0"/>
              <a:t>e-16</a:t>
            </a:r>
            <a:r>
              <a:rPr lang="ja-JP" altLang="en-US" b="1" smtClean="0"/>
              <a:t>なのでほぼ０</a:t>
            </a:r>
            <a:endParaRPr kumimoji="1" lang="ja-JP" altLang="en-US" b="1"/>
          </a:p>
        </p:txBody>
      </p:sp>
      <p:sp>
        <p:nvSpPr>
          <p:cNvPr id="13" name="四角形吹き出し 12"/>
          <p:cNvSpPr/>
          <p:nvPr/>
        </p:nvSpPr>
        <p:spPr>
          <a:xfrm>
            <a:off x="5345871" y="4768204"/>
            <a:ext cx="1555262" cy="729393"/>
          </a:xfrm>
          <a:prstGeom prst="wedgeRectCallout">
            <a:avLst>
              <a:gd name="adj1" fmla="val -80449"/>
              <a:gd name="adj2" fmla="val -6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ほぼ１</a:t>
            </a:r>
            <a:endParaRPr kumimoji="1" lang="ja-JP" altLang="en-US" b="1"/>
          </a:p>
        </p:txBody>
      </p:sp>
      <p:sp>
        <p:nvSpPr>
          <p:cNvPr id="14" name="楕円 1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P311</a:t>
            </a:r>
            <a:endParaRPr kumimoji="1" lang="ja-JP" altLang="en-US" b="1" dirty="0"/>
          </a:p>
        </p:txBody>
      </p:sp>
    </p:spTree>
    <p:extLst>
      <p:ext uri="{BB962C8B-B14F-4D97-AF65-F5344CB8AC3E}">
        <p14:creationId xmlns:p14="http://schemas.microsoft.com/office/powerpoint/2010/main" val="96937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2601066653"/>
              </p:ext>
            </p:extLst>
          </p:nvPr>
        </p:nvGraphicFramePr>
        <p:xfrm>
          <a:off x="2254129" y="1428756"/>
          <a:ext cx="7442199" cy="1428750"/>
        </p:xfrm>
        <a:graphic>
          <a:graphicData uri="http://schemas.openxmlformats.org/drawingml/2006/table">
            <a:tbl>
              <a:tblPr/>
              <a:tblGrid>
                <a:gridCol w="675123">
                  <a:extLst>
                    <a:ext uri="{9D8B030D-6E8A-4147-A177-3AD203B41FA5}">
                      <a16:colId xmlns:a16="http://schemas.microsoft.com/office/drawing/2014/main" val="1872986418"/>
                    </a:ext>
                  </a:extLst>
                </a:gridCol>
                <a:gridCol w="418386">
                  <a:extLst>
                    <a:ext uri="{9D8B030D-6E8A-4147-A177-3AD203B41FA5}">
                      <a16:colId xmlns:a16="http://schemas.microsoft.com/office/drawing/2014/main" val="3235823964"/>
                    </a:ext>
                  </a:extLst>
                </a:gridCol>
                <a:gridCol w="557848">
                  <a:extLst>
                    <a:ext uri="{9D8B030D-6E8A-4147-A177-3AD203B41FA5}">
                      <a16:colId xmlns:a16="http://schemas.microsoft.com/office/drawing/2014/main" val="2081909086"/>
                    </a:ext>
                  </a:extLst>
                </a:gridCol>
                <a:gridCol w="494456">
                  <a:extLst>
                    <a:ext uri="{9D8B030D-6E8A-4147-A177-3AD203B41FA5}">
                      <a16:colId xmlns:a16="http://schemas.microsoft.com/office/drawing/2014/main" val="4058760729"/>
                    </a:ext>
                  </a:extLst>
                </a:gridCol>
                <a:gridCol w="570526">
                  <a:extLst>
                    <a:ext uri="{9D8B030D-6E8A-4147-A177-3AD203B41FA5}">
                      <a16:colId xmlns:a16="http://schemas.microsoft.com/office/drawing/2014/main" val="2692115081"/>
                    </a:ext>
                  </a:extLst>
                </a:gridCol>
                <a:gridCol w="494456">
                  <a:extLst>
                    <a:ext uri="{9D8B030D-6E8A-4147-A177-3AD203B41FA5}">
                      <a16:colId xmlns:a16="http://schemas.microsoft.com/office/drawing/2014/main" val="1079516758"/>
                    </a:ext>
                  </a:extLst>
                </a:gridCol>
                <a:gridCol w="418386">
                  <a:extLst>
                    <a:ext uri="{9D8B030D-6E8A-4147-A177-3AD203B41FA5}">
                      <a16:colId xmlns:a16="http://schemas.microsoft.com/office/drawing/2014/main" val="1190999573"/>
                    </a:ext>
                  </a:extLst>
                </a:gridCol>
                <a:gridCol w="646597">
                  <a:extLst>
                    <a:ext uri="{9D8B030D-6E8A-4147-A177-3AD203B41FA5}">
                      <a16:colId xmlns:a16="http://schemas.microsoft.com/office/drawing/2014/main" val="3289646753"/>
                    </a:ext>
                  </a:extLst>
                </a:gridCol>
                <a:gridCol w="408877">
                  <a:extLst>
                    <a:ext uri="{9D8B030D-6E8A-4147-A177-3AD203B41FA5}">
                      <a16:colId xmlns:a16="http://schemas.microsoft.com/office/drawing/2014/main" val="2215272434"/>
                    </a:ext>
                  </a:extLst>
                </a:gridCol>
                <a:gridCol w="393029">
                  <a:extLst>
                    <a:ext uri="{9D8B030D-6E8A-4147-A177-3AD203B41FA5}">
                      <a16:colId xmlns:a16="http://schemas.microsoft.com/office/drawing/2014/main" val="3545661479"/>
                    </a:ext>
                  </a:extLst>
                </a:gridCol>
                <a:gridCol w="713158">
                  <a:extLst>
                    <a:ext uri="{9D8B030D-6E8A-4147-A177-3AD203B41FA5}">
                      <a16:colId xmlns:a16="http://schemas.microsoft.com/office/drawing/2014/main" val="2219820963"/>
                    </a:ext>
                  </a:extLst>
                </a:gridCol>
                <a:gridCol w="570526">
                  <a:extLst>
                    <a:ext uri="{9D8B030D-6E8A-4147-A177-3AD203B41FA5}">
                      <a16:colId xmlns:a16="http://schemas.microsoft.com/office/drawing/2014/main" val="3270226551"/>
                    </a:ext>
                  </a:extLst>
                </a:gridCol>
                <a:gridCol w="557848">
                  <a:extLst>
                    <a:ext uri="{9D8B030D-6E8A-4147-A177-3AD203B41FA5}">
                      <a16:colId xmlns:a16="http://schemas.microsoft.com/office/drawing/2014/main" val="624182031"/>
                    </a:ext>
                  </a:extLst>
                </a:gridCol>
                <a:gridCol w="522983">
                  <a:extLst>
                    <a:ext uri="{9D8B030D-6E8A-4147-A177-3AD203B41FA5}">
                      <a16:colId xmlns:a16="http://schemas.microsoft.com/office/drawing/2014/main" val="3606332259"/>
                    </a:ext>
                  </a:extLst>
                </a:gridCol>
              </a:tblGrid>
              <a:tr h="238125">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CRIME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ZN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INDUS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CHAS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NOX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RM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DIS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RAD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TAX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PTRATIO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LSTAT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PRICE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372083657"/>
                  </a:ext>
                </a:extLst>
              </a:tr>
              <a:tr h="238125">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high</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0.718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3.561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1.6132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354.7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27.5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1677814"/>
                  </a:ext>
                </a:extLst>
              </a:tr>
              <a:tr h="238125">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low</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0.538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232.6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27.71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13.2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76500"/>
                  </a:ext>
                </a:extLst>
              </a:tr>
              <a:tr h="238125">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very_low</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6.162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393.77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24.1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9998869"/>
                  </a:ext>
                </a:extLst>
              </a:tr>
              <a:tr h="238125">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low</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21.89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0.624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6.151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1.6687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396.9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18.46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17.8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2923178"/>
                  </a:ext>
                </a:extLst>
              </a:tr>
              <a:tr h="238125">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high</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0.614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2.5329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374.68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29.8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7044096"/>
                  </a:ext>
                </a:extLst>
              </a:tr>
            </a:tbl>
          </a:graphicData>
        </a:graphic>
      </p:graphicFrame>
      <p:sp>
        <p:nvSpPr>
          <p:cNvPr id="3" name="楕円 2"/>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P284</a:t>
            </a:r>
            <a:endParaRPr kumimoji="1" lang="ja-JP" altLang="en-US" b="1" dirty="0"/>
          </a:p>
        </p:txBody>
      </p:sp>
      <p:sp>
        <p:nvSpPr>
          <p:cNvPr id="5" name="ホームベース 4"/>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８</a:t>
            </a:r>
            <a:r>
              <a:rPr lang="ja-JP" altLang="en-US" b="1" smtClean="0"/>
              <a:t>．１</a:t>
            </a:r>
            <a:endParaRPr kumimoji="1" lang="ja-JP" altLang="en-US" b="1" dirty="0"/>
          </a:p>
        </p:txBody>
      </p:sp>
      <p:sp>
        <p:nvSpPr>
          <p:cNvPr id="6" name="山形 5"/>
          <p:cNvSpPr/>
          <p:nvPr/>
        </p:nvSpPr>
        <p:spPr>
          <a:xfrm>
            <a:off x="1736431" y="332508"/>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住宅平均価格を予測する</a:t>
            </a:r>
            <a:endParaRPr kumimoji="1" lang="ja-JP" altLang="en-US" b="1" dirty="0">
              <a:solidFill>
                <a:schemeClr val="bg1"/>
              </a:solidFill>
            </a:endParaRPr>
          </a:p>
        </p:txBody>
      </p:sp>
      <p:sp>
        <p:nvSpPr>
          <p:cNvPr id="7" name="山形 6"/>
          <p:cNvSpPr/>
          <p:nvPr/>
        </p:nvSpPr>
        <p:spPr>
          <a:xfrm>
            <a:off x="6329518" y="332508"/>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P284</a:t>
            </a:r>
            <a:r>
              <a:rPr kumimoji="1" lang="ja-JP" altLang="en-US" b="1" smtClean="0">
                <a:solidFill>
                  <a:schemeClr val="bg1"/>
                </a:solidFill>
              </a:rPr>
              <a:t>～</a:t>
            </a:r>
            <a:r>
              <a:rPr kumimoji="1" lang="en-US" altLang="ja-JP" b="1" smtClean="0">
                <a:solidFill>
                  <a:schemeClr val="bg1"/>
                </a:solidFill>
              </a:rPr>
              <a:t>P286</a:t>
            </a:r>
          </a:p>
        </p:txBody>
      </p:sp>
      <p:sp>
        <p:nvSpPr>
          <p:cNvPr id="8" name="ホームベース 7"/>
          <p:cNvSpPr/>
          <p:nvPr/>
        </p:nvSpPr>
        <p:spPr>
          <a:xfrm>
            <a:off x="397164" y="907869"/>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８</a:t>
            </a:r>
            <a:r>
              <a:rPr lang="ja-JP" altLang="en-US" b="1" smtClean="0"/>
              <a:t>．１．１</a:t>
            </a:r>
            <a:endParaRPr kumimoji="1" lang="ja-JP" altLang="en-US" b="1" dirty="0"/>
          </a:p>
        </p:txBody>
      </p:sp>
      <p:sp>
        <p:nvSpPr>
          <p:cNvPr id="9" name="山形 8"/>
          <p:cNvSpPr/>
          <p:nvPr/>
        </p:nvSpPr>
        <p:spPr>
          <a:xfrm>
            <a:off x="1736431" y="907869"/>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データの概要</a:t>
            </a:r>
            <a:endParaRPr kumimoji="1" lang="ja-JP" altLang="en-US" b="1" dirty="0">
              <a:solidFill>
                <a:schemeClr val="bg1"/>
              </a:solidFill>
            </a:endParaRPr>
          </a:p>
        </p:txBody>
      </p:sp>
      <p:sp>
        <p:nvSpPr>
          <p:cNvPr id="10" name="山形 9"/>
          <p:cNvSpPr/>
          <p:nvPr/>
        </p:nvSpPr>
        <p:spPr>
          <a:xfrm>
            <a:off x="6329518" y="907869"/>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a:solidFill>
                  <a:schemeClr val="bg1"/>
                </a:solidFill>
              </a:rPr>
              <a:t>P284</a:t>
            </a:r>
            <a:r>
              <a:rPr lang="ja-JP" altLang="en-US" b="1">
                <a:solidFill>
                  <a:schemeClr val="bg1"/>
                </a:solidFill>
              </a:rPr>
              <a:t>～</a:t>
            </a:r>
            <a:r>
              <a:rPr lang="en-US" altLang="ja-JP" b="1">
                <a:solidFill>
                  <a:schemeClr val="bg1"/>
                </a:solidFill>
              </a:rPr>
              <a:t>P286</a:t>
            </a:r>
            <a:endParaRPr lang="ja-JP" altLang="en-US" b="1" dirty="0">
              <a:solidFill>
                <a:schemeClr val="bg1"/>
              </a:solidFill>
            </a:endParaRPr>
          </a:p>
        </p:txBody>
      </p:sp>
      <p:sp>
        <p:nvSpPr>
          <p:cNvPr id="11" name="テキスト ボックス 10"/>
          <p:cNvSpPr txBox="1"/>
          <p:nvPr/>
        </p:nvSpPr>
        <p:spPr>
          <a:xfrm>
            <a:off x="526211" y="1438200"/>
            <a:ext cx="1613140" cy="369332"/>
          </a:xfrm>
          <a:prstGeom prst="rect">
            <a:avLst/>
          </a:prstGeom>
          <a:solidFill>
            <a:schemeClr val="accent4">
              <a:lumMod val="60000"/>
              <a:lumOff val="40000"/>
            </a:schemeClr>
          </a:solidFill>
        </p:spPr>
        <p:txBody>
          <a:bodyPr wrap="square" rtlCol="0">
            <a:spAutoFit/>
          </a:bodyPr>
          <a:lstStyle/>
          <a:p>
            <a:r>
              <a:rPr lang="en-US" altLang="ja-JP" b="1"/>
              <a:t>Boston</a:t>
            </a:r>
            <a:r>
              <a:rPr kumimoji="1" lang="en-US" altLang="ja-JP" b="1" smtClean="0"/>
              <a:t>.csv</a:t>
            </a:r>
            <a:endParaRPr kumimoji="1" lang="ja-JP" altLang="en-US" b="1"/>
          </a:p>
        </p:txBody>
      </p:sp>
      <p:graphicFrame>
        <p:nvGraphicFramePr>
          <p:cNvPr id="12" name="表 11"/>
          <p:cNvGraphicFramePr>
            <a:graphicFrameLocks noGrp="1"/>
          </p:cNvGraphicFramePr>
          <p:nvPr>
            <p:extLst>
              <p:ext uri="{D42A27DB-BD31-4B8C-83A1-F6EECF244321}">
                <p14:modId xmlns:p14="http://schemas.microsoft.com/office/powerpoint/2010/main" val="687494889"/>
              </p:ext>
            </p:extLst>
          </p:nvPr>
        </p:nvGraphicFramePr>
        <p:xfrm>
          <a:off x="1046432" y="3528880"/>
          <a:ext cx="4787900" cy="2476500"/>
        </p:xfrm>
        <a:graphic>
          <a:graphicData uri="http://schemas.openxmlformats.org/drawingml/2006/table">
            <a:tbl>
              <a:tblPr/>
              <a:tblGrid>
                <a:gridCol w="685346">
                  <a:extLst>
                    <a:ext uri="{9D8B030D-6E8A-4147-A177-3AD203B41FA5}">
                      <a16:colId xmlns:a16="http://schemas.microsoft.com/office/drawing/2014/main" val="3988602138"/>
                    </a:ext>
                  </a:extLst>
                </a:gridCol>
                <a:gridCol w="4102554">
                  <a:extLst>
                    <a:ext uri="{9D8B030D-6E8A-4147-A177-3AD203B41FA5}">
                      <a16:colId xmlns:a16="http://schemas.microsoft.com/office/drawing/2014/main" val="2286151828"/>
                    </a:ext>
                  </a:extLst>
                </a:gridCol>
              </a:tblGrid>
              <a:tr h="257175">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列名</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意味</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190424820"/>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CRIME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その地域の犯罪発生率（</a:t>
                      </a:r>
                      <a:r>
                        <a:rPr lang="en-US" sz="1100" b="0" i="0" u="none" strike="noStrike">
                          <a:solidFill>
                            <a:srgbClr val="000000"/>
                          </a:solidFill>
                          <a:effectLst/>
                          <a:latin typeface="游ゴシック" panose="020B0400000000000000" pitchFamily="50" charset="-128"/>
                          <a:ea typeface="游ゴシック" panose="020B0400000000000000" pitchFamily="50" charset="-128"/>
                        </a:rPr>
                        <a:t>high, low, very_low）</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65340958"/>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ZN</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25000</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平方フィート以上の住居区画の占める割合</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334123700"/>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INDUS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小売業以外の商業が占める面積の割合</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60194258"/>
                  </a:ext>
                </a:extLst>
              </a:tr>
              <a:tr h="485775">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CHAS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チャールズ川の付近かどうかによるダミー変数（１：川の周辺、０：それ以外）</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63712430"/>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NOX</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窒素酸化物の濃度</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824631118"/>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RM</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住居の平均部屋数</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560077028"/>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AGE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1940</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年より前に建てられて物件の割合</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19663628"/>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DIS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ボストン市内の５つの雇用施設からの距離</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570629762"/>
                  </a:ext>
                </a:extLst>
              </a:tr>
            </a:tbl>
          </a:graphicData>
        </a:graphic>
      </p:graphicFrame>
      <p:sp>
        <p:nvSpPr>
          <p:cNvPr id="13" name="テキスト ボックス 12"/>
          <p:cNvSpPr txBox="1"/>
          <p:nvPr/>
        </p:nvSpPr>
        <p:spPr>
          <a:xfrm>
            <a:off x="526211" y="2997347"/>
            <a:ext cx="2277374" cy="369332"/>
          </a:xfrm>
          <a:prstGeom prst="rect">
            <a:avLst/>
          </a:prstGeom>
          <a:solidFill>
            <a:schemeClr val="accent4">
              <a:lumMod val="60000"/>
              <a:lumOff val="40000"/>
            </a:schemeClr>
          </a:solidFill>
        </p:spPr>
        <p:txBody>
          <a:bodyPr wrap="square" rtlCol="0">
            <a:spAutoFit/>
          </a:bodyPr>
          <a:lstStyle/>
          <a:p>
            <a:r>
              <a:rPr lang="ja-JP" altLang="en-US" b="1" smtClean="0"/>
              <a:t>データの各列の意味</a:t>
            </a:r>
            <a:endParaRPr kumimoji="1" lang="ja-JP" altLang="en-US" b="1"/>
          </a:p>
        </p:txBody>
      </p:sp>
      <p:graphicFrame>
        <p:nvGraphicFramePr>
          <p:cNvPr id="15" name="表 14"/>
          <p:cNvGraphicFramePr>
            <a:graphicFrameLocks noGrp="1"/>
          </p:cNvGraphicFramePr>
          <p:nvPr>
            <p:extLst>
              <p:ext uri="{D42A27DB-BD31-4B8C-83A1-F6EECF244321}">
                <p14:modId xmlns:p14="http://schemas.microsoft.com/office/powerpoint/2010/main" val="2653375767"/>
              </p:ext>
            </p:extLst>
          </p:nvPr>
        </p:nvGraphicFramePr>
        <p:xfrm>
          <a:off x="6117446" y="3528880"/>
          <a:ext cx="4787900" cy="2266950"/>
        </p:xfrm>
        <a:graphic>
          <a:graphicData uri="http://schemas.openxmlformats.org/drawingml/2006/table">
            <a:tbl>
              <a:tblPr/>
              <a:tblGrid>
                <a:gridCol w="685346">
                  <a:extLst>
                    <a:ext uri="{9D8B030D-6E8A-4147-A177-3AD203B41FA5}">
                      <a16:colId xmlns:a16="http://schemas.microsoft.com/office/drawing/2014/main" val="1167367729"/>
                    </a:ext>
                  </a:extLst>
                </a:gridCol>
                <a:gridCol w="4102554">
                  <a:extLst>
                    <a:ext uri="{9D8B030D-6E8A-4147-A177-3AD203B41FA5}">
                      <a16:colId xmlns:a16="http://schemas.microsoft.com/office/drawing/2014/main" val="3533406710"/>
                    </a:ext>
                  </a:extLst>
                </a:gridCol>
              </a:tblGrid>
              <a:tr h="257175">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列名</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意味</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779057439"/>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RAD</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環状高速道路へのアクセスしやすさ</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711145618"/>
                  </a:ext>
                </a:extLst>
              </a:tr>
              <a:tr h="504825">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TAX</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10000</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ドルあたりの不動産税率の総計</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359971681"/>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PTRATIO</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町ごとの教員１人当たりの児童生徒数</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51114777"/>
                  </a:ext>
                </a:extLst>
              </a:tr>
              <a:tr h="504825">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B</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町ごとの黒人の比率（</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Bk</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）を次の式で表したもの。</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1000</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Bk - 0.68</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100" b="0" i="0" u="none" strike="noStrike" baseline="30000">
                          <a:solidFill>
                            <a:srgbClr val="000000"/>
                          </a:solidFill>
                          <a:effectLst/>
                          <a:latin typeface="游ゴシック" panose="020B0400000000000000" pitchFamily="50" charset="-128"/>
                          <a:ea typeface="游ゴシック" panose="020B0400000000000000" pitchFamily="50" charset="-128"/>
                        </a:rPr>
                        <a:t>２</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60606315"/>
                  </a:ext>
                </a:extLst>
              </a:tr>
              <a:tr h="257175">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LSTAT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人口における低所得者の割合</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37578095"/>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PRICE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その地域の住宅平均価格</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121770315"/>
                  </a:ext>
                </a:extLst>
              </a:tr>
            </a:tbl>
          </a:graphicData>
        </a:graphic>
      </p:graphicFrame>
    </p:spTree>
    <p:extLst>
      <p:ext uri="{BB962C8B-B14F-4D97-AF65-F5344CB8AC3E}">
        <p14:creationId xmlns:p14="http://schemas.microsoft.com/office/powerpoint/2010/main" val="1832391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796814"/>
            <a:ext cx="8465730" cy="1200329"/>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sc_model_y = StandardScaler()</a:t>
            </a:r>
          </a:p>
          <a:p>
            <a:r>
              <a:rPr lang="en-US" altLang="ja-JP" b="1">
                <a:solidFill>
                  <a:srgbClr val="000000"/>
                </a:solidFill>
                <a:latin typeface="Courier New" panose="02070309020205020404" pitchFamily="49" charset="0"/>
              </a:rPr>
              <a:t>sc_model_y.fit(y_train)</a:t>
            </a:r>
          </a:p>
          <a:p>
            <a:r>
              <a:rPr lang="en-US" altLang="ja-JP" b="1">
                <a:solidFill>
                  <a:srgbClr val="000000"/>
                </a:solidFill>
                <a:latin typeface="Courier New" panose="02070309020205020404" pitchFamily="49" charset="0"/>
              </a:rPr>
              <a:t/>
            </a:r>
            <a:br>
              <a:rPr lang="en-US" altLang="ja-JP" b="1">
                <a:solidFill>
                  <a:srgbClr val="000000"/>
                </a:solidFill>
                <a:latin typeface="Courier New" panose="02070309020205020404" pitchFamily="49" charset="0"/>
              </a:rPr>
            </a:br>
            <a:r>
              <a:rPr lang="en-US" altLang="ja-JP" b="1">
                <a:solidFill>
                  <a:srgbClr val="000000"/>
                </a:solidFill>
                <a:latin typeface="Courier New" panose="02070309020205020404" pitchFamily="49" charset="0"/>
              </a:rPr>
              <a:t>sc_y = sc_model_y.transform(y_train)</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539725" y="427482"/>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8-22</a:t>
            </a:r>
            <a:r>
              <a:rPr lang="ja-JP" altLang="en-US" b="1" dirty="0" smtClean="0">
                <a:solidFill>
                  <a:srgbClr val="000000"/>
                </a:solidFill>
                <a:latin typeface="Courier New" panose="02070309020205020404" pitchFamily="49" charset="0"/>
              </a:rPr>
              <a:t> </a:t>
            </a:r>
            <a:r>
              <a:rPr lang="ja-JP" altLang="en-US" b="1" dirty="0">
                <a:solidFill>
                  <a:srgbClr val="000000"/>
                </a:solidFill>
                <a:latin typeface="Courier New" panose="02070309020205020404" pitchFamily="49" charset="0"/>
              </a:rPr>
              <a:t>正解データ</a:t>
            </a:r>
            <a:r>
              <a:rPr lang="ja-JP" altLang="en-US" b="1" dirty="0" smtClean="0">
                <a:solidFill>
                  <a:srgbClr val="000000"/>
                </a:solidFill>
                <a:latin typeface="Courier New" panose="02070309020205020404" pitchFamily="49" charset="0"/>
              </a:rPr>
              <a:t>を標準化する</a:t>
            </a:r>
            <a:endParaRPr lang="en-US" altLang="ja-JP" b="1" dirty="0">
              <a:solidFill>
                <a:srgbClr val="000000"/>
              </a:solidFill>
              <a:latin typeface="Courier New" panose="02070309020205020404" pitchFamily="49" charset="0"/>
            </a:endParaRPr>
          </a:p>
        </p:txBody>
      </p:sp>
      <p:sp>
        <p:nvSpPr>
          <p:cNvPr id="4" name="楕円 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P312</a:t>
            </a:r>
            <a:endParaRPr kumimoji="1" lang="ja-JP" altLang="en-US" b="1" dirty="0"/>
          </a:p>
        </p:txBody>
      </p:sp>
      <p:sp>
        <p:nvSpPr>
          <p:cNvPr id="5" name="テキスト ボックス 4"/>
          <p:cNvSpPr txBox="1"/>
          <p:nvPr/>
        </p:nvSpPr>
        <p:spPr>
          <a:xfrm>
            <a:off x="539725" y="2346258"/>
            <a:ext cx="7873214" cy="2339102"/>
          </a:xfrm>
          <a:prstGeom prst="rect">
            <a:avLst/>
          </a:prstGeom>
          <a:solidFill>
            <a:schemeClr val="accent4">
              <a:lumMod val="20000"/>
              <a:lumOff val="80000"/>
            </a:schemeClr>
          </a:solidFill>
        </p:spPr>
        <p:txBody>
          <a:bodyPr wrap="square" rtlCol="0">
            <a:spAutoFit/>
          </a:bodyPr>
          <a:lstStyle/>
          <a:p>
            <a:r>
              <a:rPr lang="ja-JP" altLang="en-US" sz="2000" b="1" dirty="0"/>
              <a:t>データ</a:t>
            </a:r>
            <a:r>
              <a:rPr lang="ja-JP" altLang="en-US" sz="2000" b="1" dirty="0" smtClean="0"/>
              <a:t>の標準化</a:t>
            </a:r>
            <a:endParaRPr kumimoji="1" lang="en-US" altLang="ja-JP" sz="2000" b="1" dirty="0" smtClean="0"/>
          </a:p>
          <a:p>
            <a:endParaRPr lang="en-US" altLang="ja-JP" dirty="0"/>
          </a:p>
          <a:p>
            <a:r>
              <a:rPr lang="ja-JP" altLang="en-US" b="1" dirty="0" smtClean="0">
                <a:solidFill>
                  <a:srgbClr val="0070C0"/>
                </a:solidFill>
              </a:rPr>
              <a:t>変数１ </a:t>
            </a:r>
            <a:r>
              <a:rPr lang="en-US" altLang="ja-JP" b="1" dirty="0" smtClean="0">
                <a:solidFill>
                  <a:srgbClr val="0070C0"/>
                </a:solidFill>
              </a:rPr>
              <a:t>= </a:t>
            </a:r>
            <a:r>
              <a:rPr lang="en-US" altLang="ja-JP" b="1" dirty="0" err="1" smtClean="0">
                <a:solidFill>
                  <a:srgbClr val="0070C0"/>
                </a:solidFill>
              </a:rPr>
              <a:t>Standardscaler</a:t>
            </a:r>
            <a:r>
              <a:rPr lang="en-US" altLang="ja-JP" b="1" dirty="0" smtClean="0">
                <a:solidFill>
                  <a:srgbClr val="0070C0"/>
                </a:solidFill>
              </a:rPr>
              <a:t>( )</a:t>
            </a:r>
          </a:p>
          <a:p>
            <a:r>
              <a:rPr lang="ja-JP" altLang="en-US" b="1" dirty="0" smtClean="0">
                <a:solidFill>
                  <a:srgbClr val="0070C0"/>
                </a:solidFill>
              </a:rPr>
              <a:t>変数１ </a:t>
            </a:r>
            <a:r>
              <a:rPr lang="en-US" altLang="ja-JP" b="1" dirty="0" smtClean="0">
                <a:solidFill>
                  <a:srgbClr val="0070C0"/>
                </a:solidFill>
              </a:rPr>
              <a:t>. fit( </a:t>
            </a:r>
            <a:r>
              <a:rPr lang="ja-JP" altLang="en-US" b="1" dirty="0" smtClean="0">
                <a:solidFill>
                  <a:srgbClr val="0070C0"/>
                </a:solidFill>
              </a:rPr>
              <a:t>データ集合 </a:t>
            </a:r>
            <a:r>
              <a:rPr lang="en-US" altLang="ja-JP" b="1" dirty="0" smtClean="0">
                <a:solidFill>
                  <a:srgbClr val="0070C0"/>
                </a:solidFill>
              </a:rPr>
              <a:t>)</a:t>
            </a:r>
          </a:p>
          <a:p>
            <a:r>
              <a:rPr lang="ja-JP" altLang="en-US" b="1" dirty="0" smtClean="0">
                <a:solidFill>
                  <a:srgbClr val="0070C0"/>
                </a:solidFill>
              </a:rPr>
              <a:t>変数２ </a:t>
            </a:r>
            <a:r>
              <a:rPr lang="en-US" altLang="ja-JP" b="1" dirty="0" smtClean="0">
                <a:solidFill>
                  <a:srgbClr val="0070C0"/>
                </a:solidFill>
              </a:rPr>
              <a:t>= </a:t>
            </a:r>
            <a:r>
              <a:rPr lang="ja-JP" altLang="en-US" b="1" dirty="0" smtClean="0">
                <a:solidFill>
                  <a:srgbClr val="0070C0"/>
                </a:solidFill>
              </a:rPr>
              <a:t>変数１</a:t>
            </a:r>
            <a:r>
              <a:rPr lang="en-US" altLang="ja-JP" b="1" dirty="0">
                <a:solidFill>
                  <a:srgbClr val="0070C0"/>
                </a:solidFill>
              </a:rPr>
              <a:t> </a:t>
            </a:r>
            <a:r>
              <a:rPr lang="en-US" altLang="ja-JP" b="1" dirty="0" smtClean="0">
                <a:solidFill>
                  <a:srgbClr val="0070C0"/>
                </a:solidFill>
              </a:rPr>
              <a:t>. transform( </a:t>
            </a:r>
            <a:r>
              <a:rPr lang="ja-JP" altLang="en-US" b="1" dirty="0" smtClean="0">
                <a:solidFill>
                  <a:srgbClr val="0070C0"/>
                </a:solidFill>
              </a:rPr>
              <a:t>変換前データ </a:t>
            </a:r>
            <a:r>
              <a:rPr lang="en-US" altLang="ja-JP" b="1" dirty="0" smtClean="0">
                <a:solidFill>
                  <a:srgbClr val="0070C0"/>
                </a:solidFill>
              </a:rPr>
              <a:t>)</a:t>
            </a:r>
          </a:p>
          <a:p>
            <a:endParaRPr lang="en-US" altLang="ja-JP" b="1" dirty="0">
              <a:solidFill>
                <a:srgbClr val="0070C0"/>
              </a:solidFill>
            </a:endParaRPr>
          </a:p>
          <a:p>
            <a:r>
              <a:rPr lang="en-US" altLang="ja-JP" b="1" dirty="0" smtClean="0">
                <a:solidFill>
                  <a:srgbClr val="0070C0"/>
                </a:solidFill>
              </a:rPr>
              <a:t>※ </a:t>
            </a:r>
            <a:r>
              <a:rPr lang="ja-JP" altLang="en-US" b="1" dirty="0" smtClean="0">
                <a:solidFill>
                  <a:srgbClr val="0070C0"/>
                </a:solidFill>
              </a:rPr>
              <a:t>事前に </a:t>
            </a:r>
            <a:r>
              <a:rPr lang="en-US" altLang="ja-JP" b="1" dirty="0" smtClean="0">
                <a:solidFill>
                  <a:srgbClr val="0070C0"/>
                </a:solidFill>
              </a:rPr>
              <a:t>from </a:t>
            </a:r>
            <a:r>
              <a:rPr lang="en-US" altLang="ja-JP" b="1" dirty="0" err="1" smtClean="0">
                <a:solidFill>
                  <a:srgbClr val="0070C0"/>
                </a:solidFill>
              </a:rPr>
              <a:t>sklearn</a:t>
            </a:r>
            <a:r>
              <a:rPr lang="en-US" altLang="ja-JP" b="1" dirty="0" smtClean="0">
                <a:solidFill>
                  <a:srgbClr val="0070C0"/>
                </a:solidFill>
              </a:rPr>
              <a:t> . preprocessing import </a:t>
            </a:r>
            <a:r>
              <a:rPr lang="en-US" altLang="ja-JP" b="1" dirty="0" err="1" smtClean="0">
                <a:solidFill>
                  <a:srgbClr val="0070C0"/>
                </a:solidFill>
              </a:rPr>
              <a:t>Standardscaler</a:t>
            </a:r>
            <a:r>
              <a:rPr lang="en-US" altLang="ja-JP" b="1" dirty="0" smtClean="0">
                <a:solidFill>
                  <a:srgbClr val="0070C0"/>
                </a:solidFill>
              </a:rPr>
              <a:t> </a:t>
            </a:r>
            <a:r>
              <a:rPr lang="ja-JP" altLang="en-US" b="1" dirty="0" smtClean="0">
                <a:solidFill>
                  <a:srgbClr val="0070C0"/>
                </a:solidFill>
              </a:rPr>
              <a:t>でインポートしておく</a:t>
            </a:r>
            <a:endParaRPr lang="en-US" altLang="ja-JP" b="1" dirty="0" smtClean="0">
              <a:solidFill>
                <a:srgbClr val="0070C0"/>
              </a:solidFill>
            </a:endParaRPr>
          </a:p>
        </p:txBody>
      </p:sp>
      <p:sp>
        <p:nvSpPr>
          <p:cNvPr id="6" name="テキスト ボックス 5"/>
          <p:cNvSpPr txBox="1"/>
          <p:nvPr/>
        </p:nvSpPr>
        <p:spPr>
          <a:xfrm>
            <a:off x="539725" y="4815092"/>
            <a:ext cx="7873214" cy="1785104"/>
          </a:xfrm>
          <a:prstGeom prst="rect">
            <a:avLst/>
          </a:prstGeom>
          <a:solidFill>
            <a:schemeClr val="accent4">
              <a:lumMod val="20000"/>
              <a:lumOff val="80000"/>
            </a:schemeClr>
          </a:solidFill>
        </p:spPr>
        <p:txBody>
          <a:bodyPr wrap="square" rtlCol="0">
            <a:spAutoFit/>
          </a:bodyPr>
          <a:lstStyle/>
          <a:p>
            <a:r>
              <a:rPr lang="ja-JP" altLang="en-US" sz="2000" b="1" dirty="0"/>
              <a:t>標準化後</a:t>
            </a:r>
            <a:r>
              <a:rPr lang="ja-JP" altLang="en-US" sz="2000" b="1" dirty="0" smtClean="0"/>
              <a:t>のデータを標準化前に逆変換</a:t>
            </a:r>
            <a:endParaRPr kumimoji="1" lang="en-US" altLang="ja-JP" sz="2000" b="1" dirty="0" smtClean="0"/>
          </a:p>
          <a:p>
            <a:endParaRPr lang="en-US" altLang="ja-JP" dirty="0"/>
          </a:p>
          <a:p>
            <a:r>
              <a:rPr lang="ja-JP" altLang="en-US" b="1" dirty="0" smtClean="0">
                <a:solidFill>
                  <a:srgbClr val="0070C0"/>
                </a:solidFill>
              </a:rPr>
              <a:t>変数１ </a:t>
            </a:r>
            <a:r>
              <a:rPr lang="en-US" altLang="ja-JP" b="1" dirty="0" smtClean="0">
                <a:solidFill>
                  <a:srgbClr val="0070C0"/>
                </a:solidFill>
              </a:rPr>
              <a:t>. </a:t>
            </a:r>
            <a:r>
              <a:rPr lang="en-US" altLang="ja-JP" b="1" dirty="0" err="1" smtClean="0">
                <a:solidFill>
                  <a:srgbClr val="0070C0"/>
                </a:solidFill>
              </a:rPr>
              <a:t>inverse_transform</a:t>
            </a:r>
            <a:r>
              <a:rPr lang="en-US" altLang="ja-JP" b="1" dirty="0" smtClean="0">
                <a:solidFill>
                  <a:srgbClr val="0070C0"/>
                </a:solidFill>
              </a:rPr>
              <a:t>( </a:t>
            </a:r>
            <a:r>
              <a:rPr lang="ja-JP" altLang="en-US" b="1" dirty="0" smtClean="0">
                <a:solidFill>
                  <a:srgbClr val="0070C0"/>
                </a:solidFill>
              </a:rPr>
              <a:t>標準化後のデータ </a:t>
            </a:r>
            <a:r>
              <a:rPr lang="en-US" altLang="ja-JP" b="1" dirty="0" smtClean="0">
                <a:solidFill>
                  <a:srgbClr val="0070C0"/>
                </a:solidFill>
              </a:rPr>
              <a:t>)</a:t>
            </a:r>
          </a:p>
          <a:p>
            <a:endParaRPr lang="en-US" altLang="ja-JP" b="1" dirty="0" smtClean="0">
              <a:solidFill>
                <a:srgbClr val="0070C0"/>
              </a:solidFill>
            </a:endParaRPr>
          </a:p>
          <a:p>
            <a:r>
              <a:rPr lang="en-US" altLang="ja-JP" b="1" dirty="0" smtClean="0">
                <a:solidFill>
                  <a:srgbClr val="0070C0"/>
                </a:solidFill>
              </a:rPr>
              <a:t>※</a:t>
            </a:r>
            <a:r>
              <a:rPr lang="ja-JP" altLang="en-US" b="1" dirty="0">
                <a:solidFill>
                  <a:srgbClr val="0070C0"/>
                </a:solidFill>
              </a:rPr>
              <a:t> </a:t>
            </a:r>
            <a:r>
              <a:rPr lang="ja-JP" altLang="en-US" b="1" dirty="0" smtClean="0">
                <a:solidFill>
                  <a:srgbClr val="0070C0"/>
                </a:solidFill>
              </a:rPr>
              <a:t>変数１とは、上記「データの標準化」で記載されている手順１の変数１のこと</a:t>
            </a:r>
            <a:endParaRPr lang="en-US" altLang="ja-JP" b="1" dirty="0" smtClean="0">
              <a:solidFill>
                <a:srgbClr val="0070C0"/>
              </a:solidFill>
            </a:endParaRPr>
          </a:p>
        </p:txBody>
      </p:sp>
      <p:sp>
        <p:nvSpPr>
          <p:cNvPr id="7" name="正方形/長方形 6"/>
          <p:cNvSpPr/>
          <p:nvPr/>
        </p:nvSpPr>
        <p:spPr>
          <a:xfrm>
            <a:off x="516463" y="2881222"/>
            <a:ext cx="4849167" cy="9489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39725" y="5362405"/>
            <a:ext cx="5257226" cy="414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63872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76852" y="820292"/>
            <a:ext cx="7873214" cy="1785104"/>
          </a:xfrm>
          <a:prstGeom prst="rect">
            <a:avLst/>
          </a:prstGeom>
          <a:solidFill>
            <a:schemeClr val="accent4">
              <a:lumMod val="20000"/>
              <a:lumOff val="80000"/>
            </a:schemeClr>
          </a:solidFill>
        </p:spPr>
        <p:txBody>
          <a:bodyPr wrap="square" rtlCol="0">
            <a:spAutoFit/>
          </a:bodyPr>
          <a:lstStyle/>
          <a:p>
            <a:r>
              <a:rPr lang="ja-JP" altLang="en-US" sz="2000" b="1" dirty="0"/>
              <a:t>この節</a:t>
            </a:r>
            <a:r>
              <a:rPr lang="ja-JP" altLang="en-US" sz="2000" b="1" dirty="0" smtClean="0"/>
              <a:t>のポイント</a:t>
            </a:r>
            <a:endParaRPr kumimoji="1" lang="en-US" altLang="ja-JP" sz="2000" b="1" dirty="0" smtClean="0"/>
          </a:p>
          <a:p>
            <a:endParaRPr lang="en-US" altLang="ja-JP" dirty="0"/>
          </a:p>
          <a:p>
            <a:r>
              <a:rPr lang="ja-JP" altLang="en-US" b="1" dirty="0" smtClean="0">
                <a:solidFill>
                  <a:srgbClr val="0070C0"/>
                </a:solidFill>
              </a:rPr>
              <a:t>・データは、訓練データ、検証データ、テストデータの３つに分割する。</a:t>
            </a:r>
            <a:endParaRPr lang="en-US" altLang="ja-JP" b="1" dirty="0" smtClean="0">
              <a:solidFill>
                <a:srgbClr val="0070C0"/>
              </a:solidFill>
            </a:endParaRPr>
          </a:p>
          <a:p>
            <a:r>
              <a:rPr lang="ja-JP" altLang="en-US" b="1" dirty="0" smtClean="0">
                <a:solidFill>
                  <a:srgbClr val="0070C0"/>
                </a:solidFill>
              </a:rPr>
              <a:t>・重回帰分析に利用する特徴量には、正解データとの相関係数が高い項目を選ぶ。</a:t>
            </a:r>
            <a:endParaRPr lang="en-US" altLang="ja-JP" b="1" dirty="0" smtClean="0">
              <a:solidFill>
                <a:srgbClr val="0070C0"/>
              </a:solidFill>
            </a:endParaRPr>
          </a:p>
          <a:p>
            <a:r>
              <a:rPr lang="ja-JP" altLang="en-US" b="1" dirty="0" smtClean="0">
                <a:solidFill>
                  <a:srgbClr val="0070C0"/>
                </a:solidFill>
              </a:rPr>
              <a:t>・学習前にデータの標準化を行い、データの分布特徴を統一させる。</a:t>
            </a:r>
            <a:endParaRPr lang="en-US" altLang="ja-JP" b="1" dirty="0" smtClean="0">
              <a:solidFill>
                <a:srgbClr val="0070C0"/>
              </a:solidFill>
            </a:endParaRPr>
          </a:p>
        </p:txBody>
      </p:sp>
      <p:sp>
        <p:nvSpPr>
          <p:cNvPr id="4" name="楕円 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P313</a:t>
            </a:r>
            <a:endParaRPr kumimoji="1" lang="ja-JP" altLang="en-US" b="1" dirty="0"/>
          </a:p>
        </p:txBody>
      </p:sp>
    </p:spTree>
    <p:extLst>
      <p:ext uri="{BB962C8B-B14F-4D97-AF65-F5344CB8AC3E}">
        <p14:creationId xmlns:p14="http://schemas.microsoft.com/office/powerpoint/2010/main" val="459320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2573850"/>
            <a:ext cx="8465730" cy="646331"/>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model = LinearRegression()</a:t>
            </a:r>
          </a:p>
          <a:p>
            <a:r>
              <a:rPr lang="en-US" altLang="ja-JP" b="1">
                <a:solidFill>
                  <a:srgbClr val="000000"/>
                </a:solidFill>
                <a:latin typeface="Courier New" panose="02070309020205020404" pitchFamily="49" charset="0"/>
              </a:rPr>
              <a:t>model.fit(sc_x, sc_y)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標準化済みの訓練データで学習</a:t>
            </a:r>
            <a:endParaRPr lang="ja-JP" altLang="en-US" b="1">
              <a:solidFill>
                <a:srgbClr val="000000"/>
              </a:solidFill>
              <a:effectLst/>
              <a:latin typeface="Courier New" panose="02070309020205020404" pitchFamily="49" charset="0"/>
            </a:endParaRPr>
          </a:p>
        </p:txBody>
      </p:sp>
      <p:sp>
        <p:nvSpPr>
          <p:cNvPr id="3" name="正方形/長方形 2"/>
          <p:cNvSpPr/>
          <p:nvPr/>
        </p:nvSpPr>
        <p:spPr>
          <a:xfrm>
            <a:off x="539725" y="2204518"/>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8-23</a:t>
            </a:r>
            <a:r>
              <a:rPr lang="ja-JP" altLang="en-US" b="1" dirty="0" smtClean="0">
                <a:solidFill>
                  <a:srgbClr val="000000"/>
                </a:solidFill>
                <a:latin typeface="Courier New" panose="02070309020205020404" pitchFamily="49" charset="0"/>
              </a:rPr>
              <a:t> 標準化したデータで学習させる</a:t>
            </a:r>
            <a:endParaRPr lang="en-US" altLang="ja-JP" b="1" dirty="0">
              <a:solidFill>
                <a:srgbClr val="000000"/>
              </a:solidFill>
              <a:latin typeface="Courier New" panose="02070309020205020404" pitchFamily="49" charset="0"/>
            </a:endParaRPr>
          </a:p>
        </p:txBody>
      </p:sp>
      <p:sp>
        <p:nvSpPr>
          <p:cNvPr id="7" name="ホームベース 6"/>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８．３</a:t>
            </a:r>
            <a:endParaRPr kumimoji="1" lang="ja-JP" altLang="en-US" b="1" dirty="0"/>
          </a:p>
        </p:txBody>
      </p:sp>
      <p:sp>
        <p:nvSpPr>
          <p:cNvPr id="8" name="山形 7"/>
          <p:cNvSpPr/>
          <p:nvPr/>
        </p:nvSpPr>
        <p:spPr>
          <a:xfrm>
            <a:off x="1736431" y="332508"/>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モデルの作成と学習</a:t>
            </a:r>
            <a:endParaRPr kumimoji="1" lang="ja-JP" altLang="en-US" b="1" dirty="0">
              <a:solidFill>
                <a:schemeClr val="bg1"/>
              </a:solidFill>
            </a:endParaRPr>
          </a:p>
        </p:txBody>
      </p:sp>
      <p:sp>
        <p:nvSpPr>
          <p:cNvPr id="9" name="山形 8"/>
          <p:cNvSpPr/>
          <p:nvPr/>
        </p:nvSpPr>
        <p:spPr>
          <a:xfrm>
            <a:off x="6329518" y="332508"/>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P314</a:t>
            </a:r>
          </a:p>
        </p:txBody>
      </p:sp>
      <p:sp>
        <p:nvSpPr>
          <p:cNvPr id="10" name="ホームベース 9"/>
          <p:cNvSpPr/>
          <p:nvPr/>
        </p:nvSpPr>
        <p:spPr>
          <a:xfrm>
            <a:off x="397164" y="907869"/>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８．３．１</a:t>
            </a:r>
            <a:endParaRPr kumimoji="1" lang="ja-JP" altLang="en-US" b="1" dirty="0"/>
          </a:p>
        </p:txBody>
      </p:sp>
      <p:sp>
        <p:nvSpPr>
          <p:cNvPr id="11" name="山形 10"/>
          <p:cNvSpPr/>
          <p:nvPr/>
        </p:nvSpPr>
        <p:spPr>
          <a:xfrm>
            <a:off x="1736431" y="907869"/>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モデルの作成と学習</a:t>
            </a:r>
            <a:endParaRPr kumimoji="1" lang="ja-JP" altLang="en-US" b="1" dirty="0">
              <a:solidFill>
                <a:schemeClr val="bg1"/>
              </a:solidFill>
            </a:endParaRPr>
          </a:p>
        </p:txBody>
      </p:sp>
      <p:sp>
        <p:nvSpPr>
          <p:cNvPr id="12" name="山形 11"/>
          <p:cNvSpPr/>
          <p:nvPr/>
        </p:nvSpPr>
        <p:spPr>
          <a:xfrm>
            <a:off x="6329518" y="907869"/>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P314</a:t>
            </a:r>
            <a:endParaRPr lang="ja-JP" altLang="en-US" b="1" dirty="0">
              <a:solidFill>
                <a:schemeClr val="bg1"/>
              </a:solidFill>
            </a:endParaRPr>
          </a:p>
        </p:txBody>
      </p:sp>
      <p:sp>
        <p:nvSpPr>
          <p:cNvPr id="14" name="楕円 1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P314</a:t>
            </a:r>
            <a:endParaRPr kumimoji="1" lang="ja-JP" altLang="en-US" b="1" dirty="0"/>
          </a:p>
        </p:txBody>
      </p:sp>
    </p:spTree>
    <p:extLst>
      <p:ext uri="{BB962C8B-B14F-4D97-AF65-F5344CB8AC3E}">
        <p14:creationId xmlns:p14="http://schemas.microsoft.com/office/powerpoint/2010/main" val="4107218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14367" y="2109767"/>
            <a:ext cx="8465730" cy="369332"/>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model.score(x_val, y_val)</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514367" y="1740435"/>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8-24</a:t>
            </a:r>
            <a:r>
              <a:rPr lang="ja-JP" altLang="en-US" b="1" dirty="0" smtClean="0">
                <a:solidFill>
                  <a:srgbClr val="000000"/>
                </a:solidFill>
                <a:latin typeface="Courier New" panose="02070309020205020404" pitchFamily="49" charset="0"/>
              </a:rPr>
              <a:t> </a:t>
            </a:r>
            <a:r>
              <a:rPr lang="en-US" altLang="ja-JP" b="1" dirty="0" smtClean="0">
                <a:solidFill>
                  <a:srgbClr val="000000"/>
                </a:solidFill>
                <a:latin typeface="Courier New" panose="02070309020205020404" pitchFamily="49" charset="0"/>
              </a:rPr>
              <a:t>score</a:t>
            </a:r>
            <a:r>
              <a:rPr lang="ja-JP" altLang="en-US" b="1" dirty="0" smtClean="0">
                <a:solidFill>
                  <a:srgbClr val="000000"/>
                </a:solidFill>
                <a:latin typeface="Courier New" panose="02070309020205020404" pitchFamily="49" charset="0"/>
              </a:rPr>
              <a:t>メソッドで決定係数を求める</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2060683" y="2479099"/>
            <a:ext cx="4909315" cy="1033540"/>
          </a:xfrm>
          <a:prstGeom prst="rect">
            <a:avLst/>
          </a:prstGeom>
        </p:spPr>
      </p:pic>
      <p:sp>
        <p:nvSpPr>
          <p:cNvPr id="5" name="正方形/長方形 4"/>
          <p:cNvSpPr/>
          <p:nvPr/>
        </p:nvSpPr>
        <p:spPr>
          <a:xfrm>
            <a:off x="514367" y="2626785"/>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6" name="ホームベース 5"/>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８．４</a:t>
            </a:r>
            <a:endParaRPr kumimoji="1" lang="ja-JP" altLang="en-US" b="1" dirty="0"/>
          </a:p>
        </p:txBody>
      </p:sp>
      <p:sp>
        <p:nvSpPr>
          <p:cNvPr id="7" name="山形 6"/>
          <p:cNvSpPr/>
          <p:nvPr/>
        </p:nvSpPr>
        <p:spPr>
          <a:xfrm>
            <a:off x="1736431" y="332508"/>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モデルの評価とチューニング</a:t>
            </a:r>
            <a:endParaRPr kumimoji="1" lang="ja-JP" altLang="en-US" b="1" dirty="0">
              <a:solidFill>
                <a:schemeClr val="bg1"/>
              </a:solidFill>
            </a:endParaRPr>
          </a:p>
        </p:txBody>
      </p:sp>
      <p:sp>
        <p:nvSpPr>
          <p:cNvPr id="8" name="山形 7"/>
          <p:cNvSpPr/>
          <p:nvPr/>
        </p:nvSpPr>
        <p:spPr>
          <a:xfrm>
            <a:off x="6329518" y="332508"/>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P315</a:t>
            </a:r>
            <a:r>
              <a:rPr kumimoji="1" lang="ja-JP" altLang="en-US" b="1" smtClean="0">
                <a:solidFill>
                  <a:schemeClr val="bg1"/>
                </a:solidFill>
              </a:rPr>
              <a:t>～</a:t>
            </a:r>
            <a:r>
              <a:rPr kumimoji="1" lang="en-US" altLang="ja-JP" b="1" smtClean="0">
                <a:solidFill>
                  <a:schemeClr val="bg1"/>
                </a:solidFill>
              </a:rPr>
              <a:t>P331</a:t>
            </a:r>
          </a:p>
        </p:txBody>
      </p:sp>
      <p:sp>
        <p:nvSpPr>
          <p:cNvPr id="9" name="ホームベース 8"/>
          <p:cNvSpPr/>
          <p:nvPr/>
        </p:nvSpPr>
        <p:spPr>
          <a:xfrm>
            <a:off x="397164" y="907869"/>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８．４．１</a:t>
            </a:r>
            <a:endParaRPr kumimoji="1" lang="ja-JP" altLang="en-US" b="1" dirty="0"/>
          </a:p>
        </p:txBody>
      </p:sp>
      <p:sp>
        <p:nvSpPr>
          <p:cNvPr id="10" name="山形 9"/>
          <p:cNvSpPr/>
          <p:nvPr/>
        </p:nvSpPr>
        <p:spPr>
          <a:xfrm>
            <a:off x="1736431" y="907869"/>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標準化データによる予測性能の評価</a:t>
            </a:r>
            <a:endParaRPr kumimoji="1" lang="ja-JP" altLang="en-US" b="1" dirty="0">
              <a:solidFill>
                <a:schemeClr val="bg1"/>
              </a:solidFill>
            </a:endParaRPr>
          </a:p>
        </p:txBody>
      </p:sp>
      <p:sp>
        <p:nvSpPr>
          <p:cNvPr id="11" name="山形 10"/>
          <p:cNvSpPr/>
          <p:nvPr/>
        </p:nvSpPr>
        <p:spPr>
          <a:xfrm>
            <a:off x="6329518" y="907869"/>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P315</a:t>
            </a:r>
            <a:r>
              <a:rPr lang="ja-JP" altLang="en-US" b="1" smtClean="0">
                <a:solidFill>
                  <a:schemeClr val="bg1"/>
                </a:solidFill>
              </a:rPr>
              <a:t>～</a:t>
            </a:r>
            <a:r>
              <a:rPr lang="en-US" altLang="ja-JP" b="1" smtClean="0">
                <a:solidFill>
                  <a:schemeClr val="bg1"/>
                </a:solidFill>
              </a:rPr>
              <a:t>317</a:t>
            </a:r>
            <a:endParaRPr lang="ja-JP" altLang="en-US" b="1" dirty="0">
              <a:solidFill>
                <a:schemeClr val="bg1"/>
              </a:solidFill>
            </a:endParaRPr>
          </a:p>
        </p:txBody>
      </p:sp>
      <p:sp>
        <p:nvSpPr>
          <p:cNvPr id="12" name="テキスト ボックス 11"/>
          <p:cNvSpPr txBox="1"/>
          <p:nvPr/>
        </p:nvSpPr>
        <p:spPr>
          <a:xfrm>
            <a:off x="1287525" y="3588590"/>
            <a:ext cx="8313675" cy="923330"/>
          </a:xfrm>
          <a:prstGeom prst="rect">
            <a:avLst/>
          </a:prstGeom>
          <a:solidFill>
            <a:srgbClr val="FFC000"/>
          </a:solidFill>
        </p:spPr>
        <p:txBody>
          <a:bodyPr wrap="square" rtlCol="0">
            <a:spAutoFit/>
          </a:bodyPr>
          <a:lstStyle/>
          <a:p>
            <a:r>
              <a:rPr kumimoji="1" lang="ja-JP" altLang="en-US" b="1" smtClean="0"/>
              <a:t>➀予測に有効な特徴量がない状態で無理質理モデルを学習させたため</a:t>
            </a:r>
            <a:endParaRPr kumimoji="1" lang="en-US" altLang="ja-JP" b="1" smtClean="0"/>
          </a:p>
          <a:p>
            <a:r>
              <a:rPr kumimoji="1" lang="ja-JP" altLang="en-US" b="1" smtClean="0"/>
              <a:t>予測性能が非常に低くなった</a:t>
            </a:r>
            <a:endParaRPr kumimoji="1" lang="en-US" altLang="ja-JP" b="1" smtClean="0"/>
          </a:p>
          <a:p>
            <a:r>
              <a:rPr kumimoji="1" lang="ja-JP" altLang="en-US" b="1" smtClean="0"/>
              <a:t>②学習に利用したデータと全く関係のない別のデータで、決定係数を計算した</a:t>
            </a:r>
            <a:endParaRPr kumimoji="1" lang="ja-JP" altLang="en-US" b="1"/>
          </a:p>
        </p:txBody>
      </p:sp>
      <p:sp>
        <p:nvSpPr>
          <p:cNvPr id="13" name="下矢印 12"/>
          <p:cNvSpPr/>
          <p:nvPr/>
        </p:nvSpPr>
        <p:spPr>
          <a:xfrm>
            <a:off x="3295291" y="3174521"/>
            <a:ext cx="1216324" cy="33811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P315</a:t>
            </a:r>
            <a:endParaRPr kumimoji="1" lang="ja-JP" altLang="en-US" b="1" dirty="0"/>
          </a:p>
        </p:txBody>
      </p:sp>
    </p:spTree>
    <p:extLst>
      <p:ext uri="{BB962C8B-B14F-4D97-AF65-F5344CB8AC3E}">
        <p14:creationId xmlns:p14="http://schemas.microsoft.com/office/powerpoint/2010/main" val="2816634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1141868"/>
            <a:ext cx="8465730" cy="1754326"/>
          </a:xfrm>
          <a:prstGeom prst="rect">
            <a:avLst/>
          </a:prstGeom>
          <a:solidFill>
            <a:schemeClr val="accent4">
              <a:lumMod val="20000"/>
              <a:lumOff val="80000"/>
            </a:schemeClr>
          </a:solidFill>
        </p:spPr>
        <p:txBody>
          <a:bodyPr wrap="square">
            <a:spAutoFit/>
          </a:bodyPr>
          <a:lstStyle/>
          <a:p>
            <a:r>
              <a:rPr lang="en-US" altLang="ja-JP" b="1" dirty="0" err="1">
                <a:solidFill>
                  <a:srgbClr val="000000"/>
                </a:solidFill>
                <a:latin typeface="Courier New" panose="02070309020205020404" pitchFamily="49" charset="0"/>
              </a:rPr>
              <a:t>sc_x_val</a:t>
            </a:r>
            <a:r>
              <a:rPr lang="en-US" altLang="ja-JP" b="1" dirty="0">
                <a:solidFill>
                  <a:srgbClr val="000000"/>
                </a:solidFill>
                <a:latin typeface="Courier New" panose="02070309020205020404" pitchFamily="49" charset="0"/>
              </a:rPr>
              <a:t> = </a:t>
            </a:r>
            <a:r>
              <a:rPr lang="en-US" altLang="ja-JP" b="1" dirty="0" err="1">
                <a:solidFill>
                  <a:srgbClr val="000000"/>
                </a:solidFill>
                <a:latin typeface="Courier New" panose="02070309020205020404" pitchFamily="49" charset="0"/>
              </a:rPr>
              <a:t>sc_model_x.transform</a:t>
            </a:r>
            <a:r>
              <a:rPr lang="en-US" altLang="ja-JP" b="1" dirty="0">
                <a:solidFill>
                  <a:srgbClr val="000000"/>
                </a:solidFill>
                <a:latin typeface="Courier New" panose="02070309020205020404" pitchFamily="49" charset="0"/>
              </a:rPr>
              <a:t>(</a:t>
            </a:r>
            <a:r>
              <a:rPr lang="en-US" altLang="ja-JP" b="1" dirty="0" err="1">
                <a:solidFill>
                  <a:srgbClr val="000000"/>
                </a:solidFill>
                <a:latin typeface="Courier New" panose="02070309020205020404" pitchFamily="49" charset="0"/>
              </a:rPr>
              <a:t>x_val</a:t>
            </a:r>
            <a:r>
              <a:rPr lang="en-US" altLang="ja-JP" b="1" dirty="0" smtClean="0">
                <a:solidFill>
                  <a:srgbClr val="000000"/>
                </a:solidFill>
                <a:latin typeface="Courier New" panose="02070309020205020404" pitchFamily="49" charset="0"/>
              </a:rPr>
              <a:t>)</a:t>
            </a:r>
          </a:p>
          <a:p>
            <a:endParaRPr lang="en-US" altLang="ja-JP" b="1" dirty="0">
              <a:solidFill>
                <a:srgbClr val="000000"/>
              </a:solidFill>
              <a:latin typeface="Courier New" panose="02070309020205020404" pitchFamily="49" charset="0"/>
            </a:endParaRPr>
          </a:p>
          <a:p>
            <a:r>
              <a:rPr lang="en-US" altLang="ja-JP" b="1" dirty="0" err="1">
                <a:solidFill>
                  <a:srgbClr val="000000"/>
                </a:solidFill>
                <a:latin typeface="Courier New" panose="02070309020205020404" pitchFamily="49" charset="0"/>
              </a:rPr>
              <a:t>sc_y_val</a:t>
            </a:r>
            <a:r>
              <a:rPr lang="en-US" altLang="ja-JP" b="1" dirty="0">
                <a:solidFill>
                  <a:srgbClr val="000000"/>
                </a:solidFill>
                <a:latin typeface="Courier New" panose="02070309020205020404" pitchFamily="49" charset="0"/>
              </a:rPr>
              <a:t> = </a:t>
            </a:r>
            <a:r>
              <a:rPr lang="en-US" altLang="ja-JP" b="1" dirty="0" err="1">
                <a:solidFill>
                  <a:srgbClr val="000000"/>
                </a:solidFill>
                <a:latin typeface="Courier New" panose="02070309020205020404" pitchFamily="49" charset="0"/>
              </a:rPr>
              <a:t>sc_model_y.transform</a:t>
            </a:r>
            <a:r>
              <a:rPr lang="en-US" altLang="ja-JP" b="1" dirty="0">
                <a:solidFill>
                  <a:srgbClr val="000000"/>
                </a:solidFill>
                <a:latin typeface="Courier New" panose="02070309020205020404" pitchFamily="49" charset="0"/>
              </a:rPr>
              <a:t>(</a:t>
            </a:r>
            <a:r>
              <a:rPr lang="en-US" altLang="ja-JP" b="1" dirty="0" err="1">
                <a:solidFill>
                  <a:srgbClr val="000000"/>
                </a:solidFill>
                <a:latin typeface="Courier New" panose="02070309020205020404" pitchFamily="49" charset="0"/>
              </a:rPr>
              <a:t>y_val</a:t>
            </a:r>
            <a:r>
              <a:rPr lang="en-US" altLang="ja-JP" b="1" dirty="0" smtClean="0">
                <a:solidFill>
                  <a:srgbClr val="000000"/>
                </a:solidFill>
                <a:latin typeface="Courier New" panose="02070309020205020404" pitchFamily="49" charset="0"/>
              </a:rPr>
              <a:t>)</a:t>
            </a:r>
          </a:p>
          <a:p>
            <a:endParaRPr lang="en-US" altLang="ja-JP" b="1" dirty="0">
              <a:solidFill>
                <a:srgbClr val="000000"/>
              </a:solidFill>
              <a:latin typeface="Courier New" panose="02070309020205020404" pitchFamily="49" charset="0"/>
            </a:endParaRPr>
          </a:p>
          <a:p>
            <a:r>
              <a:rPr lang="en-US" altLang="ja-JP" b="1" dirty="0">
                <a:solidFill>
                  <a:srgbClr val="008000"/>
                </a:solidFill>
                <a:latin typeface="Courier New" panose="02070309020205020404" pitchFamily="49" charset="0"/>
              </a:rPr>
              <a:t># </a:t>
            </a:r>
            <a:r>
              <a:rPr lang="ja-JP" altLang="en-US" b="1" dirty="0">
                <a:solidFill>
                  <a:srgbClr val="008000"/>
                </a:solidFill>
                <a:latin typeface="Courier New" panose="02070309020205020404" pitchFamily="49" charset="0"/>
              </a:rPr>
              <a:t>標準化した検証データで決定係数を計算</a:t>
            </a:r>
            <a:endParaRPr lang="ja-JP" altLang="en-US" b="1" dirty="0">
              <a:solidFill>
                <a:srgbClr val="000000"/>
              </a:solidFill>
              <a:latin typeface="Courier New" panose="02070309020205020404" pitchFamily="49" charset="0"/>
            </a:endParaRPr>
          </a:p>
          <a:p>
            <a:r>
              <a:rPr lang="en-US" altLang="ja-JP" b="1" dirty="0" err="1">
                <a:solidFill>
                  <a:srgbClr val="000000"/>
                </a:solidFill>
                <a:latin typeface="Courier New" panose="02070309020205020404" pitchFamily="49" charset="0"/>
              </a:rPr>
              <a:t>model.score</a:t>
            </a:r>
            <a:r>
              <a:rPr lang="en-US" altLang="ja-JP" b="1" dirty="0">
                <a:solidFill>
                  <a:srgbClr val="000000"/>
                </a:solidFill>
                <a:latin typeface="Courier New" panose="02070309020205020404" pitchFamily="49" charset="0"/>
              </a:rPr>
              <a:t>(</a:t>
            </a:r>
            <a:r>
              <a:rPr lang="en-US" altLang="ja-JP" b="1" dirty="0" err="1">
                <a:solidFill>
                  <a:srgbClr val="000000"/>
                </a:solidFill>
                <a:latin typeface="Courier New" panose="02070309020205020404" pitchFamily="49" charset="0"/>
              </a:rPr>
              <a:t>sc_x_val</a:t>
            </a:r>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sc_y_val</a:t>
            </a:r>
            <a:r>
              <a:rPr lang="en-US" altLang="ja-JP" b="1" dirty="0">
                <a:solidFill>
                  <a:srgbClr val="000000"/>
                </a:solidFill>
                <a:latin typeface="Courier New" panose="02070309020205020404" pitchFamily="49" charset="0"/>
              </a:rPr>
              <a:t>)</a:t>
            </a:r>
            <a:endParaRPr lang="en-US" altLang="ja-JP" b="1" dirty="0">
              <a:solidFill>
                <a:srgbClr val="000000"/>
              </a:solidFill>
              <a:effectLst/>
              <a:latin typeface="Courier New" panose="02070309020205020404" pitchFamily="49" charset="0"/>
            </a:endParaRPr>
          </a:p>
        </p:txBody>
      </p:sp>
      <p:sp>
        <p:nvSpPr>
          <p:cNvPr id="3" name="正方形/長方形 2"/>
          <p:cNvSpPr/>
          <p:nvPr/>
        </p:nvSpPr>
        <p:spPr>
          <a:xfrm>
            <a:off x="539725" y="772536"/>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8-25</a:t>
            </a:r>
            <a:r>
              <a:rPr lang="ja-JP" altLang="en-US" b="1" dirty="0" smtClean="0">
                <a:solidFill>
                  <a:srgbClr val="000000"/>
                </a:solidFill>
                <a:latin typeface="Courier New" panose="02070309020205020404" pitchFamily="49" charset="0"/>
              </a:rPr>
              <a:t> 検証データを標準化する</a:t>
            </a:r>
            <a:endParaRPr lang="en-US" altLang="ja-JP" b="1" dirty="0">
              <a:solidFill>
                <a:srgbClr val="000000"/>
              </a:solidFill>
              <a:latin typeface="Courier New" panose="02070309020205020404" pitchFamily="49" charset="0"/>
            </a:endParaRPr>
          </a:p>
        </p:txBody>
      </p:sp>
      <p:sp>
        <p:nvSpPr>
          <p:cNvPr id="4" name="正方形/長方形 3"/>
          <p:cNvSpPr/>
          <p:nvPr/>
        </p:nvSpPr>
        <p:spPr>
          <a:xfrm>
            <a:off x="2087418" y="1200728"/>
            <a:ext cx="1431636" cy="301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吹き出し 4"/>
          <p:cNvSpPr/>
          <p:nvPr/>
        </p:nvSpPr>
        <p:spPr>
          <a:xfrm>
            <a:off x="6001026" y="1351346"/>
            <a:ext cx="5378174" cy="1053723"/>
          </a:xfrm>
          <a:prstGeom prst="wedgeRectCallout">
            <a:avLst>
              <a:gd name="adj1" fmla="val -113866"/>
              <a:gd name="adj2" fmla="val -37859"/>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smtClean="0">
                <a:solidFill>
                  <a:schemeClr val="tx1"/>
                </a:solidFill>
              </a:rPr>
              <a:t>sc_model_x</a:t>
            </a:r>
            <a:r>
              <a:rPr kumimoji="1" lang="ja-JP" altLang="en-US" b="1" dirty="0" smtClean="0">
                <a:solidFill>
                  <a:schemeClr val="tx1"/>
                </a:solidFill>
              </a:rPr>
              <a:t>には、訓練データの平均値や標準偏差の情報が格納されている。その情報をもとに、</a:t>
            </a:r>
            <a:r>
              <a:rPr kumimoji="1" lang="en-US" altLang="ja-JP" b="1" dirty="0" err="1" smtClean="0">
                <a:solidFill>
                  <a:schemeClr val="tx1"/>
                </a:solidFill>
              </a:rPr>
              <a:t>x_val</a:t>
            </a:r>
            <a:r>
              <a:rPr kumimoji="1" lang="ja-JP" altLang="en-US" b="1" dirty="0" smtClean="0">
                <a:solidFill>
                  <a:schemeClr val="tx1"/>
                </a:solidFill>
              </a:rPr>
              <a:t>を変換する</a:t>
            </a:r>
            <a:endParaRPr kumimoji="1" lang="en-US" altLang="ja-JP" b="1" dirty="0" smtClean="0">
              <a:solidFill>
                <a:schemeClr val="tx1"/>
              </a:solidFill>
            </a:endParaRPr>
          </a:p>
        </p:txBody>
      </p:sp>
      <p:pic>
        <p:nvPicPr>
          <p:cNvPr id="6" name="図 5"/>
          <p:cNvPicPr>
            <a:picLocks noChangeAspect="1"/>
          </p:cNvPicPr>
          <p:nvPr/>
        </p:nvPicPr>
        <p:blipFill>
          <a:blip r:embed="rId2"/>
          <a:stretch>
            <a:fillRect/>
          </a:stretch>
        </p:blipFill>
        <p:spPr>
          <a:xfrm>
            <a:off x="789890" y="3468726"/>
            <a:ext cx="4833731" cy="900074"/>
          </a:xfrm>
          <a:prstGeom prst="rect">
            <a:avLst/>
          </a:prstGeom>
        </p:spPr>
      </p:pic>
      <p:sp>
        <p:nvSpPr>
          <p:cNvPr id="7" name="正方形/長方形 6"/>
          <p:cNvSpPr/>
          <p:nvPr/>
        </p:nvSpPr>
        <p:spPr>
          <a:xfrm>
            <a:off x="539724" y="3062326"/>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8" name="楕円 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P316</a:t>
            </a:r>
            <a:endParaRPr kumimoji="1" lang="ja-JP" altLang="en-US" b="1" dirty="0"/>
          </a:p>
        </p:txBody>
      </p:sp>
    </p:spTree>
    <p:extLst>
      <p:ext uri="{BB962C8B-B14F-4D97-AF65-F5344CB8AC3E}">
        <p14:creationId xmlns:p14="http://schemas.microsoft.com/office/powerpoint/2010/main" val="2819388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1141868"/>
            <a:ext cx="8465730" cy="2308324"/>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以下、やってはいけない間違いのコード</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sc_model_x2 = StandardScaler()</a:t>
            </a:r>
          </a:p>
          <a:p>
            <a:r>
              <a:rPr lang="en-US" altLang="ja-JP" b="1">
                <a:solidFill>
                  <a:srgbClr val="000000"/>
                </a:solidFill>
                <a:latin typeface="Courier New" panose="02070309020205020404" pitchFamily="49" charset="0"/>
              </a:rPr>
              <a:t>sc_model_x2.fit(x_val)</a:t>
            </a:r>
          </a:p>
          <a:p>
            <a:r>
              <a:rPr lang="en-US" altLang="ja-JP" b="1">
                <a:solidFill>
                  <a:srgbClr val="000000"/>
                </a:solidFill>
                <a:latin typeface="Courier New" panose="02070309020205020404" pitchFamily="49" charset="0"/>
              </a:rPr>
              <a:t>sc_x_val = sc_model_x2.transform(x_val)</a:t>
            </a:r>
          </a:p>
          <a:p>
            <a:r>
              <a:rPr lang="en-US" altLang="ja-JP" b="1">
                <a:solidFill>
                  <a:srgbClr val="000000"/>
                </a:solidFill>
                <a:latin typeface="Courier New" panose="02070309020205020404" pitchFamily="49" charset="0"/>
              </a:rPr>
              <a:t>sc_model_y2 = StandardScaler()</a:t>
            </a:r>
          </a:p>
          <a:p>
            <a:r>
              <a:rPr lang="en-US" altLang="ja-JP" b="1">
                <a:solidFill>
                  <a:srgbClr val="000000"/>
                </a:solidFill>
                <a:latin typeface="Courier New" panose="02070309020205020404" pitchFamily="49" charset="0"/>
              </a:rPr>
              <a:t>sc_model_y2.fit(y_val)</a:t>
            </a:r>
          </a:p>
          <a:p>
            <a:r>
              <a:rPr lang="en-US" altLang="ja-JP" b="1">
                <a:solidFill>
                  <a:srgbClr val="000000"/>
                </a:solidFill>
                <a:latin typeface="Courier New" panose="02070309020205020404" pitchFamily="49" charset="0"/>
              </a:rPr>
              <a:t>sc_y_val = sc_model_y2.transform(y_val)</a:t>
            </a:r>
          </a:p>
          <a:p>
            <a:r>
              <a:rPr lang="en-US" altLang="ja-JP" b="1">
                <a:solidFill>
                  <a:srgbClr val="000000"/>
                </a:solidFill>
                <a:latin typeface="Courier New" panose="02070309020205020404" pitchFamily="49" charset="0"/>
              </a:rPr>
              <a:t>model.score(sc_x_val, sc_y_val)</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539725" y="772536"/>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8-26</a:t>
            </a:r>
            <a:r>
              <a:rPr lang="ja-JP" altLang="en-US" b="1" dirty="0" smtClean="0">
                <a:solidFill>
                  <a:srgbClr val="000000"/>
                </a:solidFill>
                <a:latin typeface="Courier New" panose="02070309020205020404" pitchFamily="49" charset="0"/>
              </a:rPr>
              <a:t> 間違って検証データの平均値と標準偏差を使って標準化</a:t>
            </a:r>
            <a:endParaRPr lang="en-US" altLang="ja-JP" b="1" dirty="0">
              <a:solidFill>
                <a:srgbClr val="000000"/>
              </a:solidFill>
              <a:latin typeface="Courier New" panose="02070309020205020404" pitchFamily="49" charset="0"/>
            </a:endParaRPr>
          </a:p>
        </p:txBody>
      </p:sp>
      <p:sp>
        <p:nvSpPr>
          <p:cNvPr id="4" name="楕円 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P317</a:t>
            </a:r>
            <a:endParaRPr kumimoji="1" lang="ja-JP" altLang="en-US" b="1" dirty="0"/>
          </a:p>
        </p:txBody>
      </p:sp>
      <p:sp>
        <p:nvSpPr>
          <p:cNvPr id="5" name="正方形/長方形 4"/>
          <p:cNvSpPr/>
          <p:nvPr/>
        </p:nvSpPr>
        <p:spPr>
          <a:xfrm>
            <a:off x="6254150" y="1725282"/>
            <a:ext cx="4201065" cy="84538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検証データでの平均値と</a:t>
            </a:r>
            <a:r>
              <a:rPr lang="ja-JP" altLang="en-US" b="1" smtClean="0">
                <a:solidFill>
                  <a:schemeClr val="tx1"/>
                </a:solidFill>
              </a:rPr>
              <a:t>標準偏差を</a:t>
            </a:r>
            <a:endParaRPr lang="en-US" altLang="ja-JP" b="1" smtClean="0">
              <a:solidFill>
                <a:schemeClr val="tx1"/>
              </a:solidFill>
            </a:endParaRPr>
          </a:p>
          <a:p>
            <a:pPr algn="ctr"/>
            <a:r>
              <a:rPr lang="ja-JP" altLang="en-US" b="1" smtClean="0">
                <a:solidFill>
                  <a:schemeClr val="tx1"/>
                </a:solidFill>
              </a:rPr>
              <a:t>調べて、その値で標準化している</a:t>
            </a:r>
            <a:endParaRPr kumimoji="1" lang="en-US" altLang="ja-JP" b="1" smtClean="0">
              <a:solidFill>
                <a:schemeClr val="tx1"/>
              </a:solidFill>
            </a:endParaRPr>
          </a:p>
        </p:txBody>
      </p:sp>
      <p:cxnSp>
        <p:nvCxnSpPr>
          <p:cNvPr id="7" name="直線矢印コネクタ 6"/>
          <p:cNvCxnSpPr/>
          <p:nvPr/>
        </p:nvCxnSpPr>
        <p:spPr>
          <a:xfrm>
            <a:off x="3735238" y="1871932"/>
            <a:ext cx="2518912" cy="862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3640347" y="2400831"/>
            <a:ext cx="2613803" cy="3164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539725" y="4302133"/>
            <a:ext cx="7873214" cy="1231106"/>
          </a:xfrm>
          <a:prstGeom prst="rect">
            <a:avLst/>
          </a:prstGeom>
          <a:solidFill>
            <a:schemeClr val="accent4">
              <a:lumMod val="20000"/>
              <a:lumOff val="80000"/>
            </a:schemeClr>
          </a:solidFill>
        </p:spPr>
        <p:txBody>
          <a:bodyPr wrap="square" rtlCol="0">
            <a:spAutoFit/>
          </a:bodyPr>
          <a:lstStyle/>
          <a:p>
            <a:r>
              <a:rPr lang="ja-JP" altLang="en-US" sz="2000" b="1" dirty="0"/>
              <a:t>検証</a:t>
            </a:r>
            <a:r>
              <a:rPr lang="ja-JP" altLang="en-US" sz="2000" b="1" dirty="0" smtClean="0"/>
              <a:t>データの標準化</a:t>
            </a:r>
            <a:endParaRPr kumimoji="1" lang="en-US" altLang="ja-JP" sz="2000" b="1" dirty="0" smtClean="0"/>
          </a:p>
          <a:p>
            <a:endParaRPr lang="en-US" altLang="ja-JP" dirty="0"/>
          </a:p>
          <a:p>
            <a:r>
              <a:rPr lang="ja-JP" altLang="en-US" b="1" dirty="0" smtClean="0">
                <a:solidFill>
                  <a:srgbClr val="0070C0"/>
                </a:solidFill>
              </a:rPr>
              <a:t>予測性能の評価をする前に、学習に利用したデータの平均や標準偏差を用いて、検証データを標準化する必要がある。</a:t>
            </a:r>
            <a:endParaRPr lang="en-US" altLang="ja-JP" b="1" dirty="0" smtClean="0">
              <a:solidFill>
                <a:srgbClr val="0070C0"/>
              </a:solidFill>
            </a:endParaRPr>
          </a:p>
        </p:txBody>
      </p:sp>
    </p:spTree>
    <p:extLst>
      <p:ext uri="{BB962C8B-B14F-4D97-AF65-F5344CB8AC3E}">
        <p14:creationId xmlns:p14="http://schemas.microsoft.com/office/powerpoint/2010/main" val="850029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69034" y="1028063"/>
            <a:ext cx="8465730" cy="5632311"/>
          </a:xfrm>
          <a:prstGeom prst="rect">
            <a:avLst/>
          </a:prstGeom>
          <a:solidFill>
            <a:schemeClr val="accent4">
              <a:lumMod val="20000"/>
              <a:lumOff val="80000"/>
            </a:schemeClr>
          </a:solidFill>
        </p:spPr>
        <p:txBody>
          <a:bodyPr wrap="square">
            <a:spAutoFit/>
          </a:bodyPr>
          <a:lstStyle/>
          <a:p>
            <a:r>
              <a:rPr lang="en-US" altLang="ja-JP" b="1" dirty="0" err="1">
                <a:solidFill>
                  <a:srgbClr val="0000FF"/>
                </a:solidFill>
                <a:latin typeface="Courier New" panose="02070309020205020404" pitchFamily="49" charset="0"/>
              </a:rPr>
              <a:t>def</a:t>
            </a:r>
            <a:r>
              <a:rPr lang="en-US" altLang="ja-JP" b="1" dirty="0">
                <a:solidFill>
                  <a:srgbClr val="000000"/>
                </a:solidFill>
                <a:latin typeface="Courier New" panose="02070309020205020404" pitchFamily="49" charset="0"/>
              </a:rPr>
              <a:t> </a:t>
            </a:r>
            <a:r>
              <a:rPr lang="en-US" altLang="ja-JP" b="1" dirty="0">
                <a:solidFill>
                  <a:srgbClr val="795E26"/>
                </a:solidFill>
                <a:latin typeface="Courier New" panose="02070309020205020404" pitchFamily="49" charset="0"/>
              </a:rPr>
              <a:t>learn</a:t>
            </a:r>
            <a:r>
              <a:rPr lang="en-US" altLang="ja-JP" b="1" dirty="0">
                <a:solidFill>
                  <a:srgbClr val="000000"/>
                </a:solidFill>
                <a:latin typeface="Courier New" panose="02070309020205020404" pitchFamily="49" charset="0"/>
              </a:rPr>
              <a:t>(</a:t>
            </a:r>
            <a:r>
              <a:rPr lang="en-US" altLang="ja-JP" b="1" dirty="0">
                <a:solidFill>
                  <a:srgbClr val="001080"/>
                </a:solidFill>
                <a:latin typeface="Courier New" panose="02070309020205020404" pitchFamily="49" charset="0"/>
              </a:rPr>
              <a:t>x</a:t>
            </a:r>
            <a:r>
              <a:rPr lang="en-US" altLang="ja-JP" b="1" dirty="0">
                <a:solidFill>
                  <a:srgbClr val="000000"/>
                </a:solidFill>
                <a:latin typeface="Courier New" panose="02070309020205020404" pitchFamily="49" charset="0"/>
              </a:rPr>
              <a:t>, </a:t>
            </a:r>
            <a:r>
              <a:rPr lang="en-US" altLang="ja-JP" b="1" dirty="0">
                <a:solidFill>
                  <a:srgbClr val="001080"/>
                </a:solidFill>
                <a:latin typeface="Courier New" panose="02070309020205020404" pitchFamily="49" charset="0"/>
              </a:rPr>
              <a:t>t</a:t>
            </a:r>
            <a:r>
              <a:rPr lang="en-US" altLang="ja-JP" b="1" dirty="0">
                <a:solidFill>
                  <a:srgbClr val="000000"/>
                </a:solidFill>
                <a:latin typeface="Courier New" panose="02070309020205020404" pitchFamily="49" charset="0"/>
              </a:rPr>
              <a:t>):</a:t>
            </a:r>
          </a:p>
          <a:p>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x_train</a:t>
            </a:r>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x_val</a:t>
            </a:r>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y_train</a:t>
            </a:r>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y_val</a:t>
            </a:r>
            <a:r>
              <a:rPr lang="en-US" altLang="ja-JP" b="1" dirty="0">
                <a:solidFill>
                  <a:srgbClr val="000000"/>
                </a:solidFill>
                <a:latin typeface="Courier New" panose="02070309020205020404" pitchFamily="49" charset="0"/>
              </a:rPr>
              <a:t> = </a:t>
            </a:r>
            <a:r>
              <a:rPr lang="en-US" altLang="ja-JP" b="1" dirty="0" err="1">
                <a:solidFill>
                  <a:srgbClr val="000000"/>
                </a:solidFill>
                <a:latin typeface="Courier New" panose="02070309020205020404" pitchFamily="49" charset="0"/>
              </a:rPr>
              <a:t>train_test_split</a:t>
            </a:r>
            <a:r>
              <a:rPr lang="en-US" altLang="ja-JP" b="1" dirty="0">
                <a:solidFill>
                  <a:srgbClr val="000000"/>
                </a:solidFill>
                <a:latin typeface="Courier New" panose="02070309020205020404" pitchFamily="49" charset="0"/>
              </a:rPr>
              <a:t>(x, t,</a:t>
            </a:r>
          </a:p>
          <a:p>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test_size</a:t>
            </a:r>
            <a:r>
              <a:rPr lang="en-US" altLang="ja-JP" b="1" dirty="0">
                <a:solidFill>
                  <a:srgbClr val="000000"/>
                </a:solidFill>
                <a:latin typeface="Courier New" panose="02070309020205020404" pitchFamily="49" charset="0"/>
              </a:rPr>
              <a:t> = </a:t>
            </a:r>
            <a:r>
              <a:rPr lang="en-US" altLang="ja-JP" b="1" dirty="0">
                <a:solidFill>
                  <a:srgbClr val="09885A"/>
                </a:solidFill>
                <a:latin typeface="Courier New" panose="02070309020205020404" pitchFamily="49" charset="0"/>
              </a:rPr>
              <a:t>0.2</a:t>
            </a:r>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random_state</a:t>
            </a:r>
            <a:r>
              <a:rPr lang="en-US" altLang="ja-JP" b="1" dirty="0">
                <a:solidFill>
                  <a:srgbClr val="000000"/>
                </a:solidFill>
                <a:latin typeface="Courier New" panose="02070309020205020404" pitchFamily="49" charset="0"/>
              </a:rPr>
              <a:t> = </a:t>
            </a:r>
            <a:r>
              <a:rPr lang="en-US" altLang="ja-JP" b="1" dirty="0">
                <a:solidFill>
                  <a:srgbClr val="09885A"/>
                </a:solidFill>
                <a:latin typeface="Courier New" panose="02070309020205020404" pitchFamily="49" charset="0"/>
              </a:rPr>
              <a:t>0</a:t>
            </a:r>
            <a:r>
              <a:rPr lang="en-US" altLang="ja-JP" b="1" dirty="0">
                <a:solidFill>
                  <a:srgbClr val="000000"/>
                </a:solidFill>
                <a:latin typeface="Courier New" panose="02070309020205020404" pitchFamily="49" charset="0"/>
              </a:rPr>
              <a:t>)</a:t>
            </a:r>
          </a:p>
          <a:p>
            <a:r>
              <a:rPr lang="en-US" altLang="ja-JP" b="1" dirty="0">
                <a:solidFill>
                  <a:srgbClr val="000000"/>
                </a:solidFill>
                <a:latin typeface="Courier New" panose="02070309020205020404" pitchFamily="49" charset="0"/>
              </a:rPr>
              <a:t>    </a:t>
            </a:r>
            <a:r>
              <a:rPr lang="en-US" altLang="ja-JP" b="1" dirty="0">
                <a:solidFill>
                  <a:srgbClr val="008000"/>
                </a:solidFill>
                <a:latin typeface="Courier New" panose="02070309020205020404" pitchFamily="49" charset="0"/>
              </a:rPr>
              <a:t># </a:t>
            </a:r>
            <a:r>
              <a:rPr lang="ja-JP" altLang="en-US" b="1" dirty="0">
                <a:solidFill>
                  <a:srgbClr val="008000"/>
                </a:solidFill>
                <a:latin typeface="Courier New" panose="02070309020205020404" pitchFamily="49" charset="0"/>
              </a:rPr>
              <a:t>訓練データを標準化</a:t>
            </a:r>
            <a:endParaRPr lang="ja-JP" altLang="en-US" b="1" dirty="0">
              <a:solidFill>
                <a:srgbClr val="000000"/>
              </a:solidFill>
              <a:latin typeface="Courier New" panose="02070309020205020404" pitchFamily="49" charset="0"/>
            </a:endParaRPr>
          </a:p>
          <a:p>
            <a:r>
              <a:rPr lang="ja-JP" altLang="en-US"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sc_model_x</a:t>
            </a:r>
            <a:r>
              <a:rPr lang="en-US" altLang="ja-JP" b="1" dirty="0">
                <a:solidFill>
                  <a:srgbClr val="000000"/>
                </a:solidFill>
                <a:latin typeface="Courier New" panose="02070309020205020404" pitchFamily="49" charset="0"/>
              </a:rPr>
              <a:t> = </a:t>
            </a:r>
            <a:r>
              <a:rPr lang="en-US" altLang="ja-JP" b="1" dirty="0" err="1">
                <a:solidFill>
                  <a:srgbClr val="000000"/>
                </a:solidFill>
                <a:latin typeface="Courier New" panose="02070309020205020404" pitchFamily="49" charset="0"/>
              </a:rPr>
              <a:t>StandardScaler</a:t>
            </a:r>
            <a:r>
              <a:rPr lang="en-US" altLang="ja-JP" b="1" dirty="0">
                <a:solidFill>
                  <a:srgbClr val="000000"/>
                </a:solidFill>
                <a:latin typeface="Courier New" panose="02070309020205020404" pitchFamily="49" charset="0"/>
              </a:rPr>
              <a:t>()</a:t>
            </a:r>
          </a:p>
          <a:p>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sc_model_y</a:t>
            </a:r>
            <a:r>
              <a:rPr lang="en-US" altLang="ja-JP" b="1" dirty="0">
                <a:solidFill>
                  <a:srgbClr val="000000"/>
                </a:solidFill>
                <a:latin typeface="Courier New" panose="02070309020205020404" pitchFamily="49" charset="0"/>
              </a:rPr>
              <a:t> = </a:t>
            </a:r>
            <a:r>
              <a:rPr lang="en-US" altLang="ja-JP" b="1" dirty="0" err="1">
                <a:solidFill>
                  <a:srgbClr val="000000"/>
                </a:solidFill>
                <a:latin typeface="Courier New" panose="02070309020205020404" pitchFamily="49" charset="0"/>
              </a:rPr>
              <a:t>StandardScaler</a:t>
            </a:r>
            <a:r>
              <a:rPr lang="en-US" altLang="ja-JP" b="1" dirty="0">
                <a:solidFill>
                  <a:srgbClr val="000000"/>
                </a:solidFill>
                <a:latin typeface="Courier New" panose="02070309020205020404" pitchFamily="49" charset="0"/>
              </a:rPr>
              <a:t>()</a:t>
            </a:r>
          </a:p>
          <a:p>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sc_model_x.fit</a:t>
            </a:r>
            <a:r>
              <a:rPr lang="en-US" altLang="ja-JP" b="1" dirty="0">
                <a:solidFill>
                  <a:srgbClr val="000000"/>
                </a:solidFill>
                <a:latin typeface="Courier New" panose="02070309020205020404" pitchFamily="49" charset="0"/>
              </a:rPr>
              <a:t>(</a:t>
            </a:r>
            <a:r>
              <a:rPr lang="en-US" altLang="ja-JP" b="1" dirty="0" err="1">
                <a:solidFill>
                  <a:srgbClr val="000000"/>
                </a:solidFill>
                <a:latin typeface="Courier New" panose="02070309020205020404" pitchFamily="49" charset="0"/>
              </a:rPr>
              <a:t>x_train</a:t>
            </a:r>
            <a:r>
              <a:rPr lang="en-US" altLang="ja-JP" b="1" dirty="0">
                <a:solidFill>
                  <a:srgbClr val="000000"/>
                </a:solidFill>
                <a:latin typeface="Courier New" panose="02070309020205020404" pitchFamily="49" charset="0"/>
              </a:rPr>
              <a:t>)</a:t>
            </a:r>
          </a:p>
          <a:p>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sc_x_train</a:t>
            </a:r>
            <a:r>
              <a:rPr lang="en-US" altLang="ja-JP" b="1" dirty="0">
                <a:solidFill>
                  <a:srgbClr val="000000"/>
                </a:solidFill>
                <a:latin typeface="Courier New" panose="02070309020205020404" pitchFamily="49" charset="0"/>
              </a:rPr>
              <a:t> = </a:t>
            </a:r>
            <a:r>
              <a:rPr lang="en-US" altLang="ja-JP" b="1" dirty="0" err="1">
                <a:solidFill>
                  <a:srgbClr val="000000"/>
                </a:solidFill>
                <a:latin typeface="Courier New" panose="02070309020205020404" pitchFamily="49" charset="0"/>
              </a:rPr>
              <a:t>sc_model_x.transform</a:t>
            </a:r>
            <a:r>
              <a:rPr lang="en-US" altLang="ja-JP" b="1" dirty="0">
                <a:solidFill>
                  <a:srgbClr val="000000"/>
                </a:solidFill>
                <a:latin typeface="Courier New" panose="02070309020205020404" pitchFamily="49" charset="0"/>
              </a:rPr>
              <a:t>(</a:t>
            </a:r>
            <a:r>
              <a:rPr lang="en-US" altLang="ja-JP" b="1" dirty="0" err="1">
                <a:solidFill>
                  <a:srgbClr val="000000"/>
                </a:solidFill>
                <a:latin typeface="Courier New" panose="02070309020205020404" pitchFamily="49" charset="0"/>
              </a:rPr>
              <a:t>x_train</a:t>
            </a:r>
            <a:r>
              <a:rPr lang="en-US" altLang="ja-JP" b="1" dirty="0">
                <a:solidFill>
                  <a:srgbClr val="000000"/>
                </a:solidFill>
                <a:latin typeface="Courier New" panose="02070309020205020404" pitchFamily="49" charset="0"/>
              </a:rPr>
              <a:t>)</a:t>
            </a:r>
          </a:p>
          <a:p>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sc_model_y.fit</a:t>
            </a:r>
            <a:r>
              <a:rPr lang="en-US" altLang="ja-JP" b="1" dirty="0">
                <a:solidFill>
                  <a:srgbClr val="000000"/>
                </a:solidFill>
                <a:latin typeface="Courier New" panose="02070309020205020404" pitchFamily="49" charset="0"/>
              </a:rPr>
              <a:t>(</a:t>
            </a:r>
            <a:r>
              <a:rPr lang="en-US" altLang="ja-JP" b="1" dirty="0" err="1">
                <a:solidFill>
                  <a:srgbClr val="000000"/>
                </a:solidFill>
                <a:latin typeface="Courier New" panose="02070309020205020404" pitchFamily="49" charset="0"/>
              </a:rPr>
              <a:t>y_train</a:t>
            </a:r>
            <a:r>
              <a:rPr lang="en-US" altLang="ja-JP" b="1" dirty="0">
                <a:solidFill>
                  <a:srgbClr val="000000"/>
                </a:solidFill>
                <a:latin typeface="Courier New" panose="02070309020205020404" pitchFamily="49" charset="0"/>
              </a:rPr>
              <a:t>)</a:t>
            </a:r>
          </a:p>
          <a:p>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sc_y_train</a:t>
            </a:r>
            <a:r>
              <a:rPr lang="en-US" altLang="ja-JP" b="1" dirty="0">
                <a:solidFill>
                  <a:srgbClr val="000000"/>
                </a:solidFill>
                <a:latin typeface="Courier New" panose="02070309020205020404" pitchFamily="49" charset="0"/>
              </a:rPr>
              <a:t> = </a:t>
            </a:r>
            <a:r>
              <a:rPr lang="en-US" altLang="ja-JP" b="1" dirty="0" err="1">
                <a:solidFill>
                  <a:srgbClr val="000000"/>
                </a:solidFill>
                <a:latin typeface="Courier New" panose="02070309020205020404" pitchFamily="49" charset="0"/>
              </a:rPr>
              <a:t>sc_model_y.transform</a:t>
            </a:r>
            <a:r>
              <a:rPr lang="en-US" altLang="ja-JP" b="1" dirty="0">
                <a:solidFill>
                  <a:srgbClr val="000000"/>
                </a:solidFill>
                <a:latin typeface="Courier New" panose="02070309020205020404" pitchFamily="49" charset="0"/>
              </a:rPr>
              <a:t>(</a:t>
            </a:r>
            <a:r>
              <a:rPr lang="en-US" altLang="ja-JP" b="1" dirty="0" err="1">
                <a:solidFill>
                  <a:srgbClr val="000000"/>
                </a:solidFill>
                <a:latin typeface="Courier New" panose="02070309020205020404" pitchFamily="49" charset="0"/>
              </a:rPr>
              <a:t>y_train</a:t>
            </a:r>
            <a:r>
              <a:rPr lang="en-US" altLang="ja-JP" b="1" dirty="0">
                <a:solidFill>
                  <a:srgbClr val="000000"/>
                </a:solidFill>
                <a:latin typeface="Courier New" panose="02070309020205020404" pitchFamily="49" charset="0"/>
              </a:rPr>
              <a:t>)</a:t>
            </a:r>
          </a:p>
          <a:p>
            <a:r>
              <a:rPr lang="en-US" altLang="ja-JP" b="1" dirty="0">
                <a:solidFill>
                  <a:srgbClr val="000000"/>
                </a:solidFill>
                <a:latin typeface="Courier New" panose="02070309020205020404" pitchFamily="49" charset="0"/>
              </a:rPr>
              <a:t>    </a:t>
            </a:r>
            <a:r>
              <a:rPr lang="en-US" altLang="ja-JP" b="1" dirty="0">
                <a:solidFill>
                  <a:srgbClr val="008000"/>
                </a:solidFill>
                <a:latin typeface="Courier New" panose="02070309020205020404" pitchFamily="49" charset="0"/>
              </a:rPr>
              <a:t># </a:t>
            </a:r>
            <a:r>
              <a:rPr lang="ja-JP" altLang="en-US" b="1" dirty="0">
                <a:solidFill>
                  <a:srgbClr val="008000"/>
                </a:solidFill>
                <a:latin typeface="Courier New" panose="02070309020205020404" pitchFamily="49" charset="0"/>
              </a:rPr>
              <a:t>学習</a:t>
            </a:r>
            <a:endParaRPr lang="ja-JP" altLang="en-US" b="1" dirty="0">
              <a:solidFill>
                <a:srgbClr val="000000"/>
              </a:solidFill>
              <a:latin typeface="Courier New" panose="02070309020205020404" pitchFamily="49" charset="0"/>
            </a:endParaRPr>
          </a:p>
          <a:p>
            <a:r>
              <a:rPr lang="ja-JP" altLang="en-US" b="1" dirty="0">
                <a:solidFill>
                  <a:srgbClr val="000000"/>
                </a:solidFill>
                <a:latin typeface="Courier New" panose="02070309020205020404" pitchFamily="49" charset="0"/>
              </a:rPr>
              <a:t>    </a:t>
            </a:r>
            <a:r>
              <a:rPr lang="en-US" altLang="ja-JP" b="1" dirty="0">
                <a:solidFill>
                  <a:srgbClr val="000000"/>
                </a:solidFill>
                <a:latin typeface="Courier New" panose="02070309020205020404" pitchFamily="49" charset="0"/>
              </a:rPr>
              <a:t>model = </a:t>
            </a:r>
            <a:r>
              <a:rPr lang="en-US" altLang="ja-JP" b="1" dirty="0" err="1">
                <a:solidFill>
                  <a:srgbClr val="000000"/>
                </a:solidFill>
                <a:latin typeface="Courier New" panose="02070309020205020404" pitchFamily="49" charset="0"/>
              </a:rPr>
              <a:t>LinearRegression</a:t>
            </a:r>
            <a:r>
              <a:rPr lang="en-US" altLang="ja-JP" b="1" dirty="0">
                <a:solidFill>
                  <a:srgbClr val="000000"/>
                </a:solidFill>
                <a:latin typeface="Courier New" panose="02070309020205020404" pitchFamily="49" charset="0"/>
              </a:rPr>
              <a:t>()</a:t>
            </a:r>
          </a:p>
          <a:p>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model.fit</a:t>
            </a:r>
            <a:r>
              <a:rPr lang="en-US" altLang="ja-JP" b="1" dirty="0">
                <a:solidFill>
                  <a:srgbClr val="000000"/>
                </a:solidFill>
                <a:latin typeface="Courier New" panose="02070309020205020404" pitchFamily="49" charset="0"/>
              </a:rPr>
              <a:t>(</a:t>
            </a:r>
            <a:r>
              <a:rPr lang="en-US" altLang="ja-JP" b="1" dirty="0" err="1">
                <a:solidFill>
                  <a:srgbClr val="000000"/>
                </a:solidFill>
                <a:latin typeface="Courier New" panose="02070309020205020404" pitchFamily="49" charset="0"/>
              </a:rPr>
              <a:t>sc_x_train</a:t>
            </a:r>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sc_y_train</a:t>
            </a:r>
            <a:r>
              <a:rPr lang="en-US" altLang="ja-JP" b="1" dirty="0">
                <a:solidFill>
                  <a:srgbClr val="000000"/>
                </a:solidFill>
                <a:latin typeface="Courier New" panose="02070309020205020404" pitchFamily="49" charset="0"/>
              </a:rPr>
              <a:t>)</a:t>
            </a:r>
          </a:p>
          <a:p>
            <a:r>
              <a:rPr lang="en-US" altLang="ja-JP" b="1" dirty="0">
                <a:solidFill>
                  <a:srgbClr val="000000"/>
                </a:solidFill>
                <a:latin typeface="Courier New" panose="02070309020205020404" pitchFamily="49" charset="0"/>
              </a:rPr>
              <a:t>    </a:t>
            </a:r>
            <a:r>
              <a:rPr lang="en-US" altLang="ja-JP" b="1" dirty="0">
                <a:solidFill>
                  <a:srgbClr val="008000"/>
                </a:solidFill>
                <a:latin typeface="Courier New" panose="02070309020205020404" pitchFamily="49" charset="0"/>
              </a:rPr>
              <a:t>#</a:t>
            </a:r>
            <a:r>
              <a:rPr lang="ja-JP" altLang="en-US" b="1" dirty="0">
                <a:solidFill>
                  <a:srgbClr val="008000"/>
                </a:solidFill>
                <a:latin typeface="Courier New" panose="02070309020205020404" pitchFamily="49" charset="0"/>
              </a:rPr>
              <a:t>検証データを標準化</a:t>
            </a:r>
            <a:endParaRPr lang="ja-JP" altLang="en-US" b="1" dirty="0">
              <a:solidFill>
                <a:srgbClr val="000000"/>
              </a:solidFill>
              <a:latin typeface="Courier New" panose="02070309020205020404" pitchFamily="49" charset="0"/>
            </a:endParaRPr>
          </a:p>
          <a:p>
            <a:r>
              <a:rPr lang="ja-JP" altLang="en-US"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sc_x_val</a:t>
            </a:r>
            <a:r>
              <a:rPr lang="en-US" altLang="ja-JP" b="1" dirty="0">
                <a:solidFill>
                  <a:srgbClr val="000000"/>
                </a:solidFill>
                <a:latin typeface="Courier New" panose="02070309020205020404" pitchFamily="49" charset="0"/>
              </a:rPr>
              <a:t> = </a:t>
            </a:r>
            <a:r>
              <a:rPr lang="en-US" altLang="ja-JP" b="1" dirty="0" err="1">
                <a:solidFill>
                  <a:srgbClr val="000000"/>
                </a:solidFill>
                <a:latin typeface="Courier New" panose="02070309020205020404" pitchFamily="49" charset="0"/>
              </a:rPr>
              <a:t>sc_model_x.transform</a:t>
            </a:r>
            <a:r>
              <a:rPr lang="en-US" altLang="ja-JP" b="1" dirty="0">
                <a:solidFill>
                  <a:srgbClr val="000000"/>
                </a:solidFill>
                <a:latin typeface="Courier New" panose="02070309020205020404" pitchFamily="49" charset="0"/>
              </a:rPr>
              <a:t>(</a:t>
            </a:r>
            <a:r>
              <a:rPr lang="en-US" altLang="ja-JP" b="1" dirty="0" err="1">
                <a:solidFill>
                  <a:srgbClr val="000000"/>
                </a:solidFill>
                <a:latin typeface="Courier New" panose="02070309020205020404" pitchFamily="49" charset="0"/>
              </a:rPr>
              <a:t>x_val</a:t>
            </a:r>
            <a:r>
              <a:rPr lang="en-US" altLang="ja-JP" b="1" dirty="0">
                <a:solidFill>
                  <a:srgbClr val="000000"/>
                </a:solidFill>
                <a:latin typeface="Courier New" panose="02070309020205020404" pitchFamily="49" charset="0"/>
              </a:rPr>
              <a:t>)</a:t>
            </a:r>
          </a:p>
          <a:p>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sc_y_val</a:t>
            </a:r>
            <a:r>
              <a:rPr lang="en-US" altLang="ja-JP" b="1" dirty="0">
                <a:solidFill>
                  <a:srgbClr val="000000"/>
                </a:solidFill>
                <a:latin typeface="Courier New" panose="02070309020205020404" pitchFamily="49" charset="0"/>
              </a:rPr>
              <a:t> = </a:t>
            </a:r>
            <a:r>
              <a:rPr lang="en-US" altLang="ja-JP" b="1" dirty="0" err="1">
                <a:solidFill>
                  <a:srgbClr val="000000"/>
                </a:solidFill>
                <a:latin typeface="Courier New" panose="02070309020205020404" pitchFamily="49" charset="0"/>
              </a:rPr>
              <a:t>sc_model_y.transform</a:t>
            </a:r>
            <a:r>
              <a:rPr lang="en-US" altLang="ja-JP" b="1" dirty="0">
                <a:solidFill>
                  <a:srgbClr val="000000"/>
                </a:solidFill>
                <a:latin typeface="Courier New" panose="02070309020205020404" pitchFamily="49" charset="0"/>
              </a:rPr>
              <a:t>(</a:t>
            </a:r>
            <a:r>
              <a:rPr lang="en-US" altLang="ja-JP" b="1" dirty="0" err="1">
                <a:solidFill>
                  <a:srgbClr val="000000"/>
                </a:solidFill>
                <a:latin typeface="Courier New" panose="02070309020205020404" pitchFamily="49" charset="0"/>
              </a:rPr>
              <a:t>y_val</a:t>
            </a:r>
            <a:r>
              <a:rPr lang="en-US" altLang="ja-JP" b="1" dirty="0">
                <a:solidFill>
                  <a:srgbClr val="000000"/>
                </a:solidFill>
                <a:latin typeface="Courier New" panose="02070309020205020404" pitchFamily="49" charset="0"/>
              </a:rPr>
              <a:t>)</a:t>
            </a:r>
          </a:p>
          <a:p>
            <a:r>
              <a:rPr lang="en-US" altLang="ja-JP" b="1" dirty="0">
                <a:solidFill>
                  <a:srgbClr val="000000"/>
                </a:solidFill>
                <a:latin typeface="Courier New" panose="02070309020205020404" pitchFamily="49" charset="0"/>
              </a:rPr>
              <a:t>    </a:t>
            </a:r>
            <a:r>
              <a:rPr lang="en-US" altLang="ja-JP" b="1" dirty="0">
                <a:solidFill>
                  <a:srgbClr val="008000"/>
                </a:solidFill>
                <a:latin typeface="Courier New" panose="02070309020205020404" pitchFamily="49" charset="0"/>
              </a:rPr>
              <a:t># </a:t>
            </a:r>
            <a:r>
              <a:rPr lang="ja-JP" altLang="en-US" b="1" dirty="0">
                <a:solidFill>
                  <a:srgbClr val="008000"/>
                </a:solidFill>
                <a:latin typeface="Courier New" panose="02070309020205020404" pitchFamily="49" charset="0"/>
              </a:rPr>
              <a:t>訓練データと検証データの決定係数計算</a:t>
            </a:r>
            <a:endParaRPr lang="ja-JP" altLang="en-US" b="1" dirty="0">
              <a:solidFill>
                <a:srgbClr val="000000"/>
              </a:solidFill>
              <a:latin typeface="Courier New" panose="02070309020205020404" pitchFamily="49" charset="0"/>
            </a:endParaRPr>
          </a:p>
          <a:p>
            <a:r>
              <a:rPr lang="ja-JP" altLang="en-US"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train_score</a:t>
            </a:r>
            <a:r>
              <a:rPr lang="en-US" altLang="ja-JP" b="1" dirty="0">
                <a:solidFill>
                  <a:srgbClr val="000000"/>
                </a:solidFill>
                <a:latin typeface="Courier New" panose="02070309020205020404" pitchFamily="49" charset="0"/>
              </a:rPr>
              <a:t> = </a:t>
            </a:r>
            <a:r>
              <a:rPr lang="en-US" altLang="ja-JP" b="1" dirty="0" err="1">
                <a:solidFill>
                  <a:srgbClr val="000000"/>
                </a:solidFill>
                <a:latin typeface="Courier New" panose="02070309020205020404" pitchFamily="49" charset="0"/>
              </a:rPr>
              <a:t>model.score</a:t>
            </a:r>
            <a:r>
              <a:rPr lang="en-US" altLang="ja-JP" b="1" dirty="0">
                <a:solidFill>
                  <a:srgbClr val="000000"/>
                </a:solidFill>
                <a:latin typeface="Courier New" panose="02070309020205020404" pitchFamily="49" charset="0"/>
              </a:rPr>
              <a:t>(</a:t>
            </a:r>
            <a:r>
              <a:rPr lang="en-US" altLang="ja-JP" b="1" dirty="0" err="1">
                <a:solidFill>
                  <a:srgbClr val="000000"/>
                </a:solidFill>
                <a:latin typeface="Courier New" panose="02070309020205020404" pitchFamily="49" charset="0"/>
              </a:rPr>
              <a:t>sc_x_train</a:t>
            </a:r>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sc_y_train</a:t>
            </a:r>
            <a:r>
              <a:rPr lang="en-US" altLang="ja-JP" b="1" dirty="0">
                <a:solidFill>
                  <a:srgbClr val="000000"/>
                </a:solidFill>
                <a:latin typeface="Courier New" panose="02070309020205020404" pitchFamily="49" charset="0"/>
              </a:rPr>
              <a:t>)</a:t>
            </a:r>
          </a:p>
          <a:p>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val_score</a:t>
            </a:r>
            <a:r>
              <a:rPr lang="en-US" altLang="ja-JP" b="1" dirty="0">
                <a:solidFill>
                  <a:srgbClr val="000000"/>
                </a:solidFill>
                <a:latin typeface="Courier New" panose="02070309020205020404" pitchFamily="49" charset="0"/>
              </a:rPr>
              <a:t> = </a:t>
            </a:r>
            <a:r>
              <a:rPr lang="en-US" altLang="ja-JP" b="1" dirty="0" err="1">
                <a:solidFill>
                  <a:srgbClr val="000000"/>
                </a:solidFill>
                <a:latin typeface="Courier New" panose="02070309020205020404" pitchFamily="49" charset="0"/>
              </a:rPr>
              <a:t>model.score</a:t>
            </a:r>
            <a:r>
              <a:rPr lang="en-US" altLang="ja-JP" b="1" dirty="0">
                <a:solidFill>
                  <a:srgbClr val="000000"/>
                </a:solidFill>
                <a:latin typeface="Courier New" panose="02070309020205020404" pitchFamily="49" charset="0"/>
              </a:rPr>
              <a:t>(</a:t>
            </a:r>
            <a:r>
              <a:rPr lang="en-US" altLang="ja-JP" b="1" dirty="0" err="1">
                <a:solidFill>
                  <a:srgbClr val="000000"/>
                </a:solidFill>
                <a:latin typeface="Courier New" panose="02070309020205020404" pitchFamily="49" charset="0"/>
              </a:rPr>
              <a:t>sc_x_val</a:t>
            </a:r>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sc_y_val</a:t>
            </a:r>
            <a:r>
              <a:rPr lang="en-US" altLang="ja-JP" b="1" dirty="0">
                <a:solidFill>
                  <a:srgbClr val="000000"/>
                </a:solidFill>
                <a:latin typeface="Courier New" panose="02070309020205020404" pitchFamily="49" charset="0"/>
              </a:rPr>
              <a:t>)</a:t>
            </a:r>
          </a:p>
          <a:p>
            <a:r>
              <a:rPr lang="en-US" altLang="ja-JP" b="1" dirty="0">
                <a:solidFill>
                  <a:srgbClr val="000000"/>
                </a:solidFill>
                <a:latin typeface="Courier New" panose="02070309020205020404" pitchFamily="49" charset="0"/>
              </a:rPr>
              <a:t>    </a:t>
            </a:r>
            <a:r>
              <a:rPr lang="en-US" altLang="ja-JP" b="1" dirty="0">
                <a:solidFill>
                  <a:srgbClr val="AF00DB"/>
                </a:solidFill>
                <a:latin typeface="Courier New" panose="02070309020205020404" pitchFamily="49" charset="0"/>
              </a:rPr>
              <a:t>return</a:t>
            </a:r>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train_score</a:t>
            </a:r>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val_score</a:t>
            </a:r>
            <a:endParaRPr lang="en-US" altLang="ja-JP" b="1" dirty="0">
              <a:solidFill>
                <a:srgbClr val="000000"/>
              </a:solidFill>
              <a:effectLst/>
              <a:latin typeface="Courier New" panose="02070309020205020404" pitchFamily="49" charset="0"/>
            </a:endParaRPr>
          </a:p>
        </p:txBody>
      </p:sp>
      <p:sp>
        <p:nvSpPr>
          <p:cNvPr id="3" name="正方形/長方形 2"/>
          <p:cNvSpPr/>
          <p:nvPr/>
        </p:nvSpPr>
        <p:spPr>
          <a:xfrm>
            <a:off x="669034" y="658731"/>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8-27</a:t>
            </a:r>
            <a:r>
              <a:rPr lang="ja-JP" altLang="en-US" b="1" dirty="0" smtClean="0">
                <a:solidFill>
                  <a:srgbClr val="000000"/>
                </a:solidFill>
                <a:latin typeface="Courier New" panose="02070309020205020404" pitchFamily="49" charset="0"/>
              </a:rPr>
              <a:t> </a:t>
            </a:r>
            <a:r>
              <a:rPr lang="en-US" altLang="ja-JP" b="1" dirty="0" smtClean="0">
                <a:solidFill>
                  <a:srgbClr val="000000"/>
                </a:solidFill>
                <a:latin typeface="Courier New" panose="02070309020205020404" pitchFamily="49" charset="0"/>
              </a:rPr>
              <a:t>learn</a:t>
            </a:r>
            <a:r>
              <a:rPr lang="ja-JP" altLang="en-US" b="1" dirty="0" smtClean="0">
                <a:solidFill>
                  <a:srgbClr val="000000"/>
                </a:solidFill>
                <a:latin typeface="Courier New" panose="02070309020205020404" pitchFamily="49" charset="0"/>
              </a:rPr>
              <a:t>関数の定義</a:t>
            </a:r>
            <a:endParaRPr lang="en-US" altLang="ja-JP" b="1" dirty="0">
              <a:solidFill>
                <a:srgbClr val="000000"/>
              </a:solidFill>
              <a:latin typeface="Courier New" panose="02070309020205020404" pitchFamily="49" charset="0"/>
            </a:endParaRPr>
          </a:p>
        </p:txBody>
      </p:sp>
      <p:sp>
        <p:nvSpPr>
          <p:cNvPr id="4" name="ホームベース 3"/>
          <p:cNvSpPr/>
          <p:nvPr/>
        </p:nvSpPr>
        <p:spPr>
          <a:xfrm>
            <a:off x="397164" y="114250"/>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８．４．２</a:t>
            </a:r>
            <a:endParaRPr kumimoji="1" lang="ja-JP" altLang="en-US" b="1" dirty="0"/>
          </a:p>
        </p:txBody>
      </p:sp>
      <p:sp>
        <p:nvSpPr>
          <p:cNvPr id="5" name="山形 4"/>
          <p:cNvSpPr/>
          <p:nvPr/>
        </p:nvSpPr>
        <p:spPr>
          <a:xfrm>
            <a:off x="1736431" y="114250"/>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チューニングの目標と準備</a:t>
            </a:r>
            <a:endParaRPr kumimoji="1" lang="ja-JP" altLang="en-US" b="1" dirty="0">
              <a:solidFill>
                <a:schemeClr val="bg1"/>
              </a:solidFill>
            </a:endParaRPr>
          </a:p>
        </p:txBody>
      </p:sp>
      <p:sp>
        <p:nvSpPr>
          <p:cNvPr id="6" name="山形 5"/>
          <p:cNvSpPr/>
          <p:nvPr/>
        </p:nvSpPr>
        <p:spPr>
          <a:xfrm>
            <a:off x="6329518" y="114250"/>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P317</a:t>
            </a:r>
            <a:r>
              <a:rPr lang="ja-JP" altLang="en-US" b="1" smtClean="0">
                <a:solidFill>
                  <a:schemeClr val="bg1"/>
                </a:solidFill>
              </a:rPr>
              <a:t>～</a:t>
            </a:r>
            <a:r>
              <a:rPr lang="en-US" altLang="ja-JP" b="1" smtClean="0">
                <a:solidFill>
                  <a:schemeClr val="bg1"/>
                </a:solidFill>
              </a:rPr>
              <a:t>P319</a:t>
            </a:r>
            <a:endParaRPr lang="ja-JP" altLang="en-US" b="1" dirty="0">
              <a:solidFill>
                <a:schemeClr val="bg1"/>
              </a:solidFill>
            </a:endParaRPr>
          </a:p>
        </p:txBody>
      </p:sp>
      <p:sp>
        <p:nvSpPr>
          <p:cNvPr id="7" name="楕円 6"/>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P317</a:t>
            </a:r>
            <a:endParaRPr kumimoji="1" lang="ja-JP" altLang="en-US" b="1" dirty="0"/>
          </a:p>
        </p:txBody>
      </p:sp>
    </p:spTree>
    <p:extLst>
      <p:ext uri="{BB962C8B-B14F-4D97-AF65-F5344CB8AC3E}">
        <p14:creationId xmlns:p14="http://schemas.microsoft.com/office/powerpoint/2010/main" val="4172150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1141868"/>
            <a:ext cx="8465730" cy="1200329"/>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x = train_val3.loc[ :, [</a:t>
            </a:r>
            <a:r>
              <a:rPr lang="en-US" altLang="ja-JP" b="1">
                <a:solidFill>
                  <a:srgbClr val="A31515"/>
                </a:solidFill>
                <a:latin typeface="Courier New" panose="02070309020205020404" pitchFamily="49" charset="0"/>
              </a:rPr>
              <a:t>'RM'</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'LSTAT'</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'PTRATIO'</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t = train_val3[[</a:t>
            </a:r>
            <a:r>
              <a:rPr lang="en-US" altLang="ja-JP" b="1">
                <a:solidFill>
                  <a:srgbClr val="A31515"/>
                </a:solidFill>
                <a:latin typeface="Courier New" panose="02070309020205020404" pitchFamily="49" charset="0"/>
              </a:rPr>
              <a:t>'PRICE'</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s1,s2 = learn(x, t)</a:t>
            </a:r>
          </a:p>
          <a:p>
            <a:r>
              <a:rPr lang="en-US" altLang="ja-JP" b="1">
                <a:solidFill>
                  <a:srgbClr val="795E26"/>
                </a:solidFill>
                <a:latin typeface="Courier New" panose="02070309020205020404" pitchFamily="49" charset="0"/>
              </a:rPr>
              <a:t>print</a:t>
            </a:r>
            <a:r>
              <a:rPr lang="en-US" altLang="ja-JP" b="1">
                <a:solidFill>
                  <a:srgbClr val="000000"/>
                </a:solidFill>
                <a:latin typeface="Courier New" panose="02070309020205020404" pitchFamily="49" charset="0"/>
              </a:rPr>
              <a:t>(s1, s2)</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539725" y="772536"/>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8-28</a:t>
            </a:r>
            <a:r>
              <a:rPr lang="ja-JP" altLang="en-US" b="1" dirty="0" smtClean="0">
                <a:solidFill>
                  <a:srgbClr val="000000"/>
                </a:solidFill>
                <a:latin typeface="Courier New" panose="02070309020205020404" pitchFamily="49" charset="0"/>
              </a:rPr>
              <a:t> </a:t>
            </a:r>
            <a:r>
              <a:rPr lang="en-US" altLang="ja-JP" b="1" dirty="0" smtClean="0">
                <a:solidFill>
                  <a:srgbClr val="000000"/>
                </a:solidFill>
                <a:latin typeface="Courier New" panose="02070309020205020404" pitchFamily="49" charset="0"/>
              </a:rPr>
              <a:t>learn</a:t>
            </a:r>
            <a:r>
              <a:rPr lang="ja-JP" altLang="en-US" b="1" dirty="0" smtClean="0">
                <a:solidFill>
                  <a:srgbClr val="000000"/>
                </a:solidFill>
                <a:latin typeface="Courier New" panose="02070309020205020404" pitchFamily="49" charset="0"/>
              </a:rPr>
              <a:t>関数を実行する</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1051515" y="3074746"/>
            <a:ext cx="7442150" cy="955307"/>
          </a:xfrm>
          <a:prstGeom prst="rect">
            <a:avLst/>
          </a:prstGeom>
        </p:spPr>
      </p:pic>
      <p:sp>
        <p:nvSpPr>
          <p:cNvPr id="5" name="正方形/長方形 4"/>
          <p:cNvSpPr/>
          <p:nvPr/>
        </p:nvSpPr>
        <p:spPr>
          <a:xfrm>
            <a:off x="539725" y="2668346"/>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6" name="楕円 5"/>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P319</a:t>
            </a:r>
            <a:endParaRPr kumimoji="1" lang="ja-JP" altLang="en-US" b="1" dirty="0"/>
          </a:p>
        </p:txBody>
      </p:sp>
    </p:spTree>
    <p:extLst>
      <p:ext uri="{BB962C8B-B14F-4D97-AF65-F5344CB8AC3E}">
        <p14:creationId xmlns:p14="http://schemas.microsoft.com/office/powerpoint/2010/main" val="230008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1538682"/>
            <a:ext cx="8465730" cy="1200329"/>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x = train_val3.loc[ :, [</a:t>
            </a:r>
            <a:r>
              <a:rPr lang="en-US" altLang="ja-JP" b="1">
                <a:solidFill>
                  <a:srgbClr val="A31515"/>
                </a:solidFill>
                <a:latin typeface="Courier New" panose="02070309020205020404" pitchFamily="49" charset="0"/>
              </a:rPr>
              <a:t>'RM'</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'LSTAT'</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'PTRATIO'</a:t>
            </a:r>
            <a:r>
              <a:rPr lang="en-US" altLang="ja-JP" b="1">
                <a:solidFill>
                  <a:srgbClr val="000000"/>
                </a:solidFill>
                <a:latin typeface="Courier New" panose="02070309020205020404" pitchFamily="49" charset="0"/>
              </a:rPr>
              <a:t>,</a:t>
            </a:r>
            <a:r>
              <a:rPr lang="en-US" altLang="ja-JP" b="1">
                <a:solidFill>
                  <a:srgbClr val="A31515"/>
                </a:solidFill>
                <a:latin typeface="Courier New" panose="02070309020205020404" pitchFamily="49" charset="0"/>
              </a:rPr>
              <a:t>'INDUS'</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t = train_val3[[</a:t>
            </a:r>
            <a:r>
              <a:rPr lang="en-US" altLang="ja-JP" b="1">
                <a:solidFill>
                  <a:srgbClr val="A31515"/>
                </a:solidFill>
                <a:latin typeface="Courier New" panose="02070309020205020404" pitchFamily="49" charset="0"/>
              </a:rPr>
              <a:t>'PRICE'</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s1,s2 = learn(x, t)</a:t>
            </a:r>
          </a:p>
          <a:p>
            <a:r>
              <a:rPr lang="en-US" altLang="ja-JP" b="1">
                <a:solidFill>
                  <a:srgbClr val="795E26"/>
                </a:solidFill>
                <a:latin typeface="Courier New" panose="02070309020205020404" pitchFamily="49" charset="0"/>
              </a:rPr>
              <a:t>print</a:t>
            </a:r>
            <a:r>
              <a:rPr lang="en-US" altLang="ja-JP" b="1">
                <a:solidFill>
                  <a:srgbClr val="000000"/>
                </a:solidFill>
                <a:latin typeface="Courier New" panose="02070309020205020404" pitchFamily="49" charset="0"/>
              </a:rPr>
              <a:t>(s1, s2)</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539725" y="1169350"/>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8-29</a:t>
            </a:r>
            <a:r>
              <a:rPr lang="ja-JP" altLang="en-US" b="1" dirty="0" smtClean="0">
                <a:solidFill>
                  <a:srgbClr val="000000"/>
                </a:solidFill>
                <a:latin typeface="Courier New" panose="02070309020205020404" pitchFamily="49" charset="0"/>
              </a:rPr>
              <a:t> 特徴量に</a:t>
            </a:r>
            <a:r>
              <a:rPr lang="en-US" altLang="ja-JP" b="1" dirty="0" smtClean="0">
                <a:solidFill>
                  <a:srgbClr val="000000"/>
                </a:solidFill>
                <a:latin typeface="Courier New" panose="02070309020205020404" pitchFamily="49" charset="0"/>
              </a:rPr>
              <a:t>INDUS</a:t>
            </a:r>
            <a:r>
              <a:rPr lang="ja-JP" altLang="en-US" b="1" dirty="0">
                <a:solidFill>
                  <a:srgbClr val="000000"/>
                </a:solidFill>
                <a:latin typeface="Courier New" panose="02070309020205020404" pitchFamily="49" charset="0"/>
              </a:rPr>
              <a:t>列</a:t>
            </a:r>
            <a:r>
              <a:rPr lang="ja-JP" altLang="en-US" b="1" dirty="0" smtClean="0">
                <a:solidFill>
                  <a:srgbClr val="000000"/>
                </a:solidFill>
                <a:latin typeface="Courier New" panose="02070309020205020404" pitchFamily="49" charset="0"/>
              </a:rPr>
              <a:t>を追加する</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625989" y="3311543"/>
            <a:ext cx="7097360" cy="883227"/>
          </a:xfrm>
          <a:prstGeom prst="rect">
            <a:avLst/>
          </a:prstGeom>
        </p:spPr>
      </p:pic>
      <p:sp>
        <p:nvSpPr>
          <p:cNvPr id="5" name="ホームベース 4"/>
          <p:cNvSpPr/>
          <p:nvPr/>
        </p:nvSpPr>
        <p:spPr>
          <a:xfrm>
            <a:off x="397164" y="148754"/>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８．４．３</a:t>
            </a:r>
            <a:endParaRPr kumimoji="1" lang="ja-JP" altLang="en-US" b="1" dirty="0"/>
          </a:p>
        </p:txBody>
      </p:sp>
      <p:sp>
        <p:nvSpPr>
          <p:cNvPr id="6" name="山形 5"/>
          <p:cNvSpPr/>
          <p:nvPr/>
        </p:nvSpPr>
        <p:spPr>
          <a:xfrm>
            <a:off x="1736431" y="148754"/>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特徴量</a:t>
            </a:r>
            <a:r>
              <a:rPr lang="ja-JP" altLang="en-US" b="1" smtClean="0">
                <a:solidFill>
                  <a:schemeClr val="bg1"/>
                </a:solidFill>
              </a:rPr>
              <a:t>の追加</a:t>
            </a:r>
            <a:endParaRPr kumimoji="1" lang="en-US" altLang="ja-JP" b="1" smtClean="0">
              <a:solidFill>
                <a:schemeClr val="bg1"/>
              </a:solidFill>
            </a:endParaRPr>
          </a:p>
        </p:txBody>
      </p:sp>
      <p:sp>
        <p:nvSpPr>
          <p:cNvPr id="7" name="山形 6"/>
          <p:cNvSpPr/>
          <p:nvPr/>
        </p:nvSpPr>
        <p:spPr>
          <a:xfrm>
            <a:off x="6329518" y="148754"/>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P319</a:t>
            </a:r>
            <a:r>
              <a:rPr lang="ja-JP" altLang="en-US" b="1" smtClean="0">
                <a:solidFill>
                  <a:schemeClr val="bg1"/>
                </a:solidFill>
              </a:rPr>
              <a:t>～</a:t>
            </a:r>
            <a:r>
              <a:rPr lang="en-US" altLang="ja-JP" b="1" smtClean="0">
                <a:solidFill>
                  <a:schemeClr val="bg1"/>
                </a:solidFill>
              </a:rPr>
              <a:t>P320</a:t>
            </a:r>
            <a:endParaRPr lang="ja-JP" altLang="en-US" b="1" dirty="0">
              <a:solidFill>
                <a:schemeClr val="bg1"/>
              </a:solidFill>
            </a:endParaRPr>
          </a:p>
        </p:txBody>
      </p:sp>
      <p:sp>
        <p:nvSpPr>
          <p:cNvPr id="8" name="正方形/長方形 7"/>
          <p:cNvSpPr/>
          <p:nvPr/>
        </p:nvSpPr>
        <p:spPr>
          <a:xfrm>
            <a:off x="539725" y="2905143"/>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9" name="下矢印 8"/>
          <p:cNvSpPr/>
          <p:nvPr/>
        </p:nvSpPr>
        <p:spPr>
          <a:xfrm>
            <a:off x="4977442" y="3933645"/>
            <a:ext cx="595222" cy="543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329796" y="4582636"/>
            <a:ext cx="7806906" cy="646331"/>
          </a:xfrm>
          <a:prstGeom prst="rect">
            <a:avLst/>
          </a:prstGeom>
          <a:solidFill>
            <a:schemeClr val="accent6">
              <a:lumMod val="20000"/>
              <a:lumOff val="80000"/>
            </a:schemeClr>
          </a:solidFill>
        </p:spPr>
        <p:txBody>
          <a:bodyPr wrap="square" rtlCol="0">
            <a:spAutoFit/>
          </a:bodyPr>
          <a:lstStyle/>
          <a:p>
            <a:r>
              <a:rPr kumimoji="1" lang="ja-JP" altLang="en-US" b="1" smtClean="0"/>
              <a:t>検証データの決定係数が下がっている</a:t>
            </a:r>
            <a:endParaRPr kumimoji="1" lang="en-US" altLang="ja-JP" b="1" smtClean="0"/>
          </a:p>
          <a:p>
            <a:r>
              <a:rPr lang="en-US" altLang="ja-JP" b="1" smtClean="0"/>
              <a:t>INDUS</a:t>
            </a:r>
            <a:r>
              <a:rPr lang="ja-JP" altLang="en-US" b="1" smtClean="0"/>
              <a:t>列は、予測する際にそれほど重要でなない列である可能性が高い</a:t>
            </a:r>
            <a:endParaRPr kumimoji="1" lang="ja-JP" altLang="en-US" b="1"/>
          </a:p>
        </p:txBody>
      </p:sp>
      <p:sp>
        <p:nvSpPr>
          <p:cNvPr id="11" name="楕円 10"/>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P319</a:t>
            </a:r>
            <a:endParaRPr kumimoji="1" lang="ja-JP" altLang="en-US" b="1" dirty="0"/>
          </a:p>
        </p:txBody>
      </p:sp>
    </p:spTree>
    <p:extLst>
      <p:ext uri="{BB962C8B-B14F-4D97-AF65-F5344CB8AC3E}">
        <p14:creationId xmlns:p14="http://schemas.microsoft.com/office/powerpoint/2010/main" val="2120480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97164" y="148754"/>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８．４．４</a:t>
            </a:r>
            <a:endParaRPr kumimoji="1" lang="ja-JP" altLang="en-US" b="1" dirty="0"/>
          </a:p>
        </p:txBody>
      </p:sp>
      <p:sp>
        <p:nvSpPr>
          <p:cNvPr id="3" name="山形 2"/>
          <p:cNvSpPr/>
          <p:nvPr/>
        </p:nvSpPr>
        <p:spPr>
          <a:xfrm>
            <a:off x="1736431" y="148754"/>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solidFill>
                  <a:schemeClr val="bg1"/>
                </a:solidFill>
              </a:rPr>
              <a:t>特徴量エンジニアリング</a:t>
            </a:r>
            <a:endParaRPr kumimoji="1" lang="en-US" altLang="ja-JP" b="1" smtClean="0">
              <a:solidFill>
                <a:schemeClr val="bg1"/>
              </a:solidFill>
            </a:endParaRPr>
          </a:p>
        </p:txBody>
      </p:sp>
      <p:sp>
        <p:nvSpPr>
          <p:cNvPr id="4" name="山形 3"/>
          <p:cNvSpPr/>
          <p:nvPr/>
        </p:nvSpPr>
        <p:spPr>
          <a:xfrm>
            <a:off x="6329518" y="148754"/>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P320</a:t>
            </a:r>
            <a:r>
              <a:rPr lang="ja-JP" altLang="en-US" b="1" smtClean="0">
                <a:solidFill>
                  <a:schemeClr val="bg1"/>
                </a:solidFill>
              </a:rPr>
              <a:t>～</a:t>
            </a:r>
            <a:r>
              <a:rPr lang="en-US" altLang="ja-JP" b="1" smtClean="0">
                <a:solidFill>
                  <a:schemeClr val="bg1"/>
                </a:solidFill>
              </a:rPr>
              <a:t>P321</a:t>
            </a:r>
            <a:endParaRPr lang="ja-JP" altLang="en-US" b="1" dirty="0">
              <a:solidFill>
                <a:schemeClr val="bg1"/>
              </a:solidFill>
            </a:endParaRPr>
          </a:p>
        </p:txBody>
      </p:sp>
      <p:sp>
        <p:nvSpPr>
          <p:cNvPr id="5" name="ホームベース 4"/>
          <p:cNvSpPr/>
          <p:nvPr/>
        </p:nvSpPr>
        <p:spPr>
          <a:xfrm>
            <a:off x="661708" y="1362203"/>
            <a:ext cx="2901002" cy="630500"/>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特徴量エンジニアリング</a:t>
            </a:r>
            <a:endParaRPr kumimoji="1" lang="ja-JP" altLang="en-US" b="1" dirty="0"/>
          </a:p>
        </p:txBody>
      </p:sp>
      <p:sp>
        <p:nvSpPr>
          <p:cNvPr id="6" name="山形 5"/>
          <p:cNvSpPr/>
          <p:nvPr/>
        </p:nvSpPr>
        <p:spPr>
          <a:xfrm>
            <a:off x="3363952" y="1362203"/>
            <a:ext cx="4739727" cy="630500"/>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solidFill>
                  <a:schemeClr val="bg1"/>
                </a:solidFill>
              </a:rPr>
              <a:t>準備されたデータをもとに</a:t>
            </a:r>
            <a:endParaRPr lang="en-US" altLang="ja-JP" b="1" smtClean="0">
              <a:solidFill>
                <a:schemeClr val="bg1"/>
              </a:solidFill>
            </a:endParaRPr>
          </a:p>
          <a:p>
            <a:pPr algn="ctr"/>
            <a:r>
              <a:rPr lang="ja-JP" altLang="en-US" b="1" smtClean="0">
                <a:solidFill>
                  <a:schemeClr val="bg1"/>
                </a:solidFill>
              </a:rPr>
              <a:t>新しい列を作成して、特徴量に加える</a:t>
            </a:r>
            <a:endParaRPr kumimoji="1" lang="en-US" altLang="ja-JP" b="1" smtClean="0">
              <a:solidFill>
                <a:schemeClr val="bg1"/>
              </a:solidFill>
            </a:endParaRPr>
          </a:p>
        </p:txBody>
      </p:sp>
      <p:sp>
        <p:nvSpPr>
          <p:cNvPr id="7" name="山形 6"/>
          <p:cNvSpPr/>
          <p:nvPr/>
        </p:nvSpPr>
        <p:spPr>
          <a:xfrm>
            <a:off x="7907197" y="1362203"/>
            <a:ext cx="3479671" cy="630500"/>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solidFill>
                  <a:schemeClr val="bg1"/>
                </a:solidFill>
              </a:rPr>
              <a:t>元のデータに基づいて</a:t>
            </a:r>
            <a:endParaRPr lang="en-US" altLang="ja-JP" b="1" smtClean="0">
              <a:solidFill>
                <a:schemeClr val="bg1"/>
              </a:solidFill>
            </a:endParaRPr>
          </a:p>
          <a:p>
            <a:pPr algn="ctr"/>
            <a:r>
              <a:rPr lang="ja-JP" altLang="en-US" b="1" smtClean="0">
                <a:solidFill>
                  <a:schemeClr val="bg1"/>
                </a:solidFill>
              </a:rPr>
              <a:t>明確な手順に従って作成</a:t>
            </a:r>
            <a:endParaRPr kumimoji="1" lang="en-US" altLang="ja-JP" b="1" smtClean="0">
              <a:solidFill>
                <a:schemeClr val="bg1"/>
              </a:solidFill>
            </a:endParaRPr>
          </a:p>
        </p:txBody>
      </p:sp>
      <p:sp>
        <p:nvSpPr>
          <p:cNvPr id="8" name="楕円 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P320</a:t>
            </a:r>
            <a:endParaRPr kumimoji="1" lang="ja-JP" altLang="en-US" b="1" dirty="0"/>
          </a:p>
        </p:txBody>
      </p:sp>
    </p:spTree>
    <p:extLst>
      <p:ext uri="{BB962C8B-B14F-4D97-AF65-F5344CB8AC3E}">
        <p14:creationId xmlns:p14="http://schemas.microsoft.com/office/powerpoint/2010/main" val="3249965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42109" y="628073"/>
            <a:ext cx="8829964" cy="923330"/>
          </a:xfrm>
          <a:prstGeom prst="rect">
            <a:avLst/>
          </a:prstGeom>
          <a:solidFill>
            <a:schemeClr val="accent2">
              <a:lumMod val="20000"/>
              <a:lumOff val="80000"/>
            </a:schemeClr>
          </a:solidFill>
        </p:spPr>
        <p:txBody>
          <a:bodyPr wrap="square" rtlCol="0">
            <a:spAutoFit/>
          </a:bodyPr>
          <a:lstStyle/>
          <a:p>
            <a:r>
              <a:rPr kumimoji="1" lang="ja-JP" altLang="en-US" b="1" dirty="0" smtClean="0">
                <a:solidFill>
                  <a:schemeClr val="accent5"/>
                </a:solidFill>
              </a:rPr>
              <a:t>行う内容</a:t>
            </a:r>
            <a:endParaRPr kumimoji="1" lang="en-US" altLang="ja-JP" b="1" dirty="0" smtClean="0">
              <a:solidFill>
                <a:schemeClr val="accent5"/>
              </a:solidFill>
            </a:endParaRPr>
          </a:p>
          <a:p>
            <a:r>
              <a:rPr lang="ja-JP" altLang="en-US" b="1" dirty="0">
                <a:solidFill>
                  <a:schemeClr val="accent5"/>
                </a:solidFill>
              </a:rPr>
              <a:t>ボストン市内</a:t>
            </a:r>
            <a:r>
              <a:rPr lang="ja-JP" altLang="en-US" b="1" dirty="0" smtClean="0">
                <a:solidFill>
                  <a:schemeClr val="accent5"/>
                </a:solidFill>
              </a:rPr>
              <a:t>の特定の地域の住宅価格を予測する回帰式を作成し、どのような地域だと価格が高くなりやすいかを考察する。</a:t>
            </a:r>
            <a:endParaRPr kumimoji="1" lang="en-US" altLang="ja-JP" b="1" dirty="0" smtClean="0">
              <a:solidFill>
                <a:schemeClr val="accent5"/>
              </a:solidFill>
            </a:endParaRPr>
          </a:p>
        </p:txBody>
      </p:sp>
      <p:sp>
        <p:nvSpPr>
          <p:cNvPr id="3" name="正方形/長方形 2"/>
          <p:cNvSpPr/>
          <p:nvPr/>
        </p:nvSpPr>
        <p:spPr>
          <a:xfrm>
            <a:off x="942109" y="2190195"/>
            <a:ext cx="7821433" cy="2031325"/>
          </a:xfrm>
          <a:prstGeom prst="rect">
            <a:avLst/>
          </a:prstGeom>
          <a:solidFill>
            <a:schemeClr val="accent4">
              <a:lumMod val="20000"/>
              <a:lumOff val="80000"/>
            </a:schemeClr>
          </a:solidFill>
        </p:spPr>
        <p:txBody>
          <a:bodyPr wrap="square">
            <a:spAutoFit/>
          </a:bodyPr>
          <a:lstStyle/>
          <a:p>
            <a:r>
              <a:rPr lang="ja-JP" altLang="en-US" b="1" dirty="0" smtClean="0"/>
              <a:t>・相関係数の計算</a:t>
            </a:r>
            <a:endParaRPr lang="en-US" altLang="ja-JP" b="1" dirty="0" smtClean="0"/>
          </a:p>
          <a:p>
            <a:r>
              <a:rPr lang="ja-JP" altLang="en-US" b="1" dirty="0" smtClean="0"/>
              <a:t>・</a:t>
            </a:r>
            <a:r>
              <a:rPr lang="en-US" altLang="ja-JP" b="1" dirty="0" smtClean="0"/>
              <a:t>map</a:t>
            </a:r>
            <a:r>
              <a:rPr lang="ja-JP" altLang="en-US" b="1" dirty="0" smtClean="0"/>
              <a:t>処理</a:t>
            </a:r>
            <a:endParaRPr lang="en-US" altLang="ja-JP" b="1" dirty="0" smtClean="0"/>
          </a:p>
          <a:p>
            <a:r>
              <a:rPr lang="ja-JP" altLang="en-US" b="1" dirty="0" smtClean="0"/>
              <a:t>・データの並べ替え</a:t>
            </a:r>
            <a:endParaRPr lang="en-US" altLang="ja-JP" b="1" dirty="0" smtClean="0"/>
          </a:p>
          <a:p>
            <a:r>
              <a:rPr lang="ja-JP" altLang="en-US" b="1" dirty="0" smtClean="0"/>
              <a:t>・データの標準化</a:t>
            </a:r>
            <a:endParaRPr lang="en-US" altLang="ja-JP" b="1" dirty="0" smtClean="0"/>
          </a:p>
          <a:p>
            <a:r>
              <a:rPr lang="ja-JP" altLang="en-US" b="1" dirty="0" smtClean="0"/>
              <a:t>・列や行の追加</a:t>
            </a:r>
            <a:endParaRPr lang="en-US" altLang="ja-JP" b="1" dirty="0" smtClean="0"/>
          </a:p>
          <a:p>
            <a:r>
              <a:rPr lang="ja-JP" altLang="en-US" b="1" dirty="0" smtClean="0"/>
              <a:t>・多項式特徴量追加</a:t>
            </a:r>
            <a:endParaRPr lang="en-US" altLang="ja-JP" b="1" dirty="0" smtClean="0"/>
          </a:p>
          <a:p>
            <a:r>
              <a:rPr lang="ja-JP" altLang="en-US" b="1" dirty="0" smtClean="0"/>
              <a:t>・交互作用特徴量の追加</a:t>
            </a:r>
            <a:endParaRPr lang="en-US" altLang="ja-JP" b="1" dirty="0"/>
          </a:p>
        </p:txBody>
      </p:sp>
      <p:sp>
        <p:nvSpPr>
          <p:cNvPr id="4" name="正方形/長方形 3"/>
          <p:cNvSpPr/>
          <p:nvPr/>
        </p:nvSpPr>
        <p:spPr>
          <a:xfrm>
            <a:off x="942109" y="1820863"/>
            <a:ext cx="7821433" cy="369332"/>
          </a:xfrm>
          <a:prstGeom prst="rect">
            <a:avLst/>
          </a:prstGeom>
          <a:solidFill>
            <a:schemeClr val="accent6">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 データの準備と前処理</a:t>
            </a:r>
            <a:r>
              <a:rPr lang="en-US" altLang="ja-JP" b="1" dirty="0" smtClean="0">
                <a:solidFill>
                  <a:srgbClr val="000000"/>
                </a:solidFill>
                <a:latin typeface="Courier New" panose="02070309020205020404" pitchFamily="49" charset="0"/>
              </a:rPr>
              <a:t> </a:t>
            </a:r>
            <a:endParaRPr lang="en-US" altLang="ja-JP" b="1" dirty="0">
              <a:solidFill>
                <a:srgbClr val="000000"/>
              </a:solidFill>
              <a:latin typeface="Courier New" panose="02070309020205020404" pitchFamily="49" charset="0"/>
            </a:endParaRPr>
          </a:p>
        </p:txBody>
      </p:sp>
      <p:sp>
        <p:nvSpPr>
          <p:cNvPr id="5" name="正方形/長方形 4"/>
          <p:cNvSpPr/>
          <p:nvPr/>
        </p:nvSpPr>
        <p:spPr>
          <a:xfrm>
            <a:off x="942109" y="4772526"/>
            <a:ext cx="7821433" cy="369332"/>
          </a:xfrm>
          <a:prstGeom prst="rect">
            <a:avLst/>
          </a:prstGeom>
          <a:solidFill>
            <a:schemeClr val="accent4">
              <a:lumMod val="20000"/>
              <a:lumOff val="80000"/>
            </a:schemeClr>
          </a:solidFill>
        </p:spPr>
        <p:txBody>
          <a:bodyPr wrap="square">
            <a:spAutoFit/>
          </a:bodyPr>
          <a:lstStyle/>
          <a:p>
            <a:r>
              <a:rPr lang="ja-JP" altLang="en-US" b="1" dirty="0" smtClean="0"/>
              <a:t>（新規の学習項目なし）</a:t>
            </a:r>
            <a:endParaRPr lang="en-US" altLang="ja-JP" b="1" dirty="0"/>
          </a:p>
        </p:txBody>
      </p:sp>
      <p:sp>
        <p:nvSpPr>
          <p:cNvPr id="6" name="正方形/長方形 5"/>
          <p:cNvSpPr/>
          <p:nvPr/>
        </p:nvSpPr>
        <p:spPr>
          <a:xfrm>
            <a:off x="942109" y="4403194"/>
            <a:ext cx="7821433" cy="369332"/>
          </a:xfrm>
          <a:prstGeom prst="rect">
            <a:avLst/>
          </a:prstGeom>
          <a:solidFill>
            <a:schemeClr val="accent6">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 モデルの学習</a:t>
            </a:r>
            <a:r>
              <a:rPr lang="en-US" altLang="ja-JP" b="1" dirty="0" smtClean="0">
                <a:solidFill>
                  <a:srgbClr val="000000"/>
                </a:solidFill>
                <a:latin typeface="Courier New" panose="02070309020205020404" pitchFamily="49" charset="0"/>
              </a:rPr>
              <a:t> </a:t>
            </a:r>
            <a:endParaRPr lang="en-US" altLang="ja-JP" b="1" dirty="0">
              <a:solidFill>
                <a:srgbClr val="000000"/>
              </a:solidFill>
              <a:latin typeface="Courier New" panose="02070309020205020404" pitchFamily="49" charset="0"/>
            </a:endParaRPr>
          </a:p>
        </p:txBody>
      </p:sp>
      <p:sp>
        <p:nvSpPr>
          <p:cNvPr id="7" name="正方形/長方形 6"/>
          <p:cNvSpPr/>
          <p:nvPr/>
        </p:nvSpPr>
        <p:spPr>
          <a:xfrm>
            <a:off x="942109" y="5695856"/>
            <a:ext cx="7821433" cy="646331"/>
          </a:xfrm>
          <a:prstGeom prst="rect">
            <a:avLst/>
          </a:prstGeom>
          <a:solidFill>
            <a:schemeClr val="accent4">
              <a:lumMod val="20000"/>
              <a:lumOff val="80000"/>
            </a:schemeClr>
          </a:solidFill>
        </p:spPr>
        <p:txBody>
          <a:bodyPr wrap="square">
            <a:spAutoFit/>
          </a:bodyPr>
          <a:lstStyle/>
          <a:p>
            <a:r>
              <a:rPr lang="ja-JP" altLang="en-US" b="1" dirty="0" smtClean="0"/>
              <a:t>・訓練データと検証データとテストデータの分割</a:t>
            </a:r>
            <a:endParaRPr lang="en-US" altLang="ja-JP" b="1" dirty="0" smtClean="0"/>
          </a:p>
          <a:p>
            <a:r>
              <a:rPr lang="ja-JP" altLang="en-US" b="1" dirty="0" smtClean="0"/>
              <a:t>・標準化データで検証するときの注意</a:t>
            </a:r>
            <a:endParaRPr lang="ja-JP" altLang="en-US" b="1" dirty="0"/>
          </a:p>
        </p:txBody>
      </p:sp>
      <p:sp>
        <p:nvSpPr>
          <p:cNvPr id="8" name="正方形/長方形 7"/>
          <p:cNvSpPr/>
          <p:nvPr/>
        </p:nvSpPr>
        <p:spPr>
          <a:xfrm>
            <a:off x="942109" y="5326524"/>
            <a:ext cx="7821433" cy="369332"/>
          </a:xfrm>
          <a:prstGeom prst="rect">
            <a:avLst/>
          </a:prstGeom>
          <a:solidFill>
            <a:schemeClr val="accent6">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 モデルの</a:t>
            </a:r>
            <a:r>
              <a:rPr lang="ja-JP" altLang="en-US" b="1" dirty="0">
                <a:solidFill>
                  <a:srgbClr val="000000"/>
                </a:solidFill>
                <a:latin typeface="Courier New" panose="02070309020205020404" pitchFamily="49" charset="0"/>
              </a:rPr>
              <a:t>評価</a:t>
            </a:r>
            <a:r>
              <a:rPr lang="en-US" altLang="ja-JP" b="1" dirty="0" smtClean="0">
                <a:solidFill>
                  <a:srgbClr val="000000"/>
                </a:solidFill>
                <a:latin typeface="Courier New" panose="02070309020205020404" pitchFamily="49" charset="0"/>
              </a:rPr>
              <a:t> </a:t>
            </a:r>
            <a:endParaRPr lang="en-US" altLang="ja-JP" b="1" dirty="0">
              <a:solidFill>
                <a:srgbClr val="000000"/>
              </a:solidFill>
              <a:latin typeface="Courier New" panose="02070309020205020404" pitchFamily="49" charset="0"/>
            </a:endParaRPr>
          </a:p>
        </p:txBody>
      </p:sp>
      <p:sp>
        <p:nvSpPr>
          <p:cNvPr id="10" name="楕円 9"/>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P286</a:t>
            </a:r>
            <a:endParaRPr kumimoji="1" lang="ja-JP" altLang="en-US" b="1" dirty="0"/>
          </a:p>
        </p:txBody>
      </p:sp>
    </p:spTree>
    <p:extLst>
      <p:ext uri="{BB962C8B-B14F-4D97-AF65-F5344CB8AC3E}">
        <p14:creationId xmlns:p14="http://schemas.microsoft.com/office/powerpoint/2010/main" val="18268156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1295065395"/>
              </p:ext>
            </p:extLst>
          </p:nvPr>
        </p:nvGraphicFramePr>
        <p:xfrm>
          <a:off x="966498" y="2518124"/>
          <a:ext cx="3098483" cy="1439999"/>
        </p:xfrm>
        <a:graphic>
          <a:graphicData uri="http://schemas.openxmlformats.org/drawingml/2006/table">
            <a:tbl>
              <a:tblPr/>
              <a:tblGrid>
                <a:gridCol w="1032828">
                  <a:extLst>
                    <a:ext uri="{9D8B030D-6E8A-4147-A177-3AD203B41FA5}">
                      <a16:colId xmlns:a16="http://schemas.microsoft.com/office/drawing/2014/main" val="1208920928"/>
                    </a:ext>
                  </a:extLst>
                </a:gridCol>
                <a:gridCol w="2065655">
                  <a:extLst>
                    <a:ext uri="{9D8B030D-6E8A-4147-A177-3AD203B41FA5}">
                      <a16:colId xmlns:a16="http://schemas.microsoft.com/office/drawing/2014/main" val="1812409208"/>
                    </a:ext>
                  </a:extLst>
                </a:gridCol>
              </a:tblGrid>
              <a:tr h="357517">
                <a:tc>
                  <a:txBody>
                    <a:bodyPr/>
                    <a:lstStyle/>
                    <a:p>
                      <a:pPr algn="ctr" fontAlgn="ctr"/>
                      <a:r>
                        <a:rPr lang="en-US" sz="1700" b="1" i="0" u="none" strike="noStrike">
                          <a:solidFill>
                            <a:srgbClr val="000000"/>
                          </a:solidFill>
                          <a:effectLst/>
                          <a:latin typeface="游ゴシック" panose="020B0400000000000000" pitchFamily="50" charset="-128"/>
                          <a:ea typeface="游ゴシック" panose="020B0400000000000000" pitchFamily="50" charset="-128"/>
                        </a:rPr>
                        <a:t>RM</a:t>
                      </a:r>
                    </a:p>
                  </a:txBody>
                  <a:tcPr marL="9931" marR="9931" marT="993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700" b="1" i="0" u="none" strike="noStrike">
                          <a:solidFill>
                            <a:srgbClr val="000000"/>
                          </a:solidFill>
                          <a:effectLst/>
                          <a:latin typeface="游ゴシック" panose="020B0400000000000000" pitchFamily="50" charset="-128"/>
                          <a:ea typeface="游ゴシック" panose="020B0400000000000000" pitchFamily="50" charset="-128"/>
                        </a:rPr>
                        <a:t>RM</a:t>
                      </a:r>
                      <a:r>
                        <a:rPr lang="ja-JP" altLang="en-US" sz="1700" b="1" i="0" u="none" strike="noStrike">
                          <a:solidFill>
                            <a:srgbClr val="000000"/>
                          </a:solidFill>
                          <a:effectLst/>
                          <a:latin typeface="游ゴシック" panose="020B0400000000000000" pitchFamily="50" charset="-128"/>
                          <a:ea typeface="游ゴシック" panose="020B0400000000000000" pitchFamily="50" charset="-128"/>
                        </a:rPr>
                        <a:t>列の２乗</a:t>
                      </a:r>
                    </a:p>
                  </a:txBody>
                  <a:tcPr marL="9931" marR="9931" marT="993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498481596"/>
                  </a:ext>
                </a:extLst>
              </a:tr>
              <a:tr h="357517">
                <a:tc>
                  <a:txBody>
                    <a:bodyPr/>
                    <a:lstStyle/>
                    <a:p>
                      <a:pPr algn="l" fontAlgn="ctr"/>
                      <a:r>
                        <a:rPr lang="en-US" altLang="ja-JP" sz="17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9931" marR="9931" marT="993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700" b="0" i="0" u="none" strike="noStrike">
                          <a:solidFill>
                            <a:srgbClr val="000000"/>
                          </a:solidFill>
                          <a:effectLst/>
                          <a:latin typeface="游ゴシック" panose="020B0400000000000000" pitchFamily="50" charset="-128"/>
                          <a:ea typeface="游ゴシック" panose="020B0400000000000000" pitchFamily="50" charset="-128"/>
                        </a:rPr>
                        <a:t>1</a:t>
                      </a:r>
                      <a:r>
                        <a:rPr lang="ja-JP" altLang="en-US" sz="17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1700" b="0" i="0" u="none" strike="noStrike">
                          <a:solidFill>
                            <a:srgbClr val="000000"/>
                          </a:solidFill>
                          <a:effectLst/>
                          <a:latin typeface="游ゴシック" panose="020B0400000000000000" pitchFamily="50" charset="-128"/>
                          <a:ea typeface="游ゴシック" panose="020B0400000000000000" pitchFamily="50" charset="-128"/>
                        </a:rPr>
                        <a:t>1</a:t>
                      </a:r>
                      <a:r>
                        <a:rPr lang="ja-JP" altLang="en-US" sz="1700" b="0" i="0" u="none" strike="noStrike">
                          <a:solidFill>
                            <a:srgbClr val="000000"/>
                          </a:solidFill>
                          <a:effectLst/>
                          <a:latin typeface="游ゴシック" panose="020B0400000000000000" pitchFamily="50" charset="-128"/>
                          <a:ea typeface="游ゴシック" panose="020B0400000000000000" pitchFamily="50" charset="-128"/>
                        </a:rPr>
                        <a:t>の２乗</a:t>
                      </a:r>
                      <a:r>
                        <a:rPr lang="en-US" altLang="ja-JP" sz="1700" b="0" i="0" u="none" strike="noStrike">
                          <a:solidFill>
                            <a:srgbClr val="000000"/>
                          </a:solidFill>
                          <a:effectLst/>
                          <a:latin typeface="游ゴシック" panose="020B0400000000000000" pitchFamily="50" charset="-128"/>
                          <a:ea typeface="游ゴシック" panose="020B0400000000000000" pitchFamily="50" charset="-128"/>
                        </a:rPr>
                        <a:t>)</a:t>
                      </a:r>
                    </a:p>
                  </a:txBody>
                  <a:tcPr marL="9931" marR="9931" marT="993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1370772"/>
                  </a:ext>
                </a:extLst>
              </a:tr>
              <a:tr h="357517">
                <a:tc>
                  <a:txBody>
                    <a:bodyPr/>
                    <a:lstStyle/>
                    <a:p>
                      <a:pPr algn="l" fontAlgn="ctr"/>
                      <a:r>
                        <a:rPr lang="en-US" altLang="ja-JP" sz="17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9931" marR="9931" marT="993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700" b="0" i="0" u="none" strike="noStrike">
                          <a:solidFill>
                            <a:srgbClr val="000000"/>
                          </a:solidFill>
                          <a:effectLst/>
                          <a:latin typeface="游ゴシック" panose="020B0400000000000000" pitchFamily="50" charset="-128"/>
                          <a:ea typeface="游ゴシック" panose="020B0400000000000000" pitchFamily="50" charset="-128"/>
                        </a:rPr>
                        <a:t>25</a:t>
                      </a:r>
                      <a:r>
                        <a:rPr lang="ja-JP" altLang="en-US" sz="17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1700" b="0" i="0" u="none" strike="noStrike">
                          <a:solidFill>
                            <a:srgbClr val="000000"/>
                          </a:solidFill>
                          <a:effectLst/>
                          <a:latin typeface="游ゴシック" panose="020B0400000000000000" pitchFamily="50" charset="-128"/>
                          <a:ea typeface="游ゴシック" panose="020B0400000000000000" pitchFamily="50" charset="-128"/>
                        </a:rPr>
                        <a:t>5 </a:t>
                      </a:r>
                      <a:r>
                        <a:rPr lang="ja-JP" altLang="en-US" sz="1700" b="0" i="0" u="none" strike="noStrike">
                          <a:solidFill>
                            <a:srgbClr val="000000"/>
                          </a:solidFill>
                          <a:effectLst/>
                          <a:latin typeface="游ゴシック" panose="020B0400000000000000" pitchFamily="50" charset="-128"/>
                          <a:ea typeface="游ゴシック" panose="020B0400000000000000" pitchFamily="50" charset="-128"/>
                        </a:rPr>
                        <a:t>の２乗）</a:t>
                      </a:r>
                    </a:p>
                  </a:txBody>
                  <a:tcPr marL="9931" marR="9931" marT="993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9222596"/>
                  </a:ext>
                </a:extLst>
              </a:tr>
              <a:tr h="367448">
                <a:tc>
                  <a:txBody>
                    <a:bodyPr/>
                    <a:lstStyle/>
                    <a:p>
                      <a:pPr algn="l" fontAlgn="ctr"/>
                      <a:r>
                        <a:rPr lang="en-US" altLang="ja-JP" sz="17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9931" marR="9931" marT="993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ja-JP" sz="1700" b="0" i="0" u="none" strike="noStrike" dirty="0">
                          <a:solidFill>
                            <a:srgbClr val="000000"/>
                          </a:solidFill>
                          <a:effectLst/>
                          <a:latin typeface="游ゴシック" panose="020B0400000000000000" pitchFamily="50" charset="-128"/>
                          <a:ea typeface="游ゴシック" panose="020B0400000000000000" pitchFamily="50" charset="-128"/>
                        </a:rPr>
                        <a:t>9</a:t>
                      </a:r>
                      <a:r>
                        <a:rPr lang="ja-JP" altLang="en-US" sz="17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altLang="ja-JP" sz="1700" b="0" i="0" u="none" strike="noStrike" dirty="0">
                          <a:solidFill>
                            <a:srgbClr val="000000"/>
                          </a:solidFill>
                          <a:effectLst/>
                          <a:latin typeface="游ゴシック" panose="020B0400000000000000" pitchFamily="50" charset="-128"/>
                          <a:ea typeface="游ゴシック" panose="020B0400000000000000" pitchFamily="50" charset="-128"/>
                        </a:rPr>
                        <a:t>3 </a:t>
                      </a:r>
                      <a:r>
                        <a:rPr lang="ja-JP" altLang="en-US" sz="1700" b="0" i="0" u="none" strike="noStrike" dirty="0">
                          <a:solidFill>
                            <a:srgbClr val="000000"/>
                          </a:solidFill>
                          <a:effectLst/>
                          <a:latin typeface="游ゴシック" panose="020B0400000000000000" pitchFamily="50" charset="-128"/>
                          <a:ea typeface="游ゴシック" panose="020B0400000000000000" pitchFamily="50" charset="-128"/>
                        </a:rPr>
                        <a:t>の２乗）</a:t>
                      </a:r>
                    </a:p>
                  </a:txBody>
                  <a:tcPr marL="9931" marR="9931" marT="993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1421410"/>
                  </a:ext>
                </a:extLst>
              </a:tr>
            </a:tbl>
          </a:graphicData>
        </a:graphic>
      </p:graphicFrame>
      <p:sp>
        <p:nvSpPr>
          <p:cNvPr id="3" name="正方形/長方形 2"/>
          <p:cNvSpPr/>
          <p:nvPr/>
        </p:nvSpPr>
        <p:spPr>
          <a:xfrm>
            <a:off x="966498" y="4598435"/>
            <a:ext cx="8465730" cy="369332"/>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x[</a:t>
            </a:r>
            <a:r>
              <a:rPr lang="en-US" altLang="ja-JP" b="1">
                <a:solidFill>
                  <a:srgbClr val="A31515"/>
                </a:solidFill>
                <a:latin typeface="Courier New" panose="02070309020205020404" pitchFamily="49" charset="0"/>
              </a:rPr>
              <a:t>'RM'</a:t>
            </a:r>
            <a:r>
              <a:rPr lang="en-US" altLang="ja-JP" b="1">
                <a:solidFill>
                  <a:srgbClr val="000000"/>
                </a:solidFill>
                <a:latin typeface="Courier New" panose="02070309020205020404" pitchFamily="49" charset="0"/>
              </a:rPr>
              <a:t>] ** </a:t>
            </a:r>
            <a:r>
              <a:rPr lang="en-US" altLang="ja-JP" b="1">
                <a:solidFill>
                  <a:srgbClr val="09885A"/>
                </a:solidFill>
                <a:latin typeface="Courier New" panose="02070309020205020404" pitchFamily="49" charset="0"/>
              </a:rPr>
              <a:t>2</a:t>
            </a:r>
            <a:endParaRPr lang="en-US" altLang="ja-JP" b="1">
              <a:solidFill>
                <a:srgbClr val="000000"/>
              </a:solidFill>
              <a:effectLst/>
              <a:latin typeface="Courier New" panose="02070309020205020404" pitchFamily="49" charset="0"/>
            </a:endParaRPr>
          </a:p>
        </p:txBody>
      </p:sp>
      <p:sp>
        <p:nvSpPr>
          <p:cNvPr id="4" name="正方形/長方形 3"/>
          <p:cNvSpPr/>
          <p:nvPr/>
        </p:nvSpPr>
        <p:spPr>
          <a:xfrm>
            <a:off x="966498" y="4229103"/>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8-30</a:t>
            </a:r>
            <a:r>
              <a:rPr lang="ja-JP" altLang="en-US" b="1" dirty="0" smtClean="0">
                <a:solidFill>
                  <a:srgbClr val="000000"/>
                </a:solidFill>
                <a:latin typeface="Courier New" panose="02070309020205020404" pitchFamily="49" charset="0"/>
              </a:rPr>
              <a:t> データフレームの</a:t>
            </a:r>
            <a:r>
              <a:rPr lang="en-US" altLang="ja-JP" b="1" dirty="0" smtClean="0">
                <a:solidFill>
                  <a:srgbClr val="000000"/>
                </a:solidFill>
                <a:latin typeface="Courier New" panose="02070309020205020404" pitchFamily="49" charset="0"/>
              </a:rPr>
              <a:t>RM</a:t>
            </a:r>
            <a:r>
              <a:rPr lang="ja-JP" altLang="en-US" b="1" dirty="0" smtClean="0">
                <a:solidFill>
                  <a:srgbClr val="000000"/>
                </a:solidFill>
                <a:latin typeface="Courier New" panose="02070309020205020404" pitchFamily="49" charset="0"/>
              </a:rPr>
              <a:t>列のデータを２乗する</a:t>
            </a:r>
            <a:endParaRPr lang="en-US" altLang="ja-JP" b="1" dirty="0">
              <a:solidFill>
                <a:srgbClr val="000000"/>
              </a:solidFill>
              <a:latin typeface="Courier New" panose="02070309020205020404" pitchFamily="49" charset="0"/>
            </a:endParaRPr>
          </a:p>
        </p:txBody>
      </p:sp>
      <p:pic>
        <p:nvPicPr>
          <p:cNvPr id="5" name="図 4"/>
          <p:cNvPicPr>
            <a:picLocks noChangeAspect="1"/>
          </p:cNvPicPr>
          <p:nvPr/>
        </p:nvPicPr>
        <p:blipFill>
          <a:blip r:embed="rId2"/>
          <a:stretch>
            <a:fillRect/>
          </a:stretch>
        </p:blipFill>
        <p:spPr>
          <a:xfrm>
            <a:off x="2700179" y="5092361"/>
            <a:ext cx="2021313" cy="1652985"/>
          </a:xfrm>
          <a:prstGeom prst="rect">
            <a:avLst/>
          </a:prstGeom>
        </p:spPr>
      </p:pic>
      <p:sp>
        <p:nvSpPr>
          <p:cNvPr id="6" name="ホームベース 5"/>
          <p:cNvSpPr/>
          <p:nvPr/>
        </p:nvSpPr>
        <p:spPr>
          <a:xfrm>
            <a:off x="397164" y="148754"/>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８．４．５</a:t>
            </a:r>
            <a:endParaRPr kumimoji="1" lang="ja-JP" altLang="en-US" b="1" dirty="0"/>
          </a:p>
        </p:txBody>
      </p:sp>
      <p:sp>
        <p:nvSpPr>
          <p:cNvPr id="7" name="山形 6"/>
          <p:cNvSpPr/>
          <p:nvPr/>
        </p:nvSpPr>
        <p:spPr>
          <a:xfrm>
            <a:off x="1736431" y="148754"/>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多項式特徴量と多項式回帰</a:t>
            </a:r>
            <a:endParaRPr kumimoji="1" lang="en-US" altLang="ja-JP" b="1" smtClean="0">
              <a:solidFill>
                <a:schemeClr val="bg1"/>
              </a:solidFill>
            </a:endParaRPr>
          </a:p>
        </p:txBody>
      </p:sp>
      <p:sp>
        <p:nvSpPr>
          <p:cNvPr id="8" name="山形 7"/>
          <p:cNvSpPr/>
          <p:nvPr/>
        </p:nvSpPr>
        <p:spPr>
          <a:xfrm>
            <a:off x="6329518" y="148754"/>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P32</a:t>
            </a:r>
            <a:r>
              <a:rPr lang="en-US" altLang="ja-JP" b="1">
                <a:solidFill>
                  <a:schemeClr val="bg1"/>
                </a:solidFill>
              </a:rPr>
              <a:t>1</a:t>
            </a:r>
            <a:r>
              <a:rPr lang="ja-JP" altLang="en-US" b="1" smtClean="0">
                <a:solidFill>
                  <a:schemeClr val="bg1"/>
                </a:solidFill>
              </a:rPr>
              <a:t>～</a:t>
            </a:r>
            <a:r>
              <a:rPr lang="en-US" altLang="ja-JP" b="1" smtClean="0">
                <a:solidFill>
                  <a:schemeClr val="bg1"/>
                </a:solidFill>
              </a:rPr>
              <a:t>P325</a:t>
            </a:r>
            <a:endParaRPr lang="ja-JP" altLang="en-US" b="1" dirty="0">
              <a:solidFill>
                <a:schemeClr val="bg1"/>
              </a:solidFill>
            </a:endParaRPr>
          </a:p>
        </p:txBody>
      </p:sp>
      <p:sp>
        <p:nvSpPr>
          <p:cNvPr id="9" name="ホームベース 8"/>
          <p:cNvSpPr/>
          <p:nvPr/>
        </p:nvSpPr>
        <p:spPr>
          <a:xfrm>
            <a:off x="966498" y="789915"/>
            <a:ext cx="1759440" cy="630500"/>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多項式特徴量</a:t>
            </a:r>
            <a:endParaRPr kumimoji="1" lang="ja-JP" altLang="en-US" b="1" dirty="0"/>
          </a:p>
        </p:txBody>
      </p:sp>
      <p:sp>
        <p:nvSpPr>
          <p:cNvPr id="10" name="山形 9"/>
          <p:cNvSpPr/>
          <p:nvPr/>
        </p:nvSpPr>
        <p:spPr>
          <a:xfrm>
            <a:off x="2472026" y="789915"/>
            <a:ext cx="5936444" cy="630500"/>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元のデータの列に対して２乗した値の列や</a:t>
            </a:r>
            <a:endParaRPr kumimoji="1" lang="en-US" altLang="ja-JP" b="1" smtClean="0">
              <a:solidFill>
                <a:schemeClr val="bg1"/>
              </a:solidFill>
            </a:endParaRPr>
          </a:p>
          <a:p>
            <a:pPr algn="ctr"/>
            <a:r>
              <a:rPr kumimoji="1" lang="ja-JP" altLang="en-US" b="1" smtClean="0">
                <a:solidFill>
                  <a:schemeClr val="bg1"/>
                </a:solidFill>
              </a:rPr>
              <a:t>３乗した値の列を生成した特徴量</a:t>
            </a:r>
            <a:endParaRPr kumimoji="1" lang="en-US" altLang="ja-JP" b="1" smtClean="0">
              <a:solidFill>
                <a:schemeClr val="bg1"/>
              </a:solidFill>
            </a:endParaRPr>
          </a:p>
        </p:txBody>
      </p:sp>
      <p:sp>
        <p:nvSpPr>
          <p:cNvPr id="12" name="ホームベース 11"/>
          <p:cNvSpPr/>
          <p:nvPr/>
        </p:nvSpPr>
        <p:spPr>
          <a:xfrm>
            <a:off x="966498" y="1570579"/>
            <a:ext cx="1759440" cy="630500"/>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多項式回帰</a:t>
            </a:r>
            <a:endParaRPr kumimoji="1" lang="ja-JP" altLang="en-US" b="1" dirty="0"/>
          </a:p>
        </p:txBody>
      </p:sp>
      <p:sp>
        <p:nvSpPr>
          <p:cNvPr id="13" name="山形 12"/>
          <p:cNvSpPr/>
          <p:nvPr/>
        </p:nvSpPr>
        <p:spPr>
          <a:xfrm>
            <a:off x="2472026" y="1570579"/>
            <a:ext cx="5936444" cy="630500"/>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多項式特徴量を用いた回帰分析</a:t>
            </a:r>
            <a:endParaRPr kumimoji="1" lang="en-US" altLang="ja-JP" b="1" smtClean="0">
              <a:solidFill>
                <a:schemeClr val="bg1"/>
              </a:solidFill>
            </a:endParaRPr>
          </a:p>
        </p:txBody>
      </p:sp>
      <p:sp>
        <p:nvSpPr>
          <p:cNvPr id="16" name="楕円 15"/>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P321</a:t>
            </a:r>
            <a:endParaRPr kumimoji="1" lang="ja-JP" altLang="en-US" b="1" dirty="0"/>
          </a:p>
        </p:txBody>
      </p:sp>
      <p:sp>
        <p:nvSpPr>
          <p:cNvPr id="17" name="正方形/長方形 16"/>
          <p:cNvSpPr/>
          <p:nvPr/>
        </p:nvSpPr>
        <p:spPr>
          <a:xfrm>
            <a:off x="969423" y="5113826"/>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2127213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1141868"/>
            <a:ext cx="8465730" cy="1477328"/>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 RM2</a:t>
            </a:r>
            <a:r>
              <a:rPr lang="ja-JP" altLang="en-US" b="1">
                <a:solidFill>
                  <a:srgbClr val="008000"/>
                </a:solidFill>
                <a:latin typeface="Courier New" panose="02070309020205020404" pitchFamily="49" charset="0"/>
              </a:rPr>
              <a:t>乗のシリーズを新しい列として追加</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x[</a:t>
            </a:r>
            <a:r>
              <a:rPr lang="en-US" altLang="ja-JP" b="1">
                <a:solidFill>
                  <a:srgbClr val="A31515"/>
                </a:solidFill>
                <a:latin typeface="Courier New" panose="02070309020205020404" pitchFamily="49" charset="0"/>
              </a:rPr>
              <a:t>'RM2'</a:t>
            </a:r>
            <a:r>
              <a:rPr lang="en-US" altLang="ja-JP" b="1">
                <a:solidFill>
                  <a:srgbClr val="000000"/>
                </a:solidFill>
                <a:latin typeface="Courier New" panose="02070309020205020404" pitchFamily="49" charset="0"/>
              </a:rPr>
              <a:t>] = x[</a:t>
            </a:r>
            <a:r>
              <a:rPr lang="en-US" altLang="ja-JP" b="1">
                <a:solidFill>
                  <a:srgbClr val="A31515"/>
                </a:solidFill>
                <a:latin typeface="Courier New" panose="02070309020205020404" pitchFamily="49" charset="0"/>
              </a:rPr>
              <a:t>'RM'</a:t>
            </a:r>
            <a:r>
              <a:rPr lang="en-US" altLang="ja-JP" b="1">
                <a:solidFill>
                  <a:srgbClr val="000000"/>
                </a:solidFill>
                <a:latin typeface="Courier New" panose="02070309020205020404" pitchFamily="49" charset="0"/>
              </a:rPr>
              <a:t>] ** </a:t>
            </a:r>
            <a:r>
              <a:rPr lang="en-US" altLang="ja-JP" b="1">
                <a:solidFill>
                  <a:srgbClr val="09885A"/>
                </a:solidFill>
                <a:latin typeface="Courier New" panose="02070309020205020404" pitchFamily="49" charset="0"/>
              </a:rPr>
              <a:t>2</a:t>
            </a:r>
            <a:endParaRPr lang="ja-JP" altLang="en-US" b="1">
              <a:solidFill>
                <a:srgbClr val="000000"/>
              </a:solidFill>
              <a:latin typeface="Courier New" panose="02070309020205020404" pitchFamily="49" charset="0"/>
            </a:endParaRPr>
          </a:p>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コード</a:t>
            </a:r>
            <a:r>
              <a:rPr lang="en-US" altLang="ja-JP" b="1">
                <a:solidFill>
                  <a:srgbClr val="008000"/>
                </a:solidFill>
                <a:latin typeface="Courier New" panose="02070309020205020404" pitchFamily="49" charset="0"/>
              </a:rPr>
              <a:t>8-29</a:t>
            </a:r>
            <a:r>
              <a:rPr lang="ja-JP" altLang="en-US" b="1">
                <a:solidFill>
                  <a:srgbClr val="008000"/>
                </a:solidFill>
                <a:latin typeface="Courier New" panose="02070309020205020404" pitchFamily="49" charset="0"/>
              </a:rPr>
              <a:t>で、</a:t>
            </a:r>
            <a:r>
              <a:rPr lang="en-US" altLang="ja-JP" b="1">
                <a:solidFill>
                  <a:srgbClr val="008000"/>
                </a:solidFill>
                <a:latin typeface="Courier New" panose="02070309020205020404" pitchFamily="49" charset="0"/>
              </a:rPr>
              <a:t>INDUS</a:t>
            </a:r>
            <a:r>
              <a:rPr lang="ja-JP" altLang="en-US" b="1">
                <a:solidFill>
                  <a:srgbClr val="008000"/>
                </a:solidFill>
                <a:latin typeface="Courier New" panose="02070309020205020404" pitchFamily="49" charset="0"/>
              </a:rPr>
              <a:t>列を追加したので削除</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x = x.drop(</a:t>
            </a:r>
            <a:r>
              <a:rPr lang="en-US" altLang="ja-JP" b="1">
                <a:solidFill>
                  <a:srgbClr val="A31515"/>
                </a:solidFill>
                <a:latin typeface="Courier New" panose="02070309020205020404" pitchFamily="49" charset="0"/>
              </a:rPr>
              <a:t>'INDUS'</a:t>
            </a:r>
            <a:r>
              <a:rPr lang="en-US" altLang="ja-JP" b="1">
                <a:solidFill>
                  <a:srgbClr val="000000"/>
                </a:solidFill>
                <a:latin typeface="Courier New" panose="02070309020205020404" pitchFamily="49" charset="0"/>
              </a:rPr>
              <a:t>, axis = </a:t>
            </a:r>
            <a:r>
              <a:rPr lang="en-US" altLang="ja-JP" b="1">
                <a:solidFill>
                  <a:srgbClr val="09885A"/>
                </a:solidFill>
                <a:latin typeface="Courier New" panose="02070309020205020404" pitchFamily="49" charset="0"/>
              </a:rPr>
              <a:t>1</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x.head(</a:t>
            </a:r>
            <a:r>
              <a:rPr lang="en-US" altLang="ja-JP" b="1">
                <a:solidFill>
                  <a:srgbClr val="09885A"/>
                </a:solidFill>
                <a:latin typeface="Courier New" panose="02070309020205020404" pitchFamily="49" charset="0"/>
              </a:rPr>
              <a:t>2</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539725" y="772536"/>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8-31</a:t>
            </a:r>
            <a:r>
              <a:rPr lang="ja-JP" altLang="en-US" b="1" dirty="0" smtClean="0">
                <a:solidFill>
                  <a:srgbClr val="000000"/>
                </a:solidFill>
                <a:latin typeface="Courier New" panose="02070309020205020404" pitchFamily="49" charset="0"/>
              </a:rPr>
              <a:t> 新しい列を特徴量に追加する</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1312883" y="3238694"/>
            <a:ext cx="5543783" cy="1740490"/>
          </a:xfrm>
          <a:prstGeom prst="rect">
            <a:avLst/>
          </a:prstGeom>
        </p:spPr>
      </p:pic>
      <p:sp>
        <p:nvSpPr>
          <p:cNvPr id="5" name="正方形/長方形 4"/>
          <p:cNvSpPr/>
          <p:nvPr/>
        </p:nvSpPr>
        <p:spPr>
          <a:xfrm>
            <a:off x="539725" y="2914724"/>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6" name="楕円 5"/>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P322</a:t>
            </a:r>
            <a:endParaRPr kumimoji="1" lang="ja-JP" altLang="en-US" b="1" dirty="0"/>
          </a:p>
        </p:txBody>
      </p:sp>
    </p:spTree>
    <p:extLst>
      <p:ext uri="{BB962C8B-B14F-4D97-AF65-F5344CB8AC3E}">
        <p14:creationId xmlns:p14="http://schemas.microsoft.com/office/powerpoint/2010/main" val="1349735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1141868"/>
            <a:ext cx="8465730" cy="1754326"/>
          </a:xfrm>
          <a:prstGeom prst="rect">
            <a:avLst/>
          </a:prstGeom>
          <a:solidFill>
            <a:schemeClr val="accent4">
              <a:lumMod val="20000"/>
              <a:lumOff val="80000"/>
            </a:schemeClr>
          </a:solidFill>
        </p:spPr>
        <p:txBody>
          <a:bodyPr wrap="square">
            <a:spAutoFit/>
          </a:bodyPr>
          <a:lstStyle/>
          <a:p>
            <a:r>
              <a:rPr lang="en-US" altLang="ja-JP" b="1" dirty="0">
                <a:solidFill>
                  <a:srgbClr val="008000"/>
                </a:solidFill>
                <a:latin typeface="Courier New" panose="02070309020205020404" pitchFamily="49" charset="0"/>
              </a:rPr>
              <a:t># </a:t>
            </a:r>
            <a:r>
              <a:rPr lang="ja-JP" altLang="en-US" b="1" dirty="0">
                <a:solidFill>
                  <a:srgbClr val="008000"/>
                </a:solidFill>
                <a:latin typeface="Courier New" panose="02070309020205020404" pitchFamily="49" charset="0"/>
              </a:rPr>
              <a:t>インデックスを</a:t>
            </a:r>
            <a:r>
              <a:rPr lang="en-US" altLang="ja-JP" b="1" dirty="0">
                <a:solidFill>
                  <a:srgbClr val="008000"/>
                </a:solidFill>
                <a:latin typeface="Courier New" panose="02070309020205020404" pitchFamily="49" charset="0"/>
              </a:rPr>
              <a:t>2000</a:t>
            </a:r>
            <a:r>
              <a:rPr lang="ja-JP" altLang="en-US" b="1" dirty="0">
                <a:solidFill>
                  <a:srgbClr val="008000"/>
                </a:solidFill>
                <a:latin typeface="Courier New" panose="02070309020205020404" pitchFamily="49" charset="0"/>
              </a:rPr>
              <a:t>として新しい行を追加</a:t>
            </a:r>
            <a:endParaRPr lang="ja-JP" altLang="en-US" b="1" dirty="0">
              <a:solidFill>
                <a:srgbClr val="000000"/>
              </a:solidFill>
              <a:latin typeface="Courier New" panose="02070309020205020404" pitchFamily="49" charset="0"/>
            </a:endParaRPr>
          </a:p>
          <a:p>
            <a:r>
              <a:rPr lang="en-US" altLang="ja-JP" b="1" dirty="0" err="1">
                <a:solidFill>
                  <a:srgbClr val="000000"/>
                </a:solidFill>
                <a:latin typeface="Courier New" panose="02070309020205020404" pitchFamily="49" charset="0"/>
              </a:rPr>
              <a:t>x.loc</a:t>
            </a:r>
            <a:r>
              <a:rPr lang="en-US" altLang="ja-JP" b="1" dirty="0">
                <a:solidFill>
                  <a:srgbClr val="000000"/>
                </a:solidFill>
                <a:latin typeface="Courier New" panose="02070309020205020404" pitchFamily="49" charset="0"/>
              </a:rPr>
              <a:t>[</a:t>
            </a:r>
            <a:r>
              <a:rPr lang="en-US" altLang="ja-JP" b="1" dirty="0">
                <a:solidFill>
                  <a:srgbClr val="09885A"/>
                </a:solidFill>
                <a:latin typeface="Courier New" panose="02070309020205020404" pitchFamily="49" charset="0"/>
              </a:rPr>
              <a:t>2000</a:t>
            </a:r>
            <a:r>
              <a:rPr lang="en-US" altLang="ja-JP" b="1" dirty="0">
                <a:solidFill>
                  <a:srgbClr val="000000"/>
                </a:solidFill>
                <a:latin typeface="Courier New" panose="02070309020205020404" pitchFamily="49" charset="0"/>
              </a:rPr>
              <a:t>] = [</a:t>
            </a:r>
            <a:r>
              <a:rPr lang="en-US" altLang="ja-JP" b="1" dirty="0">
                <a:solidFill>
                  <a:srgbClr val="09885A"/>
                </a:solidFill>
                <a:latin typeface="Courier New" panose="02070309020205020404" pitchFamily="49" charset="0"/>
              </a:rPr>
              <a:t>10</a:t>
            </a:r>
            <a:r>
              <a:rPr lang="en-US" altLang="ja-JP" b="1" dirty="0">
                <a:solidFill>
                  <a:srgbClr val="000000"/>
                </a:solidFill>
                <a:latin typeface="Courier New" panose="02070309020205020404" pitchFamily="49" charset="0"/>
              </a:rPr>
              <a:t>, </a:t>
            </a:r>
            <a:r>
              <a:rPr lang="en-US" altLang="ja-JP" b="1" dirty="0">
                <a:solidFill>
                  <a:srgbClr val="09885A"/>
                </a:solidFill>
                <a:latin typeface="Courier New" panose="02070309020205020404" pitchFamily="49" charset="0"/>
              </a:rPr>
              <a:t>7</a:t>
            </a:r>
            <a:r>
              <a:rPr lang="en-US" altLang="ja-JP" b="1" dirty="0">
                <a:solidFill>
                  <a:srgbClr val="000000"/>
                </a:solidFill>
                <a:latin typeface="Courier New" panose="02070309020205020404" pitchFamily="49" charset="0"/>
              </a:rPr>
              <a:t>, </a:t>
            </a:r>
            <a:r>
              <a:rPr lang="en-US" altLang="ja-JP" b="1" dirty="0">
                <a:solidFill>
                  <a:srgbClr val="09885A"/>
                </a:solidFill>
                <a:latin typeface="Courier New" panose="02070309020205020404" pitchFamily="49" charset="0"/>
              </a:rPr>
              <a:t>8</a:t>
            </a:r>
            <a:r>
              <a:rPr lang="en-US" altLang="ja-JP" b="1" dirty="0">
                <a:solidFill>
                  <a:srgbClr val="000000"/>
                </a:solidFill>
                <a:latin typeface="Courier New" panose="02070309020205020404" pitchFamily="49" charset="0"/>
              </a:rPr>
              <a:t>, </a:t>
            </a:r>
            <a:r>
              <a:rPr lang="en-US" altLang="ja-JP" b="1" dirty="0">
                <a:solidFill>
                  <a:srgbClr val="09885A"/>
                </a:solidFill>
                <a:latin typeface="Courier New" panose="02070309020205020404" pitchFamily="49" charset="0"/>
              </a:rPr>
              <a:t>100</a:t>
            </a:r>
            <a:r>
              <a:rPr lang="en-US" altLang="ja-JP" b="1" dirty="0">
                <a:solidFill>
                  <a:srgbClr val="000000"/>
                </a:solidFill>
                <a:latin typeface="Courier New" panose="02070309020205020404" pitchFamily="49" charset="0"/>
              </a:rPr>
              <a:t>]</a:t>
            </a:r>
          </a:p>
          <a:p>
            <a:r>
              <a:rPr lang="en-US" altLang="ja-JP" b="1" dirty="0">
                <a:solidFill>
                  <a:srgbClr val="795E26"/>
                </a:solidFill>
                <a:latin typeface="Courier New" panose="02070309020205020404" pitchFamily="49" charset="0"/>
              </a:rPr>
              <a:t>print</a:t>
            </a:r>
            <a:r>
              <a:rPr lang="en-US" altLang="ja-JP" b="1" dirty="0">
                <a:solidFill>
                  <a:srgbClr val="000000"/>
                </a:solidFill>
                <a:latin typeface="Courier New" panose="02070309020205020404" pitchFamily="49" charset="0"/>
              </a:rPr>
              <a:t>(</a:t>
            </a:r>
            <a:r>
              <a:rPr lang="en-US" altLang="ja-JP" b="1" dirty="0" err="1">
                <a:solidFill>
                  <a:srgbClr val="000000"/>
                </a:solidFill>
                <a:latin typeface="Courier New" panose="02070309020205020404" pitchFamily="49" charset="0"/>
              </a:rPr>
              <a:t>x.tail</a:t>
            </a:r>
            <a:r>
              <a:rPr lang="en-US" altLang="ja-JP" b="1" dirty="0">
                <a:solidFill>
                  <a:srgbClr val="000000"/>
                </a:solidFill>
                <a:latin typeface="Courier New" panose="02070309020205020404" pitchFamily="49" charset="0"/>
              </a:rPr>
              <a:t>(</a:t>
            </a:r>
            <a:r>
              <a:rPr lang="en-US" altLang="ja-JP" b="1" dirty="0">
                <a:solidFill>
                  <a:srgbClr val="09885A"/>
                </a:solidFill>
                <a:latin typeface="Courier New" panose="02070309020205020404" pitchFamily="49" charset="0"/>
              </a:rPr>
              <a:t>2</a:t>
            </a:r>
            <a:r>
              <a:rPr lang="en-US" altLang="ja-JP" b="1" dirty="0">
                <a:solidFill>
                  <a:srgbClr val="000000"/>
                </a:solidFill>
                <a:latin typeface="Courier New" panose="02070309020205020404" pitchFamily="49" charset="0"/>
              </a:rPr>
              <a:t>)) </a:t>
            </a:r>
            <a:r>
              <a:rPr lang="en-US" altLang="ja-JP" b="1" dirty="0">
                <a:solidFill>
                  <a:srgbClr val="008000"/>
                </a:solidFill>
                <a:latin typeface="Courier New" panose="02070309020205020404" pitchFamily="49" charset="0"/>
              </a:rPr>
              <a:t># </a:t>
            </a:r>
            <a:r>
              <a:rPr lang="ja-JP" altLang="en-US" b="1" dirty="0">
                <a:solidFill>
                  <a:srgbClr val="008000"/>
                </a:solidFill>
                <a:latin typeface="Courier New" panose="02070309020205020404" pitchFamily="49" charset="0"/>
              </a:rPr>
              <a:t>確認</a:t>
            </a:r>
            <a:endParaRPr lang="ja-JP" altLang="en-US" b="1" dirty="0">
              <a:solidFill>
                <a:srgbClr val="000000"/>
              </a:solidFill>
              <a:latin typeface="Courier New" panose="02070309020205020404" pitchFamily="49" charset="0"/>
            </a:endParaRPr>
          </a:p>
          <a:p>
            <a:r>
              <a:rPr lang="ja-JP" altLang="en-US" b="1" dirty="0">
                <a:solidFill>
                  <a:srgbClr val="000000"/>
                </a:solidFill>
                <a:latin typeface="Courier New" panose="02070309020205020404" pitchFamily="49" charset="0"/>
              </a:rPr>
              <a:t/>
            </a:r>
            <a:br>
              <a:rPr lang="ja-JP" altLang="en-US" b="1" dirty="0">
                <a:solidFill>
                  <a:srgbClr val="000000"/>
                </a:solidFill>
                <a:latin typeface="Courier New" panose="02070309020205020404" pitchFamily="49" charset="0"/>
              </a:rPr>
            </a:br>
            <a:r>
              <a:rPr lang="en-US" altLang="ja-JP" b="1" dirty="0">
                <a:solidFill>
                  <a:srgbClr val="008000"/>
                </a:solidFill>
                <a:latin typeface="Courier New" panose="02070309020205020404" pitchFamily="49" charset="0"/>
              </a:rPr>
              <a:t># </a:t>
            </a:r>
            <a:r>
              <a:rPr lang="ja-JP" altLang="en-US" b="1" dirty="0">
                <a:solidFill>
                  <a:srgbClr val="008000"/>
                </a:solidFill>
                <a:latin typeface="Courier New" panose="02070309020205020404" pitchFamily="49" charset="0"/>
              </a:rPr>
              <a:t>第</a:t>
            </a:r>
            <a:r>
              <a:rPr lang="en-US" altLang="ja-JP" b="1" dirty="0">
                <a:solidFill>
                  <a:srgbClr val="008000"/>
                </a:solidFill>
                <a:latin typeface="Courier New" panose="02070309020205020404" pitchFamily="49" charset="0"/>
              </a:rPr>
              <a:t>8</a:t>
            </a:r>
            <a:r>
              <a:rPr lang="ja-JP" altLang="en-US" b="1" dirty="0">
                <a:solidFill>
                  <a:srgbClr val="008000"/>
                </a:solidFill>
                <a:latin typeface="Courier New" panose="02070309020205020404" pitchFamily="49" charset="0"/>
              </a:rPr>
              <a:t>章の本筋には関係ないので削除</a:t>
            </a:r>
            <a:endParaRPr lang="ja-JP" altLang="en-US" b="1" dirty="0">
              <a:solidFill>
                <a:srgbClr val="000000"/>
              </a:solidFill>
              <a:latin typeface="Courier New" panose="02070309020205020404" pitchFamily="49" charset="0"/>
            </a:endParaRPr>
          </a:p>
          <a:p>
            <a:r>
              <a:rPr lang="en-US" altLang="ja-JP" b="1" dirty="0">
                <a:solidFill>
                  <a:srgbClr val="000000"/>
                </a:solidFill>
                <a:latin typeface="Courier New" panose="02070309020205020404" pitchFamily="49" charset="0"/>
              </a:rPr>
              <a:t>x = </a:t>
            </a:r>
            <a:r>
              <a:rPr lang="en-US" altLang="ja-JP" b="1" dirty="0" err="1">
                <a:solidFill>
                  <a:srgbClr val="000000"/>
                </a:solidFill>
                <a:latin typeface="Courier New" panose="02070309020205020404" pitchFamily="49" charset="0"/>
              </a:rPr>
              <a:t>x.drop</a:t>
            </a:r>
            <a:r>
              <a:rPr lang="en-US" altLang="ja-JP" b="1" dirty="0">
                <a:solidFill>
                  <a:srgbClr val="000000"/>
                </a:solidFill>
                <a:latin typeface="Courier New" panose="02070309020205020404" pitchFamily="49" charset="0"/>
              </a:rPr>
              <a:t>(</a:t>
            </a:r>
            <a:r>
              <a:rPr lang="en-US" altLang="ja-JP" b="1" dirty="0">
                <a:solidFill>
                  <a:srgbClr val="09885A"/>
                </a:solidFill>
                <a:latin typeface="Courier New" panose="02070309020205020404" pitchFamily="49" charset="0"/>
              </a:rPr>
              <a:t>2000</a:t>
            </a:r>
            <a:r>
              <a:rPr lang="en-US" altLang="ja-JP" b="1" dirty="0">
                <a:solidFill>
                  <a:srgbClr val="000000"/>
                </a:solidFill>
                <a:latin typeface="Courier New" panose="02070309020205020404" pitchFamily="49" charset="0"/>
              </a:rPr>
              <a:t>, axis = </a:t>
            </a:r>
            <a:r>
              <a:rPr lang="en-US" altLang="ja-JP" b="1" dirty="0">
                <a:solidFill>
                  <a:srgbClr val="09885A"/>
                </a:solidFill>
                <a:latin typeface="Courier New" panose="02070309020205020404" pitchFamily="49" charset="0"/>
              </a:rPr>
              <a:t>0</a:t>
            </a:r>
            <a:r>
              <a:rPr lang="en-US" altLang="ja-JP" b="1" dirty="0">
                <a:solidFill>
                  <a:srgbClr val="000000"/>
                </a:solidFill>
                <a:latin typeface="Courier New" panose="02070309020205020404" pitchFamily="49" charset="0"/>
              </a:rPr>
              <a:t>)</a:t>
            </a:r>
            <a:endParaRPr lang="en-US" altLang="ja-JP" b="1" dirty="0">
              <a:solidFill>
                <a:srgbClr val="000000"/>
              </a:solidFill>
              <a:effectLst/>
              <a:latin typeface="Courier New" panose="02070309020205020404" pitchFamily="49" charset="0"/>
            </a:endParaRPr>
          </a:p>
        </p:txBody>
      </p:sp>
      <p:sp>
        <p:nvSpPr>
          <p:cNvPr id="3" name="正方形/長方形 2"/>
          <p:cNvSpPr/>
          <p:nvPr/>
        </p:nvSpPr>
        <p:spPr>
          <a:xfrm>
            <a:off x="539725" y="772536"/>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8-32</a:t>
            </a:r>
            <a:r>
              <a:rPr lang="ja-JP" altLang="en-US" b="1" dirty="0" smtClean="0">
                <a:solidFill>
                  <a:srgbClr val="000000"/>
                </a:solidFill>
                <a:latin typeface="Courier New" panose="02070309020205020404" pitchFamily="49" charset="0"/>
              </a:rPr>
              <a:t> 行を追加する</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1494020" y="3446680"/>
            <a:ext cx="6557140" cy="1528147"/>
          </a:xfrm>
          <a:prstGeom prst="rect">
            <a:avLst/>
          </a:prstGeom>
        </p:spPr>
      </p:pic>
      <p:sp>
        <p:nvSpPr>
          <p:cNvPr id="5" name="正方形/長方形 4"/>
          <p:cNvSpPr/>
          <p:nvPr/>
        </p:nvSpPr>
        <p:spPr>
          <a:xfrm>
            <a:off x="539725" y="3139011"/>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6" name="楕円 5"/>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P323</a:t>
            </a:r>
            <a:endParaRPr kumimoji="1" lang="ja-JP" altLang="en-US" b="1" dirty="0"/>
          </a:p>
        </p:txBody>
      </p:sp>
    </p:spTree>
    <p:extLst>
      <p:ext uri="{BB962C8B-B14F-4D97-AF65-F5344CB8AC3E}">
        <p14:creationId xmlns:p14="http://schemas.microsoft.com/office/powerpoint/2010/main" val="42758542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807579" y="670412"/>
            <a:ext cx="7873214" cy="1508105"/>
          </a:xfrm>
          <a:prstGeom prst="rect">
            <a:avLst/>
          </a:prstGeom>
          <a:solidFill>
            <a:schemeClr val="accent4">
              <a:lumMod val="20000"/>
              <a:lumOff val="80000"/>
            </a:schemeClr>
          </a:solidFill>
        </p:spPr>
        <p:txBody>
          <a:bodyPr wrap="square" rtlCol="0">
            <a:spAutoFit/>
          </a:bodyPr>
          <a:lstStyle/>
          <a:p>
            <a:r>
              <a:rPr lang="ja-JP" altLang="en-US" sz="2000" b="1" dirty="0"/>
              <a:t>列</a:t>
            </a:r>
            <a:r>
              <a:rPr lang="ja-JP" altLang="en-US" sz="2000" b="1" dirty="0" smtClean="0"/>
              <a:t>の追加</a:t>
            </a:r>
            <a:endParaRPr kumimoji="1" lang="en-US" altLang="ja-JP" sz="2000" b="1" dirty="0" smtClean="0"/>
          </a:p>
          <a:p>
            <a:endParaRPr lang="en-US" altLang="ja-JP" dirty="0"/>
          </a:p>
          <a:p>
            <a:r>
              <a:rPr lang="en-US" altLang="ja-JP" b="1" dirty="0" err="1" smtClean="0">
                <a:solidFill>
                  <a:srgbClr val="0070C0"/>
                </a:solidFill>
              </a:rPr>
              <a:t>df</a:t>
            </a:r>
            <a:r>
              <a:rPr lang="en-US" altLang="ja-JP" b="1" dirty="0" smtClean="0">
                <a:solidFill>
                  <a:srgbClr val="0070C0"/>
                </a:solidFill>
              </a:rPr>
              <a:t>[ ‘</a:t>
            </a:r>
            <a:r>
              <a:rPr lang="ja-JP" altLang="en-US" b="1" dirty="0" smtClean="0">
                <a:solidFill>
                  <a:srgbClr val="0070C0"/>
                </a:solidFill>
              </a:rPr>
              <a:t>新しい列</a:t>
            </a:r>
            <a:r>
              <a:rPr lang="en-US" altLang="ja-JP" b="1" dirty="0" smtClean="0">
                <a:solidFill>
                  <a:srgbClr val="0070C0"/>
                </a:solidFill>
              </a:rPr>
              <a:t>’ ] = </a:t>
            </a:r>
            <a:r>
              <a:rPr lang="ja-JP" altLang="en-US" b="1" dirty="0" smtClean="0">
                <a:solidFill>
                  <a:srgbClr val="0070C0"/>
                </a:solidFill>
              </a:rPr>
              <a:t>シリーズ</a:t>
            </a:r>
            <a:endParaRPr lang="en-US" altLang="ja-JP" b="1" dirty="0" smtClean="0">
              <a:solidFill>
                <a:srgbClr val="0070C0"/>
              </a:solidFill>
            </a:endParaRPr>
          </a:p>
          <a:p>
            <a:endParaRPr lang="en-US" altLang="ja-JP" b="1" dirty="0">
              <a:solidFill>
                <a:srgbClr val="0070C0"/>
              </a:solidFill>
            </a:endParaRPr>
          </a:p>
          <a:p>
            <a:r>
              <a:rPr lang="en-US" altLang="ja-JP" b="1" dirty="0" smtClean="0">
                <a:solidFill>
                  <a:srgbClr val="0070C0"/>
                </a:solidFill>
              </a:rPr>
              <a:t>※ </a:t>
            </a:r>
            <a:r>
              <a:rPr lang="ja-JP" altLang="en-US" b="1" dirty="0">
                <a:solidFill>
                  <a:srgbClr val="0070C0"/>
                </a:solidFill>
              </a:rPr>
              <a:t>右辺</a:t>
            </a:r>
            <a:r>
              <a:rPr lang="ja-JP" altLang="en-US" b="1" dirty="0" smtClean="0">
                <a:solidFill>
                  <a:srgbClr val="0070C0"/>
                </a:solidFill>
              </a:rPr>
              <a:t>はリストでも可</a:t>
            </a:r>
            <a:endParaRPr lang="en-US" altLang="ja-JP" b="1" dirty="0" smtClean="0">
              <a:solidFill>
                <a:srgbClr val="0070C0"/>
              </a:solidFill>
            </a:endParaRPr>
          </a:p>
        </p:txBody>
      </p:sp>
      <p:sp>
        <p:nvSpPr>
          <p:cNvPr id="3" name="テキスト ボックス 2"/>
          <p:cNvSpPr txBox="1"/>
          <p:nvPr/>
        </p:nvSpPr>
        <p:spPr>
          <a:xfrm>
            <a:off x="807579" y="2928703"/>
            <a:ext cx="7873214" cy="1508105"/>
          </a:xfrm>
          <a:prstGeom prst="rect">
            <a:avLst/>
          </a:prstGeom>
          <a:solidFill>
            <a:schemeClr val="accent4">
              <a:lumMod val="20000"/>
              <a:lumOff val="80000"/>
            </a:schemeClr>
          </a:solidFill>
        </p:spPr>
        <p:txBody>
          <a:bodyPr wrap="square" rtlCol="0">
            <a:spAutoFit/>
          </a:bodyPr>
          <a:lstStyle/>
          <a:p>
            <a:r>
              <a:rPr lang="ja-JP" altLang="en-US" sz="2000" b="1" dirty="0" smtClean="0"/>
              <a:t>行の追加</a:t>
            </a:r>
            <a:endParaRPr kumimoji="1" lang="en-US" altLang="ja-JP" sz="2000" b="1" dirty="0" smtClean="0"/>
          </a:p>
          <a:p>
            <a:endParaRPr lang="en-US" altLang="ja-JP" dirty="0"/>
          </a:p>
          <a:p>
            <a:r>
              <a:rPr lang="en-US" altLang="ja-JP" b="1" dirty="0" err="1" smtClean="0">
                <a:solidFill>
                  <a:srgbClr val="0070C0"/>
                </a:solidFill>
              </a:rPr>
              <a:t>df</a:t>
            </a:r>
            <a:r>
              <a:rPr lang="ja-JP" altLang="en-US" b="1" dirty="0" smtClean="0">
                <a:solidFill>
                  <a:srgbClr val="0070C0"/>
                </a:solidFill>
              </a:rPr>
              <a:t> </a:t>
            </a:r>
            <a:r>
              <a:rPr lang="en-US" altLang="ja-JP" b="1" dirty="0" smtClean="0">
                <a:solidFill>
                  <a:srgbClr val="0070C0"/>
                </a:solidFill>
              </a:rPr>
              <a:t>. </a:t>
            </a:r>
            <a:r>
              <a:rPr lang="en-US" altLang="ja-JP" b="1" dirty="0" err="1" smtClean="0">
                <a:solidFill>
                  <a:srgbClr val="0070C0"/>
                </a:solidFill>
              </a:rPr>
              <a:t>loc</a:t>
            </a:r>
            <a:r>
              <a:rPr lang="en-US" altLang="ja-JP" b="1" dirty="0" smtClean="0">
                <a:solidFill>
                  <a:srgbClr val="0070C0"/>
                </a:solidFill>
              </a:rPr>
              <a:t>[ </a:t>
            </a:r>
            <a:r>
              <a:rPr lang="ja-JP" altLang="en-US" b="1" dirty="0" smtClean="0">
                <a:solidFill>
                  <a:srgbClr val="0070C0"/>
                </a:solidFill>
              </a:rPr>
              <a:t>新しいインデックス名 </a:t>
            </a:r>
            <a:r>
              <a:rPr lang="en-US" altLang="ja-JP" b="1" dirty="0" smtClean="0">
                <a:solidFill>
                  <a:srgbClr val="0070C0"/>
                </a:solidFill>
              </a:rPr>
              <a:t>] = </a:t>
            </a:r>
            <a:r>
              <a:rPr lang="ja-JP" altLang="en-US" b="1" dirty="0" smtClean="0">
                <a:solidFill>
                  <a:srgbClr val="0070C0"/>
                </a:solidFill>
              </a:rPr>
              <a:t>シリーズ</a:t>
            </a:r>
            <a:endParaRPr lang="en-US" altLang="ja-JP" b="1" dirty="0" smtClean="0">
              <a:solidFill>
                <a:srgbClr val="0070C0"/>
              </a:solidFill>
            </a:endParaRPr>
          </a:p>
          <a:p>
            <a:endParaRPr lang="en-US" altLang="ja-JP" b="1" dirty="0">
              <a:solidFill>
                <a:srgbClr val="0070C0"/>
              </a:solidFill>
            </a:endParaRPr>
          </a:p>
          <a:p>
            <a:r>
              <a:rPr lang="en-US" altLang="ja-JP" b="1" dirty="0" smtClean="0">
                <a:solidFill>
                  <a:srgbClr val="0070C0"/>
                </a:solidFill>
              </a:rPr>
              <a:t>※ </a:t>
            </a:r>
            <a:r>
              <a:rPr lang="ja-JP" altLang="en-US" b="1" dirty="0">
                <a:solidFill>
                  <a:srgbClr val="0070C0"/>
                </a:solidFill>
              </a:rPr>
              <a:t>右辺</a:t>
            </a:r>
            <a:r>
              <a:rPr lang="ja-JP" altLang="en-US" b="1" dirty="0" smtClean="0">
                <a:solidFill>
                  <a:srgbClr val="0070C0"/>
                </a:solidFill>
              </a:rPr>
              <a:t>はリストでも可</a:t>
            </a:r>
            <a:endParaRPr lang="en-US" altLang="ja-JP" b="1" dirty="0" smtClean="0">
              <a:solidFill>
                <a:srgbClr val="0070C0"/>
              </a:solidFill>
            </a:endParaRPr>
          </a:p>
        </p:txBody>
      </p:sp>
      <p:sp>
        <p:nvSpPr>
          <p:cNvPr id="4" name="楕円 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P323</a:t>
            </a:r>
            <a:endParaRPr kumimoji="1" lang="ja-JP" altLang="en-US" b="1" dirty="0"/>
          </a:p>
        </p:txBody>
      </p:sp>
      <p:sp>
        <p:nvSpPr>
          <p:cNvPr id="5" name="正方形/長方形 4"/>
          <p:cNvSpPr/>
          <p:nvPr/>
        </p:nvSpPr>
        <p:spPr>
          <a:xfrm>
            <a:off x="807579" y="1273846"/>
            <a:ext cx="3005296" cy="301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07578" y="3532137"/>
            <a:ext cx="4808217" cy="301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05389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1141868"/>
            <a:ext cx="8465730" cy="646331"/>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s1, s2 = learn(x, t)</a:t>
            </a:r>
          </a:p>
          <a:p>
            <a:r>
              <a:rPr lang="en-US" altLang="ja-JP" b="1">
                <a:solidFill>
                  <a:srgbClr val="795E26"/>
                </a:solidFill>
                <a:latin typeface="Courier New" panose="02070309020205020404" pitchFamily="49" charset="0"/>
              </a:rPr>
              <a:t>print</a:t>
            </a:r>
            <a:r>
              <a:rPr lang="en-US" altLang="ja-JP" b="1">
                <a:solidFill>
                  <a:srgbClr val="000000"/>
                </a:solidFill>
                <a:latin typeface="Courier New" panose="02070309020205020404" pitchFamily="49" charset="0"/>
              </a:rPr>
              <a:t>(s1, s2)</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539725" y="772536"/>
            <a:ext cx="8465730"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8-33</a:t>
            </a:r>
            <a:r>
              <a:rPr lang="ja-JP" altLang="en-US" b="1" smtClean="0">
                <a:solidFill>
                  <a:srgbClr val="000000"/>
                </a:solidFill>
                <a:latin typeface="Courier New" panose="02070309020205020404" pitchFamily="49" charset="0"/>
              </a:rPr>
              <a:t> 新しい列が追加されたので再学習を行う</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1229837" y="2562973"/>
            <a:ext cx="5489263" cy="628801"/>
          </a:xfrm>
          <a:prstGeom prst="rect">
            <a:avLst/>
          </a:prstGeom>
        </p:spPr>
      </p:pic>
      <p:sp>
        <p:nvSpPr>
          <p:cNvPr id="5" name="正方形/長方形 4"/>
          <p:cNvSpPr/>
          <p:nvPr/>
        </p:nvSpPr>
        <p:spPr>
          <a:xfrm>
            <a:off x="539725" y="2065531"/>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6" name="楕円 5"/>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P324</a:t>
            </a:r>
            <a:endParaRPr kumimoji="1" lang="ja-JP" altLang="en-US" b="1" dirty="0"/>
          </a:p>
        </p:txBody>
      </p:sp>
      <p:sp>
        <p:nvSpPr>
          <p:cNvPr id="7" name="右中かっこ 6"/>
          <p:cNvSpPr/>
          <p:nvPr/>
        </p:nvSpPr>
        <p:spPr>
          <a:xfrm rot="5400000">
            <a:off x="3668382" y="903616"/>
            <a:ext cx="569344" cy="5016261"/>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四角形吹き出し 7"/>
          <p:cNvSpPr/>
          <p:nvPr/>
        </p:nvSpPr>
        <p:spPr>
          <a:xfrm>
            <a:off x="2251495" y="4175185"/>
            <a:ext cx="2725948" cy="948906"/>
          </a:xfrm>
          <a:prstGeom prst="wedgeRectCallout">
            <a:avLst>
              <a:gd name="adj1" fmla="val 12079"/>
              <a:gd name="adj2" fmla="val -8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決定係数が一気に上昇</a:t>
            </a:r>
            <a:endParaRPr kumimoji="1" lang="ja-JP" altLang="en-US" b="1"/>
          </a:p>
        </p:txBody>
      </p:sp>
    </p:spTree>
    <p:extLst>
      <p:ext uri="{BB962C8B-B14F-4D97-AF65-F5344CB8AC3E}">
        <p14:creationId xmlns:p14="http://schemas.microsoft.com/office/powerpoint/2010/main" val="18571987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1141868"/>
            <a:ext cx="8465730" cy="2585323"/>
          </a:xfrm>
          <a:prstGeom prst="rect">
            <a:avLst/>
          </a:prstGeom>
          <a:solidFill>
            <a:schemeClr val="accent4">
              <a:lumMod val="20000"/>
              <a:lumOff val="80000"/>
            </a:schemeClr>
          </a:solidFill>
        </p:spPr>
        <p:txBody>
          <a:bodyPr wrap="square">
            <a:spAutoFit/>
          </a:bodyPr>
          <a:lstStyle/>
          <a:p>
            <a:r>
              <a:rPr lang="en-US" altLang="ja-JP" b="1" dirty="0">
                <a:solidFill>
                  <a:srgbClr val="008000"/>
                </a:solidFill>
                <a:latin typeface="Courier New" panose="02070309020205020404" pitchFamily="49" charset="0"/>
              </a:rPr>
              <a:t># LSTAT</a:t>
            </a:r>
            <a:r>
              <a:rPr lang="ja-JP" altLang="en-US" b="1" dirty="0">
                <a:solidFill>
                  <a:srgbClr val="008000"/>
                </a:solidFill>
                <a:latin typeface="Courier New" panose="02070309020205020404" pitchFamily="49" charset="0"/>
              </a:rPr>
              <a:t>列の</a:t>
            </a:r>
            <a:r>
              <a:rPr lang="en-US" altLang="ja-JP" b="1" dirty="0">
                <a:solidFill>
                  <a:srgbClr val="008000"/>
                </a:solidFill>
                <a:latin typeface="Courier New" panose="02070309020205020404" pitchFamily="49" charset="0"/>
              </a:rPr>
              <a:t>2</a:t>
            </a:r>
            <a:r>
              <a:rPr lang="ja-JP" altLang="en-US" b="1" dirty="0">
                <a:solidFill>
                  <a:srgbClr val="008000"/>
                </a:solidFill>
                <a:latin typeface="Courier New" panose="02070309020205020404" pitchFamily="49" charset="0"/>
              </a:rPr>
              <a:t>乗を追加</a:t>
            </a:r>
            <a:endParaRPr lang="ja-JP" altLang="en-US" b="1" dirty="0">
              <a:solidFill>
                <a:srgbClr val="000000"/>
              </a:solidFill>
              <a:latin typeface="Courier New" panose="02070309020205020404" pitchFamily="49" charset="0"/>
            </a:endParaRPr>
          </a:p>
          <a:p>
            <a:r>
              <a:rPr lang="en-US" altLang="ja-JP" b="1" dirty="0">
                <a:solidFill>
                  <a:srgbClr val="000000"/>
                </a:solidFill>
                <a:latin typeface="Courier New" panose="02070309020205020404" pitchFamily="49" charset="0"/>
              </a:rPr>
              <a:t>x[</a:t>
            </a:r>
            <a:r>
              <a:rPr lang="en-US" altLang="ja-JP" b="1" dirty="0">
                <a:solidFill>
                  <a:srgbClr val="A31515"/>
                </a:solidFill>
                <a:latin typeface="Courier New" panose="02070309020205020404" pitchFamily="49" charset="0"/>
              </a:rPr>
              <a:t>'LSTAT2'</a:t>
            </a:r>
            <a:r>
              <a:rPr lang="en-US" altLang="ja-JP" b="1" dirty="0">
                <a:solidFill>
                  <a:srgbClr val="000000"/>
                </a:solidFill>
                <a:latin typeface="Courier New" panose="02070309020205020404" pitchFamily="49" charset="0"/>
              </a:rPr>
              <a:t>] = x[</a:t>
            </a:r>
            <a:r>
              <a:rPr lang="en-US" altLang="ja-JP" b="1" dirty="0">
                <a:solidFill>
                  <a:srgbClr val="A31515"/>
                </a:solidFill>
                <a:latin typeface="Courier New" panose="02070309020205020404" pitchFamily="49" charset="0"/>
              </a:rPr>
              <a:t>'LSTAT'</a:t>
            </a:r>
            <a:r>
              <a:rPr lang="en-US" altLang="ja-JP" b="1" dirty="0">
                <a:solidFill>
                  <a:srgbClr val="000000"/>
                </a:solidFill>
                <a:latin typeface="Courier New" panose="02070309020205020404" pitchFamily="49" charset="0"/>
              </a:rPr>
              <a:t>] ** </a:t>
            </a:r>
            <a:r>
              <a:rPr lang="en-US" altLang="ja-JP" b="1" dirty="0">
                <a:solidFill>
                  <a:srgbClr val="09885A"/>
                </a:solidFill>
                <a:latin typeface="Courier New" panose="02070309020205020404" pitchFamily="49" charset="0"/>
              </a:rPr>
              <a:t>2</a:t>
            </a:r>
            <a:endParaRPr lang="en-US" altLang="ja-JP" b="1" dirty="0">
              <a:solidFill>
                <a:srgbClr val="000000"/>
              </a:solidFill>
              <a:latin typeface="Courier New" panose="02070309020205020404" pitchFamily="49" charset="0"/>
            </a:endParaRPr>
          </a:p>
          <a:p>
            <a:r>
              <a:rPr lang="en-US" altLang="ja-JP" b="1" dirty="0">
                <a:solidFill>
                  <a:srgbClr val="000000"/>
                </a:solidFill>
                <a:latin typeface="Courier New" panose="02070309020205020404" pitchFamily="49" charset="0"/>
              </a:rPr>
              <a:t>s1, s2 = learn(x, t)</a:t>
            </a:r>
          </a:p>
          <a:p>
            <a:r>
              <a:rPr lang="en-US" altLang="ja-JP" b="1" dirty="0">
                <a:solidFill>
                  <a:srgbClr val="795E26"/>
                </a:solidFill>
                <a:latin typeface="Courier New" panose="02070309020205020404" pitchFamily="49" charset="0"/>
              </a:rPr>
              <a:t>print</a:t>
            </a:r>
            <a:r>
              <a:rPr lang="en-US" altLang="ja-JP" b="1" dirty="0">
                <a:solidFill>
                  <a:srgbClr val="000000"/>
                </a:solidFill>
                <a:latin typeface="Courier New" panose="02070309020205020404" pitchFamily="49" charset="0"/>
              </a:rPr>
              <a:t>(s1, s2)</a:t>
            </a:r>
          </a:p>
          <a:p>
            <a:r>
              <a:rPr lang="en-US" altLang="ja-JP" b="1" dirty="0">
                <a:solidFill>
                  <a:srgbClr val="000000"/>
                </a:solidFill>
                <a:latin typeface="Courier New" panose="02070309020205020404" pitchFamily="49" charset="0"/>
              </a:rPr>
              <a:t/>
            </a:r>
            <a:br>
              <a:rPr lang="en-US" altLang="ja-JP" b="1" dirty="0">
                <a:solidFill>
                  <a:srgbClr val="000000"/>
                </a:solidFill>
                <a:latin typeface="Courier New" panose="02070309020205020404" pitchFamily="49" charset="0"/>
              </a:rPr>
            </a:br>
            <a:r>
              <a:rPr lang="en-US" altLang="ja-JP" b="1" dirty="0">
                <a:solidFill>
                  <a:srgbClr val="008000"/>
                </a:solidFill>
                <a:latin typeface="Courier New" panose="02070309020205020404" pitchFamily="49" charset="0"/>
              </a:rPr>
              <a:t># PTRATIO</a:t>
            </a:r>
            <a:r>
              <a:rPr lang="ja-JP" altLang="en-US" b="1" dirty="0">
                <a:solidFill>
                  <a:srgbClr val="008000"/>
                </a:solidFill>
                <a:latin typeface="Courier New" panose="02070309020205020404" pitchFamily="49" charset="0"/>
              </a:rPr>
              <a:t>列の</a:t>
            </a:r>
            <a:r>
              <a:rPr lang="en-US" altLang="ja-JP" b="1" dirty="0">
                <a:solidFill>
                  <a:srgbClr val="008000"/>
                </a:solidFill>
                <a:latin typeface="Courier New" panose="02070309020205020404" pitchFamily="49" charset="0"/>
              </a:rPr>
              <a:t>2</a:t>
            </a:r>
            <a:r>
              <a:rPr lang="ja-JP" altLang="en-US" b="1" dirty="0">
                <a:solidFill>
                  <a:srgbClr val="008000"/>
                </a:solidFill>
                <a:latin typeface="Courier New" panose="02070309020205020404" pitchFamily="49" charset="0"/>
              </a:rPr>
              <a:t>乗を追加</a:t>
            </a:r>
            <a:endParaRPr lang="ja-JP" altLang="en-US" b="1" dirty="0">
              <a:solidFill>
                <a:srgbClr val="000000"/>
              </a:solidFill>
              <a:latin typeface="Courier New" panose="02070309020205020404" pitchFamily="49" charset="0"/>
            </a:endParaRPr>
          </a:p>
          <a:p>
            <a:r>
              <a:rPr lang="en-US" altLang="ja-JP" b="1" dirty="0">
                <a:solidFill>
                  <a:srgbClr val="000000"/>
                </a:solidFill>
                <a:latin typeface="Courier New" panose="02070309020205020404" pitchFamily="49" charset="0"/>
              </a:rPr>
              <a:t>x[</a:t>
            </a:r>
            <a:r>
              <a:rPr lang="en-US" altLang="ja-JP" b="1" dirty="0">
                <a:solidFill>
                  <a:srgbClr val="A31515"/>
                </a:solidFill>
                <a:latin typeface="Courier New" panose="02070309020205020404" pitchFamily="49" charset="0"/>
              </a:rPr>
              <a:t>'PTRATIO2'</a:t>
            </a:r>
            <a:r>
              <a:rPr lang="en-US" altLang="ja-JP" b="1" dirty="0">
                <a:solidFill>
                  <a:srgbClr val="000000"/>
                </a:solidFill>
                <a:latin typeface="Courier New" panose="02070309020205020404" pitchFamily="49" charset="0"/>
              </a:rPr>
              <a:t>] = x[</a:t>
            </a:r>
            <a:r>
              <a:rPr lang="en-US" altLang="ja-JP" b="1" dirty="0">
                <a:solidFill>
                  <a:srgbClr val="A31515"/>
                </a:solidFill>
                <a:latin typeface="Courier New" panose="02070309020205020404" pitchFamily="49" charset="0"/>
              </a:rPr>
              <a:t>'PTRATIO'</a:t>
            </a:r>
            <a:r>
              <a:rPr lang="en-US" altLang="ja-JP" b="1" dirty="0">
                <a:solidFill>
                  <a:srgbClr val="000000"/>
                </a:solidFill>
                <a:latin typeface="Courier New" panose="02070309020205020404" pitchFamily="49" charset="0"/>
              </a:rPr>
              <a:t>] ** </a:t>
            </a:r>
            <a:r>
              <a:rPr lang="en-US" altLang="ja-JP" b="1" dirty="0">
                <a:solidFill>
                  <a:srgbClr val="09885A"/>
                </a:solidFill>
                <a:latin typeface="Courier New" panose="02070309020205020404" pitchFamily="49" charset="0"/>
              </a:rPr>
              <a:t>2</a:t>
            </a:r>
            <a:endParaRPr lang="en-US" altLang="ja-JP" b="1" dirty="0">
              <a:solidFill>
                <a:srgbClr val="000000"/>
              </a:solidFill>
              <a:latin typeface="Courier New" panose="02070309020205020404" pitchFamily="49" charset="0"/>
            </a:endParaRPr>
          </a:p>
          <a:p>
            <a:r>
              <a:rPr lang="en-US" altLang="ja-JP" b="1" dirty="0">
                <a:solidFill>
                  <a:srgbClr val="000000"/>
                </a:solidFill>
                <a:latin typeface="Courier New" panose="02070309020205020404" pitchFamily="49" charset="0"/>
              </a:rPr>
              <a:t>s1, s2 = learn(x, t)</a:t>
            </a:r>
          </a:p>
          <a:p>
            <a:r>
              <a:rPr lang="en-US" altLang="ja-JP" b="1" dirty="0">
                <a:solidFill>
                  <a:srgbClr val="795E26"/>
                </a:solidFill>
                <a:latin typeface="Courier New" panose="02070309020205020404" pitchFamily="49" charset="0"/>
              </a:rPr>
              <a:t>print</a:t>
            </a:r>
            <a:r>
              <a:rPr lang="en-US" altLang="ja-JP" b="1" dirty="0">
                <a:solidFill>
                  <a:srgbClr val="000000"/>
                </a:solidFill>
                <a:latin typeface="Courier New" panose="02070309020205020404" pitchFamily="49" charset="0"/>
              </a:rPr>
              <a:t>(s1, s2)</a:t>
            </a:r>
            <a:endParaRPr lang="en-US" altLang="ja-JP" b="1" dirty="0">
              <a:solidFill>
                <a:srgbClr val="000000"/>
              </a:solidFill>
              <a:effectLst/>
              <a:latin typeface="Courier New" panose="02070309020205020404" pitchFamily="49" charset="0"/>
            </a:endParaRPr>
          </a:p>
        </p:txBody>
      </p:sp>
      <p:sp>
        <p:nvSpPr>
          <p:cNvPr id="3" name="正方形/長方形 2"/>
          <p:cNvSpPr/>
          <p:nvPr/>
        </p:nvSpPr>
        <p:spPr>
          <a:xfrm>
            <a:off x="539725" y="772536"/>
            <a:ext cx="8465730"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8-34</a:t>
            </a:r>
            <a:r>
              <a:rPr lang="ja-JP" altLang="en-US" b="1" smtClean="0">
                <a:solidFill>
                  <a:srgbClr val="000000"/>
                </a:solidFill>
                <a:latin typeface="Courier New" panose="02070309020205020404" pitchFamily="49" charset="0"/>
              </a:rPr>
              <a:t> </a:t>
            </a:r>
            <a:r>
              <a:rPr lang="en-US" altLang="ja-JP" b="1" smtClean="0">
                <a:solidFill>
                  <a:srgbClr val="000000"/>
                </a:solidFill>
                <a:latin typeface="Courier New" panose="02070309020205020404" pitchFamily="49" charset="0"/>
              </a:rPr>
              <a:t>LSTAT</a:t>
            </a:r>
            <a:r>
              <a:rPr lang="ja-JP" altLang="en-US" b="1" smtClean="0">
                <a:solidFill>
                  <a:srgbClr val="000000"/>
                </a:solidFill>
                <a:latin typeface="Courier New" panose="02070309020205020404" pitchFamily="49" charset="0"/>
              </a:rPr>
              <a:t>列と</a:t>
            </a:r>
            <a:r>
              <a:rPr lang="en-US" altLang="ja-JP" b="1" smtClean="0">
                <a:solidFill>
                  <a:srgbClr val="000000"/>
                </a:solidFill>
                <a:latin typeface="Courier New" panose="02070309020205020404" pitchFamily="49" charset="0"/>
              </a:rPr>
              <a:t>PTRATIO</a:t>
            </a:r>
            <a:r>
              <a:rPr lang="ja-JP" altLang="en-US" b="1" smtClean="0">
                <a:solidFill>
                  <a:srgbClr val="000000"/>
                </a:solidFill>
                <a:latin typeface="Courier New" panose="02070309020205020404" pitchFamily="49" charset="0"/>
              </a:rPr>
              <a:t>列で新しい特徴量に追加する</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1022804" y="4368829"/>
            <a:ext cx="4883170" cy="712129"/>
          </a:xfrm>
          <a:prstGeom prst="rect">
            <a:avLst/>
          </a:prstGeom>
        </p:spPr>
      </p:pic>
      <p:sp>
        <p:nvSpPr>
          <p:cNvPr id="5" name="楕円 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P324</a:t>
            </a:r>
            <a:endParaRPr kumimoji="1" lang="ja-JP" altLang="en-US" b="1" dirty="0"/>
          </a:p>
        </p:txBody>
      </p:sp>
      <p:sp>
        <p:nvSpPr>
          <p:cNvPr id="6" name="正方形/長方形 5"/>
          <p:cNvSpPr/>
          <p:nvPr/>
        </p:nvSpPr>
        <p:spPr>
          <a:xfrm>
            <a:off x="539725" y="3893323"/>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7" name="四角形吹き出し 6"/>
          <p:cNvSpPr/>
          <p:nvPr/>
        </p:nvSpPr>
        <p:spPr>
          <a:xfrm>
            <a:off x="6806242" y="4299723"/>
            <a:ext cx="3797104" cy="893379"/>
          </a:xfrm>
          <a:prstGeom prst="wedgeRectCallout">
            <a:avLst>
              <a:gd name="adj1" fmla="val -81946"/>
              <a:gd name="adj2" fmla="val -2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思ったほど決定係数が上がらない</a:t>
            </a:r>
            <a:endParaRPr kumimoji="1" lang="ja-JP" altLang="en-US" b="1"/>
          </a:p>
        </p:txBody>
      </p:sp>
      <p:sp>
        <p:nvSpPr>
          <p:cNvPr id="8" name="テキスト ボックス 7"/>
          <p:cNvSpPr txBox="1"/>
          <p:nvPr/>
        </p:nvSpPr>
        <p:spPr>
          <a:xfrm>
            <a:off x="7087341" y="5765634"/>
            <a:ext cx="3234905" cy="646331"/>
          </a:xfrm>
          <a:prstGeom prst="rect">
            <a:avLst/>
          </a:prstGeom>
          <a:solidFill>
            <a:srgbClr val="FF0000"/>
          </a:solidFill>
        </p:spPr>
        <p:txBody>
          <a:bodyPr wrap="square" rtlCol="0">
            <a:spAutoFit/>
          </a:bodyPr>
          <a:lstStyle/>
          <a:p>
            <a:r>
              <a:rPr kumimoji="1" lang="ja-JP" altLang="en-US" b="1" smtClean="0">
                <a:solidFill>
                  <a:schemeClr val="bg1"/>
                </a:solidFill>
              </a:rPr>
              <a:t>特徴量を３乗、４乗して</a:t>
            </a:r>
            <a:endParaRPr kumimoji="1" lang="en-US" altLang="ja-JP" b="1" smtClean="0">
              <a:solidFill>
                <a:schemeClr val="bg1"/>
              </a:solidFill>
            </a:endParaRPr>
          </a:p>
          <a:p>
            <a:r>
              <a:rPr kumimoji="1" lang="ja-JP" altLang="en-US" b="1" smtClean="0">
                <a:solidFill>
                  <a:schemeClr val="bg1"/>
                </a:solidFill>
              </a:rPr>
              <a:t>検証してみる</a:t>
            </a:r>
            <a:endParaRPr kumimoji="1" lang="ja-JP" altLang="en-US" b="1">
              <a:solidFill>
                <a:schemeClr val="bg1"/>
              </a:solidFill>
            </a:endParaRPr>
          </a:p>
        </p:txBody>
      </p:sp>
      <p:sp>
        <p:nvSpPr>
          <p:cNvPr id="9" name="下矢印 8"/>
          <p:cNvSpPr/>
          <p:nvPr/>
        </p:nvSpPr>
        <p:spPr>
          <a:xfrm>
            <a:off x="8157015" y="5315466"/>
            <a:ext cx="1095555" cy="32780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73982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3844469908"/>
              </p:ext>
            </p:extLst>
          </p:nvPr>
        </p:nvGraphicFramePr>
        <p:xfrm>
          <a:off x="879187" y="1654694"/>
          <a:ext cx="5400001" cy="1412904"/>
        </p:xfrm>
        <a:graphic>
          <a:graphicData uri="http://schemas.openxmlformats.org/drawingml/2006/table">
            <a:tbl>
              <a:tblPr/>
              <a:tblGrid>
                <a:gridCol w="1006452">
                  <a:extLst>
                    <a:ext uri="{9D8B030D-6E8A-4147-A177-3AD203B41FA5}">
                      <a16:colId xmlns:a16="http://schemas.microsoft.com/office/drawing/2014/main" val="1742132071"/>
                    </a:ext>
                  </a:extLst>
                </a:gridCol>
                <a:gridCol w="1006452">
                  <a:extLst>
                    <a:ext uri="{9D8B030D-6E8A-4147-A177-3AD203B41FA5}">
                      <a16:colId xmlns:a16="http://schemas.microsoft.com/office/drawing/2014/main" val="174063435"/>
                    </a:ext>
                  </a:extLst>
                </a:gridCol>
                <a:gridCol w="3387097">
                  <a:extLst>
                    <a:ext uri="{9D8B030D-6E8A-4147-A177-3AD203B41FA5}">
                      <a16:colId xmlns:a16="http://schemas.microsoft.com/office/drawing/2014/main" val="2712629959"/>
                    </a:ext>
                  </a:extLst>
                </a:gridCol>
              </a:tblGrid>
              <a:tr h="358065">
                <a:tc>
                  <a:txBody>
                    <a:bodyPr/>
                    <a:lstStyle/>
                    <a:p>
                      <a:pPr algn="ctr" fontAlgn="ctr"/>
                      <a:r>
                        <a:rPr lang="en-US" sz="1700" b="1" i="0" u="none" strike="noStrike">
                          <a:solidFill>
                            <a:srgbClr val="000000"/>
                          </a:solidFill>
                          <a:effectLst/>
                          <a:latin typeface="游ゴシック" panose="020B0400000000000000" pitchFamily="50" charset="-128"/>
                          <a:ea typeface="游ゴシック" panose="020B0400000000000000" pitchFamily="50" charset="-128"/>
                        </a:rPr>
                        <a:t>RM</a:t>
                      </a:r>
                    </a:p>
                  </a:txBody>
                  <a:tcPr marL="9677" marR="9677" marT="9677"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700" b="1" i="0" u="none" strike="noStrike">
                          <a:solidFill>
                            <a:srgbClr val="000000"/>
                          </a:solidFill>
                          <a:effectLst/>
                          <a:latin typeface="游ゴシック" panose="020B0400000000000000" pitchFamily="50" charset="-128"/>
                          <a:ea typeface="游ゴシック" panose="020B0400000000000000" pitchFamily="50" charset="-128"/>
                        </a:rPr>
                        <a:t>LSTAT</a:t>
                      </a:r>
                    </a:p>
                  </a:txBody>
                  <a:tcPr marL="9677" marR="9677" marT="96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700" b="1" i="0" u="none" strike="noStrike">
                          <a:solidFill>
                            <a:srgbClr val="000000"/>
                          </a:solidFill>
                          <a:effectLst/>
                          <a:latin typeface="游ゴシック" panose="020B0400000000000000" pitchFamily="50" charset="-128"/>
                          <a:ea typeface="游ゴシック" panose="020B0400000000000000" pitchFamily="50" charset="-128"/>
                        </a:rPr>
                        <a:t>RM * LATAT（</a:t>
                      </a:r>
                      <a:r>
                        <a:rPr lang="ja-JP" altLang="en-US" sz="1700" b="1" i="0" u="none" strike="noStrike">
                          <a:solidFill>
                            <a:srgbClr val="000000"/>
                          </a:solidFill>
                          <a:effectLst/>
                          <a:latin typeface="游ゴシック" panose="020B0400000000000000" pitchFamily="50" charset="-128"/>
                          <a:ea typeface="游ゴシック" panose="020B0400000000000000" pitchFamily="50" charset="-128"/>
                        </a:rPr>
                        <a:t>交互作用特徴量）</a:t>
                      </a:r>
                    </a:p>
                  </a:txBody>
                  <a:tcPr marL="9677" marR="9677" marT="9677"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610248243"/>
                  </a:ext>
                </a:extLst>
              </a:tr>
              <a:tr h="348387">
                <a:tc>
                  <a:txBody>
                    <a:bodyPr/>
                    <a:lstStyle/>
                    <a:p>
                      <a:pPr algn="l" fontAlgn="ctr"/>
                      <a:r>
                        <a:rPr lang="en-US" altLang="ja-JP" sz="1700" b="1" i="0" u="none" strike="noStrike">
                          <a:solidFill>
                            <a:srgbClr val="000000"/>
                          </a:solidFill>
                          <a:effectLst/>
                          <a:latin typeface="游ゴシック" panose="020B0400000000000000" pitchFamily="50" charset="-128"/>
                          <a:ea typeface="游ゴシック" panose="020B0400000000000000" pitchFamily="50" charset="-128"/>
                        </a:rPr>
                        <a:t>1</a:t>
                      </a:r>
                    </a:p>
                  </a:txBody>
                  <a:tcPr marL="9677" marR="9677" marT="9677"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700" b="1" i="0" u="none" strike="noStrike">
                          <a:solidFill>
                            <a:srgbClr val="000000"/>
                          </a:solidFill>
                          <a:effectLst/>
                          <a:latin typeface="游ゴシック" panose="020B0400000000000000" pitchFamily="50" charset="-128"/>
                          <a:ea typeface="游ゴシック" panose="020B0400000000000000" pitchFamily="50" charset="-128"/>
                        </a:rPr>
                        <a:t>2</a:t>
                      </a:r>
                    </a:p>
                  </a:txBody>
                  <a:tcPr marL="9677" marR="9677" marT="96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700" b="1" i="0" u="none" strike="noStrike">
                          <a:solidFill>
                            <a:srgbClr val="000000"/>
                          </a:solidFill>
                          <a:effectLst/>
                          <a:latin typeface="游ゴシック" panose="020B0400000000000000" pitchFamily="50" charset="-128"/>
                          <a:ea typeface="游ゴシック" panose="020B0400000000000000" pitchFamily="50" charset="-128"/>
                        </a:rPr>
                        <a:t>1 * 2 = 2</a:t>
                      </a:r>
                    </a:p>
                  </a:txBody>
                  <a:tcPr marL="9677" marR="9677" marT="9677"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6949677"/>
                  </a:ext>
                </a:extLst>
              </a:tr>
              <a:tr h="348387">
                <a:tc>
                  <a:txBody>
                    <a:bodyPr/>
                    <a:lstStyle/>
                    <a:p>
                      <a:pPr algn="l" fontAlgn="ctr"/>
                      <a:r>
                        <a:rPr lang="en-US" altLang="ja-JP" sz="1700" b="1" i="0" u="none" strike="noStrike">
                          <a:solidFill>
                            <a:srgbClr val="000000"/>
                          </a:solidFill>
                          <a:effectLst/>
                          <a:latin typeface="游ゴシック" panose="020B0400000000000000" pitchFamily="50" charset="-128"/>
                          <a:ea typeface="游ゴシック" panose="020B0400000000000000" pitchFamily="50" charset="-128"/>
                        </a:rPr>
                        <a:t>3</a:t>
                      </a:r>
                    </a:p>
                  </a:txBody>
                  <a:tcPr marL="9677" marR="9677" marT="9677"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700" b="1" i="0" u="none" strike="noStrike">
                          <a:solidFill>
                            <a:srgbClr val="000000"/>
                          </a:solidFill>
                          <a:effectLst/>
                          <a:latin typeface="游ゴシック" panose="020B0400000000000000" pitchFamily="50" charset="-128"/>
                          <a:ea typeface="游ゴシック" panose="020B0400000000000000" pitchFamily="50" charset="-128"/>
                        </a:rPr>
                        <a:t>0.1</a:t>
                      </a:r>
                    </a:p>
                  </a:txBody>
                  <a:tcPr marL="9677" marR="9677" marT="96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700" b="1" i="0" u="none" strike="noStrike">
                          <a:solidFill>
                            <a:srgbClr val="000000"/>
                          </a:solidFill>
                          <a:effectLst/>
                          <a:latin typeface="游ゴシック" panose="020B0400000000000000" pitchFamily="50" charset="-128"/>
                          <a:ea typeface="游ゴシック" panose="020B0400000000000000" pitchFamily="50" charset="-128"/>
                        </a:rPr>
                        <a:t>3 * 0.1 = 0.3</a:t>
                      </a:r>
                    </a:p>
                  </a:txBody>
                  <a:tcPr marL="9677" marR="9677" marT="9677"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7877561"/>
                  </a:ext>
                </a:extLst>
              </a:tr>
              <a:tr h="358065">
                <a:tc>
                  <a:txBody>
                    <a:bodyPr/>
                    <a:lstStyle/>
                    <a:p>
                      <a:pPr algn="l" fontAlgn="ctr"/>
                      <a:r>
                        <a:rPr lang="en-US" altLang="ja-JP" sz="1700" b="1" i="0" u="none" strike="noStrike">
                          <a:solidFill>
                            <a:srgbClr val="000000"/>
                          </a:solidFill>
                          <a:effectLst/>
                          <a:latin typeface="游ゴシック" panose="020B0400000000000000" pitchFamily="50" charset="-128"/>
                          <a:ea typeface="游ゴシック" panose="020B0400000000000000" pitchFamily="50" charset="-128"/>
                        </a:rPr>
                        <a:t>4</a:t>
                      </a:r>
                    </a:p>
                  </a:txBody>
                  <a:tcPr marL="9677" marR="9677" marT="9677"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altLang="ja-JP" sz="1700" b="1" i="0" u="none" strike="noStrike">
                          <a:solidFill>
                            <a:srgbClr val="000000"/>
                          </a:solidFill>
                          <a:effectLst/>
                          <a:latin typeface="游ゴシック" panose="020B0400000000000000" pitchFamily="50" charset="-128"/>
                          <a:ea typeface="游ゴシック" panose="020B0400000000000000" pitchFamily="50" charset="-128"/>
                        </a:rPr>
                        <a:t>3</a:t>
                      </a:r>
                    </a:p>
                  </a:txBody>
                  <a:tcPr marL="9677" marR="9677" marT="96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4 * 3 = 12</a:t>
                      </a:r>
                    </a:p>
                  </a:txBody>
                  <a:tcPr marL="9677" marR="9677" marT="9677"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5919443"/>
                  </a:ext>
                </a:extLst>
              </a:tr>
            </a:tbl>
          </a:graphicData>
        </a:graphic>
      </p:graphicFrame>
      <p:sp>
        <p:nvSpPr>
          <p:cNvPr id="3" name="正方形/長方形 2"/>
          <p:cNvSpPr/>
          <p:nvPr/>
        </p:nvSpPr>
        <p:spPr>
          <a:xfrm>
            <a:off x="879187" y="3705564"/>
            <a:ext cx="8465730" cy="923330"/>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se1 = pd.Series([</a:t>
            </a:r>
            <a:r>
              <a:rPr lang="en-US" altLang="ja-JP" b="1">
                <a:solidFill>
                  <a:srgbClr val="09885A"/>
                </a:solidFill>
                <a:latin typeface="Courier New" panose="02070309020205020404" pitchFamily="49" charset="0"/>
              </a:rPr>
              <a:t>1</a:t>
            </a:r>
            <a:r>
              <a:rPr lang="en-US" altLang="ja-JP" b="1">
                <a:solidFill>
                  <a:srgbClr val="000000"/>
                </a:solidFill>
                <a:latin typeface="Courier New" panose="02070309020205020404" pitchFamily="49" charset="0"/>
              </a:rPr>
              <a:t>, </a:t>
            </a:r>
            <a:r>
              <a:rPr lang="en-US" altLang="ja-JP" b="1">
                <a:solidFill>
                  <a:srgbClr val="09885A"/>
                </a:solidFill>
                <a:latin typeface="Courier New" panose="02070309020205020404" pitchFamily="49" charset="0"/>
              </a:rPr>
              <a:t>2</a:t>
            </a:r>
            <a:r>
              <a:rPr lang="en-US" altLang="ja-JP" b="1">
                <a:solidFill>
                  <a:srgbClr val="000000"/>
                </a:solidFill>
                <a:latin typeface="Courier New" panose="02070309020205020404" pitchFamily="49" charset="0"/>
              </a:rPr>
              <a:t>, </a:t>
            </a:r>
            <a:r>
              <a:rPr lang="en-US" altLang="ja-JP" b="1">
                <a:solidFill>
                  <a:srgbClr val="09885A"/>
                </a:solidFill>
                <a:latin typeface="Courier New" panose="02070309020205020404" pitchFamily="49" charset="0"/>
              </a:rPr>
              <a:t>3</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se2 = pd.Series([</a:t>
            </a:r>
            <a:r>
              <a:rPr lang="en-US" altLang="ja-JP" b="1">
                <a:solidFill>
                  <a:srgbClr val="09885A"/>
                </a:solidFill>
                <a:latin typeface="Courier New" panose="02070309020205020404" pitchFamily="49" charset="0"/>
              </a:rPr>
              <a:t>10</a:t>
            </a:r>
            <a:r>
              <a:rPr lang="en-US" altLang="ja-JP" b="1">
                <a:solidFill>
                  <a:srgbClr val="000000"/>
                </a:solidFill>
                <a:latin typeface="Courier New" panose="02070309020205020404" pitchFamily="49" charset="0"/>
              </a:rPr>
              <a:t>, </a:t>
            </a:r>
            <a:r>
              <a:rPr lang="en-US" altLang="ja-JP" b="1">
                <a:solidFill>
                  <a:srgbClr val="09885A"/>
                </a:solidFill>
                <a:latin typeface="Courier New" panose="02070309020205020404" pitchFamily="49" charset="0"/>
              </a:rPr>
              <a:t>20</a:t>
            </a:r>
            <a:r>
              <a:rPr lang="en-US" altLang="ja-JP" b="1">
                <a:solidFill>
                  <a:srgbClr val="000000"/>
                </a:solidFill>
                <a:latin typeface="Courier New" panose="02070309020205020404" pitchFamily="49" charset="0"/>
              </a:rPr>
              <a:t>, </a:t>
            </a:r>
            <a:r>
              <a:rPr lang="en-US" altLang="ja-JP" b="1">
                <a:solidFill>
                  <a:srgbClr val="09885A"/>
                </a:solidFill>
                <a:latin typeface="Courier New" panose="02070309020205020404" pitchFamily="49" charset="0"/>
              </a:rPr>
              <a:t>30</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se1 + se2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対応する各要素を足し算したシリーズ</a:t>
            </a:r>
            <a:endParaRPr lang="ja-JP" altLang="en-US" b="1">
              <a:solidFill>
                <a:srgbClr val="000000"/>
              </a:solidFill>
              <a:effectLst/>
              <a:latin typeface="Courier New" panose="02070309020205020404" pitchFamily="49" charset="0"/>
            </a:endParaRPr>
          </a:p>
        </p:txBody>
      </p:sp>
      <p:sp>
        <p:nvSpPr>
          <p:cNvPr id="4" name="正方形/長方形 3"/>
          <p:cNvSpPr/>
          <p:nvPr/>
        </p:nvSpPr>
        <p:spPr>
          <a:xfrm>
            <a:off x="879187" y="3336232"/>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8-35</a:t>
            </a:r>
            <a:r>
              <a:rPr lang="ja-JP" altLang="en-US" b="1" dirty="0" smtClean="0">
                <a:solidFill>
                  <a:srgbClr val="000000"/>
                </a:solidFill>
                <a:latin typeface="Courier New" panose="02070309020205020404" pitchFamily="49" charset="0"/>
              </a:rPr>
              <a:t> ２つのシリーズに算術演算を行う</a:t>
            </a:r>
            <a:endParaRPr lang="en-US" altLang="ja-JP" b="1" dirty="0">
              <a:solidFill>
                <a:srgbClr val="000000"/>
              </a:solidFill>
              <a:latin typeface="Courier New" panose="02070309020205020404" pitchFamily="49" charset="0"/>
            </a:endParaRPr>
          </a:p>
        </p:txBody>
      </p:sp>
      <p:pic>
        <p:nvPicPr>
          <p:cNvPr id="5" name="図 4"/>
          <p:cNvPicPr>
            <a:picLocks noChangeAspect="1"/>
          </p:cNvPicPr>
          <p:nvPr/>
        </p:nvPicPr>
        <p:blipFill>
          <a:blip r:embed="rId2"/>
          <a:stretch>
            <a:fillRect/>
          </a:stretch>
        </p:blipFill>
        <p:spPr>
          <a:xfrm>
            <a:off x="2653189" y="4983415"/>
            <a:ext cx="2357753" cy="1712597"/>
          </a:xfrm>
          <a:prstGeom prst="rect">
            <a:avLst/>
          </a:prstGeom>
        </p:spPr>
      </p:pic>
      <p:sp>
        <p:nvSpPr>
          <p:cNvPr id="6" name="楕円 5"/>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P325</a:t>
            </a:r>
            <a:endParaRPr kumimoji="1" lang="ja-JP" altLang="en-US" b="1" dirty="0"/>
          </a:p>
        </p:txBody>
      </p:sp>
      <p:sp>
        <p:nvSpPr>
          <p:cNvPr id="7" name="ホームベース 6"/>
          <p:cNvSpPr/>
          <p:nvPr/>
        </p:nvSpPr>
        <p:spPr>
          <a:xfrm>
            <a:off x="397164" y="148754"/>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８．４．</a:t>
            </a:r>
            <a:r>
              <a:rPr lang="en-US" altLang="ja-JP" b="1" smtClean="0"/>
              <a:t>6</a:t>
            </a:r>
            <a:endParaRPr kumimoji="1" lang="ja-JP" altLang="en-US" b="1" dirty="0"/>
          </a:p>
        </p:txBody>
      </p:sp>
      <p:sp>
        <p:nvSpPr>
          <p:cNvPr id="8" name="山形 7"/>
          <p:cNvSpPr/>
          <p:nvPr/>
        </p:nvSpPr>
        <p:spPr>
          <a:xfrm>
            <a:off x="1736431" y="148754"/>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交互作用特徴量</a:t>
            </a:r>
            <a:endParaRPr kumimoji="1" lang="en-US" altLang="ja-JP" b="1" smtClean="0">
              <a:solidFill>
                <a:schemeClr val="bg1"/>
              </a:solidFill>
            </a:endParaRPr>
          </a:p>
        </p:txBody>
      </p:sp>
      <p:sp>
        <p:nvSpPr>
          <p:cNvPr id="9" name="山形 8"/>
          <p:cNvSpPr/>
          <p:nvPr/>
        </p:nvSpPr>
        <p:spPr>
          <a:xfrm>
            <a:off x="6312266" y="148754"/>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P325</a:t>
            </a:r>
            <a:r>
              <a:rPr lang="ja-JP" altLang="en-US" b="1" smtClean="0">
                <a:solidFill>
                  <a:schemeClr val="bg1"/>
                </a:solidFill>
              </a:rPr>
              <a:t>～</a:t>
            </a:r>
            <a:r>
              <a:rPr lang="en-US" altLang="ja-JP" b="1" smtClean="0">
                <a:solidFill>
                  <a:schemeClr val="bg1"/>
                </a:solidFill>
              </a:rPr>
              <a:t>P328</a:t>
            </a:r>
            <a:endParaRPr lang="ja-JP" altLang="en-US" b="1" dirty="0">
              <a:solidFill>
                <a:schemeClr val="bg1"/>
              </a:solidFill>
            </a:endParaRPr>
          </a:p>
        </p:txBody>
      </p:sp>
      <p:sp>
        <p:nvSpPr>
          <p:cNvPr id="10" name="ホームベース 9"/>
          <p:cNvSpPr/>
          <p:nvPr/>
        </p:nvSpPr>
        <p:spPr>
          <a:xfrm>
            <a:off x="871611" y="789915"/>
            <a:ext cx="2009611" cy="630500"/>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交互作用特徴量</a:t>
            </a:r>
            <a:endParaRPr kumimoji="1" lang="ja-JP" altLang="en-US" b="1" dirty="0"/>
          </a:p>
        </p:txBody>
      </p:sp>
      <p:sp>
        <p:nvSpPr>
          <p:cNvPr id="11" name="山形 10"/>
          <p:cNvSpPr/>
          <p:nvPr/>
        </p:nvSpPr>
        <p:spPr>
          <a:xfrm>
            <a:off x="2653189" y="789915"/>
            <a:ext cx="6309655" cy="630500"/>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特徴量同士を組み合わせて新しい特徴量を作ること</a:t>
            </a:r>
            <a:endParaRPr kumimoji="1" lang="en-US" altLang="ja-JP" b="1" smtClean="0">
              <a:solidFill>
                <a:schemeClr val="bg1"/>
              </a:solidFill>
            </a:endParaRPr>
          </a:p>
        </p:txBody>
      </p:sp>
      <p:sp>
        <p:nvSpPr>
          <p:cNvPr id="12" name="四角形吹き出し 11"/>
          <p:cNvSpPr/>
          <p:nvPr/>
        </p:nvSpPr>
        <p:spPr>
          <a:xfrm>
            <a:off x="7513608" y="1733909"/>
            <a:ext cx="3278037" cy="1086929"/>
          </a:xfrm>
          <a:prstGeom prst="wedgeRectCallout">
            <a:avLst>
              <a:gd name="adj1" fmla="val -84780"/>
              <a:gd name="adj2" fmla="val 11706"/>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２つの列に対応する要素同士をかけ算して作成する</a:t>
            </a:r>
            <a:endParaRPr kumimoji="1" lang="ja-JP" altLang="en-US" b="1">
              <a:solidFill>
                <a:schemeClr val="tx1"/>
              </a:solidFill>
            </a:endParaRPr>
          </a:p>
        </p:txBody>
      </p:sp>
      <p:sp>
        <p:nvSpPr>
          <p:cNvPr id="13" name="正方形/長方形 12"/>
          <p:cNvSpPr/>
          <p:nvPr/>
        </p:nvSpPr>
        <p:spPr>
          <a:xfrm>
            <a:off x="879187" y="4795026"/>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34092987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1141868"/>
            <a:ext cx="8465730" cy="646331"/>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x[</a:t>
            </a:r>
            <a:r>
              <a:rPr lang="en-US" altLang="ja-JP" b="1">
                <a:solidFill>
                  <a:srgbClr val="A31515"/>
                </a:solidFill>
                <a:latin typeface="Courier New" panose="02070309020205020404" pitchFamily="49" charset="0"/>
              </a:rPr>
              <a:t>'RM * LSTAT'</a:t>
            </a:r>
            <a:r>
              <a:rPr lang="en-US" altLang="ja-JP" b="1">
                <a:solidFill>
                  <a:srgbClr val="000000"/>
                </a:solidFill>
                <a:latin typeface="Courier New" panose="02070309020205020404" pitchFamily="49" charset="0"/>
              </a:rPr>
              <a:t>] = x[</a:t>
            </a:r>
            <a:r>
              <a:rPr lang="en-US" altLang="ja-JP" b="1">
                <a:solidFill>
                  <a:srgbClr val="A31515"/>
                </a:solidFill>
                <a:latin typeface="Courier New" panose="02070309020205020404" pitchFamily="49" charset="0"/>
              </a:rPr>
              <a:t>'RM'</a:t>
            </a:r>
            <a:r>
              <a:rPr lang="en-US" altLang="ja-JP" b="1">
                <a:solidFill>
                  <a:srgbClr val="000000"/>
                </a:solidFill>
                <a:latin typeface="Courier New" panose="02070309020205020404" pitchFamily="49" charset="0"/>
              </a:rPr>
              <a:t>] * x[</a:t>
            </a:r>
            <a:r>
              <a:rPr lang="en-US" altLang="ja-JP" b="1">
                <a:solidFill>
                  <a:srgbClr val="A31515"/>
                </a:solidFill>
                <a:latin typeface="Courier New" panose="02070309020205020404" pitchFamily="49" charset="0"/>
              </a:rPr>
              <a:t>'LSTAT'</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x.head(</a:t>
            </a:r>
            <a:r>
              <a:rPr lang="en-US" altLang="ja-JP" b="1">
                <a:solidFill>
                  <a:srgbClr val="09885A"/>
                </a:solidFill>
                <a:latin typeface="Courier New" panose="02070309020205020404" pitchFamily="49" charset="0"/>
              </a:rPr>
              <a:t>2</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539725" y="772536"/>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8-36</a:t>
            </a:r>
            <a:r>
              <a:rPr lang="ja-JP" altLang="en-US" b="1" dirty="0" smtClean="0">
                <a:solidFill>
                  <a:srgbClr val="000000"/>
                </a:solidFill>
                <a:latin typeface="Courier New" panose="02070309020205020404" pitchFamily="49" charset="0"/>
              </a:rPr>
              <a:t> 交互作用特徴量を追加する</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2221877" y="1939419"/>
            <a:ext cx="7758364" cy="1488118"/>
          </a:xfrm>
          <a:prstGeom prst="rect">
            <a:avLst/>
          </a:prstGeom>
        </p:spPr>
      </p:pic>
      <p:sp>
        <p:nvSpPr>
          <p:cNvPr id="5" name="楕円 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P325</a:t>
            </a:r>
            <a:endParaRPr kumimoji="1" lang="ja-JP" altLang="en-US" b="1" dirty="0"/>
          </a:p>
        </p:txBody>
      </p:sp>
      <p:sp>
        <p:nvSpPr>
          <p:cNvPr id="6" name="正方形/長方形 5"/>
          <p:cNvSpPr/>
          <p:nvPr/>
        </p:nvSpPr>
        <p:spPr>
          <a:xfrm>
            <a:off x="539725" y="2042936"/>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7" name="正方形/長方形 6"/>
          <p:cNvSpPr/>
          <p:nvPr/>
        </p:nvSpPr>
        <p:spPr>
          <a:xfrm>
            <a:off x="539725" y="3948089"/>
            <a:ext cx="8465730" cy="646331"/>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s1, s2 = learn(x, t)</a:t>
            </a:r>
          </a:p>
          <a:p>
            <a:r>
              <a:rPr lang="en-US" altLang="ja-JP" b="1">
                <a:solidFill>
                  <a:srgbClr val="795E26"/>
                </a:solidFill>
                <a:latin typeface="Courier New" panose="02070309020205020404" pitchFamily="49" charset="0"/>
              </a:rPr>
              <a:t>print</a:t>
            </a:r>
            <a:r>
              <a:rPr lang="en-US" altLang="ja-JP" b="1">
                <a:solidFill>
                  <a:srgbClr val="000000"/>
                </a:solidFill>
                <a:latin typeface="Courier New" panose="02070309020205020404" pitchFamily="49" charset="0"/>
              </a:rPr>
              <a:t>(s1, s2)</a:t>
            </a:r>
            <a:endParaRPr lang="en-US" altLang="ja-JP" b="1">
              <a:solidFill>
                <a:srgbClr val="000000"/>
              </a:solidFill>
              <a:effectLst/>
              <a:latin typeface="Courier New" panose="02070309020205020404" pitchFamily="49" charset="0"/>
            </a:endParaRPr>
          </a:p>
        </p:txBody>
      </p:sp>
      <p:sp>
        <p:nvSpPr>
          <p:cNvPr id="8" name="正方形/長方形 7"/>
          <p:cNvSpPr/>
          <p:nvPr/>
        </p:nvSpPr>
        <p:spPr>
          <a:xfrm>
            <a:off x="539725" y="3578757"/>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8-37</a:t>
            </a:r>
            <a:r>
              <a:rPr lang="ja-JP" altLang="en-US" b="1" dirty="0" smtClean="0">
                <a:solidFill>
                  <a:srgbClr val="000000"/>
                </a:solidFill>
                <a:latin typeface="Courier New" panose="02070309020205020404" pitchFamily="49" charset="0"/>
              </a:rPr>
              <a:t> 特徴量を追加したので再学習を行う</a:t>
            </a:r>
            <a:endParaRPr lang="en-US" altLang="ja-JP" b="1" dirty="0">
              <a:solidFill>
                <a:srgbClr val="000000"/>
              </a:solidFill>
              <a:latin typeface="Courier New" panose="02070309020205020404" pitchFamily="49" charset="0"/>
            </a:endParaRPr>
          </a:p>
        </p:txBody>
      </p:sp>
      <p:pic>
        <p:nvPicPr>
          <p:cNvPr id="9" name="図 8"/>
          <p:cNvPicPr>
            <a:picLocks noChangeAspect="1"/>
          </p:cNvPicPr>
          <p:nvPr/>
        </p:nvPicPr>
        <p:blipFill>
          <a:blip r:embed="rId3"/>
          <a:stretch>
            <a:fillRect/>
          </a:stretch>
        </p:blipFill>
        <p:spPr>
          <a:xfrm>
            <a:off x="2086041" y="4819043"/>
            <a:ext cx="5625974" cy="630950"/>
          </a:xfrm>
          <a:prstGeom prst="rect">
            <a:avLst/>
          </a:prstGeom>
        </p:spPr>
      </p:pic>
      <p:sp>
        <p:nvSpPr>
          <p:cNvPr id="10" name="正方形/長方形 9"/>
          <p:cNvSpPr/>
          <p:nvPr/>
        </p:nvSpPr>
        <p:spPr>
          <a:xfrm>
            <a:off x="539725" y="4760552"/>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12030588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1141868"/>
            <a:ext cx="8465730" cy="3139321"/>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訓練データと検証データを合わせて再学習させるので</a:t>
            </a:r>
            <a:endParaRPr lang="ja-JP" altLang="en-US" b="1">
              <a:solidFill>
                <a:srgbClr val="000000"/>
              </a:solidFill>
              <a:latin typeface="Courier New" panose="02070309020205020404" pitchFamily="49" charset="0"/>
            </a:endParaRPr>
          </a:p>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再度、標準化する</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sc_model_x2 = StandardScaler()</a:t>
            </a:r>
          </a:p>
          <a:p>
            <a:r>
              <a:rPr lang="en-US" altLang="ja-JP" b="1">
                <a:solidFill>
                  <a:srgbClr val="000000"/>
                </a:solidFill>
                <a:latin typeface="Courier New" panose="02070309020205020404" pitchFamily="49" charset="0"/>
              </a:rPr>
              <a:t>sc_model_x2.fit(x)</a:t>
            </a:r>
          </a:p>
          <a:p>
            <a:r>
              <a:rPr lang="en-US" altLang="ja-JP" b="1">
                <a:solidFill>
                  <a:srgbClr val="000000"/>
                </a:solidFill>
                <a:latin typeface="Courier New" panose="02070309020205020404" pitchFamily="49" charset="0"/>
              </a:rPr>
              <a:t>sc_x = sc_model_x2.transform(x)</a:t>
            </a:r>
          </a:p>
          <a:p>
            <a:r>
              <a:rPr lang="en-US" altLang="ja-JP" b="1">
                <a:solidFill>
                  <a:srgbClr val="000000"/>
                </a:solidFill>
                <a:latin typeface="Courier New" panose="02070309020205020404" pitchFamily="49" charset="0"/>
              </a:rPr>
              <a:t/>
            </a:r>
            <a:br>
              <a:rPr lang="en-US" altLang="ja-JP" b="1">
                <a:solidFill>
                  <a:srgbClr val="000000"/>
                </a:solidFill>
                <a:latin typeface="Courier New" panose="02070309020205020404" pitchFamily="49" charset="0"/>
              </a:rPr>
            </a:br>
            <a:r>
              <a:rPr lang="en-US" altLang="ja-JP" b="1">
                <a:solidFill>
                  <a:srgbClr val="000000"/>
                </a:solidFill>
                <a:latin typeface="Courier New" panose="02070309020205020404" pitchFamily="49" charset="0"/>
              </a:rPr>
              <a:t>sc_model_y2 = StandardScaler()</a:t>
            </a:r>
          </a:p>
          <a:p>
            <a:r>
              <a:rPr lang="en-US" altLang="ja-JP" b="1">
                <a:solidFill>
                  <a:srgbClr val="000000"/>
                </a:solidFill>
                <a:latin typeface="Courier New" panose="02070309020205020404" pitchFamily="49" charset="0"/>
              </a:rPr>
              <a:t>sc_model_y2.fit(t)</a:t>
            </a:r>
          </a:p>
          <a:p>
            <a:r>
              <a:rPr lang="en-US" altLang="ja-JP" b="1">
                <a:solidFill>
                  <a:srgbClr val="000000"/>
                </a:solidFill>
                <a:latin typeface="Courier New" panose="02070309020205020404" pitchFamily="49" charset="0"/>
              </a:rPr>
              <a:t>sc_y = sc_model_y2.transform(t)</a:t>
            </a:r>
          </a:p>
          <a:p>
            <a:r>
              <a:rPr lang="en-US" altLang="ja-JP" b="1">
                <a:solidFill>
                  <a:srgbClr val="000000"/>
                </a:solidFill>
                <a:latin typeface="Courier New" panose="02070309020205020404" pitchFamily="49" charset="0"/>
              </a:rPr>
              <a:t>model = LinearRegression()</a:t>
            </a:r>
          </a:p>
          <a:p>
            <a:r>
              <a:rPr lang="en-US" altLang="ja-JP" b="1">
                <a:solidFill>
                  <a:srgbClr val="000000"/>
                </a:solidFill>
                <a:latin typeface="Courier New" panose="02070309020205020404" pitchFamily="49" charset="0"/>
              </a:rPr>
              <a:t>model.fit(sc_x, sc_y)</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539725" y="772536"/>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8-38</a:t>
            </a:r>
            <a:r>
              <a:rPr lang="ja-JP" altLang="en-US" b="1" dirty="0" smtClean="0">
                <a:solidFill>
                  <a:srgbClr val="000000"/>
                </a:solidFill>
                <a:latin typeface="Courier New" panose="02070309020205020404" pitchFamily="49" charset="0"/>
              </a:rPr>
              <a:t> データの標準化後に再学習を行う</a:t>
            </a:r>
            <a:endParaRPr lang="en-US" altLang="ja-JP" b="1" dirty="0">
              <a:solidFill>
                <a:srgbClr val="000000"/>
              </a:solidFill>
              <a:latin typeface="Courier New" panose="02070309020205020404" pitchFamily="49" charset="0"/>
            </a:endParaRPr>
          </a:p>
        </p:txBody>
      </p:sp>
      <p:sp>
        <p:nvSpPr>
          <p:cNvPr id="4" name="楕円 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P328</a:t>
            </a:r>
            <a:endParaRPr kumimoji="1" lang="ja-JP" altLang="en-US" b="1" dirty="0"/>
          </a:p>
        </p:txBody>
      </p:sp>
    </p:spTree>
    <p:extLst>
      <p:ext uri="{BB962C8B-B14F-4D97-AF65-F5344CB8AC3E}">
        <p14:creationId xmlns:p14="http://schemas.microsoft.com/office/powerpoint/2010/main" val="16567928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24451" y="1901021"/>
            <a:ext cx="10774821" cy="2339102"/>
          </a:xfrm>
          <a:prstGeom prst="rect">
            <a:avLst/>
          </a:prstGeom>
          <a:solidFill>
            <a:schemeClr val="accent4">
              <a:lumMod val="20000"/>
              <a:lumOff val="80000"/>
            </a:schemeClr>
          </a:solidFill>
        </p:spPr>
        <p:txBody>
          <a:bodyPr wrap="square" rtlCol="0">
            <a:spAutoFit/>
          </a:bodyPr>
          <a:lstStyle/>
          <a:p>
            <a:r>
              <a:rPr lang="ja-JP" altLang="en-US" sz="2000" b="1" dirty="0"/>
              <a:t>今回</a:t>
            </a:r>
            <a:r>
              <a:rPr lang="ja-JP" altLang="en-US" sz="2000" b="1" dirty="0" smtClean="0"/>
              <a:t>の前処理のまとめ</a:t>
            </a:r>
            <a:endParaRPr kumimoji="1" lang="en-US" altLang="ja-JP" sz="2000" b="1" dirty="0" smtClean="0"/>
          </a:p>
          <a:p>
            <a:endParaRPr lang="en-US" altLang="ja-JP" dirty="0"/>
          </a:p>
          <a:p>
            <a:r>
              <a:rPr lang="ja-JP" altLang="en-US" b="1" dirty="0">
                <a:solidFill>
                  <a:srgbClr val="0070C0"/>
                </a:solidFill>
              </a:rPr>
              <a:t>１</a:t>
            </a:r>
            <a:r>
              <a:rPr lang="ja-JP" altLang="en-US" b="1" dirty="0" smtClean="0">
                <a:solidFill>
                  <a:srgbClr val="0070C0"/>
                </a:solidFill>
              </a:rPr>
              <a:t>．欠損値を訓練＆検証データの平均値で穴埋めする。</a:t>
            </a:r>
            <a:endParaRPr lang="en-US" altLang="ja-JP" b="1" dirty="0" smtClean="0">
              <a:solidFill>
                <a:srgbClr val="0070C0"/>
              </a:solidFill>
            </a:endParaRPr>
          </a:p>
          <a:p>
            <a:r>
              <a:rPr lang="ja-JP" altLang="en-US" b="1" dirty="0">
                <a:solidFill>
                  <a:srgbClr val="0070C0"/>
                </a:solidFill>
              </a:rPr>
              <a:t>２</a:t>
            </a:r>
            <a:r>
              <a:rPr lang="ja-JP" altLang="en-US" b="1" dirty="0" smtClean="0">
                <a:solidFill>
                  <a:srgbClr val="0070C0"/>
                </a:solidFill>
              </a:rPr>
              <a:t>．散布図で外れ値を確認して削除する</a:t>
            </a:r>
            <a:endParaRPr lang="en-US" altLang="ja-JP" b="1" dirty="0" smtClean="0">
              <a:solidFill>
                <a:srgbClr val="0070C0"/>
              </a:solidFill>
            </a:endParaRPr>
          </a:p>
          <a:p>
            <a:r>
              <a:rPr lang="ja-JP" altLang="en-US" b="1" dirty="0">
                <a:solidFill>
                  <a:srgbClr val="0070C0"/>
                </a:solidFill>
              </a:rPr>
              <a:t>３</a:t>
            </a:r>
            <a:r>
              <a:rPr lang="ja-JP" altLang="en-US" b="1" dirty="0" smtClean="0">
                <a:solidFill>
                  <a:srgbClr val="0070C0"/>
                </a:solidFill>
              </a:rPr>
              <a:t>．</a:t>
            </a:r>
            <a:r>
              <a:rPr lang="en-US" altLang="ja-JP" b="1" dirty="0" smtClean="0">
                <a:solidFill>
                  <a:srgbClr val="0070C0"/>
                </a:solidFill>
              </a:rPr>
              <a:t>RM</a:t>
            </a:r>
            <a:r>
              <a:rPr lang="ja-JP" altLang="en-US" b="1" dirty="0" smtClean="0">
                <a:solidFill>
                  <a:srgbClr val="0070C0"/>
                </a:solidFill>
              </a:rPr>
              <a:t>列、</a:t>
            </a:r>
            <a:r>
              <a:rPr lang="en-US" altLang="ja-JP" b="1" dirty="0" smtClean="0">
                <a:solidFill>
                  <a:srgbClr val="0070C0"/>
                </a:solidFill>
              </a:rPr>
              <a:t>LSTAT</a:t>
            </a:r>
            <a:r>
              <a:rPr lang="ja-JP" altLang="en-US" b="1" dirty="0" smtClean="0">
                <a:solidFill>
                  <a:srgbClr val="0070C0"/>
                </a:solidFill>
              </a:rPr>
              <a:t>列、</a:t>
            </a:r>
            <a:r>
              <a:rPr lang="en-US" altLang="ja-JP" b="1" dirty="0" smtClean="0">
                <a:solidFill>
                  <a:srgbClr val="0070C0"/>
                </a:solidFill>
              </a:rPr>
              <a:t>PTRATIO</a:t>
            </a:r>
            <a:r>
              <a:rPr lang="ja-JP" altLang="en-US" b="1" dirty="0" smtClean="0">
                <a:solidFill>
                  <a:srgbClr val="0070C0"/>
                </a:solidFill>
              </a:rPr>
              <a:t>列を特徴量、</a:t>
            </a:r>
            <a:r>
              <a:rPr lang="en-US" altLang="ja-JP" b="1" dirty="0" smtClean="0">
                <a:solidFill>
                  <a:srgbClr val="0070C0"/>
                </a:solidFill>
              </a:rPr>
              <a:t>PRICE</a:t>
            </a:r>
            <a:r>
              <a:rPr lang="ja-JP" altLang="en-US" b="1" dirty="0" smtClean="0">
                <a:solidFill>
                  <a:srgbClr val="0070C0"/>
                </a:solidFill>
              </a:rPr>
              <a:t>列を正解データとして取り出す。</a:t>
            </a:r>
            <a:endParaRPr lang="en-US" altLang="ja-JP" b="1" dirty="0" smtClean="0">
              <a:solidFill>
                <a:srgbClr val="0070C0"/>
              </a:solidFill>
            </a:endParaRPr>
          </a:p>
          <a:p>
            <a:r>
              <a:rPr lang="ja-JP" altLang="en-US" b="1" dirty="0">
                <a:solidFill>
                  <a:srgbClr val="0070C0"/>
                </a:solidFill>
              </a:rPr>
              <a:t>４</a:t>
            </a:r>
            <a:r>
              <a:rPr lang="ja-JP" altLang="en-US" b="1" dirty="0" smtClean="0">
                <a:solidFill>
                  <a:srgbClr val="0070C0"/>
                </a:solidFill>
              </a:rPr>
              <a:t>．</a:t>
            </a:r>
            <a:r>
              <a:rPr lang="en-US" altLang="ja-JP" b="1" dirty="0" smtClean="0">
                <a:solidFill>
                  <a:srgbClr val="0070C0"/>
                </a:solidFill>
              </a:rPr>
              <a:t>RM</a:t>
            </a:r>
            <a:r>
              <a:rPr lang="ja-JP" altLang="en-US" b="1" dirty="0" smtClean="0">
                <a:solidFill>
                  <a:srgbClr val="0070C0"/>
                </a:solidFill>
              </a:rPr>
              <a:t>列、</a:t>
            </a:r>
            <a:r>
              <a:rPr lang="en-US" altLang="ja-JP" b="1" dirty="0" smtClean="0">
                <a:solidFill>
                  <a:srgbClr val="0070C0"/>
                </a:solidFill>
              </a:rPr>
              <a:t>LSTAT</a:t>
            </a:r>
            <a:r>
              <a:rPr lang="ja-JP" altLang="en-US" b="1" dirty="0" smtClean="0">
                <a:solidFill>
                  <a:srgbClr val="0070C0"/>
                </a:solidFill>
              </a:rPr>
              <a:t>列、</a:t>
            </a:r>
            <a:r>
              <a:rPr lang="en-US" altLang="ja-JP" b="1" dirty="0" smtClean="0">
                <a:solidFill>
                  <a:srgbClr val="0070C0"/>
                </a:solidFill>
              </a:rPr>
              <a:t>PTRATIO</a:t>
            </a:r>
            <a:r>
              <a:rPr lang="ja-JP" altLang="en-US" b="1" dirty="0" smtClean="0">
                <a:solidFill>
                  <a:srgbClr val="0070C0"/>
                </a:solidFill>
              </a:rPr>
              <a:t>列の２乗の列を作成して特徴量として追加する（多項式特徴量）。</a:t>
            </a:r>
            <a:endParaRPr lang="en-US" altLang="ja-JP" b="1" dirty="0" smtClean="0">
              <a:solidFill>
                <a:srgbClr val="0070C0"/>
              </a:solidFill>
            </a:endParaRPr>
          </a:p>
          <a:p>
            <a:r>
              <a:rPr lang="ja-JP" altLang="en-US" b="1" dirty="0">
                <a:solidFill>
                  <a:srgbClr val="0070C0"/>
                </a:solidFill>
              </a:rPr>
              <a:t>５</a:t>
            </a:r>
            <a:r>
              <a:rPr lang="ja-JP" altLang="en-US" b="1" dirty="0" smtClean="0">
                <a:solidFill>
                  <a:srgbClr val="0070C0"/>
                </a:solidFill>
              </a:rPr>
              <a:t>．</a:t>
            </a:r>
            <a:r>
              <a:rPr lang="en-US" altLang="ja-JP" b="1" dirty="0" smtClean="0">
                <a:solidFill>
                  <a:srgbClr val="0070C0"/>
                </a:solidFill>
              </a:rPr>
              <a:t>RM</a:t>
            </a:r>
            <a:r>
              <a:rPr lang="ja-JP" altLang="en-US" b="1" dirty="0" smtClean="0">
                <a:solidFill>
                  <a:srgbClr val="0070C0"/>
                </a:solidFill>
              </a:rPr>
              <a:t>列と</a:t>
            </a:r>
            <a:r>
              <a:rPr lang="en-US" altLang="ja-JP" b="1" dirty="0" smtClean="0">
                <a:solidFill>
                  <a:srgbClr val="0070C0"/>
                </a:solidFill>
              </a:rPr>
              <a:t>LSTAT</a:t>
            </a:r>
            <a:r>
              <a:rPr lang="ja-JP" altLang="en-US" b="1" dirty="0" smtClean="0">
                <a:solidFill>
                  <a:srgbClr val="0070C0"/>
                </a:solidFill>
              </a:rPr>
              <a:t>列を組み合わせた列を作成して特徴量として追加する（交互作用</a:t>
            </a:r>
            <a:r>
              <a:rPr lang="ja-JP" altLang="en-US" b="1" smtClean="0">
                <a:solidFill>
                  <a:srgbClr val="0070C0"/>
                </a:solidFill>
              </a:rPr>
              <a:t>特徴量）</a:t>
            </a:r>
            <a:endParaRPr lang="en-US" altLang="ja-JP" b="1" smtClean="0">
              <a:solidFill>
                <a:srgbClr val="0070C0"/>
              </a:solidFill>
            </a:endParaRPr>
          </a:p>
          <a:p>
            <a:r>
              <a:rPr lang="ja-JP" altLang="en-US" b="1">
                <a:solidFill>
                  <a:srgbClr val="0070C0"/>
                </a:solidFill>
              </a:rPr>
              <a:t>６</a:t>
            </a:r>
            <a:r>
              <a:rPr lang="ja-JP" altLang="en-US" b="1" smtClean="0">
                <a:solidFill>
                  <a:srgbClr val="0070C0"/>
                </a:solidFill>
              </a:rPr>
              <a:t>．データを標準化する。</a:t>
            </a:r>
            <a:endParaRPr lang="en-US" altLang="ja-JP" b="1" dirty="0" smtClean="0">
              <a:solidFill>
                <a:srgbClr val="0070C0"/>
              </a:solidFill>
            </a:endParaRPr>
          </a:p>
        </p:txBody>
      </p:sp>
      <p:sp>
        <p:nvSpPr>
          <p:cNvPr id="3" name="ホームベース 2"/>
          <p:cNvSpPr/>
          <p:nvPr/>
        </p:nvSpPr>
        <p:spPr>
          <a:xfrm>
            <a:off x="397164" y="148754"/>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８．４．７</a:t>
            </a:r>
            <a:endParaRPr kumimoji="1" lang="ja-JP" altLang="en-US" b="1" dirty="0"/>
          </a:p>
        </p:txBody>
      </p:sp>
      <p:sp>
        <p:nvSpPr>
          <p:cNvPr id="4" name="山形 3"/>
          <p:cNvSpPr/>
          <p:nvPr/>
        </p:nvSpPr>
        <p:spPr>
          <a:xfrm>
            <a:off x="1736431" y="148754"/>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テストデータでの再評価</a:t>
            </a:r>
            <a:endParaRPr kumimoji="1" lang="en-US" altLang="ja-JP" b="1" smtClean="0">
              <a:solidFill>
                <a:schemeClr val="bg1"/>
              </a:solidFill>
            </a:endParaRPr>
          </a:p>
        </p:txBody>
      </p:sp>
      <p:sp>
        <p:nvSpPr>
          <p:cNvPr id="5" name="山形 4"/>
          <p:cNvSpPr/>
          <p:nvPr/>
        </p:nvSpPr>
        <p:spPr>
          <a:xfrm>
            <a:off x="6329518" y="148754"/>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P328</a:t>
            </a:r>
            <a:r>
              <a:rPr lang="ja-JP" altLang="en-US" b="1" smtClean="0">
                <a:solidFill>
                  <a:schemeClr val="bg1"/>
                </a:solidFill>
              </a:rPr>
              <a:t>～</a:t>
            </a:r>
            <a:r>
              <a:rPr lang="en-US" altLang="ja-JP" b="1" smtClean="0">
                <a:solidFill>
                  <a:schemeClr val="bg1"/>
                </a:solidFill>
              </a:rPr>
              <a:t>P330</a:t>
            </a:r>
            <a:endParaRPr lang="ja-JP" altLang="en-US" b="1" dirty="0">
              <a:solidFill>
                <a:schemeClr val="bg1"/>
              </a:solidFill>
            </a:endParaRPr>
          </a:p>
        </p:txBody>
      </p:sp>
      <p:sp>
        <p:nvSpPr>
          <p:cNvPr id="6" name="テキスト ボックス 5"/>
          <p:cNvSpPr txBox="1"/>
          <p:nvPr/>
        </p:nvSpPr>
        <p:spPr>
          <a:xfrm>
            <a:off x="724451" y="931652"/>
            <a:ext cx="9144168" cy="369332"/>
          </a:xfrm>
          <a:prstGeom prst="rect">
            <a:avLst/>
          </a:prstGeom>
          <a:solidFill>
            <a:srgbClr val="FF0000"/>
          </a:solidFill>
        </p:spPr>
        <p:txBody>
          <a:bodyPr wrap="square" rtlCol="0">
            <a:spAutoFit/>
          </a:bodyPr>
          <a:lstStyle/>
          <a:p>
            <a:r>
              <a:rPr kumimoji="1" lang="ja-JP" altLang="en-US" b="1" smtClean="0">
                <a:solidFill>
                  <a:schemeClr val="bg1"/>
                </a:solidFill>
              </a:rPr>
              <a:t>テストデータに対して、訓練データ＆検証データと基本的に同じ前処理を行う</a:t>
            </a:r>
            <a:endParaRPr kumimoji="1" lang="ja-JP" altLang="en-US" b="1">
              <a:solidFill>
                <a:schemeClr val="bg1"/>
              </a:solidFill>
            </a:endParaRPr>
          </a:p>
        </p:txBody>
      </p:sp>
      <p:sp>
        <p:nvSpPr>
          <p:cNvPr id="7" name="楕円 6"/>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P328</a:t>
            </a:r>
            <a:endParaRPr kumimoji="1" lang="ja-JP" altLang="en-US" b="1" dirty="0"/>
          </a:p>
        </p:txBody>
      </p:sp>
    </p:spTree>
    <p:extLst>
      <p:ext uri="{BB962C8B-B14F-4D97-AF65-F5344CB8AC3E}">
        <p14:creationId xmlns:p14="http://schemas.microsoft.com/office/powerpoint/2010/main" val="152948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2035006"/>
            <a:ext cx="7821433" cy="1200329"/>
          </a:xfrm>
          <a:prstGeom prst="rect">
            <a:avLst/>
          </a:prstGeom>
          <a:solidFill>
            <a:schemeClr val="accent4">
              <a:lumMod val="20000"/>
              <a:lumOff val="80000"/>
            </a:schemeClr>
          </a:solidFill>
        </p:spPr>
        <p:txBody>
          <a:bodyPr wrap="square">
            <a:spAutoFit/>
          </a:bodyPr>
          <a:lstStyle/>
          <a:p>
            <a:r>
              <a:rPr lang="en-US" altLang="ja-JP" b="1">
                <a:solidFill>
                  <a:srgbClr val="AF00DB"/>
                </a:solidFill>
                <a:latin typeface="Courier New" panose="02070309020205020404" pitchFamily="49" charset="0"/>
              </a:rPr>
              <a:t>import</a:t>
            </a:r>
            <a:r>
              <a:rPr lang="en-US" altLang="ja-JP" b="1">
                <a:solidFill>
                  <a:srgbClr val="000000"/>
                </a:solidFill>
                <a:latin typeface="Courier New" panose="02070309020205020404" pitchFamily="49" charset="0"/>
              </a:rPr>
              <a:t> pandas </a:t>
            </a:r>
            <a:r>
              <a:rPr lang="en-US" altLang="ja-JP" b="1">
                <a:solidFill>
                  <a:srgbClr val="AF00DB"/>
                </a:solidFill>
                <a:latin typeface="Courier New" panose="02070309020205020404" pitchFamily="49" charset="0"/>
              </a:rPr>
              <a:t>as</a:t>
            </a:r>
            <a:r>
              <a:rPr lang="en-US" altLang="ja-JP" b="1">
                <a:solidFill>
                  <a:srgbClr val="000000"/>
                </a:solidFill>
                <a:latin typeface="Courier New" panose="02070309020205020404" pitchFamily="49" charset="0"/>
              </a:rPr>
              <a:t> pd</a:t>
            </a:r>
          </a:p>
          <a:p>
            <a:r>
              <a:rPr lang="en-US" altLang="ja-JP" b="1">
                <a:solidFill>
                  <a:srgbClr val="0000FF"/>
                </a:solidFill>
                <a:latin typeface="Courier New" panose="02070309020205020404" pitchFamily="49" charset="0"/>
              </a:rPr>
              <a:t>%matplotlib </a:t>
            </a:r>
            <a:r>
              <a:rPr lang="en-US" altLang="ja-JP" b="1">
                <a:solidFill>
                  <a:srgbClr val="000000"/>
                </a:solidFill>
                <a:latin typeface="Courier New" panose="02070309020205020404" pitchFamily="49" charset="0"/>
              </a:rPr>
              <a:t>inline</a:t>
            </a:r>
          </a:p>
          <a:p>
            <a:r>
              <a:rPr lang="en-US" altLang="ja-JP" b="1">
                <a:solidFill>
                  <a:srgbClr val="AF00DB"/>
                </a:solidFill>
                <a:latin typeface="Courier New" panose="02070309020205020404" pitchFamily="49" charset="0"/>
              </a:rPr>
              <a:t>from</a:t>
            </a:r>
            <a:r>
              <a:rPr lang="en-US" altLang="ja-JP" b="1">
                <a:solidFill>
                  <a:srgbClr val="000000"/>
                </a:solidFill>
                <a:latin typeface="Courier New" panose="02070309020205020404" pitchFamily="49" charset="0"/>
              </a:rPr>
              <a:t> sklearn.linear_model </a:t>
            </a:r>
            <a:r>
              <a:rPr lang="en-US" altLang="ja-JP" b="1">
                <a:solidFill>
                  <a:srgbClr val="AF00DB"/>
                </a:solidFill>
                <a:latin typeface="Courier New" panose="02070309020205020404" pitchFamily="49" charset="0"/>
              </a:rPr>
              <a:t>import</a:t>
            </a:r>
            <a:r>
              <a:rPr lang="en-US" altLang="ja-JP" b="1">
                <a:solidFill>
                  <a:srgbClr val="000000"/>
                </a:solidFill>
                <a:latin typeface="Courier New" panose="02070309020205020404" pitchFamily="49" charset="0"/>
              </a:rPr>
              <a:t> LinearRegression</a:t>
            </a:r>
          </a:p>
          <a:p>
            <a:r>
              <a:rPr lang="en-US" altLang="ja-JP" b="1">
                <a:solidFill>
                  <a:srgbClr val="AF00DB"/>
                </a:solidFill>
                <a:latin typeface="Courier New" panose="02070309020205020404" pitchFamily="49" charset="0"/>
              </a:rPr>
              <a:t>from</a:t>
            </a:r>
            <a:r>
              <a:rPr lang="en-US" altLang="ja-JP" b="1">
                <a:solidFill>
                  <a:srgbClr val="000000"/>
                </a:solidFill>
                <a:latin typeface="Courier New" panose="02070309020205020404" pitchFamily="49" charset="0"/>
              </a:rPr>
              <a:t> sklearn.model_selection </a:t>
            </a:r>
            <a:r>
              <a:rPr lang="en-US" altLang="ja-JP" b="1">
                <a:solidFill>
                  <a:srgbClr val="AF00DB"/>
                </a:solidFill>
                <a:latin typeface="Courier New" panose="02070309020205020404" pitchFamily="49" charset="0"/>
              </a:rPr>
              <a:t>import</a:t>
            </a:r>
            <a:r>
              <a:rPr lang="en-US" altLang="ja-JP" b="1">
                <a:solidFill>
                  <a:srgbClr val="000000"/>
                </a:solidFill>
                <a:latin typeface="Courier New" panose="02070309020205020404" pitchFamily="49" charset="0"/>
              </a:rPr>
              <a:t> train_test_split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622852" y="1665674"/>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8-1</a:t>
            </a:r>
            <a:r>
              <a:rPr lang="ja-JP" altLang="en-US" b="1" dirty="0">
                <a:solidFill>
                  <a:srgbClr val="000000"/>
                </a:solidFill>
                <a:latin typeface="Courier New" panose="02070309020205020404" pitchFamily="49" charset="0"/>
              </a:rPr>
              <a:t> </a:t>
            </a:r>
            <a:r>
              <a:rPr lang="ja-JP" altLang="en-US" b="1" dirty="0" smtClean="0">
                <a:solidFill>
                  <a:srgbClr val="000000"/>
                </a:solidFill>
                <a:latin typeface="Courier New" panose="02070309020205020404" pitchFamily="49" charset="0"/>
              </a:rPr>
              <a:t>ライブラリなどをインポートする</a:t>
            </a:r>
            <a:endParaRPr lang="en-US" altLang="ja-JP" b="1" dirty="0">
              <a:solidFill>
                <a:srgbClr val="000000"/>
              </a:solidFill>
              <a:latin typeface="Courier New" panose="02070309020205020404" pitchFamily="49" charset="0"/>
            </a:endParaRPr>
          </a:p>
        </p:txBody>
      </p:sp>
      <p:sp>
        <p:nvSpPr>
          <p:cNvPr id="4" name="正方形/長方形 3"/>
          <p:cNvSpPr/>
          <p:nvPr/>
        </p:nvSpPr>
        <p:spPr>
          <a:xfrm>
            <a:off x="622852" y="3973999"/>
            <a:ext cx="7821433" cy="646331"/>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df = pd.read_csv(</a:t>
            </a:r>
            <a:r>
              <a:rPr lang="en-US" altLang="ja-JP" b="1">
                <a:solidFill>
                  <a:srgbClr val="A31515"/>
                </a:solidFill>
                <a:latin typeface="Courier New" panose="02070309020205020404" pitchFamily="49" charset="0"/>
              </a:rPr>
              <a:t>'Boston.csv'</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df.head(</a:t>
            </a:r>
            <a:r>
              <a:rPr lang="en-US" altLang="ja-JP" b="1">
                <a:solidFill>
                  <a:srgbClr val="09885A"/>
                </a:solidFill>
                <a:latin typeface="Courier New" panose="02070309020205020404" pitchFamily="49" charset="0"/>
              </a:rPr>
              <a:t>2</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5" name="正方形/長方形 4"/>
          <p:cNvSpPr/>
          <p:nvPr/>
        </p:nvSpPr>
        <p:spPr>
          <a:xfrm>
            <a:off x="622852" y="3604667"/>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8-2</a:t>
            </a:r>
            <a:r>
              <a:rPr lang="ja-JP" altLang="en-US" b="1" dirty="0" smtClean="0">
                <a:solidFill>
                  <a:srgbClr val="000000"/>
                </a:solidFill>
                <a:latin typeface="Courier New" panose="02070309020205020404" pitchFamily="49" charset="0"/>
              </a:rPr>
              <a:t> </a:t>
            </a:r>
            <a:r>
              <a:rPr lang="en-US" altLang="ja-JP" b="1" dirty="0" smtClean="0">
                <a:solidFill>
                  <a:srgbClr val="000000"/>
                </a:solidFill>
                <a:latin typeface="Courier New" panose="02070309020205020404" pitchFamily="49" charset="0"/>
              </a:rPr>
              <a:t>Boston.csv </a:t>
            </a:r>
            <a:r>
              <a:rPr lang="ja-JP" altLang="en-US" b="1" dirty="0" smtClean="0">
                <a:solidFill>
                  <a:srgbClr val="000000"/>
                </a:solidFill>
                <a:latin typeface="Courier New" panose="02070309020205020404" pitchFamily="49" charset="0"/>
              </a:rPr>
              <a:t>を読み込む</a:t>
            </a:r>
            <a:endParaRPr lang="en-US" altLang="ja-JP" b="1" dirty="0">
              <a:solidFill>
                <a:srgbClr val="000000"/>
              </a:solidFill>
              <a:latin typeface="Courier New" panose="02070309020205020404" pitchFamily="49" charset="0"/>
            </a:endParaRPr>
          </a:p>
        </p:txBody>
      </p:sp>
      <p:pic>
        <p:nvPicPr>
          <p:cNvPr id="6" name="図 5"/>
          <p:cNvPicPr>
            <a:picLocks noChangeAspect="1"/>
          </p:cNvPicPr>
          <p:nvPr/>
        </p:nvPicPr>
        <p:blipFill>
          <a:blip r:embed="rId2"/>
          <a:stretch>
            <a:fillRect/>
          </a:stretch>
        </p:blipFill>
        <p:spPr>
          <a:xfrm>
            <a:off x="622852" y="5139412"/>
            <a:ext cx="10853449" cy="1394577"/>
          </a:xfrm>
          <a:prstGeom prst="rect">
            <a:avLst/>
          </a:prstGeom>
        </p:spPr>
      </p:pic>
      <p:sp>
        <p:nvSpPr>
          <p:cNvPr id="13" name="ホームベース 12"/>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８．２</a:t>
            </a:r>
            <a:endParaRPr kumimoji="1" lang="ja-JP" altLang="en-US" b="1" dirty="0"/>
          </a:p>
        </p:txBody>
      </p:sp>
      <p:sp>
        <p:nvSpPr>
          <p:cNvPr id="14" name="山形 13"/>
          <p:cNvSpPr/>
          <p:nvPr/>
        </p:nvSpPr>
        <p:spPr>
          <a:xfrm>
            <a:off x="1736431" y="332508"/>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データの前処理</a:t>
            </a:r>
            <a:endParaRPr kumimoji="1" lang="ja-JP" altLang="en-US" b="1" dirty="0">
              <a:solidFill>
                <a:schemeClr val="bg1"/>
              </a:solidFill>
            </a:endParaRPr>
          </a:p>
        </p:txBody>
      </p:sp>
      <p:sp>
        <p:nvSpPr>
          <p:cNvPr id="15" name="山形 14"/>
          <p:cNvSpPr/>
          <p:nvPr/>
        </p:nvSpPr>
        <p:spPr>
          <a:xfrm>
            <a:off x="6329518" y="332508"/>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P287</a:t>
            </a:r>
            <a:r>
              <a:rPr kumimoji="1" lang="ja-JP" altLang="en-US" b="1" smtClean="0">
                <a:solidFill>
                  <a:schemeClr val="bg1"/>
                </a:solidFill>
              </a:rPr>
              <a:t>～</a:t>
            </a:r>
            <a:r>
              <a:rPr kumimoji="1" lang="en-US" altLang="ja-JP" b="1" smtClean="0">
                <a:solidFill>
                  <a:schemeClr val="bg1"/>
                </a:solidFill>
              </a:rPr>
              <a:t>P313</a:t>
            </a:r>
          </a:p>
        </p:txBody>
      </p:sp>
      <p:sp>
        <p:nvSpPr>
          <p:cNvPr id="16" name="ホームベース 15"/>
          <p:cNvSpPr/>
          <p:nvPr/>
        </p:nvSpPr>
        <p:spPr>
          <a:xfrm>
            <a:off x="397164" y="907869"/>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８．２．１</a:t>
            </a:r>
            <a:endParaRPr kumimoji="1" lang="ja-JP" altLang="en-US" b="1" dirty="0"/>
          </a:p>
        </p:txBody>
      </p:sp>
      <p:sp>
        <p:nvSpPr>
          <p:cNvPr id="17" name="山形 16"/>
          <p:cNvSpPr/>
          <p:nvPr/>
        </p:nvSpPr>
        <p:spPr>
          <a:xfrm>
            <a:off x="1736431" y="907869"/>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CSV</a:t>
            </a:r>
            <a:r>
              <a:rPr kumimoji="1" lang="ja-JP" altLang="en-US" b="1" smtClean="0">
                <a:solidFill>
                  <a:schemeClr val="bg1"/>
                </a:solidFill>
              </a:rPr>
              <a:t>ファイルの読み込み</a:t>
            </a:r>
            <a:endParaRPr kumimoji="1" lang="ja-JP" altLang="en-US" b="1" dirty="0">
              <a:solidFill>
                <a:schemeClr val="bg1"/>
              </a:solidFill>
            </a:endParaRPr>
          </a:p>
        </p:txBody>
      </p:sp>
      <p:sp>
        <p:nvSpPr>
          <p:cNvPr id="18" name="山形 17"/>
          <p:cNvSpPr/>
          <p:nvPr/>
        </p:nvSpPr>
        <p:spPr>
          <a:xfrm>
            <a:off x="6329518" y="907869"/>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P287</a:t>
            </a:r>
            <a:endParaRPr lang="ja-JP" altLang="en-US" b="1" dirty="0">
              <a:solidFill>
                <a:schemeClr val="bg1"/>
              </a:solidFill>
            </a:endParaRPr>
          </a:p>
        </p:txBody>
      </p:sp>
      <p:sp>
        <p:nvSpPr>
          <p:cNvPr id="19" name="楕円 18"/>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P287</a:t>
            </a:r>
            <a:endParaRPr kumimoji="1" lang="ja-JP" altLang="en-US" b="1" dirty="0"/>
          </a:p>
        </p:txBody>
      </p:sp>
      <p:sp>
        <p:nvSpPr>
          <p:cNvPr id="20" name="正方形/長方形 19"/>
          <p:cNvSpPr/>
          <p:nvPr/>
        </p:nvSpPr>
        <p:spPr>
          <a:xfrm>
            <a:off x="622852" y="4676671"/>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5126104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725" y="684668"/>
            <a:ext cx="8465730" cy="3416320"/>
          </a:xfrm>
          <a:prstGeom prst="rect">
            <a:avLst/>
          </a:prstGeom>
          <a:solidFill>
            <a:schemeClr val="accent4">
              <a:lumMod val="20000"/>
              <a:lumOff val="80000"/>
            </a:schemeClr>
          </a:solidFill>
        </p:spPr>
        <p:txBody>
          <a:bodyPr wrap="square">
            <a:spAutoFit/>
          </a:bodyPr>
          <a:lstStyle/>
          <a:p>
            <a:r>
              <a:rPr lang="en-US" altLang="ja-JP" b="1" dirty="0">
                <a:solidFill>
                  <a:srgbClr val="000000"/>
                </a:solidFill>
                <a:latin typeface="Courier New" panose="02070309020205020404" pitchFamily="49" charset="0"/>
              </a:rPr>
              <a:t>test2 = </a:t>
            </a:r>
            <a:r>
              <a:rPr lang="en-US" altLang="ja-JP" b="1" dirty="0" err="1">
                <a:solidFill>
                  <a:srgbClr val="000000"/>
                </a:solidFill>
                <a:latin typeface="Courier New" panose="02070309020205020404" pitchFamily="49" charset="0"/>
              </a:rPr>
              <a:t>test.fillna</a:t>
            </a:r>
            <a:r>
              <a:rPr lang="en-US" altLang="ja-JP" b="1" dirty="0">
                <a:solidFill>
                  <a:srgbClr val="000000"/>
                </a:solidFill>
                <a:latin typeface="Courier New" panose="02070309020205020404" pitchFamily="49" charset="0"/>
              </a:rPr>
              <a:t>(</a:t>
            </a:r>
            <a:r>
              <a:rPr lang="en-US" altLang="ja-JP" b="1" dirty="0" err="1">
                <a:solidFill>
                  <a:srgbClr val="000000"/>
                </a:solidFill>
                <a:latin typeface="Courier New" panose="02070309020205020404" pitchFamily="49" charset="0"/>
              </a:rPr>
              <a:t>train_val.mean</a:t>
            </a:r>
            <a:r>
              <a:rPr lang="en-US" altLang="ja-JP" b="1" dirty="0">
                <a:solidFill>
                  <a:srgbClr val="000000"/>
                </a:solidFill>
                <a:latin typeface="Courier New" panose="02070309020205020404" pitchFamily="49" charset="0"/>
              </a:rPr>
              <a:t>()) </a:t>
            </a:r>
            <a:r>
              <a:rPr lang="en-US" altLang="ja-JP" b="1" dirty="0">
                <a:solidFill>
                  <a:srgbClr val="008000"/>
                </a:solidFill>
                <a:latin typeface="Courier New" panose="02070309020205020404" pitchFamily="49" charset="0"/>
              </a:rPr>
              <a:t># </a:t>
            </a:r>
            <a:r>
              <a:rPr lang="ja-JP" altLang="en-US" b="1" dirty="0">
                <a:solidFill>
                  <a:srgbClr val="008000"/>
                </a:solidFill>
                <a:latin typeface="Courier New" panose="02070309020205020404" pitchFamily="49" charset="0"/>
              </a:rPr>
              <a:t>欠損値を平均値で補完</a:t>
            </a:r>
            <a:endParaRPr lang="ja-JP" altLang="en-US" b="1" dirty="0">
              <a:solidFill>
                <a:srgbClr val="000000"/>
              </a:solidFill>
              <a:latin typeface="Courier New" panose="02070309020205020404" pitchFamily="49" charset="0"/>
            </a:endParaRPr>
          </a:p>
          <a:p>
            <a:r>
              <a:rPr lang="en-US" altLang="ja-JP" b="1" dirty="0" err="1">
                <a:solidFill>
                  <a:srgbClr val="000000"/>
                </a:solidFill>
                <a:latin typeface="Courier New" panose="02070309020205020404" pitchFamily="49" charset="0"/>
              </a:rPr>
              <a:t>x_test</a:t>
            </a:r>
            <a:r>
              <a:rPr lang="en-US" altLang="ja-JP" b="1" dirty="0">
                <a:solidFill>
                  <a:srgbClr val="000000"/>
                </a:solidFill>
                <a:latin typeface="Courier New" panose="02070309020205020404" pitchFamily="49" charset="0"/>
              </a:rPr>
              <a:t> = test2.loc[ :, [</a:t>
            </a:r>
            <a:r>
              <a:rPr lang="en-US" altLang="ja-JP" b="1" dirty="0">
                <a:solidFill>
                  <a:srgbClr val="A31515"/>
                </a:solidFill>
                <a:latin typeface="Courier New" panose="02070309020205020404" pitchFamily="49" charset="0"/>
              </a:rPr>
              <a:t>'RM'</a:t>
            </a:r>
            <a:r>
              <a:rPr lang="en-US" altLang="ja-JP" b="1" dirty="0">
                <a:solidFill>
                  <a:srgbClr val="000000"/>
                </a:solidFill>
                <a:latin typeface="Courier New" panose="02070309020205020404" pitchFamily="49" charset="0"/>
              </a:rPr>
              <a:t>,</a:t>
            </a:r>
            <a:r>
              <a:rPr lang="en-US" altLang="ja-JP" b="1" dirty="0">
                <a:solidFill>
                  <a:srgbClr val="A31515"/>
                </a:solidFill>
                <a:latin typeface="Courier New" panose="02070309020205020404" pitchFamily="49" charset="0"/>
              </a:rPr>
              <a:t>'LSTAT'</a:t>
            </a:r>
            <a:r>
              <a:rPr lang="en-US" altLang="ja-JP" b="1" dirty="0">
                <a:solidFill>
                  <a:srgbClr val="000000"/>
                </a:solidFill>
                <a:latin typeface="Courier New" panose="02070309020205020404" pitchFamily="49" charset="0"/>
              </a:rPr>
              <a:t>, </a:t>
            </a:r>
            <a:r>
              <a:rPr lang="en-US" altLang="ja-JP" b="1" dirty="0">
                <a:solidFill>
                  <a:srgbClr val="A31515"/>
                </a:solidFill>
                <a:latin typeface="Courier New" panose="02070309020205020404" pitchFamily="49" charset="0"/>
              </a:rPr>
              <a:t>'PTRATIO'</a:t>
            </a:r>
            <a:r>
              <a:rPr lang="en-US" altLang="ja-JP" b="1" dirty="0">
                <a:solidFill>
                  <a:srgbClr val="000000"/>
                </a:solidFill>
                <a:latin typeface="Courier New" panose="02070309020205020404" pitchFamily="49" charset="0"/>
              </a:rPr>
              <a:t>] ]</a:t>
            </a:r>
          </a:p>
          <a:p>
            <a:r>
              <a:rPr lang="en-US" altLang="ja-JP" b="1" dirty="0" err="1">
                <a:solidFill>
                  <a:srgbClr val="000000"/>
                </a:solidFill>
                <a:latin typeface="Courier New" panose="02070309020205020404" pitchFamily="49" charset="0"/>
              </a:rPr>
              <a:t>y_test</a:t>
            </a:r>
            <a:r>
              <a:rPr lang="en-US" altLang="ja-JP" b="1" dirty="0">
                <a:solidFill>
                  <a:srgbClr val="000000"/>
                </a:solidFill>
                <a:latin typeface="Courier New" panose="02070309020205020404" pitchFamily="49" charset="0"/>
              </a:rPr>
              <a:t> = test2[[</a:t>
            </a:r>
            <a:r>
              <a:rPr lang="en-US" altLang="ja-JP" b="1" dirty="0">
                <a:solidFill>
                  <a:srgbClr val="A31515"/>
                </a:solidFill>
                <a:latin typeface="Courier New" panose="02070309020205020404" pitchFamily="49" charset="0"/>
              </a:rPr>
              <a:t>'PRICE'</a:t>
            </a:r>
            <a:r>
              <a:rPr lang="en-US" altLang="ja-JP" b="1" dirty="0">
                <a:solidFill>
                  <a:srgbClr val="000000"/>
                </a:solidFill>
                <a:latin typeface="Courier New" panose="02070309020205020404" pitchFamily="49" charset="0"/>
              </a:rPr>
              <a:t>]]</a:t>
            </a:r>
          </a:p>
          <a:p>
            <a:r>
              <a:rPr lang="en-US" altLang="ja-JP" b="1" dirty="0">
                <a:solidFill>
                  <a:srgbClr val="000000"/>
                </a:solidFill>
                <a:latin typeface="Courier New" panose="02070309020205020404" pitchFamily="49" charset="0"/>
              </a:rPr>
              <a:t/>
            </a:r>
            <a:br>
              <a:rPr lang="en-US" altLang="ja-JP" b="1" dirty="0">
                <a:solidFill>
                  <a:srgbClr val="000000"/>
                </a:solidFill>
                <a:latin typeface="Courier New" panose="02070309020205020404" pitchFamily="49" charset="0"/>
              </a:rPr>
            </a:br>
            <a:r>
              <a:rPr lang="en-US" altLang="ja-JP" b="1" dirty="0" err="1">
                <a:solidFill>
                  <a:srgbClr val="000000"/>
                </a:solidFill>
                <a:latin typeface="Courier New" panose="02070309020205020404" pitchFamily="49" charset="0"/>
              </a:rPr>
              <a:t>x_test</a:t>
            </a:r>
            <a:r>
              <a:rPr lang="en-US" altLang="ja-JP" b="1" dirty="0">
                <a:solidFill>
                  <a:srgbClr val="000000"/>
                </a:solidFill>
                <a:latin typeface="Courier New" panose="02070309020205020404" pitchFamily="49" charset="0"/>
              </a:rPr>
              <a:t>[</a:t>
            </a:r>
            <a:r>
              <a:rPr lang="en-US" altLang="ja-JP" b="1" dirty="0">
                <a:solidFill>
                  <a:srgbClr val="A31515"/>
                </a:solidFill>
                <a:latin typeface="Courier New" panose="02070309020205020404" pitchFamily="49" charset="0"/>
              </a:rPr>
              <a:t>'RM2'</a:t>
            </a:r>
            <a:r>
              <a:rPr lang="en-US" altLang="ja-JP" b="1" dirty="0">
                <a:solidFill>
                  <a:srgbClr val="000000"/>
                </a:solidFill>
                <a:latin typeface="Courier New" panose="02070309020205020404" pitchFamily="49" charset="0"/>
              </a:rPr>
              <a:t>] = </a:t>
            </a:r>
            <a:r>
              <a:rPr lang="en-US" altLang="ja-JP" b="1" dirty="0" err="1">
                <a:solidFill>
                  <a:srgbClr val="000000"/>
                </a:solidFill>
                <a:latin typeface="Courier New" panose="02070309020205020404" pitchFamily="49" charset="0"/>
              </a:rPr>
              <a:t>x_test</a:t>
            </a:r>
            <a:r>
              <a:rPr lang="en-US" altLang="ja-JP" b="1" dirty="0">
                <a:solidFill>
                  <a:srgbClr val="000000"/>
                </a:solidFill>
                <a:latin typeface="Courier New" panose="02070309020205020404" pitchFamily="49" charset="0"/>
              </a:rPr>
              <a:t>[</a:t>
            </a:r>
            <a:r>
              <a:rPr lang="en-US" altLang="ja-JP" b="1" dirty="0">
                <a:solidFill>
                  <a:srgbClr val="A31515"/>
                </a:solidFill>
                <a:latin typeface="Courier New" panose="02070309020205020404" pitchFamily="49" charset="0"/>
              </a:rPr>
              <a:t>'RM'</a:t>
            </a:r>
            <a:r>
              <a:rPr lang="en-US" altLang="ja-JP" b="1" dirty="0">
                <a:solidFill>
                  <a:srgbClr val="000000"/>
                </a:solidFill>
                <a:latin typeface="Courier New" panose="02070309020205020404" pitchFamily="49" charset="0"/>
              </a:rPr>
              <a:t>] ** </a:t>
            </a:r>
            <a:r>
              <a:rPr lang="en-US" altLang="ja-JP" b="1" dirty="0">
                <a:solidFill>
                  <a:srgbClr val="09885A"/>
                </a:solidFill>
                <a:latin typeface="Courier New" panose="02070309020205020404" pitchFamily="49" charset="0"/>
              </a:rPr>
              <a:t>2</a:t>
            </a:r>
            <a:endParaRPr lang="en-US" altLang="ja-JP" b="1" dirty="0">
              <a:solidFill>
                <a:srgbClr val="000000"/>
              </a:solidFill>
              <a:latin typeface="Courier New" panose="02070309020205020404" pitchFamily="49" charset="0"/>
            </a:endParaRPr>
          </a:p>
          <a:p>
            <a:r>
              <a:rPr lang="en-US" altLang="ja-JP" b="1" dirty="0" err="1">
                <a:solidFill>
                  <a:srgbClr val="000000"/>
                </a:solidFill>
                <a:latin typeface="Courier New" panose="02070309020205020404" pitchFamily="49" charset="0"/>
              </a:rPr>
              <a:t>x_test</a:t>
            </a:r>
            <a:r>
              <a:rPr lang="en-US" altLang="ja-JP" b="1" dirty="0">
                <a:solidFill>
                  <a:srgbClr val="000000"/>
                </a:solidFill>
                <a:latin typeface="Courier New" panose="02070309020205020404" pitchFamily="49" charset="0"/>
              </a:rPr>
              <a:t>[</a:t>
            </a:r>
            <a:r>
              <a:rPr lang="en-US" altLang="ja-JP" b="1" dirty="0">
                <a:solidFill>
                  <a:srgbClr val="A31515"/>
                </a:solidFill>
                <a:latin typeface="Courier New" panose="02070309020205020404" pitchFamily="49" charset="0"/>
              </a:rPr>
              <a:t>'LSTAT2'</a:t>
            </a:r>
            <a:r>
              <a:rPr lang="en-US" altLang="ja-JP" b="1" dirty="0">
                <a:solidFill>
                  <a:srgbClr val="000000"/>
                </a:solidFill>
                <a:latin typeface="Courier New" panose="02070309020205020404" pitchFamily="49" charset="0"/>
              </a:rPr>
              <a:t>] = </a:t>
            </a:r>
            <a:r>
              <a:rPr lang="en-US" altLang="ja-JP" b="1" dirty="0" err="1">
                <a:solidFill>
                  <a:srgbClr val="000000"/>
                </a:solidFill>
                <a:latin typeface="Courier New" panose="02070309020205020404" pitchFamily="49" charset="0"/>
              </a:rPr>
              <a:t>x_test</a:t>
            </a:r>
            <a:r>
              <a:rPr lang="en-US" altLang="ja-JP" b="1" dirty="0">
                <a:solidFill>
                  <a:srgbClr val="000000"/>
                </a:solidFill>
                <a:latin typeface="Courier New" panose="02070309020205020404" pitchFamily="49" charset="0"/>
              </a:rPr>
              <a:t>[</a:t>
            </a:r>
            <a:r>
              <a:rPr lang="en-US" altLang="ja-JP" b="1" dirty="0">
                <a:solidFill>
                  <a:srgbClr val="A31515"/>
                </a:solidFill>
                <a:latin typeface="Courier New" panose="02070309020205020404" pitchFamily="49" charset="0"/>
              </a:rPr>
              <a:t>'LSTAT'</a:t>
            </a:r>
            <a:r>
              <a:rPr lang="en-US" altLang="ja-JP" b="1" dirty="0">
                <a:solidFill>
                  <a:srgbClr val="000000"/>
                </a:solidFill>
                <a:latin typeface="Courier New" panose="02070309020205020404" pitchFamily="49" charset="0"/>
              </a:rPr>
              <a:t>] ** </a:t>
            </a:r>
            <a:r>
              <a:rPr lang="en-US" altLang="ja-JP" b="1" dirty="0">
                <a:solidFill>
                  <a:srgbClr val="09885A"/>
                </a:solidFill>
                <a:latin typeface="Courier New" panose="02070309020205020404" pitchFamily="49" charset="0"/>
              </a:rPr>
              <a:t>2</a:t>
            </a:r>
            <a:endParaRPr lang="en-US" altLang="ja-JP" b="1" dirty="0">
              <a:solidFill>
                <a:srgbClr val="000000"/>
              </a:solidFill>
              <a:latin typeface="Courier New" panose="02070309020205020404" pitchFamily="49" charset="0"/>
            </a:endParaRPr>
          </a:p>
          <a:p>
            <a:r>
              <a:rPr lang="en-US" altLang="ja-JP" b="1" dirty="0" err="1">
                <a:solidFill>
                  <a:srgbClr val="000000"/>
                </a:solidFill>
                <a:latin typeface="Courier New" panose="02070309020205020404" pitchFamily="49" charset="0"/>
              </a:rPr>
              <a:t>x_test</a:t>
            </a:r>
            <a:r>
              <a:rPr lang="en-US" altLang="ja-JP" b="1" dirty="0">
                <a:solidFill>
                  <a:srgbClr val="000000"/>
                </a:solidFill>
                <a:latin typeface="Courier New" panose="02070309020205020404" pitchFamily="49" charset="0"/>
              </a:rPr>
              <a:t>[</a:t>
            </a:r>
            <a:r>
              <a:rPr lang="en-US" altLang="ja-JP" b="1" dirty="0">
                <a:solidFill>
                  <a:srgbClr val="A31515"/>
                </a:solidFill>
                <a:latin typeface="Courier New" panose="02070309020205020404" pitchFamily="49" charset="0"/>
              </a:rPr>
              <a:t>'PTRATIO2'</a:t>
            </a:r>
            <a:r>
              <a:rPr lang="en-US" altLang="ja-JP" b="1" dirty="0">
                <a:solidFill>
                  <a:srgbClr val="000000"/>
                </a:solidFill>
                <a:latin typeface="Courier New" panose="02070309020205020404" pitchFamily="49" charset="0"/>
              </a:rPr>
              <a:t>] = </a:t>
            </a:r>
            <a:r>
              <a:rPr lang="en-US" altLang="ja-JP" b="1" dirty="0" err="1">
                <a:solidFill>
                  <a:srgbClr val="000000"/>
                </a:solidFill>
                <a:latin typeface="Courier New" panose="02070309020205020404" pitchFamily="49" charset="0"/>
              </a:rPr>
              <a:t>x_test</a:t>
            </a:r>
            <a:r>
              <a:rPr lang="en-US" altLang="ja-JP" b="1" dirty="0">
                <a:solidFill>
                  <a:srgbClr val="000000"/>
                </a:solidFill>
                <a:latin typeface="Courier New" panose="02070309020205020404" pitchFamily="49" charset="0"/>
              </a:rPr>
              <a:t>[</a:t>
            </a:r>
            <a:r>
              <a:rPr lang="en-US" altLang="ja-JP" b="1" dirty="0">
                <a:solidFill>
                  <a:srgbClr val="A31515"/>
                </a:solidFill>
                <a:latin typeface="Courier New" panose="02070309020205020404" pitchFamily="49" charset="0"/>
              </a:rPr>
              <a:t>'PTRATIO'</a:t>
            </a:r>
            <a:r>
              <a:rPr lang="en-US" altLang="ja-JP" b="1" dirty="0">
                <a:solidFill>
                  <a:srgbClr val="000000"/>
                </a:solidFill>
                <a:latin typeface="Courier New" panose="02070309020205020404" pitchFamily="49" charset="0"/>
              </a:rPr>
              <a:t>] ** </a:t>
            </a:r>
            <a:r>
              <a:rPr lang="en-US" altLang="ja-JP" b="1" dirty="0">
                <a:solidFill>
                  <a:srgbClr val="09885A"/>
                </a:solidFill>
                <a:latin typeface="Courier New" panose="02070309020205020404" pitchFamily="49" charset="0"/>
              </a:rPr>
              <a:t>2</a:t>
            </a:r>
            <a:endParaRPr lang="en-US" altLang="ja-JP" b="1" dirty="0">
              <a:solidFill>
                <a:srgbClr val="000000"/>
              </a:solidFill>
              <a:latin typeface="Courier New" panose="02070309020205020404" pitchFamily="49" charset="0"/>
            </a:endParaRPr>
          </a:p>
          <a:p>
            <a:r>
              <a:rPr lang="en-US" altLang="ja-JP" b="1" dirty="0">
                <a:solidFill>
                  <a:srgbClr val="000000"/>
                </a:solidFill>
                <a:latin typeface="Courier New" panose="02070309020205020404" pitchFamily="49" charset="0"/>
              </a:rPr>
              <a:t/>
            </a:r>
            <a:br>
              <a:rPr lang="en-US" altLang="ja-JP" b="1" dirty="0">
                <a:solidFill>
                  <a:srgbClr val="000000"/>
                </a:solidFill>
                <a:latin typeface="Courier New" panose="02070309020205020404" pitchFamily="49" charset="0"/>
              </a:rPr>
            </a:br>
            <a:r>
              <a:rPr lang="en-US" altLang="ja-JP" b="1" dirty="0" err="1">
                <a:solidFill>
                  <a:srgbClr val="000000"/>
                </a:solidFill>
                <a:latin typeface="Courier New" panose="02070309020205020404" pitchFamily="49" charset="0"/>
              </a:rPr>
              <a:t>x_test</a:t>
            </a:r>
            <a:r>
              <a:rPr lang="en-US" altLang="ja-JP" b="1" dirty="0">
                <a:solidFill>
                  <a:srgbClr val="000000"/>
                </a:solidFill>
                <a:latin typeface="Courier New" panose="02070309020205020404" pitchFamily="49" charset="0"/>
              </a:rPr>
              <a:t>[</a:t>
            </a:r>
            <a:r>
              <a:rPr lang="en-US" altLang="ja-JP" b="1" dirty="0">
                <a:solidFill>
                  <a:srgbClr val="A31515"/>
                </a:solidFill>
                <a:latin typeface="Courier New" panose="02070309020205020404" pitchFamily="49" charset="0"/>
              </a:rPr>
              <a:t>'RM * LSTAT'</a:t>
            </a:r>
            <a:r>
              <a:rPr lang="en-US" altLang="ja-JP" b="1" dirty="0">
                <a:solidFill>
                  <a:srgbClr val="000000"/>
                </a:solidFill>
                <a:latin typeface="Courier New" panose="02070309020205020404" pitchFamily="49" charset="0"/>
              </a:rPr>
              <a:t>] = </a:t>
            </a:r>
            <a:r>
              <a:rPr lang="en-US" altLang="ja-JP" b="1" dirty="0" err="1">
                <a:solidFill>
                  <a:srgbClr val="000000"/>
                </a:solidFill>
                <a:latin typeface="Courier New" panose="02070309020205020404" pitchFamily="49" charset="0"/>
              </a:rPr>
              <a:t>x_test</a:t>
            </a:r>
            <a:r>
              <a:rPr lang="en-US" altLang="ja-JP" b="1" dirty="0">
                <a:solidFill>
                  <a:srgbClr val="000000"/>
                </a:solidFill>
                <a:latin typeface="Courier New" panose="02070309020205020404" pitchFamily="49" charset="0"/>
              </a:rPr>
              <a:t>[</a:t>
            </a:r>
            <a:r>
              <a:rPr lang="en-US" altLang="ja-JP" b="1" dirty="0">
                <a:solidFill>
                  <a:srgbClr val="A31515"/>
                </a:solidFill>
                <a:latin typeface="Courier New" panose="02070309020205020404" pitchFamily="49" charset="0"/>
              </a:rPr>
              <a:t>'RM'</a:t>
            </a:r>
            <a:r>
              <a:rPr lang="en-US" altLang="ja-JP" b="1" dirty="0">
                <a:solidFill>
                  <a:srgbClr val="000000"/>
                </a:solidFill>
                <a:latin typeface="Courier New" panose="02070309020205020404" pitchFamily="49" charset="0"/>
              </a:rPr>
              <a:t>] * </a:t>
            </a:r>
            <a:r>
              <a:rPr lang="en-US" altLang="ja-JP" b="1" dirty="0" err="1">
                <a:solidFill>
                  <a:srgbClr val="000000"/>
                </a:solidFill>
                <a:latin typeface="Courier New" panose="02070309020205020404" pitchFamily="49" charset="0"/>
              </a:rPr>
              <a:t>x_test</a:t>
            </a:r>
            <a:r>
              <a:rPr lang="en-US" altLang="ja-JP" b="1" dirty="0">
                <a:solidFill>
                  <a:srgbClr val="000000"/>
                </a:solidFill>
                <a:latin typeface="Courier New" panose="02070309020205020404" pitchFamily="49" charset="0"/>
              </a:rPr>
              <a:t>[</a:t>
            </a:r>
            <a:r>
              <a:rPr lang="en-US" altLang="ja-JP" b="1" dirty="0">
                <a:solidFill>
                  <a:srgbClr val="A31515"/>
                </a:solidFill>
                <a:latin typeface="Courier New" panose="02070309020205020404" pitchFamily="49" charset="0"/>
              </a:rPr>
              <a:t>'LSTAT</a:t>
            </a:r>
            <a:r>
              <a:rPr lang="en-US" altLang="ja-JP" b="1" dirty="0" smtClean="0">
                <a:solidFill>
                  <a:srgbClr val="A31515"/>
                </a:solidFill>
                <a:latin typeface="Courier New" panose="02070309020205020404" pitchFamily="49" charset="0"/>
              </a:rPr>
              <a:t>'</a:t>
            </a:r>
            <a:r>
              <a:rPr lang="en-US" altLang="ja-JP" b="1" dirty="0" smtClean="0">
                <a:solidFill>
                  <a:srgbClr val="000000"/>
                </a:solidFill>
                <a:latin typeface="Courier New" panose="02070309020205020404" pitchFamily="49" charset="0"/>
              </a:rPr>
              <a:t>]</a:t>
            </a:r>
          </a:p>
          <a:p>
            <a:endParaRPr lang="en-US" altLang="ja-JP" b="1" dirty="0">
              <a:solidFill>
                <a:srgbClr val="000000"/>
              </a:solidFill>
              <a:effectLst/>
              <a:latin typeface="Courier New" panose="02070309020205020404" pitchFamily="49" charset="0"/>
            </a:endParaRPr>
          </a:p>
          <a:p>
            <a:r>
              <a:rPr lang="en-US" altLang="ja-JP" b="1" dirty="0" err="1">
                <a:solidFill>
                  <a:srgbClr val="000000"/>
                </a:solidFill>
                <a:latin typeface="Courier New" panose="02070309020205020404" pitchFamily="49" charset="0"/>
              </a:rPr>
              <a:t>sc_x_test</a:t>
            </a:r>
            <a:r>
              <a:rPr lang="en-US" altLang="ja-JP" b="1" dirty="0">
                <a:solidFill>
                  <a:srgbClr val="000000"/>
                </a:solidFill>
                <a:latin typeface="Courier New" panose="02070309020205020404" pitchFamily="49" charset="0"/>
              </a:rPr>
              <a:t> = sc_model_x2.transform(</a:t>
            </a:r>
            <a:r>
              <a:rPr lang="en-US" altLang="ja-JP" b="1" dirty="0" err="1">
                <a:solidFill>
                  <a:srgbClr val="000000"/>
                </a:solidFill>
                <a:latin typeface="Courier New" panose="02070309020205020404" pitchFamily="49" charset="0"/>
              </a:rPr>
              <a:t>x_test</a:t>
            </a:r>
            <a:r>
              <a:rPr lang="en-US" altLang="ja-JP" b="1" dirty="0">
                <a:solidFill>
                  <a:srgbClr val="000000"/>
                </a:solidFill>
                <a:latin typeface="Courier New" panose="02070309020205020404" pitchFamily="49" charset="0"/>
              </a:rPr>
              <a:t>)</a:t>
            </a:r>
          </a:p>
          <a:p>
            <a:r>
              <a:rPr lang="en-US" altLang="ja-JP" b="1" dirty="0" err="1">
                <a:solidFill>
                  <a:srgbClr val="000000"/>
                </a:solidFill>
                <a:latin typeface="Courier New" panose="02070309020205020404" pitchFamily="49" charset="0"/>
              </a:rPr>
              <a:t>sc_y_test</a:t>
            </a:r>
            <a:r>
              <a:rPr lang="en-US" altLang="ja-JP" b="1" dirty="0">
                <a:solidFill>
                  <a:srgbClr val="000000"/>
                </a:solidFill>
                <a:latin typeface="Courier New" panose="02070309020205020404" pitchFamily="49" charset="0"/>
              </a:rPr>
              <a:t> = sc_model_y2.transform(</a:t>
            </a:r>
            <a:r>
              <a:rPr lang="en-US" altLang="ja-JP" b="1" dirty="0" err="1">
                <a:solidFill>
                  <a:srgbClr val="000000"/>
                </a:solidFill>
                <a:latin typeface="Courier New" panose="02070309020205020404" pitchFamily="49" charset="0"/>
              </a:rPr>
              <a:t>y_test</a:t>
            </a:r>
            <a:r>
              <a:rPr lang="en-US" altLang="ja-JP" b="1" dirty="0" smtClean="0">
                <a:solidFill>
                  <a:srgbClr val="000000"/>
                </a:solidFill>
                <a:latin typeface="Courier New" panose="02070309020205020404" pitchFamily="49" charset="0"/>
              </a:rPr>
              <a:t>)</a:t>
            </a:r>
            <a:endParaRPr lang="en-US" altLang="ja-JP" b="1" dirty="0">
              <a:solidFill>
                <a:srgbClr val="000000"/>
              </a:solidFill>
              <a:latin typeface="Courier New" panose="02070309020205020404" pitchFamily="49" charset="0"/>
            </a:endParaRPr>
          </a:p>
        </p:txBody>
      </p:sp>
      <p:sp>
        <p:nvSpPr>
          <p:cNvPr id="3" name="正方形/長方形 2"/>
          <p:cNvSpPr/>
          <p:nvPr/>
        </p:nvSpPr>
        <p:spPr>
          <a:xfrm>
            <a:off x="539725" y="315336"/>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8-39</a:t>
            </a:r>
            <a:r>
              <a:rPr lang="ja-JP" altLang="en-US" b="1" dirty="0" smtClean="0">
                <a:solidFill>
                  <a:srgbClr val="000000"/>
                </a:solidFill>
                <a:latin typeface="Courier New" panose="02070309020205020404" pitchFamily="49" charset="0"/>
              </a:rPr>
              <a:t> テストデータの前処理</a:t>
            </a:r>
            <a:endParaRPr lang="en-US" altLang="ja-JP" b="1" dirty="0">
              <a:solidFill>
                <a:srgbClr val="000000"/>
              </a:solidFill>
              <a:latin typeface="Courier New" panose="02070309020205020404" pitchFamily="49" charset="0"/>
            </a:endParaRPr>
          </a:p>
        </p:txBody>
      </p:sp>
      <p:sp>
        <p:nvSpPr>
          <p:cNvPr id="4" name="楕円 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P329</a:t>
            </a:r>
            <a:endParaRPr kumimoji="1" lang="ja-JP" altLang="en-US" b="1" dirty="0"/>
          </a:p>
        </p:txBody>
      </p:sp>
      <p:sp>
        <p:nvSpPr>
          <p:cNvPr id="5" name="正方形/長方形 4"/>
          <p:cNvSpPr/>
          <p:nvPr/>
        </p:nvSpPr>
        <p:spPr>
          <a:xfrm>
            <a:off x="539725" y="4736138"/>
            <a:ext cx="8465730" cy="369332"/>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model.score(sc_x_test, sc_y_test)</a:t>
            </a:r>
            <a:endParaRPr lang="en-US" altLang="ja-JP" b="1">
              <a:solidFill>
                <a:srgbClr val="000000"/>
              </a:solidFill>
              <a:effectLst/>
              <a:latin typeface="Courier New" panose="02070309020205020404" pitchFamily="49" charset="0"/>
            </a:endParaRPr>
          </a:p>
        </p:txBody>
      </p:sp>
      <p:sp>
        <p:nvSpPr>
          <p:cNvPr id="6" name="正方形/長方形 5"/>
          <p:cNvSpPr/>
          <p:nvPr/>
        </p:nvSpPr>
        <p:spPr>
          <a:xfrm>
            <a:off x="539725" y="4366806"/>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8-40</a:t>
            </a:r>
            <a:r>
              <a:rPr lang="ja-JP" altLang="en-US" b="1" dirty="0" smtClean="0">
                <a:solidFill>
                  <a:srgbClr val="000000"/>
                </a:solidFill>
                <a:latin typeface="Courier New" panose="02070309020205020404" pitchFamily="49" charset="0"/>
              </a:rPr>
              <a:t> 決定係数を計算する</a:t>
            </a:r>
            <a:endParaRPr lang="en-US" altLang="ja-JP" b="1" dirty="0">
              <a:solidFill>
                <a:srgbClr val="000000"/>
              </a:solidFill>
              <a:latin typeface="Courier New" panose="02070309020205020404" pitchFamily="49" charset="0"/>
            </a:endParaRPr>
          </a:p>
        </p:txBody>
      </p:sp>
      <p:pic>
        <p:nvPicPr>
          <p:cNvPr id="7" name="図 6"/>
          <p:cNvPicPr>
            <a:picLocks noChangeAspect="1"/>
          </p:cNvPicPr>
          <p:nvPr/>
        </p:nvPicPr>
        <p:blipFill>
          <a:blip r:embed="rId2"/>
          <a:stretch>
            <a:fillRect/>
          </a:stretch>
        </p:blipFill>
        <p:spPr>
          <a:xfrm>
            <a:off x="2394404" y="5535966"/>
            <a:ext cx="2705100" cy="552450"/>
          </a:xfrm>
          <a:prstGeom prst="rect">
            <a:avLst/>
          </a:prstGeom>
        </p:spPr>
      </p:pic>
      <p:sp>
        <p:nvSpPr>
          <p:cNvPr id="8" name="正方形/長方形 7"/>
          <p:cNvSpPr/>
          <p:nvPr/>
        </p:nvSpPr>
        <p:spPr>
          <a:xfrm>
            <a:off x="539725" y="5405791"/>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10497268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397164" y="1480868"/>
            <a:ext cx="8465730" cy="2031325"/>
          </a:xfrm>
          <a:prstGeom prst="rect">
            <a:avLst/>
          </a:prstGeom>
          <a:solidFill>
            <a:schemeClr val="accent4">
              <a:lumMod val="20000"/>
              <a:lumOff val="80000"/>
            </a:schemeClr>
          </a:solidFill>
        </p:spPr>
        <p:txBody>
          <a:bodyPr wrap="square">
            <a:spAutoFit/>
          </a:bodyPr>
          <a:lstStyle/>
          <a:p>
            <a:r>
              <a:rPr lang="en-US" altLang="ja-JP" b="1">
                <a:solidFill>
                  <a:srgbClr val="AF00DB"/>
                </a:solidFill>
                <a:latin typeface="Courier New" panose="02070309020205020404" pitchFamily="49" charset="0"/>
              </a:rPr>
              <a:t>import</a:t>
            </a:r>
            <a:r>
              <a:rPr lang="en-US" altLang="ja-JP" b="1">
                <a:solidFill>
                  <a:srgbClr val="000000"/>
                </a:solidFill>
                <a:latin typeface="Courier New" panose="02070309020205020404" pitchFamily="49" charset="0"/>
              </a:rPr>
              <a:t> pickle</a:t>
            </a:r>
          </a:p>
          <a:p>
            <a:r>
              <a:rPr lang="en-US" altLang="ja-JP" b="1">
                <a:solidFill>
                  <a:srgbClr val="AF00DB"/>
                </a:solidFill>
                <a:latin typeface="Courier New" panose="02070309020205020404" pitchFamily="49" charset="0"/>
              </a:rPr>
              <a:t>with</a:t>
            </a:r>
            <a:r>
              <a:rPr lang="en-US" altLang="ja-JP" b="1">
                <a:solidFill>
                  <a:srgbClr val="000000"/>
                </a:solidFill>
                <a:latin typeface="Courier New" panose="02070309020205020404" pitchFamily="49" charset="0"/>
              </a:rPr>
              <a:t> </a:t>
            </a:r>
            <a:r>
              <a:rPr lang="en-US" altLang="ja-JP" b="1">
                <a:solidFill>
                  <a:srgbClr val="795E26"/>
                </a:solidFill>
                <a:latin typeface="Courier New" panose="02070309020205020404" pitchFamily="49" charset="0"/>
              </a:rPr>
              <a:t>open</a:t>
            </a:r>
            <a:r>
              <a:rPr lang="en-US" altLang="ja-JP" b="1">
                <a:solidFill>
                  <a:srgbClr val="000000"/>
                </a:solidFill>
                <a:latin typeface="Courier New" panose="02070309020205020404" pitchFamily="49" charset="0"/>
              </a:rPr>
              <a:t>(</a:t>
            </a:r>
            <a:r>
              <a:rPr lang="en-US" altLang="ja-JP" b="1">
                <a:solidFill>
                  <a:srgbClr val="A31515"/>
                </a:solidFill>
                <a:latin typeface="Courier New" panose="02070309020205020404" pitchFamily="49" charset="0"/>
              </a:rPr>
              <a:t>'boston.pkl'</a:t>
            </a:r>
            <a:r>
              <a:rPr lang="en-US" altLang="ja-JP" b="1">
                <a:solidFill>
                  <a:srgbClr val="000000"/>
                </a:solidFill>
                <a:latin typeface="Courier New" panose="02070309020205020404" pitchFamily="49" charset="0"/>
              </a:rPr>
              <a:t>,</a:t>
            </a:r>
            <a:r>
              <a:rPr lang="en-US" altLang="ja-JP" b="1">
                <a:solidFill>
                  <a:srgbClr val="A31515"/>
                </a:solidFill>
                <a:latin typeface="Courier New" panose="02070309020205020404" pitchFamily="49" charset="0"/>
              </a:rPr>
              <a:t>"wb"</a:t>
            </a:r>
            <a:r>
              <a:rPr lang="en-US" altLang="ja-JP" b="1">
                <a:solidFill>
                  <a:srgbClr val="000000"/>
                </a:solidFill>
                <a:latin typeface="Courier New" panose="02070309020205020404" pitchFamily="49" charset="0"/>
              </a:rPr>
              <a:t>) </a:t>
            </a:r>
            <a:r>
              <a:rPr lang="en-US" altLang="ja-JP" b="1">
                <a:solidFill>
                  <a:srgbClr val="AF00DB"/>
                </a:solidFill>
                <a:latin typeface="Courier New" panose="02070309020205020404" pitchFamily="49" charset="0"/>
              </a:rPr>
              <a:t>as</a:t>
            </a:r>
            <a:r>
              <a:rPr lang="en-US" altLang="ja-JP" b="1">
                <a:solidFill>
                  <a:srgbClr val="000000"/>
                </a:solidFill>
                <a:latin typeface="Courier New" panose="02070309020205020404" pitchFamily="49" charset="0"/>
              </a:rPr>
              <a:t> f:</a:t>
            </a:r>
          </a:p>
          <a:p>
            <a:r>
              <a:rPr lang="en-US" altLang="ja-JP" b="1">
                <a:solidFill>
                  <a:srgbClr val="000000"/>
                </a:solidFill>
                <a:latin typeface="Courier New" panose="02070309020205020404" pitchFamily="49" charset="0"/>
              </a:rPr>
              <a:t>    pickle.dump(model,f)</a:t>
            </a:r>
          </a:p>
          <a:p>
            <a:r>
              <a:rPr lang="en-US" altLang="ja-JP" b="1">
                <a:solidFill>
                  <a:srgbClr val="AF00DB"/>
                </a:solidFill>
                <a:latin typeface="Courier New" panose="02070309020205020404" pitchFamily="49" charset="0"/>
              </a:rPr>
              <a:t>with</a:t>
            </a:r>
            <a:r>
              <a:rPr lang="en-US" altLang="ja-JP" b="1">
                <a:solidFill>
                  <a:srgbClr val="000000"/>
                </a:solidFill>
                <a:latin typeface="Courier New" panose="02070309020205020404" pitchFamily="49" charset="0"/>
              </a:rPr>
              <a:t> </a:t>
            </a:r>
            <a:r>
              <a:rPr lang="en-US" altLang="ja-JP" b="1">
                <a:solidFill>
                  <a:srgbClr val="795E26"/>
                </a:solidFill>
                <a:latin typeface="Courier New" panose="02070309020205020404" pitchFamily="49" charset="0"/>
              </a:rPr>
              <a:t>open</a:t>
            </a:r>
            <a:r>
              <a:rPr lang="en-US" altLang="ja-JP" b="1">
                <a:solidFill>
                  <a:srgbClr val="000000"/>
                </a:solidFill>
                <a:latin typeface="Courier New" panose="02070309020205020404" pitchFamily="49" charset="0"/>
              </a:rPr>
              <a:t>(</a:t>
            </a:r>
            <a:r>
              <a:rPr lang="en-US" altLang="ja-JP" b="1">
                <a:solidFill>
                  <a:srgbClr val="A31515"/>
                </a:solidFill>
                <a:latin typeface="Courier New" panose="02070309020205020404" pitchFamily="49" charset="0"/>
              </a:rPr>
              <a:t>'boston_scx.pkl'</a:t>
            </a:r>
            <a:r>
              <a:rPr lang="en-US" altLang="ja-JP" b="1">
                <a:solidFill>
                  <a:srgbClr val="000000"/>
                </a:solidFill>
                <a:latin typeface="Courier New" panose="02070309020205020404" pitchFamily="49" charset="0"/>
              </a:rPr>
              <a:t>,</a:t>
            </a:r>
            <a:r>
              <a:rPr lang="en-US" altLang="ja-JP" b="1">
                <a:solidFill>
                  <a:srgbClr val="A31515"/>
                </a:solidFill>
                <a:latin typeface="Courier New" panose="02070309020205020404" pitchFamily="49" charset="0"/>
              </a:rPr>
              <a:t>'wb'</a:t>
            </a:r>
            <a:r>
              <a:rPr lang="en-US" altLang="ja-JP" b="1">
                <a:solidFill>
                  <a:srgbClr val="000000"/>
                </a:solidFill>
                <a:latin typeface="Courier New" panose="02070309020205020404" pitchFamily="49" charset="0"/>
              </a:rPr>
              <a:t>) </a:t>
            </a:r>
            <a:r>
              <a:rPr lang="en-US" altLang="ja-JP" b="1">
                <a:solidFill>
                  <a:srgbClr val="AF00DB"/>
                </a:solidFill>
                <a:latin typeface="Courier New" panose="02070309020205020404" pitchFamily="49" charset="0"/>
              </a:rPr>
              <a:t>as</a:t>
            </a:r>
            <a:r>
              <a:rPr lang="en-US" altLang="ja-JP" b="1">
                <a:solidFill>
                  <a:srgbClr val="000000"/>
                </a:solidFill>
                <a:latin typeface="Courier New" panose="02070309020205020404" pitchFamily="49" charset="0"/>
              </a:rPr>
              <a:t> f:</a:t>
            </a:r>
          </a:p>
          <a:p>
            <a:r>
              <a:rPr lang="en-US" altLang="ja-JP" b="1">
                <a:solidFill>
                  <a:srgbClr val="000000"/>
                </a:solidFill>
                <a:latin typeface="Courier New" panose="02070309020205020404" pitchFamily="49" charset="0"/>
              </a:rPr>
              <a:t>    pickle.dump(sc_model_x2,f)</a:t>
            </a:r>
          </a:p>
          <a:p>
            <a:r>
              <a:rPr lang="en-US" altLang="ja-JP" b="1">
                <a:solidFill>
                  <a:srgbClr val="AF00DB"/>
                </a:solidFill>
                <a:latin typeface="Courier New" panose="02070309020205020404" pitchFamily="49" charset="0"/>
              </a:rPr>
              <a:t>with</a:t>
            </a:r>
            <a:r>
              <a:rPr lang="en-US" altLang="ja-JP" b="1">
                <a:solidFill>
                  <a:srgbClr val="000000"/>
                </a:solidFill>
                <a:latin typeface="Courier New" panose="02070309020205020404" pitchFamily="49" charset="0"/>
              </a:rPr>
              <a:t> </a:t>
            </a:r>
            <a:r>
              <a:rPr lang="en-US" altLang="ja-JP" b="1">
                <a:solidFill>
                  <a:srgbClr val="795E26"/>
                </a:solidFill>
                <a:latin typeface="Courier New" panose="02070309020205020404" pitchFamily="49" charset="0"/>
              </a:rPr>
              <a:t>open</a:t>
            </a:r>
            <a:r>
              <a:rPr lang="en-US" altLang="ja-JP" b="1">
                <a:solidFill>
                  <a:srgbClr val="000000"/>
                </a:solidFill>
                <a:latin typeface="Courier New" panose="02070309020205020404" pitchFamily="49" charset="0"/>
              </a:rPr>
              <a:t>(</a:t>
            </a:r>
            <a:r>
              <a:rPr lang="en-US" altLang="ja-JP" b="1">
                <a:solidFill>
                  <a:srgbClr val="A31515"/>
                </a:solidFill>
                <a:latin typeface="Courier New" panose="02070309020205020404" pitchFamily="49" charset="0"/>
              </a:rPr>
              <a:t>'boston_scy.pkl'</a:t>
            </a:r>
            <a:r>
              <a:rPr lang="en-US" altLang="ja-JP" b="1">
                <a:solidFill>
                  <a:srgbClr val="000000"/>
                </a:solidFill>
                <a:latin typeface="Courier New" panose="02070309020205020404" pitchFamily="49" charset="0"/>
              </a:rPr>
              <a:t>,</a:t>
            </a:r>
            <a:r>
              <a:rPr lang="en-US" altLang="ja-JP" b="1">
                <a:solidFill>
                  <a:srgbClr val="A31515"/>
                </a:solidFill>
                <a:latin typeface="Courier New" panose="02070309020205020404" pitchFamily="49" charset="0"/>
              </a:rPr>
              <a:t>'wb'</a:t>
            </a:r>
            <a:r>
              <a:rPr lang="en-US" altLang="ja-JP" b="1">
                <a:solidFill>
                  <a:srgbClr val="000000"/>
                </a:solidFill>
                <a:latin typeface="Courier New" panose="02070309020205020404" pitchFamily="49" charset="0"/>
              </a:rPr>
              <a:t>) </a:t>
            </a:r>
            <a:r>
              <a:rPr lang="en-US" altLang="ja-JP" b="1">
                <a:solidFill>
                  <a:srgbClr val="AF00DB"/>
                </a:solidFill>
                <a:latin typeface="Courier New" panose="02070309020205020404" pitchFamily="49" charset="0"/>
              </a:rPr>
              <a:t>as</a:t>
            </a:r>
            <a:r>
              <a:rPr lang="en-US" altLang="ja-JP" b="1">
                <a:solidFill>
                  <a:srgbClr val="000000"/>
                </a:solidFill>
                <a:latin typeface="Courier New" panose="02070309020205020404" pitchFamily="49" charset="0"/>
              </a:rPr>
              <a:t> f:</a:t>
            </a:r>
          </a:p>
          <a:p>
            <a:r>
              <a:rPr lang="en-US" altLang="ja-JP" b="1">
                <a:solidFill>
                  <a:srgbClr val="000000"/>
                </a:solidFill>
                <a:latin typeface="Courier New" panose="02070309020205020404" pitchFamily="49" charset="0"/>
              </a:rPr>
              <a:t>    pickle.dump(sc_model_y2,f)</a:t>
            </a:r>
            <a:endParaRPr lang="en-US" altLang="ja-JP" b="1">
              <a:solidFill>
                <a:srgbClr val="000000"/>
              </a:solidFill>
              <a:effectLst/>
              <a:latin typeface="Courier New" panose="02070309020205020404" pitchFamily="49" charset="0"/>
            </a:endParaRPr>
          </a:p>
        </p:txBody>
      </p:sp>
      <p:sp>
        <p:nvSpPr>
          <p:cNvPr id="7" name="正方形/長方形 6"/>
          <p:cNvSpPr/>
          <p:nvPr/>
        </p:nvSpPr>
        <p:spPr>
          <a:xfrm>
            <a:off x="397164" y="1111536"/>
            <a:ext cx="8465730"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8-41</a:t>
            </a:r>
            <a:r>
              <a:rPr lang="ja-JP" altLang="en-US" b="1" dirty="0" smtClean="0">
                <a:solidFill>
                  <a:srgbClr val="000000"/>
                </a:solidFill>
                <a:latin typeface="Courier New" panose="02070309020205020404" pitchFamily="49" charset="0"/>
              </a:rPr>
              <a:t> モデルの保存</a:t>
            </a:r>
            <a:endParaRPr lang="en-US" altLang="ja-JP" b="1" dirty="0">
              <a:solidFill>
                <a:srgbClr val="000000"/>
              </a:solidFill>
              <a:latin typeface="Courier New" panose="02070309020205020404" pitchFamily="49" charset="0"/>
            </a:endParaRPr>
          </a:p>
        </p:txBody>
      </p:sp>
      <p:sp>
        <p:nvSpPr>
          <p:cNvPr id="8" name="ホームベース 7"/>
          <p:cNvSpPr/>
          <p:nvPr/>
        </p:nvSpPr>
        <p:spPr>
          <a:xfrm>
            <a:off x="397164" y="148754"/>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８．４．８</a:t>
            </a:r>
            <a:endParaRPr kumimoji="1" lang="ja-JP" altLang="en-US" b="1" dirty="0"/>
          </a:p>
        </p:txBody>
      </p:sp>
      <p:sp>
        <p:nvSpPr>
          <p:cNvPr id="9" name="山形 8"/>
          <p:cNvSpPr/>
          <p:nvPr/>
        </p:nvSpPr>
        <p:spPr>
          <a:xfrm>
            <a:off x="1736431" y="148754"/>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モデルの保存</a:t>
            </a:r>
            <a:endParaRPr kumimoji="1" lang="en-US" altLang="ja-JP" b="1" smtClean="0">
              <a:solidFill>
                <a:schemeClr val="bg1"/>
              </a:solidFill>
            </a:endParaRPr>
          </a:p>
        </p:txBody>
      </p:sp>
      <p:sp>
        <p:nvSpPr>
          <p:cNvPr id="10" name="山形 9"/>
          <p:cNvSpPr/>
          <p:nvPr/>
        </p:nvSpPr>
        <p:spPr>
          <a:xfrm>
            <a:off x="6329518" y="148754"/>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P330</a:t>
            </a:r>
            <a:r>
              <a:rPr lang="ja-JP" altLang="en-US" b="1" smtClean="0">
                <a:solidFill>
                  <a:schemeClr val="bg1"/>
                </a:solidFill>
              </a:rPr>
              <a:t>～</a:t>
            </a:r>
            <a:r>
              <a:rPr lang="en-US" altLang="ja-JP" b="1" smtClean="0">
                <a:solidFill>
                  <a:schemeClr val="bg1"/>
                </a:solidFill>
              </a:rPr>
              <a:t>P331</a:t>
            </a:r>
            <a:endParaRPr lang="ja-JP" altLang="en-US" b="1" dirty="0">
              <a:solidFill>
                <a:schemeClr val="bg1"/>
              </a:solidFill>
            </a:endParaRPr>
          </a:p>
        </p:txBody>
      </p:sp>
      <p:sp>
        <p:nvSpPr>
          <p:cNvPr id="11" name="テキスト ボックス 10"/>
          <p:cNvSpPr txBox="1"/>
          <p:nvPr/>
        </p:nvSpPr>
        <p:spPr>
          <a:xfrm>
            <a:off x="397164" y="4135268"/>
            <a:ext cx="10774821" cy="2062103"/>
          </a:xfrm>
          <a:prstGeom prst="rect">
            <a:avLst/>
          </a:prstGeom>
          <a:solidFill>
            <a:schemeClr val="accent4">
              <a:lumMod val="20000"/>
              <a:lumOff val="80000"/>
            </a:schemeClr>
          </a:solidFill>
        </p:spPr>
        <p:txBody>
          <a:bodyPr wrap="square" rtlCol="0">
            <a:spAutoFit/>
          </a:bodyPr>
          <a:lstStyle/>
          <a:p>
            <a:r>
              <a:rPr lang="ja-JP" altLang="en-US" sz="2000" b="1" dirty="0"/>
              <a:t>この節</a:t>
            </a:r>
            <a:r>
              <a:rPr lang="ja-JP" altLang="en-US" sz="2000" b="1" dirty="0" smtClean="0"/>
              <a:t>のポイント</a:t>
            </a:r>
            <a:endParaRPr kumimoji="1" lang="en-US" altLang="ja-JP" sz="2000" b="1" dirty="0" smtClean="0"/>
          </a:p>
          <a:p>
            <a:endParaRPr lang="en-US" altLang="ja-JP" dirty="0"/>
          </a:p>
          <a:p>
            <a:r>
              <a:rPr lang="ja-JP" altLang="en-US" b="1" dirty="0" smtClean="0">
                <a:solidFill>
                  <a:srgbClr val="0070C0"/>
                </a:solidFill>
              </a:rPr>
              <a:t>・もとの列を加工して新しい列を生成することを特徴量エンジニアリングという。</a:t>
            </a:r>
            <a:endParaRPr lang="en-US" altLang="ja-JP" b="1" dirty="0" smtClean="0">
              <a:solidFill>
                <a:srgbClr val="0070C0"/>
              </a:solidFill>
            </a:endParaRPr>
          </a:p>
          <a:p>
            <a:r>
              <a:rPr lang="ja-JP" altLang="en-US" b="1" dirty="0" smtClean="0">
                <a:solidFill>
                  <a:srgbClr val="0070C0"/>
                </a:solidFill>
              </a:rPr>
              <a:t>・もとの列を累乗して、回帰式を作ることを多項式回帰という。</a:t>
            </a:r>
            <a:endParaRPr lang="en-US" altLang="ja-JP" b="1" dirty="0" smtClean="0">
              <a:solidFill>
                <a:srgbClr val="0070C0"/>
              </a:solidFill>
            </a:endParaRPr>
          </a:p>
          <a:p>
            <a:r>
              <a:rPr lang="ja-JP" altLang="en-US" b="1" dirty="0" smtClean="0">
                <a:solidFill>
                  <a:srgbClr val="0070C0"/>
                </a:solidFill>
              </a:rPr>
              <a:t>・２つの列を掛け算して作った新しい列を交互作用特徴量という。</a:t>
            </a:r>
            <a:endParaRPr lang="en-US" altLang="ja-JP" b="1" dirty="0" smtClean="0">
              <a:solidFill>
                <a:srgbClr val="0070C0"/>
              </a:solidFill>
            </a:endParaRPr>
          </a:p>
          <a:p>
            <a:r>
              <a:rPr lang="ja-JP" altLang="en-US" b="1" dirty="0" smtClean="0">
                <a:solidFill>
                  <a:srgbClr val="0070C0"/>
                </a:solidFill>
              </a:rPr>
              <a:t>・チューニングが終わったら、訓練データと検証データをまとめて再学習させる。</a:t>
            </a:r>
            <a:endParaRPr lang="en-US" altLang="ja-JP" b="1" dirty="0" smtClean="0">
              <a:solidFill>
                <a:srgbClr val="0070C0"/>
              </a:solidFill>
            </a:endParaRPr>
          </a:p>
          <a:p>
            <a:r>
              <a:rPr lang="ja-JP" altLang="en-US" b="1" dirty="0" smtClean="0">
                <a:solidFill>
                  <a:srgbClr val="0070C0"/>
                </a:solidFill>
              </a:rPr>
              <a:t>・テストデータについては、訓練＆検証データと同様の前処理手順を馬得て予測性能を評価する。</a:t>
            </a:r>
            <a:endParaRPr lang="en-US" altLang="ja-JP" b="1" dirty="0" smtClean="0">
              <a:solidFill>
                <a:srgbClr val="0070C0"/>
              </a:solidFill>
            </a:endParaRPr>
          </a:p>
        </p:txBody>
      </p:sp>
    </p:spTree>
    <p:extLst>
      <p:ext uri="{BB962C8B-B14F-4D97-AF65-F5344CB8AC3E}">
        <p14:creationId xmlns:p14="http://schemas.microsoft.com/office/powerpoint/2010/main" val="159661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1931495"/>
            <a:ext cx="7821433" cy="369332"/>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df[</a:t>
            </a:r>
            <a:r>
              <a:rPr lang="en-US" altLang="ja-JP" b="1">
                <a:solidFill>
                  <a:srgbClr val="A31515"/>
                </a:solidFill>
                <a:latin typeface="Courier New" panose="02070309020205020404" pitchFamily="49" charset="0"/>
              </a:rPr>
              <a:t>'CRIME'</a:t>
            </a:r>
            <a:r>
              <a:rPr lang="en-US" altLang="ja-JP" b="1">
                <a:solidFill>
                  <a:srgbClr val="000000"/>
                </a:solidFill>
                <a:latin typeface="Courier New" panose="02070309020205020404" pitchFamily="49" charset="0"/>
              </a:rPr>
              <a:t>].value_counts()</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622852" y="1562163"/>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8-3</a:t>
            </a:r>
            <a:r>
              <a:rPr lang="ja-JP" altLang="en-US" b="1" dirty="0" smtClean="0">
                <a:solidFill>
                  <a:srgbClr val="000000"/>
                </a:solidFill>
                <a:latin typeface="Courier New" panose="02070309020205020404" pitchFamily="49" charset="0"/>
              </a:rPr>
              <a:t> </a:t>
            </a:r>
            <a:r>
              <a:rPr lang="en-US" altLang="ja-JP" b="1" dirty="0" smtClean="0">
                <a:solidFill>
                  <a:srgbClr val="000000"/>
                </a:solidFill>
                <a:latin typeface="Courier New" panose="02070309020205020404" pitchFamily="49" charset="0"/>
              </a:rPr>
              <a:t>CRIME</a:t>
            </a:r>
            <a:r>
              <a:rPr lang="ja-JP" altLang="en-US" b="1" dirty="0" smtClean="0">
                <a:solidFill>
                  <a:srgbClr val="000000"/>
                </a:solidFill>
                <a:latin typeface="Courier New" panose="02070309020205020404" pitchFamily="49" charset="0"/>
              </a:rPr>
              <a:t>列にデータが何種類あるか調べる</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2106596" y="2368415"/>
            <a:ext cx="3190023" cy="1254934"/>
          </a:xfrm>
          <a:prstGeom prst="rect">
            <a:avLst/>
          </a:prstGeom>
        </p:spPr>
      </p:pic>
      <p:sp>
        <p:nvSpPr>
          <p:cNvPr id="5" name="ホームベース 4"/>
          <p:cNvSpPr/>
          <p:nvPr/>
        </p:nvSpPr>
        <p:spPr>
          <a:xfrm>
            <a:off x="397164" y="209133"/>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８．２．２</a:t>
            </a:r>
            <a:endParaRPr kumimoji="1" lang="ja-JP" altLang="en-US" b="1" dirty="0"/>
          </a:p>
        </p:txBody>
      </p:sp>
      <p:sp>
        <p:nvSpPr>
          <p:cNvPr id="6" name="山形 5"/>
          <p:cNvSpPr/>
          <p:nvPr/>
        </p:nvSpPr>
        <p:spPr>
          <a:xfrm>
            <a:off x="1736431" y="209133"/>
            <a:ext cx="4739727"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ダミー変数化</a:t>
            </a:r>
            <a:endParaRPr kumimoji="1" lang="ja-JP" altLang="en-US" b="1" dirty="0">
              <a:solidFill>
                <a:schemeClr val="bg1"/>
              </a:solidFill>
            </a:endParaRPr>
          </a:p>
        </p:txBody>
      </p:sp>
      <p:sp>
        <p:nvSpPr>
          <p:cNvPr id="7" name="山形 6"/>
          <p:cNvSpPr/>
          <p:nvPr/>
        </p:nvSpPr>
        <p:spPr>
          <a:xfrm>
            <a:off x="6329518" y="209133"/>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P288</a:t>
            </a:r>
            <a:r>
              <a:rPr lang="ja-JP" altLang="en-US" b="1" smtClean="0">
                <a:solidFill>
                  <a:schemeClr val="bg1"/>
                </a:solidFill>
              </a:rPr>
              <a:t>～</a:t>
            </a:r>
            <a:r>
              <a:rPr lang="en-US" altLang="ja-JP" b="1" smtClean="0">
                <a:solidFill>
                  <a:schemeClr val="bg1"/>
                </a:solidFill>
              </a:rPr>
              <a:t>P289</a:t>
            </a:r>
            <a:endParaRPr lang="ja-JP" altLang="en-US" b="1" dirty="0">
              <a:solidFill>
                <a:schemeClr val="bg1"/>
              </a:solidFill>
            </a:endParaRPr>
          </a:p>
        </p:txBody>
      </p:sp>
      <p:sp>
        <p:nvSpPr>
          <p:cNvPr id="8" name="楕円 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P288</a:t>
            </a:r>
            <a:endParaRPr kumimoji="1" lang="ja-JP" altLang="en-US" b="1" dirty="0"/>
          </a:p>
        </p:txBody>
      </p:sp>
      <p:sp>
        <p:nvSpPr>
          <p:cNvPr id="9" name="ホームベース 8"/>
          <p:cNvSpPr/>
          <p:nvPr/>
        </p:nvSpPr>
        <p:spPr>
          <a:xfrm>
            <a:off x="622852" y="966689"/>
            <a:ext cx="2379140" cy="424874"/>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１列目の</a:t>
            </a:r>
            <a:r>
              <a:rPr kumimoji="1" lang="en-US" altLang="ja-JP" b="1" smtClean="0"/>
              <a:t>CRIME</a:t>
            </a:r>
            <a:r>
              <a:rPr kumimoji="1" lang="ja-JP" altLang="en-US" b="1" smtClean="0"/>
              <a:t>列</a:t>
            </a:r>
            <a:endParaRPr kumimoji="1" lang="ja-JP" altLang="en-US" b="1" dirty="0"/>
          </a:p>
        </p:txBody>
      </p:sp>
      <p:sp>
        <p:nvSpPr>
          <p:cNvPr id="10" name="山形 9"/>
          <p:cNvSpPr/>
          <p:nvPr/>
        </p:nvSpPr>
        <p:spPr>
          <a:xfrm>
            <a:off x="2859268" y="966689"/>
            <a:ext cx="3938348" cy="424874"/>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文字列データが格納されている</a:t>
            </a:r>
            <a:endParaRPr kumimoji="1" lang="ja-JP" altLang="en-US" b="1" dirty="0">
              <a:solidFill>
                <a:schemeClr val="bg1"/>
              </a:solidFill>
            </a:endParaRPr>
          </a:p>
        </p:txBody>
      </p:sp>
      <p:sp>
        <p:nvSpPr>
          <p:cNvPr id="11" name="山形 10"/>
          <p:cNvSpPr/>
          <p:nvPr/>
        </p:nvSpPr>
        <p:spPr>
          <a:xfrm>
            <a:off x="6664998" y="966689"/>
            <a:ext cx="2686036" cy="424874"/>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ダミー変数化を行う</a:t>
            </a:r>
            <a:endParaRPr kumimoji="1" lang="ja-JP" altLang="en-US" b="1" dirty="0">
              <a:solidFill>
                <a:schemeClr val="bg1"/>
              </a:solidFill>
            </a:endParaRPr>
          </a:p>
        </p:txBody>
      </p:sp>
      <p:sp>
        <p:nvSpPr>
          <p:cNvPr id="12" name="正方形/長方形 11"/>
          <p:cNvSpPr/>
          <p:nvPr/>
        </p:nvSpPr>
        <p:spPr>
          <a:xfrm>
            <a:off x="622852" y="2368415"/>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3" name="正方形/長方形 12"/>
          <p:cNvSpPr/>
          <p:nvPr/>
        </p:nvSpPr>
        <p:spPr>
          <a:xfrm>
            <a:off x="622852" y="4060269"/>
            <a:ext cx="7821433" cy="1200329"/>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crime = pd.get_dummies(df[</a:t>
            </a:r>
            <a:r>
              <a:rPr lang="en-US" altLang="ja-JP" b="1">
                <a:solidFill>
                  <a:srgbClr val="A31515"/>
                </a:solidFill>
                <a:latin typeface="Courier New" panose="02070309020205020404" pitchFamily="49" charset="0"/>
              </a:rPr>
              <a:t>'CRIME'</a:t>
            </a:r>
            <a:r>
              <a:rPr lang="en-US" altLang="ja-JP" b="1">
                <a:solidFill>
                  <a:srgbClr val="000000"/>
                </a:solidFill>
                <a:latin typeface="Courier New" panose="02070309020205020404" pitchFamily="49" charset="0"/>
              </a:rPr>
              <a:t>], drop_first = </a:t>
            </a:r>
            <a:r>
              <a:rPr lang="en-US" altLang="ja-JP" b="1">
                <a:solidFill>
                  <a:srgbClr val="0000FF"/>
                </a:solidFill>
                <a:latin typeface="Courier New" panose="02070309020205020404" pitchFamily="49" charset="0"/>
              </a:rPr>
              <a:t>True</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df2 = pd.concat([df, crime], axis = </a:t>
            </a:r>
            <a:r>
              <a:rPr lang="en-US" altLang="ja-JP" b="1">
                <a:solidFill>
                  <a:srgbClr val="09885A"/>
                </a:solidFill>
                <a:latin typeface="Courier New" panose="02070309020205020404" pitchFamily="49" charset="0"/>
              </a:rPr>
              <a:t>1</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df2 = df2.drop([</a:t>
            </a:r>
            <a:r>
              <a:rPr lang="en-US" altLang="ja-JP" b="1">
                <a:solidFill>
                  <a:srgbClr val="A31515"/>
                </a:solidFill>
                <a:latin typeface="Courier New" panose="02070309020205020404" pitchFamily="49" charset="0"/>
              </a:rPr>
              <a:t>'CRIME'</a:t>
            </a:r>
            <a:r>
              <a:rPr lang="en-US" altLang="ja-JP" b="1">
                <a:solidFill>
                  <a:srgbClr val="000000"/>
                </a:solidFill>
                <a:latin typeface="Courier New" panose="02070309020205020404" pitchFamily="49" charset="0"/>
              </a:rPr>
              <a:t>], axis = </a:t>
            </a:r>
            <a:r>
              <a:rPr lang="en-US" altLang="ja-JP" b="1">
                <a:solidFill>
                  <a:srgbClr val="09885A"/>
                </a:solidFill>
                <a:latin typeface="Courier New" panose="02070309020205020404" pitchFamily="49" charset="0"/>
              </a:rPr>
              <a:t>1</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df2.head(</a:t>
            </a:r>
            <a:r>
              <a:rPr lang="en-US" altLang="ja-JP" b="1">
                <a:solidFill>
                  <a:srgbClr val="09885A"/>
                </a:solidFill>
                <a:latin typeface="Courier New" panose="02070309020205020404" pitchFamily="49" charset="0"/>
              </a:rPr>
              <a:t>2</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14" name="正方形/長方形 13"/>
          <p:cNvSpPr/>
          <p:nvPr/>
        </p:nvSpPr>
        <p:spPr>
          <a:xfrm>
            <a:off x="622852" y="3690937"/>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8-4</a:t>
            </a:r>
            <a:r>
              <a:rPr lang="ja-JP" altLang="en-US" b="1" dirty="0" smtClean="0">
                <a:solidFill>
                  <a:srgbClr val="000000"/>
                </a:solidFill>
                <a:latin typeface="Courier New" panose="02070309020205020404" pitchFamily="49" charset="0"/>
              </a:rPr>
              <a:t> ダミー変数化した列を連結し、</a:t>
            </a:r>
            <a:r>
              <a:rPr lang="en-US" altLang="ja-JP" b="1" dirty="0" smtClean="0">
                <a:solidFill>
                  <a:srgbClr val="000000"/>
                </a:solidFill>
                <a:latin typeface="Courier New" panose="02070309020205020404" pitchFamily="49" charset="0"/>
              </a:rPr>
              <a:t>CRIME</a:t>
            </a:r>
            <a:r>
              <a:rPr lang="ja-JP" altLang="en-US" b="1" dirty="0" smtClean="0">
                <a:solidFill>
                  <a:srgbClr val="000000"/>
                </a:solidFill>
                <a:latin typeface="Courier New" panose="02070309020205020404" pitchFamily="49" charset="0"/>
              </a:rPr>
              <a:t>列を削除</a:t>
            </a:r>
            <a:endParaRPr lang="en-US" altLang="ja-JP" b="1" dirty="0">
              <a:solidFill>
                <a:srgbClr val="000000"/>
              </a:solidFill>
              <a:latin typeface="Courier New" panose="02070309020205020404" pitchFamily="49" charset="0"/>
            </a:endParaRPr>
          </a:p>
        </p:txBody>
      </p:sp>
      <p:sp>
        <p:nvSpPr>
          <p:cNvPr id="15" name="四角形吹き出し 14"/>
          <p:cNvSpPr/>
          <p:nvPr/>
        </p:nvSpPr>
        <p:spPr>
          <a:xfrm>
            <a:off x="8862230" y="3096722"/>
            <a:ext cx="2164122" cy="866387"/>
          </a:xfrm>
          <a:prstGeom prst="wedgeRectCallout">
            <a:avLst>
              <a:gd name="adj1" fmla="val -84714"/>
              <a:gd name="adj2" fmla="val 81745"/>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solidFill>
                  <a:schemeClr val="tx1"/>
                </a:solidFill>
              </a:rPr>
              <a:t>CRIME</a:t>
            </a:r>
            <a:r>
              <a:rPr lang="ja-JP" altLang="en-US" b="1" dirty="0" smtClean="0">
                <a:solidFill>
                  <a:schemeClr val="tx1"/>
                </a:solidFill>
              </a:rPr>
              <a:t>列を</a:t>
            </a:r>
            <a:endParaRPr lang="en-US" altLang="ja-JP" b="1" dirty="0" smtClean="0">
              <a:solidFill>
                <a:schemeClr val="tx1"/>
              </a:solidFill>
            </a:endParaRPr>
          </a:p>
          <a:p>
            <a:pPr algn="ctr"/>
            <a:r>
              <a:rPr lang="ja-JP" altLang="en-US" b="1" dirty="0" smtClean="0">
                <a:solidFill>
                  <a:schemeClr val="tx1"/>
                </a:solidFill>
              </a:rPr>
              <a:t>ダミー変数化</a:t>
            </a:r>
            <a:endParaRPr kumimoji="1" lang="en-US" altLang="ja-JP" b="1" dirty="0" smtClean="0">
              <a:solidFill>
                <a:schemeClr val="tx1"/>
              </a:solidFill>
            </a:endParaRPr>
          </a:p>
        </p:txBody>
      </p:sp>
      <p:sp>
        <p:nvSpPr>
          <p:cNvPr id="16" name="右中かっこ 15"/>
          <p:cNvSpPr/>
          <p:nvPr/>
        </p:nvSpPr>
        <p:spPr>
          <a:xfrm>
            <a:off x="5957455" y="4428547"/>
            <a:ext cx="203200" cy="517236"/>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四角形吹き出し 16"/>
          <p:cNvSpPr/>
          <p:nvPr/>
        </p:nvSpPr>
        <p:spPr>
          <a:xfrm>
            <a:off x="7654807" y="4373570"/>
            <a:ext cx="3000013" cy="866387"/>
          </a:xfrm>
          <a:prstGeom prst="wedgeRectCallout">
            <a:avLst>
              <a:gd name="adj1" fmla="val -92215"/>
              <a:gd name="adj2" fmla="val -11235"/>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smtClean="0">
                <a:solidFill>
                  <a:schemeClr val="tx1"/>
                </a:solidFill>
              </a:rPr>
              <a:t>df</a:t>
            </a:r>
            <a:r>
              <a:rPr kumimoji="1" lang="ja-JP" altLang="en-US" b="1" dirty="0" smtClean="0">
                <a:solidFill>
                  <a:schemeClr val="tx1"/>
                </a:solidFill>
              </a:rPr>
              <a:t>とダミー変数列を連結し、元の</a:t>
            </a:r>
            <a:r>
              <a:rPr kumimoji="1" lang="en-US" altLang="ja-JP" b="1" dirty="0" smtClean="0">
                <a:solidFill>
                  <a:schemeClr val="tx1"/>
                </a:solidFill>
              </a:rPr>
              <a:t>CRIME</a:t>
            </a:r>
            <a:r>
              <a:rPr kumimoji="1" lang="ja-JP" altLang="en-US" b="1" dirty="0" smtClean="0">
                <a:solidFill>
                  <a:schemeClr val="tx1"/>
                </a:solidFill>
              </a:rPr>
              <a:t>列を削除</a:t>
            </a:r>
            <a:endParaRPr kumimoji="1" lang="en-US" altLang="ja-JP" b="1" dirty="0" smtClean="0">
              <a:solidFill>
                <a:schemeClr val="tx1"/>
              </a:solidFill>
            </a:endParaRPr>
          </a:p>
        </p:txBody>
      </p:sp>
      <p:sp>
        <p:nvSpPr>
          <p:cNvPr id="18" name="正方形/長方形 17"/>
          <p:cNvSpPr/>
          <p:nvPr/>
        </p:nvSpPr>
        <p:spPr>
          <a:xfrm>
            <a:off x="622852" y="5312718"/>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pic>
        <p:nvPicPr>
          <p:cNvPr id="19" name="図 18"/>
          <p:cNvPicPr>
            <a:picLocks noChangeAspect="1"/>
          </p:cNvPicPr>
          <p:nvPr/>
        </p:nvPicPr>
        <p:blipFill>
          <a:blip r:embed="rId3"/>
          <a:stretch>
            <a:fillRect/>
          </a:stretch>
        </p:blipFill>
        <p:spPr>
          <a:xfrm>
            <a:off x="2288632" y="5312490"/>
            <a:ext cx="9357028" cy="1154667"/>
          </a:xfrm>
          <a:prstGeom prst="rect">
            <a:avLst/>
          </a:prstGeom>
        </p:spPr>
      </p:pic>
    </p:spTree>
    <p:extLst>
      <p:ext uri="{BB962C8B-B14F-4D97-AF65-F5344CB8AC3E}">
        <p14:creationId xmlns:p14="http://schemas.microsoft.com/office/powerpoint/2010/main" val="2969176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4264691151"/>
              </p:ext>
            </p:extLst>
          </p:nvPr>
        </p:nvGraphicFramePr>
        <p:xfrm>
          <a:off x="1764145" y="1916727"/>
          <a:ext cx="6446982" cy="4686114"/>
        </p:xfrm>
        <a:graphic>
          <a:graphicData uri="http://schemas.openxmlformats.org/drawingml/2006/table">
            <a:tbl>
              <a:tblPr bandRow="1">
                <a:tableStyleId>{5C22544A-7EE6-4342-B048-85BDC9FD1C3A}</a:tableStyleId>
              </a:tblPr>
              <a:tblGrid>
                <a:gridCol w="6446982">
                  <a:extLst>
                    <a:ext uri="{9D8B030D-6E8A-4147-A177-3AD203B41FA5}">
                      <a16:colId xmlns:a16="http://schemas.microsoft.com/office/drawing/2014/main" val="698619788"/>
                    </a:ext>
                  </a:extLst>
                </a:gridCol>
              </a:tblGrid>
              <a:tr h="2052000">
                <a:tc>
                  <a:txBody>
                    <a:bodyPr/>
                    <a:lstStyle/>
                    <a:p>
                      <a:r>
                        <a:rPr kumimoji="1" lang="ja-JP" altLang="en-US" b="1" dirty="0" smtClean="0"/>
                        <a:t>学習に利用するデータ</a:t>
                      </a:r>
                      <a:endParaRPr kumimoji="1" lang="ja-JP"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4314996"/>
                  </a:ext>
                </a:extLst>
              </a:tr>
              <a:tr h="1316514">
                <a:tc>
                  <a:txBody>
                    <a:bodyPr/>
                    <a:lstStyle/>
                    <a:p>
                      <a:r>
                        <a:rPr kumimoji="1" lang="ja-JP" altLang="en-US" b="1" dirty="0" smtClean="0"/>
                        <a:t>学習には利用せず、チューニングの参考にするためにモデルの予測性能だけを計算するデータ</a:t>
                      </a:r>
                      <a:endParaRPr kumimoji="1" lang="ja-JP"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999939529"/>
                  </a:ext>
                </a:extLst>
              </a:tr>
              <a:tr h="1317600">
                <a:tc>
                  <a:txBody>
                    <a:bodyPr/>
                    <a:lstStyle/>
                    <a:p>
                      <a:r>
                        <a:rPr kumimoji="1" lang="ja-JP" altLang="en-US" b="1" dirty="0" smtClean="0"/>
                        <a:t>学習にもチューニングの参考にも利用せず、最終的なモデルの予測性能を評価するためだけのデータ</a:t>
                      </a:r>
                      <a:endParaRPr kumimoji="1" lang="ja-JP"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149756704"/>
                  </a:ext>
                </a:extLst>
              </a:tr>
            </a:tbl>
          </a:graphicData>
        </a:graphic>
      </p:graphicFrame>
      <p:sp>
        <p:nvSpPr>
          <p:cNvPr id="3" name="テキスト ボックス 2"/>
          <p:cNvSpPr txBox="1"/>
          <p:nvPr/>
        </p:nvSpPr>
        <p:spPr>
          <a:xfrm>
            <a:off x="8340436" y="2748772"/>
            <a:ext cx="3334328" cy="369332"/>
          </a:xfrm>
          <a:prstGeom prst="rect">
            <a:avLst/>
          </a:prstGeom>
          <a:noFill/>
        </p:spPr>
        <p:txBody>
          <a:bodyPr wrap="square" rtlCol="0">
            <a:spAutoFit/>
          </a:bodyPr>
          <a:lstStyle/>
          <a:p>
            <a:r>
              <a:rPr kumimoji="1" lang="ja-JP" altLang="en-US" b="1" dirty="0" smtClean="0"/>
              <a:t>⓵訓練データ</a:t>
            </a:r>
            <a:r>
              <a:rPr lang="ja-JP" altLang="en-US" b="1" dirty="0" smtClean="0"/>
              <a:t>（</a:t>
            </a:r>
            <a:r>
              <a:rPr lang="en-US" altLang="ja-JP" b="1" dirty="0" smtClean="0"/>
              <a:t>training</a:t>
            </a:r>
            <a:r>
              <a:rPr lang="ja-JP" altLang="en-US" b="1" dirty="0" smtClean="0"/>
              <a:t>）</a:t>
            </a:r>
            <a:endParaRPr kumimoji="1" lang="en-US" altLang="ja-JP" b="1" dirty="0" smtClean="0"/>
          </a:p>
        </p:txBody>
      </p:sp>
      <p:sp>
        <p:nvSpPr>
          <p:cNvPr id="4" name="テキスト ボックス 3"/>
          <p:cNvSpPr txBox="1"/>
          <p:nvPr/>
        </p:nvSpPr>
        <p:spPr>
          <a:xfrm>
            <a:off x="8340436" y="4425172"/>
            <a:ext cx="3334328" cy="369332"/>
          </a:xfrm>
          <a:prstGeom prst="rect">
            <a:avLst/>
          </a:prstGeom>
          <a:noFill/>
        </p:spPr>
        <p:txBody>
          <a:bodyPr wrap="square" rtlCol="0">
            <a:spAutoFit/>
          </a:bodyPr>
          <a:lstStyle/>
          <a:p>
            <a:r>
              <a:rPr kumimoji="1" lang="ja-JP" altLang="en-US" b="1" dirty="0" smtClean="0"/>
              <a:t>⓶検証データ（</a:t>
            </a:r>
            <a:r>
              <a:rPr kumimoji="1" lang="en-US" altLang="ja-JP" b="1" dirty="0" smtClean="0"/>
              <a:t>validation</a:t>
            </a:r>
            <a:r>
              <a:rPr kumimoji="1" lang="ja-JP" altLang="en-US" b="1" dirty="0" smtClean="0"/>
              <a:t>）</a:t>
            </a:r>
            <a:endParaRPr kumimoji="1" lang="en-US" altLang="ja-JP" b="1" dirty="0" smtClean="0"/>
          </a:p>
        </p:txBody>
      </p:sp>
      <p:sp>
        <p:nvSpPr>
          <p:cNvPr id="5" name="テキスト ボックス 4"/>
          <p:cNvSpPr txBox="1"/>
          <p:nvPr/>
        </p:nvSpPr>
        <p:spPr>
          <a:xfrm>
            <a:off x="8340436" y="5732240"/>
            <a:ext cx="3334328" cy="369332"/>
          </a:xfrm>
          <a:prstGeom prst="rect">
            <a:avLst/>
          </a:prstGeom>
          <a:noFill/>
        </p:spPr>
        <p:txBody>
          <a:bodyPr wrap="square" rtlCol="0">
            <a:spAutoFit/>
          </a:bodyPr>
          <a:lstStyle/>
          <a:p>
            <a:r>
              <a:rPr kumimoji="1" lang="ja-JP" altLang="en-US" b="1" dirty="0" smtClean="0"/>
              <a:t>⓷テストデータ（</a:t>
            </a:r>
            <a:r>
              <a:rPr kumimoji="1" lang="en-US" altLang="ja-JP" b="1" dirty="0" smtClean="0"/>
              <a:t>test</a:t>
            </a:r>
            <a:r>
              <a:rPr kumimoji="1" lang="ja-JP" altLang="en-US" b="1" dirty="0" smtClean="0"/>
              <a:t>）</a:t>
            </a:r>
            <a:endParaRPr kumimoji="1" lang="en-US" altLang="ja-JP" b="1" dirty="0" smtClean="0"/>
          </a:p>
        </p:txBody>
      </p:sp>
      <p:sp>
        <p:nvSpPr>
          <p:cNvPr id="6" name="左中かっこ 5"/>
          <p:cNvSpPr/>
          <p:nvPr/>
        </p:nvSpPr>
        <p:spPr>
          <a:xfrm>
            <a:off x="979055" y="1916727"/>
            <a:ext cx="655781" cy="468611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p:cNvSpPr txBox="1"/>
          <p:nvPr/>
        </p:nvSpPr>
        <p:spPr>
          <a:xfrm>
            <a:off x="388081" y="3755658"/>
            <a:ext cx="461665" cy="1976582"/>
          </a:xfrm>
          <a:prstGeom prst="rect">
            <a:avLst/>
          </a:prstGeom>
          <a:noFill/>
        </p:spPr>
        <p:txBody>
          <a:bodyPr vert="eaVert" wrap="square" rtlCol="0">
            <a:spAutoFit/>
          </a:bodyPr>
          <a:lstStyle/>
          <a:p>
            <a:r>
              <a:rPr kumimoji="1" lang="ja-JP" altLang="en-US" b="1" dirty="0" smtClean="0"/>
              <a:t>全データ</a:t>
            </a:r>
            <a:endParaRPr kumimoji="1" lang="ja-JP" altLang="en-US" b="1" dirty="0"/>
          </a:p>
        </p:txBody>
      </p:sp>
      <p:sp>
        <p:nvSpPr>
          <p:cNvPr id="9" name="ホームベース 8"/>
          <p:cNvSpPr/>
          <p:nvPr/>
        </p:nvSpPr>
        <p:spPr>
          <a:xfrm>
            <a:off x="397164" y="209133"/>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８．２．３</a:t>
            </a:r>
            <a:endParaRPr kumimoji="1" lang="ja-JP" altLang="en-US" b="1" dirty="0"/>
          </a:p>
        </p:txBody>
      </p:sp>
      <p:sp>
        <p:nvSpPr>
          <p:cNvPr id="10" name="山形 9"/>
          <p:cNvSpPr/>
          <p:nvPr/>
        </p:nvSpPr>
        <p:spPr>
          <a:xfrm>
            <a:off x="1736431" y="209133"/>
            <a:ext cx="5518384"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訓練データ、検証データ、テストデータの分割</a:t>
            </a:r>
            <a:endParaRPr kumimoji="1" lang="ja-JP" altLang="en-US" b="1" dirty="0">
              <a:solidFill>
                <a:schemeClr val="bg1"/>
              </a:solidFill>
            </a:endParaRPr>
          </a:p>
        </p:txBody>
      </p:sp>
      <p:sp>
        <p:nvSpPr>
          <p:cNvPr id="11" name="山形 10"/>
          <p:cNvSpPr/>
          <p:nvPr/>
        </p:nvSpPr>
        <p:spPr>
          <a:xfrm>
            <a:off x="7105897" y="209133"/>
            <a:ext cx="2650579"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P288</a:t>
            </a:r>
            <a:r>
              <a:rPr lang="ja-JP" altLang="en-US" b="1" smtClean="0">
                <a:solidFill>
                  <a:schemeClr val="bg1"/>
                </a:solidFill>
              </a:rPr>
              <a:t>～</a:t>
            </a:r>
            <a:r>
              <a:rPr lang="en-US" altLang="ja-JP" b="1" smtClean="0">
                <a:solidFill>
                  <a:schemeClr val="bg1"/>
                </a:solidFill>
              </a:rPr>
              <a:t>P289</a:t>
            </a:r>
            <a:endParaRPr lang="ja-JP" altLang="en-US" b="1" dirty="0">
              <a:solidFill>
                <a:schemeClr val="bg1"/>
              </a:solidFill>
            </a:endParaRPr>
          </a:p>
        </p:txBody>
      </p:sp>
      <p:sp>
        <p:nvSpPr>
          <p:cNvPr id="7" name="テキスト ボックス 6"/>
          <p:cNvSpPr txBox="1"/>
          <p:nvPr/>
        </p:nvSpPr>
        <p:spPr>
          <a:xfrm>
            <a:off x="1125180" y="801528"/>
            <a:ext cx="7724911" cy="646331"/>
          </a:xfrm>
          <a:prstGeom prst="rect">
            <a:avLst/>
          </a:prstGeom>
          <a:solidFill>
            <a:schemeClr val="accent6">
              <a:lumMod val="20000"/>
              <a:lumOff val="80000"/>
            </a:schemeClr>
          </a:solidFill>
        </p:spPr>
        <p:txBody>
          <a:bodyPr wrap="square" rtlCol="0">
            <a:spAutoFit/>
          </a:bodyPr>
          <a:lstStyle/>
          <a:p>
            <a:r>
              <a:rPr kumimoji="1" lang="ja-JP" altLang="en-US" b="1" smtClean="0"/>
              <a:t>訓練データにもテストデータにも都合の良いモデルを作成しないために</a:t>
            </a:r>
            <a:endParaRPr kumimoji="1" lang="en-US" altLang="ja-JP" b="1" smtClean="0"/>
          </a:p>
          <a:p>
            <a:r>
              <a:rPr lang="ja-JP" altLang="en-US" b="1"/>
              <a:t>教師データ</a:t>
            </a:r>
            <a:r>
              <a:rPr lang="ja-JP" altLang="en-US" b="1" smtClean="0"/>
              <a:t>を３つに分割する</a:t>
            </a:r>
            <a:endParaRPr kumimoji="1" lang="ja-JP" altLang="en-US" b="1"/>
          </a:p>
        </p:txBody>
      </p:sp>
      <p:sp>
        <p:nvSpPr>
          <p:cNvPr id="12" name="下矢印 11"/>
          <p:cNvSpPr/>
          <p:nvPr/>
        </p:nvSpPr>
        <p:spPr>
          <a:xfrm>
            <a:off x="3430261" y="1537884"/>
            <a:ext cx="2130724" cy="276046"/>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P289</a:t>
            </a:r>
            <a:endParaRPr kumimoji="1" lang="ja-JP" altLang="en-US" b="1" dirty="0"/>
          </a:p>
        </p:txBody>
      </p:sp>
    </p:spTree>
    <p:extLst>
      <p:ext uri="{BB962C8B-B14F-4D97-AF65-F5344CB8AC3E}">
        <p14:creationId xmlns:p14="http://schemas.microsoft.com/office/powerpoint/2010/main" val="1513130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025236" y="2170545"/>
            <a:ext cx="2207491" cy="387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smtClean="0"/>
              <a:t>列ｘ</a:t>
            </a:r>
            <a:endParaRPr kumimoji="1" lang="ja-JP" altLang="en-US" b="1" dirty="0"/>
          </a:p>
        </p:txBody>
      </p:sp>
      <p:sp>
        <p:nvSpPr>
          <p:cNvPr id="3" name="正方形/長方形 2"/>
          <p:cNvSpPr/>
          <p:nvPr/>
        </p:nvSpPr>
        <p:spPr>
          <a:xfrm>
            <a:off x="1025236" y="2558473"/>
            <a:ext cx="2207491" cy="168101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smtClean="0">
                <a:solidFill>
                  <a:schemeClr val="tx1"/>
                </a:solidFill>
              </a:rPr>
              <a:t>全部で３種類の</a:t>
            </a:r>
            <a:endParaRPr kumimoji="1" lang="en-US" altLang="ja-JP" b="1" dirty="0" smtClean="0">
              <a:solidFill>
                <a:schemeClr val="tx1"/>
              </a:solidFill>
            </a:endParaRPr>
          </a:p>
          <a:p>
            <a:r>
              <a:rPr lang="ja-JP" altLang="en-US" b="1" dirty="0">
                <a:solidFill>
                  <a:schemeClr val="tx1"/>
                </a:solidFill>
              </a:rPr>
              <a:t>文字</a:t>
            </a:r>
            <a:r>
              <a:rPr lang="ja-JP" altLang="en-US" b="1" dirty="0" smtClean="0">
                <a:solidFill>
                  <a:schemeClr val="tx1"/>
                </a:solidFill>
              </a:rPr>
              <a:t>データ</a:t>
            </a:r>
            <a:endParaRPr lang="en-US" altLang="ja-JP" b="1" dirty="0" smtClean="0">
              <a:solidFill>
                <a:schemeClr val="tx1"/>
              </a:solidFill>
            </a:endParaRPr>
          </a:p>
          <a:p>
            <a:r>
              <a:rPr kumimoji="1" lang="en-US" altLang="ja-JP" b="1" dirty="0">
                <a:solidFill>
                  <a:schemeClr val="tx1"/>
                </a:solidFill>
              </a:rPr>
              <a:t>A, B, C</a:t>
            </a:r>
            <a:endParaRPr kumimoji="1" lang="ja-JP" altLang="en-US" b="1" dirty="0">
              <a:solidFill>
                <a:schemeClr val="tx1"/>
              </a:solidFill>
            </a:endParaRPr>
          </a:p>
        </p:txBody>
      </p:sp>
      <p:sp>
        <p:nvSpPr>
          <p:cNvPr id="4" name="正方形/長方形 3"/>
          <p:cNvSpPr/>
          <p:nvPr/>
        </p:nvSpPr>
        <p:spPr>
          <a:xfrm>
            <a:off x="4701309" y="3967018"/>
            <a:ext cx="2207491" cy="168101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テスト</a:t>
            </a:r>
            <a:endParaRPr kumimoji="1" lang="en-US" altLang="ja-JP" b="1" dirty="0" smtClean="0">
              <a:solidFill>
                <a:schemeClr val="tx1"/>
              </a:solidFill>
            </a:endParaRPr>
          </a:p>
          <a:p>
            <a:pPr algn="ctr"/>
            <a:endParaRPr kumimoji="1" lang="en-US" altLang="ja-JP" b="1" dirty="0" smtClean="0">
              <a:solidFill>
                <a:schemeClr val="tx1"/>
              </a:solidFill>
            </a:endParaRPr>
          </a:p>
          <a:p>
            <a:pPr algn="ctr"/>
            <a:r>
              <a:rPr lang="en-US" altLang="ja-JP" b="1" dirty="0" smtClean="0">
                <a:solidFill>
                  <a:schemeClr val="tx1"/>
                </a:solidFill>
              </a:rPr>
              <a:t>B</a:t>
            </a:r>
            <a:r>
              <a:rPr lang="ja-JP" altLang="en-US" b="1" dirty="0" smtClean="0">
                <a:solidFill>
                  <a:schemeClr val="tx1"/>
                </a:solidFill>
              </a:rPr>
              <a:t>と</a:t>
            </a:r>
            <a:r>
              <a:rPr lang="en-US" altLang="ja-JP" b="1" dirty="0" smtClean="0">
                <a:solidFill>
                  <a:schemeClr val="tx1"/>
                </a:solidFill>
              </a:rPr>
              <a:t>C</a:t>
            </a:r>
            <a:r>
              <a:rPr lang="ja-JP" altLang="en-US" b="1" dirty="0" smtClean="0">
                <a:solidFill>
                  <a:schemeClr val="tx1"/>
                </a:solidFill>
              </a:rPr>
              <a:t>のみ</a:t>
            </a:r>
            <a:endParaRPr kumimoji="1" lang="ja-JP" altLang="en-US" b="1" dirty="0">
              <a:solidFill>
                <a:schemeClr val="tx1"/>
              </a:solidFill>
            </a:endParaRPr>
          </a:p>
        </p:txBody>
      </p:sp>
      <p:sp>
        <p:nvSpPr>
          <p:cNvPr id="5" name="正方形/長方形 4"/>
          <p:cNvSpPr/>
          <p:nvPr/>
        </p:nvSpPr>
        <p:spPr>
          <a:xfrm>
            <a:off x="4701309" y="914401"/>
            <a:ext cx="2207491" cy="168101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訓練＆検証</a:t>
            </a:r>
            <a:endParaRPr lang="en-US" altLang="ja-JP" b="1" dirty="0" smtClean="0">
              <a:solidFill>
                <a:schemeClr val="tx1"/>
              </a:solidFill>
            </a:endParaRPr>
          </a:p>
          <a:p>
            <a:pPr algn="ctr"/>
            <a:endParaRPr lang="en-US" altLang="ja-JP" b="1" dirty="0" smtClean="0">
              <a:solidFill>
                <a:schemeClr val="tx1"/>
              </a:solidFill>
            </a:endParaRPr>
          </a:p>
          <a:p>
            <a:pPr algn="ctr"/>
            <a:r>
              <a:rPr kumimoji="1" lang="en-US" altLang="ja-JP" b="1" dirty="0" smtClean="0">
                <a:solidFill>
                  <a:schemeClr val="tx1"/>
                </a:solidFill>
              </a:rPr>
              <a:t>A</a:t>
            </a:r>
            <a:r>
              <a:rPr kumimoji="1" lang="ja-JP" altLang="en-US" b="1" dirty="0" smtClean="0">
                <a:solidFill>
                  <a:schemeClr val="tx1"/>
                </a:solidFill>
              </a:rPr>
              <a:t>と</a:t>
            </a:r>
            <a:r>
              <a:rPr kumimoji="1" lang="en-US" altLang="ja-JP" b="1" dirty="0" smtClean="0">
                <a:solidFill>
                  <a:schemeClr val="tx1"/>
                </a:solidFill>
              </a:rPr>
              <a:t>B</a:t>
            </a:r>
            <a:r>
              <a:rPr kumimoji="1" lang="ja-JP" altLang="en-US" b="1" dirty="0" smtClean="0">
                <a:solidFill>
                  <a:schemeClr val="tx1"/>
                </a:solidFill>
              </a:rPr>
              <a:t>のみ</a:t>
            </a:r>
            <a:endParaRPr kumimoji="1" lang="ja-JP" altLang="en-US" b="1" dirty="0">
              <a:solidFill>
                <a:schemeClr val="tx1"/>
              </a:solidFill>
            </a:endParaRPr>
          </a:p>
        </p:txBody>
      </p:sp>
      <p:sp>
        <p:nvSpPr>
          <p:cNvPr id="6" name="正方形/長方形 5"/>
          <p:cNvSpPr/>
          <p:nvPr/>
        </p:nvSpPr>
        <p:spPr>
          <a:xfrm>
            <a:off x="8465127" y="914401"/>
            <a:ext cx="2207491" cy="387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b="1" dirty="0" smtClean="0"/>
              <a:t>A</a:t>
            </a:r>
            <a:endParaRPr kumimoji="1" lang="ja-JP" altLang="en-US" b="1" dirty="0"/>
          </a:p>
        </p:txBody>
      </p:sp>
      <p:sp>
        <p:nvSpPr>
          <p:cNvPr id="7" name="正方形/長方形 6"/>
          <p:cNvSpPr/>
          <p:nvPr/>
        </p:nvSpPr>
        <p:spPr>
          <a:xfrm>
            <a:off x="8465127" y="1302329"/>
            <a:ext cx="2207491" cy="129309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rPr>
              <a:t>A</a:t>
            </a:r>
            <a:r>
              <a:rPr kumimoji="1" lang="ja-JP" altLang="en-US" b="1" dirty="0" smtClean="0">
                <a:solidFill>
                  <a:schemeClr val="tx1"/>
                </a:solidFill>
              </a:rPr>
              <a:t>なら１</a:t>
            </a:r>
            <a:endParaRPr kumimoji="1" lang="en-US" altLang="ja-JP" b="1" dirty="0" smtClean="0">
              <a:solidFill>
                <a:schemeClr val="tx1"/>
              </a:solidFill>
            </a:endParaRPr>
          </a:p>
          <a:p>
            <a:pPr algn="ctr"/>
            <a:r>
              <a:rPr lang="en-US" altLang="ja-JP" b="1" dirty="0" smtClean="0">
                <a:solidFill>
                  <a:schemeClr val="tx1"/>
                </a:solidFill>
              </a:rPr>
              <a:t>B</a:t>
            </a:r>
            <a:r>
              <a:rPr lang="ja-JP" altLang="en-US" b="1" dirty="0" smtClean="0">
                <a:solidFill>
                  <a:schemeClr val="tx1"/>
                </a:solidFill>
              </a:rPr>
              <a:t>なら０</a:t>
            </a:r>
            <a:endParaRPr kumimoji="1" lang="ja-JP" altLang="en-US" b="1" dirty="0">
              <a:solidFill>
                <a:schemeClr val="tx1"/>
              </a:solidFill>
            </a:endParaRPr>
          </a:p>
        </p:txBody>
      </p:sp>
      <p:sp>
        <p:nvSpPr>
          <p:cNvPr id="8" name="正方形/長方形 7"/>
          <p:cNvSpPr/>
          <p:nvPr/>
        </p:nvSpPr>
        <p:spPr>
          <a:xfrm>
            <a:off x="8465127" y="3967018"/>
            <a:ext cx="2207491" cy="387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b="1" dirty="0" smtClean="0"/>
              <a:t>B</a:t>
            </a:r>
            <a:endParaRPr kumimoji="1" lang="ja-JP" altLang="en-US" b="1" dirty="0"/>
          </a:p>
        </p:txBody>
      </p:sp>
      <p:sp>
        <p:nvSpPr>
          <p:cNvPr id="9" name="正方形/長方形 8"/>
          <p:cNvSpPr/>
          <p:nvPr/>
        </p:nvSpPr>
        <p:spPr>
          <a:xfrm>
            <a:off x="8465127" y="4354946"/>
            <a:ext cx="2207491" cy="129309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rPr>
              <a:t>B</a:t>
            </a:r>
            <a:r>
              <a:rPr lang="ja-JP" altLang="en-US" b="1" dirty="0" smtClean="0">
                <a:solidFill>
                  <a:schemeClr val="tx1"/>
                </a:solidFill>
              </a:rPr>
              <a:t>なら１</a:t>
            </a:r>
            <a:endParaRPr lang="en-US" altLang="ja-JP" b="1" dirty="0" smtClean="0">
              <a:solidFill>
                <a:schemeClr val="tx1"/>
              </a:solidFill>
            </a:endParaRPr>
          </a:p>
          <a:p>
            <a:pPr algn="ctr"/>
            <a:r>
              <a:rPr kumimoji="1" lang="en-US" altLang="ja-JP" b="1" dirty="0">
                <a:solidFill>
                  <a:schemeClr val="tx1"/>
                </a:solidFill>
              </a:rPr>
              <a:t>C</a:t>
            </a:r>
            <a:r>
              <a:rPr kumimoji="1" lang="ja-JP" altLang="en-US" b="1" dirty="0" smtClean="0">
                <a:solidFill>
                  <a:schemeClr val="tx1"/>
                </a:solidFill>
              </a:rPr>
              <a:t>なら０</a:t>
            </a:r>
            <a:endParaRPr kumimoji="1" lang="en-US" altLang="ja-JP" b="1" dirty="0" smtClean="0">
              <a:solidFill>
                <a:schemeClr val="tx1"/>
              </a:solidFill>
            </a:endParaRPr>
          </a:p>
        </p:txBody>
      </p:sp>
      <p:sp>
        <p:nvSpPr>
          <p:cNvPr id="10" name="右矢印 9"/>
          <p:cNvSpPr/>
          <p:nvPr/>
        </p:nvSpPr>
        <p:spPr>
          <a:xfrm rot="19206226">
            <a:off x="3190806" y="2217637"/>
            <a:ext cx="1607128" cy="452581"/>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rot="2393774" flipV="1">
            <a:off x="3172689" y="4158257"/>
            <a:ext cx="1607128" cy="452581"/>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6963504" y="1528619"/>
            <a:ext cx="1413878" cy="452581"/>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963504" y="4620984"/>
            <a:ext cx="1413878" cy="452581"/>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吹き出し 13"/>
          <p:cNvSpPr/>
          <p:nvPr/>
        </p:nvSpPr>
        <p:spPr>
          <a:xfrm>
            <a:off x="923132" y="512618"/>
            <a:ext cx="3000013" cy="1083455"/>
          </a:xfrm>
          <a:prstGeom prst="wedgeRectCallout">
            <a:avLst>
              <a:gd name="adj1" fmla="val 52830"/>
              <a:gd name="adj2" fmla="val 11530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分割時のランダム</a:t>
            </a:r>
            <a:endParaRPr kumimoji="1" lang="en-US" altLang="ja-JP" b="1" dirty="0" smtClean="0">
              <a:solidFill>
                <a:schemeClr val="tx1"/>
              </a:solidFill>
            </a:endParaRPr>
          </a:p>
          <a:p>
            <a:pPr algn="ctr"/>
            <a:r>
              <a:rPr lang="ja-JP" altLang="en-US" b="1" dirty="0">
                <a:solidFill>
                  <a:schemeClr val="tx1"/>
                </a:solidFill>
              </a:rPr>
              <a:t>サンプリング</a:t>
            </a:r>
            <a:r>
              <a:rPr lang="ja-JP" altLang="en-US" b="1" dirty="0" smtClean="0">
                <a:solidFill>
                  <a:schemeClr val="tx1"/>
                </a:solidFill>
              </a:rPr>
              <a:t>で、値が</a:t>
            </a:r>
            <a:r>
              <a:rPr lang="en-US" altLang="ja-JP" b="1" dirty="0" smtClean="0">
                <a:solidFill>
                  <a:schemeClr val="tx1"/>
                </a:solidFill>
              </a:rPr>
              <a:t>C</a:t>
            </a:r>
            <a:r>
              <a:rPr lang="ja-JP" altLang="en-US" b="1" dirty="0" smtClean="0">
                <a:solidFill>
                  <a:schemeClr val="tx1"/>
                </a:solidFill>
              </a:rPr>
              <a:t>の行が選ばれなかった</a:t>
            </a:r>
            <a:endParaRPr kumimoji="1" lang="en-US" altLang="ja-JP" b="1" dirty="0" smtClean="0">
              <a:solidFill>
                <a:schemeClr val="tx1"/>
              </a:solidFill>
            </a:endParaRPr>
          </a:p>
        </p:txBody>
      </p:sp>
      <p:sp>
        <p:nvSpPr>
          <p:cNvPr id="15" name="テキスト ボックス 14"/>
          <p:cNvSpPr txBox="1"/>
          <p:nvPr/>
        </p:nvSpPr>
        <p:spPr>
          <a:xfrm>
            <a:off x="6908800" y="1201760"/>
            <a:ext cx="1810327" cy="369332"/>
          </a:xfrm>
          <a:prstGeom prst="rect">
            <a:avLst/>
          </a:prstGeom>
          <a:noFill/>
        </p:spPr>
        <p:txBody>
          <a:bodyPr wrap="square" rtlCol="0">
            <a:spAutoFit/>
          </a:bodyPr>
          <a:lstStyle/>
          <a:p>
            <a:r>
              <a:rPr kumimoji="1" lang="ja-JP" altLang="en-US" b="1" dirty="0" smtClean="0"/>
              <a:t>ダミー変数化</a:t>
            </a:r>
            <a:endParaRPr kumimoji="1" lang="ja-JP" altLang="en-US" b="1" dirty="0"/>
          </a:p>
        </p:txBody>
      </p:sp>
      <p:sp>
        <p:nvSpPr>
          <p:cNvPr id="16" name="テキスト ボックス 15"/>
          <p:cNvSpPr txBox="1"/>
          <p:nvPr/>
        </p:nvSpPr>
        <p:spPr>
          <a:xfrm>
            <a:off x="6908799" y="4251652"/>
            <a:ext cx="1810327" cy="369332"/>
          </a:xfrm>
          <a:prstGeom prst="rect">
            <a:avLst/>
          </a:prstGeom>
          <a:noFill/>
        </p:spPr>
        <p:txBody>
          <a:bodyPr wrap="square" rtlCol="0">
            <a:spAutoFit/>
          </a:bodyPr>
          <a:lstStyle/>
          <a:p>
            <a:r>
              <a:rPr kumimoji="1" lang="ja-JP" altLang="en-US" b="1" dirty="0" smtClean="0"/>
              <a:t>ダミー変数化</a:t>
            </a:r>
            <a:endParaRPr kumimoji="1" lang="ja-JP" altLang="en-US" b="1" dirty="0"/>
          </a:p>
        </p:txBody>
      </p:sp>
      <p:sp>
        <p:nvSpPr>
          <p:cNvPr id="17" name="星 7 16"/>
          <p:cNvSpPr/>
          <p:nvPr/>
        </p:nvSpPr>
        <p:spPr>
          <a:xfrm>
            <a:off x="8137236" y="2452455"/>
            <a:ext cx="3048000" cy="1588654"/>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学習とテストで列が異なる！</a:t>
            </a:r>
            <a:endParaRPr kumimoji="1" lang="ja-JP" altLang="en-US" b="1" dirty="0"/>
          </a:p>
        </p:txBody>
      </p:sp>
      <p:sp>
        <p:nvSpPr>
          <p:cNvPr id="18" name="四角形吹き出し 17"/>
          <p:cNvSpPr/>
          <p:nvPr/>
        </p:nvSpPr>
        <p:spPr>
          <a:xfrm>
            <a:off x="4928501" y="2964751"/>
            <a:ext cx="3000013" cy="724806"/>
          </a:xfrm>
          <a:prstGeom prst="wedgeRectCallout">
            <a:avLst>
              <a:gd name="adj1" fmla="val -15893"/>
              <a:gd name="adj2" fmla="val -100118"/>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前処理⇒学習⇒評価</a:t>
            </a:r>
            <a:endParaRPr kumimoji="1" lang="en-US" altLang="ja-JP" b="1" smtClean="0">
              <a:solidFill>
                <a:schemeClr val="tx1"/>
              </a:solidFill>
            </a:endParaRPr>
          </a:p>
          <a:p>
            <a:pPr algn="ctr"/>
            <a:r>
              <a:rPr kumimoji="1" lang="ja-JP" altLang="en-US" b="1" smtClean="0">
                <a:solidFill>
                  <a:schemeClr val="tx1"/>
                </a:solidFill>
              </a:rPr>
              <a:t>の手順でデータ分析を行う</a:t>
            </a:r>
            <a:endParaRPr kumimoji="1" lang="en-US" altLang="ja-JP" b="1" dirty="0" smtClean="0">
              <a:solidFill>
                <a:schemeClr val="tx1"/>
              </a:solidFill>
            </a:endParaRPr>
          </a:p>
        </p:txBody>
      </p:sp>
      <p:sp>
        <p:nvSpPr>
          <p:cNvPr id="19" name="四角形吹き出し 18"/>
          <p:cNvSpPr/>
          <p:nvPr/>
        </p:nvSpPr>
        <p:spPr>
          <a:xfrm>
            <a:off x="5236176" y="6022976"/>
            <a:ext cx="3000013" cy="724806"/>
          </a:xfrm>
          <a:prstGeom prst="wedgeRectCallout">
            <a:avLst>
              <a:gd name="adj1" fmla="val -15893"/>
              <a:gd name="adj2" fmla="val -100118"/>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前処理を行い</a:t>
            </a:r>
            <a:endParaRPr kumimoji="1" lang="en-US" altLang="ja-JP" b="1" smtClean="0">
              <a:solidFill>
                <a:schemeClr val="tx1"/>
              </a:solidFill>
            </a:endParaRPr>
          </a:p>
          <a:p>
            <a:pPr algn="ctr"/>
            <a:r>
              <a:rPr kumimoji="1" lang="ja-JP" altLang="en-US" b="1" smtClean="0">
                <a:solidFill>
                  <a:schemeClr val="tx1"/>
                </a:solidFill>
              </a:rPr>
              <a:t>最終チェックを行う</a:t>
            </a:r>
            <a:endParaRPr kumimoji="1" lang="en-US" altLang="ja-JP" b="1" dirty="0" smtClean="0">
              <a:solidFill>
                <a:schemeClr val="tx1"/>
              </a:solidFill>
            </a:endParaRPr>
          </a:p>
        </p:txBody>
      </p:sp>
      <p:sp>
        <p:nvSpPr>
          <p:cNvPr id="20" name="楕円 19"/>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P291</a:t>
            </a:r>
            <a:endParaRPr kumimoji="1" lang="ja-JP" altLang="en-US" b="1" dirty="0"/>
          </a:p>
        </p:txBody>
      </p:sp>
    </p:spTree>
    <p:extLst>
      <p:ext uri="{BB962C8B-B14F-4D97-AF65-F5344CB8AC3E}">
        <p14:creationId xmlns:p14="http://schemas.microsoft.com/office/powerpoint/2010/main" val="2672116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1457036"/>
            <a:ext cx="7821433" cy="646331"/>
          </a:xfrm>
          <a:prstGeom prst="rect">
            <a:avLst/>
          </a:prstGeom>
          <a:solidFill>
            <a:schemeClr val="accent4">
              <a:lumMod val="20000"/>
              <a:lumOff val="80000"/>
            </a:schemeClr>
          </a:solidFill>
        </p:spPr>
        <p:txBody>
          <a:bodyPr wrap="square">
            <a:spAutoFit/>
          </a:bodyPr>
          <a:lstStyle/>
          <a:p>
            <a:r>
              <a:rPr lang="en-US" altLang="ja-JP" b="1" dirty="0" err="1">
                <a:solidFill>
                  <a:srgbClr val="000000"/>
                </a:solidFill>
                <a:latin typeface="Courier New" panose="02070309020205020404" pitchFamily="49" charset="0"/>
              </a:rPr>
              <a:t>train_val</a:t>
            </a:r>
            <a:r>
              <a:rPr lang="en-US" altLang="ja-JP" b="1" dirty="0">
                <a:solidFill>
                  <a:srgbClr val="000000"/>
                </a:solidFill>
                <a:latin typeface="Courier New" panose="02070309020205020404" pitchFamily="49" charset="0"/>
              </a:rPr>
              <a:t>, test = </a:t>
            </a:r>
            <a:r>
              <a:rPr lang="en-US" altLang="ja-JP" b="1" dirty="0" err="1">
                <a:solidFill>
                  <a:srgbClr val="000000"/>
                </a:solidFill>
                <a:latin typeface="Courier New" panose="02070309020205020404" pitchFamily="49" charset="0"/>
              </a:rPr>
              <a:t>train_test_split</a:t>
            </a:r>
            <a:r>
              <a:rPr lang="en-US" altLang="ja-JP" b="1" dirty="0">
                <a:solidFill>
                  <a:srgbClr val="000000"/>
                </a:solidFill>
                <a:latin typeface="Courier New" panose="02070309020205020404" pitchFamily="49" charset="0"/>
              </a:rPr>
              <a:t>(df2,test_size = </a:t>
            </a:r>
            <a:r>
              <a:rPr lang="en-US" altLang="ja-JP" b="1" dirty="0">
                <a:solidFill>
                  <a:srgbClr val="09885A"/>
                </a:solidFill>
                <a:latin typeface="Courier New" panose="02070309020205020404" pitchFamily="49" charset="0"/>
              </a:rPr>
              <a:t>0.2</a:t>
            </a:r>
            <a:r>
              <a:rPr lang="en-US" altLang="ja-JP" b="1" dirty="0">
                <a:solidFill>
                  <a:srgbClr val="000000"/>
                </a:solidFill>
                <a:latin typeface="Courier New" panose="02070309020205020404" pitchFamily="49" charset="0"/>
              </a:rPr>
              <a:t>,</a:t>
            </a:r>
          </a:p>
          <a:p>
            <a:r>
              <a:rPr lang="ja-JP" altLang="en-US" b="1" dirty="0" smtClean="0">
                <a:solidFill>
                  <a:srgbClr val="000000"/>
                </a:solidFill>
                <a:latin typeface="Courier New" panose="02070309020205020404" pitchFamily="49" charset="0"/>
              </a:rPr>
              <a:t>　　　</a:t>
            </a:r>
            <a:r>
              <a:rPr lang="ja-JP" altLang="en-US" b="1" smtClean="0">
                <a:solidFill>
                  <a:srgbClr val="000000"/>
                </a:solidFill>
                <a:latin typeface="Courier New" panose="02070309020205020404" pitchFamily="49" charset="0"/>
              </a:rPr>
              <a:t>　　　　　　　　　　　　　</a:t>
            </a:r>
            <a:r>
              <a:rPr lang="en-US" altLang="ja-JP" b="1" smtClean="0">
                <a:solidFill>
                  <a:srgbClr val="000000"/>
                </a:solidFill>
                <a:latin typeface="Courier New" panose="02070309020205020404" pitchFamily="49" charset="0"/>
              </a:rPr>
              <a:t>random_state</a:t>
            </a:r>
            <a:r>
              <a:rPr lang="en-US" altLang="ja-JP" b="1" dirty="0">
                <a:solidFill>
                  <a:srgbClr val="000000"/>
                </a:solidFill>
                <a:latin typeface="Courier New" panose="02070309020205020404" pitchFamily="49" charset="0"/>
              </a:rPr>
              <a:t> = </a:t>
            </a:r>
            <a:r>
              <a:rPr lang="en-US" altLang="ja-JP" b="1" dirty="0">
                <a:solidFill>
                  <a:srgbClr val="09885A"/>
                </a:solidFill>
                <a:latin typeface="Courier New" panose="02070309020205020404" pitchFamily="49" charset="0"/>
              </a:rPr>
              <a:t>0</a:t>
            </a:r>
            <a:r>
              <a:rPr lang="en-US" altLang="ja-JP" b="1" dirty="0">
                <a:solidFill>
                  <a:srgbClr val="000000"/>
                </a:solidFill>
                <a:latin typeface="Courier New" panose="02070309020205020404" pitchFamily="49" charset="0"/>
              </a:rPr>
              <a:t>)</a:t>
            </a:r>
            <a:endParaRPr lang="en-US" altLang="ja-JP" b="1" dirty="0">
              <a:solidFill>
                <a:srgbClr val="000000"/>
              </a:solidFill>
              <a:effectLst/>
              <a:latin typeface="Courier New" panose="02070309020205020404" pitchFamily="49" charset="0"/>
            </a:endParaRPr>
          </a:p>
        </p:txBody>
      </p:sp>
      <p:sp>
        <p:nvSpPr>
          <p:cNvPr id="3" name="正方形/長方形 2"/>
          <p:cNvSpPr/>
          <p:nvPr/>
        </p:nvSpPr>
        <p:spPr>
          <a:xfrm>
            <a:off x="622852" y="1087704"/>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8-5</a:t>
            </a:r>
            <a:r>
              <a:rPr lang="ja-JP" altLang="en-US" b="1" dirty="0" smtClean="0">
                <a:solidFill>
                  <a:srgbClr val="000000"/>
                </a:solidFill>
                <a:latin typeface="Courier New" panose="02070309020205020404" pitchFamily="49" charset="0"/>
              </a:rPr>
              <a:t> 訓練データ＆検証データとテストデータに分割する</a:t>
            </a:r>
            <a:endParaRPr lang="en-US" altLang="ja-JP" b="1" dirty="0">
              <a:solidFill>
                <a:srgbClr val="000000"/>
              </a:solidFill>
              <a:latin typeface="Courier New" panose="02070309020205020404" pitchFamily="49" charset="0"/>
            </a:endParaRPr>
          </a:p>
        </p:txBody>
      </p:sp>
      <p:sp>
        <p:nvSpPr>
          <p:cNvPr id="4" name="正方形/長方形 3"/>
          <p:cNvSpPr/>
          <p:nvPr/>
        </p:nvSpPr>
        <p:spPr>
          <a:xfrm>
            <a:off x="2104845" y="1478277"/>
            <a:ext cx="715994" cy="3019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吹き出し 8"/>
          <p:cNvSpPr/>
          <p:nvPr/>
        </p:nvSpPr>
        <p:spPr>
          <a:xfrm>
            <a:off x="1320832" y="2720979"/>
            <a:ext cx="3000013" cy="1083455"/>
          </a:xfrm>
          <a:prstGeom prst="wedgeRectCallout">
            <a:avLst>
              <a:gd name="adj1" fmla="val -12730"/>
              <a:gd name="adj2" fmla="val -13231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rPr>
              <a:t>test</a:t>
            </a:r>
            <a:r>
              <a:rPr kumimoji="1" lang="ja-JP" altLang="en-US" b="1" smtClean="0">
                <a:solidFill>
                  <a:schemeClr val="tx1"/>
                </a:solidFill>
              </a:rPr>
              <a:t>はモデル完成後の最終評価の使用するデータなので当分使用しない</a:t>
            </a:r>
            <a:endParaRPr kumimoji="1" lang="en-US" altLang="ja-JP" b="1" dirty="0" smtClean="0">
              <a:solidFill>
                <a:schemeClr val="tx1"/>
              </a:solidFill>
            </a:endParaRPr>
          </a:p>
        </p:txBody>
      </p:sp>
      <p:sp>
        <p:nvSpPr>
          <p:cNvPr id="13" name="楕円 12"/>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P292</a:t>
            </a:r>
            <a:endParaRPr kumimoji="1" lang="ja-JP" altLang="en-US" b="1" dirty="0"/>
          </a:p>
        </p:txBody>
      </p:sp>
    </p:spTree>
    <p:extLst>
      <p:ext uri="{BB962C8B-B14F-4D97-AF65-F5344CB8AC3E}">
        <p14:creationId xmlns:p14="http://schemas.microsoft.com/office/powerpoint/2010/main" val="40953767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15258E38DB6B2B448B0556B184EB0FD8" ma:contentTypeVersion="13" ma:contentTypeDescription="新しいドキュメントを作成します。" ma:contentTypeScope="" ma:versionID="0f568c54e0fdcae31e3f97a3d7bd0796">
  <xsd:schema xmlns:xsd="http://www.w3.org/2001/XMLSchema" xmlns:xs="http://www.w3.org/2001/XMLSchema" xmlns:p="http://schemas.microsoft.com/office/2006/metadata/properties" xmlns:ns2="af5512dc-8d60-427c-b6a9-7319ea80f64e" xmlns:ns3="2ed984bd-7eaf-47af-b4ad-07a71b97aa2f" targetNamespace="http://schemas.microsoft.com/office/2006/metadata/properties" ma:root="true" ma:fieldsID="c65a4cfe1ad45493c2217192c30ef6c7" ns2:_="" ns3:_="">
    <xsd:import namespace="af5512dc-8d60-427c-b6a9-7319ea80f64e"/>
    <xsd:import namespace="2ed984bd-7eaf-47af-b4ad-07a71b97aa2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5512dc-8d60-427c-b6a9-7319ea80f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画像タグ" ma:readOnly="false" ma:fieldId="{5cf76f15-5ced-4ddc-b409-7134ff3c332f}" ma:taxonomyMulti="true" ma:sspId="4ed1a849-52bb-4df0-8222-c53a84cd3b8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d984bd-7eaf-47af-b4ad-07a71b97aa2f"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TaxCatchAll" ma:index="20" nillable="true" ma:displayName="Taxonomy Catch All Column" ma:hidden="true" ma:list="{647e5470-fed1-4368-859b-c6151cd5318b}" ma:internalName="TaxCatchAll" ma:showField="CatchAllData" ma:web="2ed984bd-7eaf-47af-b4ad-07a71b97aa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ed984bd-7eaf-47af-b4ad-07a71b97aa2f" xsi:nil="true"/>
    <lcf76f155ced4ddcb4097134ff3c332f xmlns="af5512dc-8d60-427c-b6a9-7319ea80f64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EC37A58-DFB7-4392-9677-03CA44D17420}"/>
</file>

<file path=customXml/itemProps2.xml><?xml version="1.0" encoding="utf-8"?>
<ds:datastoreItem xmlns:ds="http://schemas.openxmlformats.org/officeDocument/2006/customXml" ds:itemID="{1B29EBA0-CB21-46B5-BF47-37078BABFABE}"/>
</file>

<file path=customXml/itemProps3.xml><?xml version="1.0" encoding="utf-8"?>
<ds:datastoreItem xmlns:ds="http://schemas.openxmlformats.org/officeDocument/2006/customXml" ds:itemID="{0B4286D4-40C5-48FD-A9E3-18EDFDEC3FA5}"/>
</file>

<file path=docProps/app.xml><?xml version="1.0" encoding="utf-8"?>
<Properties xmlns="http://schemas.openxmlformats.org/officeDocument/2006/extended-properties" xmlns:vt="http://schemas.openxmlformats.org/officeDocument/2006/docPropsVTypes">
  <TotalTime>2327</TotalTime>
  <Words>2897</Words>
  <Application>Microsoft Office PowerPoint</Application>
  <PresentationFormat>ワイド画面</PresentationFormat>
  <Paragraphs>780</Paragraphs>
  <Slides>51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51</vt:i4>
      </vt:variant>
    </vt:vector>
  </HeadingPairs>
  <TitlesOfParts>
    <vt:vector size="57" baseType="lpstr">
      <vt:lpstr>游ゴシック</vt:lpstr>
      <vt:lpstr>游ゴシック Light</vt:lpstr>
      <vt:lpstr>Arial</vt:lpstr>
      <vt:lpstr>Cambria Math</vt:lpstr>
      <vt:lpstr>Courier New</vt:lpstr>
      <vt:lpstr>Office テーマ</vt:lpstr>
      <vt:lpstr>機械学習 回帰２：住宅の平均価格の予測</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 回帰２：住宅の平均価格の予測</dc:title>
  <dc:creator>武田 陽一郎</dc:creator>
  <cp:lastModifiedBy>武田 陽一郎</cp:lastModifiedBy>
  <cp:revision>96</cp:revision>
  <dcterms:created xsi:type="dcterms:W3CDTF">2021-11-24T07:16:31Z</dcterms:created>
  <dcterms:modified xsi:type="dcterms:W3CDTF">2022-01-18T04:29:52Z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0x01010015258E38DB6B2B448B0556B184EB0FD8</vt:lpwstr>
  </property>
</Properties>
</file>