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5" r:id="rId11"/>
    <p:sldId id="265" r:id="rId12"/>
    <p:sldId id="266" r:id="rId13"/>
    <p:sldId id="286" r:id="rId14"/>
    <p:sldId id="268" r:id="rId15"/>
    <p:sldId id="269" r:id="rId16"/>
    <p:sldId id="270" r:id="rId17"/>
    <p:sldId id="271" r:id="rId18"/>
    <p:sldId id="272" r:id="rId19"/>
    <p:sldId id="273" r:id="rId20"/>
    <p:sldId id="275" r:id="rId21"/>
    <p:sldId id="276" r:id="rId22"/>
    <p:sldId id="277" r:id="rId23"/>
    <p:sldId id="287" r:id="rId24"/>
    <p:sldId id="288" r:id="rId25"/>
    <p:sldId id="278" r:id="rId26"/>
    <p:sldId id="289" r:id="rId27"/>
    <p:sldId id="290" r:id="rId28"/>
    <p:sldId id="291" r:id="rId29"/>
    <p:sldId id="292" r:id="rId30"/>
    <p:sldId id="293" r:id="rId31"/>
    <p:sldId id="294" r:id="rId32"/>
    <p:sldId id="279" r:id="rId33"/>
    <p:sldId id="295" r:id="rId34"/>
    <p:sldId id="296" r:id="rId35"/>
    <p:sldId id="297" r:id="rId36"/>
    <p:sldId id="280" r:id="rId37"/>
    <p:sldId id="281" r:id="rId38"/>
    <p:sldId id="282" r:id="rId39"/>
    <p:sldId id="283" r:id="rId40"/>
    <p:sldId id="284"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257305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351534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425402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290793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402480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2076748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176714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200371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113540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224794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35C8229-91AA-4126-A025-205B15A6D0B7}" type="datetimeFigureOut">
              <a:rPr kumimoji="1" lang="ja-JP" altLang="en-US" smtClean="0"/>
              <a:t>2022/2/9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409555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C8229-91AA-4126-A025-205B15A6D0B7}" type="datetimeFigureOut">
              <a:rPr kumimoji="1" lang="ja-JP" altLang="en-US" smtClean="0"/>
              <a:t>2022/2/9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3B8CA-13C7-44FB-915A-6746776C7635}" type="slidenum">
              <a:rPr kumimoji="1" lang="ja-JP" altLang="en-US" smtClean="0"/>
              <a:t>‹#›</a:t>
            </a:fld>
            <a:endParaRPr kumimoji="1" lang="ja-JP" altLang="en-US"/>
          </a:p>
        </p:txBody>
      </p:sp>
    </p:spTree>
    <p:extLst>
      <p:ext uri="{BB962C8B-B14F-4D97-AF65-F5344CB8AC3E}">
        <p14:creationId xmlns:p14="http://schemas.microsoft.com/office/powerpoint/2010/main" val="1284492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ctrTitle"/>
          </p:nvPr>
        </p:nvSpPr>
        <p:spPr>
          <a:xfrm>
            <a:off x="1524000" y="1122363"/>
            <a:ext cx="9144000" cy="2387600"/>
          </a:xfrm>
        </p:spPr>
        <p:txBody>
          <a:bodyPr>
            <a:normAutofit/>
          </a:bodyPr>
          <a:lstStyle/>
          <a:p>
            <a:r>
              <a:rPr kumimoji="1" lang="ja-JP" altLang="en-US" sz="4400" dirty="0" smtClean="0"/>
              <a:t>機械学習</a:t>
            </a:r>
            <a:r>
              <a:rPr kumimoji="1" lang="en-US" altLang="ja-JP" sz="4400" dirty="0" smtClean="0"/>
              <a:t/>
            </a:r>
            <a:br>
              <a:rPr kumimoji="1" lang="en-US" altLang="ja-JP" sz="4400" dirty="0" smtClean="0"/>
            </a:br>
            <a:r>
              <a:rPr kumimoji="1" lang="ja-JP" altLang="en-US" sz="4400" dirty="0" smtClean="0"/>
              <a:t>より実践的な前処理</a:t>
            </a:r>
            <a:endParaRPr kumimoji="1" lang="ja-JP" altLang="en-US" sz="4400" dirty="0"/>
          </a:p>
        </p:txBody>
      </p:sp>
      <p:sp>
        <p:nvSpPr>
          <p:cNvPr id="5" name="サブタイトル 2"/>
          <p:cNvSpPr>
            <a:spLocks noGrp="1"/>
          </p:cNvSpPr>
          <p:nvPr>
            <p:ph type="subTitle" idx="1"/>
          </p:nvPr>
        </p:nvSpPr>
        <p:spPr>
          <a:xfrm>
            <a:off x="1524000" y="3602038"/>
            <a:ext cx="9144000" cy="1655762"/>
          </a:xfrm>
        </p:spPr>
        <p:txBody>
          <a:bodyPr/>
          <a:lstStyle/>
          <a:p>
            <a:r>
              <a:rPr kumimoji="1" lang="en-US" altLang="ja-JP" dirty="0" smtClean="0"/>
              <a:t>Python</a:t>
            </a:r>
            <a:r>
              <a:rPr kumimoji="1" lang="ja-JP" altLang="en-US" dirty="0" smtClean="0"/>
              <a:t>による機械学習入門</a:t>
            </a:r>
            <a:endParaRPr kumimoji="1" lang="en-US" altLang="ja-JP" dirty="0" smtClean="0"/>
          </a:p>
          <a:p>
            <a:r>
              <a:rPr kumimoji="1" lang="ja-JP" altLang="en-US" dirty="0" smtClean="0"/>
              <a:t>第１０章</a:t>
            </a:r>
            <a:endParaRPr kumimoji="1" lang="ja-JP" altLang="en-US" dirty="0"/>
          </a:p>
        </p:txBody>
      </p:sp>
    </p:spTree>
    <p:extLst>
      <p:ext uri="{BB962C8B-B14F-4D97-AF65-F5344CB8AC3E}">
        <p14:creationId xmlns:p14="http://schemas.microsoft.com/office/powerpoint/2010/main" val="7840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73308" y="977482"/>
            <a:ext cx="7821433" cy="1477328"/>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nsolas" panose="020B0609020204030204" pitchFamily="49" charset="0"/>
              </a:rPr>
              <a:t># P354 JSON</a:t>
            </a:r>
            <a:endParaRPr lang="ja-JP" altLang="en-US" b="1" dirty="0">
              <a:solidFill>
                <a:srgbClr val="000000"/>
              </a:solidFill>
              <a:latin typeface="Consolas" panose="020B0609020204030204" pitchFamily="49" charset="0"/>
            </a:endParaRP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シンプルな１階層構成の</a:t>
            </a:r>
            <a:r>
              <a:rPr lang="en-US" altLang="ja-JP" b="1" dirty="0">
                <a:solidFill>
                  <a:srgbClr val="008000"/>
                </a:solidFill>
                <a:latin typeface="Consolas" panose="020B0609020204030204" pitchFamily="49" charset="0"/>
              </a:rPr>
              <a:t>JSON</a:t>
            </a:r>
            <a:r>
              <a:rPr lang="ja-JP" altLang="en-US" b="1" dirty="0">
                <a:solidFill>
                  <a:srgbClr val="008000"/>
                </a:solidFill>
                <a:latin typeface="Consolas" panose="020B0609020204030204" pitchFamily="49" charset="0"/>
              </a:rPr>
              <a:t>ファイル</a:t>
            </a:r>
            <a:endParaRPr lang="ja-JP" altLang="en-US" b="1" dirty="0">
              <a:solidFill>
                <a:srgbClr val="000000"/>
              </a:solidFill>
              <a:latin typeface="Consolas" panose="020B0609020204030204" pitchFamily="49" charset="0"/>
            </a:endParaRPr>
          </a:p>
          <a:p>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"A"</a:t>
            </a:r>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10</a:t>
            </a:r>
            <a:r>
              <a:rPr lang="en-US" altLang="ja-JP" b="1" dirty="0">
                <a:solidFill>
                  <a:srgbClr val="000000"/>
                </a:solidFill>
                <a:latin typeface="Consolas" panose="020B0609020204030204" pitchFamily="49" charset="0"/>
              </a:rPr>
              <a:t>, </a:t>
            </a:r>
            <a:r>
              <a:rPr lang="en-US" altLang="ja-JP" b="1" dirty="0">
                <a:solidFill>
                  <a:srgbClr val="A31515"/>
                </a:solidFill>
                <a:latin typeface="Consolas" panose="020B0609020204030204" pitchFamily="49" charset="0"/>
              </a:rPr>
              <a:t>"B"</a:t>
            </a:r>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30</a:t>
            </a:r>
            <a:r>
              <a:rPr lang="en-US" altLang="ja-JP" b="1" dirty="0">
                <a:solidFill>
                  <a:srgbClr val="000000"/>
                </a:solidFill>
                <a:latin typeface="Consolas" panose="020B0609020204030204" pitchFamily="49" charset="0"/>
              </a:rPr>
              <a:t>, </a:t>
            </a:r>
            <a:r>
              <a:rPr lang="en-US" altLang="ja-JP" b="1" dirty="0">
                <a:solidFill>
                  <a:srgbClr val="A31515"/>
                </a:solidFill>
                <a:latin typeface="Consolas" panose="020B0609020204030204" pitchFamily="49" charset="0"/>
              </a:rPr>
              <a:t>"C"</a:t>
            </a:r>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40</a:t>
            </a:r>
            <a:r>
              <a:rPr lang="en-US" altLang="ja-JP" b="1" dirty="0">
                <a:solidFill>
                  <a:srgbClr val="000000"/>
                </a:solidFill>
                <a:latin typeface="Consolas" panose="020B0609020204030204" pitchFamily="49" charset="0"/>
              </a:rPr>
              <a:t>}</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バリューがリストの</a:t>
            </a:r>
            <a:r>
              <a:rPr lang="en-US" altLang="ja-JP" b="1" dirty="0">
                <a:solidFill>
                  <a:srgbClr val="008000"/>
                </a:solidFill>
                <a:latin typeface="Consolas" panose="020B0609020204030204" pitchFamily="49" charset="0"/>
              </a:rPr>
              <a:t>JSON</a:t>
            </a:r>
            <a:r>
              <a:rPr lang="ja-JP" altLang="en-US" b="1" dirty="0">
                <a:solidFill>
                  <a:srgbClr val="008000"/>
                </a:solidFill>
                <a:latin typeface="Consolas" panose="020B0609020204030204" pitchFamily="49" charset="0"/>
              </a:rPr>
              <a:t>ファイル</a:t>
            </a:r>
            <a:endParaRPr lang="ja-JP" altLang="en-US" b="1" dirty="0">
              <a:solidFill>
                <a:srgbClr val="000000"/>
              </a:solidFill>
              <a:latin typeface="Consolas" panose="020B0609020204030204" pitchFamily="49" charset="0"/>
            </a:endParaRPr>
          </a:p>
          <a:p>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"A"</a:t>
            </a:r>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0</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1</a:t>
            </a:r>
            <a:r>
              <a:rPr lang="en-US" altLang="ja-JP" b="1" dirty="0">
                <a:solidFill>
                  <a:srgbClr val="000000"/>
                </a:solidFill>
                <a:latin typeface="Consolas" panose="020B0609020204030204" pitchFamily="49" charset="0"/>
              </a:rPr>
              <a:t>], </a:t>
            </a:r>
            <a:r>
              <a:rPr lang="en-US" altLang="ja-JP" b="1" dirty="0">
                <a:solidFill>
                  <a:srgbClr val="A31515"/>
                </a:solidFill>
                <a:latin typeface="Consolas" panose="020B0609020204030204" pitchFamily="49" charset="0"/>
              </a:rPr>
              <a:t>"B"</a:t>
            </a:r>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1</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2</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3</a:t>
            </a:r>
            <a:r>
              <a:rPr lang="en-US" altLang="ja-JP" b="1" dirty="0">
                <a:solidFill>
                  <a:srgbClr val="000000"/>
                </a:solidFill>
                <a:latin typeface="Consolas" panose="020B0609020204030204" pitchFamily="49" charset="0"/>
              </a:rPr>
              <a:t>], </a:t>
            </a:r>
            <a:r>
              <a:rPr lang="en-US" altLang="ja-JP" b="1" dirty="0">
                <a:solidFill>
                  <a:srgbClr val="A31515"/>
                </a:solidFill>
                <a:latin typeface="Consolas" panose="020B0609020204030204" pitchFamily="49" charset="0"/>
              </a:rPr>
              <a:t>"C"</a:t>
            </a:r>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4</a:t>
            </a:r>
            <a:r>
              <a:rPr lang="en-US" altLang="ja-JP" b="1" dirty="0" smtClean="0">
                <a:solidFill>
                  <a:srgbClr val="000000"/>
                </a:solidFill>
                <a:latin typeface="Consolas" panose="020B0609020204030204" pitchFamily="49" charset="0"/>
              </a:rPr>
              <a:t>}</a:t>
            </a:r>
            <a:endParaRPr lang="en-US" altLang="ja-JP" b="1" dirty="0">
              <a:solidFill>
                <a:srgbClr val="000000"/>
              </a:solidFill>
              <a:latin typeface="Consolas" panose="020B0609020204030204" pitchFamily="49" charset="0"/>
            </a:endParaRPr>
          </a:p>
        </p:txBody>
      </p:sp>
      <p:sp>
        <p:nvSpPr>
          <p:cNvPr id="3" name="正方形/長方形 2"/>
          <p:cNvSpPr/>
          <p:nvPr/>
        </p:nvSpPr>
        <p:spPr>
          <a:xfrm>
            <a:off x="373308" y="608150"/>
            <a:ext cx="7821433"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１</a:t>
            </a:r>
            <a:r>
              <a:rPr lang="ja-JP" altLang="en-US" b="1" dirty="0" smtClean="0">
                <a:solidFill>
                  <a:srgbClr val="000000"/>
                </a:solidFill>
                <a:latin typeface="Courier New" panose="02070309020205020404" pitchFamily="49" charset="0"/>
              </a:rPr>
              <a:t>階層構造の</a:t>
            </a:r>
            <a:r>
              <a:rPr lang="en-US" altLang="ja-JP" b="1" dirty="0" smtClean="0">
                <a:solidFill>
                  <a:srgbClr val="000000"/>
                </a:solidFill>
                <a:latin typeface="Courier New" panose="02070309020205020404" pitchFamily="49" charset="0"/>
              </a:rPr>
              <a:t>JSON</a:t>
            </a:r>
            <a:r>
              <a:rPr lang="ja-JP" altLang="en-US" b="1" dirty="0" smtClean="0">
                <a:solidFill>
                  <a:srgbClr val="000000"/>
                </a:solidFill>
                <a:latin typeface="Courier New" panose="02070309020205020404" pitchFamily="49" charset="0"/>
              </a:rPr>
              <a:t>ファイル</a:t>
            </a:r>
            <a:endParaRPr lang="en-US" altLang="ja-JP" b="1" dirty="0">
              <a:solidFill>
                <a:srgbClr val="000000"/>
              </a:solidFill>
              <a:latin typeface="Courier New" panose="02070309020205020404" pitchFamily="49" charset="0"/>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P354</a:t>
            </a:r>
            <a:endParaRPr kumimoji="1" lang="ja-JP" altLang="en-US" b="1" dirty="0"/>
          </a:p>
        </p:txBody>
      </p:sp>
      <p:sp>
        <p:nvSpPr>
          <p:cNvPr id="5" name="正方形/長方形 4"/>
          <p:cNvSpPr/>
          <p:nvPr/>
        </p:nvSpPr>
        <p:spPr>
          <a:xfrm>
            <a:off x="373308" y="4755680"/>
            <a:ext cx="7821433" cy="369332"/>
          </a:xfrm>
          <a:prstGeom prst="rect">
            <a:avLst/>
          </a:prstGeom>
          <a:solidFill>
            <a:schemeClr val="accent4">
              <a:lumMod val="20000"/>
              <a:lumOff val="80000"/>
            </a:schemeClr>
          </a:solidFill>
        </p:spPr>
        <p:txBody>
          <a:bodyPr wrap="square">
            <a:spAutoFit/>
          </a:bodyPr>
          <a:lstStyle/>
          <a:p>
            <a:r>
              <a:rPr lang="pt-BR" altLang="ja-JP" b="1">
                <a:solidFill>
                  <a:srgbClr val="000000"/>
                </a:solidFill>
                <a:latin typeface="Consolas" panose="020B0609020204030204" pitchFamily="49" charset="0"/>
              </a:rPr>
              <a:t>[{</a:t>
            </a:r>
            <a:r>
              <a:rPr lang="pt-BR" altLang="ja-JP" b="1">
                <a:solidFill>
                  <a:srgbClr val="0451A5"/>
                </a:solidFill>
                <a:latin typeface="Consolas" panose="020B0609020204030204" pitchFamily="49" charset="0"/>
              </a:rPr>
              <a:t>"a"</a:t>
            </a:r>
            <a:r>
              <a:rPr lang="pt-BR" altLang="ja-JP" b="1">
                <a:solidFill>
                  <a:srgbClr val="000000"/>
                </a:solidFill>
                <a:latin typeface="Consolas" panose="020B0609020204030204" pitchFamily="49" charset="0"/>
              </a:rPr>
              <a:t>:</a:t>
            </a:r>
            <a:r>
              <a:rPr lang="pt-BR" altLang="ja-JP" b="1">
                <a:solidFill>
                  <a:srgbClr val="098658"/>
                </a:solidFill>
                <a:latin typeface="Consolas" panose="020B0609020204030204" pitchFamily="49" charset="0"/>
              </a:rPr>
              <a:t>10</a:t>
            </a:r>
            <a:r>
              <a:rPr lang="pt-BR" altLang="ja-JP" b="1">
                <a:solidFill>
                  <a:srgbClr val="000000"/>
                </a:solidFill>
                <a:latin typeface="Consolas" panose="020B0609020204030204" pitchFamily="49" charset="0"/>
              </a:rPr>
              <a:t>,</a:t>
            </a:r>
            <a:r>
              <a:rPr lang="pt-BR" altLang="ja-JP" b="1">
                <a:solidFill>
                  <a:srgbClr val="0451A5"/>
                </a:solidFill>
                <a:latin typeface="Consolas" panose="020B0609020204030204" pitchFamily="49" charset="0"/>
              </a:rPr>
              <a:t>"b"</a:t>
            </a:r>
            <a:r>
              <a:rPr lang="pt-BR" altLang="ja-JP" b="1">
                <a:solidFill>
                  <a:srgbClr val="000000"/>
                </a:solidFill>
                <a:latin typeface="Consolas" panose="020B0609020204030204" pitchFamily="49" charset="0"/>
              </a:rPr>
              <a:t>:</a:t>
            </a:r>
            <a:r>
              <a:rPr lang="pt-BR" altLang="ja-JP" b="1">
                <a:solidFill>
                  <a:srgbClr val="098658"/>
                </a:solidFill>
                <a:latin typeface="Consolas" panose="020B0609020204030204" pitchFamily="49" charset="0"/>
              </a:rPr>
              <a:t>20</a:t>
            </a:r>
            <a:r>
              <a:rPr lang="pt-BR" altLang="ja-JP" b="1">
                <a:solidFill>
                  <a:srgbClr val="000000"/>
                </a:solidFill>
                <a:latin typeface="Consolas" panose="020B0609020204030204" pitchFamily="49" charset="0"/>
              </a:rPr>
              <a:t>}, {</a:t>
            </a:r>
            <a:r>
              <a:rPr lang="pt-BR" altLang="ja-JP" b="1">
                <a:solidFill>
                  <a:srgbClr val="0451A5"/>
                </a:solidFill>
                <a:latin typeface="Consolas" panose="020B0609020204030204" pitchFamily="49" charset="0"/>
              </a:rPr>
              <a:t>"a"</a:t>
            </a:r>
            <a:r>
              <a:rPr lang="pt-BR" altLang="ja-JP" b="1">
                <a:solidFill>
                  <a:srgbClr val="000000"/>
                </a:solidFill>
                <a:latin typeface="Consolas" panose="020B0609020204030204" pitchFamily="49" charset="0"/>
              </a:rPr>
              <a:t>:</a:t>
            </a:r>
            <a:r>
              <a:rPr lang="pt-BR" altLang="ja-JP" b="1">
                <a:solidFill>
                  <a:srgbClr val="098658"/>
                </a:solidFill>
                <a:latin typeface="Consolas" panose="020B0609020204030204" pitchFamily="49" charset="0"/>
              </a:rPr>
              <a:t>30</a:t>
            </a:r>
            <a:r>
              <a:rPr lang="pt-BR" altLang="ja-JP" b="1">
                <a:solidFill>
                  <a:srgbClr val="000000"/>
                </a:solidFill>
                <a:latin typeface="Consolas" panose="020B0609020204030204" pitchFamily="49" charset="0"/>
              </a:rPr>
              <a:t>,</a:t>
            </a:r>
            <a:r>
              <a:rPr lang="pt-BR" altLang="ja-JP" b="1">
                <a:solidFill>
                  <a:srgbClr val="0451A5"/>
                </a:solidFill>
                <a:latin typeface="Consolas" panose="020B0609020204030204" pitchFamily="49" charset="0"/>
              </a:rPr>
              <a:t>"b"</a:t>
            </a:r>
            <a:r>
              <a:rPr lang="pt-BR" altLang="ja-JP" b="1">
                <a:solidFill>
                  <a:srgbClr val="000000"/>
                </a:solidFill>
                <a:latin typeface="Consolas" panose="020B0609020204030204" pitchFamily="49" charset="0"/>
              </a:rPr>
              <a:t>:</a:t>
            </a:r>
            <a:r>
              <a:rPr lang="pt-BR" altLang="ja-JP" b="1">
                <a:solidFill>
                  <a:srgbClr val="098658"/>
                </a:solidFill>
                <a:latin typeface="Consolas" panose="020B0609020204030204" pitchFamily="49" charset="0"/>
              </a:rPr>
              <a:t>40</a:t>
            </a:r>
            <a:r>
              <a:rPr lang="pt-BR" altLang="ja-JP" b="1">
                <a:solidFill>
                  <a:srgbClr val="000000"/>
                </a:solidFill>
                <a:latin typeface="Consolas" panose="020B0609020204030204" pitchFamily="49" charset="0"/>
              </a:rPr>
              <a:t>,</a:t>
            </a:r>
            <a:r>
              <a:rPr lang="pt-BR" altLang="ja-JP" b="1">
                <a:solidFill>
                  <a:srgbClr val="0451A5"/>
                </a:solidFill>
                <a:latin typeface="Consolas" panose="020B0609020204030204" pitchFamily="49" charset="0"/>
              </a:rPr>
              <a:t>"c"</a:t>
            </a:r>
            <a:r>
              <a:rPr lang="pt-BR" altLang="ja-JP" b="1">
                <a:solidFill>
                  <a:srgbClr val="000000"/>
                </a:solidFill>
                <a:latin typeface="Consolas" panose="020B0609020204030204" pitchFamily="49" charset="0"/>
              </a:rPr>
              <a:t>:</a:t>
            </a:r>
            <a:r>
              <a:rPr lang="pt-BR" altLang="ja-JP" b="1">
                <a:solidFill>
                  <a:srgbClr val="098658"/>
                </a:solidFill>
                <a:latin typeface="Consolas" panose="020B0609020204030204" pitchFamily="49" charset="0"/>
              </a:rPr>
              <a:t>40</a:t>
            </a:r>
            <a:r>
              <a:rPr lang="pt-BR" altLang="ja-JP" b="1">
                <a:solidFill>
                  <a:srgbClr val="000000"/>
                </a:solidFill>
                <a:latin typeface="Consolas" panose="020B0609020204030204" pitchFamily="49" charset="0"/>
              </a:rPr>
              <a:t>}]</a:t>
            </a:r>
            <a:endParaRPr lang="pt-BR" altLang="ja-JP" b="1">
              <a:solidFill>
                <a:srgbClr val="000000"/>
              </a:solidFill>
              <a:effectLst/>
              <a:latin typeface="Consolas" panose="020B0609020204030204" pitchFamily="49" charset="0"/>
            </a:endParaRPr>
          </a:p>
        </p:txBody>
      </p:sp>
      <p:sp>
        <p:nvSpPr>
          <p:cNvPr id="6" name="正方形/長方形 5"/>
          <p:cNvSpPr/>
          <p:nvPr/>
        </p:nvSpPr>
        <p:spPr>
          <a:xfrm>
            <a:off x="373308" y="4386348"/>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ディクショナリの２階層構造で表データを表現</a:t>
            </a:r>
            <a:endParaRPr lang="en-US" altLang="ja-JP" b="1" dirty="0">
              <a:solidFill>
                <a:srgbClr val="000000"/>
              </a:solidFill>
              <a:latin typeface="Courier New" panose="02070309020205020404" pitchFamily="49" charset="0"/>
            </a:endParaRPr>
          </a:p>
        </p:txBody>
      </p:sp>
      <p:sp>
        <p:nvSpPr>
          <p:cNvPr id="7" name="テキスト ボックス 6"/>
          <p:cNvSpPr txBox="1"/>
          <p:nvPr/>
        </p:nvSpPr>
        <p:spPr>
          <a:xfrm>
            <a:off x="373308" y="3906475"/>
            <a:ext cx="4357718" cy="369332"/>
          </a:xfrm>
          <a:prstGeom prst="rect">
            <a:avLst/>
          </a:prstGeom>
          <a:solidFill>
            <a:schemeClr val="accent4">
              <a:lumMod val="60000"/>
              <a:lumOff val="40000"/>
            </a:schemeClr>
          </a:solidFill>
        </p:spPr>
        <p:txBody>
          <a:bodyPr wrap="square" rtlCol="0">
            <a:spAutoFit/>
          </a:bodyPr>
          <a:lstStyle/>
          <a:p>
            <a:r>
              <a:rPr lang="en-US" altLang="ja-JP" b="1" dirty="0" smtClean="0"/>
              <a:t>JSON</a:t>
            </a:r>
            <a:r>
              <a:rPr lang="ja-JP" altLang="en-US" b="1" dirty="0" smtClean="0"/>
              <a:t>ファイル </a:t>
            </a:r>
            <a:r>
              <a:rPr lang="en-US" altLang="ja-JP" b="1" dirty="0" err="1" smtClean="0"/>
              <a:t>sample_data.json</a:t>
            </a:r>
            <a:endParaRPr kumimoji="1" lang="ja-JP" altLang="en-US" b="1" dirty="0"/>
          </a:p>
        </p:txBody>
      </p:sp>
      <p:sp>
        <p:nvSpPr>
          <p:cNvPr id="8" name="正方形/長方形 7"/>
          <p:cNvSpPr/>
          <p:nvPr/>
        </p:nvSpPr>
        <p:spPr>
          <a:xfrm>
            <a:off x="612251" y="4789970"/>
            <a:ext cx="1868556" cy="33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2719750" y="4789970"/>
            <a:ext cx="2742796" cy="33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吹き出し 9"/>
          <p:cNvSpPr/>
          <p:nvPr/>
        </p:nvSpPr>
        <p:spPr>
          <a:xfrm>
            <a:off x="1159465" y="5764151"/>
            <a:ext cx="1560285" cy="895636"/>
          </a:xfrm>
          <a:prstGeom prst="wedgeRectCallout">
            <a:avLst>
              <a:gd name="adj1" fmla="val -2419"/>
              <a:gd name="adj2" fmla="val -118986"/>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０行目</a:t>
            </a:r>
            <a:endParaRPr lang="en-US" altLang="ja-JP" b="1" dirty="0" smtClean="0">
              <a:solidFill>
                <a:schemeClr val="tx1"/>
              </a:solidFill>
            </a:endParaRPr>
          </a:p>
          <a:p>
            <a:pPr algn="ctr"/>
            <a:r>
              <a:rPr lang="ja-JP" altLang="en-US" b="1" dirty="0" smtClean="0">
                <a:solidFill>
                  <a:schemeClr val="tx1"/>
                </a:solidFill>
              </a:rPr>
              <a:t>のデータ</a:t>
            </a:r>
            <a:endParaRPr lang="en-US" altLang="ja-JP" b="1" dirty="0" smtClean="0">
              <a:solidFill>
                <a:schemeClr val="tx1"/>
              </a:solidFill>
            </a:endParaRPr>
          </a:p>
        </p:txBody>
      </p:sp>
      <p:sp>
        <p:nvSpPr>
          <p:cNvPr id="11" name="四角形吹き出し 10"/>
          <p:cNvSpPr/>
          <p:nvPr/>
        </p:nvSpPr>
        <p:spPr>
          <a:xfrm>
            <a:off x="3170741" y="5764151"/>
            <a:ext cx="1560285" cy="895636"/>
          </a:xfrm>
          <a:prstGeom prst="wedgeRectCallout">
            <a:avLst>
              <a:gd name="adj1" fmla="val -2419"/>
              <a:gd name="adj2" fmla="val -118986"/>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１</a:t>
            </a:r>
            <a:r>
              <a:rPr lang="ja-JP" altLang="en-US" b="1" dirty="0" smtClean="0">
                <a:solidFill>
                  <a:schemeClr val="tx1"/>
                </a:solidFill>
              </a:rPr>
              <a:t>行目</a:t>
            </a:r>
            <a:endParaRPr lang="en-US" altLang="ja-JP" b="1" dirty="0" smtClean="0">
              <a:solidFill>
                <a:schemeClr val="tx1"/>
              </a:solidFill>
            </a:endParaRPr>
          </a:p>
          <a:p>
            <a:pPr algn="ctr"/>
            <a:r>
              <a:rPr lang="ja-JP" altLang="en-US" b="1" dirty="0" smtClean="0">
                <a:solidFill>
                  <a:schemeClr val="tx1"/>
                </a:solidFill>
              </a:rPr>
              <a:t>のデータ</a:t>
            </a:r>
            <a:endParaRPr lang="en-US" altLang="ja-JP" b="1" dirty="0" smtClean="0">
              <a:solidFill>
                <a:schemeClr val="tx1"/>
              </a:solidFill>
            </a:endParaRPr>
          </a:p>
        </p:txBody>
      </p:sp>
      <p:sp>
        <p:nvSpPr>
          <p:cNvPr id="12" name="フローチャート: 他ページ結合子 11"/>
          <p:cNvSpPr/>
          <p:nvPr/>
        </p:nvSpPr>
        <p:spPr>
          <a:xfrm>
            <a:off x="373307" y="2695613"/>
            <a:ext cx="7821433" cy="970059"/>
          </a:xfrm>
          <a:prstGeom prst="flowChartOffpage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JSON</a:t>
            </a:r>
            <a:r>
              <a:rPr kumimoji="1" lang="ja-JP" altLang="en-US" b="1" dirty="0" smtClean="0">
                <a:solidFill>
                  <a:schemeClr val="tx1"/>
                </a:solidFill>
              </a:rPr>
              <a:t>ファイルを駆使することで、</a:t>
            </a:r>
            <a:endParaRPr kumimoji="1" lang="en-US" altLang="ja-JP" b="1" dirty="0" smtClean="0">
              <a:solidFill>
                <a:schemeClr val="tx1"/>
              </a:solidFill>
            </a:endParaRPr>
          </a:p>
          <a:p>
            <a:pPr algn="ctr"/>
            <a:r>
              <a:rPr kumimoji="1" lang="ja-JP" altLang="en-US" b="1" dirty="0" smtClean="0">
                <a:solidFill>
                  <a:schemeClr val="tx1"/>
                </a:solidFill>
              </a:rPr>
              <a:t>柔軟にデータ管理の構造を決めることができる</a:t>
            </a:r>
            <a:endParaRPr kumimoji="1" lang="ja-JP" altLang="en-US" b="1" dirty="0">
              <a:solidFill>
                <a:schemeClr val="tx1"/>
              </a:solidFill>
            </a:endParaRPr>
          </a:p>
        </p:txBody>
      </p:sp>
      <p:sp>
        <p:nvSpPr>
          <p:cNvPr id="13" name="楕円 12"/>
          <p:cNvSpPr/>
          <p:nvPr/>
        </p:nvSpPr>
        <p:spPr>
          <a:xfrm>
            <a:off x="4284023" y="139528"/>
            <a:ext cx="3758960" cy="61225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 </a:t>
            </a:r>
            <a:r>
              <a:rPr kumimoji="1" lang="en-US" altLang="ja-JP" b="1" dirty="0" smtClean="0"/>
              <a:t>JSON</a:t>
            </a:r>
            <a:r>
              <a:rPr kumimoji="1" lang="ja-JP" altLang="en-US" b="1" dirty="0" smtClean="0"/>
              <a:t>ファイルとは</a:t>
            </a:r>
            <a:endParaRPr kumimoji="1" lang="ja-JP" altLang="en-US" b="1" dirty="0"/>
          </a:p>
        </p:txBody>
      </p:sp>
    </p:spTree>
    <p:extLst>
      <p:ext uri="{BB962C8B-B14F-4D97-AF65-F5344CB8AC3E}">
        <p14:creationId xmlns:p14="http://schemas.microsoft.com/office/powerpoint/2010/main" val="97923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73308" y="3432863"/>
            <a:ext cx="11040155" cy="1735827"/>
          </a:xfrm>
          <a:prstGeom prst="rect">
            <a:avLst/>
          </a:prstGeom>
        </p:spPr>
      </p:pic>
      <p:sp>
        <p:nvSpPr>
          <p:cNvPr id="3" name="楕円 2"/>
          <p:cNvSpPr/>
          <p:nvPr/>
        </p:nvSpPr>
        <p:spPr>
          <a:xfrm>
            <a:off x="252711" y="155431"/>
            <a:ext cx="3758960" cy="61225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 </a:t>
            </a:r>
            <a:r>
              <a:rPr kumimoji="1" lang="en-US" altLang="ja-JP" b="1" dirty="0" smtClean="0"/>
              <a:t>JSON</a:t>
            </a:r>
            <a:r>
              <a:rPr kumimoji="1" lang="ja-JP" altLang="en-US" b="1" dirty="0" smtClean="0"/>
              <a:t>ファイルの</a:t>
            </a:r>
            <a:endParaRPr kumimoji="1" lang="en-US" altLang="ja-JP" b="1" dirty="0" smtClean="0"/>
          </a:p>
          <a:p>
            <a:pPr algn="ctr"/>
            <a:r>
              <a:rPr lang="ja-JP" altLang="en-US" b="1" dirty="0"/>
              <a:t>読み込み</a:t>
            </a:r>
            <a:endParaRPr kumimoji="1" lang="ja-JP" altLang="en-US" b="1" dirty="0"/>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P355</a:t>
            </a:r>
            <a:endParaRPr kumimoji="1" lang="ja-JP" altLang="en-US" b="1" dirty="0"/>
          </a:p>
        </p:txBody>
      </p:sp>
      <p:sp>
        <p:nvSpPr>
          <p:cNvPr id="5" name="正方形/長方形 4"/>
          <p:cNvSpPr/>
          <p:nvPr/>
        </p:nvSpPr>
        <p:spPr>
          <a:xfrm>
            <a:off x="373308" y="1383003"/>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p355 code10-5</a:t>
            </a:r>
            <a:endParaRPr lang="en-US" altLang="ja-JP"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JSON</a:t>
            </a:r>
            <a:r>
              <a:rPr lang="ja-JP" altLang="en-US" b="1">
                <a:solidFill>
                  <a:srgbClr val="008000"/>
                </a:solidFill>
                <a:latin typeface="Consolas" panose="020B0609020204030204" pitchFamily="49" charset="0"/>
              </a:rPr>
              <a:t>ファイル </a:t>
            </a:r>
            <a:r>
              <a:rPr lang="en-US" altLang="ja-JP" b="1">
                <a:solidFill>
                  <a:srgbClr val="008000"/>
                </a:solidFill>
                <a:latin typeface="Consolas" panose="020B0609020204030204" pitchFamily="49" charset="0"/>
              </a:rPr>
              <a:t>temp.json </a:t>
            </a:r>
            <a:r>
              <a:rPr lang="ja-JP" altLang="en-US" b="1">
                <a:solidFill>
                  <a:srgbClr val="008000"/>
                </a:solidFill>
                <a:latin typeface="Consolas" panose="020B0609020204030204" pitchFamily="49" charset="0"/>
              </a:rPr>
              <a:t>を読み込む</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temp</a:t>
            </a:r>
            <a:r>
              <a:rPr lang="en-US" altLang="ja-JP" b="1">
                <a:solidFill>
                  <a:srgbClr val="000000"/>
                </a:solidFill>
                <a:latin typeface="Consolas" panose="020B0609020204030204" pitchFamily="49" charset="0"/>
              </a:rPr>
              <a:t>= </a:t>
            </a:r>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read_json</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"temp.json"</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先頭２行を表示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temp</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head</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2</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6" name="正方形/長方形 5"/>
          <p:cNvSpPr/>
          <p:nvPr/>
        </p:nvSpPr>
        <p:spPr>
          <a:xfrm>
            <a:off x="373308" y="1013671"/>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コード１０－５　</a:t>
            </a:r>
            <a:r>
              <a:rPr lang="en-US" altLang="ja-JP" b="1" dirty="0" smtClean="0">
                <a:solidFill>
                  <a:srgbClr val="000000"/>
                </a:solidFill>
                <a:latin typeface="Courier New" panose="02070309020205020404" pitchFamily="49" charset="0"/>
              </a:rPr>
              <a:t>JSON</a:t>
            </a:r>
            <a:r>
              <a:rPr lang="ja-JP" altLang="en-US" b="1" dirty="0" smtClean="0">
                <a:solidFill>
                  <a:srgbClr val="000000"/>
                </a:solidFill>
                <a:latin typeface="Courier New" panose="02070309020205020404" pitchFamily="49" charset="0"/>
              </a:rPr>
              <a:t>ファイルの読み込む</a:t>
            </a:r>
            <a:endParaRPr lang="en-US" altLang="ja-JP" b="1" dirty="0">
              <a:solidFill>
                <a:srgbClr val="000000"/>
              </a:solidFill>
              <a:latin typeface="Courier New" panose="02070309020205020404" pitchFamily="49" charset="0"/>
            </a:endParaRPr>
          </a:p>
        </p:txBody>
      </p:sp>
      <p:sp>
        <p:nvSpPr>
          <p:cNvPr id="7" name="正方形/長方形 6"/>
          <p:cNvSpPr/>
          <p:nvPr/>
        </p:nvSpPr>
        <p:spPr>
          <a:xfrm>
            <a:off x="373308" y="302646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フローチャート: 他ページ結合子 7"/>
          <p:cNvSpPr/>
          <p:nvPr/>
        </p:nvSpPr>
        <p:spPr>
          <a:xfrm>
            <a:off x="508480" y="5271835"/>
            <a:ext cx="7228140" cy="1256186"/>
          </a:xfrm>
          <a:prstGeom prst="flowChartOffpage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read_json</a:t>
            </a:r>
            <a:r>
              <a:rPr kumimoji="1" lang="en-US" altLang="ja-JP" b="1" dirty="0" smtClean="0">
                <a:solidFill>
                  <a:schemeClr val="tx1"/>
                </a:solidFill>
              </a:rPr>
              <a:t> </a:t>
            </a:r>
            <a:r>
              <a:rPr kumimoji="1" lang="ja-JP" altLang="en-US" b="1" dirty="0" smtClean="0">
                <a:solidFill>
                  <a:schemeClr val="tx1"/>
                </a:solidFill>
              </a:rPr>
              <a:t>関数の仕様により</a:t>
            </a:r>
            <a:endParaRPr kumimoji="1" lang="en-US" altLang="ja-JP" b="1" dirty="0" smtClean="0">
              <a:solidFill>
                <a:schemeClr val="tx1"/>
              </a:solidFill>
            </a:endParaRPr>
          </a:p>
          <a:p>
            <a:pPr algn="ctr"/>
            <a:r>
              <a:rPr lang="ja-JP" altLang="en-US" b="1" dirty="0">
                <a:solidFill>
                  <a:schemeClr val="tx1"/>
                </a:solidFill>
              </a:rPr>
              <a:t>キーで</a:t>
            </a:r>
            <a:r>
              <a:rPr lang="ja-JP" altLang="en-US" b="1" dirty="0" smtClean="0">
                <a:solidFill>
                  <a:schemeClr val="tx1"/>
                </a:solidFill>
              </a:rPr>
              <a:t>ある「０」や「１」はデータフレームの列として認識され、</a:t>
            </a:r>
            <a:endParaRPr lang="en-US" altLang="ja-JP" b="1" dirty="0" smtClean="0">
              <a:solidFill>
                <a:schemeClr val="tx1"/>
              </a:solidFill>
            </a:endParaRPr>
          </a:p>
          <a:p>
            <a:pPr algn="ctr"/>
            <a:r>
              <a:rPr kumimoji="1" lang="ja-JP" altLang="en-US" b="1" dirty="0">
                <a:solidFill>
                  <a:schemeClr val="tx1"/>
                </a:solidFill>
              </a:rPr>
              <a:t>行と列</a:t>
            </a:r>
            <a:r>
              <a:rPr kumimoji="1" lang="ja-JP" altLang="en-US" b="1" dirty="0" smtClean="0">
                <a:solidFill>
                  <a:schemeClr val="tx1"/>
                </a:solidFill>
              </a:rPr>
              <a:t>が逆転したデータフレームが作成される</a:t>
            </a:r>
            <a:endParaRPr kumimoji="1" lang="ja-JP" altLang="en-US" b="1" dirty="0">
              <a:solidFill>
                <a:schemeClr val="tx1"/>
              </a:solidFill>
            </a:endParaRPr>
          </a:p>
        </p:txBody>
      </p:sp>
    </p:spTree>
    <p:extLst>
      <p:ext uri="{BB962C8B-B14F-4D97-AF65-F5344CB8AC3E}">
        <p14:creationId xmlns:p14="http://schemas.microsoft.com/office/powerpoint/2010/main" val="63185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01007" y="2465152"/>
            <a:ext cx="7648575" cy="3486150"/>
          </a:xfrm>
          <a:prstGeom prst="rect">
            <a:avLst/>
          </a:prstGeom>
        </p:spPr>
      </p:pic>
      <p:sp>
        <p:nvSpPr>
          <p:cNvPr id="3" name="正方形/長方形 2"/>
          <p:cNvSpPr/>
          <p:nvPr/>
        </p:nvSpPr>
        <p:spPr>
          <a:xfrm>
            <a:off x="381259" y="794606"/>
            <a:ext cx="7821433" cy="923330"/>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P356 code10-6</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データフレームの行と列を反転させる</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temp</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T</a:t>
            </a:r>
            <a:endParaRPr lang="ja-JP" altLang="en-US" b="1">
              <a:solidFill>
                <a:srgbClr val="000000"/>
              </a:solidFill>
              <a:effectLst/>
              <a:latin typeface="Consolas" panose="020B0609020204030204" pitchFamily="49" charset="0"/>
            </a:endParaRPr>
          </a:p>
        </p:txBody>
      </p:sp>
      <p:sp>
        <p:nvSpPr>
          <p:cNvPr id="4" name="正方形/長方形 3"/>
          <p:cNvSpPr/>
          <p:nvPr/>
        </p:nvSpPr>
        <p:spPr>
          <a:xfrm>
            <a:off x="381259" y="425274"/>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コード１０－６　行と列を反転させる</a:t>
            </a:r>
            <a:endParaRPr lang="en-US" altLang="ja-JP" b="1" dirty="0">
              <a:solidFill>
                <a:srgbClr val="000000"/>
              </a:solidFill>
              <a:latin typeface="Courier New" panose="02070309020205020404" pitchFamily="49" charset="0"/>
            </a:endParaRPr>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P356</a:t>
            </a:r>
            <a:endParaRPr kumimoji="1" lang="ja-JP" altLang="en-US" b="1" dirty="0"/>
          </a:p>
        </p:txBody>
      </p:sp>
      <p:sp>
        <p:nvSpPr>
          <p:cNvPr id="6" name="正方形/長方形 5"/>
          <p:cNvSpPr/>
          <p:nvPr/>
        </p:nvSpPr>
        <p:spPr>
          <a:xfrm>
            <a:off x="381259" y="196894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graphicFrame>
        <p:nvGraphicFramePr>
          <p:cNvPr id="7" name="表 6"/>
          <p:cNvGraphicFramePr>
            <a:graphicFrameLocks noGrp="1"/>
          </p:cNvGraphicFramePr>
          <p:nvPr>
            <p:extLst>
              <p:ext uri="{D42A27DB-BD31-4B8C-83A1-F6EECF244321}">
                <p14:modId xmlns:p14="http://schemas.microsoft.com/office/powerpoint/2010/main" val="3521146835"/>
              </p:ext>
            </p:extLst>
          </p:nvPr>
        </p:nvGraphicFramePr>
        <p:xfrm>
          <a:off x="7939820" y="4208227"/>
          <a:ext cx="3955332" cy="2219960"/>
        </p:xfrm>
        <a:graphic>
          <a:graphicData uri="http://schemas.openxmlformats.org/drawingml/2006/table">
            <a:tbl>
              <a:tblPr firstRow="1">
                <a:tableStyleId>{5C22544A-7EE6-4342-B048-85BDC9FD1C3A}</a:tableStyleId>
              </a:tblPr>
              <a:tblGrid>
                <a:gridCol w="1977666">
                  <a:extLst>
                    <a:ext uri="{9D8B030D-6E8A-4147-A177-3AD203B41FA5}">
                      <a16:colId xmlns:a16="http://schemas.microsoft.com/office/drawing/2014/main" val="3130207487"/>
                    </a:ext>
                  </a:extLst>
                </a:gridCol>
                <a:gridCol w="1977666">
                  <a:extLst>
                    <a:ext uri="{9D8B030D-6E8A-4147-A177-3AD203B41FA5}">
                      <a16:colId xmlns:a16="http://schemas.microsoft.com/office/drawing/2014/main" val="3876321308"/>
                    </a:ext>
                  </a:extLst>
                </a:gridCol>
              </a:tblGrid>
              <a:tr h="358986">
                <a:tc>
                  <a:txBody>
                    <a:bodyPr/>
                    <a:lstStyle/>
                    <a:p>
                      <a:pPr algn="ctr"/>
                      <a:r>
                        <a:rPr kumimoji="1" lang="ja-JP" altLang="en-US" b="1" dirty="0" smtClean="0"/>
                        <a:t>列名</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b="1" dirty="0" smtClean="0"/>
                        <a:t>意味</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err="1" smtClean="0"/>
                        <a:t>atemp</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体感温度</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hum</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湿度</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err="1" smtClean="0"/>
                        <a:t>windspeed</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風速</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013267"/>
                  </a:ext>
                </a:extLst>
              </a:tr>
              <a:tr h="370840">
                <a:tc>
                  <a:txBody>
                    <a:bodyPr/>
                    <a:lstStyle/>
                    <a:p>
                      <a:r>
                        <a:rPr kumimoji="1" lang="en-US" altLang="ja-JP" b="1" dirty="0" err="1" smtClean="0"/>
                        <a:t>dteday</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日付</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6566191"/>
                  </a:ext>
                </a:extLst>
              </a:tr>
              <a:tr h="370840">
                <a:tc>
                  <a:txBody>
                    <a:bodyPr/>
                    <a:lstStyle/>
                    <a:p>
                      <a:r>
                        <a:rPr kumimoji="1" lang="en-US" altLang="ja-JP" b="1" dirty="0" smtClean="0"/>
                        <a:t>temp</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気温</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932418"/>
                  </a:ext>
                </a:extLst>
              </a:tr>
            </a:tbl>
          </a:graphicData>
        </a:graphic>
      </p:graphicFrame>
    </p:spTree>
    <p:extLst>
      <p:ext uri="{BB962C8B-B14F-4D97-AF65-F5344CB8AC3E}">
        <p14:creationId xmlns:p14="http://schemas.microsoft.com/office/powerpoint/2010/main" val="3763168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87994" y="1030390"/>
            <a:ext cx="8285664" cy="1508105"/>
          </a:xfrm>
          <a:prstGeom prst="rect">
            <a:avLst/>
          </a:prstGeom>
          <a:solidFill>
            <a:schemeClr val="accent4">
              <a:lumMod val="20000"/>
              <a:lumOff val="80000"/>
            </a:schemeClr>
          </a:solidFill>
        </p:spPr>
        <p:txBody>
          <a:bodyPr wrap="square" rtlCol="0">
            <a:spAutoFit/>
          </a:bodyPr>
          <a:lstStyle/>
          <a:p>
            <a:r>
              <a:rPr lang="en-US" altLang="ja-JP" sz="2000" b="1" dirty="0" smtClean="0"/>
              <a:t>JSON</a:t>
            </a:r>
            <a:r>
              <a:rPr lang="ja-JP" altLang="en-US" sz="2000" b="1" dirty="0" smtClean="0"/>
              <a:t>ファイルの読み込み</a:t>
            </a:r>
            <a:endParaRPr kumimoji="1" lang="en-US" altLang="ja-JP" sz="2000" b="1" dirty="0" smtClean="0"/>
          </a:p>
          <a:p>
            <a:endParaRPr lang="en-US" altLang="ja-JP" dirty="0"/>
          </a:p>
          <a:p>
            <a:r>
              <a:rPr lang="en-US" altLang="ja-JP" b="1" dirty="0" err="1" smtClean="0">
                <a:solidFill>
                  <a:srgbClr val="0070C0"/>
                </a:solidFill>
              </a:rPr>
              <a:t>pd.read_json</a:t>
            </a:r>
            <a:r>
              <a:rPr lang="en-US" altLang="ja-JP" b="1" dirty="0" smtClean="0">
                <a:solidFill>
                  <a:srgbClr val="0070C0"/>
                </a:solidFill>
              </a:rPr>
              <a:t>(‘</a:t>
            </a:r>
            <a:r>
              <a:rPr lang="ja-JP" altLang="en-US" b="1" dirty="0" smtClean="0">
                <a:solidFill>
                  <a:srgbClr val="0070C0"/>
                </a:solidFill>
              </a:rPr>
              <a:t>ファイル名</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 </a:t>
            </a:r>
            <a:r>
              <a:rPr lang="en-US" altLang="ja-JP" b="1" dirty="0" err="1" smtClean="0">
                <a:solidFill>
                  <a:srgbClr val="0070C0"/>
                </a:solidFill>
              </a:rPr>
              <a:t>pd</a:t>
            </a:r>
            <a:r>
              <a:rPr lang="en-US" altLang="ja-JP" b="1" dirty="0" smtClean="0">
                <a:solidFill>
                  <a:srgbClr val="0070C0"/>
                </a:solidFill>
              </a:rPr>
              <a:t> </a:t>
            </a:r>
            <a:r>
              <a:rPr lang="ja-JP" altLang="en-US" b="1" dirty="0" smtClean="0">
                <a:solidFill>
                  <a:srgbClr val="0070C0"/>
                </a:solidFill>
              </a:rPr>
              <a:t>は </a:t>
            </a:r>
            <a:r>
              <a:rPr lang="en-US" altLang="ja-JP" b="1" dirty="0" smtClean="0">
                <a:solidFill>
                  <a:srgbClr val="0070C0"/>
                </a:solidFill>
              </a:rPr>
              <a:t>pandas </a:t>
            </a:r>
            <a:r>
              <a:rPr lang="ja-JP" altLang="en-US" b="1" dirty="0" smtClean="0">
                <a:solidFill>
                  <a:srgbClr val="0070C0"/>
                </a:solidFill>
              </a:rPr>
              <a:t>の別目</a:t>
            </a:r>
            <a:endParaRPr lang="en-US" altLang="ja-JP" b="1" dirty="0" smtClean="0">
              <a:solidFill>
                <a:srgbClr val="0070C0"/>
              </a:solidFill>
            </a:endParaRPr>
          </a:p>
        </p:txBody>
      </p:sp>
      <p:sp>
        <p:nvSpPr>
          <p:cNvPr id="3" name="正方形/長方形 2"/>
          <p:cNvSpPr/>
          <p:nvPr/>
        </p:nvSpPr>
        <p:spPr>
          <a:xfrm>
            <a:off x="587995" y="1577408"/>
            <a:ext cx="3252486"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87994" y="3085513"/>
            <a:ext cx="8285664" cy="1508105"/>
          </a:xfrm>
          <a:prstGeom prst="rect">
            <a:avLst/>
          </a:prstGeom>
          <a:solidFill>
            <a:schemeClr val="accent4">
              <a:lumMod val="20000"/>
              <a:lumOff val="80000"/>
            </a:schemeClr>
          </a:solidFill>
        </p:spPr>
        <p:txBody>
          <a:bodyPr wrap="square" rtlCol="0">
            <a:spAutoFit/>
          </a:bodyPr>
          <a:lstStyle/>
          <a:p>
            <a:r>
              <a:rPr lang="ja-JP" altLang="en-US" sz="2000" b="1" dirty="0"/>
              <a:t>データフレーム</a:t>
            </a:r>
            <a:r>
              <a:rPr lang="ja-JP" altLang="en-US" sz="2000" b="1" dirty="0" smtClean="0"/>
              <a:t>の行と列の反転</a:t>
            </a:r>
            <a:endParaRPr kumimoji="1" lang="en-US" altLang="ja-JP" sz="2000" b="1" dirty="0" smtClean="0"/>
          </a:p>
          <a:p>
            <a:endParaRPr lang="en-US" altLang="ja-JP" dirty="0"/>
          </a:p>
          <a:p>
            <a:r>
              <a:rPr lang="ja-JP" altLang="en-US" b="1" dirty="0" smtClean="0">
                <a:solidFill>
                  <a:srgbClr val="0070C0"/>
                </a:solidFill>
              </a:rPr>
              <a:t>データフレーム </a:t>
            </a:r>
            <a:r>
              <a:rPr lang="en-US" altLang="ja-JP" b="1" dirty="0" smtClean="0">
                <a:solidFill>
                  <a:srgbClr val="0070C0"/>
                </a:solidFill>
              </a:rPr>
              <a:t>. T</a:t>
            </a:r>
          </a:p>
          <a:p>
            <a:endParaRPr lang="en-US" altLang="ja-JP" b="1" dirty="0" smtClean="0">
              <a:solidFill>
                <a:srgbClr val="0070C0"/>
              </a:solidFill>
            </a:endParaRPr>
          </a:p>
          <a:p>
            <a:r>
              <a:rPr lang="en-US" altLang="ja-JP" b="1" dirty="0" smtClean="0">
                <a:solidFill>
                  <a:srgbClr val="0070C0"/>
                </a:solidFill>
              </a:rPr>
              <a:t>※ </a:t>
            </a:r>
            <a:r>
              <a:rPr lang="ja-JP" altLang="en-US" b="1" dirty="0" smtClean="0">
                <a:solidFill>
                  <a:srgbClr val="0070C0"/>
                </a:solidFill>
              </a:rPr>
              <a:t>データフレームの行と列を反転させることを</a:t>
            </a:r>
            <a:r>
              <a:rPr lang="ja-JP" altLang="en-US" b="1" dirty="0" smtClean="0">
                <a:solidFill>
                  <a:srgbClr val="FF0000"/>
                </a:solidFill>
              </a:rPr>
              <a:t>「転置」</a:t>
            </a:r>
            <a:r>
              <a:rPr lang="ja-JP" altLang="en-US" b="1" dirty="0" smtClean="0">
                <a:solidFill>
                  <a:srgbClr val="0070C0"/>
                </a:solidFill>
              </a:rPr>
              <a:t>と呼ぶ。</a:t>
            </a:r>
            <a:endParaRPr lang="en-US" altLang="ja-JP" b="1" dirty="0">
              <a:solidFill>
                <a:srgbClr val="0070C0"/>
              </a:solidFill>
            </a:endParaRPr>
          </a:p>
        </p:txBody>
      </p:sp>
      <p:sp>
        <p:nvSpPr>
          <p:cNvPr id="5" name="正方形/長方形 4"/>
          <p:cNvSpPr/>
          <p:nvPr/>
        </p:nvSpPr>
        <p:spPr>
          <a:xfrm>
            <a:off x="587995" y="3632531"/>
            <a:ext cx="3252486"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P356</a:t>
            </a:r>
            <a:endParaRPr kumimoji="1" lang="ja-JP" altLang="en-US" b="1" dirty="0"/>
          </a:p>
        </p:txBody>
      </p:sp>
    </p:spTree>
    <p:extLst>
      <p:ext uri="{BB962C8B-B14F-4D97-AF65-F5344CB8AC3E}">
        <p14:creationId xmlns:p14="http://schemas.microsoft.com/office/powerpoint/2010/main" val="236085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394977841"/>
              </p:ext>
            </p:extLst>
          </p:nvPr>
        </p:nvGraphicFramePr>
        <p:xfrm>
          <a:off x="600766" y="2120422"/>
          <a:ext cx="1872090" cy="148336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20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013267"/>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3602697079"/>
              </p:ext>
            </p:extLst>
          </p:nvPr>
        </p:nvGraphicFramePr>
        <p:xfrm>
          <a:off x="3074947" y="2120422"/>
          <a:ext cx="1872090" cy="148336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60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70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013267"/>
                  </a:ext>
                </a:extLst>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679216322"/>
              </p:ext>
            </p:extLst>
          </p:nvPr>
        </p:nvGraphicFramePr>
        <p:xfrm>
          <a:off x="959899" y="4697969"/>
          <a:ext cx="1872090" cy="148336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20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013267"/>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711073718"/>
              </p:ext>
            </p:extLst>
          </p:nvPr>
        </p:nvGraphicFramePr>
        <p:xfrm>
          <a:off x="2831989" y="4697969"/>
          <a:ext cx="1872090" cy="148336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60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70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013267"/>
                  </a:ext>
                </a:extLst>
              </a:tr>
            </a:tbl>
          </a:graphicData>
        </a:graphic>
      </p:graphicFrame>
      <p:sp>
        <p:nvSpPr>
          <p:cNvPr id="6" name="下矢印 5"/>
          <p:cNvSpPr/>
          <p:nvPr/>
        </p:nvSpPr>
        <p:spPr>
          <a:xfrm rot="19652289">
            <a:off x="1892410" y="3717884"/>
            <a:ext cx="620202" cy="882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下矢印 6"/>
          <p:cNvSpPr/>
          <p:nvPr/>
        </p:nvSpPr>
        <p:spPr>
          <a:xfrm rot="1947711" flipH="1">
            <a:off x="3135021" y="3718532"/>
            <a:ext cx="620202" cy="882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 name="表 8"/>
          <p:cNvGraphicFramePr>
            <a:graphicFrameLocks noGrp="1"/>
          </p:cNvGraphicFramePr>
          <p:nvPr>
            <p:extLst>
              <p:ext uri="{D42A27DB-BD31-4B8C-83A1-F6EECF244321}">
                <p14:modId xmlns:p14="http://schemas.microsoft.com/office/powerpoint/2010/main" val="3932008474"/>
              </p:ext>
            </p:extLst>
          </p:nvPr>
        </p:nvGraphicFramePr>
        <p:xfrm>
          <a:off x="5660259" y="2120422"/>
          <a:ext cx="2337467" cy="1854200"/>
        </p:xfrm>
        <a:graphic>
          <a:graphicData uri="http://schemas.openxmlformats.org/drawingml/2006/table">
            <a:tbl>
              <a:tblPr firstRow="1">
                <a:tableStyleId>{5C22544A-7EE6-4342-B048-85BDC9FD1C3A}</a:tableStyleId>
              </a:tblPr>
              <a:tblGrid>
                <a:gridCol w="789934">
                  <a:extLst>
                    <a:ext uri="{9D8B030D-6E8A-4147-A177-3AD203B41FA5}">
                      <a16:colId xmlns:a16="http://schemas.microsoft.com/office/drawing/2014/main" val="2519014172"/>
                    </a:ext>
                  </a:extLst>
                </a:gridCol>
                <a:gridCol w="1547533">
                  <a:extLst>
                    <a:ext uri="{9D8B030D-6E8A-4147-A177-3AD203B41FA5}">
                      <a16:colId xmlns:a16="http://schemas.microsoft.com/office/drawing/2014/main" val="2803094287"/>
                    </a:ext>
                  </a:extLst>
                </a:gridCol>
              </a:tblGrid>
              <a:tr h="370840">
                <a:tc>
                  <a:txBody>
                    <a:bodyPr/>
                    <a:lstStyle/>
                    <a:p>
                      <a:r>
                        <a:rPr kumimoji="1" lang="en-US" altLang="ja-JP" b="1" dirty="0" err="1" smtClean="0"/>
                        <a:t>cnt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err="1" smtClean="0"/>
                        <a:t>weather_id</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58361"/>
                  </a:ext>
                </a:extLst>
              </a:tr>
              <a:tr h="370840">
                <a:tc>
                  <a:txBody>
                    <a:bodyPr/>
                    <a:lstStyle/>
                    <a:p>
                      <a:r>
                        <a:rPr kumimoji="1" lang="en-US" altLang="ja-JP" b="1" dirty="0" smtClean="0"/>
                        <a:t>10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4630129"/>
                  </a:ext>
                </a:extLst>
              </a:tr>
              <a:tr h="370840">
                <a:tc>
                  <a:txBody>
                    <a:bodyPr/>
                    <a:lstStyle/>
                    <a:p>
                      <a:r>
                        <a:rPr kumimoji="1" lang="en-US" altLang="ja-JP" b="1" dirty="0" smtClean="0"/>
                        <a:t>20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544801"/>
                  </a:ext>
                </a:extLst>
              </a:tr>
              <a:tr h="370840">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08106"/>
                  </a:ext>
                </a:extLst>
              </a:tr>
              <a:tr h="370840">
                <a:tc>
                  <a:txBody>
                    <a:bodyPr/>
                    <a:lstStyle/>
                    <a:p>
                      <a:r>
                        <a:rPr kumimoji="1" lang="en-US" altLang="ja-JP" b="1" dirty="0" smtClean="0"/>
                        <a:t>35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8657802"/>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4030492278"/>
              </p:ext>
            </p:extLst>
          </p:nvPr>
        </p:nvGraphicFramePr>
        <p:xfrm>
          <a:off x="8748565" y="2120422"/>
          <a:ext cx="2952144" cy="1483360"/>
        </p:xfrm>
        <a:graphic>
          <a:graphicData uri="http://schemas.openxmlformats.org/drawingml/2006/table">
            <a:tbl>
              <a:tblPr firstRow="1">
                <a:tableStyleId>{5C22544A-7EE6-4342-B048-85BDC9FD1C3A}</a:tableStyleId>
              </a:tblPr>
              <a:tblGrid>
                <a:gridCol w="1476072">
                  <a:extLst>
                    <a:ext uri="{9D8B030D-6E8A-4147-A177-3AD203B41FA5}">
                      <a16:colId xmlns:a16="http://schemas.microsoft.com/office/drawing/2014/main" val="2519014172"/>
                    </a:ext>
                  </a:extLst>
                </a:gridCol>
                <a:gridCol w="1476072">
                  <a:extLst>
                    <a:ext uri="{9D8B030D-6E8A-4147-A177-3AD203B41FA5}">
                      <a16:colId xmlns:a16="http://schemas.microsoft.com/office/drawing/2014/main" val="2803094287"/>
                    </a:ext>
                  </a:extLst>
                </a:gridCol>
              </a:tblGrid>
              <a:tr h="370840">
                <a:tc>
                  <a:txBody>
                    <a:bodyPr/>
                    <a:lstStyle/>
                    <a:p>
                      <a:r>
                        <a:rPr kumimoji="1" lang="en-US" altLang="ja-JP" b="1" dirty="0" smtClean="0"/>
                        <a:t>weather-id</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weather</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58361"/>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晴れ</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4630129"/>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曇り</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544801"/>
                  </a:ext>
                </a:extLst>
              </a:tr>
              <a:tr h="370840">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雨</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30810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580401785"/>
              </p:ext>
            </p:extLst>
          </p:nvPr>
        </p:nvGraphicFramePr>
        <p:xfrm>
          <a:off x="6773848" y="4798688"/>
          <a:ext cx="3692938" cy="1854200"/>
        </p:xfrm>
        <a:graphic>
          <a:graphicData uri="http://schemas.openxmlformats.org/drawingml/2006/table">
            <a:tbl>
              <a:tblPr firstRow="1">
                <a:tableStyleId>{5C22544A-7EE6-4342-B048-85BDC9FD1C3A}</a:tableStyleId>
              </a:tblPr>
              <a:tblGrid>
                <a:gridCol w="544046">
                  <a:extLst>
                    <a:ext uri="{9D8B030D-6E8A-4147-A177-3AD203B41FA5}">
                      <a16:colId xmlns:a16="http://schemas.microsoft.com/office/drawing/2014/main" val="1636091947"/>
                    </a:ext>
                  </a:extLst>
                </a:gridCol>
                <a:gridCol w="1622241">
                  <a:extLst>
                    <a:ext uri="{9D8B030D-6E8A-4147-A177-3AD203B41FA5}">
                      <a16:colId xmlns:a16="http://schemas.microsoft.com/office/drawing/2014/main" val="2149600704"/>
                    </a:ext>
                  </a:extLst>
                </a:gridCol>
                <a:gridCol w="1526651">
                  <a:extLst>
                    <a:ext uri="{9D8B030D-6E8A-4147-A177-3AD203B41FA5}">
                      <a16:colId xmlns:a16="http://schemas.microsoft.com/office/drawing/2014/main" val="1103926705"/>
                    </a:ext>
                  </a:extLst>
                </a:gridCol>
              </a:tblGrid>
              <a:tr h="370840">
                <a:tc>
                  <a:txBody>
                    <a:bodyPr/>
                    <a:lstStyle/>
                    <a:p>
                      <a:r>
                        <a:rPr kumimoji="1" lang="en-US" altLang="ja-JP" b="1" dirty="0" err="1" smtClean="0"/>
                        <a:t>cnt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err="1" smtClean="0"/>
                        <a:t>weather_id</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weather</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0433795"/>
                  </a:ext>
                </a:extLst>
              </a:tr>
              <a:tr h="370840">
                <a:tc>
                  <a:txBody>
                    <a:bodyPr/>
                    <a:lstStyle/>
                    <a:p>
                      <a:r>
                        <a:rPr kumimoji="1" lang="en-US" altLang="ja-JP" b="1" dirty="0" smtClean="0"/>
                        <a:t>10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晴れ</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8344254"/>
                  </a:ext>
                </a:extLst>
              </a:tr>
              <a:tr h="370840">
                <a:tc>
                  <a:txBody>
                    <a:bodyPr/>
                    <a:lstStyle/>
                    <a:p>
                      <a:r>
                        <a:rPr kumimoji="1" lang="en-US" altLang="ja-JP" b="1" dirty="0" smtClean="0"/>
                        <a:t>20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曇り</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694048"/>
                  </a:ext>
                </a:extLst>
              </a:tr>
              <a:tr h="370840">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曇り</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130145"/>
                  </a:ext>
                </a:extLst>
              </a:tr>
              <a:tr h="370840">
                <a:tc>
                  <a:txBody>
                    <a:bodyPr/>
                    <a:lstStyle/>
                    <a:p>
                      <a:r>
                        <a:rPr kumimoji="1" lang="en-US" altLang="ja-JP" b="1" dirty="0" smtClean="0"/>
                        <a:t>35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晴れ</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2731910"/>
                  </a:ext>
                </a:extLst>
              </a:tr>
            </a:tbl>
          </a:graphicData>
        </a:graphic>
      </p:graphicFrame>
      <p:sp>
        <p:nvSpPr>
          <p:cNvPr id="12" name="下矢印 11"/>
          <p:cNvSpPr/>
          <p:nvPr/>
        </p:nvSpPr>
        <p:spPr>
          <a:xfrm rot="19652289">
            <a:off x="7656431" y="4036423"/>
            <a:ext cx="604031" cy="650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rot="1947711" flipH="1">
            <a:off x="8862978" y="3724021"/>
            <a:ext cx="620202" cy="9851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ホームベース 13"/>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１０．１．４</a:t>
            </a:r>
            <a:endParaRPr kumimoji="1" lang="ja-JP" altLang="en-US" b="1" dirty="0"/>
          </a:p>
        </p:txBody>
      </p:sp>
      <p:sp>
        <p:nvSpPr>
          <p:cNvPr id="15" name="山形 14"/>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内部結合</a:t>
            </a:r>
            <a:endParaRPr kumimoji="1" lang="ja-JP" altLang="en-US" b="1" dirty="0">
              <a:solidFill>
                <a:schemeClr val="bg1"/>
              </a:solidFill>
            </a:endParaRPr>
          </a:p>
        </p:txBody>
      </p:sp>
      <p:sp>
        <p:nvSpPr>
          <p:cNvPr id="16" name="山形 15"/>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P357</a:t>
            </a:r>
            <a:r>
              <a:rPr kumimoji="1" lang="ja-JP" altLang="en-US" b="1" dirty="0" smtClean="0">
                <a:solidFill>
                  <a:schemeClr val="bg1"/>
                </a:solidFill>
              </a:rPr>
              <a:t>～</a:t>
            </a:r>
            <a:r>
              <a:rPr kumimoji="1" lang="en-US" altLang="ja-JP" b="1" dirty="0" smtClean="0">
                <a:solidFill>
                  <a:schemeClr val="bg1"/>
                </a:solidFill>
              </a:rPr>
              <a:t>P359</a:t>
            </a:r>
          </a:p>
        </p:txBody>
      </p:sp>
      <p:sp>
        <p:nvSpPr>
          <p:cNvPr id="8" name="フローチャート: 他ページ結合子 7"/>
          <p:cNvSpPr/>
          <p:nvPr/>
        </p:nvSpPr>
        <p:spPr>
          <a:xfrm>
            <a:off x="600766" y="866692"/>
            <a:ext cx="4346271" cy="1065475"/>
          </a:xfrm>
          <a:prstGeom prst="flowChartOffpage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行数</a:t>
            </a:r>
            <a:r>
              <a:rPr lang="ja-JP" altLang="en-US" b="1" dirty="0" smtClean="0"/>
              <a:t>が同じ表を単純に上から</a:t>
            </a:r>
            <a:endParaRPr lang="en-US" altLang="ja-JP" b="1" dirty="0" smtClean="0"/>
          </a:p>
          <a:p>
            <a:pPr algn="ctr"/>
            <a:r>
              <a:rPr kumimoji="1" lang="ja-JP" altLang="en-US" b="1" dirty="0"/>
              <a:t>順番</a:t>
            </a:r>
            <a:r>
              <a:rPr kumimoji="1" lang="ja-JP" altLang="en-US" b="1" dirty="0" smtClean="0"/>
              <a:t>に結合</a:t>
            </a:r>
            <a:endParaRPr kumimoji="1" lang="en-US" altLang="ja-JP" b="1" dirty="0" smtClean="0"/>
          </a:p>
          <a:p>
            <a:pPr algn="ctr"/>
            <a:r>
              <a:rPr lang="en-US" altLang="ja-JP" b="1" dirty="0" err="1" smtClean="0">
                <a:solidFill>
                  <a:schemeClr val="bg1"/>
                </a:solidFill>
              </a:rPr>
              <a:t>concat</a:t>
            </a:r>
            <a:r>
              <a:rPr lang="en-US" altLang="ja-JP" b="1" dirty="0" smtClean="0">
                <a:solidFill>
                  <a:schemeClr val="bg1"/>
                </a:solidFill>
              </a:rPr>
              <a:t> </a:t>
            </a:r>
            <a:r>
              <a:rPr lang="ja-JP" altLang="en-US" b="1" dirty="0" smtClean="0">
                <a:solidFill>
                  <a:schemeClr val="bg1"/>
                </a:solidFill>
              </a:rPr>
              <a:t>関数</a:t>
            </a:r>
            <a:endParaRPr kumimoji="1" lang="ja-JP" altLang="en-US" b="1" dirty="0">
              <a:solidFill>
                <a:schemeClr val="bg1"/>
              </a:solidFill>
            </a:endParaRPr>
          </a:p>
        </p:txBody>
      </p:sp>
      <p:sp>
        <p:nvSpPr>
          <p:cNvPr id="17" name="フローチャート: 他ページ結合子 16"/>
          <p:cNvSpPr/>
          <p:nvPr/>
        </p:nvSpPr>
        <p:spPr>
          <a:xfrm>
            <a:off x="5660259" y="866692"/>
            <a:ext cx="6040450" cy="1065475"/>
          </a:xfrm>
          <a:prstGeom prst="flowChartOffpage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２つの表の共通の列である </a:t>
            </a:r>
            <a:r>
              <a:rPr kumimoji="1" lang="en-US" altLang="ja-JP" b="1" dirty="0" err="1" smtClean="0"/>
              <a:t>weather_id</a:t>
            </a:r>
            <a:r>
              <a:rPr kumimoji="1" lang="en-US" altLang="ja-JP" b="1" dirty="0" smtClean="0"/>
              <a:t> </a:t>
            </a:r>
            <a:r>
              <a:rPr kumimoji="1" lang="ja-JP" altLang="en-US" b="1" dirty="0" smtClean="0"/>
              <a:t>列が一致するように行を結合。２つの表の行数が同じ必要はない。</a:t>
            </a:r>
            <a:endParaRPr kumimoji="1" lang="en-US" altLang="ja-JP" b="1" dirty="0" smtClean="0"/>
          </a:p>
          <a:p>
            <a:pPr algn="ctr"/>
            <a:r>
              <a:rPr lang="ja-JP" altLang="en-US" b="1" dirty="0" smtClean="0"/>
              <a:t>今回やりたいこと</a:t>
            </a:r>
            <a:endParaRPr kumimoji="1" lang="ja-JP" altLang="en-US" b="1" dirty="0"/>
          </a:p>
        </p:txBody>
      </p:sp>
      <p:sp>
        <p:nvSpPr>
          <p:cNvPr id="18" name="楕円 1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P357</a:t>
            </a:r>
            <a:endParaRPr kumimoji="1" lang="ja-JP" altLang="en-US" b="1" dirty="0"/>
          </a:p>
        </p:txBody>
      </p:sp>
    </p:spTree>
    <p:extLst>
      <p:ext uri="{BB962C8B-B14F-4D97-AF65-F5344CB8AC3E}">
        <p14:creationId xmlns:p14="http://schemas.microsoft.com/office/powerpoint/2010/main" val="247573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40280" y="4551177"/>
            <a:ext cx="8724900" cy="1600200"/>
          </a:xfrm>
          <a:prstGeom prst="rect">
            <a:avLst/>
          </a:prstGeom>
        </p:spPr>
      </p:pic>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P358</a:t>
            </a:r>
            <a:endParaRPr kumimoji="1" lang="ja-JP" altLang="en-US" b="1" dirty="0"/>
          </a:p>
        </p:txBody>
      </p:sp>
      <p:sp>
        <p:nvSpPr>
          <p:cNvPr id="4" name="ホームベース 3"/>
          <p:cNvSpPr/>
          <p:nvPr/>
        </p:nvSpPr>
        <p:spPr>
          <a:xfrm>
            <a:off x="540281" y="332508"/>
            <a:ext cx="1757639" cy="701162"/>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内部結合</a:t>
            </a:r>
            <a:endParaRPr kumimoji="1" lang="ja-JP" altLang="en-US" b="1" dirty="0"/>
          </a:p>
        </p:txBody>
      </p:sp>
      <p:sp>
        <p:nvSpPr>
          <p:cNvPr id="5" name="山形 4"/>
          <p:cNvSpPr/>
          <p:nvPr/>
        </p:nvSpPr>
        <p:spPr>
          <a:xfrm>
            <a:off x="2019630" y="332507"/>
            <a:ext cx="6543925" cy="701163"/>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２つのデータフレームの中にある共通の列に対して、同じ値の行同士を結合する方法</a:t>
            </a:r>
            <a:endParaRPr kumimoji="1" lang="ja-JP" altLang="en-US" b="1" dirty="0">
              <a:solidFill>
                <a:schemeClr val="bg1"/>
              </a:solidFill>
            </a:endParaRPr>
          </a:p>
        </p:txBody>
      </p:sp>
      <p:sp>
        <p:nvSpPr>
          <p:cNvPr id="6" name="ホームベース 5"/>
          <p:cNvSpPr/>
          <p:nvPr/>
        </p:nvSpPr>
        <p:spPr>
          <a:xfrm>
            <a:off x="540280" y="1152817"/>
            <a:ext cx="1757639" cy="701162"/>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結合キー</a:t>
            </a:r>
            <a:endParaRPr kumimoji="1" lang="ja-JP" altLang="en-US" b="1" dirty="0"/>
          </a:p>
        </p:txBody>
      </p:sp>
      <p:sp>
        <p:nvSpPr>
          <p:cNvPr id="7" name="山形 6"/>
          <p:cNvSpPr/>
          <p:nvPr/>
        </p:nvSpPr>
        <p:spPr>
          <a:xfrm>
            <a:off x="2009828" y="1152816"/>
            <a:ext cx="6543925" cy="701163"/>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結合する際の基準となる列</a:t>
            </a:r>
            <a:endParaRPr kumimoji="1" lang="ja-JP" altLang="en-US" b="1" dirty="0">
              <a:solidFill>
                <a:schemeClr val="bg1"/>
              </a:solidFill>
            </a:endParaRPr>
          </a:p>
        </p:txBody>
      </p:sp>
      <p:sp>
        <p:nvSpPr>
          <p:cNvPr id="8" name="正方形/長方形 7"/>
          <p:cNvSpPr/>
          <p:nvPr/>
        </p:nvSpPr>
        <p:spPr>
          <a:xfrm>
            <a:off x="540280" y="2421131"/>
            <a:ext cx="7821433" cy="1200329"/>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データフレーム </a:t>
            </a:r>
            <a:r>
              <a:rPr lang="en-US" altLang="ja-JP" b="1" dirty="0" err="1">
                <a:solidFill>
                  <a:srgbClr val="008000"/>
                </a:solidFill>
                <a:latin typeface="Consolas" panose="020B0609020204030204" pitchFamily="49" charset="0"/>
              </a:rPr>
              <a:t>df</a:t>
            </a:r>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と </a:t>
            </a:r>
            <a:r>
              <a:rPr lang="en-US" altLang="ja-JP" b="1" dirty="0">
                <a:solidFill>
                  <a:srgbClr val="008000"/>
                </a:solidFill>
                <a:latin typeface="Consolas" panose="020B0609020204030204" pitchFamily="49" charset="0"/>
              </a:rPr>
              <a:t>weather </a:t>
            </a:r>
            <a:r>
              <a:rPr lang="ja-JP" altLang="en-US" b="1" dirty="0">
                <a:solidFill>
                  <a:srgbClr val="008000"/>
                </a:solidFill>
                <a:latin typeface="Consolas" panose="020B0609020204030204" pitchFamily="49" charset="0"/>
              </a:rPr>
              <a:t>を内部結合する</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df2</a:t>
            </a:r>
            <a:r>
              <a:rPr lang="en-US" altLang="ja-JP" b="1" dirty="0">
                <a:solidFill>
                  <a:srgbClr val="000000"/>
                </a:solidFill>
                <a:latin typeface="Consolas" panose="020B0609020204030204" pitchFamily="49" charset="0"/>
              </a:rPr>
              <a:t>=</a:t>
            </a:r>
            <a:r>
              <a:rPr lang="en-US" altLang="ja-JP" b="1" dirty="0" err="1">
                <a:solidFill>
                  <a:srgbClr val="001080"/>
                </a:solidFill>
                <a:latin typeface="Consolas" panose="020B0609020204030204" pitchFamily="49" charset="0"/>
              </a:rPr>
              <a:t>df</a:t>
            </a:r>
            <a:r>
              <a:rPr lang="en-US" altLang="ja-JP" b="1" dirty="0" err="1">
                <a:solidFill>
                  <a:srgbClr val="000000"/>
                </a:solidFill>
                <a:latin typeface="Consolas" panose="020B0609020204030204" pitchFamily="49" charset="0"/>
              </a:rPr>
              <a:t>.</a:t>
            </a:r>
            <a:r>
              <a:rPr lang="en-US" altLang="ja-JP" b="1" dirty="0" err="1">
                <a:solidFill>
                  <a:srgbClr val="795E26"/>
                </a:solidFill>
                <a:latin typeface="Consolas" panose="020B0609020204030204" pitchFamily="49" charset="0"/>
              </a:rPr>
              <a:t>merge</a:t>
            </a:r>
            <a:r>
              <a:rPr lang="en-US" altLang="ja-JP" b="1" dirty="0">
                <a:solidFill>
                  <a:srgbClr val="000000"/>
                </a:solidFill>
                <a:latin typeface="Consolas" panose="020B0609020204030204" pitchFamily="49" charset="0"/>
              </a:rPr>
              <a:t>(</a:t>
            </a:r>
            <a:r>
              <a:rPr lang="en-US" altLang="ja-JP" b="1" dirty="0" err="1">
                <a:solidFill>
                  <a:srgbClr val="001080"/>
                </a:solidFill>
                <a:latin typeface="Consolas" panose="020B0609020204030204" pitchFamily="49" charset="0"/>
              </a:rPr>
              <a:t>weather</a:t>
            </a:r>
            <a:r>
              <a:rPr lang="en-US" altLang="ja-JP" b="1" dirty="0" err="1">
                <a:solidFill>
                  <a:srgbClr val="000000"/>
                </a:solidFill>
                <a:latin typeface="Consolas" panose="020B0609020204030204" pitchFamily="49" charset="0"/>
              </a:rPr>
              <a:t>,</a:t>
            </a:r>
            <a:r>
              <a:rPr lang="en-US" altLang="ja-JP" b="1" dirty="0" err="1">
                <a:solidFill>
                  <a:srgbClr val="001080"/>
                </a:solidFill>
                <a:latin typeface="Consolas" panose="020B0609020204030204" pitchFamily="49" charset="0"/>
              </a:rPr>
              <a:t>how</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a:t>
            </a:r>
            <a:r>
              <a:rPr lang="en-US" altLang="ja-JP" b="1" dirty="0" err="1">
                <a:solidFill>
                  <a:srgbClr val="A31515"/>
                </a:solidFill>
                <a:latin typeface="Consolas" panose="020B0609020204030204" pitchFamily="49" charset="0"/>
              </a:rPr>
              <a:t>inner"</a:t>
            </a:r>
            <a:r>
              <a:rPr lang="en-US" altLang="ja-JP" b="1" dirty="0" err="1">
                <a:solidFill>
                  <a:srgbClr val="000000"/>
                </a:solidFill>
                <a:latin typeface="Consolas" panose="020B0609020204030204" pitchFamily="49" charset="0"/>
              </a:rPr>
              <a:t>,</a:t>
            </a:r>
            <a:r>
              <a:rPr lang="en-US" altLang="ja-JP" b="1" dirty="0" err="1">
                <a:solidFill>
                  <a:srgbClr val="001080"/>
                </a:solidFill>
                <a:latin typeface="Consolas" panose="020B0609020204030204" pitchFamily="49" charset="0"/>
              </a:rPr>
              <a:t>on</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a:t>
            </a:r>
            <a:r>
              <a:rPr lang="en-US" altLang="ja-JP" b="1" dirty="0" err="1">
                <a:solidFill>
                  <a:srgbClr val="A31515"/>
                </a:solidFill>
                <a:latin typeface="Consolas" panose="020B0609020204030204" pitchFamily="49" charset="0"/>
              </a:rPr>
              <a:t>weather_id</a:t>
            </a:r>
            <a:r>
              <a:rPr lang="en-US" altLang="ja-JP" b="1" dirty="0">
                <a:solidFill>
                  <a:srgbClr val="A31515"/>
                </a:solidFill>
                <a:latin typeface="Consolas" panose="020B0609020204030204" pitchFamily="49" charset="0"/>
              </a:rPr>
              <a:t>"</a:t>
            </a:r>
            <a:r>
              <a:rPr lang="en-US" altLang="ja-JP" b="1" dirty="0">
                <a:solidFill>
                  <a:srgbClr val="000000"/>
                </a:solidFill>
                <a:latin typeface="Consolas" panose="020B0609020204030204" pitchFamily="49" charset="0"/>
              </a:rPr>
              <a:t>)</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先頭２行を表示</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df2</a:t>
            </a:r>
            <a:r>
              <a:rPr lang="en-US" altLang="ja-JP" b="1" dirty="0">
                <a:solidFill>
                  <a:srgbClr val="000000"/>
                </a:solidFill>
                <a:latin typeface="Consolas" panose="020B0609020204030204" pitchFamily="49" charset="0"/>
              </a:rPr>
              <a:t>.</a:t>
            </a:r>
            <a:r>
              <a:rPr lang="en-US" altLang="ja-JP" b="1" dirty="0">
                <a:solidFill>
                  <a:srgbClr val="795E26"/>
                </a:solidFill>
                <a:latin typeface="Consolas" panose="020B0609020204030204" pitchFamily="49" charset="0"/>
              </a:rPr>
              <a:t>head</a:t>
            </a:r>
            <a:r>
              <a:rPr lang="en-US" altLang="ja-JP" b="1" dirty="0">
                <a:solidFill>
                  <a:srgbClr val="000000"/>
                </a:solidFill>
                <a:latin typeface="Consolas" panose="020B0609020204030204" pitchFamily="49" charset="0"/>
              </a:rPr>
              <a:t>(</a:t>
            </a:r>
            <a:r>
              <a:rPr lang="en-US" altLang="ja-JP" b="1" dirty="0">
                <a:solidFill>
                  <a:srgbClr val="098658"/>
                </a:solidFill>
                <a:latin typeface="Consolas" panose="020B0609020204030204" pitchFamily="49" charset="0"/>
              </a:rPr>
              <a:t>2</a:t>
            </a:r>
            <a:r>
              <a:rPr lang="en-US" altLang="ja-JP" b="1" dirty="0">
                <a:solidFill>
                  <a:srgbClr val="000000"/>
                </a:solidFill>
                <a:latin typeface="Consolas" panose="020B0609020204030204" pitchFamily="49" charset="0"/>
              </a:rPr>
              <a:t>)</a:t>
            </a:r>
            <a:endParaRPr lang="en-US" altLang="ja-JP" b="1" dirty="0">
              <a:solidFill>
                <a:srgbClr val="000000"/>
              </a:solidFill>
              <a:effectLst/>
              <a:latin typeface="Consolas" panose="020B0609020204030204" pitchFamily="49" charset="0"/>
            </a:endParaRPr>
          </a:p>
        </p:txBody>
      </p:sp>
      <p:sp>
        <p:nvSpPr>
          <p:cNvPr id="9" name="正方形/長方形 8"/>
          <p:cNvSpPr/>
          <p:nvPr/>
        </p:nvSpPr>
        <p:spPr>
          <a:xfrm>
            <a:off x="540280" y="2051799"/>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コード１０－７　内部結合を行う</a:t>
            </a:r>
            <a:endParaRPr lang="en-US" altLang="ja-JP" b="1" dirty="0">
              <a:solidFill>
                <a:srgbClr val="000000"/>
              </a:solidFill>
              <a:latin typeface="Courier New" panose="02070309020205020404" pitchFamily="49" charset="0"/>
            </a:endParaRPr>
          </a:p>
        </p:txBody>
      </p:sp>
      <p:sp>
        <p:nvSpPr>
          <p:cNvPr id="10" name="正方形/長方形 9"/>
          <p:cNvSpPr/>
          <p:nvPr/>
        </p:nvSpPr>
        <p:spPr>
          <a:xfrm>
            <a:off x="540280" y="379866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1" name="四角形吹き出し 10"/>
          <p:cNvSpPr/>
          <p:nvPr/>
        </p:nvSpPr>
        <p:spPr>
          <a:xfrm>
            <a:off x="5627695" y="3350848"/>
            <a:ext cx="2188438" cy="605519"/>
          </a:xfrm>
          <a:prstGeom prst="wedgeRectCallout">
            <a:avLst>
              <a:gd name="adj1" fmla="val -40569"/>
              <a:gd name="adj2" fmla="val -10322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結合キーの指定</a:t>
            </a:r>
            <a:endParaRPr lang="en-US" altLang="ja-JP" b="1" dirty="0" smtClean="0">
              <a:solidFill>
                <a:schemeClr val="tx1"/>
              </a:solidFill>
            </a:endParaRPr>
          </a:p>
        </p:txBody>
      </p:sp>
      <p:sp>
        <p:nvSpPr>
          <p:cNvPr id="12" name="正方形/長方形 11"/>
          <p:cNvSpPr/>
          <p:nvPr/>
        </p:nvSpPr>
        <p:spPr>
          <a:xfrm>
            <a:off x="4770381" y="2759574"/>
            <a:ext cx="1884861" cy="2563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991987" y="4627659"/>
            <a:ext cx="1167917" cy="14471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吹き出し 13"/>
          <p:cNvSpPr/>
          <p:nvPr/>
        </p:nvSpPr>
        <p:spPr>
          <a:xfrm>
            <a:off x="9684185" y="4449455"/>
            <a:ext cx="2188438" cy="1084654"/>
          </a:xfrm>
          <a:prstGeom prst="wedgeRectCallout">
            <a:avLst>
              <a:gd name="adj1" fmla="val -78356"/>
              <a:gd name="adj2" fmla="val 404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tx1"/>
                </a:solidFill>
              </a:rPr>
              <a:t>weather</a:t>
            </a:r>
            <a:r>
              <a:rPr lang="ja-JP" altLang="en-US" b="1" dirty="0" smtClean="0">
                <a:solidFill>
                  <a:schemeClr val="tx1"/>
                </a:solidFill>
              </a:rPr>
              <a:t>表から</a:t>
            </a:r>
            <a:endParaRPr lang="en-US" altLang="ja-JP" b="1" dirty="0" smtClean="0">
              <a:solidFill>
                <a:schemeClr val="tx1"/>
              </a:solidFill>
            </a:endParaRPr>
          </a:p>
          <a:p>
            <a:pPr algn="ctr"/>
            <a:r>
              <a:rPr lang="ja-JP" altLang="en-US" b="1" dirty="0" smtClean="0">
                <a:solidFill>
                  <a:schemeClr val="tx1"/>
                </a:solidFill>
              </a:rPr>
              <a:t>内部結合した</a:t>
            </a:r>
            <a:r>
              <a:rPr lang="en-US" altLang="ja-JP" b="1" dirty="0" smtClean="0">
                <a:solidFill>
                  <a:schemeClr val="tx1"/>
                </a:solidFill>
              </a:rPr>
              <a:t>weather</a:t>
            </a:r>
            <a:r>
              <a:rPr lang="ja-JP" altLang="en-US" b="1" dirty="0" smtClean="0">
                <a:solidFill>
                  <a:schemeClr val="tx1"/>
                </a:solidFill>
              </a:rPr>
              <a:t>列</a:t>
            </a:r>
            <a:endParaRPr lang="en-US" altLang="ja-JP" b="1" dirty="0" smtClean="0">
              <a:solidFill>
                <a:schemeClr val="tx1"/>
              </a:solidFill>
            </a:endParaRPr>
          </a:p>
        </p:txBody>
      </p:sp>
    </p:spTree>
    <p:extLst>
      <p:ext uri="{BB962C8B-B14F-4D97-AF65-F5344CB8AC3E}">
        <p14:creationId xmlns:p14="http://schemas.microsoft.com/office/powerpoint/2010/main" val="225364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559928" y="2461354"/>
            <a:ext cx="3333750" cy="1590675"/>
          </a:xfrm>
          <a:prstGeom prst="rect">
            <a:avLst/>
          </a:prstGeom>
        </p:spPr>
      </p:pic>
      <p:sp>
        <p:nvSpPr>
          <p:cNvPr id="3" name="正方形/長方形 2"/>
          <p:cNvSpPr/>
          <p:nvPr/>
        </p:nvSpPr>
        <p:spPr>
          <a:xfrm>
            <a:off x="572085" y="883741"/>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weather</a:t>
            </a:r>
            <a:r>
              <a:rPr lang="ja-JP" altLang="en-US" b="1">
                <a:solidFill>
                  <a:srgbClr val="008000"/>
                </a:solidFill>
                <a:latin typeface="Consolas" panose="020B0609020204030204" pitchFamily="49" charset="0"/>
              </a:rPr>
              <a:t>ごとの </a:t>
            </a:r>
            <a:r>
              <a:rPr lang="en-US" altLang="ja-JP" b="1">
                <a:solidFill>
                  <a:srgbClr val="008000"/>
                </a:solidFill>
                <a:latin typeface="Consolas" panose="020B0609020204030204" pitchFamily="49" charset="0"/>
              </a:rPr>
              <a:t>cnt </a:t>
            </a:r>
            <a:r>
              <a:rPr lang="ja-JP" altLang="en-US" b="1">
                <a:solidFill>
                  <a:srgbClr val="008000"/>
                </a:solidFill>
                <a:latin typeface="Consolas" panose="020B0609020204030204" pitchFamily="49" charset="0"/>
              </a:rPr>
              <a:t>の平均値を集計する</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df2</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groupby</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"weather"</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mean</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'cnt'</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572085" y="514409"/>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a:t>
            </a:r>
            <a:r>
              <a:rPr lang="ja-JP" altLang="en-US" b="1" dirty="0">
                <a:solidFill>
                  <a:srgbClr val="000000"/>
                </a:solidFill>
                <a:latin typeface="Courier New" panose="02070309020205020404" pitchFamily="49" charset="0"/>
              </a:rPr>
              <a:t>８</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weather</a:t>
            </a:r>
            <a:r>
              <a:rPr lang="ja-JP" altLang="en-US" b="1" dirty="0" smtClean="0">
                <a:solidFill>
                  <a:srgbClr val="000000"/>
                </a:solidFill>
                <a:latin typeface="Courier New" panose="02070309020205020404" pitchFamily="49" charset="0"/>
              </a:rPr>
              <a:t>ごとの </a:t>
            </a:r>
            <a:r>
              <a:rPr lang="en-US" altLang="ja-JP" b="1" dirty="0" err="1" smtClean="0">
                <a:solidFill>
                  <a:srgbClr val="000000"/>
                </a:solidFill>
                <a:latin typeface="Courier New" panose="02070309020205020404" pitchFamily="49" charset="0"/>
              </a:rPr>
              <a:t>cnt</a:t>
            </a:r>
            <a:r>
              <a:rPr lang="en-US" altLang="ja-JP" b="1" dirty="0" smtClean="0">
                <a:solidFill>
                  <a:srgbClr val="000000"/>
                </a:solidFill>
                <a:latin typeface="Courier New" panose="02070309020205020404" pitchFamily="49" charset="0"/>
              </a:rPr>
              <a:t> </a:t>
            </a:r>
            <a:r>
              <a:rPr lang="ja-JP" altLang="en-US" b="1" dirty="0" smtClean="0">
                <a:solidFill>
                  <a:srgbClr val="000000"/>
                </a:solidFill>
                <a:latin typeface="Courier New" panose="02070309020205020404" pitchFamily="49" charset="0"/>
              </a:rPr>
              <a:t>の平均値を集計する</a:t>
            </a:r>
            <a:endParaRPr lang="en-US" altLang="ja-JP" b="1" dirty="0">
              <a:solidFill>
                <a:srgbClr val="000000"/>
              </a:solidFill>
              <a:latin typeface="Courier New" panose="02070309020205020404" pitchFamily="49" charset="0"/>
            </a:endParaRPr>
          </a:p>
        </p:txBody>
      </p:sp>
      <p:sp>
        <p:nvSpPr>
          <p:cNvPr id="7" name="楕円 6"/>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P358</a:t>
            </a:r>
            <a:endParaRPr kumimoji="1" lang="ja-JP" altLang="en-US" b="1" dirty="0"/>
          </a:p>
        </p:txBody>
      </p:sp>
      <p:sp>
        <p:nvSpPr>
          <p:cNvPr id="8" name="正方形/長方形 7"/>
          <p:cNvSpPr/>
          <p:nvPr/>
        </p:nvSpPr>
        <p:spPr>
          <a:xfrm>
            <a:off x="572085" y="189940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69055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921564" y="3621654"/>
            <a:ext cx="7629525" cy="2095500"/>
          </a:xfrm>
          <a:prstGeom prst="rect">
            <a:avLst/>
          </a:prstGeom>
        </p:spPr>
      </p:pic>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P359</a:t>
            </a:r>
            <a:endParaRPr kumimoji="1" lang="ja-JP" altLang="en-US" b="1" dirty="0"/>
          </a:p>
        </p:txBody>
      </p:sp>
      <p:sp>
        <p:nvSpPr>
          <p:cNvPr id="4" name="ホームベース 3"/>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１０．１．</a:t>
            </a:r>
            <a:r>
              <a:rPr lang="en-US" altLang="ja-JP" b="1" dirty="0" smtClean="0"/>
              <a:t>5</a:t>
            </a:r>
          </a:p>
        </p:txBody>
      </p:sp>
      <p:sp>
        <p:nvSpPr>
          <p:cNvPr id="5" name="山形 4"/>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外部</a:t>
            </a:r>
            <a:r>
              <a:rPr kumimoji="1" lang="ja-JP" altLang="en-US" b="1" dirty="0" smtClean="0">
                <a:solidFill>
                  <a:schemeClr val="bg1"/>
                </a:solidFill>
              </a:rPr>
              <a:t>結合</a:t>
            </a:r>
            <a:endParaRPr kumimoji="1" lang="ja-JP" altLang="en-US" b="1" dirty="0">
              <a:solidFill>
                <a:schemeClr val="bg1"/>
              </a:solidFill>
            </a:endParaRPr>
          </a:p>
        </p:txBody>
      </p:sp>
      <p:sp>
        <p:nvSpPr>
          <p:cNvPr id="6" name="山形 5"/>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P359</a:t>
            </a:r>
            <a:r>
              <a:rPr kumimoji="1" lang="ja-JP" altLang="en-US" b="1" dirty="0" smtClean="0">
                <a:solidFill>
                  <a:schemeClr val="bg1"/>
                </a:solidFill>
              </a:rPr>
              <a:t>～</a:t>
            </a:r>
            <a:r>
              <a:rPr kumimoji="1" lang="en-US" altLang="ja-JP" b="1" dirty="0" smtClean="0">
                <a:solidFill>
                  <a:schemeClr val="bg1"/>
                </a:solidFill>
              </a:rPr>
              <a:t>P362</a:t>
            </a:r>
          </a:p>
        </p:txBody>
      </p:sp>
      <p:sp>
        <p:nvSpPr>
          <p:cNvPr id="7" name="正方形/長方形 6"/>
          <p:cNvSpPr/>
          <p:nvPr/>
        </p:nvSpPr>
        <p:spPr>
          <a:xfrm>
            <a:off x="397163" y="1514267"/>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temp</a:t>
            </a:r>
            <a:r>
              <a:rPr lang="ja-JP" altLang="en-US" b="1">
                <a:solidFill>
                  <a:srgbClr val="008000"/>
                </a:solidFill>
                <a:latin typeface="Consolas" panose="020B0609020204030204" pitchFamily="49" charset="0"/>
              </a:rPr>
              <a:t>データフレームの </a:t>
            </a:r>
            <a:r>
              <a:rPr lang="en-US" altLang="ja-JP" b="1">
                <a:solidFill>
                  <a:srgbClr val="008000"/>
                </a:solidFill>
                <a:latin typeface="Consolas" panose="020B0609020204030204" pitchFamily="49" charset="0"/>
              </a:rPr>
              <a:t>200</a:t>
            </a:r>
            <a:r>
              <a:rPr lang="ja-JP" altLang="en-US" b="1">
                <a:solidFill>
                  <a:srgbClr val="008000"/>
                </a:solidFill>
                <a:latin typeface="Consolas" panose="020B0609020204030204" pitchFamily="49" charset="0"/>
              </a:rPr>
              <a:t>行目付近を表示する</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データフレーム </a:t>
            </a:r>
            <a:r>
              <a:rPr lang="en-US" altLang="ja-JP" b="1">
                <a:solidFill>
                  <a:srgbClr val="008000"/>
                </a:solidFill>
                <a:latin typeface="Consolas" panose="020B0609020204030204" pitchFamily="49" charset="0"/>
              </a:rPr>
              <a:t>temp </a:t>
            </a:r>
            <a:r>
              <a:rPr lang="ja-JP" altLang="en-US" b="1">
                <a:solidFill>
                  <a:srgbClr val="008000"/>
                </a:solidFill>
                <a:latin typeface="Consolas" panose="020B0609020204030204" pitchFamily="49" charset="0"/>
              </a:rPr>
              <a:t>を転置し </a:t>
            </a:r>
            <a:r>
              <a:rPr lang="en-US" altLang="ja-JP" b="1">
                <a:solidFill>
                  <a:srgbClr val="008000"/>
                </a:solidFill>
                <a:latin typeface="Consolas" panose="020B0609020204030204" pitchFamily="49" charset="0"/>
              </a:rPr>
              <a:t>temp</a:t>
            </a:r>
            <a:r>
              <a:rPr lang="ja-JP" altLang="en-US" b="1">
                <a:solidFill>
                  <a:srgbClr val="008000"/>
                </a:solidFill>
                <a:latin typeface="Consolas" panose="020B0609020204030204" pitchFamily="49" charset="0"/>
              </a:rPr>
              <a:t>に代入しなおす</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temp</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temp</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T</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インデックス </a:t>
            </a:r>
            <a:r>
              <a:rPr lang="en-US" altLang="ja-JP" b="1">
                <a:solidFill>
                  <a:srgbClr val="008000"/>
                </a:solidFill>
                <a:latin typeface="Consolas" panose="020B0609020204030204" pitchFamily="49" charset="0"/>
              </a:rPr>
              <a:t>199 </a:t>
            </a:r>
            <a:r>
              <a:rPr lang="ja-JP" altLang="en-US" b="1">
                <a:solidFill>
                  <a:srgbClr val="008000"/>
                </a:solidFill>
                <a:latin typeface="Consolas" panose="020B0609020204030204" pitchFamily="49" charset="0"/>
              </a:rPr>
              <a:t>から </a:t>
            </a:r>
            <a:r>
              <a:rPr lang="en-US" altLang="ja-JP" b="1">
                <a:solidFill>
                  <a:srgbClr val="008000"/>
                </a:solidFill>
                <a:latin typeface="Consolas" panose="020B0609020204030204" pitchFamily="49" charset="0"/>
              </a:rPr>
              <a:t>201 </a:t>
            </a:r>
            <a:r>
              <a:rPr lang="ja-JP" altLang="en-US" b="1">
                <a:solidFill>
                  <a:srgbClr val="008000"/>
                </a:solidFill>
                <a:latin typeface="Consolas" panose="020B0609020204030204" pitchFamily="49" charset="0"/>
              </a:rPr>
              <a:t>までを表示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temp</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199</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201</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8" name="正方形/長方形 7"/>
          <p:cNvSpPr/>
          <p:nvPr/>
        </p:nvSpPr>
        <p:spPr>
          <a:xfrm>
            <a:off x="397163" y="1144935"/>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a:t>
            </a:r>
            <a:r>
              <a:rPr lang="ja-JP" altLang="en-US" b="1" dirty="0">
                <a:solidFill>
                  <a:srgbClr val="000000"/>
                </a:solidFill>
                <a:latin typeface="Courier New" panose="02070309020205020404" pitchFamily="49" charset="0"/>
              </a:rPr>
              <a:t>９</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temp </a:t>
            </a:r>
            <a:r>
              <a:rPr lang="ja-JP" altLang="en-US" b="1" dirty="0" smtClean="0">
                <a:solidFill>
                  <a:srgbClr val="000000"/>
                </a:solidFill>
                <a:latin typeface="Courier New" panose="02070309020205020404" pitchFamily="49" charset="0"/>
              </a:rPr>
              <a:t>データフレームの</a:t>
            </a:r>
            <a:r>
              <a:rPr lang="en-US" altLang="ja-JP" b="1" dirty="0" smtClean="0">
                <a:solidFill>
                  <a:srgbClr val="000000"/>
                </a:solidFill>
                <a:latin typeface="Courier New" panose="02070309020205020404" pitchFamily="49" charset="0"/>
              </a:rPr>
              <a:t>200</a:t>
            </a:r>
            <a:r>
              <a:rPr lang="ja-JP" altLang="en-US" b="1" dirty="0" smtClean="0">
                <a:solidFill>
                  <a:srgbClr val="000000"/>
                </a:solidFill>
                <a:latin typeface="Courier New" panose="02070309020205020404" pitchFamily="49" charset="0"/>
              </a:rPr>
              <a:t>行目付近を表示する</a:t>
            </a:r>
            <a:endParaRPr lang="en-US" altLang="ja-JP" b="1" dirty="0">
              <a:solidFill>
                <a:srgbClr val="000000"/>
              </a:solidFill>
              <a:latin typeface="Courier New" panose="02070309020205020404" pitchFamily="49" charset="0"/>
            </a:endParaRPr>
          </a:p>
        </p:txBody>
      </p:sp>
      <p:sp>
        <p:nvSpPr>
          <p:cNvPr id="9" name="正方形/長方形 8"/>
          <p:cNvSpPr/>
          <p:nvPr/>
        </p:nvSpPr>
        <p:spPr>
          <a:xfrm>
            <a:off x="397163" y="313920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0" name="正方形/長方形 9"/>
          <p:cNvSpPr/>
          <p:nvPr/>
        </p:nvSpPr>
        <p:spPr>
          <a:xfrm>
            <a:off x="3046276" y="4126727"/>
            <a:ext cx="1509821" cy="9722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吹き出し 11"/>
          <p:cNvSpPr/>
          <p:nvPr/>
        </p:nvSpPr>
        <p:spPr>
          <a:xfrm>
            <a:off x="4311356" y="5935979"/>
            <a:ext cx="4668741" cy="572495"/>
          </a:xfrm>
          <a:prstGeom prst="wedgeRectCallout">
            <a:avLst>
              <a:gd name="adj1" fmla="val -46338"/>
              <a:gd name="adj2" fmla="val -19565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７月２０日のデータが抜け落ちている</a:t>
            </a:r>
            <a:endParaRPr lang="en-US" altLang="ja-JP" b="1" dirty="0" smtClean="0">
              <a:solidFill>
                <a:schemeClr val="tx1"/>
              </a:solidFill>
            </a:endParaRPr>
          </a:p>
        </p:txBody>
      </p:sp>
    </p:spTree>
    <p:extLst>
      <p:ext uri="{BB962C8B-B14F-4D97-AF65-F5344CB8AC3E}">
        <p14:creationId xmlns:p14="http://schemas.microsoft.com/office/powerpoint/2010/main" val="476048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234979" y="1696204"/>
            <a:ext cx="9296400" cy="1095375"/>
          </a:xfrm>
          <a:prstGeom prst="rect">
            <a:avLst/>
          </a:prstGeom>
        </p:spPr>
      </p:pic>
      <p:sp>
        <p:nvSpPr>
          <p:cNvPr id="4" name="正方形/長方形 3"/>
          <p:cNvSpPr/>
          <p:nvPr/>
        </p:nvSpPr>
        <p:spPr>
          <a:xfrm>
            <a:off x="572085" y="883741"/>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2011-07-20 </a:t>
            </a:r>
            <a:r>
              <a:rPr lang="ja-JP" altLang="en-US" b="1">
                <a:solidFill>
                  <a:srgbClr val="008000"/>
                </a:solidFill>
                <a:latin typeface="Consolas" panose="020B0609020204030204" pitchFamily="49" charset="0"/>
              </a:rPr>
              <a:t>を表示する</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df2</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df2</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'dteday'</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'2011-07-20'</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5" name="正方形/長方形 4"/>
          <p:cNvSpPr/>
          <p:nvPr/>
        </p:nvSpPr>
        <p:spPr>
          <a:xfrm>
            <a:off x="572085" y="514409"/>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コード１０－１０　</a:t>
            </a:r>
            <a:r>
              <a:rPr lang="en-US" altLang="ja-JP" b="1" dirty="0" smtClean="0">
                <a:solidFill>
                  <a:srgbClr val="000000"/>
                </a:solidFill>
                <a:latin typeface="Courier New" panose="02070309020205020404" pitchFamily="49" charset="0"/>
              </a:rPr>
              <a:t>2011-07-20</a:t>
            </a:r>
            <a:r>
              <a:rPr lang="ja-JP" altLang="en-US" b="1" dirty="0" smtClean="0">
                <a:solidFill>
                  <a:srgbClr val="000000"/>
                </a:solidFill>
                <a:latin typeface="Courier New" panose="02070309020205020404" pitchFamily="49" charset="0"/>
              </a:rPr>
              <a:t>を表示する</a:t>
            </a:r>
            <a:endParaRPr lang="en-US" altLang="ja-JP" b="1" dirty="0">
              <a:solidFill>
                <a:srgbClr val="000000"/>
              </a:solidFill>
              <a:latin typeface="Courier New" panose="02070309020205020404" pitchFamily="49" charset="0"/>
            </a:endParaRPr>
          </a:p>
        </p:txBody>
      </p:sp>
      <p:sp>
        <p:nvSpPr>
          <p:cNvPr id="6" name="正方形/長方形 5"/>
          <p:cNvSpPr/>
          <p:nvPr/>
        </p:nvSpPr>
        <p:spPr>
          <a:xfrm>
            <a:off x="572084" y="169620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フローチャート: 他ページ結合子 7"/>
          <p:cNvSpPr/>
          <p:nvPr/>
        </p:nvSpPr>
        <p:spPr>
          <a:xfrm>
            <a:off x="572084" y="2957711"/>
            <a:ext cx="10742621" cy="821035"/>
          </a:xfrm>
          <a:prstGeom prst="flowChartOffpage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df2 </a:t>
            </a:r>
            <a:r>
              <a:rPr kumimoji="1" lang="ja-JP" altLang="en-US" b="1" dirty="0" smtClean="0">
                <a:solidFill>
                  <a:schemeClr val="bg1"/>
                </a:solidFill>
              </a:rPr>
              <a:t>と </a:t>
            </a:r>
            <a:r>
              <a:rPr kumimoji="1" lang="en-US" altLang="ja-JP" b="1" dirty="0" smtClean="0">
                <a:solidFill>
                  <a:schemeClr val="bg1"/>
                </a:solidFill>
              </a:rPr>
              <a:t>temp </a:t>
            </a:r>
            <a:r>
              <a:rPr kumimoji="1" lang="ja-JP" altLang="en-US" b="1" dirty="0" smtClean="0">
                <a:solidFill>
                  <a:schemeClr val="bg1"/>
                </a:solidFill>
              </a:rPr>
              <a:t>を、</a:t>
            </a:r>
            <a:r>
              <a:rPr kumimoji="1" lang="en-US" altLang="ja-JP" b="1" dirty="0" err="1" smtClean="0">
                <a:solidFill>
                  <a:schemeClr val="bg1"/>
                </a:solidFill>
              </a:rPr>
              <a:t>dteday</a:t>
            </a:r>
            <a:r>
              <a:rPr kumimoji="1" lang="en-US" altLang="ja-JP" b="1" dirty="0" smtClean="0">
                <a:solidFill>
                  <a:schemeClr val="bg1"/>
                </a:solidFill>
              </a:rPr>
              <a:t> </a:t>
            </a:r>
            <a:r>
              <a:rPr kumimoji="1" lang="ja-JP" altLang="en-US" b="1" dirty="0" smtClean="0">
                <a:solidFill>
                  <a:schemeClr val="bg1"/>
                </a:solidFill>
              </a:rPr>
              <a:t>列を結合キーとして内部結合しても、エラーにはならないが、結合できなかった </a:t>
            </a:r>
            <a:r>
              <a:rPr kumimoji="1" lang="en-US" altLang="ja-JP" b="1" dirty="0" smtClean="0">
                <a:solidFill>
                  <a:schemeClr val="bg1"/>
                </a:solidFill>
              </a:rPr>
              <a:t>df2 </a:t>
            </a:r>
            <a:r>
              <a:rPr kumimoji="1" lang="ja-JP" altLang="en-US" b="1" dirty="0" smtClean="0">
                <a:solidFill>
                  <a:schemeClr val="bg1"/>
                </a:solidFill>
              </a:rPr>
              <a:t>の行は、結合結果から削除される</a:t>
            </a:r>
            <a:endParaRPr kumimoji="1" lang="ja-JP" altLang="en-US" b="1" dirty="0">
              <a:solidFill>
                <a:schemeClr val="bg1"/>
              </a:solidFill>
            </a:endParaRPr>
          </a:p>
        </p:txBody>
      </p:sp>
      <p:graphicFrame>
        <p:nvGraphicFramePr>
          <p:cNvPr id="9" name="表 8"/>
          <p:cNvGraphicFramePr>
            <a:graphicFrameLocks noGrp="1"/>
          </p:cNvGraphicFramePr>
          <p:nvPr>
            <p:extLst>
              <p:ext uri="{D42A27DB-BD31-4B8C-83A1-F6EECF244321}">
                <p14:modId xmlns:p14="http://schemas.microsoft.com/office/powerpoint/2010/main" val="452982398"/>
              </p:ext>
            </p:extLst>
          </p:nvPr>
        </p:nvGraphicFramePr>
        <p:xfrm>
          <a:off x="572084" y="4863621"/>
          <a:ext cx="1872090" cy="148336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smtClean="0"/>
                        <a:t>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013267"/>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2598927337"/>
              </p:ext>
            </p:extLst>
          </p:nvPr>
        </p:nvGraphicFramePr>
        <p:xfrm>
          <a:off x="3690321" y="4845141"/>
          <a:ext cx="1872090" cy="111252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40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042403925"/>
              </p:ext>
            </p:extLst>
          </p:nvPr>
        </p:nvGraphicFramePr>
        <p:xfrm>
          <a:off x="7810423" y="4863621"/>
          <a:ext cx="1872090" cy="111252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40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20267415"/>
              </p:ext>
            </p:extLst>
          </p:nvPr>
        </p:nvGraphicFramePr>
        <p:xfrm>
          <a:off x="6874378" y="4863621"/>
          <a:ext cx="936045" cy="111252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bl>
          </a:graphicData>
        </a:graphic>
      </p:graphicFrame>
      <p:sp>
        <p:nvSpPr>
          <p:cNvPr id="13" name="加算 12"/>
          <p:cNvSpPr/>
          <p:nvPr/>
        </p:nvSpPr>
        <p:spPr>
          <a:xfrm>
            <a:off x="2518607" y="5061741"/>
            <a:ext cx="109728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811773" y="5216791"/>
            <a:ext cx="874643" cy="604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他ページ結合子 14"/>
          <p:cNvSpPr/>
          <p:nvPr/>
        </p:nvSpPr>
        <p:spPr>
          <a:xfrm>
            <a:off x="572084" y="3851964"/>
            <a:ext cx="5407297" cy="489118"/>
          </a:xfrm>
          <a:prstGeom prst="flowChartOffpage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例えば</a:t>
            </a:r>
            <a:r>
              <a:rPr lang="ja-JP" altLang="en-US" b="1" dirty="0">
                <a:solidFill>
                  <a:schemeClr val="bg1"/>
                </a:solidFill>
              </a:rPr>
              <a:t>、</a:t>
            </a:r>
            <a:r>
              <a:rPr lang="en-US" altLang="ja-JP" b="1" dirty="0" smtClean="0">
                <a:solidFill>
                  <a:schemeClr val="bg1"/>
                </a:solidFill>
              </a:rPr>
              <a:t>B </a:t>
            </a:r>
            <a:r>
              <a:rPr lang="ja-JP" altLang="en-US" b="1" dirty="0" smtClean="0">
                <a:solidFill>
                  <a:schemeClr val="bg1"/>
                </a:solidFill>
              </a:rPr>
              <a:t>を結合キーとして内部結合</a:t>
            </a:r>
            <a:endParaRPr kumimoji="1" lang="ja-JP" altLang="en-US" b="1" dirty="0">
              <a:solidFill>
                <a:schemeClr val="bg1"/>
              </a:solidFill>
            </a:endParaRPr>
          </a:p>
        </p:txBody>
      </p:sp>
      <p:sp>
        <p:nvSpPr>
          <p:cNvPr id="16" name="正方形/長方形 15"/>
          <p:cNvSpPr/>
          <p:nvPr/>
        </p:nvSpPr>
        <p:spPr>
          <a:xfrm>
            <a:off x="497650" y="5589784"/>
            <a:ext cx="2020957" cy="386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72084" y="4369742"/>
            <a:ext cx="95456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X</a:t>
            </a:r>
            <a:r>
              <a:rPr kumimoji="1" lang="ja-JP" altLang="en-US" b="1" dirty="0" smtClean="0"/>
              <a:t>表</a:t>
            </a:r>
            <a:endParaRPr kumimoji="1" lang="ja-JP" altLang="en-US" b="1" dirty="0"/>
          </a:p>
        </p:txBody>
      </p:sp>
      <p:sp>
        <p:nvSpPr>
          <p:cNvPr id="18" name="正方形/長方形 17"/>
          <p:cNvSpPr/>
          <p:nvPr/>
        </p:nvSpPr>
        <p:spPr>
          <a:xfrm>
            <a:off x="3671800" y="4369742"/>
            <a:ext cx="95456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Y</a:t>
            </a:r>
            <a:r>
              <a:rPr kumimoji="1" lang="ja-JP" altLang="en-US" b="1" dirty="0" smtClean="0"/>
              <a:t>表</a:t>
            </a:r>
            <a:endParaRPr kumimoji="1" lang="ja-JP" altLang="en-US" b="1" dirty="0"/>
          </a:p>
        </p:txBody>
      </p:sp>
      <p:sp>
        <p:nvSpPr>
          <p:cNvPr id="2" name="線吹き出し 2 (枠付き) 1"/>
          <p:cNvSpPr/>
          <p:nvPr/>
        </p:nvSpPr>
        <p:spPr>
          <a:xfrm>
            <a:off x="2949934" y="6154310"/>
            <a:ext cx="2861839" cy="469127"/>
          </a:xfrm>
          <a:prstGeom prst="borderCallout2">
            <a:avLst>
              <a:gd name="adj1" fmla="val 56038"/>
              <a:gd name="adj2" fmla="val -1665"/>
              <a:gd name="adj3" fmla="val -52437"/>
              <a:gd name="adj4" fmla="val -7498"/>
              <a:gd name="adj5" fmla="val -79026"/>
              <a:gd name="adj6" fmla="val -14160"/>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Y</a:t>
            </a:r>
            <a:r>
              <a:rPr kumimoji="1" lang="ja-JP" altLang="en-US" b="1" dirty="0" smtClean="0"/>
              <a:t>表に対応する行がない</a:t>
            </a:r>
            <a:endParaRPr kumimoji="1" lang="ja-JP" altLang="en-US" b="1" dirty="0"/>
          </a:p>
        </p:txBody>
      </p:sp>
      <p:sp>
        <p:nvSpPr>
          <p:cNvPr id="19" name="正方形/長方形 18"/>
          <p:cNvSpPr/>
          <p:nvPr/>
        </p:nvSpPr>
        <p:spPr>
          <a:xfrm>
            <a:off x="6847202" y="6143781"/>
            <a:ext cx="2835311" cy="5909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結合できない行は</a:t>
            </a:r>
            <a:endParaRPr kumimoji="1" lang="en-US" altLang="ja-JP" b="1" dirty="0" smtClean="0"/>
          </a:p>
          <a:p>
            <a:pPr algn="ctr"/>
            <a:r>
              <a:rPr lang="ja-JP" altLang="en-US" b="1" dirty="0"/>
              <a:t>結合</a:t>
            </a:r>
            <a:r>
              <a:rPr lang="ja-JP" altLang="en-US" b="1" dirty="0" smtClean="0"/>
              <a:t>結果から除去される</a:t>
            </a:r>
            <a:endParaRPr kumimoji="1" lang="ja-JP" altLang="en-US" b="1" dirty="0"/>
          </a:p>
        </p:txBody>
      </p:sp>
      <p:sp>
        <p:nvSpPr>
          <p:cNvPr id="20" name="楕円 1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P360</a:t>
            </a:r>
            <a:endParaRPr kumimoji="1" lang="ja-JP" altLang="en-US" b="1" dirty="0"/>
          </a:p>
        </p:txBody>
      </p:sp>
    </p:spTree>
    <p:extLst>
      <p:ext uri="{BB962C8B-B14F-4D97-AF65-F5344CB8AC3E}">
        <p14:creationId xmlns:p14="http://schemas.microsoft.com/office/powerpoint/2010/main" val="1479117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198433794"/>
              </p:ext>
            </p:extLst>
          </p:nvPr>
        </p:nvGraphicFramePr>
        <p:xfrm>
          <a:off x="600766" y="856165"/>
          <a:ext cx="1872090" cy="148336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smtClean="0"/>
                        <a:t>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013267"/>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1746808808"/>
              </p:ext>
            </p:extLst>
          </p:nvPr>
        </p:nvGraphicFramePr>
        <p:xfrm>
          <a:off x="3719003" y="837685"/>
          <a:ext cx="1872090" cy="111252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40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175930878"/>
              </p:ext>
            </p:extLst>
          </p:nvPr>
        </p:nvGraphicFramePr>
        <p:xfrm>
          <a:off x="7839105" y="856165"/>
          <a:ext cx="1872090" cy="148336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gridCol w="936045">
                  <a:extLst>
                    <a:ext uri="{9D8B030D-6E8A-4147-A177-3AD203B41FA5}">
                      <a16:colId xmlns:a16="http://schemas.microsoft.com/office/drawing/2014/main" val="3876321308"/>
                    </a:ext>
                  </a:extLst>
                </a:gridCol>
              </a:tblGrid>
              <a:tr h="370840">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40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err="1" smtClean="0"/>
                        <a:t>NaN</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446286"/>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162018567"/>
              </p:ext>
            </p:extLst>
          </p:nvPr>
        </p:nvGraphicFramePr>
        <p:xfrm>
          <a:off x="6903060" y="856165"/>
          <a:ext cx="936045" cy="1483360"/>
        </p:xfrm>
        <a:graphic>
          <a:graphicData uri="http://schemas.openxmlformats.org/drawingml/2006/table">
            <a:tbl>
              <a:tblPr firstRow="1">
                <a:tableStyleId>{5C22544A-7EE6-4342-B048-85BDC9FD1C3A}</a:tableStyleId>
              </a:tblPr>
              <a:tblGrid>
                <a:gridCol w="936045">
                  <a:extLst>
                    <a:ext uri="{9D8B030D-6E8A-4147-A177-3AD203B41FA5}">
                      <a16:colId xmlns:a16="http://schemas.microsoft.com/office/drawing/2014/main" val="3130207487"/>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170302"/>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26831"/>
                  </a:ext>
                </a:extLst>
              </a:tr>
              <a:tr h="370840">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924501"/>
                  </a:ext>
                </a:extLst>
              </a:tr>
              <a:tr h="370840">
                <a:tc>
                  <a:txBody>
                    <a:bodyPr/>
                    <a:lstStyle/>
                    <a:p>
                      <a:r>
                        <a:rPr kumimoji="1" lang="en-US" altLang="ja-JP" b="1" dirty="0" smtClean="0"/>
                        <a:t>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008004"/>
                  </a:ext>
                </a:extLst>
              </a:tr>
            </a:tbl>
          </a:graphicData>
        </a:graphic>
      </p:graphicFrame>
      <p:sp>
        <p:nvSpPr>
          <p:cNvPr id="7" name="加算 6"/>
          <p:cNvSpPr/>
          <p:nvPr/>
        </p:nvSpPr>
        <p:spPr>
          <a:xfrm>
            <a:off x="2547289" y="1054285"/>
            <a:ext cx="109728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5840455" y="1209335"/>
            <a:ext cx="874643" cy="604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26332" y="1563847"/>
            <a:ext cx="2020957" cy="386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線吹き出し 2 (枠付き) 9"/>
          <p:cNvSpPr/>
          <p:nvPr/>
        </p:nvSpPr>
        <p:spPr>
          <a:xfrm>
            <a:off x="2978616" y="2128373"/>
            <a:ext cx="2861839" cy="469127"/>
          </a:xfrm>
          <a:prstGeom prst="borderCallout2">
            <a:avLst>
              <a:gd name="adj1" fmla="val 56038"/>
              <a:gd name="adj2" fmla="val -1665"/>
              <a:gd name="adj3" fmla="val -52437"/>
              <a:gd name="adj4" fmla="val -7498"/>
              <a:gd name="adj5" fmla="val -79026"/>
              <a:gd name="adj6" fmla="val -14160"/>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Y</a:t>
            </a:r>
            <a:r>
              <a:rPr kumimoji="1" lang="ja-JP" altLang="en-US" b="1" dirty="0" smtClean="0"/>
              <a:t>表に対応する行がない</a:t>
            </a:r>
            <a:endParaRPr kumimoji="1" lang="ja-JP" altLang="en-US" b="1" dirty="0"/>
          </a:p>
        </p:txBody>
      </p:sp>
      <p:sp>
        <p:nvSpPr>
          <p:cNvPr id="11" name="正方形/長方形 10"/>
          <p:cNvSpPr/>
          <p:nvPr/>
        </p:nvSpPr>
        <p:spPr>
          <a:xfrm>
            <a:off x="600766" y="299124"/>
            <a:ext cx="95456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X</a:t>
            </a:r>
            <a:r>
              <a:rPr kumimoji="1" lang="ja-JP" altLang="en-US" b="1" dirty="0" smtClean="0"/>
              <a:t>表</a:t>
            </a:r>
            <a:endParaRPr kumimoji="1" lang="ja-JP" altLang="en-US" b="1" dirty="0"/>
          </a:p>
        </p:txBody>
      </p:sp>
      <p:sp>
        <p:nvSpPr>
          <p:cNvPr id="12" name="正方形/長方形 11"/>
          <p:cNvSpPr/>
          <p:nvPr/>
        </p:nvSpPr>
        <p:spPr>
          <a:xfrm>
            <a:off x="3700482" y="299124"/>
            <a:ext cx="95456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Y</a:t>
            </a:r>
            <a:r>
              <a:rPr kumimoji="1" lang="ja-JP" altLang="en-US" b="1" dirty="0" smtClean="0"/>
              <a:t>表</a:t>
            </a:r>
            <a:endParaRPr kumimoji="1" lang="ja-JP" altLang="en-US" b="1" dirty="0"/>
          </a:p>
        </p:txBody>
      </p:sp>
      <p:sp>
        <p:nvSpPr>
          <p:cNvPr id="13" name="正方形/長方形 12"/>
          <p:cNvSpPr/>
          <p:nvPr/>
        </p:nvSpPr>
        <p:spPr>
          <a:xfrm>
            <a:off x="6903060" y="2510036"/>
            <a:ext cx="4085643" cy="59097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結合できない行も残しておき、</a:t>
            </a:r>
            <a:endParaRPr kumimoji="1" lang="en-US" altLang="ja-JP" b="1" dirty="0" smtClean="0"/>
          </a:p>
          <a:p>
            <a:pPr algn="ctr"/>
            <a:r>
              <a:rPr lang="ja-JP" altLang="en-US" b="1" dirty="0"/>
              <a:t>空欄と</a:t>
            </a:r>
            <a:r>
              <a:rPr lang="ja-JP" altLang="en-US" b="1" dirty="0" smtClean="0"/>
              <a:t>なる</a:t>
            </a:r>
            <a:r>
              <a:rPr lang="en-US" altLang="ja-JP" b="1" dirty="0" smtClean="0"/>
              <a:t>C</a:t>
            </a:r>
            <a:r>
              <a:rPr lang="ja-JP" altLang="en-US" b="1" dirty="0" smtClean="0"/>
              <a:t>列は欠損値として扱う</a:t>
            </a:r>
            <a:endParaRPr kumimoji="1" lang="ja-JP" altLang="en-US" b="1" dirty="0"/>
          </a:p>
        </p:txBody>
      </p:sp>
      <p:sp>
        <p:nvSpPr>
          <p:cNvPr id="14" name="楕円 1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P361</a:t>
            </a:r>
            <a:endParaRPr kumimoji="1" lang="ja-JP" altLang="en-US" b="1" dirty="0"/>
          </a:p>
        </p:txBody>
      </p:sp>
      <p:sp>
        <p:nvSpPr>
          <p:cNvPr id="15" name="正方形/長方形 14"/>
          <p:cNvSpPr/>
          <p:nvPr/>
        </p:nvSpPr>
        <p:spPr>
          <a:xfrm>
            <a:off x="526332" y="3640853"/>
            <a:ext cx="7821433" cy="1200329"/>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merge </a:t>
            </a:r>
            <a:r>
              <a:rPr lang="ja-JP" altLang="en-US" b="1">
                <a:solidFill>
                  <a:srgbClr val="008000"/>
                </a:solidFill>
                <a:latin typeface="Consolas" panose="020B0609020204030204" pitchFamily="49" charset="0"/>
              </a:rPr>
              <a:t>関数で外部結合を行う</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df2</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merge</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temp</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how</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"left"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on</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"dteday"</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2011-07-20 </a:t>
            </a:r>
            <a:r>
              <a:rPr lang="ja-JP" altLang="en-US" b="1">
                <a:solidFill>
                  <a:srgbClr val="008000"/>
                </a:solidFill>
                <a:latin typeface="Consolas" panose="020B0609020204030204" pitchFamily="49" charset="0"/>
              </a:rPr>
              <a:t>を表示する</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"dteday"</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'2011-07-20'</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16" name="正方形/長方形 15"/>
          <p:cNvSpPr/>
          <p:nvPr/>
        </p:nvSpPr>
        <p:spPr>
          <a:xfrm>
            <a:off x="526332" y="3271521"/>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コード１０－１１　</a:t>
            </a:r>
            <a:endParaRPr lang="en-US" altLang="ja-JP" b="1" dirty="0">
              <a:solidFill>
                <a:srgbClr val="000000"/>
              </a:solidFill>
              <a:latin typeface="Courier New" panose="02070309020205020404" pitchFamily="49" charset="0"/>
            </a:endParaRPr>
          </a:p>
        </p:txBody>
      </p:sp>
      <p:sp>
        <p:nvSpPr>
          <p:cNvPr id="17" name="正方形/長方形 16"/>
          <p:cNvSpPr/>
          <p:nvPr/>
        </p:nvSpPr>
        <p:spPr>
          <a:xfrm>
            <a:off x="526331" y="497015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18" name="図 17"/>
          <p:cNvPicPr>
            <a:picLocks noChangeAspect="1"/>
          </p:cNvPicPr>
          <p:nvPr/>
        </p:nvPicPr>
        <p:blipFill>
          <a:blip r:embed="rId2"/>
          <a:stretch>
            <a:fillRect/>
          </a:stretch>
        </p:blipFill>
        <p:spPr>
          <a:xfrm>
            <a:off x="526331" y="5460525"/>
            <a:ext cx="10882313" cy="922649"/>
          </a:xfrm>
          <a:prstGeom prst="rect">
            <a:avLst/>
          </a:prstGeom>
        </p:spPr>
      </p:pic>
      <p:sp>
        <p:nvSpPr>
          <p:cNvPr id="19" name="正方形/長方形 18"/>
          <p:cNvSpPr/>
          <p:nvPr/>
        </p:nvSpPr>
        <p:spPr>
          <a:xfrm>
            <a:off x="3736910" y="3894410"/>
            <a:ext cx="779432" cy="386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吹き出し 19"/>
          <p:cNvSpPr/>
          <p:nvPr/>
        </p:nvSpPr>
        <p:spPr>
          <a:xfrm>
            <a:off x="5082631" y="4751364"/>
            <a:ext cx="2089445" cy="572495"/>
          </a:xfrm>
          <a:prstGeom prst="wedgeRectCallout">
            <a:avLst>
              <a:gd name="adj1" fmla="val -79446"/>
              <a:gd name="adj2" fmla="val -13176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外部結合の指定</a:t>
            </a:r>
            <a:endParaRPr lang="en-US" altLang="ja-JP" b="1" dirty="0" smtClean="0">
              <a:solidFill>
                <a:schemeClr val="tx1"/>
              </a:solidFill>
            </a:endParaRPr>
          </a:p>
        </p:txBody>
      </p:sp>
    </p:spTree>
    <p:extLst>
      <p:ext uri="{BB962C8B-B14F-4D97-AF65-F5344CB8AC3E}">
        <p14:creationId xmlns:p14="http://schemas.microsoft.com/office/powerpoint/2010/main" val="195997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4162804487"/>
              </p:ext>
            </p:extLst>
          </p:nvPr>
        </p:nvGraphicFramePr>
        <p:xfrm>
          <a:off x="1634836" y="1532466"/>
          <a:ext cx="8128000" cy="2595880"/>
        </p:xfrm>
        <a:graphic>
          <a:graphicData uri="http://schemas.openxmlformats.org/drawingml/2006/table">
            <a:tbl>
              <a:tblPr bandRow="1">
                <a:tableStyleId>{5C22544A-7EE6-4342-B048-85BDC9FD1C3A}</a:tableStyleId>
              </a:tblPr>
              <a:tblGrid>
                <a:gridCol w="1179926">
                  <a:extLst>
                    <a:ext uri="{9D8B030D-6E8A-4147-A177-3AD203B41FA5}">
                      <a16:colId xmlns:a16="http://schemas.microsoft.com/office/drawing/2014/main" val="836521551"/>
                    </a:ext>
                  </a:extLst>
                </a:gridCol>
                <a:gridCol w="6948074">
                  <a:extLst>
                    <a:ext uri="{9D8B030D-6E8A-4147-A177-3AD203B41FA5}">
                      <a16:colId xmlns:a16="http://schemas.microsoft.com/office/drawing/2014/main" val="124472612"/>
                    </a:ext>
                  </a:extLst>
                </a:gridCol>
              </a:tblGrid>
              <a:tr h="370840">
                <a:tc gridSpan="2">
                  <a:txBody>
                    <a:bodyPr/>
                    <a:lstStyle/>
                    <a:p>
                      <a:pPr algn="ctr"/>
                      <a:r>
                        <a:rPr kumimoji="1" lang="en-US" altLang="ja-JP" b="1" dirty="0" smtClean="0"/>
                        <a:t>CONTENTS</a:t>
                      </a:r>
                    </a:p>
                  </a:txBody>
                  <a:tcPr>
                    <a:solidFill>
                      <a:schemeClr val="accent6">
                        <a:lumMod val="60000"/>
                        <a:lumOff val="40000"/>
                      </a:schemeClr>
                    </a:solidFill>
                  </a:tcPr>
                </a:tc>
                <a:tc hMerge="1">
                  <a:txBody>
                    <a:bodyPr/>
                    <a:lstStyle/>
                    <a:p>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374198392"/>
                  </a:ext>
                </a:extLst>
              </a:tr>
              <a:tr h="370840">
                <a:tc>
                  <a:txBody>
                    <a:bodyPr/>
                    <a:lstStyle/>
                    <a:p>
                      <a:r>
                        <a:rPr kumimoji="1" lang="ja-JP" altLang="en-US" b="1" dirty="0" smtClean="0"/>
                        <a:t>１０．１</a:t>
                      </a:r>
                      <a:endParaRPr kumimoji="1" lang="en-US" altLang="ja-JP" b="1" dirty="0" smtClean="0"/>
                    </a:p>
                  </a:txBody>
                  <a:tcPr>
                    <a:solidFill>
                      <a:schemeClr val="accent6">
                        <a:lumMod val="60000"/>
                        <a:lumOff val="40000"/>
                      </a:schemeClr>
                    </a:solidFill>
                  </a:tcPr>
                </a:tc>
                <a:tc>
                  <a:txBody>
                    <a:bodyPr/>
                    <a:lstStyle/>
                    <a:p>
                      <a:r>
                        <a:rPr kumimoji="1" lang="ja-JP" altLang="en-US" b="1" dirty="0" smtClean="0"/>
                        <a:t>さまざまなデータの読み込み</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370293211"/>
                  </a:ext>
                </a:extLst>
              </a:tr>
              <a:tr h="370840">
                <a:tc>
                  <a:txBody>
                    <a:bodyPr/>
                    <a:lstStyle/>
                    <a:p>
                      <a:r>
                        <a:rPr kumimoji="1" lang="ja-JP" altLang="en-US" b="1" dirty="0" smtClean="0"/>
                        <a:t>１０．２</a:t>
                      </a:r>
                      <a:endParaRPr kumimoji="1" lang="ja-JP" altLang="en-US" b="1" dirty="0"/>
                    </a:p>
                  </a:txBody>
                  <a:tcPr>
                    <a:solidFill>
                      <a:schemeClr val="accent6">
                        <a:lumMod val="60000"/>
                        <a:lumOff val="40000"/>
                      </a:schemeClr>
                    </a:solidFill>
                  </a:tcPr>
                </a:tc>
                <a:tc>
                  <a:txBody>
                    <a:bodyPr/>
                    <a:lstStyle/>
                    <a:p>
                      <a:r>
                        <a:rPr kumimoji="1" lang="ja-JP" altLang="en-US" b="1" dirty="0" smtClean="0"/>
                        <a:t>より高度な欠損値の処理</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948094578"/>
                  </a:ext>
                </a:extLst>
              </a:tr>
              <a:tr h="370840">
                <a:tc>
                  <a:txBody>
                    <a:bodyPr/>
                    <a:lstStyle/>
                    <a:p>
                      <a:r>
                        <a:rPr kumimoji="1" lang="ja-JP" altLang="en-US" b="1" dirty="0" smtClean="0"/>
                        <a:t>１０．３</a:t>
                      </a:r>
                      <a:endParaRPr kumimoji="1" lang="ja-JP" altLang="en-US" b="1" dirty="0"/>
                    </a:p>
                  </a:txBody>
                  <a:tcPr>
                    <a:solidFill>
                      <a:schemeClr val="accent6">
                        <a:lumMod val="60000"/>
                        <a:lumOff val="40000"/>
                      </a:schemeClr>
                    </a:solidFill>
                  </a:tcPr>
                </a:tc>
                <a:tc>
                  <a:txBody>
                    <a:bodyPr/>
                    <a:lstStyle/>
                    <a:p>
                      <a:r>
                        <a:rPr kumimoji="1" lang="ja-JP" altLang="en-US" b="1" dirty="0" smtClean="0"/>
                        <a:t>より高度な外れ値の処理</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89316722"/>
                  </a:ext>
                </a:extLst>
              </a:tr>
              <a:tr h="370840">
                <a:tc>
                  <a:txBody>
                    <a:bodyPr/>
                    <a:lstStyle/>
                    <a:p>
                      <a:r>
                        <a:rPr kumimoji="1" lang="ja-JP" altLang="en-US" b="1" dirty="0" smtClean="0"/>
                        <a:t>１０．４</a:t>
                      </a:r>
                      <a:endParaRPr kumimoji="1" lang="ja-JP" altLang="en-US" b="1" dirty="0"/>
                    </a:p>
                  </a:txBody>
                  <a:tcPr>
                    <a:solidFill>
                      <a:schemeClr val="accent6">
                        <a:lumMod val="60000"/>
                        <a:lumOff val="40000"/>
                      </a:schemeClr>
                    </a:solidFill>
                  </a:tcPr>
                </a:tc>
                <a:tc>
                  <a:txBody>
                    <a:bodyPr/>
                    <a:lstStyle/>
                    <a:p>
                      <a:r>
                        <a:rPr kumimoji="1" lang="ja-JP" altLang="en-US" b="1" dirty="0" smtClean="0"/>
                        <a:t>第１０章のめとめ</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139163327"/>
                  </a:ext>
                </a:extLst>
              </a:tr>
              <a:tr h="370840">
                <a:tc>
                  <a:txBody>
                    <a:bodyPr/>
                    <a:lstStyle/>
                    <a:p>
                      <a:r>
                        <a:rPr kumimoji="1" lang="ja-JP" altLang="en-US" b="1" dirty="0" smtClean="0"/>
                        <a:t>１０．５</a:t>
                      </a:r>
                      <a:endParaRPr kumimoji="1" lang="ja-JP" altLang="en-US" b="1" dirty="0"/>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練習問題</a:t>
                      </a:r>
                    </a:p>
                  </a:txBody>
                  <a:tcPr>
                    <a:solidFill>
                      <a:schemeClr val="accent6">
                        <a:lumMod val="20000"/>
                        <a:lumOff val="80000"/>
                      </a:schemeClr>
                    </a:solidFill>
                  </a:tcPr>
                </a:tc>
                <a:extLst>
                  <a:ext uri="{0D108BD9-81ED-4DB2-BD59-A6C34878D82A}">
                    <a16:rowId xmlns:a16="http://schemas.microsoft.com/office/drawing/2014/main" val="3459019219"/>
                  </a:ext>
                </a:extLst>
              </a:tr>
              <a:tr h="370840">
                <a:tc>
                  <a:txBody>
                    <a:bodyPr/>
                    <a:lstStyle/>
                    <a:p>
                      <a:r>
                        <a:rPr kumimoji="1" lang="ja-JP" altLang="en-US" b="1" dirty="0" smtClean="0"/>
                        <a:t>１０．６</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練習問題の解答</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850611655"/>
                  </a:ext>
                </a:extLst>
              </a:tr>
            </a:tbl>
          </a:graphicData>
        </a:graphic>
      </p:graphicFrame>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P345</a:t>
            </a:r>
            <a:endParaRPr kumimoji="1" lang="ja-JP" altLang="en-US" b="1" dirty="0"/>
          </a:p>
        </p:txBody>
      </p:sp>
    </p:spTree>
    <p:extLst>
      <p:ext uri="{BB962C8B-B14F-4D97-AF65-F5344CB8AC3E}">
        <p14:creationId xmlns:p14="http://schemas.microsoft.com/office/powerpoint/2010/main" val="847510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87994" y="1030390"/>
            <a:ext cx="9557870" cy="4001095"/>
          </a:xfrm>
          <a:prstGeom prst="rect">
            <a:avLst/>
          </a:prstGeom>
          <a:solidFill>
            <a:schemeClr val="accent4">
              <a:lumMod val="20000"/>
              <a:lumOff val="80000"/>
            </a:schemeClr>
          </a:solidFill>
        </p:spPr>
        <p:txBody>
          <a:bodyPr wrap="square" rtlCol="0">
            <a:spAutoFit/>
          </a:bodyPr>
          <a:lstStyle/>
          <a:p>
            <a:r>
              <a:rPr kumimoji="1" lang="ja-JP" altLang="en-US" sz="2000" b="1" dirty="0" smtClean="0"/>
              <a:t>内部結合と外部結合</a:t>
            </a:r>
            <a:endParaRPr kumimoji="1" lang="en-US" altLang="ja-JP" sz="2000" b="1" dirty="0" smtClean="0"/>
          </a:p>
          <a:p>
            <a:endParaRPr lang="en-US" altLang="ja-JP" dirty="0"/>
          </a:p>
          <a:p>
            <a:r>
              <a:rPr lang="ja-JP" altLang="en-US" b="1" dirty="0" smtClean="0">
                <a:solidFill>
                  <a:srgbClr val="0070C0"/>
                </a:solidFill>
              </a:rPr>
              <a:t>・内部結合</a:t>
            </a:r>
            <a:endParaRPr lang="en-US" altLang="ja-JP" b="1" dirty="0" smtClean="0">
              <a:solidFill>
                <a:srgbClr val="0070C0"/>
              </a:solidFill>
            </a:endParaRPr>
          </a:p>
          <a:p>
            <a:endParaRPr lang="en-US" altLang="ja-JP" b="1" dirty="0" smtClean="0">
              <a:solidFill>
                <a:srgbClr val="0070C0"/>
              </a:solidFill>
            </a:endParaRPr>
          </a:p>
          <a:p>
            <a:r>
              <a:rPr lang="ja-JP" altLang="en-US" b="1" dirty="0" smtClean="0">
                <a:solidFill>
                  <a:srgbClr val="0070C0"/>
                </a:solidFill>
              </a:rPr>
              <a:t>　データフレーム１</a:t>
            </a:r>
            <a:r>
              <a:rPr lang="en-US" altLang="ja-JP" b="1" dirty="0">
                <a:solidFill>
                  <a:srgbClr val="0070C0"/>
                </a:solidFill>
              </a:rPr>
              <a:t> </a:t>
            </a:r>
            <a:r>
              <a:rPr lang="en-US" altLang="ja-JP" b="1" dirty="0" smtClean="0">
                <a:solidFill>
                  <a:srgbClr val="0070C0"/>
                </a:solidFill>
              </a:rPr>
              <a:t>. merge( </a:t>
            </a:r>
            <a:r>
              <a:rPr lang="ja-JP" altLang="en-US" b="1" dirty="0" smtClean="0">
                <a:solidFill>
                  <a:srgbClr val="0070C0"/>
                </a:solidFill>
              </a:rPr>
              <a:t>データフレーム２</a:t>
            </a:r>
            <a:r>
              <a:rPr lang="en-US" altLang="ja-JP" b="1" dirty="0" smtClean="0">
                <a:solidFill>
                  <a:srgbClr val="0070C0"/>
                </a:solidFill>
              </a:rPr>
              <a:t>,  how = ‘inner’,  on = ‘</a:t>
            </a:r>
            <a:r>
              <a:rPr lang="ja-JP" altLang="en-US" b="1" dirty="0" smtClean="0">
                <a:solidFill>
                  <a:srgbClr val="0070C0"/>
                </a:solidFill>
              </a:rPr>
              <a:t>結合キー</a:t>
            </a:r>
            <a:r>
              <a:rPr lang="en-US" altLang="ja-JP" b="1" dirty="0" smtClean="0">
                <a:solidFill>
                  <a:srgbClr val="0070C0"/>
                </a:solidFill>
              </a:rPr>
              <a:t>’ )</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ja-JP" altLang="en-US" b="1" dirty="0" smtClean="0">
                <a:solidFill>
                  <a:srgbClr val="0070C0"/>
                </a:solidFill>
              </a:rPr>
              <a:t>結合できない行は結合結果から削除される。</a:t>
            </a:r>
            <a:endParaRPr lang="en-US" altLang="ja-JP" b="1" dirty="0" smtClean="0">
              <a:solidFill>
                <a:srgbClr val="0070C0"/>
              </a:solidFill>
            </a:endParaRPr>
          </a:p>
          <a:p>
            <a:r>
              <a:rPr lang="en-US" altLang="ja-JP" b="1" dirty="0" smtClean="0">
                <a:solidFill>
                  <a:srgbClr val="0070C0"/>
                </a:solidFill>
              </a:rPr>
              <a:t>※ how </a:t>
            </a:r>
            <a:r>
              <a:rPr lang="ja-JP" altLang="en-US" b="1" dirty="0" smtClean="0">
                <a:solidFill>
                  <a:srgbClr val="0070C0"/>
                </a:solidFill>
              </a:rPr>
              <a:t>のデフォルトは </a:t>
            </a:r>
            <a:r>
              <a:rPr lang="en-US" altLang="ja-JP" b="1" dirty="0" smtClean="0">
                <a:solidFill>
                  <a:srgbClr val="0070C0"/>
                </a:solidFill>
              </a:rPr>
              <a:t>‘inner’ </a:t>
            </a:r>
            <a:r>
              <a:rPr lang="ja-JP" altLang="en-US" b="1" dirty="0" smtClean="0">
                <a:solidFill>
                  <a:srgbClr val="0070C0"/>
                </a:solidFill>
              </a:rPr>
              <a:t>なので、パラメータ指定ごとの省略でよい。</a:t>
            </a:r>
            <a:endParaRPr lang="en-US" altLang="ja-JP" b="1" dirty="0" smtClean="0">
              <a:solidFill>
                <a:srgbClr val="0070C0"/>
              </a:solidFill>
            </a:endParaRPr>
          </a:p>
          <a:p>
            <a:endParaRPr lang="en-US" altLang="ja-JP" b="1" dirty="0">
              <a:solidFill>
                <a:srgbClr val="0070C0"/>
              </a:solidFill>
            </a:endParaRPr>
          </a:p>
          <a:p>
            <a:r>
              <a:rPr lang="ja-JP" altLang="en-US" b="1" dirty="0" smtClean="0">
                <a:solidFill>
                  <a:srgbClr val="0070C0"/>
                </a:solidFill>
              </a:rPr>
              <a:t>・外部結合</a:t>
            </a:r>
            <a:endParaRPr lang="en-US" altLang="ja-JP" b="1" dirty="0" smtClean="0">
              <a:solidFill>
                <a:srgbClr val="0070C0"/>
              </a:solidFill>
            </a:endParaRPr>
          </a:p>
          <a:p>
            <a:endParaRPr lang="en-US" altLang="ja-JP" b="1" dirty="0" smtClean="0">
              <a:solidFill>
                <a:srgbClr val="0070C0"/>
              </a:solidFill>
            </a:endParaRPr>
          </a:p>
          <a:p>
            <a:r>
              <a:rPr lang="ja-JP" altLang="en-US" b="1" dirty="0">
                <a:solidFill>
                  <a:srgbClr val="0070C0"/>
                </a:solidFill>
              </a:rPr>
              <a:t>　</a:t>
            </a:r>
            <a:r>
              <a:rPr lang="ja-JP" altLang="en-US" b="1" dirty="0" smtClean="0">
                <a:solidFill>
                  <a:srgbClr val="0070C0"/>
                </a:solidFill>
              </a:rPr>
              <a:t>データフレーム１ </a:t>
            </a:r>
            <a:r>
              <a:rPr lang="en-US" altLang="ja-JP" b="1" dirty="0" smtClean="0">
                <a:solidFill>
                  <a:srgbClr val="0070C0"/>
                </a:solidFill>
              </a:rPr>
              <a:t>. merge( </a:t>
            </a:r>
            <a:r>
              <a:rPr lang="ja-JP" altLang="en-US" b="1" dirty="0" smtClean="0">
                <a:solidFill>
                  <a:srgbClr val="0070C0"/>
                </a:solidFill>
              </a:rPr>
              <a:t>データフレーム２，</a:t>
            </a:r>
            <a:r>
              <a:rPr lang="en-US" altLang="ja-JP" b="1" dirty="0" smtClean="0">
                <a:solidFill>
                  <a:srgbClr val="0070C0"/>
                </a:solidFill>
              </a:rPr>
              <a:t>how = ‘left’, on = ‘</a:t>
            </a:r>
            <a:r>
              <a:rPr lang="ja-JP" altLang="en-US" b="1" dirty="0" smtClean="0">
                <a:solidFill>
                  <a:srgbClr val="0070C0"/>
                </a:solidFill>
              </a:rPr>
              <a:t>結合キー</a:t>
            </a:r>
            <a:r>
              <a:rPr lang="en-US" altLang="ja-JP" b="1" dirty="0" smtClean="0">
                <a:solidFill>
                  <a:srgbClr val="0070C0"/>
                </a:solidFill>
              </a:rPr>
              <a:t>’ )</a:t>
            </a:r>
          </a:p>
          <a:p>
            <a:endParaRPr lang="en-US" altLang="ja-JP" b="1" dirty="0">
              <a:solidFill>
                <a:srgbClr val="0070C0"/>
              </a:solidFill>
            </a:endParaRPr>
          </a:p>
          <a:p>
            <a:r>
              <a:rPr lang="en-US" altLang="ja-JP" b="1" dirty="0" smtClean="0">
                <a:solidFill>
                  <a:srgbClr val="0070C0"/>
                </a:solidFill>
              </a:rPr>
              <a:t>※ </a:t>
            </a:r>
            <a:r>
              <a:rPr lang="ja-JP" altLang="en-US" b="1" dirty="0" smtClean="0">
                <a:solidFill>
                  <a:srgbClr val="0070C0"/>
                </a:solidFill>
              </a:rPr>
              <a:t>結合できなくても、データフレーム１の行は必ず残る。</a:t>
            </a:r>
            <a:endParaRPr lang="en-US" altLang="ja-JP" b="1" dirty="0" smtClean="0">
              <a:solidFill>
                <a:srgbClr val="0070C0"/>
              </a:solidFill>
            </a:endParaRPr>
          </a:p>
        </p:txBody>
      </p:sp>
      <p:sp>
        <p:nvSpPr>
          <p:cNvPr id="4" name="正方形/長方形 3"/>
          <p:cNvSpPr/>
          <p:nvPr/>
        </p:nvSpPr>
        <p:spPr>
          <a:xfrm>
            <a:off x="858339" y="2102194"/>
            <a:ext cx="8452638"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58339" y="4019783"/>
            <a:ext cx="8452638"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P362</a:t>
            </a:r>
            <a:endParaRPr kumimoji="1" lang="ja-JP" altLang="en-US" b="1" dirty="0"/>
          </a:p>
        </p:txBody>
      </p:sp>
    </p:spTree>
    <p:extLst>
      <p:ext uri="{BB962C8B-B14F-4D97-AF65-F5344CB8AC3E}">
        <p14:creationId xmlns:p14="http://schemas.microsoft.com/office/powerpoint/2010/main" val="198469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685485" y="3313166"/>
            <a:ext cx="5066223" cy="3424529"/>
          </a:xfrm>
          <a:prstGeom prst="rect">
            <a:avLst/>
          </a:prstGeom>
        </p:spPr>
      </p:pic>
      <p:sp>
        <p:nvSpPr>
          <p:cNvPr id="3" name="ホームベース 2"/>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１０．２</a:t>
            </a:r>
            <a:endParaRPr kumimoji="1" lang="ja-JP" altLang="en-US" b="1" dirty="0"/>
          </a:p>
        </p:txBody>
      </p:sp>
      <p:sp>
        <p:nvSpPr>
          <p:cNvPr id="4" name="山形 3"/>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より高度な欠損値の処理</a:t>
            </a:r>
            <a:endParaRPr kumimoji="1" lang="ja-JP" altLang="en-US" b="1" dirty="0">
              <a:solidFill>
                <a:schemeClr val="bg1"/>
              </a:solidFill>
            </a:endParaRPr>
          </a:p>
        </p:txBody>
      </p:sp>
      <p:sp>
        <p:nvSpPr>
          <p:cNvPr id="5" name="山形 4"/>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P363</a:t>
            </a:r>
            <a:r>
              <a:rPr kumimoji="1" lang="ja-JP" altLang="en-US" b="1" dirty="0" smtClean="0">
                <a:solidFill>
                  <a:schemeClr val="bg1"/>
                </a:solidFill>
              </a:rPr>
              <a:t>～</a:t>
            </a:r>
            <a:r>
              <a:rPr kumimoji="1" lang="en-US" altLang="ja-JP" b="1" dirty="0" smtClean="0">
                <a:solidFill>
                  <a:schemeClr val="bg1"/>
                </a:solidFill>
              </a:rPr>
              <a:t>P372</a:t>
            </a:r>
          </a:p>
        </p:txBody>
      </p:sp>
      <p:sp>
        <p:nvSpPr>
          <p:cNvPr id="6" name="ホームベース 5"/>
          <p:cNvSpPr/>
          <p:nvPr/>
        </p:nvSpPr>
        <p:spPr>
          <a:xfrm>
            <a:off x="397163" y="90786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１０．２．１</a:t>
            </a:r>
            <a:endParaRPr kumimoji="1" lang="ja-JP" altLang="en-US" b="1" dirty="0"/>
          </a:p>
        </p:txBody>
      </p:sp>
      <p:sp>
        <p:nvSpPr>
          <p:cNvPr id="7" name="山形 6"/>
          <p:cNvSpPr/>
          <p:nvPr/>
        </p:nvSpPr>
        <p:spPr>
          <a:xfrm>
            <a:off x="2019631" y="90786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線形補間</a:t>
            </a:r>
            <a:endParaRPr kumimoji="1" lang="ja-JP" altLang="en-US" b="1" dirty="0">
              <a:solidFill>
                <a:schemeClr val="bg1"/>
              </a:solidFill>
            </a:endParaRPr>
          </a:p>
        </p:txBody>
      </p:sp>
      <p:sp>
        <p:nvSpPr>
          <p:cNvPr id="8" name="山形 7"/>
          <p:cNvSpPr/>
          <p:nvPr/>
        </p:nvSpPr>
        <p:spPr>
          <a:xfrm>
            <a:off x="6790414" y="90786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bg1"/>
                </a:solidFill>
              </a:rPr>
              <a:t>P363</a:t>
            </a:r>
            <a:r>
              <a:rPr lang="ja-JP" altLang="en-US" b="1" dirty="0" smtClean="0">
                <a:solidFill>
                  <a:schemeClr val="bg1"/>
                </a:solidFill>
              </a:rPr>
              <a:t>～</a:t>
            </a:r>
            <a:r>
              <a:rPr lang="en-US" altLang="ja-JP" b="1" dirty="0" smtClean="0">
                <a:solidFill>
                  <a:schemeClr val="bg1"/>
                </a:solidFill>
              </a:rPr>
              <a:t>P349</a:t>
            </a:r>
            <a:endParaRPr lang="ja-JP" altLang="en-US" b="1" dirty="0">
              <a:solidFill>
                <a:schemeClr val="bg1"/>
              </a:solidFill>
            </a:endParaRPr>
          </a:p>
        </p:txBody>
      </p:sp>
      <p:sp>
        <p:nvSpPr>
          <p:cNvPr id="9" name="ホームベース 8"/>
          <p:cNvSpPr/>
          <p:nvPr/>
        </p:nvSpPr>
        <p:spPr>
          <a:xfrm>
            <a:off x="397163" y="1483230"/>
            <a:ext cx="1757639"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時系列データ</a:t>
            </a:r>
            <a:endParaRPr kumimoji="1" lang="ja-JP" altLang="en-US" b="1" dirty="0"/>
          </a:p>
        </p:txBody>
      </p:sp>
      <p:sp>
        <p:nvSpPr>
          <p:cNvPr id="10" name="山形 9"/>
          <p:cNvSpPr/>
          <p:nvPr/>
        </p:nvSpPr>
        <p:spPr>
          <a:xfrm>
            <a:off x="2019631" y="1483230"/>
            <a:ext cx="8737158"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一定間隔の時間ごとに観測され、前後のデータに何かしらの関係があるデータ</a:t>
            </a:r>
            <a:endParaRPr kumimoji="1" lang="ja-JP" altLang="en-US" b="1" dirty="0">
              <a:solidFill>
                <a:schemeClr val="bg1"/>
              </a:solidFill>
            </a:endParaRPr>
          </a:p>
        </p:txBody>
      </p:sp>
      <p:sp>
        <p:nvSpPr>
          <p:cNvPr id="11" name="正方形/長方形 10"/>
          <p:cNvSpPr/>
          <p:nvPr/>
        </p:nvSpPr>
        <p:spPr>
          <a:xfrm>
            <a:off x="397164" y="2427923"/>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temp</a:t>
            </a:r>
            <a:r>
              <a:rPr lang="ja-JP" altLang="en-US" b="1">
                <a:solidFill>
                  <a:srgbClr val="008000"/>
                </a:solidFill>
                <a:latin typeface="Consolas" panose="020B0609020204030204" pitchFamily="49" charset="0"/>
              </a:rPr>
              <a:t>列と</a:t>
            </a:r>
            <a:r>
              <a:rPr lang="en-US" altLang="ja-JP" b="1">
                <a:solidFill>
                  <a:srgbClr val="008000"/>
                </a:solidFill>
                <a:latin typeface="Consolas" panose="020B0609020204030204" pitchFamily="49" charset="0"/>
              </a:rPr>
              <a:t>hum</a:t>
            </a:r>
            <a:r>
              <a:rPr lang="ja-JP" altLang="en-US" b="1">
                <a:solidFill>
                  <a:srgbClr val="008000"/>
                </a:solidFill>
                <a:latin typeface="Consolas" panose="020B0609020204030204" pitchFamily="49" charset="0"/>
              </a:rPr>
              <a:t>列を折れ線グラフにして比較する</a:t>
            </a:r>
            <a:endParaRPr lang="ja-JP" altLang="en-US" b="1">
              <a:solidFill>
                <a:srgbClr val="000000"/>
              </a:solidFill>
              <a:latin typeface="Consolas" panose="020B0609020204030204" pitchFamily="49" charset="0"/>
            </a:endParaRPr>
          </a:p>
          <a:p>
            <a:r>
              <a:rPr lang="en-US" altLang="ja-JP" b="1" smtClean="0">
                <a:solidFill>
                  <a:srgbClr val="001080"/>
                </a:solidFill>
                <a:latin typeface="Consolas" panose="020B0609020204030204" pitchFamily="49" charset="0"/>
              </a:rPr>
              <a:t>df3</a:t>
            </a:r>
            <a:r>
              <a:rPr lang="en-US" altLang="ja-JP" b="1" smtClean="0">
                <a:solidFill>
                  <a:srgbClr val="000000"/>
                </a:solidFill>
                <a:latin typeface="Consolas" panose="020B0609020204030204" pitchFamily="49" charset="0"/>
              </a:rPr>
              <a:t>[</a:t>
            </a:r>
            <a:r>
              <a:rPr lang="ja-JP" altLang="en-US" b="1" smtClean="0">
                <a:solidFill>
                  <a:srgbClr val="A31515"/>
                </a:solidFill>
                <a:latin typeface="Consolas" panose="020B0609020204030204" pitchFamily="49" charset="0"/>
              </a:rPr>
              <a:t>‘</a:t>
            </a:r>
            <a:r>
              <a:rPr lang="en-US" altLang="ja-JP" b="1" smtClean="0">
                <a:solidFill>
                  <a:srgbClr val="A31515"/>
                </a:solidFill>
                <a:latin typeface="Consolas" panose="020B0609020204030204" pitchFamily="49" charset="0"/>
              </a:rPr>
              <a:t>temp’</a:t>
            </a:r>
            <a:r>
              <a:rPr lang="en-US" altLang="ja-JP" b="1" smtClean="0">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plot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kind</a:t>
            </a:r>
            <a:r>
              <a:rPr lang="en-US" altLang="ja-JP" b="1">
                <a:solidFill>
                  <a:srgbClr val="000000"/>
                </a:solidFill>
                <a:latin typeface="Consolas" panose="020B0609020204030204" pitchFamily="49" charset="0"/>
              </a:rPr>
              <a:t> = </a:t>
            </a:r>
            <a:r>
              <a:rPr lang="en-US" altLang="ja-JP" b="1">
                <a:solidFill>
                  <a:srgbClr val="A31515"/>
                </a:solidFill>
                <a:latin typeface="Consolas" panose="020B0609020204030204" pitchFamily="49" charset="0"/>
              </a:rPr>
              <a:t>'line'</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12" name="正方形/長方形 11"/>
          <p:cNvSpPr/>
          <p:nvPr/>
        </p:nvSpPr>
        <p:spPr>
          <a:xfrm>
            <a:off x="397164" y="2058591"/>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コード１０－１２　</a:t>
            </a:r>
            <a:r>
              <a:rPr lang="ja-JP" altLang="en-US" b="1" dirty="0">
                <a:solidFill>
                  <a:srgbClr val="000000"/>
                </a:solidFill>
                <a:latin typeface="Courier New" panose="02070309020205020404" pitchFamily="49" charset="0"/>
              </a:rPr>
              <a:t>気温に</a:t>
            </a:r>
            <a:r>
              <a:rPr lang="ja-JP" altLang="en-US" b="1" dirty="0" smtClean="0">
                <a:solidFill>
                  <a:srgbClr val="000000"/>
                </a:solidFill>
                <a:latin typeface="Courier New" panose="02070309020205020404" pitchFamily="49" charset="0"/>
              </a:rPr>
              <a:t>関する折れ線グラフを作成する</a:t>
            </a:r>
            <a:endParaRPr lang="en-US" altLang="ja-JP" b="1" dirty="0">
              <a:solidFill>
                <a:srgbClr val="000000"/>
              </a:solidFill>
              <a:latin typeface="Courier New" panose="02070309020205020404" pitchFamily="49" charset="0"/>
            </a:endParaRPr>
          </a:p>
        </p:txBody>
      </p:sp>
      <p:sp>
        <p:nvSpPr>
          <p:cNvPr id="13" name="正方形/長方形 12"/>
          <p:cNvSpPr/>
          <p:nvPr/>
        </p:nvSpPr>
        <p:spPr>
          <a:xfrm>
            <a:off x="4070666" y="336596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4" name="楕円 1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P363</a:t>
            </a:r>
            <a:endParaRPr kumimoji="1" lang="ja-JP" altLang="en-US" b="1" dirty="0"/>
          </a:p>
        </p:txBody>
      </p:sp>
    </p:spTree>
    <p:extLst>
      <p:ext uri="{BB962C8B-B14F-4D97-AF65-F5344CB8AC3E}">
        <p14:creationId xmlns:p14="http://schemas.microsoft.com/office/powerpoint/2010/main" val="2669729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412144" y="1821653"/>
            <a:ext cx="6381750" cy="4276725"/>
          </a:xfrm>
          <a:prstGeom prst="rect">
            <a:avLst/>
          </a:prstGeom>
        </p:spPr>
      </p:pic>
      <p:sp>
        <p:nvSpPr>
          <p:cNvPr id="3" name="正方形/長方形 2"/>
          <p:cNvSpPr/>
          <p:nvPr/>
        </p:nvSpPr>
        <p:spPr>
          <a:xfrm>
            <a:off x="460775" y="829711"/>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temp</a:t>
            </a:r>
            <a:r>
              <a:rPr lang="ja-JP" altLang="en-US" b="1">
                <a:solidFill>
                  <a:srgbClr val="008000"/>
                </a:solidFill>
                <a:latin typeface="Consolas" panose="020B0609020204030204" pitchFamily="49" charset="0"/>
              </a:rPr>
              <a:t>列と</a:t>
            </a:r>
            <a:r>
              <a:rPr lang="en-US" altLang="ja-JP" b="1">
                <a:solidFill>
                  <a:srgbClr val="008000"/>
                </a:solidFill>
                <a:latin typeface="Consolas" panose="020B0609020204030204" pitchFamily="49" charset="0"/>
              </a:rPr>
              <a:t>hum</a:t>
            </a:r>
            <a:r>
              <a:rPr lang="ja-JP" altLang="en-US" b="1">
                <a:solidFill>
                  <a:srgbClr val="008000"/>
                </a:solidFill>
                <a:latin typeface="Consolas" panose="020B0609020204030204" pitchFamily="49" charset="0"/>
              </a:rPr>
              <a:t>列を折れ線グラフにして比較する</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smtClean="0">
                <a:solidFill>
                  <a:srgbClr val="000000"/>
                </a:solidFill>
                <a:latin typeface="Consolas" panose="020B0609020204030204" pitchFamily="49" charset="0"/>
              </a:rPr>
              <a:t>[[</a:t>
            </a:r>
            <a:r>
              <a:rPr lang="en-US" altLang="ja-JP" b="1" smtClean="0">
                <a:solidFill>
                  <a:srgbClr val="A31515"/>
                </a:solidFill>
                <a:latin typeface="Consolas" panose="020B0609020204030204" pitchFamily="49" charset="0"/>
              </a:rPr>
              <a:t>‘temp’</a:t>
            </a:r>
            <a:r>
              <a:rPr lang="en-US" altLang="ja-JP" b="1" smtClean="0">
                <a:solidFill>
                  <a:srgbClr val="000000"/>
                </a:solidFill>
                <a:latin typeface="Consolas" panose="020B0609020204030204" pitchFamily="49" charset="0"/>
              </a:rPr>
              <a:t>,</a:t>
            </a:r>
            <a:r>
              <a:rPr lang="en-US" altLang="ja-JP" b="1" smtClean="0">
                <a:solidFill>
                  <a:srgbClr val="A31515"/>
                </a:solidFill>
                <a:latin typeface="Consolas" panose="020B0609020204030204" pitchFamily="49" charset="0"/>
              </a:rPr>
              <a:t>’hum’</a:t>
            </a:r>
            <a:r>
              <a:rPr lang="en-US" altLang="ja-JP" b="1" smtClean="0">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plot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kind</a:t>
            </a:r>
            <a:r>
              <a:rPr lang="en-US" altLang="ja-JP" b="1">
                <a:solidFill>
                  <a:srgbClr val="000000"/>
                </a:solidFill>
                <a:latin typeface="Consolas" panose="020B0609020204030204" pitchFamily="49" charset="0"/>
              </a:rPr>
              <a:t> = </a:t>
            </a:r>
            <a:r>
              <a:rPr lang="en-US" altLang="ja-JP" b="1">
                <a:solidFill>
                  <a:srgbClr val="A31515"/>
                </a:solidFill>
                <a:latin typeface="Consolas" panose="020B0609020204030204" pitchFamily="49" charset="0"/>
              </a:rPr>
              <a:t>'line'</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460775" y="460379"/>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a:t>
            </a:r>
            <a:r>
              <a:rPr lang="ja-JP" altLang="en-US" b="1" dirty="0">
                <a:solidFill>
                  <a:srgbClr val="000000"/>
                </a:solidFill>
                <a:latin typeface="Courier New" panose="02070309020205020404" pitchFamily="49" charset="0"/>
              </a:rPr>
              <a:t>３</a:t>
            </a:r>
            <a:r>
              <a:rPr lang="ja-JP" altLang="en-US" b="1" dirty="0" smtClean="0">
                <a:solidFill>
                  <a:srgbClr val="000000"/>
                </a:solidFill>
                <a:latin typeface="Courier New" panose="02070309020205020404" pitchFamily="49" charset="0"/>
              </a:rPr>
              <a:t>　</a:t>
            </a:r>
            <a:r>
              <a:rPr lang="en-US" altLang="ja-JP" b="1" dirty="0" smtClean="0">
                <a:solidFill>
                  <a:srgbClr val="000000"/>
                </a:solidFill>
                <a:latin typeface="Courier New" panose="02070309020205020404" pitchFamily="49" charset="0"/>
              </a:rPr>
              <a:t>temp</a:t>
            </a:r>
            <a:r>
              <a:rPr lang="ja-JP" altLang="en-US" b="1" dirty="0" smtClean="0">
                <a:solidFill>
                  <a:srgbClr val="000000"/>
                </a:solidFill>
                <a:latin typeface="Courier New" panose="02070309020205020404" pitchFamily="49" charset="0"/>
              </a:rPr>
              <a:t>列と</a:t>
            </a:r>
            <a:r>
              <a:rPr lang="en-US" altLang="ja-JP" b="1" dirty="0" smtClean="0">
                <a:solidFill>
                  <a:srgbClr val="000000"/>
                </a:solidFill>
                <a:latin typeface="Courier New" panose="02070309020205020404" pitchFamily="49" charset="0"/>
              </a:rPr>
              <a:t>hum</a:t>
            </a:r>
            <a:r>
              <a:rPr lang="ja-JP" altLang="en-US" b="1" dirty="0" smtClean="0">
                <a:solidFill>
                  <a:srgbClr val="000000"/>
                </a:solidFill>
                <a:latin typeface="Courier New" panose="02070309020205020404" pitchFamily="49" charset="0"/>
              </a:rPr>
              <a:t>列を折れ線グラフにして比較する</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460775" y="184537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P363</a:t>
            </a:r>
            <a:endParaRPr kumimoji="1" lang="ja-JP" altLang="en-US" b="1" dirty="0"/>
          </a:p>
        </p:txBody>
      </p:sp>
    </p:spTree>
    <p:extLst>
      <p:ext uri="{BB962C8B-B14F-4D97-AF65-F5344CB8AC3E}">
        <p14:creationId xmlns:p14="http://schemas.microsoft.com/office/powerpoint/2010/main" val="681939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553860" y="2399372"/>
            <a:ext cx="6591300" cy="4276725"/>
          </a:xfrm>
          <a:prstGeom prst="rect">
            <a:avLst/>
          </a:prstGeom>
        </p:spPr>
      </p:pic>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P365</a:t>
            </a:r>
            <a:endParaRPr kumimoji="1" lang="ja-JP" altLang="en-US" b="1" dirty="0"/>
          </a:p>
        </p:txBody>
      </p:sp>
      <p:sp>
        <p:nvSpPr>
          <p:cNvPr id="4" name="正方形/長方形 3"/>
          <p:cNvSpPr/>
          <p:nvPr/>
        </p:nvSpPr>
        <p:spPr>
          <a:xfrm>
            <a:off x="460775" y="829711"/>
            <a:ext cx="7821433" cy="1200329"/>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temp</a:t>
            </a:r>
            <a:r>
              <a:rPr lang="ja-JP" altLang="en-US" b="1">
                <a:solidFill>
                  <a:srgbClr val="008000"/>
                </a:solidFill>
                <a:latin typeface="Consolas" panose="020B0609020204030204" pitchFamily="49" charset="0"/>
              </a:rPr>
              <a:t>列をヒストグラムで表示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"temp"</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plot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kind</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"hist"</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hum</a:t>
            </a:r>
            <a:r>
              <a:rPr lang="ja-JP" altLang="en-US" b="1">
                <a:solidFill>
                  <a:srgbClr val="008000"/>
                </a:solidFill>
                <a:latin typeface="Consolas" panose="020B0609020204030204" pitchFamily="49" charset="0"/>
              </a:rPr>
              <a:t>列をヒストグラムで濃淡を指定して表示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"hum"</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plot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kind</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"hist"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alpha</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0.5</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5" name="正方形/長方形 4"/>
          <p:cNvSpPr/>
          <p:nvPr/>
        </p:nvSpPr>
        <p:spPr>
          <a:xfrm>
            <a:off x="460775" y="460379"/>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コード１０－１４　</a:t>
            </a:r>
            <a:r>
              <a:rPr lang="en-US" altLang="ja-JP" b="1" dirty="0" smtClean="0">
                <a:solidFill>
                  <a:srgbClr val="000000"/>
                </a:solidFill>
                <a:latin typeface="Courier New" panose="02070309020205020404" pitchFamily="49" charset="0"/>
              </a:rPr>
              <a:t>plot</a:t>
            </a:r>
            <a:r>
              <a:rPr lang="ja-JP" altLang="en-US" b="1" dirty="0" smtClean="0">
                <a:solidFill>
                  <a:srgbClr val="000000"/>
                </a:solidFill>
                <a:latin typeface="Courier New" panose="02070309020205020404" pitchFamily="49" charset="0"/>
              </a:rPr>
              <a:t>メソッドでヒストグラムを作成する</a:t>
            </a:r>
            <a:endParaRPr lang="en-US" altLang="ja-JP" b="1" dirty="0">
              <a:solidFill>
                <a:srgbClr val="000000"/>
              </a:solidFill>
              <a:latin typeface="Courier New" panose="02070309020205020404" pitchFamily="49" charset="0"/>
            </a:endParaRPr>
          </a:p>
        </p:txBody>
      </p:sp>
      <p:sp>
        <p:nvSpPr>
          <p:cNvPr id="6" name="正方形/長方形 5"/>
          <p:cNvSpPr/>
          <p:nvPr/>
        </p:nvSpPr>
        <p:spPr>
          <a:xfrm>
            <a:off x="460775" y="219617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951316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87994" y="1030390"/>
            <a:ext cx="9557870" cy="3724096"/>
          </a:xfrm>
          <a:prstGeom prst="rect">
            <a:avLst/>
          </a:prstGeom>
          <a:solidFill>
            <a:schemeClr val="accent4">
              <a:lumMod val="20000"/>
              <a:lumOff val="80000"/>
            </a:schemeClr>
          </a:solidFill>
        </p:spPr>
        <p:txBody>
          <a:bodyPr wrap="square" rtlCol="0">
            <a:spAutoFit/>
          </a:bodyPr>
          <a:lstStyle/>
          <a:p>
            <a:r>
              <a:rPr lang="ja-JP" altLang="en-US" sz="2000" b="1" dirty="0" smtClean="0"/>
              <a:t>折れ線グラフとヒストグラム</a:t>
            </a:r>
            <a:endParaRPr kumimoji="1" lang="en-US" altLang="ja-JP" sz="2000" b="1" dirty="0" smtClean="0"/>
          </a:p>
          <a:p>
            <a:endParaRPr lang="en-US" altLang="ja-JP" dirty="0"/>
          </a:p>
          <a:p>
            <a:r>
              <a:rPr lang="ja-JP" altLang="en-US" b="1" dirty="0" smtClean="0">
                <a:solidFill>
                  <a:srgbClr val="0070C0"/>
                </a:solidFill>
              </a:rPr>
              <a:t>・</a:t>
            </a:r>
            <a:r>
              <a:rPr lang="ja-JP" altLang="en-US" b="1" dirty="0">
                <a:solidFill>
                  <a:srgbClr val="0070C0"/>
                </a:solidFill>
              </a:rPr>
              <a:t>折れ線グラフ</a:t>
            </a:r>
            <a:endParaRPr lang="en-US" altLang="ja-JP" b="1" dirty="0" smtClean="0">
              <a:solidFill>
                <a:srgbClr val="0070C0"/>
              </a:solidFill>
            </a:endParaRPr>
          </a:p>
          <a:p>
            <a:endParaRPr lang="en-US" altLang="ja-JP" b="1" dirty="0" smtClean="0">
              <a:solidFill>
                <a:srgbClr val="0070C0"/>
              </a:solidFill>
            </a:endParaRPr>
          </a:p>
          <a:p>
            <a:r>
              <a:rPr lang="ja-JP" altLang="en-US" b="1" dirty="0" smtClean="0">
                <a:solidFill>
                  <a:srgbClr val="0070C0"/>
                </a:solidFill>
              </a:rPr>
              <a:t>　データフレーム</a:t>
            </a:r>
            <a:r>
              <a:rPr lang="en-US" altLang="ja-JP" b="1" dirty="0" smtClean="0">
                <a:solidFill>
                  <a:srgbClr val="0070C0"/>
                </a:solidFill>
              </a:rPr>
              <a:t>[ ‘</a:t>
            </a:r>
            <a:r>
              <a:rPr lang="ja-JP" altLang="en-US" b="1" dirty="0" smtClean="0">
                <a:solidFill>
                  <a:srgbClr val="0070C0"/>
                </a:solidFill>
              </a:rPr>
              <a:t>列名</a:t>
            </a:r>
            <a:r>
              <a:rPr lang="en-US" altLang="ja-JP" b="1" dirty="0" smtClean="0">
                <a:solidFill>
                  <a:srgbClr val="0070C0"/>
                </a:solidFill>
              </a:rPr>
              <a:t>’ ] . plot( kind = ‘line’ )</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en-US" altLang="ja-JP" b="1" dirty="0" smtClean="0">
                <a:solidFill>
                  <a:srgbClr val="0070C0"/>
                </a:solidFill>
              </a:rPr>
              <a:t>kind</a:t>
            </a:r>
            <a:r>
              <a:rPr lang="ja-JP" altLang="en-US" b="1" dirty="0" smtClean="0">
                <a:solidFill>
                  <a:srgbClr val="0070C0"/>
                </a:solidFill>
              </a:rPr>
              <a:t>引数のデフォルト引数は </a:t>
            </a:r>
            <a:r>
              <a:rPr lang="en-US" altLang="ja-JP" b="1" dirty="0" smtClean="0">
                <a:solidFill>
                  <a:srgbClr val="0070C0"/>
                </a:solidFill>
              </a:rPr>
              <a:t>‘line’ </a:t>
            </a:r>
            <a:r>
              <a:rPr lang="ja-JP" altLang="en-US" b="1" dirty="0" smtClean="0">
                <a:solidFill>
                  <a:srgbClr val="0070C0"/>
                </a:solidFill>
              </a:rPr>
              <a:t>なので、引数を省略してもよい。</a:t>
            </a:r>
            <a:endParaRPr lang="en-US" altLang="ja-JP" b="1" dirty="0" smtClean="0">
              <a:solidFill>
                <a:srgbClr val="0070C0"/>
              </a:solidFill>
            </a:endParaRPr>
          </a:p>
          <a:p>
            <a:endParaRPr lang="en-US" altLang="ja-JP" b="1" dirty="0">
              <a:solidFill>
                <a:srgbClr val="0070C0"/>
              </a:solidFill>
            </a:endParaRPr>
          </a:p>
          <a:p>
            <a:r>
              <a:rPr lang="ja-JP" altLang="en-US" b="1" dirty="0" smtClean="0">
                <a:solidFill>
                  <a:srgbClr val="0070C0"/>
                </a:solidFill>
              </a:rPr>
              <a:t>・</a:t>
            </a:r>
            <a:r>
              <a:rPr lang="ja-JP" altLang="en-US" b="1" dirty="0">
                <a:solidFill>
                  <a:srgbClr val="0070C0"/>
                </a:solidFill>
              </a:rPr>
              <a:t>ヒストグラム</a:t>
            </a:r>
            <a:endParaRPr lang="en-US" altLang="ja-JP" b="1" dirty="0" smtClean="0">
              <a:solidFill>
                <a:srgbClr val="0070C0"/>
              </a:solidFill>
            </a:endParaRPr>
          </a:p>
          <a:p>
            <a:endParaRPr lang="en-US" altLang="ja-JP" b="1" dirty="0" smtClean="0">
              <a:solidFill>
                <a:srgbClr val="0070C0"/>
              </a:solidFill>
            </a:endParaRPr>
          </a:p>
          <a:p>
            <a:r>
              <a:rPr lang="ja-JP" altLang="en-US" b="1" dirty="0">
                <a:solidFill>
                  <a:srgbClr val="0070C0"/>
                </a:solidFill>
              </a:rPr>
              <a:t>　</a:t>
            </a:r>
            <a:r>
              <a:rPr lang="ja-JP" altLang="en-US" b="1" dirty="0" smtClean="0">
                <a:solidFill>
                  <a:srgbClr val="0070C0"/>
                </a:solidFill>
              </a:rPr>
              <a:t>データフレーム</a:t>
            </a:r>
            <a:r>
              <a:rPr lang="en-US" altLang="ja-JP" b="1" dirty="0">
                <a:solidFill>
                  <a:srgbClr val="0070C0"/>
                </a:solidFill>
              </a:rPr>
              <a:t>[ ‘</a:t>
            </a:r>
            <a:r>
              <a:rPr lang="ja-JP" altLang="en-US" b="1" dirty="0">
                <a:solidFill>
                  <a:srgbClr val="0070C0"/>
                </a:solidFill>
              </a:rPr>
              <a:t>列名</a:t>
            </a:r>
            <a:r>
              <a:rPr lang="en-US" altLang="ja-JP" b="1" dirty="0">
                <a:solidFill>
                  <a:srgbClr val="0070C0"/>
                </a:solidFill>
              </a:rPr>
              <a:t>’ ] . plot( kind = </a:t>
            </a:r>
            <a:r>
              <a:rPr lang="en-US" altLang="ja-JP" b="1" dirty="0" smtClean="0">
                <a:solidFill>
                  <a:srgbClr val="0070C0"/>
                </a:solidFill>
              </a:rPr>
              <a:t>‘</a:t>
            </a:r>
            <a:r>
              <a:rPr lang="en-US" altLang="ja-JP" b="1" dirty="0" err="1" smtClean="0">
                <a:solidFill>
                  <a:srgbClr val="0070C0"/>
                </a:solidFill>
              </a:rPr>
              <a:t>hist</a:t>
            </a:r>
            <a:r>
              <a:rPr lang="en-US" altLang="ja-JP" b="1" dirty="0" smtClean="0">
                <a:solidFill>
                  <a:srgbClr val="0070C0"/>
                </a:solidFill>
              </a:rPr>
              <a:t>’,  alpha = </a:t>
            </a:r>
            <a:r>
              <a:rPr lang="ja-JP" altLang="en-US" b="1" dirty="0" smtClean="0">
                <a:solidFill>
                  <a:srgbClr val="0070C0"/>
                </a:solidFill>
              </a:rPr>
              <a:t>値</a:t>
            </a:r>
            <a:r>
              <a:rPr lang="en-US" altLang="ja-JP" b="1" dirty="0" smtClean="0">
                <a:solidFill>
                  <a:srgbClr val="0070C0"/>
                </a:solidFill>
              </a:rPr>
              <a:t> </a:t>
            </a:r>
            <a:r>
              <a:rPr lang="en-US" altLang="ja-JP" b="1" dirty="0">
                <a:solidFill>
                  <a:srgbClr val="0070C0"/>
                </a:solidFill>
              </a:rPr>
              <a:t>)</a:t>
            </a:r>
          </a:p>
          <a:p>
            <a:endParaRPr lang="en-US" altLang="ja-JP" b="1" dirty="0">
              <a:solidFill>
                <a:srgbClr val="0070C0"/>
              </a:solidFill>
            </a:endParaRPr>
          </a:p>
          <a:p>
            <a:r>
              <a:rPr lang="en-US" altLang="ja-JP" b="1" dirty="0" smtClean="0">
                <a:solidFill>
                  <a:srgbClr val="0070C0"/>
                </a:solidFill>
              </a:rPr>
              <a:t>※ alpha</a:t>
            </a:r>
            <a:r>
              <a:rPr lang="ja-JP" altLang="en-US" b="1" dirty="0" err="1" smtClean="0">
                <a:solidFill>
                  <a:srgbClr val="0070C0"/>
                </a:solidFill>
              </a:rPr>
              <a:t>には</a:t>
            </a:r>
            <a:r>
              <a:rPr lang="ja-JP" altLang="en-US" b="1" dirty="0" smtClean="0">
                <a:solidFill>
                  <a:srgbClr val="0070C0"/>
                </a:solidFill>
              </a:rPr>
              <a:t>０～１の値を指定。</a:t>
            </a:r>
            <a:endParaRPr lang="en-US" altLang="ja-JP" b="1" dirty="0" smtClean="0">
              <a:solidFill>
                <a:srgbClr val="0070C0"/>
              </a:solidFill>
            </a:endParaRPr>
          </a:p>
        </p:txBody>
      </p:sp>
      <p:sp>
        <p:nvSpPr>
          <p:cNvPr id="3" name="正方形/長方形 2"/>
          <p:cNvSpPr/>
          <p:nvPr/>
        </p:nvSpPr>
        <p:spPr>
          <a:xfrm>
            <a:off x="858339" y="2102194"/>
            <a:ext cx="6607936"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858339" y="3733538"/>
            <a:ext cx="6607936"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P365</a:t>
            </a:r>
            <a:endParaRPr kumimoji="1" lang="ja-JP" altLang="en-US" b="1" dirty="0"/>
          </a:p>
        </p:txBody>
      </p:sp>
    </p:spTree>
    <p:extLst>
      <p:ext uri="{BB962C8B-B14F-4D97-AF65-F5344CB8AC3E}">
        <p14:creationId xmlns:p14="http://schemas.microsoft.com/office/powerpoint/2010/main" val="286797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17650" y="2644076"/>
            <a:ext cx="5641911" cy="3780577"/>
          </a:xfrm>
          <a:prstGeom prst="rect">
            <a:avLst/>
          </a:prstGeom>
        </p:spPr>
      </p:pic>
      <p:sp>
        <p:nvSpPr>
          <p:cNvPr id="3" name="ホームベース 2"/>
          <p:cNvSpPr/>
          <p:nvPr/>
        </p:nvSpPr>
        <p:spPr>
          <a:xfrm>
            <a:off x="317650" y="266679"/>
            <a:ext cx="1757639"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線形補間法</a:t>
            </a:r>
            <a:endParaRPr kumimoji="1" lang="ja-JP" altLang="en-US" b="1" dirty="0"/>
          </a:p>
        </p:txBody>
      </p:sp>
      <p:sp>
        <p:nvSpPr>
          <p:cNvPr id="4" name="山形 3"/>
          <p:cNvSpPr/>
          <p:nvPr/>
        </p:nvSpPr>
        <p:spPr>
          <a:xfrm>
            <a:off x="1940118" y="266681"/>
            <a:ext cx="6090699"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時系列データで欠損値がある際に特に有効な手法</a:t>
            </a:r>
            <a:endParaRPr kumimoji="1" lang="ja-JP" altLang="en-US" b="1" dirty="0">
              <a:solidFill>
                <a:schemeClr val="bg1"/>
              </a:solidFill>
            </a:endParaRPr>
          </a:p>
        </p:txBody>
      </p:sp>
      <p:sp>
        <p:nvSpPr>
          <p:cNvPr id="5" name="正方形/長方形 4"/>
          <p:cNvSpPr/>
          <p:nvPr/>
        </p:nvSpPr>
        <p:spPr>
          <a:xfrm>
            <a:off x="317650" y="1259082"/>
            <a:ext cx="8436736"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欠損値付近（インデックス </a:t>
            </a:r>
            <a:r>
              <a:rPr lang="en-US" altLang="ja-JP" b="1">
                <a:solidFill>
                  <a:srgbClr val="008000"/>
                </a:solidFill>
                <a:latin typeface="Consolas" panose="020B0609020204030204" pitchFamily="49" charset="0"/>
              </a:rPr>
              <a:t>220</a:t>
            </a:r>
            <a:r>
              <a:rPr lang="ja-JP" altLang="en-US" b="1">
                <a:solidFill>
                  <a:srgbClr val="008000"/>
                </a:solidFill>
                <a:latin typeface="Consolas" panose="020B0609020204030204" pitchFamily="49" charset="0"/>
              </a:rPr>
              <a:t>～</a:t>
            </a:r>
            <a:r>
              <a:rPr lang="en-US" altLang="ja-JP" b="1">
                <a:solidFill>
                  <a:srgbClr val="008000"/>
                </a:solidFill>
                <a:latin typeface="Consolas" panose="020B0609020204030204" pitchFamily="49" charset="0"/>
              </a:rPr>
              <a:t>240</a:t>
            </a:r>
            <a:r>
              <a:rPr lang="ja-JP" altLang="en-US" b="1">
                <a:solidFill>
                  <a:srgbClr val="008000"/>
                </a:solidFill>
                <a:latin typeface="Consolas" panose="020B0609020204030204" pitchFamily="49" charset="0"/>
              </a:rPr>
              <a:t>）を抜き出して、折れ線グラフで表示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'atemp'</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220</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240</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plot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kind</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'line'</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6" name="正方形/長方形 5"/>
          <p:cNvSpPr/>
          <p:nvPr/>
        </p:nvSpPr>
        <p:spPr>
          <a:xfrm>
            <a:off x="317650" y="889750"/>
            <a:ext cx="8436736"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コード１０－１５　</a:t>
            </a:r>
            <a:r>
              <a:rPr lang="ja-JP" altLang="en-US" b="1" dirty="0">
                <a:solidFill>
                  <a:srgbClr val="000000"/>
                </a:solidFill>
                <a:latin typeface="Courier New" panose="02070309020205020404" pitchFamily="49" charset="0"/>
              </a:rPr>
              <a:t>欠損値付近</a:t>
            </a:r>
            <a:r>
              <a:rPr lang="ja-JP" altLang="en-US" b="1" dirty="0" smtClean="0">
                <a:solidFill>
                  <a:srgbClr val="000000"/>
                </a:solidFill>
                <a:latin typeface="Courier New" panose="02070309020205020404" pitchFamily="49" charset="0"/>
              </a:rPr>
              <a:t>の折れ線グラフを作成する</a:t>
            </a:r>
            <a:endParaRPr lang="en-US" altLang="ja-JP" b="1" dirty="0">
              <a:solidFill>
                <a:srgbClr val="000000"/>
              </a:solidFill>
              <a:latin typeface="Courier New" panose="02070309020205020404" pitchFamily="49" charset="0"/>
            </a:endParaRPr>
          </a:p>
        </p:txBody>
      </p:sp>
      <p:sp>
        <p:nvSpPr>
          <p:cNvPr id="7" name="正方形/長方形 6"/>
          <p:cNvSpPr/>
          <p:nvPr/>
        </p:nvSpPr>
        <p:spPr>
          <a:xfrm>
            <a:off x="317650" y="207154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8" name="図 7"/>
          <p:cNvPicPr>
            <a:picLocks noChangeAspect="1"/>
          </p:cNvPicPr>
          <p:nvPr/>
        </p:nvPicPr>
        <p:blipFill>
          <a:blip r:embed="rId2"/>
          <a:stretch>
            <a:fillRect/>
          </a:stretch>
        </p:blipFill>
        <p:spPr>
          <a:xfrm>
            <a:off x="6449431" y="2644075"/>
            <a:ext cx="5641911" cy="3780577"/>
          </a:xfrm>
          <a:prstGeom prst="rect">
            <a:avLst/>
          </a:prstGeom>
        </p:spPr>
      </p:pic>
      <p:cxnSp>
        <p:nvCxnSpPr>
          <p:cNvPr id="10" name="直線コネクタ 9"/>
          <p:cNvCxnSpPr/>
          <p:nvPr/>
        </p:nvCxnSpPr>
        <p:spPr>
          <a:xfrm flipV="1">
            <a:off x="8945217" y="4518461"/>
            <a:ext cx="381663" cy="12462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右矢印 10"/>
          <p:cNvSpPr/>
          <p:nvPr/>
        </p:nvSpPr>
        <p:spPr>
          <a:xfrm>
            <a:off x="5735482" y="3768918"/>
            <a:ext cx="890546" cy="1653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ホームベース 12"/>
          <p:cNvSpPr/>
          <p:nvPr/>
        </p:nvSpPr>
        <p:spPr>
          <a:xfrm>
            <a:off x="6051866" y="2062794"/>
            <a:ext cx="1279237" cy="581282"/>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線形補間</a:t>
            </a:r>
            <a:endParaRPr kumimoji="1" lang="ja-JP" altLang="en-US" b="1" dirty="0"/>
          </a:p>
        </p:txBody>
      </p:sp>
      <p:sp>
        <p:nvSpPr>
          <p:cNvPr id="14" name="山形 13"/>
          <p:cNvSpPr/>
          <p:nvPr/>
        </p:nvSpPr>
        <p:spPr>
          <a:xfrm>
            <a:off x="7124372" y="2075750"/>
            <a:ext cx="4772107" cy="568323"/>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欠損値の前後のデータに対して直線を引いて、欠損しない本来の値を予測</a:t>
            </a:r>
            <a:endParaRPr kumimoji="1" lang="ja-JP" altLang="en-US" b="1" dirty="0">
              <a:solidFill>
                <a:schemeClr val="bg1"/>
              </a:solidFill>
            </a:endParaRPr>
          </a:p>
        </p:txBody>
      </p:sp>
      <p:sp>
        <p:nvSpPr>
          <p:cNvPr id="15" name="楕円 1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P366</a:t>
            </a:r>
            <a:endParaRPr kumimoji="1" lang="ja-JP" altLang="en-US" b="1" dirty="0"/>
          </a:p>
        </p:txBody>
      </p:sp>
    </p:spTree>
    <p:extLst>
      <p:ext uri="{BB962C8B-B14F-4D97-AF65-F5344CB8AC3E}">
        <p14:creationId xmlns:p14="http://schemas.microsoft.com/office/powerpoint/2010/main" val="1672348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P367</a:t>
            </a:r>
            <a:endParaRPr kumimoji="1" lang="ja-JP" altLang="en-US" b="1" dirty="0"/>
          </a:p>
        </p:txBody>
      </p:sp>
      <p:sp>
        <p:nvSpPr>
          <p:cNvPr id="3" name="正方形/長方形 2"/>
          <p:cNvSpPr/>
          <p:nvPr/>
        </p:nvSpPr>
        <p:spPr>
          <a:xfrm>
            <a:off x="460775" y="829711"/>
            <a:ext cx="7821433" cy="2031325"/>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欠損値を線形補間する</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#atemp</a:t>
            </a:r>
            <a:r>
              <a:rPr lang="ja-JP" altLang="en-US" b="1">
                <a:solidFill>
                  <a:srgbClr val="008000"/>
                </a:solidFill>
                <a:latin typeface="Consolas" panose="020B0609020204030204" pitchFamily="49" charset="0"/>
              </a:rPr>
              <a:t>列の</a:t>
            </a:r>
            <a:r>
              <a:rPr lang="en-US" altLang="ja-JP" b="1">
                <a:solidFill>
                  <a:srgbClr val="008000"/>
                </a:solidFill>
                <a:latin typeface="Consolas" panose="020B0609020204030204" pitchFamily="49" charset="0"/>
              </a:rPr>
              <a:t>dtype</a:t>
            </a:r>
            <a:r>
              <a:rPr lang="ja-JP" altLang="en-US" b="1">
                <a:solidFill>
                  <a:srgbClr val="008000"/>
                </a:solidFill>
                <a:latin typeface="Consolas" panose="020B0609020204030204" pitchFamily="49" charset="0"/>
              </a:rPr>
              <a:t>を</a:t>
            </a:r>
            <a:r>
              <a:rPr lang="en-US" altLang="ja-JP" b="1">
                <a:solidFill>
                  <a:srgbClr val="008000"/>
                </a:solidFill>
                <a:latin typeface="Consolas" panose="020B0609020204030204" pitchFamily="49" charset="0"/>
              </a:rPr>
              <a:t>float</a:t>
            </a:r>
            <a:r>
              <a:rPr lang="ja-JP" altLang="en-US" b="1">
                <a:solidFill>
                  <a:srgbClr val="008000"/>
                </a:solidFill>
                <a:latin typeface="Consolas" panose="020B0609020204030204" pitchFamily="49" charset="0"/>
              </a:rPr>
              <a:t>に変換</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"atemp"</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"atemp"</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astype</a:t>
            </a:r>
            <a:r>
              <a:rPr lang="en-US" altLang="ja-JP" b="1">
                <a:solidFill>
                  <a:srgbClr val="000000"/>
                </a:solidFill>
                <a:latin typeface="Consolas" panose="020B0609020204030204" pitchFamily="49" charset="0"/>
              </a:rPr>
              <a:t>(</a:t>
            </a:r>
            <a:r>
              <a:rPr lang="en-US" altLang="ja-JP" b="1">
                <a:solidFill>
                  <a:srgbClr val="267F99"/>
                </a:solidFill>
                <a:latin typeface="Consolas" panose="020B0609020204030204" pitchFamily="49" charset="0"/>
              </a:rPr>
              <a:t>float</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欠損値を線形補間</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"atemp"</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"atemp"</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interpolate</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折れ線グラフ表示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df3</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225</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235</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"atemp"</a:t>
            </a:r>
            <a:r>
              <a:rPr lang="en-US" altLang="ja-JP" b="1">
                <a:solidFill>
                  <a:srgbClr val="000000"/>
                </a:solidFill>
                <a:latin typeface="Consolas" panose="020B0609020204030204" pitchFamily="49" charset="0"/>
              </a:rPr>
              <a:t>].plot(</a:t>
            </a:r>
            <a:r>
              <a:rPr lang="en-US" altLang="ja-JP" b="1">
                <a:solidFill>
                  <a:srgbClr val="001080"/>
                </a:solidFill>
                <a:latin typeface="Consolas" panose="020B0609020204030204" pitchFamily="49" charset="0"/>
              </a:rPr>
              <a:t>kind</a:t>
            </a:r>
            <a:r>
              <a:rPr lang="en-US" altLang="ja-JP" b="1">
                <a:solidFill>
                  <a:srgbClr val="000000"/>
                </a:solidFill>
                <a:latin typeface="Consolas" panose="020B0609020204030204" pitchFamily="49" charset="0"/>
              </a:rPr>
              <a:t> = </a:t>
            </a:r>
            <a:r>
              <a:rPr lang="en-US" altLang="ja-JP" b="1">
                <a:solidFill>
                  <a:srgbClr val="A31515"/>
                </a:solidFill>
                <a:latin typeface="Consolas" panose="020B0609020204030204" pitchFamily="49" charset="0"/>
              </a:rPr>
              <a:t>'line'</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460775" y="460379"/>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a:t>
            </a:r>
            <a:r>
              <a:rPr lang="ja-JP" altLang="en-US" b="1" dirty="0">
                <a:solidFill>
                  <a:srgbClr val="000000"/>
                </a:solidFill>
                <a:latin typeface="Courier New" panose="02070309020205020404" pitchFamily="49" charset="0"/>
              </a:rPr>
              <a:t>６</a:t>
            </a:r>
            <a:r>
              <a:rPr lang="ja-JP" altLang="en-US" b="1" dirty="0" smtClean="0">
                <a:solidFill>
                  <a:srgbClr val="000000"/>
                </a:solidFill>
                <a:latin typeface="Courier New" panose="02070309020205020404" pitchFamily="49" charset="0"/>
              </a:rPr>
              <a:t>　欠損値を線形補間する</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460775" y="302716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2297926" y="3027168"/>
            <a:ext cx="5288901" cy="3515518"/>
          </a:xfrm>
          <a:prstGeom prst="rect">
            <a:avLst/>
          </a:prstGeom>
        </p:spPr>
      </p:pic>
    </p:spTree>
    <p:extLst>
      <p:ext uri="{BB962C8B-B14F-4D97-AF65-F5344CB8AC3E}">
        <p14:creationId xmlns:p14="http://schemas.microsoft.com/office/powerpoint/2010/main" val="58685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87994" y="1030390"/>
            <a:ext cx="9557870" cy="3170099"/>
          </a:xfrm>
          <a:prstGeom prst="rect">
            <a:avLst/>
          </a:prstGeom>
          <a:solidFill>
            <a:schemeClr val="accent4">
              <a:lumMod val="20000"/>
              <a:lumOff val="80000"/>
            </a:schemeClr>
          </a:solidFill>
        </p:spPr>
        <p:txBody>
          <a:bodyPr wrap="square" rtlCol="0">
            <a:spAutoFit/>
          </a:bodyPr>
          <a:lstStyle/>
          <a:p>
            <a:r>
              <a:rPr lang="ja-JP" altLang="en-US" b="1" dirty="0" smtClean="0">
                <a:solidFill>
                  <a:srgbClr val="0070C0"/>
                </a:solidFill>
              </a:rPr>
              <a:t>・</a:t>
            </a:r>
            <a:r>
              <a:rPr lang="ja-JP" altLang="en-US" b="1" dirty="0">
                <a:solidFill>
                  <a:srgbClr val="0070C0"/>
                </a:solidFill>
              </a:rPr>
              <a:t>列内</a:t>
            </a:r>
            <a:r>
              <a:rPr lang="ja-JP" altLang="en-US" b="1" dirty="0" smtClean="0">
                <a:solidFill>
                  <a:srgbClr val="0070C0"/>
                </a:solidFill>
              </a:rPr>
              <a:t>のデータ型の変換</a:t>
            </a:r>
            <a:endParaRPr lang="en-US" altLang="ja-JP" b="1" dirty="0" smtClean="0">
              <a:solidFill>
                <a:srgbClr val="0070C0"/>
              </a:solidFill>
            </a:endParaRPr>
          </a:p>
          <a:p>
            <a:endParaRPr lang="en-US" altLang="ja-JP" b="1" dirty="0" smtClean="0">
              <a:solidFill>
                <a:srgbClr val="0070C0"/>
              </a:solidFill>
            </a:endParaRPr>
          </a:p>
          <a:p>
            <a:r>
              <a:rPr lang="ja-JP" altLang="en-US" b="1" dirty="0" smtClean="0">
                <a:solidFill>
                  <a:srgbClr val="0070C0"/>
                </a:solidFill>
              </a:rPr>
              <a:t>　データフレーム</a:t>
            </a:r>
            <a:r>
              <a:rPr lang="en-US" altLang="ja-JP" b="1" dirty="0" smtClean="0">
                <a:solidFill>
                  <a:srgbClr val="0070C0"/>
                </a:solidFill>
              </a:rPr>
              <a:t>[ ‘</a:t>
            </a:r>
            <a:r>
              <a:rPr lang="ja-JP" altLang="en-US" b="1" dirty="0" smtClean="0">
                <a:solidFill>
                  <a:srgbClr val="0070C0"/>
                </a:solidFill>
              </a:rPr>
              <a:t>列名</a:t>
            </a:r>
            <a:r>
              <a:rPr lang="en-US" altLang="ja-JP" b="1" dirty="0" smtClean="0">
                <a:solidFill>
                  <a:srgbClr val="0070C0"/>
                </a:solidFill>
              </a:rPr>
              <a:t>’ ] . </a:t>
            </a:r>
            <a:r>
              <a:rPr lang="en-US" altLang="ja-JP" b="1" dirty="0" err="1" smtClean="0">
                <a:solidFill>
                  <a:srgbClr val="0070C0"/>
                </a:solidFill>
              </a:rPr>
              <a:t>astype</a:t>
            </a:r>
            <a:r>
              <a:rPr lang="en-US" altLang="ja-JP" b="1" dirty="0" smtClean="0">
                <a:solidFill>
                  <a:srgbClr val="0070C0"/>
                </a:solidFill>
              </a:rPr>
              <a:t>( </a:t>
            </a:r>
            <a:r>
              <a:rPr lang="ja-JP" altLang="en-US" b="1" dirty="0" smtClean="0">
                <a:solidFill>
                  <a:srgbClr val="0070C0"/>
                </a:solidFill>
              </a:rPr>
              <a:t>データ型名</a:t>
            </a:r>
            <a:r>
              <a:rPr lang="en-US" altLang="ja-JP" b="1" dirty="0" smtClean="0">
                <a:solidFill>
                  <a:srgbClr val="0070C0"/>
                </a:solidFill>
              </a:rPr>
              <a:t> )</a:t>
            </a:r>
          </a:p>
          <a:p>
            <a:endParaRPr lang="en-US" altLang="ja-JP" b="1" dirty="0">
              <a:solidFill>
                <a:srgbClr val="0070C0"/>
              </a:solidFill>
            </a:endParaRPr>
          </a:p>
          <a:p>
            <a:r>
              <a:rPr lang="en-US" altLang="ja-JP" b="1" dirty="0" smtClean="0">
                <a:solidFill>
                  <a:srgbClr val="0070C0"/>
                </a:solidFill>
              </a:rPr>
              <a:t>※</a:t>
            </a:r>
            <a:r>
              <a:rPr lang="ja-JP" altLang="en-US" b="1" dirty="0">
                <a:solidFill>
                  <a:srgbClr val="0070C0"/>
                </a:solidFill>
              </a:rPr>
              <a:t> </a:t>
            </a:r>
            <a:r>
              <a:rPr lang="ja-JP" altLang="en-US" b="1" dirty="0" smtClean="0">
                <a:solidFill>
                  <a:srgbClr val="0070C0"/>
                </a:solidFill>
              </a:rPr>
              <a:t>引数には、</a:t>
            </a:r>
            <a:r>
              <a:rPr lang="en-US" altLang="ja-JP" b="1" dirty="0" err="1" smtClean="0">
                <a:solidFill>
                  <a:srgbClr val="0070C0"/>
                </a:solidFill>
              </a:rPr>
              <a:t>int</a:t>
            </a:r>
            <a:r>
              <a:rPr lang="en-US" altLang="ja-JP" b="1" dirty="0" smtClean="0">
                <a:solidFill>
                  <a:srgbClr val="0070C0"/>
                </a:solidFill>
              </a:rPr>
              <a:t>,  float,  </a:t>
            </a:r>
            <a:r>
              <a:rPr lang="en-US" altLang="ja-JP" b="1" dirty="0" err="1" smtClean="0">
                <a:solidFill>
                  <a:srgbClr val="0070C0"/>
                </a:solidFill>
              </a:rPr>
              <a:t>str</a:t>
            </a:r>
            <a:r>
              <a:rPr lang="en-US" altLang="ja-JP" b="1" dirty="0" smtClean="0">
                <a:solidFill>
                  <a:srgbClr val="0070C0"/>
                </a:solidFill>
              </a:rPr>
              <a:t>,  bool</a:t>
            </a:r>
            <a:r>
              <a:rPr lang="ja-JP" altLang="en-US" b="1" dirty="0" smtClean="0">
                <a:solidFill>
                  <a:srgbClr val="0070C0"/>
                </a:solidFill>
              </a:rPr>
              <a:t>などを指定できる。</a:t>
            </a:r>
            <a:endParaRPr lang="en-US" altLang="ja-JP" b="1" dirty="0" smtClean="0">
              <a:solidFill>
                <a:srgbClr val="0070C0"/>
              </a:solidFill>
            </a:endParaRPr>
          </a:p>
          <a:p>
            <a:endParaRPr lang="en-US" altLang="ja-JP" b="1" dirty="0">
              <a:solidFill>
                <a:srgbClr val="0070C0"/>
              </a:solidFill>
            </a:endParaRPr>
          </a:p>
          <a:p>
            <a:r>
              <a:rPr lang="ja-JP" altLang="en-US" b="1" dirty="0" smtClean="0">
                <a:solidFill>
                  <a:srgbClr val="0070C0"/>
                </a:solidFill>
              </a:rPr>
              <a:t>・</a:t>
            </a:r>
            <a:r>
              <a:rPr lang="ja-JP" altLang="en-US" b="1" dirty="0">
                <a:solidFill>
                  <a:srgbClr val="0070C0"/>
                </a:solidFill>
              </a:rPr>
              <a:t>欠損</a:t>
            </a:r>
            <a:r>
              <a:rPr lang="ja-JP" altLang="en-US" b="1" dirty="0" smtClean="0">
                <a:solidFill>
                  <a:srgbClr val="0070C0"/>
                </a:solidFill>
              </a:rPr>
              <a:t>値の線形補間</a:t>
            </a:r>
            <a:endParaRPr lang="en-US" altLang="ja-JP" b="1" dirty="0" smtClean="0">
              <a:solidFill>
                <a:srgbClr val="0070C0"/>
              </a:solidFill>
            </a:endParaRPr>
          </a:p>
          <a:p>
            <a:endParaRPr lang="en-US" altLang="ja-JP" b="1" dirty="0" smtClean="0">
              <a:solidFill>
                <a:srgbClr val="0070C0"/>
              </a:solidFill>
            </a:endParaRPr>
          </a:p>
          <a:p>
            <a:r>
              <a:rPr lang="ja-JP" altLang="en-US" b="1" dirty="0">
                <a:solidFill>
                  <a:srgbClr val="0070C0"/>
                </a:solidFill>
              </a:rPr>
              <a:t>　</a:t>
            </a:r>
            <a:r>
              <a:rPr lang="ja-JP" altLang="en-US" b="1" dirty="0" smtClean="0">
                <a:solidFill>
                  <a:srgbClr val="0070C0"/>
                </a:solidFill>
              </a:rPr>
              <a:t>データフレーム</a:t>
            </a:r>
            <a:r>
              <a:rPr lang="en-US" altLang="ja-JP" b="1" dirty="0">
                <a:solidFill>
                  <a:srgbClr val="0070C0"/>
                </a:solidFill>
              </a:rPr>
              <a:t>[ ‘</a:t>
            </a:r>
            <a:r>
              <a:rPr lang="ja-JP" altLang="en-US" b="1" dirty="0">
                <a:solidFill>
                  <a:srgbClr val="0070C0"/>
                </a:solidFill>
              </a:rPr>
              <a:t>列名</a:t>
            </a:r>
            <a:r>
              <a:rPr lang="en-US" altLang="ja-JP" b="1" dirty="0">
                <a:solidFill>
                  <a:srgbClr val="0070C0"/>
                </a:solidFill>
              </a:rPr>
              <a:t>’ ] . </a:t>
            </a:r>
            <a:r>
              <a:rPr lang="en-US" altLang="ja-JP" b="1" dirty="0" smtClean="0">
                <a:solidFill>
                  <a:srgbClr val="0070C0"/>
                </a:solidFill>
              </a:rPr>
              <a:t>interpolate( )</a:t>
            </a:r>
            <a:endParaRPr lang="en-US" altLang="ja-JP" b="1" dirty="0">
              <a:solidFill>
                <a:srgbClr val="0070C0"/>
              </a:solidFill>
            </a:endParaRPr>
          </a:p>
          <a:p>
            <a:endParaRPr lang="en-US" altLang="ja-JP" b="1" dirty="0">
              <a:solidFill>
                <a:srgbClr val="0070C0"/>
              </a:solidFill>
            </a:endParaRPr>
          </a:p>
          <a:p>
            <a:r>
              <a:rPr lang="en-US" altLang="ja-JP" b="1" dirty="0" smtClean="0">
                <a:solidFill>
                  <a:srgbClr val="0070C0"/>
                </a:solidFill>
              </a:rPr>
              <a:t>※ </a:t>
            </a:r>
            <a:r>
              <a:rPr lang="ja-JP" altLang="en-US" b="1" dirty="0">
                <a:solidFill>
                  <a:srgbClr val="0070C0"/>
                </a:solidFill>
              </a:rPr>
              <a:t>データフレーム自体</a:t>
            </a:r>
            <a:r>
              <a:rPr lang="ja-JP" altLang="en-US" b="1" dirty="0" smtClean="0">
                <a:solidFill>
                  <a:srgbClr val="0070C0"/>
                </a:solidFill>
              </a:rPr>
              <a:t>を書き換えないため、結果を別変数に代入する必要あり。</a:t>
            </a:r>
            <a:endParaRPr lang="en-US" altLang="ja-JP" b="1" dirty="0" smtClean="0">
              <a:solidFill>
                <a:srgbClr val="0070C0"/>
              </a:solidFill>
            </a:endParaRPr>
          </a:p>
        </p:txBody>
      </p:sp>
      <p:sp>
        <p:nvSpPr>
          <p:cNvPr id="4" name="正方形/長方形 3"/>
          <p:cNvSpPr/>
          <p:nvPr/>
        </p:nvSpPr>
        <p:spPr>
          <a:xfrm>
            <a:off x="858339" y="3167669"/>
            <a:ext cx="6607936"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858339" y="1512176"/>
            <a:ext cx="6607936"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P368</a:t>
            </a:r>
            <a:endParaRPr kumimoji="1" lang="ja-JP" altLang="en-US" b="1" dirty="0"/>
          </a:p>
        </p:txBody>
      </p:sp>
    </p:spTree>
    <p:extLst>
      <p:ext uri="{BB962C8B-B14F-4D97-AF65-F5344CB8AC3E}">
        <p14:creationId xmlns:p14="http://schemas.microsoft.com/office/powerpoint/2010/main" val="170444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案内するデフォルメロボット イラスト素材 [ 2058796 ] - フォトライブラリー photo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00063" y="4444614"/>
            <a:ext cx="1545240" cy="1781257"/>
          </a:xfrm>
          <a:prstGeom prst="rect">
            <a:avLst/>
          </a:prstGeom>
          <a:noFill/>
          <a:extLst>
            <a:ext uri="{909E8E84-426E-40DD-AFC4-6F175D3DCCD1}">
              <a14:hiddenFill xmlns:a14="http://schemas.microsoft.com/office/drawing/2010/main">
                <a:solidFill>
                  <a:srgbClr val="FFFFFF"/>
                </a:solidFill>
              </a14:hiddenFill>
            </a:ext>
          </a:extLst>
        </p:spPr>
      </p:pic>
      <p:sp>
        <p:nvSpPr>
          <p:cNvPr id="22" name="ホームベース 21"/>
          <p:cNvSpPr/>
          <p:nvPr/>
        </p:nvSpPr>
        <p:spPr>
          <a:xfrm>
            <a:off x="2344774" y="4459101"/>
            <a:ext cx="5018134" cy="84664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⓶ </a:t>
            </a:r>
            <a:r>
              <a:rPr lang="ja-JP" altLang="en-US" b="1" dirty="0"/>
              <a:t>削除前</a:t>
            </a:r>
            <a:r>
              <a:rPr lang="ja-JP" altLang="en-US" b="1" dirty="0" smtClean="0"/>
              <a:t>に欠損があった</a:t>
            </a:r>
            <a:r>
              <a:rPr lang="en-US" altLang="ja-JP" b="1" dirty="0" smtClean="0"/>
              <a:t>C</a:t>
            </a:r>
            <a:r>
              <a:rPr lang="ja-JP" altLang="en-US" b="1" dirty="0" smtClean="0"/>
              <a:t>列を</a:t>
            </a:r>
            <a:endParaRPr lang="en-US" altLang="ja-JP" b="1" dirty="0" smtClean="0"/>
          </a:p>
          <a:p>
            <a:pPr algn="ctr"/>
            <a:r>
              <a:rPr lang="ja-JP" altLang="en-US" b="1" dirty="0" smtClean="0"/>
              <a:t>正解データとした予測モデルを作成</a:t>
            </a:r>
            <a:endParaRPr kumimoji="1" lang="ja-JP" altLang="en-US" b="1" dirty="0"/>
          </a:p>
        </p:txBody>
      </p:sp>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a:t>
            </a:r>
            <a:r>
              <a:rPr lang="ja-JP" altLang="en-US" b="1" dirty="0"/>
              <a:t>２．</a:t>
            </a:r>
            <a:r>
              <a:rPr lang="ja-JP" altLang="en-US" b="1" dirty="0" smtClean="0"/>
              <a:t>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教師あり学習による補完</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P369</a:t>
            </a:r>
            <a:r>
              <a:rPr kumimoji="1" lang="ja-JP" altLang="en-US" b="1" dirty="0" smtClean="0">
                <a:solidFill>
                  <a:schemeClr val="bg1"/>
                </a:solidFill>
              </a:rPr>
              <a:t>～</a:t>
            </a:r>
            <a:r>
              <a:rPr kumimoji="1" lang="en-US" altLang="ja-JP" b="1" dirty="0" smtClean="0">
                <a:solidFill>
                  <a:schemeClr val="bg1"/>
                </a:solidFill>
              </a:rPr>
              <a:t>P372</a:t>
            </a:r>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P369</a:t>
            </a:r>
            <a:endParaRPr kumimoji="1" lang="ja-JP" altLang="en-US" b="1" dirty="0"/>
          </a:p>
        </p:txBody>
      </p:sp>
      <p:graphicFrame>
        <p:nvGraphicFramePr>
          <p:cNvPr id="6" name="表 5"/>
          <p:cNvGraphicFramePr>
            <a:graphicFrameLocks noGrp="1"/>
          </p:cNvGraphicFramePr>
          <p:nvPr>
            <p:extLst>
              <p:ext uri="{D42A27DB-BD31-4B8C-83A1-F6EECF244321}">
                <p14:modId xmlns:p14="http://schemas.microsoft.com/office/powerpoint/2010/main" val="1989845536"/>
              </p:ext>
            </p:extLst>
          </p:nvPr>
        </p:nvGraphicFramePr>
        <p:xfrm>
          <a:off x="397163" y="2286074"/>
          <a:ext cx="2349165" cy="1854200"/>
        </p:xfrm>
        <a:graphic>
          <a:graphicData uri="http://schemas.openxmlformats.org/drawingml/2006/table">
            <a:tbl>
              <a:tblPr firstRow="1">
                <a:tableStyleId>{5C22544A-7EE6-4342-B048-85BDC9FD1C3A}</a:tableStyleId>
              </a:tblPr>
              <a:tblGrid>
                <a:gridCol w="783055">
                  <a:extLst>
                    <a:ext uri="{9D8B030D-6E8A-4147-A177-3AD203B41FA5}">
                      <a16:colId xmlns:a16="http://schemas.microsoft.com/office/drawing/2014/main" val="3252909995"/>
                    </a:ext>
                  </a:extLst>
                </a:gridCol>
                <a:gridCol w="783055">
                  <a:extLst>
                    <a:ext uri="{9D8B030D-6E8A-4147-A177-3AD203B41FA5}">
                      <a16:colId xmlns:a16="http://schemas.microsoft.com/office/drawing/2014/main" val="1965744662"/>
                    </a:ext>
                  </a:extLst>
                </a:gridCol>
                <a:gridCol w="783055">
                  <a:extLst>
                    <a:ext uri="{9D8B030D-6E8A-4147-A177-3AD203B41FA5}">
                      <a16:colId xmlns:a16="http://schemas.microsoft.com/office/drawing/2014/main" val="830673993"/>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6147975"/>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835500"/>
                  </a:ext>
                </a:extLst>
              </a:tr>
              <a:tr h="370840">
                <a:tc>
                  <a:txBody>
                    <a:bodyPr/>
                    <a:lstStyle/>
                    <a:p>
                      <a:r>
                        <a:rPr kumimoji="1" lang="en-US" altLang="ja-JP" b="1" dirty="0" smtClean="0"/>
                        <a:t>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err="1" smtClean="0"/>
                        <a:t>NaN</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088435"/>
                  </a:ext>
                </a:extLst>
              </a:tr>
              <a:tr h="370840">
                <a:tc>
                  <a:txBody>
                    <a:bodyPr/>
                    <a:lstStyle/>
                    <a:p>
                      <a:r>
                        <a:rPr kumimoji="1" lang="en-US" altLang="ja-JP" b="1" dirty="0" smtClean="0"/>
                        <a:t>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046825"/>
                  </a:ext>
                </a:extLst>
              </a:tr>
              <a:tr h="370840">
                <a:tc>
                  <a:txBody>
                    <a:bodyPr/>
                    <a:lstStyle/>
                    <a:p>
                      <a:r>
                        <a:rPr kumimoji="1" lang="en-US" altLang="ja-JP" b="1" dirty="0" smtClean="0"/>
                        <a:t>13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1020510"/>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4235683995"/>
              </p:ext>
            </p:extLst>
          </p:nvPr>
        </p:nvGraphicFramePr>
        <p:xfrm>
          <a:off x="6667280" y="2286074"/>
          <a:ext cx="2349165" cy="1483360"/>
        </p:xfrm>
        <a:graphic>
          <a:graphicData uri="http://schemas.openxmlformats.org/drawingml/2006/table">
            <a:tbl>
              <a:tblPr firstRow="1">
                <a:tableStyleId>{5C22544A-7EE6-4342-B048-85BDC9FD1C3A}</a:tableStyleId>
              </a:tblPr>
              <a:tblGrid>
                <a:gridCol w="783055">
                  <a:extLst>
                    <a:ext uri="{9D8B030D-6E8A-4147-A177-3AD203B41FA5}">
                      <a16:colId xmlns:a16="http://schemas.microsoft.com/office/drawing/2014/main" val="3252909995"/>
                    </a:ext>
                  </a:extLst>
                </a:gridCol>
                <a:gridCol w="783055">
                  <a:extLst>
                    <a:ext uri="{9D8B030D-6E8A-4147-A177-3AD203B41FA5}">
                      <a16:colId xmlns:a16="http://schemas.microsoft.com/office/drawing/2014/main" val="1965744662"/>
                    </a:ext>
                  </a:extLst>
                </a:gridCol>
                <a:gridCol w="783055">
                  <a:extLst>
                    <a:ext uri="{9D8B030D-6E8A-4147-A177-3AD203B41FA5}">
                      <a16:colId xmlns:a16="http://schemas.microsoft.com/office/drawing/2014/main" val="830673993"/>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6147975"/>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835500"/>
                  </a:ext>
                </a:extLst>
              </a:tr>
              <a:tr h="370840">
                <a:tc>
                  <a:txBody>
                    <a:bodyPr/>
                    <a:lstStyle/>
                    <a:p>
                      <a:r>
                        <a:rPr kumimoji="1" lang="en-US" altLang="ja-JP" b="1" dirty="0" smtClean="0"/>
                        <a:t>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046825"/>
                  </a:ext>
                </a:extLst>
              </a:tr>
              <a:tr h="370840">
                <a:tc>
                  <a:txBody>
                    <a:bodyPr/>
                    <a:lstStyle/>
                    <a:p>
                      <a:r>
                        <a:rPr kumimoji="1" lang="en-US" altLang="ja-JP" b="1" dirty="0" smtClean="0"/>
                        <a:t>13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1020510"/>
                  </a:ext>
                </a:extLst>
              </a:tr>
            </a:tbl>
          </a:graphicData>
        </a:graphic>
      </p:graphicFrame>
      <p:sp>
        <p:nvSpPr>
          <p:cNvPr id="8" name="正方形/長方形 7"/>
          <p:cNvSpPr/>
          <p:nvPr/>
        </p:nvSpPr>
        <p:spPr>
          <a:xfrm>
            <a:off x="6667280" y="2286074"/>
            <a:ext cx="1465247" cy="14833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244067" y="2286074"/>
            <a:ext cx="802862" cy="14833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ホームベース 10"/>
          <p:cNvSpPr/>
          <p:nvPr/>
        </p:nvSpPr>
        <p:spPr>
          <a:xfrm>
            <a:off x="397163" y="868134"/>
            <a:ext cx="1757639"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線形補間</a:t>
            </a:r>
            <a:endParaRPr kumimoji="1" lang="ja-JP" altLang="en-US" b="1" dirty="0"/>
          </a:p>
        </p:txBody>
      </p:sp>
      <p:sp>
        <p:nvSpPr>
          <p:cNvPr id="12" name="山形 11"/>
          <p:cNvSpPr/>
          <p:nvPr/>
        </p:nvSpPr>
        <p:spPr>
          <a:xfrm>
            <a:off x="2019631" y="868136"/>
            <a:ext cx="4110825"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時系列データで</a:t>
            </a:r>
            <a:r>
              <a:rPr lang="ja-JP" altLang="en-US" b="1" dirty="0">
                <a:solidFill>
                  <a:schemeClr val="bg1"/>
                </a:solidFill>
              </a:rPr>
              <a:t>ない</a:t>
            </a:r>
            <a:r>
              <a:rPr lang="ja-JP" altLang="en-US" b="1" dirty="0" smtClean="0">
                <a:solidFill>
                  <a:schemeClr val="bg1"/>
                </a:solidFill>
              </a:rPr>
              <a:t>と意味がない</a:t>
            </a:r>
            <a:endParaRPr kumimoji="1" lang="ja-JP" altLang="en-US" b="1" dirty="0">
              <a:solidFill>
                <a:schemeClr val="bg1"/>
              </a:solidFill>
            </a:endParaRPr>
          </a:p>
        </p:txBody>
      </p:sp>
      <p:sp>
        <p:nvSpPr>
          <p:cNvPr id="13" name="山形 12"/>
          <p:cNvSpPr/>
          <p:nvPr/>
        </p:nvSpPr>
        <p:spPr>
          <a:xfrm>
            <a:off x="6020463" y="868134"/>
            <a:ext cx="4110825"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時系列でないデータに関して</a:t>
            </a:r>
            <a:r>
              <a:rPr lang="ja-JP" altLang="en-US" b="1" dirty="0">
                <a:solidFill>
                  <a:schemeClr val="bg1"/>
                </a:solidFill>
              </a:rPr>
              <a:t>は</a:t>
            </a:r>
            <a:endParaRPr kumimoji="1" lang="ja-JP" altLang="en-US" b="1" dirty="0">
              <a:solidFill>
                <a:schemeClr val="bg1"/>
              </a:solidFill>
            </a:endParaRPr>
          </a:p>
        </p:txBody>
      </p:sp>
      <p:sp>
        <p:nvSpPr>
          <p:cNvPr id="10" name="フローチャート: 他ページ結合子 9"/>
          <p:cNvSpPr/>
          <p:nvPr/>
        </p:nvSpPr>
        <p:spPr>
          <a:xfrm>
            <a:off x="6020462" y="1400591"/>
            <a:ext cx="4110825" cy="699714"/>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欠損値のある行</a:t>
            </a:r>
            <a:r>
              <a:rPr lang="ja-JP" altLang="en-US" b="1" dirty="0" smtClean="0"/>
              <a:t>を予測する</a:t>
            </a:r>
            <a:endParaRPr lang="en-US" altLang="ja-JP" b="1" dirty="0" smtClean="0"/>
          </a:p>
          <a:p>
            <a:pPr algn="ctr"/>
            <a:r>
              <a:rPr lang="ja-JP" altLang="en-US" b="1" dirty="0" smtClean="0"/>
              <a:t>重回帰モデルを作成する</a:t>
            </a:r>
            <a:endParaRPr kumimoji="1" lang="ja-JP" altLang="en-US" b="1" dirty="0"/>
          </a:p>
        </p:txBody>
      </p:sp>
      <p:sp>
        <p:nvSpPr>
          <p:cNvPr id="14" name="右矢印 13"/>
          <p:cNvSpPr/>
          <p:nvPr/>
        </p:nvSpPr>
        <p:spPr>
          <a:xfrm>
            <a:off x="2857868" y="2886323"/>
            <a:ext cx="3566786" cy="421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746328" y="2516989"/>
            <a:ext cx="4126727" cy="369332"/>
          </a:xfrm>
          <a:prstGeom prst="rect">
            <a:avLst/>
          </a:prstGeom>
          <a:noFill/>
        </p:spPr>
        <p:txBody>
          <a:bodyPr wrap="square" rtlCol="0">
            <a:spAutoFit/>
          </a:bodyPr>
          <a:lstStyle/>
          <a:p>
            <a:r>
              <a:rPr kumimoji="1" lang="ja-JP" altLang="en-US" b="1" dirty="0" smtClean="0"/>
              <a:t>⓵ ひとまず、欠損値のある行を削除</a:t>
            </a:r>
            <a:endParaRPr kumimoji="1" lang="ja-JP" altLang="en-US" b="1" dirty="0"/>
          </a:p>
        </p:txBody>
      </p:sp>
      <p:sp>
        <p:nvSpPr>
          <p:cNvPr id="16" name="下矢印 15"/>
          <p:cNvSpPr/>
          <p:nvPr/>
        </p:nvSpPr>
        <p:spPr>
          <a:xfrm rot="19969817">
            <a:off x="7279805" y="3848239"/>
            <a:ext cx="492981" cy="611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p:cNvSpPr/>
          <p:nvPr/>
        </p:nvSpPr>
        <p:spPr>
          <a:xfrm rot="1630183" flipH="1">
            <a:off x="8231441" y="3848239"/>
            <a:ext cx="492981" cy="611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32 16"/>
          <p:cNvSpPr/>
          <p:nvPr/>
        </p:nvSpPr>
        <p:spPr>
          <a:xfrm>
            <a:off x="8325852" y="4403607"/>
            <a:ext cx="1301713" cy="604299"/>
          </a:xfrm>
          <a:prstGeom prst="star32">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学習</a:t>
            </a:r>
            <a:endParaRPr kumimoji="1" lang="ja-JP" altLang="en-US" b="1" dirty="0"/>
          </a:p>
        </p:txBody>
      </p:sp>
      <p:pic>
        <p:nvPicPr>
          <p:cNvPr id="19" name="図 18"/>
          <p:cNvPicPr>
            <a:picLocks noChangeAspect="1"/>
          </p:cNvPicPr>
          <p:nvPr/>
        </p:nvPicPr>
        <p:blipFill>
          <a:blip r:embed="rId3"/>
          <a:stretch>
            <a:fillRect/>
          </a:stretch>
        </p:blipFill>
        <p:spPr>
          <a:xfrm>
            <a:off x="1089438" y="4304169"/>
            <a:ext cx="1114663" cy="1024285"/>
          </a:xfrm>
          <a:prstGeom prst="rect">
            <a:avLst/>
          </a:prstGeom>
        </p:spPr>
      </p:pic>
      <p:pic>
        <p:nvPicPr>
          <p:cNvPr id="1028" name="Picture 4" descr="https://thumb.ac-illust.com/63/639358ff8e77778dd4d881dfc38f4399_w.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2716" y="5721342"/>
            <a:ext cx="922086" cy="8384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表 22"/>
          <p:cNvGraphicFramePr>
            <a:graphicFrameLocks noGrp="1"/>
          </p:cNvGraphicFramePr>
          <p:nvPr>
            <p:extLst>
              <p:ext uri="{D42A27DB-BD31-4B8C-83A1-F6EECF244321}">
                <p14:modId xmlns:p14="http://schemas.microsoft.com/office/powerpoint/2010/main" val="3444246778"/>
              </p:ext>
            </p:extLst>
          </p:nvPr>
        </p:nvGraphicFramePr>
        <p:xfrm>
          <a:off x="2344774" y="5692540"/>
          <a:ext cx="1566110" cy="741680"/>
        </p:xfrm>
        <a:graphic>
          <a:graphicData uri="http://schemas.openxmlformats.org/drawingml/2006/table">
            <a:tbl>
              <a:tblPr firstRow="1">
                <a:tableStyleId>{5C22544A-7EE6-4342-B048-85BDC9FD1C3A}</a:tableStyleId>
              </a:tblPr>
              <a:tblGrid>
                <a:gridCol w="783055">
                  <a:extLst>
                    <a:ext uri="{9D8B030D-6E8A-4147-A177-3AD203B41FA5}">
                      <a16:colId xmlns:a16="http://schemas.microsoft.com/office/drawing/2014/main" val="3252909995"/>
                    </a:ext>
                  </a:extLst>
                </a:gridCol>
                <a:gridCol w="783055">
                  <a:extLst>
                    <a:ext uri="{9D8B030D-6E8A-4147-A177-3AD203B41FA5}">
                      <a16:colId xmlns:a16="http://schemas.microsoft.com/office/drawing/2014/main" val="1965744662"/>
                    </a:ext>
                  </a:extLst>
                </a:gridCol>
              </a:tblGrid>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6147975"/>
                  </a:ext>
                </a:extLst>
              </a:tr>
              <a:tr h="370840">
                <a:tc>
                  <a:txBody>
                    <a:bodyPr/>
                    <a:lstStyle/>
                    <a:p>
                      <a:r>
                        <a:rPr kumimoji="1" lang="en-US" altLang="ja-JP" b="1" dirty="0" smtClean="0"/>
                        <a:t>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11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088435"/>
                  </a:ext>
                </a:extLst>
              </a:tr>
            </a:tbl>
          </a:graphicData>
        </a:graphic>
      </p:graphicFrame>
      <p:sp>
        <p:nvSpPr>
          <p:cNvPr id="24" name="ホームベース 23"/>
          <p:cNvSpPr/>
          <p:nvPr/>
        </p:nvSpPr>
        <p:spPr>
          <a:xfrm>
            <a:off x="4075043" y="5713179"/>
            <a:ext cx="3350407" cy="846647"/>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⓷ 削除した行の特徴量を</a:t>
            </a:r>
            <a:endParaRPr kumimoji="1" lang="en-US" altLang="ja-JP" b="1" dirty="0" smtClean="0"/>
          </a:p>
          <a:p>
            <a:pPr algn="ctr"/>
            <a:r>
              <a:rPr kumimoji="1" lang="ja-JP" altLang="en-US" b="1" dirty="0" smtClean="0"/>
              <a:t>利用して欠損値の</a:t>
            </a:r>
            <a:endParaRPr kumimoji="1" lang="en-US" altLang="ja-JP" b="1" dirty="0" smtClean="0"/>
          </a:p>
          <a:p>
            <a:pPr algn="ctr"/>
            <a:r>
              <a:rPr lang="ja-JP" altLang="en-US" b="1" dirty="0" smtClean="0"/>
              <a:t>予測値を求める</a:t>
            </a:r>
            <a:endParaRPr kumimoji="1" lang="ja-JP" altLang="en-US" b="1" dirty="0"/>
          </a:p>
        </p:txBody>
      </p:sp>
      <p:sp>
        <p:nvSpPr>
          <p:cNvPr id="20" name="四角形吹き出し 19"/>
          <p:cNvSpPr/>
          <p:nvPr/>
        </p:nvSpPr>
        <p:spPr>
          <a:xfrm>
            <a:off x="8706846" y="5143434"/>
            <a:ext cx="2654243" cy="1082437"/>
          </a:xfrm>
          <a:prstGeom prst="wedgeRectCallout">
            <a:avLst>
              <a:gd name="adj1" fmla="val -69064"/>
              <a:gd name="adj2" fmla="val -1169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回帰式に当てはめたら</a:t>
            </a:r>
            <a:endParaRPr kumimoji="1" lang="en-US" altLang="ja-JP" b="1" dirty="0" smtClean="0"/>
          </a:p>
          <a:p>
            <a:pPr algn="ctr"/>
            <a:r>
              <a:rPr lang="ja-JP" altLang="en-US" b="1" dirty="0"/>
              <a:t>欠損値</a:t>
            </a:r>
            <a:r>
              <a:rPr lang="ja-JP" altLang="en-US" b="1" dirty="0" smtClean="0"/>
              <a:t>の予測値は</a:t>
            </a:r>
            <a:endParaRPr lang="en-US" altLang="ja-JP" b="1" dirty="0" smtClean="0"/>
          </a:p>
          <a:p>
            <a:pPr algn="ctr"/>
            <a:r>
              <a:rPr lang="ja-JP" altLang="en-US" b="1" dirty="0"/>
              <a:t>１３</a:t>
            </a:r>
            <a:endParaRPr kumimoji="1" lang="ja-JP" altLang="en-US" b="1" dirty="0"/>
          </a:p>
        </p:txBody>
      </p:sp>
    </p:spTree>
    <p:extLst>
      <p:ext uri="{BB962C8B-B14F-4D97-AF65-F5344CB8AC3E}">
        <p14:creationId xmlns:p14="http://schemas.microsoft.com/office/powerpoint/2010/main" val="3715170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P370</a:t>
            </a:r>
            <a:endParaRPr kumimoji="1" lang="ja-JP" altLang="en-US" b="1" dirty="0"/>
          </a:p>
        </p:txBody>
      </p:sp>
      <p:sp>
        <p:nvSpPr>
          <p:cNvPr id="3" name="正方形/長方形 2"/>
          <p:cNvSpPr/>
          <p:nvPr/>
        </p:nvSpPr>
        <p:spPr>
          <a:xfrm>
            <a:off x="460775" y="829711"/>
            <a:ext cx="7821433" cy="4524315"/>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がく片長さを予測する重回帰の予測モデルを作成する</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iris.csv </a:t>
            </a:r>
            <a:r>
              <a:rPr lang="ja-JP" altLang="en-US" b="1">
                <a:solidFill>
                  <a:srgbClr val="008000"/>
                </a:solidFill>
                <a:latin typeface="Consolas" panose="020B0609020204030204" pitchFamily="49" charset="0"/>
              </a:rPr>
              <a:t>を読み込む</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iris_df</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 </a:t>
            </a:r>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read_csv</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'iris.csv'</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欠損値を含む行を削除</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non_df</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iris_df</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dropna</a:t>
            </a:r>
            <a:r>
              <a:rPr lang="en-US" altLang="ja-JP" b="1">
                <a:solidFill>
                  <a:srgbClr val="000000"/>
                </a:solidFill>
                <a:latin typeface="Consolas" panose="020B0609020204030204" pitchFamily="49" charset="0"/>
              </a:rPr>
              <a:t>()</a:t>
            </a:r>
          </a:p>
          <a:p>
            <a:r>
              <a:rPr lang="en-US" altLang="ja-JP" b="1">
                <a:solidFill>
                  <a:srgbClr val="000000"/>
                </a:solidFill>
                <a:latin typeface="Consolas" panose="020B0609020204030204" pitchFamily="49" charset="0"/>
              </a:rPr>
              <a:t/>
            </a:r>
            <a:br>
              <a:rPr lang="en-US" altLang="ja-JP" b="1">
                <a:solidFill>
                  <a:srgbClr val="000000"/>
                </a:solidFill>
                <a:latin typeface="Consolas" panose="020B0609020204030204" pitchFamily="49" charset="0"/>
              </a:rPr>
            </a:br>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重回帰モデルをインポート</a:t>
            </a:r>
            <a:endParaRPr lang="ja-JP" altLang="en-US"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from</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sklearn.linear_model </a:t>
            </a:r>
            <a:r>
              <a:rPr lang="en-US" altLang="ja-JP" b="1">
                <a:solidFill>
                  <a:srgbClr val="AF00DB"/>
                </a:solidFill>
                <a:latin typeface="Consolas" panose="020B0609020204030204" pitchFamily="49" charset="0"/>
              </a:rPr>
              <a:t>import</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LinearRegression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特徴量を抽出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x</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non_df</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
            </a:r>
            <a:r>
              <a:rPr lang="ja-JP" altLang="en-US" b="1">
                <a:solidFill>
                  <a:srgbClr val="A31515"/>
                </a:solidFill>
                <a:latin typeface="Consolas" panose="020B0609020204030204" pitchFamily="49" charset="0"/>
              </a:rPr>
              <a:t>がく片幅</a:t>
            </a:r>
            <a:r>
              <a:rPr lang="en-US" altLang="ja-JP" b="1">
                <a:solidFill>
                  <a:srgbClr val="A31515"/>
                </a:solidFill>
                <a:latin typeface="Consolas" panose="020B0609020204030204" pitchFamily="49" charset="0"/>
              </a:rPr>
              <a:t>"</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
            </a:r>
            <a:r>
              <a:rPr lang="ja-JP" altLang="en-US" b="1">
                <a:solidFill>
                  <a:srgbClr val="A31515"/>
                </a:solidFill>
                <a:latin typeface="Consolas" panose="020B0609020204030204" pitchFamily="49" charset="0"/>
              </a:rPr>
              <a:t>花弁幅</a:t>
            </a:r>
            <a:r>
              <a:rPr lang="en-US" altLang="ja-JP" b="1">
                <a:solidFill>
                  <a:srgbClr val="A31515"/>
                </a:solidFill>
                <a:latin typeface="Consolas" panose="020B0609020204030204" pitchFamily="49" charset="0"/>
              </a:rPr>
              <a:t>"</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正解データを抽出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non_df</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
            </a:r>
            <a:r>
              <a:rPr lang="ja-JP" altLang="en-US" b="1">
                <a:solidFill>
                  <a:srgbClr val="A31515"/>
                </a:solidFill>
                <a:latin typeface="Consolas" panose="020B0609020204030204" pitchFamily="49" charset="0"/>
              </a:rPr>
              <a:t>がく片長さ</a:t>
            </a:r>
            <a:r>
              <a:rPr lang="en-US" altLang="ja-JP" b="1">
                <a:solidFill>
                  <a:srgbClr val="A31515"/>
                </a:solidFill>
                <a:latin typeface="Consolas" panose="020B0609020204030204" pitchFamily="49" charset="0"/>
              </a:rPr>
              <a:t>'</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重回帰モデルのインスタンスを生成</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model</a:t>
            </a:r>
            <a:r>
              <a:rPr lang="ja-JP" altLang="en-US" b="1">
                <a:solidFill>
                  <a:srgbClr val="000000"/>
                </a:solidFill>
                <a:latin typeface="Consolas" panose="020B0609020204030204" pitchFamily="49" charset="0"/>
              </a:rPr>
              <a:t> </a:t>
            </a:r>
            <a:r>
              <a:rPr lang="en-US" altLang="ja-JP" b="1">
                <a:solidFill>
                  <a:srgbClr val="000000"/>
                </a:solidFill>
                <a:latin typeface="Consolas" panose="020B0609020204030204" pitchFamily="49" charset="0"/>
              </a:rPr>
              <a:t>= LinearRegression()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欠損値予測のためのモデルを予測</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model</a:t>
            </a:r>
            <a:r>
              <a:rPr lang="en-US" altLang="ja-JP" b="1">
                <a:solidFill>
                  <a:srgbClr val="000000"/>
                </a:solidFill>
                <a:latin typeface="Consolas" panose="020B0609020204030204" pitchFamily="49" charset="0"/>
              </a:rPr>
              <a:t>.fit(</a:t>
            </a:r>
            <a:r>
              <a:rPr lang="en-US" altLang="ja-JP" b="1">
                <a:solidFill>
                  <a:srgbClr val="001080"/>
                </a:solidFill>
                <a:latin typeface="Consolas" panose="020B0609020204030204" pitchFamily="49" charset="0"/>
              </a:rPr>
              <a:t>x</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t</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460775" y="460379"/>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コード１０－１７　が</a:t>
            </a:r>
            <a:r>
              <a:rPr lang="ja-JP" altLang="en-US" b="1" dirty="0" err="1" smtClean="0">
                <a:solidFill>
                  <a:srgbClr val="000000"/>
                </a:solidFill>
                <a:latin typeface="Courier New" panose="02070309020205020404" pitchFamily="49" charset="0"/>
              </a:rPr>
              <a:t>く</a:t>
            </a:r>
            <a:r>
              <a:rPr lang="ja-JP" altLang="en-US" b="1" dirty="0" smtClean="0">
                <a:solidFill>
                  <a:srgbClr val="000000"/>
                </a:solidFill>
                <a:latin typeface="Courier New" panose="02070309020205020404" pitchFamily="49" charset="0"/>
              </a:rPr>
              <a:t>片長さを予測する重回帰モデルを作成する</a:t>
            </a:r>
            <a:endParaRPr lang="en-US" altLang="ja-JP"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61520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694489985"/>
              </p:ext>
            </p:extLst>
          </p:nvPr>
        </p:nvGraphicFramePr>
        <p:xfrm>
          <a:off x="751840" y="2294025"/>
          <a:ext cx="8128000" cy="2595880"/>
        </p:xfrm>
        <a:graphic>
          <a:graphicData uri="http://schemas.openxmlformats.org/drawingml/2006/table">
            <a:tbl>
              <a:tblPr firstRow="1">
                <a:tableStyleId>{5C22544A-7EE6-4342-B048-85BDC9FD1C3A}</a:tableStyleId>
              </a:tblPr>
              <a:tblGrid>
                <a:gridCol w="1768723">
                  <a:extLst>
                    <a:ext uri="{9D8B030D-6E8A-4147-A177-3AD203B41FA5}">
                      <a16:colId xmlns:a16="http://schemas.microsoft.com/office/drawing/2014/main" val="2390088352"/>
                    </a:ext>
                  </a:extLst>
                </a:gridCol>
                <a:gridCol w="6359277">
                  <a:extLst>
                    <a:ext uri="{9D8B030D-6E8A-4147-A177-3AD203B41FA5}">
                      <a16:colId xmlns:a16="http://schemas.microsoft.com/office/drawing/2014/main" val="672672658"/>
                    </a:ext>
                  </a:extLst>
                </a:gridCol>
              </a:tblGrid>
              <a:tr h="370840">
                <a:tc>
                  <a:txBody>
                    <a:bodyPr/>
                    <a:lstStyle/>
                    <a:p>
                      <a:pPr algn="ctr"/>
                      <a:r>
                        <a:rPr kumimoji="1" lang="ja-JP" altLang="en-US" b="1" dirty="0" smtClean="0"/>
                        <a:t>列名</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b="1" dirty="0" smtClean="0"/>
                        <a:t>意味</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953682"/>
                  </a:ext>
                </a:extLst>
              </a:tr>
              <a:tr h="370840">
                <a:tc>
                  <a:txBody>
                    <a:bodyPr/>
                    <a:lstStyle/>
                    <a:p>
                      <a:r>
                        <a:rPr kumimoji="1" lang="en-US" altLang="ja-JP" b="1" dirty="0" err="1" smtClean="0"/>
                        <a:t>dteday</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日付</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18242"/>
                  </a:ext>
                </a:extLst>
              </a:tr>
              <a:tr h="370840">
                <a:tc>
                  <a:txBody>
                    <a:bodyPr/>
                    <a:lstStyle/>
                    <a:p>
                      <a:r>
                        <a:rPr kumimoji="1" lang="en-US" altLang="ja-JP" b="1" dirty="0" smtClean="0"/>
                        <a:t>weekday</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曜日（０＝日、・・・６＝土）</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1259677"/>
                  </a:ext>
                </a:extLst>
              </a:tr>
              <a:tr h="370840">
                <a:tc>
                  <a:txBody>
                    <a:bodyPr/>
                    <a:lstStyle/>
                    <a:p>
                      <a:r>
                        <a:rPr kumimoji="1" lang="en-US" altLang="ja-JP" b="1" dirty="0" err="1" smtClean="0"/>
                        <a:t>weather_id</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天気</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052414"/>
                  </a:ext>
                </a:extLst>
              </a:tr>
              <a:tr h="370840">
                <a:tc>
                  <a:txBody>
                    <a:bodyPr/>
                    <a:lstStyle/>
                    <a:p>
                      <a:r>
                        <a:rPr kumimoji="1" lang="en-US" altLang="ja-JP" b="1" dirty="0" smtClean="0"/>
                        <a:t>holiday</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祝日フラグ（普通の土日は含めない）</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560552"/>
                  </a:ext>
                </a:extLst>
              </a:tr>
              <a:tr h="370840">
                <a:tc>
                  <a:txBody>
                    <a:bodyPr/>
                    <a:lstStyle/>
                    <a:p>
                      <a:r>
                        <a:rPr kumimoji="1" lang="en-US" altLang="ja-JP" b="1" dirty="0" err="1" smtClean="0"/>
                        <a:t>workingday</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平日フラグ</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4434283"/>
                  </a:ext>
                </a:extLst>
              </a:tr>
              <a:tr h="370840">
                <a:tc>
                  <a:txBody>
                    <a:bodyPr/>
                    <a:lstStyle/>
                    <a:p>
                      <a:r>
                        <a:rPr kumimoji="1" lang="en-US" altLang="ja-JP" b="1" dirty="0" err="1" smtClean="0"/>
                        <a:t>cnt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利用者数</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524723"/>
                  </a:ext>
                </a:extLst>
              </a:tr>
            </a:tbl>
          </a:graphicData>
        </a:graphic>
      </p:graphicFrame>
      <p:sp>
        <p:nvSpPr>
          <p:cNvPr id="3" name="ホームベース 2"/>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１０</a:t>
            </a:r>
            <a:r>
              <a:rPr lang="ja-JP" altLang="en-US" b="1" dirty="0" smtClean="0"/>
              <a:t>．１</a:t>
            </a:r>
            <a:endParaRPr kumimoji="1" lang="ja-JP" altLang="en-US" b="1" dirty="0"/>
          </a:p>
        </p:txBody>
      </p:sp>
      <p:sp>
        <p:nvSpPr>
          <p:cNvPr id="4" name="山形 3"/>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さまざまなデータの読み込み</a:t>
            </a:r>
            <a:endParaRPr kumimoji="1" lang="ja-JP" altLang="en-US" b="1" dirty="0">
              <a:solidFill>
                <a:schemeClr val="bg1"/>
              </a:solidFill>
            </a:endParaRPr>
          </a:p>
        </p:txBody>
      </p:sp>
      <p:sp>
        <p:nvSpPr>
          <p:cNvPr id="5" name="山形 4"/>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P346</a:t>
            </a:r>
            <a:r>
              <a:rPr kumimoji="1" lang="ja-JP" altLang="en-US" b="1" dirty="0" smtClean="0">
                <a:solidFill>
                  <a:schemeClr val="bg1"/>
                </a:solidFill>
              </a:rPr>
              <a:t>～</a:t>
            </a:r>
            <a:r>
              <a:rPr kumimoji="1" lang="en-US" altLang="ja-JP" b="1" dirty="0" smtClean="0">
                <a:solidFill>
                  <a:schemeClr val="bg1"/>
                </a:solidFill>
              </a:rPr>
              <a:t>P362</a:t>
            </a:r>
          </a:p>
        </p:txBody>
      </p:sp>
      <p:sp>
        <p:nvSpPr>
          <p:cNvPr id="6" name="ホームベース 5"/>
          <p:cNvSpPr/>
          <p:nvPr/>
        </p:nvSpPr>
        <p:spPr>
          <a:xfrm>
            <a:off x="397163" y="90786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１０</a:t>
            </a:r>
            <a:r>
              <a:rPr lang="ja-JP" altLang="en-US" b="1" dirty="0" smtClean="0"/>
              <a:t>．１．１</a:t>
            </a:r>
            <a:endParaRPr kumimoji="1" lang="ja-JP" altLang="en-US" b="1" dirty="0"/>
          </a:p>
        </p:txBody>
      </p:sp>
      <p:sp>
        <p:nvSpPr>
          <p:cNvPr id="7" name="山形 6"/>
          <p:cNvSpPr/>
          <p:nvPr/>
        </p:nvSpPr>
        <p:spPr>
          <a:xfrm>
            <a:off x="2019631" y="90786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表データ</a:t>
            </a:r>
            <a:r>
              <a:rPr lang="ja-JP" altLang="en-US" b="1" dirty="0" smtClean="0">
                <a:solidFill>
                  <a:schemeClr val="bg1"/>
                </a:solidFill>
              </a:rPr>
              <a:t>の区切り文字</a:t>
            </a:r>
            <a:endParaRPr kumimoji="1" lang="ja-JP" altLang="en-US" b="1" dirty="0">
              <a:solidFill>
                <a:schemeClr val="bg1"/>
              </a:solidFill>
            </a:endParaRPr>
          </a:p>
        </p:txBody>
      </p:sp>
      <p:sp>
        <p:nvSpPr>
          <p:cNvPr id="8" name="山形 7"/>
          <p:cNvSpPr/>
          <p:nvPr/>
        </p:nvSpPr>
        <p:spPr>
          <a:xfrm>
            <a:off x="6790414" y="90786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bg1"/>
                </a:solidFill>
              </a:rPr>
              <a:t>P346</a:t>
            </a:r>
            <a:r>
              <a:rPr lang="ja-JP" altLang="en-US" b="1" dirty="0" smtClean="0">
                <a:solidFill>
                  <a:schemeClr val="bg1"/>
                </a:solidFill>
              </a:rPr>
              <a:t>～</a:t>
            </a:r>
            <a:r>
              <a:rPr lang="en-US" altLang="ja-JP" b="1" dirty="0" smtClean="0">
                <a:solidFill>
                  <a:schemeClr val="bg1"/>
                </a:solidFill>
              </a:rPr>
              <a:t>P349</a:t>
            </a:r>
            <a:endParaRPr lang="ja-JP" altLang="en-US" b="1" dirty="0">
              <a:solidFill>
                <a:schemeClr val="bg1"/>
              </a:solidFill>
            </a:endParaRPr>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P346</a:t>
            </a:r>
            <a:endParaRPr kumimoji="1" lang="ja-JP" altLang="en-US" b="1" dirty="0"/>
          </a:p>
        </p:txBody>
      </p:sp>
      <p:sp>
        <p:nvSpPr>
          <p:cNvPr id="11" name="テキスト ボックス 10"/>
          <p:cNvSpPr txBox="1"/>
          <p:nvPr/>
        </p:nvSpPr>
        <p:spPr>
          <a:xfrm>
            <a:off x="397163" y="1696010"/>
            <a:ext cx="2732482" cy="369332"/>
          </a:xfrm>
          <a:prstGeom prst="rect">
            <a:avLst/>
          </a:prstGeom>
          <a:solidFill>
            <a:schemeClr val="accent4">
              <a:lumMod val="60000"/>
              <a:lumOff val="40000"/>
            </a:schemeClr>
          </a:solidFill>
        </p:spPr>
        <p:txBody>
          <a:bodyPr wrap="square" rtlCol="0">
            <a:spAutoFit/>
          </a:bodyPr>
          <a:lstStyle/>
          <a:p>
            <a:r>
              <a:rPr lang="en-US" altLang="ja-JP" b="1" dirty="0" err="1" smtClean="0"/>
              <a:t>bike.tsv</a:t>
            </a:r>
            <a:r>
              <a:rPr lang="en-US" altLang="ja-JP" b="1" dirty="0" smtClean="0"/>
              <a:t> </a:t>
            </a:r>
            <a:r>
              <a:rPr lang="ja-JP" altLang="en-US" b="1" dirty="0" smtClean="0"/>
              <a:t>の各列の意味</a:t>
            </a:r>
            <a:endParaRPr kumimoji="1" lang="ja-JP" altLang="en-US" b="1" dirty="0"/>
          </a:p>
        </p:txBody>
      </p:sp>
      <p:sp>
        <p:nvSpPr>
          <p:cNvPr id="12" name="下矢印 11"/>
          <p:cNvSpPr/>
          <p:nvPr/>
        </p:nvSpPr>
        <p:spPr>
          <a:xfrm>
            <a:off x="3331596" y="5049078"/>
            <a:ext cx="2289975" cy="3419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580196" y="5550157"/>
            <a:ext cx="3792774" cy="369332"/>
          </a:xfrm>
          <a:prstGeom prst="rect">
            <a:avLst/>
          </a:prstGeom>
          <a:solidFill>
            <a:schemeClr val="accent6">
              <a:lumMod val="20000"/>
              <a:lumOff val="80000"/>
            </a:schemeClr>
          </a:solidFill>
        </p:spPr>
        <p:txBody>
          <a:bodyPr wrap="square" rtlCol="0">
            <a:spAutoFit/>
          </a:bodyPr>
          <a:lstStyle/>
          <a:p>
            <a:r>
              <a:rPr kumimoji="1" lang="en-US" altLang="ja-JP" b="1" dirty="0" err="1" smtClean="0"/>
              <a:t>cnt</a:t>
            </a:r>
            <a:r>
              <a:rPr kumimoji="1" lang="en-US" altLang="ja-JP" b="1" dirty="0" smtClean="0"/>
              <a:t> </a:t>
            </a:r>
            <a:r>
              <a:rPr kumimoji="1" lang="ja-JP" altLang="en-US" b="1" dirty="0" smtClean="0"/>
              <a:t>を予測する回帰モデルを作る</a:t>
            </a:r>
            <a:endParaRPr kumimoji="1" lang="ja-JP" altLang="en-US" b="1" dirty="0"/>
          </a:p>
        </p:txBody>
      </p:sp>
    </p:spTree>
    <p:extLst>
      <p:ext uri="{BB962C8B-B14F-4D97-AF65-F5344CB8AC3E}">
        <p14:creationId xmlns:p14="http://schemas.microsoft.com/office/powerpoint/2010/main" val="1019000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60775" y="878745"/>
            <a:ext cx="7821433" cy="313932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欠損値の本来の値を予測させる</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欠損行の抜き出し</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condition</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iris_df</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
            </a:r>
            <a:r>
              <a:rPr lang="ja-JP" altLang="en-US" b="1">
                <a:solidFill>
                  <a:srgbClr val="A31515"/>
                </a:solidFill>
                <a:latin typeface="Consolas" panose="020B0609020204030204" pitchFamily="49" charset="0"/>
              </a:rPr>
              <a:t>がく片長さ</a:t>
            </a:r>
            <a:r>
              <a:rPr lang="en-US" altLang="ja-JP" b="1">
                <a:solidFill>
                  <a:srgbClr val="A31515"/>
                </a:solidFill>
                <a:latin typeface="Consolas" panose="020B0609020204030204" pitchFamily="49" charset="0"/>
              </a:rPr>
              <a:t>'</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isnull</a:t>
            </a:r>
            <a:r>
              <a:rPr lang="en-US" altLang="ja-JP" b="1">
                <a:solidFill>
                  <a:srgbClr val="000000"/>
                </a:solidFill>
                <a:latin typeface="Consolas" panose="020B0609020204030204" pitchFamily="49" charset="0"/>
              </a:rPr>
              <a:t>()</a:t>
            </a:r>
          </a:p>
          <a:p>
            <a:r>
              <a:rPr lang="en-US" altLang="ja-JP" b="1">
                <a:solidFill>
                  <a:srgbClr val="001080"/>
                </a:solidFill>
                <a:latin typeface="Consolas" panose="020B0609020204030204" pitchFamily="49" charset="0"/>
              </a:rPr>
              <a:t>non_data</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iris_df</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condition</a:t>
            </a:r>
            <a:r>
              <a:rPr lang="en-US" altLang="ja-JP" b="1">
                <a:solidFill>
                  <a:srgbClr val="000000"/>
                </a:solidFill>
                <a:latin typeface="Consolas" panose="020B0609020204030204" pitchFamily="49" charset="0"/>
              </a:rPr>
              <a:t> ]</a:t>
            </a:r>
          </a:p>
          <a:p>
            <a:r>
              <a:rPr lang="en-US" altLang="ja-JP" b="1">
                <a:solidFill>
                  <a:srgbClr val="000000"/>
                </a:solidFill>
                <a:latin typeface="Consolas" panose="020B0609020204030204" pitchFamily="49" charset="0"/>
              </a:rPr>
              <a:t/>
            </a:r>
            <a:br>
              <a:rPr lang="en-US" altLang="ja-JP" b="1">
                <a:solidFill>
                  <a:srgbClr val="000000"/>
                </a:solidFill>
                <a:latin typeface="Consolas" panose="020B0609020204030204" pitchFamily="49" charset="0"/>
              </a:rPr>
            </a:br>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欠損行の入力に利用する特徴量だけを抜き出して、モデルで予測</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x</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non_data</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
            </a:r>
            <a:r>
              <a:rPr lang="ja-JP" altLang="en-US" b="1">
                <a:solidFill>
                  <a:srgbClr val="A31515"/>
                </a:solidFill>
                <a:latin typeface="Consolas" panose="020B0609020204030204" pitchFamily="49" charset="0"/>
              </a:rPr>
              <a:t>がく片幅</a:t>
            </a:r>
            <a:r>
              <a:rPr lang="en-US" altLang="ja-JP" b="1">
                <a:solidFill>
                  <a:srgbClr val="A31515"/>
                </a:solidFill>
                <a:latin typeface="Consolas" panose="020B0609020204030204" pitchFamily="49" charset="0"/>
              </a:rPr>
              <a:t>"</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
            </a:r>
            <a:r>
              <a:rPr lang="ja-JP" altLang="en-US" b="1">
                <a:solidFill>
                  <a:srgbClr val="A31515"/>
                </a:solidFill>
                <a:latin typeface="Consolas" panose="020B0609020204030204" pitchFamily="49" charset="0"/>
              </a:rPr>
              <a:t>花弁幅</a:t>
            </a:r>
            <a:r>
              <a:rPr lang="en-US" altLang="ja-JP" b="1">
                <a:solidFill>
                  <a:srgbClr val="A31515"/>
                </a:solidFill>
                <a:latin typeface="Consolas" panose="020B0609020204030204" pitchFamily="49" charset="0"/>
              </a:rPr>
              <a:t>"</a:t>
            </a:r>
            <a:r>
              <a:rPr lang="en-US" altLang="ja-JP" b="1">
                <a:solidFill>
                  <a:srgbClr val="000000"/>
                </a:solidFill>
                <a:latin typeface="Consolas" panose="020B0609020204030204" pitchFamily="49" charset="0"/>
              </a:rPr>
              <a:t>]</a:t>
            </a:r>
          </a:p>
          <a:p>
            <a:r>
              <a:rPr lang="en-US" altLang="ja-JP" b="1">
                <a:solidFill>
                  <a:srgbClr val="001080"/>
                </a:solidFill>
                <a:latin typeface="Consolas" panose="020B0609020204030204" pitchFamily="49" charset="0"/>
              </a:rPr>
              <a:t>pred</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model</a:t>
            </a:r>
            <a:r>
              <a:rPr lang="en-US" altLang="ja-JP" b="1">
                <a:solidFill>
                  <a:srgbClr val="000000"/>
                </a:solidFill>
                <a:latin typeface="Consolas" panose="020B0609020204030204" pitchFamily="49" charset="0"/>
              </a:rPr>
              <a:t>.predict(</a:t>
            </a:r>
            <a:r>
              <a:rPr lang="en-US" altLang="ja-JP" b="1">
                <a:solidFill>
                  <a:srgbClr val="001080"/>
                </a:solidFill>
                <a:latin typeface="Consolas" panose="020B0609020204030204" pitchFamily="49" charset="0"/>
              </a:rPr>
              <a:t>x</a:t>
            </a:r>
            <a:r>
              <a:rPr lang="en-US" altLang="ja-JP" b="1">
                <a:solidFill>
                  <a:srgbClr val="000000"/>
                </a:solidFill>
                <a:latin typeface="Consolas" panose="020B0609020204030204" pitchFamily="49" charset="0"/>
              </a:rPr>
              <a:t>)</a:t>
            </a:r>
          </a:p>
          <a:p>
            <a:r>
              <a:rPr lang="en-US" altLang="ja-JP" b="1">
                <a:solidFill>
                  <a:srgbClr val="000000"/>
                </a:solidFill>
                <a:latin typeface="Consolas" panose="020B0609020204030204" pitchFamily="49" charset="0"/>
              </a:rPr>
              <a:t/>
            </a:r>
            <a:br>
              <a:rPr lang="en-US" altLang="ja-JP" b="1">
                <a:solidFill>
                  <a:srgbClr val="000000"/>
                </a:solidFill>
                <a:latin typeface="Consolas" panose="020B0609020204030204" pitchFamily="49" charset="0"/>
              </a:rPr>
            </a:br>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欠損行のがく片長さ</a:t>
            </a:r>
            <a:r>
              <a:rPr lang="en-US" altLang="ja-JP" b="1">
                <a:solidFill>
                  <a:srgbClr val="008000"/>
                </a:solidFill>
                <a:latin typeface="Consolas" panose="020B0609020204030204" pitchFamily="49" charset="0"/>
              </a:rPr>
              <a:t>(cm)</a:t>
            </a:r>
            <a:r>
              <a:rPr lang="ja-JP" altLang="en-US" b="1">
                <a:solidFill>
                  <a:srgbClr val="008000"/>
                </a:solidFill>
                <a:latin typeface="Consolas" panose="020B0609020204030204" pitchFamily="49" charset="0"/>
              </a:rPr>
              <a:t>のマスを抜き出して、</a:t>
            </a:r>
            <a:r>
              <a:rPr lang="en-US" altLang="ja-JP" b="1">
                <a:solidFill>
                  <a:srgbClr val="008000"/>
                </a:solidFill>
                <a:latin typeface="Consolas" panose="020B0609020204030204" pitchFamily="49" charset="0"/>
              </a:rPr>
              <a:t>pred</a:t>
            </a:r>
            <a:r>
              <a:rPr lang="ja-JP" altLang="en-US" b="1">
                <a:solidFill>
                  <a:srgbClr val="008000"/>
                </a:solidFill>
                <a:latin typeface="Consolas" panose="020B0609020204030204" pitchFamily="49" charset="0"/>
              </a:rPr>
              <a:t>で代入</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iris_df</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condition</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
            </a:r>
            <a:r>
              <a:rPr lang="ja-JP" altLang="en-US" b="1">
                <a:solidFill>
                  <a:srgbClr val="A31515"/>
                </a:solidFill>
                <a:latin typeface="Consolas" panose="020B0609020204030204" pitchFamily="49" charset="0"/>
              </a:rPr>
              <a:t>がく片長さ</a:t>
            </a:r>
            <a:r>
              <a:rPr lang="en-US" altLang="ja-JP" b="1">
                <a:solidFill>
                  <a:srgbClr val="A31515"/>
                </a:solidFill>
                <a:latin typeface="Consolas" panose="020B0609020204030204" pitchFamily="49" charset="0"/>
              </a:rPr>
              <a: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pred</a:t>
            </a:r>
            <a:endParaRPr lang="en-US" altLang="ja-JP" b="1">
              <a:solidFill>
                <a:srgbClr val="000000"/>
              </a:solidFill>
              <a:effectLst/>
              <a:latin typeface="Consolas" panose="020B0609020204030204" pitchFamily="49" charset="0"/>
            </a:endParaRPr>
          </a:p>
        </p:txBody>
      </p:sp>
      <p:sp>
        <p:nvSpPr>
          <p:cNvPr id="3" name="正方形/長方形 2"/>
          <p:cNvSpPr/>
          <p:nvPr/>
        </p:nvSpPr>
        <p:spPr>
          <a:xfrm>
            <a:off x="460775" y="509413"/>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コード１０－１８　欠損データの本来の値を予測させる</a:t>
            </a:r>
            <a:endParaRPr lang="en-US" altLang="ja-JP" b="1" dirty="0">
              <a:solidFill>
                <a:srgbClr val="000000"/>
              </a:solidFill>
              <a:latin typeface="Courier New" panose="02070309020205020404" pitchFamily="49" charset="0"/>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P371</a:t>
            </a:r>
            <a:endParaRPr kumimoji="1" lang="ja-JP" altLang="en-US" b="1" dirty="0"/>
          </a:p>
        </p:txBody>
      </p:sp>
    </p:spTree>
    <p:extLst>
      <p:ext uri="{BB962C8B-B14F-4D97-AF65-F5344CB8AC3E}">
        <p14:creationId xmlns:p14="http://schemas.microsoft.com/office/powerpoint/2010/main" val="895941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a:t>
            </a:r>
            <a:r>
              <a:rPr lang="ja-JP" altLang="en-US" b="1" dirty="0"/>
              <a:t>３</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より高度な外れ値の処理</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P373</a:t>
            </a:r>
            <a:r>
              <a:rPr kumimoji="1" lang="ja-JP" altLang="en-US" b="1" dirty="0" smtClean="0">
                <a:solidFill>
                  <a:schemeClr val="bg1"/>
                </a:solidFill>
              </a:rPr>
              <a:t>～</a:t>
            </a:r>
            <a:r>
              <a:rPr kumimoji="1" lang="en-US" altLang="ja-JP" b="1" dirty="0" smtClean="0">
                <a:solidFill>
                  <a:schemeClr val="bg1"/>
                </a:solidFill>
              </a:rPr>
              <a:t>P383</a:t>
            </a:r>
          </a:p>
        </p:txBody>
      </p:sp>
      <p:sp>
        <p:nvSpPr>
          <p:cNvPr id="5" name="ホームベース 4"/>
          <p:cNvSpPr/>
          <p:nvPr/>
        </p:nvSpPr>
        <p:spPr>
          <a:xfrm>
            <a:off x="397163" y="90786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１０．３．１</a:t>
            </a:r>
            <a:endParaRPr kumimoji="1" lang="ja-JP" altLang="en-US" b="1" dirty="0"/>
          </a:p>
        </p:txBody>
      </p:sp>
      <p:sp>
        <p:nvSpPr>
          <p:cNvPr id="6" name="山形 5"/>
          <p:cNvSpPr/>
          <p:nvPr/>
        </p:nvSpPr>
        <p:spPr>
          <a:xfrm>
            <a:off x="2019631" y="90786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マハラノビス距離</a:t>
            </a:r>
            <a:endParaRPr kumimoji="1" lang="ja-JP" altLang="en-US" b="1" dirty="0">
              <a:solidFill>
                <a:schemeClr val="bg1"/>
              </a:solidFill>
            </a:endParaRPr>
          </a:p>
        </p:txBody>
      </p:sp>
      <p:sp>
        <p:nvSpPr>
          <p:cNvPr id="7" name="山形 6"/>
          <p:cNvSpPr/>
          <p:nvPr/>
        </p:nvSpPr>
        <p:spPr>
          <a:xfrm>
            <a:off x="6790414" y="90786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bg1"/>
                </a:solidFill>
              </a:rPr>
              <a:t>P373</a:t>
            </a:r>
            <a:r>
              <a:rPr lang="ja-JP" altLang="en-US" b="1" dirty="0" smtClean="0">
                <a:solidFill>
                  <a:schemeClr val="bg1"/>
                </a:solidFill>
              </a:rPr>
              <a:t>～</a:t>
            </a:r>
            <a:r>
              <a:rPr lang="en-US" altLang="ja-JP" b="1" dirty="0" smtClean="0">
                <a:solidFill>
                  <a:schemeClr val="bg1"/>
                </a:solidFill>
              </a:rPr>
              <a:t>P377</a:t>
            </a:r>
            <a:endParaRPr lang="ja-JP" altLang="en-US" b="1" dirty="0">
              <a:solidFill>
                <a:schemeClr val="bg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P373</a:t>
            </a:r>
            <a:endParaRPr kumimoji="1" lang="ja-JP" altLang="en-US" b="1" dirty="0"/>
          </a:p>
        </p:txBody>
      </p:sp>
      <p:sp>
        <p:nvSpPr>
          <p:cNvPr id="9" name="フローチャート: 他ページ結合子 8"/>
          <p:cNvSpPr/>
          <p:nvPr/>
        </p:nvSpPr>
        <p:spPr>
          <a:xfrm>
            <a:off x="397163" y="1693628"/>
            <a:ext cx="10353000" cy="739471"/>
          </a:xfrm>
          <a:prstGeom prst="flowChartOffpageConnector">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特徴量</a:t>
            </a:r>
            <a:r>
              <a:rPr lang="ja-JP" altLang="en-US" b="1" dirty="0" smtClean="0"/>
              <a:t>が少ないとき、散布図を描いて、目視で外れ値を確認する</a:t>
            </a:r>
            <a:endParaRPr kumimoji="1" lang="ja-JP" altLang="en-US" b="1" dirty="0"/>
          </a:p>
        </p:txBody>
      </p:sp>
      <p:sp>
        <p:nvSpPr>
          <p:cNvPr id="10" name="フローチャート: 他ページ結合子 9"/>
          <p:cNvSpPr/>
          <p:nvPr/>
        </p:nvSpPr>
        <p:spPr>
          <a:xfrm>
            <a:off x="397163" y="2629874"/>
            <a:ext cx="5025627" cy="739471"/>
          </a:xfrm>
          <a:prstGeom prst="flowChartOffpageConnector">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特徴量の数が膨大だと</a:t>
            </a:r>
            <a:endParaRPr lang="en-US" altLang="ja-JP" b="1" dirty="0" smtClean="0"/>
          </a:p>
          <a:p>
            <a:pPr algn="ctr"/>
            <a:r>
              <a:rPr kumimoji="1" lang="ja-JP" altLang="en-US" b="1" dirty="0"/>
              <a:t>目視</a:t>
            </a:r>
            <a:r>
              <a:rPr kumimoji="1" lang="ja-JP" altLang="en-US" b="1" dirty="0" smtClean="0"/>
              <a:t>で確認するのは一苦労</a:t>
            </a:r>
            <a:endParaRPr kumimoji="1" lang="ja-JP" altLang="en-US" b="1" dirty="0"/>
          </a:p>
        </p:txBody>
      </p:sp>
      <p:sp>
        <p:nvSpPr>
          <p:cNvPr id="11" name="フローチャート: 他ページ結合子 10"/>
          <p:cNvSpPr/>
          <p:nvPr/>
        </p:nvSpPr>
        <p:spPr>
          <a:xfrm>
            <a:off x="5724536" y="2629873"/>
            <a:ext cx="5025627" cy="739471"/>
          </a:xfrm>
          <a:prstGeom prst="flowChartOffpageConnector">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外れ値かどうか微妙なデータであれば</a:t>
            </a:r>
            <a:endParaRPr kumimoji="1" lang="en-US" altLang="ja-JP" b="1" dirty="0" smtClean="0"/>
          </a:p>
          <a:p>
            <a:pPr algn="ctr"/>
            <a:r>
              <a:rPr lang="ja-JP" altLang="en-US" b="1" dirty="0"/>
              <a:t>判定</a:t>
            </a:r>
            <a:r>
              <a:rPr lang="ja-JP" altLang="en-US" b="1" dirty="0" smtClean="0"/>
              <a:t>が分析者の主観に依存する</a:t>
            </a:r>
            <a:endParaRPr kumimoji="1" lang="ja-JP" altLang="en-US" b="1" dirty="0"/>
          </a:p>
        </p:txBody>
      </p:sp>
      <p:sp>
        <p:nvSpPr>
          <p:cNvPr id="12" name="フローチャート: 他ページ結合子 11"/>
          <p:cNvSpPr/>
          <p:nvPr/>
        </p:nvSpPr>
        <p:spPr>
          <a:xfrm>
            <a:off x="3060849" y="3566118"/>
            <a:ext cx="5025627" cy="739471"/>
          </a:xfrm>
          <a:prstGeom prst="flowChartOffpageConnector">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分析者の主観に左右されずロジカルに</a:t>
            </a:r>
            <a:endParaRPr lang="en-US" altLang="ja-JP" b="1" dirty="0" smtClean="0"/>
          </a:p>
          <a:p>
            <a:pPr algn="ctr"/>
            <a:r>
              <a:rPr lang="ja-JP" altLang="en-US" b="1" dirty="0" smtClean="0"/>
              <a:t>外れ値かどうかを判定する</a:t>
            </a:r>
            <a:endParaRPr kumimoji="1" lang="ja-JP" altLang="en-US" b="1" dirty="0"/>
          </a:p>
        </p:txBody>
      </p:sp>
      <p:sp>
        <p:nvSpPr>
          <p:cNvPr id="13" name="フローチャート: 他ページ結合子 12"/>
          <p:cNvSpPr/>
          <p:nvPr/>
        </p:nvSpPr>
        <p:spPr>
          <a:xfrm>
            <a:off x="397163" y="4502362"/>
            <a:ext cx="5025627" cy="1174870"/>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データの「単純な距離」を用いた判断方法</a:t>
            </a:r>
            <a:endParaRPr kumimoji="1" lang="ja-JP" altLang="en-US" b="1" dirty="0"/>
          </a:p>
        </p:txBody>
      </p:sp>
      <p:sp>
        <p:nvSpPr>
          <p:cNvPr id="14" name="フローチャート: 他ページ結合子 13"/>
          <p:cNvSpPr/>
          <p:nvPr/>
        </p:nvSpPr>
        <p:spPr>
          <a:xfrm>
            <a:off x="5724536" y="4502361"/>
            <a:ext cx="5025627" cy="1174870"/>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他の特徴量との「相関関係」や「ばらつき」を踏まえた距離を用いた判定方法</a:t>
            </a:r>
            <a:endParaRPr kumimoji="1" lang="en-US" altLang="ja-JP" b="1" dirty="0" smtClean="0"/>
          </a:p>
          <a:p>
            <a:pPr algn="ctr"/>
            <a:r>
              <a:rPr lang="ja-JP" altLang="en-US" b="1" dirty="0"/>
              <a:t>マハラノビス距離</a:t>
            </a:r>
            <a:endParaRPr kumimoji="1" lang="ja-JP" altLang="en-US" b="1" dirty="0"/>
          </a:p>
        </p:txBody>
      </p:sp>
    </p:spTree>
    <p:extLst>
      <p:ext uri="{BB962C8B-B14F-4D97-AF65-F5344CB8AC3E}">
        <p14:creationId xmlns:p14="http://schemas.microsoft.com/office/powerpoint/2010/main" val="1132430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1860605" y="2854518"/>
            <a:ext cx="5565913" cy="2886324"/>
            <a:chOff x="1860605" y="2854518"/>
            <a:chExt cx="5565913" cy="2886324"/>
          </a:xfrm>
        </p:grpSpPr>
        <p:cxnSp>
          <p:nvCxnSpPr>
            <p:cNvPr id="3" name="カギ線コネクタ 2"/>
            <p:cNvCxnSpPr/>
            <p:nvPr/>
          </p:nvCxnSpPr>
          <p:spPr>
            <a:xfrm>
              <a:off x="1860605" y="2854518"/>
              <a:ext cx="5565913" cy="2886324"/>
            </a:xfrm>
            <a:prstGeom prst="bentConnector3">
              <a:avLst>
                <a:gd name="adj1" fmla="val 0"/>
              </a:avLst>
            </a:prstGeom>
            <a:ln w="28575"/>
          </p:spPr>
          <p:style>
            <a:lnRef idx="1">
              <a:schemeClr val="accent1"/>
            </a:lnRef>
            <a:fillRef idx="0">
              <a:schemeClr val="accent1"/>
            </a:fillRef>
            <a:effectRef idx="0">
              <a:schemeClr val="accent1"/>
            </a:effectRef>
            <a:fontRef idx="minor">
              <a:schemeClr val="tx1"/>
            </a:fontRef>
          </p:style>
        </p:cxnSp>
        <p:sp>
          <p:nvSpPr>
            <p:cNvPr id="7" name="フローチャート: 結合子 6"/>
            <p:cNvSpPr/>
            <p:nvPr/>
          </p:nvSpPr>
          <p:spPr>
            <a:xfrm>
              <a:off x="2417197" y="4770783"/>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結合子 7"/>
            <p:cNvSpPr/>
            <p:nvPr/>
          </p:nvSpPr>
          <p:spPr>
            <a:xfrm>
              <a:off x="2721997" y="4141304"/>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結合子 8"/>
            <p:cNvSpPr/>
            <p:nvPr/>
          </p:nvSpPr>
          <p:spPr>
            <a:xfrm>
              <a:off x="3381955" y="4292379"/>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p:cNvSpPr/>
            <p:nvPr/>
          </p:nvSpPr>
          <p:spPr>
            <a:xfrm>
              <a:off x="3407134" y="3497911"/>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2976439" y="4428876"/>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p:cNvSpPr/>
            <p:nvPr/>
          </p:nvSpPr>
          <p:spPr>
            <a:xfrm>
              <a:off x="3533029" y="4619376"/>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p:cNvSpPr/>
            <p:nvPr/>
          </p:nvSpPr>
          <p:spPr>
            <a:xfrm>
              <a:off x="4093597" y="4497787"/>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p:cNvSpPr/>
            <p:nvPr/>
          </p:nvSpPr>
          <p:spPr>
            <a:xfrm>
              <a:off x="3205700" y="3926619"/>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p:cNvSpPr/>
            <p:nvPr/>
          </p:nvSpPr>
          <p:spPr>
            <a:xfrm>
              <a:off x="3127513" y="4936435"/>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p:cNvSpPr/>
            <p:nvPr/>
          </p:nvSpPr>
          <p:spPr>
            <a:xfrm>
              <a:off x="2646460" y="366223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p:cNvSpPr/>
            <p:nvPr/>
          </p:nvSpPr>
          <p:spPr>
            <a:xfrm>
              <a:off x="3734463" y="3986916"/>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p:cNvSpPr/>
            <p:nvPr/>
          </p:nvSpPr>
          <p:spPr>
            <a:xfrm>
              <a:off x="2820064" y="5087509"/>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結合子 18"/>
            <p:cNvSpPr/>
            <p:nvPr/>
          </p:nvSpPr>
          <p:spPr>
            <a:xfrm>
              <a:off x="3533029" y="5011309"/>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p:cNvSpPr/>
            <p:nvPr/>
          </p:nvSpPr>
          <p:spPr>
            <a:xfrm>
              <a:off x="3764943" y="4443454"/>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p:cNvSpPr/>
            <p:nvPr/>
          </p:nvSpPr>
          <p:spPr>
            <a:xfrm>
              <a:off x="3942523" y="4860897"/>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p:cNvSpPr/>
            <p:nvPr/>
          </p:nvSpPr>
          <p:spPr>
            <a:xfrm>
              <a:off x="4112152" y="3851081"/>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p:cNvSpPr/>
            <p:nvPr/>
          </p:nvSpPr>
          <p:spPr>
            <a:xfrm>
              <a:off x="6241770" y="3463457"/>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p:cNvCxnSpPr/>
            <p:nvPr/>
          </p:nvCxnSpPr>
          <p:spPr>
            <a:xfrm flipV="1">
              <a:off x="4142629" y="3562186"/>
              <a:ext cx="2059388" cy="6323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乗算 29"/>
            <p:cNvSpPr/>
            <p:nvPr/>
          </p:nvSpPr>
          <p:spPr>
            <a:xfrm>
              <a:off x="3780184" y="4077694"/>
              <a:ext cx="437322" cy="36576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左中かっこ 4"/>
            <p:cNvSpPr/>
            <p:nvPr/>
          </p:nvSpPr>
          <p:spPr>
            <a:xfrm rot="4391803">
              <a:off x="4893125" y="2557612"/>
              <a:ext cx="369592" cy="2096539"/>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4324181" y="2980818"/>
              <a:ext cx="1211130" cy="369332"/>
            </a:xfrm>
            <a:prstGeom prst="rect">
              <a:avLst/>
            </a:prstGeom>
            <a:noFill/>
          </p:spPr>
          <p:txBody>
            <a:bodyPr wrap="square" rtlCol="0">
              <a:spAutoFit/>
            </a:bodyPr>
            <a:lstStyle/>
            <a:p>
              <a:r>
                <a:rPr kumimoji="1" lang="ja-JP" altLang="en-US" b="1" dirty="0" smtClean="0"/>
                <a:t>距離１０</a:t>
              </a:r>
              <a:endParaRPr kumimoji="1" lang="ja-JP" altLang="en-US" b="1" dirty="0"/>
            </a:p>
          </p:txBody>
        </p:sp>
      </p:grpSp>
      <p:sp>
        <p:nvSpPr>
          <p:cNvPr id="24" name="ホームベース 23"/>
          <p:cNvSpPr/>
          <p:nvPr/>
        </p:nvSpPr>
        <p:spPr>
          <a:xfrm>
            <a:off x="397164" y="332508"/>
            <a:ext cx="4691672"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データ</a:t>
            </a:r>
            <a:r>
              <a:rPr lang="ja-JP" altLang="en-US" b="1" dirty="0" smtClean="0"/>
              <a:t>の「単純な距離」を用いた判断方法</a:t>
            </a:r>
            <a:endParaRPr kumimoji="1" lang="ja-JP" altLang="en-US" b="1" dirty="0"/>
          </a:p>
        </p:txBody>
      </p:sp>
      <p:sp>
        <p:nvSpPr>
          <p:cNvPr id="26" name="山形 25"/>
          <p:cNvSpPr/>
          <p:nvPr/>
        </p:nvSpPr>
        <p:spPr>
          <a:xfrm>
            <a:off x="4953663" y="332508"/>
            <a:ext cx="4071067"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データの距離を計算して利用する</a:t>
            </a:r>
            <a:endParaRPr kumimoji="1" lang="ja-JP" altLang="en-US" b="1" dirty="0">
              <a:solidFill>
                <a:schemeClr val="bg1"/>
              </a:solidFill>
            </a:endParaRPr>
          </a:p>
        </p:txBody>
      </p:sp>
      <p:sp>
        <p:nvSpPr>
          <p:cNvPr id="28" name="ホームベース 27"/>
          <p:cNvSpPr/>
          <p:nvPr/>
        </p:nvSpPr>
        <p:spPr>
          <a:xfrm>
            <a:off x="781677" y="904360"/>
            <a:ext cx="4044765" cy="773112"/>
          </a:xfrm>
          <a:prstGeom prst="homePlat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分布の中心を求めて</a:t>
            </a:r>
            <a:endParaRPr kumimoji="1" lang="en-US" altLang="ja-JP" b="1" dirty="0" smtClean="0"/>
          </a:p>
          <a:p>
            <a:pPr algn="ctr"/>
            <a:r>
              <a:rPr lang="ja-JP" altLang="en-US" b="1" dirty="0"/>
              <a:t>その中心</a:t>
            </a:r>
            <a:r>
              <a:rPr lang="ja-JP" altLang="en-US" b="1" dirty="0" smtClean="0"/>
              <a:t>とデータの距離を計算する</a:t>
            </a:r>
            <a:endParaRPr kumimoji="1" lang="ja-JP" altLang="en-US" b="1" dirty="0"/>
          </a:p>
        </p:txBody>
      </p:sp>
      <p:sp>
        <p:nvSpPr>
          <p:cNvPr id="29" name="ホームベース 28"/>
          <p:cNvSpPr/>
          <p:nvPr/>
        </p:nvSpPr>
        <p:spPr>
          <a:xfrm>
            <a:off x="4953663" y="921671"/>
            <a:ext cx="4834393" cy="773112"/>
          </a:xfrm>
          <a:prstGeom prst="homePlat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予め決めておいた基準値と照らし合わせて基準値以上なら「外れ値」とする</a:t>
            </a:r>
            <a:endParaRPr kumimoji="1" lang="en-US" altLang="ja-JP" b="1" dirty="0" smtClean="0"/>
          </a:p>
        </p:txBody>
      </p:sp>
      <p:sp>
        <p:nvSpPr>
          <p:cNvPr id="27" name="四角形吹き出し 26"/>
          <p:cNvSpPr/>
          <p:nvPr/>
        </p:nvSpPr>
        <p:spPr>
          <a:xfrm>
            <a:off x="7103585" y="2370154"/>
            <a:ext cx="2989691" cy="1147637"/>
          </a:xfrm>
          <a:prstGeom prst="wedgeRectCallout">
            <a:avLst>
              <a:gd name="adj1" fmla="val -71631"/>
              <a:gd name="adj2" fmla="val 5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基準値より中心からの距離がオーバーしているため、このデータは外れ値</a:t>
            </a:r>
            <a:endParaRPr kumimoji="1" lang="ja-JP" altLang="en-US" b="1" dirty="0"/>
          </a:p>
        </p:txBody>
      </p:sp>
      <p:sp>
        <p:nvSpPr>
          <p:cNvPr id="31" name="四角形吹き出し 30"/>
          <p:cNvSpPr/>
          <p:nvPr/>
        </p:nvSpPr>
        <p:spPr>
          <a:xfrm>
            <a:off x="5467849" y="4090947"/>
            <a:ext cx="2515261" cy="1147637"/>
          </a:xfrm>
          <a:prstGeom prst="wedgeRectCallout">
            <a:avLst>
              <a:gd name="adj1" fmla="val -101347"/>
              <a:gd name="adj2" fmla="val -34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中心、外れ値の影響で右寄りになっている</a:t>
            </a:r>
            <a:endParaRPr kumimoji="1" lang="ja-JP" altLang="en-US" b="1" dirty="0"/>
          </a:p>
        </p:txBody>
      </p:sp>
      <p:sp>
        <p:nvSpPr>
          <p:cNvPr id="32" name="テキスト ボックス 31"/>
          <p:cNvSpPr txBox="1"/>
          <p:nvPr/>
        </p:nvSpPr>
        <p:spPr>
          <a:xfrm>
            <a:off x="1476079" y="2756603"/>
            <a:ext cx="453225" cy="369332"/>
          </a:xfrm>
          <a:prstGeom prst="rect">
            <a:avLst/>
          </a:prstGeom>
          <a:noFill/>
        </p:spPr>
        <p:txBody>
          <a:bodyPr wrap="square" rtlCol="0">
            <a:spAutoFit/>
          </a:bodyPr>
          <a:lstStyle/>
          <a:p>
            <a:r>
              <a:rPr kumimoji="1" lang="en-US" altLang="ja-JP" b="1" dirty="0" smtClean="0"/>
              <a:t>Y</a:t>
            </a:r>
            <a:endParaRPr kumimoji="1" lang="ja-JP" altLang="en-US" b="1" dirty="0"/>
          </a:p>
        </p:txBody>
      </p:sp>
      <p:sp>
        <p:nvSpPr>
          <p:cNvPr id="33" name="テキスト ボックス 32"/>
          <p:cNvSpPr txBox="1"/>
          <p:nvPr/>
        </p:nvSpPr>
        <p:spPr>
          <a:xfrm>
            <a:off x="7199905" y="5807305"/>
            <a:ext cx="453225" cy="369332"/>
          </a:xfrm>
          <a:prstGeom prst="rect">
            <a:avLst/>
          </a:prstGeom>
          <a:noFill/>
        </p:spPr>
        <p:txBody>
          <a:bodyPr wrap="square" rtlCol="0">
            <a:spAutoFit/>
          </a:bodyPr>
          <a:lstStyle/>
          <a:p>
            <a:r>
              <a:rPr kumimoji="1" lang="en-US" altLang="ja-JP" b="1" dirty="0" smtClean="0"/>
              <a:t>X</a:t>
            </a:r>
            <a:endParaRPr kumimoji="1" lang="ja-JP" altLang="en-US" b="1" dirty="0"/>
          </a:p>
        </p:txBody>
      </p:sp>
      <p:sp>
        <p:nvSpPr>
          <p:cNvPr id="34" name="テキスト ボックス 33"/>
          <p:cNvSpPr txBox="1"/>
          <p:nvPr/>
        </p:nvSpPr>
        <p:spPr>
          <a:xfrm>
            <a:off x="1898201" y="2883875"/>
            <a:ext cx="2055624" cy="369332"/>
          </a:xfrm>
          <a:prstGeom prst="rect">
            <a:avLst/>
          </a:prstGeom>
          <a:noFill/>
        </p:spPr>
        <p:txBody>
          <a:bodyPr wrap="square" rtlCol="0">
            <a:spAutoFit/>
          </a:bodyPr>
          <a:lstStyle/>
          <a:p>
            <a:r>
              <a:rPr kumimoji="1" lang="ja-JP" altLang="en-US" b="1" dirty="0" smtClean="0">
                <a:solidFill>
                  <a:srgbClr val="FF0000"/>
                </a:solidFill>
              </a:rPr>
              <a:t>基準値</a:t>
            </a:r>
            <a:r>
              <a:rPr lang="ja-JP" altLang="en-US" b="1" dirty="0" smtClean="0">
                <a:solidFill>
                  <a:srgbClr val="FF0000"/>
                </a:solidFill>
              </a:rPr>
              <a:t>：８</a:t>
            </a:r>
            <a:endParaRPr kumimoji="1" lang="ja-JP" altLang="en-US" b="1" dirty="0">
              <a:solidFill>
                <a:srgbClr val="FF0000"/>
              </a:solidFill>
            </a:endParaRPr>
          </a:p>
        </p:txBody>
      </p:sp>
      <p:sp>
        <p:nvSpPr>
          <p:cNvPr id="35" name="楕円 3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P373</a:t>
            </a:r>
            <a:endParaRPr kumimoji="1" lang="ja-JP" altLang="en-US" b="1" dirty="0"/>
          </a:p>
        </p:txBody>
      </p:sp>
    </p:spTree>
    <p:extLst>
      <p:ext uri="{BB962C8B-B14F-4D97-AF65-F5344CB8AC3E}">
        <p14:creationId xmlns:p14="http://schemas.microsoft.com/office/powerpoint/2010/main" val="2864149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P374</a:t>
            </a:r>
            <a:endParaRPr kumimoji="1" lang="ja-JP" altLang="en-US" b="1" dirty="0"/>
          </a:p>
        </p:txBody>
      </p:sp>
      <p:sp>
        <p:nvSpPr>
          <p:cNvPr id="3" name="ホームベース 2"/>
          <p:cNvSpPr/>
          <p:nvPr/>
        </p:nvSpPr>
        <p:spPr>
          <a:xfrm>
            <a:off x="397164" y="332508"/>
            <a:ext cx="5105140" cy="693210"/>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他の特徴量との「相関関係」や「ばらつき」を踏まえた距離を用いた判断方法</a:t>
            </a:r>
            <a:endParaRPr kumimoji="1" lang="ja-JP" altLang="en-US" b="1" dirty="0"/>
          </a:p>
        </p:txBody>
      </p:sp>
      <p:sp>
        <p:nvSpPr>
          <p:cNvPr id="4" name="山形 3"/>
          <p:cNvSpPr/>
          <p:nvPr/>
        </p:nvSpPr>
        <p:spPr>
          <a:xfrm>
            <a:off x="5279667" y="332508"/>
            <a:ext cx="2854517" cy="693210"/>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マハラノビス距離</a:t>
            </a:r>
            <a:endParaRPr kumimoji="1" lang="ja-JP" altLang="en-US" b="1" dirty="0">
              <a:solidFill>
                <a:schemeClr val="bg1"/>
              </a:solidFill>
            </a:endParaRPr>
          </a:p>
        </p:txBody>
      </p:sp>
      <p:cxnSp>
        <p:nvCxnSpPr>
          <p:cNvPr id="8" name="カギ線コネクタ 7"/>
          <p:cNvCxnSpPr/>
          <p:nvPr/>
        </p:nvCxnSpPr>
        <p:spPr>
          <a:xfrm>
            <a:off x="848150" y="2943992"/>
            <a:ext cx="4654154" cy="2916119"/>
          </a:xfrm>
          <a:prstGeom prst="bentConnector3">
            <a:avLst>
              <a:gd name="adj1" fmla="val 114"/>
            </a:avLst>
          </a:prstGeom>
          <a:ln w="28575"/>
        </p:spPr>
        <p:style>
          <a:lnRef idx="1">
            <a:schemeClr val="accent1"/>
          </a:lnRef>
          <a:fillRef idx="0">
            <a:schemeClr val="accent1"/>
          </a:fillRef>
          <a:effectRef idx="0">
            <a:schemeClr val="accent1"/>
          </a:effectRef>
          <a:fontRef idx="minor">
            <a:schemeClr val="tx1"/>
          </a:fontRef>
        </p:style>
      </p:cxnSp>
      <p:sp>
        <p:nvSpPr>
          <p:cNvPr id="9" name="フローチャート: 結合子 8"/>
          <p:cNvSpPr/>
          <p:nvPr/>
        </p:nvSpPr>
        <p:spPr>
          <a:xfrm>
            <a:off x="3124898" y="4481961"/>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結合子 9"/>
          <p:cNvSpPr/>
          <p:nvPr/>
        </p:nvSpPr>
        <p:spPr>
          <a:xfrm>
            <a:off x="3770266" y="343940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2202526" y="4524971"/>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p:cNvSpPr/>
          <p:nvPr/>
        </p:nvSpPr>
        <p:spPr>
          <a:xfrm>
            <a:off x="3083797" y="380987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p:cNvSpPr/>
          <p:nvPr/>
        </p:nvSpPr>
        <p:spPr>
          <a:xfrm>
            <a:off x="3516028" y="3363870"/>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p:cNvSpPr/>
          <p:nvPr/>
        </p:nvSpPr>
        <p:spPr>
          <a:xfrm>
            <a:off x="2353600" y="485196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p:cNvSpPr/>
          <p:nvPr/>
        </p:nvSpPr>
        <p:spPr>
          <a:xfrm>
            <a:off x="2914168" y="4730379"/>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p:cNvSpPr/>
          <p:nvPr/>
        </p:nvSpPr>
        <p:spPr>
          <a:xfrm>
            <a:off x="3427032" y="3612177"/>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p:cNvSpPr/>
          <p:nvPr/>
        </p:nvSpPr>
        <p:spPr>
          <a:xfrm>
            <a:off x="2051452" y="5031222"/>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p:cNvSpPr/>
          <p:nvPr/>
        </p:nvSpPr>
        <p:spPr>
          <a:xfrm>
            <a:off x="3333898" y="3960953"/>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結合子 18"/>
          <p:cNvSpPr/>
          <p:nvPr/>
        </p:nvSpPr>
        <p:spPr>
          <a:xfrm>
            <a:off x="2555034" y="421950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p:cNvSpPr/>
          <p:nvPr/>
        </p:nvSpPr>
        <p:spPr>
          <a:xfrm>
            <a:off x="1639322" y="541406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p:cNvSpPr/>
          <p:nvPr/>
        </p:nvSpPr>
        <p:spPr>
          <a:xfrm>
            <a:off x="4112246" y="3363870"/>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p:cNvSpPr/>
          <p:nvPr/>
        </p:nvSpPr>
        <p:spPr>
          <a:xfrm>
            <a:off x="2585514" y="4676046"/>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p:cNvSpPr/>
          <p:nvPr/>
        </p:nvSpPr>
        <p:spPr>
          <a:xfrm>
            <a:off x="4065834" y="5182297"/>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結合子 23"/>
          <p:cNvSpPr/>
          <p:nvPr/>
        </p:nvSpPr>
        <p:spPr>
          <a:xfrm>
            <a:off x="2932723" y="4083673"/>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ローチャート: 結合子 24"/>
          <p:cNvSpPr/>
          <p:nvPr/>
        </p:nvSpPr>
        <p:spPr>
          <a:xfrm>
            <a:off x="3770266" y="3682816"/>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乗算 26"/>
          <p:cNvSpPr/>
          <p:nvPr/>
        </p:nvSpPr>
        <p:spPr>
          <a:xfrm>
            <a:off x="2695507" y="4263904"/>
            <a:ext cx="437322" cy="36576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30475" y="2759326"/>
            <a:ext cx="453225" cy="369332"/>
          </a:xfrm>
          <a:prstGeom prst="rect">
            <a:avLst/>
          </a:prstGeom>
          <a:noFill/>
        </p:spPr>
        <p:txBody>
          <a:bodyPr wrap="square" rtlCol="0">
            <a:spAutoFit/>
          </a:bodyPr>
          <a:lstStyle/>
          <a:p>
            <a:r>
              <a:rPr kumimoji="1" lang="en-US" altLang="ja-JP" b="1" dirty="0" smtClean="0"/>
              <a:t>Y</a:t>
            </a:r>
            <a:endParaRPr kumimoji="1" lang="ja-JP" altLang="en-US" b="1" dirty="0"/>
          </a:p>
        </p:txBody>
      </p:sp>
      <p:sp>
        <p:nvSpPr>
          <p:cNvPr id="32" name="テキスト ボックス 31"/>
          <p:cNvSpPr txBox="1"/>
          <p:nvPr/>
        </p:nvSpPr>
        <p:spPr>
          <a:xfrm>
            <a:off x="5225344" y="5860111"/>
            <a:ext cx="453225" cy="369332"/>
          </a:xfrm>
          <a:prstGeom prst="rect">
            <a:avLst/>
          </a:prstGeom>
          <a:noFill/>
        </p:spPr>
        <p:txBody>
          <a:bodyPr wrap="square" rtlCol="0">
            <a:spAutoFit/>
          </a:bodyPr>
          <a:lstStyle/>
          <a:p>
            <a:r>
              <a:rPr kumimoji="1" lang="en-US" altLang="ja-JP" b="1" dirty="0" smtClean="0"/>
              <a:t>X</a:t>
            </a:r>
            <a:endParaRPr kumimoji="1" lang="ja-JP" altLang="en-US" b="1" dirty="0"/>
          </a:p>
        </p:txBody>
      </p:sp>
      <p:sp>
        <p:nvSpPr>
          <p:cNvPr id="34" name="フローチャート: 結合子 33"/>
          <p:cNvSpPr/>
          <p:nvPr/>
        </p:nvSpPr>
        <p:spPr>
          <a:xfrm>
            <a:off x="4487299" y="312865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ローチャート: 結合子 34"/>
          <p:cNvSpPr/>
          <p:nvPr/>
        </p:nvSpPr>
        <p:spPr>
          <a:xfrm>
            <a:off x="2743879" y="3882781"/>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結合子 35"/>
          <p:cNvSpPr/>
          <p:nvPr/>
        </p:nvSpPr>
        <p:spPr>
          <a:xfrm>
            <a:off x="2582863" y="4448770"/>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ローチャート: 結合子 36"/>
          <p:cNvSpPr/>
          <p:nvPr/>
        </p:nvSpPr>
        <p:spPr>
          <a:xfrm>
            <a:off x="4068168" y="312865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カギ線コネクタ 64"/>
          <p:cNvCxnSpPr/>
          <p:nvPr/>
        </p:nvCxnSpPr>
        <p:spPr>
          <a:xfrm>
            <a:off x="6688490" y="2943992"/>
            <a:ext cx="4654154" cy="2916119"/>
          </a:xfrm>
          <a:prstGeom prst="bentConnector3">
            <a:avLst>
              <a:gd name="adj1" fmla="val 114"/>
            </a:avLst>
          </a:prstGeom>
          <a:ln w="28575"/>
        </p:spPr>
        <p:style>
          <a:lnRef idx="1">
            <a:schemeClr val="accent1"/>
          </a:lnRef>
          <a:fillRef idx="0">
            <a:schemeClr val="accent1"/>
          </a:fillRef>
          <a:effectRef idx="0">
            <a:schemeClr val="accent1"/>
          </a:effectRef>
          <a:fontRef idx="minor">
            <a:schemeClr val="tx1"/>
          </a:fontRef>
        </p:style>
      </p:cxnSp>
      <p:sp>
        <p:nvSpPr>
          <p:cNvPr id="66" name="フローチャート: 結合子 65"/>
          <p:cNvSpPr/>
          <p:nvPr/>
        </p:nvSpPr>
        <p:spPr>
          <a:xfrm>
            <a:off x="8965238" y="4481961"/>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結合子 66"/>
          <p:cNvSpPr/>
          <p:nvPr/>
        </p:nvSpPr>
        <p:spPr>
          <a:xfrm>
            <a:off x="9610606" y="343940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ローチャート: 結合子 67"/>
          <p:cNvSpPr/>
          <p:nvPr/>
        </p:nvSpPr>
        <p:spPr>
          <a:xfrm>
            <a:off x="8042866" y="4524971"/>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ローチャート: 結合子 68"/>
          <p:cNvSpPr/>
          <p:nvPr/>
        </p:nvSpPr>
        <p:spPr>
          <a:xfrm>
            <a:off x="8924137" y="380987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ローチャート: 結合子 69"/>
          <p:cNvSpPr/>
          <p:nvPr/>
        </p:nvSpPr>
        <p:spPr>
          <a:xfrm>
            <a:off x="9356368" y="3363870"/>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ローチャート: 結合子 70"/>
          <p:cNvSpPr/>
          <p:nvPr/>
        </p:nvSpPr>
        <p:spPr>
          <a:xfrm>
            <a:off x="8193940" y="485196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フローチャート: 結合子 71"/>
          <p:cNvSpPr/>
          <p:nvPr/>
        </p:nvSpPr>
        <p:spPr>
          <a:xfrm>
            <a:off x="8754508" y="4730379"/>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フローチャート: 結合子 72"/>
          <p:cNvSpPr/>
          <p:nvPr/>
        </p:nvSpPr>
        <p:spPr>
          <a:xfrm>
            <a:off x="9267372" y="3612177"/>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ローチャート: 結合子 73"/>
          <p:cNvSpPr/>
          <p:nvPr/>
        </p:nvSpPr>
        <p:spPr>
          <a:xfrm>
            <a:off x="7891792" y="5031222"/>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ローチャート: 結合子 74"/>
          <p:cNvSpPr/>
          <p:nvPr/>
        </p:nvSpPr>
        <p:spPr>
          <a:xfrm>
            <a:off x="9174238" y="3960953"/>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ローチャート: 結合子 75"/>
          <p:cNvSpPr/>
          <p:nvPr/>
        </p:nvSpPr>
        <p:spPr>
          <a:xfrm>
            <a:off x="8395374" y="421950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結合子 76"/>
          <p:cNvSpPr/>
          <p:nvPr/>
        </p:nvSpPr>
        <p:spPr>
          <a:xfrm>
            <a:off x="7479662" y="541406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ローチャート: 結合子 77"/>
          <p:cNvSpPr/>
          <p:nvPr/>
        </p:nvSpPr>
        <p:spPr>
          <a:xfrm>
            <a:off x="9952586" y="3363870"/>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ローチャート: 結合子 78"/>
          <p:cNvSpPr/>
          <p:nvPr/>
        </p:nvSpPr>
        <p:spPr>
          <a:xfrm>
            <a:off x="8425854" y="4676046"/>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ローチャート: 結合子 79"/>
          <p:cNvSpPr/>
          <p:nvPr/>
        </p:nvSpPr>
        <p:spPr>
          <a:xfrm>
            <a:off x="9906174" y="5182297"/>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フローチャート: 結合子 80"/>
          <p:cNvSpPr/>
          <p:nvPr/>
        </p:nvSpPr>
        <p:spPr>
          <a:xfrm>
            <a:off x="8773063" y="4083673"/>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結合子 81"/>
          <p:cNvSpPr/>
          <p:nvPr/>
        </p:nvSpPr>
        <p:spPr>
          <a:xfrm>
            <a:off x="9610606" y="3682816"/>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乗算 82"/>
          <p:cNvSpPr/>
          <p:nvPr/>
        </p:nvSpPr>
        <p:spPr>
          <a:xfrm>
            <a:off x="8535847" y="4263904"/>
            <a:ext cx="437322" cy="36576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p:cNvSpPr txBox="1"/>
          <p:nvPr/>
        </p:nvSpPr>
        <p:spPr>
          <a:xfrm>
            <a:off x="6370815" y="2759326"/>
            <a:ext cx="453225" cy="369332"/>
          </a:xfrm>
          <a:prstGeom prst="rect">
            <a:avLst/>
          </a:prstGeom>
          <a:noFill/>
        </p:spPr>
        <p:txBody>
          <a:bodyPr wrap="square" rtlCol="0">
            <a:spAutoFit/>
          </a:bodyPr>
          <a:lstStyle/>
          <a:p>
            <a:r>
              <a:rPr kumimoji="1" lang="en-US" altLang="ja-JP" b="1" dirty="0" smtClean="0"/>
              <a:t>Y</a:t>
            </a:r>
            <a:endParaRPr kumimoji="1" lang="ja-JP" altLang="en-US" b="1" dirty="0"/>
          </a:p>
        </p:txBody>
      </p:sp>
      <p:sp>
        <p:nvSpPr>
          <p:cNvPr id="85" name="テキスト ボックス 84"/>
          <p:cNvSpPr txBox="1"/>
          <p:nvPr/>
        </p:nvSpPr>
        <p:spPr>
          <a:xfrm>
            <a:off x="11065684" y="5860111"/>
            <a:ext cx="453225" cy="369332"/>
          </a:xfrm>
          <a:prstGeom prst="rect">
            <a:avLst/>
          </a:prstGeom>
          <a:noFill/>
        </p:spPr>
        <p:txBody>
          <a:bodyPr wrap="square" rtlCol="0">
            <a:spAutoFit/>
          </a:bodyPr>
          <a:lstStyle/>
          <a:p>
            <a:r>
              <a:rPr kumimoji="1" lang="en-US" altLang="ja-JP" b="1" dirty="0" smtClean="0"/>
              <a:t>X</a:t>
            </a:r>
            <a:endParaRPr kumimoji="1" lang="ja-JP" altLang="en-US" b="1" dirty="0"/>
          </a:p>
        </p:txBody>
      </p:sp>
      <p:sp>
        <p:nvSpPr>
          <p:cNvPr id="86" name="フローチャート: 結合子 85"/>
          <p:cNvSpPr/>
          <p:nvPr/>
        </p:nvSpPr>
        <p:spPr>
          <a:xfrm>
            <a:off x="10327639" y="312865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結合子 86"/>
          <p:cNvSpPr/>
          <p:nvPr/>
        </p:nvSpPr>
        <p:spPr>
          <a:xfrm>
            <a:off x="8584219" y="3882781"/>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フローチャート: 結合子 87"/>
          <p:cNvSpPr/>
          <p:nvPr/>
        </p:nvSpPr>
        <p:spPr>
          <a:xfrm>
            <a:off x="8423203" y="4448770"/>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ローチャート: 結合子 88"/>
          <p:cNvSpPr/>
          <p:nvPr/>
        </p:nvSpPr>
        <p:spPr>
          <a:xfrm>
            <a:off x="9908508" y="3128658"/>
            <a:ext cx="151074" cy="1510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四角形吹き出し 89"/>
          <p:cNvSpPr/>
          <p:nvPr/>
        </p:nvSpPr>
        <p:spPr>
          <a:xfrm>
            <a:off x="3669870" y="4144115"/>
            <a:ext cx="914192" cy="618351"/>
          </a:xfrm>
          <a:prstGeom prst="wedgeRectCallout">
            <a:avLst>
              <a:gd name="adj1" fmla="val -119986"/>
              <a:gd name="adj2" fmla="val -308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中心</a:t>
            </a:r>
            <a:endParaRPr kumimoji="1" lang="ja-JP" altLang="en-US" b="1" dirty="0"/>
          </a:p>
        </p:txBody>
      </p:sp>
      <p:cxnSp>
        <p:nvCxnSpPr>
          <p:cNvPr id="91" name="直線コネクタ 90"/>
          <p:cNvCxnSpPr/>
          <p:nvPr/>
        </p:nvCxnSpPr>
        <p:spPr>
          <a:xfrm flipV="1">
            <a:off x="8949322" y="3297492"/>
            <a:ext cx="1312075" cy="1079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左中かっこ 91"/>
          <p:cNvSpPr/>
          <p:nvPr/>
        </p:nvSpPr>
        <p:spPr>
          <a:xfrm rot="3053083">
            <a:off x="9237956" y="2769182"/>
            <a:ext cx="369592" cy="172392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4" name="直線コネクタ 93"/>
          <p:cNvCxnSpPr/>
          <p:nvPr/>
        </p:nvCxnSpPr>
        <p:spPr>
          <a:xfrm>
            <a:off x="8939694" y="4565671"/>
            <a:ext cx="919921" cy="58144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左中かっこ 101"/>
          <p:cNvSpPr/>
          <p:nvPr/>
        </p:nvSpPr>
        <p:spPr>
          <a:xfrm rot="18166979">
            <a:off x="9072156" y="4570847"/>
            <a:ext cx="369592" cy="104283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テキスト ボックス 102"/>
          <p:cNvSpPr txBox="1"/>
          <p:nvPr/>
        </p:nvSpPr>
        <p:spPr>
          <a:xfrm>
            <a:off x="8388048" y="2992145"/>
            <a:ext cx="1474989" cy="369332"/>
          </a:xfrm>
          <a:prstGeom prst="rect">
            <a:avLst/>
          </a:prstGeom>
          <a:noFill/>
        </p:spPr>
        <p:txBody>
          <a:bodyPr wrap="square" rtlCol="0">
            <a:spAutoFit/>
          </a:bodyPr>
          <a:lstStyle/>
          <a:p>
            <a:r>
              <a:rPr kumimoji="1" lang="ja-JP" altLang="en-US" b="1" dirty="0" smtClean="0"/>
              <a:t>距離：１０</a:t>
            </a:r>
            <a:endParaRPr kumimoji="1" lang="ja-JP" altLang="en-US" b="1" dirty="0"/>
          </a:p>
        </p:txBody>
      </p:sp>
      <p:sp>
        <p:nvSpPr>
          <p:cNvPr id="104" name="テキスト ボックス 103"/>
          <p:cNvSpPr txBox="1"/>
          <p:nvPr/>
        </p:nvSpPr>
        <p:spPr>
          <a:xfrm>
            <a:off x="8388048" y="5434523"/>
            <a:ext cx="1474989" cy="369332"/>
          </a:xfrm>
          <a:prstGeom prst="rect">
            <a:avLst/>
          </a:prstGeom>
          <a:noFill/>
        </p:spPr>
        <p:txBody>
          <a:bodyPr wrap="square" rtlCol="0">
            <a:spAutoFit/>
          </a:bodyPr>
          <a:lstStyle/>
          <a:p>
            <a:r>
              <a:rPr kumimoji="1" lang="ja-JP" altLang="en-US" b="1" dirty="0" smtClean="0"/>
              <a:t>距離：６</a:t>
            </a:r>
            <a:endParaRPr kumimoji="1" lang="ja-JP" altLang="en-US" b="1" dirty="0"/>
          </a:p>
        </p:txBody>
      </p:sp>
      <p:sp>
        <p:nvSpPr>
          <p:cNvPr id="105" name="フローチャート: 他ページ結合子 104"/>
          <p:cNvSpPr/>
          <p:nvPr/>
        </p:nvSpPr>
        <p:spPr>
          <a:xfrm>
            <a:off x="3921340" y="1166339"/>
            <a:ext cx="3180943" cy="739471"/>
          </a:xfrm>
          <a:prstGeom prst="flowChartOffpageConnector">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単純な中心からの距離計算</a:t>
            </a:r>
            <a:endParaRPr kumimoji="1" lang="ja-JP" altLang="en-US" b="1" dirty="0"/>
          </a:p>
        </p:txBody>
      </p:sp>
      <p:sp>
        <p:nvSpPr>
          <p:cNvPr id="106" name="フローチャート: 他ページ結合子 105"/>
          <p:cNvSpPr/>
          <p:nvPr/>
        </p:nvSpPr>
        <p:spPr>
          <a:xfrm>
            <a:off x="1865609" y="1994557"/>
            <a:ext cx="7172693" cy="739471"/>
          </a:xfrm>
          <a:prstGeom prst="flowChartOffpageConnector">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データの分布の形状（相関やばらつきなど）を考慮していないので外れ値の判定に利用するのは不適切</a:t>
            </a:r>
            <a:endParaRPr kumimoji="1" lang="ja-JP" altLang="en-US" b="1" dirty="0"/>
          </a:p>
        </p:txBody>
      </p:sp>
      <p:sp>
        <p:nvSpPr>
          <p:cNvPr id="107" name="四角形吹き出し 106"/>
          <p:cNvSpPr/>
          <p:nvPr/>
        </p:nvSpPr>
        <p:spPr>
          <a:xfrm>
            <a:off x="9215438" y="1106280"/>
            <a:ext cx="2670497" cy="1282618"/>
          </a:xfrm>
          <a:prstGeom prst="wedgeRectCallout">
            <a:avLst>
              <a:gd name="adj1" fmla="val -6247"/>
              <a:gd name="adj2" fmla="val 10478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中心からは遠いが分布から孤立していないので外れ値のみなすべきではない</a:t>
            </a:r>
            <a:endParaRPr kumimoji="1" lang="ja-JP" altLang="en-US" b="1" dirty="0"/>
          </a:p>
        </p:txBody>
      </p:sp>
      <p:sp>
        <p:nvSpPr>
          <p:cNvPr id="108" name="四角形吹き出し 107"/>
          <p:cNvSpPr/>
          <p:nvPr/>
        </p:nvSpPr>
        <p:spPr>
          <a:xfrm>
            <a:off x="10208115" y="4446784"/>
            <a:ext cx="914192" cy="618351"/>
          </a:xfrm>
          <a:prstGeom prst="wedgeRectCallout">
            <a:avLst>
              <a:gd name="adj1" fmla="val -55623"/>
              <a:gd name="adj2" fmla="val 7793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外れ値</a:t>
            </a:r>
            <a:endParaRPr kumimoji="1" lang="ja-JP" altLang="en-US" b="1" dirty="0"/>
          </a:p>
        </p:txBody>
      </p:sp>
      <p:sp>
        <p:nvSpPr>
          <p:cNvPr id="109" name="フローチャート: 他ページ結合子 108"/>
          <p:cNvSpPr/>
          <p:nvPr/>
        </p:nvSpPr>
        <p:spPr>
          <a:xfrm>
            <a:off x="6003967" y="6185852"/>
            <a:ext cx="5840340" cy="516858"/>
          </a:xfrm>
          <a:prstGeom prst="flowChartOffpage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マハラノビス距離という特別な距離計算を利用する</a:t>
            </a:r>
            <a:endParaRPr kumimoji="1" lang="ja-JP" altLang="en-US" b="1" dirty="0"/>
          </a:p>
        </p:txBody>
      </p:sp>
    </p:spTree>
    <p:extLst>
      <p:ext uri="{BB962C8B-B14F-4D97-AF65-F5344CB8AC3E}">
        <p14:creationId xmlns:p14="http://schemas.microsoft.com/office/powerpoint/2010/main" val="1882408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60775" y="878745"/>
            <a:ext cx="7821433" cy="5078313"/>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自転車データでマハラノビス距離を計算</a:t>
            </a:r>
            <a:endParaRPr lang="ja-JP" altLang="en-US" b="1" dirty="0">
              <a:solidFill>
                <a:srgbClr val="000000"/>
              </a:solidFill>
              <a:latin typeface="Consolas" panose="020B0609020204030204" pitchFamily="49" charset="0"/>
            </a:endParaRPr>
          </a:p>
          <a:p>
            <a:r>
              <a:rPr lang="en-US" altLang="ja-JP" b="1" dirty="0">
                <a:solidFill>
                  <a:srgbClr val="008000"/>
                </a:solidFill>
                <a:latin typeface="Consolas" panose="020B0609020204030204" pitchFamily="49" charset="0"/>
              </a:rPr>
              <a:t># </a:t>
            </a:r>
            <a:r>
              <a:rPr lang="en-US" altLang="ja-JP" b="1" dirty="0" err="1">
                <a:solidFill>
                  <a:srgbClr val="008000"/>
                </a:solidFill>
                <a:latin typeface="Consolas" panose="020B0609020204030204" pitchFamily="49" charset="0"/>
              </a:rPr>
              <a:t>MinCovDet</a:t>
            </a:r>
            <a:r>
              <a:rPr lang="ja-JP" altLang="en-US" b="1" dirty="0">
                <a:solidFill>
                  <a:srgbClr val="008000"/>
                </a:solidFill>
                <a:latin typeface="Consolas" panose="020B0609020204030204" pitchFamily="49" charset="0"/>
              </a:rPr>
              <a:t>（最少共分散決定量）をインポート</a:t>
            </a:r>
            <a:endParaRPr lang="ja-JP" altLang="en-US" b="1" dirty="0">
              <a:solidFill>
                <a:srgbClr val="000000"/>
              </a:solidFill>
              <a:latin typeface="Consolas" panose="020B0609020204030204" pitchFamily="49" charset="0"/>
            </a:endParaRPr>
          </a:p>
          <a:p>
            <a:r>
              <a:rPr lang="en-US" altLang="ja-JP" b="1" dirty="0">
                <a:solidFill>
                  <a:srgbClr val="AF00DB"/>
                </a:solidFill>
                <a:latin typeface="Consolas" panose="020B0609020204030204" pitchFamily="49" charset="0"/>
              </a:rPr>
              <a:t>from</a:t>
            </a:r>
            <a:r>
              <a:rPr lang="ja-JP" altLang="en-US"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sklearn.covariance</a:t>
            </a:r>
            <a:r>
              <a:rPr lang="en-US" altLang="ja-JP" b="1" dirty="0">
                <a:solidFill>
                  <a:srgbClr val="000000"/>
                </a:solidFill>
                <a:latin typeface="Consolas" panose="020B0609020204030204" pitchFamily="49" charset="0"/>
              </a:rPr>
              <a:t> </a:t>
            </a:r>
            <a:r>
              <a:rPr lang="en-US" altLang="ja-JP" b="1" dirty="0">
                <a:solidFill>
                  <a:srgbClr val="AF00DB"/>
                </a:solidFill>
                <a:latin typeface="Consolas" panose="020B0609020204030204" pitchFamily="49" charset="0"/>
              </a:rPr>
              <a:t>import</a:t>
            </a:r>
            <a:r>
              <a:rPr lang="ja-JP" altLang="en-US"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MinCovDet</a:t>
            </a:r>
            <a:endParaRPr lang="en-US" altLang="ja-JP" b="1" dirty="0">
              <a:solidFill>
                <a:srgbClr val="000000"/>
              </a:solidFill>
              <a:latin typeface="Consolas" panose="020B0609020204030204" pitchFamily="49" charset="0"/>
            </a:endParaRPr>
          </a:p>
          <a:p>
            <a:r>
              <a:rPr lang="en-US" altLang="ja-JP" b="1" dirty="0">
                <a:solidFill>
                  <a:srgbClr val="000000"/>
                </a:solidFill>
                <a:latin typeface="Consolas" panose="020B0609020204030204" pitchFamily="49" charset="0"/>
              </a:rPr>
              <a:t/>
            </a:r>
            <a:br>
              <a:rPr lang="en-US" altLang="ja-JP" b="1" dirty="0">
                <a:solidFill>
                  <a:srgbClr val="000000"/>
                </a:solidFill>
                <a:latin typeface="Consolas" panose="020B0609020204030204" pitchFamily="49" charset="0"/>
              </a:rPr>
            </a:br>
            <a:r>
              <a:rPr lang="en-US" altLang="ja-JP" b="1" dirty="0">
                <a:solidFill>
                  <a:srgbClr val="008000"/>
                </a:solidFill>
                <a:latin typeface="Consolas" panose="020B0609020204030204" pitchFamily="49" charset="0"/>
              </a:rPr>
              <a:t>#</a:t>
            </a:r>
            <a:r>
              <a:rPr lang="ja-JP" altLang="en-US" b="1" dirty="0">
                <a:solidFill>
                  <a:srgbClr val="008000"/>
                </a:solidFill>
                <a:latin typeface="Consolas" panose="020B0609020204030204" pitchFamily="49" charset="0"/>
              </a:rPr>
              <a:t>数値列を適当に取り出す</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df4</a:t>
            </a:r>
            <a:r>
              <a:rPr lang="en-US" altLang="ja-JP" b="1" dirty="0">
                <a:solidFill>
                  <a:srgbClr val="000000"/>
                </a:solidFill>
                <a:latin typeface="Consolas" panose="020B0609020204030204" pitchFamily="49" charset="0"/>
              </a:rPr>
              <a:t>=</a:t>
            </a:r>
            <a:r>
              <a:rPr lang="en-US" altLang="ja-JP" b="1" dirty="0">
                <a:solidFill>
                  <a:srgbClr val="001080"/>
                </a:solidFill>
                <a:latin typeface="Consolas" panose="020B0609020204030204" pitchFamily="49" charset="0"/>
              </a:rPr>
              <a:t>df3</a:t>
            </a:r>
            <a:r>
              <a:rPr lang="en-US" altLang="ja-JP" b="1" dirty="0">
                <a:solidFill>
                  <a:srgbClr val="000000"/>
                </a:solidFill>
                <a:latin typeface="Consolas" panose="020B0609020204030204" pitchFamily="49" charset="0"/>
              </a:rPr>
              <a:t>.</a:t>
            </a:r>
            <a:r>
              <a:rPr lang="en-US" altLang="ja-JP" b="1" dirty="0">
                <a:solidFill>
                  <a:srgbClr val="001080"/>
                </a:solidFill>
                <a:latin typeface="Consolas" panose="020B0609020204030204" pitchFamily="49" charset="0"/>
              </a:rPr>
              <a:t>loc</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a:t>
            </a:r>
            <a:r>
              <a:rPr lang="en-US" altLang="ja-JP" b="1" dirty="0" err="1">
                <a:solidFill>
                  <a:srgbClr val="A31515"/>
                </a:solidFill>
                <a:latin typeface="Consolas" panose="020B0609020204030204" pitchFamily="49" charset="0"/>
              </a:rPr>
              <a:t>atemp</a:t>
            </a:r>
            <a:r>
              <a:rPr lang="en-US" altLang="ja-JP" b="1" dirty="0">
                <a:solidFill>
                  <a:srgbClr val="A31515"/>
                </a:solidFill>
                <a:latin typeface="Consolas" panose="020B0609020204030204" pitchFamily="49" charset="0"/>
              </a:rPr>
              <a:t>"</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a:t>
            </a:r>
            <a:r>
              <a:rPr lang="en-US" altLang="ja-JP" b="1" dirty="0" err="1">
                <a:solidFill>
                  <a:srgbClr val="A31515"/>
                </a:solidFill>
                <a:latin typeface="Consolas" panose="020B0609020204030204" pitchFamily="49" charset="0"/>
              </a:rPr>
              <a:t>windspeed</a:t>
            </a:r>
            <a:r>
              <a:rPr lang="en-US" altLang="ja-JP" b="1" dirty="0">
                <a:solidFill>
                  <a:srgbClr val="A31515"/>
                </a:solidFill>
                <a:latin typeface="Consolas" panose="020B0609020204030204" pitchFamily="49" charset="0"/>
              </a:rPr>
              <a:t>"</a:t>
            </a:r>
            <a:r>
              <a:rPr lang="en-US" altLang="ja-JP" b="1" dirty="0">
                <a:solidFill>
                  <a:srgbClr val="000000"/>
                </a:solidFill>
                <a:latin typeface="Consolas" panose="020B0609020204030204" pitchFamily="49" charset="0"/>
              </a:rPr>
              <a:t>]</a:t>
            </a:r>
          </a:p>
          <a:p>
            <a:r>
              <a:rPr lang="en-US" altLang="ja-JP" b="1" dirty="0">
                <a:solidFill>
                  <a:srgbClr val="008000"/>
                </a:solidFill>
                <a:latin typeface="Consolas" panose="020B0609020204030204" pitchFamily="49" charset="0"/>
              </a:rPr>
              <a:t>#</a:t>
            </a:r>
            <a:r>
              <a:rPr lang="ja-JP" altLang="en-US" b="1" dirty="0">
                <a:solidFill>
                  <a:srgbClr val="008000"/>
                </a:solidFill>
                <a:latin typeface="Consolas" panose="020B0609020204030204" pitchFamily="49" charset="0"/>
              </a:rPr>
              <a:t>欠損値を削除</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df4</a:t>
            </a:r>
            <a:r>
              <a:rPr lang="en-US" altLang="ja-JP" b="1" dirty="0">
                <a:solidFill>
                  <a:srgbClr val="000000"/>
                </a:solidFill>
                <a:latin typeface="Consolas" panose="020B0609020204030204" pitchFamily="49" charset="0"/>
              </a:rPr>
              <a:t>=</a:t>
            </a:r>
            <a:r>
              <a:rPr lang="en-US" altLang="ja-JP" b="1" dirty="0">
                <a:solidFill>
                  <a:srgbClr val="001080"/>
                </a:solidFill>
                <a:latin typeface="Consolas" panose="020B0609020204030204" pitchFamily="49" charset="0"/>
              </a:rPr>
              <a:t>df4</a:t>
            </a:r>
            <a:r>
              <a:rPr lang="en-US" altLang="ja-JP" b="1" dirty="0">
                <a:solidFill>
                  <a:srgbClr val="000000"/>
                </a:solidFill>
                <a:latin typeface="Consolas" panose="020B0609020204030204" pitchFamily="49" charset="0"/>
              </a:rPr>
              <a:t>.</a:t>
            </a:r>
            <a:r>
              <a:rPr lang="en-US" altLang="ja-JP" b="1" dirty="0">
                <a:solidFill>
                  <a:srgbClr val="795E26"/>
                </a:solidFill>
                <a:latin typeface="Consolas" panose="020B0609020204030204" pitchFamily="49" charset="0"/>
              </a:rPr>
              <a:t>dropna</a:t>
            </a:r>
            <a:r>
              <a:rPr lang="en-US" altLang="ja-JP" b="1" dirty="0">
                <a:solidFill>
                  <a:srgbClr val="000000"/>
                </a:solidFill>
                <a:latin typeface="Consolas" panose="020B0609020204030204" pitchFamily="49" charset="0"/>
              </a:rPr>
              <a:t>()</a:t>
            </a:r>
          </a:p>
          <a:p>
            <a:r>
              <a:rPr lang="en-US" altLang="ja-JP" b="1" dirty="0">
                <a:solidFill>
                  <a:srgbClr val="000000"/>
                </a:solidFill>
                <a:latin typeface="Consolas" panose="020B0609020204030204" pitchFamily="49" charset="0"/>
              </a:rPr>
              <a:t/>
            </a:r>
            <a:br>
              <a:rPr lang="en-US" altLang="ja-JP" b="1" dirty="0">
                <a:solidFill>
                  <a:srgbClr val="000000"/>
                </a:solidFill>
                <a:latin typeface="Consolas" panose="020B0609020204030204" pitchFamily="49" charset="0"/>
              </a:rPr>
            </a:br>
            <a:r>
              <a:rPr lang="en-US" altLang="ja-JP" b="1" dirty="0">
                <a:solidFill>
                  <a:srgbClr val="008000"/>
                </a:solidFill>
                <a:latin typeface="Consolas" panose="020B0609020204030204" pitchFamily="49" charset="0"/>
              </a:rPr>
              <a:t># df4</a:t>
            </a:r>
            <a:r>
              <a:rPr lang="ja-JP" altLang="en-US" b="1" dirty="0">
                <a:solidFill>
                  <a:srgbClr val="008000"/>
                </a:solidFill>
                <a:latin typeface="Consolas" panose="020B0609020204030204" pitchFamily="49" charset="0"/>
              </a:rPr>
              <a:t>に対して、各データの中心点からのマハラノビス距離を計算</a:t>
            </a:r>
            <a:endParaRPr lang="ja-JP" altLang="en-US" b="1" dirty="0">
              <a:solidFill>
                <a:srgbClr val="000000"/>
              </a:solidFill>
              <a:latin typeface="Consolas" panose="020B0609020204030204" pitchFamily="49" charset="0"/>
            </a:endParaRP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マハラノビス距離を計算するための準備</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mcd</a:t>
            </a:r>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MinCovDet</a:t>
            </a:r>
            <a:r>
              <a:rPr lang="en-US" altLang="ja-JP" b="1" dirty="0">
                <a:solidFill>
                  <a:srgbClr val="000000"/>
                </a:solidFill>
                <a:latin typeface="Consolas" panose="020B0609020204030204" pitchFamily="49" charset="0"/>
              </a:rPr>
              <a:t>(</a:t>
            </a:r>
            <a:r>
              <a:rPr lang="en-US" altLang="ja-JP" b="1" dirty="0" err="1">
                <a:solidFill>
                  <a:srgbClr val="001080"/>
                </a:solidFill>
                <a:latin typeface="Consolas" panose="020B0609020204030204" pitchFamily="49" charset="0"/>
              </a:rPr>
              <a:t>random_state</a:t>
            </a:r>
            <a:r>
              <a:rPr lang="en-US" altLang="ja-JP" b="1" dirty="0">
                <a:solidFill>
                  <a:srgbClr val="000000"/>
                </a:solidFill>
                <a:latin typeface="Consolas" panose="020B0609020204030204" pitchFamily="49" charset="0"/>
              </a:rPr>
              <a:t>=</a:t>
            </a:r>
            <a:r>
              <a:rPr lang="en-US" altLang="ja-JP" b="1" dirty="0">
                <a:solidFill>
                  <a:srgbClr val="098658"/>
                </a:solidFill>
                <a:latin typeface="Consolas" panose="020B0609020204030204" pitchFamily="49" charset="0"/>
              </a:rPr>
              <a:t>0</a:t>
            </a:r>
            <a:r>
              <a:rPr lang="en-US" altLang="ja-JP" b="1" dirty="0">
                <a:solidFill>
                  <a:srgbClr val="000000"/>
                </a:solidFill>
                <a:latin typeface="Consolas" panose="020B0609020204030204" pitchFamily="49" charset="0"/>
              </a:rPr>
              <a:t>,</a:t>
            </a:r>
            <a:r>
              <a:rPr lang="en-US" altLang="ja-JP" b="1" dirty="0">
                <a:solidFill>
                  <a:srgbClr val="001080"/>
                </a:solidFill>
                <a:latin typeface="Consolas" panose="020B0609020204030204" pitchFamily="49" charset="0"/>
              </a:rPr>
              <a:t>support_fraction</a:t>
            </a:r>
            <a:r>
              <a:rPr lang="en-US" altLang="ja-JP" b="1" dirty="0">
                <a:solidFill>
                  <a:srgbClr val="000000"/>
                </a:solidFill>
                <a:latin typeface="Consolas" panose="020B0609020204030204" pitchFamily="49" charset="0"/>
              </a:rPr>
              <a:t>=</a:t>
            </a:r>
            <a:r>
              <a:rPr lang="en-US" altLang="ja-JP" b="1" dirty="0">
                <a:solidFill>
                  <a:srgbClr val="098658"/>
                </a:solidFill>
                <a:latin typeface="Consolas" panose="020B0609020204030204" pitchFamily="49" charset="0"/>
              </a:rPr>
              <a:t>0.7</a:t>
            </a:r>
            <a:r>
              <a:rPr lang="en-US" altLang="ja-JP" b="1" dirty="0">
                <a:solidFill>
                  <a:srgbClr val="000000"/>
                </a:solidFill>
                <a:latin typeface="Consolas" panose="020B0609020204030204" pitchFamily="49" charset="0"/>
              </a:rPr>
              <a:t>)</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マハラノビス距離を計算するために必要な、共分散行列を計算</a:t>
            </a:r>
            <a:endParaRPr lang="ja-JP" altLang="en-US" b="1" dirty="0">
              <a:solidFill>
                <a:srgbClr val="000000"/>
              </a:solidFill>
              <a:latin typeface="Consolas" panose="020B0609020204030204" pitchFamily="49" charset="0"/>
            </a:endParaRPr>
          </a:p>
          <a:p>
            <a:r>
              <a:rPr lang="en-US" altLang="ja-JP" b="1" dirty="0" err="1">
                <a:solidFill>
                  <a:srgbClr val="001080"/>
                </a:solidFill>
                <a:latin typeface="Consolas" panose="020B0609020204030204" pitchFamily="49" charset="0"/>
              </a:rPr>
              <a:t>mcd</a:t>
            </a:r>
            <a:r>
              <a:rPr lang="en-US" altLang="ja-JP" b="1" dirty="0" err="1">
                <a:solidFill>
                  <a:srgbClr val="000000"/>
                </a:solidFill>
                <a:latin typeface="Consolas" panose="020B0609020204030204" pitchFamily="49" charset="0"/>
              </a:rPr>
              <a:t>.fit</a:t>
            </a:r>
            <a:r>
              <a:rPr lang="en-US" altLang="ja-JP" b="1" dirty="0">
                <a:solidFill>
                  <a:srgbClr val="000000"/>
                </a:solidFill>
                <a:latin typeface="Consolas" panose="020B0609020204030204" pitchFamily="49" charset="0"/>
              </a:rPr>
              <a:t>(</a:t>
            </a:r>
            <a:r>
              <a:rPr lang="en-US" altLang="ja-JP" b="1" dirty="0">
                <a:solidFill>
                  <a:srgbClr val="001080"/>
                </a:solidFill>
                <a:latin typeface="Consolas" panose="020B0609020204030204" pitchFamily="49" charset="0"/>
              </a:rPr>
              <a:t>df4</a:t>
            </a:r>
            <a:r>
              <a:rPr lang="en-US" altLang="ja-JP" b="1" dirty="0">
                <a:solidFill>
                  <a:srgbClr val="000000"/>
                </a:solidFill>
                <a:latin typeface="Consolas" panose="020B0609020204030204" pitchFamily="49" charset="0"/>
              </a:rPr>
              <a:t>)</a:t>
            </a:r>
          </a:p>
          <a:p>
            <a:r>
              <a:rPr lang="en-US" altLang="ja-JP" b="1" dirty="0">
                <a:solidFill>
                  <a:srgbClr val="008000"/>
                </a:solidFill>
                <a:latin typeface="Consolas" panose="020B0609020204030204" pitchFamily="49" charset="0"/>
              </a:rPr>
              <a:t>#</a:t>
            </a:r>
            <a:r>
              <a:rPr lang="ja-JP" altLang="en-US" b="1" dirty="0">
                <a:solidFill>
                  <a:srgbClr val="008000"/>
                </a:solidFill>
                <a:latin typeface="Consolas" panose="020B0609020204030204" pitchFamily="49" charset="0"/>
              </a:rPr>
              <a:t>マハラノビス距離</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distance</a:t>
            </a:r>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 </a:t>
            </a:r>
            <a:r>
              <a:rPr lang="en-US" altLang="ja-JP" b="1" dirty="0" err="1">
                <a:solidFill>
                  <a:srgbClr val="001080"/>
                </a:solidFill>
                <a:latin typeface="Consolas" panose="020B0609020204030204" pitchFamily="49" charset="0"/>
              </a:rPr>
              <a:t>mcd</a:t>
            </a:r>
            <a:r>
              <a:rPr lang="en-US" altLang="ja-JP" b="1" dirty="0" err="1">
                <a:solidFill>
                  <a:srgbClr val="000000"/>
                </a:solidFill>
                <a:latin typeface="Consolas" panose="020B0609020204030204" pitchFamily="49" charset="0"/>
              </a:rPr>
              <a:t>.mahalanobis</a:t>
            </a:r>
            <a:r>
              <a:rPr lang="en-US" altLang="ja-JP" b="1" dirty="0">
                <a:solidFill>
                  <a:srgbClr val="000000"/>
                </a:solidFill>
                <a:latin typeface="Consolas" panose="020B0609020204030204" pitchFamily="49" charset="0"/>
              </a:rPr>
              <a:t>(</a:t>
            </a:r>
            <a:r>
              <a:rPr lang="en-US" altLang="ja-JP" b="1" dirty="0">
                <a:solidFill>
                  <a:srgbClr val="001080"/>
                </a:solidFill>
                <a:latin typeface="Consolas" panose="020B0609020204030204" pitchFamily="49" charset="0"/>
              </a:rPr>
              <a:t>df4</a:t>
            </a:r>
            <a:r>
              <a:rPr lang="en-US" altLang="ja-JP" b="1" dirty="0">
                <a:solidFill>
                  <a:srgbClr val="000000"/>
                </a:solidFill>
                <a:latin typeface="Consolas" panose="020B0609020204030204" pitchFamily="49" charset="0"/>
              </a:rPr>
              <a:t>)</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表示</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distance</a:t>
            </a:r>
            <a:endParaRPr lang="ja-JP" altLang="en-US" b="1" dirty="0">
              <a:solidFill>
                <a:srgbClr val="000000"/>
              </a:solidFill>
              <a:effectLst/>
              <a:latin typeface="Consolas" panose="020B0609020204030204" pitchFamily="49" charset="0"/>
            </a:endParaRPr>
          </a:p>
        </p:txBody>
      </p:sp>
      <p:sp>
        <p:nvSpPr>
          <p:cNvPr id="3" name="正方形/長方形 2"/>
          <p:cNvSpPr/>
          <p:nvPr/>
        </p:nvSpPr>
        <p:spPr>
          <a:xfrm>
            <a:off x="460775" y="509413"/>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コード１０－１９　自動車データでマハラノビス距離を計算</a:t>
            </a:r>
            <a:endParaRPr lang="en-US" altLang="ja-JP" b="1" dirty="0">
              <a:solidFill>
                <a:srgbClr val="000000"/>
              </a:solidFill>
              <a:latin typeface="Courier New" panose="02070309020205020404" pitchFamily="49" charset="0"/>
            </a:endParaRPr>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P376</a:t>
            </a:r>
            <a:endParaRPr kumimoji="1" lang="ja-JP" altLang="en-US" b="1" dirty="0"/>
          </a:p>
        </p:txBody>
      </p:sp>
      <p:sp>
        <p:nvSpPr>
          <p:cNvPr id="5" name="正方形/長方形 4"/>
          <p:cNvSpPr/>
          <p:nvPr/>
        </p:nvSpPr>
        <p:spPr>
          <a:xfrm>
            <a:off x="2695092" y="548049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4317558" y="5480499"/>
            <a:ext cx="7524584" cy="1111586"/>
          </a:xfrm>
          <a:prstGeom prst="rect">
            <a:avLst/>
          </a:prstGeom>
        </p:spPr>
      </p:pic>
      <p:sp>
        <p:nvSpPr>
          <p:cNvPr id="7" name="正方形/長方形 6"/>
          <p:cNvSpPr/>
          <p:nvPr/>
        </p:nvSpPr>
        <p:spPr>
          <a:xfrm>
            <a:off x="5295569" y="5552502"/>
            <a:ext cx="1478942" cy="299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0043822" y="5552502"/>
            <a:ext cx="1478942" cy="2996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7410616" y="4293704"/>
            <a:ext cx="2043486" cy="714458"/>
          </a:xfrm>
          <a:prstGeom prst="wedgeRectCallout">
            <a:avLst>
              <a:gd name="adj1" fmla="val -99821"/>
              <a:gd name="adj2" fmla="val 12816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１件目のデータの</a:t>
            </a:r>
            <a:endParaRPr lang="en-US" altLang="ja-JP" b="1" dirty="0" smtClean="0"/>
          </a:p>
          <a:p>
            <a:pPr algn="ctr"/>
            <a:r>
              <a:rPr kumimoji="1" lang="ja-JP" altLang="en-US" b="1" dirty="0"/>
              <a:t>マハラノビス距離</a:t>
            </a:r>
          </a:p>
        </p:txBody>
      </p:sp>
      <p:sp>
        <p:nvSpPr>
          <p:cNvPr id="11" name="四角形吹き出し 10"/>
          <p:cNvSpPr/>
          <p:nvPr/>
        </p:nvSpPr>
        <p:spPr>
          <a:xfrm>
            <a:off x="9830260" y="3417901"/>
            <a:ext cx="2043486" cy="714458"/>
          </a:xfrm>
          <a:prstGeom prst="wedgeRectCallout">
            <a:avLst>
              <a:gd name="adj1" fmla="val -5268"/>
              <a:gd name="adj2" fmla="val 25503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４</a:t>
            </a:r>
            <a:r>
              <a:rPr lang="ja-JP" altLang="en-US" b="1" dirty="0" smtClean="0"/>
              <a:t>件目のデータの</a:t>
            </a:r>
            <a:endParaRPr lang="en-US" altLang="ja-JP" b="1" dirty="0" smtClean="0"/>
          </a:p>
          <a:p>
            <a:pPr algn="ctr"/>
            <a:r>
              <a:rPr kumimoji="1" lang="ja-JP" altLang="en-US" b="1" dirty="0"/>
              <a:t>マハラノビス距離</a:t>
            </a:r>
          </a:p>
        </p:txBody>
      </p:sp>
      <p:sp>
        <p:nvSpPr>
          <p:cNvPr id="12" name="フローチャート: 他ページ結合子 11"/>
          <p:cNvSpPr/>
          <p:nvPr/>
        </p:nvSpPr>
        <p:spPr>
          <a:xfrm>
            <a:off x="659557" y="6170966"/>
            <a:ext cx="4572401" cy="516858"/>
          </a:xfrm>
          <a:prstGeom prst="flowChartOffpage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いくつ以上の値なら外れ値とみなせるか</a:t>
            </a:r>
            <a:endParaRPr kumimoji="1" lang="ja-JP" altLang="en-US" b="1" dirty="0"/>
          </a:p>
        </p:txBody>
      </p:sp>
    </p:spTree>
    <p:extLst>
      <p:ext uri="{BB962C8B-B14F-4D97-AF65-F5344CB8AC3E}">
        <p14:creationId xmlns:p14="http://schemas.microsoft.com/office/powerpoint/2010/main" val="3595531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a:t>
            </a:r>
            <a:r>
              <a:rPr lang="ja-JP" altLang="en-US" b="1" dirty="0"/>
              <a:t>３．２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中央値を用いた外れ値の判定</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P377</a:t>
            </a:r>
            <a:r>
              <a:rPr kumimoji="1" lang="ja-JP" altLang="en-US" b="1" dirty="0" smtClean="0">
                <a:solidFill>
                  <a:schemeClr val="bg1"/>
                </a:solidFill>
              </a:rPr>
              <a:t>～</a:t>
            </a:r>
            <a:r>
              <a:rPr kumimoji="1" lang="en-US" altLang="ja-JP" b="1" dirty="0" smtClean="0">
                <a:solidFill>
                  <a:schemeClr val="bg1"/>
                </a:solidFill>
              </a:rPr>
              <a:t>P383</a:t>
            </a:r>
          </a:p>
        </p:txBody>
      </p:sp>
      <p:sp>
        <p:nvSpPr>
          <p:cNvPr id="5" name="ホームベース 4"/>
          <p:cNvSpPr/>
          <p:nvPr/>
        </p:nvSpPr>
        <p:spPr>
          <a:xfrm>
            <a:off x="613174" y="930185"/>
            <a:ext cx="1112259"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中央値</a:t>
            </a:r>
            <a:endParaRPr kumimoji="1" lang="ja-JP" altLang="en-US" b="1" dirty="0"/>
          </a:p>
        </p:txBody>
      </p:sp>
      <p:sp>
        <p:nvSpPr>
          <p:cNvPr id="6" name="山形 5"/>
          <p:cNvSpPr/>
          <p:nvPr/>
        </p:nvSpPr>
        <p:spPr>
          <a:xfrm>
            <a:off x="1631341" y="930185"/>
            <a:ext cx="6017813"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データを小さい順に並べた時の真ん中の順位の値</a:t>
            </a:r>
            <a:endParaRPr kumimoji="1" lang="ja-JP" altLang="en-US" b="1" dirty="0">
              <a:solidFill>
                <a:schemeClr val="bg1"/>
              </a:solidFill>
            </a:endParaRPr>
          </a:p>
        </p:txBody>
      </p:sp>
      <p:sp>
        <p:nvSpPr>
          <p:cNvPr id="7" name="テキスト ボックス 6"/>
          <p:cNvSpPr txBox="1"/>
          <p:nvPr/>
        </p:nvSpPr>
        <p:spPr>
          <a:xfrm>
            <a:off x="1526651" y="3267985"/>
            <a:ext cx="7704814" cy="461665"/>
          </a:xfrm>
          <a:prstGeom prst="rect">
            <a:avLst/>
          </a:prstGeom>
          <a:noFill/>
        </p:spPr>
        <p:txBody>
          <a:bodyPr wrap="square" rtlCol="0">
            <a:spAutoFit/>
          </a:bodyPr>
          <a:lstStyle/>
          <a:p>
            <a:r>
              <a:rPr lang="en-US" altLang="ja-JP" sz="2400" b="1">
                <a:solidFill>
                  <a:srgbClr val="000000"/>
                </a:solidFill>
                <a:latin typeface="Consolas" panose="020B0609020204030204" pitchFamily="49" charset="0"/>
              </a:rPr>
              <a:t>c := { </a:t>
            </a:r>
            <a:r>
              <a:rPr lang="en-US" altLang="ja-JP" sz="2400" b="1">
                <a:solidFill>
                  <a:srgbClr val="098658"/>
                </a:solidFill>
                <a:latin typeface="Consolas" panose="020B0609020204030204" pitchFamily="49" charset="0"/>
              </a:rPr>
              <a:t>300</a:t>
            </a:r>
            <a:r>
              <a:rPr lang="en-US" altLang="ja-JP" sz="2400" b="1">
                <a:solidFill>
                  <a:srgbClr val="000000"/>
                </a:solidFill>
                <a:latin typeface="Consolas" panose="020B0609020204030204" pitchFamily="49" charset="0"/>
              </a:rPr>
              <a:t>, </a:t>
            </a:r>
            <a:r>
              <a:rPr lang="en-US" altLang="ja-JP" sz="2400" b="1">
                <a:solidFill>
                  <a:srgbClr val="098658"/>
                </a:solidFill>
                <a:latin typeface="Consolas" panose="020B0609020204030204" pitchFamily="49" charset="0"/>
              </a:rPr>
              <a:t>400</a:t>
            </a:r>
            <a:r>
              <a:rPr lang="en-US" altLang="ja-JP" sz="2400" b="1">
                <a:solidFill>
                  <a:srgbClr val="000000"/>
                </a:solidFill>
                <a:latin typeface="Consolas" panose="020B0609020204030204" pitchFamily="49" charset="0"/>
              </a:rPr>
              <a:t>, </a:t>
            </a:r>
            <a:r>
              <a:rPr lang="en-US" altLang="ja-JP" sz="2400" b="1">
                <a:solidFill>
                  <a:srgbClr val="098658"/>
                </a:solidFill>
                <a:latin typeface="Consolas" panose="020B0609020204030204" pitchFamily="49" charset="0"/>
              </a:rPr>
              <a:t>500</a:t>
            </a:r>
            <a:r>
              <a:rPr lang="en-US" altLang="ja-JP" sz="2400" b="1">
                <a:solidFill>
                  <a:srgbClr val="000000"/>
                </a:solidFill>
                <a:latin typeface="Consolas" panose="020B0609020204030204" pitchFamily="49" charset="0"/>
              </a:rPr>
              <a:t>, </a:t>
            </a:r>
            <a:r>
              <a:rPr lang="en-US" altLang="ja-JP" sz="2400" b="1">
                <a:solidFill>
                  <a:srgbClr val="098658"/>
                </a:solidFill>
                <a:latin typeface="Consolas" panose="020B0609020204030204" pitchFamily="49" charset="0"/>
              </a:rPr>
              <a:t>550</a:t>
            </a:r>
            <a:r>
              <a:rPr lang="en-US" altLang="ja-JP" sz="2400" b="1">
                <a:solidFill>
                  <a:srgbClr val="000000"/>
                </a:solidFill>
                <a:latin typeface="Consolas" panose="020B0609020204030204" pitchFamily="49" charset="0"/>
              </a:rPr>
              <a:t>, </a:t>
            </a:r>
            <a:r>
              <a:rPr lang="en-US" altLang="ja-JP" sz="2400" b="1">
                <a:solidFill>
                  <a:srgbClr val="098658"/>
                </a:solidFill>
                <a:latin typeface="Consolas" panose="020B0609020204030204" pitchFamily="49" charset="0"/>
              </a:rPr>
              <a:t>600</a:t>
            </a:r>
            <a:r>
              <a:rPr lang="en-US" altLang="ja-JP" sz="2400" b="1">
                <a:solidFill>
                  <a:srgbClr val="000000"/>
                </a:solidFill>
                <a:latin typeface="Consolas" panose="020B0609020204030204" pitchFamily="49" charset="0"/>
              </a:rPr>
              <a:t>, </a:t>
            </a:r>
            <a:r>
              <a:rPr lang="en-US" altLang="ja-JP" sz="2400" b="1">
                <a:solidFill>
                  <a:srgbClr val="098658"/>
                </a:solidFill>
                <a:latin typeface="Consolas" panose="020B0609020204030204" pitchFamily="49" charset="0"/>
              </a:rPr>
              <a:t>700</a:t>
            </a:r>
            <a:r>
              <a:rPr lang="en-US" altLang="ja-JP" sz="2400" b="1">
                <a:solidFill>
                  <a:srgbClr val="000000"/>
                </a:solidFill>
                <a:latin typeface="Consolas" panose="020B0609020204030204" pitchFamily="49" charset="0"/>
              </a:rPr>
              <a:t>, </a:t>
            </a:r>
            <a:r>
              <a:rPr lang="en-US" altLang="ja-JP" sz="2400" b="1">
                <a:solidFill>
                  <a:srgbClr val="098658"/>
                </a:solidFill>
                <a:latin typeface="Consolas" panose="020B0609020204030204" pitchFamily="49" charset="0"/>
              </a:rPr>
              <a:t>1500</a:t>
            </a:r>
            <a:r>
              <a:rPr lang="en-US" altLang="ja-JP" sz="2400" b="1">
                <a:solidFill>
                  <a:srgbClr val="000000"/>
                </a:solidFill>
                <a:latin typeface="Consolas" panose="020B0609020204030204" pitchFamily="49" charset="0"/>
              </a:rPr>
              <a:t> }</a:t>
            </a:r>
            <a:endParaRPr lang="en-US" altLang="ja-JP" sz="2400" b="1">
              <a:solidFill>
                <a:srgbClr val="000000"/>
              </a:solidFill>
              <a:effectLst/>
              <a:latin typeface="Consolas" panose="020B0609020204030204" pitchFamily="49" charset="0"/>
            </a:endParaRPr>
          </a:p>
        </p:txBody>
      </p:sp>
      <p:sp>
        <p:nvSpPr>
          <p:cNvPr id="8" name="テキスト ボックス 7"/>
          <p:cNvSpPr txBox="1"/>
          <p:nvPr/>
        </p:nvSpPr>
        <p:spPr>
          <a:xfrm>
            <a:off x="2337682" y="4312433"/>
            <a:ext cx="3252085" cy="646331"/>
          </a:xfrm>
          <a:prstGeom prst="rect">
            <a:avLst/>
          </a:prstGeom>
          <a:noFill/>
        </p:spPr>
        <p:txBody>
          <a:bodyPr wrap="square" rtlCol="0">
            <a:spAutoFit/>
          </a:bodyPr>
          <a:lstStyle/>
          <a:p>
            <a:pPr algn="ctr"/>
            <a:r>
              <a:rPr kumimoji="1" lang="ja-JP" altLang="en-US" b="1" dirty="0" smtClean="0"/>
              <a:t>第１四分位数</a:t>
            </a:r>
            <a:endParaRPr kumimoji="1" lang="en-US" altLang="ja-JP" b="1" dirty="0" smtClean="0"/>
          </a:p>
          <a:p>
            <a:pPr algn="ctr"/>
            <a:r>
              <a:rPr lang="ja-JP" altLang="en-US" b="1" dirty="0" smtClean="0"/>
              <a:t>（下半分のデータの中央値）</a:t>
            </a:r>
            <a:endParaRPr kumimoji="1" lang="ja-JP" altLang="en-US" b="1" dirty="0"/>
          </a:p>
        </p:txBody>
      </p:sp>
      <p:sp>
        <p:nvSpPr>
          <p:cNvPr id="9" name="テキスト ボックス 8"/>
          <p:cNvSpPr txBox="1"/>
          <p:nvPr/>
        </p:nvSpPr>
        <p:spPr>
          <a:xfrm>
            <a:off x="5710361" y="4312432"/>
            <a:ext cx="3252085" cy="646331"/>
          </a:xfrm>
          <a:prstGeom prst="rect">
            <a:avLst/>
          </a:prstGeom>
          <a:noFill/>
        </p:spPr>
        <p:txBody>
          <a:bodyPr wrap="square" rtlCol="0">
            <a:spAutoFit/>
          </a:bodyPr>
          <a:lstStyle/>
          <a:p>
            <a:pPr algn="ctr"/>
            <a:r>
              <a:rPr kumimoji="1" lang="ja-JP" altLang="en-US" b="1" dirty="0" smtClean="0"/>
              <a:t>第３四分位数</a:t>
            </a:r>
            <a:endParaRPr kumimoji="1" lang="en-US" altLang="ja-JP" b="1" dirty="0" smtClean="0"/>
          </a:p>
          <a:p>
            <a:pPr algn="ctr"/>
            <a:r>
              <a:rPr lang="ja-JP" altLang="en-US" b="1" dirty="0" smtClean="0"/>
              <a:t>（上半分のデータの中央値）</a:t>
            </a:r>
            <a:endParaRPr kumimoji="1" lang="ja-JP" altLang="en-US" b="1" dirty="0"/>
          </a:p>
        </p:txBody>
      </p:sp>
      <p:sp>
        <p:nvSpPr>
          <p:cNvPr id="10" name="テキスト ボックス 9"/>
          <p:cNvSpPr txBox="1"/>
          <p:nvPr/>
        </p:nvSpPr>
        <p:spPr>
          <a:xfrm>
            <a:off x="4806562" y="4121229"/>
            <a:ext cx="1566408" cy="369332"/>
          </a:xfrm>
          <a:prstGeom prst="rect">
            <a:avLst/>
          </a:prstGeom>
          <a:noFill/>
        </p:spPr>
        <p:txBody>
          <a:bodyPr wrap="square" rtlCol="0">
            <a:spAutoFit/>
          </a:bodyPr>
          <a:lstStyle/>
          <a:p>
            <a:pPr algn="ctr"/>
            <a:r>
              <a:rPr kumimoji="1" lang="ja-JP" altLang="en-US" b="1" dirty="0" smtClean="0"/>
              <a:t>中央値</a:t>
            </a:r>
            <a:endParaRPr kumimoji="1" lang="ja-JP" altLang="en-US" b="1" dirty="0"/>
          </a:p>
        </p:txBody>
      </p:sp>
      <p:sp>
        <p:nvSpPr>
          <p:cNvPr id="11" name="上矢印 10"/>
          <p:cNvSpPr/>
          <p:nvPr/>
        </p:nvSpPr>
        <p:spPr>
          <a:xfrm>
            <a:off x="3864333" y="3705569"/>
            <a:ext cx="198782" cy="5645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上矢印 11"/>
          <p:cNvSpPr/>
          <p:nvPr/>
        </p:nvSpPr>
        <p:spPr>
          <a:xfrm>
            <a:off x="7237012" y="3696780"/>
            <a:ext cx="198782" cy="5645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矢印 12"/>
          <p:cNvSpPr/>
          <p:nvPr/>
        </p:nvSpPr>
        <p:spPr>
          <a:xfrm>
            <a:off x="5512903" y="3659564"/>
            <a:ext cx="197458" cy="4121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3864333" y="2767054"/>
            <a:ext cx="0" cy="500931"/>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512903" y="2285714"/>
            <a:ext cx="9276" cy="982271"/>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237012" y="1804946"/>
            <a:ext cx="0" cy="1547851"/>
          </a:xfrm>
          <a:prstGeom prst="line">
            <a:avLst/>
          </a:prstGeom>
          <a:ln w="3810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3180520" y="2433864"/>
            <a:ext cx="1566408" cy="369332"/>
          </a:xfrm>
          <a:prstGeom prst="rect">
            <a:avLst/>
          </a:prstGeom>
          <a:noFill/>
        </p:spPr>
        <p:txBody>
          <a:bodyPr wrap="square" rtlCol="0">
            <a:spAutoFit/>
          </a:bodyPr>
          <a:lstStyle/>
          <a:p>
            <a:pPr algn="ctr"/>
            <a:r>
              <a:rPr lang="ja-JP" altLang="en-US" b="1" dirty="0"/>
              <a:t>２５％</a:t>
            </a:r>
            <a:endParaRPr kumimoji="1" lang="ja-JP" altLang="en-US" b="1" dirty="0"/>
          </a:p>
        </p:txBody>
      </p:sp>
      <p:sp>
        <p:nvSpPr>
          <p:cNvPr id="22" name="テキスト ボックス 21"/>
          <p:cNvSpPr txBox="1"/>
          <p:nvPr/>
        </p:nvSpPr>
        <p:spPr>
          <a:xfrm>
            <a:off x="4729699" y="1957807"/>
            <a:ext cx="1566408" cy="369332"/>
          </a:xfrm>
          <a:prstGeom prst="rect">
            <a:avLst/>
          </a:prstGeom>
          <a:noFill/>
        </p:spPr>
        <p:txBody>
          <a:bodyPr wrap="square" rtlCol="0">
            <a:spAutoFit/>
          </a:bodyPr>
          <a:lstStyle/>
          <a:p>
            <a:pPr algn="ctr"/>
            <a:r>
              <a:rPr lang="ja-JP" altLang="en-US" b="1" dirty="0"/>
              <a:t>５０</a:t>
            </a:r>
            <a:r>
              <a:rPr lang="ja-JP" altLang="en-US" b="1" dirty="0" smtClean="0"/>
              <a:t>％</a:t>
            </a:r>
            <a:endParaRPr kumimoji="1" lang="ja-JP" altLang="en-US" b="1" dirty="0"/>
          </a:p>
        </p:txBody>
      </p:sp>
      <p:sp>
        <p:nvSpPr>
          <p:cNvPr id="26" name="テキスト ボックス 25"/>
          <p:cNvSpPr txBox="1"/>
          <p:nvPr/>
        </p:nvSpPr>
        <p:spPr>
          <a:xfrm>
            <a:off x="6453808" y="1471767"/>
            <a:ext cx="1566408" cy="369332"/>
          </a:xfrm>
          <a:prstGeom prst="rect">
            <a:avLst/>
          </a:prstGeom>
          <a:noFill/>
        </p:spPr>
        <p:txBody>
          <a:bodyPr wrap="square" rtlCol="0">
            <a:spAutoFit/>
          </a:bodyPr>
          <a:lstStyle/>
          <a:p>
            <a:pPr algn="ctr"/>
            <a:r>
              <a:rPr lang="ja-JP" altLang="en-US" b="1" dirty="0"/>
              <a:t>７５</a:t>
            </a:r>
            <a:r>
              <a:rPr lang="ja-JP" altLang="en-US" b="1" dirty="0" smtClean="0"/>
              <a:t>％</a:t>
            </a:r>
            <a:endParaRPr kumimoji="1" lang="ja-JP" altLang="en-US" b="1" dirty="0"/>
          </a:p>
        </p:txBody>
      </p:sp>
      <p:sp>
        <p:nvSpPr>
          <p:cNvPr id="27" name="右矢印 26"/>
          <p:cNvSpPr/>
          <p:nvPr/>
        </p:nvSpPr>
        <p:spPr>
          <a:xfrm>
            <a:off x="2512612" y="2767054"/>
            <a:ext cx="1280160" cy="22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2512612" y="2226081"/>
            <a:ext cx="2874396" cy="207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2533815" y="1725289"/>
            <a:ext cx="4590553" cy="240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1777116" y="3043530"/>
            <a:ext cx="1566408" cy="369332"/>
          </a:xfrm>
          <a:prstGeom prst="rect">
            <a:avLst/>
          </a:prstGeom>
          <a:noFill/>
        </p:spPr>
        <p:txBody>
          <a:bodyPr wrap="square" rtlCol="0">
            <a:spAutoFit/>
          </a:bodyPr>
          <a:lstStyle/>
          <a:p>
            <a:pPr algn="ctr"/>
            <a:r>
              <a:rPr lang="ja-JP" altLang="en-US" b="1" dirty="0"/>
              <a:t>小</a:t>
            </a:r>
            <a:endParaRPr kumimoji="1" lang="ja-JP" altLang="en-US" b="1" dirty="0"/>
          </a:p>
        </p:txBody>
      </p:sp>
      <p:sp>
        <p:nvSpPr>
          <p:cNvPr id="31" name="テキスト ボックス 30"/>
          <p:cNvSpPr txBox="1"/>
          <p:nvPr/>
        </p:nvSpPr>
        <p:spPr>
          <a:xfrm>
            <a:off x="7925462" y="3050073"/>
            <a:ext cx="1566408" cy="369332"/>
          </a:xfrm>
          <a:prstGeom prst="rect">
            <a:avLst/>
          </a:prstGeom>
          <a:noFill/>
        </p:spPr>
        <p:txBody>
          <a:bodyPr wrap="square" rtlCol="0">
            <a:spAutoFit/>
          </a:bodyPr>
          <a:lstStyle/>
          <a:p>
            <a:pPr algn="ctr"/>
            <a:r>
              <a:rPr kumimoji="1" lang="ja-JP" altLang="en-US" b="1" dirty="0" smtClean="0"/>
              <a:t>大</a:t>
            </a:r>
            <a:endParaRPr kumimoji="1" lang="ja-JP" altLang="en-US" b="1" dirty="0"/>
          </a:p>
        </p:txBody>
      </p:sp>
      <p:sp>
        <p:nvSpPr>
          <p:cNvPr id="32" name="ホームベース 31"/>
          <p:cNvSpPr/>
          <p:nvPr/>
        </p:nvSpPr>
        <p:spPr>
          <a:xfrm>
            <a:off x="613174" y="5180911"/>
            <a:ext cx="2567346"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四分位範囲（</a:t>
            </a:r>
            <a:r>
              <a:rPr kumimoji="1" lang="en-US" altLang="ja-JP" b="1" dirty="0" smtClean="0"/>
              <a:t>IOR</a:t>
            </a:r>
            <a:r>
              <a:rPr kumimoji="1" lang="ja-JP" altLang="en-US" b="1" dirty="0" smtClean="0"/>
              <a:t>）</a:t>
            </a:r>
            <a:endParaRPr kumimoji="1" lang="ja-JP" altLang="en-US" b="1" dirty="0"/>
          </a:p>
        </p:txBody>
      </p:sp>
      <p:sp>
        <p:nvSpPr>
          <p:cNvPr id="33" name="山形 32"/>
          <p:cNvSpPr/>
          <p:nvPr/>
        </p:nvSpPr>
        <p:spPr>
          <a:xfrm>
            <a:off x="3078481" y="5180911"/>
            <a:ext cx="4357313"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第３四分位数　</a:t>
            </a:r>
            <a:r>
              <a:rPr kumimoji="1" lang="ja-JP" altLang="en-US" b="1" dirty="0" err="1" smtClean="0">
                <a:solidFill>
                  <a:schemeClr val="bg1"/>
                </a:solidFill>
              </a:rPr>
              <a:t>ー</a:t>
            </a:r>
            <a:r>
              <a:rPr kumimoji="1" lang="ja-JP" altLang="en-US" b="1" dirty="0" smtClean="0">
                <a:solidFill>
                  <a:schemeClr val="bg1"/>
                </a:solidFill>
              </a:rPr>
              <a:t>　第１四分位数</a:t>
            </a:r>
            <a:endParaRPr kumimoji="1" lang="en-US" altLang="ja-JP" b="1" dirty="0" smtClean="0">
              <a:solidFill>
                <a:schemeClr val="bg1"/>
              </a:solidFill>
            </a:endParaRPr>
          </a:p>
        </p:txBody>
      </p:sp>
      <p:sp>
        <p:nvSpPr>
          <p:cNvPr id="34" name="フローチャート: 他ページ結合子 33"/>
          <p:cNvSpPr/>
          <p:nvPr/>
        </p:nvSpPr>
        <p:spPr>
          <a:xfrm>
            <a:off x="613174" y="5827932"/>
            <a:ext cx="6822620" cy="516858"/>
          </a:xfrm>
          <a:prstGeom prst="flowChartOffpage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今回は、四分位範囲を用いて外れ値を決める</a:t>
            </a:r>
            <a:endParaRPr kumimoji="1" lang="ja-JP" altLang="en-US" b="1" dirty="0"/>
          </a:p>
        </p:txBody>
      </p:sp>
      <p:sp>
        <p:nvSpPr>
          <p:cNvPr id="35" name="楕円 3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P377</a:t>
            </a:r>
            <a:endParaRPr kumimoji="1" lang="ja-JP" altLang="en-US" b="1" dirty="0"/>
          </a:p>
        </p:txBody>
      </p:sp>
    </p:spTree>
    <p:extLst>
      <p:ext uri="{BB962C8B-B14F-4D97-AF65-F5344CB8AC3E}">
        <p14:creationId xmlns:p14="http://schemas.microsoft.com/office/powerpoint/2010/main" val="4172862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977517" y="3482676"/>
            <a:ext cx="818985" cy="10734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rot="60000">
            <a:off x="5339302" y="1637973"/>
            <a:ext cx="47707" cy="184470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直線コネクタ 4"/>
          <p:cNvCxnSpPr/>
          <p:nvPr/>
        </p:nvCxnSpPr>
        <p:spPr>
          <a:xfrm rot="60000">
            <a:off x="5383703" y="4556102"/>
            <a:ext cx="47707" cy="184470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5337767" y="5781602"/>
            <a:ext cx="210322" cy="619203"/>
          </a:xfrm>
          <a:prstGeom prst="rect">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257994" y="1637973"/>
            <a:ext cx="210322" cy="619203"/>
          </a:xfrm>
          <a:prstGeom prst="rect">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0202" y="270344"/>
            <a:ext cx="7482177" cy="369332"/>
          </a:xfrm>
          <a:prstGeom prst="rect">
            <a:avLst/>
          </a:prstGeom>
          <a:solidFill>
            <a:schemeClr val="accent2">
              <a:lumMod val="20000"/>
              <a:lumOff val="80000"/>
            </a:schemeClr>
          </a:solidFill>
        </p:spPr>
        <p:txBody>
          <a:bodyPr wrap="square" rtlCol="0">
            <a:spAutoFit/>
          </a:bodyPr>
          <a:lstStyle/>
          <a:p>
            <a:r>
              <a:rPr kumimoji="1" lang="ja-JP" altLang="en-US" b="1" dirty="0" smtClean="0"/>
              <a:t>・値が大きい側の外れ値のしきい値＝第３四分位数＋１．５ｘＩＱＲ</a:t>
            </a:r>
            <a:endParaRPr kumimoji="1" lang="ja-JP" altLang="en-US" b="1" dirty="0"/>
          </a:p>
        </p:txBody>
      </p:sp>
      <p:sp>
        <p:nvSpPr>
          <p:cNvPr id="8" name="テキスト ボックス 7"/>
          <p:cNvSpPr txBox="1"/>
          <p:nvPr/>
        </p:nvSpPr>
        <p:spPr>
          <a:xfrm>
            <a:off x="620201" y="782831"/>
            <a:ext cx="7482177" cy="369332"/>
          </a:xfrm>
          <a:prstGeom prst="rect">
            <a:avLst/>
          </a:prstGeom>
          <a:solidFill>
            <a:schemeClr val="accent2">
              <a:lumMod val="20000"/>
              <a:lumOff val="80000"/>
            </a:schemeClr>
          </a:solidFill>
        </p:spPr>
        <p:txBody>
          <a:bodyPr wrap="square" rtlCol="0">
            <a:spAutoFit/>
          </a:bodyPr>
          <a:lstStyle/>
          <a:p>
            <a:r>
              <a:rPr kumimoji="1" lang="ja-JP" altLang="en-US" b="1" dirty="0" smtClean="0"/>
              <a:t>・値が小さい側の外れ値のしきい値＝第１四分位数</a:t>
            </a:r>
            <a:r>
              <a:rPr kumimoji="1" lang="ja-JP" altLang="en-US" b="1" dirty="0" err="1" smtClean="0"/>
              <a:t>ー</a:t>
            </a:r>
            <a:r>
              <a:rPr kumimoji="1" lang="ja-JP" altLang="en-US" b="1" dirty="0" smtClean="0"/>
              <a:t>１．５ｘＩＱＲ</a:t>
            </a:r>
            <a:endParaRPr kumimoji="1" lang="ja-JP" altLang="en-US" b="1" dirty="0"/>
          </a:p>
        </p:txBody>
      </p:sp>
      <p:sp>
        <p:nvSpPr>
          <p:cNvPr id="9" name="右矢印 8"/>
          <p:cNvSpPr/>
          <p:nvPr/>
        </p:nvSpPr>
        <p:spPr>
          <a:xfrm>
            <a:off x="3632144" y="3369003"/>
            <a:ext cx="1280160" cy="22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632144" y="4442153"/>
            <a:ext cx="1280160" cy="22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flipH="1">
            <a:off x="5548089" y="1833901"/>
            <a:ext cx="1280160" cy="22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flipH="1">
            <a:off x="5651674" y="5977530"/>
            <a:ext cx="1280160" cy="227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956021" y="3298010"/>
            <a:ext cx="1765190" cy="369332"/>
          </a:xfrm>
          <a:prstGeom prst="rect">
            <a:avLst/>
          </a:prstGeom>
          <a:noFill/>
        </p:spPr>
        <p:txBody>
          <a:bodyPr wrap="square" rtlCol="0">
            <a:spAutoFit/>
          </a:bodyPr>
          <a:lstStyle/>
          <a:p>
            <a:r>
              <a:rPr kumimoji="1" lang="ja-JP" altLang="en-US" b="1" dirty="0" smtClean="0"/>
              <a:t>第３四分位数</a:t>
            </a:r>
            <a:endParaRPr kumimoji="1" lang="ja-JP" altLang="en-US" b="1" dirty="0"/>
          </a:p>
        </p:txBody>
      </p:sp>
      <p:sp>
        <p:nvSpPr>
          <p:cNvPr id="14" name="テキスト ボックス 13"/>
          <p:cNvSpPr txBox="1"/>
          <p:nvPr/>
        </p:nvSpPr>
        <p:spPr>
          <a:xfrm>
            <a:off x="1956021" y="4371160"/>
            <a:ext cx="1765190" cy="369332"/>
          </a:xfrm>
          <a:prstGeom prst="rect">
            <a:avLst/>
          </a:prstGeom>
          <a:noFill/>
        </p:spPr>
        <p:txBody>
          <a:bodyPr wrap="square" rtlCol="0">
            <a:spAutoFit/>
          </a:bodyPr>
          <a:lstStyle/>
          <a:p>
            <a:r>
              <a:rPr kumimoji="1" lang="ja-JP" altLang="en-US" b="1" dirty="0" smtClean="0"/>
              <a:t>第１四分位数</a:t>
            </a:r>
            <a:endParaRPr kumimoji="1" lang="ja-JP" altLang="en-US" b="1" dirty="0"/>
          </a:p>
        </p:txBody>
      </p:sp>
      <p:sp>
        <p:nvSpPr>
          <p:cNvPr id="15" name="テキスト ボックス 14"/>
          <p:cNvSpPr txBox="1"/>
          <p:nvPr/>
        </p:nvSpPr>
        <p:spPr>
          <a:xfrm>
            <a:off x="6828248" y="1763421"/>
            <a:ext cx="2180579" cy="369332"/>
          </a:xfrm>
          <a:prstGeom prst="rect">
            <a:avLst/>
          </a:prstGeom>
          <a:noFill/>
        </p:spPr>
        <p:txBody>
          <a:bodyPr wrap="square" rtlCol="0">
            <a:spAutoFit/>
          </a:bodyPr>
          <a:lstStyle/>
          <a:p>
            <a:r>
              <a:rPr kumimoji="1" lang="ja-JP" altLang="en-US" b="1" dirty="0" smtClean="0"/>
              <a:t>外れ値のゾーン</a:t>
            </a:r>
            <a:endParaRPr kumimoji="1" lang="ja-JP" altLang="en-US" b="1" dirty="0"/>
          </a:p>
        </p:txBody>
      </p:sp>
      <p:sp>
        <p:nvSpPr>
          <p:cNvPr id="16" name="テキスト ボックス 15"/>
          <p:cNvSpPr txBox="1"/>
          <p:nvPr/>
        </p:nvSpPr>
        <p:spPr>
          <a:xfrm>
            <a:off x="6931834" y="5906537"/>
            <a:ext cx="2180579" cy="369332"/>
          </a:xfrm>
          <a:prstGeom prst="rect">
            <a:avLst/>
          </a:prstGeom>
          <a:noFill/>
        </p:spPr>
        <p:txBody>
          <a:bodyPr wrap="square" rtlCol="0">
            <a:spAutoFit/>
          </a:bodyPr>
          <a:lstStyle/>
          <a:p>
            <a:r>
              <a:rPr kumimoji="1" lang="ja-JP" altLang="en-US" b="1" dirty="0" smtClean="0"/>
              <a:t>外れ値のゾーン</a:t>
            </a:r>
            <a:endParaRPr kumimoji="1" lang="ja-JP" altLang="en-US" b="1" dirty="0"/>
          </a:p>
        </p:txBody>
      </p:sp>
      <p:sp>
        <p:nvSpPr>
          <p:cNvPr id="17" name="右中かっこ 16"/>
          <p:cNvSpPr/>
          <p:nvPr/>
        </p:nvSpPr>
        <p:spPr>
          <a:xfrm>
            <a:off x="5528210" y="2274642"/>
            <a:ext cx="691763" cy="113704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p:cNvSpPr/>
          <p:nvPr/>
        </p:nvSpPr>
        <p:spPr>
          <a:xfrm>
            <a:off x="5528210" y="4637183"/>
            <a:ext cx="691763" cy="1137041"/>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右中かっこ 18"/>
          <p:cNvSpPr/>
          <p:nvPr/>
        </p:nvSpPr>
        <p:spPr>
          <a:xfrm>
            <a:off x="5945872" y="3482677"/>
            <a:ext cx="691763" cy="108351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p:cNvSpPr txBox="1"/>
          <p:nvPr/>
        </p:nvSpPr>
        <p:spPr>
          <a:xfrm>
            <a:off x="6291753" y="2681366"/>
            <a:ext cx="1765190" cy="369332"/>
          </a:xfrm>
          <a:prstGeom prst="rect">
            <a:avLst/>
          </a:prstGeom>
          <a:noFill/>
        </p:spPr>
        <p:txBody>
          <a:bodyPr wrap="square" rtlCol="0">
            <a:spAutoFit/>
          </a:bodyPr>
          <a:lstStyle/>
          <a:p>
            <a:r>
              <a:rPr kumimoji="1" lang="ja-JP" altLang="en-US" b="1" dirty="0" smtClean="0"/>
              <a:t>１．５ </a:t>
            </a:r>
            <a:r>
              <a:rPr kumimoji="1" lang="en-US" altLang="ja-JP" b="1" dirty="0" smtClean="0"/>
              <a:t>X IQR</a:t>
            </a:r>
            <a:endParaRPr kumimoji="1" lang="ja-JP" altLang="en-US" b="1" dirty="0"/>
          </a:p>
        </p:txBody>
      </p:sp>
      <p:sp>
        <p:nvSpPr>
          <p:cNvPr id="21" name="テキスト ボックス 20"/>
          <p:cNvSpPr txBox="1"/>
          <p:nvPr/>
        </p:nvSpPr>
        <p:spPr>
          <a:xfrm>
            <a:off x="6291753" y="5059585"/>
            <a:ext cx="1765190" cy="369332"/>
          </a:xfrm>
          <a:prstGeom prst="rect">
            <a:avLst/>
          </a:prstGeom>
          <a:noFill/>
        </p:spPr>
        <p:txBody>
          <a:bodyPr wrap="square" rtlCol="0">
            <a:spAutoFit/>
          </a:bodyPr>
          <a:lstStyle/>
          <a:p>
            <a:r>
              <a:rPr kumimoji="1" lang="ja-JP" altLang="en-US" b="1" dirty="0" smtClean="0"/>
              <a:t>１．５ </a:t>
            </a:r>
            <a:r>
              <a:rPr kumimoji="1" lang="en-US" altLang="ja-JP" b="1" dirty="0" smtClean="0"/>
              <a:t>X IQR</a:t>
            </a:r>
            <a:endParaRPr kumimoji="1" lang="ja-JP" altLang="en-US" b="1" dirty="0"/>
          </a:p>
        </p:txBody>
      </p:sp>
      <p:sp>
        <p:nvSpPr>
          <p:cNvPr id="22" name="テキスト ボックス 21"/>
          <p:cNvSpPr txBox="1"/>
          <p:nvPr/>
        </p:nvSpPr>
        <p:spPr>
          <a:xfrm>
            <a:off x="6730400" y="3870475"/>
            <a:ext cx="1765190" cy="369332"/>
          </a:xfrm>
          <a:prstGeom prst="rect">
            <a:avLst/>
          </a:prstGeom>
          <a:noFill/>
        </p:spPr>
        <p:txBody>
          <a:bodyPr wrap="square" rtlCol="0">
            <a:spAutoFit/>
          </a:bodyPr>
          <a:lstStyle/>
          <a:p>
            <a:r>
              <a:rPr kumimoji="1" lang="en-US" altLang="ja-JP" b="1" dirty="0" smtClean="0"/>
              <a:t>IQR</a:t>
            </a:r>
            <a:endParaRPr kumimoji="1" lang="ja-JP" altLang="en-US" b="1" dirty="0"/>
          </a:p>
        </p:txBody>
      </p:sp>
      <p:sp>
        <p:nvSpPr>
          <p:cNvPr id="23" name="楕円 2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P378</a:t>
            </a:r>
            <a:endParaRPr kumimoji="1" lang="ja-JP" altLang="en-US" b="1" dirty="0"/>
          </a:p>
        </p:txBody>
      </p:sp>
    </p:spTree>
    <p:extLst>
      <p:ext uri="{BB962C8B-B14F-4D97-AF65-F5344CB8AC3E}">
        <p14:creationId xmlns:p14="http://schemas.microsoft.com/office/powerpoint/2010/main" val="1324480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091" y="2725405"/>
            <a:ext cx="6043047" cy="3996491"/>
          </a:xfrm>
          <a:prstGeom prst="rect">
            <a:avLst/>
          </a:prstGeom>
        </p:spPr>
      </p:pic>
      <p:sp>
        <p:nvSpPr>
          <p:cNvPr id="3" name="正方形/長方形 2"/>
          <p:cNvSpPr/>
          <p:nvPr/>
        </p:nvSpPr>
        <p:spPr>
          <a:xfrm>
            <a:off x="460775" y="878745"/>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箱ひげ図で外れ値を見つける</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シリーズに変換</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distance</a:t>
            </a:r>
            <a:r>
              <a:rPr lang="en-US" altLang="ja-JP" b="1">
                <a:solidFill>
                  <a:srgbClr val="000000"/>
                </a:solidFill>
                <a:latin typeface="Consolas" panose="020B0609020204030204" pitchFamily="49" charset="0"/>
              </a:rPr>
              <a:t>=</a:t>
            </a:r>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267F99"/>
                </a:solidFill>
                <a:latin typeface="Consolas" panose="020B0609020204030204" pitchFamily="49" charset="0"/>
              </a:rPr>
              <a:t>Series</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distance</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箱ひげ図</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distance</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plot</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kind</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"box"</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460775" y="509413"/>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a:t>
            </a:r>
            <a:r>
              <a:rPr lang="ja-JP" altLang="en-US" b="1" dirty="0">
                <a:solidFill>
                  <a:srgbClr val="000000"/>
                </a:solidFill>
                <a:latin typeface="Courier New" panose="02070309020205020404" pitchFamily="49" charset="0"/>
              </a:rPr>
              <a:t>２０</a:t>
            </a:r>
            <a:r>
              <a:rPr lang="ja-JP" altLang="en-US" b="1" dirty="0" smtClean="0">
                <a:solidFill>
                  <a:srgbClr val="000000"/>
                </a:solidFill>
                <a:latin typeface="Courier New" panose="02070309020205020404" pitchFamily="49" charset="0"/>
              </a:rPr>
              <a:t>　箱</a:t>
            </a:r>
            <a:r>
              <a:rPr lang="ja-JP" altLang="en-US" b="1" dirty="0" err="1" smtClean="0">
                <a:solidFill>
                  <a:srgbClr val="000000"/>
                </a:solidFill>
                <a:latin typeface="Courier New" panose="02070309020205020404" pitchFamily="49" charset="0"/>
              </a:rPr>
              <a:t>ひげ</a:t>
            </a:r>
            <a:r>
              <a:rPr lang="ja-JP" altLang="en-US" b="1" dirty="0" smtClean="0">
                <a:solidFill>
                  <a:srgbClr val="000000"/>
                </a:solidFill>
                <a:latin typeface="Courier New" panose="02070309020205020404" pitchFamily="49" charset="0"/>
              </a:rPr>
              <a:t>図で外れ値を見つける</a:t>
            </a:r>
            <a:endParaRPr lang="en-US" altLang="ja-JP" b="1" dirty="0">
              <a:solidFill>
                <a:srgbClr val="000000"/>
              </a:solidFill>
              <a:latin typeface="Courier New" panose="02070309020205020404" pitchFamily="49" charset="0"/>
            </a:endParaRPr>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P379</a:t>
            </a:r>
            <a:endParaRPr kumimoji="1" lang="ja-JP" altLang="en-US" b="1" dirty="0"/>
          </a:p>
        </p:txBody>
      </p:sp>
      <p:sp>
        <p:nvSpPr>
          <p:cNvPr id="6" name="正方形/長方形 5"/>
          <p:cNvSpPr/>
          <p:nvPr/>
        </p:nvSpPr>
        <p:spPr>
          <a:xfrm>
            <a:off x="460775" y="259514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7" name="テキスト ボックス 6"/>
          <p:cNvSpPr txBox="1"/>
          <p:nvPr/>
        </p:nvSpPr>
        <p:spPr>
          <a:xfrm>
            <a:off x="7657107" y="3196424"/>
            <a:ext cx="3299791" cy="1200329"/>
          </a:xfrm>
          <a:prstGeom prst="rect">
            <a:avLst/>
          </a:prstGeom>
          <a:noFill/>
        </p:spPr>
        <p:txBody>
          <a:bodyPr wrap="square" rtlCol="0">
            <a:spAutoFit/>
          </a:bodyPr>
          <a:lstStyle/>
          <a:p>
            <a:r>
              <a:rPr lang="ja-JP" altLang="en-US" b="1" dirty="0" smtClean="0"/>
              <a:t>外れ値認定されたデータを取り除いて、最大値としている。</a:t>
            </a:r>
            <a:endParaRPr lang="en-US" altLang="ja-JP" b="1" dirty="0" smtClean="0"/>
          </a:p>
          <a:p>
            <a:r>
              <a:rPr kumimoji="1" lang="ja-JP" altLang="en-US" b="1" dirty="0" smtClean="0"/>
              <a:t>ひげの外側の〇が外れ値のデータ</a:t>
            </a:r>
            <a:endParaRPr kumimoji="1" lang="ja-JP" altLang="en-US" b="1" dirty="0"/>
          </a:p>
        </p:txBody>
      </p:sp>
      <p:sp>
        <p:nvSpPr>
          <p:cNvPr id="8" name="楕円 7"/>
          <p:cNvSpPr/>
          <p:nvPr/>
        </p:nvSpPr>
        <p:spPr>
          <a:xfrm>
            <a:off x="4977516" y="3196424"/>
            <a:ext cx="318052" cy="34985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ローチャート: 他ページ結合子 8"/>
          <p:cNvSpPr/>
          <p:nvPr/>
        </p:nvSpPr>
        <p:spPr>
          <a:xfrm>
            <a:off x="7769348" y="5039512"/>
            <a:ext cx="3911118" cy="1480558"/>
          </a:xfrm>
          <a:prstGeom prst="flowChartOffpage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外れ値が密集していて図から明確に判断できないときは</a:t>
            </a:r>
            <a:endParaRPr kumimoji="1" lang="en-US" altLang="ja-JP" b="1" dirty="0" smtClean="0"/>
          </a:p>
          <a:p>
            <a:pPr algn="ctr"/>
            <a:r>
              <a:rPr lang="ja-JP" altLang="en-US" b="1" dirty="0"/>
              <a:t>プログラミング</a:t>
            </a:r>
            <a:r>
              <a:rPr lang="ja-JP" altLang="en-US" b="1" dirty="0" smtClean="0"/>
              <a:t>で対処する</a:t>
            </a:r>
            <a:endParaRPr kumimoji="1" lang="ja-JP" altLang="en-US" b="1" dirty="0"/>
          </a:p>
        </p:txBody>
      </p:sp>
    </p:spTree>
    <p:extLst>
      <p:ext uri="{BB962C8B-B14F-4D97-AF65-F5344CB8AC3E}">
        <p14:creationId xmlns:p14="http://schemas.microsoft.com/office/powerpoint/2010/main" val="1483326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291177" y="2920737"/>
            <a:ext cx="3403797" cy="3328988"/>
          </a:xfrm>
          <a:prstGeom prst="rect">
            <a:avLst/>
          </a:prstGeom>
        </p:spPr>
      </p:pic>
      <p:sp>
        <p:nvSpPr>
          <p:cNvPr id="3" name="正方形/長方形 2"/>
          <p:cNvSpPr/>
          <p:nvPr/>
        </p:nvSpPr>
        <p:spPr>
          <a:xfrm>
            <a:off x="460775" y="878745"/>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さまざまな基本統計量を調べる</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基本統計量を計算</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tmp</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distance</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describe</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tmp</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460775" y="509413"/>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コード１０－２１　さまざまな基本統計量を調べる</a:t>
            </a:r>
            <a:endParaRPr lang="en-US" altLang="ja-JP" b="1" dirty="0">
              <a:solidFill>
                <a:srgbClr val="000000"/>
              </a:solidFill>
              <a:latin typeface="Courier New" panose="02070309020205020404" pitchFamily="49" charset="0"/>
            </a:endParaRPr>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P380</a:t>
            </a:r>
            <a:endParaRPr kumimoji="1" lang="ja-JP" altLang="en-US" b="1" dirty="0"/>
          </a:p>
        </p:txBody>
      </p:sp>
      <p:sp>
        <p:nvSpPr>
          <p:cNvPr id="6" name="正方形/長方形 5"/>
          <p:cNvSpPr/>
          <p:nvPr/>
        </p:nvSpPr>
        <p:spPr>
          <a:xfrm>
            <a:off x="460775" y="259514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7" name="正方形/長方形 6"/>
          <p:cNvSpPr/>
          <p:nvPr/>
        </p:nvSpPr>
        <p:spPr>
          <a:xfrm>
            <a:off x="2385392" y="4411549"/>
            <a:ext cx="3053300" cy="2876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385392" y="5120049"/>
            <a:ext cx="3053300" cy="2876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6528021" y="3260034"/>
            <a:ext cx="2043486" cy="714458"/>
          </a:xfrm>
          <a:prstGeom prst="wedgeRectCallout">
            <a:avLst>
              <a:gd name="adj1" fmla="val -99821"/>
              <a:gd name="adj2" fmla="val 12816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第１四分位数</a:t>
            </a:r>
            <a:endParaRPr kumimoji="1" lang="ja-JP" altLang="en-US" b="1" dirty="0"/>
          </a:p>
        </p:txBody>
      </p:sp>
      <p:sp>
        <p:nvSpPr>
          <p:cNvPr id="10" name="四角形吹き出し 9"/>
          <p:cNvSpPr/>
          <p:nvPr/>
        </p:nvSpPr>
        <p:spPr>
          <a:xfrm>
            <a:off x="6528021" y="5263885"/>
            <a:ext cx="2043486" cy="714458"/>
          </a:xfrm>
          <a:prstGeom prst="wedgeRectCallout">
            <a:avLst>
              <a:gd name="adj1" fmla="val -99043"/>
              <a:gd name="adj2" fmla="val -5101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第３</a:t>
            </a:r>
            <a:r>
              <a:rPr lang="ja-JP" altLang="en-US" b="1" dirty="0" smtClean="0"/>
              <a:t>四分位数</a:t>
            </a:r>
            <a:endParaRPr kumimoji="1" lang="ja-JP" altLang="en-US" b="1" dirty="0"/>
          </a:p>
        </p:txBody>
      </p:sp>
    </p:spTree>
    <p:extLst>
      <p:ext uri="{BB962C8B-B14F-4D97-AF65-F5344CB8AC3E}">
        <p14:creationId xmlns:p14="http://schemas.microsoft.com/office/powerpoint/2010/main" val="341714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60775" y="878745"/>
            <a:ext cx="8357222" cy="3416320"/>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四分位範囲を用いた外れ値の判定</a:t>
            </a:r>
            <a:endParaRPr lang="ja-JP" altLang="en-US" b="1" dirty="0">
              <a:solidFill>
                <a:srgbClr val="000000"/>
              </a:solidFill>
              <a:latin typeface="Consolas" panose="020B0609020204030204" pitchFamily="49" charset="0"/>
            </a:endParaRPr>
          </a:p>
          <a:p>
            <a:r>
              <a:rPr lang="en-US" altLang="ja-JP" b="1" dirty="0">
                <a:solidFill>
                  <a:srgbClr val="008000"/>
                </a:solidFill>
                <a:latin typeface="Consolas" panose="020B0609020204030204" pitchFamily="49" charset="0"/>
              </a:rPr>
              <a:t>#IQR</a:t>
            </a:r>
            <a:r>
              <a:rPr lang="ja-JP" altLang="en-US" b="1" dirty="0">
                <a:solidFill>
                  <a:srgbClr val="008000"/>
                </a:solidFill>
                <a:latin typeface="Consolas" panose="020B0609020204030204" pitchFamily="49" charset="0"/>
              </a:rPr>
              <a:t>計算</a:t>
            </a:r>
            <a:endParaRPr lang="ja-JP" altLang="en-US" b="1" dirty="0">
              <a:solidFill>
                <a:srgbClr val="000000"/>
              </a:solidFill>
              <a:latin typeface="Consolas" panose="020B0609020204030204" pitchFamily="49" charset="0"/>
            </a:endParaRPr>
          </a:p>
          <a:p>
            <a:r>
              <a:rPr lang="en-US" altLang="ja-JP" b="1" dirty="0">
                <a:solidFill>
                  <a:srgbClr val="0070C1"/>
                </a:solidFill>
                <a:latin typeface="Consolas" panose="020B0609020204030204" pitchFamily="49" charset="0"/>
              </a:rPr>
              <a:t>IQR</a:t>
            </a:r>
            <a:r>
              <a:rPr lang="en-US" altLang="ja-JP" b="1" dirty="0">
                <a:solidFill>
                  <a:srgbClr val="000000"/>
                </a:solidFill>
                <a:latin typeface="Consolas" panose="020B0609020204030204" pitchFamily="49" charset="0"/>
              </a:rPr>
              <a:t> = </a:t>
            </a:r>
            <a:r>
              <a:rPr lang="en-US" altLang="ja-JP" b="1" dirty="0" err="1">
                <a:solidFill>
                  <a:srgbClr val="001080"/>
                </a:solidFill>
                <a:latin typeface="Consolas" panose="020B0609020204030204" pitchFamily="49" charset="0"/>
              </a:rPr>
              <a:t>tmp</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'75%'</a:t>
            </a:r>
            <a:r>
              <a:rPr lang="en-US" altLang="ja-JP" b="1" dirty="0">
                <a:solidFill>
                  <a:srgbClr val="000000"/>
                </a:solidFill>
                <a:latin typeface="Consolas" panose="020B0609020204030204" pitchFamily="49" charset="0"/>
              </a:rPr>
              <a:t>] - </a:t>
            </a:r>
            <a:r>
              <a:rPr lang="en-US" altLang="ja-JP" b="1" dirty="0" err="1">
                <a:solidFill>
                  <a:srgbClr val="001080"/>
                </a:solidFill>
                <a:latin typeface="Consolas" panose="020B0609020204030204" pitchFamily="49" charset="0"/>
              </a:rPr>
              <a:t>tmp</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'25%'</a:t>
            </a:r>
            <a:r>
              <a:rPr lang="en-US" altLang="ja-JP" b="1" dirty="0">
                <a:solidFill>
                  <a:srgbClr val="000000"/>
                </a:solidFill>
                <a:latin typeface="Consolas" panose="020B0609020204030204" pitchFamily="49" charset="0"/>
              </a:rPr>
              <a:t>]</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上限値</a:t>
            </a:r>
            <a:endParaRPr lang="ja-JP" altLang="en-US" b="1" dirty="0">
              <a:solidFill>
                <a:srgbClr val="000000"/>
              </a:solidFill>
              <a:latin typeface="Consolas" panose="020B0609020204030204" pitchFamily="49" charset="0"/>
            </a:endParaRPr>
          </a:p>
          <a:p>
            <a:r>
              <a:rPr lang="en-US" altLang="ja-JP" b="1" dirty="0" err="1">
                <a:solidFill>
                  <a:srgbClr val="001080"/>
                </a:solidFill>
                <a:latin typeface="Consolas" panose="020B0609020204030204" pitchFamily="49" charset="0"/>
              </a:rPr>
              <a:t>jougen</a:t>
            </a:r>
            <a:r>
              <a:rPr lang="en-US" altLang="ja-JP" b="1" dirty="0">
                <a:solidFill>
                  <a:srgbClr val="000000"/>
                </a:solidFill>
                <a:latin typeface="Consolas" panose="020B0609020204030204" pitchFamily="49" charset="0"/>
              </a:rPr>
              <a:t> = </a:t>
            </a:r>
            <a:r>
              <a:rPr lang="en-US" altLang="ja-JP" b="1" dirty="0">
                <a:solidFill>
                  <a:srgbClr val="098658"/>
                </a:solidFill>
                <a:latin typeface="Consolas" panose="020B0609020204030204" pitchFamily="49" charset="0"/>
              </a:rPr>
              <a:t>1.5</a:t>
            </a:r>
            <a:r>
              <a:rPr lang="en-US" altLang="ja-JP" b="1" dirty="0">
                <a:solidFill>
                  <a:srgbClr val="000000"/>
                </a:solidFill>
                <a:latin typeface="Consolas" panose="020B0609020204030204" pitchFamily="49" charset="0"/>
              </a:rPr>
              <a:t>*</a:t>
            </a:r>
            <a:r>
              <a:rPr lang="en-US" altLang="ja-JP" b="1" dirty="0">
                <a:solidFill>
                  <a:srgbClr val="0070C1"/>
                </a:solidFill>
                <a:latin typeface="Consolas" panose="020B0609020204030204" pitchFamily="49" charset="0"/>
              </a:rPr>
              <a:t>(IQR)</a:t>
            </a:r>
            <a:r>
              <a:rPr lang="en-US" altLang="ja-JP" b="1" dirty="0">
                <a:solidFill>
                  <a:srgbClr val="000000"/>
                </a:solidFill>
                <a:latin typeface="Consolas" panose="020B0609020204030204" pitchFamily="49" charset="0"/>
              </a:rPr>
              <a:t> + </a:t>
            </a:r>
            <a:r>
              <a:rPr lang="en-US" altLang="ja-JP" b="1" dirty="0" err="1">
                <a:solidFill>
                  <a:srgbClr val="001080"/>
                </a:solidFill>
                <a:latin typeface="Consolas" panose="020B0609020204030204" pitchFamily="49" charset="0"/>
              </a:rPr>
              <a:t>tmp</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'75%'</a:t>
            </a:r>
            <a:r>
              <a:rPr lang="en-US" altLang="ja-JP" b="1" dirty="0">
                <a:solidFill>
                  <a:srgbClr val="000000"/>
                </a:solidFill>
                <a:latin typeface="Consolas" panose="020B0609020204030204" pitchFamily="49" charset="0"/>
              </a:rPr>
              <a:t>] </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下限値</a:t>
            </a:r>
            <a:endParaRPr lang="ja-JP" altLang="en-US" b="1" dirty="0">
              <a:solidFill>
                <a:srgbClr val="000000"/>
              </a:solidFill>
              <a:latin typeface="Consolas" panose="020B0609020204030204" pitchFamily="49" charset="0"/>
            </a:endParaRPr>
          </a:p>
          <a:p>
            <a:r>
              <a:rPr lang="en-US" altLang="ja-JP" b="1" dirty="0" err="1">
                <a:solidFill>
                  <a:srgbClr val="001080"/>
                </a:solidFill>
                <a:latin typeface="Consolas" panose="020B0609020204030204" pitchFamily="49" charset="0"/>
              </a:rPr>
              <a:t>kagen</a:t>
            </a:r>
            <a:r>
              <a:rPr lang="en-US" altLang="ja-JP" b="1" dirty="0">
                <a:solidFill>
                  <a:srgbClr val="000000"/>
                </a:solidFill>
                <a:latin typeface="Consolas" panose="020B0609020204030204" pitchFamily="49" charset="0"/>
              </a:rPr>
              <a:t> = </a:t>
            </a:r>
            <a:r>
              <a:rPr lang="en-US" altLang="ja-JP" b="1" dirty="0" err="1">
                <a:solidFill>
                  <a:srgbClr val="001080"/>
                </a:solidFill>
                <a:latin typeface="Consolas" panose="020B0609020204030204" pitchFamily="49" charset="0"/>
              </a:rPr>
              <a:t>tmp</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'25%'</a:t>
            </a:r>
            <a:r>
              <a:rPr lang="en-US" altLang="ja-JP" b="1" dirty="0">
                <a:solidFill>
                  <a:srgbClr val="000000"/>
                </a:solidFill>
                <a:latin typeface="Consolas" panose="020B0609020204030204" pitchFamily="49" charset="0"/>
              </a:rPr>
              <a:t>] - </a:t>
            </a:r>
            <a:r>
              <a:rPr lang="en-US" altLang="ja-JP" b="1" dirty="0">
                <a:solidFill>
                  <a:srgbClr val="098658"/>
                </a:solidFill>
                <a:latin typeface="Consolas" panose="020B0609020204030204" pitchFamily="49" charset="0"/>
              </a:rPr>
              <a:t>1.5</a:t>
            </a:r>
            <a:r>
              <a:rPr lang="en-US" altLang="ja-JP" b="1" dirty="0">
                <a:solidFill>
                  <a:srgbClr val="000000"/>
                </a:solidFill>
                <a:latin typeface="Consolas" panose="020B0609020204030204" pitchFamily="49" charset="0"/>
              </a:rPr>
              <a:t> * </a:t>
            </a:r>
            <a:r>
              <a:rPr lang="en-US" altLang="ja-JP" b="1" dirty="0">
                <a:solidFill>
                  <a:srgbClr val="0070C1"/>
                </a:solidFill>
                <a:latin typeface="Consolas" panose="020B0609020204030204" pitchFamily="49" charset="0"/>
              </a:rPr>
              <a:t>(IQR)</a:t>
            </a:r>
            <a:r>
              <a:rPr lang="en-US" altLang="ja-JP" b="1" dirty="0">
                <a:solidFill>
                  <a:srgbClr val="000000"/>
                </a:solidFill>
                <a:latin typeface="Consolas" panose="020B0609020204030204" pitchFamily="49" charset="0"/>
              </a:rPr>
              <a:t> </a:t>
            </a:r>
          </a:p>
          <a:p>
            <a:r>
              <a:rPr lang="en-US" altLang="ja-JP" b="1" dirty="0">
                <a:solidFill>
                  <a:srgbClr val="000000"/>
                </a:solidFill>
                <a:latin typeface="Consolas" panose="020B0609020204030204" pitchFamily="49" charset="0"/>
              </a:rPr>
              <a:t/>
            </a:r>
            <a:br>
              <a:rPr lang="en-US" altLang="ja-JP" b="1" dirty="0">
                <a:solidFill>
                  <a:srgbClr val="000000"/>
                </a:solidFill>
                <a:latin typeface="Consolas" panose="020B0609020204030204" pitchFamily="49" charset="0"/>
              </a:rPr>
            </a:br>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上限と下限の条件をもとに、シリーズで条件検索</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outliner</a:t>
            </a:r>
            <a:r>
              <a:rPr lang="en-US" altLang="ja-JP" b="1" dirty="0">
                <a:solidFill>
                  <a:srgbClr val="000000"/>
                </a:solidFill>
                <a:latin typeface="Consolas" panose="020B0609020204030204" pitchFamily="49" charset="0"/>
              </a:rPr>
              <a:t> = </a:t>
            </a:r>
            <a:r>
              <a:rPr lang="en-US" altLang="ja-JP" b="1" dirty="0">
                <a:solidFill>
                  <a:srgbClr val="001080"/>
                </a:solidFill>
                <a:latin typeface="Consolas" panose="020B0609020204030204" pitchFamily="49" charset="0"/>
              </a:rPr>
              <a:t>distance</a:t>
            </a:r>
            <a:r>
              <a:rPr lang="en-US" altLang="ja-JP" b="1" dirty="0">
                <a:solidFill>
                  <a:srgbClr val="000000"/>
                </a:solidFill>
                <a:latin typeface="Consolas" panose="020B0609020204030204" pitchFamily="49" charset="0"/>
              </a:rPr>
              <a:t>[ (</a:t>
            </a:r>
            <a:r>
              <a:rPr lang="en-US" altLang="ja-JP" b="1" dirty="0">
                <a:solidFill>
                  <a:srgbClr val="001080"/>
                </a:solidFill>
                <a:latin typeface="Consolas" panose="020B0609020204030204" pitchFamily="49" charset="0"/>
              </a:rPr>
              <a:t>distance</a:t>
            </a:r>
            <a:r>
              <a:rPr lang="en-US" altLang="ja-JP" b="1" dirty="0">
                <a:solidFill>
                  <a:srgbClr val="000000"/>
                </a:solidFill>
                <a:latin typeface="Consolas" panose="020B0609020204030204" pitchFamily="49" charset="0"/>
              </a:rPr>
              <a:t> &gt; </a:t>
            </a:r>
            <a:r>
              <a:rPr lang="en-US" altLang="ja-JP" b="1" dirty="0" err="1">
                <a:solidFill>
                  <a:srgbClr val="001080"/>
                </a:solidFill>
                <a:latin typeface="Consolas" panose="020B0609020204030204" pitchFamily="49" charset="0"/>
              </a:rPr>
              <a:t>jougen</a:t>
            </a:r>
            <a:r>
              <a:rPr lang="en-US" altLang="ja-JP" b="1" dirty="0">
                <a:solidFill>
                  <a:srgbClr val="000000"/>
                </a:solidFill>
                <a:latin typeface="Consolas" panose="020B0609020204030204" pitchFamily="49" charset="0"/>
              </a:rPr>
              <a:t>) | (</a:t>
            </a:r>
            <a:r>
              <a:rPr lang="en-US" altLang="ja-JP" b="1" dirty="0">
                <a:solidFill>
                  <a:srgbClr val="001080"/>
                </a:solidFill>
                <a:latin typeface="Consolas" panose="020B0609020204030204" pitchFamily="49" charset="0"/>
              </a:rPr>
              <a:t>distance</a:t>
            </a:r>
            <a:r>
              <a:rPr lang="en-US" altLang="ja-JP" b="1" dirty="0">
                <a:solidFill>
                  <a:srgbClr val="000000"/>
                </a:solidFill>
                <a:latin typeface="Consolas" panose="020B0609020204030204" pitchFamily="49" charset="0"/>
              </a:rPr>
              <a:t> &lt; </a:t>
            </a:r>
            <a:r>
              <a:rPr lang="en-US" altLang="ja-JP" b="1" dirty="0" err="1">
                <a:solidFill>
                  <a:srgbClr val="001080"/>
                </a:solidFill>
                <a:latin typeface="Consolas" panose="020B0609020204030204" pitchFamily="49" charset="0"/>
              </a:rPr>
              <a:t>kagen</a:t>
            </a:r>
            <a:r>
              <a:rPr lang="en-US" altLang="ja-JP" b="1" dirty="0">
                <a:solidFill>
                  <a:srgbClr val="000000"/>
                </a:solidFill>
                <a:latin typeface="Consolas" panose="020B0609020204030204" pitchFamily="49" charset="0"/>
              </a:rPr>
              <a:t>) ]</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表示</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outliner</a:t>
            </a:r>
            <a:endParaRPr lang="en-US" altLang="ja-JP" b="1" dirty="0">
              <a:solidFill>
                <a:srgbClr val="000000"/>
              </a:solidFill>
              <a:effectLst/>
              <a:latin typeface="Consolas" panose="020B0609020204030204" pitchFamily="49" charset="0"/>
            </a:endParaRPr>
          </a:p>
        </p:txBody>
      </p:sp>
      <p:sp>
        <p:nvSpPr>
          <p:cNvPr id="4" name="正方形/長方形 3"/>
          <p:cNvSpPr/>
          <p:nvPr/>
        </p:nvSpPr>
        <p:spPr>
          <a:xfrm>
            <a:off x="460775" y="509413"/>
            <a:ext cx="8357222"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コード１０－２２　四分位範囲を用いた外れ値の判定</a:t>
            </a:r>
            <a:endParaRPr lang="en-US" altLang="ja-JP" b="1" dirty="0">
              <a:solidFill>
                <a:srgbClr val="000000"/>
              </a:solidFill>
              <a:latin typeface="Courier New" panose="02070309020205020404" pitchFamily="49" charset="0"/>
            </a:endParaRPr>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P381</a:t>
            </a:r>
            <a:endParaRPr kumimoji="1" lang="ja-JP" altLang="en-US" b="1" dirty="0"/>
          </a:p>
        </p:txBody>
      </p:sp>
      <p:sp>
        <p:nvSpPr>
          <p:cNvPr id="6" name="正方形/長方形 5"/>
          <p:cNvSpPr/>
          <p:nvPr/>
        </p:nvSpPr>
        <p:spPr>
          <a:xfrm>
            <a:off x="6782062" y="455789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7" name="図 6"/>
          <p:cNvPicPr>
            <a:picLocks noChangeAspect="1"/>
          </p:cNvPicPr>
          <p:nvPr/>
        </p:nvPicPr>
        <p:blipFill>
          <a:blip r:embed="rId2"/>
          <a:stretch>
            <a:fillRect/>
          </a:stretch>
        </p:blipFill>
        <p:spPr>
          <a:xfrm>
            <a:off x="8564631" y="4816751"/>
            <a:ext cx="2457450" cy="1200150"/>
          </a:xfrm>
          <a:prstGeom prst="rect">
            <a:avLst/>
          </a:prstGeom>
        </p:spPr>
      </p:pic>
    </p:spTree>
    <p:extLst>
      <p:ext uri="{BB962C8B-B14F-4D97-AF65-F5344CB8AC3E}">
        <p14:creationId xmlns:p14="http://schemas.microsoft.com/office/powerpoint/2010/main" val="223402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930469" y="3636153"/>
            <a:ext cx="5645260" cy="2518535"/>
          </a:xfrm>
          <a:prstGeom prst="rect">
            <a:avLst/>
          </a:prstGeom>
        </p:spPr>
      </p:pic>
      <p:sp>
        <p:nvSpPr>
          <p:cNvPr id="3" name="正方形/長方形 2"/>
          <p:cNvSpPr/>
          <p:nvPr/>
        </p:nvSpPr>
        <p:spPr>
          <a:xfrm>
            <a:off x="527437" y="866164"/>
            <a:ext cx="7821433" cy="2031325"/>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P347 code10-1</a:t>
            </a:r>
            <a:endParaRPr lang="en-US" altLang="ja-JP"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pandas</a:t>
            </a:r>
            <a:r>
              <a:rPr lang="ja-JP" altLang="en-US" b="1">
                <a:solidFill>
                  <a:srgbClr val="008000"/>
                </a:solidFill>
                <a:latin typeface="Consolas" panose="020B0609020204030204" pitchFamily="49" charset="0"/>
              </a:rPr>
              <a:t>をインポート、別名 </a:t>
            </a:r>
            <a:r>
              <a:rPr lang="en-US" altLang="ja-JP" b="1">
                <a:solidFill>
                  <a:srgbClr val="008000"/>
                </a:solidFill>
                <a:latin typeface="Consolas" panose="020B0609020204030204" pitchFamily="49" charset="0"/>
              </a:rPr>
              <a:t>pd</a:t>
            </a:r>
            <a:endParaRPr lang="en-US" altLang="ja-JP"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a:t>
            </a:r>
            <a:r>
              <a:rPr lang="en-US" altLang="ja-JP" b="1">
                <a:solidFill>
                  <a:srgbClr val="267F99"/>
                </a:solidFill>
                <a:latin typeface="Consolas" panose="020B0609020204030204" pitchFamily="49" charset="0"/>
              </a:rPr>
              <a:t>pandas</a:t>
            </a:r>
            <a:r>
              <a:rPr lang="en-US" altLang="ja-JP" b="1">
                <a:solidFill>
                  <a:srgbClr val="000000"/>
                </a:solidFill>
                <a:latin typeface="Consolas" panose="020B0609020204030204" pitchFamily="49" charset="0"/>
              </a:rPr>
              <a:t> </a:t>
            </a:r>
            <a:r>
              <a:rPr lang="en-US" altLang="ja-JP" b="1">
                <a:solidFill>
                  <a:srgbClr val="AF00DB"/>
                </a:solidFill>
                <a:latin typeface="Consolas" panose="020B0609020204030204" pitchFamily="49" charset="0"/>
              </a:rPr>
              <a:t>as</a:t>
            </a:r>
            <a:r>
              <a:rPr lang="en-US" altLang="ja-JP" b="1">
                <a:solidFill>
                  <a:srgbClr val="000000"/>
                </a:solidFill>
                <a:latin typeface="Consolas" panose="020B0609020204030204" pitchFamily="49" charset="0"/>
              </a:rPr>
              <a:t> </a:t>
            </a:r>
            <a:r>
              <a:rPr lang="en-US" altLang="ja-JP" b="1">
                <a:solidFill>
                  <a:srgbClr val="267F99"/>
                </a:solidFill>
                <a:latin typeface="Consolas" panose="020B0609020204030204" pitchFamily="49" charset="0"/>
              </a:rPr>
              <a:t>pd</a:t>
            </a:r>
            <a:endParaRPr lang="en-US" altLang="ja-JP"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bike.tsv</a:t>
            </a:r>
            <a:r>
              <a:rPr lang="ja-JP" altLang="en-US" b="1">
                <a:solidFill>
                  <a:srgbClr val="008000"/>
                </a:solidFill>
                <a:latin typeface="Consolas" panose="020B0609020204030204" pitchFamily="49" charset="0"/>
              </a:rPr>
              <a:t>を読み込む</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 = </a:t>
            </a:r>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read_csv</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'bike.tsv'</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先頭の５行を表示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head</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527437" y="496832"/>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10-1</a:t>
            </a:r>
            <a:r>
              <a:rPr lang="ja-JP" altLang="en-US" b="1" dirty="0" smtClean="0">
                <a:solidFill>
                  <a:srgbClr val="000000"/>
                </a:solidFill>
                <a:latin typeface="Courier New" panose="02070309020205020404" pitchFamily="49" charset="0"/>
              </a:rPr>
              <a:t> </a:t>
            </a:r>
            <a:r>
              <a:rPr lang="en-US" altLang="ja-JP" b="1" dirty="0" err="1" smtClean="0">
                <a:solidFill>
                  <a:srgbClr val="000000"/>
                </a:solidFill>
                <a:latin typeface="Courier New" panose="02070309020205020404" pitchFamily="49" charset="0"/>
              </a:rPr>
              <a:t>bike.tsv</a:t>
            </a:r>
            <a:r>
              <a:rPr lang="en-US" altLang="ja-JP" b="1" dirty="0" smtClean="0">
                <a:solidFill>
                  <a:srgbClr val="000000"/>
                </a:solidFill>
                <a:latin typeface="Courier New" panose="02070309020205020404" pitchFamily="49" charset="0"/>
              </a:rPr>
              <a:t> </a:t>
            </a:r>
            <a:r>
              <a:rPr lang="ja-JP" altLang="en-US" b="1" dirty="0" smtClean="0">
                <a:solidFill>
                  <a:srgbClr val="000000"/>
                </a:solidFill>
                <a:latin typeface="Courier New" panose="02070309020205020404" pitchFamily="49" charset="0"/>
              </a:rPr>
              <a:t>を読み込む</a:t>
            </a:r>
            <a:endParaRPr lang="en-US" altLang="ja-JP" b="1" dirty="0">
              <a:solidFill>
                <a:srgbClr val="000000"/>
              </a:solidFill>
              <a:latin typeface="Courier New" panose="02070309020205020404" pitchFamily="49" charset="0"/>
            </a:endParaRPr>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P347</a:t>
            </a:r>
            <a:endParaRPr kumimoji="1" lang="ja-JP" altLang="en-US" b="1" dirty="0"/>
          </a:p>
        </p:txBody>
      </p:sp>
      <p:sp>
        <p:nvSpPr>
          <p:cNvPr id="6" name="正方形/長方形 5"/>
          <p:cNvSpPr/>
          <p:nvPr/>
        </p:nvSpPr>
        <p:spPr>
          <a:xfrm>
            <a:off x="527437" y="306362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7" name="右中かっこ 6"/>
          <p:cNvSpPr/>
          <p:nvPr/>
        </p:nvSpPr>
        <p:spPr>
          <a:xfrm>
            <a:off x="6575729" y="3816626"/>
            <a:ext cx="365760" cy="2338062"/>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四角形吹き出し 7"/>
          <p:cNvSpPr/>
          <p:nvPr/>
        </p:nvSpPr>
        <p:spPr>
          <a:xfrm>
            <a:off x="7657105" y="3208351"/>
            <a:ext cx="3387257" cy="1216550"/>
          </a:xfrm>
          <a:prstGeom prst="wedgeRectCallout">
            <a:avLst>
              <a:gd name="adj1" fmla="val -65785"/>
              <a:gd name="adj2" fmla="val 97099"/>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今まで通り</a:t>
            </a:r>
            <a:r>
              <a:rPr lang="ja-JP" altLang="en-US" b="1" dirty="0" smtClean="0">
                <a:solidFill>
                  <a:schemeClr val="tx1"/>
                </a:solidFill>
              </a:rPr>
              <a:t>の表示ではない</a:t>
            </a:r>
            <a:endParaRPr lang="en-US" altLang="ja-JP" b="1" dirty="0" smtClean="0">
              <a:solidFill>
                <a:schemeClr val="tx1"/>
              </a:solidFill>
            </a:endParaRPr>
          </a:p>
          <a:p>
            <a:pPr algn="ctr"/>
            <a:r>
              <a:rPr kumimoji="1" lang="ja-JP" altLang="en-US" b="1" dirty="0" smtClean="0">
                <a:solidFill>
                  <a:schemeClr val="tx1"/>
                </a:solidFill>
              </a:rPr>
              <a:t>👇</a:t>
            </a:r>
            <a:endParaRPr kumimoji="1" lang="en-US" altLang="ja-JP" b="1" dirty="0" smtClean="0">
              <a:solidFill>
                <a:schemeClr val="tx1"/>
              </a:solidFill>
            </a:endParaRPr>
          </a:p>
          <a:p>
            <a:pPr algn="ctr"/>
            <a:r>
              <a:rPr lang="ja-JP" altLang="en-US" b="1" dirty="0" smtClean="0">
                <a:solidFill>
                  <a:schemeClr val="tx1"/>
                </a:solidFill>
              </a:rPr>
              <a:t>読み込み</a:t>
            </a:r>
            <a:r>
              <a:rPr lang="ja-JP" altLang="en-US" b="1" dirty="0">
                <a:solidFill>
                  <a:schemeClr val="tx1"/>
                </a:solidFill>
              </a:rPr>
              <a:t>ファイル</a:t>
            </a:r>
            <a:r>
              <a:rPr lang="ja-JP" altLang="en-US" b="1" dirty="0" smtClean="0">
                <a:solidFill>
                  <a:schemeClr val="tx1"/>
                </a:solidFill>
              </a:rPr>
              <a:t>の区切り文字が原因</a:t>
            </a:r>
            <a:endParaRPr kumimoji="1" lang="ja-JP" altLang="en-US" b="1" dirty="0">
              <a:solidFill>
                <a:schemeClr val="tx1"/>
              </a:solidFill>
            </a:endParaRPr>
          </a:p>
        </p:txBody>
      </p:sp>
    </p:spTree>
    <p:extLst>
      <p:ext uri="{BB962C8B-B14F-4D97-AF65-F5344CB8AC3E}">
        <p14:creationId xmlns:p14="http://schemas.microsoft.com/office/powerpoint/2010/main" val="4132855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04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024807" y="1891334"/>
            <a:ext cx="9315450" cy="1962150"/>
          </a:xfrm>
          <a:prstGeom prst="rect">
            <a:avLst/>
          </a:prstGeom>
        </p:spPr>
      </p:pic>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P348</a:t>
            </a:r>
            <a:endParaRPr kumimoji="1" lang="ja-JP" altLang="en-US" b="1" dirty="0"/>
          </a:p>
        </p:txBody>
      </p:sp>
      <p:sp>
        <p:nvSpPr>
          <p:cNvPr id="4" name="フローチャート: 他ページ結合子 3"/>
          <p:cNvSpPr/>
          <p:nvPr/>
        </p:nvSpPr>
        <p:spPr>
          <a:xfrm>
            <a:off x="2401293" y="737702"/>
            <a:ext cx="6202018" cy="970059"/>
          </a:xfrm>
          <a:prstGeom prst="flowChartOffpage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tx1"/>
                </a:solidFill>
              </a:rPr>
              <a:t>bike.tsv</a:t>
            </a:r>
            <a:r>
              <a:rPr kumimoji="1" lang="en-US" altLang="ja-JP" b="1" dirty="0" smtClean="0">
                <a:solidFill>
                  <a:schemeClr val="tx1"/>
                </a:solidFill>
              </a:rPr>
              <a:t> </a:t>
            </a:r>
            <a:r>
              <a:rPr kumimoji="1" lang="ja-JP" altLang="en-US" b="1" dirty="0" smtClean="0">
                <a:solidFill>
                  <a:schemeClr val="tx1"/>
                </a:solidFill>
              </a:rPr>
              <a:t>をエディタ（</a:t>
            </a:r>
            <a:r>
              <a:rPr kumimoji="1" lang="en-US" altLang="ja-JP" b="1" dirty="0" smtClean="0">
                <a:solidFill>
                  <a:schemeClr val="tx1"/>
                </a:solidFill>
              </a:rPr>
              <a:t>VSCODE</a:t>
            </a:r>
            <a:r>
              <a:rPr kumimoji="1" lang="ja-JP" altLang="en-US" b="1" dirty="0" smtClean="0">
                <a:solidFill>
                  <a:schemeClr val="tx1"/>
                </a:solidFill>
              </a:rPr>
              <a:t>）</a:t>
            </a:r>
            <a:endParaRPr kumimoji="1" lang="en-US" altLang="ja-JP" b="1" dirty="0" smtClean="0">
              <a:solidFill>
                <a:schemeClr val="tx1"/>
              </a:solidFill>
            </a:endParaRPr>
          </a:p>
          <a:p>
            <a:pPr algn="ctr"/>
            <a:r>
              <a:rPr lang="ja-JP" altLang="en-US" b="1" dirty="0" smtClean="0">
                <a:solidFill>
                  <a:schemeClr val="tx1"/>
                </a:solidFill>
              </a:rPr>
              <a:t>でオープン</a:t>
            </a:r>
            <a:endParaRPr kumimoji="1" lang="ja-JP" altLang="en-US" b="1" dirty="0">
              <a:solidFill>
                <a:schemeClr val="tx1"/>
              </a:solidFill>
            </a:endParaRPr>
          </a:p>
        </p:txBody>
      </p:sp>
      <p:sp>
        <p:nvSpPr>
          <p:cNvPr id="6" name="正方形/長方形 5"/>
          <p:cNvSpPr/>
          <p:nvPr/>
        </p:nvSpPr>
        <p:spPr>
          <a:xfrm>
            <a:off x="2401294" y="4420925"/>
            <a:ext cx="6202018" cy="7871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区切り文字</a:t>
            </a:r>
            <a:r>
              <a:rPr lang="ja-JP" altLang="en-US" b="1" dirty="0" smtClean="0"/>
              <a:t>がカンマではなく</a:t>
            </a:r>
            <a:endParaRPr lang="en-US" altLang="ja-JP" b="1" dirty="0" smtClean="0"/>
          </a:p>
          <a:p>
            <a:pPr algn="ctr"/>
            <a:r>
              <a:rPr kumimoji="1" lang="ja-JP" altLang="en-US" b="1" dirty="0" smtClean="0"/>
              <a:t>タブ（</a:t>
            </a:r>
            <a:r>
              <a:rPr kumimoji="1" lang="en-US" altLang="ja-JP" b="1" dirty="0" smtClean="0"/>
              <a:t>Tab</a:t>
            </a:r>
            <a:r>
              <a:rPr kumimoji="1" lang="ja-JP" altLang="en-US" b="1" dirty="0" smtClean="0"/>
              <a:t>）文字</a:t>
            </a:r>
            <a:endParaRPr kumimoji="1" lang="ja-JP" altLang="en-US" b="1" dirty="0"/>
          </a:p>
        </p:txBody>
      </p:sp>
      <p:cxnSp>
        <p:nvCxnSpPr>
          <p:cNvPr id="12" name="直線矢印コネクタ 11"/>
          <p:cNvCxnSpPr/>
          <p:nvPr/>
        </p:nvCxnSpPr>
        <p:spPr>
          <a:xfrm>
            <a:off x="3618893" y="3762012"/>
            <a:ext cx="245441" cy="5316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4021649" y="3743614"/>
            <a:ext cx="89175" cy="5500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4322087" y="3762012"/>
            <a:ext cx="89175" cy="5500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4674761" y="3743614"/>
            <a:ext cx="89175" cy="5500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4982847" y="3743614"/>
            <a:ext cx="89175" cy="5500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5931673" y="2275202"/>
            <a:ext cx="1457463" cy="20185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6584785" y="2189063"/>
            <a:ext cx="2747258" cy="21046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8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348117" y="2573860"/>
            <a:ext cx="7734300" cy="3076575"/>
          </a:xfrm>
          <a:prstGeom prst="rect">
            <a:avLst/>
          </a:prstGeom>
        </p:spPr>
      </p:pic>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P348</a:t>
            </a:r>
            <a:endParaRPr kumimoji="1" lang="ja-JP" altLang="en-US" b="1" dirty="0"/>
          </a:p>
        </p:txBody>
      </p:sp>
      <p:sp>
        <p:nvSpPr>
          <p:cNvPr id="4" name="正方形/長方形 3"/>
          <p:cNvSpPr/>
          <p:nvPr/>
        </p:nvSpPr>
        <p:spPr>
          <a:xfrm>
            <a:off x="527437" y="866164"/>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p348 code10-2</a:t>
            </a:r>
            <a:endParaRPr lang="en-US" altLang="ja-JP"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bike.tsv</a:t>
            </a:r>
            <a:r>
              <a:rPr lang="ja-JP" altLang="en-US" b="1">
                <a:solidFill>
                  <a:srgbClr val="008000"/>
                </a:solidFill>
                <a:latin typeface="Consolas" panose="020B0609020204030204" pitchFamily="49" charset="0"/>
              </a:rPr>
              <a:t>を読み込む、区切り文字はタブ（</a:t>
            </a:r>
            <a:r>
              <a:rPr lang="en-US" altLang="ja-JP" b="1">
                <a:solidFill>
                  <a:srgbClr val="008000"/>
                </a:solidFill>
                <a:latin typeface="Consolas" panose="020B0609020204030204" pitchFamily="49" charset="0"/>
              </a:rPr>
              <a:t>\t</a:t>
            </a:r>
            <a:r>
              <a:rPr lang="ja-JP" altLang="en-US" b="1">
                <a:solidFill>
                  <a:srgbClr val="008000"/>
                </a:solidFill>
                <a:latin typeface="Consolas" panose="020B0609020204030204" pitchFamily="49" charset="0"/>
              </a:rPr>
              <a:t>）</a:t>
            </a:r>
            <a:endParaRPr lang="en-US" altLang="ja-JP"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 = </a:t>
            </a:r>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read_csv</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'bike.tsv'</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sep</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a:t>
            </a:r>
            <a:r>
              <a:rPr lang="en-US" altLang="ja-JP" b="1">
                <a:solidFill>
                  <a:srgbClr val="EE0000"/>
                </a:solidFill>
                <a:latin typeface="Consolas" panose="020B0609020204030204" pitchFamily="49" charset="0"/>
              </a:rPr>
              <a:t>\t</a:t>
            </a:r>
            <a:r>
              <a:rPr lang="en-US" altLang="ja-JP" b="1">
                <a:solidFill>
                  <a:srgbClr val="A31515"/>
                </a:solidFill>
                <a:latin typeface="Consolas" panose="020B0609020204030204" pitchFamily="49" charset="0"/>
              </a:rPr>
              <a:t>"</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先頭の５行を表示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head</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5" name="正方形/長方形 4"/>
          <p:cNvSpPr/>
          <p:nvPr/>
        </p:nvSpPr>
        <p:spPr>
          <a:xfrm>
            <a:off x="527437" y="496832"/>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10-2</a:t>
            </a:r>
            <a:r>
              <a:rPr lang="ja-JP" altLang="en-US" b="1" dirty="0" smtClean="0">
                <a:solidFill>
                  <a:srgbClr val="000000"/>
                </a:solidFill>
                <a:latin typeface="Courier New" panose="02070309020205020404" pitchFamily="49" charset="0"/>
              </a:rPr>
              <a:t> </a:t>
            </a:r>
            <a:r>
              <a:rPr lang="en-US" altLang="ja-JP" b="1" dirty="0" err="1" smtClean="0">
                <a:solidFill>
                  <a:srgbClr val="000000"/>
                </a:solidFill>
                <a:latin typeface="Courier New" panose="02070309020205020404" pitchFamily="49" charset="0"/>
              </a:rPr>
              <a:t>read_csv</a:t>
            </a:r>
            <a:r>
              <a:rPr lang="en-US" altLang="ja-JP" b="1" dirty="0" smtClean="0">
                <a:solidFill>
                  <a:srgbClr val="000000"/>
                </a:solidFill>
                <a:latin typeface="Courier New" panose="02070309020205020404" pitchFamily="49" charset="0"/>
              </a:rPr>
              <a:t> </a:t>
            </a:r>
            <a:r>
              <a:rPr lang="ja-JP" altLang="en-US" b="1" dirty="0">
                <a:solidFill>
                  <a:srgbClr val="000000"/>
                </a:solidFill>
                <a:latin typeface="Courier New" panose="02070309020205020404" pitchFamily="49" charset="0"/>
              </a:rPr>
              <a:t>関数</a:t>
            </a:r>
            <a:r>
              <a:rPr lang="ja-JP" altLang="en-US" b="1" dirty="0" smtClean="0">
                <a:solidFill>
                  <a:srgbClr val="000000"/>
                </a:solidFill>
                <a:latin typeface="Courier New" panose="02070309020205020404" pitchFamily="49" charset="0"/>
              </a:rPr>
              <a:t>にパラメータ引数を追加する</a:t>
            </a:r>
            <a:endParaRPr lang="en-US" altLang="ja-JP" b="1" dirty="0">
              <a:solidFill>
                <a:srgbClr val="000000"/>
              </a:solidFill>
              <a:latin typeface="Courier New" panose="02070309020205020404" pitchFamily="49" charset="0"/>
            </a:endParaRPr>
          </a:p>
        </p:txBody>
      </p:sp>
      <p:sp>
        <p:nvSpPr>
          <p:cNvPr id="6" name="正方形/長方形 5"/>
          <p:cNvSpPr/>
          <p:nvPr/>
        </p:nvSpPr>
        <p:spPr>
          <a:xfrm>
            <a:off x="527437" y="257386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7" name="四角形吹き出し 6"/>
          <p:cNvSpPr/>
          <p:nvPr/>
        </p:nvSpPr>
        <p:spPr>
          <a:xfrm>
            <a:off x="3673501" y="5732889"/>
            <a:ext cx="5979382" cy="787181"/>
          </a:xfrm>
          <a:prstGeom prst="wedgeRectCallout">
            <a:avLst>
              <a:gd name="adj1" fmla="val 36476"/>
              <a:gd name="adj2" fmla="val -9280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b="1" dirty="0" err="1" smtClean="0">
                <a:solidFill>
                  <a:schemeClr val="tx1"/>
                </a:solidFill>
              </a:rPr>
              <a:t>weater_id</a:t>
            </a:r>
            <a:r>
              <a:rPr kumimoji="1" lang="ja-JP" altLang="en-US" b="1" dirty="0" smtClean="0">
                <a:solidFill>
                  <a:schemeClr val="tx1"/>
                </a:solidFill>
              </a:rPr>
              <a:t>（天気情報）が数値になっている</a:t>
            </a:r>
            <a:endParaRPr kumimoji="1" lang="en-US" altLang="ja-JP" b="1" dirty="0" smtClean="0">
              <a:solidFill>
                <a:schemeClr val="tx1"/>
              </a:solidFill>
            </a:endParaRPr>
          </a:p>
          <a:p>
            <a:r>
              <a:rPr lang="ja-JP" altLang="en-US" b="1" dirty="0">
                <a:solidFill>
                  <a:schemeClr val="tx1"/>
                </a:solidFill>
              </a:rPr>
              <a:t>数値の意味</a:t>
            </a:r>
            <a:r>
              <a:rPr lang="ja-JP" altLang="en-US" b="1" dirty="0" smtClean="0">
                <a:solidFill>
                  <a:schemeClr val="tx1"/>
                </a:solidFill>
              </a:rPr>
              <a:t>は </a:t>
            </a:r>
            <a:r>
              <a:rPr lang="en-US" altLang="ja-JP" b="1" dirty="0" smtClean="0">
                <a:solidFill>
                  <a:schemeClr val="tx1"/>
                </a:solidFill>
              </a:rPr>
              <a:t>weather.csv </a:t>
            </a:r>
            <a:r>
              <a:rPr lang="ja-JP" altLang="en-US" b="1" dirty="0" err="1" smtClean="0">
                <a:solidFill>
                  <a:schemeClr val="tx1"/>
                </a:solidFill>
              </a:rPr>
              <a:t>に保</a:t>
            </a:r>
            <a:r>
              <a:rPr lang="ja-JP" altLang="en-US" b="1" dirty="0" smtClean="0">
                <a:solidFill>
                  <a:schemeClr val="tx1"/>
                </a:solidFill>
              </a:rPr>
              <a:t>存されている</a:t>
            </a:r>
            <a:endParaRPr lang="en-US" altLang="ja-JP" b="1" dirty="0" smtClean="0">
              <a:solidFill>
                <a:schemeClr val="tx1"/>
              </a:solidFill>
            </a:endParaRPr>
          </a:p>
        </p:txBody>
      </p:sp>
    </p:spTree>
    <p:extLst>
      <p:ext uri="{BB962C8B-B14F-4D97-AF65-F5344CB8AC3E}">
        <p14:creationId xmlns:p14="http://schemas.microsoft.com/office/powerpoint/2010/main" val="394980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431031798"/>
              </p:ext>
            </p:extLst>
          </p:nvPr>
        </p:nvGraphicFramePr>
        <p:xfrm>
          <a:off x="2635897" y="997961"/>
          <a:ext cx="4368800" cy="1483360"/>
        </p:xfrm>
        <a:graphic>
          <a:graphicData uri="http://schemas.openxmlformats.org/drawingml/2006/table">
            <a:tbl>
              <a:tblPr firstRow="1">
                <a:tableStyleId>{5C22544A-7EE6-4342-B048-85BDC9FD1C3A}</a:tableStyleId>
              </a:tblPr>
              <a:tblGrid>
                <a:gridCol w="2184400">
                  <a:extLst>
                    <a:ext uri="{9D8B030D-6E8A-4147-A177-3AD203B41FA5}">
                      <a16:colId xmlns:a16="http://schemas.microsoft.com/office/drawing/2014/main" val="3810694761"/>
                    </a:ext>
                  </a:extLst>
                </a:gridCol>
                <a:gridCol w="2184400">
                  <a:extLst>
                    <a:ext uri="{9D8B030D-6E8A-4147-A177-3AD203B41FA5}">
                      <a16:colId xmlns:a16="http://schemas.microsoft.com/office/drawing/2014/main" val="276667235"/>
                    </a:ext>
                  </a:extLst>
                </a:gridCol>
              </a:tblGrid>
              <a:tr h="370840">
                <a:tc>
                  <a:txBody>
                    <a:bodyPr/>
                    <a:lstStyle/>
                    <a:p>
                      <a:r>
                        <a:rPr kumimoji="1" lang="en-US" altLang="ja-JP" b="1" dirty="0" err="1" smtClean="0"/>
                        <a:t>weather_id</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b="1" dirty="0" smtClean="0"/>
                        <a:t>weather</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861399"/>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晴れ</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428505"/>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曇り</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259172"/>
                  </a:ext>
                </a:extLst>
              </a:tr>
              <a:tr h="370840">
                <a:tc>
                  <a:txBody>
                    <a:bodyPr/>
                    <a:lstStyle/>
                    <a:p>
                      <a:r>
                        <a:rPr kumimoji="1" lang="en-US" altLang="ja-JP" b="1" dirty="0" smtClean="0"/>
                        <a:t>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雨</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0798536"/>
                  </a:ext>
                </a:extLst>
              </a:tr>
            </a:tbl>
          </a:graphicData>
        </a:graphic>
      </p:graphicFrame>
      <p:sp>
        <p:nvSpPr>
          <p:cNvPr id="3" name="ホームベース 2"/>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a:t>
            </a:r>
            <a:r>
              <a:rPr lang="ja-JP" altLang="en-US" b="1" dirty="0"/>
              <a:t>１．２</a:t>
            </a:r>
            <a:endParaRPr kumimoji="1" lang="ja-JP" altLang="en-US" b="1" dirty="0"/>
          </a:p>
        </p:txBody>
      </p:sp>
      <p:sp>
        <p:nvSpPr>
          <p:cNvPr id="4" name="山形 3"/>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文字コードの指定</a:t>
            </a:r>
            <a:endParaRPr kumimoji="1" lang="ja-JP" altLang="en-US" b="1" dirty="0">
              <a:solidFill>
                <a:schemeClr val="bg1"/>
              </a:solidFill>
            </a:endParaRPr>
          </a:p>
        </p:txBody>
      </p:sp>
      <p:sp>
        <p:nvSpPr>
          <p:cNvPr id="5" name="山形 4"/>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P349</a:t>
            </a:r>
            <a:r>
              <a:rPr kumimoji="1" lang="ja-JP" altLang="en-US" b="1" dirty="0" smtClean="0">
                <a:solidFill>
                  <a:schemeClr val="bg1"/>
                </a:solidFill>
              </a:rPr>
              <a:t>～</a:t>
            </a:r>
            <a:r>
              <a:rPr kumimoji="1" lang="en-US" altLang="ja-JP" b="1" dirty="0" smtClean="0">
                <a:solidFill>
                  <a:schemeClr val="bg1"/>
                </a:solidFill>
              </a:rPr>
              <a:t>P352</a:t>
            </a:r>
          </a:p>
        </p:txBody>
      </p:sp>
      <p:sp>
        <p:nvSpPr>
          <p:cNvPr id="6" name="ホームベース 5"/>
          <p:cNvSpPr/>
          <p:nvPr/>
        </p:nvSpPr>
        <p:spPr>
          <a:xfrm>
            <a:off x="397163" y="997961"/>
            <a:ext cx="1987826" cy="1483359"/>
          </a:xfrm>
          <a:prstGeom prst="homePlat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solidFill>
              </a:rPr>
              <a:t>weather.csv</a:t>
            </a:r>
          </a:p>
          <a:p>
            <a:pPr algn="ctr"/>
            <a:r>
              <a:rPr lang="ja-JP" altLang="en-US" b="1" dirty="0" smtClean="0">
                <a:solidFill>
                  <a:schemeClr val="tx1"/>
                </a:solidFill>
              </a:rPr>
              <a:t>の内容</a:t>
            </a:r>
            <a:endParaRPr kumimoji="1" lang="ja-JP" altLang="en-US" b="1" dirty="0">
              <a:solidFill>
                <a:schemeClr val="tx1"/>
              </a:solidFill>
            </a:endParaRPr>
          </a:p>
        </p:txBody>
      </p:sp>
      <p:sp>
        <p:nvSpPr>
          <p:cNvPr id="7" name="正方形/長方形 6"/>
          <p:cNvSpPr/>
          <p:nvPr/>
        </p:nvSpPr>
        <p:spPr>
          <a:xfrm>
            <a:off x="389211" y="3339020"/>
            <a:ext cx="7821433" cy="923330"/>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nsolas" panose="020B0609020204030204" pitchFamily="49" charset="0"/>
              </a:rPr>
              <a:t># P350 code10-3</a:t>
            </a:r>
            <a:endParaRPr lang="en-US" altLang="ja-JP" b="1" dirty="0">
              <a:solidFill>
                <a:srgbClr val="000000"/>
              </a:solidFill>
              <a:latin typeface="Consolas" panose="020B0609020204030204" pitchFamily="49" charset="0"/>
            </a:endParaRPr>
          </a:p>
          <a:p>
            <a:r>
              <a:rPr lang="en-US" altLang="ja-JP" b="1" dirty="0">
                <a:solidFill>
                  <a:srgbClr val="008000"/>
                </a:solidFill>
                <a:latin typeface="Consolas" panose="020B0609020204030204" pitchFamily="49" charset="0"/>
              </a:rPr>
              <a:t># weather.csv </a:t>
            </a:r>
            <a:r>
              <a:rPr lang="ja-JP" altLang="en-US" b="1" dirty="0">
                <a:solidFill>
                  <a:srgbClr val="008000"/>
                </a:solidFill>
                <a:latin typeface="Consolas" panose="020B0609020204030204" pitchFamily="49" charset="0"/>
              </a:rPr>
              <a:t>を読み込む</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df2</a:t>
            </a:r>
            <a:r>
              <a:rPr lang="en-US" altLang="ja-JP" b="1" dirty="0">
                <a:solidFill>
                  <a:srgbClr val="000000"/>
                </a:solidFill>
                <a:latin typeface="Consolas" panose="020B0609020204030204" pitchFamily="49" charset="0"/>
              </a:rPr>
              <a:t>=</a:t>
            </a:r>
            <a:r>
              <a:rPr lang="en-US" altLang="ja-JP" b="1" dirty="0" err="1">
                <a:solidFill>
                  <a:srgbClr val="267F99"/>
                </a:solidFill>
                <a:latin typeface="Consolas" panose="020B0609020204030204" pitchFamily="49" charset="0"/>
              </a:rPr>
              <a:t>pd</a:t>
            </a:r>
            <a:r>
              <a:rPr lang="en-US" altLang="ja-JP" b="1" dirty="0" err="1">
                <a:solidFill>
                  <a:srgbClr val="000000"/>
                </a:solidFill>
                <a:latin typeface="Consolas" panose="020B0609020204030204" pitchFamily="49" charset="0"/>
              </a:rPr>
              <a:t>.</a:t>
            </a:r>
            <a:r>
              <a:rPr lang="en-US" altLang="ja-JP" b="1" dirty="0" err="1">
                <a:solidFill>
                  <a:srgbClr val="795E26"/>
                </a:solidFill>
                <a:latin typeface="Consolas" panose="020B0609020204030204" pitchFamily="49" charset="0"/>
              </a:rPr>
              <a:t>read_csv</a:t>
            </a:r>
            <a:r>
              <a:rPr lang="en-US" altLang="ja-JP" b="1" dirty="0">
                <a:solidFill>
                  <a:srgbClr val="000000"/>
                </a:solidFill>
                <a:latin typeface="Consolas" panose="020B0609020204030204" pitchFamily="49" charset="0"/>
              </a:rPr>
              <a:t>(</a:t>
            </a:r>
            <a:r>
              <a:rPr lang="en-US" altLang="ja-JP" b="1" dirty="0">
                <a:solidFill>
                  <a:srgbClr val="A31515"/>
                </a:solidFill>
                <a:latin typeface="Consolas" panose="020B0609020204030204" pitchFamily="49" charset="0"/>
              </a:rPr>
              <a:t>"weather.csv</a:t>
            </a:r>
            <a:r>
              <a:rPr lang="en-US" altLang="ja-JP" b="1" dirty="0" smtClean="0">
                <a:solidFill>
                  <a:srgbClr val="A31515"/>
                </a:solidFill>
                <a:latin typeface="Consolas" panose="020B0609020204030204" pitchFamily="49" charset="0"/>
              </a:rPr>
              <a:t>"</a:t>
            </a:r>
            <a:r>
              <a:rPr lang="en-US" altLang="ja-JP" b="1" dirty="0" smtClean="0">
                <a:solidFill>
                  <a:srgbClr val="000000"/>
                </a:solidFill>
                <a:latin typeface="Consolas" panose="020B0609020204030204" pitchFamily="49" charset="0"/>
              </a:rPr>
              <a:t>)</a:t>
            </a:r>
            <a:endParaRPr lang="en-US" altLang="ja-JP" b="1" dirty="0">
              <a:solidFill>
                <a:srgbClr val="000000"/>
              </a:solidFill>
              <a:latin typeface="Consolas" panose="020B0609020204030204" pitchFamily="49" charset="0"/>
            </a:endParaRPr>
          </a:p>
        </p:txBody>
      </p:sp>
      <p:sp>
        <p:nvSpPr>
          <p:cNvPr id="8" name="正方形/長方形 7"/>
          <p:cNvSpPr/>
          <p:nvPr/>
        </p:nvSpPr>
        <p:spPr>
          <a:xfrm>
            <a:off x="389211" y="2969688"/>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10-3</a:t>
            </a:r>
            <a:r>
              <a:rPr lang="ja-JP" altLang="en-US" b="1" dirty="0" smtClean="0">
                <a:solidFill>
                  <a:srgbClr val="000000"/>
                </a:solidFill>
                <a:latin typeface="Courier New" panose="02070309020205020404" pitchFamily="49" charset="0"/>
              </a:rPr>
              <a:t> </a:t>
            </a:r>
            <a:r>
              <a:rPr lang="en-US" altLang="ja-JP" b="1" dirty="0" err="1" smtClean="0">
                <a:solidFill>
                  <a:srgbClr val="000000"/>
                </a:solidFill>
                <a:latin typeface="Courier New" panose="02070309020205020404" pitchFamily="49" charset="0"/>
              </a:rPr>
              <a:t>read_csv</a:t>
            </a:r>
            <a:r>
              <a:rPr lang="en-US" altLang="ja-JP" b="1" dirty="0" smtClean="0">
                <a:solidFill>
                  <a:srgbClr val="000000"/>
                </a:solidFill>
                <a:latin typeface="Courier New" panose="02070309020205020404" pitchFamily="49" charset="0"/>
              </a:rPr>
              <a:t> </a:t>
            </a:r>
            <a:r>
              <a:rPr lang="ja-JP" altLang="en-US" b="1" dirty="0" smtClean="0">
                <a:solidFill>
                  <a:srgbClr val="000000"/>
                </a:solidFill>
                <a:latin typeface="Courier New" panose="02070309020205020404" pitchFamily="49" charset="0"/>
              </a:rPr>
              <a:t>関数で </a:t>
            </a:r>
            <a:r>
              <a:rPr lang="en-US" altLang="ja-JP" b="1" dirty="0" smtClean="0">
                <a:solidFill>
                  <a:srgbClr val="000000"/>
                </a:solidFill>
                <a:latin typeface="Courier New" panose="02070309020205020404" pitchFamily="49" charset="0"/>
              </a:rPr>
              <a:t>weather.csv </a:t>
            </a:r>
            <a:r>
              <a:rPr lang="ja-JP" altLang="en-US" b="1" dirty="0" smtClean="0">
                <a:solidFill>
                  <a:srgbClr val="000000"/>
                </a:solidFill>
                <a:latin typeface="Courier New" panose="02070309020205020404" pitchFamily="49" charset="0"/>
              </a:rPr>
              <a:t>を読み込む</a:t>
            </a:r>
            <a:endParaRPr lang="en-US" altLang="ja-JP" b="1" dirty="0">
              <a:solidFill>
                <a:srgbClr val="000000"/>
              </a:solidFill>
              <a:latin typeface="Courier New" panose="02070309020205020404" pitchFamily="49" charset="0"/>
            </a:endParaRPr>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P349</a:t>
            </a:r>
            <a:endParaRPr kumimoji="1" lang="ja-JP" altLang="en-US" b="1" dirty="0"/>
          </a:p>
        </p:txBody>
      </p:sp>
      <p:sp>
        <p:nvSpPr>
          <p:cNvPr id="11" name="正方形/長方形 10"/>
          <p:cNvSpPr/>
          <p:nvPr/>
        </p:nvSpPr>
        <p:spPr>
          <a:xfrm>
            <a:off x="397163" y="438556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12" name="図 11"/>
          <p:cNvPicPr>
            <a:picLocks noChangeAspect="1"/>
          </p:cNvPicPr>
          <p:nvPr/>
        </p:nvPicPr>
        <p:blipFill>
          <a:blip r:embed="rId2"/>
          <a:stretch>
            <a:fillRect/>
          </a:stretch>
        </p:blipFill>
        <p:spPr>
          <a:xfrm>
            <a:off x="2019630" y="4385565"/>
            <a:ext cx="7791779" cy="2269677"/>
          </a:xfrm>
          <a:prstGeom prst="rect">
            <a:avLst/>
          </a:prstGeom>
        </p:spPr>
      </p:pic>
    </p:spTree>
    <p:extLst>
      <p:ext uri="{BB962C8B-B14F-4D97-AF65-F5344CB8AC3E}">
        <p14:creationId xmlns:p14="http://schemas.microsoft.com/office/powerpoint/2010/main" val="286398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P351</a:t>
            </a:r>
            <a:endParaRPr kumimoji="1" lang="ja-JP" altLang="en-US" b="1" dirty="0"/>
          </a:p>
        </p:txBody>
      </p:sp>
      <p:sp>
        <p:nvSpPr>
          <p:cNvPr id="4" name="正方形/長方形 3"/>
          <p:cNvSpPr/>
          <p:nvPr/>
        </p:nvSpPr>
        <p:spPr>
          <a:xfrm>
            <a:off x="349454" y="713848"/>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p351 code10-4</a:t>
            </a:r>
            <a:endParaRPr lang="en-US" altLang="ja-JP"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weather.csv</a:t>
            </a:r>
            <a:r>
              <a:rPr lang="ja-JP" altLang="en-US" b="1">
                <a:solidFill>
                  <a:srgbClr val="008000"/>
                </a:solidFill>
                <a:latin typeface="Consolas" panose="020B0609020204030204" pitchFamily="49" charset="0"/>
              </a:rPr>
              <a:t>を読み込む。文字コードは </a:t>
            </a:r>
            <a:r>
              <a:rPr lang="en-US" altLang="ja-JP" b="1">
                <a:solidFill>
                  <a:srgbClr val="008000"/>
                </a:solidFill>
                <a:latin typeface="Consolas" panose="020B0609020204030204" pitchFamily="49" charset="0"/>
              </a:rPr>
              <a:t>shift-jis</a:t>
            </a:r>
            <a:endParaRPr lang="en-US" altLang="ja-JP"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weather</a:t>
            </a:r>
            <a:r>
              <a:rPr lang="en-US" altLang="ja-JP" b="1">
                <a:solidFill>
                  <a:srgbClr val="000000"/>
                </a:solidFill>
                <a:latin typeface="Consolas" panose="020B0609020204030204" pitchFamily="49" charset="0"/>
              </a:rPr>
              <a:t> = </a:t>
            </a:r>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read_csv</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"weather.csv"</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encoding</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"shift-jis"</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データフレームを表示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weather</a:t>
            </a:r>
            <a:endParaRPr lang="en-US" altLang="ja-JP" b="1">
              <a:solidFill>
                <a:srgbClr val="000000"/>
              </a:solidFill>
              <a:effectLst/>
              <a:latin typeface="Consolas" panose="020B0609020204030204" pitchFamily="49" charset="0"/>
            </a:endParaRPr>
          </a:p>
        </p:txBody>
      </p:sp>
      <p:sp>
        <p:nvSpPr>
          <p:cNvPr id="5" name="正方形/長方形 4"/>
          <p:cNvSpPr/>
          <p:nvPr/>
        </p:nvSpPr>
        <p:spPr>
          <a:xfrm>
            <a:off x="349454" y="344516"/>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10-4</a:t>
            </a:r>
            <a:r>
              <a:rPr lang="ja-JP" altLang="en-US" b="1" dirty="0" smtClean="0">
                <a:solidFill>
                  <a:srgbClr val="000000"/>
                </a:solidFill>
                <a:latin typeface="Courier New" panose="02070309020205020404" pitchFamily="49" charset="0"/>
              </a:rPr>
              <a:t> 文字コードを指定する</a:t>
            </a:r>
            <a:endParaRPr lang="en-US" altLang="ja-JP" b="1" dirty="0">
              <a:solidFill>
                <a:srgbClr val="000000"/>
              </a:solidFill>
              <a:latin typeface="Courier New" panose="02070309020205020404" pitchFamily="49" charset="0"/>
            </a:endParaRPr>
          </a:p>
        </p:txBody>
      </p:sp>
      <p:sp>
        <p:nvSpPr>
          <p:cNvPr id="6" name="正方形/長方形 5"/>
          <p:cNvSpPr/>
          <p:nvPr/>
        </p:nvSpPr>
        <p:spPr>
          <a:xfrm>
            <a:off x="349454" y="227280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280" y="2272803"/>
            <a:ext cx="3012798" cy="1975752"/>
          </a:xfrm>
          <a:prstGeom prst="rect">
            <a:avLst/>
          </a:prstGeom>
        </p:spPr>
      </p:pic>
      <p:sp>
        <p:nvSpPr>
          <p:cNvPr id="8" name="正方形/長方形 7"/>
          <p:cNvSpPr/>
          <p:nvPr/>
        </p:nvSpPr>
        <p:spPr>
          <a:xfrm>
            <a:off x="6225871" y="1305413"/>
            <a:ext cx="1113183" cy="3007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7629557" y="1987825"/>
            <a:ext cx="2973789" cy="787181"/>
          </a:xfrm>
          <a:prstGeom prst="wedgeRectCallout">
            <a:avLst>
              <a:gd name="adj1" fmla="val -63524"/>
              <a:gd name="adj2" fmla="val -8876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文字コードの指定</a:t>
            </a:r>
            <a:endParaRPr lang="en-US" altLang="ja-JP" b="1" dirty="0" smtClean="0">
              <a:solidFill>
                <a:schemeClr val="tx1"/>
              </a:solidFill>
            </a:endParaRPr>
          </a:p>
        </p:txBody>
      </p:sp>
      <p:sp>
        <p:nvSpPr>
          <p:cNvPr id="10" name="テキスト ボックス 9"/>
          <p:cNvSpPr txBox="1"/>
          <p:nvPr/>
        </p:nvSpPr>
        <p:spPr>
          <a:xfrm>
            <a:off x="349454" y="4330182"/>
            <a:ext cx="8285664" cy="1785104"/>
          </a:xfrm>
          <a:prstGeom prst="rect">
            <a:avLst/>
          </a:prstGeom>
          <a:solidFill>
            <a:schemeClr val="accent4">
              <a:lumMod val="20000"/>
              <a:lumOff val="80000"/>
            </a:schemeClr>
          </a:solidFill>
        </p:spPr>
        <p:txBody>
          <a:bodyPr wrap="square" rtlCol="0">
            <a:spAutoFit/>
          </a:bodyPr>
          <a:lstStyle/>
          <a:p>
            <a:r>
              <a:rPr lang="en-US" altLang="ja-JP" sz="2000" b="1" dirty="0" err="1" smtClean="0"/>
              <a:t>read_csv</a:t>
            </a:r>
            <a:r>
              <a:rPr lang="en-US" altLang="ja-JP" sz="2000" b="1" dirty="0" smtClean="0"/>
              <a:t> </a:t>
            </a:r>
            <a:r>
              <a:rPr lang="ja-JP" altLang="en-US" sz="2000" b="1" dirty="0" smtClean="0"/>
              <a:t>関数</a:t>
            </a:r>
            <a:endParaRPr kumimoji="1" lang="en-US" altLang="ja-JP" sz="2000" b="1" dirty="0" smtClean="0"/>
          </a:p>
          <a:p>
            <a:endParaRPr lang="en-US" altLang="ja-JP" dirty="0"/>
          </a:p>
          <a:p>
            <a:r>
              <a:rPr lang="en-US" altLang="ja-JP" b="1" dirty="0" err="1" smtClean="0">
                <a:solidFill>
                  <a:srgbClr val="0070C0"/>
                </a:solidFill>
              </a:rPr>
              <a:t>pd</a:t>
            </a:r>
            <a:r>
              <a:rPr lang="en-US" altLang="ja-JP" b="1" dirty="0" smtClean="0">
                <a:solidFill>
                  <a:srgbClr val="0070C0"/>
                </a:solidFill>
              </a:rPr>
              <a:t> . </a:t>
            </a:r>
            <a:r>
              <a:rPr lang="en-US" altLang="ja-JP" b="1" dirty="0" err="1" smtClean="0">
                <a:solidFill>
                  <a:srgbClr val="0070C0"/>
                </a:solidFill>
              </a:rPr>
              <a:t>read_csv</a:t>
            </a:r>
            <a:r>
              <a:rPr lang="en-US" altLang="ja-JP" b="1" dirty="0" smtClean="0">
                <a:solidFill>
                  <a:srgbClr val="0070C0"/>
                </a:solidFill>
              </a:rPr>
              <a:t>( </a:t>
            </a:r>
            <a:r>
              <a:rPr lang="ja-JP" altLang="en-US" b="1" dirty="0" smtClean="0">
                <a:solidFill>
                  <a:srgbClr val="0070C0"/>
                </a:solidFill>
              </a:rPr>
              <a:t>ファイ ル名</a:t>
            </a:r>
            <a:r>
              <a:rPr lang="en-US" altLang="ja-JP" b="1" dirty="0" smtClean="0">
                <a:solidFill>
                  <a:srgbClr val="0070C0"/>
                </a:solidFill>
              </a:rPr>
              <a:t>,  </a:t>
            </a:r>
            <a:r>
              <a:rPr lang="en-US" altLang="ja-JP" b="1" dirty="0" err="1" smtClean="0">
                <a:solidFill>
                  <a:srgbClr val="0070C0"/>
                </a:solidFill>
              </a:rPr>
              <a:t>sep</a:t>
            </a:r>
            <a:r>
              <a:rPr lang="en-US" altLang="ja-JP" b="1" dirty="0" smtClean="0">
                <a:solidFill>
                  <a:srgbClr val="0070C0"/>
                </a:solidFill>
              </a:rPr>
              <a:t> = ‘</a:t>
            </a:r>
            <a:r>
              <a:rPr lang="ja-JP" altLang="en-US" b="1" dirty="0" smtClean="0">
                <a:solidFill>
                  <a:srgbClr val="0070C0"/>
                </a:solidFill>
              </a:rPr>
              <a:t>区切り文字</a:t>
            </a:r>
            <a:r>
              <a:rPr lang="en-US" altLang="ja-JP" b="1" dirty="0" smtClean="0">
                <a:solidFill>
                  <a:srgbClr val="0070C0"/>
                </a:solidFill>
              </a:rPr>
              <a:t>,  encoding = </a:t>
            </a:r>
            <a:r>
              <a:rPr lang="ja-JP" altLang="en-US" b="1" dirty="0" smtClean="0">
                <a:solidFill>
                  <a:srgbClr val="0070C0"/>
                </a:solidFill>
              </a:rPr>
              <a:t>文字コード </a:t>
            </a:r>
            <a:r>
              <a:rPr lang="en-US" altLang="ja-JP" b="1" dirty="0" smtClean="0">
                <a:solidFill>
                  <a:srgbClr val="0070C0"/>
                </a:solidFill>
              </a:rPr>
              <a:t>)</a:t>
            </a:r>
          </a:p>
          <a:p>
            <a:endParaRPr lang="en-US" altLang="ja-JP" b="1" dirty="0">
              <a:solidFill>
                <a:srgbClr val="0070C0"/>
              </a:solidFill>
            </a:endParaRPr>
          </a:p>
          <a:p>
            <a:r>
              <a:rPr lang="en-US" altLang="ja-JP" b="1" dirty="0" smtClean="0">
                <a:solidFill>
                  <a:srgbClr val="0070C0"/>
                </a:solidFill>
              </a:rPr>
              <a:t>※ </a:t>
            </a:r>
            <a:r>
              <a:rPr lang="ja-JP" altLang="en-US" b="1" dirty="0" smtClean="0">
                <a:solidFill>
                  <a:srgbClr val="0070C0"/>
                </a:solidFill>
              </a:rPr>
              <a:t>区切り文字には </a:t>
            </a:r>
            <a:r>
              <a:rPr lang="en-US" altLang="ja-JP" b="1" dirty="0" smtClean="0">
                <a:solidFill>
                  <a:srgbClr val="0070C0"/>
                </a:solidFill>
              </a:rPr>
              <a:t>“,” </a:t>
            </a:r>
            <a:r>
              <a:rPr lang="ja-JP" altLang="en-US" b="1" dirty="0" smtClean="0">
                <a:solidFill>
                  <a:srgbClr val="0070C0"/>
                </a:solidFill>
              </a:rPr>
              <a:t>や </a:t>
            </a:r>
            <a:r>
              <a:rPr lang="en-US" altLang="ja-JP" b="1" dirty="0" smtClean="0">
                <a:solidFill>
                  <a:srgbClr val="0070C0"/>
                </a:solidFill>
              </a:rPr>
              <a:t>“\t” </a:t>
            </a:r>
            <a:r>
              <a:rPr lang="ja-JP" altLang="en-US" b="1" dirty="0" smtClean="0">
                <a:solidFill>
                  <a:srgbClr val="0070C0"/>
                </a:solidFill>
              </a:rPr>
              <a:t>や </a:t>
            </a:r>
            <a:r>
              <a:rPr lang="en-US" altLang="ja-JP" b="1" dirty="0" smtClean="0">
                <a:solidFill>
                  <a:srgbClr val="0070C0"/>
                </a:solidFill>
              </a:rPr>
              <a:t>“ “ </a:t>
            </a:r>
            <a:r>
              <a:rPr lang="ja-JP" altLang="en-US" b="1" dirty="0" smtClean="0">
                <a:solidFill>
                  <a:srgbClr val="0070C0"/>
                </a:solidFill>
              </a:rPr>
              <a:t>を指定する</a:t>
            </a:r>
            <a:endParaRPr lang="en-US" altLang="ja-JP" b="1" dirty="0" smtClean="0">
              <a:solidFill>
                <a:srgbClr val="0070C0"/>
              </a:solidFill>
            </a:endParaRPr>
          </a:p>
          <a:p>
            <a:r>
              <a:rPr lang="en-US" altLang="ja-JP" b="1" dirty="0" smtClean="0">
                <a:solidFill>
                  <a:srgbClr val="0070C0"/>
                </a:solidFill>
              </a:rPr>
              <a:t>※ </a:t>
            </a:r>
            <a:r>
              <a:rPr lang="ja-JP" altLang="en-US" b="1" dirty="0" smtClean="0">
                <a:solidFill>
                  <a:srgbClr val="0070C0"/>
                </a:solidFill>
              </a:rPr>
              <a:t>文字コードには、</a:t>
            </a:r>
            <a:r>
              <a:rPr lang="en-US" altLang="ja-JP" b="1" dirty="0" smtClean="0">
                <a:solidFill>
                  <a:srgbClr val="0070C0"/>
                </a:solidFill>
              </a:rPr>
              <a:t>”shift-</a:t>
            </a:r>
            <a:r>
              <a:rPr lang="en-US" altLang="ja-JP" b="1" dirty="0" err="1" smtClean="0">
                <a:solidFill>
                  <a:srgbClr val="0070C0"/>
                </a:solidFill>
              </a:rPr>
              <a:t>jis</a:t>
            </a:r>
            <a:r>
              <a:rPr lang="en-US" altLang="ja-JP" b="1" dirty="0" smtClean="0">
                <a:solidFill>
                  <a:srgbClr val="0070C0"/>
                </a:solidFill>
              </a:rPr>
              <a:t>” </a:t>
            </a:r>
            <a:r>
              <a:rPr lang="ja-JP" altLang="en-US" b="1" dirty="0" smtClean="0">
                <a:solidFill>
                  <a:srgbClr val="0070C0"/>
                </a:solidFill>
              </a:rPr>
              <a:t>や</a:t>
            </a:r>
            <a:r>
              <a:rPr lang="ja-JP" altLang="en-US" b="1" dirty="0">
                <a:solidFill>
                  <a:srgbClr val="0070C0"/>
                </a:solidFill>
              </a:rPr>
              <a:t> </a:t>
            </a:r>
            <a:r>
              <a:rPr lang="en-US" altLang="ja-JP" b="1" dirty="0" smtClean="0">
                <a:solidFill>
                  <a:srgbClr val="0070C0"/>
                </a:solidFill>
              </a:rPr>
              <a:t>“UTF-8” </a:t>
            </a:r>
            <a:r>
              <a:rPr lang="ja-JP" altLang="en-US" b="1" dirty="0" smtClean="0">
                <a:solidFill>
                  <a:srgbClr val="0070C0"/>
                </a:solidFill>
              </a:rPr>
              <a:t>などを指定する</a:t>
            </a:r>
            <a:endParaRPr lang="en-US" altLang="ja-JP" b="1" dirty="0" smtClean="0">
              <a:solidFill>
                <a:srgbClr val="0070C0"/>
              </a:solidFill>
            </a:endParaRPr>
          </a:p>
        </p:txBody>
      </p:sp>
      <p:sp>
        <p:nvSpPr>
          <p:cNvPr id="11" name="正方形/長方形 10"/>
          <p:cNvSpPr/>
          <p:nvPr/>
        </p:nvSpPr>
        <p:spPr>
          <a:xfrm>
            <a:off x="349452" y="4879208"/>
            <a:ext cx="7951709" cy="414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6784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322210258"/>
              </p:ext>
            </p:extLst>
          </p:nvPr>
        </p:nvGraphicFramePr>
        <p:xfrm>
          <a:off x="1238573" y="4766170"/>
          <a:ext cx="3343082" cy="1483360"/>
        </p:xfrm>
        <a:graphic>
          <a:graphicData uri="http://schemas.openxmlformats.org/drawingml/2006/table">
            <a:tbl>
              <a:tblPr firstRow="1">
                <a:tableStyleId>{5C22544A-7EE6-4342-B048-85BDC9FD1C3A}</a:tableStyleId>
              </a:tblPr>
              <a:tblGrid>
                <a:gridCol w="1267791">
                  <a:extLst>
                    <a:ext uri="{9D8B030D-6E8A-4147-A177-3AD203B41FA5}">
                      <a16:colId xmlns:a16="http://schemas.microsoft.com/office/drawing/2014/main" val="591097002"/>
                    </a:ext>
                  </a:extLst>
                </a:gridCol>
                <a:gridCol w="2075291">
                  <a:extLst>
                    <a:ext uri="{9D8B030D-6E8A-4147-A177-3AD203B41FA5}">
                      <a16:colId xmlns:a16="http://schemas.microsoft.com/office/drawing/2014/main" val="461126932"/>
                    </a:ext>
                  </a:extLst>
                </a:gridCol>
              </a:tblGrid>
              <a:tr h="370840">
                <a:tc>
                  <a:txBody>
                    <a:bodyPr/>
                    <a:lstStyle/>
                    <a:p>
                      <a:r>
                        <a:rPr kumimoji="1" lang="ja-JP" altLang="en-US" b="1" dirty="0" smtClean="0"/>
                        <a:t>キー</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バリュー</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206258"/>
                  </a:ext>
                </a:extLst>
              </a:tr>
              <a:tr h="370840">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0243075"/>
                  </a:ext>
                </a:extLst>
              </a:tr>
              <a:tr h="370840">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0321068"/>
                  </a:ext>
                </a:extLst>
              </a:tr>
              <a:tr h="370840">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b="1" dirty="0" smtClean="0"/>
                        <a:t>・・・</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1017140"/>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2879135692"/>
              </p:ext>
            </p:extLst>
          </p:nvPr>
        </p:nvGraphicFramePr>
        <p:xfrm>
          <a:off x="6542094" y="4299918"/>
          <a:ext cx="4042798" cy="1854200"/>
        </p:xfrm>
        <a:graphic>
          <a:graphicData uri="http://schemas.openxmlformats.org/drawingml/2006/table">
            <a:tbl>
              <a:tblPr>
                <a:tableStyleId>{5C22544A-7EE6-4342-B048-85BDC9FD1C3A}</a:tableStyleId>
              </a:tblPr>
              <a:tblGrid>
                <a:gridCol w="1498379">
                  <a:extLst>
                    <a:ext uri="{9D8B030D-6E8A-4147-A177-3AD203B41FA5}">
                      <a16:colId xmlns:a16="http://schemas.microsoft.com/office/drawing/2014/main" val="2660145290"/>
                    </a:ext>
                  </a:extLst>
                </a:gridCol>
                <a:gridCol w="2544419">
                  <a:extLst>
                    <a:ext uri="{9D8B030D-6E8A-4147-A177-3AD203B41FA5}">
                      <a16:colId xmlns:a16="http://schemas.microsoft.com/office/drawing/2014/main" val="894290815"/>
                    </a:ext>
                  </a:extLst>
                </a:gridCol>
              </a:tblGrid>
              <a:tr h="370840">
                <a:tc>
                  <a:txBody>
                    <a:bodyPr/>
                    <a:lstStyle/>
                    <a:p>
                      <a:r>
                        <a:rPr kumimoji="1" lang="en-US" altLang="ja-JP" b="1" dirty="0" err="1" smtClean="0"/>
                        <a:t>atemp</a:t>
                      </a:r>
                      <a:endParaRPr kumimoji="1" lang="ja-JP" altLang="en-US"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en-US" altLang="ja-JP" b="1" dirty="0" smtClean="0"/>
                        <a:t>0.363625</a:t>
                      </a:r>
                      <a:endParaRPr kumimoji="1" lang="ja-JP" altLang="en-US"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327592"/>
                  </a:ext>
                </a:extLst>
              </a:tr>
              <a:tr h="370840">
                <a:tc>
                  <a:txBody>
                    <a:bodyPr/>
                    <a:lstStyle/>
                    <a:p>
                      <a:r>
                        <a:rPr kumimoji="1" lang="en-US" altLang="ja-JP" b="1" dirty="0" err="1" smtClean="0"/>
                        <a:t>dtedy</a:t>
                      </a:r>
                      <a:endParaRPr kumimoji="1" lang="ja-JP" alt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smtClean="0"/>
                        <a:t>20110101</a:t>
                      </a:r>
                      <a:endParaRPr kumimoji="1" lang="ja-JP" altLang="en-US"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436442"/>
                  </a:ext>
                </a:extLst>
              </a:tr>
              <a:tr h="370840">
                <a:tc>
                  <a:txBody>
                    <a:bodyPr/>
                    <a:lstStyle/>
                    <a:p>
                      <a:r>
                        <a:rPr kumimoji="1" lang="en-US" altLang="ja-JP" b="1" dirty="0" smtClean="0"/>
                        <a:t>hum</a:t>
                      </a:r>
                      <a:endParaRPr kumimoji="1" lang="ja-JP" alt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smtClean="0"/>
                        <a:t>0.805833</a:t>
                      </a:r>
                      <a:endParaRPr kumimoji="1" lang="ja-JP" altLang="en-US"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5480209"/>
                  </a:ext>
                </a:extLst>
              </a:tr>
              <a:tr h="370840">
                <a:tc>
                  <a:txBody>
                    <a:bodyPr/>
                    <a:lstStyle/>
                    <a:p>
                      <a:r>
                        <a:rPr kumimoji="1" lang="en-US" altLang="ja-JP" b="1" dirty="0" smtClean="0"/>
                        <a:t>temp</a:t>
                      </a:r>
                      <a:endParaRPr kumimoji="1" lang="ja-JP" alt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smtClean="0"/>
                        <a:t>0.344167</a:t>
                      </a:r>
                      <a:endParaRPr kumimoji="1" lang="ja-JP" altLang="en-US"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056900"/>
                  </a:ext>
                </a:extLst>
              </a:tr>
              <a:tr h="370840">
                <a:tc>
                  <a:txBody>
                    <a:bodyPr/>
                    <a:lstStyle/>
                    <a:p>
                      <a:r>
                        <a:rPr kumimoji="1" lang="en-US" altLang="ja-JP" b="1" dirty="0" err="1" smtClean="0"/>
                        <a:t>windspeed</a:t>
                      </a:r>
                      <a:endParaRPr kumimoji="1" lang="ja-JP" alt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kumimoji="1" lang="en-US" altLang="ja-JP" b="1" dirty="0" smtClean="0"/>
                        <a:t>0.160446</a:t>
                      </a:r>
                      <a:endParaRPr kumimoji="1" lang="ja-JP" altLang="en-US"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934494358"/>
                  </a:ext>
                </a:extLst>
              </a:tr>
            </a:tbl>
          </a:graphicData>
        </a:graphic>
      </p:graphicFrame>
      <p:sp>
        <p:nvSpPr>
          <p:cNvPr id="4" name="円形吹き出し 3"/>
          <p:cNvSpPr/>
          <p:nvPr/>
        </p:nvSpPr>
        <p:spPr>
          <a:xfrm>
            <a:off x="5822059" y="4038298"/>
            <a:ext cx="5200153" cy="2377440"/>
          </a:xfrm>
          <a:prstGeom prst="wedgeEllipseCallout">
            <a:avLst>
              <a:gd name="adj1" fmla="val -82606"/>
              <a:gd name="adj2" fmla="val 7985"/>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ホームベース 4"/>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１０．１．３</a:t>
            </a:r>
            <a:endParaRPr kumimoji="1" lang="ja-JP" altLang="en-US" b="1" dirty="0"/>
          </a:p>
        </p:txBody>
      </p:sp>
      <p:sp>
        <p:nvSpPr>
          <p:cNvPr id="6" name="山形 5"/>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JSON</a:t>
            </a:r>
            <a:r>
              <a:rPr kumimoji="1" lang="ja-JP" altLang="en-US" b="1" dirty="0" smtClean="0">
                <a:solidFill>
                  <a:schemeClr val="bg1"/>
                </a:solidFill>
              </a:rPr>
              <a:t>ファイルの読み込み</a:t>
            </a:r>
            <a:endParaRPr kumimoji="1" lang="ja-JP" altLang="en-US" b="1" dirty="0">
              <a:solidFill>
                <a:schemeClr val="bg1"/>
              </a:solidFill>
            </a:endParaRPr>
          </a:p>
        </p:txBody>
      </p:sp>
      <p:sp>
        <p:nvSpPr>
          <p:cNvPr id="7" name="山形 6"/>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P352</a:t>
            </a:r>
            <a:r>
              <a:rPr kumimoji="1" lang="ja-JP" altLang="en-US" b="1" dirty="0" smtClean="0">
                <a:solidFill>
                  <a:schemeClr val="bg1"/>
                </a:solidFill>
              </a:rPr>
              <a:t>～</a:t>
            </a:r>
            <a:r>
              <a:rPr kumimoji="1" lang="en-US" altLang="ja-JP" b="1" dirty="0" smtClean="0">
                <a:solidFill>
                  <a:schemeClr val="bg1"/>
                </a:solidFill>
              </a:rPr>
              <a:t>P357</a:t>
            </a: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P352</a:t>
            </a:r>
            <a:endParaRPr kumimoji="1" lang="ja-JP" altLang="en-US" b="1" dirty="0"/>
          </a:p>
        </p:txBody>
      </p:sp>
      <p:sp>
        <p:nvSpPr>
          <p:cNvPr id="9" name="テキスト ボックス 8"/>
          <p:cNvSpPr txBox="1"/>
          <p:nvPr/>
        </p:nvSpPr>
        <p:spPr>
          <a:xfrm>
            <a:off x="397162" y="861123"/>
            <a:ext cx="3236583" cy="369332"/>
          </a:xfrm>
          <a:prstGeom prst="rect">
            <a:avLst/>
          </a:prstGeom>
          <a:solidFill>
            <a:schemeClr val="accent4">
              <a:lumMod val="60000"/>
              <a:lumOff val="40000"/>
            </a:schemeClr>
          </a:solidFill>
        </p:spPr>
        <p:txBody>
          <a:bodyPr wrap="square" rtlCol="0">
            <a:spAutoFit/>
          </a:bodyPr>
          <a:lstStyle/>
          <a:p>
            <a:r>
              <a:rPr lang="en-US" altLang="ja-JP" b="1" dirty="0" smtClean="0"/>
              <a:t>JSON</a:t>
            </a:r>
            <a:r>
              <a:rPr lang="ja-JP" altLang="en-US" b="1" dirty="0" smtClean="0"/>
              <a:t>ファイル </a:t>
            </a:r>
            <a:r>
              <a:rPr lang="en-US" altLang="ja-JP" b="1" dirty="0" err="1" smtClean="0"/>
              <a:t>temp.json</a:t>
            </a:r>
            <a:endParaRPr kumimoji="1" lang="ja-JP" altLang="en-US" b="1" dirty="0"/>
          </a:p>
        </p:txBody>
      </p:sp>
      <p:pic>
        <p:nvPicPr>
          <p:cNvPr id="12" name="図 11"/>
          <p:cNvPicPr>
            <a:picLocks noChangeAspect="1"/>
          </p:cNvPicPr>
          <p:nvPr/>
        </p:nvPicPr>
        <p:blipFill>
          <a:blip r:embed="rId2"/>
          <a:stretch>
            <a:fillRect/>
          </a:stretch>
        </p:blipFill>
        <p:spPr>
          <a:xfrm>
            <a:off x="359348" y="1347502"/>
            <a:ext cx="11160459" cy="1153820"/>
          </a:xfrm>
          <a:prstGeom prst="rect">
            <a:avLst/>
          </a:prstGeom>
        </p:spPr>
      </p:pic>
      <p:sp>
        <p:nvSpPr>
          <p:cNvPr id="13" name="ホームベース 12"/>
          <p:cNvSpPr/>
          <p:nvPr/>
        </p:nvSpPr>
        <p:spPr>
          <a:xfrm>
            <a:off x="458512" y="2710102"/>
            <a:ext cx="2170388" cy="669912"/>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t>JSON</a:t>
            </a:r>
            <a:r>
              <a:rPr lang="ja-JP" altLang="en-US" b="1" dirty="0" smtClean="0"/>
              <a:t>ファイル</a:t>
            </a:r>
            <a:endParaRPr lang="en-US" altLang="ja-JP" b="1" dirty="0" smtClean="0"/>
          </a:p>
          <a:p>
            <a:pPr algn="ctr"/>
            <a:r>
              <a:rPr lang="ja-JP" altLang="en-US" b="1" dirty="0" smtClean="0"/>
              <a:t>の構造</a:t>
            </a:r>
            <a:endParaRPr kumimoji="1" lang="ja-JP" altLang="en-US" b="1" dirty="0"/>
          </a:p>
        </p:txBody>
      </p:sp>
      <p:sp>
        <p:nvSpPr>
          <p:cNvPr id="14" name="ホームベース 13"/>
          <p:cNvSpPr/>
          <p:nvPr/>
        </p:nvSpPr>
        <p:spPr>
          <a:xfrm>
            <a:off x="2725462" y="2710102"/>
            <a:ext cx="3471232" cy="669912"/>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Python </a:t>
            </a:r>
            <a:r>
              <a:rPr kumimoji="1" lang="ja-JP" altLang="en-US" b="1" dirty="0" smtClean="0"/>
              <a:t>の </a:t>
            </a:r>
            <a:r>
              <a:rPr lang="ja-JP" altLang="en-US" b="1" dirty="0" smtClean="0"/>
              <a:t>ディクショナリ型と似ている</a:t>
            </a:r>
            <a:endParaRPr kumimoji="1" lang="ja-JP" altLang="en-US" b="1" dirty="0"/>
          </a:p>
        </p:txBody>
      </p:sp>
      <p:sp>
        <p:nvSpPr>
          <p:cNvPr id="15" name="ホームベース 14"/>
          <p:cNvSpPr/>
          <p:nvPr/>
        </p:nvSpPr>
        <p:spPr>
          <a:xfrm>
            <a:off x="6293256" y="2710102"/>
            <a:ext cx="3471232" cy="669912"/>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キーとバリューの構造で</a:t>
            </a:r>
            <a:endParaRPr kumimoji="1" lang="en-US" altLang="ja-JP" b="1" dirty="0" smtClean="0"/>
          </a:p>
          <a:p>
            <a:pPr algn="ctr"/>
            <a:r>
              <a:rPr lang="ja-JP" altLang="en-US" b="1" dirty="0"/>
              <a:t>データ</a:t>
            </a:r>
            <a:r>
              <a:rPr lang="ja-JP" altLang="en-US" b="1" dirty="0" smtClean="0"/>
              <a:t>を管理</a:t>
            </a:r>
            <a:endParaRPr kumimoji="1" lang="ja-JP" altLang="en-US" b="1" dirty="0"/>
          </a:p>
        </p:txBody>
      </p:sp>
      <p:sp>
        <p:nvSpPr>
          <p:cNvPr id="16" name="下矢印 15"/>
          <p:cNvSpPr/>
          <p:nvPr/>
        </p:nvSpPr>
        <p:spPr>
          <a:xfrm rot="3482311">
            <a:off x="5176639" y="3118928"/>
            <a:ext cx="918241" cy="2091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吹き出し 16"/>
          <p:cNvSpPr/>
          <p:nvPr/>
        </p:nvSpPr>
        <p:spPr>
          <a:xfrm>
            <a:off x="1238574" y="3545735"/>
            <a:ext cx="3539642" cy="895636"/>
          </a:xfrm>
          <a:prstGeom prst="wedgeRectCallout">
            <a:avLst>
              <a:gd name="adj1" fmla="val 27138"/>
              <a:gd name="adj2" fmla="val 153563"/>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1"/>
                </a:solidFill>
              </a:rPr>
              <a:t>キー </a:t>
            </a:r>
            <a:r>
              <a:rPr lang="en-US" altLang="ja-JP" b="1" dirty="0" smtClean="0">
                <a:solidFill>
                  <a:schemeClr val="tx1"/>
                </a:solidFill>
              </a:rPr>
              <a:t>”0”</a:t>
            </a:r>
            <a:r>
              <a:rPr lang="ja-JP" altLang="en-US" b="1" dirty="0" smtClean="0">
                <a:solidFill>
                  <a:schemeClr val="tx1"/>
                </a:solidFill>
              </a:rPr>
              <a:t>に対応するバリューの値が、さらにディクショナリになっている</a:t>
            </a:r>
            <a:endParaRPr lang="en-US" altLang="ja-JP" b="1" dirty="0" smtClean="0">
              <a:solidFill>
                <a:schemeClr val="tx1"/>
              </a:solidFill>
            </a:endParaRPr>
          </a:p>
        </p:txBody>
      </p:sp>
    </p:spTree>
    <p:extLst>
      <p:ext uri="{BB962C8B-B14F-4D97-AF65-F5344CB8AC3E}">
        <p14:creationId xmlns:p14="http://schemas.microsoft.com/office/powerpoint/2010/main" val="6924544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3" ma:contentTypeDescription="新しいドキュメントを作成します。" ma:contentTypeScope="" ma:versionID="0f568c54e0fdcae31e3f97a3d7bd0796">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c65a4cfe1ad45493c2217192c30ef6c7"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47e5470-fed1-4368-859b-c6151cd5318b}" ma:internalName="TaxCatchAll" ma:showField="CatchAllData" ma:web="2ed984bd-7eaf-47af-b4ad-07a71b97a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ed984bd-7eaf-47af-b4ad-07a71b97aa2f" xsi:nil="true"/>
    <lcf76f155ced4ddcb4097134ff3c332f xmlns="af5512dc-8d60-427c-b6a9-7319ea80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299DDEE-B51A-44DD-B67F-C17A0B361729}"/>
</file>

<file path=customXml/itemProps2.xml><?xml version="1.0" encoding="utf-8"?>
<ds:datastoreItem xmlns:ds="http://schemas.openxmlformats.org/officeDocument/2006/customXml" ds:itemID="{0CB128B7-E4E4-4708-948D-DDD1EEFB97E9}"/>
</file>

<file path=customXml/itemProps3.xml><?xml version="1.0" encoding="utf-8"?>
<ds:datastoreItem xmlns:ds="http://schemas.openxmlformats.org/officeDocument/2006/customXml" ds:itemID="{EF9B522C-C7FC-48B1-B4BE-16AFB86B9DC5}"/>
</file>

<file path=docProps/app.xml><?xml version="1.0" encoding="utf-8"?>
<Properties xmlns="http://schemas.openxmlformats.org/officeDocument/2006/extended-properties" xmlns:vt="http://schemas.openxmlformats.org/officeDocument/2006/docPropsVTypes">
  <TotalTime>1820</TotalTime>
  <Words>3071</Words>
  <Application>Microsoft Office PowerPoint</Application>
  <PresentationFormat>ワイド画面</PresentationFormat>
  <Paragraphs>665</Paragraphs>
  <Slides>40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游ゴシック</vt:lpstr>
      <vt:lpstr>游ゴシック Light</vt:lpstr>
      <vt:lpstr>Arial</vt:lpstr>
      <vt:lpstr>Consolas</vt:lpstr>
      <vt:lpstr>Courier New</vt:lpstr>
      <vt:lpstr>Office テーマ</vt:lpstr>
      <vt:lpstr>機械学習 より実践的な前処理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武田 陽一郎</dc:creator>
  <cp:lastModifiedBy>武田 陽一郎</cp:lastModifiedBy>
  <cp:revision>89</cp:revision>
  <dcterms:created xsi:type="dcterms:W3CDTF">2022-01-12T00:57:07Z</dcterms:created>
  <dcterms:modified xsi:type="dcterms:W3CDTF">2022-02-09T01:48:35Z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