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47847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645994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248654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123683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28805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5907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28655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377210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307107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1309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17A89E-A676-41FD-914C-7E592F37220F}" type="datetimeFigureOut">
              <a:rPr kumimoji="1" lang="ja-JP" altLang="en-US" smtClean="0"/>
              <a:t>2022/2/9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278852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7A89E-A676-41FD-914C-7E592F37220F}" type="datetimeFigureOut">
              <a:rPr kumimoji="1" lang="ja-JP" altLang="en-US" smtClean="0"/>
              <a:t>2022/2/9</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4D713-B369-48CE-8156-8B8A8AB9B508}" type="slidenum">
              <a:rPr kumimoji="1" lang="ja-JP" altLang="en-US" smtClean="0"/>
              <a:t>‹#›</a:t>
            </a:fld>
            <a:endParaRPr kumimoji="1" lang="ja-JP" altLang="en-US" dirty="0"/>
          </a:p>
        </p:txBody>
      </p:sp>
    </p:spTree>
    <p:extLst>
      <p:ext uri="{BB962C8B-B14F-4D97-AF65-F5344CB8AC3E}">
        <p14:creationId xmlns:p14="http://schemas.microsoft.com/office/powerpoint/2010/main" val="37311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ctrTitle"/>
          </p:nvPr>
        </p:nvSpPr>
        <p:spPr>
          <a:xfrm>
            <a:off x="1524000" y="1122363"/>
            <a:ext cx="9144000" cy="2387600"/>
          </a:xfrm>
        </p:spPr>
        <p:txBody>
          <a:bodyPr>
            <a:normAutofit/>
          </a:bodyPr>
          <a:lstStyle/>
          <a:p>
            <a:r>
              <a:rPr kumimoji="1" lang="ja-JP" altLang="en-US" sz="4400" dirty="0" smtClean="0"/>
              <a:t>機械学習</a:t>
            </a:r>
            <a:r>
              <a:rPr kumimoji="1" lang="en-US" altLang="ja-JP" sz="4400" dirty="0" smtClean="0"/>
              <a:t/>
            </a:r>
            <a:br>
              <a:rPr kumimoji="1" lang="en-US" altLang="ja-JP" sz="4400" dirty="0" smtClean="0"/>
            </a:br>
            <a:r>
              <a:rPr lang="ja-JP" altLang="en-US" sz="4400" dirty="0" smtClean="0"/>
              <a:t>さまざまな教師あり学習：回帰</a:t>
            </a:r>
            <a:endParaRPr kumimoji="1" lang="ja-JP" altLang="en-US" sz="4400" dirty="0"/>
          </a:p>
        </p:txBody>
      </p:sp>
      <p:sp>
        <p:nvSpPr>
          <p:cNvPr id="5" name="サブタイトル 2"/>
          <p:cNvSpPr>
            <a:spLocks noGrp="1"/>
          </p:cNvSpPr>
          <p:nvPr>
            <p:ph type="subTitle" idx="1"/>
          </p:nvPr>
        </p:nvSpPr>
        <p:spPr>
          <a:xfrm>
            <a:off x="1524000" y="3602038"/>
            <a:ext cx="9144000" cy="1655762"/>
          </a:xfrm>
        </p:spPr>
        <p:txBody>
          <a:bodyPr/>
          <a:lstStyle/>
          <a:p>
            <a:r>
              <a:rPr kumimoji="1" lang="en-US" altLang="ja-JP" dirty="0" smtClean="0"/>
              <a:t>Python</a:t>
            </a:r>
            <a:r>
              <a:rPr kumimoji="1" lang="ja-JP" altLang="en-US" dirty="0" smtClean="0"/>
              <a:t>による機械学習入門</a:t>
            </a:r>
            <a:endParaRPr kumimoji="1" lang="en-US" altLang="ja-JP" dirty="0" smtClean="0"/>
          </a:p>
          <a:p>
            <a:r>
              <a:rPr kumimoji="1" lang="ja-JP" altLang="en-US" dirty="0" smtClean="0"/>
              <a:t>第１１章</a:t>
            </a:r>
            <a:endParaRPr kumimoji="1" lang="ja-JP" altLang="en-US" dirty="0"/>
          </a:p>
        </p:txBody>
      </p:sp>
    </p:spTree>
    <p:extLst>
      <p:ext uri="{BB962C8B-B14F-4D97-AF65-F5344CB8AC3E}">
        <p14:creationId xmlns:p14="http://schemas.microsoft.com/office/powerpoint/2010/main" val="203459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10662"/>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１１．１．４</a:t>
            </a:r>
            <a:endParaRPr lang="en-US" altLang="ja-JP" b="1" dirty="0" smtClean="0"/>
          </a:p>
        </p:txBody>
      </p:sp>
      <p:sp>
        <p:nvSpPr>
          <p:cNvPr id="3" name="山形 2"/>
          <p:cNvSpPr/>
          <p:nvPr/>
        </p:nvSpPr>
        <p:spPr>
          <a:xfrm>
            <a:off x="2015655" y="310662"/>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リッジ回帰の利用</a:t>
            </a:r>
            <a:endParaRPr kumimoji="1" lang="ja-JP" altLang="en-US" b="1" dirty="0">
              <a:solidFill>
                <a:schemeClr val="bg1"/>
              </a:solidFill>
            </a:endParaRPr>
          </a:p>
        </p:txBody>
      </p:sp>
      <p:sp>
        <p:nvSpPr>
          <p:cNvPr id="4" name="山形 3"/>
          <p:cNvSpPr/>
          <p:nvPr/>
        </p:nvSpPr>
        <p:spPr>
          <a:xfrm>
            <a:off x="6790414" y="310662"/>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P399</a:t>
            </a:r>
            <a:r>
              <a:rPr kumimoji="1" lang="ja-JP" altLang="en-US" b="1" dirty="0" smtClean="0">
                <a:solidFill>
                  <a:schemeClr val="bg1"/>
                </a:solidFill>
              </a:rPr>
              <a:t>～</a:t>
            </a:r>
            <a:r>
              <a:rPr kumimoji="1" lang="en-US" altLang="ja-JP" b="1" dirty="0" smtClean="0">
                <a:solidFill>
                  <a:schemeClr val="bg1"/>
                </a:solidFill>
              </a:rPr>
              <a:t>P406</a:t>
            </a:r>
          </a:p>
        </p:txBody>
      </p:sp>
      <p:sp>
        <p:nvSpPr>
          <p:cNvPr id="5" name="ホームベース 4"/>
          <p:cNvSpPr/>
          <p:nvPr/>
        </p:nvSpPr>
        <p:spPr>
          <a:xfrm>
            <a:off x="541612" y="876529"/>
            <a:ext cx="1757639"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リッジ回帰</a:t>
            </a:r>
            <a:endParaRPr lang="en-US" altLang="ja-JP" b="1" dirty="0" smtClean="0"/>
          </a:p>
        </p:txBody>
      </p:sp>
      <p:sp>
        <p:nvSpPr>
          <p:cNvPr id="6" name="山形 5"/>
          <p:cNvSpPr/>
          <p:nvPr/>
        </p:nvSpPr>
        <p:spPr>
          <a:xfrm>
            <a:off x="2154802" y="876529"/>
            <a:ext cx="5645428"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係数</a:t>
            </a:r>
            <a:r>
              <a:rPr lang="ja-JP" altLang="en-US" b="1" dirty="0" smtClean="0">
                <a:solidFill>
                  <a:schemeClr val="bg1"/>
                </a:solidFill>
              </a:rPr>
              <a:t>が大きくならないという制限を加えた重回帰</a:t>
            </a:r>
            <a:endParaRPr kumimoji="1" lang="ja-JP" altLang="en-US" b="1" dirty="0">
              <a:solidFill>
                <a:schemeClr val="bg1"/>
              </a:solidFill>
            </a:endParaRPr>
          </a:p>
        </p:txBody>
      </p:sp>
      <p:sp>
        <p:nvSpPr>
          <p:cNvPr id="7" name="正方形/長方形 6"/>
          <p:cNvSpPr/>
          <p:nvPr/>
        </p:nvSpPr>
        <p:spPr>
          <a:xfrm>
            <a:off x="541612" y="1811728"/>
            <a:ext cx="7821433" cy="1754326"/>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絶対使うであろうモジュールのインポート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pandas</a:t>
            </a:r>
            <a:r>
              <a:rPr lang="en-US" altLang="ja-JP" b="1">
                <a:solidFill>
                  <a:srgbClr val="000000"/>
                </a:solidFill>
                <a:latin typeface="Consolas" panose="020B0609020204030204" pitchFamily="49" charset="0"/>
              </a:rPr>
              <a:t> </a:t>
            </a:r>
            <a:r>
              <a:rPr lang="en-US" altLang="ja-JP" b="1">
                <a:solidFill>
                  <a:srgbClr val="AF00DB"/>
                </a:solidFill>
                <a:latin typeface="Consolas" panose="020B0609020204030204" pitchFamily="49" charset="0"/>
              </a:rPr>
              <a:t>as</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pd</a:t>
            </a:r>
            <a:endParaRPr lang="en-US" altLang="ja-JP"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sklearn.model_selection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train_test_split</a:t>
            </a:r>
          </a:p>
          <a:p>
            <a:r>
              <a:rPr lang="en-US" altLang="ja-JP" b="1">
                <a:solidFill>
                  <a:srgbClr val="008000"/>
                </a:solidFill>
                <a:latin typeface="Consolas" panose="020B0609020204030204" pitchFamily="49" charset="0"/>
              </a:rPr>
              <a:t># Colab </a:t>
            </a:r>
            <a:r>
              <a:rPr lang="ja-JP" altLang="en-US" b="1">
                <a:solidFill>
                  <a:srgbClr val="008000"/>
                </a:solidFill>
                <a:latin typeface="Consolas" panose="020B0609020204030204" pitchFamily="49" charset="0"/>
              </a:rPr>
              <a:t>画像を同一タブに表示</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%matplotlib inline</a:t>
            </a: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sklearn.preprocessing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StandardScalr</a:t>
            </a:r>
            <a:endParaRPr lang="en-US" altLang="ja-JP" b="1">
              <a:solidFill>
                <a:srgbClr val="000000"/>
              </a:solidFill>
              <a:effectLst/>
              <a:latin typeface="Consolas" panose="020B0609020204030204" pitchFamily="49" charset="0"/>
            </a:endParaRPr>
          </a:p>
        </p:txBody>
      </p:sp>
      <p:sp>
        <p:nvSpPr>
          <p:cNvPr id="8" name="正方形/長方形 7"/>
          <p:cNvSpPr/>
          <p:nvPr/>
        </p:nvSpPr>
        <p:spPr>
          <a:xfrm>
            <a:off x="541612" y="1442396"/>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11-1 </a:t>
            </a:r>
            <a:r>
              <a:rPr lang="ja-JP" altLang="en-US" b="1" dirty="0" smtClean="0">
                <a:solidFill>
                  <a:srgbClr val="000000"/>
                </a:solidFill>
                <a:latin typeface="Courier New" panose="02070309020205020404" pitchFamily="49" charset="0"/>
              </a:rPr>
              <a:t>共通する準備作業</a:t>
            </a:r>
            <a:endParaRPr lang="en-US" altLang="ja-JP" b="1" dirty="0">
              <a:solidFill>
                <a:srgbClr val="000000"/>
              </a:solidFill>
              <a:latin typeface="Courier New" panose="02070309020205020404" pitchFamily="49" charset="0"/>
            </a:endParaRPr>
          </a:p>
        </p:txBody>
      </p:sp>
      <p:sp>
        <p:nvSpPr>
          <p:cNvPr id="9" name="楕円 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P399</a:t>
            </a:r>
            <a:endParaRPr kumimoji="1" lang="ja-JP" altLang="en-US" b="1" dirty="0"/>
          </a:p>
        </p:txBody>
      </p:sp>
    </p:spTree>
    <p:extLst>
      <p:ext uri="{BB962C8B-B14F-4D97-AF65-F5344CB8AC3E}">
        <p14:creationId xmlns:p14="http://schemas.microsoft.com/office/powerpoint/2010/main" val="56620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P400</a:t>
            </a:r>
            <a:endParaRPr kumimoji="1" lang="ja-JP" altLang="en-US" b="1" dirty="0"/>
          </a:p>
        </p:txBody>
      </p:sp>
      <p:sp>
        <p:nvSpPr>
          <p:cNvPr id="3" name="正方形/長方形 2"/>
          <p:cNvSpPr/>
          <p:nvPr/>
        </p:nvSpPr>
        <p:spPr>
          <a:xfrm>
            <a:off x="541612" y="793961"/>
            <a:ext cx="7821433" cy="4524315"/>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csv</a:t>
            </a:r>
            <a:r>
              <a:rPr lang="ja-JP" altLang="en-US" b="1">
                <a:solidFill>
                  <a:srgbClr val="008000"/>
                </a:solidFill>
                <a:latin typeface="Consolas" panose="020B0609020204030204" pitchFamily="49" charset="0"/>
              </a:rPr>
              <a:t>の読み込み</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'Boston.csv'</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欠損値補完</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fillna</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mean</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外れ値の行を削除</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drop</a:t>
            </a:r>
            <a:r>
              <a:rPr lang="en-US" altLang="ja-JP" b="1">
                <a:solidFill>
                  <a:srgbClr val="000000"/>
                </a:solidFill>
                <a:latin typeface="Consolas" panose="020B0609020204030204" pitchFamily="49" charset="0"/>
              </a:rPr>
              <a:t>([</a:t>
            </a:r>
            <a:r>
              <a:rPr lang="en-US" altLang="ja-JP" b="1">
                <a:solidFill>
                  <a:srgbClr val="098658"/>
                </a:solidFill>
                <a:latin typeface="Consolas" panose="020B0609020204030204" pitchFamily="49" charset="0"/>
              </a:rPr>
              <a:t>76</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axis</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正解データ抜き出し</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'PRICE'</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特徴量抜き出し</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'RM'</a:t>
            </a:r>
            <a:r>
              <a:rPr lang="en-US" altLang="ja-JP" b="1">
                <a:solidFill>
                  <a:srgbClr val="000000"/>
                </a:solidFill>
                <a:latin typeface="Consolas" panose="020B0609020204030204" pitchFamily="49" charset="0"/>
              </a:rPr>
              <a:t>, </a:t>
            </a:r>
            <a:r>
              <a:rPr lang="en-US" altLang="ja-JP" b="1">
                <a:solidFill>
                  <a:srgbClr val="A31515"/>
                </a:solidFill>
                <a:latin typeface="Consolas" panose="020B0609020204030204" pitchFamily="49" charset="0"/>
              </a:rPr>
              <a:t>'PTRATIO'</a:t>
            </a:r>
            <a:r>
              <a:rPr lang="en-US" altLang="ja-JP" b="1">
                <a:solidFill>
                  <a:srgbClr val="000000"/>
                </a:solidFill>
                <a:latin typeface="Consolas" panose="020B0609020204030204" pitchFamily="49" charset="0"/>
              </a:rPr>
              <a:t>, </a:t>
            </a:r>
            <a:r>
              <a:rPr lang="en-US" altLang="ja-JP" b="1">
                <a:solidFill>
                  <a:srgbClr val="A31515"/>
                </a:solidFill>
                <a:latin typeface="Consolas" panose="020B0609020204030204" pitchFamily="49" charset="0"/>
              </a:rPr>
              <a:t>'LSTAT'</a:t>
            </a:r>
            <a:r>
              <a:rPr lang="en-US" altLang="ja-JP" b="1">
                <a:solidFill>
                  <a:srgbClr val="000000"/>
                </a:solidFill>
                <a:latin typeface="Consolas" panose="020B0609020204030204" pitchFamily="49" charset="0"/>
              </a:rPr>
              <a:t>]] </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標準化</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sc</a:t>
            </a:r>
            <a:r>
              <a:rPr lang="en-US" altLang="ja-JP" b="1">
                <a:solidFill>
                  <a:srgbClr val="000000"/>
                </a:solidFill>
                <a:latin typeface="Consolas" panose="020B0609020204030204" pitchFamily="49" charset="0"/>
              </a:rPr>
              <a:t> = StandardScaler()</a:t>
            </a:r>
          </a:p>
          <a:p>
            <a:r>
              <a:rPr lang="en-US" altLang="ja-JP" b="1">
                <a:solidFill>
                  <a:srgbClr val="001080"/>
                </a:solidFill>
                <a:latin typeface="Consolas" panose="020B0609020204030204" pitchFamily="49" charset="0"/>
              </a:rPr>
              <a:t>sc_x</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sc</a:t>
            </a:r>
            <a:r>
              <a:rPr lang="en-US" altLang="ja-JP" b="1">
                <a:solidFill>
                  <a:srgbClr val="000000"/>
                </a:solidFill>
                <a:latin typeface="Consolas" panose="020B0609020204030204" pitchFamily="49" charset="0"/>
              </a:rPr>
              <a:t>.fit_transform(</a:t>
            </a:r>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a:t>
            </a:r>
          </a:p>
          <a:p>
            <a:r>
              <a:rPr lang="en-US" altLang="ja-JP" b="1">
                <a:solidFill>
                  <a:srgbClr val="001080"/>
                </a:solidFill>
                <a:latin typeface="Consolas" panose="020B0609020204030204" pitchFamily="49" charset="0"/>
              </a:rPr>
              <a:t>sc2</a:t>
            </a:r>
            <a:r>
              <a:rPr lang="en-US" altLang="ja-JP" b="1">
                <a:solidFill>
                  <a:srgbClr val="000000"/>
                </a:solidFill>
                <a:latin typeface="Consolas" panose="020B0609020204030204" pitchFamily="49" charset="0"/>
              </a:rPr>
              <a:t> = StandardScaler()</a:t>
            </a:r>
          </a:p>
          <a:p>
            <a:r>
              <a:rPr lang="en-US" altLang="ja-JP" b="1">
                <a:solidFill>
                  <a:srgbClr val="001080"/>
                </a:solidFill>
                <a:latin typeface="Consolas" panose="020B0609020204030204" pitchFamily="49" charset="0"/>
              </a:rPr>
              <a:t>sc_t</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sc2</a:t>
            </a:r>
            <a:r>
              <a:rPr lang="en-US" altLang="ja-JP" b="1">
                <a:solidFill>
                  <a:srgbClr val="000000"/>
                </a:solidFill>
                <a:latin typeface="Consolas" panose="020B0609020204030204" pitchFamily="49" charset="0"/>
              </a:rPr>
              <a:t>.fit_transform(</a:t>
            </a:r>
            <a:r>
              <a:rPr lang="en-US" altLang="ja-JP" b="1">
                <a:solidFill>
                  <a:srgbClr val="001080"/>
                </a:solidFill>
                <a:latin typeface="Consolas" panose="020B0609020204030204" pitchFamily="49" charset="0"/>
              </a:rPr>
              <a:t>t</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424629"/>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11-2 Boston.csv </a:t>
            </a:r>
            <a:r>
              <a:rPr lang="ja-JP" altLang="en-US" b="1" dirty="0" smtClean="0">
                <a:solidFill>
                  <a:srgbClr val="000000"/>
                </a:solidFill>
                <a:latin typeface="Courier New" panose="02070309020205020404" pitchFamily="49" charset="0"/>
              </a:rPr>
              <a:t>を利用する</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92559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P401</a:t>
            </a:r>
            <a:endParaRPr kumimoji="1" lang="ja-JP" altLang="en-US" b="1" dirty="0"/>
          </a:p>
        </p:txBody>
      </p:sp>
      <p:sp>
        <p:nvSpPr>
          <p:cNvPr id="3" name="正方形/長方形 2"/>
          <p:cNvSpPr/>
          <p:nvPr/>
        </p:nvSpPr>
        <p:spPr>
          <a:xfrm>
            <a:off x="541612" y="1127916"/>
            <a:ext cx="7821433" cy="1754326"/>
          </a:xfrm>
          <a:prstGeom prst="rect">
            <a:avLst/>
          </a:prstGeom>
          <a:solidFill>
            <a:schemeClr val="accent4">
              <a:lumMod val="20000"/>
              <a:lumOff val="80000"/>
            </a:schemeClr>
          </a:solidFill>
        </p:spPr>
        <p:txBody>
          <a:bodyPr wrap="square">
            <a:spAutoFit/>
          </a:bodyPr>
          <a:lstStyle/>
          <a:p>
            <a:r>
              <a:rPr lang="en-US" altLang="ja-JP" b="1" dirty="0">
                <a:solidFill>
                  <a:srgbClr val="AF00DB"/>
                </a:solidFill>
                <a:latin typeface="Consolas" panose="020B0609020204030204" pitchFamily="49" charset="0"/>
              </a:rPr>
              <a:t>from</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sklearn.preprocessing</a:t>
            </a:r>
            <a:r>
              <a:rPr lang="en-US" altLang="ja-JP" b="1" dirty="0">
                <a:solidFill>
                  <a:srgbClr val="000000"/>
                </a:solidFill>
                <a:latin typeface="Consolas" panose="020B0609020204030204" pitchFamily="49" charset="0"/>
              </a:rPr>
              <a:t> </a:t>
            </a:r>
            <a:r>
              <a:rPr lang="en-US" altLang="ja-JP" b="1" dirty="0">
                <a:solidFill>
                  <a:srgbClr val="AF00DB"/>
                </a:solidFill>
                <a:latin typeface="Consolas" panose="020B0609020204030204" pitchFamily="49" charset="0"/>
              </a:rPr>
              <a:t>import</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PolynomialFeatures</a:t>
            </a:r>
            <a:endParaRPr lang="en-US" altLang="ja-JP"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2</a:t>
            </a:r>
            <a:r>
              <a:rPr lang="ja-JP" altLang="en-US" b="1" dirty="0">
                <a:solidFill>
                  <a:srgbClr val="008000"/>
                </a:solidFill>
                <a:latin typeface="Consolas" panose="020B0609020204030204" pitchFamily="49" charset="0"/>
              </a:rPr>
              <a:t>乗列と交互作用項を追加</a:t>
            </a:r>
            <a:endParaRPr lang="ja-JP" altLang="en-US" b="1" dirty="0">
              <a:solidFill>
                <a:srgbClr val="000000"/>
              </a:solidFill>
              <a:latin typeface="Consolas" panose="020B0609020204030204" pitchFamily="49" charset="0"/>
            </a:endParaRPr>
          </a:p>
          <a:p>
            <a:r>
              <a:rPr lang="en-US" altLang="ja-JP" b="1" dirty="0">
                <a:solidFill>
                  <a:srgbClr val="001080"/>
                </a:solidFill>
                <a:latin typeface="Consolas" panose="020B0609020204030204" pitchFamily="49" charset="0"/>
              </a:rPr>
              <a:t>pf</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PolynomialFeatures</a:t>
            </a:r>
            <a:r>
              <a:rPr lang="en-US" altLang="ja-JP" b="1" dirty="0">
                <a:solidFill>
                  <a:srgbClr val="000000"/>
                </a:solidFill>
                <a:latin typeface="Consolas" panose="020B0609020204030204" pitchFamily="49" charset="0"/>
              </a:rPr>
              <a:t>(</a:t>
            </a:r>
            <a:r>
              <a:rPr lang="en-US" altLang="ja-JP" b="1" dirty="0">
                <a:solidFill>
                  <a:srgbClr val="001080"/>
                </a:solidFill>
                <a:latin typeface="Consolas" panose="020B0609020204030204" pitchFamily="49" charset="0"/>
              </a:rPr>
              <a:t>degree</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2</a:t>
            </a:r>
            <a:r>
              <a:rPr lang="en-US" altLang="ja-JP" b="1" dirty="0">
                <a:solidFill>
                  <a:srgbClr val="000000"/>
                </a:solidFill>
                <a:latin typeface="Consolas" panose="020B0609020204030204" pitchFamily="49" charset="0"/>
              </a:rPr>
              <a:t>, </a:t>
            </a:r>
            <a:r>
              <a:rPr lang="en-US" altLang="ja-JP" b="1" dirty="0" err="1">
                <a:solidFill>
                  <a:srgbClr val="001080"/>
                </a:solidFill>
                <a:latin typeface="Consolas" panose="020B0609020204030204" pitchFamily="49" charset="0"/>
              </a:rPr>
              <a:t>include_bias</a:t>
            </a:r>
            <a:r>
              <a:rPr lang="en-US" altLang="ja-JP" b="1" dirty="0">
                <a:solidFill>
                  <a:srgbClr val="000000"/>
                </a:solidFill>
                <a:latin typeface="Consolas" panose="020B0609020204030204" pitchFamily="49" charset="0"/>
              </a:rPr>
              <a:t> = </a:t>
            </a:r>
            <a:r>
              <a:rPr lang="en-US" altLang="ja-JP" b="1" dirty="0">
                <a:solidFill>
                  <a:srgbClr val="0000FF"/>
                </a:solidFill>
                <a:latin typeface="Consolas" panose="020B0609020204030204" pitchFamily="49" charset="0"/>
              </a:rPr>
              <a:t>False</a:t>
            </a:r>
            <a:r>
              <a:rPr lang="en-US" altLang="ja-JP" b="1" dirty="0">
                <a:solidFill>
                  <a:srgbClr val="000000"/>
                </a:solidFill>
                <a:latin typeface="Consolas" panose="020B0609020204030204" pitchFamily="49" charset="0"/>
              </a:rPr>
              <a:t>)</a:t>
            </a:r>
          </a:p>
          <a:p>
            <a:r>
              <a:rPr lang="en-US" altLang="ja-JP" b="1" dirty="0" err="1">
                <a:solidFill>
                  <a:srgbClr val="001080"/>
                </a:solidFill>
                <a:latin typeface="Consolas" panose="020B0609020204030204" pitchFamily="49" charset="0"/>
              </a:rPr>
              <a:t>pf_x</a:t>
            </a:r>
            <a:r>
              <a:rPr lang="en-US" altLang="ja-JP" b="1" dirty="0">
                <a:solidFill>
                  <a:srgbClr val="000000"/>
                </a:solidFill>
                <a:latin typeface="Consolas" panose="020B0609020204030204" pitchFamily="49" charset="0"/>
              </a:rPr>
              <a:t> = </a:t>
            </a:r>
            <a:r>
              <a:rPr lang="en-US" altLang="ja-JP" b="1" dirty="0" err="1">
                <a:solidFill>
                  <a:srgbClr val="001080"/>
                </a:solidFill>
                <a:latin typeface="Consolas" panose="020B0609020204030204" pitchFamily="49" charset="0"/>
              </a:rPr>
              <a:t>pf</a:t>
            </a:r>
            <a:r>
              <a:rPr lang="en-US" altLang="ja-JP" b="1" dirty="0" err="1">
                <a:solidFill>
                  <a:srgbClr val="000000"/>
                </a:solidFill>
                <a:latin typeface="Consolas" panose="020B0609020204030204" pitchFamily="49" charset="0"/>
              </a:rPr>
              <a:t>.fit_transform</a:t>
            </a:r>
            <a:r>
              <a:rPr lang="en-US" altLang="ja-JP" b="1" dirty="0">
                <a:solidFill>
                  <a:srgbClr val="000000"/>
                </a:solidFill>
                <a:latin typeface="Consolas" panose="020B0609020204030204" pitchFamily="49" charset="0"/>
              </a:rPr>
              <a:t>(</a:t>
            </a:r>
            <a:r>
              <a:rPr lang="en-US" altLang="ja-JP" b="1" dirty="0" err="1">
                <a:solidFill>
                  <a:srgbClr val="001080"/>
                </a:solidFill>
                <a:latin typeface="Consolas" panose="020B0609020204030204" pitchFamily="49" charset="0"/>
              </a:rPr>
              <a:t>sc_x</a:t>
            </a:r>
            <a:r>
              <a:rPr lang="en-US" altLang="ja-JP" b="1" dirty="0">
                <a:solidFill>
                  <a:srgbClr val="000000"/>
                </a:solidFill>
                <a:latin typeface="Consolas" panose="020B0609020204030204" pitchFamily="49" charset="0"/>
              </a:rPr>
              <a:t>) </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行数と列数を表示</a:t>
            </a:r>
            <a:endParaRPr lang="ja-JP" altLang="en-US" b="1" dirty="0">
              <a:solidFill>
                <a:srgbClr val="000000"/>
              </a:solidFill>
              <a:latin typeface="Consolas" panose="020B0609020204030204" pitchFamily="49" charset="0"/>
            </a:endParaRPr>
          </a:p>
          <a:p>
            <a:r>
              <a:rPr lang="en-US" altLang="ja-JP" b="1" dirty="0" err="1">
                <a:solidFill>
                  <a:srgbClr val="001080"/>
                </a:solidFill>
                <a:latin typeface="Consolas" panose="020B0609020204030204" pitchFamily="49" charset="0"/>
              </a:rPr>
              <a:t>pf_x</a:t>
            </a:r>
            <a:r>
              <a:rPr lang="en-US" altLang="ja-JP" b="1" dirty="0" err="1">
                <a:solidFill>
                  <a:srgbClr val="000000"/>
                </a:solidFill>
                <a:latin typeface="Consolas" panose="020B0609020204030204" pitchFamily="49" charset="0"/>
              </a:rPr>
              <a:t>.shape</a:t>
            </a:r>
            <a:r>
              <a:rPr lang="en-US" altLang="ja-JP" b="1" dirty="0">
                <a:solidFill>
                  <a:srgbClr val="000000"/>
                </a:solidFill>
                <a:latin typeface="Consolas" panose="020B0609020204030204" pitchFamily="49" charset="0"/>
              </a:rPr>
              <a:t> </a:t>
            </a:r>
            <a:endParaRPr lang="en-US" altLang="ja-JP" b="1" dirty="0">
              <a:solidFill>
                <a:srgbClr val="000000"/>
              </a:solidFill>
              <a:effectLst/>
              <a:latin typeface="Consolas" panose="020B0609020204030204" pitchFamily="49" charset="0"/>
            </a:endParaRPr>
          </a:p>
        </p:txBody>
      </p:sp>
      <p:sp>
        <p:nvSpPr>
          <p:cNvPr id="4" name="正方形/長方形 3"/>
          <p:cNvSpPr/>
          <p:nvPr/>
        </p:nvSpPr>
        <p:spPr>
          <a:xfrm>
            <a:off x="541612" y="75858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11-3 </a:t>
            </a:r>
            <a:r>
              <a:rPr lang="ja-JP" altLang="en-US" b="1" dirty="0" smtClean="0">
                <a:solidFill>
                  <a:srgbClr val="000000"/>
                </a:solidFill>
                <a:latin typeface="Courier New" panose="02070309020205020404" pitchFamily="49" charset="0"/>
              </a:rPr>
              <a:t>累乗列と交互作用特徴量を一括追加する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27437" y="3063621"/>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073753" y="3007962"/>
            <a:ext cx="1438401" cy="609882"/>
          </a:xfrm>
          <a:prstGeom prst="rect">
            <a:avLst/>
          </a:prstGeom>
        </p:spPr>
      </p:pic>
      <p:sp>
        <p:nvSpPr>
          <p:cNvPr id="7" name="正方形/長方形 6"/>
          <p:cNvSpPr/>
          <p:nvPr/>
        </p:nvSpPr>
        <p:spPr>
          <a:xfrm>
            <a:off x="527437" y="4112896"/>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列名を確認</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pf</a:t>
            </a:r>
            <a:r>
              <a:rPr lang="en-US" altLang="ja-JP" b="1">
                <a:solidFill>
                  <a:srgbClr val="000000"/>
                </a:solidFill>
                <a:latin typeface="Consolas" panose="020B0609020204030204" pitchFamily="49" charset="0"/>
              </a:rPr>
              <a:t>.get_feature_names()</a:t>
            </a:r>
            <a:endParaRPr lang="en-US" altLang="ja-JP" b="1">
              <a:solidFill>
                <a:srgbClr val="000000"/>
              </a:solidFill>
              <a:effectLst/>
              <a:latin typeface="Consolas" panose="020B0609020204030204" pitchFamily="49" charset="0"/>
            </a:endParaRPr>
          </a:p>
        </p:txBody>
      </p:sp>
      <p:sp>
        <p:nvSpPr>
          <p:cNvPr id="8" name="正方形/長方形 7"/>
          <p:cNvSpPr/>
          <p:nvPr/>
        </p:nvSpPr>
        <p:spPr>
          <a:xfrm>
            <a:off x="527437" y="3743564"/>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11-4 </a:t>
            </a:r>
            <a:r>
              <a:rPr lang="ja-JP" altLang="en-US" b="1" dirty="0" smtClean="0">
                <a:solidFill>
                  <a:srgbClr val="000000"/>
                </a:solidFill>
                <a:latin typeface="Courier New" panose="02070309020205020404" pitchFamily="49" charset="0"/>
              </a:rPr>
              <a:t>列名を確認する処理</a:t>
            </a:r>
            <a:endParaRPr lang="en-US" altLang="ja-JP" b="1" dirty="0">
              <a:solidFill>
                <a:srgbClr val="000000"/>
              </a:solidFill>
              <a:latin typeface="Courier New" panose="02070309020205020404" pitchFamily="49" charset="0"/>
            </a:endParaRPr>
          </a:p>
        </p:txBody>
      </p:sp>
      <p:sp>
        <p:nvSpPr>
          <p:cNvPr id="9" name="正方形/長方形 8"/>
          <p:cNvSpPr/>
          <p:nvPr/>
        </p:nvSpPr>
        <p:spPr>
          <a:xfrm>
            <a:off x="527437" y="492535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10" name="図 9"/>
          <p:cNvPicPr>
            <a:picLocks noChangeAspect="1"/>
          </p:cNvPicPr>
          <p:nvPr/>
        </p:nvPicPr>
        <p:blipFill>
          <a:blip r:embed="rId3"/>
          <a:stretch>
            <a:fillRect/>
          </a:stretch>
        </p:blipFill>
        <p:spPr>
          <a:xfrm>
            <a:off x="2217709" y="4860271"/>
            <a:ext cx="9553575" cy="942975"/>
          </a:xfrm>
          <a:prstGeom prst="rect">
            <a:avLst/>
          </a:prstGeom>
        </p:spPr>
      </p:pic>
      <p:sp>
        <p:nvSpPr>
          <p:cNvPr id="11" name="正方形/長方形 10"/>
          <p:cNvSpPr/>
          <p:nvPr/>
        </p:nvSpPr>
        <p:spPr>
          <a:xfrm>
            <a:off x="4317559" y="5437486"/>
            <a:ext cx="795130" cy="3033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235150" y="5453388"/>
            <a:ext cx="795130" cy="3033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吹き出し 12"/>
          <p:cNvSpPr/>
          <p:nvPr/>
        </p:nvSpPr>
        <p:spPr>
          <a:xfrm>
            <a:off x="2217709" y="5904290"/>
            <a:ext cx="1796995" cy="533944"/>
          </a:xfrm>
          <a:prstGeom prst="wedgeRectCallout">
            <a:avLst>
              <a:gd name="adj1" fmla="val 77397"/>
              <a:gd name="adj2" fmla="val -87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x0 </a:t>
            </a:r>
            <a:r>
              <a:rPr kumimoji="1" lang="ja-JP" altLang="en-US" b="1" dirty="0" smtClean="0"/>
              <a:t>列の２条項</a:t>
            </a:r>
            <a:endParaRPr kumimoji="1" lang="ja-JP" altLang="en-US" b="1" dirty="0"/>
          </a:p>
        </p:txBody>
      </p:sp>
      <p:sp>
        <p:nvSpPr>
          <p:cNvPr id="14" name="四角形吹き出し 13"/>
          <p:cNvSpPr/>
          <p:nvPr/>
        </p:nvSpPr>
        <p:spPr>
          <a:xfrm>
            <a:off x="6131782" y="5904290"/>
            <a:ext cx="3870959" cy="533944"/>
          </a:xfrm>
          <a:prstGeom prst="wedgeRectCallout">
            <a:avLst>
              <a:gd name="adj1" fmla="val -34756"/>
              <a:gd name="adj2" fmla="val -87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x0 </a:t>
            </a:r>
            <a:r>
              <a:rPr kumimoji="1" lang="ja-JP" altLang="en-US" b="1" dirty="0" smtClean="0"/>
              <a:t>列</a:t>
            </a:r>
            <a:r>
              <a:rPr lang="ja-JP" altLang="en-US" b="1" dirty="0" smtClean="0"/>
              <a:t>と </a:t>
            </a:r>
            <a:r>
              <a:rPr lang="en-US" altLang="ja-JP" b="1" dirty="0" smtClean="0"/>
              <a:t>x2</a:t>
            </a:r>
            <a:r>
              <a:rPr lang="ja-JP" altLang="en-US" b="1" dirty="0" smtClean="0"/>
              <a:t>列の交互作用特徴量</a:t>
            </a:r>
            <a:endParaRPr kumimoji="1" lang="ja-JP" altLang="en-US" b="1" dirty="0"/>
          </a:p>
        </p:txBody>
      </p:sp>
    </p:spTree>
    <p:extLst>
      <p:ext uri="{BB962C8B-B14F-4D97-AF65-F5344CB8AC3E}">
        <p14:creationId xmlns:p14="http://schemas.microsoft.com/office/powerpoint/2010/main" val="85041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87994" y="1030390"/>
            <a:ext cx="10015352" cy="4555093"/>
          </a:xfrm>
          <a:prstGeom prst="rect">
            <a:avLst/>
          </a:prstGeom>
          <a:solidFill>
            <a:schemeClr val="accent4">
              <a:lumMod val="20000"/>
              <a:lumOff val="80000"/>
            </a:schemeClr>
          </a:solidFill>
        </p:spPr>
        <p:txBody>
          <a:bodyPr wrap="square" rtlCol="0">
            <a:spAutoFit/>
          </a:bodyPr>
          <a:lstStyle/>
          <a:p>
            <a:r>
              <a:rPr lang="ja-JP" altLang="en-US" sz="2000" b="1" dirty="0"/>
              <a:t>多項式項</a:t>
            </a:r>
            <a:r>
              <a:rPr lang="ja-JP" altLang="en-US" sz="2000" b="1" dirty="0" smtClean="0"/>
              <a:t>と交互作用特徴量の一括作成</a:t>
            </a:r>
            <a:endParaRPr kumimoji="1" lang="en-US" altLang="ja-JP" sz="2000" b="1" dirty="0" smtClean="0"/>
          </a:p>
          <a:p>
            <a:endParaRPr lang="en-US" altLang="ja-JP" dirty="0"/>
          </a:p>
          <a:p>
            <a:r>
              <a:rPr lang="ja-JP" altLang="en-US" b="1" dirty="0" smtClean="0">
                <a:solidFill>
                  <a:srgbClr val="0070C0"/>
                </a:solidFill>
              </a:rPr>
              <a:t>・多項式項や交互作用特徴量の作成</a:t>
            </a:r>
            <a:endParaRPr lang="en-US" altLang="ja-JP" b="1" dirty="0" smtClean="0">
              <a:solidFill>
                <a:srgbClr val="0070C0"/>
              </a:solidFill>
            </a:endParaRPr>
          </a:p>
          <a:p>
            <a:endParaRPr lang="en-US" altLang="ja-JP" b="1" dirty="0" smtClean="0">
              <a:solidFill>
                <a:srgbClr val="0070C0"/>
              </a:solidFill>
            </a:endParaRPr>
          </a:p>
          <a:p>
            <a:r>
              <a:rPr lang="en-US" altLang="ja-JP" b="1" dirty="0" smtClean="0">
                <a:solidFill>
                  <a:srgbClr val="0070C0"/>
                </a:solidFill>
              </a:rPr>
              <a:t>pf = </a:t>
            </a:r>
            <a:r>
              <a:rPr lang="en-US" altLang="ja-JP" b="1" dirty="0" err="1" smtClean="0">
                <a:solidFill>
                  <a:srgbClr val="0070C0"/>
                </a:solidFill>
              </a:rPr>
              <a:t>PolynomailFeatures</a:t>
            </a:r>
            <a:r>
              <a:rPr lang="en-US" altLang="ja-JP" b="1" dirty="0" smtClean="0">
                <a:solidFill>
                  <a:srgbClr val="0070C0"/>
                </a:solidFill>
              </a:rPr>
              <a:t>( degree = </a:t>
            </a:r>
            <a:r>
              <a:rPr lang="ja-JP" altLang="en-US" b="1" dirty="0" smtClean="0">
                <a:solidFill>
                  <a:srgbClr val="0070C0"/>
                </a:solidFill>
              </a:rPr>
              <a:t>整数</a:t>
            </a:r>
            <a:r>
              <a:rPr lang="en-US" altLang="ja-JP" b="1" dirty="0" smtClean="0">
                <a:solidFill>
                  <a:srgbClr val="0070C0"/>
                </a:solidFill>
              </a:rPr>
              <a:t>, </a:t>
            </a:r>
            <a:r>
              <a:rPr lang="en-US" altLang="ja-JP" b="1" dirty="0" err="1" smtClean="0">
                <a:solidFill>
                  <a:srgbClr val="0070C0"/>
                </a:solidFill>
              </a:rPr>
              <a:t>include_bais</a:t>
            </a:r>
            <a:r>
              <a:rPr lang="en-US" altLang="ja-JP" b="1" dirty="0" smtClean="0">
                <a:solidFill>
                  <a:srgbClr val="0070C0"/>
                </a:solidFill>
              </a:rPr>
              <a:t> = False )</a:t>
            </a:r>
          </a:p>
          <a:p>
            <a:r>
              <a:rPr lang="ja-JP" altLang="en-US" b="1" dirty="0">
                <a:solidFill>
                  <a:srgbClr val="0070C0"/>
                </a:solidFill>
              </a:rPr>
              <a:t>作成後</a:t>
            </a:r>
            <a:r>
              <a:rPr lang="ja-JP" altLang="en-US" b="1" dirty="0" smtClean="0">
                <a:solidFill>
                  <a:srgbClr val="0070C0"/>
                </a:solidFill>
              </a:rPr>
              <a:t>のデータの変数 </a:t>
            </a:r>
            <a:r>
              <a:rPr lang="en-US" altLang="ja-JP" b="1" dirty="0" smtClean="0">
                <a:solidFill>
                  <a:srgbClr val="0070C0"/>
                </a:solidFill>
              </a:rPr>
              <a:t>= </a:t>
            </a:r>
            <a:r>
              <a:rPr lang="en-US" altLang="ja-JP" b="1" dirty="0" err="1" smtClean="0">
                <a:solidFill>
                  <a:srgbClr val="0070C0"/>
                </a:solidFill>
              </a:rPr>
              <a:t>pf.fit_transform</a:t>
            </a:r>
            <a:r>
              <a:rPr lang="en-US" altLang="ja-JP" b="1" dirty="0" smtClean="0">
                <a:solidFill>
                  <a:srgbClr val="0070C0"/>
                </a:solidFill>
              </a:rPr>
              <a:t>( </a:t>
            </a:r>
            <a:r>
              <a:rPr lang="ja-JP" altLang="en-US" b="1" dirty="0" smtClean="0">
                <a:solidFill>
                  <a:srgbClr val="0070C0"/>
                </a:solidFill>
              </a:rPr>
              <a:t>データフレーム </a:t>
            </a:r>
            <a:r>
              <a:rPr lang="en-US" altLang="ja-JP" b="1" dirty="0" smtClean="0">
                <a:solidFill>
                  <a:srgbClr val="0070C0"/>
                </a:solidFill>
              </a:rPr>
              <a:t>)</a:t>
            </a:r>
          </a:p>
          <a:p>
            <a:endParaRPr lang="en-US" altLang="ja-JP" b="1" dirty="0" smtClean="0">
              <a:solidFill>
                <a:srgbClr val="0070C0"/>
              </a:solidFill>
            </a:endParaRPr>
          </a:p>
          <a:p>
            <a:endParaRPr lang="en-US" altLang="ja-JP" b="1" dirty="0">
              <a:solidFill>
                <a:srgbClr val="0070C0"/>
              </a:solidFill>
            </a:endParaRPr>
          </a:p>
          <a:p>
            <a:r>
              <a:rPr lang="en-US" altLang="ja-JP" b="1" dirty="0" smtClean="0">
                <a:solidFill>
                  <a:srgbClr val="0070C0"/>
                </a:solidFill>
              </a:rPr>
              <a:t>※ from </a:t>
            </a:r>
            <a:r>
              <a:rPr lang="en-US" altLang="ja-JP" b="1" dirty="0" err="1" smtClean="0">
                <a:solidFill>
                  <a:srgbClr val="0070C0"/>
                </a:solidFill>
              </a:rPr>
              <a:t>sklearn.processing</a:t>
            </a:r>
            <a:r>
              <a:rPr lang="en-US" altLang="ja-JP" b="1" dirty="0" smtClean="0">
                <a:solidFill>
                  <a:srgbClr val="0070C0"/>
                </a:solidFill>
              </a:rPr>
              <a:t> import </a:t>
            </a:r>
            <a:r>
              <a:rPr lang="en-US" altLang="ja-JP" b="1" dirty="0" err="1" smtClean="0">
                <a:solidFill>
                  <a:srgbClr val="0070C0"/>
                </a:solidFill>
              </a:rPr>
              <a:t>PolynomialFeatures</a:t>
            </a:r>
            <a:r>
              <a:rPr lang="en-US" altLang="ja-JP" b="1" dirty="0" smtClean="0">
                <a:solidFill>
                  <a:srgbClr val="0070C0"/>
                </a:solidFill>
              </a:rPr>
              <a:t> </a:t>
            </a:r>
            <a:r>
              <a:rPr lang="ja-JP" altLang="en-US" b="1" dirty="0" smtClean="0">
                <a:solidFill>
                  <a:srgbClr val="0070C0"/>
                </a:solidFill>
              </a:rPr>
              <a:t>でインポート済みであること</a:t>
            </a:r>
            <a:endParaRPr lang="en-US" altLang="ja-JP" b="1" dirty="0" smtClean="0">
              <a:solidFill>
                <a:srgbClr val="0070C0"/>
              </a:solidFill>
            </a:endParaRPr>
          </a:p>
          <a:p>
            <a:r>
              <a:rPr lang="en-US" altLang="ja-JP" b="1" dirty="0" smtClean="0">
                <a:solidFill>
                  <a:srgbClr val="0070C0"/>
                </a:solidFill>
              </a:rPr>
              <a:t>※ degree </a:t>
            </a:r>
            <a:r>
              <a:rPr lang="ja-JP" altLang="en-US" b="1" dirty="0" smtClean="0">
                <a:solidFill>
                  <a:srgbClr val="0070C0"/>
                </a:solidFill>
              </a:rPr>
              <a:t>で、追加する次数を指定。</a:t>
            </a:r>
            <a:r>
              <a:rPr lang="en-US" altLang="ja-JP" b="1" dirty="0" smtClean="0">
                <a:solidFill>
                  <a:srgbClr val="0070C0"/>
                </a:solidFill>
              </a:rPr>
              <a:t>degree = 3 </a:t>
            </a:r>
            <a:r>
              <a:rPr lang="ja-JP" altLang="en-US" b="1" dirty="0" smtClean="0">
                <a:solidFill>
                  <a:srgbClr val="0070C0"/>
                </a:solidFill>
              </a:rPr>
              <a:t>とすると</a:t>
            </a:r>
            <a:r>
              <a:rPr lang="en-US" altLang="ja-JP" b="1" dirty="0">
                <a:solidFill>
                  <a:srgbClr val="0070C0"/>
                </a:solidFill>
              </a:rPr>
              <a:t> </a:t>
            </a:r>
            <a:r>
              <a:rPr lang="en-US" altLang="ja-JP" b="1" dirty="0" smtClean="0">
                <a:solidFill>
                  <a:srgbClr val="0070C0"/>
                </a:solidFill>
              </a:rPr>
              <a:t>x0 * x1 * x2 </a:t>
            </a:r>
            <a:r>
              <a:rPr lang="ja-JP" altLang="en-US" b="1" dirty="0" smtClean="0">
                <a:solidFill>
                  <a:srgbClr val="0070C0"/>
                </a:solidFill>
              </a:rPr>
              <a:t>なども作成する</a:t>
            </a:r>
            <a:endParaRPr lang="en-US" altLang="ja-JP" b="1" dirty="0" smtClean="0">
              <a:solidFill>
                <a:srgbClr val="0070C0"/>
              </a:solidFill>
            </a:endParaRPr>
          </a:p>
          <a:p>
            <a:endParaRPr lang="en-US" altLang="ja-JP" b="1" dirty="0">
              <a:solidFill>
                <a:srgbClr val="0070C0"/>
              </a:solidFill>
            </a:endParaRPr>
          </a:p>
          <a:p>
            <a:r>
              <a:rPr lang="ja-JP" altLang="en-US" b="1" dirty="0" smtClean="0">
                <a:solidFill>
                  <a:srgbClr val="0070C0"/>
                </a:solidFill>
              </a:rPr>
              <a:t>・列名の確認</a:t>
            </a:r>
            <a:endParaRPr lang="en-US" altLang="ja-JP" b="1" dirty="0" smtClean="0">
              <a:solidFill>
                <a:srgbClr val="0070C0"/>
              </a:solidFill>
            </a:endParaRPr>
          </a:p>
          <a:p>
            <a:endParaRPr lang="en-US" altLang="ja-JP" b="1" dirty="0">
              <a:solidFill>
                <a:srgbClr val="0070C0"/>
              </a:solidFill>
            </a:endParaRPr>
          </a:p>
          <a:p>
            <a:r>
              <a:rPr lang="en-US" altLang="ja-JP" b="1" dirty="0" err="1" smtClean="0">
                <a:solidFill>
                  <a:srgbClr val="0070C0"/>
                </a:solidFill>
              </a:rPr>
              <a:t>pf.get_feature_names</a:t>
            </a:r>
            <a:r>
              <a:rPr lang="en-US" altLang="ja-JP" b="1" dirty="0" smtClean="0">
                <a:solidFill>
                  <a:srgbClr val="0070C0"/>
                </a:solidFill>
              </a:rPr>
              <a:t>( )</a:t>
            </a:r>
          </a:p>
          <a:p>
            <a:endParaRPr lang="en-US" altLang="ja-JP" b="1" dirty="0">
              <a:solidFill>
                <a:srgbClr val="0070C0"/>
              </a:solidFill>
            </a:endParaRPr>
          </a:p>
          <a:p>
            <a:r>
              <a:rPr lang="en-US" altLang="ja-JP" b="1" dirty="0" smtClean="0">
                <a:solidFill>
                  <a:srgbClr val="0070C0"/>
                </a:solidFill>
              </a:rPr>
              <a:t>※ pf </a:t>
            </a:r>
            <a:r>
              <a:rPr lang="ja-JP" altLang="en-US" b="1" dirty="0" smtClean="0">
                <a:solidFill>
                  <a:srgbClr val="0070C0"/>
                </a:solidFill>
              </a:rPr>
              <a:t>は上記メソッドの戻り値</a:t>
            </a:r>
            <a:endParaRPr lang="en-US" altLang="ja-JP" b="1" dirty="0" smtClean="0">
              <a:solidFill>
                <a:srgbClr val="0070C0"/>
              </a:solidFill>
            </a:endParaRPr>
          </a:p>
        </p:txBody>
      </p:sp>
      <p:sp>
        <p:nvSpPr>
          <p:cNvPr id="3" name="正方形/長方形 2"/>
          <p:cNvSpPr/>
          <p:nvPr/>
        </p:nvSpPr>
        <p:spPr>
          <a:xfrm>
            <a:off x="587994" y="2131405"/>
            <a:ext cx="7228138" cy="6913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P402</a:t>
            </a:r>
            <a:endParaRPr kumimoji="1" lang="ja-JP" altLang="en-US" b="1" dirty="0"/>
          </a:p>
        </p:txBody>
      </p:sp>
    </p:spTree>
    <p:extLst>
      <p:ext uri="{BB962C8B-B14F-4D97-AF65-F5344CB8AC3E}">
        <p14:creationId xmlns:p14="http://schemas.microsoft.com/office/powerpoint/2010/main" val="3562663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P403</a:t>
            </a:r>
            <a:endParaRPr kumimoji="1" lang="ja-JP" altLang="en-US" b="1" dirty="0"/>
          </a:p>
        </p:txBody>
      </p:sp>
      <p:sp>
        <p:nvSpPr>
          <p:cNvPr id="3" name="正方形/長方形 2"/>
          <p:cNvSpPr/>
          <p:nvPr/>
        </p:nvSpPr>
        <p:spPr>
          <a:xfrm>
            <a:off x="541612" y="1127916"/>
            <a:ext cx="7821433" cy="4247317"/>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線形回帰で過学習が起こることを確認</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線形回帰をインポート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sklearn.linear_model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LinearRegression</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訓練データとテストデータを作成</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x_train, x_test, y_train, y_test = train_test_split(pf_x,</a:t>
            </a:r>
          </a:p>
          <a:p>
            <a:r>
              <a:rPr lang="en-US" altLang="ja-JP" b="1">
                <a:solidFill>
                  <a:srgbClr val="000000"/>
                </a:solidFill>
                <a:latin typeface="Consolas" panose="020B0609020204030204" pitchFamily="49" charset="0"/>
              </a:rPr>
              <a:t>    sc_t, </a:t>
            </a:r>
            <a:r>
              <a:rPr lang="en-US" altLang="ja-JP" b="1">
                <a:solidFill>
                  <a:srgbClr val="001080"/>
                </a:solidFill>
                <a:latin typeface="Consolas" panose="020B0609020204030204" pitchFamily="49" charset="0"/>
              </a:rPr>
              <a:t>test_size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0.3</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線形回帰モデルを作成</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 = LinearRegression()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学習</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model.fit(x_train, y_train)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訓練データの決定係数を表示</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(model.score(x_train, y_train))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テストデータの決定係数を表示</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model.score(x_test, y_test) </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758584"/>
            <a:ext cx="782143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11-5 </a:t>
            </a:r>
            <a:r>
              <a:rPr lang="ja-JP" altLang="en-US" b="1" smtClean="0">
                <a:solidFill>
                  <a:srgbClr val="000000"/>
                </a:solidFill>
                <a:latin typeface="Courier New" panose="02070309020205020404" pitchFamily="49" charset="0"/>
              </a:rPr>
              <a:t>線形回帰で過学習が起きることを確認</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5541365"/>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277014" y="5541364"/>
            <a:ext cx="3454056" cy="980205"/>
          </a:xfrm>
          <a:prstGeom prst="rect">
            <a:avLst/>
          </a:prstGeom>
        </p:spPr>
      </p:pic>
      <p:sp>
        <p:nvSpPr>
          <p:cNvPr id="7" name="右中かっこ 6"/>
          <p:cNvSpPr/>
          <p:nvPr/>
        </p:nvSpPr>
        <p:spPr>
          <a:xfrm>
            <a:off x="5538158" y="5702060"/>
            <a:ext cx="192912" cy="690114"/>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四角形吹き出し 7"/>
          <p:cNvSpPr/>
          <p:nvPr/>
        </p:nvSpPr>
        <p:spPr>
          <a:xfrm>
            <a:off x="6573327" y="5477774"/>
            <a:ext cx="4744529" cy="854015"/>
          </a:xfrm>
          <a:prstGeom prst="wedgeRectCallout">
            <a:avLst>
              <a:gd name="adj1" fmla="val -64469"/>
              <a:gd name="adj2" fmla="val 180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訓練データ</a:t>
            </a:r>
            <a:r>
              <a:rPr lang="ja-JP" altLang="en-US" b="1" smtClean="0"/>
              <a:t>の決定係数と</a:t>
            </a:r>
            <a:endParaRPr lang="en-US" altLang="ja-JP" b="1" smtClean="0"/>
          </a:p>
          <a:p>
            <a:pPr algn="ctr"/>
            <a:r>
              <a:rPr lang="ja-JP" altLang="en-US" b="1"/>
              <a:t>テストデータ</a:t>
            </a:r>
            <a:r>
              <a:rPr lang="ja-JP" altLang="en-US" b="1" smtClean="0"/>
              <a:t>の決定係数の間に</a:t>
            </a:r>
            <a:endParaRPr lang="en-US" altLang="ja-JP" b="1" smtClean="0"/>
          </a:p>
          <a:p>
            <a:pPr algn="ctr"/>
            <a:r>
              <a:rPr lang="ja-JP" altLang="en-US" b="1" smtClean="0"/>
              <a:t>０．１近い差があり過学習が起きている</a:t>
            </a:r>
            <a:endParaRPr kumimoji="1" lang="ja-JP" altLang="en-US" b="1"/>
          </a:p>
        </p:txBody>
      </p:sp>
    </p:spTree>
    <p:extLst>
      <p:ext uri="{BB962C8B-B14F-4D97-AF65-F5344CB8AC3E}">
        <p14:creationId xmlns:p14="http://schemas.microsoft.com/office/powerpoint/2010/main" val="297070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P404</a:t>
            </a:r>
            <a:endParaRPr kumimoji="1" lang="ja-JP" altLang="en-US" b="1" dirty="0"/>
          </a:p>
        </p:txBody>
      </p:sp>
      <p:sp>
        <p:nvSpPr>
          <p:cNvPr id="3" name="正方形/長方形 2"/>
          <p:cNvSpPr/>
          <p:nvPr/>
        </p:nvSpPr>
        <p:spPr>
          <a:xfrm>
            <a:off x="541612" y="1127916"/>
            <a:ext cx="7821433" cy="313932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リッジ回帰で過学習が起こるか確認</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モジュールインポート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sklearn.linear_model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Ridge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モデルの作成</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ridgeModel = Ridge(</a:t>
            </a:r>
            <a:r>
              <a:rPr lang="en-US" altLang="ja-JP" b="1">
                <a:solidFill>
                  <a:srgbClr val="001080"/>
                </a:solidFill>
                <a:latin typeface="Consolas" panose="020B0609020204030204" pitchFamily="49" charset="0"/>
              </a:rPr>
              <a:t>alpha</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10</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学習</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ridgeModel.fit(x_train, y_train)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訓練データの決定係数を表示</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(ridgeModel.score(x_train, y_train))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テストデータの決定係数を表示</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(ridgeModel.score(x_test, y_test))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758584"/>
            <a:ext cx="782143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11-6 </a:t>
            </a:r>
            <a:r>
              <a:rPr lang="ja-JP" altLang="en-US" b="1" smtClean="0">
                <a:solidFill>
                  <a:srgbClr val="000000"/>
                </a:solidFill>
                <a:latin typeface="Courier New" panose="02070309020205020404" pitchFamily="49" charset="0"/>
              </a:rPr>
              <a:t>リッジ回帰で過学習が起こるか確認</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443336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406250" y="4860689"/>
            <a:ext cx="3732681" cy="1059600"/>
          </a:xfrm>
          <a:prstGeom prst="rect">
            <a:avLst/>
          </a:prstGeom>
        </p:spPr>
      </p:pic>
      <p:sp>
        <p:nvSpPr>
          <p:cNvPr id="7" name="正方形/長方形 6"/>
          <p:cNvSpPr/>
          <p:nvPr/>
        </p:nvSpPr>
        <p:spPr>
          <a:xfrm>
            <a:off x="4000908" y="2251168"/>
            <a:ext cx="277793" cy="3033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p:cNvSpPr/>
          <p:nvPr/>
        </p:nvSpPr>
        <p:spPr>
          <a:xfrm>
            <a:off x="5382883" y="2320506"/>
            <a:ext cx="2363638" cy="854015"/>
          </a:xfrm>
          <a:prstGeom prst="wedgeRectCallout">
            <a:avLst>
              <a:gd name="adj1" fmla="val -96745"/>
              <a:gd name="adj2" fmla="val -41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正規化項につく定数</a:t>
            </a:r>
            <a:endParaRPr kumimoji="1" lang="ja-JP" altLang="en-US" b="1"/>
          </a:p>
        </p:txBody>
      </p:sp>
      <p:sp>
        <p:nvSpPr>
          <p:cNvPr id="9" name="テキスト ボックス 8"/>
          <p:cNvSpPr txBox="1"/>
          <p:nvPr/>
        </p:nvSpPr>
        <p:spPr>
          <a:xfrm>
            <a:off x="4597880" y="4612835"/>
            <a:ext cx="6883878" cy="1477328"/>
          </a:xfrm>
          <a:prstGeom prst="rect">
            <a:avLst/>
          </a:prstGeom>
          <a:solidFill>
            <a:schemeClr val="accent4">
              <a:lumMod val="40000"/>
              <a:lumOff val="60000"/>
            </a:schemeClr>
          </a:solidFill>
        </p:spPr>
        <p:txBody>
          <a:bodyPr wrap="square" rtlCol="0">
            <a:spAutoFit/>
          </a:bodyPr>
          <a:lstStyle/>
          <a:p>
            <a:r>
              <a:rPr kumimoji="1" lang="en-US" altLang="ja-JP" b="1" smtClean="0"/>
              <a:t>L </a:t>
            </a:r>
            <a:r>
              <a:rPr kumimoji="1" lang="ja-JP" altLang="en-US" b="1" smtClean="0"/>
              <a:t>＝ </a:t>
            </a:r>
            <a:r>
              <a:rPr kumimoji="1" lang="en-US" altLang="ja-JP" b="1" smtClean="0"/>
              <a:t>E + (</a:t>
            </a:r>
            <a:r>
              <a:rPr kumimoji="1" lang="ja-JP" altLang="en-US" b="1" smtClean="0"/>
              <a:t>定数</a:t>
            </a:r>
            <a:r>
              <a:rPr kumimoji="1" lang="en-US" altLang="ja-JP" b="1" smtClean="0"/>
              <a:t>) x F</a:t>
            </a:r>
          </a:p>
          <a:p>
            <a:endParaRPr lang="en-US" altLang="ja-JP" b="1"/>
          </a:p>
          <a:p>
            <a:r>
              <a:rPr kumimoji="1" lang="en-US" altLang="ja-JP" b="1" smtClean="0">
                <a:solidFill>
                  <a:schemeClr val="accent5"/>
                </a:solidFill>
              </a:rPr>
              <a:t>※ </a:t>
            </a:r>
            <a:r>
              <a:rPr kumimoji="1" lang="ja-JP" altLang="en-US" b="1" smtClean="0">
                <a:solidFill>
                  <a:schemeClr val="accent5"/>
                </a:solidFill>
              </a:rPr>
              <a:t>定数は分析者が事前に設定。</a:t>
            </a:r>
            <a:endParaRPr kumimoji="1" lang="en-US" altLang="ja-JP" b="1" smtClean="0">
              <a:solidFill>
                <a:schemeClr val="accent5"/>
              </a:solidFill>
            </a:endParaRPr>
          </a:p>
          <a:p>
            <a:r>
              <a:rPr lang="en-US" altLang="ja-JP" b="1" smtClean="0">
                <a:solidFill>
                  <a:schemeClr val="accent5"/>
                </a:solidFill>
              </a:rPr>
              <a:t>※ E</a:t>
            </a:r>
            <a:r>
              <a:rPr lang="ja-JP" altLang="en-US" b="1" smtClean="0">
                <a:solidFill>
                  <a:schemeClr val="accent5"/>
                </a:solidFill>
              </a:rPr>
              <a:t>は予測と実測の誤差（正確には誤差の２乗）の合計。</a:t>
            </a:r>
            <a:endParaRPr lang="en-US" altLang="ja-JP" b="1" smtClean="0">
              <a:solidFill>
                <a:schemeClr val="accent5"/>
              </a:solidFill>
            </a:endParaRPr>
          </a:p>
          <a:p>
            <a:r>
              <a:rPr kumimoji="1" lang="en-US" altLang="ja-JP" b="1" smtClean="0">
                <a:solidFill>
                  <a:schemeClr val="accent5"/>
                </a:solidFill>
              </a:rPr>
              <a:t>※ F </a:t>
            </a:r>
            <a:r>
              <a:rPr kumimoji="1" lang="ja-JP" altLang="en-US" b="1" smtClean="0">
                <a:solidFill>
                  <a:schemeClr val="accent5"/>
                </a:solidFill>
              </a:rPr>
              <a:t>は係数の２乗の合計</a:t>
            </a:r>
            <a:endParaRPr kumimoji="1" lang="ja-JP" altLang="en-US" b="1">
              <a:solidFill>
                <a:schemeClr val="accent5"/>
              </a:solidFill>
            </a:endParaRPr>
          </a:p>
        </p:txBody>
      </p:sp>
      <p:cxnSp>
        <p:nvCxnSpPr>
          <p:cNvPr id="11" name="直線矢印コネクタ 10"/>
          <p:cNvCxnSpPr>
            <a:stCxn id="8" idx="2"/>
          </p:cNvCxnSpPr>
          <p:nvPr/>
        </p:nvCxnSpPr>
        <p:spPr>
          <a:xfrm flipH="1">
            <a:off x="6029864" y="3174521"/>
            <a:ext cx="534838" cy="15009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75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P405</a:t>
            </a:r>
            <a:endParaRPr kumimoji="1" lang="ja-JP" altLang="en-US" b="1" dirty="0"/>
          </a:p>
        </p:txBody>
      </p:sp>
      <p:sp>
        <p:nvSpPr>
          <p:cNvPr id="3" name="正方形/長方形 2"/>
          <p:cNvSpPr/>
          <p:nvPr/>
        </p:nvSpPr>
        <p:spPr>
          <a:xfrm>
            <a:off x="541612" y="748358"/>
            <a:ext cx="8352222" cy="4801314"/>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正規化項の定数を</a:t>
            </a:r>
            <a:r>
              <a:rPr lang="en-US" altLang="ja-JP" b="1" dirty="0">
                <a:solidFill>
                  <a:srgbClr val="008000"/>
                </a:solidFill>
                <a:latin typeface="Consolas" panose="020B0609020204030204" pitchFamily="49" charset="0"/>
              </a:rPr>
              <a:t>0.01</a:t>
            </a:r>
            <a:r>
              <a:rPr lang="ja-JP" altLang="en-US" b="1" dirty="0">
                <a:solidFill>
                  <a:srgbClr val="008000"/>
                </a:solidFill>
                <a:latin typeface="Consolas" panose="020B0609020204030204" pitchFamily="49" charset="0"/>
              </a:rPr>
              <a:t>～</a:t>
            </a:r>
            <a:r>
              <a:rPr lang="en-US" altLang="ja-JP" b="1" dirty="0">
                <a:solidFill>
                  <a:srgbClr val="008000"/>
                </a:solidFill>
                <a:latin typeface="Consolas" panose="020B0609020204030204" pitchFamily="49" charset="0"/>
              </a:rPr>
              <a:t>20</a:t>
            </a:r>
            <a:r>
              <a:rPr lang="ja-JP" altLang="en-US" b="1" dirty="0">
                <a:solidFill>
                  <a:srgbClr val="008000"/>
                </a:solidFill>
                <a:latin typeface="Consolas" panose="020B0609020204030204" pitchFamily="49" charset="0"/>
              </a:rPr>
              <a:t>まで</a:t>
            </a:r>
            <a:r>
              <a:rPr lang="en-US" altLang="ja-JP" b="1" dirty="0">
                <a:solidFill>
                  <a:srgbClr val="008000"/>
                </a:solidFill>
                <a:latin typeface="Consolas" panose="020B0609020204030204" pitchFamily="49" charset="0"/>
              </a:rPr>
              <a:t>0.01</a:t>
            </a:r>
            <a:r>
              <a:rPr lang="ja-JP" altLang="en-US" b="1" dirty="0">
                <a:solidFill>
                  <a:srgbClr val="008000"/>
                </a:solidFill>
                <a:latin typeface="Consolas" panose="020B0609020204030204" pitchFamily="49" charset="0"/>
              </a:rPr>
              <a:t>刻みで検証するコード</a:t>
            </a:r>
            <a:endParaRPr lang="ja-JP" altLang="en-US" b="1" dirty="0">
              <a:solidFill>
                <a:srgbClr val="000000"/>
              </a:solidFill>
              <a:latin typeface="Consolas" panose="020B0609020204030204" pitchFamily="49" charset="0"/>
            </a:endParaRPr>
          </a:p>
          <a:p>
            <a:r>
              <a:rPr lang="en-US" altLang="ja-JP" b="1" dirty="0" err="1">
                <a:solidFill>
                  <a:srgbClr val="000000"/>
                </a:solidFill>
                <a:latin typeface="Consolas" panose="020B0609020204030204" pitchFamily="49" charset="0"/>
              </a:rPr>
              <a:t>maxScore</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0</a:t>
            </a:r>
            <a:r>
              <a:rPr lang="en-US" altLang="ja-JP"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決定係数の最大値を０に初期化</a:t>
            </a:r>
            <a:endParaRPr lang="ja-JP" altLang="en-US" b="1" dirty="0">
              <a:solidFill>
                <a:srgbClr val="000000"/>
              </a:solidFill>
              <a:latin typeface="Consolas" panose="020B0609020204030204" pitchFamily="49" charset="0"/>
            </a:endParaRPr>
          </a:p>
          <a:p>
            <a:r>
              <a:rPr lang="en-US" altLang="ja-JP" b="1" dirty="0" err="1">
                <a:solidFill>
                  <a:srgbClr val="000000"/>
                </a:solidFill>
                <a:latin typeface="Consolas" panose="020B0609020204030204" pitchFamily="49" charset="0"/>
              </a:rPr>
              <a:t>maxIndex</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0</a:t>
            </a:r>
            <a:r>
              <a:rPr lang="en-US" altLang="ja-JP"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定数</a:t>
            </a:r>
            <a:r>
              <a:rPr lang="ja-JP" altLang="en-US" b="1" dirty="0" smtClean="0">
                <a:solidFill>
                  <a:srgbClr val="008000"/>
                </a:solidFill>
                <a:latin typeface="Consolas" panose="020B0609020204030204" pitchFamily="49" charset="0"/>
              </a:rPr>
              <a:t>を</a:t>
            </a:r>
            <a:r>
              <a:rPr lang="ja-JP" altLang="en-US" b="1" dirty="0">
                <a:solidFill>
                  <a:srgbClr val="008000"/>
                </a:solidFill>
                <a:latin typeface="Consolas" panose="020B0609020204030204" pitchFamily="49" charset="0"/>
              </a:rPr>
              <a:t>０に初期化</a:t>
            </a:r>
            <a:endParaRPr lang="ja-JP" altLang="en-US"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range</a:t>
            </a:r>
            <a:r>
              <a:rPr lang="ja-JP" altLang="en-US" b="1" dirty="0">
                <a:solidFill>
                  <a:srgbClr val="008000"/>
                </a:solidFill>
                <a:latin typeface="Consolas" panose="020B0609020204030204" pitchFamily="49" charset="0"/>
              </a:rPr>
              <a:t>関数により整数列を</a:t>
            </a:r>
            <a:r>
              <a:rPr lang="en-US" altLang="ja-JP" b="1" dirty="0">
                <a:solidFill>
                  <a:srgbClr val="008000"/>
                </a:solidFill>
                <a:latin typeface="Consolas" panose="020B0609020204030204" pitchFamily="49" charset="0"/>
              </a:rPr>
              <a:t>1</a:t>
            </a:r>
            <a:r>
              <a:rPr lang="ja-JP" altLang="en-US" b="1" dirty="0">
                <a:solidFill>
                  <a:srgbClr val="008000"/>
                </a:solidFill>
                <a:latin typeface="Consolas" panose="020B0609020204030204" pitchFamily="49" charset="0"/>
              </a:rPr>
              <a:t>～</a:t>
            </a:r>
            <a:r>
              <a:rPr lang="en-US" altLang="ja-JP" b="1" dirty="0">
                <a:solidFill>
                  <a:srgbClr val="008000"/>
                </a:solidFill>
                <a:latin typeface="Consolas" panose="020B0609020204030204" pitchFamily="49" charset="0"/>
              </a:rPr>
              <a:t>2000</a:t>
            </a:r>
            <a:r>
              <a:rPr lang="ja-JP" altLang="en-US" b="1" dirty="0">
                <a:solidFill>
                  <a:srgbClr val="008000"/>
                </a:solidFill>
                <a:latin typeface="Consolas" panose="020B0609020204030204" pitchFamily="49" charset="0"/>
              </a:rPr>
              <a:t>生成</a:t>
            </a:r>
            <a:endParaRPr lang="ja-JP" altLang="en-US" b="1" dirty="0">
              <a:solidFill>
                <a:srgbClr val="000000"/>
              </a:solidFill>
              <a:latin typeface="Consolas" panose="020B0609020204030204" pitchFamily="49" charset="0"/>
            </a:endParaRPr>
          </a:p>
          <a:p>
            <a:r>
              <a:rPr lang="en-US" altLang="ja-JP" b="1" dirty="0">
                <a:solidFill>
                  <a:srgbClr val="AF00DB"/>
                </a:solidFill>
                <a:latin typeface="Consolas" panose="020B0609020204030204" pitchFamily="49" charset="0"/>
              </a:rPr>
              <a:t>for</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i</a:t>
            </a:r>
            <a:r>
              <a:rPr lang="en-US" altLang="ja-JP" b="1" dirty="0">
                <a:solidFill>
                  <a:srgbClr val="000000"/>
                </a:solidFill>
                <a:latin typeface="Consolas" panose="020B0609020204030204" pitchFamily="49" charset="0"/>
              </a:rPr>
              <a:t> </a:t>
            </a:r>
            <a:r>
              <a:rPr lang="en-US" altLang="ja-JP" b="1" dirty="0">
                <a:solidFill>
                  <a:srgbClr val="AF00DB"/>
                </a:solidFill>
                <a:latin typeface="Consolas" panose="020B0609020204030204" pitchFamily="49" charset="0"/>
              </a:rPr>
              <a:t>in</a:t>
            </a:r>
            <a:r>
              <a:rPr lang="en-US" altLang="ja-JP" b="1" dirty="0">
                <a:solidFill>
                  <a:srgbClr val="000000"/>
                </a:solidFill>
                <a:latin typeface="Consolas" panose="020B0609020204030204" pitchFamily="49" charset="0"/>
              </a:rPr>
              <a:t> </a:t>
            </a:r>
            <a:r>
              <a:rPr lang="en-US" altLang="ja-JP" b="1" dirty="0">
                <a:solidFill>
                  <a:srgbClr val="795E26"/>
                </a:solidFill>
                <a:latin typeface="Consolas" panose="020B0609020204030204" pitchFamily="49" charset="0"/>
              </a:rPr>
              <a:t>range</a:t>
            </a:r>
            <a:r>
              <a:rPr lang="en-US" altLang="ja-JP" b="1" dirty="0">
                <a:solidFill>
                  <a:srgbClr val="000000"/>
                </a:solidFill>
                <a:latin typeface="Consolas" panose="020B0609020204030204" pitchFamily="49" charset="0"/>
              </a:rPr>
              <a:t>(</a:t>
            </a:r>
            <a:r>
              <a:rPr lang="en-US" altLang="ja-JP" b="1" dirty="0">
                <a:solidFill>
                  <a:srgbClr val="098658"/>
                </a:solidFill>
                <a:latin typeface="Consolas" panose="020B0609020204030204" pitchFamily="49" charset="0"/>
              </a:rPr>
              <a:t>1</a:t>
            </a:r>
            <a:r>
              <a:rPr lang="en-US" altLang="ja-JP" b="1" dirty="0">
                <a:solidFill>
                  <a:srgbClr val="000000"/>
                </a:solidFill>
                <a:latin typeface="Consolas" panose="020B0609020204030204" pitchFamily="49" charset="0"/>
              </a:rPr>
              <a:t>, </a:t>
            </a:r>
            <a:r>
              <a:rPr lang="en-US" altLang="ja-JP" b="1" dirty="0">
                <a:solidFill>
                  <a:srgbClr val="098658"/>
                </a:solidFill>
                <a:latin typeface="Consolas" panose="020B0609020204030204" pitchFamily="49" charset="0"/>
              </a:rPr>
              <a:t>2001</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num</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i</a:t>
            </a:r>
            <a:r>
              <a:rPr lang="en-US" altLang="ja-JP" b="1" dirty="0">
                <a:solidFill>
                  <a:srgbClr val="000000"/>
                </a:solidFill>
                <a:latin typeface="Consolas" panose="020B0609020204030204" pitchFamily="49" charset="0"/>
              </a:rPr>
              <a:t>/</a:t>
            </a:r>
            <a:r>
              <a:rPr lang="en-US" altLang="ja-JP" b="1" dirty="0">
                <a:solidFill>
                  <a:srgbClr val="098658"/>
                </a:solidFill>
                <a:latin typeface="Consolas" panose="020B0609020204030204" pitchFamily="49" charset="0"/>
              </a:rPr>
              <a:t>100</a:t>
            </a:r>
            <a:r>
              <a:rPr lang="en-US" altLang="ja-JP"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0.01</a:t>
            </a:r>
            <a:r>
              <a:rPr lang="ja-JP" altLang="en-US" b="1" dirty="0">
                <a:solidFill>
                  <a:srgbClr val="008000"/>
                </a:solidFill>
                <a:latin typeface="Consolas" panose="020B0609020204030204" pitchFamily="49" charset="0"/>
              </a:rPr>
              <a:t>刻みの定数</a:t>
            </a:r>
            <a:endParaRPr lang="ja-JP" altLang="en-US" b="1" dirty="0">
              <a:solidFill>
                <a:srgbClr val="000000"/>
              </a:solidFill>
              <a:latin typeface="Consolas" panose="020B0609020204030204" pitchFamily="49" charset="0"/>
            </a:endParaRPr>
          </a:p>
          <a:p>
            <a:r>
              <a:rPr lang="ja-JP" altLang="en-US"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リッジ回帰モデルの作成</a:t>
            </a:r>
            <a:endParaRPr lang="ja-JP" altLang="en-US" b="1" dirty="0">
              <a:solidFill>
                <a:srgbClr val="000000"/>
              </a:solidFill>
              <a:latin typeface="Consolas" panose="020B0609020204030204" pitchFamily="49" charset="0"/>
            </a:endParaRPr>
          </a:p>
          <a:p>
            <a:r>
              <a:rPr lang="ja-JP" altLang="en-US"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ridgeModel</a:t>
            </a:r>
            <a:r>
              <a:rPr lang="en-US" altLang="ja-JP" b="1" dirty="0">
                <a:solidFill>
                  <a:srgbClr val="000000"/>
                </a:solidFill>
                <a:latin typeface="Consolas" panose="020B0609020204030204" pitchFamily="49" charset="0"/>
              </a:rPr>
              <a:t> = Ridge(</a:t>
            </a:r>
            <a:r>
              <a:rPr lang="en-US" altLang="ja-JP" b="1" dirty="0" err="1">
                <a:solidFill>
                  <a:srgbClr val="001080"/>
                </a:solidFill>
                <a:latin typeface="Consolas" panose="020B0609020204030204" pitchFamily="49" charset="0"/>
              </a:rPr>
              <a:t>random_state</a:t>
            </a:r>
            <a:r>
              <a:rPr lang="en-US" altLang="ja-JP" b="1" dirty="0">
                <a:solidFill>
                  <a:srgbClr val="000000"/>
                </a:solidFill>
                <a:latin typeface="Consolas" panose="020B0609020204030204" pitchFamily="49" charset="0"/>
              </a:rPr>
              <a:t> = </a:t>
            </a:r>
            <a:r>
              <a:rPr lang="en-US" altLang="ja-JP" b="1" dirty="0">
                <a:solidFill>
                  <a:srgbClr val="098658"/>
                </a:solidFill>
                <a:latin typeface="Consolas" panose="020B0609020204030204" pitchFamily="49" charset="0"/>
              </a:rPr>
              <a:t>0</a:t>
            </a:r>
            <a:r>
              <a:rPr lang="en-US" altLang="ja-JP" b="1" dirty="0">
                <a:solidFill>
                  <a:srgbClr val="000000"/>
                </a:solidFill>
                <a:latin typeface="Consolas" panose="020B0609020204030204" pitchFamily="49" charset="0"/>
              </a:rPr>
              <a:t>, </a:t>
            </a:r>
            <a:r>
              <a:rPr lang="en-US" altLang="ja-JP" b="1" dirty="0">
                <a:solidFill>
                  <a:srgbClr val="001080"/>
                </a:solidFill>
                <a:latin typeface="Consolas" panose="020B0609020204030204" pitchFamily="49" charset="0"/>
              </a:rPr>
              <a:t>alpha</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num</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学習</a:t>
            </a:r>
            <a:endParaRPr lang="ja-JP" altLang="en-US" b="1" dirty="0">
              <a:solidFill>
                <a:srgbClr val="000000"/>
              </a:solidFill>
              <a:latin typeface="Consolas" panose="020B0609020204030204" pitchFamily="49" charset="0"/>
            </a:endParaRPr>
          </a:p>
          <a:p>
            <a:r>
              <a:rPr lang="ja-JP" altLang="en-US"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ridgeModel.fit</a:t>
            </a:r>
            <a:r>
              <a:rPr lang="en-US" altLang="ja-JP" b="1" dirty="0">
                <a:solidFill>
                  <a:srgbClr val="000000"/>
                </a:solidFill>
                <a:latin typeface="Consolas" panose="020B0609020204030204" pitchFamily="49" charset="0"/>
              </a:rPr>
              <a:t>(</a:t>
            </a:r>
            <a:r>
              <a:rPr lang="en-US" altLang="ja-JP" b="1" dirty="0" err="1">
                <a:solidFill>
                  <a:srgbClr val="000000"/>
                </a:solidFill>
                <a:latin typeface="Consolas" panose="020B0609020204030204" pitchFamily="49" charset="0"/>
              </a:rPr>
              <a:t>x_train</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y_train</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t>
            </a:r>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テストデータの決定係数を取得</a:t>
            </a:r>
            <a:endParaRPr lang="ja-JP" altLang="en-US" b="1" dirty="0">
              <a:solidFill>
                <a:srgbClr val="000000"/>
              </a:solidFill>
              <a:latin typeface="Consolas" panose="020B0609020204030204" pitchFamily="49" charset="0"/>
            </a:endParaRPr>
          </a:p>
          <a:p>
            <a:r>
              <a:rPr lang="ja-JP" altLang="en-US" b="1" dirty="0">
                <a:solidFill>
                  <a:srgbClr val="000000"/>
                </a:solidFill>
                <a:latin typeface="Consolas" panose="020B0609020204030204" pitchFamily="49" charset="0"/>
              </a:rPr>
              <a:t>    </a:t>
            </a:r>
            <a:r>
              <a:rPr lang="en-US" altLang="ja-JP" b="1" dirty="0">
                <a:solidFill>
                  <a:srgbClr val="000000"/>
                </a:solidFill>
                <a:latin typeface="Consolas" panose="020B0609020204030204" pitchFamily="49" charset="0"/>
              </a:rPr>
              <a:t>result = </a:t>
            </a:r>
            <a:r>
              <a:rPr lang="en-US" altLang="ja-JP" b="1" dirty="0" err="1">
                <a:solidFill>
                  <a:srgbClr val="000000"/>
                </a:solidFill>
                <a:latin typeface="Consolas" panose="020B0609020204030204" pitchFamily="49" charset="0"/>
              </a:rPr>
              <a:t>ridgeModel.score</a:t>
            </a:r>
            <a:r>
              <a:rPr lang="en-US" altLang="ja-JP" b="1" dirty="0">
                <a:solidFill>
                  <a:srgbClr val="000000"/>
                </a:solidFill>
                <a:latin typeface="Consolas" panose="020B0609020204030204" pitchFamily="49" charset="0"/>
              </a:rPr>
              <a:t>(</a:t>
            </a:r>
            <a:r>
              <a:rPr lang="en-US" altLang="ja-JP" b="1" dirty="0" err="1">
                <a:solidFill>
                  <a:srgbClr val="000000"/>
                </a:solidFill>
                <a:latin typeface="Consolas" panose="020B0609020204030204" pitchFamily="49" charset="0"/>
              </a:rPr>
              <a:t>x_test</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y_test</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t>
            </a:r>
            <a:r>
              <a:rPr lang="en-US" altLang="ja-JP" b="1" dirty="0">
                <a:solidFill>
                  <a:srgbClr val="AF00DB"/>
                </a:solidFill>
                <a:latin typeface="Consolas" panose="020B0609020204030204" pitchFamily="49" charset="0"/>
              </a:rPr>
              <a:t>if</a:t>
            </a:r>
            <a:r>
              <a:rPr lang="en-US" altLang="ja-JP" b="1" dirty="0">
                <a:solidFill>
                  <a:srgbClr val="000000"/>
                </a:solidFill>
                <a:latin typeface="Consolas" panose="020B0609020204030204" pitchFamily="49" charset="0"/>
              </a:rPr>
              <a:t> result &gt; </a:t>
            </a:r>
            <a:r>
              <a:rPr lang="en-US" altLang="ja-JP" b="1" dirty="0" err="1">
                <a:solidFill>
                  <a:srgbClr val="000000"/>
                </a:solidFill>
                <a:latin typeface="Consolas" panose="020B0609020204030204" pitchFamily="49" charset="0"/>
              </a:rPr>
              <a:t>maxScore</a:t>
            </a:r>
            <a:r>
              <a:rPr lang="en-US" altLang="ja-JP" b="1" dirty="0">
                <a:solidFill>
                  <a:srgbClr val="000000"/>
                </a:solidFill>
                <a:latin typeface="Consolas" panose="020B0609020204030204" pitchFamily="49" charset="0"/>
              </a:rPr>
              <a:t>:</a:t>
            </a:r>
          </a:p>
          <a:p>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maxScore</a:t>
            </a:r>
            <a:r>
              <a:rPr lang="en-US" altLang="ja-JP" b="1" dirty="0">
                <a:solidFill>
                  <a:srgbClr val="000000"/>
                </a:solidFill>
                <a:latin typeface="Consolas" panose="020B0609020204030204" pitchFamily="49" charset="0"/>
              </a:rPr>
              <a:t> = result</a:t>
            </a:r>
          </a:p>
          <a:p>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maxIndex</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num</a:t>
            </a:r>
            <a:endParaRPr lang="en-US" altLang="ja-JP" b="1" dirty="0">
              <a:solidFill>
                <a:srgbClr val="000000"/>
              </a:solidFill>
              <a:latin typeface="Consolas" panose="020B0609020204030204" pitchFamily="49" charset="0"/>
            </a:endParaRP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テストデータの決定係数の最大値を表示</a:t>
            </a:r>
            <a:endParaRPr lang="ja-JP" altLang="en-US" b="1" dirty="0">
              <a:solidFill>
                <a:srgbClr val="000000"/>
              </a:solidFill>
              <a:latin typeface="Consolas" panose="020B0609020204030204" pitchFamily="49" charset="0"/>
            </a:endParaRPr>
          </a:p>
          <a:p>
            <a:r>
              <a:rPr lang="en-US" altLang="ja-JP" b="1" dirty="0">
                <a:solidFill>
                  <a:srgbClr val="795E26"/>
                </a:solidFill>
                <a:latin typeface="Consolas" panose="020B0609020204030204" pitchFamily="49" charset="0"/>
              </a:rPr>
              <a:t>print</a:t>
            </a:r>
            <a:r>
              <a:rPr lang="en-US" altLang="ja-JP" b="1" dirty="0">
                <a:solidFill>
                  <a:srgbClr val="000000"/>
                </a:solidFill>
                <a:latin typeface="Consolas" panose="020B0609020204030204" pitchFamily="49" charset="0"/>
              </a:rPr>
              <a:t>(</a:t>
            </a:r>
            <a:r>
              <a:rPr lang="en-US" altLang="ja-JP" b="1" dirty="0" err="1">
                <a:solidFill>
                  <a:srgbClr val="000000"/>
                </a:solidFill>
                <a:latin typeface="Consolas" panose="020B0609020204030204" pitchFamily="49" charset="0"/>
              </a:rPr>
              <a:t>maxIndex</a:t>
            </a:r>
            <a:r>
              <a:rPr lang="en-US" altLang="ja-JP" b="1" dirty="0">
                <a:solidFill>
                  <a:srgbClr val="000000"/>
                </a:solidFill>
                <a:latin typeface="Consolas" panose="020B0609020204030204" pitchFamily="49" charset="0"/>
              </a:rPr>
              <a:t>, </a:t>
            </a:r>
            <a:r>
              <a:rPr lang="en-US" altLang="ja-JP" b="1" dirty="0" err="1">
                <a:solidFill>
                  <a:srgbClr val="000000"/>
                </a:solidFill>
                <a:latin typeface="Consolas" panose="020B0609020204030204" pitchFamily="49" charset="0"/>
              </a:rPr>
              <a:t>maxScore</a:t>
            </a:r>
            <a:r>
              <a:rPr lang="en-US" altLang="ja-JP" b="1" dirty="0">
                <a:solidFill>
                  <a:srgbClr val="000000"/>
                </a:solidFill>
                <a:latin typeface="Consolas" panose="020B0609020204030204" pitchFamily="49" charset="0"/>
              </a:rPr>
              <a:t>)</a:t>
            </a:r>
            <a:endParaRPr lang="en-US" altLang="ja-JP" b="1" dirty="0">
              <a:solidFill>
                <a:srgbClr val="000000"/>
              </a:solidFill>
              <a:effectLst/>
              <a:latin typeface="Consolas" panose="020B0609020204030204" pitchFamily="49" charset="0"/>
            </a:endParaRPr>
          </a:p>
        </p:txBody>
      </p:sp>
      <p:sp>
        <p:nvSpPr>
          <p:cNvPr id="4" name="正方形/長方形 3"/>
          <p:cNvSpPr/>
          <p:nvPr/>
        </p:nvSpPr>
        <p:spPr>
          <a:xfrm>
            <a:off x="541612" y="379026"/>
            <a:ext cx="8352222"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11-7 </a:t>
            </a:r>
            <a:r>
              <a:rPr lang="ja-JP" altLang="en-US" b="1" smtClean="0">
                <a:solidFill>
                  <a:srgbClr val="000000"/>
                </a:solidFill>
                <a:latin typeface="Courier New" panose="02070309020205020404" pitchFamily="49" charset="0"/>
              </a:rPr>
              <a:t>正規化項の定数を</a:t>
            </a:r>
            <a:r>
              <a:rPr lang="en-US" altLang="ja-JP" b="1" smtClean="0">
                <a:solidFill>
                  <a:srgbClr val="000000"/>
                </a:solidFill>
                <a:latin typeface="Courier New" panose="02070309020205020404" pitchFamily="49" charset="0"/>
              </a:rPr>
              <a:t>0.01</a:t>
            </a:r>
            <a:r>
              <a:rPr lang="ja-JP" altLang="en-US" b="1" smtClean="0">
                <a:solidFill>
                  <a:srgbClr val="000000"/>
                </a:solidFill>
                <a:latin typeface="Courier New" panose="02070309020205020404" pitchFamily="49" charset="0"/>
              </a:rPr>
              <a:t>～</a:t>
            </a:r>
            <a:r>
              <a:rPr lang="en-US" altLang="ja-JP" b="1" smtClean="0">
                <a:solidFill>
                  <a:srgbClr val="000000"/>
                </a:solidFill>
                <a:latin typeface="Courier New" panose="02070309020205020404" pitchFamily="49" charset="0"/>
              </a:rPr>
              <a:t>20</a:t>
            </a:r>
            <a:r>
              <a:rPr lang="ja-JP" altLang="en-US" b="1" smtClean="0">
                <a:solidFill>
                  <a:srgbClr val="000000"/>
                </a:solidFill>
                <a:latin typeface="Courier New" panose="02070309020205020404" pitchFamily="49" charset="0"/>
              </a:rPr>
              <a:t>まで</a:t>
            </a:r>
            <a:r>
              <a:rPr lang="en-US" altLang="ja-JP" b="1" smtClean="0">
                <a:solidFill>
                  <a:srgbClr val="000000"/>
                </a:solidFill>
                <a:latin typeface="Courier New" panose="02070309020205020404" pitchFamily="49" charset="0"/>
              </a:rPr>
              <a:t>0.01</a:t>
            </a:r>
            <a:r>
              <a:rPr lang="ja-JP" altLang="en-US" b="1" smtClean="0">
                <a:solidFill>
                  <a:srgbClr val="000000"/>
                </a:solidFill>
                <a:latin typeface="Courier New" panose="02070309020205020404" pitchFamily="49" charset="0"/>
              </a:rPr>
              <a:t>刻みで検証するコード</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571580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283393" y="5715804"/>
            <a:ext cx="4628150" cy="667743"/>
          </a:xfrm>
          <a:prstGeom prst="rect">
            <a:avLst/>
          </a:prstGeom>
        </p:spPr>
      </p:pic>
    </p:spTree>
    <p:extLst>
      <p:ext uri="{BB962C8B-B14F-4D97-AF65-F5344CB8AC3E}">
        <p14:creationId xmlns:p14="http://schemas.microsoft.com/office/powerpoint/2010/main" val="162050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P406</a:t>
            </a:r>
            <a:endParaRPr kumimoji="1" lang="ja-JP" altLang="en-US" b="1" dirty="0"/>
          </a:p>
        </p:txBody>
      </p:sp>
      <p:sp>
        <p:nvSpPr>
          <p:cNvPr id="3" name="正方形/長方形 2"/>
          <p:cNvSpPr/>
          <p:nvPr/>
        </p:nvSpPr>
        <p:spPr>
          <a:xfrm>
            <a:off x="541612" y="1127916"/>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重回帰とリッジ回帰の係数の大きさを比較する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線形回帰の係数（絶対値）の合計</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sum</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abs</a:t>
            </a:r>
            <a:r>
              <a:rPr lang="en-US" altLang="ja-JP" b="1">
                <a:solidFill>
                  <a:srgbClr val="000000"/>
                </a:solidFill>
                <a:latin typeface="Consolas" panose="020B0609020204030204" pitchFamily="49" charset="0"/>
              </a:rPr>
              <a:t>(model.coef_)[</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リッジ回帰の合計</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sum</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abs</a:t>
            </a:r>
            <a:r>
              <a:rPr lang="en-US" altLang="ja-JP" b="1">
                <a:solidFill>
                  <a:srgbClr val="000000"/>
                </a:solidFill>
                <a:latin typeface="Consolas" panose="020B0609020204030204" pitchFamily="49" charset="0"/>
              </a:rPr>
              <a:t>(ridgeModel.coef_)[</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 </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758584"/>
            <a:ext cx="782143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11-8 </a:t>
            </a:r>
            <a:r>
              <a:rPr lang="ja-JP" altLang="en-US" b="1">
                <a:solidFill>
                  <a:srgbClr val="000000"/>
                </a:solidFill>
                <a:latin typeface="Courier New" panose="02070309020205020404" pitchFamily="49" charset="0"/>
              </a:rPr>
              <a:t>重回帰</a:t>
            </a:r>
            <a:r>
              <a:rPr lang="ja-JP" altLang="en-US" b="1" smtClean="0">
                <a:solidFill>
                  <a:srgbClr val="000000"/>
                </a:solidFill>
                <a:latin typeface="Courier New" panose="02070309020205020404" pitchFamily="49" charset="0"/>
              </a:rPr>
              <a:t>とリッジ回帰の係数の大きさを比較する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277137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087928" y="2701525"/>
            <a:ext cx="2740808" cy="895689"/>
          </a:xfrm>
          <a:prstGeom prst="rect">
            <a:avLst/>
          </a:prstGeom>
        </p:spPr>
      </p:pic>
      <p:sp>
        <p:nvSpPr>
          <p:cNvPr id="7" name="テキスト ボックス 6"/>
          <p:cNvSpPr txBox="1"/>
          <p:nvPr/>
        </p:nvSpPr>
        <p:spPr>
          <a:xfrm>
            <a:off x="541612" y="3826201"/>
            <a:ext cx="10015352" cy="1785104"/>
          </a:xfrm>
          <a:prstGeom prst="rect">
            <a:avLst/>
          </a:prstGeom>
          <a:solidFill>
            <a:schemeClr val="accent4">
              <a:lumMod val="20000"/>
              <a:lumOff val="80000"/>
            </a:schemeClr>
          </a:solidFill>
        </p:spPr>
        <p:txBody>
          <a:bodyPr wrap="square" rtlCol="0">
            <a:spAutoFit/>
          </a:bodyPr>
          <a:lstStyle/>
          <a:p>
            <a:r>
              <a:rPr lang="ja-JP" altLang="en-US" sz="2000" b="1"/>
              <a:t>リッジ回帰モデル</a:t>
            </a:r>
            <a:r>
              <a:rPr lang="ja-JP" altLang="en-US" sz="2000" b="1" smtClean="0"/>
              <a:t>の作成</a:t>
            </a:r>
            <a:endParaRPr kumimoji="1" lang="en-US" altLang="ja-JP" sz="2000" b="1" smtClean="0"/>
          </a:p>
          <a:p>
            <a:endParaRPr lang="en-US" altLang="ja-JP" smtClean="0"/>
          </a:p>
          <a:p>
            <a:r>
              <a:rPr lang="ja-JP" altLang="en-US" b="1">
                <a:solidFill>
                  <a:srgbClr val="0070C0"/>
                </a:solidFill>
              </a:rPr>
              <a:t>モデル</a:t>
            </a:r>
            <a:r>
              <a:rPr lang="ja-JP" altLang="en-US" b="1" smtClean="0">
                <a:solidFill>
                  <a:srgbClr val="0070C0"/>
                </a:solidFill>
              </a:rPr>
              <a:t>変数 </a:t>
            </a:r>
            <a:r>
              <a:rPr lang="en-US" altLang="ja-JP" b="1" smtClean="0">
                <a:solidFill>
                  <a:srgbClr val="0070C0"/>
                </a:solidFill>
              </a:rPr>
              <a:t>= Ridge( alpha = </a:t>
            </a:r>
            <a:r>
              <a:rPr lang="ja-JP" altLang="en-US" b="1" smtClean="0">
                <a:solidFill>
                  <a:srgbClr val="0070C0"/>
                </a:solidFill>
              </a:rPr>
              <a:t>数値 </a:t>
            </a:r>
            <a:r>
              <a:rPr lang="en-US" altLang="ja-JP" b="1" smtClean="0">
                <a:solidFill>
                  <a:srgbClr val="0070C0"/>
                </a:solidFill>
              </a:rPr>
              <a:t>)</a:t>
            </a:r>
          </a:p>
          <a:p>
            <a:endParaRPr lang="en-US" altLang="ja-JP" b="1" smtClean="0">
              <a:solidFill>
                <a:srgbClr val="0070C0"/>
              </a:solidFill>
            </a:endParaRPr>
          </a:p>
          <a:p>
            <a:r>
              <a:rPr lang="en-US" altLang="ja-JP" b="1" smtClean="0">
                <a:solidFill>
                  <a:srgbClr val="0070C0"/>
                </a:solidFill>
              </a:rPr>
              <a:t>※</a:t>
            </a:r>
            <a:r>
              <a:rPr lang="ja-JP" altLang="en-US" b="1">
                <a:solidFill>
                  <a:srgbClr val="0070C0"/>
                </a:solidFill>
              </a:rPr>
              <a:t> </a:t>
            </a:r>
            <a:r>
              <a:rPr lang="en-US" altLang="ja-JP" b="1" smtClean="0">
                <a:solidFill>
                  <a:srgbClr val="0070C0"/>
                </a:solidFill>
              </a:rPr>
              <a:t>from sklearn . linear_model import Ridge </a:t>
            </a:r>
            <a:r>
              <a:rPr lang="ja-JP" altLang="en-US" b="1" smtClean="0">
                <a:solidFill>
                  <a:srgbClr val="0070C0"/>
                </a:solidFill>
              </a:rPr>
              <a:t>をインポート済みとする</a:t>
            </a:r>
            <a:endParaRPr lang="en-US" altLang="ja-JP" b="1" smtClean="0">
              <a:solidFill>
                <a:srgbClr val="0070C0"/>
              </a:solidFill>
            </a:endParaRPr>
          </a:p>
          <a:p>
            <a:r>
              <a:rPr lang="en-US" altLang="ja-JP" b="1" smtClean="0">
                <a:solidFill>
                  <a:srgbClr val="0070C0"/>
                </a:solidFill>
              </a:rPr>
              <a:t>※ alpha </a:t>
            </a:r>
            <a:r>
              <a:rPr lang="ja-JP" altLang="en-US" b="1" smtClean="0">
                <a:solidFill>
                  <a:srgbClr val="0070C0"/>
                </a:solidFill>
              </a:rPr>
              <a:t>を大きくすると過学習防止効果が強くなるが、大きくしすぎると予測性能が低下する</a:t>
            </a:r>
            <a:endParaRPr lang="en-US" altLang="ja-JP" b="1" smtClean="0">
              <a:solidFill>
                <a:srgbClr val="0070C0"/>
              </a:solidFill>
            </a:endParaRPr>
          </a:p>
        </p:txBody>
      </p:sp>
      <p:sp>
        <p:nvSpPr>
          <p:cNvPr id="8" name="正方形/長方形 7"/>
          <p:cNvSpPr/>
          <p:nvPr/>
        </p:nvSpPr>
        <p:spPr>
          <a:xfrm>
            <a:off x="541612" y="4368195"/>
            <a:ext cx="3952750" cy="4499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1221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１１．２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ラッソ</a:t>
            </a:r>
            <a:r>
              <a:rPr kumimoji="1" lang="ja-JP" altLang="en-US" b="1" smtClean="0">
                <a:solidFill>
                  <a:schemeClr val="bg1"/>
                </a:solidFill>
              </a:rPr>
              <a:t>回帰</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P407</a:t>
            </a:r>
            <a:r>
              <a:rPr kumimoji="1" lang="ja-JP" altLang="en-US" b="1" smtClean="0">
                <a:solidFill>
                  <a:schemeClr val="bg1"/>
                </a:solidFill>
              </a:rPr>
              <a:t>～</a:t>
            </a:r>
            <a:r>
              <a:rPr kumimoji="1" lang="en-US" altLang="ja-JP" b="1" smtClean="0">
                <a:solidFill>
                  <a:schemeClr val="bg1"/>
                </a:solidFill>
              </a:rPr>
              <a:t>P410</a:t>
            </a:r>
            <a:endParaRPr kumimoji="1" lang="en-US" altLang="ja-JP" b="1" dirty="0" smtClean="0">
              <a:solidFill>
                <a:schemeClr val="bg1"/>
              </a:solidFill>
            </a:endParaRPr>
          </a:p>
        </p:txBody>
      </p:sp>
      <p:sp>
        <p:nvSpPr>
          <p:cNvPr id="5" name="ホームベース 4"/>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１１．２．１</a:t>
            </a:r>
            <a:endParaRPr kumimoji="1" lang="ja-JP" altLang="en-US" b="1" dirty="0"/>
          </a:p>
        </p:txBody>
      </p:sp>
      <p:sp>
        <p:nvSpPr>
          <p:cNvPr id="6" name="山形 5"/>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ラッソ</a:t>
            </a:r>
            <a:r>
              <a:rPr lang="ja-JP" altLang="en-US" b="1" smtClean="0">
                <a:solidFill>
                  <a:schemeClr val="bg1"/>
                </a:solidFill>
              </a:rPr>
              <a:t>回帰</a:t>
            </a:r>
            <a:r>
              <a:rPr lang="ja-JP" altLang="en-US" b="1" dirty="0" smtClean="0">
                <a:solidFill>
                  <a:schemeClr val="bg1"/>
                </a:solidFill>
              </a:rPr>
              <a:t>の概要</a:t>
            </a:r>
            <a:endParaRPr kumimoji="1" lang="ja-JP" altLang="en-US" b="1" dirty="0">
              <a:solidFill>
                <a:schemeClr val="bg1"/>
              </a:solidFill>
            </a:endParaRPr>
          </a:p>
        </p:txBody>
      </p:sp>
      <p:sp>
        <p:nvSpPr>
          <p:cNvPr id="7" name="山形 6"/>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smtClean="0">
                <a:solidFill>
                  <a:schemeClr val="bg1"/>
                </a:solidFill>
              </a:rPr>
              <a:t>P407</a:t>
            </a:r>
            <a:r>
              <a:rPr lang="ja-JP" altLang="en-US" b="1" smtClean="0">
                <a:solidFill>
                  <a:schemeClr val="bg1"/>
                </a:solidFill>
              </a:rPr>
              <a:t>～</a:t>
            </a:r>
            <a:r>
              <a:rPr lang="en-US" altLang="ja-JP" b="1" smtClean="0">
                <a:solidFill>
                  <a:schemeClr val="bg1"/>
                </a:solidFill>
              </a:rPr>
              <a:t>P408</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P407</a:t>
            </a:r>
            <a:endParaRPr kumimoji="1" lang="ja-JP" altLang="en-US" b="1" dirty="0"/>
          </a:p>
        </p:txBody>
      </p:sp>
      <p:sp>
        <p:nvSpPr>
          <p:cNvPr id="9" name="ホームベース 8"/>
          <p:cNvSpPr/>
          <p:nvPr/>
        </p:nvSpPr>
        <p:spPr>
          <a:xfrm>
            <a:off x="2993793" y="1695481"/>
            <a:ext cx="1560960"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リッジ回帰</a:t>
            </a:r>
            <a:endParaRPr kumimoji="1" lang="ja-JP" altLang="en-US" b="1" dirty="0"/>
          </a:p>
        </p:txBody>
      </p:sp>
      <p:sp>
        <p:nvSpPr>
          <p:cNvPr id="10" name="ホームベース 9"/>
          <p:cNvSpPr/>
          <p:nvPr/>
        </p:nvSpPr>
        <p:spPr>
          <a:xfrm>
            <a:off x="2993793" y="2269300"/>
            <a:ext cx="1560960"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ラッソ回帰</a:t>
            </a:r>
            <a:endParaRPr kumimoji="1" lang="ja-JP" altLang="en-US" b="1" dirty="0"/>
          </a:p>
        </p:txBody>
      </p:sp>
      <p:sp>
        <p:nvSpPr>
          <p:cNvPr id="11" name="ホームベース 10"/>
          <p:cNvSpPr/>
          <p:nvPr/>
        </p:nvSpPr>
        <p:spPr>
          <a:xfrm>
            <a:off x="652705" y="1695481"/>
            <a:ext cx="2219891" cy="998693"/>
          </a:xfrm>
          <a:prstGeom prst="homePlat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係数が小さくなるように回帰式を作成する手法</a:t>
            </a:r>
            <a:endParaRPr kumimoji="1" lang="ja-JP" altLang="en-US" b="1" dirty="0"/>
          </a:p>
        </p:txBody>
      </p:sp>
      <p:sp>
        <p:nvSpPr>
          <p:cNvPr id="13" name="山形 12"/>
          <p:cNvSpPr/>
          <p:nvPr/>
        </p:nvSpPr>
        <p:spPr>
          <a:xfrm>
            <a:off x="4476583" y="1695481"/>
            <a:ext cx="5693959"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正則化項として「係数の２乗の合計」を用いる</a:t>
            </a:r>
            <a:endParaRPr kumimoji="1" lang="ja-JP" altLang="en-US" b="1" dirty="0">
              <a:solidFill>
                <a:schemeClr val="bg1"/>
              </a:solidFill>
            </a:endParaRPr>
          </a:p>
        </p:txBody>
      </p:sp>
      <p:sp>
        <p:nvSpPr>
          <p:cNvPr id="14" name="山形 13"/>
          <p:cNvSpPr/>
          <p:nvPr/>
        </p:nvSpPr>
        <p:spPr>
          <a:xfrm>
            <a:off x="4476583" y="2269300"/>
            <a:ext cx="5693959"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正則化項として「係数の絶対値の合計」を用いる</a:t>
            </a:r>
            <a:endParaRPr kumimoji="1" lang="ja-JP" altLang="en-US" b="1" dirty="0">
              <a:solidFill>
                <a:schemeClr val="bg1"/>
              </a:solidFill>
            </a:endParaRPr>
          </a:p>
        </p:txBody>
      </p:sp>
      <p:cxnSp>
        <p:nvCxnSpPr>
          <p:cNvPr id="15" name="カギ線コネクタ 14"/>
          <p:cNvCxnSpPr/>
          <p:nvPr/>
        </p:nvCxnSpPr>
        <p:spPr>
          <a:xfrm>
            <a:off x="1410007" y="3043774"/>
            <a:ext cx="3784821" cy="3267986"/>
          </a:xfrm>
          <a:prstGeom prst="bentConnector3">
            <a:avLst>
              <a:gd name="adj1" fmla="val -210"/>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1035320" y="3634822"/>
            <a:ext cx="3864634" cy="16470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 name="グループ化 16"/>
          <p:cNvGrpSpPr/>
          <p:nvPr/>
        </p:nvGrpSpPr>
        <p:grpSpPr>
          <a:xfrm>
            <a:off x="1452913" y="3844791"/>
            <a:ext cx="1514724" cy="627627"/>
            <a:chOff x="1018417" y="2951920"/>
            <a:chExt cx="1514724" cy="627627"/>
          </a:xfrm>
        </p:grpSpPr>
        <p:sp>
          <p:nvSpPr>
            <p:cNvPr id="18" name="フローチャート: 結合子 17"/>
            <p:cNvSpPr/>
            <p:nvPr/>
          </p:nvSpPr>
          <p:spPr>
            <a:xfrm>
              <a:off x="2390017" y="2951920"/>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左中かっこ 18"/>
            <p:cNvSpPr/>
            <p:nvPr/>
          </p:nvSpPr>
          <p:spPr>
            <a:xfrm>
              <a:off x="2187708" y="3095043"/>
              <a:ext cx="202309" cy="4845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 name="テキスト ボックス 19"/>
            <p:cNvSpPr txBox="1"/>
            <p:nvPr/>
          </p:nvSpPr>
          <p:spPr>
            <a:xfrm>
              <a:off x="1018417"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e2</a:t>
              </a:r>
              <a:endParaRPr kumimoji="1" lang="ja-JP" altLang="en-US" b="1" dirty="0">
                <a:solidFill>
                  <a:schemeClr val="bg1"/>
                </a:solidFill>
              </a:endParaRPr>
            </a:p>
          </p:txBody>
        </p:sp>
      </p:grpSp>
      <p:grpSp>
        <p:nvGrpSpPr>
          <p:cNvPr id="25" name="グループ化 24"/>
          <p:cNvGrpSpPr/>
          <p:nvPr/>
        </p:nvGrpSpPr>
        <p:grpSpPr>
          <a:xfrm>
            <a:off x="3441641" y="4216815"/>
            <a:ext cx="1438234" cy="604075"/>
            <a:chOff x="3505252" y="3127486"/>
            <a:chExt cx="1438234" cy="604075"/>
          </a:xfrm>
        </p:grpSpPr>
        <p:sp>
          <p:nvSpPr>
            <p:cNvPr id="26" name="フローチャート: 結合子 25"/>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左中かっこ 26"/>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8" name="テキスト ボックス 27"/>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e3</a:t>
              </a:r>
              <a:endParaRPr kumimoji="1" lang="ja-JP" altLang="en-US" b="1" dirty="0">
                <a:solidFill>
                  <a:schemeClr val="bg1"/>
                </a:solidFill>
              </a:endParaRPr>
            </a:p>
          </p:txBody>
        </p:sp>
      </p:grpSp>
      <p:sp>
        <p:nvSpPr>
          <p:cNvPr id="29" name="テキスト ボックス 28"/>
          <p:cNvSpPr txBox="1"/>
          <p:nvPr/>
        </p:nvSpPr>
        <p:spPr>
          <a:xfrm>
            <a:off x="5553458" y="5701085"/>
            <a:ext cx="65" cy="553998"/>
          </a:xfrm>
          <a:prstGeom prst="rect">
            <a:avLst/>
          </a:prstGeom>
          <a:noFill/>
        </p:spPr>
        <p:txBody>
          <a:bodyPr wrap="none" lIns="0" tIns="0" rIns="0" bIns="0" rtlCol="0">
            <a:spAutoFit/>
          </a:bodyPr>
          <a:lstStyle/>
          <a:p>
            <a:endParaRPr kumimoji="1" lang="en-US" altLang="ja-JP" dirty="0" smtClean="0"/>
          </a:p>
          <a:p>
            <a:endParaRPr kumimoji="1" lang="ja-JP" altLang="en-US" dirty="0"/>
          </a:p>
        </p:txBody>
      </p:sp>
      <p:sp>
        <p:nvSpPr>
          <p:cNvPr id="30" name="テキスト ボックス 29"/>
          <p:cNvSpPr txBox="1"/>
          <p:nvPr/>
        </p:nvSpPr>
        <p:spPr>
          <a:xfrm>
            <a:off x="1611545" y="3108021"/>
            <a:ext cx="1459346" cy="369332"/>
          </a:xfrm>
          <a:prstGeom prst="rect">
            <a:avLst/>
          </a:prstGeom>
          <a:solidFill>
            <a:schemeClr val="accent2"/>
          </a:solidFill>
        </p:spPr>
        <p:txBody>
          <a:bodyPr wrap="square" rtlCol="0">
            <a:spAutoFit/>
          </a:bodyPr>
          <a:lstStyle/>
          <a:p>
            <a:r>
              <a:rPr kumimoji="1" lang="en-US" altLang="ja-JP" b="1" dirty="0" smtClean="0"/>
              <a:t>y = ax + b</a:t>
            </a:r>
            <a:endParaRPr kumimoji="1" lang="ja-JP" altLang="en-US" b="1" dirty="0"/>
          </a:p>
        </p:txBody>
      </p:sp>
      <p:sp>
        <p:nvSpPr>
          <p:cNvPr id="31" name="テキスト ボックス 30"/>
          <p:cNvSpPr txBox="1"/>
          <p:nvPr/>
        </p:nvSpPr>
        <p:spPr>
          <a:xfrm>
            <a:off x="4879875" y="6358148"/>
            <a:ext cx="457200" cy="369332"/>
          </a:xfrm>
          <a:prstGeom prst="rect">
            <a:avLst/>
          </a:prstGeom>
          <a:noFill/>
        </p:spPr>
        <p:txBody>
          <a:bodyPr wrap="square" rtlCol="0">
            <a:spAutoFit/>
          </a:bodyPr>
          <a:lstStyle/>
          <a:p>
            <a:r>
              <a:rPr kumimoji="1" lang="ja-JP" altLang="en-US" b="1" dirty="0" smtClean="0"/>
              <a:t>ｘ</a:t>
            </a:r>
            <a:endParaRPr kumimoji="1" lang="ja-JP" altLang="en-US" b="1" dirty="0"/>
          </a:p>
        </p:txBody>
      </p:sp>
      <p:sp>
        <p:nvSpPr>
          <p:cNvPr id="32" name="テキスト ボックス 31"/>
          <p:cNvSpPr txBox="1"/>
          <p:nvPr/>
        </p:nvSpPr>
        <p:spPr>
          <a:xfrm>
            <a:off x="1024315" y="2997386"/>
            <a:ext cx="457200" cy="369332"/>
          </a:xfrm>
          <a:prstGeom prst="rect">
            <a:avLst/>
          </a:prstGeom>
          <a:noFill/>
        </p:spPr>
        <p:txBody>
          <a:bodyPr wrap="square" rtlCol="0">
            <a:spAutoFit/>
          </a:bodyPr>
          <a:lstStyle/>
          <a:p>
            <a:r>
              <a:rPr lang="ja-JP" altLang="en-US" b="1" dirty="0"/>
              <a:t>ｙ</a:t>
            </a:r>
            <a:endParaRPr kumimoji="1" lang="ja-JP" altLang="en-US" b="1" dirty="0"/>
          </a:p>
        </p:txBody>
      </p:sp>
      <p:grpSp>
        <p:nvGrpSpPr>
          <p:cNvPr id="33" name="グループ化 32"/>
          <p:cNvGrpSpPr/>
          <p:nvPr/>
        </p:nvGrpSpPr>
        <p:grpSpPr>
          <a:xfrm>
            <a:off x="1864183" y="4945870"/>
            <a:ext cx="1438234" cy="604075"/>
            <a:chOff x="3505252" y="3127486"/>
            <a:chExt cx="1438234" cy="604075"/>
          </a:xfrm>
        </p:grpSpPr>
        <p:sp>
          <p:nvSpPr>
            <p:cNvPr id="34" name="フローチャート: 結合子 33"/>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左中かっこ 34"/>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6" name="テキスト ボックス 35"/>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e1</a:t>
              </a:r>
              <a:endParaRPr kumimoji="1" lang="ja-JP" altLang="en-US" b="1" dirty="0">
                <a:solidFill>
                  <a:schemeClr val="bg1"/>
                </a:solidFill>
              </a:endParaRPr>
            </a:p>
          </p:txBody>
        </p:sp>
      </p:grpSp>
      <p:sp>
        <p:nvSpPr>
          <p:cNvPr id="37" name="テキスト ボックス 36"/>
          <p:cNvSpPr txBox="1"/>
          <p:nvPr/>
        </p:nvSpPr>
        <p:spPr>
          <a:xfrm>
            <a:off x="5178484" y="3380078"/>
            <a:ext cx="5095965" cy="646331"/>
          </a:xfrm>
          <a:prstGeom prst="rect">
            <a:avLst/>
          </a:prstGeom>
          <a:noFill/>
        </p:spPr>
        <p:txBody>
          <a:bodyPr wrap="square" rtlCol="0">
            <a:spAutoFit/>
          </a:bodyPr>
          <a:lstStyle/>
          <a:p>
            <a:r>
              <a:rPr kumimoji="1" lang="en-US" altLang="ja-JP" b="1" smtClean="0"/>
              <a:t>※ </a:t>
            </a:r>
            <a:r>
              <a:rPr kumimoji="1" lang="ja-JP" altLang="en-US" b="1" smtClean="0"/>
              <a:t>プラスの誤差とマイナスの誤差が打ち消し合わないようにそれぞれ２乗している</a:t>
            </a:r>
            <a:endParaRPr kumimoji="1" lang="ja-JP" altLang="en-US" b="1" dirty="0"/>
          </a:p>
        </p:txBody>
      </p:sp>
      <mc:AlternateContent xmlns:mc="http://schemas.openxmlformats.org/markup-compatibility/2006" xmlns:a14="http://schemas.microsoft.com/office/drawing/2010/main">
        <mc:Choice Requires="a14">
          <p:sp>
            <p:nvSpPr>
              <p:cNvPr id="38" name="テキスト ボックス 37"/>
              <p:cNvSpPr txBox="1"/>
              <p:nvPr/>
            </p:nvSpPr>
            <p:spPr>
              <a:xfrm>
                <a:off x="5293388" y="2938011"/>
                <a:ext cx="2339615" cy="394916"/>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rPr>
                      <m:t>𝑬</m:t>
                    </m:r>
                    <m:r>
                      <a:rPr kumimoji="1" lang="en-US" altLang="ja-JP" sz="2400" b="1" i="1" smtClean="0">
                        <a:latin typeface="Cambria Math" panose="02040503050406030204" pitchFamily="18" charset="0"/>
                      </a:rPr>
                      <m:t>= </m:t>
                    </m:r>
                    <m:sSubSup>
                      <m:sSubSupPr>
                        <m:ctrlPr>
                          <a:rPr kumimoji="1" lang="en-US" altLang="ja-JP" sz="2400" b="1" i="1" smtClean="0">
                            <a:latin typeface="Cambria Math" panose="02040503050406030204" pitchFamily="18" charset="0"/>
                          </a:rPr>
                        </m:ctrlPr>
                      </m:sSubSupPr>
                      <m:e>
                        <m:r>
                          <a:rPr kumimoji="1" lang="en-US" altLang="ja-JP" sz="2400" b="1" i="1" smtClean="0">
                            <a:latin typeface="Cambria Math" panose="02040503050406030204" pitchFamily="18" charset="0"/>
                          </a:rPr>
                          <m:t>𝒆</m:t>
                        </m:r>
                      </m:e>
                      <m:sub>
                        <m:r>
                          <a:rPr kumimoji="1" lang="en-US" altLang="ja-JP" sz="2400" b="1" i="1" smtClean="0">
                            <a:latin typeface="Cambria Math" panose="02040503050406030204" pitchFamily="18" charset="0"/>
                          </a:rPr>
                          <m:t>𝟏</m:t>
                        </m:r>
                      </m:sub>
                      <m:sup>
                        <m:r>
                          <a:rPr kumimoji="1" lang="en-US" altLang="ja-JP" sz="2400" b="1" i="1" smtClean="0">
                            <a:latin typeface="Cambria Math" panose="02040503050406030204" pitchFamily="18" charset="0"/>
                          </a:rPr>
                          <m:t>𝟐</m:t>
                        </m:r>
                      </m:sup>
                    </m:sSubSup>
                  </m:oMath>
                </a14:m>
                <a:r>
                  <a:rPr kumimoji="1" lang="en-US" altLang="ja-JP" sz="2400" b="1" dirty="0" smtClean="0"/>
                  <a:t>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𝟐</m:t>
                        </m:r>
                      </m:sub>
                      <m:sup>
                        <m:r>
                          <a:rPr lang="en-US" altLang="ja-JP" sz="2400" b="1" i="1">
                            <a:latin typeface="Cambria Math" panose="02040503050406030204" pitchFamily="18" charset="0"/>
                          </a:rPr>
                          <m:t>𝟐</m:t>
                        </m:r>
                      </m:sup>
                    </m:sSubSup>
                  </m:oMath>
                </a14:m>
                <a:r>
                  <a:rPr lang="en-US" altLang="ja-JP" sz="2400" b="1" dirty="0"/>
                  <a:t> +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𝟑</m:t>
                        </m:r>
                      </m:sub>
                      <m:sup>
                        <m:r>
                          <a:rPr lang="en-US" altLang="ja-JP" sz="2400" b="1" i="1">
                            <a:latin typeface="Cambria Math" panose="02040503050406030204" pitchFamily="18" charset="0"/>
                          </a:rPr>
                          <m:t>𝟐</m:t>
                        </m:r>
                      </m:sup>
                    </m:sSubSup>
                  </m:oMath>
                </a14:m>
                <a:endParaRPr kumimoji="1" lang="en-US" altLang="ja-JP" sz="2400" b="1" dirty="0" smtClean="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5293388" y="2938011"/>
                <a:ext cx="2339615" cy="394916"/>
              </a:xfrm>
              <a:prstGeom prst="rect">
                <a:avLst/>
              </a:prstGeom>
              <a:blipFill>
                <a:blip r:embed="rId2"/>
                <a:stretch>
                  <a:fillRect t="-16923" b="-4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5293388" y="4187748"/>
                <a:ext cx="1877117" cy="369332"/>
              </a:xfrm>
              <a:prstGeom prst="rect">
                <a:avLst/>
              </a:prstGeom>
              <a:noFill/>
            </p:spPr>
            <p:txBody>
              <a:bodyPr wrap="none" lIns="0" tIns="0" rIns="0" bIns="0" rtlCol="0">
                <a:spAutoFit/>
              </a:bodyPr>
              <a:lstStyle/>
              <a:p>
                <a14:m>
                  <m:oMath xmlns:m="http://schemas.openxmlformats.org/officeDocument/2006/math">
                    <m:r>
                      <a:rPr lang="en-US" altLang="ja-JP" sz="2400" b="1" i="1">
                        <a:latin typeface="Cambria Math" panose="02040503050406030204" pitchFamily="18" charset="0"/>
                      </a:rPr>
                      <m:t>𝑭</m:t>
                    </m:r>
                  </m:oMath>
                </a14:m>
                <a:r>
                  <a:rPr kumimoji="1" lang="en-US" altLang="ja-JP" sz="2400" b="1" i="1" dirty="0" smtClean="0"/>
                  <a:t> </a:t>
                </a:r>
                <a:r>
                  <a:rPr kumimoji="1" lang="en-US" altLang="ja-JP" sz="2400" b="1" i="1" smtClean="0"/>
                  <a:t>= |a| + |b|</a:t>
                </a:r>
                <a:endParaRPr kumimoji="1" lang="en-US" altLang="ja-JP" sz="2400" b="1" i="1" dirty="0" smtClean="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5293388" y="4187748"/>
                <a:ext cx="1877117" cy="369332"/>
              </a:xfrm>
              <a:prstGeom prst="rect">
                <a:avLst/>
              </a:prstGeom>
              <a:blipFill>
                <a:blip r:embed="rId3"/>
                <a:stretch>
                  <a:fillRect l="-5519" t="-26230" r="-9091" b="-47541"/>
                </a:stretch>
              </a:blipFill>
            </p:spPr>
            <p:txBody>
              <a:bodyPr/>
              <a:lstStyle/>
              <a:p>
                <a:r>
                  <a:rPr lang="ja-JP" altLang="en-US">
                    <a:noFill/>
                  </a:rPr>
                  <a:t> </a:t>
                </a:r>
              </a:p>
            </p:txBody>
          </p:sp>
        </mc:Fallback>
      </mc:AlternateContent>
      <p:sp>
        <p:nvSpPr>
          <p:cNvPr id="42" name="テキスト ボックス 41"/>
          <p:cNvSpPr txBox="1"/>
          <p:nvPr/>
        </p:nvSpPr>
        <p:spPr>
          <a:xfrm>
            <a:off x="5178484" y="4551317"/>
            <a:ext cx="5095965" cy="369332"/>
          </a:xfrm>
          <a:prstGeom prst="rect">
            <a:avLst/>
          </a:prstGeom>
          <a:noFill/>
        </p:spPr>
        <p:txBody>
          <a:bodyPr wrap="square" rtlCol="0">
            <a:spAutoFit/>
          </a:bodyPr>
          <a:lstStyle/>
          <a:p>
            <a:r>
              <a:rPr lang="en-US" altLang="ja-JP" b="1" smtClean="0"/>
              <a:t>※ </a:t>
            </a:r>
            <a:r>
              <a:rPr lang="ja-JP" altLang="en-US" b="1" smtClean="0"/>
              <a:t>係数の絶対値をとって合計する</a:t>
            </a:r>
            <a:endParaRPr kumimoji="1" lang="ja-JP" altLang="en-US" b="1" dirty="0"/>
          </a:p>
        </p:txBody>
      </p:sp>
      <p:sp>
        <p:nvSpPr>
          <p:cNvPr id="43" name="テキスト ボックス 42"/>
          <p:cNvSpPr txBox="1"/>
          <p:nvPr/>
        </p:nvSpPr>
        <p:spPr>
          <a:xfrm>
            <a:off x="5293388" y="5047083"/>
            <a:ext cx="1397819" cy="369332"/>
          </a:xfrm>
          <a:prstGeom prst="rect">
            <a:avLst/>
          </a:prstGeom>
          <a:noFill/>
        </p:spPr>
        <p:txBody>
          <a:bodyPr wrap="none" lIns="0" tIns="0" rIns="0" bIns="0" rtlCol="0">
            <a:spAutoFit/>
          </a:bodyPr>
          <a:lstStyle/>
          <a:p>
            <a:r>
              <a:rPr kumimoji="1" lang="en-US" altLang="ja-JP" sz="2400" b="1" i="1" smtClean="0"/>
              <a:t>L = E + F</a:t>
            </a:r>
            <a:endParaRPr kumimoji="1" lang="en-US" altLang="ja-JP" sz="2400" b="1" i="1" dirty="0" smtClean="0"/>
          </a:p>
        </p:txBody>
      </p:sp>
      <p:sp>
        <p:nvSpPr>
          <p:cNvPr id="44" name="テキスト ボックス 43"/>
          <p:cNvSpPr txBox="1"/>
          <p:nvPr/>
        </p:nvSpPr>
        <p:spPr>
          <a:xfrm>
            <a:off x="5187539" y="5416415"/>
            <a:ext cx="5095965" cy="369332"/>
          </a:xfrm>
          <a:prstGeom prst="rect">
            <a:avLst/>
          </a:prstGeom>
          <a:noFill/>
        </p:spPr>
        <p:txBody>
          <a:bodyPr wrap="square" rtlCol="0">
            <a:spAutoFit/>
          </a:bodyPr>
          <a:lstStyle/>
          <a:p>
            <a:r>
              <a:rPr lang="en-US" altLang="ja-JP" b="1" smtClean="0"/>
              <a:t>※ L</a:t>
            </a:r>
            <a:r>
              <a:rPr lang="ja-JP" altLang="en-US" b="1" smtClean="0"/>
              <a:t>が最小になるような係数 </a:t>
            </a:r>
            <a:r>
              <a:rPr lang="en-US" altLang="ja-JP" b="1" smtClean="0"/>
              <a:t>a </a:t>
            </a:r>
            <a:r>
              <a:rPr lang="ja-JP" altLang="en-US" b="1" smtClean="0"/>
              <a:t>と </a:t>
            </a:r>
            <a:r>
              <a:rPr lang="en-US" altLang="ja-JP" b="1" smtClean="0"/>
              <a:t>b </a:t>
            </a:r>
            <a:r>
              <a:rPr lang="ja-JP" altLang="en-US" b="1" smtClean="0"/>
              <a:t>を算出する</a:t>
            </a:r>
            <a:endParaRPr kumimoji="1" lang="ja-JP" altLang="en-US" b="1" dirty="0"/>
          </a:p>
        </p:txBody>
      </p:sp>
      <p:sp>
        <p:nvSpPr>
          <p:cNvPr id="45" name="フローチャート: 他ページ結合子 44"/>
          <p:cNvSpPr/>
          <p:nvPr/>
        </p:nvSpPr>
        <p:spPr>
          <a:xfrm>
            <a:off x="5695705" y="5885751"/>
            <a:ext cx="6029864" cy="773841"/>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t>ラッソ回帰を利用すると、予測にあまり役に立たないような特徴量を学習中に削除される</a:t>
            </a:r>
            <a:endParaRPr kumimoji="1" lang="ja-JP" altLang="en-US" b="1"/>
          </a:p>
        </p:txBody>
      </p:sp>
    </p:spTree>
    <p:extLst>
      <p:ext uri="{BB962C8B-B14F-4D97-AF65-F5344CB8AC3E}">
        <p14:creationId xmlns:p14="http://schemas.microsoft.com/office/powerpoint/2010/main" val="402615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１１．２．２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ラッソ</a:t>
            </a:r>
            <a:r>
              <a:rPr kumimoji="1" lang="ja-JP" altLang="en-US" b="1" smtClean="0">
                <a:solidFill>
                  <a:schemeClr val="bg1"/>
                </a:solidFill>
              </a:rPr>
              <a:t>回帰の実装</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P407</a:t>
            </a:r>
            <a:r>
              <a:rPr kumimoji="1" lang="ja-JP" altLang="en-US" b="1" smtClean="0">
                <a:solidFill>
                  <a:schemeClr val="bg1"/>
                </a:solidFill>
              </a:rPr>
              <a:t>～</a:t>
            </a:r>
            <a:r>
              <a:rPr kumimoji="1" lang="en-US" altLang="ja-JP" b="1" smtClean="0">
                <a:solidFill>
                  <a:schemeClr val="bg1"/>
                </a:solidFill>
              </a:rPr>
              <a:t>P410</a:t>
            </a:r>
            <a:endParaRPr kumimoji="1" lang="en-US" altLang="ja-JP" b="1" dirty="0" smtClean="0">
              <a:solidFill>
                <a:schemeClr val="bg1"/>
              </a:solidFill>
            </a:endParaRPr>
          </a:p>
        </p:txBody>
      </p:sp>
      <p:sp>
        <p:nvSpPr>
          <p:cNvPr id="5" name="楕円 4"/>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P407</a:t>
            </a:r>
            <a:endParaRPr kumimoji="1" lang="ja-JP" altLang="en-US" b="1" dirty="0"/>
          </a:p>
        </p:txBody>
      </p:sp>
      <p:sp>
        <p:nvSpPr>
          <p:cNvPr id="6" name="正方形/長方形 5"/>
          <p:cNvSpPr/>
          <p:nvPr/>
        </p:nvSpPr>
        <p:spPr>
          <a:xfrm>
            <a:off x="541612" y="1438467"/>
            <a:ext cx="7821433" cy="4247317"/>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ラッソ回帰モデルで過学習が起きていないか確認する</a:t>
            </a:r>
            <a:endParaRPr lang="ja-JP" altLang="en-US" b="1">
              <a:solidFill>
                <a:srgbClr val="000000"/>
              </a:solidFill>
              <a:latin typeface="Consolas" panose="020B0609020204030204" pitchFamily="49" charset="0"/>
            </a:endParaRP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ライブラリのインポート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sklearn.linear_model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Lasso</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訓練データ、テストデータを作成</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x_train, x_test, y_train, y_test = train_test_split(pf_x,</a:t>
            </a:r>
          </a:p>
          <a:p>
            <a:r>
              <a:rPr lang="en-US" altLang="ja-JP" b="1">
                <a:solidFill>
                  <a:srgbClr val="000000"/>
                </a:solidFill>
                <a:latin typeface="Consolas" panose="020B0609020204030204" pitchFamily="49" charset="0"/>
              </a:rPr>
              <a:t>    sc_t, </a:t>
            </a:r>
            <a:r>
              <a:rPr lang="en-US" altLang="ja-JP" b="1">
                <a:solidFill>
                  <a:srgbClr val="001080"/>
                </a:solidFill>
                <a:latin typeface="Consolas" panose="020B0609020204030204" pitchFamily="49" charset="0"/>
              </a:rPr>
              <a:t>test_size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0.3</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ラッソ回帰のモデル作成（</a:t>
            </a:r>
            <a:r>
              <a:rPr lang="en-US" altLang="ja-JP" b="1">
                <a:solidFill>
                  <a:srgbClr val="008000"/>
                </a:solidFill>
                <a:latin typeface="Consolas" panose="020B0609020204030204" pitchFamily="49" charset="0"/>
              </a:rPr>
              <a:t>alpha</a:t>
            </a:r>
            <a:r>
              <a:rPr lang="ja-JP" altLang="en-US" b="1">
                <a:solidFill>
                  <a:srgbClr val="008000"/>
                </a:solidFill>
                <a:latin typeface="Consolas" panose="020B0609020204030204" pitchFamily="49" charset="0"/>
              </a:rPr>
              <a:t>は正則化項につく定数）</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 = Lasso(</a:t>
            </a:r>
            <a:r>
              <a:rPr lang="en-US" altLang="ja-JP" b="1">
                <a:solidFill>
                  <a:srgbClr val="001080"/>
                </a:solidFill>
                <a:latin typeface="Consolas" panose="020B0609020204030204" pitchFamily="49" charset="0"/>
              </a:rPr>
              <a:t>alpha</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0.1</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訓練データで学習</a:t>
            </a:r>
            <a:endParaRPr lang="ja-JP" altLang="en-US" b="1">
              <a:solidFill>
                <a:srgbClr val="000000"/>
              </a:solidFill>
              <a:latin typeface="Consolas" panose="020B0609020204030204" pitchFamily="49" charset="0"/>
            </a:endParaRPr>
          </a:p>
          <a:p>
            <a:r>
              <a:rPr lang="en-US" altLang="ja-JP" b="1">
                <a:solidFill>
                  <a:srgbClr val="000000"/>
                </a:solidFill>
                <a:latin typeface="Consolas" panose="020B0609020204030204" pitchFamily="49" charset="0"/>
              </a:rPr>
              <a:t>model.fit(x_train, y_train)</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訓練データの決定係数を表示</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(model.score(x_train, y_train)) </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テストデータの決定係数を表示</a:t>
            </a:r>
            <a:endParaRPr lang="ja-JP" altLang="en-US" b="1">
              <a:solidFill>
                <a:srgbClr val="000000"/>
              </a:solidFill>
              <a:latin typeface="Consolas" panose="020B0609020204030204" pitchFamily="49" charset="0"/>
            </a:endParaRPr>
          </a:p>
          <a:p>
            <a:r>
              <a:rPr lang="en-US" altLang="ja-JP" b="1">
                <a:solidFill>
                  <a:srgbClr val="795E26"/>
                </a:solidFill>
                <a:latin typeface="Consolas" panose="020B0609020204030204" pitchFamily="49" charset="0"/>
              </a:rPr>
              <a:t>print</a:t>
            </a:r>
            <a:r>
              <a:rPr lang="en-US" altLang="ja-JP" b="1">
                <a:solidFill>
                  <a:srgbClr val="000000"/>
                </a:solidFill>
                <a:latin typeface="Consolas" panose="020B0609020204030204" pitchFamily="49" charset="0"/>
              </a:rPr>
              <a:t>(model.score(x_test, y_test)) </a:t>
            </a:r>
            <a:endParaRPr lang="en-US" altLang="ja-JP" b="1">
              <a:solidFill>
                <a:srgbClr val="000000"/>
              </a:solidFill>
              <a:effectLst/>
              <a:latin typeface="Consolas" panose="020B0609020204030204" pitchFamily="49" charset="0"/>
            </a:endParaRPr>
          </a:p>
        </p:txBody>
      </p:sp>
      <p:sp>
        <p:nvSpPr>
          <p:cNvPr id="7" name="正方形/長方形 6"/>
          <p:cNvSpPr/>
          <p:nvPr/>
        </p:nvSpPr>
        <p:spPr>
          <a:xfrm>
            <a:off x="541612" y="1069135"/>
            <a:ext cx="782143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11-9 </a:t>
            </a:r>
            <a:r>
              <a:rPr lang="ja-JP" altLang="en-US" b="1" smtClean="0">
                <a:solidFill>
                  <a:srgbClr val="000000"/>
                </a:solidFill>
                <a:latin typeface="Courier New" panose="02070309020205020404" pitchFamily="49" charset="0"/>
              </a:rPr>
              <a:t>ラッソ回帰モデルで過学習が起きていないか確認する</a:t>
            </a:r>
            <a:endParaRPr lang="en-US" altLang="ja-JP" b="1" dirty="0">
              <a:solidFill>
                <a:srgbClr val="000000"/>
              </a:solidFill>
              <a:latin typeface="Courier New" panose="02070309020205020404" pitchFamily="49" charset="0"/>
            </a:endParaRPr>
          </a:p>
        </p:txBody>
      </p:sp>
      <p:sp>
        <p:nvSpPr>
          <p:cNvPr id="8" name="正方形/長方形 7"/>
          <p:cNvSpPr/>
          <p:nvPr/>
        </p:nvSpPr>
        <p:spPr>
          <a:xfrm>
            <a:off x="541612" y="57647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9" name="図 8"/>
          <p:cNvPicPr>
            <a:picLocks noChangeAspect="1"/>
          </p:cNvPicPr>
          <p:nvPr/>
        </p:nvPicPr>
        <p:blipFill>
          <a:blip r:embed="rId2"/>
          <a:stretch>
            <a:fillRect/>
          </a:stretch>
        </p:blipFill>
        <p:spPr>
          <a:xfrm>
            <a:off x="2154802" y="5764742"/>
            <a:ext cx="3189377" cy="929355"/>
          </a:xfrm>
          <a:prstGeom prst="rect">
            <a:avLst/>
          </a:prstGeom>
        </p:spPr>
      </p:pic>
    </p:spTree>
    <p:extLst>
      <p:ext uri="{BB962C8B-B14F-4D97-AF65-F5344CB8AC3E}">
        <p14:creationId xmlns:p14="http://schemas.microsoft.com/office/powerpoint/2010/main" val="343733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124296157"/>
              </p:ext>
            </p:extLst>
          </p:nvPr>
        </p:nvGraphicFramePr>
        <p:xfrm>
          <a:off x="1634836" y="1532466"/>
          <a:ext cx="8128000" cy="2595880"/>
        </p:xfrm>
        <a:graphic>
          <a:graphicData uri="http://schemas.openxmlformats.org/drawingml/2006/table">
            <a:tbl>
              <a:tblPr bandRow="1">
                <a:tableStyleId>{5C22544A-7EE6-4342-B048-85BDC9FD1C3A}</a:tableStyleId>
              </a:tblPr>
              <a:tblGrid>
                <a:gridCol w="1179926">
                  <a:extLst>
                    <a:ext uri="{9D8B030D-6E8A-4147-A177-3AD203B41FA5}">
                      <a16:colId xmlns:a16="http://schemas.microsoft.com/office/drawing/2014/main" val="836521551"/>
                    </a:ext>
                  </a:extLst>
                </a:gridCol>
                <a:gridCol w="6948074">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dirty="0" smtClean="0"/>
                        <a:t>１１．１</a:t>
                      </a:r>
                      <a:endParaRPr kumimoji="1" lang="en-US" altLang="ja-JP" b="1" dirty="0" smtClean="0"/>
                    </a:p>
                  </a:txBody>
                  <a:tcPr>
                    <a:solidFill>
                      <a:schemeClr val="accent6">
                        <a:lumMod val="60000"/>
                        <a:lumOff val="40000"/>
                      </a:schemeClr>
                    </a:solidFill>
                  </a:tcPr>
                </a:tc>
                <a:tc>
                  <a:txBody>
                    <a:bodyPr/>
                    <a:lstStyle/>
                    <a:p>
                      <a:r>
                        <a:rPr kumimoji="1" lang="ja-JP" altLang="en-US" b="1" dirty="0" smtClean="0"/>
                        <a:t>リッジ回帰</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smtClean="0"/>
                        <a:t>１１．２</a:t>
                      </a:r>
                      <a:endParaRPr kumimoji="1" lang="ja-JP" altLang="en-US" b="1" dirty="0"/>
                    </a:p>
                  </a:txBody>
                  <a:tcPr>
                    <a:solidFill>
                      <a:schemeClr val="accent6">
                        <a:lumMod val="60000"/>
                        <a:lumOff val="40000"/>
                      </a:schemeClr>
                    </a:solidFill>
                  </a:tcPr>
                </a:tc>
                <a:tc>
                  <a:txBody>
                    <a:bodyPr/>
                    <a:lstStyle/>
                    <a:p>
                      <a:r>
                        <a:rPr kumimoji="1" lang="ja-JP" altLang="en-US" b="1" dirty="0" smtClean="0"/>
                        <a:t>ラッソ回帰</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smtClean="0"/>
                        <a:t>１１．３</a:t>
                      </a:r>
                      <a:endParaRPr kumimoji="1" lang="ja-JP" altLang="en-US" b="1" dirty="0"/>
                    </a:p>
                  </a:txBody>
                  <a:tcPr>
                    <a:solidFill>
                      <a:schemeClr val="accent6">
                        <a:lumMod val="60000"/>
                        <a:lumOff val="40000"/>
                      </a:schemeClr>
                    </a:solidFill>
                  </a:tcPr>
                </a:tc>
                <a:tc>
                  <a:txBody>
                    <a:bodyPr/>
                    <a:lstStyle/>
                    <a:p>
                      <a:r>
                        <a:rPr kumimoji="1" lang="ja-JP" altLang="en-US" b="1" dirty="0" smtClean="0"/>
                        <a:t>回帰木</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smtClean="0"/>
                        <a:t>１１．４</a:t>
                      </a:r>
                      <a:endParaRPr kumimoji="1" lang="ja-JP" altLang="en-US" b="1" dirty="0"/>
                    </a:p>
                  </a:txBody>
                  <a:tcPr>
                    <a:solidFill>
                      <a:schemeClr val="accent6">
                        <a:lumMod val="60000"/>
                        <a:lumOff val="40000"/>
                      </a:schemeClr>
                    </a:solidFill>
                  </a:tcPr>
                </a:tc>
                <a:tc>
                  <a:txBody>
                    <a:bodyPr/>
                    <a:lstStyle/>
                    <a:p>
                      <a:r>
                        <a:rPr kumimoji="1" lang="ja-JP" altLang="en-US" b="1" dirty="0" smtClean="0"/>
                        <a:t>第１１章のめとめ</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dirty="0" smtClean="0"/>
                        <a:t>１１．５</a:t>
                      </a:r>
                      <a:endParaRPr kumimoji="1" lang="ja-JP" altLang="en-US" b="1" dirty="0"/>
                    </a:p>
                  </a:txBody>
                  <a:tcPr>
                    <a:solidFill>
                      <a:schemeClr val="accent6">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練習問題</a:t>
                      </a:r>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dirty="0" smtClean="0"/>
                        <a:t>１１．６</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850611655"/>
                  </a:ext>
                </a:extLst>
              </a:tr>
            </a:tbl>
          </a:graphicData>
        </a:graphic>
      </p:graphicFrame>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P389</a:t>
            </a:r>
            <a:endParaRPr kumimoji="1" lang="ja-JP" altLang="en-US" b="1" dirty="0"/>
          </a:p>
        </p:txBody>
      </p:sp>
    </p:spTree>
    <p:extLst>
      <p:ext uri="{BB962C8B-B14F-4D97-AF65-F5344CB8AC3E}">
        <p14:creationId xmlns:p14="http://schemas.microsoft.com/office/powerpoint/2010/main" val="3590550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smtClean="0"/>
              <a:t>P409</a:t>
            </a:r>
            <a:endParaRPr kumimoji="1" lang="ja-JP" altLang="en-US" b="1" dirty="0"/>
          </a:p>
        </p:txBody>
      </p:sp>
      <p:sp>
        <p:nvSpPr>
          <p:cNvPr id="3" name="正方形/長方形 2"/>
          <p:cNvSpPr/>
          <p:nvPr/>
        </p:nvSpPr>
        <p:spPr>
          <a:xfrm>
            <a:off x="541612" y="653466"/>
            <a:ext cx="7821433" cy="1200329"/>
          </a:xfrm>
          <a:prstGeom prst="rect">
            <a:avLst/>
          </a:prstGeom>
          <a:solidFill>
            <a:schemeClr val="accent4">
              <a:lumMod val="20000"/>
              <a:lumOff val="80000"/>
            </a:schemeClr>
          </a:solidFill>
        </p:spPr>
        <p:txBody>
          <a:bodyPr wrap="square">
            <a:spAutoFit/>
          </a:bodyPr>
          <a:lstStyle/>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係数を抜き出す</a:t>
            </a:r>
            <a:endParaRPr lang="ja-JP" altLang="en-US" b="1" dirty="0">
              <a:solidFill>
                <a:srgbClr val="000000"/>
              </a:solidFill>
              <a:latin typeface="Consolas" panose="020B0609020204030204" pitchFamily="49" charset="0"/>
            </a:endParaRPr>
          </a:p>
          <a:p>
            <a:r>
              <a:rPr lang="en-US" altLang="ja-JP" b="1" dirty="0">
                <a:solidFill>
                  <a:srgbClr val="000000"/>
                </a:solidFill>
                <a:latin typeface="Consolas" panose="020B0609020204030204" pitchFamily="49" charset="0"/>
              </a:rPr>
              <a:t>weight = </a:t>
            </a:r>
            <a:r>
              <a:rPr lang="en-US" altLang="ja-JP" b="1" dirty="0" err="1">
                <a:solidFill>
                  <a:srgbClr val="000000"/>
                </a:solidFill>
                <a:latin typeface="Consolas" panose="020B0609020204030204" pitchFamily="49" charset="0"/>
              </a:rPr>
              <a:t>model.coef</a:t>
            </a:r>
            <a:r>
              <a:rPr lang="en-US" altLang="ja-JP" b="1" dirty="0">
                <a:solidFill>
                  <a:srgbClr val="000000"/>
                </a:solidFill>
                <a:latin typeface="Consolas" panose="020B0609020204030204" pitchFamily="49" charset="0"/>
              </a:rPr>
              <a:t>_ </a:t>
            </a:r>
          </a:p>
          <a:p>
            <a:r>
              <a:rPr lang="en-US" altLang="ja-JP" b="1" dirty="0">
                <a:solidFill>
                  <a:srgbClr val="008000"/>
                </a:solidFill>
                <a:latin typeface="Consolas" panose="020B0609020204030204" pitchFamily="49" charset="0"/>
              </a:rPr>
              <a:t># </a:t>
            </a:r>
            <a:r>
              <a:rPr lang="ja-JP" altLang="en-US" b="1" dirty="0">
                <a:solidFill>
                  <a:srgbClr val="008000"/>
                </a:solidFill>
                <a:latin typeface="Consolas" panose="020B0609020204030204" pitchFamily="49" charset="0"/>
              </a:rPr>
              <a:t>見やすいようにシリーズ変換</a:t>
            </a:r>
            <a:endParaRPr lang="ja-JP" altLang="en-US" b="1" dirty="0">
              <a:solidFill>
                <a:srgbClr val="000000"/>
              </a:solidFill>
              <a:latin typeface="Consolas" panose="020B0609020204030204" pitchFamily="49" charset="0"/>
            </a:endParaRPr>
          </a:p>
          <a:p>
            <a:r>
              <a:rPr lang="en-US" altLang="ja-JP" b="1" dirty="0" err="1">
                <a:solidFill>
                  <a:srgbClr val="000000"/>
                </a:solidFill>
                <a:latin typeface="Consolas" panose="020B0609020204030204" pitchFamily="49" charset="0"/>
              </a:rPr>
              <a:t>pd.Series</a:t>
            </a:r>
            <a:r>
              <a:rPr lang="en-US" altLang="ja-JP" b="1" dirty="0">
                <a:solidFill>
                  <a:srgbClr val="000000"/>
                </a:solidFill>
                <a:latin typeface="Consolas" panose="020B0609020204030204" pitchFamily="49" charset="0"/>
              </a:rPr>
              <a:t>(weight, </a:t>
            </a:r>
            <a:r>
              <a:rPr lang="en-US" altLang="ja-JP" b="1" dirty="0">
                <a:solidFill>
                  <a:srgbClr val="001080"/>
                </a:solidFill>
                <a:latin typeface="Consolas" panose="020B0609020204030204" pitchFamily="49" charset="0"/>
              </a:rPr>
              <a:t>index</a:t>
            </a:r>
            <a:r>
              <a:rPr lang="en-US" altLang="ja-JP" b="1" dirty="0">
                <a:solidFill>
                  <a:srgbClr val="000000"/>
                </a:solidFill>
                <a:latin typeface="Consolas" panose="020B0609020204030204" pitchFamily="49" charset="0"/>
              </a:rPr>
              <a:t> = </a:t>
            </a:r>
            <a:r>
              <a:rPr lang="en-US" altLang="ja-JP" b="1" dirty="0" err="1">
                <a:solidFill>
                  <a:srgbClr val="000000"/>
                </a:solidFill>
                <a:latin typeface="Consolas" panose="020B0609020204030204" pitchFamily="49" charset="0"/>
              </a:rPr>
              <a:t>pf.get_feature_names</a:t>
            </a:r>
            <a:r>
              <a:rPr lang="en-US" altLang="ja-JP" b="1" dirty="0">
                <a:solidFill>
                  <a:srgbClr val="000000"/>
                </a:solidFill>
                <a:latin typeface="Consolas" panose="020B0609020204030204" pitchFamily="49" charset="0"/>
              </a:rPr>
              <a:t>())</a:t>
            </a:r>
            <a:endParaRPr lang="en-US" altLang="ja-JP" b="1" dirty="0">
              <a:solidFill>
                <a:srgbClr val="000000"/>
              </a:solidFill>
              <a:effectLst/>
              <a:latin typeface="Consolas" panose="020B0609020204030204" pitchFamily="49" charset="0"/>
            </a:endParaRPr>
          </a:p>
        </p:txBody>
      </p:sp>
      <p:sp>
        <p:nvSpPr>
          <p:cNvPr id="4" name="正方形/長方形 3"/>
          <p:cNvSpPr/>
          <p:nvPr/>
        </p:nvSpPr>
        <p:spPr>
          <a:xfrm>
            <a:off x="541612" y="284134"/>
            <a:ext cx="7821433" cy="369332"/>
          </a:xfrm>
          <a:prstGeom prst="rect">
            <a:avLst/>
          </a:prstGeom>
          <a:solidFill>
            <a:schemeClr val="accent5">
              <a:lumMod val="20000"/>
              <a:lumOff val="80000"/>
            </a:schemeClr>
          </a:solidFill>
        </p:spPr>
        <p:txBody>
          <a:bodyPr wrap="square">
            <a:spAutoFit/>
          </a:bodyPr>
          <a:lstStyle/>
          <a:p>
            <a:r>
              <a:rPr lang="ja-JP" altLang="en-US" b="1" smtClean="0">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11-10 </a:t>
            </a:r>
            <a:r>
              <a:rPr lang="ja-JP" altLang="en-US" b="1" smtClean="0">
                <a:solidFill>
                  <a:srgbClr val="000000"/>
                </a:solidFill>
                <a:latin typeface="Courier New" panose="02070309020205020404" pitchFamily="49" charset="0"/>
              </a:rPr>
              <a:t>回帰式の係数を確認する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1943243"/>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2224356" y="1943242"/>
            <a:ext cx="4475881" cy="2853047"/>
          </a:xfrm>
          <a:prstGeom prst="rect">
            <a:avLst/>
          </a:prstGeom>
        </p:spPr>
      </p:pic>
      <p:sp>
        <p:nvSpPr>
          <p:cNvPr id="7" name="正方形/長方形 6"/>
          <p:cNvSpPr/>
          <p:nvPr/>
        </p:nvSpPr>
        <p:spPr>
          <a:xfrm>
            <a:off x="2327280" y="3807480"/>
            <a:ext cx="1942795" cy="7127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327279" y="3361651"/>
            <a:ext cx="1942795" cy="2355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テキスト ボックス 8"/>
          <p:cNvSpPr txBox="1"/>
          <p:nvPr/>
        </p:nvSpPr>
        <p:spPr>
          <a:xfrm>
            <a:off x="551579" y="4796289"/>
            <a:ext cx="7821433" cy="1754326"/>
          </a:xfrm>
          <a:prstGeom prst="rect">
            <a:avLst/>
          </a:prstGeom>
          <a:solidFill>
            <a:schemeClr val="accent4">
              <a:lumMod val="20000"/>
              <a:lumOff val="80000"/>
            </a:schemeClr>
          </a:solidFill>
        </p:spPr>
        <p:txBody>
          <a:bodyPr wrap="square" rtlCol="0">
            <a:spAutoFit/>
          </a:bodyPr>
          <a:lstStyle/>
          <a:p>
            <a:r>
              <a:rPr kumimoji="1" lang="ja-JP" altLang="en-US" b="1" smtClean="0"/>
              <a:t>ラッソ回帰の実装</a:t>
            </a:r>
            <a:endParaRPr kumimoji="1" lang="en-US" altLang="ja-JP" b="1" smtClean="0"/>
          </a:p>
          <a:p>
            <a:r>
              <a:rPr lang="ja-JP" altLang="en-US" b="1" smtClean="0">
                <a:solidFill>
                  <a:srgbClr val="0070C0"/>
                </a:solidFill>
              </a:rPr>
              <a:t>・モデル作成</a:t>
            </a:r>
            <a:endParaRPr lang="en-US" altLang="ja-JP" b="1" smtClean="0">
              <a:solidFill>
                <a:srgbClr val="0070C0"/>
              </a:solidFill>
            </a:endParaRPr>
          </a:p>
          <a:p>
            <a:r>
              <a:rPr lang="ja-JP" altLang="en-US" b="1">
                <a:solidFill>
                  <a:srgbClr val="0070C0"/>
                </a:solidFill>
              </a:rPr>
              <a:t>　</a:t>
            </a:r>
            <a:r>
              <a:rPr lang="ja-JP" altLang="en-US" b="1" smtClean="0">
                <a:solidFill>
                  <a:srgbClr val="0070C0"/>
                </a:solidFill>
              </a:rPr>
              <a:t>　変数 </a:t>
            </a:r>
            <a:r>
              <a:rPr lang="en-US" altLang="ja-JP" b="1" smtClean="0">
                <a:solidFill>
                  <a:srgbClr val="0070C0"/>
                </a:solidFill>
              </a:rPr>
              <a:t>= Lasso( alpha = </a:t>
            </a:r>
            <a:r>
              <a:rPr lang="ja-JP" altLang="en-US" b="1" smtClean="0">
                <a:solidFill>
                  <a:srgbClr val="0070C0"/>
                </a:solidFill>
              </a:rPr>
              <a:t>数値 </a:t>
            </a:r>
            <a:r>
              <a:rPr lang="en-US" altLang="ja-JP" b="1" smtClean="0">
                <a:solidFill>
                  <a:srgbClr val="0070C0"/>
                </a:solidFill>
              </a:rPr>
              <a:t>)</a:t>
            </a:r>
          </a:p>
          <a:p>
            <a:endParaRPr lang="en-US" altLang="ja-JP" b="1" smtClean="0">
              <a:solidFill>
                <a:srgbClr val="0070C0"/>
              </a:solidFill>
            </a:endParaRPr>
          </a:p>
          <a:p>
            <a:r>
              <a:rPr lang="en-US" altLang="ja-JP" b="1" smtClean="0">
                <a:solidFill>
                  <a:srgbClr val="0070C0"/>
                </a:solidFill>
              </a:rPr>
              <a:t>※</a:t>
            </a:r>
            <a:r>
              <a:rPr lang="ja-JP" altLang="en-US" b="1">
                <a:solidFill>
                  <a:srgbClr val="0070C0"/>
                </a:solidFill>
              </a:rPr>
              <a:t> </a:t>
            </a:r>
            <a:r>
              <a:rPr lang="en-US" altLang="ja-JP" b="1" smtClean="0">
                <a:solidFill>
                  <a:srgbClr val="0070C0"/>
                </a:solidFill>
              </a:rPr>
              <a:t>alpha</a:t>
            </a:r>
            <a:r>
              <a:rPr lang="ja-JP" altLang="en-US" b="1" smtClean="0">
                <a:solidFill>
                  <a:srgbClr val="0070C0"/>
                </a:solidFill>
              </a:rPr>
              <a:t>の値が大きいほど、正則化項を重要視しようとしている</a:t>
            </a:r>
            <a:endParaRPr lang="en-US" altLang="ja-JP" b="1" smtClean="0">
              <a:solidFill>
                <a:srgbClr val="0070C0"/>
              </a:solidFill>
            </a:endParaRPr>
          </a:p>
          <a:p>
            <a:r>
              <a:rPr lang="en-US" altLang="ja-JP" b="1" smtClean="0">
                <a:solidFill>
                  <a:srgbClr val="0070C0"/>
                </a:solidFill>
              </a:rPr>
              <a:t>※ from sklearn . linear_mode import Lasso </a:t>
            </a:r>
            <a:r>
              <a:rPr lang="ja-JP" altLang="en-US" b="1" smtClean="0">
                <a:solidFill>
                  <a:srgbClr val="0070C0"/>
                </a:solidFill>
              </a:rPr>
              <a:t>を実装済み</a:t>
            </a:r>
            <a:endParaRPr lang="en-US" altLang="ja-JP" b="1" smtClean="0">
              <a:solidFill>
                <a:srgbClr val="0070C0"/>
              </a:solidFill>
            </a:endParaRPr>
          </a:p>
        </p:txBody>
      </p:sp>
      <p:sp>
        <p:nvSpPr>
          <p:cNvPr id="10" name="正方形/長方形 9"/>
          <p:cNvSpPr/>
          <p:nvPr/>
        </p:nvSpPr>
        <p:spPr>
          <a:xfrm>
            <a:off x="940279" y="5358719"/>
            <a:ext cx="3390182" cy="3605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3561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１１．３</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回帰</a:t>
            </a:r>
            <a:r>
              <a:rPr lang="ja-JP" altLang="en-US" b="1" dirty="0">
                <a:solidFill>
                  <a:schemeClr val="bg1"/>
                </a:solidFill>
              </a:rPr>
              <a:t>木</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P411</a:t>
            </a:r>
            <a:r>
              <a:rPr kumimoji="1" lang="ja-JP" altLang="en-US" b="1" dirty="0" smtClean="0">
                <a:solidFill>
                  <a:schemeClr val="bg1"/>
                </a:solidFill>
              </a:rPr>
              <a:t>～</a:t>
            </a:r>
            <a:r>
              <a:rPr kumimoji="1" lang="en-US" altLang="ja-JP" b="1" dirty="0" smtClean="0">
                <a:solidFill>
                  <a:schemeClr val="bg1"/>
                </a:solidFill>
              </a:rPr>
              <a:t>P414</a:t>
            </a:r>
          </a:p>
        </p:txBody>
      </p:sp>
      <p:sp>
        <p:nvSpPr>
          <p:cNvPr id="5" name="ホームベース 4"/>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１１．２．１</a:t>
            </a:r>
            <a:endParaRPr kumimoji="1" lang="ja-JP" altLang="en-US" b="1" dirty="0"/>
          </a:p>
        </p:txBody>
      </p:sp>
      <p:sp>
        <p:nvSpPr>
          <p:cNvPr id="6" name="山形 5"/>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回帰木の概要</a:t>
            </a:r>
            <a:endParaRPr kumimoji="1" lang="ja-JP" altLang="en-US" b="1" dirty="0">
              <a:solidFill>
                <a:schemeClr val="bg1"/>
              </a:solidFill>
            </a:endParaRPr>
          </a:p>
        </p:txBody>
      </p:sp>
      <p:sp>
        <p:nvSpPr>
          <p:cNvPr id="7" name="山形 6"/>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P411</a:t>
            </a:r>
            <a:r>
              <a:rPr lang="ja-JP" altLang="en-US" b="1" dirty="0" smtClean="0">
                <a:solidFill>
                  <a:schemeClr val="bg1"/>
                </a:solidFill>
              </a:rPr>
              <a:t>～</a:t>
            </a:r>
            <a:r>
              <a:rPr lang="en-US" altLang="ja-JP" b="1" dirty="0" smtClean="0">
                <a:solidFill>
                  <a:schemeClr val="bg1"/>
                </a:solidFill>
              </a:rPr>
              <a:t>P414</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P411</a:t>
            </a:r>
            <a:endParaRPr kumimoji="1" lang="ja-JP" altLang="en-US" b="1" dirty="0"/>
          </a:p>
        </p:txBody>
      </p:sp>
      <p:sp>
        <p:nvSpPr>
          <p:cNvPr id="9" name="ホームベース 8"/>
          <p:cNvSpPr/>
          <p:nvPr/>
        </p:nvSpPr>
        <p:spPr>
          <a:xfrm>
            <a:off x="556189" y="1504885"/>
            <a:ext cx="2314232" cy="960026"/>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予測をするためのフローチャート</a:t>
            </a:r>
            <a:endParaRPr kumimoji="1" lang="ja-JP" altLang="en-US" b="1" dirty="0"/>
          </a:p>
        </p:txBody>
      </p:sp>
      <p:sp>
        <p:nvSpPr>
          <p:cNvPr id="10" name="ホームベース 9"/>
          <p:cNvSpPr/>
          <p:nvPr/>
        </p:nvSpPr>
        <p:spPr>
          <a:xfrm>
            <a:off x="2991937" y="2040037"/>
            <a:ext cx="3440667"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分類のためのフローチャート</a:t>
            </a:r>
            <a:endParaRPr kumimoji="1" lang="ja-JP" altLang="en-US" b="1" dirty="0"/>
          </a:p>
        </p:txBody>
      </p:sp>
      <p:sp>
        <p:nvSpPr>
          <p:cNvPr id="11" name="ホームベース 10"/>
          <p:cNvSpPr/>
          <p:nvPr/>
        </p:nvSpPr>
        <p:spPr>
          <a:xfrm>
            <a:off x="2991937" y="1504885"/>
            <a:ext cx="3440667" cy="424874"/>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回帰のためのフローチャート</a:t>
            </a:r>
            <a:endParaRPr kumimoji="1" lang="ja-JP" altLang="en-US" b="1" dirty="0"/>
          </a:p>
        </p:txBody>
      </p:sp>
      <p:sp>
        <p:nvSpPr>
          <p:cNvPr id="12" name="山形 11"/>
          <p:cNvSpPr/>
          <p:nvPr/>
        </p:nvSpPr>
        <p:spPr>
          <a:xfrm>
            <a:off x="6370320" y="1504885"/>
            <a:ext cx="2189683" cy="424874"/>
          </a:xfrm>
          <a:prstGeom prst="chevr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回帰木</a:t>
            </a:r>
            <a:endParaRPr kumimoji="1" lang="en-US" altLang="ja-JP" b="1" dirty="0" smtClean="0">
              <a:solidFill>
                <a:schemeClr val="bg1"/>
              </a:solidFill>
            </a:endParaRPr>
          </a:p>
        </p:txBody>
      </p:sp>
      <p:sp>
        <p:nvSpPr>
          <p:cNvPr id="13" name="山形 12"/>
          <p:cNvSpPr/>
          <p:nvPr/>
        </p:nvSpPr>
        <p:spPr>
          <a:xfrm>
            <a:off x="6370319" y="2040037"/>
            <a:ext cx="2189683" cy="424874"/>
          </a:xfrm>
          <a:prstGeom prst="chevr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分類木</a:t>
            </a:r>
            <a:endParaRPr kumimoji="1" lang="en-US" altLang="ja-JP" b="1" dirty="0" smtClean="0">
              <a:solidFill>
                <a:schemeClr val="bg1"/>
              </a:solidFill>
            </a:endParaRPr>
          </a:p>
        </p:txBody>
      </p:sp>
      <p:sp>
        <p:nvSpPr>
          <p:cNvPr id="14" name="フローチャート: 他ページ結合子 13"/>
          <p:cNvSpPr/>
          <p:nvPr/>
        </p:nvSpPr>
        <p:spPr>
          <a:xfrm>
            <a:off x="556188" y="2719353"/>
            <a:ext cx="9025133" cy="51683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回帰木における正解データは数値データであるが</a:t>
            </a:r>
            <a:r>
              <a:rPr lang="ja-JP" altLang="en-US" b="1" dirty="0"/>
              <a:t>正解</a:t>
            </a:r>
            <a:r>
              <a:rPr lang="ja-JP" altLang="en-US" b="1" dirty="0" smtClean="0"/>
              <a:t>をどのように決定するのか？</a:t>
            </a:r>
            <a:endParaRPr kumimoji="1" lang="ja-JP" altLang="en-US" b="1" dirty="0"/>
          </a:p>
        </p:txBody>
      </p:sp>
      <p:sp>
        <p:nvSpPr>
          <p:cNvPr id="16" name="ホームベース 15"/>
          <p:cNvSpPr/>
          <p:nvPr/>
        </p:nvSpPr>
        <p:spPr>
          <a:xfrm>
            <a:off x="556189" y="3410995"/>
            <a:ext cx="819388"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例</a:t>
            </a:r>
            <a:endParaRPr kumimoji="1" lang="ja-JP" altLang="en-US" b="1" dirty="0"/>
          </a:p>
        </p:txBody>
      </p:sp>
      <p:sp>
        <p:nvSpPr>
          <p:cNvPr id="17" name="テキスト ボックス 16"/>
          <p:cNvSpPr txBox="1"/>
          <p:nvPr/>
        </p:nvSpPr>
        <p:spPr>
          <a:xfrm>
            <a:off x="1518700" y="3294714"/>
            <a:ext cx="7593496" cy="646331"/>
          </a:xfrm>
          <a:prstGeom prst="rect">
            <a:avLst/>
          </a:prstGeom>
          <a:solidFill>
            <a:schemeClr val="accent6">
              <a:lumMod val="40000"/>
              <a:lumOff val="60000"/>
            </a:schemeClr>
          </a:solidFill>
        </p:spPr>
        <p:txBody>
          <a:bodyPr wrap="square" rtlCol="0">
            <a:spAutoFit/>
          </a:bodyPr>
          <a:lstStyle/>
          <a:p>
            <a:r>
              <a:rPr lang="ja-JP" altLang="en-US" b="1" dirty="0"/>
              <a:t>人間</a:t>
            </a:r>
            <a:r>
              <a:rPr lang="ja-JP" altLang="en-US" b="1" dirty="0" smtClean="0"/>
              <a:t>のデータで「身長・体重」を特徴量、「握力」を正解データとして教師あり学習をさせたい</a:t>
            </a:r>
            <a:endParaRPr kumimoji="1" lang="ja-JP" altLang="en-US" b="1" dirty="0"/>
          </a:p>
        </p:txBody>
      </p:sp>
      <p:sp>
        <p:nvSpPr>
          <p:cNvPr id="18" name="楕円 17"/>
          <p:cNvSpPr/>
          <p:nvPr/>
        </p:nvSpPr>
        <p:spPr>
          <a:xfrm>
            <a:off x="1275981" y="4141481"/>
            <a:ext cx="2067339" cy="56454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身長 </a:t>
            </a:r>
            <a:r>
              <a:rPr kumimoji="1" lang="en-US" altLang="ja-JP" b="1" dirty="0" smtClean="0"/>
              <a:t>&lt; 165</a:t>
            </a:r>
          </a:p>
        </p:txBody>
      </p:sp>
      <p:sp>
        <p:nvSpPr>
          <p:cNvPr id="19" name="正方形/長方形 18"/>
          <p:cNvSpPr/>
          <p:nvPr/>
        </p:nvSpPr>
        <p:spPr>
          <a:xfrm>
            <a:off x="715415" y="5195029"/>
            <a:ext cx="1121133" cy="90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A: 40</a:t>
            </a:r>
          </a:p>
          <a:p>
            <a:pPr algn="ctr"/>
            <a:r>
              <a:rPr lang="en-US" altLang="ja-JP" b="1" dirty="0" smtClean="0"/>
              <a:t>C: 38</a:t>
            </a:r>
            <a:endParaRPr kumimoji="1" lang="ja-JP" altLang="en-US" b="1" dirty="0"/>
          </a:p>
        </p:txBody>
      </p:sp>
      <p:sp>
        <p:nvSpPr>
          <p:cNvPr id="20" name="正方形/長方形 19"/>
          <p:cNvSpPr/>
          <p:nvPr/>
        </p:nvSpPr>
        <p:spPr>
          <a:xfrm>
            <a:off x="2870421" y="5195029"/>
            <a:ext cx="1121133" cy="906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B</a:t>
            </a:r>
            <a:r>
              <a:rPr kumimoji="1" lang="en-US" altLang="ja-JP" b="1" dirty="0" smtClean="0"/>
              <a:t>: 29</a:t>
            </a:r>
          </a:p>
          <a:p>
            <a:pPr algn="ctr"/>
            <a:r>
              <a:rPr lang="en-US" altLang="ja-JP" b="1" dirty="0"/>
              <a:t>D</a:t>
            </a:r>
            <a:r>
              <a:rPr lang="en-US" altLang="ja-JP" b="1" dirty="0" smtClean="0"/>
              <a:t>: 31</a:t>
            </a:r>
            <a:endParaRPr kumimoji="1" lang="ja-JP" altLang="en-US" b="1" dirty="0"/>
          </a:p>
        </p:txBody>
      </p:sp>
      <p:cxnSp>
        <p:nvCxnSpPr>
          <p:cNvPr id="22" name="直線矢印コネクタ 21"/>
          <p:cNvCxnSpPr>
            <a:stCxn id="18" idx="3"/>
            <a:endCxn id="19" idx="0"/>
          </p:cNvCxnSpPr>
          <p:nvPr/>
        </p:nvCxnSpPr>
        <p:spPr>
          <a:xfrm flipH="1">
            <a:off x="1275982" y="4623348"/>
            <a:ext cx="302754" cy="5716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8" idx="5"/>
            <a:endCxn id="20" idx="0"/>
          </p:cNvCxnSpPr>
          <p:nvPr/>
        </p:nvCxnSpPr>
        <p:spPr>
          <a:xfrm>
            <a:off x="3040565" y="4623348"/>
            <a:ext cx="390423" cy="5716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169716" y="4614131"/>
            <a:ext cx="821838" cy="369332"/>
          </a:xfrm>
          <a:prstGeom prst="rect">
            <a:avLst/>
          </a:prstGeom>
          <a:noFill/>
        </p:spPr>
        <p:txBody>
          <a:bodyPr wrap="square" rtlCol="0">
            <a:spAutoFit/>
          </a:bodyPr>
          <a:lstStyle/>
          <a:p>
            <a:r>
              <a:rPr kumimoji="1" lang="en-US" altLang="ja-JP" b="1" dirty="0" smtClean="0"/>
              <a:t>YES</a:t>
            </a:r>
            <a:endParaRPr kumimoji="1" lang="ja-JP" altLang="en-US" b="1" dirty="0"/>
          </a:p>
        </p:txBody>
      </p:sp>
      <p:sp>
        <p:nvSpPr>
          <p:cNvPr id="33" name="テキスト ボックス 32"/>
          <p:cNvSpPr txBox="1"/>
          <p:nvPr/>
        </p:nvSpPr>
        <p:spPr>
          <a:xfrm>
            <a:off x="891467" y="4623348"/>
            <a:ext cx="821838" cy="369332"/>
          </a:xfrm>
          <a:prstGeom prst="rect">
            <a:avLst/>
          </a:prstGeom>
          <a:noFill/>
        </p:spPr>
        <p:txBody>
          <a:bodyPr wrap="square" rtlCol="0">
            <a:spAutoFit/>
          </a:bodyPr>
          <a:lstStyle/>
          <a:p>
            <a:r>
              <a:rPr kumimoji="1" lang="en-US" altLang="ja-JP" b="1" dirty="0" smtClean="0"/>
              <a:t>NO</a:t>
            </a:r>
            <a:endParaRPr kumimoji="1" lang="ja-JP" altLang="en-US" b="1" dirty="0"/>
          </a:p>
        </p:txBody>
      </p:sp>
      <p:graphicFrame>
        <p:nvGraphicFramePr>
          <p:cNvPr id="34" name="表 33"/>
          <p:cNvGraphicFramePr>
            <a:graphicFrameLocks noGrp="1"/>
          </p:cNvGraphicFramePr>
          <p:nvPr>
            <p:extLst>
              <p:ext uri="{D42A27DB-BD31-4B8C-83A1-F6EECF244321}">
                <p14:modId xmlns:p14="http://schemas.microsoft.com/office/powerpoint/2010/main" val="1543105618"/>
              </p:ext>
            </p:extLst>
          </p:nvPr>
        </p:nvGraphicFramePr>
        <p:xfrm>
          <a:off x="4934300" y="4247277"/>
          <a:ext cx="4902788" cy="1854200"/>
        </p:xfrm>
        <a:graphic>
          <a:graphicData uri="http://schemas.openxmlformats.org/drawingml/2006/table">
            <a:tbl>
              <a:tblPr firstRow="1">
                <a:tableStyleId>{5C22544A-7EE6-4342-B048-85BDC9FD1C3A}</a:tableStyleId>
              </a:tblPr>
              <a:tblGrid>
                <a:gridCol w="1225697">
                  <a:extLst>
                    <a:ext uri="{9D8B030D-6E8A-4147-A177-3AD203B41FA5}">
                      <a16:colId xmlns:a16="http://schemas.microsoft.com/office/drawing/2014/main" val="686920998"/>
                    </a:ext>
                  </a:extLst>
                </a:gridCol>
                <a:gridCol w="1225697">
                  <a:extLst>
                    <a:ext uri="{9D8B030D-6E8A-4147-A177-3AD203B41FA5}">
                      <a16:colId xmlns:a16="http://schemas.microsoft.com/office/drawing/2014/main" val="1756862229"/>
                    </a:ext>
                  </a:extLst>
                </a:gridCol>
                <a:gridCol w="1225697">
                  <a:extLst>
                    <a:ext uri="{9D8B030D-6E8A-4147-A177-3AD203B41FA5}">
                      <a16:colId xmlns:a16="http://schemas.microsoft.com/office/drawing/2014/main" val="3647444818"/>
                    </a:ext>
                  </a:extLst>
                </a:gridCol>
                <a:gridCol w="1225697">
                  <a:extLst>
                    <a:ext uri="{9D8B030D-6E8A-4147-A177-3AD203B41FA5}">
                      <a16:colId xmlns:a16="http://schemas.microsoft.com/office/drawing/2014/main" val="3314907944"/>
                    </a:ext>
                  </a:extLst>
                </a:gridCol>
              </a:tblGrid>
              <a:tr h="370840">
                <a:tc>
                  <a:txBody>
                    <a:bodyPr/>
                    <a:lstStyle/>
                    <a:p>
                      <a:pPr algn="ctr"/>
                      <a:r>
                        <a:rPr kumimoji="1" lang="ja-JP" altLang="en-US" dirty="0" smtClean="0"/>
                        <a:t>氏名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身長</a:t>
                      </a:r>
                      <a:r>
                        <a:rPr kumimoji="1" lang="en-US" altLang="ja-JP" dirty="0" smtClean="0"/>
                        <a:t>(cm)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体重</a:t>
                      </a:r>
                      <a:r>
                        <a:rPr kumimoji="1" lang="en-US" altLang="ja-JP" dirty="0" smtClean="0"/>
                        <a:t>(kg)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smtClean="0"/>
                        <a:t>握力</a:t>
                      </a:r>
                      <a:r>
                        <a:rPr kumimoji="1" lang="en-US" altLang="ja-JP" dirty="0" smtClean="0"/>
                        <a:t>(kg)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9083802"/>
                  </a:ext>
                </a:extLst>
              </a:tr>
              <a:tr h="370840">
                <a:tc>
                  <a:txBody>
                    <a:bodyPr/>
                    <a:lstStyle/>
                    <a:p>
                      <a:pPr algn="ctr"/>
                      <a:r>
                        <a:rPr kumimoji="1" lang="en-US" altLang="ja-JP" b="1" dirty="0" smtClean="0"/>
                        <a:t>A</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170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60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6886688"/>
                  </a:ext>
                </a:extLst>
              </a:tr>
              <a:tr h="370840">
                <a:tc>
                  <a:txBody>
                    <a:bodyPr/>
                    <a:lstStyle/>
                    <a:p>
                      <a:pPr algn="ctr"/>
                      <a:r>
                        <a:rPr kumimoji="1" lang="en-US" altLang="ja-JP" b="1" dirty="0" smtClean="0"/>
                        <a:t>B</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158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40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788343"/>
                  </a:ext>
                </a:extLst>
              </a:tr>
              <a:tr h="370840">
                <a:tc>
                  <a:txBody>
                    <a:bodyPr/>
                    <a:lstStyle/>
                    <a:p>
                      <a:pPr algn="ctr"/>
                      <a:r>
                        <a:rPr kumimoji="1" lang="en-US" altLang="ja-JP" b="1" dirty="0" smtClean="0"/>
                        <a:t>C</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175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68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38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617601"/>
                  </a:ext>
                </a:extLst>
              </a:tr>
              <a:tr h="370840">
                <a:tc>
                  <a:txBody>
                    <a:bodyPr/>
                    <a:lstStyle/>
                    <a:p>
                      <a:pPr algn="ctr"/>
                      <a:r>
                        <a:rPr kumimoji="1" lang="en-US" altLang="ja-JP" b="1" dirty="0" smtClean="0"/>
                        <a:t>D</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160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58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b="1" dirty="0" smtClean="0"/>
                        <a:t>31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974458"/>
                  </a:ext>
                </a:extLst>
              </a:tr>
            </a:tbl>
          </a:graphicData>
        </a:graphic>
      </p:graphicFrame>
      <p:sp>
        <p:nvSpPr>
          <p:cNvPr id="35" name="フローチャート: 他ページ結合子 34"/>
          <p:cNvSpPr/>
          <p:nvPr/>
        </p:nvSpPr>
        <p:spPr>
          <a:xfrm>
            <a:off x="715415" y="6217920"/>
            <a:ext cx="5176502" cy="500932"/>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予測結果はリーフ内のデータの平均値を取る</a:t>
            </a:r>
            <a:endParaRPr kumimoji="1" lang="ja-JP" altLang="en-US" b="1" dirty="0"/>
          </a:p>
        </p:txBody>
      </p:sp>
    </p:spTree>
    <p:extLst>
      <p:ext uri="{BB962C8B-B14F-4D97-AF65-F5344CB8AC3E}">
        <p14:creationId xmlns:p14="http://schemas.microsoft.com/office/powerpoint/2010/main" val="18343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P412</a:t>
            </a:r>
            <a:endParaRPr kumimoji="1" lang="ja-JP" altLang="en-US" b="1" dirty="0"/>
          </a:p>
        </p:txBody>
      </p:sp>
      <p:sp>
        <p:nvSpPr>
          <p:cNvPr id="3" name="正方形/長方形 2"/>
          <p:cNvSpPr/>
          <p:nvPr/>
        </p:nvSpPr>
        <p:spPr>
          <a:xfrm>
            <a:off x="541612" y="1074885"/>
            <a:ext cx="7821433" cy="4247317"/>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各種ライブラリ、モジュールのインポート</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pandas</a:t>
            </a:r>
            <a:r>
              <a:rPr lang="en-US" altLang="ja-JP" b="1">
                <a:solidFill>
                  <a:srgbClr val="000000"/>
                </a:solidFill>
                <a:latin typeface="Consolas" panose="020B0609020204030204" pitchFamily="49" charset="0"/>
              </a:rPr>
              <a:t> </a:t>
            </a:r>
            <a:r>
              <a:rPr lang="en-US" altLang="ja-JP" b="1">
                <a:solidFill>
                  <a:srgbClr val="AF00DB"/>
                </a:solidFill>
                <a:latin typeface="Consolas" panose="020B0609020204030204" pitchFamily="49" charset="0"/>
              </a:rPr>
              <a:t>as</a:t>
            </a:r>
            <a:r>
              <a:rPr lang="en-US" altLang="ja-JP" b="1">
                <a:solidFill>
                  <a:srgbClr val="000000"/>
                </a:solidFill>
                <a:latin typeface="Consolas" panose="020B0609020204030204" pitchFamily="49" charset="0"/>
              </a:rPr>
              <a:t> </a:t>
            </a:r>
            <a:r>
              <a:rPr lang="en-US" altLang="ja-JP" b="1">
                <a:solidFill>
                  <a:srgbClr val="267F99"/>
                </a:solidFill>
                <a:latin typeface="Consolas" panose="020B0609020204030204" pitchFamily="49" charset="0"/>
              </a:rPr>
              <a:t>pd</a:t>
            </a:r>
            <a:endParaRPr lang="en-US" altLang="ja-JP"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sklearn.model_selection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train_test_split</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CSV</a:t>
            </a:r>
            <a:r>
              <a:rPr lang="ja-JP" altLang="en-US" b="1">
                <a:solidFill>
                  <a:srgbClr val="008000"/>
                </a:solidFill>
                <a:latin typeface="Consolas" panose="020B0609020204030204" pitchFamily="49" charset="0"/>
              </a:rPr>
              <a:t>ファイルの読み込み</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read_csv</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'Boston.csv'</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欠損値の補完</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fillna</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795E26"/>
                </a:solidFill>
                <a:latin typeface="Consolas" panose="020B0609020204030204" pitchFamily="49" charset="0"/>
              </a:rPr>
              <a:t>mean</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特徴量の抽出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loc</a:t>
            </a:r>
            <a:r>
              <a:rPr lang="en-US" altLang="ja-JP" b="1">
                <a:solidFill>
                  <a:srgbClr val="000000"/>
                </a:solidFill>
                <a:latin typeface="Consolas" panose="020B0609020204030204" pitchFamily="49" charset="0"/>
              </a:rPr>
              <a:t>[:, </a:t>
            </a:r>
            <a:r>
              <a:rPr lang="en-US" altLang="ja-JP" b="1">
                <a:solidFill>
                  <a:srgbClr val="A31515"/>
                </a:solidFill>
                <a:latin typeface="Consolas" panose="020B0609020204030204" pitchFamily="49" charset="0"/>
              </a:rPr>
              <a:t>'ZN'</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'LSTAT'</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正解データの抽出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t</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df</a:t>
            </a:r>
            <a:r>
              <a:rPr lang="en-US" altLang="ja-JP" b="1">
                <a:solidFill>
                  <a:srgbClr val="000000"/>
                </a:solidFill>
                <a:latin typeface="Consolas" panose="020B0609020204030204" pitchFamily="49" charset="0"/>
              </a:rPr>
              <a:t>[</a:t>
            </a:r>
            <a:r>
              <a:rPr lang="en-US" altLang="ja-JP" b="1">
                <a:solidFill>
                  <a:srgbClr val="A31515"/>
                </a:solidFill>
                <a:latin typeface="Consolas" panose="020B0609020204030204" pitchFamily="49" charset="0"/>
              </a:rPr>
              <a:t>'PRICE'</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訓練データ、テストデータの作成</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x_train</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x_test</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y_train</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y_test</a:t>
            </a:r>
            <a:r>
              <a:rPr lang="en-US" altLang="ja-JP" b="1">
                <a:solidFill>
                  <a:srgbClr val="000000"/>
                </a:solidFill>
                <a:latin typeface="Consolas" panose="020B0609020204030204" pitchFamily="49" charset="0"/>
              </a:rPr>
              <a:t> = train_test_split(</a:t>
            </a:r>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t</a:t>
            </a:r>
            <a:r>
              <a:rPr lang="en-US" altLang="ja-JP" b="1">
                <a:solidFill>
                  <a:srgbClr val="000000"/>
                </a:solidFill>
                <a:latin typeface="Consolas" panose="020B0609020204030204" pitchFamily="49" charset="0"/>
              </a:rPr>
              <a:t>,</a:t>
            </a:r>
          </a:p>
          <a:p>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test_size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0.3</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70555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11-11 </a:t>
            </a:r>
            <a:r>
              <a:rPr lang="ja-JP" altLang="en-US" b="1" dirty="0" smtClean="0">
                <a:solidFill>
                  <a:srgbClr val="000000"/>
                </a:solidFill>
                <a:latin typeface="Courier New" panose="02070309020205020404" pitchFamily="49" charset="0"/>
              </a:rPr>
              <a:t>ボストンの住宅価格のデータを読み込む</a:t>
            </a:r>
            <a:endParaRPr lang="en-US" altLang="ja-JP" b="1"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357868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楕円 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P413</a:t>
            </a:r>
            <a:endParaRPr kumimoji="1" lang="ja-JP" altLang="en-US" b="1" dirty="0"/>
          </a:p>
        </p:txBody>
      </p:sp>
      <p:sp>
        <p:nvSpPr>
          <p:cNvPr id="4" name="正方形/長方形 3"/>
          <p:cNvSpPr/>
          <p:nvPr/>
        </p:nvSpPr>
        <p:spPr>
          <a:xfrm>
            <a:off x="541612" y="1074885"/>
            <a:ext cx="8379751" cy="2585323"/>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ライブラリインポート</a:t>
            </a:r>
            <a:r>
              <a:rPr lang="en-US" altLang="ja-JP" b="1">
                <a:solidFill>
                  <a:srgbClr val="008000"/>
                </a:solidFill>
                <a:latin typeface="Consolas" panose="020B0609020204030204" pitchFamily="49" charset="0"/>
              </a:rPr>
              <a:t>(</a:t>
            </a:r>
            <a:r>
              <a:rPr lang="ja-JP" altLang="en-US" b="1">
                <a:solidFill>
                  <a:srgbClr val="008000"/>
                </a:solidFill>
                <a:latin typeface="Consolas" panose="020B0609020204030204" pitchFamily="49" charset="0"/>
              </a:rPr>
              <a:t>回帰木バージョン</a:t>
            </a:r>
            <a:r>
              <a:rPr lang="en-US" altLang="ja-JP" b="1">
                <a:solidFill>
                  <a:srgbClr val="008000"/>
                </a:solidFill>
                <a:latin typeface="Consolas" panose="020B0609020204030204" pitchFamily="49" charset="0"/>
              </a:rPr>
              <a:t>)</a:t>
            </a:r>
            <a:endParaRPr lang="ja-JP" altLang="en-US" b="1">
              <a:solidFill>
                <a:srgbClr val="000000"/>
              </a:solidFill>
              <a:latin typeface="Consolas" panose="020B0609020204030204" pitchFamily="49" charset="0"/>
            </a:endParaRPr>
          </a:p>
          <a:p>
            <a:r>
              <a:rPr lang="en-US" altLang="ja-JP" b="1">
                <a:solidFill>
                  <a:srgbClr val="AF00DB"/>
                </a:solidFill>
                <a:latin typeface="Consolas" panose="020B0609020204030204" pitchFamily="49" charset="0"/>
              </a:rPr>
              <a:t>from</a:t>
            </a:r>
            <a:r>
              <a:rPr lang="en-US" altLang="ja-JP" b="1">
                <a:solidFill>
                  <a:srgbClr val="000000"/>
                </a:solidFill>
                <a:latin typeface="Consolas" panose="020B0609020204030204" pitchFamily="49" charset="0"/>
              </a:rPr>
              <a:t> sklearn.tree </a:t>
            </a:r>
            <a:r>
              <a:rPr lang="en-US" altLang="ja-JP" b="1">
                <a:solidFill>
                  <a:srgbClr val="AF00DB"/>
                </a:solidFill>
                <a:latin typeface="Consolas" panose="020B0609020204030204" pitchFamily="49" charset="0"/>
              </a:rPr>
              <a:t>import</a:t>
            </a:r>
            <a:r>
              <a:rPr lang="en-US" altLang="ja-JP" b="1">
                <a:solidFill>
                  <a:srgbClr val="000000"/>
                </a:solidFill>
                <a:latin typeface="Consolas" panose="020B0609020204030204" pitchFamily="49" charset="0"/>
              </a:rPr>
              <a:t> DecisionTreeRegressor</a:t>
            </a:r>
          </a:p>
          <a:p>
            <a:r>
              <a:rPr lang="en-US" altLang="ja-JP" b="1">
                <a:solidFill>
                  <a:srgbClr val="000000"/>
                </a:solidFill>
                <a:latin typeface="Consolas" panose="020B0609020204030204" pitchFamily="49" charset="0"/>
              </a:rPr>
              <a:t/>
            </a:r>
            <a:br>
              <a:rPr lang="en-US" altLang="ja-JP" b="1">
                <a:solidFill>
                  <a:srgbClr val="000000"/>
                </a:solidFill>
                <a:latin typeface="Consolas" panose="020B0609020204030204" pitchFamily="49" charset="0"/>
              </a:rPr>
            </a:br>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木の深さの最大を</a:t>
            </a:r>
            <a:r>
              <a:rPr lang="en-US" altLang="ja-JP" b="1">
                <a:solidFill>
                  <a:srgbClr val="008000"/>
                </a:solidFill>
                <a:latin typeface="Consolas" panose="020B0609020204030204" pitchFamily="49" charset="0"/>
              </a:rPr>
              <a:t>10</a:t>
            </a:r>
            <a:r>
              <a:rPr lang="ja-JP" altLang="en-US" b="1">
                <a:solidFill>
                  <a:srgbClr val="008000"/>
                </a:solidFill>
                <a:latin typeface="Consolas" panose="020B0609020204030204" pitchFamily="49" charset="0"/>
              </a:rPr>
              <a:t>と設定して回帰木モデルを作成</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 = DecisionTreeRegressor(</a:t>
            </a:r>
            <a:r>
              <a:rPr lang="en-US" altLang="ja-JP" b="1">
                <a:solidFill>
                  <a:srgbClr val="001080"/>
                </a:solidFill>
                <a:latin typeface="Consolas" panose="020B0609020204030204" pitchFamily="49" charset="0"/>
              </a:rPr>
              <a:t>max_depth</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10</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random_state</a:t>
            </a:r>
            <a:r>
              <a:rPr lang="en-US" altLang="ja-JP" b="1">
                <a:solidFill>
                  <a:srgbClr val="000000"/>
                </a:solidFill>
                <a:latin typeface="Consolas" panose="020B0609020204030204" pitchFamily="49" charset="0"/>
              </a:rPr>
              <a:t> = </a:t>
            </a:r>
            <a:r>
              <a:rPr lang="en-US" altLang="ja-JP" b="1">
                <a:solidFill>
                  <a:srgbClr val="098658"/>
                </a:solidFill>
                <a:latin typeface="Consolas" panose="020B0609020204030204" pitchFamily="49" charset="0"/>
              </a:rPr>
              <a:t>0</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訓練データで学習</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.fit(</a:t>
            </a:r>
            <a:r>
              <a:rPr lang="en-US" altLang="ja-JP" b="1">
                <a:solidFill>
                  <a:srgbClr val="001080"/>
                </a:solidFill>
                <a:latin typeface="Consolas" panose="020B0609020204030204" pitchFamily="49" charset="0"/>
              </a:rPr>
              <a:t>x_train</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y_train</a:t>
            </a:r>
            <a:r>
              <a:rPr lang="en-US" altLang="ja-JP" b="1">
                <a:solidFill>
                  <a:srgbClr val="000000"/>
                </a:solidFill>
                <a:latin typeface="Consolas" panose="020B0609020204030204" pitchFamily="49" charset="0"/>
              </a:rPr>
              <a:t>)</a:t>
            </a:r>
          </a:p>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テストデータの決定係数を表示</a:t>
            </a:r>
            <a:endParaRPr lang="ja-JP" altLang="en-US" b="1">
              <a:solidFill>
                <a:srgbClr val="000000"/>
              </a:solidFill>
              <a:latin typeface="Consolas" panose="020B0609020204030204" pitchFamily="49" charset="0"/>
            </a:endParaRPr>
          </a:p>
          <a:p>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.score(</a:t>
            </a:r>
            <a:r>
              <a:rPr lang="en-US" altLang="ja-JP" b="1">
                <a:solidFill>
                  <a:srgbClr val="001080"/>
                </a:solidFill>
                <a:latin typeface="Consolas" panose="020B0609020204030204" pitchFamily="49" charset="0"/>
              </a:rPr>
              <a:t>x_test</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y_test</a:t>
            </a:r>
            <a:r>
              <a:rPr lang="en-US" altLang="ja-JP" b="1">
                <a:solidFill>
                  <a:srgbClr val="000000"/>
                </a:solidFill>
                <a:latin typeface="Consolas" panose="020B0609020204030204" pitchFamily="49" charset="0"/>
              </a:rPr>
              <a:t>) </a:t>
            </a:r>
            <a:endParaRPr lang="en-US" altLang="ja-JP" b="1">
              <a:solidFill>
                <a:srgbClr val="000000"/>
              </a:solidFill>
              <a:effectLst/>
              <a:latin typeface="Consolas" panose="020B0609020204030204" pitchFamily="49" charset="0"/>
            </a:endParaRPr>
          </a:p>
        </p:txBody>
      </p:sp>
      <p:sp>
        <p:nvSpPr>
          <p:cNvPr id="5" name="正方形/長方形 4"/>
          <p:cNvSpPr/>
          <p:nvPr/>
        </p:nvSpPr>
        <p:spPr>
          <a:xfrm>
            <a:off x="541612" y="705553"/>
            <a:ext cx="8379751"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11-12 </a:t>
            </a:r>
            <a:r>
              <a:rPr lang="ja-JP" altLang="en-US" b="1" dirty="0" smtClean="0">
                <a:solidFill>
                  <a:srgbClr val="000000"/>
                </a:solidFill>
                <a:latin typeface="Courier New" panose="02070309020205020404" pitchFamily="49" charset="0"/>
              </a:rPr>
              <a:t>回帰木を用いた学習</a:t>
            </a:r>
            <a:endParaRPr lang="en-US" altLang="ja-JP" b="1" dirty="0">
              <a:solidFill>
                <a:srgbClr val="000000"/>
              </a:solidFill>
              <a:latin typeface="Courier New" panose="02070309020205020404" pitchFamily="49" charset="0"/>
            </a:endParaRPr>
          </a:p>
        </p:txBody>
      </p:sp>
      <p:sp>
        <p:nvSpPr>
          <p:cNvPr id="6" name="正方形/長方形 5"/>
          <p:cNvSpPr/>
          <p:nvPr/>
        </p:nvSpPr>
        <p:spPr>
          <a:xfrm>
            <a:off x="541612" y="410333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7" name="図 6"/>
          <p:cNvPicPr>
            <a:picLocks noChangeAspect="1"/>
          </p:cNvPicPr>
          <p:nvPr/>
        </p:nvPicPr>
        <p:blipFill>
          <a:blip r:embed="rId2"/>
          <a:stretch>
            <a:fillRect/>
          </a:stretch>
        </p:blipFill>
        <p:spPr>
          <a:xfrm>
            <a:off x="968740" y="4604592"/>
            <a:ext cx="5005390" cy="1001078"/>
          </a:xfrm>
          <a:prstGeom prst="rect">
            <a:avLst/>
          </a:prstGeom>
        </p:spPr>
      </p:pic>
    </p:spTree>
    <p:extLst>
      <p:ext uri="{BB962C8B-B14F-4D97-AF65-F5344CB8AC3E}">
        <p14:creationId xmlns:p14="http://schemas.microsoft.com/office/powerpoint/2010/main" val="286857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P413</a:t>
            </a:r>
            <a:endParaRPr kumimoji="1" lang="ja-JP" altLang="en-US" b="1" dirty="0"/>
          </a:p>
        </p:txBody>
      </p:sp>
      <p:sp>
        <p:nvSpPr>
          <p:cNvPr id="3" name="正方形/長方形 2"/>
          <p:cNvSpPr/>
          <p:nvPr/>
        </p:nvSpPr>
        <p:spPr>
          <a:xfrm>
            <a:off x="541612" y="1074885"/>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nsolas" panose="020B0609020204030204" pitchFamily="49" charset="0"/>
              </a:rPr>
              <a:t># </a:t>
            </a:r>
            <a:r>
              <a:rPr lang="ja-JP" altLang="en-US" b="1">
                <a:solidFill>
                  <a:srgbClr val="008000"/>
                </a:solidFill>
                <a:latin typeface="Consolas" panose="020B0609020204030204" pitchFamily="49" charset="0"/>
              </a:rPr>
              <a:t>特徴量の重要度を参照する</a:t>
            </a:r>
            <a:endParaRPr lang="ja-JP" altLang="en-US" b="1">
              <a:solidFill>
                <a:srgbClr val="000000"/>
              </a:solidFill>
              <a:latin typeface="Consolas" panose="020B0609020204030204" pitchFamily="49" charset="0"/>
            </a:endParaRPr>
          </a:p>
          <a:p>
            <a:r>
              <a:rPr lang="en-US" altLang="ja-JP" b="1">
                <a:solidFill>
                  <a:srgbClr val="267F99"/>
                </a:solidFill>
                <a:latin typeface="Consolas" panose="020B0609020204030204" pitchFamily="49" charset="0"/>
              </a:rPr>
              <a:t>pd</a:t>
            </a:r>
            <a:r>
              <a:rPr lang="en-US" altLang="ja-JP" b="1">
                <a:solidFill>
                  <a:srgbClr val="000000"/>
                </a:solidFill>
                <a:latin typeface="Consolas" panose="020B0609020204030204" pitchFamily="49" charset="0"/>
              </a:rPr>
              <a:t>.</a:t>
            </a:r>
            <a:r>
              <a:rPr lang="en-US" altLang="ja-JP" b="1">
                <a:solidFill>
                  <a:srgbClr val="267F99"/>
                </a:solidFill>
                <a:latin typeface="Consolas" panose="020B0609020204030204" pitchFamily="49" charset="0"/>
              </a:rPr>
              <a:t>Series</a:t>
            </a:r>
            <a:r>
              <a:rPr lang="en-US" altLang="ja-JP" b="1">
                <a:solidFill>
                  <a:srgbClr val="000000"/>
                </a:solidFill>
                <a:latin typeface="Consolas" panose="020B0609020204030204" pitchFamily="49" charset="0"/>
              </a:rPr>
              <a:t>( </a:t>
            </a:r>
            <a:r>
              <a:rPr lang="en-US" altLang="ja-JP" b="1">
                <a:solidFill>
                  <a:srgbClr val="001080"/>
                </a:solidFill>
                <a:latin typeface="Consolas" panose="020B0609020204030204" pitchFamily="49" charset="0"/>
              </a:rPr>
              <a:t>model</a:t>
            </a:r>
            <a:r>
              <a:rPr lang="en-US" altLang="ja-JP" b="1">
                <a:solidFill>
                  <a:srgbClr val="000000"/>
                </a:solidFill>
                <a:latin typeface="Consolas" panose="020B0609020204030204" pitchFamily="49" charset="0"/>
              </a:rPr>
              <a:t>.feature_importances_, </a:t>
            </a:r>
            <a:r>
              <a:rPr lang="en-US" altLang="ja-JP" b="1">
                <a:solidFill>
                  <a:srgbClr val="001080"/>
                </a:solidFill>
                <a:latin typeface="Consolas" panose="020B0609020204030204" pitchFamily="49" charset="0"/>
              </a:rPr>
              <a:t>index</a:t>
            </a:r>
            <a:r>
              <a:rPr lang="en-US" altLang="ja-JP" b="1">
                <a:solidFill>
                  <a:srgbClr val="000000"/>
                </a:solidFill>
                <a:latin typeface="Consolas" panose="020B0609020204030204" pitchFamily="49" charset="0"/>
              </a:rPr>
              <a:t> = </a:t>
            </a:r>
            <a:r>
              <a:rPr lang="en-US" altLang="ja-JP" b="1">
                <a:solidFill>
                  <a:srgbClr val="001080"/>
                </a:solidFill>
                <a:latin typeface="Consolas" panose="020B0609020204030204" pitchFamily="49" charset="0"/>
              </a:rPr>
              <a:t>x</a:t>
            </a:r>
            <a:r>
              <a:rPr lang="en-US" altLang="ja-JP" b="1">
                <a:solidFill>
                  <a:srgbClr val="000000"/>
                </a:solidFill>
                <a:latin typeface="Consolas" panose="020B0609020204030204" pitchFamily="49" charset="0"/>
              </a:rPr>
              <a:t>.</a:t>
            </a:r>
            <a:r>
              <a:rPr lang="en-US" altLang="ja-JP" b="1">
                <a:solidFill>
                  <a:srgbClr val="001080"/>
                </a:solidFill>
                <a:latin typeface="Consolas" panose="020B0609020204030204" pitchFamily="49" charset="0"/>
              </a:rPr>
              <a:t>columns</a:t>
            </a:r>
            <a:r>
              <a:rPr lang="en-US" altLang="ja-JP" b="1">
                <a:solidFill>
                  <a:srgbClr val="000000"/>
                </a:solidFill>
                <a:latin typeface="Consolas" panose="020B0609020204030204" pitchFamily="49" charset="0"/>
              </a:rPr>
              <a:t> )</a:t>
            </a:r>
            <a:endParaRPr lang="en-US" altLang="ja-JP" b="1">
              <a:solidFill>
                <a:srgbClr val="000000"/>
              </a:solidFill>
              <a:effectLst/>
              <a:latin typeface="Consolas" panose="020B0609020204030204" pitchFamily="49" charset="0"/>
            </a:endParaRPr>
          </a:p>
        </p:txBody>
      </p:sp>
      <p:sp>
        <p:nvSpPr>
          <p:cNvPr id="4" name="正方形/長方形 3"/>
          <p:cNvSpPr/>
          <p:nvPr/>
        </p:nvSpPr>
        <p:spPr>
          <a:xfrm>
            <a:off x="541612" y="705553"/>
            <a:ext cx="7821433" cy="369332"/>
          </a:xfrm>
          <a:prstGeom prst="rect">
            <a:avLst/>
          </a:prstGeom>
          <a:solidFill>
            <a:schemeClr val="accent5">
              <a:lumMod val="20000"/>
              <a:lumOff val="80000"/>
            </a:schemeClr>
          </a:solidFill>
        </p:spPr>
        <p:txBody>
          <a:bodyPr wrap="square">
            <a:spAutoFit/>
          </a:bodyPr>
          <a:lstStyle/>
          <a:p>
            <a:r>
              <a:rPr lang="ja-JP" altLang="en-US" b="1" dirty="0" smtClean="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11-13 </a:t>
            </a:r>
            <a:r>
              <a:rPr lang="ja-JP" altLang="en-US" b="1" dirty="0" smtClean="0">
                <a:solidFill>
                  <a:srgbClr val="000000"/>
                </a:solidFill>
                <a:latin typeface="Courier New" panose="02070309020205020404" pitchFamily="49" charset="0"/>
              </a:rPr>
              <a:t>特徴量の重要度を参照する</a:t>
            </a:r>
            <a:endParaRPr lang="en-US" altLang="ja-JP" b="1" dirty="0">
              <a:solidFill>
                <a:srgbClr val="000000"/>
              </a:solidFill>
              <a:latin typeface="Courier New" panose="02070309020205020404" pitchFamily="49" charset="0"/>
            </a:endParaRPr>
          </a:p>
        </p:txBody>
      </p:sp>
      <p:sp>
        <p:nvSpPr>
          <p:cNvPr id="5" name="正方形/長方形 4"/>
          <p:cNvSpPr/>
          <p:nvPr/>
        </p:nvSpPr>
        <p:spPr>
          <a:xfrm>
            <a:off x="541612" y="188734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pic>
        <p:nvPicPr>
          <p:cNvPr id="6" name="図 5"/>
          <p:cNvPicPr>
            <a:picLocks noChangeAspect="1"/>
          </p:cNvPicPr>
          <p:nvPr/>
        </p:nvPicPr>
        <p:blipFill>
          <a:blip r:embed="rId2"/>
          <a:stretch>
            <a:fillRect/>
          </a:stretch>
        </p:blipFill>
        <p:spPr>
          <a:xfrm>
            <a:off x="1554894" y="2459880"/>
            <a:ext cx="2609850" cy="3724275"/>
          </a:xfrm>
          <a:prstGeom prst="rect">
            <a:avLst/>
          </a:prstGeom>
        </p:spPr>
      </p:pic>
    </p:spTree>
    <p:extLst>
      <p:ext uri="{BB962C8B-B14F-4D97-AF65-F5344CB8AC3E}">
        <p14:creationId xmlns:p14="http://schemas.microsoft.com/office/powerpoint/2010/main" val="197992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１１．１</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リッジ回帰</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P388</a:t>
            </a:r>
            <a:r>
              <a:rPr kumimoji="1" lang="ja-JP" altLang="en-US" b="1" dirty="0" smtClean="0">
                <a:solidFill>
                  <a:schemeClr val="bg1"/>
                </a:solidFill>
              </a:rPr>
              <a:t>～</a:t>
            </a:r>
            <a:r>
              <a:rPr kumimoji="1" lang="en-US" altLang="ja-JP" b="1" dirty="0" smtClean="0">
                <a:solidFill>
                  <a:schemeClr val="bg1"/>
                </a:solidFill>
              </a:rPr>
              <a:t>P406</a:t>
            </a:r>
          </a:p>
        </p:txBody>
      </p:sp>
      <p:sp>
        <p:nvSpPr>
          <p:cNvPr id="5" name="ホームベース 4"/>
          <p:cNvSpPr/>
          <p:nvPr/>
        </p:nvSpPr>
        <p:spPr>
          <a:xfrm>
            <a:off x="397163" y="907869"/>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１１．１．１</a:t>
            </a:r>
            <a:endParaRPr kumimoji="1" lang="ja-JP" altLang="en-US" b="1" dirty="0"/>
          </a:p>
        </p:txBody>
      </p:sp>
      <p:sp>
        <p:nvSpPr>
          <p:cNvPr id="6" name="山形 5"/>
          <p:cNvSpPr/>
          <p:nvPr/>
        </p:nvSpPr>
        <p:spPr>
          <a:xfrm>
            <a:off x="2019631" y="907869"/>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リッジ回帰</a:t>
            </a:r>
            <a:r>
              <a:rPr lang="ja-JP" altLang="en-US" b="1" dirty="0" smtClean="0">
                <a:solidFill>
                  <a:schemeClr val="bg1"/>
                </a:solidFill>
              </a:rPr>
              <a:t>の概要</a:t>
            </a:r>
            <a:endParaRPr kumimoji="1" lang="ja-JP" altLang="en-US" b="1" dirty="0">
              <a:solidFill>
                <a:schemeClr val="bg1"/>
              </a:solidFill>
            </a:endParaRPr>
          </a:p>
        </p:txBody>
      </p:sp>
      <p:sp>
        <p:nvSpPr>
          <p:cNvPr id="7" name="山形 6"/>
          <p:cNvSpPr/>
          <p:nvPr/>
        </p:nvSpPr>
        <p:spPr>
          <a:xfrm>
            <a:off x="6790414" y="907869"/>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P388</a:t>
            </a:r>
            <a:r>
              <a:rPr lang="ja-JP" altLang="en-US" b="1" dirty="0" smtClean="0">
                <a:solidFill>
                  <a:schemeClr val="bg1"/>
                </a:solidFill>
              </a:rPr>
              <a:t>～</a:t>
            </a:r>
            <a:r>
              <a:rPr lang="en-US" altLang="ja-JP" b="1" dirty="0" smtClean="0">
                <a:solidFill>
                  <a:schemeClr val="bg1"/>
                </a:solidFill>
              </a:rPr>
              <a:t>P391</a:t>
            </a:r>
            <a:endParaRPr lang="ja-JP" altLang="en-US" b="1" dirty="0">
              <a:solidFill>
                <a:schemeClr val="bg1"/>
              </a:solidFill>
            </a:endParaRPr>
          </a:p>
        </p:txBody>
      </p:sp>
      <p:sp>
        <p:nvSpPr>
          <p:cNvPr id="8" name="楕円 7"/>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P388</a:t>
            </a:r>
            <a:endParaRPr kumimoji="1" lang="ja-JP" altLang="en-US" b="1" dirty="0"/>
          </a:p>
        </p:txBody>
      </p:sp>
      <p:cxnSp>
        <p:nvCxnSpPr>
          <p:cNvPr id="9" name="カギ線コネクタ 8"/>
          <p:cNvCxnSpPr/>
          <p:nvPr/>
        </p:nvCxnSpPr>
        <p:spPr>
          <a:xfrm>
            <a:off x="1410007" y="3043774"/>
            <a:ext cx="3784821" cy="3267986"/>
          </a:xfrm>
          <a:prstGeom prst="bentConnector3">
            <a:avLst>
              <a:gd name="adj1" fmla="val -210"/>
            </a:avLst>
          </a:prstGeom>
          <a:ln w="38100"/>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1035320" y="3634822"/>
            <a:ext cx="3864634" cy="16470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 name="グループ化 23"/>
          <p:cNvGrpSpPr/>
          <p:nvPr/>
        </p:nvGrpSpPr>
        <p:grpSpPr>
          <a:xfrm>
            <a:off x="1452913" y="3844791"/>
            <a:ext cx="1514724" cy="627627"/>
            <a:chOff x="1018417" y="2951920"/>
            <a:chExt cx="1514724" cy="627627"/>
          </a:xfrm>
        </p:grpSpPr>
        <p:sp>
          <p:nvSpPr>
            <p:cNvPr id="10" name="フローチャート: 結合子 9"/>
            <p:cNvSpPr/>
            <p:nvPr/>
          </p:nvSpPr>
          <p:spPr>
            <a:xfrm>
              <a:off x="2390017" y="2951920"/>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左中かっこ 13"/>
            <p:cNvSpPr/>
            <p:nvPr/>
          </p:nvSpPr>
          <p:spPr>
            <a:xfrm>
              <a:off x="2187708" y="3095043"/>
              <a:ext cx="202309" cy="4845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 name="テキスト ボックス 16"/>
            <p:cNvSpPr txBox="1"/>
            <p:nvPr/>
          </p:nvSpPr>
          <p:spPr>
            <a:xfrm>
              <a:off x="1018417"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e2</a:t>
              </a:r>
              <a:endParaRPr kumimoji="1" lang="ja-JP" altLang="en-US" b="1" dirty="0">
                <a:solidFill>
                  <a:schemeClr val="bg1"/>
                </a:solidFill>
              </a:endParaRPr>
            </a:p>
          </p:txBody>
        </p:sp>
      </p:grpSp>
      <p:grpSp>
        <p:nvGrpSpPr>
          <p:cNvPr id="25" name="グループ化 24"/>
          <p:cNvGrpSpPr/>
          <p:nvPr/>
        </p:nvGrpSpPr>
        <p:grpSpPr>
          <a:xfrm>
            <a:off x="3200921" y="3348578"/>
            <a:ext cx="1470717" cy="464136"/>
            <a:chOff x="3264532" y="2259249"/>
            <a:chExt cx="1470717" cy="464136"/>
          </a:xfrm>
        </p:grpSpPr>
        <p:sp>
          <p:nvSpPr>
            <p:cNvPr id="12" name="フローチャート: 結合子 11"/>
            <p:cNvSpPr/>
            <p:nvPr/>
          </p:nvSpPr>
          <p:spPr>
            <a:xfrm>
              <a:off x="4592125" y="2259249"/>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左中かっこ 14"/>
            <p:cNvSpPr/>
            <p:nvPr/>
          </p:nvSpPr>
          <p:spPr>
            <a:xfrm>
              <a:off x="4394744" y="2404747"/>
              <a:ext cx="197381" cy="26794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 name="テキスト ボックス 17"/>
            <p:cNvSpPr txBox="1"/>
            <p:nvPr/>
          </p:nvSpPr>
          <p:spPr>
            <a:xfrm>
              <a:off x="3264532" y="2354053"/>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e4</a:t>
              </a:r>
              <a:endParaRPr kumimoji="1" lang="ja-JP" altLang="en-US" b="1" dirty="0">
                <a:solidFill>
                  <a:schemeClr val="bg1"/>
                </a:solidFill>
              </a:endParaRPr>
            </a:p>
          </p:txBody>
        </p:sp>
      </p:grpSp>
      <p:grpSp>
        <p:nvGrpSpPr>
          <p:cNvPr id="26" name="グループ化 25"/>
          <p:cNvGrpSpPr/>
          <p:nvPr/>
        </p:nvGrpSpPr>
        <p:grpSpPr>
          <a:xfrm>
            <a:off x="3441641" y="4216815"/>
            <a:ext cx="1438234" cy="604075"/>
            <a:chOff x="3505252" y="3127486"/>
            <a:chExt cx="1438234" cy="604075"/>
          </a:xfrm>
        </p:grpSpPr>
        <p:sp>
          <p:nvSpPr>
            <p:cNvPr id="11" name="フローチャート: 結合子 10"/>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左中かっこ 15"/>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9" name="テキスト ボックス 18"/>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e3</a:t>
              </a:r>
              <a:endParaRPr kumimoji="1" lang="ja-JP" altLang="en-US" b="1" dirty="0">
                <a:solidFill>
                  <a:schemeClr val="bg1"/>
                </a:solidFill>
              </a:endParaRPr>
            </a:p>
          </p:txBody>
        </p:sp>
      </p:grpSp>
      <p:sp>
        <p:nvSpPr>
          <p:cNvPr id="20" name="テキスト ボックス 19"/>
          <p:cNvSpPr txBox="1"/>
          <p:nvPr/>
        </p:nvSpPr>
        <p:spPr>
          <a:xfrm>
            <a:off x="5553458" y="5701085"/>
            <a:ext cx="65" cy="553998"/>
          </a:xfrm>
          <a:prstGeom prst="rect">
            <a:avLst/>
          </a:prstGeom>
          <a:noFill/>
        </p:spPr>
        <p:txBody>
          <a:bodyPr wrap="none" lIns="0" tIns="0" rIns="0" bIns="0" rtlCol="0">
            <a:spAutoFit/>
          </a:bodyPr>
          <a:lstStyle/>
          <a:p>
            <a:endParaRPr kumimoji="1" lang="en-US" altLang="ja-JP" dirty="0" smtClean="0"/>
          </a:p>
          <a:p>
            <a:endParaRPr kumimoji="1" lang="ja-JP" altLang="en-US" dirty="0"/>
          </a:p>
        </p:txBody>
      </p:sp>
      <p:sp>
        <p:nvSpPr>
          <p:cNvPr id="21" name="テキスト ボックス 20"/>
          <p:cNvSpPr txBox="1"/>
          <p:nvPr/>
        </p:nvSpPr>
        <p:spPr>
          <a:xfrm>
            <a:off x="1611545" y="3108021"/>
            <a:ext cx="1459346" cy="369332"/>
          </a:xfrm>
          <a:prstGeom prst="rect">
            <a:avLst/>
          </a:prstGeom>
          <a:solidFill>
            <a:schemeClr val="accent2"/>
          </a:solidFill>
        </p:spPr>
        <p:txBody>
          <a:bodyPr wrap="square" rtlCol="0">
            <a:spAutoFit/>
          </a:bodyPr>
          <a:lstStyle/>
          <a:p>
            <a:r>
              <a:rPr kumimoji="1" lang="en-US" altLang="ja-JP" b="1" dirty="0" smtClean="0"/>
              <a:t>y = ax + b</a:t>
            </a:r>
            <a:endParaRPr kumimoji="1" lang="ja-JP" altLang="en-US" b="1" dirty="0"/>
          </a:p>
        </p:txBody>
      </p:sp>
      <p:sp>
        <p:nvSpPr>
          <p:cNvPr id="22" name="テキスト ボックス 21"/>
          <p:cNvSpPr txBox="1"/>
          <p:nvPr/>
        </p:nvSpPr>
        <p:spPr>
          <a:xfrm>
            <a:off x="4879875" y="6358148"/>
            <a:ext cx="457200" cy="369332"/>
          </a:xfrm>
          <a:prstGeom prst="rect">
            <a:avLst/>
          </a:prstGeom>
          <a:noFill/>
        </p:spPr>
        <p:txBody>
          <a:bodyPr wrap="square" rtlCol="0">
            <a:spAutoFit/>
          </a:bodyPr>
          <a:lstStyle/>
          <a:p>
            <a:r>
              <a:rPr kumimoji="1" lang="ja-JP" altLang="en-US" b="1" dirty="0" smtClean="0"/>
              <a:t>ｘ</a:t>
            </a:r>
            <a:endParaRPr kumimoji="1" lang="ja-JP" altLang="en-US" b="1" dirty="0"/>
          </a:p>
        </p:txBody>
      </p:sp>
      <p:sp>
        <p:nvSpPr>
          <p:cNvPr id="23" name="テキスト ボックス 22"/>
          <p:cNvSpPr txBox="1"/>
          <p:nvPr/>
        </p:nvSpPr>
        <p:spPr>
          <a:xfrm>
            <a:off x="1024315" y="2997386"/>
            <a:ext cx="457200" cy="369332"/>
          </a:xfrm>
          <a:prstGeom prst="rect">
            <a:avLst/>
          </a:prstGeom>
          <a:noFill/>
        </p:spPr>
        <p:txBody>
          <a:bodyPr wrap="square" rtlCol="0">
            <a:spAutoFit/>
          </a:bodyPr>
          <a:lstStyle/>
          <a:p>
            <a:r>
              <a:rPr lang="ja-JP" altLang="en-US" b="1" dirty="0"/>
              <a:t>ｙ</a:t>
            </a:r>
            <a:endParaRPr kumimoji="1" lang="ja-JP" altLang="en-US" b="1" dirty="0"/>
          </a:p>
        </p:txBody>
      </p:sp>
      <p:grpSp>
        <p:nvGrpSpPr>
          <p:cNvPr id="27" name="グループ化 26"/>
          <p:cNvGrpSpPr/>
          <p:nvPr/>
        </p:nvGrpSpPr>
        <p:grpSpPr>
          <a:xfrm>
            <a:off x="1864183" y="4945870"/>
            <a:ext cx="1438234" cy="604075"/>
            <a:chOff x="3505252" y="3127486"/>
            <a:chExt cx="1438234" cy="604075"/>
          </a:xfrm>
        </p:grpSpPr>
        <p:sp>
          <p:nvSpPr>
            <p:cNvPr id="28" name="フローチャート: 結合子 27"/>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左中かっこ 28"/>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0" name="テキスト ボックス 29"/>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e1</a:t>
              </a:r>
              <a:endParaRPr kumimoji="1" lang="ja-JP" altLang="en-US" b="1" dirty="0">
                <a:solidFill>
                  <a:schemeClr val="bg1"/>
                </a:solidFill>
              </a:endParaRPr>
            </a:p>
          </p:txBody>
        </p:sp>
      </p:grpSp>
      <p:sp>
        <p:nvSpPr>
          <p:cNvPr id="31" name="ホームベース 30"/>
          <p:cNvSpPr/>
          <p:nvPr/>
        </p:nvSpPr>
        <p:spPr>
          <a:xfrm>
            <a:off x="374095" y="1483230"/>
            <a:ext cx="1757639" cy="620836"/>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線形回帰</a:t>
            </a:r>
            <a:endParaRPr kumimoji="1" lang="ja-JP" altLang="en-US" b="1" dirty="0"/>
          </a:p>
        </p:txBody>
      </p:sp>
      <p:sp>
        <p:nvSpPr>
          <p:cNvPr id="32" name="山形 31"/>
          <p:cNvSpPr/>
          <p:nvPr/>
        </p:nvSpPr>
        <p:spPr>
          <a:xfrm>
            <a:off x="1920784" y="1490212"/>
            <a:ext cx="3963186" cy="61385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正解データを予測するために予測計算式を作る手法</a:t>
            </a:r>
            <a:endParaRPr kumimoji="1" lang="ja-JP" altLang="en-US" b="1" dirty="0">
              <a:solidFill>
                <a:schemeClr val="bg1"/>
              </a:solidFill>
            </a:endParaRPr>
          </a:p>
        </p:txBody>
      </p:sp>
      <p:sp>
        <p:nvSpPr>
          <p:cNvPr id="33" name="山形 32"/>
          <p:cNvSpPr/>
          <p:nvPr/>
        </p:nvSpPr>
        <p:spPr>
          <a:xfrm>
            <a:off x="5709858" y="1490212"/>
            <a:ext cx="4269029" cy="61385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最小二乗法によって予測計算式の最適な係数を決定</a:t>
            </a:r>
            <a:endParaRPr kumimoji="1" lang="ja-JP" altLang="en-US" b="1" dirty="0">
              <a:solidFill>
                <a:schemeClr val="bg1"/>
              </a:solidFill>
            </a:endParaRPr>
          </a:p>
        </p:txBody>
      </p:sp>
      <p:sp>
        <p:nvSpPr>
          <p:cNvPr id="34" name="台形 33"/>
          <p:cNvSpPr/>
          <p:nvPr/>
        </p:nvSpPr>
        <p:spPr>
          <a:xfrm>
            <a:off x="1653310" y="2219331"/>
            <a:ext cx="5280228" cy="580189"/>
          </a:xfrm>
          <a:prstGeom prst="trapezoid">
            <a:avLst>
              <a:gd name="adj" fmla="val 4555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p>
        </p:txBody>
      </p:sp>
      <p:sp>
        <p:nvSpPr>
          <p:cNvPr id="35" name="テキスト ボックス 34"/>
          <p:cNvSpPr txBox="1"/>
          <p:nvPr/>
        </p:nvSpPr>
        <p:spPr>
          <a:xfrm>
            <a:off x="5400160" y="3366718"/>
            <a:ext cx="5095965" cy="646331"/>
          </a:xfrm>
          <a:prstGeom prst="rect">
            <a:avLst/>
          </a:prstGeom>
          <a:noFill/>
        </p:spPr>
        <p:txBody>
          <a:bodyPr wrap="square" rtlCol="0">
            <a:spAutoFit/>
          </a:bodyPr>
          <a:lstStyle/>
          <a:p>
            <a:r>
              <a:rPr lang="ja-JP" altLang="en-US" b="1" dirty="0"/>
              <a:t>以下</a:t>
            </a:r>
            <a:r>
              <a:rPr lang="ja-JP" altLang="en-US" b="1" dirty="0" smtClean="0"/>
              <a:t>の計算式で計算される２乗誤差の合計値</a:t>
            </a:r>
            <a:r>
              <a:rPr lang="en-US" altLang="ja-JP" b="1" dirty="0" smtClean="0"/>
              <a:t>E</a:t>
            </a:r>
            <a:r>
              <a:rPr lang="ja-JP" altLang="en-US" b="1" dirty="0" smtClean="0"/>
              <a:t>が最少となるような、</a:t>
            </a:r>
            <a:r>
              <a:rPr lang="en-US" altLang="ja-JP" b="1" dirty="0" smtClean="0"/>
              <a:t>a </a:t>
            </a:r>
            <a:r>
              <a:rPr lang="ja-JP" altLang="en-US" b="1" dirty="0" smtClean="0"/>
              <a:t>と </a:t>
            </a:r>
            <a:r>
              <a:rPr lang="en-US" altLang="ja-JP" b="1" dirty="0" smtClean="0"/>
              <a:t>b </a:t>
            </a:r>
            <a:r>
              <a:rPr lang="ja-JP" altLang="en-US" b="1" dirty="0" smtClean="0"/>
              <a:t>のペアを考える</a:t>
            </a:r>
            <a:endParaRPr kumimoji="1" lang="ja-JP" altLang="en-US" b="1" dirty="0"/>
          </a:p>
        </p:txBody>
      </p:sp>
      <mc:AlternateContent xmlns:mc="http://schemas.openxmlformats.org/markup-compatibility/2006" xmlns:a14="http://schemas.microsoft.com/office/drawing/2010/main">
        <mc:Choice Requires="a14">
          <p:sp>
            <p:nvSpPr>
              <p:cNvPr id="36" name="テキスト ボックス 35"/>
              <p:cNvSpPr txBox="1"/>
              <p:nvPr/>
            </p:nvSpPr>
            <p:spPr>
              <a:xfrm>
                <a:off x="6131217" y="4177587"/>
                <a:ext cx="3149067" cy="394916"/>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rPr>
                      <m:t>𝑬</m:t>
                    </m:r>
                    <m:r>
                      <a:rPr kumimoji="1" lang="en-US" altLang="ja-JP" sz="2400" b="1" i="1" smtClean="0">
                        <a:latin typeface="Cambria Math" panose="02040503050406030204" pitchFamily="18" charset="0"/>
                      </a:rPr>
                      <m:t>= </m:t>
                    </m:r>
                    <m:sSubSup>
                      <m:sSubSupPr>
                        <m:ctrlPr>
                          <a:rPr kumimoji="1" lang="en-US" altLang="ja-JP" sz="2400" b="1" i="1" smtClean="0">
                            <a:latin typeface="Cambria Math" panose="02040503050406030204" pitchFamily="18" charset="0"/>
                          </a:rPr>
                        </m:ctrlPr>
                      </m:sSubSupPr>
                      <m:e>
                        <m:r>
                          <a:rPr kumimoji="1" lang="en-US" altLang="ja-JP" sz="2400" b="1" i="1" smtClean="0">
                            <a:latin typeface="Cambria Math" panose="02040503050406030204" pitchFamily="18" charset="0"/>
                          </a:rPr>
                          <m:t>𝒆</m:t>
                        </m:r>
                      </m:e>
                      <m:sub>
                        <m:r>
                          <a:rPr kumimoji="1" lang="en-US" altLang="ja-JP" sz="2400" b="1" i="1" smtClean="0">
                            <a:latin typeface="Cambria Math" panose="02040503050406030204" pitchFamily="18" charset="0"/>
                          </a:rPr>
                          <m:t>𝟏</m:t>
                        </m:r>
                      </m:sub>
                      <m:sup>
                        <m:r>
                          <a:rPr kumimoji="1" lang="en-US" altLang="ja-JP" sz="2400" b="1" i="1" smtClean="0">
                            <a:latin typeface="Cambria Math" panose="02040503050406030204" pitchFamily="18" charset="0"/>
                          </a:rPr>
                          <m:t>𝟐</m:t>
                        </m:r>
                      </m:sup>
                    </m:sSubSup>
                  </m:oMath>
                </a14:m>
                <a:r>
                  <a:rPr kumimoji="1" lang="en-US" altLang="ja-JP" sz="2400" b="1" dirty="0" smtClean="0"/>
                  <a:t>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𝟐</m:t>
                        </m:r>
                      </m:sub>
                      <m:sup>
                        <m:r>
                          <a:rPr lang="en-US" altLang="ja-JP" sz="2400" b="1" i="1">
                            <a:latin typeface="Cambria Math" panose="02040503050406030204" pitchFamily="18" charset="0"/>
                          </a:rPr>
                          <m:t>𝟐</m:t>
                        </m:r>
                      </m:sup>
                    </m:sSubSup>
                  </m:oMath>
                </a14:m>
                <a:r>
                  <a:rPr lang="en-US" altLang="ja-JP" sz="2400" b="1" dirty="0"/>
                  <a:t> +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𝟑</m:t>
                        </m:r>
                      </m:sub>
                      <m:sup>
                        <m:r>
                          <a:rPr lang="en-US" altLang="ja-JP" sz="2400" b="1" i="1">
                            <a:latin typeface="Cambria Math" panose="02040503050406030204" pitchFamily="18" charset="0"/>
                          </a:rPr>
                          <m:t>𝟐</m:t>
                        </m:r>
                      </m:sup>
                    </m:sSubSup>
                  </m:oMath>
                </a14:m>
                <a:r>
                  <a:rPr lang="en-US" altLang="ja-JP" sz="2400" b="1" dirty="0"/>
                  <a:t> +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𝟒</m:t>
                        </m:r>
                      </m:sub>
                      <m:sup>
                        <m:r>
                          <a:rPr lang="en-US" altLang="ja-JP" sz="2400" b="1" i="1">
                            <a:latin typeface="Cambria Math" panose="02040503050406030204" pitchFamily="18" charset="0"/>
                          </a:rPr>
                          <m:t>𝟐</m:t>
                        </m:r>
                      </m:sup>
                    </m:sSubSup>
                  </m:oMath>
                </a14:m>
                <a:r>
                  <a:rPr kumimoji="1" lang="en-US" altLang="ja-JP" sz="2400" b="1" dirty="0" smtClean="0"/>
                  <a:t> </a:t>
                </a: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131217" y="4177587"/>
                <a:ext cx="3149067" cy="394916"/>
              </a:xfrm>
              <a:prstGeom prst="rect">
                <a:avLst/>
              </a:prstGeom>
              <a:blipFill>
                <a:blip r:embed="rId2"/>
                <a:stretch>
                  <a:fillRect t="-15385" b="-4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903939" y="2285925"/>
                <a:ext cx="466383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rPr>
                        <m:t>𝒚</m:t>
                      </m:r>
                      <m:r>
                        <a:rPr kumimoji="1" lang="en-US" altLang="ja-JP" sz="2400" b="1" i="1" smtClean="0">
                          <a:latin typeface="Cambria Math" panose="02040503050406030204" pitchFamily="18" charset="0"/>
                        </a:rPr>
                        <m:t>= </m:t>
                      </m:r>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𝒂</m:t>
                          </m:r>
                        </m:e>
                        <m:sub>
                          <m:r>
                            <a:rPr kumimoji="1" lang="en-US" altLang="ja-JP" sz="2400" b="1" i="1" smtClean="0">
                              <a:latin typeface="Cambria Math" panose="02040503050406030204" pitchFamily="18" charset="0"/>
                            </a:rPr>
                            <m:t>𝟏</m:t>
                          </m:r>
                        </m:sub>
                      </m:sSub>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𝒙</m:t>
                          </m:r>
                        </m:e>
                        <m:sub>
                          <m:r>
                            <a:rPr kumimoji="1" lang="en-US" altLang="ja-JP" sz="2400" b="1" i="1" smtClean="0">
                              <a:latin typeface="Cambria Math" panose="02040503050406030204" pitchFamily="18" charset="0"/>
                            </a:rPr>
                            <m:t>𝟏</m:t>
                          </m:r>
                        </m:sub>
                      </m:sSub>
                      <m:r>
                        <a:rPr kumimoji="1" lang="en-US" altLang="ja-JP" sz="2400" b="1" i="1" smtClean="0">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𝒂</m:t>
                          </m:r>
                        </m:e>
                        <m:sub>
                          <m:r>
                            <a:rPr lang="en-US" altLang="ja-JP" sz="2400" b="1" i="1" smtClean="0">
                              <a:latin typeface="Cambria Math" panose="02040503050406030204" pitchFamily="18" charset="0"/>
                            </a:rPr>
                            <m:t>𝟐</m:t>
                          </m:r>
                        </m:sub>
                      </m:sSub>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𝒙</m:t>
                          </m:r>
                        </m:e>
                        <m:sub>
                          <m:r>
                            <a:rPr lang="en-US" altLang="ja-JP" sz="2400" b="1" i="1" smtClean="0">
                              <a:latin typeface="Cambria Math" panose="02040503050406030204" pitchFamily="18" charset="0"/>
                            </a:rPr>
                            <m:t>𝟐</m:t>
                          </m:r>
                        </m:sub>
                      </m:sSub>
                      <m:r>
                        <a:rPr lang="en-US" altLang="ja-JP" sz="2400" b="1" i="1" smtClean="0">
                          <a:latin typeface="Cambria Math" panose="02040503050406030204" pitchFamily="18" charset="0"/>
                        </a:rPr>
                        <m:t>+…+ </m:t>
                      </m:r>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𝒂</m:t>
                          </m:r>
                        </m:e>
                        <m:sub>
                          <m:r>
                            <a:rPr lang="en-US" altLang="ja-JP" sz="2400" b="1" i="1" smtClean="0">
                              <a:latin typeface="Cambria Math" panose="02040503050406030204" pitchFamily="18" charset="0"/>
                            </a:rPr>
                            <m:t>𝒏</m:t>
                          </m:r>
                        </m:sub>
                      </m:sSub>
                      <m:sSub>
                        <m:sSubPr>
                          <m:ctrlPr>
                            <a:rPr lang="en-US" altLang="ja-JP" sz="2400" b="1" i="1">
                              <a:latin typeface="Cambria Math" panose="02040503050406030204" pitchFamily="18" charset="0"/>
                            </a:rPr>
                          </m:ctrlPr>
                        </m:sSubPr>
                        <m:e>
                          <m:r>
                            <a:rPr lang="en-US" altLang="ja-JP" sz="2400" b="1" i="1">
                              <a:latin typeface="Cambria Math" panose="02040503050406030204" pitchFamily="18" charset="0"/>
                            </a:rPr>
                            <m:t>𝒙</m:t>
                          </m:r>
                        </m:e>
                        <m:sub>
                          <m:r>
                            <a:rPr lang="en-US" altLang="ja-JP" sz="2400" b="1" i="1" smtClean="0">
                              <a:latin typeface="Cambria Math" panose="02040503050406030204" pitchFamily="18" charset="0"/>
                            </a:rPr>
                            <m:t>𝒏</m:t>
                          </m:r>
                        </m:sub>
                      </m:sSub>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𝒃</m:t>
                      </m:r>
                    </m:oMath>
                  </m:oMathPara>
                </a14:m>
                <a:endParaRPr kumimoji="1" lang="ja-JP" altLang="en-US" sz="2400" b="1"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903939" y="2285925"/>
                <a:ext cx="4663838" cy="369332"/>
              </a:xfrm>
              <a:prstGeom prst="rect">
                <a:avLst/>
              </a:prstGeom>
              <a:blipFill>
                <a:blip r:embed="rId3"/>
                <a:stretch>
                  <a:fillRect l="-1569" r="-1569" b="-22951"/>
                </a:stretch>
              </a:blipFill>
            </p:spPr>
            <p:txBody>
              <a:bodyPr/>
              <a:lstStyle/>
              <a:p>
                <a:r>
                  <a:rPr lang="ja-JP" altLang="en-US">
                    <a:noFill/>
                  </a:rPr>
                  <a:t> </a:t>
                </a:r>
              </a:p>
            </p:txBody>
          </p:sp>
        </mc:Fallback>
      </mc:AlternateContent>
      <p:sp>
        <p:nvSpPr>
          <p:cNvPr id="40" name="下矢印 39"/>
          <p:cNvSpPr/>
          <p:nvPr/>
        </p:nvSpPr>
        <p:spPr>
          <a:xfrm>
            <a:off x="5972541" y="4749328"/>
            <a:ext cx="3307743" cy="729055"/>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最少２乗法を</a:t>
            </a:r>
            <a:endParaRPr lang="en-US" altLang="ja-JP" b="1" dirty="0" smtClean="0"/>
          </a:p>
          <a:p>
            <a:pPr algn="ctr"/>
            <a:r>
              <a:rPr lang="ja-JP" altLang="en-US" b="1" dirty="0" smtClean="0"/>
              <a:t>アレンジ</a:t>
            </a:r>
            <a:endParaRPr kumimoji="1" lang="ja-JP" altLang="en-US" b="1" dirty="0"/>
          </a:p>
        </p:txBody>
      </p:sp>
      <p:sp>
        <p:nvSpPr>
          <p:cNvPr id="43" name="フローチャート: 他ページ結合子 42"/>
          <p:cNvSpPr/>
          <p:nvPr/>
        </p:nvSpPr>
        <p:spPr>
          <a:xfrm>
            <a:off x="6567777" y="5590366"/>
            <a:ext cx="2135453" cy="664717"/>
          </a:xfrm>
          <a:prstGeom prst="flowChartOffpageConnector">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リッジ回帰</a:t>
            </a:r>
            <a:endParaRPr kumimoji="1" lang="ja-JP" altLang="en-US" b="1" dirty="0"/>
          </a:p>
        </p:txBody>
      </p:sp>
    </p:spTree>
    <p:extLst>
      <p:ext uri="{BB962C8B-B14F-4D97-AF65-F5344CB8AC3E}">
        <p14:creationId xmlns:p14="http://schemas.microsoft.com/office/powerpoint/2010/main" val="128817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69208" y="437321"/>
            <a:ext cx="65" cy="553998"/>
          </a:xfrm>
          <a:prstGeom prst="rect">
            <a:avLst/>
          </a:prstGeom>
          <a:noFill/>
        </p:spPr>
        <p:txBody>
          <a:bodyPr wrap="none" lIns="0" tIns="0" rIns="0" bIns="0" rtlCol="0">
            <a:spAutoFit/>
          </a:bodyPr>
          <a:lstStyle/>
          <a:p>
            <a:endParaRPr kumimoji="1" lang="en-US" altLang="ja-JP" dirty="0" smtClean="0"/>
          </a:p>
          <a:p>
            <a:endParaRPr kumimoji="1" lang="ja-JP" altLang="en-US" dirty="0"/>
          </a:p>
        </p:txBody>
      </p:sp>
      <p:sp>
        <p:nvSpPr>
          <p:cNvPr id="3" name="ホームベース 2"/>
          <p:cNvSpPr/>
          <p:nvPr/>
        </p:nvSpPr>
        <p:spPr>
          <a:xfrm>
            <a:off x="396270" y="371196"/>
            <a:ext cx="1757639" cy="620836"/>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リッジ回帰</a:t>
            </a:r>
            <a:endParaRPr kumimoji="1" lang="ja-JP" altLang="en-US" b="1" dirty="0"/>
          </a:p>
        </p:txBody>
      </p:sp>
      <p:sp>
        <p:nvSpPr>
          <p:cNvPr id="4" name="山形 3"/>
          <p:cNvSpPr/>
          <p:nvPr/>
        </p:nvSpPr>
        <p:spPr>
          <a:xfrm>
            <a:off x="1942959" y="378178"/>
            <a:ext cx="4513502" cy="61385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重回帰同様</a:t>
            </a:r>
            <a:endParaRPr kumimoji="1" lang="en-US" altLang="ja-JP" b="1" dirty="0" smtClean="0">
              <a:solidFill>
                <a:schemeClr val="bg1"/>
              </a:solidFill>
            </a:endParaRPr>
          </a:p>
          <a:p>
            <a:pPr algn="ctr"/>
            <a:r>
              <a:rPr lang="ja-JP" altLang="en-US" b="1" dirty="0">
                <a:solidFill>
                  <a:schemeClr val="bg1"/>
                </a:solidFill>
              </a:rPr>
              <a:t>正解データ</a:t>
            </a:r>
            <a:r>
              <a:rPr lang="ja-JP" altLang="en-US" b="1" dirty="0" smtClean="0">
                <a:solidFill>
                  <a:schemeClr val="bg1"/>
                </a:solidFill>
              </a:rPr>
              <a:t>を予測する回帰式を作成</a:t>
            </a:r>
            <a:endParaRPr kumimoji="1" lang="ja-JP" altLang="en-US" b="1" dirty="0">
              <a:solidFill>
                <a:schemeClr val="bg1"/>
              </a:solidFill>
            </a:endParaRPr>
          </a:p>
        </p:txBody>
      </p:sp>
      <p:sp>
        <p:nvSpPr>
          <p:cNvPr id="5" name="テキスト ボックス 4"/>
          <p:cNvSpPr txBox="1"/>
          <p:nvPr/>
        </p:nvSpPr>
        <p:spPr>
          <a:xfrm>
            <a:off x="5553458" y="5255812"/>
            <a:ext cx="65" cy="553998"/>
          </a:xfrm>
          <a:prstGeom prst="rect">
            <a:avLst/>
          </a:prstGeom>
          <a:noFill/>
        </p:spPr>
        <p:txBody>
          <a:bodyPr wrap="none" lIns="0" tIns="0" rIns="0" bIns="0" rtlCol="0">
            <a:spAutoFit/>
          </a:bodyPr>
          <a:lstStyle/>
          <a:p>
            <a:endParaRPr kumimoji="1" lang="en-US" altLang="ja-JP" dirty="0" smtClean="0"/>
          </a:p>
          <a:p>
            <a:endParaRPr kumimoji="1" lang="ja-JP" altLang="en-US" dirty="0"/>
          </a:p>
        </p:txBody>
      </p:sp>
      <p:sp>
        <p:nvSpPr>
          <p:cNvPr id="7" name="山形 6"/>
          <p:cNvSpPr/>
          <p:nvPr/>
        </p:nvSpPr>
        <p:spPr>
          <a:xfrm>
            <a:off x="6265629" y="371196"/>
            <a:ext cx="4513502" cy="61385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回帰式の係数を決めるやり方</a:t>
            </a:r>
            <a:endParaRPr kumimoji="1" lang="en-US" altLang="ja-JP" b="1" dirty="0" smtClean="0">
              <a:solidFill>
                <a:schemeClr val="bg1"/>
              </a:solidFill>
            </a:endParaRPr>
          </a:p>
          <a:p>
            <a:pPr algn="ctr"/>
            <a:r>
              <a:rPr lang="ja-JP" altLang="en-US" b="1" dirty="0">
                <a:solidFill>
                  <a:schemeClr val="bg1"/>
                </a:solidFill>
              </a:rPr>
              <a:t>最小</a:t>
            </a:r>
            <a:r>
              <a:rPr lang="ja-JP" altLang="en-US" b="1" dirty="0" smtClean="0">
                <a:solidFill>
                  <a:schemeClr val="bg1"/>
                </a:solidFill>
              </a:rPr>
              <a:t>２乗法を少しアレンジ</a:t>
            </a:r>
            <a:endParaRPr kumimoji="1" lang="ja-JP" altLang="en-US" b="1" dirty="0">
              <a:solidFill>
                <a:schemeClr val="bg1"/>
              </a:solidFill>
            </a:endParaRPr>
          </a:p>
        </p:txBody>
      </p:sp>
      <p:sp>
        <p:nvSpPr>
          <p:cNvPr id="8" name="フローチャート: 他ページ結合子 7"/>
          <p:cNvSpPr/>
          <p:nvPr/>
        </p:nvSpPr>
        <p:spPr>
          <a:xfrm>
            <a:off x="4272407" y="1867644"/>
            <a:ext cx="5112688" cy="572494"/>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過学習を防げる可能性が高くなる</a:t>
            </a:r>
            <a:endParaRPr kumimoji="1" lang="ja-JP" altLang="en-US" b="1" dirty="0"/>
          </a:p>
        </p:txBody>
      </p:sp>
      <p:sp>
        <p:nvSpPr>
          <p:cNvPr id="10" name="フローチャート: 他ページ結合子 9"/>
          <p:cNvSpPr/>
          <p:nvPr/>
        </p:nvSpPr>
        <p:spPr>
          <a:xfrm>
            <a:off x="2878372" y="1143591"/>
            <a:ext cx="7900759" cy="572494"/>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回帰式の係数をできるだけ小さくしつつ、予測と実際の誤差を小さくする</a:t>
            </a:r>
            <a:endParaRPr kumimoji="1" lang="ja-JP" altLang="en-US" b="1" dirty="0"/>
          </a:p>
        </p:txBody>
      </p:sp>
      <p:cxnSp>
        <p:nvCxnSpPr>
          <p:cNvPr id="11" name="カギ線コネクタ 10"/>
          <p:cNvCxnSpPr/>
          <p:nvPr/>
        </p:nvCxnSpPr>
        <p:spPr>
          <a:xfrm>
            <a:off x="1410007" y="2598501"/>
            <a:ext cx="3784821" cy="3267986"/>
          </a:xfrm>
          <a:prstGeom prst="bentConnector3">
            <a:avLst>
              <a:gd name="adj1" fmla="val -210"/>
            </a:avLst>
          </a:prstGeom>
          <a:ln w="38100"/>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1035320" y="3189549"/>
            <a:ext cx="3864634" cy="16470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3" name="グループ化 12"/>
          <p:cNvGrpSpPr/>
          <p:nvPr/>
        </p:nvGrpSpPr>
        <p:grpSpPr>
          <a:xfrm>
            <a:off x="1452913" y="3399518"/>
            <a:ext cx="1514724" cy="627627"/>
            <a:chOff x="1018417" y="2951920"/>
            <a:chExt cx="1514724" cy="627627"/>
          </a:xfrm>
        </p:grpSpPr>
        <p:sp>
          <p:nvSpPr>
            <p:cNvPr id="14" name="フローチャート: 結合子 13"/>
            <p:cNvSpPr/>
            <p:nvPr/>
          </p:nvSpPr>
          <p:spPr>
            <a:xfrm>
              <a:off x="2390017" y="2951920"/>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左中かっこ 14"/>
            <p:cNvSpPr/>
            <p:nvPr/>
          </p:nvSpPr>
          <p:spPr>
            <a:xfrm>
              <a:off x="2187708" y="3095043"/>
              <a:ext cx="202309" cy="48450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6" name="テキスト ボックス 15"/>
            <p:cNvSpPr txBox="1"/>
            <p:nvPr/>
          </p:nvSpPr>
          <p:spPr>
            <a:xfrm>
              <a:off x="1018417"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e2</a:t>
              </a:r>
              <a:endParaRPr kumimoji="1" lang="ja-JP" altLang="en-US" b="1" dirty="0">
                <a:solidFill>
                  <a:schemeClr val="bg1"/>
                </a:solidFill>
              </a:endParaRPr>
            </a:p>
          </p:txBody>
        </p:sp>
      </p:grpSp>
      <p:grpSp>
        <p:nvGrpSpPr>
          <p:cNvPr id="17" name="グループ化 16"/>
          <p:cNvGrpSpPr/>
          <p:nvPr/>
        </p:nvGrpSpPr>
        <p:grpSpPr>
          <a:xfrm>
            <a:off x="3200921" y="2903305"/>
            <a:ext cx="1470717" cy="464136"/>
            <a:chOff x="3264532" y="2259249"/>
            <a:chExt cx="1470717" cy="464136"/>
          </a:xfrm>
        </p:grpSpPr>
        <p:sp>
          <p:nvSpPr>
            <p:cNvPr id="18" name="フローチャート: 結合子 17"/>
            <p:cNvSpPr/>
            <p:nvPr/>
          </p:nvSpPr>
          <p:spPr>
            <a:xfrm>
              <a:off x="4592125" y="2259249"/>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左中かっこ 18"/>
            <p:cNvSpPr/>
            <p:nvPr/>
          </p:nvSpPr>
          <p:spPr>
            <a:xfrm>
              <a:off x="4394744" y="2404747"/>
              <a:ext cx="197381" cy="26794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0" name="テキスト ボックス 19"/>
            <p:cNvSpPr txBox="1"/>
            <p:nvPr/>
          </p:nvSpPr>
          <p:spPr>
            <a:xfrm>
              <a:off x="3264532" y="2354053"/>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e4</a:t>
              </a:r>
              <a:endParaRPr kumimoji="1" lang="ja-JP" altLang="en-US" b="1" dirty="0">
                <a:solidFill>
                  <a:schemeClr val="bg1"/>
                </a:solidFill>
              </a:endParaRPr>
            </a:p>
          </p:txBody>
        </p:sp>
      </p:grpSp>
      <p:grpSp>
        <p:nvGrpSpPr>
          <p:cNvPr id="21" name="グループ化 20"/>
          <p:cNvGrpSpPr/>
          <p:nvPr/>
        </p:nvGrpSpPr>
        <p:grpSpPr>
          <a:xfrm>
            <a:off x="3441641" y="3771542"/>
            <a:ext cx="1438234" cy="604075"/>
            <a:chOff x="3505252" y="3127486"/>
            <a:chExt cx="1438234" cy="604075"/>
          </a:xfrm>
        </p:grpSpPr>
        <p:sp>
          <p:nvSpPr>
            <p:cNvPr id="22" name="フローチャート: 結合子 21"/>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左中かっこ 22"/>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e3</a:t>
              </a:r>
              <a:endParaRPr kumimoji="1" lang="ja-JP" altLang="en-US" b="1" dirty="0">
                <a:solidFill>
                  <a:schemeClr val="bg1"/>
                </a:solidFill>
              </a:endParaRPr>
            </a:p>
          </p:txBody>
        </p:sp>
      </p:grpSp>
      <p:sp>
        <p:nvSpPr>
          <p:cNvPr id="25" name="テキスト ボックス 24"/>
          <p:cNvSpPr txBox="1"/>
          <p:nvPr/>
        </p:nvSpPr>
        <p:spPr>
          <a:xfrm>
            <a:off x="5553458" y="5255812"/>
            <a:ext cx="65" cy="553998"/>
          </a:xfrm>
          <a:prstGeom prst="rect">
            <a:avLst/>
          </a:prstGeom>
          <a:noFill/>
        </p:spPr>
        <p:txBody>
          <a:bodyPr wrap="none" lIns="0" tIns="0" rIns="0" bIns="0" rtlCol="0">
            <a:spAutoFit/>
          </a:bodyPr>
          <a:lstStyle/>
          <a:p>
            <a:endParaRPr kumimoji="1" lang="en-US" altLang="ja-JP" dirty="0" smtClean="0"/>
          </a:p>
          <a:p>
            <a:endParaRPr kumimoji="1" lang="ja-JP" altLang="en-US" dirty="0"/>
          </a:p>
        </p:txBody>
      </p:sp>
      <p:sp>
        <p:nvSpPr>
          <p:cNvPr id="26" name="テキスト ボックス 25"/>
          <p:cNvSpPr txBox="1"/>
          <p:nvPr/>
        </p:nvSpPr>
        <p:spPr>
          <a:xfrm>
            <a:off x="1611545" y="2662748"/>
            <a:ext cx="1459346" cy="369332"/>
          </a:xfrm>
          <a:prstGeom prst="rect">
            <a:avLst/>
          </a:prstGeom>
          <a:solidFill>
            <a:schemeClr val="accent2"/>
          </a:solidFill>
        </p:spPr>
        <p:txBody>
          <a:bodyPr wrap="square" rtlCol="0">
            <a:spAutoFit/>
          </a:bodyPr>
          <a:lstStyle/>
          <a:p>
            <a:r>
              <a:rPr kumimoji="1" lang="en-US" altLang="ja-JP" b="1" dirty="0" smtClean="0"/>
              <a:t>y = ax + b</a:t>
            </a:r>
            <a:endParaRPr kumimoji="1" lang="ja-JP" altLang="en-US" b="1" dirty="0"/>
          </a:p>
        </p:txBody>
      </p:sp>
      <p:sp>
        <p:nvSpPr>
          <p:cNvPr id="27" name="テキスト ボックス 26"/>
          <p:cNvSpPr txBox="1"/>
          <p:nvPr/>
        </p:nvSpPr>
        <p:spPr>
          <a:xfrm>
            <a:off x="4879875" y="5912875"/>
            <a:ext cx="457200" cy="369332"/>
          </a:xfrm>
          <a:prstGeom prst="rect">
            <a:avLst/>
          </a:prstGeom>
          <a:noFill/>
        </p:spPr>
        <p:txBody>
          <a:bodyPr wrap="square" rtlCol="0">
            <a:spAutoFit/>
          </a:bodyPr>
          <a:lstStyle/>
          <a:p>
            <a:r>
              <a:rPr kumimoji="1" lang="ja-JP" altLang="en-US" b="1" dirty="0" smtClean="0"/>
              <a:t>ｘ</a:t>
            </a:r>
            <a:endParaRPr kumimoji="1" lang="ja-JP" altLang="en-US" b="1" dirty="0"/>
          </a:p>
        </p:txBody>
      </p:sp>
      <p:sp>
        <p:nvSpPr>
          <p:cNvPr id="28" name="テキスト ボックス 27"/>
          <p:cNvSpPr txBox="1"/>
          <p:nvPr/>
        </p:nvSpPr>
        <p:spPr>
          <a:xfrm>
            <a:off x="1024315" y="2552113"/>
            <a:ext cx="457200" cy="369332"/>
          </a:xfrm>
          <a:prstGeom prst="rect">
            <a:avLst/>
          </a:prstGeom>
          <a:noFill/>
        </p:spPr>
        <p:txBody>
          <a:bodyPr wrap="square" rtlCol="0">
            <a:spAutoFit/>
          </a:bodyPr>
          <a:lstStyle/>
          <a:p>
            <a:r>
              <a:rPr lang="ja-JP" altLang="en-US" b="1" dirty="0"/>
              <a:t>ｙ</a:t>
            </a:r>
            <a:endParaRPr kumimoji="1" lang="ja-JP" altLang="en-US" b="1" dirty="0"/>
          </a:p>
        </p:txBody>
      </p:sp>
      <p:grpSp>
        <p:nvGrpSpPr>
          <p:cNvPr id="29" name="グループ化 28"/>
          <p:cNvGrpSpPr/>
          <p:nvPr/>
        </p:nvGrpSpPr>
        <p:grpSpPr>
          <a:xfrm>
            <a:off x="1864183" y="4500597"/>
            <a:ext cx="1438234" cy="604075"/>
            <a:chOff x="3505252" y="3127486"/>
            <a:chExt cx="1438234" cy="604075"/>
          </a:xfrm>
        </p:grpSpPr>
        <p:sp>
          <p:nvSpPr>
            <p:cNvPr id="30" name="フローチャート: 結合子 29"/>
            <p:cNvSpPr/>
            <p:nvPr/>
          </p:nvSpPr>
          <p:spPr>
            <a:xfrm>
              <a:off x="3505252" y="3588438"/>
              <a:ext cx="143124" cy="1431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左中かっこ 30"/>
            <p:cNvSpPr/>
            <p:nvPr/>
          </p:nvSpPr>
          <p:spPr>
            <a:xfrm flipH="1">
              <a:off x="3596394" y="3127486"/>
              <a:ext cx="185351" cy="4348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32" name="テキスト ボックス 31"/>
            <p:cNvSpPr txBox="1"/>
            <p:nvPr/>
          </p:nvSpPr>
          <p:spPr>
            <a:xfrm>
              <a:off x="3917319" y="3184336"/>
              <a:ext cx="1026167" cy="369332"/>
            </a:xfrm>
            <a:prstGeom prst="rect">
              <a:avLst/>
            </a:prstGeom>
            <a:solidFill>
              <a:srgbClr val="FF0000"/>
            </a:solidFill>
          </p:spPr>
          <p:txBody>
            <a:bodyPr wrap="square" rtlCol="0">
              <a:spAutoFit/>
            </a:bodyPr>
            <a:lstStyle/>
            <a:p>
              <a:r>
                <a:rPr lang="ja-JP" altLang="en-US" b="1" dirty="0" smtClean="0">
                  <a:solidFill>
                    <a:schemeClr val="bg1"/>
                  </a:solidFill>
                </a:rPr>
                <a:t>誤差 </a:t>
              </a:r>
              <a:r>
                <a:rPr lang="en-US" altLang="ja-JP" b="1" dirty="0" smtClean="0">
                  <a:solidFill>
                    <a:schemeClr val="bg1"/>
                  </a:solidFill>
                </a:rPr>
                <a:t>e1</a:t>
              </a:r>
              <a:endParaRPr kumimoji="1" lang="ja-JP" altLang="en-US" b="1" dirty="0">
                <a:solidFill>
                  <a:schemeClr val="bg1"/>
                </a:solidFill>
              </a:endParaRPr>
            </a:p>
          </p:txBody>
        </p:sp>
      </p:grpSp>
      <p:sp>
        <p:nvSpPr>
          <p:cNvPr id="33" name="テキスト ボックス 32"/>
          <p:cNvSpPr txBox="1"/>
          <p:nvPr/>
        </p:nvSpPr>
        <p:spPr>
          <a:xfrm>
            <a:off x="5553458" y="3120979"/>
            <a:ext cx="5095965" cy="646331"/>
          </a:xfrm>
          <a:prstGeom prst="rect">
            <a:avLst/>
          </a:prstGeom>
          <a:noFill/>
        </p:spPr>
        <p:txBody>
          <a:bodyPr wrap="square" rtlCol="0">
            <a:spAutoFit/>
          </a:bodyPr>
          <a:lstStyle/>
          <a:p>
            <a:r>
              <a:rPr lang="en-US" altLang="ja-JP" b="1" dirty="0" smtClean="0"/>
              <a:t>※ </a:t>
            </a:r>
            <a:r>
              <a:rPr lang="ja-JP" altLang="en-US" b="1" dirty="0" smtClean="0"/>
              <a:t>プラスの誤差とマイナスの誤差が打ち消しあわないようにそれぞれ２乗している。</a:t>
            </a:r>
            <a:endParaRPr kumimoji="1" lang="ja-JP" altLang="en-US" b="1" dirty="0"/>
          </a:p>
        </p:txBody>
      </p:sp>
      <mc:AlternateContent xmlns:mc="http://schemas.openxmlformats.org/markup-compatibility/2006" xmlns:a14="http://schemas.microsoft.com/office/drawing/2010/main">
        <mc:Choice Requires="a14">
          <p:sp>
            <p:nvSpPr>
              <p:cNvPr id="34" name="テキスト ボックス 33"/>
              <p:cNvSpPr txBox="1"/>
              <p:nvPr/>
            </p:nvSpPr>
            <p:spPr>
              <a:xfrm>
                <a:off x="5622786" y="2662748"/>
                <a:ext cx="3149067" cy="394916"/>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rPr>
                      <m:t>𝑬</m:t>
                    </m:r>
                    <m:r>
                      <a:rPr kumimoji="1" lang="en-US" altLang="ja-JP" sz="2400" b="1" i="1" smtClean="0">
                        <a:latin typeface="Cambria Math" panose="02040503050406030204" pitchFamily="18" charset="0"/>
                      </a:rPr>
                      <m:t>= </m:t>
                    </m:r>
                    <m:sSubSup>
                      <m:sSubSupPr>
                        <m:ctrlPr>
                          <a:rPr kumimoji="1" lang="en-US" altLang="ja-JP" sz="2400" b="1" i="1" smtClean="0">
                            <a:latin typeface="Cambria Math" panose="02040503050406030204" pitchFamily="18" charset="0"/>
                          </a:rPr>
                        </m:ctrlPr>
                      </m:sSubSupPr>
                      <m:e>
                        <m:r>
                          <a:rPr kumimoji="1" lang="en-US" altLang="ja-JP" sz="2400" b="1" i="1" smtClean="0">
                            <a:latin typeface="Cambria Math" panose="02040503050406030204" pitchFamily="18" charset="0"/>
                          </a:rPr>
                          <m:t>𝒆</m:t>
                        </m:r>
                      </m:e>
                      <m:sub>
                        <m:r>
                          <a:rPr kumimoji="1" lang="en-US" altLang="ja-JP" sz="2400" b="1" i="1" smtClean="0">
                            <a:latin typeface="Cambria Math" panose="02040503050406030204" pitchFamily="18" charset="0"/>
                          </a:rPr>
                          <m:t>𝟏</m:t>
                        </m:r>
                      </m:sub>
                      <m:sup>
                        <m:r>
                          <a:rPr kumimoji="1" lang="en-US" altLang="ja-JP" sz="2400" b="1" i="1" smtClean="0">
                            <a:latin typeface="Cambria Math" panose="02040503050406030204" pitchFamily="18" charset="0"/>
                          </a:rPr>
                          <m:t>𝟐</m:t>
                        </m:r>
                      </m:sup>
                    </m:sSubSup>
                  </m:oMath>
                </a14:m>
                <a:r>
                  <a:rPr kumimoji="1" lang="en-US" altLang="ja-JP" sz="2400" b="1" dirty="0" smtClean="0"/>
                  <a:t>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𝟐</m:t>
                        </m:r>
                      </m:sub>
                      <m:sup>
                        <m:r>
                          <a:rPr lang="en-US" altLang="ja-JP" sz="2400" b="1" i="1">
                            <a:latin typeface="Cambria Math" panose="02040503050406030204" pitchFamily="18" charset="0"/>
                          </a:rPr>
                          <m:t>𝟐</m:t>
                        </m:r>
                      </m:sup>
                    </m:sSubSup>
                  </m:oMath>
                </a14:m>
                <a:r>
                  <a:rPr lang="en-US" altLang="ja-JP" sz="2400" b="1" dirty="0"/>
                  <a:t> +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𝟑</m:t>
                        </m:r>
                      </m:sub>
                      <m:sup>
                        <m:r>
                          <a:rPr lang="en-US" altLang="ja-JP" sz="2400" b="1" i="1">
                            <a:latin typeface="Cambria Math" panose="02040503050406030204" pitchFamily="18" charset="0"/>
                          </a:rPr>
                          <m:t>𝟐</m:t>
                        </m:r>
                      </m:sup>
                    </m:sSubSup>
                  </m:oMath>
                </a14:m>
                <a:r>
                  <a:rPr lang="en-US" altLang="ja-JP" sz="2400" b="1" dirty="0"/>
                  <a:t> + </a:t>
                </a:r>
                <a14:m>
                  <m:oMath xmlns:m="http://schemas.openxmlformats.org/officeDocument/2006/math">
                    <m:sSubSup>
                      <m:sSubSupPr>
                        <m:ctrlPr>
                          <a:rPr lang="en-US" altLang="ja-JP" sz="2400" b="1" i="1">
                            <a:latin typeface="Cambria Math" panose="02040503050406030204" pitchFamily="18" charset="0"/>
                          </a:rPr>
                        </m:ctrlPr>
                      </m:sSubSupPr>
                      <m:e>
                        <m:r>
                          <a:rPr lang="en-US" altLang="ja-JP" sz="2400" b="1" i="1">
                            <a:latin typeface="Cambria Math" panose="02040503050406030204" pitchFamily="18" charset="0"/>
                          </a:rPr>
                          <m:t>𝒆</m:t>
                        </m:r>
                      </m:e>
                      <m:sub>
                        <m:r>
                          <a:rPr lang="en-US" altLang="ja-JP" sz="2400" b="1" i="1" smtClean="0">
                            <a:latin typeface="Cambria Math" panose="02040503050406030204" pitchFamily="18" charset="0"/>
                          </a:rPr>
                          <m:t>𝟒</m:t>
                        </m:r>
                      </m:sub>
                      <m:sup>
                        <m:r>
                          <a:rPr lang="en-US" altLang="ja-JP" sz="2400" b="1" i="1">
                            <a:latin typeface="Cambria Math" panose="02040503050406030204" pitchFamily="18" charset="0"/>
                          </a:rPr>
                          <m:t>𝟐</m:t>
                        </m:r>
                      </m:sup>
                    </m:sSubSup>
                  </m:oMath>
                </a14:m>
                <a:r>
                  <a:rPr kumimoji="1" lang="en-US" altLang="ja-JP" sz="2400" b="1" dirty="0" smtClean="0"/>
                  <a:t> </a:t>
                </a: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5622786" y="2662748"/>
                <a:ext cx="3149067" cy="394916"/>
              </a:xfrm>
              <a:prstGeom prst="rect">
                <a:avLst/>
              </a:prstGeom>
              <a:blipFill>
                <a:blip r:embed="rId2"/>
                <a:stretch>
                  <a:fillRect t="-16923" b="-461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5622786" y="3926388"/>
                <a:ext cx="1859355"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b="1" i="1" smtClean="0">
                          <a:latin typeface="Cambria Math" panose="02040503050406030204" pitchFamily="18" charset="0"/>
                        </a:rPr>
                        <m:t>𝑭</m:t>
                      </m:r>
                      <m:r>
                        <a:rPr lang="en-US" altLang="ja-JP" sz="2400" b="1" i="1" smtClean="0">
                          <a:latin typeface="Cambria Math" panose="02040503050406030204" pitchFamily="18" charset="0"/>
                        </a:rPr>
                        <m:t>= </m:t>
                      </m:r>
                      <m:sSup>
                        <m:sSupPr>
                          <m:ctrlPr>
                            <a:rPr lang="en-US" altLang="ja-JP" sz="2400" b="1" i="1" smtClean="0">
                              <a:latin typeface="Cambria Math" panose="02040503050406030204" pitchFamily="18" charset="0"/>
                            </a:rPr>
                          </m:ctrlPr>
                        </m:sSupPr>
                        <m:e>
                          <m:r>
                            <a:rPr lang="en-US" altLang="ja-JP" sz="2400" b="1" i="1" smtClean="0">
                              <a:latin typeface="Cambria Math" panose="02040503050406030204" pitchFamily="18" charset="0"/>
                            </a:rPr>
                            <m:t>𝒂</m:t>
                          </m:r>
                        </m:e>
                        <m:sup>
                          <m:r>
                            <a:rPr lang="en-US" altLang="ja-JP" sz="2400" b="1" i="1" smtClean="0">
                              <a:latin typeface="Cambria Math" panose="02040503050406030204" pitchFamily="18" charset="0"/>
                            </a:rPr>
                            <m:t>𝟐</m:t>
                          </m:r>
                        </m:sup>
                      </m:sSup>
                      <m:r>
                        <a:rPr lang="en-US" altLang="ja-JP" sz="2400" b="1" i="1" smtClean="0">
                          <a:latin typeface="Cambria Math" panose="02040503050406030204" pitchFamily="18" charset="0"/>
                        </a:rPr>
                        <m:t>+ </m:t>
                      </m:r>
                      <m:sSup>
                        <m:sSupPr>
                          <m:ctrlPr>
                            <a:rPr lang="en-US" altLang="ja-JP" sz="2400" b="1" i="1" smtClean="0">
                              <a:latin typeface="Cambria Math" panose="02040503050406030204" pitchFamily="18" charset="0"/>
                            </a:rPr>
                          </m:ctrlPr>
                        </m:sSupPr>
                        <m:e>
                          <m:r>
                            <a:rPr lang="en-US" altLang="ja-JP" sz="2400" b="1" i="1" smtClean="0">
                              <a:latin typeface="Cambria Math" panose="02040503050406030204" pitchFamily="18" charset="0"/>
                            </a:rPr>
                            <m:t>𝒃</m:t>
                          </m:r>
                        </m:e>
                        <m:sup>
                          <m:r>
                            <a:rPr lang="en-US" altLang="ja-JP" sz="2400" b="1" i="1" smtClean="0">
                              <a:latin typeface="Cambria Math" panose="02040503050406030204" pitchFamily="18" charset="0"/>
                            </a:rPr>
                            <m:t>𝟐</m:t>
                          </m:r>
                        </m:sup>
                      </m:sSup>
                    </m:oMath>
                  </m:oMathPara>
                </a14:m>
                <a:endParaRPr kumimoji="1" lang="ja-JP" altLang="en-US" sz="2400" b="1"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5622786" y="3926388"/>
                <a:ext cx="1859355" cy="377667"/>
              </a:xfrm>
              <a:prstGeom prst="rect">
                <a:avLst/>
              </a:prstGeom>
              <a:blipFill>
                <a:blip r:embed="rId3"/>
                <a:stretch>
                  <a:fillRect l="-2623" t="-3226" r="-656" b="-8065"/>
                </a:stretch>
              </a:blipFill>
            </p:spPr>
            <p:txBody>
              <a:bodyPr/>
              <a:lstStyle/>
              <a:p>
                <a:r>
                  <a:rPr lang="ja-JP" altLang="en-US">
                    <a:noFill/>
                  </a:rPr>
                  <a:t> </a:t>
                </a:r>
              </a:p>
            </p:txBody>
          </p:sp>
        </mc:Fallback>
      </mc:AlternateContent>
      <p:sp>
        <p:nvSpPr>
          <p:cNvPr id="38" name="テキスト ボックス 37"/>
          <p:cNvSpPr txBox="1"/>
          <p:nvPr/>
        </p:nvSpPr>
        <p:spPr>
          <a:xfrm>
            <a:off x="5553457" y="4370047"/>
            <a:ext cx="5095965" cy="369332"/>
          </a:xfrm>
          <a:prstGeom prst="rect">
            <a:avLst/>
          </a:prstGeom>
          <a:noFill/>
        </p:spPr>
        <p:txBody>
          <a:bodyPr wrap="square" rtlCol="0">
            <a:spAutoFit/>
          </a:bodyPr>
          <a:lstStyle/>
          <a:p>
            <a:r>
              <a:rPr lang="en-US" altLang="ja-JP" b="1" dirty="0" smtClean="0"/>
              <a:t>※ </a:t>
            </a:r>
            <a:r>
              <a:rPr lang="ja-JP" altLang="en-US" b="1" dirty="0" smtClean="0"/>
              <a:t>係数を２乗して合計する</a:t>
            </a:r>
            <a:endParaRPr kumimoji="1" lang="ja-JP" altLang="en-US" b="1" dirty="0"/>
          </a:p>
        </p:txBody>
      </p:sp>
      <p:sp>
        <p:nvSpPr>
          <p:cNvPr id="39" name="テキスト ボックス 38"/>
          <p:cNvSpPr txBox="1"/>
          <p:nvPr/>
        </p:nvSpPr>
        <p:spPr>
          <a:xfrm>
            <a:off x="5553457" y="4937513"/>
            <a:ext cx="5095965" cy="646331"/>
          </a:xfrm>
          <a:prstGeom prst="rect">
            <a:avLst/>
          </a:prstGeom>
          <a:noFill/>
        </p:spPr>
        <p:txBody>
          <a:bodyPr wrap="square" rtlCol="0">
            <a:spAutoFit/>
          </a:bodyPr>
          <a:lstStyle/>
          <a:p>
            <a:r>
              <a:rPr lang="ja-JP" altLang="en-US" b="1" dirty="0" smtClean="0"/>
              <a:t>👉 </a:t>
            </a:r>
            <a:r>
              <a:rPr lang="en-US" altLang="ja-JP" b="1" dirty="0" smtClean="0"/>
              <a:t>L </a:t>
            </a:r>
            <a:r>
              <a:rPr lang="ja-JP" altLang="en-US" b="1" dirty="0" smtClean="0"/>
              <a:t>＝</a:t>
            </a:r>
            <a:r>
              <a:rPr lang="en-US" altLang="ja-JP" b="1" dirty="0" smtClean="0"/>
              <a:t>E </a:t>
            </a:r>
            <a:r>
              <a:rPr lang="ja-JP" altLang="en-US" b="1" dirty="0" smtClean="0"/>
              <a:t>＋</a:t>
            </a:r>
            <a:r>
              <a:rPr lang="en-US" altLang="ja-JP" b="1" dirty="0" smtClean="0"/>
              <a:t>F </a:t>
            </a:r>
            <a:r>
              <a:rPr lang="ja-JP" altLang="en-US" b="1" dirty="0" smtClean="0"/>
              <a:t>として、</a:t>
            </a:r>
            <a:r>
              <a:rPr lang="en-US" altLang="ja-JP" b="1" dirty="0" smtClean="0"/>
              <a:t>L</a:t>
            </a:r>
            <a:r>
              <a:rPr lang="ja-JP" altLang="en-US" b="1" dirty="0" smtClean="0"/>
              <a:t>が最小になるような</a:t>
            </a:r>
            <a:endParaRPr lang="en-US" altLang="ja-JP" b="1" dirty="0" smtClean="0"/>
          </a:p>
          <a:p>
            <a:r>
              <a:rPr lang="ja-JP" altLang="en-US" b="1" dirty="0" smtClean="0"/>
              <a:t>係数 </a:t>
            </a:r>
            <a:r>
              <a:rPr lang="en-US" altLang="ja-JP" b="1" dirty="0" smtClean="0"/>
              <a:t>a </a:t>
            </a:r>
            <a:r>
              <a:rPr lang="ja-JP" altLang="en-US" b="1" dirty="0" smtClean="0"/>
              <a:t>と </a:t>
            </a:r>
            <a:r>
              <a:rPr lang="en-US" altLang="ja-JP" b="1" dirty="0" smtClean="0"/>
              <a:t>b </a:t>
            </a:r>
            <a:r>
              <a:rPr lang="ja-JP" altLang="en-US" b="1" dirty="0" err="1" smtClean="0"/>
              <a:t>を算</a:t>
            </a:r>
            <a:r>
              <a:rPr lang="ja-JP" altLang="en-US" b="1" dirty="0" smtClean="0"/>
              <a:t>出する</a:t>
            </a:r>
            <a:endParaRPr kumimoji="1" lang="ja-JP" altLang="en-US" b="1" dirty="0"/>
          </a:p>
        </p:txBody>
      </p:sp>
      <p:sp>
        <p:nvSpPr>
          <p:cNvPr id="40" name="フローチャート: 他ページ結合子 39"/>
          <p:cNvSpPr/>
          <p:nvPr/>
        </p:nvSpPr>
        <p:spPr>
          <a:xfrm>
            <a:off x="5622786" y="5641079"/>
            <a:ext cx="5112688" cy="450815"/>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係数</a:t>
            </a:r>
            <a:r>
              <a:rPr lang="ja-JP" altLang="en-US" b="1" dirty="0" smtClean="0"/>
              <a:t>を小さくするとなぜ過学習を防げるのか</a:t>
            </a:r>
            <a:endParaRPr kumimoji="1" lang="ja-JP" altLang="en-US" b="1" dirty="0"/>
          </a:p>
        </p:txBody>
      </p:sp>
      <p:sp>
        <p:nvSpPr>
          <p:cNvPr id="41" name="フローチャート: 他ページ結合子 40"/>
          <p:cNvSpPr/>
          <p:nvPr/>
        </p:nvSpPr>
        <p:spPr>
          <a:xfrm>
            <a:off x="5621367" y="6207928"/>
            <a:ext cx="5112688" cy="450815"/>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バイアス・バリアンス分解</a:t>
            </a:r>
            <a:endParaRPr kumimoji="1" lang="ja-JP" altLang="en-US" b="1" dirty="0"/>
          </a:p>
        </p:txBody>
      </p:sp>
      <p:sp>
        <p:nvSpPr>
          <p:cNvPr id="42" name="楕円 4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P388</a:t>
            </a:r>
            <a:endParaRPr kumimoji="1" lang="ja-JP" altLang="en-US" b="1" dirty="0"/>
          </a:p>
        </p:txBody>
      </p:sp>
    </p:spTree>
    <p:extLst>
      <p:ext uri="{BB962C8B-B14F-4D97-AF65-F5344CB8AC3E}">
        <p14:creationId xmlns:p14="http://schemas.microsoft.com/office/powerpoint/2010/main" val="397703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32508"/>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a:t>
            </a:r>
            <a:r>
              <a:rPr lang="ja-JP" altLang="en-US" b="1" dirty="0"/>
              <a:t>１．２</a:t>
            </a:r>
            <a:endParaRPr kumimoji="1" lang="ja-JP" altLang="en-US" b="1" dirty="0"/>
          </a:p>
        </p:txBody>
      </p:sp>
      <p:sp>
        <p:nvSpPr>
          <p:cNvPr id="3" name="山形 2"/>
          <p:cNvSpPr/>
          <p:nvPr/>
        </p:nvSpPr>
        <p:spPr>
          <a:xfrm>
            <a:off x="2019631" y="332508"/>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バイアス・バリアンス</a:t>
            </a:r>
            <a:r>
              <a:rPr lang="ja-JP" altLang="en-US" b="1" dirty="0">
                <a:solidFill>
                  <a:schemeClr val="bg1"/>
                </a:solidFill>
              </a:rPr>
              <a:t>分解</a:t>
            </a:r>
            <a:endParaRPr kumimoji="1" lang="ja-JP" altLang="en-US" b="1" dirty="0">
              <a:solidFill>
                <a:schemeClr val="bg1"/>
              </a:solidFill>
            </a:endParaRPr>
          </a:p>
        </p:txBody>
      </p:sp>
      <p:sp>
        <p:nvSpPr>
          <p:cNvPr id="4" name="山形 3"/>
          <p:cNvSpPr/>
          <p:nvPr/>
        </p:nvSpPr>
        <p:spPr>
          <a:xfrm>
            <a:off x="6790414" y="332508"/>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P391</a:t>
            </a:r>
            <a:r>
              <a:rPr kumimoji="1" lang="ja-JP" altLang="en-US" b="1" dirty="0" smtClean="0">
                <a:solidFill>
                  <a:schemeClr val="bg1"/>
                </a:solidFill>
              </a:rPr>
              <a:t>～</a:t>
            </a:r>
            <a:r>
              <a:rPr kumimoji="1" lang="en-US" altLang="ja-JP" b="1" dirty="0" smtClean="0">
                <a:solidFill>
                  <a:schemeClr val="bg1"/>
                </a:solidFill>
              </a:rPr>
              <a:t>P395</a:t>
            </a:r>
          </a:p>
        </p:txBody>
      </p:sp>
      <p:sp>
        <p:nvSpPr>
          <p:cNvPr id="8" name="フローチャート: 他ページ結合子 7"/>
          <p:cNvSpPr/>
          <p:nvPr/>
        </p:nvSpPr>
        <p:spPr>
          <a:xfrm>
            <a:off x="397163" y="874643"/>
            <a:ext cx="9700994" cy="36682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バイアス、バリアンスという考え方を使用すると、過学習の原因を説明でき回避できる</a:t>
            </a:r>
            <a:endParaRPr kumimoji="1" lang="en-US" altLang="ja-JP" b="1" dirty="0" smtClean="0"/>
          </a:p>
        </p:txBody>
      </p:sp>
      <p:sp>
        <p:nvSpPr>
          <p:cNvPr id="9" name="ホームベース 8"/>
          <p:cNvSpPr/>
          <p:nvPr/>
        </p:nvSpPr>
        <p:spPr>
          <a:xfrm>
            <a:off x="589326" y="1309957"/>
            <a:ext cx="1757639" cy="590405"/>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過学習</a:t>
            </a:r>
            <a:endParaRPr kumimoji="1" lang="ja-JP" altLang="en-US" b="1" dirty="0"/>
          </a:p>
        </p:txBody>
      </p:sp>
      <p:sp>
        <p:nvSpPr>
          <p:cNvPr id="10" name="山形 9"/>
          <p:cNvSpPr/>
          <p:nvPr/>
        </p:nvSpPr>
        <p:spPr>
          <a:xfrm>
            <a:off x="2179991" y="1309957"/>
            <a:ext cx="5993957" cy="590405"/>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訓練データでは予測と実際の誤差が少ないのに、</a:t>
            </a:r>
            <a:endParaRPr kumimoji="1" lang="en-US" altLang="ja-JP" b="1" dirty="0" smtClean="0">
              <a:solidFill>
                <a:schemeClr val="bg1"/>
              </a:solidFill>
            </a:endParaRPr>
          </a:p>
          <a:p>
            <a:pPr algn="ctr"/>
            <a:r>
              <a:rPr kumimoji="1" lang="ja-JP" altLang="en-US" b="1" dirty="0" smtClean="0">
                <a:solidFill>
                  <a:schemeClr val="bg1"/>
                </a:solidFill>
              </a:rPr>
              <a:t>未知のテストデータでは、誤差が大きくなる現象</a:t>
            </a:r>
            <a:endParaRPr kumimoji="1" lang="ja-JP" altLang="en-US" b="1" dirty="0">
              <a:solidFill>
                <a:schemeClr val="bg1"/>
              </a:solidFill>
            </a:endParaRPr>
          </a:p>
        </p:txBody>
      </p:sp>
      <p:sp>
        <p:nvSpPr>
          <p:cNvPr id="12" name="フローチャート: 他ページ結合子 11"/>
          <p:cNvSpPr/>
          <p:nvPr/>
        </p:nvSpPr>
        <p:spPr>
          <a:xfrm>
            <a:off x="2179991" y="2017622"/>
            <a:ext cx="5993957" cy="351868"/>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bg1"/>
                </a:solidFill>
              </a:rPr>
              <a:t>「未知のデータでの誤差」がどういう原因で生じるか</a:t>
            </a:r>
            <a:endParaRPr lang="ja-JP" altLang="en-US" b="1" dirty="0">
              <a:solidFill>
                <a:schemeClr val="bg1"/>
              </a:solidFill>
            </a:endParaRPr>
          </a:p>
        </p:txBody>
      </p:sp>
      <p:sp>
        <p:nvSpPr>
          <p:cNvPr id="14" name="フローチャート: 他ページ結合子 13"/>
          <p:cNvSpPr/>
          <p:nvPr/>
        </p:nvSpPr>
        <p:spPr>
          <a:xfrm>
            <a:off x="2154802" y="2460979"/>
            <a:ext cx="5993957" cy="337888"/>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バイアス</a:t>
            </a:r>
            <a:r>
              <a:rPr lang="ja-JP" altLang="en-US" b="1" dirty="0" smtClean="0">
                <a:solidFill>
                  <a:schemeClr val="bg1"/>
                </a:solidFill>
              </a:rPr>
              <a:t>とバリアンスという考え方で説明できる</a:t>
            </a:r>
            <a:endParaRPr lang="ja-JP" altLang="en-US" b="1" dirty="0">
              <a:solidFill>
                <a:schemeClr val="bg1"/>
              </a:solidFill>
            </a:endParaRPr>
          </a:p>
        </p:txBody>
      </p:sp>
      <p:sp>
        <p:nvSpPr>
          <p:cNvPr id="15" name="フローチャート: 他ページ結合子 14"/>
          <p:cNvSpPr/>
          <p:nvPr/>
        </p:nvSpPr>
        <p:spPr>
          <a:xfrm>
            <a:off x="589326" y="2890352"/>
            <a:ext cx="5993957" cy="337888"/>
          </a:xfrm>
          <a:prstGeom prst="flowChartOffpage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バイアスとバリアンスという概念のイメージ</a:t>
            </a:r>
            <a:endParaRPr lang="ja-JP" altLang="en-US" b="1" dirty="0">
              <a:solidFill>
                <a:schemeClr val="bg1"/>
              </a:solidFill>
            </a:endParaRPr>
          </a:p>
        </p:txBody>
      </p:sp>
      <p:sp>
        <p:nvSpPr>
          <p:cNvPr id="16" name="楕円 15"/>
          <p:cNvSpPr/>
          <p:nvPr/>
        </p:nvSpPr>
        <p:spPr>
          <a:xfrm>
            <a:off x="575464" y="4658759"/>
            <a:ext cx="2051171" cy="92235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rPr>
              <a:t>母集団</a:t>
            </a:r>
            <a:endParaRPr lang="en-US" altLang="ja-JP" sz="1200" b="1" dirty="0" smtClean="0">
              <a:solidFill>
                <a:sysClr val="windowText" lastClr="000000"/>
              </a:solidFill>
            </a:endParaRPr>
          </a:p>
          <a:p>
            <a:pPr algn="ctr"/>
            <a:r>
              <a:rPr kumimoji="1" lang="ja-JP" altLang="en-US" sz="1200" b="1" dirty="0">
                <a:solidFill>
                  <a:sysClr val="windowText" lastClr="000000"/>
                </a:solidFill>
              </a:rPr>
              <a:t>公開</a:t>
            </a:r>
            <a:r>
              <a:rPr kumimoji="1" lang="ja-JP" altLang="en-US" sz="1200" b="1" dirty="0" smtClean="0">
                <a:solidFill>
                  <a:sysClr val="windowText" lastClr="000000"/>
                </a:solidFill>
              </a:rPr>
              <a:t>されたすべての映画</a:t>
            </a:r>
            <a:endParaRPr kumimoji="1" lang="en-US" altLang="ja-JP" sz="1200" b="1" dirty="0" smtClean="0">
              <a:solidFill>
                <a:sysClr val="windowText" lastClr="000000"/>
              </a:solidFill>
            </a:endParaRPr>
          </a:p>
          <a:p>
            <a:pPr algn="ctr"/>
            <a:r>
              <a:rPr lang="ja-JP" altLang="en-US" sz="1200" b="1" dirty="0" smtClean="0">
                <a:solidFill>
                  <a:sysClr val="windowText" lastClr="000000"/>
                </a:solidFill>
              </a:rPr>
              <a:t>（未来も</a:t>
            </a:r>
            <a:r>
              <a:rPr lang="ja-JP" altLang="en-US" sz="1200" b="1" dirty="0">
                <a:solidFill>
                  <a:sysClr val="windowText" lastClr="000000"/>
                </a:solidFill>
              </a:rPr>
              <a:t>含む</a:t>
            </a:r>
            <a:r>
              <a:rPr lang="ja-JP" altLang="en-US" sz="1200" b="1" dirty="0" smtClean="0">
                <a:solidFill>
                  <a:sysClr val="windowText" lastClr="000000"/>
                </a:solidFill>
              </a:rPr>
              <a:t>）</a:t>
            </a:r>
            <a:endParaRPr kumimoji="1" lang="ja-JP" altLang="en-US" sz="1200" b="1" dirty="0">
              <a:solidFill>
                <a:sysClr val="windowText" lastClr="000000"/>
              </a:solidFill>
            </a:endParaRPr>
          </a:p>
        </p:txBody>
      </p:sp>
      <p:sp>
        <p:nvSpPr>
          <p:cNvPr id="17" name="楕円 16"/>
          <p:cNvSpPr/>
          <p:nvPr/>
        </p:nvSpPr>
        <p:spPr>
          <a:xfrm>
            <a:off x="3367698" y="3685479"/>
            <a:ext cx="2026125" cy="6463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rPr>
              <a:t>データセット１</a:t>
            </a:r>
            <a:endParaRPr lang="en-US" altLang="ja-JP" sz="1200" b="1" dirty="0" smtClean="0">
              <a:solidFill>
                <a:sysClr val="windowText" lastClr="000000"/>
              </a:solidFill>
            </a:endParaRPr>
          </a:p>
          <a:p>
            <a:pPr algn="ctr"/>
            <a:r>
              <a:rPr kumimoji="1" lang="ja-JP" altLang="en-US" sz="1200" b="1" dirty="0" smtClean="0">
                <a:solidFill>
                  <a:sysClr val="windowText" lastClr="000000"/>
                </a:solidFill>
              </a:rPr>
              <a:t>ランダム１００件</a:t>
            </a:r>
            <a:endParaRPr kumimoji="1" lang="ja-JP" altLang="en-US" sz="1200" b="1" dirty="0">
              <a:solidFill>
                <a:sysClr val="windowText" lastClr="000000"/>
              </a:solidFill>
            </a:endParaRPr>
          </a:p>
        </p:txBody>
      </p:sp>
      <p:sp>
        <p:nvSpPr>
          <p:cNvPr id="18" name="楕円 17"/>
          <p:cNvSpPr/>
          <p:nvPr/>
        </p:nvSpPr>
        <p:spPr>
          <a:xfrm>
            <a:off x="3367697" y="4825354"/>
            <a:ext cx="2026125" cy="6463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rPr>
              <a:t>データセット２</a:t>
            </a:r>
            <a:endParaRPr lang="en-US" altLang="ja-JP" sz="1200" b="1" dirty="0" smtClean="0">
              <a:solidFill>
                <a:sysClr val="windowText" lastClr="000000"/>
              </a:solidFill>
            </a:endParaRPr>
          </a:p>
          <a:p>
            <a:pPr algn="ctr"/>
            <a:r>
              <a:rPr kumimoji="1" lang="ja-JP" altLang="en-US" sz="1200" b="1" dirty="0" smtClean="0">
                <a:solidFill>
                  <a:sysClr val="windowText" lastClr="000000"/>
                </a:solidFill>
              </a:rPr>
              <a:t>ランダム１００件</a:t>
            </a:r>
            <a:endParaRPr kumimoji="1" lang="ja-JP" altLang="en-US" sz="1200" b="1" dirty="0">
              <a:solidFill>
                <a:sysClr val="windowText" lastClr="000000"/>
              </a:solidFill>
            </a:endParaRPr>
          </a:p>
        </p:txBody>
      </p:sp>
      <p:sp>
        <p:nvSpPr>
          <p:cNvPr id="19" name="楕円 18"/>
          <p:cNvSpPr/>
          <p:nvPr/>
        </p:nvSpPr>
        <p:spPr>
          <a:xfrm>
            <a:off x="3367696" y="5955772"/>
            <a:ext cx="2026125" cy="646331"/>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smtClean="0">
                <a:solidFill>
                  <a:sysClr val="windowText" lastClr="000000"/>
                </a:solidFill>
              </a:rPr>
              <a:t>データセット５</a:t>
            </a:r>
            <a:endParaRPr lang="en-US" altLang="ja-JP" sz="1200" b="1" dirty="0" smtClean="0">
              <a:solidFill>
                <a:sysClr val="windowText" lastClr="000000"/>
              </a:solidFill>
            </a:endParaRPr>
          </a:p>
          <a:p>
            <a:pPr algn="ctr"/>
            <a:r>
              <a:rPr kumimoji="1" lang="ja-JP" altLang="en-US" sz="1200" b="1" dirty="0" smtClean="0">
                <a:solidFill>
                  <a:sysClr val="windowText" lastClr="000000"/>
                </a:solidFill>
              </a:rPr>
              <a:t>ランダム１００件</a:t>
            </a:r>
            <a:endParaRPr kumimoji="1" lang="ja-JP" altLang="en-US" sz="1200" b="1" dirty="0">
              <a:solidFill>
                <a:sysClr val="windowText" lastClr="000000"/>
              </a:solidFill>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423377" y="3613244"/>
            <a:ext cx="708200" cy="779213"/>
          </a:xfrm>
          <a:prstGeom prst="rect">
            <a:avLst/>
          </a:prstGeom>
          <a:ln w="57150">
            <a:solidFill>
              <a:srgbClr val="00B050"/>
            </a:solidFill>
          </a:ln>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23377" y="4759719"/>
            <a:ext cx="706734" cy="777600"/>
          </a:xfrm>
          <a:prstGeom prst="rect">
            <a:avLst/>
          </a:prstGeom>
          <a:ln w="57150">
            <a:solidFill>
              <a:srgbClr val="FF0000"/>
            </a:solidFill>
          </a:ln>
        </p:spPr>
      </p:pic>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23377" y="5890137"/>
            <a:ext cx="706734" cy="777600"/>
          </a:xfrm>
          <a:prstGeom prst="rect">
            <a:avLst/>
          </a:prstGeom>
          <a:ln w="57150">
            <a:solidFill>
              <a:srgbClr val="0070C0"/>
            </a:solidFill>
          </a:ln>
        </p:spPr>
      </p:pic>
      <p:sp>
        <p:nvSpPr>
          <p:cNvPr id="25" name="右矢印 24"/>
          <p:cNvSpPr/>
          <p:nvPr/>
        </p:nvSpPr>
        <p:spPr>
          <a:xfrm>
            <a:off x="5504745" y="3872423"/>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483204" y="5018092"/>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504745" y="6148510"/>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rot="19819846">
            <a:off x="2579259" y="4384680"/>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rot="1780154" flipV="1">
            <a:off x="2506661" y="5753937"/>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a:off x="2579259" y="5031482"/>
            <a:ext cx="850790" cy="260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529523" y="3567437"/>
            <a:ext cx="922351" cy="369332"/>
          </a:xfrm>
          <a:prstGeom prst="rect">
            <a:avLst/>
          </a:prstGeom>
          <a:noFill/>
        </p:spPr>
        <p:txBody>
          <a:bodyPr wrap="square" rtlCol="0">
            <a:spAutoFit/>
          </a:bodyPr>
          <a:lstStyle/>
          <a:p>
            <a:r>
              <a:rPr lang="ja-JP" altLang="en-US" b="1" dirty="0"/>
              <a:t>学習</a:t>
            </a:r>
            <a:endParaRPr kumimoji="1" lang="ja-JP" altLang="en-US" b="1" dirty="0"/>
          </a:p>
        </p:txBody>
      </p:sp>
      <p:sp>
        <p:nvSpPr>
          <p:cNvPr id="32" name="テキスト ボックス 31"/>
          <p:cNvSpPr txBox="1"/>
          <p:nvPr/>
        </p:nvSpPr>
        <p:spPr>
          <a:xfrm>
            <a:off x="5529523" y="4673307"/>
            <a:ext cx="922351" cy="369332"/>
          </a:xfrm>
          <a:prstGeom prst="rect">
            <a:avLst/>
          </a:prstGeom>
          <a:noFill/>
        </p:spPr>
        <p:txBody>
          <a:bodyPr wrap="square" rtlCol="0">
            <a:spAutoFit/>
          </a:bodyPr>
          <a:lstStyle/>
          <a:p>
            <a:r>
              <a:rPr lang="ja-JP" altLang="en-US" b="1" dirty="0"/>
              <a:t>学習</a:t>
            </a:r>
            <a:endParaRPr kumimoji="1" lang="ja-JP" altLang="en-US" b="1" dirty="0"/>
          </a:p>
        </p:txBody>
      </p:sp>
      <p:sp>
        <p:nvSpPr>
          <p:cNvPr id="33" name="テキスト ボックス 32"/>
          <p:cNvSpPr txBox="1"/>
          <p:nvPr/>
        </p:nvSpPr>
        <p:spPr>
          <a:xfrm>
            <a:off x="5529523" y="5838927"/>
            <a:ext cx="922351" cy="369332"/>
          </a:xfrm>
          <a:prstGeom prst="rect">
            <a:avLst/>
          </a:prstGeom>
          <a:noFill/>
        </p:spPr>
        <p:txBody>
          <a:bodyPr wrap="square" rtlCol="0">
            <a:spAutoFit/>
          </a:bodyPr>
          <a:lstStyle/>
          <a:p>
            <a:r>
              <a:rPr lang="ja-JP" altLang="en-US" b="1" dirty="0"/>
              <a:t>学習</a:t>
            </a:r>
            <a:endParaRPr kumimoji="1" lang="ja-JP" altLang="en-US" b="1" dirty="0"/>
          </a:p>
        </p:txBody>
      </p:sp>
      <p:sp>
        <p:nvSpPr>
          <p:cNvPr id="34" name="テキスト ボックス 33"/>
          <p:cNvSpPr txBox="1"/>
          <p:nvPr/>
        </p:nvSpPr>
        <p:spPr>
          <a:xfrm>
            <a:off x="1483444" y="4233055"/>
            <a:ext cx="1709400" cy="369332"/>
          </a:xfrm>
          <a:prstGeom prst="rect">
            <a:avLst/>
          </a:prstGeom>
          <a:noFill/>
        </p:spPr>
        <p:txBody>
          <a:bodyPr wrap="square" rtlCol="0">
            <a:spAutoFit/>
          </a:bodyPr>
          <a:lstStyle/>
          <a:p>
            <a:r>
              <a:rPr kumimoji="1" lang="ja-JP" altLang="en-US" b="1" dirty="0" smtClean="0"/>
              <a:t>サンプリング</a:t>
            </a:r>
            <a:endParaRPr kumimoji="1" lang="ja-JP" altLang="en-US" b="1" dirty="0"/>
          </a:p>
        </p:txBody>
      </p:sp>
      <p:sp>
        <p:nvSpPr>
          <p:cNvPr id="35" name="角丸四角形 34"/>
          <p:cNvSpPr/>
          <p:nvPr/>
        </p:nvSpPr>
        <p:spPr>
          <a:xfrm>
            <a:off x="3299840" y="3387158"/>
            <a:ext cx="4018200" cy="11594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079748" y="3135888"/>
            <a:ext cx="4174435" cy="646331"/>
          </a:xfrm>
          <a:prstGeom prst="rect">
            <a:avLst/>
          </a:prstGeom>
          <a:solidFill>
            <a:schemeClr val="accent6">
              <a:lumMod val="20000"/>
              <a:lumOff val="80000"/>
            </a:schemeClr>
          </a:solidFill>
        </p:spPr>
        <p:txBody>
          <a:bodyPr wrap="square" rtlCol="0">
            <a:spAutoFit/>
          </a:bodyPr>
          <a:lstStyle/>
          <a:p>
            <a:r>
              <a:rPr lang="ja-JP" altLang="en-US" b="1" dirty="0" smtClean="0"/>
              <a:t>単回帰の簡単なモデル</a:t>
            </a:r>
            <a:endParaRPr lang="en-US" altLang="ja-JP" b="1" dirty="0" smtClean="0"/>
          </a:p>
          <a:p>
            <a:r>
              <a:rPr kumimoji="1" lang="ja-JP" altLang="en-US" b="1" dirty="0"/>
              <a:t>　</a:t>
            </a:r>
            <a:r>
              <a:rPr kumimoji="1" lang="ja-JP" altLang="en-US" b="1" dirty="0" smtClean="0"/>
              <a:t>（興行収入）＝</a:t>
            </a:r>
            <a:r>
              <a:rPr kumimoji="1" lang="en-US" altLang="ja-JP" b="1" dirty="0" smtClean="0"/>
              <a:t>A X (SNS1) + B</a:t>
            </a:r>
            <a:endParaRPr kumimoji="1" lang="ja-JP" altLang="en-US" b="1" dirty="0"/>
          </a:p>
        </p:txBody>
      </p:sp>
      <p:sp>
        <p:nvSpPr>
          <p:cNvPr id="36" name="角丸四角形 35"/>
          <p:cNvSpPr/>
          <p:nvPr/>
        </p:nvSpPr>
        <p:spPr>
          <a:xfrm>
            <a:off x="3296742" y="4672282"/>
            <a:ext cx="4018200" cy="2112239"/>
          </a:xfrm>
          <a:prstGeom prst="round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7752119" y="3936769"/>
            <a:ext cx="3175907" cy="555100"/>
          </a:xfrm>
          <a:prstGeom prst="wedgeRectCallout">
            <a:avLst>
              <a:gd name="adj1" fmla="val -64021"/>
              <a:gd name="adj2" fmla="val -1398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実際に私たちが得るデータ</a:t>
            </a:r>
            <a:endParaRPr kumimoji="1" lang="ja-JP" altLang="en-US" b="1" dirty="0"/>
          </a:p>
        </p:txBody>
      </p:sp>
      <p:sp>
        <p:nvSpPr>
          <p:cNvPr id="38" name="四角形吹き出し 37"/>
          <p:cNvSpPr/>
          <p:nvPr/>
        </p:nvSpPr>
        <p:spPr>
          <a:xfrm>
            <a:off x="7752119" y="5310275"/>
            <a:ext cx="3175907" cy="732725"/>
          </a:xfrm>
          <a:prstGeom prst="wedgeRectCallout">
            <a:avLst>
              <a:gd name="adj1" fmla="val -64021"/>
              <a:gd name="adj2" fmla="val -1398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実際には行えないが</a:t>
            </a:r>
            <a:endParaRPr kumimoji="1" lang="en-US" altLang="ja-JP" b="1" dirty="0" smtClean="0"/>
          </a:p>
          <a:p>
            <a:pPr algn="ctr"/>
            <a:r>
              <a:rPr lang="ja-JP" altLang="en-US" b="1" dirty="0"/>
              <a:t>こんな実験</a:t>
            </a:r>
            <a:r>
              <a:rPr lang="ja-JP" altLang="en-US" b="1" dirty="0" smtClean="0"/>
              <a:t>をしたと仮定</a:t>
            </a:r>
            <a:endParaRPr kumimoji="1" lang="ja-JP" altLang="en-US" b="1" dirty="0"/>
          </a:p>
        </p:txBody>
      </p:sp>
      <p:sp>
        <p:nvSpPr>
          <p:cNvPr id="39" name="楕円 38"/>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P391</a:t>
            </a:r>
            <a:endParaRPr kumimoji="1" lang="ja-JP" altLang="en-US" b="1" dirty="0"/>
          </a:p>
        </p:txBody>
      </p:sp>
    </p:spTree>
    <p:extLst>
      <p:ext uri="{BB962C8B-B14F-4D97-AF65-F5344CB8AC3E}">
        <p14:creationId xmlns:p14="http://schemas.microsoft.com/office/powerpoint/2010/main" val="157040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198" y="1979056"/>
            <a:ext cx="4175270" cy="2107915"/>
          </a:xfrm>
          <a:prstGeom prst="rect">
            <a:avLst/>
          </a:prstGeom>
        </p:spPr>
      </p:pic>
      <p:sp>
        <p:nvSpPr>
          <p:cNvPr id="5" name="フローチャート: 他ページ結合子 4"/>
          <p:cNvSpPr/>
          <p:nvPr/>
        </p:nvSpPr>
        <p:spPr>
          <a:xfrm>
            <a:off x="532738" y="326004"/>
            <a:ext cx="4603806" cy="1081378"/>
          </a:xfrm>
          <a:prstGeom prst="flowChartOffpage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作成した５つのモデルにおいて</a:t>
            </a:r>
            <a:endParaRPr kumimoji="1" lang="en-US" altLang="ja-JP" b="1" dirty="0" smtClean="0"/>
          </a:p>
          <a:p>
            <a:pPr algn="ctr"/>
            <a:r>
              <a:rPr lang="ja-JP" altLang="en-US" b="1" dirty="0"/>
              <a:t>分布</a:t>
            </a:r>
            <a:r>
              <a:rPr lang="ja-JP" altLang="en-US" b="1" dirty="0" smtClean="0"/>
              <a:t>の代表値である</a:t>
            </a:r>
            <a:r>
              <a:rPr kumimoji="1" lang="ja-JP" altLang="en-US" b="1" dirty="0" smtClean="0"/>
              <a:t>平均値＝１００を</a:t>
            </a:r>
            <a:endParaRPr kumimoji="1" lang="en-US" altLang="ja-JP" b="1" dirty="0" smtClean="0"/>
          </a:p>
          <a:p>
            <a:pPr algn="ctr"/>
            <a:r>
              <a:rPr lang="ja-JP" altLang="en-US" b="1" dirty="0"/>
              <a:t>各モデル</a:t>
            </a:r>
            <a:r>
              <a:rPr lang="ja-JP" altLang="en-US" b="1" dirty="0" smtClean="0"/>
              <a:t>が予測すべき値とする</a:t>
            </a:r>
            <a:endParaRPr kumimoji="1" lang="ja-JP" altLang="en-US" b="1" dirty="0"/>
          </a:p>
        </p:txBody>
      </p:sp>
      <p:cxnSp>
        <p:nvCxnSpPr>
          <p:cNvPr id="7" name="カギ線コネクタ 6"/>
          <p:cNvCxnSpPr/>
          <p:nvPr/>
        </p:nvCxnSpPr>
        <p:spPr>
          <a:xfrm>
            <a:off x="532738" y="1630018"/>
            <a:ext cx="5049078" cy="2679589"/>
          </a:xfrm>
          <a:prstGeom prst="bentConnector3">
            <a:avLst>
              <a:gd name="adj1" fmla="val -236"/>
            </a:avLst>
          </a:prstGeom>
          <a:ln w="381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32738" y="1619871"/>
            <a:ext cx="1025719" cy="369332"/>
          </a:xfrm>
          <a:prstGeom prst="rect">
            <a:avLst/>
          </a:prstGeom>
          <a:noFill/>
        </p:spPr>
        <p:txBody>
          <a:bodyPr wrap="square" rtlCol="0">
            <a:spAutoFit/>
          </a:bodyPr>
          <a:lstStyle/>
          <a:p>
            <a:r>
              <a:rPr lang="ja-JP" altLang="en-US" b="1" dirty="0"/>
              <a:t>件数</a:t>
            </a:r>
            <a:endParaRPr kumimoji="1" lang="ja-JP" altLang="en-US" b="1" dirty="0"/>
          </a:p>
        </p:txBody>
      </p:sp>
      <p:sp>
        <p:nvSpPr>
          <p:cNvPr id="10" name="テキスト ボックス 9"/>
          <p:cNvSpPr txBox="1"/>
          <p:nvPr/>
        </p:nvSpPr>
        <p:spPr>
          <a:xfrm>
            <a:off x="4597179" y="4347577"/>
            <a:ext cx="1525326" cy="369332"/>
          </a:xfrm>
          <a:prstGeom prst="rect">
            <a:avLst/>
          </a:prstGeom>
          <a:noFill/>
        </p:spPr>
        <p:txBody>
          <a:bodyPr wrap="square" rtlCol="0">
            <a:spAutoFit/>
          </a:bodyPr>
          <a:lstStyle/>
          <a:p>
            <a:r>
              <a:rPr kumimoji="1" lang="ja-JP" altLang="en-US" b="1" dirty="0" smtClean="0"/>
              <a:t>興行収入</a:t>
            </a:r>
            <a:endParaRPr kumimoji="1" lang="ja-JP" altLang="en-US" b="1" dirty="0"/>
          </a:p>
        </p:txBody>
      </p:sp>
      <p:cxnSp>
        <p:nvCxnSpPr>
          <p:cNvPr id="12" name="直線コネクタ 11"/>
          <p:cNvCxnSpPr/>
          <p:nvPr/>
        </p:nvCxnSpPr>
        <p:spPr>
          <a:xfrm>
            <a:off x="2897833" y="2146852"/>
            <a:ext cx="0" cy="2200725"/>
          </a:xfrm>
          <a:prstGeom prst="line">
            <a:avLst/>
          </a:prstGeom>
          <a:ln w="57150">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2474186" y="4347577"/>
            <a:ext cx="1025719" cy="369332"/>
          </a:xfrm>
          <a:prstGeom prst="rect">
            <a:avLst/>
          </a:prstGeom>
          <a:noFill/>
        </p:spPr>
        <p:txBody>
          <a:bodyPr wrap="square" rtlCol="0">
            <a:spAutoFit/>
          </a:bodyPr>
          <a:lstStyle/>
          <a:p>
            <a:r>
              <a:rPr kumimoji="1" lang="ja-JP" altLang="en-US" b="1" dirty="0" smtClean="0"/>
              <a:t>１００</a:t>
            </a:r>
            <a:endParaRPr kumimoji="1" lang="ja-JP" altLang="en-US" b="1" dirty="0"/>
          </a:p>
        </p:txBody>
      </p:sp>
      <p:sp>
        <p:nvSpPr>
          <p:cNvPr id="14" name="右矢印 13"/>
          <p:cNvSpPr/>
          <p:nvPr/>
        </p:nvSpPr>
        <p:spPr>
          <a:xfrm>
            <a:off x="2985294" y="2719346"/>
            <a:ext cx="602072" cy="1749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flipH="1">
            <a:off x="2220639" y="2719346"/>
            <a:ext cx="602072" cy="17492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15"/>
          <p:cNvSpPr/>
          <p:nvPr/>
        </p:nvSpPr>
        <p:spPr>
          <a:xfrm>
            <a:off x="3587366" y="1472368"/>
            <a:ext cx="1956021" cy="1033670"/>
          </a:xfrm>
          <a:prstGeom prst="wedgeRectCallout">
            <a:avLst>
              <a:gd name="adj1" fmla="val -73272"/>
              <a:gd name="adj2" fmla="val 740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このばらつきは</a:t>
            </a:r>
            <a:endParaRPr kumimoji="1" lang="en-US" altLang="ja-JP" b="1" dirty="0" smtClean="0"/>
          </a:p>
          <a:p>
            <a:pPr algn="ctr"/>
            <a:r>
              <a:rPr lang="ja-JP" altLang="en-US" b="1" dirty="0"/>
              <a:t>仕方がない</a:t>
            </a:r>
            <a:endParaRPr kumimoji="1" lang="ja-JP" altLang="en-US" b="1" dirty="0"/>
          </a:p>
        </p:txBody>
      </p:sp>
      <p:sp>
        <p:nvSpPr>
          <p:cNvPr id="17" name="テキスト ボックス 16"/>
          <p:cNvSpPr txBox="1"/>
          <p:nvPr/>
        </p:nvSpPr>
        <p:spPr>
          <a:xfrm>
            <a:off x="230588" y="4827261"/>
            <a:ext cx="6249725" cy="369332"/>
          </a:xfrm>
          <a:prstGeom prst="rect">
            <a:avLst/>
          </a:prstGeom>
          <a:noFill/>
        </p:spPr>
        <p:txBody>
          <a:bodyPr wrap="square" rtlCol="0">
            <a:spAutoFit/>
          </a:bodyPr>
          <a:lstStyle/>
          <a:p>
            <a:r>
              <a:rPr kumimoji="1" lang="en-US" altLang="ja-JP" b="1" dirty="0" smtClean="0"/>
              <a:t>SNS1</a:t>
            </a:r>
            <a:r>
              <a:rPr kumimoji="1" lang="ja-JP" altLang="en-US" b="1" dirty="0" smtClean="0"/>
              <a:t>＝１７０の映画における、興行収入のヒストグラム</a:t>
            </a:r>
            <a:endParaRPr kumimoji="1" lang="ja-JP" altLang="en-US" b="1" dirty="0"/>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435" y="2418104"/>
            <a:ext cx="2468048" cy="1658220"/>
          </a:xfrm>
          <a:prstGeom prst="rect">
            <a:avLst/>
          </a:prstGeom>
        </p:spPr>
      </p:pic>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00817" y="1726825"/>
            <a:ext cx="708200" cy="779213"/>
          </a:xfrm>
          <a:prstGeom prst="rect">
            <a:avLst/>
          </a:prstGeom>
          <a:ln w="57150">
            <a:solidFill>
              <a:srgbClr val="00B050"/>
            </a:solidFill>
          </a:ln>
        </p:spPr>
      </p:pic>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800817" y="2873300"/>
            <a:ext cx="706734" cy="777600"/>
          </a:xfrm>
          <a:prstGeom prst="rect">
            <a:avLst/>
          </a:prstGeom>
          <a:ln w="57150">
            <a:solidFill>
              <a:srgbClr val="FF0000"/>
            </a:solidFill>
          </a:ln>
        </p:spPr>
      </p:pic>
      <p:pic>
        <p:nvPicPr>
          <p:cNvPr id="21" name="図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800817" y="4003718"/>
            <a:ext cx="706734" cy="777600"/>
          </a:xfrm>
          <a:prstGeom prst="rect">
            <a:avLst/>
          </a:prstGeom>
          <a:ln w="57150">
            <a:solidFill>
              <a:srgbClr val="0070C0"/>
            </a:solidFill>
          </a:ln>
        </p:spPr>
      </p:pic>
      <p:sp>
        <p:nvSpPr>
          <p:cNvPr id="22" name="右矢印 21"/>
          <p:cNvSpPr/>
          <p:nvPr/>
        </p:nvSpPr>
        <p:spPr>
          <a:xfrm>
            <a:off x="6992257" y="3156668"/>
            <a:ext cx="1595152" cy="306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rot="19938315">
            <a:off x="6958275" y="2310071"/>
            <a:ext cx="1595152" cy="306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右矢印 23"/>
          <p:cNvSpPr/>
          <p:nvPr/>
        </p:nvSpPr>
        <p:spPr>
          <a:xfrm rot="1661685" flipV="1">
            <a:off x="6958275" y="4003265"/>
            <a:ext cx="1595152" cy="306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6978395" y="2865572"/>
            <a:ext cx="1789043" cy="369332"/>
          </a:xfrm>
          <a:prstGeom prst="rect">
            <a:avLst/>
          </a:prstGeom>
          <a:noFill/>
        </p:spPr>
        <p:txBody>
          <a:bodyPr wrap="square" rtlCol="0">
            <a:spAutoFit/>
          </a:bodyPr>
          <a:lstStyle/>
          <a:p>
            <a:r>
              <a:rPr kumimoji="1" lang="en-US" altLang="ja-JP" b="1" dirty="0" smtClean="0"/>
              <a:t>SNS1</a:t>
            </a:r>
            <a:r>
              <a:rPr kumimoji="1" lang="ja-JP" altLang="en-US" b="1" dirty="0" smtClean="0"/>
              <a:t>＝１７０</a:t>
            </a:r>
            <a:endParaRPr kumimoji="1" lang="ja-JP" altLang="en-US" b="1" dirty="0"/>
          </a:p>
        </p:txBody>
      </p:sp>
      <p:sp>
        <p:nvSpPr>
          <p:cNvPr id="27" name="テキスト ボックス 26"/>
          <p:cNvSpPr txBox="1"/>
          <p:nvPr/>
        </p:nvSpPr>
        <p:spPr>
          <a:xfrm rot="19808191">
            <a:off x="6707342" y="2044881"/>
            <a:ext cx="1789043" cy="369332"/>
          </a:xfrm>
          <a:prstGeom prst="rect">
            <a:avLst/>
          </a:prstGeom>
          <a:noFill/>
        </p:spPr>
        <p:txBody>
          <a:bodyPr wrap="square" rtlCol="0">
            <a:spAutoFit/>
          </a:bodyPr>
          <a:lstStyle/>
          <a:p>
            <a:r>
              <a:rPr kumimoji="1" lang="en-US" altLang="ja-JP" b="1" dirty="0" smtClean="0"/>
              <a:t>SNS1</a:t>
            </a:r>
            <a:r>
              <a:rPr kumimoji="1" lang="ja-JP" altLang="en-US" b="1" dirty="0" smtClean="0"/>
              <a:t>＝１７０</a:t>
            </a:r>
            <a:endParaRPr kumimoji="1" lang="ja-JP" altLang="en-US" b="1" dirty="0"/>
          </a:p>
        </p:txBody>
      </p:sp>
      <p:sp>
        <p:nvSpPr>
          <p:cNvPr id="28" name="テキスト ボックス 27"/>
          <p:cNvSpPr txBox="1"/>
          <p:nvPr/>
        </p:nvSpPr>
        <p:spPr>
          <a:xfrm rot="1791809" flipH="1">
            <a:off x="6683066" y="4306900"/>
            <a:ext cx="1789043" cy="369332"/>
          </a:xfrm>
          <a:prstGeom prst="rect">
            <a:avLst/>
          </a:prstGeom>
          <a:noFill/>
        </p:spPr>
        <p:txBody>
          <a:bodyPr wrap="square" rtlCol="0">
            <a:spAutoFit/>
          </a:bodyPr>
          <a:lstStyle/>
          <a:p>
            <a:r>
              <a:rPr kumimoji="1" lang="en-US" altLang="ja-JP" b="1" dirty="0" smtClean="0"/>
              <a:t>SNS1</a:t>
            </a:r>
            <a:r>
              <a:rPr kumimoji="1" lang="ja-JP" altLang="en-US" b="1" dirty="0" smtClean="0"/>
              <a:t>＝１７０</a:t>
            </a:r>
            <a:endParaRPr kumimoji="1" lang="ja-JP" altLang="en-US" b="1" dirty="0"/>
          </a:p>
        </p:txBody>
      </p:sp>
      <p:sp>
        <p:nvSpPr>
          <p:cNvPr id="29" name="円形吹き出し 28"/>
          <p:cNvSpPr/>
          <p:nvPr/>
        </p:nvSpPr>
        <p:spPr>
          <a:xfrm>
            <a:off x="9929886" y="1489736"/>
            <a:ext cx="1821265" cy="659958"/>
          </a:xfrm>
          <a:prstGeom prst="wedgeEllipseCallout">
            <a:avLst>
              <a:gd name="adj1" fmla="val -72350"/>
              <a:gd name="adj2" fmla="val 5406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１０１</a:t>
            </a:r>
            <a:endParaRPr kumimoji="1" lang="en-US" altLang="ja-JP" b="1" dirty="0" smtClean="0"/>
          </a:p>
          <a:p>
            <a:pPr algn="ctr"/>
            <a:r>
              <a:rPr kumimoji="1" lang="ja-JP" altLang="en-US" b="1" dirty="0" smtClean="0"/>
              <a:t>です</a:t>
            </a:r>
            <a:endParaRPr kumimoji="1" lang="ja-JP" altLang="en-US" b="1" dirty="0"/>
          </a:p>
        </p:txBody>
      </p:sp>
      <p:sp>
        <p:nvSpPr>
          <p:cNvPr id="30" name="円形吹き出し 29"/>
          <p:cNvSpPr/>
          <p:nvPr/>
        </p:nvSpPr>
        <p:spPr>
          <a:xfrm>
            <a:off x="9929886" y="2873300"/>
            <a:ext cx="1821265" cy="659958"/>
          </a:xfrm>
          <a:prstGeom prst="wedgeEllipseCallout">
            <a:avLst>
              <a:gd name="adj1" fmla="val -72350"/>
              <a:gd name="adj2" fmla="val 828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９８</a:t>
            </a:r>
            <a:endParaRPr kumimoji="1" lang="en-US" altLang="ja-JP" b="1" dirty="0" smtClean="0"/>
          </a:p>
          <a:p>
            <a:pPr algn="ctr"/>
            <a:r>
              <a:rPr kumimoji="1" lang="ja-JP" altLang="en-US" b="1" dirty="0" smtClean="0"/>
              <a:t>です</a:t>
            </a:r>
            <a:endParaRPr kumimoji="1" lang="ja-JP" altLang="en-US" b="1" dirty="0"/>
          </a:p>
        </p:txBody>
      </p:sp>
      <p:sp>
        <p:nvSpPr>
          <p:cNvPr id="31" name="円形吹き出し 30"/>
          <p:cNvSpPr/>
          <p:nvPr/>
        </p:nvSpPr>
        <p:spPr>
          <a:xfrm>
            <a:off x="9929886" y="4256864"/>
            <a:ext cx="1821265" cy="659958"/>
          </a:xfrm>
          <a:prstGeom prst="wedgeEllipseCallout">
            <a:avLst>
              <a:gd name="adj1" fmla="val -72786"/>
              <a:gd name="adj2" fmla="val -30271"/>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１０５</a:t>
            </a:r>
            <a:endParaRPr kumimoji="1" lang="en-US" altLang="ja-JP" b="1" dirty="0" smtClean="0"/>
          </a:p>
          <a:p>
            <a:pPr algn="ctr"/>
            <a:r>
              <a:rPr kumimoji="1" lang="ja-JP" altLang="en-US" b="1" dirty="0" smtClean="0"/>
              <a:t>です</a:t>
            </a:r>
            <a:endParaRPr kumimoji="1" lang="ja-JP" altLang="en-US" b="1" dirty="0"/>
          </a:p>
        </p:txBody>
      </p:sp>
      <p:sp>
        <p:nvSpPr>
          <p:cNvPr id="32" name="楕円 31"/>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P393</a:t>
            </a:r>
            <a:endParaRPr kumimoji="1" lang="ja-JP" altLang="en-US" b="1" dirty="0"/>
          </a:p>
        </p:txBody>
      </p:sp>
    </p:spTree>
    <p:extLst>
      <p:ext uri="{BB962C8B-B14F-4D97-AF65-F5344CB8AC3E}">
        <p14:creationId xmlns:p14="http://schemas.microsoft.com/office/powerpoint/2010/main" val="3457973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カギ線コネクタ 1"/>
          <p:cNvCxnSpPr/>
          <p:nvPr/>
        </p:nvCxnSpPr>
        <p:spPr>
          <a:xfrm>
            <a:off x="818984" y="333955"/>
            <a:ext cx="3482671" cy="2083242"/>
          </a:xfrm>
          <a:prstGeom prst="bentConnector3">
            <a:avLst>
              <a:gd name="adj1" fmla="val 0"/>
            </a:avLst>
          </a:prstGeom>
          <a:ln w="38100"/>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498821" y="974036"/>
            <a:ext cx="636104" cy="141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771029" y="974036"/>
            <a:ext cx="636104" cy="141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34925" y="1626043"/>
            <a:ext cx="636104" cy="76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768917" y="719594"/>
            <a:ext cx="5573865" cy="646331"/>
          </a:xfrm>
          <a:prstGeom prst="rect">
            <a:avLst/>
          </a:prstGeom>
          <a:solidFill>
            <a:schemeClr val="accent5">
              <a:lumMod val="40000"/>
              <a:lumOff val="60000"/>
            </a:schemeClr>
          </a:solidFill>
        </p:spPr>
        <p:txBody>
          <a:bodyPr wrap="square" rtlCol="0">
            <a:spAutoFit/>
          </a:bodyPr>
          <a:lstStyle/>
          <a:p>
            <a:pPr algn="ctr"/>
            <a:r>
              <a:rPr kumimoji="1" lang="ja-JP" altLang="en-US" b="1" dirty="0" smtClean="0"/>
              <a:t>５つのモデルで予測して導いた５個の予測値が、</a:t>
            </a:r>
            <a:endParaRPr kumimoji="1" lang="en-US" altLang="ja-JP" b="1" dirty="0" smtClean="0"/>
          </a:p>
          <a:p>
            <a:pPr algn="ctr"/>
            <a:r>
              <a:rPr lang="ja-JP" altLang="en-US" b="1" dirty="0"/>
              <a:t>予測す</a:t>
            </a:r>
            <a:r>
              <a:rPr lang="ja-JP" altLang="en-US" b="1" dirty="0" smtClean="0"/>
              <a:t>べき値の１００の周りに密集している</a:t>
            </a:r>
            <a:endParaRPr kumimoji="1" lang="ja-JP" altLang="en-US" b="1" dirty="0"/>
          </a:p>
        </p:txBody>
      </p:sp>
      <p:sp>
        <p:nvSpPr>
          <p:cNvPr id="11" name="テキスト ボックス 10"/>
          <p:cNvSpPr txBox="1"/>
          <p:nvPr/>
        </p:nvSpPr>
        <p:spPr>
          <a:xfrm>
            <a:off x="818984" y="284664"/>
            <a:ext cx="727544" cy="369332"/>
          </a:xfrm>
          <a:prstGeom prst="rect">
            <a:avLst/>
          </a:prstGeom>
          <a:noFill/>
        </p:spPr>
        <p:txBody>
          <a:bodyPr wrap="square" rtlCol="0">
            <a:spAutoFit/>
          </a:bodyPr>
          <a:lstStyle/>
          <a:p>
            <a:r>
              <a:rPr kumimoji="1" lang="ja-JP" altLang="en-US" b="1" dirty="0" smtClean="0"/>
              <a:t>件数</a:t>
            </a:r>
            <a:endParaRPr kumimoji="1" lang="ja-JP" altLang="en-US" b="1" dirty="0"/>
          </a:p>
        </p:txBody>
      </p:sp>
      <p:sp>
        <p:nvSpPr>
          <p:cNvPr id="12" name="テキスト ボックス 11"/>
          <p:cNvSpPr txBox="1"/>
          <p:nvPr/>
        </p:nvSpPr>
        <p:spPr>
          <a:xfrm>
            <a:off x="3523754" y="2433504"/>
            <a:ext cx="1016442" cy="369332"/>
          </a:xfrm>
          <a:prstGeom prst="rect">
            <a:avLst/>
          </a:prstGeom>
          <a:noFill/>
        </p:spPr>
        <p:txBody>
          <a:bodyPr wrap="square" rtlCol="0">
            <a:spAutoFit/>
          </a:bodyPr>
          <a:lstStyle/>
          <a:p>
            <a:r>
              <a:rPr kumimoji="1" lang="ja-JP" altLang="en-US" b="1" dirty="0" smtClean="0"/>
              <a:t>予測値</a:t>
            </a:r>
            <a:endParaRPr kumimoji="1" lang="ja-JP" altLang="en-US" b="1" dirty="0"/>
          </a:p>
        </p:txBody>
      </p:sp>
      <p:sp>
        <p:nvSpPr>
          <p:cNvPr id="14" name="テキスト ボックス 13"/>
          <p:cNvSpPr txBox="1"/>
          <p:nvPr/>
        </p:nvSpPr>
        <p:spPr>
          <a:xfrm>
            <a:off x="1944756" y="2618170"/>
            <a:ext cx="1016442" cy="369332"/>
          </a:xfrm>
          <a:prstGeom prst="rect">
            <a:avLst/>
          </a:prstGeom>
          <a:noFill/>
        </p:spPr>
        <p:txBody>
          <a:bodyPr wrap="square" rtlCol="0">
            <a:spAutoFit/>
          </a:bodyPr>
          <a:lstStyle/>
          <a:p>
            <a:pPr algn="ctr"/>
            <a:r>
              <a:rPr kumimoji="1" lang="ja-JP" altLang="en-US" b="1" dirty="0" smtClean="0"/>
              <a:t>１００</a:t>
            </a:r>
            <a:endParaRPr kumimoji="1" lang="ja-JP" altLang="en-US" b="1" dirty="0"/>
          </a:p>
        </p:txBody>
      </p:sp>
      <p:sp>
        <p:nvSpPr>
          <p:cNvPr id="15" name="上矢印 14"/>
          <p:cNvSpPr/>
          <p:nvPr/>
        </p:nvSpPr>
        <p:spPr>
          <a:xfrm>
            <a:off x="2313829" y="2322877"/>
            <a:ext cx="270344" cy="294198"/>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カギ線コネクタ 15"/>
          <p:cNvCxnSpPr/>
          <p:nvPr/>
        </p:nvCxnSpPr>
        <p:spPr>
          <a:xfrm>
            <a:off x="899822" y="3003809"/>
            <a:ext cx="4496132" cy="2055413"/>
          </a:xfrm>
          <a:prstGeom prst="bentConnector3">
            <a:avLst>
              <a:gd name="adj1" fmla="val -402"/>
            </a:avLst>
          </a:prstGeom>
          <a:ln w="38100"/>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4291742" y="3643890"/>
            <a:ext cx="360000" cy="141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4676489" y="3643890"/>
            <a:ext cx="360000" cy="141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3907403" y="4295897"/>
            <a:ext cx="360000" cy="76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899822" y="2954518"/>
            <a:ext cx="727544" cy="369332"/>
          </a:xfrm>
          <a:prstGeom prst="rect">
            <a:avLst/>
          </a:prstGeom>
          <a:noFill/>
        </p:spPr>
        <p:txBody>
          <a:bodyPr wrap="square" rtlCol="0">
            <a:spAutoFit/>
          </a:bodyPr>
          <a:lstStyle/>
          <a:p>
            <a:r>
              <a:rPr kumimoji="1" lang="ja-JP" altLang="en-US" b="1" dirty="0" smtClean="0"/>
              <a:t>件数</a:t>
            </a:r>
            <a:endParaRPr kumimoji="1" lang="ja-JP" altLang="en-US" b="1" dirty="0"/>
          </a:p>
        </p:txBody>
      </p:sp>
      <p:sp>
        <p:nvSpPr>
          <p:cNvPr id="21" name="テキスト ボックス 20"/>
          <p:cNvSpPr txBox="1"/>
          <p:nvPr/>
        </p:nvSpPr>
        <p:spPr>
          <a:xfrm>
            <a:off x="4707886" y="5085673"/>
            <a:ext cx="1016442" cy="369332"/>
          </a:xfrm>
          <a:prstGeom prst="rect">
            <a:avLst/>
          </a:prstGeom>
          <a:noFill/>
        </p:spPr>
        <p:txBody>
          <a:bodyPr wrap="square" rtlCol="0">
            <a:spAutoFit/>
          </a:bodyPr>
          <a:lstStyle/>
          <a:p>
            <a:r>
              <a:rPr kumimoji="1" lang="ja-JP" altLang="en-US" b="1" dirty="0" smtClean="0"/>
              <a:t>予測値</a:t>
            </a:r>
            <a:endParaRPr kumimoji="1" lang="ja-JP" altLang="en-US" b="1" dirty="0"/>
          </a:p>
        </p:txBody>
      </p:sp>
      <p:sp>
        <p:nvSpPr>
          <p:cNvPr id="22" name="テキスト ボックス 21"/>
          <p:cNvSpPr txBox="1"/>
          <p:nvPr/>
        </p:nvSpPr>
        <p:spPr>
          <a:xfrm>
            <a:off x="2025594" y="5288024"/>
            <a:ext cx="1016442" cy="369332"/>
          </a:xfrm>
          <a:prstGeom prst="rect">
            <a:avLst/>
          </a:prstGeom>
          <a:noFill/>
        </p:spPr>
        <p:txBody>
          <a:bodyPr wrap="square" rtlCol="0">
            <a:spAutoFit/>
          </a:bodyPr>
          <a:lstStyle/>
          <a:p>
            <a:pPr algn="ctr"/>
            <a:r>
              <a:rPr kumimoji="1" lang="ja-JP" altLang="en-US" b="1" dirty="0" smtClean="0"/>
              <a:t>１００</a:t>
            </a:r>
            <a:endParaRPr kumimoji="1" lang="ja-JP" altLang="en-US" b="1" dirty="0"/>
          </a:p>
        </p:txBody>
      </p:sp>
      <p:sp>
        <p:nvSpPr>
          <p:cNvPr id="23" name="上矢印 22"/>
          <p:cNvSpPr/>
          <p:nvPr/>
        </p:nvSpPr>
        <p:spPr>
          <a:xfrm>
            <a:off x="2394667" y="4992731"/>
            <a:ext cx="270344" cy="294198"/>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p:nvPr/>
        </p:nvCxnSpPr>
        <p:spPr>
          <a:xfrm>
            <a:off x="4487644" y="3059223"/>
            <a:ext cx="0" cy="263538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176424" y="5694603"/>
            <a:ext cx="727544" cy="369332"/>
          </a:xfrm>
          <a:prstGeom prst="rect">
            <a:avLst/>
          </a:prstGeom>
          <a:noFill/>
        </p:spPr>
        <p:txBody>
          <a:bodyPr wrap="square" rtlCol="0">
            <a:spAutoFit/>
          </a:bodyPr>
          <a:lstStyle/>
          <a:p>
            <a:r>
              <a:rPr lang="ja-JP" altLang="en-US" b="1" dirty="0">
                <a:solidFill>
                  <a:srgbClr val="FF0000"/>
                </a:solidFill>
              </a:rPr>
              <a:t>平均</a:t>
            </a:r>
            <a:endParaRPr kumimoji="1" lang="ja-JP" altLang="en-US" b="1" dirty="0">
              <a:solidFill>
                <a:srgbClr val="FF0000"/>
              </a:solidFill>
            </a:endParaRPr>
          </a:p>
        </p:txBody>
      </p:sp>
      <p:sp>
        <p:nvSpPr>
          <p:cNvPr id="37" name="左右矢印 36"/>
          <p:cNvSpPr/>
          <p:nvPr/>
        </p:nvSpPr>
        <p:spPr>
          <a:xfrm>
            <a:off x="2629381" y="5089084"/>
            <a:ext cx="1858263" cy="253259"/>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左右矢印 37"/>
          <p:cNvSpPr/>
          <p:nvPr/>
        </p:nvSpPr>
        <p:spPr>
          <a:xfrm>
            <a:off x="3907403" y="3311588"/>
            <a:ext cx="1198152" cy="242646"/>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240718" y="5286929"/>
            <a:ext cx="727544" cy="369332"/>
          </a:xfrm>
          <a:prstGeom prst="rect">
            <a:avLst/>
          </a:prstGeom>
          <a:noFill/>
        </p:spPr>
        <p:txBody>
          <a:bodyPr wrap="square" rtlCol="0">
            <a:spAutoFit/>
          </a:bodyPr>
          <a:lstStyle/>
          <a:p>
            <a:r>
              <a:rPr kumimoji="1" lang="ja-JP" altLang="en-US" b="1" dirty="0" smtClean="0"/>
              <a:t>大</a:t>
            </a:r>
            <a:endParaRPr kumimoji="1" lang="ja-JP" altLang="en-US" b="1" dirty="0"/>
          </a:p>
        </p:txBody>
      </p:sp>
      <p:sp>
        <p:nvSpPr>
          <p:cNvPr id="40" name="テキスト ボックス 39"/>
          <p:cNvSpPr txBox="1"/>
          <p:nvPr/>
        </p:nvSpPr>
        <p:spPr>
          <a:xfrm>
            <a:off x="4023360" y="3027109"/>
            <a:ext cx="727544" cy="369332"/>
          </a:xfrm>
          <a:prstGeom prst="rect">
            <a:avLst/>
          </a:prstGeom>
          <a:noFill/>
        </p:spPr>
        <p:txBody>
          <a:bodyPr wrap="square" rtlCol="0">
            <a:spAutoFit/>
          </a:bodyPr>
          <a:lstStyle/>
          <a:p>
            <a:r>
              <a:rPr kumimoji="1" lang="ja-JP" altLang="en-US" b="1" dirty="0" smtClean="0"/>
              <a:t>小</a:t>
            </a:r>
            <a:endParaRPr kumimoji="1" lang="ja-JP" altLang="en-US" b="1" dirty="0"/>
          </a:p>
        </p:txBody>
      </p:sp>
      <p:sp>
        <p:nvSpPr>
          <p:cNvPr id="41" name="正方形/長方形 40"/>
          <p:cNvSpPr/>
          <p:nvPr/>
        </p:nvSpPr>
        <p:spPr>
          <a:xfrm>
            <a:off x="941713" y="3429565"/>
            <a:ext cx="3057247" cy="584775"/>
          </a:xfrm>
          <a:prstGeom prst="rect">
            <a:avLst/>
          </a:prstGeom>
          <a:noFill/>
        </p:spPr>
        <p:txBody>
          <a:bodyPr wrap="none" lIns="91440" tIns="45720" rIns="91440" bIns="45720">
            <a:spAutoFit/>
          </a:bodyPr>
          <a:lstStyle/>
          <a:p>
            <a:pPr algn="ctr"/>
            <a:r>
              <a:rPr lang="ja-JP" altLang="en-US" sz="3200" b="1" cap="none" spc="0" dirty="0" smtClean="0">
                <a:ln w="22225">
                  <a:solidFill>
                    <a:schemeClr val="accent2"/>
                  </a:solidFill>
                  <a:prstDash val="solid"/>
                </a:ln>
                <a:solidFill>
                  <a:schemeClr val="accent2">
                    <a:lumMod val="40000"/>
                    <a:lumOff val="60000"/>
                  </a:schemeClr>
                </a:solidFill>
                <a:effectLst/>
              </a:rPr>
              <a:t>バイアスが高い</a:t>
            </a:r>
            <a:endParaRPr lang="ja-JP" altLang="en-US" sz="3200" b="1" cap="none" spc="0" dirty="0">
              <a:ln w="22225">
                <a:solidFill>
                  <a:schemeClr val="accent2"/>
                </a:solidFill>
                <a:prstDash val="solid"/>
              </a:ln>
              <a:solidFill>
                <a:schemeClr val="accent2">
                  <a:lumMod val="40000"/>
                  <a:lumOff val="60000"/>
                </a:schemeClr>
              </a:solidFill>
              <a:effectLst/>
            </a:endParaRPr>
          </a:p>
        </p:txBody>
      </p:sp>
      <p:cxnSp>
        <p:nvCxnSpPr>
          <p:cNvPr id="42" name="カギ線コネクタ 41"/>
          <p:cNvCxnSpPr/>
          <p:nvPr/>
        </p:nvCxnSpPr>
        <p:spPr>
          <a:xfrm>
            <a:off x="6196512" y="3003809"/>
            <a:ext cx="4496132" cy="2055413"/>
          </a:xfrm>
          <a:prstGeom prst="bentConnector3">
            <a:avLst>
              <a:gd name="adj1" fmla="val -402"/>
            </a:avLst>
          </a:prstGeom>
          <a:ln w="38100"/>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6479471" y="3643890"/>
            <a:ext cx="360000" cy="1415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9973179" y="4295896"/>
            <a:ext cx="360000" cy="76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8742922" y="4295897"/>
            <a:ext cx="360000" cy="76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6196512" y="2954518"/>
            <a:ext cx="727544" cy="369332"/>
          </a:xfrm>
          <a:prstGeom prst="rect">
            <a:avLst/>
          </a:prstGeom>
          <a:noFill/>
        </p:spPr>
        <p:txBody>
          <a:bodyPr wrap="square" rtlCol="0">
            <a:spAutoFit/>
          </a:bodyPr>
          <a:lstStyle/>
          <a:p>
            <a:r>
              <a:rPr kumimoji="1" lang="ja-JP" altLang="en-US" b="1" dirty="0" smtClean="0"/>
              <a:t>件数</a:t>
            </a:r>
            <a:endParaRPr kumimoji="1" lang="ja-JP" altLang="en-US" b="1" dirty="0"/>
          </a:p>
        </p:txBody>
      </p:sp>
      <p:sp>
        <p:nvSpPr>
          <p:cNvPr id="47" name="テキスト ボックス 46"/>
          <p:cNvSpPr txBox="1"/>
          <p:nvPr/>
        </p:nvSpPr>
        <p:spPr>
          <a:xfrm>
            <a:off x="10004576" y="5085673"/>
            <a:ext cx="1016442" cy="369332"/>
          </a:xfrm>
          <a:prstGeom prst="rect">
            <a:avLst/>
          </a:prstGeom>
          <a:noFill/>
        </p:spPr>
        <p:txBody>
          <a:bodyPr wrap="square" rtlCol="0">
            <a:spAutoFit/>
          </a:bodyPr>
          <a:lstStyle/>
          <a:p>
            <a:r>
              <a:rPr kumimoji="1" lang="ja-JP" altLang="en-US" b="1" dirty="0" smtClean="0"/>
              <a:t>予測値</a:t>
            </a:r>
            <a:endParaRPr kumimoji="1" lang="ja-JP" altLang="en-US" b="1" dirty="0"/>
          </a:p>
        </p:txBody>
      </p:sp>
      <p:sp>
        <p:nvSpPr>
          <p:cNvPr id="48" name="テキスト ボックス 47"/>
          <p:cNvSpPr txBox="1"/>
          <p:nvPr/>
        </p:nvSpPr>
        <p:spPr>
          <a:xfrm>
            <a:off x="7322284" y="5288024"/>
            <a:ext cx="1016442" cy="369332"/>
          </a:xfrm>
          <a:prstGeom prst="rect">
            <a:avLst/>
          </a:prstGeom>
          <a:noFill/>
        </p:spPr>
        <p:txBody>
          <a:bodyPr wrap="square" rtlCol="0">
            <a:spAutoFit/>
          </a:bodyPr>
          <a:lstStyle/>
          <a:p>
            <a:pPr algn="ctr"/>
            <a:r>
              <a:rPr kumimoji="1" lang="ja-JP" altLang="en-US" b="1" dirty="0" smtClean="0"/>
              <a:t>１００</a:t>
            </a:r>
            <a:endParaRPr kumimoji="1" lang="ja-JP" altLang="en-US" b="1" dirty="0"/>
          </a:p>
        </p:txBody>
      </p:sp>
      <p:sp>
        <p:nvSpPr>
          <p:cNvPr id="49" name="上矢印 48"/>
          <p:cNvSpPr/>
          <p:nvPr/>
        </p:nvSpPr>
        <p:spPr>
          <a:xfrm>
            <a:off x="7691357" y="4992731"/>
            <a:ext cx="270344" cy="294198"/>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p:nvPr/>
        </p:nvCxnSpPr>
        <p:spPr>
          <a:xfrm>
            <a:off x="8718861" y="3059223"/>
            <a:ext cx="0" cy="263538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8407644" y="5694603"/>
            <a:ext cx="727544" cy="369332"/>
          </a:xfrm>
          <a:prstGeom prst="rect">
            <a:avLst/>
          </a:prstGeom>
          <a:noFill/>
        </p:spPr>
        <p:txBody>
          <a:bodyPr wrap="square" rtlCol="0">
            <a:spAutoFit/>
          </a:bodyPr>
          <a:lstStyle/>
          <a:p>
            <a:r>
              <a:rPr lang="ja-JP" altLang="en-US" b="1" dirty="0">
                <a:solidFill>
                  <a:srgbClr val="FF0000"/>
                </a:solidFill>
              </a:rPr>
              <a:t>平均</a:t>
            </a:r>
            <a:endParaRPr kumimoji="1" lang="ja-JP" altLang="en-US" b="1" dirty="0">
              <a:solidFill>
                <a:srgbClr val="FF0000"/>
              </a:solidFill>
            </a:endParaRPr>
          </a:p>
        </p:txBody>
      </p:sp>
      <p:sp>
        <p:nvSpPr>
          <p:cNvPr id="52" name="左右矢印 51"/>
          <p:cNvSpPr/>
          <p:nvPr/>
        </p:nvSpPr>
        <p:spPr>
          <a:xfrm>
            <a:off x="7848604" y="4460931"/>
            <a:ext cx="859196" cy="24624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左右矢印 52"/>
          <p:cNvSpPr/>
          <p:nvPr/>
        </p:nvSpPr>
        <p:spPr>
          <a:xfrm>
            <a:off x="6479471" y="3311588"/>
            <a:ext cx="3922774" cy="23276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7713314" y="2983049"/>
            <a:ext cx="727544" cy="369332"/>
          </a:xfrm>
          <a:prstGeom prst="rect">
            <a:avLst/>
          </a:prstGeom>
          <a:noFill/>
        </p:spPr>
        <p:txBody>
          <a:bodyPr wrap="square" rtlCol="0">
            <a:spAutoFit/>
          </a:bodyPr>
          <a:lstStyle/>
          <a:p>
            <a:r>
              <a:rPr kumimoji="1" lang="ja-JP" altLang="en-US" b="1" dirty="0" smtClean="0"/>
              <a:t>大</a:t>
            </a:r>
            <a:endParaRPr kumimoji="1" lang="ja-JP" altLang="en-US" b="1" dirty="0"/>
          </a:p>
        </p:txBody>
      </p:sp>
      <p:sp>
        <p:nvSpPr>
          <p:cNvPr id="55" name="テキスト ボックス 54"/>
          <p:cNvSpPr txBox="1"/>
          <p:nvPr/>
        </p:nvSpPr>
        <p:spPr>
          <a:xfrm>
            <a:off x="8015378" y="4173185"/>
            <a:ext cx="727544" cy="369332"/>
          </a:xfrm>
          <a:prstGeom prst="rect">
            <a:avLst/>
          </a:prstGeom>
          <a:noFill/>
        </p:spPr>
        <p:txBody>
          <a:bodyPr wrap="square" rtlCol="0">
            <a:spAutoFit/>
          </a:bodyPr>
          <a:lstStyle/>
          <a:p>
            <a:r>
              <a:rPr kumimoji="1" lang="ja-JP" altLang="en-US" b="1" dirty="0" smtClean="0"/>
              <a:t>小</a:t>
            </a:r>
            <a:endParaRPr kumimoji="1" lang="ja-JP" altLang="en-US" b="1" dirty="0"/>
          </a:p>
        </p:txBody>
      </p:sp>
      <p:sp>
        <p:nvSpPr>
          <p:cNvPr id="56" name="正方形/長方形 55"/>
          <p:cNvSpPr/>
          <p:nvPr/>
        </p:nvSpPr>
        <p:spPr>
          <a:xfrm>
            <a:off x="6890799" y="2422532"/>
            <a:ext cx="3467617" cy="584775"/>
          </a:xfrm>
          <a:prstGeom prst="rect">
            <a:avLst/>
          </a:prstGeom>
          <a:noFill/>
        </p:spPr>
        <p:txBody>
          <a:bodyPr wrap="none" lIns="91440" tIns="45720" rIns="91440" bIns="45720">
            <a:spAutoFit/>
          </a:bodyPr>
          <a:lstStyle/>
          <a:p>
            <a:pPr algn="ctr"/>
            <a:r>
              <a:rPr lang="ja-JP" altLang="en-US" sz="3200" b="1" cap="none" spc="0" dirty="0" smtClean="0">
                <a:ln w="22225">
                  <a:solidFill>
                    <a:schemeClr val="accent2"/>
                  </a:solidFill>
                  <a:prstDash val="solid"/>
                </a:ln>
                <a:solidFill>
                  <a:schemeClr val="accent2">
                    <a:lumMod val="40000"/>
                    <a:lumOff val="60000"/>
                  </a:schemeClr>
                </a:solidFill>
                <a:effectLst/>
              </a:rPr>
              <a:t>バリアンスが高い</a:t>
            </a:r>
            <a:endParaRPr lang="ja-JP" altLang="en-US" sz="3200" b="1" cap="none" spc="0" dirty="0">
              <a:ln w="22225">
                <a:solidFill>
                  <a:schemeClr val="accent2"/>
                </a:solidFill>
                <a:prstDash val="solid"/>
              </a:ln>
              <a:solidFill>
                <a:schemeClr val="accent2">
                  <a:lumMod val="40000"/>
                  <a:lumOff val="60000"/>
                </a:schemeClr>
              </a:solidFill>
              <a:effectLst/>
            </a:endParaRPr>
          </a:p>
        </p:txBody>
      </p:sp>
      <p:sp>
        <p:nvSpPr>
          <p:cNvPr id="57" name="正方形/長方形 56"/>
          <p:cNvSpPr/>
          <p:nvPr/>
        </p:nvSpPr>
        <p:spPr>
          <a:xfrm>
            <a:off x="9576506" y="4285066"/>
            <a:ext cx="360000" cy="763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147099" y="5694603"/>
            <a:ext cx="3975652" cy="923330"/>
          </a:xfrm>
          <a:prstGeom prst="rect">
            <a:avLst/>
          </a:prstGeom>
          <a:solidFill>
            <a:srgbClr val="FF0000"/>
          </a:solidFill>
        </p:spPr>
        <p:txBody>
          <a:bodyPr wrap="square" rtlCol="0">
            <a:spAutoFit/>
          </a:bodyPr>
          <a:lstStyle/>
          <a:p>
            <a:r>
              <a:rPr kumimoji="1" lang="ja-JP" altLang="en-US" b="1" dirty="0" smtClean="0">
                <a:solidFill>
                  <a:schemeClr val="bg1"/>
                </a:solidFill>
              </a:rPr>
              <a:t>予測結果自体は密集しているが、</a:t>
            </a:r>
            <a:endParaRPr kumimoji="1" lang="en-US" altLang="ja-JP" b="1" dirty="0" smtClean="0">
              <a:solidFill>
                <a:schemeClr val="bg1"/>
              </a:solidFill>
            </a:endParaRPr>
          </a:p>
          <a:p>
            <a:r>
              <a:rPr lang="ja-JP" altLang="en-US" b="1" dirty="0">
                <a:solidFill>
                  <a:schemeClr val="bg1"/>
                </a:solidFill>
              </a:rPr>
              <a:t>根本的</a:t>
            </a:r>
            <a:r>
              <a:rPr lang="ja-JP" altLang="en-US" b="1" dirty="0" smtClean="0">
                <a:solidFill>
                  <a:schemeClr val="bg1"/>
                </a:solidFill>
              </a:rPr>
              <a:t>に予測結果の平均値が</a:t>
            </a:r>
            <a:endParaRPr lang="en-US" altLang="ja-JP" b="1" dirty="0" smtClean="0">
              <a:solidFill>
                <a:schemeClr val="bg1"/>
              </a:solidFill>
            </a:endParaRPr>
          </a:p>
          <a:p>
            <a:r>
              <a:rPr lang="ja-JP" altLang="en-US" b="1" dirty="0" smtClean="0">
                <a:solidFill>
                  <a:schemeClr val="bg1"/>
                </a:solidFill>
              </a:rPr>
              <a:t>１００から遠く離れたところにある</a:t>
            </a:r>
            <a:endParaRPr kumimoji="1" lang="ja-JP" altLang="en-US" b="1" dirty="0">
              <a:solidFill>
                <a:schemeClr val="bg1"/>
              </a:solidFill>
            </a:endParaRPr>
          </a:p>
        </p:txBody>
      </p:sp>
      <p:sp>
        <p:nvSpPr>
          <p:cNvPr id="59" name="テキスト ボックス 58"/>
          <p:cNvSpPr txBox="1"/>
          <p:nvPr/>
        </p:nvSpPr>
        <p:spPr>
          <a:xfrm>
            <a:off x="6177526" y="6035105"/>
            <a:ext cx="5304157" cy="646331"/>
          </a:xfrm>
          <a:prstGeom prst="rect">
            <a:avLst/>
          </a:prstGeom>
          <a:solidFill>
            <a:srgbClr val="FF0000"/>
          </a:solidFill>
        </p:spPr>
        <p:txBody>
          <a:bodyPr wrap="square" rtlCol="0">
            <a:spAutoFit/>
          </a:bodyPr>
          <a:lstStyle/>
          <a:p>
            <a:r>
              <a:rPr lang="ja-JP" altLang="en-US" b="1" dirty="0">
                <a:solidFill>
                  <a:schemeClr val="bg1"/>
                </a:solidFill>
              </a:rPr>
              <a:t>予測結果</a:t>
            </a:r>
            <a:r>
              <a:rPr lang="ja-JP" altLang="en-US" b="1" dirty="0" smtClean="0">
                <a:solidFill>
                  <a:schemeClr val="bg1"/>
                </a:solidFill>
              </a:rPr>
              <a:t>の平均は１００に近いが、予測結果自体にばらつきが大きく生じている</a:t>
            </a:r>
            <a:endParaRPr kumimoji="1" lang="ja-JP" altLang="en-US" b="1" dirty="0">
              <a:solidFill>
                <a:schemeClr val="bg1"/>
              </a:solidFill>
            </a:endParaRPr>
          </a:p>
        </p:txBody>
      </p:sp>
      <p:sp>
        <p:nvSpPr>
          <p:cNvPr id="60" name="楕円 59"/>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P394</a:t>
            </a:r>
            <a:endParaRPr kumimoji="1" lang="ja-JP" altLang="en-US" b="1" dirty="0"/>
          </a:p>
        </p:txBody>
      </p:sp>
    </p:spTree>
    <p:extLst>
      <p:ext uri="{BB962C8B-B14F-4D97-AF65-F5344CB8AC3E}">
        <p14:creationId xmlns:p14="http://schemas.microsoft.com/office/powerpoint/2010/main" val="297964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717080" y="332508"/>
            <a:ext cx="2815164"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バイアス</a:t>
            </a:r>
            <a:r>
              <a:rPr lang="ja-JP" altLang="en-US" b="1" dirty="0" smtClean="0"/>
              <a:t>が高い状態</a:t>
            </a:r>
            <a:endParaRPr kumimoji="1" lang="ja-JP" altLang="en-US" b="1" dirty="0"/>
          </a:p>
        </p:txBody>
      </p:sp>
      <p:sp>
        <p:nvSpPr>
          <p:cNvPr id="3" name="ホームベース 2"/>
          <p:cNvSpPr/>
          <p:nvPr/>
        </p:nvSpPr>
        <p:spPr>
          <a:xfrm>
            <a:off x="1717080" y="906327"/>
            <a:ext cx="2815164"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バリアンスが高い状態</a:t>
            </a:r>
            <a:endParaRPr kumimoji="1" lang="ja-JP" altLang="en-US" b="1" dirty="0"/>
          </a:p>
        </p:txBody>
      </p:sp>
      <p:sp>
        <p:nvSpPr>
          <p:cNvPr id="4" name="ホームベース 3"/>
          <p:cNvSpPr/>
          <p:nvPr/>
        </p:nvSpPr>
        <p:spPr>
          <a:xfrm>
            <a:off x="350780" y="332508"/>
            <a:ext cx="1279237" cy="998693"/>
          </a:xfrm>
          <a:prstGeom prst="homePlat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未知のデータ</a:t>
            </a:r>
            <a:endParaRPr kumimoji="1" lang="ja-JP" altLang="en-US" b="1" dirty="0"/>
          </a:p>
        </p:txBody>
      </p:sp>
      <p:sp>
        <p:nvSpPr>
          <p:cNvPr id="5" name="ホームベース 4"/>
          <p:cNvSpPr/>
          <p:nvPr/>
        </p:nvSpPr>
        <p:spPr>
          <a:xfrm>
            <a:off x="4693517" y="332508"/>
            <a:ext cx="2828417" cy="998693"/>
          </a:xfrm>
          <a:prstGeom prst="homePlat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予測と実際（実際のデータの平均値）の</a:t>
            </a:r>
            <a:endParaRPr lang="en-US" altLang="ja-JP" b="1" dirty="0" smtClean="0"/>
          </a:p>
          <a:p>
            <a:pPr algn="ctr"/>
            <a:r>
              <a:rPr lang="ja-JP" altLang="en-US" b="1" dirty="0" smtClean="0"/>
              <a:t>誤差が発生する</a:t>
            </a:r>
            <a:endParaRPr lang="en-US" altLang="ja-JP" b="1" dirty="0" smtClean="0"/>
          </a:p>
        </p:txBody>
      </p:sp>
      <p:sp>
        <p:nvSpPr>
          <p:cNvPr id="6" name="上矢印 5"/>
          <p:cNvSpPr/>
          <p:nvPr/>
        </p:nvSpPr>
        <p:spPr>
          <a:xfrm>
            <a:off x="1510749" y="1415331"/>
            <a:ext cx="3021495" cy="429371"/>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原因</a:t>
            </a:r>
            <a:endParaRPr kumimoji="1" lang="ja-JP" altLang="en-US" b="1" dirty="0"/>
          </a:p>
        </p:txBody>
      </p:sp>
      <p:sp>
        <p:nvSpPr>
          <p:cNvPr id="7" name="正方形/長方形 6"/>
          <p:cNvSpPr/>
          <p:nvPr/>
        </p:nvSpPr>
        <p:spPr>
          <a:xfrm>
            <a:off x="350780" y="2389360"/>
            <a:ext cx="1924216"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実世界のデータ</a:t>
            </a:r>
            <a:endParaRPr kumimoji="1" lang="ja-JP" altLang="en-US" b="1" dirty="0"/>
          </a:p>
        </p:txBody>
      </p:sp>
      <p:sp>
        <p:nvSpPr>
          <p:cNvPr id="8" name="正方形/長方形 7"/>
          <p:cNvSpPr/>
          <p:nvPr/>
        </p:nvSpPr>
        <p:spPr>
          <a:xfrm>
            <a:off x="3124662" y="2393341"/>
            <a:ext cx="2725973"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バイアスが高い状態</a:t>
            </a:r>
            <a:endParaRPr kumimoji="1" lang="ja-JP" altLang="en-US" b="1" dirty="0"/>
          </a:p>
        </p:txBody>
      </p:sp>
      <p:sp>
        <p:nvSpPr>
          <p:cNvPr id="9" name="正方形/長方形 8"/>
          <p:cNvSpPr/>
          <p:nvPr/>
        </p:nvSpPr>
        <p:spPr>
          <a:xfrm>
            <a:off x="6737403" y="2393339"/>
            <a:ext cx="2725973"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バリアンスが高い状態</a:t>
            </a:r>
            <a:endParaRPr kumimoji="1" lang="ja-JP" altLang="en-US" b="1" dirty="0"/>
          </a:p>
        </p:txBody>
      </p:sp>
      <p:sp>
        <p:nvSpPr>
          <p:cNvPr id="10" name="加算 9"/>
          <p:cNvSpPr/>
          <p:nvPr/>
        </p:nvSpPr>
        <p:spPr>
          <a:xfrm>
            <a:off x="5916332" y="2333705"/>
            <a:ext cx="755374" cy="604299"/>
          </a:xfrm>
          <a:prstGeom prst="mathPl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p:cNvSpPr/>
          <p:nvPr/>
        </p:nvSpPr>
        <p:spPr>
          <a:xfrm>
            <a:off x="2322142" y="2468872"/>
            <a:ext cx="755373" cy="405517"/>
          </a:xfrm>
          <a:prstGeom prst="lef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他ページ結合子 11"/>
          <p:cNvSpPr/>
          <p:nvPr/>
        </p:nvSpPr>
        <p:spPr>
          <a:xfrm>
            <a:off x="350780" y="3411085"/>
            <a:ext cx="4031312"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バイアス・バリアンス分解</a:t>
            </a:r>
            <a:endParaRPr kumimoji="1" lang="ja-JP" altLang="en-US" b="1" dirty="0"/>
          </a:p>
        </p:txBody>
      </p:sp>
      <p:sp>
        <p:nvSpPr>
          <p:cNvPr id="13" name="正方形/長方形 12"/>
          <p:cNvSpPr/>
          <p:nvPr/>
        </p:nvSpPr>
        <p:spPr>
          <a:xfrm>
            <a:off x="350780" y="4088934"/>
            <a:ext cx="2416274"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実際と予測の誤差</a:t>
            </a:r>
            <a:endParaRPr kumimoji="1" lang="ja-JP" altLang="en-US" b="1" dirty="0"/>
          </a:p>
        </p:txBody>
      </p:sp>
      <p:sp>
        <p:nvSpPr>
          <p:cNvPr id="14" name="正方形/長方形 13"/>
          <p:cNvSpPr/>
          <p:nvPr/>
        </p:nvSpPr>
        <p:spPr>
          <a:xfrm>
            <a:off x="3557265" y="4067072"/>
            <a:ext cx="1568855"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a:t>
            </a:r>
            <a:endParaRPr kumimoji="1" lang="ja-JP" altLang="en-US" b="1" dirty="0"/>
          </a:p>
        </p:txBody>
      </p:sp>
      <p:sp>
        <p:nvSpPr>
          <p:cNvPr id="15" name="正方形/長方形 14"/>
          <p:cNvSpPr/>
          <p:nvPr/>
        </p:nvSpPr>
        <p:spPr>
          <a:xfrm>
            <a:off x="5956265" y="4049814"/>
            <a:ext cx="1563759"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バリアンス</a:t>
            </a:r>
            <a:endParaRPr kumimoji="1" lang="ja-JP" altLang="en-US" b="1" dirty="0"/>
          </a:p>
        </p:txBody>
      </p:sp>
      <p:sp>
        <p:nvSpPr>
          <p:cNvPr id="16" name="加算 15"/>
          <p:cNvSpPr/>
          <p:nvPr/>
        </p:nvSpPr>
        <p:spPr>
          <a:xfrm>
            <a:off x="5160958" y="3990180"/>
            <a:ext cx="755374" cy="604299"/>
          </a:xfrm>
          <a:prstGeom prst="mathPl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8316197" y="4067072"/>
            <a:ext cx="1563759" cy="4850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ノイズ</a:t>
            </a:r>
            <a:endParaRPr kumimoji="1" lang="ja-JP" altLang="en-US" b="1" dirty="0"/>
          </a:p>
        </p:txBody>
      </p:sp>
      <p:sp>
        <p:nvSpPr>
          <p:cNvPr id="19" name="等号 18"/>
          <p:cNvSpPr/>
          <p:nvPr/>
        </p:nvSpPr>
        <p:spPr>
          <a:xfrm>
            <a:off x="2806610" y="4067073"/>
            <a:ext cx="636104" cy="48502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加算 19"/>
          <p:cNvSpPr/>
          <p:nvPr/>
        </p:nvSpPr>
        <p:spPr>
          <a:xfrm>
            <a:off x="7516406" y="3990180"/>
            <a:ext cx="755374" cy="604299"/>
          </a:xfrm>
          <a:prstGeom prst="mathPlu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他ページ結合子 20"/>
          <p:cNvSpPr/>
          <p:nvPr/>
        </p:nvSpPr>
        <p:spPr>
          <a:xfrm>
            <a:off x="3472822" y="4686550"/>
            <a:ext cx="4131646" cy="1428004"/>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分析者は</a:t>
            </a:r>
            <a:endParaRPr kumimoji="1" lang="en-US" altLang="ja-JP" b="1" dirty="0" smtClean="0"/>
          </a:p>
          <a:p>
            <a:pPr algn="ctr"/>
            <a:r>
              <a:rPr lang="ja-JP" altLang="en-US" b="1" dirty="0"/>
              <a:t>バイアス</a:t>
            </a:r>
            <a:r>
              <a:rPr lang="ja-JP" altLang="en-US" b="1" dirty="0" smtClean="0"/>
              <a:t>とバリアンスを下げるように</a:t>
            </a:r>
            <a:endParaRPr lang="en-US" altLang="ja-JP" b="1" dirty="0" smtClean="0"/>
          </a:p>
          <a:p>
            <a:pPr algn="ctr"/>
            <a:r>
              <a:rPr kumimoji="1" lang="ja-JP" altLang="en-US" b="1" dirty="0" smtClean="0"/>
              <a:t>モデルチューニングやデータ加工を</a:t>
            </a:r>
            <a:endParaRPr kumimoji="1" lang="en-US" altLang="ja-JP" b="1" dirty="0" smtClean="0"/>
          </a:p>
          <a:p>
            <a:pPr algn="ctr"/>
            <a:r>
              <a:rPr kumimoji="1" lang="ja-JP" altLang="en-US" b="1" dirty="0" smtClean="0"/>
              <a:t>実施する</a:t>
            </a:r>
            <a:endParaRPr kumimoji="1" lang="ja-JP" altLang="en-US" b="1" dirty="0"/>
          </a:p>
        </p:txBody>
      </p:sp>
      <p:sp>
        <p:nvSpPr>
          <p:cNvPr id="22" name="四角形吹き出し 21"/>
          <p:cNvSpPr/>
          <p:nvPr/>
        </p:nvSpPr>
        <p:spPr>
          <a:xfrm>
            <a:off x="9796007" y="4947327"/>
            <a:ext cx="1932167" cy="906449"/>
          </a:xfrm>
          <a:prstGeom prst="wedgeRectCallout">
            <a:avLst>
              <a:gd name="adj1" fmla="val -69804"/>
              <a:gd name="adj2" fmla="val -953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正解データにおける平均値からのばらつき</a:t>
            </a:r>
            <a:endParaRPr kumimoji="1" lang="ja-JP" altLang="en-US" b="1" dirty="0"/>
          </a:p>
        </p:txBody>
      </p:sp>
      <p:sp>
        <p:nvSpPr>
          <p:cNvPr id="23" name="楕円 22"/>
          <p:cNvSpPr/>
          <p:nvPr/>
        </p:nvSpPr>
        <p:spPr>
          <a:xfrm>
            <a:off x="10603346" y="177461"/>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b="1" dirty="0" smtClean="0"/>
              <a:t>P395</a:t>
            </a:r>
            <a:endParaRPr kumimoji="1" lang="ja-JP" altLang="en-US" b="1" dirty="0"/>
          </a:p>
        </p:txBody>
      </p:sp>
    </p:spTree>
    <p:extLst>
      <p:ext uri="{BB962C8B-B14F-4D97-AF65-F5344CB8AC3E}">
        <p14:creationId xmlns:p14="http://schemas.microsoft.com/office/powerpoint/2010/main" val="138603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3" y="310662"/>
            <a:ext cx="1757639"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１１．１．</a:t>
            </a:r>
            <a:r>
              <a:rPr lang="ja-JP" altLang="en-US" b="1" dirty="0"/>
              <a:t>３</a:t>
            </a:r>
            <a:endParaRPr lang="en-US" altLang="ja-JP" b="1" dirty="0" smtClean="0"/>
          </a:p>
        </p:txBody>
      </p:sp>
      <p:sp>
        <p:nvSpPr>
          <p:cNvPr id="3" name="山形 2"/>
          <p:cNvSpPr/>
          <p:nvPr/>
        </p:nvSpPr>
        <p:spPr>
          <a:xfrm>
            <a:off x="2015655" y="310662"/>
            <a:ext cx="4913906"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バリアンスと過学習</a:t>
            </a:r>
            <a:endParaRPr kumimoji="1" lang="ja-JP" altLang="en-US" b="1" dirty="0">
              <a:solidFill>
                <a:schemeClr val="bg1"/>
              </a:solidFill>
            </a:endParaRPr>
          </a:p>
        </p:txBody>
      </p:sp>
      <p:sp>
        <p:nvSpPr>
          <p:cNvPr id="4" name="山形 3"/>
          <p:cNvSpPr/>
          <p:nvPr/>
        </p:nvSpPr>
        <p:spPr>
          <a:xfrm>
            <a:off x="6790414" y="310662"/>
            <a:ext cx="2189683"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P395</a:t>
            </a:r>
            <a:r>
              <a:rPr kumimoji="1" lang="ja-JP" altLang="en-US" b="1" dirty="0" smtClean="0">
                <a:solidFill>
                  <a:schemeClr val="bg1"/>
                </a:solidFill>
              </a:rPr>
              <a:t>～</a:t>
            </a:r>
            <a:r>
              <a:rPr kumimoji="1" lang="en-US" altLang="ja-JP" b="1" dirty="0" smtClean="0">
                <a:solidFill>
                  <a:schemeClr val="bg1"/>
                </a:solidFill>
              </a:rPr>
              <a:t>P399</a:t>
            </a:r>
          </a:p>
        </p:txBody>
      </p:sp>
      <p:sp>
        <p:nvSpPr>
          <p:cNvPr id="5" name="ホームベース 4"/>
          <p:cNvSpPr/>
          <p:nvPr/>
        </p:nvSpPr>
        <p:spPr>
          <a:xfrm>
            <a:off x="605224" y="1059409"/>
            <a:ext cx="3259110"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バイアスが高い状態の原因</a:t>
            </a:r>
            <a:endParaRPr lang="en-US" altLang="ja-JP" b="1" dirty="0" smtClean="0"/>
          </a:p>
        </p:txBody>
      </p:sp>
      <p:sp>
        <p:nvSpPr>
          <p:cNvPr id="6" name="山形 5"/>
          <p:cNvSpPr/>
          <p:nvPr/>
        </p:nvSpPr>
        <p:spPr>
          <a:xfrm>
            <a:off x="3734674" y="1059409"/>
            <a:ext cx="6784902"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モデル</a:t>
            </a:r>
            <a:r>
              <a:rPr lang="ja-JP" altLang="en-US" b="1" dirty="0" smtClean="0">
                <a:solidFill>
                  <a:schemeClr val="bg1"/>
                </a:solidFill>
              </a:rPr>
              <a:t>が訓練データ内の法則を十分にとらえきれていない</a:t>
            </a:r>
            <a:endParaRPr kumimoji="1" lang="ja-JP" altLang="en-US" b="1" dirty="0">
              <a:solidFill>
                <a:schemeClr val="bg1"/>
              </a:solidFill>
            </a:endParaRPr>
          </a:p>
        </p:txBody>
      </p:sp>
      <p:sp>
        <p:nvSpPr>
          <p:cNvPr id="7" name="フローチャート: 他ページ結合子 6"/>
          <p:cNvSpPr/>
          <p:nvPr/>
        </p:nvSpPr>
        <p:spPr>
          <a:xfrm>
            <a:off x="605223" y="1701554"/>
            <a:ext cx="6463487"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バイアスが高い状態を解消する一番簡単な方法</a:t>
            </a:r>
            <a:endParaRPr kumimoji="1" lang="ja-JP" altLang="en-US" b="1" dirty="0"/>
          </a:p>
        </p:txBody>
      </p:sp>
      <p:sp>
        <p:nvSpPr>
          <p:cNvPr id="8" name="フローチャート: 他ページ結合子 7"/>
          <p:cNvSpPr/>
          <p:nvPr/>
        </p:nvSpPr>
        <p:spPr>
          <a:xfrm>
            <a:off x="605223" y="2291276"/>
            <a:ext cx="6463487"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モデルを複雑にして訓練データにおける予測性能を上げる</a:t>
            </a:r>
            <a:endParaRPr kumimoji="1" lang="ja-JP" altLang="en-US" b="1" dirty="0"/>
          </a:p>
        </p:txBody>
      </p:sp>
      <p:sp>
        <p:nvSpPr>
          <p:cNvPr id="9" name="フローチャート: 他ページ結合子 8"/>
          <p:cNvSpPr/>
          <p:nvPr/>
        </p:nvSpPr>
        <p:spPr>
          <a:xfrm>
            <a:off x="605223" y="2906111"/>
            <a:ext cx="3129451"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重回帰の場合</a:t>
            </a:r>
            <a:endParaRPr kumimoji="1" lang="ja-JP" altLang="en-US" b="1" dirty="0"/>
          </a:p>
        </p:txBody>
      </p:sp>
      <p:sp>
        <p:nvSpPr>
          <p:cNvPr id="10" name="フローチャート: 他ページ結合子 9"/>
          <p:cNvSpPr/>
          <p:nvPr/>
        </p:nvSpPr>
        <p:spPr>
          <a:xfrm>
            <a:off x="3939259" y="2906111"/>
            <a:ext cx="3129451"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決定木の場合</a:t>
            </a:r>
            <a:endParaRPr kumimoji="1" lang="ja-JP" altLang="en-US" b="1" dirty="0"/>
          </a:p>
        </p:txBody>
      </p:sp>
      <p:sp>
        <p:nvSpPr>
          <p:cNvPr id="11" name="フローチャート: 他ページ結合子 10"/>
          <p:cNvSpPr/>
          <p:nvPr/>
        </p:nvSpPr>
        <p:spPr>
          <a:xfrm>
            <a:off x="605223" y="3520946"/>
            <a:ext cx="3129451" cy="477078"/>
          </a:xfrm>
          <a:prstGeom prst="flowChartOffpage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特徴量の列を増やす</a:t>
            </a:r>
            <a:endParaRPr kumimoji="1" lang="ja-JP" altLang="en-US" b="1" dirty="0"/>
          </a:p>
        </p:txBody>
      </p:sp>
      <p:sp>
        <p:nvSpPr>
          <p:cNvPr id="12" name="フローチャート: 他ページ結合子 11"/>
          <p:cNvSpPr/>
          <p:nvPr/>
        </p:nvSpPr>
        <p:spPr>
          <a:xfrm>
            <a:off x="3939258" y="3520946"/>
            <a:ext cx="3129451" cy="477078"/>
          </a:xfrm>
          <a:prstGeom prst="flowChartOffpage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木の深さを深くする</a:t>
            </a:r>
            <a:endParaRPr kumimoji="1" lang="ja-JP" altLang="en-US" b="1" dirty="0"/>
          </a:p>
        </p:txBody>
      </p:sp>
      <p:sp>
        <p:nvSpPr>
          <p:cNvPr id="13" name="フローチャート: 他ページ結合子 12"/>
          <p:cNvSpPr/>
          <p:nvPr/>
        </p:nvSpPr>
        <p:spPr>
          <a:xfrm>
            <a:off x="632590" y="4135781"/>
            <a:ext cx="6463487" cy="47707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しかし、モデルを複雑にすると過学習が発生する</a:t>
            </a:r>
            <a:endParaRPr kumimoji="1" lang="ja-JP" altLang="en-US" b="1" dirty="0"/>
          </a:p>
        </p:txBody>
      </p:sp>
      <p:sp>
        <p:nvSpPr>
          <p:cNvPr id="14" name="ホームベース 13"/>
          <p:cNvSpPr/>
          <p:nvPr/>
        </p:nvSpPr>
        <p:spPr>
          <a:xfrm>
            <a:off x="632590" y="4830130"/>
            <a:ext cx="1887973" cy="424874"/>
          </a:xfrm>
          <a:prstGeom prst="homePlat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過学習の定義</a:t>
            </a:r>
            <a:endParaRPr lang="en-US" altLang="ja-JP" b="1" dirty="0" smtClean="0"/>
          </a:p>
        </p:txBody>
      </p:sp>
      <p:sp>
        <p:nvSpPr>
          <p:cNvPr id="15" name="山形 14"/>
          <p:cNvSpPr/>
          <p:nvPr/>
        </p:nvSpPr>
        <p:spPr>
          <a:xfrm>
            <a:off x="2393343" y="4830130"/>
            <a:ext cx="8730531" cy="42487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モデルを必要以上に複雑にした結果、バリアンスが非常に高くなった状態</a:t>
            </a:r>
            <a:endParaRPr kumimoji="1" lang="ja-JP" altLang="en-US" b="1" dirty="0">
              <a:solidFill>
                <a:schemeClr val="bg1"/>
              </a:solidFill>
            </a:endParaRPr>
          </a:p>
        </p:txBody>
      </p:sp>
      <p:sp>
        <p:nvSpPr>
          <p:cNvPr id="16" name="フローチャート: 他ページ結合子 15"/>
          <p:cNvSpPr/>
          <p:nvPr/>
        </p:nvSpPr>
        <p:spPr>
          <a:xfrm>
            <a:off x="632589" y="5365451"/>
            <a:ext cx="7668573" cy="478758"/>
          </a:xfrm>
          <a:prstGeom prst="flowChartOffpageConnector">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過学習を起こさない＝バリアンスを低く抑える</a:t>
            </a:r>
            <a:r>
              <a:rPr lang="ja-JP" altLang="en-US" b="1" dirty="0" smtClean="0"/>
              <a:t>アプローチ</a:t>
            </a:r>
            <a:endParaRPr kumimoji="1" lang="ja-JP" altLang="en-US" b="1" dirty="0"/>
          </a:p>
        </p:txBody>
      </p:sp>
      <p:sp>
        <p:nvSpPr>
          <p:cNvPr id="17" name="フローチャート: 他ページ結合子 16"/>
          <p:cNvSpPr/>
          <p:nvPr/>
        </p:nvSpPr>
        <p:spPr>
          <a:xfrm>
            <a:off x="605223" y="5954656"/>
            <a:ext cx="2551445" cy="694866"/>
          </a:xfrm>
          <a:prstGeom prst="flowChartOffpage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データの件数を増やす</a:t>
            </a:r>
            <a:endParaRPr kumimoji="1" lang="ja-JP" altLang="en-US" b="1" dirty="0"/>
          </a:p>
        </p:txBody>
      </p:sp>
      <p:sp>
        <p:nvSpPr>
          <p:cNvPr id="18" name="フローチャート: 他ページ結合子 17"/>
          <p:cNvSpPr/>
          <p:nvPr/>
        </p:nvSpPr>
        <p:spPr>
          <a:xfrm>
            <a:off x="3254333" y="5954656"/>
            <a:ext cx="5046829" cy="694866"/>
          </a:xfrm>
          <a:prstGeom prst="flowChartOffpage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データセットが偏っても、同じような学習結果になる分析手法（学習法）を選択する</a:t>
            </a:r>
            <a:endParaRPr kumimoji="1" lang="ja-JP" altLang="en-US" b="1" dirty="0"/>
          </a:p>
        </p:txBody>
      </p:sp>
      <p:sp>
        <p:nvSpPr>
          <p:cNvPr id="19" name="ホームベース 18"/>
          <p:cNvSpPr/>
          <p:nvPr/>
        </p:nvSpPr>
        <p:spPr>
          <a:xfrm>
            <a:off x="8461111" y="5954656"/>
            <a:ext cx="1692705" cy="694866"/>
          </a:xfrm>
          <a:prstGeom prst="homePlat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リッジ回帰</a:t>
            </a:r>
            <a:endParaRPr lang="en-US" altLang="ja-JP" b="1" dirty="0" smtClean="0"/>
          </a:p>
        </p:txBody>
      </p:sp>
    </p:spTree>
    <p:extLst>
      <p:ext uri="{BB962C8B-B14F-4D97-AF65-F5344CB8AC3E}">
        <p14:creationId xmlns:p14="http://schemas.microsoft.com/office/powerpoint/2010/main" val="17277407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3" ma:contentTypeDescription="新しいドキュメントを作成します。" ma:contentTypeScope="" ma:versionID="0f568c54e0fdcae31e3f97a3d7bd0796">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c65a4cfe1ad45493c2217192c30ef6c7"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47e5470-fed1-4368-859b-c6151cd5318b}" ma:internalName="TaxCatchAll" ma:showField="CatchAllData" ma:web="2ed984bd-7eaf-47af-b4ad-07a71b97a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ed984bd-7eaf-47af-b4ad-07a71b97aa2f" xsi:nil="true"/>
    <lcf76f155ced4ddcb4097134ff3c332f xmlns="af5512dc-8d60-427c-b6a9-7319ea80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33718B-70ED-4BF5-8E9F-A0927630225B}"/>
</file>

<file path=customXml/itemProps2.xml><?xml version="1.0" encoding="utf-8"?>
<ds:datastoreItem xmlns:ds="http://schemas.openxmlformats.org/officeDocument/2006/customXml" ds:itemID="{6AD48A50-8576-4BFA-B2CD-805F0CCEEF2B}"/>
</file>

<file path=customXml/itemProps3.xml><?xml version="1.0" encoding="utf-8"?>
<ds:datastoreItem xmlns:ds="http://schemas.openxmlformats.org/officeDocument/2006/customXml" ds:itemID="{191A73DB-C58E-4818-B775-2DF9E407C085}"/>
</file>

<file path=docProps/app.xml><?xml version="1.0" encoding="utf-8"?>
<Properties xmlns="http://schemas.openxmlformats.org/officeDocument/2006/extended-properties" xmlns:vt="http://schemas.openxmlformats.org/officeDocument/2006/docPropsVTypes">
  <TotalTime>2256</TotalTime>
  <Words>1649</Words>
  <Application>Microsoft Office PowerPoint</Application>
  <PresentationFormat>ワイド画面</PresentationFormat>
  <Paragraphs>442</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游ゴシック</vt:lpstr>
      <vt:lpstr>游ゴシック Light</vt:lpstr>
      <vt:lpstr>Arial</vt:lpstr>
      <vt:lpstr>Cambria Math</vt:lpstr>
      <vt:lpstr>Consolas</vt:lpstr>
      <vt:lpstr>Courier New</vt:lpstr>
      <vt:lpstr>Office テーマ</vt:lpstr>
      <vt:lpstr>機械学習 さまざまな教師あり学習：回帰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武田 陽一郎</dc:creator>
  <cp:lastModifiedBy>武田 陽一郎</cp:lastModifiedBy>
  <cp:revision>63</cp:revision>
  <dcterms:created xsi:type="dcterms:W3CDTF">2022-01-25T02:50:42Z</dcterms:created>
  <dcterms:modified xsi:type="dcterms:W3CDTF">2022-02-09T03:22:04Z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