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8.xml" ContentType="application/vnd.openxmlformats-officedocument.presentationml.slide+xml"/>
  <Override PartName="/ppt/slides/slide1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31904-5B91-40B1-B502-235CF8D42E32}" type="datetimeFigureOut">
              <a:rPr kumimoji="1" lang="ja-JP" altLang="en-US" smtClean="0"/>
              <a:t>2022/2/2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E4416-77A5-4C8F-957D-584ED3A7A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41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31904-5B91-40B1-B502-235CF8D42E32}" type="datetimeFigureOut">
              <a:rPr kumimoji="1" lang="ja-JP" altLang="en-US" smtClean="0"/>
              <a:t>2022/2/2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E4416-77A5-4C8F-957D-584ED3A7A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7087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31904-5B91-40B1-B502-235CF8D42E32}" type="datetimeFigureOut">
              <a:rPr kumimoji="1" lang="ja-JP" altLang="en-US" smtClean="0"/>
              <a:t>2022/2/2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E4416-77A5-4C8F-957D-584ED3A7A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008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31904-5B91-40B1-B502-235CF8D42E32}" type="datetimeFigureOut">
              <a:rPr kumimoji="1" lang="ja-JP" altLang="en-US" smtClean="0"/>
              <a:t>2022/2/2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E4416-77A5-4C8F-957D-584ED3A7A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1446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31904-5B91-40B1-B502-235CF8D42E32}" type="datetimeFigureOut">
              <a:rPr kumimoji="1" lang="ja-JP" altLang="en-US" smtClean="0"/>
              <a:t>2022/2/2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E4416-77A5-4C8F-957D-584ED3A7A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4877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31904-5B91-40B1-B502-235CF8D42E32}" type="datetimeFigureOut">
              <a:rPr kumimoji="1" lang="ja-JP" altLang="en-US" smtClean="0"/>
              <a:t>2022/2/2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E4416-77A5-4C8F-957D-584ED3A7A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713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31904-5B91-40B1-B502-235CF8D42E32}" type="datetimeFigureOut">
              <a:rPr kumimoji="1" lang="ja-JP" altLang="en-US" smtClean="0"/>
              <a:t>2022/2/2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E4416-77A5-4C8F-957D-584ED3A7A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5154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31904-5B91-40B1-B502-235CF8D42E32}" type="datetimeFigureOut">
              <a:rPr kumimoji="1" lang="ja-JP" altLang="en-US" smtClean="0"/>
              <a:t>2022/2/2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E4416-77A5-4C8F-957D-584ED3A7A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1951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31904-5B91-40B1-B502-235CF8D42E32}" type="datetimeFigureOut">
              <a:rPr kumimoji="1" lang="ja-JP" altLang="en-US" smtClean="0"/>
              <a:t>2022/2/2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E4416-77A5-4C8F-957D-584ED3A7A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8233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31904-5B91-40B1-B502-235CF8D42E32}" type="datetimeFigureOut">
              <a:rPr kumimoji="1" lang="ja-JP" altLang="en-US" smtClean="0"/>
              <a:t>2022/2/2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E4416-77A5-4C8F-957D-584ED3A7A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9015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31904-5B91-40B1-B502-235CF8D42E32}" type="datetimeFigureOut">
              <a:rPr kumimoji="1" lang="ja-JP" altLang="en-US" smtClean="0"/>
              <a:t>2022/2/2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E4416-77A5-4C8F-957D-584ED3A7A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7816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31904-5B91-40B1-B502-235CF8D42E32}" type="datetimeFigureOut">
              <a:rPr kumimoji="1" lang="ja-JP" altLang="en-US" smtClean="0"/>
              <a:t>2022/2/2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E4416-77A5-4C8F-957D-584ED3A7A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407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kumimoji="1" lang="ja-JP" altLang="en-US" sz="4400" dirty="0" smtClean="0"/>
              <a:t>機械学習</a:t>
            </a:r>
            <a:r>
              <a:rPr kumimoji="1" lang="en-US" altLang="ja-JP" sz="4400" dirty="0" smtClean="0"/>
              <a:t/>
            </a:r>
            <a:br>
              <a:rPr kumimoji="1" lang="en-US" altLang="ja-JP" sz="4400" dirty="0" smtClean="0"/>
            </a:br>
            <a:r>
              <a:rPr lang="ja-JP" altLang="en-US" sz="4400" dirty="0" smtClean="0"/>
              <a:t>さまざまな教師あり学習：</a:t>
            </a:r>
            <a:r>
              <a:rPr lang="ja-JP" altLang="en-US" sz="4400" dirty="0"/>
              <a:t>分類</a:t>
            </a:r>
            <a:endParaRPr kumimoji="1" lang="ja-JP" altLang="en-US" sz="4400" dirty="0"/>
          </a:p>
        </p:txBody>
      </p:sp>
      <p:sp>
        <p:nvSpPr>
          <p:cNvPr id="7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kumimoji="1" lang="en-US" altLang="ja-JP" dirty="0" smtClean="0"/>
              <a:t>Python</a:t>
            </a:r>
            <a:r>
              <a:rPr kumimoji="1" lang="ja-JP" altLang="en-US" dirty="0" smtClean="0"/>
              <a:t>による機械学習入門</a:t>
            </a:r>
            <a:endParaRPr kumimoji="1" lang="en-US" altLang="ja-JP" dirty="0" smtClean="0"/>
          </a:p>
          <a:p>
            <a:r>
              <a:rPr kumimoji="1" lang="ja-JP" altLang="en-US" dirty="0" smtClean="0"/>
              <a:t>第１２章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5809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/>
          <p:cNvSpPr/>
          <p:nvPr/>
        </p:nvSpPr>
        <p:spPr>
          <a:xfrm>
            <a:off x="10603346" y="177461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dirty="0" smtClean="0"/>
              <a:t>P430</a:t>
            </a:r>
            <a:endParaRPr kumimoji="1" lang="ja-JP" altLang="en-US" b="1" dirty="0"/>
          </a:p>
        </p:txBody>
      </p:sp>
      <p:sp>
        <p:nvSpPr>
          <p:cNvPr id="6" name="正方形/長方形 5"/>
          <p:cNvSpPr/>
          <p:nvPr/>
        </p:nvSpPr>
        <p:spPr>
          <a:xfrm>
            <a:off x="490452" y="568847"/>
            <a:ext cx="8768643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b="1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ja-JP" altLang="en-US" b="1">
                <a:solidFill>
                  <a:srgbClr val="008000"/>
                </a:solidFill>
                <a:latin typeface="Consolas" panose="020B0609020204030204" pitchFamily="49" charset="0"/>
              </a:rPr>
              <a:t>新規データ</a:t>
            </a:r>
            <a:endParaRPr lang="ja-JP" alt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x_new = [[</a:t>
            </a:r>
            <a:r>
              <a:rPr lang="en-US" altLang="ja-JP" b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b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b="1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b="1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]]</a:t>
            </a:r>
          </a:p>
          <a:p>
            <a:r>
              <a:rPr lang="en-US" altLang="ja-JP" b="1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ja-JP" altLang="en-US" b="1">
                <a:solidFill>
                  <a:srgbClr val="008000"/>
                </a:solidFill>
                <a:latin typeface="Consolas" panose="020B0609020204030204" pitchFamily="49" charset="0"/>
              </a:rPr>
              <a:t>新規データで予測</a:t>
            </a:r>
            <a:endParaRPr lang="ja-JP" alt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model.predict(x_new) </a:t>
            </a:r>
            <a:endParaRPr lang="en-US" altLang="ja-JP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90452" y="199515"/>
            <a:ext cx="876864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コード</a:t>
            </a:r>
            <a:r>
              <a:rPr lang="en-US" altLang="ja-JP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12-8 </a:t>
            </a:r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新規データで予測する</a:t>
            </a:r>
            <a:endParaRPr lang="en-US" altLang="ja-JP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90452" y="1977901"/>
            <a:ext cx="1546316" cy="406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実行結果</a:t>
            </a:r>
            <a:endParaRPr kumimoji="1" lang="ja-JP" altLang="en-US" b="1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692" y="2033463"/>
            <a:ext cx="5723082" cy="593363"/>
          </a:xfrm>
          <a:prstGeom prst="rect">
            <a:avLst/>
          </a:prstGeom>
        </p:spPr>
      </p:pic>
      <p:sp>
        <p:nvSpPr>
          <p:cNvPr id="11" name="正方形/長方形 10"/>
          <p:cNvSpPr/>
          <p:nvPr/>
        </p:nvSpPr>
        <p:spPr>
          <a:xfrm>
            <a:off x="490452" y="3002875"/>
            <a:ext cx="876864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b="1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ja-JP" altLang="en-US" b="1">
                <a:solidFill>
                  <a:srgbClr val="008000"/>
                </a:solidFill>
                <a:latin typeface="Consolas" panose="020B0609020204030204" pitchFamily="49" charset="0"/>
              </a:rPr>
              <a:t>確率の予測結果を確認する</a:t>
            </a:r>
            <a:endParaRPr lang="ja-JP" alt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model.predict_proba(x_new)</a:t>
            </a:r>
            <a:endParaRPr lang="en-US" altLang="ja-JP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490452" y="2633543"/>
            <a:ext cx="876864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コード</a:t>
            </a:r>
            <a:r>
              <a:rPr lang="en-US" altLang="ja-JP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12-9</a:t>
            </a:r>
            <a:r>
              <a:rPr lang="ja-JP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確率の予測結果を確認する</a:t>
            </a:r>
            <a:endParaRPr lang="en-US" altLang="ja-JP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90452" y="3804423"/>
            <a:ext cx="1546316" cy="406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実行結果</a:t>
            </a:r>
            <a:endParaRPr kumimoji="1" lang="ja-JP" altLang="en-US" b="1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768" y="3703581"/>
            <a:ext cx="6771565" cy="629913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3109296" y="3818104"/>
            <a:ext cx="1570846" cy="3851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4862509" y="3818103"/>
            <a:ext cx="1570846" cy="38515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6589557" y="3818103"/>
            <a:ext cx="1570846" cy="38515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吹き出し 17"/>
          <p:cNvSpPr/>
          <p:nvPr/>
        </p:nvSpPr>
        <p:spPr>
          <a:xfrm>
            <a:off x="8543931" y="2972525"/>
            <a:ext cx="2078925" cy="515389"/>
          </a:xfrm>
          <a:prstGeom prst="wedgeRectCallout">
            <a:avLst>
              <a:gd name="adj1" fmla="val -72534"/>
              <a:gd name="adj2" fmla="val 128629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 smtClean="0"/>
              <a:t>verginica</a:t>
            </a:r>
            <a:r>
              <a:rPr kumimoji="1" lang="ja-JP" altLang="en-US" b="1" dirty="0" smtClean="0"/>
              <a:t>の確率</a:t>
            </a:r>
            <a:endParaRPr kumimoji="1" lang="en-US" altLang="ja-JP" b="1" dirty="0" smtClean="0"/>
          </a:p>
        </p:txBody>
      </p:sp>
      <p:sp>
        <p:nvSpPr>
          <p:cNvPr id="19" name="四角形吹き出し 18"/>
          <p:cNvSpPr/>
          <p:nvPr/>
        </p:nvSpPr>
        <p:spPr>
          <a:xfrm>
            <a:off x="4127103" y="3014654"/>
            <a:ext cx="2078925" cy="515389"/>
          </a:xfrm>
          <a:prstGeom prst="wedgeRectCallout">
            <a:avLst>
              <a:gd name="adj1" fmla="val -58539"/>
              <a:gd name="adj2" fmla="val 11088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err="1" smtClean="0"/>
              <a:t>setosa</a:t>
            </a:r>
            <a:r>
              <a:rPr kumimoji="1" lang="ja-JP" altLang="en-US" b="1" dirty="0" smtClean="0"/>
              <a:t>の確率</a:t>
            </a:r>
            <a:endParaRPr kumimoji="1" lang="en-US" altLang="ja-JP" b="1" dirty="0" smtClean="0"/>
          </a:p>
        </p:txBody>
      </p:sp>
      <p:sp>
        <p:nvSpPr>
          <p:cNvPr id="20" name="四角形吹き出し 19"/>
          <p:cNvSpPr/>
          <p:nvPr/>
        </p:nvSpPr>
        <p:spPr>
          <a:xfrm>
            <a:off x="6335517" y="3002875"/>
            <a:ext cx="2078925" cy="515389"/>
          </a:xfrm>
          <a:prstGeom prst="wedgeRectCallout">
            <a:avLst>
              <a:gd name="adj1" fmla="val -64538"/>
              <a:gd name="adj2" fmla="val 114114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/>
              <a:t>versicolor</a:t>
            </a:r>
            <a:r>
              <a:rPr kumimoji="1" lang="ja-JP" altLang="en-US" b="1" dirty="0" smtClean="0"/>
              <a:t>の確率</a:t>
            </a:r>
            <a:endParaRPr kumimoji="1" lang="en-US" altLang="ja-JP" b="1" dirty="0" smtClean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90452" y="4488711"/>
            <a:ext cx="10015352" cy="20621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2000" b="1" dirty="0"/>
              <a:t>正解データ</a:t>
            </a:r>
            <a:r>
              <a:rPr lang="ja-JP" altLang="en-US" sz="2000" b="1" dirty="0" smtClean="0"/>
              <a:t>の確率を予測する</a:t>
            </a:r>
            <a:endParaRPr lang="en-US" altLang="ja-JP" b="1" dirty="0" smtClean="0">
              <a:solidFill>
                <a:srgbClr val="0070C0"/>
              </a:solidFill>
            </a:endParaRPr>
          </a:p>
          <a:p>
            <a:endParaRPr lang="en-US" altLang="ja-JP" b="1" dirty="0" smtClean="0">
              <a:solidFill>
                <a:srgbClr val="0070C0"/>
              </a:solidFill>
            </a:endParaRPr>
          </a:p>
          <a:p>
            <a:r>
              <a:rPr lang="ja-JP" altLang="en-US" b="1" dirty="0" smtClean="0">
                <a:solidFill>
                  <a:srgbClr val="0070C0"/>
                </a:solidFill>
              </a:rPr>
              <a:t>　モデル変数 </a:t>
            </a:r>
            <a:r>
              <a:rPr lang="en-US" altLang="ja-JP" b="1" dirty="0" smtClean="0">
                <a:solidFill>
                  <a:srgbClr val="0070C0"/>
                </a:solidFill>
              </a:rPr>
              <a:t>. </a:t>
            </a:r>
            <a:r>
              <a:rPr lang="en-US" altLang="ja-JP" b="1" dirty="0" err="1" smtClean="0">
                <a:solidFill>
                  <a:srgbClr val="0070C0"/>
                </a:solidFill>
              </a:rPr>
              <a:t>predict_proba</a:t>
            </a:r>
            <a:r>
              <a:rPr lang="en-US" altLang="ja-JP" b="1" dirty="0" smtClean="0">
                <a:solidFill>
                  <a:srgbClr val="0070C0"/>
                </a:solidFill>
              </a:rPr>
              <a:t>( </a:t>
            </a:r>
            <a:r>
              <a:rPr lang="ja-JP" altLang="en-US" b="1" dirty="0" smtClean="0">
                <a:solidFill>
                  <a:srgbClr val="0070C0"/>
                </a:solidFill>
              </a:rPr>
              <a:t>２次元データ </a:t>
            </a:r>
            <a:r>
              <a:rPr lang="en-US" altLang="ja-JP" b="1" dirty="0" smtClean="0">
                <a:solidFill>
                  <a:srgbClr val="0070C0"/>
                </a:solidFill>
              </a:rPr>
              <a:t>)</a:t>
            </a:r>
          </a:p>
          <a:p>
            <a:endParaRPr lang="en-US" altLang="ja-JP" b="1" dirty="0" smtClean="0">
              <a:solidFill>
                <a:srgbClr val="0070C0"/>
              </a:solidFill>
            </a:endParaRPr>
          </a:p>
          <a:p>
            <a:endParaRPr lang="en-US" altLang="ja-JP" b="1" dirty="0">
              <a:solidFill>
                <a:srgbClr val="0070C0"/>
              </a:solidFill>
            </a:endParaRPr>
          </a:p>
          <a:p>
            <a:r>
              <a:rPr lang="en-US" altLang="ja-JP" b="1" dirty="0" smtClean="0">
                <a:solidFill>
                  <a:srgbClr val="0070C0"/>
                </a:solidFill>
              </a:rPr>
              <a:t>※ </a:t>
            </a:r>
            <a:r>
              <a:rPr lang="ja-JP" altLang="en-US" b="1" dirty="0" smtClean="0">
                <a:solidFill>
                  <a:srgbClr val="0070C0"/>
                </a:solidFill>
              </a:rPr>
              <a:t>２次元データはリストや、データフレームが指定できる。</a:t>
            </a:r>
            <a:endParaRPr lang="en-US" altLang="ja-JP" b="1" dirty="0" smtClean="0">
              <a:solidFill>
                <a:srgbClr val="0070C0"/>
              </a:solidFill>
            </a:endParaRPr>
          </a:p>
          <a:p>
            <a:r>
              <a:rPr lang="en-US" altLang="ja-JP" b="1" dirty="0" smtClean="0">
                <a:solidFill>
                  <a:srgbClr val="0070C0"/>
                </a:solidFill>
              </a:rPr>
              <a:t>※ </a:t>
            </a:r>
            <a:r>
              <a:rPr lang="ja-JP" altLang="en-US" b="1" dirty="0" smtClean="0">
                <a:solidFill>
                  <a:srgbClr val="0070C0"/>
                </a:solidFill>
              </a:rPr>
              <a:t>結果の順番は</a:t>
            </a:r>
            <a:endParaRPr lang="en-US" altLang="ja-JP" b="1" dirty="0" smtClean="0">
              <a:solidFill>
                <a:srgbClr val="0070C0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74449" y="5009687"/>
            <a:ext cx="5360591" cy="5037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0454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ホームベース 1"/>
          <p:cNvSpPr/>
          <p:nvPr/>
        </p:nvSpPr>
        <p:spPr>
          <a:xfrm>
            <a:off x="397163" y="332508"/>
            <a:ext cx="1757639" cy="424874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１２．２</a:t>
            </a:r>
            <a:endParaRPr kumimoji="1" lang="ja-JP" altLang="en-US" b="1" dirty="0"/>
          </a:p>
        </p:txBody>
      </p:sp>
      <p:sp>
        <p:nvSpPr>
          <p:cNvPr id="3" name="山形 2"/>
          <p:cNvSpPr/>
          <p:nvPr/>
        </p:nvSpPr>
        <p:spPr>
          <a:xfrm>
            <a:off x="2019631" y="332508"/>
            <a:ext cx="4913906" cy="424874"/>
          </a:xfrm>
          <a:prstGeom prst="chevro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chemeClr val="bg1"/>
                </a:solidFill>
              </a:rPr>
              <a:t>ランダムフォレスト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4" name="山形 3"/>
          <p:cNvSpPr/>
          <p:nvPr/>
        </p:nvSpPr>
        <p:spPr>
          <a:xfrm>
            <a:off x="6790414" y="332508"/>
            <a:ext cx="2189683" cy="42487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smtClean="0">
                <a:solidFill>
                  <a:schemeClr val="bg1"/>
                </a:solidFill>
              </a:rPr>
              <a:t>P433</a:t>
            </a:r>
            <a:r>
              <a:rPr kumimoji="1" lang="ja-JP" altLang="en-US" b="1" smtClean="0">
                <a:solidFill>
                  <a:schemeClr val="bg1"/>
                </a:solidFill>
              </a:rPr>
              <a:t>～</a:t>
            </a:r>
            <a:r>
              <a:rPr kumimoji="1" lang="en-US" altLang="ja-JP" b="1" smtClean="0">
                <a:solidFill>
                  <a:schemeClr val="bg1"/>
                </a:solidFill>
              </a:rPr>
              <a:t>P441</a:t>
            </a:r>
            <a:endParaRPr kumimoji="1" lang="en-US" altLang="ja-JP" b="1" dirty="0" smtClean="0">
              <a:solidFill>
                <a:schemeClr val="bg1"/>
              </a:solidFill>
            </a:endParaRPr>
          </a:p>
        </p:txBody>
      </p:sp>
      <p:sp>
        <p:nvSpPr>
          <p:cNvPr id="5" name="ホームベース 4"/>
          <p:cNvSpPr/>
          <p:nvPr/>
        </p:nvSpPr>
        <p:spPr>
          <a:xfrm>
            <a:off x="397163" y="907869"/>
            <a:ext cx="1757639" cy="424874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１２．２．１</a:t>
            </a:r>
            <a:endParaRPr kumimoji="1" lang="ja-JP" altLang="en-US" b="1" dirty="0"/>
          </a:p>
        </p:txBody>
      </p:sp>
      <p:sp>
        <p:nvSpPr>
          <p:cNvPr id="6" name="山形 5"/>
          <p:cNvSpPr/>
          <p:nvPr/>
        </p:nvSpPr>
        <p:spPr>
          <a:xfrm>
            <a:off x="2019631" y="907869"/>
            <a:ext cx="4913906" cy="424874"/>
          </a:xfrm>
          <a:prstGeom prst="chevro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chemeClr val="bg1"/>
                </a:solidFill>
              </a:rPr>
              <a:t>ランダムフォレスト</a:t>
            </a:r>
            <a:r>
              <a:rPr lang="ja-JP" altLang="en-US" b="1" smtClean="0">
                <a:solidFill>
                  <a:schemeClr val="bg1"/>
                </a:solidFill>
              </a:rPr>
              <a:t>の</a:t>
            </a:r>
            <a:r>
              <a:rPr lang="ja-JP" altLang="en-US" b="1" dirty="0" smtClean="0">
                <a:solidFill>
                  <a:schemeClr val="bg1"/>
                </a:solidFill>
              </a:rPr>
              <a:t>概要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7" name="山形 6"/>
          <p:cNvSpPr/>
          <p:nvPr/>
        </p:nvSpPr>
        <p:spPr>
          <a:xfrm>
            <a:off x="6790414" y="907869"/>
            <a:ext cx="2189683" cy="42487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smtClean="0">
                <a:solidFill>
                  <a:schemeClr val="bg1"/>
                </a:solidFill>
              </a:rPr>
              <a:t>P433</a:t>
            </a:r>
            <a:r>
              <a:rPr lang="ja-JP" altLang="en-US" b="1" smtClean="0">
                <a:solidFill>
                  <a:schemeClr val="bg1"/>
                </a:solidFill>
              </a:rPr>
              <a:t>～</a:t>
            </a:r>
            <a:r>
              <a:rPr lang="en-US" altLang="ja-JP" b="1" smtClean="0">
                <a:solidFill>
                  <a:schemeClr val="bg1"/>
                </a:solidFill>
              </a:rPr>
              <a:t>P435</a:t>
            </a:r>
            <a:endParaRPr lang="ja-JP" altLang="en-US" b="1" dirty="0">
              <a:solidFill>
                <a:schemeClr val="bg1"/>
              </a:solidFill>
            </a:endParaRPr>
          </a:p>
        </p:txBody>
      </p:sp>
      <p:sp>
        <p:nvSpPr>
          <p:cNvPr id="8" name="楕円 7"/>
          <p:cNvSpPr/>
          <p:nvPr/>
        </p:nvSpPr>
        <p:spPr>
          <a:xfrm>
            <a:off x="10603346" y="177461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smtClean="0"/>
              <a:t>P433</a:t>
            </a:r>
            <a:endParaRPr kumimoji="1" lang="ja-JP" altLang="en-US" b="1" dirty="0"/>
          </a:p>
        </p:txBody>
      </p:sp>
      <p:sp>
        <p:nvSpPr>
          <p:cNvPr id="9" name="ホームベース 8"/>
          <p:cNvSpPr/>
          <p:nvPr/>
        </p:nvSpPr>
        <p:spPr>
          <a:xfrm>
            <a:off x="732443" y="1483230"/>
            <a:ext cx="2393142" cy="575360"/>
          </a:xfrm>
          <a:prstGeom prst="homePlat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ランダムフォレスト</a:t>
            </a:r>
            <a:endParaRPr kumimoji="1" lang="ja-JP" altLang="en-US" b="1" dirty="0"/>
          </a:p>
        </p:txBody>
      </p:sp>
      <p:sp>
        <p:nvSpPr>
          <p:cNvPr id="10" name="山形 9"/>
          <p:cNvSpPr/>
          <p:nvPr/>
        </p:nvSpPr>
        <p:spPr>
          <a:xfrm>
            <a:off x="2971348" y="1483229"/>
            <a:ext cx="6696354" cy="575361"/>
          </a:xfrm>
          <a:prstGeom prst="chevr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>
                <a:solidFill>
                  <a:schemeClr val="bg1"/>
                </a:solidFill>
              </a:rPr>
              <a:t>たくさんの決定木を作成し、それぞれの木に予測させ、その結果の多数決で最終結果を求める手法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1" name="楕円 10"/>
          <p:cNvSpPr/>
          <p:nvPr/>
        </p:nvSpPr>
        <p:spPr>
          <a:xfrm>
            <a:off x="5244856" y="2448339"/>
            <a:ext cx="1871932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年代 </a:t>
            </a:r>
            <a:r>
              <a:rPr kumimoji="1" lang="en-US" altLang="ja-JP" b="1" smtClean="0"/>
              <a:t>&lt; 50</a:t>
            </a:r>
            <a:endParaRPr kumimoji="1" lang="ja-JP" altLang="en-US" b="1"/>
          </a:p>
        </p:txBody>
      </p:sp>
      <p:sp>
        <p:nvSpPr>
          <p:cNvPr id="14" name="正方形/長方形 13"/>
          <p:cNvSpPr/>
          <p:nvPr/>
        </p:nvSpPr>
        <p:spPr>
          <a:xfrm>
            <a:off x="4751150" y="3321168"/>
            <a:ext cx="1196571" cy="42557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きのこ</a:t>
            </a:r>
            <a:endParaRPr kumimoji="1" lang="ja-JP" altLang="en-US" b="1"/>
          </a:p>
        </p:txBody>
      </p:sp>
      <p:sp>
        <p:nvSpPr>
          <p:cNvPr id="15" name="正方形/長方形 14"/>
          <p:cNvSpPr/>
          <p:nvPr/>
        </p:nvSpPr>
        <p:spPr>
          <a:xfrm>
            <a:off x="6426150" y="3321169"/>
            <a:ext cx="1196571" cy="42557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たけのこ</a:t>
            </a:r>
            <a:endParaRPr kumimoji="1" lang="ja-JP" altLang="en-US" b="1"/>
          </a:p>
        </p:txBody>
      </p:sp>
      <p:sp>
        <p:nvSpPr>
          <p:cNvPr id="18" name="下矢印 17"/>
          <p:cNvSpPr/>
          <p:nvPr/>
        </p:nvSpPr>
        <p:spPr>
          <a:xfrm rot="2048548">
            <a:off x="5345791" y="2903292"/>
            <a:ext cx="261389" cy="439947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下矢印 20"/>
          <p:cNvSpPr/>
          <p:nvPr/>
        </p:nvSpPr>
        <p:spPr>
          <a:xfrm rot="19551452" flipH="1">
            <a:off x="6734963" y="2903291"/>
            <a:ext cx="261389" cy="439947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075151" y="2857622"/>
            <a:ext cx="40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Y</a:t>
            </a:r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921887" y="2857622"/>
            <a:ext cx="40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N</a:t>
            </a:r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>
            <a:off x="5244856" y="3891147"/>
            <a:ext cx="1871932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/>
              <a:t>体重</a:t>
            </a:r>
            <a:r>
              <a:rPr kumimoji="1" lang="ja-JP" altLang="en-US" b="1" smtClean="0"/>
              <a:t> </a:t>
            </a:r>
            <a:r>
              <a:rPr kumimoji="1" lang="en-US" altLang="ja-JP" b="1" smtClean="0"/>
              <a:t>&lt; 72</a:t>
            </a:r>
            <a:endParaRPr kumimoji="1" lang="ja-JP" altLang="en-US" b="1"/>
          </a:p>
        </p:txBody>
      </p:sp>
      <p:sp>
        <p:nvSpPr>
          <p:cNvPr id="25" name="正方形/長方形 24"/>
          <p:cNvSpPr/>
          <p:nvPr/>
        </p:nvSpPr>
        <p:spPr>
          <a:xfrm>
            <a:off x="4751150" y="4763976"/>
            <a:ext cx="1196571" cy="42557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きのこ</a:t>
            </a:r>
            <a:endParaRPr kumimoji="1" lang="ja-JP" altLang="en-US" b="1"/>
          </a:p>
        </p:txBody>
      </p:sp>
      <p:sp>
        <p:nvSpPr>
          <p:cNvPr id="26" name="正方形/長方形 25"/>
          <p:cNvSpPr/>
          <p:nvPr/>
        </p:nvSpPr>
        <p:spPr>
          <a:xfrm>
            <a:off x="6426150" y="4763977"/>
            <a:ext cx="1196571" cy="42557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たけのこ</a:t>
            </a:r>
            <a:endParaRPr kumimoji="1" lang="ja-JP" altLang="en-US" b="1"/>
          </a:p>
        </p:txBody>
      </p:sp>
      <p:sp>
        <p:nvSpPr>
          <p:cNvPr id="27" name="下矢印 26"/>
          <p:cNvSpPr/>
          <p:nvPr/>
        </p:nvSpPr>
        <p:spPr>
          <a:xfrm rot="2048548">
            <a:off x="5345791" y="4346100"/>
            <a:ext cx="261389" cy="439947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下矢印 27"/>
          <p:cNvSpPr/>
          <p:nvPr/>
        </p:nvSpPr>
        <p:spPr>
          <a:xfrm rot="19551452" flipH="1">
            <a:off x="6734963" y="4346099"/>
            <a:ext cx="261389" cy="439947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075151" y="4300430"/>
            <a:ext cx="40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Y</a:t>
            </a:r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921887" y="4300430"/>
            <a:ext cx="40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N</a:t>
            </a:r>
            <a:endParaRPr kumimoji="1" lang="ja-JP" altLang="en-US"/>
          </a:p>
        </p:txBody>
      </p:sp>
      <p:sp>
        <p:nvSpPr>
          <p:cNvPr id="31" name="楕円 30"/>
          <p:cNvSpPr/>
          <p:nvPr/>
        </p:nvSpPr>
        <p:spPr>
          <a:xfrm>
            <a:off x="5244856" y="5333955"/>
            <a:ext cx="1871932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/>
              <a:t>体重</a:t>
            </a:r>
            <a:r>
              <a:rPr kumimoji="1" lang="ja-JP" altLang="en-US" b="1" smtClean="0"/>
              <a:t> </a:t>
            </a:r>
            <a:r>
              <a:rPr kumimoji="1" lang="en-US" altLang="ja-JP" b="1" smtClean="0"/>
              <a:t>&lt; 55</a:t>
            </a:r>
            <a:endParaRPr kumimoji="1" lang="ja-JP" altLang="en-US" b="1"/>
          </a:p>
        </p:txBody>
      </p:sp>
      <p:sp>
        <p:nvSpPr>
          <p:cNvPr id="32" name="正方形/長方形 31"/>
          <p:cNvSpPr/>
          <p:nvPr/>
        </p:nvSpPr>
        <p:spPr>
          <a:xfrm>
            <a:off x="4751150" y="6206784"/>
            <a:ext cx="1196571" cy="42557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/>
              <a:t>たけのこ</a:t>
            </a:r>
            <a:endParaRPr kumimoji="1" lang="ja-JP" altLang="en-US" b="1"/>
          </a:p>
        </p:txBody>
      </p:sp>
      <p:sp>
        <p:nvSpPr>
          <p:cNvPr id="33" name="正方形/長方形 32"/>
          <p:cNvSpPr/>
          <p:nvPr/>
        </p:nvSpPr>
        <p:spPr>
          <a:xfrm>
            <a:off x="6426150" y="6206785"/>
            <a:ext cx="1196571" cy="42557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きのこ</a:t>
            </a:r>
            <a:endParaRPr kumimoji="1" lang="ja-JP" altLang="en-US" b="1"/>
          </a:p>
        </p:txBody>
      </p:sp>
      <p:sp>
        <p:nvSpPr>
          <p:cNvPr id="34" name="下矢印 33"/>
          <p:cNvSpPr/>
          <p:nvPr/>
        </p:nvSpPr>
        <p:spPr>
          <a:xfrm rot="2048548">
            <a:off x="5345791" y="5788908"/>
            <a:ext cx="261389" cy="439947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下矢印 34"/>
          <p:cNvSpPr/>
          <p:nvPr/>
        </p:nvSpPr>
        <p:spPr>
          <a:xfrm rot="19551452" flipH="1">
            <a:off x="6734963" y="5788907"/>
            <a:ext cx="261389" cy="439947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075151" y="5743238"/>
            <a:ext cx="40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Y</a:t>
            </a:r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921887" y="5743238"/>
            <a:ext cx="40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N</a:t>
            </a:r>
            <a:endParaRPr kumimoji="1" lang="ja-JP" altLang="en-US"/>
          </a:p>
        </p:txBody>
      </p:sp>
      <p:pic>
        <p:nvPicPr>
          <p:cNvPr id="38" name="図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98" y="2820041"/>
            <a:ext cx="3572319" cy="3172219"/>
          </a:xfrm>
          <a:prstGeom prst="rect">
            <a:avLst/>
          </a:prstGeom>
        </p:spPr>
      </p:pic>
      <p:sp>
        <p:nvSpPr>
          <p:cNvPr id="39" name="テキスト ボックス 38"/>
          <p:cNvSpPr txBox="1"/>
          <p:nvPr/>
        </p:nvSpPr>
        <p:spPr>
          <a:xfrm>
            <a:off x="2532411" y="3700265"/>
            <a:ext cx="1837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smtClean="0"/>
              <a:t>福田部長</a:t>
            </a:r>
            <a:endParaRPr kumimoji="1" lang="en-US" altLang="ja-JP" b="1" smtClean="0"/>
          </a:p>
          <a:p>
            <a:r>
              <a:rPr lang="ja-JP" altLang="en-US" b="1" smtClean="0"/>
              <a:t>身長　１７５</a:t>
            </a:r>
            <a:endParaRPr lang="en-US" altLang="ja-JP" b="1" smtClean="0"/>
          </a:p>
          <a:p>
            <a:r>
              <a:rPr kumimoji="1" lang="ja-JP" altLang="en-US" b="1" smtClean="0"/>
              <a:t>体重　６２</a:t>
            </a:r>
            <a:endParaRPr kumimoji="1" lang="en-US" altLang="ja-JP" b="1" smtClean="0"/>
          </a:p>
          <a:p>
            <a:r>
              <a:rPr lang="ja-JP" altLang="en-US" b="1" smtClean="0"/>
              <a:t>年代　５０</a:t>
            </a:r>
            <a:endParaRPr kumimoji="1" lang="ja-JP" altLang="en-US" b="1"/>
          </a:p>
        </p:txBody>
      </p:sp>
      <p:sp>
        <p:nvSpPr>
          <p:cNvPr id="40" name="右矢印 39"/>
          <p:cNvSpPr/>
          <p:nvPr/>
        </p:nvSpPr>
        <p:spPr>
          <a:xfrm>
            <a:off x="4108014" y="3863343"/>
            <a:ext cx="325539" cy="10856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" name="図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454" y="3698775"/>
            <a:ext cx="1400175" cy="1905000"/>
          </a:xfrm>
          <a:prstGeom prst="rect">
            <a:avLst/>
          </a:prstGeom>
        </p:spPr>
      </p:pic>
      <p:sp>
        <p:nvSpPr>
          <p:cNvPr id="42" name="円形吹き出し 41"/>
          <p:cNvSpPr/>
          <p:nvPr/>
        </p:nvSpPr>
        <p:spPr>
          <a:xfrm>
            <a:off x="8534720" y="2268979"/>
            <a:ext cx="3226122" cy="1324877"/>
          </a:xfrm>
          <a:prstGeom prst="wedgeEllipseCallou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/>
              <a:t>きのこ：２</a:t>
            </a:r>
            <a:endParaRPr kumimoji="1" lang="en-US" altLang="ja-JP" b="1" smtClean="0"/>
          </a:p>
          <a:p>
            <a:pPr algn="ctr"/>
            <a:r>
              <a:rPr lang="ja-JP" altLang="en-US" b="1" smtClean="0"/>
              <a:t>たけのこ：１</a:t>
            </a:r>
            <a:endParaRPr lang="en-US" altLang="ja-JP" b="1" smtClean="0"/>
          </a:p>
          <a:p>
            <a:pPr algn="ctr"/>
            <a:r>
              <a:rPr kumimoji="1" lang="ja-JP" altLang="en-US" b="1" smtClean="0"/>
              <a:t>だから、福田部長はきのこ派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2235378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ホームベース 1"/>
          <p:cNvSpPr/>
          <p:nvPr/>
        </p:nvSpPr>
        <p:spPr>
          <a:xfrm>
            <a:off x="733244" y="327295"/>
            <a:ext cx="1797121" cy="575360"/>
          </a:xfrm>
          <a:prstGeom prst="homePlat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アンサンブル</a:t>
            </a:r>
            <a:endParaRPr lang="en-US" altLang="ja-JP" b="1" smtClean="0"/>
          </a:p>
          <a:p>
            <a:pPr algn="ctr"/>
            <a:r>
              <a:rPr kumimoji="1" lang="ja-JP" altLang="en-US" b="1"/>
              <a:t>学習</a:t>
            </a:r>
            <a:endParaRPr kumimoji="1" lang="ja-JP" altLang="en-US" b="1" dirty="0"/>
          </a:p>
        </p:txBody>
      </p:sp>
      <p:sp>
        <p:nvSpPr>
          <p:cNvPr id="3" name="山形 2"/>
          <p:cNvSpPr/>
          <p:nvPr/>
        </p:nvSpPr>
        <p:spPr>
          <a:xfrm>
            <a:off x="2376129" y="327294"/>
            <a:ext cx="4525007" cy="575361"/>
          </a:xfrm>
          <a:prstGeom prst="chevr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>
                <a:solidFill>
                  <a:schemeClr val="bg1"/>
                </a:solidFill>
              </a:rPr>
              <a:t>さまざまな予測モデルを作成して、最終的に１つの予測結果を出す手法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4" name="山形 3"/>
          <p:cNvSpPr/>
          <p:nvPr/>
        </p:nvSpPr>
        <p:spPr>
          <a:xfrm>
            <a:off x="6749723" y="327293"/>
            <a:ext cx="3765884" cy="575361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mtClean="0">
                <a:solidFill>
                  <a:schemeClr val="bg1"/>
                </a:solidFill>
              </a:rPr>
              <a:t>各決定木で利用するデータは行も列もランダムに選ぶ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5" name="楕円 4"/>
          <p:cNvSpPr/>
          <p:nvPr/>
        </p:nvSpPr>
        <p:spPr>
          <a:xfrm>
            <a:off x="10603346" y="177461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smtClean="0"/>
              <a:t>P433</a:t>
            </a:r>
            <a:endParaRPr kumimoji="1" lang="ja-JP" altLang="en-US" b="1" dirty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621204"/>
              </p:ext>
            </p:extLst>
          </p:nvPr>
        </p:nvGraphicFramePr>
        <p:xfrm>
          <a:off x="728936" y="1453357"/>
          <a:ext cx="3429000" cy="1438275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376539024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56684186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244735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1474325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086333972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氏名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身長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体重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年代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派閥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1985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松田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きのこ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71557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浅木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たけのこ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45498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工藤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たけのこ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6703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福田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きのこ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959847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瀬川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たけのこ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983201"/>
                  </a:ext>
                </a:extLst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600121"/>
              </p:ext>
            </p:extLst>
          </p:nvPr>
        </p:nvGraphicFramePr>
        <p:xfrm>
          <a:off x="3174524" y="3513412"/>
          <a:ext cx="2743200" cy="962025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41572480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46946282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2338709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645111121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氏名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身長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体重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派閥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33704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松田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きのこ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33404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浅木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たけのこ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744628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工藤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たけのこ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949737"/>
                  </a:ext>
                </a:extLst>
              </a:tr>
            </a:tbl>
          </a:graphicData>
        </a:graphic>
      </p:graphicFrame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431367"/>
              </p:ext>
            </p:extLst>
          </p:nvPr>
        </p:nvGraphicFramePr>
        <p:xfrm>
          <a:off x="6073869" y="3513411"/>
          <a:ext cx="2743200" cy="962025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130936047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11708854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19930837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16861164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氏名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身長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年代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派閥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36967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松田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きのこ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37682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工藤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たけのこ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597419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瀬川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たけのこ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748629"/>
                  </a:ext>
                </a:extLst>
              </a:tr>
            </a:tbl>
          </a:graphicData>
        </a:graphic>
      </p:graphicFrame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73802"/>
              </p:ext>
            </p:extLst>
          </p:nvPr>
        </p:nvGraphicFramePr>
        <p:xfrm>
          <a:off x="8973214" y="3524497"/>
          <a:ext cx="2743200" cy="962025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13823734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47025823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9196732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663020685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氏名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身長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体重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派閥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203489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松田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きのこ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97149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浅木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たけのこ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55607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瀬川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たけのこ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593175"/>
                  </a:ext>
                </a:extLst>
              </a:tr>
            </a:tbl>
          </a:graphicData>
        </a:graphic>
      </p:graphicFrame>
      <p:sp>
        <p:nvSpPr>
          <p:cNvPr id="11" name="曲折矢印 10"/>
          <p:cNvSpPr/>
          <p:nvPr/>
        </p:nvSpPr>
        <p:spPr>
          <a:xfrm rot="5400000">
            <a:off x="7379896" y="-849702"/>
            <a:ext cx="1306901" cy="689682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曲折矢印 12"/>
          <p:cNvSpPr/>
          <p:nvPr/>
        </p:nvSpPr>
        <p:spPr>
          <a:xfrm rot="5400000">
            <a:off x="5911252" y="580129"/>
            <a:ext cx="1306901" cy="403715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曲折矢印 13"/>
          <p:cNvSpPr/>
          <p:nvPr/>
        </p:nvSpPr>
        <p:spPr>
          <a:xfrm rot="5400000">
            <a:off x="4350308" y="1822769"/>
            <a:ext cx="1306901" cy="155187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141343" y="1488253"/>
            <a:ext cx="5046456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smtClean="0"/>
              <a:t>行と列をランダムに選択したデータを与える</a:t>
            </a:r>
            <a:endParaRPr kumimoji="1" lang="ja-JP" altLang="en-US" b="1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709" y="4626209"/>
            <a:ext cx="1301752" cy="1752359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429" y="4626209"/>
            <a:ext cx="1256543" cy="1753200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310" y="4625368"/>
            <a:ext cx="1253007" cy="1753200"/>
          </a:xfrm>
          <a:prstGeom prst="rect">
            <a:avLst/>
          </a:prstGeom>
        </p:spPr>
      </p:pic>
      <p:sp>
        <p:nvSpPr>
          <p:cNvPr id="21" name="正方形/長方形 20"/>
          <p:cNvSpPr/>
          <p:nvPr/>
        </p:nvSpPr>
        <p:spPr>
          <a:xfrm>
            <a:off x="2564207" y="5719313"/>
            <a:ext cx="1220634" cy="43994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モデル</a:t>
            </a:r>
            <a:r>
              <a:rPr lang="en-US" altLang="ja-JP" b="1" smtClean="0"/>
              <a:t>A</a:t>
            </a:r>
            <a:endParaRPr kumimoji="1" lang="ja-JP" altLang="en-US" b="1"/>
          </a:p>
        </p:txBody>
      </p:sp>
      <p:sp>
        <p:nvSpPr>
          <p:cNvPr id="22" name="正方形/長方形 21"/>
          <p:cNvSpPr/>
          <p:nvPr/>
        </p:nvSpPr>
        <p:spPr>
          <a:xfrm>
            <a:off x="5572809" y="5719312"/>
            <a:ext cx="1220634" cy="43994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モデル</a:t>
            </a:r>
            <a:r>
              <a:rPr lang="en-US" altLang="ja-JP" b="1"/>
              <a:t>B</a:t>
            </a:r>
            <a:endParaRPr kumimoji="1" lang="ja-JP" altLang="en-US" b="1"/>
          </a:p>
        </p:txBody>
      </p:sp>
      <p:sp>
        <p:nvSpPr>
          <p:cNvPr id="23" name="正方形/長方形 22"/>
          <p:cNvSpPr/>
          <p:nvPr/>
        </p:nvSpPr>
        <p:spPr>
          <a:xfrm>
            <a:off x="8644275" y="5719312"/>
            <a:ext cx="1220634" cy="43994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モデル</a:t>
            </a:r>
            <a:r>
              <a:rPr lang="en-US" altLang="ja-JP" b="1"/>
              <a:t>C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905451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ホームベース 1"/>
          <p:cNvSpPr/>
          <p:nvPr/>
        </p:nvSpPr>
        <p:spPr>
          <a:xfrm>
            <a:off x="397163" y="332508"/>
            <a:ext cx="1757639" cy="424874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１２．２．２</a:t>
            </a:r>
            <a:endParaRPr kumimoji="1" lang="ja-JP" altLang="en-US" b="1" dirty="0"/>
          </a:p>
        </p:txBody>
      </p:sp>
      <p:sp>
        <p:nvSpPr>
          <p:cNvPr id="3" name="山形 2"/>
          <p:cNvSpPr/>
          <p:nvPr/>
        </p:nvSpPr>
        <p:spPr>
          <a:xfrm>
            <a:off x="2019631" y="332508"/>
            <a:ext cx="4913906" cy="424874"/>
          </a:xfrm>
          <a:prstGeom prst="chevro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>
                <a:solidFill>
                  <a:schemeClr val="bg1"/>
                </a:solidFill>
              </a:rPr>
              <a:t>ランダムフォレストの実装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4" name="山形 3"/>
          <p:cNvSpPr/>
          <p:nvPr/>
        </p:nvSpPr>
        <p:spPr>
          <a:xfrm>
            <a:off x="6790414" y="332508"/>
            <a:ext cx="2189683" cy="42487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smtClean="0">
                <a:solidFill>
                  <a:schemeClr val="bg1"/>
                </a:solidFill>
              </a:rPr>
              <a:t>P436</a:t>
            </a:r>
            <a:r>
              <a:rPr kumimoji="1" lang="ja-JP" altLang="en-US" b="1" smtClean="0">
                <a:solidFill>
                  <a:schemeClr val="bg1"/>
                </a:solidFill>
              </a:rPr>
              <a:t>～</a:t>
            </a:r>
            <a:r>
              <a:rPr kumimoji="1" lang="en-US" altLang="ja-JP" b="1" smtClean="0">
                <a:solidFill>
                  <a:schemeClr val="bg1"/>
                </a:solidFill>
              </a:rPr>
              <a:t>P441</a:t>
            </a:r>
            <a:endParaRPr kumimoji="1" lang="en-US" altLang="ja-JP" b="1" dirty="0" smtClean="0">
              <a:solidFill>
                <a:schemeClr val="bg1"/>
              </a:solidFill>
            </a:endParaRPr>
          </a:p>
        </p:txBody>
      </p:sp>
      <p:sp>
        <p:nvSpPr>
          <p:cNvPr id="5" name="楕円 4"/>
          <p:cNvSpPr/>
          <p:nvPr/>
        </p:nvSpPr>
        <p:spPr>
          <a:xfrm>
            <a:off x="10603346" y="177461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smtClean="0"/>
              <a:t>P433</a:t>
            </a:r>
            <a:endParaRPr kumimoji="1" lang="ja-JP" altLang="en-US" b="1" dirty="0"/>
          </a:p>
        </p:txBody>
      </p:sp>
      <p:sp>
        <p:nvSpPr>
          <p:cNvPr id="6" name="正方形/長方形 5"/>
          <p:cNvSpPr/>
          <p:nvPr/>
        </p:nvSpPr>
        <p:spPr>
          <a:xfrm>
            <a:off x="397163" y="1310719"/>
            <a:ext cx="8768643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b="1">
                <a:solidFill>
                  <a:srgbClr val="008000"/>
                </a:solidFill>
                <a:latin typeface="Consolas" panose="020B0609020204030204" pitchFamily="49" charset="0"/>
              </a:rPr>
              <a:t># pandas</a:t>
            </a:r>
            <a:r>
              <a:rPr lang="ja-JP" altLang="en-US" b="1">
                <a:solidFill>
                  <a:srgbClr val="008000"/>
                </a:solidFill>
                <a:latin typeface="Consolas" panose="020B0609020204030204" pitchFamily="49" charset="0"/>
              </a:rPr>
              <a:t>のインポート</a:t>
            </a:r>
            <a:endParaRPr lang="ja-JP" alt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b="1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 pandas </a:t>
            </a:r>
            <a:r>
              <a:rPr lang="en-US" altLang="ja-JP" b="1">
                <a:solidFill>
                  <a:srgbClr val="AF00DB"/>
                </a:solidFill>
                <a:latin typeface="Consolas" panose="020B0609020204030204" pitchFamily="49" charset="0"/>
              </a:rPr>
              <a:t>as</a:t>
            </a:r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 pd</a:t>
            </a:r>
          </a:p>
          <a:p>
            <a:r>
              <a:rPr lang="en-US" altLang="ja-JP" b="1">
                <a:solidFill>
                  <a:srgbClr val="008000"/>
                </a:solidFill>
                <a:latin typeface="Consolas" panose="020B0609020204030204" pitchFamily="49" charset="0"/>
              </a:rPr>
              <a:t># train_test_split</a:t>
            </a:r>
            <a:r>
              <a:rPr lang="ja-JP" altLang="en-US" b="1">
                <a:solidFill>
                  <a:srgbClr val="008000"/>
                </a:solidFill>
                <a:latin typeface="Consolas" panose="020B0609020204030204" pitchFamily="49" charset="0"/>
              </a:rPr>
              <a:t>のインポート</a:t>
            </a:r>
            <a:endParaRPr lang="ja-JP" alt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b="1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 sklearn.model_selection </a:t>
            </a:r>
            <a:r>
              <a:rPr lang="en-US" altLang="ja-JP" b="1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 train_test_split</a:t>
            </a:r>
          </a:p>
          <a:p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%matplotlib inline</a:t>
            </a:r>
            <a:endParaRPr lang="en-US" altLang="ja-JP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97163" y="941387"/>
            <a:ext cx="876864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コード</a:t>
            </a:r>
            <a:r>
              <a:rPr lang="en-US" altLang="ja-JP" b="1" smtClean="0">
                <a:solidFill>
                  <a:srgbClr val="000000"/>
                </a:solidFill>
                <a:latin typeface="Courier New" panose="02070309020205020404" pitchFamily="49" charset="0"/>
              </a:rPr>
              <a:t>12-10 pandas</a:t>
            </a:r>
            <a:r>
              <a:rPr lang="ja-JP" alt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のモジュールを読み込む</a:t>
            </a:r>
            <a:endParaRPr lang="en-US" altLang="ja-JP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97163" y="3342045"/>
            <a:ext cx="8768643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b="1">
                <a:solidFill>
                  <a:srgbClr val="008000"/>
                </a:solidFill>
                <a:latin typeface="Consolas" panose="020B0609020204030204" pitchFamily="49" charset="0"/>
              </a:rPr>
              <a:t># csv</a:t>
            </a:r>
            <a:r>
              <a:rPr lang="ja-JP" altLang="en-US" b="1">
                <a:solidFill>
                  <a:srgbClr val="008000"/>
                </a:solidFill>
                <a:latin typeface="Consolas" panose="020B0609020204030204" pitchFamily="49" charset="0"/>
              </a:rPr>
              <a:t>ファイルの読み込み</a:t>
            </a:r>
            <a:endParaRPr lang="ja-JP" alt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df = pd.read_csv(</a:t>
            </a:r>
            <a:r>
              <a:rPr lang="en-US" altLang="ja-JP" b="1">
                <a:solidFill>
                  <a:srgbClr val="A31515"/>
                </a:solidFill>
                <a:latin typeface="Consolas" panose="020B0609020204030204" pitchFamily="49" charset="0"/>
              </a:rPr>
              <a:t>'Survived.csv'</a:t>
            </a:r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ja-JP" b="1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ja-JP" altLang="en-US" b="1">
                <a:solidFill>
                  <a:srgbClr val="008000"/>
                </a:solidFill>
                <a:latin typeface="Consolas" panose="020B0609020204030204" pitchFamily="49" charset="0"/>
              </a:rPr>
              <a:t>データフレームの先頭２行を表示</a:t>
            </a:r>
            <a:endParaRPr lang="ja-JP" alt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df.head(</a:t>
            </a:r>
            <a:r>
              <a:rPr lang="en-US" altLang="ja-JP" b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ja-JP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97163" y="2972713"/>
            <a:ext cx="876864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コード</a:t>
            </a:r>
            <a:r>
              <a:rPr lang="en-US" altLang="ja-JP" b="1" smtClean="0">
                <a:solidFill>
                  <a:srgbClr val="000000"/>
                </a:solidFill>
                <a:latin typeface="Courier New" panose="02070309020205020404" pitchFamily="49" charset="0"/>
              </a:rPr>
              <a:t>12-11 Survived.csv</a:t>
            </a:r>
            <a:r>
              <a:rPr lang="ja-JP" alt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 を読み込む</a:t>
            </a:r>
            <a:endParaRPr lang="en-US" altLang="ja-JP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97163" y="4708506"/>
            <a:ext cx="1546316" cy="406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実行結果</a:t>
            </a:r>
            <a:endParaRPr kumimoji="1" lang="ja-JP" altLang="en-US" b="1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321" y="5312143"/>
            <a:ext cx="75247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387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05789" y="1371104"/>
            <a:ext cx="5589569" cy="36933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b="1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ja-JP" altLang="en-US" b="1">
                <a:solidFill>
                  <a:srgbClr val="008000"/>
                </a:solidFill>
                <a:latin typeface="Consolas" panose="020B0609020204030204" pitchFamily="49" charset="0"/>
              </a:rPr>
              <a:t>欠損値を穴埋めする</a:t>
            </a:r>
            <a:endParaRPr lang="ja-JP" alt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jo1 = df[</a:t>
            </a:r>
            <a:r>
              <a:rPr lang="en-US" altLang="ja-JP" b="1">
                <a:solidFill>
                  <a:srgbClr val="A31515"/>
                </a:solidFill>
                <a:latin typeface="Consolas" panose="020B0609020204030204" pitchFamily="49" charset="0"/>
              </a:rPr>
              <a:t>'Pclass'</a:t>
            </a:r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US" altLang="ja-JP" b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altLang="ja-JP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jo2 = df[</a:t>
            </a:r>
            <a:r>
              <a:rPr lang="en-US" altLang="ja-JP" b="1">
                <a:solidFill>
                  <a:srgbClr val="A31515"/>
                </a:solidFill>
                <a:latin typeface="Consolas" panose="020B0609020204030204" pitchFamily="49" charset="0"/>
              </a:rPr>
              <a:t>'Survived'</a:t>
            </a:r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US" altLang="ja-JP" b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en-US" altLang="ja-JP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jo3 = df[</a:t>
            </a:r>
            <a:r>
              <a:rPr lang="en-US" altLang="ja-JP" b="1">
                <a:solidFill>
                  <a:srgbClr val="A31515"/>
                </a:solidFill>
                <a:latin typeface="Consolas" panose="020B0609020204030204" pitchFamily="49" charset="0"/>
              </a:rPr>
              <a:t>'Age'</a:t>
            </a:r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].isnull()</a:t>
            </a:r>
          </a:p>
          <a:p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df.loc[(jo1) &amp; (jo2) &amp; (jo3), </a:t>
            </a:r>
            <a:r>
              <a:rPr lang="en-US" altLang="ja-JP" b="1">
                <a:solidFill>
                  <a:srgbClr val="A31515"/>
                </a:solidFill>
                <a:latin typeface="Consolas" panose="020B0609020204030204" pitchFamily="49" charset="0"/>
              </a:rPr>
              <a:t>'Age'</a:t>
            </a:r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ja-JP" b="1">
                <a:solidFill>
                  <a:srgbClr val="098658"/>
                </a:solidFill>
                <a:latin typeface="Consolas" panose="020B0609020204030204" pitchFamily="49" charset="0"/>
              </a:rPr>
              <a:t>43</a:t>
            </a:r>
            <a:endParaRPr lang="en-US" altLang="ja-JP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jo2= df[</a:t>
            </a:r>
            <a:r>
              <a:rPr lang="en-US" altLang="ja-JP" b="1">
                <a:solidFill>
                  <a:srgbClr val="A31515"/>
                </a:solidFill>
                <a:latin typeface="Consolas" panose="020B0609020204030204" pitchFamily="49" charset="0"/>
              </a:rPr>
              <a:t>'Survived'</a:t>
            </a:r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US" altLang="ja-JP" b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altLang="ja-JP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df.loc[(jo1) &amp; (jo2) &amp; (jo3), </a:t>
            </a:r>
            <a:r>
              <a:rPr lang="en-US" altLang="ja-JP" b="1">
                <a:solidFill>
                  <a:srgbClr val="A31515"/>
                </a:solidFill>
                <a:latin typeface="Consolas" panose="020B0609020204030204" pitchFamily="49" charset="0"/>
              </a:rPr>
              <a:t>'Age'</a:t>
            </a:r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ja-JP" b="1">
                <a:solidFill>
                  <a:srgbClr val="098658"/>
                </a:solidFill>
                <a:latin typeface="Consolas" panose="020B0609020204030204" pitchFamily="49" charset="0"/>
              </a:rPr>
              <a:t>35</a:t>
            </a:r>
            <a:endParaRPr lang="en-US" altLang="ja-JP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jo1 = df[</a:t>
            </a:r>
            <a:r>
              <a:rPr lang="en-US" altLang="ja-JP" b="1">
                <a:solidFill>
                  <a:srgbClr val="A31515"/>
                </a:solidFill>
                <a:latin typeface="Consolas" panose="020B0609020204030204" pitchFamily="49" charset="0"/>
              </a:rPr>
              <a:t>'Pclass'</a:t>
            </a:r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US" altLang="ja-JP" b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endParaRPr lang="en-US" altLang="ja-JP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jo2 = df[</a:t>
            </a:r>
            <a:r>
              <a:rPr lang="en-US" altLang="ja-JP" b="1">
                <a:solidFill>
                  <a:srgbClr val="A31515"/>
                </a:solidFill>
                <a:latin typeface="Consolas" panose="020B0609020204030204" pitchFamily="49" charset="0"/>
              </a:rPr>
              <a:t>'Survived'</a:t>
            </a:r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US" altLang="ja-JP" b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en-US" altLang="ja-JP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jo3 = df[</a:t>
            </a:r>
            <a:r>
              <a:rPr lang="en-US" altLang="ja-JP" b="1">
                <a:solidFill>
                  <a:srgbClr val="A31515"/>
                </a:solidFill>
                <a:latin typeface="Consolas" panose="020B0609020204030204" pitchFamily="49" charset="0"/>
              </a:rPr>
              <a:t>'Age'</a:t>
            </a:r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].isnull()</a:t>
            </a:r>
          </a:p>
          <a:p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df.loc[(jo1) &amp; (jo2) &amp; (jo3), </a:t>
            </a:r>
            <a:r>
              <a:rPr lang="en-US" altLang="ja-JP" b="1">
                <a:solidFill>
                  <a:srgbClr val="A31515"/>
                </a:solidFill>
                <a:latin typeface="Consolas" panose="020B0609020204030204" pitchFamily="49" charset="0"/>
              </a:rPr>
              <a:t>'Age'</a:t>
            </a:r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ja-JP" b="1">
                <a:solidFill>
                  <a:srgbClr val="098658"/>
                </a:solidFill>
                <a:latin typeface="Consolas" panose="020B0609020204030204" pitchFamily="49" charset="0"/>
              </a:rPr>
              <a:t>26</a:t>
            </a:r>
            <a:endParaRPr lang="en-US" altLang="ja-JP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405789" y="1001772"/>
            <a:ext cx="558956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コード</a:t>
            </a:r>
            <a:r>
              <a:rPr lang="en-US" altLang="ja-JP" b="1" smtClean="0">
                <a:solidFill>
                  <a:srgbClr val="000000"/>
                </a:solidFill>
                <a:latin typeface="Courier New" panose="02070309020205020404" pitchFamily="49" charset="0"/>
              </a:rPr>
              <a:t>12-12 </a:t>
            </a:r>
            <a:r>
              <a:rPr lang="ja-JP" alt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欠損値を穴埋めする</a:t>
            </a:r>
            <a:endParaRPr lang="en-US" altLang="ja-JP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312008" y="1001772"/>
            <a:ext cx="5589569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jo2 = df[</a:t>
            </a:r>
            <a:r>
              <a:rPr lang="en-US" altLang="ja-JP" b="1">
                <a:solidFill>
                  <a:srgbClr val="A31515"/>
                </a:solidFill>
                <a:latin typeface="Consolas" panose="020B0609020204030204" pitchFamily="49" charset="0"/>
              </a:rPr>
              <a:t>'Survived'</a:t>
            </a:r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US" altLang="ja-JP" b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altLang="ja-JP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df.loc[(jo1) &amp; (jo2) &amp; (jo3), </a:t>
            </a:r>
            <a:r>
              <a:rPr lang="en-US" altLang="ja-JP" b="1">
                <a:solidFill>
                  <a:srgbClr val="A31515"/>
                </a:solidFill>
                <a:latin typeface="Consolas" panose="020B0609020204030204" pitchFamily="49" charset="0"/>
              </a:rPr>
              <a:t>'Age'</a:t>
            </a:r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ja-JP" b="1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endParaRPr lang="en-US" altLang="ja-JP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jo1 = df[</a:t>
            </a:r>
            <a:r>
              <a:rPr lang="en-US" altLang="ja-JP" b="1">
                <a:solidFill>
                  <a:srgbClr val="A31515"/>
                </a:solidFill>
                <a:latin typeface="Consolas" panose="020B0609020204030204" pitchFamily="49" charset="0"/>
              </a:rPr>
              <a:t>'Pclass'</a:t>
            </a:r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US" altLang="ja-JP" b="1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endParaRPr lang="en-US" altLang="ja-JP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jo2 = df[</a:t>
            </a:r>
            <a:r>
              <a:rPr lang="en-US" altLang="ja-JP" b="1">
                <a:solidFill>
                  <a:srgbClr val="A31515"/>
                </a:solidFill>
                <a:latin typeface="Consolas" panose="020B0609020204030204" pitchFamily="49" charset="0"/>
              </a:rPr>
              <a:t>'Survived'</a:t>
            </a:r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US" altLang="ja-JP" b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en-US" altLang="ja-JP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jo3 = df[</a:t>
            </a:r>
            <a:r>
              <a:rPr lang="en-US" altLang="ja-JP" b="1">
                <a:solidFill>
                  <a:srgbClr val="A31515"/>
                </a:solidFill>
                <a:latin typeface="Consolas" panose="020B0609020204030204" pitchFamily="49" charset="0"/>
              </a:rPr>
              <a:t>'Age'</a:t>
            </a:r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].isnull()</a:t>
            </a:r>
          </a:p>
          <a:p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df.loc[(jo1) &amp; (jo2) &amp; (jo3), </a:t>
            </a:r>
            <a:r>
              <a:rPr lang="en-US" altLang="ja-JP" b="1">
                <a:solidFill>
                  <a:srgbClr val="A31515"/>
                </a:solidFill>
                <a:latin typeface="Consolas" panose="020B0609020204030204" pitchFamily="49" charset="0"/>
              </a:rPr>
              <a:t>'Age'</a:t>
            </a:r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ja-JP" b="1">
                <a:solidFill>
                  <a:srgbClr val="098658"/>
                </a:solidFill>
                <a:latin typeface="Consolas" panose="020B0609020204030204" pitchFamily="49" charset="0"/>
              </a:rPr>
              <a:t>43</a:t>
            </a:r>
            <a:endParaRPr lang="en-US" altLang="ja-JP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jo2 = df[</a:t>
            </a:r>
            <a:r>
              <a:rPr lang="en-US" altLang="ja-JP" b="1">
                <a:solidFill>
                  <a:srgbClr val="A31515"/>
                </a:solidFill>
                <a:latin typeface="Consolas" panose="020B0609020204030204" pitchFamily="49" charset="0"/>
              </a:rPr>
              <a:t>'Survived'</a:t>
            </a:r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US" altLang="ja-JP" b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altLang="ja-JP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df.loc[(jo1) &amp; (jo2) &amp; (jo3), </a:t>
            </a:r>
            <a:r>
              <a:rPr lang="en-US" altLang="ja-JP" b="1">
                <a:solidFill>
                  <a:srgbClr val="A31515"/>
                </a:solidFill>
                <a:latin typeface="Consolas" panose="020B0609020204030204" pitchFamily="49" charset="0"/>
              </a:rPr>
              <a:t>'Age'</a:t>
            </a:r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ja-JP" b="1">
                <a:solidFill>
                  <a:srgbClr val="098658"/>
                </a:solidFill>
                <a:latin typeface="Consolas" panose="020B0609020204030204" pitchFamily="49" charset="0"/>
              </a:rPr>
              <a:t>35</a:t>
            </a:r>
            <a:endParaRPr lang="en-US" altLang="ja-JP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楕円 6"/>
          <p:cNvSpPr/>
          <p:nvPr/>
        </p:nvSpPr>
        <p:spPr>
          <a:xfrm>
            <a:off x="10603346" y="177461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smtClean="0"/>
              <a:t>P437</a:t>
            </a:r>
            <a:endParaRPr kumimoji="1" lang="ja-JP" altLang="en-US" b="1" dirty="0"/>
          </a:p>
        </p:txBody>
      </p:sp>
      <p:cxnSp>
        <p:nvCxnSpPr>
          <p:cNvPr id="9" name="カギ線コネクタ 8"/>
          <p:cNvCxnSpPr>
            <a:stCxn id="2" idx="2"/>
            <a:endCxn id="6" idx="0"/>
          </p:cNvCxnSpPr>
          <p:nvPr/>
        </p:nvCxnSpPr>
        <p:spPr>
          <a:xfrm rot="5400000" flipH="1" flipV="1">
            <a:off x="4122357" y="79988"/>
            <a:ext cx="4062651" cy="5906219"/>
          </a:xfrm>
          <a:prstGeom prst="bentConnector5">
            <a:avLst>
              <a:gd name="adj1" fmla="val -24525"/>
              <a:gd name="adj2" fmla="val 50000"/>
              <a:gd name="adj3" fmla="val 1141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901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97163" y="778705"/>
            <a:ext cx="8768643" cy="3416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b="1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ja-JP" altLang="en-US" b="1">
                <a:solidFill>
                  <a:srgbClr val="008000"/>
                </a:solidFill>
                <a:latin typeface="Consolas" panose="020B0609020204030204" pitchFamily="49" charset="0"/>
              </a:rPr>
              <a:t>特徴量として利用する列のリスト</a:t>
            </a:r>
            <a:endParaRPr lang="ja-JP" alt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col = [</a:t>
            </a:r>
            <a:r>
              <a:rPr lang="en-US" altLang="ja-JP" b="1">
                <a:solidFill>
                  <a:srgbClr val="A31515"/>
                </a:solidFill>
                <a:latin typeface="Consolas" panose="020B0609020204030204" pitchFamily="49" charset="0"/>
              </a:rPr>
              <a:t>'Pclass'</a:t>
            </a:r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b="1">
                <a:solidFill>
                  <a:srgbClr val="A31515"/>
                </a:solidFill>
                <a:latin typeface="Consolas" panose="020B0609020204030204" pitchFamily="49" charset="0"/>
              </a:rPr>
              <a:t>'Age'</a:t>
            </a:r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b="1">
                <a:solidFill>
                  <a:srgbClr val="A31515"/>
                </a:solidFill>
                <a:latin typeface="Consolas" panose="020B0609020204030204" pitchFamily="49" charset="0"/>
              </a:rPr>
              <a:t>'SibSp'</a:t>
            </a:r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b="1">
                <a:solidFill>
                  <a:srgbClr val="A31515"/>
                </a:solidFill>
                <a:latin typeface="Consolas" panose="020B0609020204030204" pitchFamily="49" charset="0"/>
              </a:rPr>
              <a:t>'Parch'</a:t>
            </a:r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b="1">
                <a:solidFill>
                  <a:srgbClr val="A31515"/>
                </a:solidFill>
                <a:latin typeface="Consolas" panose="020B0609020204030204" pitchFamily="49" charset="0"/>
              </a:rPr>
              <a:t>'Fare'</a:t>
            </a:r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ja-JP" b="1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ja-JP" altLang="en-US" b="1">
                <a:solidFill>
                  <a:srgbClr val="008000"/>
                </a:solidFill>
                <a:latin typeface="Consolas" panose="020B0609020204030204" pitchFamily="49" charset="0"/>
              </a:rPr>
              <a:t>特徴量の抽出</a:t>
            </a:r>
            <a:endParaRPr lang="ja-JP" alt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x = df[col]</a:t>
            </a:r>
          </a:p>
          <a:p>
            <a:r>
              <a:rPr lang="en-US" altLang="ja-JP" b="1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ja-JP" altLang="en-US" b="1">
                <a:solidFill>
                  <a:srgbClr val="008000"/>
                </a:solidFill>
                <a:latin typeface="Consolas" panose="020B0609020204030204" pitchFamily="49" charset="0"/>
              </a:rPr>
              <a:t>正解データの抽出</a:t>
            </a:r>
            <a:endParaRPr lang="ja-JP" alt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t = df[</a:t>
            </a:r>
            <a:r>
              <a:rPr lang="en-US" altLang="ja-JP" b="1">
                <a:solidFill>
                  <a:srgbClr val="A31515"/>
                </a:solidFill>
                <a:latin typeface="Consolas" panose="020B0609020204030204" pitchFamily="49" charset="0"/>
              </a:rPr>
              <a:t>'Survived'</a:t>
            </a:r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ja-JP" b="1">
                <a:solidFill>
                  <a:srgbClr val="008000"/>
                </a:solidFill>
                <a:latin typeface="Consolas" panose="020B0609020204030204" pitchFamily="49" charset="0"/>
              </a:rPr>
              <a:t># Sex</a:t>
            </a:r>
            <a:r>
              <a:rPr lang="ja-JP" altLang="en-US" b="1">
                <a:solidFill>
                  <a:srgbClr val="008000"/>
                </a:solidFill>
                <a:latin typeface="Consolas" panose="020B0609020204030204" pitchFamily="49" charset="0"/>
              </a:rPr>
              <a:t>列は文字の列なのでダミー変数化</a:t>
            </a:r>
            <a:endParaRPr lang="ja-JP" alt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dummy = pd.get_dummies(df[</a:t>
            </a:r>
            <a:r>
              <a:rPr lang="en-US" altLang="ja-JP" b="1">
                <a:solidFill>
                  <a:srgbClr val="A31515"/>
                </a:solidFill>
                <a:latin typeface="Consolas" panose="020B0609020204030204" pitchFamily="49" charset="0"/>
              </a:rPr>
              <a:t>'Sex'</a:t>
            </a:r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], drop_first = </a:t>
            </a:r>
            <a:r>
              <a:rPr lang="en-US" altLang="ja-JP" b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ja-JP" b="1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ja-JP" altLang="en-US" b="1">
                <a:solidFill>
                  <a:srgbClr val="008000"/>
                </a:solidFill>
                <a:latin typeface="Consolas" panose="020B0609020204030204" pitchFamily="49" charset="0"/>
              </a:rPr>
              <a:t>ダミー変数化した列を特徴量に結合して更新</a:t>
            </a:r>
            <a:endParaRPr lang="ja-JP" alt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x = pd.concat([x, dummy], axis = </a:t>
            </a:r>
            <a:r>
              <a:rPr lang="en-US" altLang="ja-JP" b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ja-JP" b="1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ja-JP" altLang="en-US" b="1">
                <a:solidFill>
                  <a:srgbClr val="008000"/>
                </a:solidFill>
                <a:latin typeface="Consolas" panose="020B0609020204030204" pitchFamily="49" charset="0"/>
              </a:rPr>
              <a:t>先頭の２行を表示</a:t>
            </a:r>
            <a:endParaRPr lang="ja-JP" alt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x.head(</a:t>
            </a:r>
            <a:r>
              <a:rPr lang="en-US" altLang="ja-JP" b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ja-JP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397163" y="409373"/>
            <a:ext cx="876864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コード</a:t>
            </a:r>
            <a:r>
              <a:rPr lang="en-US" altLang="ja-JP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12-13 </a:t>
            </a:r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文字データの列を数値に変換する</a:t>
            </a:r>
            <a:endParaRPr lang="en-US" altLang="ja-JP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楕円 3"/>
          <p:cNvSpPr/>
          <p:nvPr/>
        </p:nvSpPr>
        <p:spPr>
          <a:xfrm>
            <a:off x="10603346" y="177461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dirty="0" smtClean="0"/>
              <a:t>P438</a:t>
            </a:r>
            <a:endParaRPr kumimoji="1" lang="ja-JP" altLang="en-US" b="1" dirty="0"/>
          </a:p>
        </p:txBody>
      </p:sp>
      <p:sp>
        <p:nvSpPr>
          <p:cNvPr id="5" name="正方形/長方形 4"/>
          <p:cNvSpPr/>
          <p:nvPr/>
        </p:nvSpPr>
        <p:spPr>
          <a:xfrm>
            <a:off x="397163" y="4361157"/>
            <a:ext cx="1546316" cy="406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実行結果</a:t>
            </a:r>
            <a:endParaRPr kumimoji="1" lang="ja-JP" altLang="en-US" b="1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903" y="4564357"/>
            <a:ext cx="6011205" cy="155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903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97163" y="778705"/>
            <a:ext cx="9345353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b="1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ja-JP" altLang="en-US" b="1">
                <a:solidFill>
                  <a:srgbClr val="008000"/>
                </a:solidFill>
                <a:latin typeface="Consolas" panose="020B0609020204030204" pitchFamily="49" charset="0"/>
              </a:rPr>
              <a:t>ランダムフォレストのインポート</a:t>
            </a:r>
            <a:endParaRPr lang="ja-JP" alt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b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 sklearn.ensemble </a:t>
            </a:r>
            <a:r>
              <a:rPr lang="en-US" altLang="ja-JP" b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 RandomForestClassifier</a:t>
            </a:r>
          </a:p>
          <a:p>
            <a:r>
              <a:rPr lang="en-US" altLang="ja-JP" b="1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ja-JP" altLang="en-US" b="1">
                <a:solidFill>
                  <a:srgbClr val="008000"/>
                </a:solidFill>
                <a:latin typeface="Consolas" panose="020B0609020204030204" pitchFamily="49" charset="0"/>
              </a:rPr>
              <a:t>訓練データとテストデータの分割</a:t>
            </a:r>
            <a:endParaRPr lang="ja-JP" alt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x_train, x_test, y_train, y_test=train_test_split(x, t,</a:t>
            </a:r>
          </a:p>
          <a:p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                    test_size = </a:t>
            </a:r>
            <a:r>
              <a:rPr lang="en-US" altLang="ja-JP" b="1">
                <a:solidFill>
                  <a:srgbClr val="098658"/>
                </a:solidFill>
                <a:latin typeface="Consolas" panose="020B0609020204030204" pitchFamily="49" charset="0"/>
              </a:rPr>
              <a:t>0.2</a:t>
            </a:r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, random_state = </a:t>
            </a:r>
            <a:r>
              <a:rPr lang="en-US" altLang="ja-JP" b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ja-JP" b="1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ja-JP" altLang="en-US" b="1">
                <a:solidFill>
                  <a:srgbClr val="008000"/>
                </a:solidFill>
                <a:latin typeface="Consolas" panose="020B0609020204030204" pitchFamily="49" charset="0"/>
              </a:rPr>
              <a:t>ランダムフォレストモデルの作成</a:t>
            </a:r>
            <a:endParaRPr lang="ja-JP" alt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model = RandomForestClassifier(n_estimators = </a:t>
            </a:r>
            <a:r>
              <a:rPr lang="en-US" altLang="ja-JP" b="1">
                <a:solidFill>
                  <a:srgbClr val="098658"/>
                </a:solidFill>
                <a:latin typeface="Consolas" panose="020B0609020204030204" pitchFamily="49" charset="0"/>
              </a:rPr>
              <a:t>200</a:t>
            </a:r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            random_state = </a:t>
            </a:r>
            <a:r>
              <a:rPr lang="en-US" altLang="ja-JP" b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ja-JP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397163" y="409373"/>
            <a:ext cx="934535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コード</a:t>
            </a:r>
            <a:r>
              <a:rPr lang="en-US" altLang="ja-JP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12-14 </a:t>
            </a:r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ランダムフォレスト</a:t>
            </a:r>
            <a:endParaRPr lang="en-US" altLang="ja-JP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楕円 3"/>
          <p:cNvSpPr/>
          <p:nvPr/>
        </p:nvSpPr>
        <p:spPr>
          <a:xfrm>
            <a:off x="10603346" y="177461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dirty="0" smtClean="0"/>
              <a:t>P439</a:t>
            </a:r>
            <a:endParaRPr kumimoji="1" lang="ja-JP" altLang="en-US" b="1" dirty="0"/>
          </a:p>
        </p:txBody>
      </p:sp>
      <p:sp>
        <p:nvSpPr>
          <p:cNvPr id="5" name="正方形/長方形 4"/>
          <p:cNvSpPr/>
          <p:nvPr/>
        </p:nvSpPr>
        <p:spPr>
          <a:xfrm>
            <a:off x="6209607" y="2404940"/>
            <a:ext cx="523705" cy="3851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吹き出し 5"/>
          <p:cNvSpPr/>
          <p:nvPr/>
        </p:nvSpPr>
        <p:spPr>
          <a:xfrm>
            <a:off x="7327504" y="2532402"/>
            <a:ext cx="2697645" cy="515389"/>
          </a:xfrm>
          <a:prstGeom prst="wedgeRectCallout">
            <a:avLst>
              <a:gd name="adj1" fmla="val -71173"/>
              <a:gd name="adj2" fmla="val -4233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作成する決定木の数</a:t>
            </a:r>
            <a:endParaRPr kumimoji="1" lang="en-US" altLang="ja-JP" b="1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7163" y="3770436"/>
            <a:ext cx="10015352" cy="20621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2000" b="1" dirty="0"/>
              <a:t>モデル変数</a:t>
            </a:r>
            <a:endParaRPr lang="en-US" altLang="ja-JP" b="1" dirty="0" smtClean="0">
              <a:solidFill>
                <a:srgbClr val="0070C0"/>
              </a:solidFill>
            </a:endParaRPr>
          </a:p>
          <a:p>
            <a:endParaRPr lang="en-US" altLang="ja-JP" b="1" dirty="0" smtClean="0">
              <a:solidFill>
                <a:srgbClr val="0070C0"/>
              </a:solidFill>
            </a:endParaRPr>
          </a:p>
          <a:p>
            <a:r>
              <a:rPr lang="ja-JP" altLang="en-US" b="1" dirty="0" smtClean="0">
                <a:solidFill>
                  <a:srgbClr val="0070C0"/>
                </a:solidFill>
              </a:rPr>
              <a:t>　モデル</a:t>
            </a:r>
            <a:r>
              <a:rPr lang="ja-JP" altLang="en-US" b="1" dirty="0" smtClean="0">
                <a:solidFill>
                  <a:srgbClr val="0070C0"/>
                </a:solidFill>
              </a:rPr>
              <a:t>変数 </a:t>
            </a:r>
            <a:r>
              <a:rPr lang="en-US" altLang="ja-JP" b="1" dirty="0" smtClean="0">
                <a:solidFill>
                  <a:srgbClr val="0070C0"/>
                </a:solidFill>
              </a:rPr>
              <a:t>= </a:t>
            </a:r>
            <a:r>
              <a:rPr lang="en-US" altLang="ja-JP" b="1" dirty="0" err="1" smtClean="0">
                <a:solidFill>
                  <a:srgbClr val="0070C0"/>
                </a:solidFill>
              </a:rPr>
              <a:t>RandomForestClassifier</a:t>
            </a:r>
            <a:r>
              <a:rPr lang="en-US" altLang="ja-JP" b="1" dirty="0" smtClean="0">
                <a:solidFill>
                  <a:srgbClr val="0070C0"/>
                </a:solidFill>
              </a:rPr>
              <a:t>( </a:t>
            </a:r>
            <a:r>
              <a:rPr lang="en-US" altLang="ja-JP" b="1" dirty="0" err="1" smtClean="0">
                <a:solidFill>
                  <a:srgbClr val="0070C0"/>
                </a:solidFill>
              </a:rPr>
              <a:t>n_estimators</a:t>
            </a:r>
            <a:r>
              <a:rPr lang="en-US" altLang="ja-JP" b="1" dirty="0" smtClean="0">
                <a:solidFill>
                  <a:srgbClr val="0070C0"/>
                </a:solidFill>
              </a:rPr>
              <a:t> = </a:t>
            </a:r>
            <a:r>
              <a:rPr lang="ja-JP" altLang="en-US" b="1" dirty="0" smtClean="0">
                <a:solidFill>
                  <a:srgbClr val="0070C0"/>
                </a:solidFill>
              </a:rPr>
              <a:t>●</a:t>
            </a:r>
            <a:r>
              <a:rPr lang="en-US" altLang="ja-JP" b="1" dirty="0" smtClean="0">
                <a:solidFill>
                  <a:srgbClr val="0070C0"/>
                </a:solidFill>
              </a:rPr>
              <a:t>, </a:t>
            </a:r>
          </a:p>
          <a:p>
            <a:r>
              <a:rPr lang="en-US" altLang="ja-JP" b="1" dirty="0">
                <a:solidFill>
                  <a:srgbClr val="0070C0"/>
                </a:solidFill>
              </a:rPr>
              <a:t>	</a:t>
            </a:r>
            <a:r>
              <a:rPr lang="en-US" altLang="ja-JP" b="1" dirty="0" smtClean="0">
                <a:solidFill>
                  <a:srgbClr val="0070C0"/>
                </a:solidFill>
              </a:rPr>
              <a:t>				</a:t>
            </a:r>
            <a:r>
              <a:rPr lang="en-US" altLang="ja-JP" b="1" dirty="0" err="1" smtClean="0">
                <a:solidFill>
                  <a:srgbClr val="0070C0"/>
                </a:solidFill>
              </a:rPr>
              <a:t>random_state</a:t>
            </a:r>
            <a:r>
              <a:rPr lang="en-US" altLang="ja-JP" b="1" dirty="0" smtClean="0">
                <a:solidFill>
                  <a:srgbClr val="0070C0"/>
                </a:solidFill>
              </a:rPr>
              <a:t> = </a:t>
            </a:r>
            <a:r>
              <a:rPr lang="ja-JP" altLang="en-US" b="1" dirty="0" smtClean="0">
                <a:solidFill>
                  <a:srgbClr val="0070C0"/>
                </a:solidFill>
              </a:rPr>
              <a:t>●</a:t>
            </a:r>
            <a:r>
              <a:rPr lang="en-US" altLang="ja-JP" b="1" dirty="0" smtClean="0">
                <a:solidFill>
                  <a:srgbClr val="0070C0"/>
                </a:solidFill>
              </a:rPr>
              <a:t>, </a:t>
            </a:r>
            <a:r>
              <a:rPr lang="en-US" altLang="ja-JP" b="1" dirty="0" err="1" smtClean="0">
                <a:solidFill>
                  <a:srgbClr val="0070C0"/>
                </a:solidFill>
              </a:rPr>
              <a:t>max_depth</a:t>
            </a:r>
            <a:r>
              <a:rPr lang="en-US" altLang="ja-JP" b="1" dirty="0" smtClean="0">
                <a:solidFill>
                  <a:srgbClr val="0070C0"/>
                </a:solidFill>
              </a:rPr>
              <a:t> = </a:t>
            </a:r>
            <a:r>
              <a:rPr lang="ja-JP" altLang="en-US" b="1" dirty="0" smtClean="0">
                <a:solidFill>
                  <a:srgbClr val="0070C0"/>
                </a:solidFill>
              </a:rPr>
              <a:t>▲ </a:t>
            </a:r>
            <a:r>
              <a:rPr lang="en-US" altLang="ja-JP" b="1" dirty="0" smtClean="0">
                <a:solidFill>
                  <a:srgbClr val="0070C0"/>
                </a:solidFill>
              </a:rPr>
              <a:t>)</a:t>
            </a:r>
            <a:endParaRPr lang="en-US" altLang="ja-JP" b="1" dirty="0" smtClean="0">
              <a:solidFill>
                <a:srgbClr val="0070C0"/>
              </a:solidFill>
            </a:endParaRPr>
          </a:p>
          <a:p>
            <a:endParaRPr lang="en-US" altLang="ja-JP" b="1" dirty="0">
              <a:solidFill>
                <a:srgbClr val="0070C0"/>
              </a:solidFill>
            </a:endParaRPr>
          </a:p>
          <a:p>
            <a:r>
              <a:rPr lang="en-US" altLang="ja-JP" b="1" dirty="0" smtClean="0">
                <a:solidFill>
                  <a:srgbClr val="0070C0"/>
                </a:solidFill>
              </a:rPr>
              <a:t>※ </a:t>
            </a:r>
            <a:r>
              <a:rPr lang="en-US" altLang="ja-JP" b="1" dirty="0" err="1" smtClean="0">
                <a:solidFill>
                  <a:srgbClr val="0070C0"/>
                </a:solidFill>
              </a:rPr>
              <a:t>n_estimators</a:t>
            </a:r>
            <a:r>
              <a:rPr lang="en-US" altLang="ja-JP" b="1" dirty="0" smtClean="0">
                <a:solidFill>
                  <a:srgbClr val="0070C0"/>
                </a:solidFill>
              </a:rPr>
              <a:t> </a:t>
            </a:r>
            <a:r>
              <a:rPr lang="ja-JP" altLang="en-US" b="1" dirty="0" smtClean="0">
                <a:solidFill>
                  <a:srgbClr val="0070C0"/>
                </a:solidFill>
              </a:rPr>
              <a:t>で作成する木の数を指定。</a:t>
            </a:r>
            <a:endParaRPr lang="en-US" altLang="ja-JP" b="1" dirty="0" smtClean="0">
              <a:solidFill>
                <a:srgbClr val="0070C0"/>
              </a:solidFill>
            </a:endParaRPr>
          </a:p>
          <a:p>
            <a:r>
              <a:rPr lang="en-US" altLang="ja-JP" b="1" dirty="0" smtClean="0">
                <a:solidFill>
                  <a:srgbClr val="0070C0"/>
                </a:solidFill>
              </a:rPr>
              <a:t>※ </a:t>
            </a:r>
            <a:r>
              <a:rPr lang="ja-JP" altLang="en-US" b="1" dirty="0">
                <a:solidFill>
                  <a:srgbClr val="0070C0"/>
                </a:solidFill>
              </a:rPr>
              <a:t>木の深さ</a:t>
            </a:r>
            <a:r>
              <a:rPr lang="ja-JP" altLang="en-US" b="1" dirty="0" smtClean="0">
                <a:solidFill>
                  <a:srgbClr val="0070C0"/>
                </a:solidFill>
              </a:rPr>
              <a:t>の最大値は、すべての木で共通。</a:t>
            </a:r>
            <a:endParaRPr lang="en-US" altLang="ja-JP" b="1" dirty="0" smtClean="0">
              <a:solidFill>
                <a:srgbClr val="0070C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81160" y="4291412"/>
            <a:ext cx="9443989" cy="7876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3707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97163" y="562572"/>
            <a:ext cx="9345353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ja-JP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学習</a:t>
            </a:r>
            <a:endParaRPr lang="ja-JP" alt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model.fit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x_train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y_train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ja-JP" b="1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ja-JP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訓練データの正解率を表示</a:t>
            </a:r>
            <a:endParaRPr lang="ja-JP" alt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b="1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model.score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x_train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y_train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ja-JP" b="1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ja-JP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テストデータの正解率を表示</a:t>
            </a:r>
            <a:endParaRPr lang="ja-JP" alt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b="1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model.score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x_test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y_test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altLang="ja-JP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397163" y="193240"/>
            <a:ext cx="934535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コード</a:t>
            </a:r>
            <a:r>
              <a:rPr lang="en-US" altLang="ja-JP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12-15 </a:t>
            </a:r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モデルの学習</a:t>
            </a:r>
            <a:endParaRPr lang="en-US" altLang="ja-JP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楕円 3"/>
          <p:cNvSpPr/>
          <p:nvPr/>
        </p:nvSpPr>
        <p:spPr>
          <a:xfrm>
            <a:off x="10603346" y="177461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dirty="0" smtClean="0"/>
              <a:t>P440</a:t>
            </a:r>
            <a:endParaRPr kumimoji="1" lang="ja-JP" altLang="en-US" b="1" dirty="0"/>
          </a:p>
        </p:txBody>
      </p:sp>
      <p:sp>
        <p:nvSpPr>
          <p:cNvPr id="7" name="正方形/長方形 6"/>
          <p:cNvSpPr/>
          <p:nvPr/>
        </p:nvSpPr>
        <p:spPr>
          <a:xfrm>
            <a:off x="8385694" y="1690931"/>
            <a:ext cx="1546316" cy="406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実行結果</a:t>
            </a:r>
            <a:endParaRPr kumimoji="1" lang="ja-JP" altLang="en-US" b="1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0565" y="2153185"/>
            <a:ext cx="2003800" cy="626956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397163" y="3491424"/>
            <a:ext cx="9345353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b="1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ja-JP" altLang="en-US" b="1">
                <a:solidFill>
                  <a:srgbClr val="008000"/>
                </a:solidFill>
                <a:latin typeface="Consolas" panose="020B0609020204030204" pitchFamily="49" charset="0"/>
              </a:rPr>
              <a:t>決定木のインポート</a:t>
            </a:r>
            <a:endParaRPr lang="ja-JP" alt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b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 sklearn </a:t>
            </a:r>
            <a:r>
              <a:rPr lang="en-US" altLang="ja-JP" b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 tree</a:t>
            </a:r>
          </a:p>
          <a:p>
            <a:r>
              <a:rPr lang="en-US" altLang="ja-JP" b="1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ja-JP" altLang="en-US" b="1">
                <a:solidFill>
                  <a:srgbClr val="008000"/>
                </a:solidFill>
                <a:latin typeface="Consolas" panose="020B0609020204030204" pitchFamily="49" charset="0"/>
              </a:rPr>
              <a:t>決定木モデルの作成</a:t>
            </a:r>
            <a:endParaRPr lang="ja-JP" alt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model2 = tree.DecisionTreeClassifier(random_state = </a:t>
            </a:r>
            <a:r>
              <a:rPr lang="en-US" altLang="ja-JP" b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ja-JP" b="1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ja-JP" altLang="en-US" b="1">
                <a:solidFill>
                  <a:srgbClr val="008000"/>
                </a:solidFill>
                <a:latin typeface="Consolas" panose="020B0609020204030204" pitchFamily="49" charset="0"/>
              </a:rPr>
              <a:t>決定木モデルの学習</a:t>
            </a:r>
            <a:endParaRPr lang="ja-JP" alt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model2.fit(x_train, y_train)</a:t>
            </a:r>
          </a:p>
          <a:p>
            <a:r>
              <a:rPr lang="en-US" altLang="ja-JP" b="1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ja-JP" altLang="en-US" b="1">
                <a:solidFill>
                  <a:srgbClr val="008000"/>
                </a:solidFill>
                <a:latin typeface="Consolas" panose="020B0609020204030204" pitchFamily="49" charset="0"/>
              </a:rPr>
              <a:t>訓練データの正解率を表示</a:t>
            </a:r>
            <a:endParaRPr lang="ja-JP" alt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b="1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(model2.score(x_train, y_train))</a:t>
            </a:r>
          </a:p>
          <a:p>
            <a:r>
              <a:rPr lang="en-US" altLang="ja-JP" b="1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ja-JP" altLang="en-US" b="1">
                <a:solidFill>
                  <a:srgbClr val="008000"/>
                </a:solidFill>
                <a:latin typeface="Consolas" panose="020B0609020204030204" pitchFamily="49" charset="0"/>
              </a:rPr>
              <a:t>テストデータの正解率を表示</a:t>
            </a:r>
            <a:endParaRPr lang="ja-JP" alt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b="1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(model2.score(x_test, y_test))</a:t>
            </a:r>
            <a:endParaRPr lang="en-US" altLang="ja-JP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97163" y="3122092"/>
            <a:ext cx="934535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コード</a:t>
            </a:r>
            <a:r>
              <a:rPr lang="en-US" altLang="ja-JP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12-16 </a:t>
            </a:r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単純な決定木分類と比較する</a:t>
            </a:r>
            <a:endParaRPr lang="en-US" altLang="ja-JP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8385694" y="5135021"/>
            <a:ext cx="1546316" cy="406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実行結果</a:t>
            </a:r>
            <a:endParaRPr kumimoji="1" lang="ja-JP" altLang="en-US" b="1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0566" y="5601565"/>
            <a:ext cx="1920670" cy="61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338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/>
          <p:cNvSpPr/>
          <p:nvPr/>
        </p:nvSpPr>
        <p:spPr>
          <a:xfrm>
            <a:off x="10603346" y="177461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dirty="0" smtClean="0"/>
              <a:t>P441</a:t>
            </a:r>
            <a:endParaRPr kumimoji="1" lang="ja-JP" altLang="en-US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397163" y="911706"/>
            <a:ext cx="9345353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b="1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ja-JP" altLang="en-US" b="1">
                <a:solidFill>
                  <a:srgbClr val="008000"/>
                </a:solidFill>
                <a:latin typeface="Consolas" panose="020B0609020204030204" pitchFamily="49" charset="0"/>
              </a:rPr>
              <a:t>特徴量重要度</a:t>
            </a:r>
            <a:endParaRPr lang="ja-JP" alt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importance = model.feature_importances_ </a:t>
            </a:r>
          </a:p>
          <a:p>
            <a:r>
              <a:rPr lang="en-US" altLang="ja-JP" b="1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ja-JP" altLang="en-US" b="1">
                <a:solidFill>
                  <a:srgbClr val="008000"/>
                </a:solidFill>
                <a:latin typeface="Consolas" panose="020B0609020204030204" pitchFamily="49" charset="0"/>
              </a:rPr>
              <a:t>列との対応がわかりやすいようにシリーズ変換</a:t>
            </a:r>
            <a:endParaRPr lang="ja-JP" alt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pd.Series(importance, index = x_train.columns)</a:t>
            </a:r>
            <a:endParaRPr lang="en-US" altLang="ja-JP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397163" y="542374"/>
            <a:ext cx="934535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コード</a:t>
            </a:r>
            <a:r>
              <a:rPr lang="en-US" altLang="ja-JP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12-17 </a:t>
            </a:r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特徴量の重要度を確認する</a:t>
            </a:r>
            <a:endParaRPr lang="en-US" altLang="ja-JP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97163" y="2299119"/>
            <a:ext cx="1546316" cy="406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実行結果</a:t>
            </a:r>
            <a:endParaRPr kumimoji="1" lang="ja-JP" altLang="en-US" b="1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535" y="2502319"/>
            <a:ext cx="2125894" cy="199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172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/>
          <p:cNvSpPr/>
          <p:nvPr/>
        </p:nvSpPr>
        <p:spPr>
          <a:xfrm>
            <a:off x="10603346" y="177461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dirty="0" smtClean="0"/>
              <a:t>P442</a:t>
            </a:r>
            <a:endParaRPr kumimoji="1" lang="ja-JP" altLang="en-US" b="1" dirty="0"/>
          </a:p>
        </p:txBody>
      </p:sp>
      <p:sp>
        <p:nvSpPr>
          <p:cNvPr id="3" name="ホームベース 2"/>
          <p:cNvSpPr/>
          <p:nvPr/>
        </p:nvSpPr>
        <p:spPr>
          <a:xfrm>
            <a:off x="397163" y="332508"/>
            <a:ext cx="1757639" cy="424874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１２．３</a:t>
            </a:r>
            <a:endParaRPr kumimoji="1" lang="ja-JP" altLang="en-US" b="1" dirty="0"/>
          </a:p>
        </p:txBody>
      </p:sp>
      <p:sp>
        <p:nvSpPr>
          <p:cNvPr id="4" name="山形 3"/>
          <p:cNvSpPr/>
          <p:nvPr/>
        </p:nvSpPr>
        <p:spPr>
          <a:xfrm>
            <a:off x="2019631" y="332508"/>
            <a:ext cx="4913906" cy="424874"/>
          </a:xfrm>
          <a:prstGeom prst="chevro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アダ</a:t>
            </a:r>
            <a:r>
              <a:rPr kumimoji="1" lang="ja-JP" altLang="en-US" b="1" dirty="0" smtClean="0">
                <a:solidFill>
                  <a:schemeClr val="bg1"/>
                </a:solidFill>
              </a:rPr>
              <a:t>ブースト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5" name="山形 4"/>
          <p:cNvSpPr/>
          <p:nvPr/>
        </p:nvSpPr>
        <p:spPr>
          <a:xfrm>
            <a:off x="6790414" y="332508"/>
            <a:ext cx="2189683" cy="42487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</a:rPr>
              <a:t>P442</a:t>
            </a:r>
            <a:r>
              <a:rPr kumimoji="1" lang="ja-JP" altLang="en-US" b="1" dirty="0" smtClean="0">
                <a:solidFill>
                  <a:schemeClr val="bg1"/>
                </a:solidFill>
              </a:rPr>
              <a:t>～</a:t>
            </a:r>
            <a:r>
              <a:rPr kumimoji="1" lang="en-US" altLang="ja-JP" b="1" dirty="0" smtClean="0">
                <a:solidFill>
                  <a:schemeClr val="bg1"/>
                </a:solidFill>
              </a:rPr>
              <a:t>P452</a:t>
            </a:r>
            <a:endParaRPr kumimoji="1" lang="en-US" altLang="ja-JP" b="1" dirty="0" smtClean="0">
              <a:solidFill>
                <a:schemeClr val="bg1"/>
              </a:solidFill>
            </a:endParaRPr>
          </a:p>
        </p:txBody>
      </p:sp>
      <p:sp>
        <p:nvSpPr>
          <p:cNvPr id="6" name="ホームベース 5"/>
          <p:cNvSpPr/>
          <p:nvPr/>
        </p:nvSpPr>
        <p:spPr>
          <a:xfrm>
            <a:off x="397163" y="907869"/>
            <a:ext cx="1757639" cy="424874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１２</a:t>
            </a:r>
            <a:r>
              <a:rPr lang="ja-JP" altLang="en-US" b="1" dirty="0" smtClean="0"/>
              <a:t>．</a:t>
            </a:r>
            <a:r>
              <a:rPr lang="en-US" altLang="ja-JP" b="1" dirty="0" smtClean="0"/>
              <a:t>3</a:t>
            </a:r>
            <a:r>
              <a:rPr lang="ja-JP" altLang="en-US" b="1" dirty="0" err="1" smtClean="0"/>
              <a:t>．</a:t>
            </a:r>
            <a:r>
              <a:rPr lang="ja-JP" altLang="en-US" b="1" dirty="0" smtClean="0"/>
              <a:t>１</a:t>
            </a:r>
            <a:endParaRPr kumimoji="1" lang="ja-JP" altLang="en-US" b="1" dirty="0"/>
          </a:p>
        </p:txBody>
      </p:sp>
      <p:sp>
        <p:nvSpPr>
          <p:cNvPr id="7" name="山形 6"/>
          <p:cNvSpPr/>
          <p:nvPr/>
        </p:nvSpPr>
        <p:spPr>
          <a:xfrm>
            <a:off x="2019631" y="907869"/>
            <a:ext cx="4913906" cy="424874"/>
          </a:xfrm>
          <a:prstGeom prst="chevro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bg1"/>
                </a:solidFill>
              </a:rPr>
              <a:t>バギングとブースティング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8" name="山形 7"/>
          <p:cNvSpPr/>
          <p:nvPr/>
        </p:nvSpPr>
        <p:spPr>
          <a:xfrm>
            <a:off x="6790414" y="907869"/>
            <a:ext cx="2189683" cy="42487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chemeClr val="bg1"/>
                </a:solidFill>
              </a:rPr>
              <a:t>P442</a:t>
            </a:r>
            <a:r>
              <a:rPr lang="ja-JP" altLang="en-US" b="1" dirty="0" smtClean="0">
                <a:solidFill>
                  <a:schemeClr val="bg1"/>
                </a:solidFill>
              </a:rPr>
              <a:t>～</a:t>
            </a:r>
            <a:r>
              <a:rPr lang="en-US" altLang="ja-JP" b="1" dirty="0" smtClean="0">
                <a:solidFill>
                  <a:schemeClr val="bg1"/>
                </a:solidFill>
              </a:rPr>
              <a:t>P446</a:t>
            </a:r>
            <a:endParaRPr lang="ja-JP" altLang="en-US" b="1" dirty="0">
              <a:solidFill>
                <a:schemeClr val="bg1"/>
              </a:solidFill>
            </a:endParaRPr>
          </a:p>
        </p:txBody>
      </p:sp>
      <p:sp>
        <p:nvSpPr>
          <p:cNvPr id="9" name="ホームベース 8"/>
          <p:cNvSpPr/>
          <p:nvPr/>
        </p:nvSpPr>
        <p:spPr>
          <a:xfrm>
            <a:off x="732443" y="1483230"/>
            <a:ext cx="2393142" cy="424800"/>
          </a:xfrm>
          <a:prstGeom prst="homePlat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ランダムフォレスト</a:t>
            </a:r>
            <a:endParaRPr kumimoji="1" lang="ja-JP" altLang="en-US" b="1" dirty="0"/>
          </a:p>
        </p:txBody>
      </p:sp>
      <p:sp>
        <p:nvSpPr>
          <p:cNvPr id="10" name="山形 9"/>
          <p:cNvSpPr/>
          <p:nvPr/>
        </p:nvSpPr>
        <p:spPr>
          <a:xfrm>
            <a:off x="2971348" y="1483229"/>
            <a:ext cx="3462703" cy="424800"/>
          </a:xfrm>
          <a:prstGeom prst="chevr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bg1"/>
                </a:solidFill>
              </a:rPr>
              <a:t>アンサンブル</a:t>
            </a:r>
            <a:r>
              <a:rPr kumimoji="1" lang="ja-JP" altLang="en-US" b="1" smtClean="0">
                <a:solidFill>
                  <a:schemeClr val="bg1"/>
                </a:solidFill>
              </a:rPr>
              <a:t>学習の１つ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1" name="ホームベース 10"/>
          <p:cNvSpPr/>
          <p:nvPr/>
        </p:nvSpPr>
        <p:spPr>
          <a:xfrm>
            <a:off x="732443" y="2058515"/>
            <a:ext cx="2393142" cy="756000"/>
          </a:xfrm>
          <a:prstGeom prst="homePlat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アンサンブル学習</a:t>
            </a:r>
            <a:endParaRPr kumimoji="1" lang="ja-JP" altLang="en-US" b="1" dirty="0"/>
          </a:p>
        </p:txBody>
      </p:sp>
      <p:sp>
        <p:nvSpPr>
          <p:cNvPr id="12" name="ホームベース 11"/>
          <p:cNvSpPr/>
          <p:nvPr/>
        </p:nvSpPr>
        <p:spPr>
          <a:xfrm>
            <a:off x="3280013" y="2062483"/>
            <a:ext cx="2393142" cy="329255"/>
          </a:xfrm>
          <a:prstGeom prst="homePlat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バギング</a:t>
            </a:r>
            <a:endParaRPr kumimoji="1" lang="ja-JP" altLang="en-US" b="1" dirty="0"/>
          </a:p>
        </p:txBody>
      </p:sp>
      <p:sp>
        <p:nvSpPr>
          <p:cNvPr id="13" name="ホームベース 12"/>
          <p:cNvSpPr/>
          <p:nvPr/>
        </p:nvSpPr>
        <p:spPr>
          <a:xfrm>
            <a:off x="3280013" y="2483315"/>
            <a:ext cx="2393142" cy="331200"/>
          </a:xfrm>
          <a:prstGeom prst="homePlat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ブースティング</a:t>
            </a:r>
            <a:endParaRPr kumimoji="1" lang="ja-JP" altLang="en-US" b="1" dirty="0"/>
          </a:p>
        </p:txBody>
      </p:sp>
      <p:sp>
        <p:nvSpPr>
          <p:cNvPr id="14" name="フローチャート: 他ページ結合子 13"/>
          <p:cNvSpPr/>
          <p:nvPr/>
        </p:nvSpPr>
        <p:spPr>
          <a:xfrm>
            <a:off x="732443" y="2992582"/>
            <a:ext cx="2152073" cy="432262"/>
          </a:xfrm>
          <a:prstGeom prst="flowChartOffpageConnector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■ バギング</a:t>
            </a:r>
            <a:endParaRPr kumimoji="1" lang="ja-JP" altLang="en-US" b="1" dirty="0"/>
          </a:p>
        </p:txBody>
      </p:sp>
      <p:sp>
        <p:nvSpPr>
          <p:cNvPr id="15" name="ホームベース 14"/>
          <p:cNvSpPr/>
          <p:nvPr/>
        </p:nvSpPr>
        <p:spPr>
          <a:xfrm>
            <a:off x="732443" y="3511669"/>
            <a:ext cx="2393142" cy="528316"/>
          </a:xfrm>
          <a:prstGeom prst="homePlat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バギング</a:t>
            </a:r>
            <a:endParaRPr kumimoji="1" lang="ja-JP" altLang="en-US" b="1" dirty="0"/>
          </a:p>
        </p:txBody>
      </p:sp>
      <p:sp>
        <p:nvSpPr>
          <p:cNvPr id="16" name="山形 15"/>
          <p:cNvSpPr/>
          <p:nvPr/>
        </p:nvSpPr>
        <p:spPr>
          <a:xfrm>
            <a:off x="2971349" y="3511669"/>
            <a:ext cx="7727131" cy="528316"/>
          </a:xfrm>
          <a:prstGeom prst="chevr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訓練データ</a:t>
            </a:r>
            <a:r>
              <a:rPr lang="ja-JP" altLang="en-US" b="1" dirty="0" smtClean="0">
                <a:solidFill>
                  <a:schemeClr val="bg1"/>
                </a:solidFill>
              </a:rPr>
              <a:t>をブートスラップサンプリングすることで、訓練データのデータセットをいくつか作り、それぞれモデルに学習させるもの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0153362" y="4396317"/>
            <a:ext cx="1916717" cy="340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>2, 5, 5, 3, 11, 2</a:t>
            </a:r>
            <a:endParaRPr kumimoji="1" lang="ja-JP" altLang="en-US" b="1" dirty="0"/>
          </a:p>
        </p:txBody>
      </p:sp>
      <p:sp>
        <p:nvSpPr>
          <p:cNvPr id="18" name="正方形/長方形 17"/>
          <p:cNvSpPr/>
          <p:nvPr/>
        </p:nvSpPr>
        <p:spPr>
          <a:xfrm>
            <a:off x="10149839" y="5064106"/>
            <a:ext cx="1916717" cy="340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>13, 13, 3, 7, 3, 7</a:t>
            </a:r>
            <a:endParaRPr kumimoji="1" lang="ja-JP" altLang="en-US" b="1" dirty="0"/>
          </a:p>
        </p:txBody>
      </p:sp>
      <p:sp>
        <p:nvSpPr>
          <p:cNvPr id="19" name="正方形/長方形 18"/>
          <p:cNvSpPr/>
          <p:nvPr/>
        </p:nvSpPr>
        <p:spPr>
          <a:xfrm>
            <a:off x="10149839" y="5731895"/>
            <a:ext cx="1916717" cy="340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>3, 5, 2, 11, 7, 13</a:t>
            </a:r>
            <a:endParaRPr kumimoji="1" lang="ja-JP" altLang="en-US" b="1" dirty="0"/>
          </a:p>
        </p:txBody>
      </p:sp>
      <p:sp>
        <p:nvSpPr>
          <p:cNvPr id="20" name="楕円 19"/>
          <p:cNvSpPr/>
          <p:nvPr/>
        </p:nvSpPr>
        <p:spPr>
          <a:xfrm>
            <a:off x="7190508" y="4606410"/>
            <a:ext cx="1911928" cy="1256213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>2, 3, 5, 7, 11, 13</a:t>
            </a:r>
            <a:endParaRPr kumimoji="1" lang="ja-JP" altLang="en-US" b="1" dirty="0"/>
          </a:p>
        </p:txBody>
      </p:sp>
      <p:sp>
        <p:nvSpPr>
          <p:cNvPr id="21" name="右矢印 20"/>
          <p:cNvSpPr/>
          <p:nvPr/>
        </p:nvSpPr>
        <p:spPr>
          <a:xfrm>
            <a:off x="9167089" y="5114809"/>
            <a:ext cx="918096" cy="2394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右矢印 21"/>
          <p:cNvSpPr/>
          <p:nvPr/>
        </p:nvSpPr>
        <p:spPr>
          <a:xfrm rot="20292899">
            <a:off x="9111157" y="4647694"/>
            <a:ext cx="999919" cy="2394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右矢印 22"/>
          <p:cNvSpPr/>
          <p:nvPr/>
        </p:nvSpPr>
        <p:spPr>
          <a:xfrm rot="1307101" flipV="1">
            <a:off x="9126176" y="5581924"/>
            <a:ext cx="999919" cy="2394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283801" y="5913325"/>
            <a:ext cx="1986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元</a:t>
            </a:r>
            <a:r>
              <a:rPr lang="ja-JP" altLang="en-US" b="1" dirty="0" smtClean="0"/>
              <a:t>のデータ集合</a:t>
            </a:r>
            <a:endParaRPr kumimoji="1" lang="ja-JP" altLang="en-US" b="1" dirty="0"/>
          </a:p>
        </p:txBody>
      </p:sp>
      <p:sp>
        <p:nvSpPr>
          <p:cNvPr id="27" name="フローチャート: 他ページ結合子 26"/>
          <p:cNvSpPr/>
          <p:nvPr/>
        </p:nvSpPr>
        <p:spPr>
          <a:xfrm>
            <a:off x="732443" y="4170212"/>
            <a:ext cx="3793195" cy="396516"/>
          </a:xfrm>
          <a:prstGeom prst="flowChartOffpage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ブートストラップ</a:t>
            </a:r>
            <a:r>
              <a:rPr lang="ja-JP" altLang="en-US" b="1" dirty="0" smtClean="0"/>
              <a:t>サンプリング</a:t>
            </a:r>
            <a:endParaRPr kumimoji="1" lang="ja-JP" altLang="en-US" b="1" dirty="0"/>
          </a:p>
        </p:txBody>
      </p:sp>
      <p:sp>
        <p:nvSpPr>
          <p:cNvPr id="28" name="フローチャート: 他ページ結合子 27"/>
          <p:cNvSpPr/>
          <p:nvPr/>
        </p:nvSpPr>
        <p:spPr>
          <a:xfrm>
            <a:off x="732443" y="4652879"/>
            <a:ext cx="5136342" cy="701344"/>
          </a:xfrm>
          <a:prstGeom prst="flowChartOffpage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全データ</a:t>
            </a:r>
            <a:r>
              <a:rPr kumimoji="1" lang="en-US" altLang="ja-JP" b="1" dirty="0" smtClean="0"/>
              <a:t>(n</a:t>
            </a:r>
            <a:r>
              <a:rPr kumimoji="1" lang="ja-JP" altLang="en-US" b="1" dirty="0" smtClean="0"/>
              <a:t>個</a:t>
            </a:r>
            <a:r>
              <a:rPr kumimoji="1" lang="en-US" altLang="ja-JP" b="1" dirty="0" smtClean="0"/>
              <a:t>)</a:t>
            </a:r>
            <a:r>
              <a:rPr kumimoji="1" lang="ja-JP" altLang="en-US" b="1" dirty="0" smtClean="0"/>
              <a:t>の中から復元抽出により</a:t>
            </a:r>
            <a:r>
              <a:rPr kumimoji="1" lang="en-US" altLang="ja-JP" b="1" dirty="0" smtClean="0"/>
              <a:t>n</a:t>
            </a:r>
            <a:r>
              <a:rPr kumimoji="1" lang="ja-JP" altLang="en-US" b="1" dirty="0" smtClean="0"/>
              <a:t>個のデータをランダムに抽出すること</a:t>
            </a:r>
            <a:endParaRPr kumimoji="1" lang="ja-JP" altLang="en-US" b="1" dirty="0"/>
          </a:p>
        </p:txBody>
      </p:sp>
      <p:sp>
        <p:nvSpPr>
          <p:cNvPr id="29" name="フローチャート: 他ページ結合子 28"/>
          <p:cNvSpPr/>
          <p:nvPr/>
        </p:nvSpPr>
        <p:spPr>
          <a:xfrm>
            <a:off x="668669" y="5426194"/>
            <a:ext cx="1495369" cy="396516"/>
          </a:xfrm>
          <a:prstGeom prst="flowChartOffpage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復元抽出</a:t>
            </a:r>
            <a:endParaRPr kumimoji="1" lang="ja-JP" altLang="en-US" b="1" dirty="0"/>
          </a:p>
        </p:txBody>
      </p:sp>
      <p:sp>
        <p:nvSpPr>
          <p:cNvPr id="30" name="フローチャート: 他ページ結合子 29"/>
          <p:cNvSpPr/>
          <p:nvPr/>
        </p:nvSpPr>
        <p:spPr>
          <a:xfrm>
            <a:off x="662208" y="5918215"/>
            <a:ext cx="6411923" cy="658176"/>
          </a:xfrm>
          <a:prstGeom prst="flowChartOffpage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２個以上のデータをランダムにサンプリングする際に、過去に選択したデータも選択対象に含めるサンプリング方法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739267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030102"/>
              </p:ext>
            </p:extLst>
          </p:nvPr>
        </p:nvGraphicFramePr>
        <p:xfrm>
          <a:off x="1634836" y="1532466"/>
          <a:ext cx="8128000" cy="2595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79926">
                  <a:extLst>
                    <a:ext uri="{9D8B030D-6E8A-4147-A177-3AD203B41FA5}">
                      <a16:colId xmlns:a16="http://schemas.microsoft.com/office/drawing/2014/main" val="836521551"/>
                    </a:ext>
                  </a:extLst>
                </a:gridCol>
                <a:gridCol w="6948074">
                  <a:extLst>
                    <a:ext uri="{9D8B030D-6E8A-4147-A177-3AD203B41FA5}">
                      <a16:colId xmlns:a16="http://schemas.microsoft.com/office/drawing/2014/main" val="12447261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smtClean="0"/>
                        <a:t>CONTENTS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19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1" dirty="0" smtClean="0"/>
                        <a:t>１２．１</a:t>
                      </a:r>
                      <a:endParaRPr kumimoji="1" lang="en-US" altLang="ja-JP" b="1" dirty="0" smtClean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 smtClean="0"/>
                        <a:t>ロジスティック回帰</a:t>
                      </a:r>
                      <a:endParaRPr kumimoji="1" lang="ja-JP" alt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293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1" dirty="0" smtClean="0"/>
                        <a:t>１２．２</a:t>
                      </a:r>
                      <a:endParaRPr kumimoji="1" lang="ja-JP" altLang="en-US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 smtClean="0"/>
                        <a:t>ランダムフォレスト</a:t>
                      </a:r>
                      <a:endParaRPr kumimoji="1" lang="ja-JP" alt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094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1" dirty="0" smtClean="0"/>
                        <a:t>１２．３</a:t>
                      </a:r>
                      <a:endParaRPr kumimoji="1" lang="ja-JP" altLang="en-US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 smtClean="0"/>
                        <a:t>アダブースト</a:t>
                      </a:r>
                      <a:endParaRPr kumimoji="1" lang="ja-JP" alt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16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1" dirty="0" smtClean="0"/>
                        <a:t>１２．４</a:t>
                      </a:r>
                      <a:endParaRPr kumimoji="1" lang="ja-JP" altLang="en-US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 smtClean="0"/>
                        <a:t>第１１章のめとめ</a:t>
                      </a:r>
                      <a:endParaRPr kumimoji="1" lang="ja-JP" alt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163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1" dirty="0" smtClean="0"/>
                        <a:t>１２．５</a:t>
                      </a:r>
                      <a:endParaRPr kumimoji="1" lang="ja-JP" altLang="en-US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1" dirty="0" smtClean="0"/>
                        <a:t>練習問題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19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1" dirty="0" smtClean="0"/>
                        <a:t>１２．６</a:t>
                      </a:r>
                      <a:endParaRPr kumimoji="1" lang="ja-JP" altLang="en-US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 smtClean="0"/>
                        <a:t>練習問題の解答</a:t>
                      </a:r>
                      <a:endParaRPr kumimoji="1" lang="ja-JP" alt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611655"/>
                  </a:ext>
                </a:extLst>
              </a:tr>
            </a:tbl>
          </a:graphicData>
        </a:graphic>
      </p:graphicFrame>
      <p:sp>
        <p:nvSpPr>
          <p:cNvPr id="5" name="楕円 4"/>
          <p:cNvSpPr/>
          <p:nvPr/>
        </p:nvSpPr>
        <p:spPr>
          <a:xfrm>
            <a:off x="10603346" y="177461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dirty="0" smtClean="0"/>
              <a:t>P419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145926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他ページ結合子 1"/>
          <p:cNvSpPr/>
          <p:nvPr/>
        </p:nvSpPr>
        <p:spPr>
          <a:xfrm>
            <a:off x="732443" y="357450"/>
            <a:ext cx="2152073" cy="432262"/>
          </a:xfrm>
          <a:prstGeom prst="flowChartOffpageConnector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■ ブースティング</a:t>
            </a:r>
            <a:endParaRPr kumimoji="1" lang="ja-JP" altLang="en-US" b="1" dirty="0"/>
          </a:p>
        </p:txBody>
      </p:sp>
      <p:sp>
        <p:nvSpPr>
          <p:cNvPr id="3" name="楕円 2"/>
          <p:cNvSpPr/>
          <p:nvPr/>
        </p:nvSpPr>
        <p:spPr>
          <a:xfrm>
            <a:off x="10603346" y="177461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dirty="0" smtClean="0"/>
              <a:t>P445</a:t>
            </a:r>
            <a:endParaRPr kumimoji="1" lang="ja-JP" altLang="en-US" b="1" dirty="0"/>
          </a:p>
        </p:txBody>
      </p:sp>
      <p:sp>
        <p:nvSpPr>
          <p:cNvPr id="4" name="ホームベース 3"/>
          <p:cNvSpPr/>
          <p:nvPr/>
        </p:nvSpPr>
        <p:spPr>
          <a:xfrm>
            <a:off x="732443" y="918097"/>
            <a:ext cx="2393142" cy="528316"/>
          </a:xfrm>
          <a:prstGeom prst="homePlat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ブースティング</a:t>
            </a:r>
            <a:endParaRPr kumimoji="1" lang="ja-JP" altLang="en-US" b="1" dirty="0"/>
          </a:p>
        </p:txBody>
      </p:sp>
      <p:sp>
        <p:nvSpPr>
          <p:cNvPr id="5" name="山形 4"/>
          <p:cNvSpPr/>
          <p:nvPr/>
        </p:nvSpPr>
        <p:spPr>
          <a:xfrm>
            <a:off x="2971349" y="918097"/>
            <a:ext cx="7727131" cy="528316"/>
          </a:xfrm>
          <a:prstGeom prst="chevr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solidFill>
                  <a:schemeClr val="bg1"/>
                </a:solidFill>
              </a:rPr>
              <a:t>ランダムサンプリング</a:t>
            </a:r>
            <a:r>
              <a:rPr lang="ja-JP" altLang="en-US" b="1" dirty="0">
                <a:solidFill>
                  <a:schemeClr val="bg1"/>
                </a:solidFill>
              </a:rPr>
              <a:t>データ</a:t>
            </a:r>
            <a:r>
              <a:rPr lang="ja-JP" altLang="en-US" b="1" dirty="0" smtClean="0">
                <a:solidFill>
                  <a:schemeClr val="bg1"/>
                </a:solidFill>
              </a:rPr>
              <a:t>による複数のモデルを１つずつ順番に学習させる。前のモデルは次のモデルに学習結果を共有させる</a:t>
            </a:r>
            <a:r>
              <a:rPr lang="ja-JP" altLang="en-US" b="1" dirty="0">
                <a:solidFill>
                  <a:schemeClr val="bg1"/>
                </a:solidFill>
              </a:rPr>
              <a:t>。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6" name="ホームベース 5"/>
          <p:cNvSpPr/>
          <p:nvPr/>
        </p:nvSpPr>
        <p:spPr>
          <a:xfrm>
            <a:off x="732443" y="1574798"/>
            <a:ext cx="2393142" cy="528316"/>
          </a:xfrm>
          <a:prstGeom prst="homePlat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ブースティングの</a:t>
            </a:r>
            <a:endParaRPr lang="en-US" altLang="ja-JP" b="1" dirty="0" smtClean="0"/>
          </a:p>
          <a:p>
            <a:pPr algn="ctr"/>
            <a:r>
              <a:rPr lang="ja-JP" altLang="en-US" b="1" dirty="0" smtClean="0"/>
              <a:t>手法</a:t>
            </a:r>
            <a:endParaRPr kumimoji="1" lang="ja-JP" altLang="en-US" b="1" dirty="0"/>
          </a:p>
        </p:txBody>
      </p:sp>
      <p:sp>
        <p:nvSpPr>
          <p:cNvPr id="8" name="山形 7"/>
          <p:cNvSpPr/>
          <p:nvPr/>
        </p:nvSpPr>
        <p:spPr>
          <a:xfrm>
            <a:off x="2971349" y="1570178"/>
            <a:ext cx="5050433" cy="528316"/>
          </a:xfrm>
          <a:prstGeom prst="chevr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/>
              <a:t>Xgboost, </a:t>
            </a:r>
            <a:r>
              <a:rPr lang="ja-JP" altLang="en-US" b="1"/>
              <a:t>勾配ブースティング</a:t>
            </a:r>
            <a:r>
              <a:rPr lang="en-US" altLang="ja-JP" b="1"/>
              <a:t>, </a:t>
            </a:r>
            <a:r>
              <a:rPr lang="ja-JP" altLang="en-US" b="1"/>
              <a:t>・・・</a:t>
            </a:r>
            <a:r>
              <a:rPr lang="en-US" altLang="ja-JP" b="1"/>
              <a:t>etc</a:t>
            </a:r>
            <a:endParaRPr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305711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ホームベース 1"/>
          <p:cNvSpPr/>
          <p:nvPr/>
        </p:nvSpPr>
        <p:spPr>
          <a:xfrm>
            <a:off x="397163" y="332508"/>
            <a:ext cx="1757639" cy="424874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１２．３．２</a:t>
            </a:r>
            <a:endParaRPr kumimoji="1" lang="ja-JP" altLang="en-US" b="1" dirty="0"/>
          </a:p>
        </p:txBody>
      </p:sp>
      <p:sp>
        <p:nvSpPr>
          <p:cNvPr id="3" name="山形 2"/>
          <p:cNvSpPr/>
          <p:nvPr/>
        </p:nvSpPr>
        <p:spPr>
          <a:xfrm>
            <a:off x="2019631" y="332508"/>
            <a:ext cx="4913906" cy="424874"/>
          </a:xfrm>
          <a:prstGeom prst="chevro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solidFill>
                  <a:schemeClr val="bg1"/>
                </a:solidFill>
              </a:rPr>
              <a:t>アダ</a:t>
            </a:r>
            <a:r>
              <a:rPr kumimoji="1" lang="ja-JP" altLang="en-US" b="1" dirty="0" smtClean="0">
                <a:solidFill>
                  <a:schemeClr val="bg1"/>
                </a:solidFill>
              </a:rPr>
              <a:t>ブーストの概要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4" name="山形 3"/>
          <p:cNvSpPr/>
          <p:nvPr/>
        </p:nvSpPr>
        <p:spPr>
          <a:xfrm>
            <a:off x="6790414" y="332508"/>
            <a:ext cx="2189683" cy="42487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</a:rPr>
              <a:t>P446</a:t>
            </a:r>
            <a:r>
              <a:rPr kumimoji="1" lang="ja-JP" altLang="en-US" b="1" dirty="0" smtClean="0">
                <a:solidFill>
                  <a:schemeClr val="bg1"/>
                </a:solidFill>
              </a:rPr>
              <a:t>～</a:t>
            </a:r>
            <a:r>
              <a:rPr kumimoji="1" lang="en-US" altLang="ja-JP" b="1" dirty="0" smtClean="0">
                <a:solidFill>
                  <a:schemeClr val="bg1"/>
                </a:solidFill>
              </a:rPr>
              <a:t>P448</a:t>
            </a:r>
            <a:endParaRPr kumimoji="1" lang="en-US" altLang="ja-JP" b="1" dirty="0" smtClean="0">
              <a:solidFill>
                <a:schemeClr val="bg1"/>
              </a:solidFill>
            </a:endParaRPr>
          </a:p>
        </p:txBody>
      </p:sp>
      <p:sp>
        <p:nvSpPr>
          <p:cNvPr id="5" name="楕円 4"/>
          <p:cNvSpPr/>
          <p:nvPr/>
        </p:nvSpPr>
        <p:spPr>
          <a:xfrm>
            <a:off x="10603346" y="177461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dirty="0" smtClean="0"/>
              <a:t>P446</a:t>
            </a:r>
            <a:endParaRPr kumimoji="1" lang="ja-JP" altLang="en-US" b="1" dirty="0"/>
          </a:p>
        </p:txBody>
      </p:sp>
      <p:sp>
        <p:nvSpPr>
          <p:cNvPr id="6" name="ホームベース 5"/>
          <p:cNvSpPr/>
          <p:nvPr/>
        </p:nvSpPr>
        <p:spPr>
          <a:xfrm>
            <a:off x="707505" y="942108"/>
            <a:ext cx="1757639" cy="424874"/>
          </a:xfrm>
          <a:prstGeom prst="homePlat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アダ</a:t>
            </a:r>
            <a:r>
              <a:rPr lang="ja-JP" altLang="en-US" b="1" dirty="0" smtClean="0"/>
              <a:t>ブースト</a:t>
            </a:r>
            <a:endParaRPr kumimoji="1" lang="ja-JP" altLang="en-US" b="1" dirty="0"/>
          </a:p>
        </p:txBody>
      </p:sp>
      <p:sp>
        <p:nvSpPr>
          <p:cNvPr id="7" name="山形 6"/>
          <p:cNvSpPr/>
          <p:nvPr/>
        </p:nvSpPr>
        <p:spPr>
          <a:xfrm>
            <a:off x="2371535" y="942108"/>
            <a:ext cx="7121599" cy="424874"/>
          </a:xfrm>
          <a:prstGeom prst="chevr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bg1"/>
                </a:solidFill>
              </a:rPr>
              <a:t>前回のモデルの学習でどのデータをご分類したかの情報を渡す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775466"/>
              </p:ext>
            </p:extLst>
          </p:nvPr>
        </p:nvGraphicFramePr>
        <p:xfrm>
          <a:off x="750644" y="1551708"/>
          <a:ext cx="2743200" cy="1438275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376539024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56684186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244735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086333972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氏名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身長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体重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派閥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1985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工藤</a:t>
                      </a:r>
                      <a:endParaRPr lang="en-US" altLang="ja-JP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170</a:t>
                      </a:r>
                      <a:endParaRPr lang="en-US" altLang="ja-JP" sz="11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たけのこ</a:t>
                      </a:r>
                      <a:endParaRPr lang="ja-JP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71557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浅木</a:t>
                      </a:r>
                      <a:endParaRPr lang="ja-JP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158</a:t>
                      </a:r>
                      <a:endParaRPr lang="en-US" altLang="ja-JP" sz="11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48</a:t>
                      </a:r>
                      <a:endParaRPr lang="en-US" altLang="ja-JP" sz="11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たけのこ</a:t>
                      </a:r>
                      <a:endParaRPr lang="ja-JP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45498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松田</a:t>
                      </a:r>
                      <a:endParaRPr lang="ja-JP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168</a:t>
                      </a:r>
                      <a:endParaRPr lang="en-US" altLang="ja-JP" sz="11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69</a:t>
                      </a:r>
                      <a:endParaRPr lang="en-US" altLang="ja-JP" sz="11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きのこ</a:t>
                      </a:r>
                      <a:endParaRPr lang="ja-JP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6703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瀬川</a:t>
                      </a:r>
                      <a:endParaRPr lang="ja-JP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171</a:t>
                      </a:r>
                      <a:endParaRPr lang="en-US" altLang="ja-JP" sz="11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70</a:t>
                      </a:r>
                      <a:endParaRPr lang="en-US" altLang="ja-JP" sz="11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たけのこ</a:t>
                      </a:r>
                      <a:endParaRPr lang="ja-JP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959847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福田</a:t>
                      </a:r>
                      <a:endParaRPr lang="ja-JP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173</a:t>
                      </a:r>
                      <a:endParaRPr lang="en-US" altLang="ja-JP" sz="11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65</a:t>
                      </a:r>
                      <a:endParaRPr lang="en-US" altLang="ja-JP" sz="11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きのこ</a:t>
                      </a:r>
                      <a:endParaRPr lang="ja-JP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983201"/>
                  </a:ext>
                </a:extLst>
              </a:tr>
            </a:tbl>
          </a:graphicData>
        </a:graphic>
      </p:graphicFrame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992509"/>
              </p:ext>
            </p:extLst>
          </p:nvPr>
        </p:nvGraphicFramePr>
        <p:xfrm>
          <a:off x="750644" y="3174709"/>
          <a:ext cx="2743200" cy="1438275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376539024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56684186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244735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086333972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氏名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身長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体重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派閥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1985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工藤</a:t>
                      </a:r>
                      <a:endParaRPr lang="en-US" altLang="ja-JP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170</a:t>
                      </a:r>
                      <a:endParaRPr lang="en-US" altLang="ja-JP" sz="11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たけのこ</a:t>
                      </a:r>
                      <a:endParaRPr lang="ja-JP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71557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浅木</a:t>
                      </a:r>
                      <a:endParaRPr lang="ja-JP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158</a:t>
                      </a:r>
                      <a:endParaRPr lang="en-US" altLang="ja-JP" sz="11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48</a:t>
                      </a:r>
                      <a:endParaRPr lang="en-US" altLang="ja-JP" sz="11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たけのこ</a:t>
                      </a:r>
                      <a:endParaRPr lang="ja-JP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45498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松田</a:t>
                      </a:r>
                      <a:endParaRPr lang="ja-JP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168</a:t>
                      </a:r>
                      <a:endParaRPr lang="en-US" altLang="ja-JP" sz="11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69</a:t>
                      </a:r>
                      <a:endParaRPr lang="en-US" altLang="ja-JP" sz="11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きのこ</a:t>
                      </a:r>
                      <a:endParaRPr lang="ja-JP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6703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瀬川</a:t>
                      </a:r>
                      <a:endParaRPr lang="ja-JP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171</a:t>
                      </a:r>
                      <a:endParaRPr lang="en-US" altLang="ja-JP" sz="11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70</a:t>
                      </a:r>
                      <a:endParaRPr lang="en-US" altLang="ja-JP" sz="11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たけのこ</a:t>
                      </a:r>
                      <a:endParaRPr lang="ja-JP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959847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福田</a:t>
                      </a:r>
                      <a:endParaRPr lang="ja-JP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173</a:t>
                      </a:r>
                      <a:endParaRPr lang="en-US" altLang="ja-JP" sz="11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65</a:t>
                      </a:r>
                      <a:endParaRPr lang="en-US" altLang="ja-JP" sz="11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きのこ</a:t>
                      </a:r>
                      <a:endParaRPr lang="ja-JP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983201"/>
                  </a:ext>
                </a:extLst>
              </a:tr>
            </a:tbl>
          </a:graphicData>
        </a:graphic>
      </p:graphicFrame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951967"/>
              </p:ext>
            </p:extLst>
          </p:nvPr>
        </p:nvGraphicFramePr>
        <p:xfrm>
          <a:off x="750644" y="4797710"/>
          <a:ext cx="2743200" cy="1438275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376539024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56684186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244735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086333972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氏名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身長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体重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派閥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1985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工藤</a:t>
                      </a:r>
                      <a:endParaRPr lang="en-US" altLang="ja-JP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170</a:t>
                      </a:r>
                      <a:endParaRPr lang="en-US" altLang="ja-JP" sz="11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たけのこ</a:t>
                      </a:r>
                      <a:endParaRPr lang="ja-JP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71557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浅木</a:t>
                      </a:r>
                      <a:endParaRPr lang="ja-JP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158</a:t>
                      </a:r>
                      <a:endParaRPr lang="en-US" altLang="ja-JP" sz="11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48</a:t>
                      </a:r>
                      <a:endParaRPr lang="en-US" altLang="ja-JP" sz="11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たけのこ</a:t>
                      </a:r>
                      <a:endParaRPr lang="ja-JP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45498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松田</a:t>
                      </a:r>
                      <a:endParaRPr lang="ja-JP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168</a:t>
                      </a:r>
                      <a:endParaRPr lang="en-US" altLang="ja-JP" sz="11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69</a:t>
                      </a:r>
                      <a:endParaRPr lang="en-US" altLang="ja-JP" sz="11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きのこ</a:t>
                      </a:r>
                      <a:endParaRPr lang="ja-JP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6703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瀬川</a:t>
                      </a:r>
                      <a:endParaRPr lang="ja-JP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171</a:t>
                      </a:r>
                      <a:endParaRPr lang="en-US" altLang="ja-JP" sz="11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70</a:t>
                      </a:r>
                      <a:endParaRPr lang="en-US" altLang="ja-JP" sz="11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たけのこ</a:t>
                      </a:r>
                      <a:endParaRPr lang="ja-JP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959847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福田</a:t>
                      </a:r>
                      <a:endParaRPr lang="ja-JP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173</a:t>
                      </a:r>
                      <a:endParaRPr lang="en-US" altLang="ja-JP" sz="11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65</a:t>
                      </a:r>
                      <a:endParaRPr lang="en-US" altLang="ja-JP" sz="11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きのこ</a:t>
                      </a:r>
                      <a:endParaRPr lang="ja-JP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983201"/>
                  </a:ext>
                </a:extLst>
              </a:tr>
            </a:tbl>
          </a:graphicData>
        </a:graphic>
      </p:graphicFrame>
      <p:pic>
        <p:nvPicPr>
          <p:cNvPr id="11" name="図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952" y="1550845"/>
            <a:ext cx="1069714" cy="1440000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058" y="3172984"/>
            <a:ext cx="1032068" cy="1440000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962" y="4801099"/>
            <a:ext cx="1029164" cy="1440000"/>
          </a:xfrm>
          <a:prstGeom prst="rect">
            <a:avLst/>
          </a:prstGeom>
        </p:spPr>
      </p:pic>
      <p:sp>
        <p:nvSpPr>
          <p:cNvPr id="14" name="正方形/長方形 13"/>
          <p:cNvSpPr/>
          <p:nvPr/>
        </p:nvSpPr>
        <p:spPr>
          <a:xfrm>
            <a:off x="4352175" y="2638979"/>
            <a:ext cx="1220634" cy="43994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モデル</a:t>
            </a:r>
            <a:r>
              <a:rPr lang="en-US" altLang="ja-JP" b="1" smtClean="0"/>
              <a:t>A</a:t>
            </a:r>
            <a:endParaRPr kumimoji="1" lang="ja-JP" altLang="en-US" b="1"/>
          </a:p>
        </p:txBody>
      </p:sp>
      <p:sp>
        <p:nvSpPr>
          <p:cNvPr id="15" name="正方形/長方形 14"/>
          <p:cNvSpPr/>
          <p:nvPr/>
        </p:nvSpPr>
        <p:spPr>
          <a:xfrm>
            <a:off x="4352175" y="4262842"/>
            <a:ext cx="1220634" cy="43994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モデル</a:t>
            </a:r>
            <a:r>
              <a:rPr lang="en-US" altLang="ja-JP" b="1"/>
              <a:t>B</a:t>
            </a:r>
            <a:endParaRPr kumimoji="1" lang="ja-JP" altLang="en-US" b="1"/>
          </a:p>
        </p:txBody>
      </p:sp>
      <p:sp>
        <p:nvSpPr>
          <p:cNvPr id="16" name="正方形/長方形 15"/>
          <p:cNvSpPr/>
          <p:nvPr/>
        </p:nvSpPr>
        <p:spPr>
          <a:xfrm>
            <a:off x="4352175" y="5867690"/>
            <a:ext cx="1220634" cy="43994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モデル</a:t>
            </a:r>
            <a:r>
              <a:rPr lang="en-US" altLang="ja-JP" b="1"/>
              <a:t>C</a:t>
            </a:r>
            <a:endParaRPr kumimoji="1" lang="ja-JP" altLang="en-US" b="1"/>
          </a:p>
        </p:txBody>
      </p:sp>
      <p:sp>
        <p:nvSpPr>
          <p:cNvPr id="17" name="右矢印 16"/>
          <p:cNvSpPr/>
          <p:nvPr/>
        </p:nvSpPr>
        <p:spPr>
          <a:xfrm>
            <a:off x="3706061" y="1962847"/>
            <a:ext cx="1119673" cy="615996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学習</a:t>
            </a:r>
            <a:endParaRPr kumimoji="1" lang="ja-JP" altLang="en-US" b="1" dirty="0"/>
          </a:p>
        </p:txBody>
      </p:sp>
      <p:sp>
        <p:nvSpPr>
          <p:cNvPr id="18" name="右矢印 17"/>
          <p:cNvSpPr/>
          <p:nvPr/>
        </p:nvSpPr>
        <p:spPr>
          <a:xfrm>
            <a:off x="3706060" y="3607270"/>
            <a:ext cx="1119673" cy="615996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学習</a:t>
            </a:r>
            <a:endParaRPr kumimoji="1" lang="ja-JP" altLang="en-US" b="1" dirty="0"/>
          </a:p>
        </p:txBody>
      </p:sp>
      <p:sp>
        <p:nvSpPr>
          <p:cNvPr id="19" name="右矢印 18"/>
          <p:cNvSpPr/>
          <p:nvPr/>
        </p:nvSpPr>
        <p:spPr>
          <a:xfrm>
            <a:off x="3706060" y="5251693"/>
            <a:ext cx="1119673" cy="615996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学習</a:t>
            </a:r>
            <a:endParaRPr kumimoji="1" lang="ja-JP" altLang="en-US" b="1" dirty="0"/>
          </a:p>
        </p:txBody>
      </p:sp>
      <p:sp>
        <p:nvSpPr>
          <p:cNvPr id="20" name="四角形吹き出し 19"/>
          <p:cNvSpPr/>
          <p:nvPr/>
        </p:nvSpPr>
        <p:spPr>
          <a:xfrm>
            <a:off x="6498307" y="1746222"/>
            <a:ext cx="2306933" cy="740903"/>
          </a:xfrm>
          <a:prstGeom prst="wedgeRectCallout">
            <a:avLst>
              <a:gd name="adj1" fmla="val -77862"/>
              <a:gd name="adj2" fmla="val 2597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工藤、瀬川、福田を間違えた</a:t>
            </a:r>
            <a:endParaRPr kumimoji="1" lang="ja-JP" altLang="en-US" b="1" dirty="0"/>
          </a:p>
        </p:txBody>
      </p:sp>
      <p:sp>
        <p:nvSpPr>
          <p:cNvPr id="21" name="四角形吹き出し 20"/>
          <p:cNvSpPr/>
          <p:nvPr/>
        </p:nvSpPr>
        <p:spPr>
          <a:xfrm>
            <a:off x="6498307" y="3382190"/>
            <a:ext cx="2306933" cy="740903"/>
          </a:xfrm>
          <a:prstGeom prst="wedgeRectCallout">
            <a:avLst>
              <a:gd name="adj1" fmla="val -77862"/>
              <a:gd name="adj2" fmla="val 2597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瀬川、松田を</a:t>
            </a:r>
            <a:endParaRPr kumimoji="1" lang="en-US" altLang="ja-JP" b="1" dirty="0" smtClean="0"/>
          </a:p>
          <a:p>
            <a:pPr algn="ctr"/>
            <a:r>
              <a:rPr lang="ja-JP" altLang="en-US" b="1" dirty="0"/>
              <a:t>間違えた</a:t>
            </a:r>
            <a:endParaRPr kumimoji="1" lang="ja-JP" altLang="en-US" b="1" dirty="0"/>
          </a:p>
        </p:txBody>
      </p:sp>
      <p:sp>
        <p:nvSpPr>
          <p:cNvPr id="22" name="四角形吹き出し 21"/>
          <p:cNvSpPr/>
          <p:nvPr/>
        </p:nvSpPr>
        <p:spPr>
          <a:xfrm>
            <a:off x="6511355" y="5111719"/>
            <a:ext cx="2306933" cy="740903"/>
          </a:xfrm>
          <a:prstGeom prst="wedgeRectCallout">
            <a:avLst>
              <a:gd name="adj1" fmla="val -77862"/>
              <a:gd name="adj2" fmla="val 2597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全問正解</a:t>
            </a:r>
            <a:endParaRPr kumimoji="1" lang="ja-JP" altLang="en-US" b="1" dirty="0"/>
          </a:p>
        </p:txBody>
      </p:sp>
      <p:sp>
        <p:nvSpPr>
          <p:cNvPr id="38" name="右矢印 37"/>
          <p:cNvSpPr/>
          <p:nvPr/>
        </p:nvSpPr>
        <p:spPr>
          <a:xfrm rot="9416412">
            <a:off x="3395273" y="3052789"/>
            <a:ext cx="3638970" cy="22812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右矢印 38"/>
          <p:cNvSpPr/>
          <p:nvPr/>
        </p:nvSpPr>
        <p:spPr>
          <a:xfrm rot="9416412">
            <a:off x="3306414" y="4817809"/>
            <a:ext cx="3731525" cy="22812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8403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ホームベース 1"/>
          <p:cNvSpPr/>
          <p:nvPr/>
        </p:nvSpPr>
        <p:spPr>
          <a:xfrm>
            <a:off x="397163" y="332508"/>
            <a:ext cx="1757639" cy="424874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１２．３．３</a:t>
            </a:r>
            <a:endParaRPr kumimoji="1" lang="ja-JP" altLang="en-US" b="1" dirty="0"/>
          </a:p>
        </p:txBody>
      </p:sp>
      <p:sp>
        <p:nvSpPr>
          <p:cNvPr id="3" name="山形 2"/>
          <p:cNvSpPr/>
          <p:nvPr/>
        </p:nvSpPr>
        <p:spPr>
          <a:xfrm>
            <a:off x="2019631" y="332508"/>
            <a:ext cx="4913906" cy="424874"/>
          </a:xfrm>
          <a:prstGeom prst="chevro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solidFill>
                  <a:schemeClr val="bg1"/>
                </a:solidFill>
              </a:rPr>
              <a:t>アダ</a:t>
            </a:r>
            <a:r>
              <a:rPr kumimoji="1" lang="ja-JP" altLang="en-US" b="1" dirty="0" smtClean="0">
                <a:solidFill>
                  <a:schemeClr val="bg1"/>
                </a:solidFill>
              </a:rPr>
              <a:t>ブーストの実装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4" name="山形 3"/>
          <p:cNvSpPr/>
          <p:nvPr/>
        </p:nvSpPr>
        <p:spPr>
          <a:xfrm>
            <a:off x="6790414" y="332508"/>
            <a:ext cx="2189683" cy="42487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</a:rPr>
              <a:t>P448</a:t>
            </a:r>
            <a:r>
              <a:rPr kumimoji="1" lang="ja-JP" altLang="en-US" b="1" dirty="0" smtClean="0">
                <a:solidFill>
                  <a:schemeClr val="bg1"/>
                </a:solidFill>
              </a:rPr>
              <a:t>～</a:t>
            </a:r>
            <a:r>
              <a:rPr kumimoji="1" lang="en-US" altLang="ja-JP" b="1" dirty="0" smtClean="0">
                <a:solidFill>
                  <a:schemeClr val="bg1"/>
                </a:solidFill>
              </a:rPr>
              <a:t>P450</a:t>
            </a:r>
            <a:endParaRPr kumimoji="1" lang="en-US" altLang="ja-JP" b="1" dirty="0" smtClean="0">
              <a:solidFill>
                <a:schemeClr val="bg1"/>
              </a:solidFill>
            </a:endParaRPr>
          </a:p>
        </p:txBody>
      </p:sp>
      <p:sp>
        <p:nvSpPr>
          <p:cNvPr id="5" name="楕円 4"/>
          <p:cNvSpPr/>
          <p:nvPr/>
        </p:nvSpPr>
        <p:spPr>
          <a:xfrm>
            <a:off x="10603346" y="177461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dirty="0" smtClean="0"/>
              <a:t>P448</a:t>
            </a:r>
            <a:endParaRPr kumimoji="1" lang="ja-JP" altLang="en-US" b="1" dirty="0"/>
          </a:p>
        </p:txBody>
      </p:sp>
      <p:sp>
        <p:nvSpPr>
          <p:cNvPr id="6" name="正方形/長方形 5"/>
          <p:cNvSpPr/>
          <p:nvPr/>
        </p:nvSpPr>
        <p:spPr>
          <a:xfrm>
            <a:off x="397163" y="1312922"/>
            <a:ext cx="9969147" cy="50783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b="1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ja-JP" altLang="en-US" b="1">
                <a:solidFill>
                  <a:srgbClr val="008000"/>
                </a:solidFill>
                <a:latin typeface="Consolas" panose="020B0609020204030204" pitchFamily="49" charset="0"/>
              </a:rPr>
              <a:t>アダブーストのインポート</a:t>
            </a:r>
            <a:endParaRPr lang="ja-JP" alt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b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 sklearn.ensemble </a:t>
            </a:r>
            <a:r>
              <a:rPr lang="en-US" altLang="ja-JP" b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 AdaBoostClassifier</a:t>
            </a:r>
          </a:p>
          <a:p>
            <a:r>
              <a:rPr lang="en-US" altLang="ja-JP" b="1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ja-JP" altLang="en-US" b="1">
                <a:solidFill>
                  <a:srgbClr val="008000"/>
                </a:solidFill>
                <a:latin typeface="Consolas" panose="020B0609020204030204" pitchFamily="49" charset="0"/>
              </a:rPr>
              <a:t>ベースとなるモデル</a:t>
            </a:r>
            <a:endParaRPr lang="ja-JP" alt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b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 sklearn.tree </a:t>
            </a:r>
            <a:r>
              <a:rPr lang="en-US" altLang="ja-JP" b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 DecisionTreeClassifier</a:t>
            </a:r>
          </a:p>
          <a:p>
            <a:r>
              <a:rPr lang="en-US" altLang="ja-JP" b="1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ja-JP" altLang="en-US" b="1">
                <a:solidFill>
                  <a:srgbClr val="008000"/>
                </a:solidFill>
                <a:latin typeface="Consolas" panose="020B0609020204030204" pitchFamily="49" charset="0"/>
              </a:rPr>
              <a:t>訓練データ、テストデータを作成</a:t>
            </a:r>
            <a:endParaRPr lang="ja-JP" alt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x_train, x_test, y_train, y_test = train_test_split(x, t,</a:t>
            </a:r>
          </a:p>
          <a:p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                        test_size = </a:t>
            </a:r>
            <a:r>
              <a:rPr lang="en-US" altLang="ja-JP" b="1">
                <a:solidFill>
                  <a:srgbClr val="098658"/>
                </a:solidFill>
                <a:latin typeface="Consolas" panose="020B0609020204030204" pitchFamily="49" charset="0"/>
              </a:rPr>
              <a:t>0.2</a:t>
            </a:r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, random_state = </a:t>
            </a:r>
            <a:r>
              <a:rPr lang="en-US" altLang="ja-JP" b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ja-JP" b="1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ja-JP" altLang="en-US" b="1">
                <a:solidFill>
                  <a:srgbClr val="008000"/>
                </a:solidFill>
                <a:latin typeface="Consolas" panose="020B0609020204030204" pitchFamily="49" charset="0"/>
              </a:rPr>
              <a:t>最大の深さ</a:t>
            </a:r>
            <a:r>
              <a:rPr lang="en-US" altLang="ja-JP" b="1">
                <a:solidFill>
                  <a:srgbClr val="008000"/>
                </a:solidFill>
                <a:latin typeface="Consolas" panose="020B0609020204030204" pitchFamily="49" charset="0"/>
              </a:rPr>
              <a:t>5</a:t>
            </a:r>
            <a:r>
              <a:rPr lang="ja-JP" altLang="en-US" b="1">
                <a:solidFill>
                  <a:srgbClr val="008000"/>
                </a:solidFill>
                <a:latin typeface="Consolas" panose="020B0609020204030204" pitchFamily="49" charset="0"/>
              </a:rPr>
              <a:t>の決定木を何個も作っていく</a:t>
            </a:r>
            <a:endParaRPr lang="ja-JP" alt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base_model = DecisionTreeClassifier(random_state = </a:t>
            </a:r>
            <a:r>
              <a:rPr lang="en-US" altLang="ja-JP" b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, max_depth = </a:t>
            </a:r>
            <a:r>
              <a:rPr lang="en-US" altLang="ja-JP" b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ja-JP" b="1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ja-JP" altLang="en-US" b="1">
                <a:solidFill>
                  <a:srgbClr val="008000"/>
                </a:solidFill>
                <a:latin typeface="Consolas" panose="020B0609020204030204" pitchFamily="49" charset="0"/>
              </a:rPr>
              <a:t>決定木を</a:t>
            </a:r>
            <a:r>
              <a:rPr lang="en-US" altLang="ja-JP" b="1">
                <a:solidFill>
                  <a:srgbClr val="008000"/>
                </a:solidFill>
                <a:latin typeface="Consolas" panose="020B0609020204030204" pitchFamily="49" charset="0"/>
              </a:rPr>
              <a:t>500</a:t>
            </a:r>
            <a:r>
              <a:rPr lang="ja-JP" altLang="en-US" b="1">
                <a:solidFill>
                  <a:srgbClr val="008000"/>
                </a:solidFill>
                <a:latin typeface="Consolas" panose="020B0609020204030204" pitchFamily="49" charset="0"/>
              </a:rPr>
              <a:t>個作成</a:t>
            </a:r>
            <a:endParaRPr lang="ja-JP" alt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model = AdaBoostClassifier(n_estimators = </a:t>
            </a:r>
            <a:r>
              <a:rPr lang="en-US" altLang="ja-JP" b="1">
                <a:solidFill>
                  <a:srgbClr val="098658"/>
                </a:solidFill>
                <a:latin typeface="Consolas" panose="020B0609020204030204" pitchFamily="49" charset="0"/>
              </a:rPr>
              <a:t>500</a:t>
            </a:r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            random_state = </a:t>
            </a:r>
            <a:r>
              <a:rPr lang="en-US" altLang="ja-JP" b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, base_estimator = base_model)</a:t>
            </a:r>
          </a:p>
          <a:p>
            <a:r>
              <a:rPr lang="en-US" altLang="ja-JP" b="1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ja-JP" altLang="en-US" b="1">
                <a:solidFill>
                  <a:srgbClr val="008000"/>
                </a:solidFill>
                <a:latin typeface="Consolas" panose="020B0609020204030204" pitchFamily="49" charset="0"/>
              </a:rPr>
              <a:t>学習</a:t>
            </a:r>
            <a:endParaRPr lang="ja-JP" alt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model.fit(x_train, y_train) </a:t>
            </a:r>
          </a:p>
          <a:p>
            <a:r>
              <a:rPr lang="en-US" altLang="ja-JP" b="1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ja-JP" altLang="en-US" b="1">
                <a:solidFill>
                  <a:srgbClr val="008000"/>
                </a:solidFill>
                <a:latin typeface="Consolas" panose="020B0609020204030204" pitchFamily="49" charset="0"/>
              </a:rPr>
              <a:t>訓練データの正解率を表示</a:t>
            </a:r>
            <a:endParaRPr lang="ja-JP" alt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b="1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(model.score(x_train, y_train))</a:t>
            </a:r>
          </a:p>
          <a:p>
            <a:r>
              <a:rPr lang="en-US" altLang="ja-JP" b="1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ja-JP" altLang="en-US" b="1">
                <a:solidFill>
                  <a:srgbClr val="008000"/>
                </a:solidFill>
                <a:latin typeface="Consolas" panose="020B0609020204030204" pitchFamily="49" charset="0"/>
              </a:rPr>
              <a:t>テストデータの正解率を表示</a:t>
            </a:r>
            <a:endParaRPr lang="ja-JP" alt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b="1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(model.score(x_test, y_test)) </a:t>
            </a:r>
            <a:endParaRPr lang="en-US" altLang="ja-JP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97163" y="943590"/>
            <a:ext cx="996914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コード</a:t>
            </a:r>
            <a:r>
              <a:rPr lang="en-US" altLang="ja-JP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12-18</a:t>
            </a:r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　アダブーストを実装する</a:t>
            </a:r>
            <a:endParaRPr lang="en-US" altLang="ja-JP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8980097" y="4687756"/>
            <a:ext cx="1546316" cy="406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実行結果</a:t>
            </a:r>
            <a:endParaRPr kumimoji="1" lang="ja-JP" altLang="en-US" b="1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746" y="5094155"/>
            <a:ext cx="2768864" cy="96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5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15824" y="719325"/>
            <a:ext cx="10015352" cy="34470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2000" b="1" dirty="0"/>
              <a:t>アダブースト</a:t>
            </a:r>
            <a:endParaRPr lang="en-US" altLang="ja-JP" b="1" dirty="0" smtClean="0">
              <a:solidFill>
                <a:srgbClr val="0070C0"/>
              </a:solidFill>
            </a:endParaRPr>
          </a:p>
          <a:p>
            <a:endParaRPr lang="en-US" altLang="ja-JP" b="1" dirty="0" smtClean="0">
              <a:solidFill>
                <a:srgbClr val="0070C0"/>
              </a:solidFill>
            </a:endParaRPr>
          </a:p>
          <a:p>
            <a:r>
              <a:rPr lang="ja-JP" altLang="en-US" b="1" dirty="0" smtClean="0">
                <a:solidFill>
                  <a:srgbClr val="0070C0"/>
                </a:solidFill>
              </a:rPr>
              <a:t>・アダブーストのインポート</a:t>
            </a:r>
            <a:endParaRPr lang="en-US" altLang="ja-JP" b="1" dirty="0" smtClean="0">
              <a:solidFill>
                <a:srgbClr val="0070C0"/>
              </a:solidFill>
            </a:endParaRPr>
          </a:p>
          <a:p>
            <a:r>
              <a:rPr lang="ja-JP" altLang="en-US" b="1" dirty="0">
                <a:solidFill>
                  <a:srgbClr val="0070C0"/>
                </a:solidFill>
              </a:rPr>
              <a:t>　</a:t>
            </a:r>
            <a:r>
              <a:rPr lang="ja-JP" altLang="en-US" b="1" dirty="0" smtClean="0">
                <a:solidFill>
                  <a:srgbClr val="0070C0"/>
                </a:solidFill>
              </a:rPr>
              <a:t>　</a:t>
            </a:r>
            <a:r>
              <a:rPr lang="en-US" altLang="ja-JP" b="1" dirty="0" smtClean="0">
                <a:solidFill>
                  <a:srgbClr val="0070C0"/>
                </a:solidFill>
              </a:rPr>
              <a:t>from </a:t>
            </a:r>
            <a:r>
              <a:rPr lang="en-US" altLang="ja-JP" b="1" dirty="0" err="1" smtClean="0">
                <a:solidFill>
                  <a:srgbClr val="0070C0"/>
                </a:solidFill>
              </a:rPr>
              <a:t>sklearn.ensemble</a:t>
            </a:r>
            <a:r>
              <a:rPr lang="en-US" altLang="ja-JP" b="1" dirty="0" smtClean="0">
                <a:solidFill>
                  <a:srgbClr val="0070C0"/>
                </a:solidFill>
              </a:rPr>
              <a:t> import </a:t>
            </a:r>
            <a:r>
              <a:rPr lang="en-US" altLang="ja-JP" b="1" dirty="0" err="1" smtClean="0">
                <a:solidFill>
                  <a:srgbClr val="0070C0"/>
                </a:solidFill>
              </a:rPr>
              <a:t>AdaBoostClassifier</a:t>
            </a:r>
            <a:endParaRPr lang="en-US" altLang="ja-JP" b="1" dirty="0" smtClean="0">
              <a:solidFill>
                <a:srgbClr val="0070C0"/>
              </a:solidFill>
            </a:endParaRPr>
          </a:p>
          <a:p>
            <a:endParaRPr lang="en-US" altLang="ja-JP" b="1" dirty="0">
              <a:solidFill>
                <a:srgbClr val="0070C0"/>
              </a:solidFill>
            </a:endParaRPr>
          </a:p>
          <a:p>
            <a:r>
              <a:rPr lang="ja-JP" altLang="en-US" b="1" dirty="0" smtClean="0">
                <a:solidFill>
                  <a:srgbClr val="0070C0"/>
                </a:solidFill>
              </a:rPr>
              <a:t>・モデルの作成</a:t>
            </a:r>
            <a:r>
              <a:rPr lang="ja-JP" altLang="en-US" b="1" dirty="0" smtClean="0">
                <a:solidFill>
                  <a:srgbClr val="0070C0"/>
                </a:solidFill>
              </a:rPr>
              <a:t>　</a:t>
            </a:r>
            <a:endParaRPr lang="en-US" altLang="ja-JP" b="1" dirty="0" smtClean="0">
              <a:solidFill>
                <a:srgbClr val="0070C0"/>
              </a:solidFill>
            </a:endParaRPr>
          </a:p>
          <a:p>
            <a:r>
              <a:rPr lang="ja-JP" altLang="en-US" b="1" dirty="0">
                <a:solidFill>
                  <a:srgbClr val="0070C0"/>
                </a:solidFill>
              </a:rPr>
              <a:t>　</a:t>
            </a:r>
            <a:r>
              <a:rPr lang="ja-JP" altLang="en-US" b="1" dirty="0" smtClean="0">
                <a:solidFill>
                  <a:srgbClr val="0070C0"/>
                </a:solidFill>
              </a:rPr>
              <a:t>　</a:t>
            </a:r>
            <a:r>
              <a:rPr lang="ja-JP" altLang="en-US" b="1" dirty="0" smtClean="0">
                <a:solidFill>
                  <a:srgbClr val="0070C0"/>
                </a:solidFill>
              </a:rPr>
              <a:t>変数 </a:t>
            </a:r>
            <a:r>
              <a:rPr lang="en-US" altLang="ja-JP" b="1" dirty="0" smtClean="0">
                <a:solidFill>
                  <a:srgbClr val="0070C0"/>
                </a:solidFill>
              </a:rPr>
              <a:t>= </a:t>
            </a:r>
            <a:r>
              <a:rPr lang="en-US" altLang="ja-JP" b="1" dirty="0" err="1" smtClean="0">
                <a:solidFill>
                  <a:srgbClr val="0070C0"/>
                </a:solidFill>
              </a:rPr>
              <a:t>AdaBoostClassifier</a:t>
            </a:r>
            <a:r>
              <a:rPr lang="en-US" altLang="ja-JP" b="1" dirty="0" smtClean="0">
                <a:solidFill>
                  <a:srgbClr val="0070C0"/>
                </a:solidFill>
              </a:rPr>
              <a:t>( </a:t>
            </a:r>
            <a:r>
              <a:rPr lang="en-US" altLang="ja-JP" b="1" dirty="0" err="1" smtClean="0">
                <a:solidFill>
                  <a:srgbClr val="0070C0"/>
                </a:solidFill>
              </a:rPr>
              <a:t>n_estimators</a:t>
            </a:r>
            <a:r>
              <a:rPr lang="en-US" altLang="ja-JP" b="1" dirty="0" smtClean="0">
                <a:solidFill>
                  <a:srgbClr val="0070C0"/>
                </a:solidFill>
              </a:rPr>
              <a:t> = </a:t>
            </a:r>
            <a:r>
              <a:rPr lang="ja-JP" altLang="en-US" b="1" dirty="0">
                <a:solidFill>
                  <a:srgbClr val="0070C0"/>
                </a:solidFill>
              </a:rPr>
              <a:t>モデル数</a:t>
            </a:r>
            <a:r>
              <a:rPr lang="en-US" altLang="ja-JP" b="1" dirty="0" smtClean="0">
                <a:solidFill>
                  <a:srgbClr val="0070C0"/>
                </a:solidFill>
              </a:rPr>
              <a:t>, </a:t>
            </a:r>
          </a:p>
          <a:p>
            <a:r>
              <a:rPr lang="en-US" altLang="ja-JP" b="1" dirty="0">
                <a:solidFill>
                  <a:srgbClr val="0070C0"/>
                </a:solidFill>
              </a:rPr>
              <a:t>	</a:t>
            </a:r>
            <a:r>
              <a:rPr lang="en-US" altLang="ja-JP" b="1" dirty="0" smtClean="0">
                <a:solidFill>
                  <a:srgbClr val="0070C0"/>
                </a:solidFill>
              </a:rPr>
              <a:t>				</a:t>
            </a:r>
            <a:r>
              <a:rPr lang="en-US" altLang="ja-JP" b="1" dirty="0" err="1" smtClean="0">
                <a:solidFill>
                  <a:srgbClr val="0070C0"/>
                </a:solidFill>
              </a:rPr>
              <a:t>random_state</a:t>
            </a:r>
            <a:r>
              <a:rPr lang="en-US" altLang="ja-JP" b="1" dirty="0" smtClean="0">
                <a:solidFill>
                  <a:srgbClr val="0070C0"/>
                </a:solidFill>
              </a:rPr>
              <a:t> = </a:t>
            </a:r>
            <a:r>
              <a:rPr lang="ja-JP" altLang="en-US" b="1" dirty="0">
                <a:solidFill>
                  <a:srgbClr val="0070C0"/>
                </a:solidFill>
              </a:rPr>
              <a:t>数値</a:t>
            </a:r>
            <a:r>
              <a:rPr lang="en-US" altLang="ja-JP" b="1" dirty="0" smtClean="0">
                <a:solidFill>
                  <a:srgbClr val="0070C0"/>
                </a:solidFill>
              </a:rPr>
              <a:t>, </a:t>
            </a:r>
          </a:p>
          <a:p>
            <a:r>
              <a:rPr lang="en-US" altLang="ja-JP" b="1" dirty="0">
                <a:solidFill>
                  <a:srgbClr val="0070C0"/>
                </a:solidFill>
              </a:rPr>
              <a:t> </a:t>
            </a:r>
            <a:r>
              <a:rPr lang="en-US" altLang="ja-JP" b="1" dirty="0" smtClean="0">
                <a:solidFill>
                  <a:srgbClr val="0070C0"/>
                </a:solidFill>
              </a:rPr>
              <a:t>                                                                     </a:t>
            </a:r>
            <a:r>
              <a:rPr lang="en-US" altLang="ja-JP" b="1" dirty="0" err="1" smtClean="0">
                <a:solidFill>
                  <a:srgbClr val="0070C0"/>
                </a:solidFill>
              </a:rPr>
              <a:t>base_model</a:t>
            </a:r>
            <a:r>
              <a:rPr lang="en-US" altLang="ja-JP" b="1" dirty="0" smtClean="0">
                <a:solidFill>
                  <a:srgbClr val="0070C0"/>
                </a:solidFill>
              </a:rPr>
              <a:t> = </a:t>
            </a:r>
            <a:r>
              <a:rPr lang="ja-JP" altLang="en-US" b="1" dirty="0">
                <a:solidFill>
                  <a:srgbClr val="0070C0"/>
                </a:solidFill>
              </a:rPr>
              <a:t>決定木など</a:t>
            </a:r>
            <a:r>
              <a:rPr lang="ja-JP" altLang="en-US" b="1" dirty="0" smtClean="0">
                <a:solidFill>
                  <a:srgbClr val="0070C0"/>
                </a:solidFill>
              </a:rPr>
              <a:t>のモデル</a:t>
            </a:r>
            <a:r>
              <a:rPr lang="ja-JP" altLang="en-US" b="1" dirty="0" smtClean="0">
                <a:solidFill>
                  <a:srgbClr val="0070C0"/>
                </a:solidFill>
              </a:rPr>
              <a:t> </a:t>
            </a:r>
            <a:r>
              <a:rPr lang="en-US" altLang="ja-JP" b="1" dirty="0" smtClean="0">
                <a:solidFill>
                  <a:srgbClr val="0070C0"/>
                </a:solidFill>
              </a:rPr>
              <a:t>)</a:t>
            </a:r>
            <a:endParaRPr lang="en-US" altLang="ja-JP" b="1" dirty="0" smtClean="0">
              <a:solidFill>
                <a:srgbClr val="0070C0"/>
              </a:solidFill>
            </a:endParaRPr>
          </a:p>
          <a:p>
            <a:endParaRPr lang="en-US" altLang="ja-JP" b="1" dirty="0">
              <a:solidFill>
                <a:srgbClr val="0070C0"/>
              </a:solidFill>
            </a:endParaRPr>
          </a:p>
          <a:p>
            <a:r>
              <a:rPr lang="en-US" altLang="ja-JP" b="1" dirty="0" smtClean="0">
                <a:solidFill>
                  <a:srgbClr val="0070C0"/>
                </a:solidFill>
              </a:rPr>
              <a:t>※ </a:t>
            </a:r>
            <a:r>
              <a:rPr lang="ja-JP" altLang="en-US" b="1" dirty="0">
                <a:solidFill>
                  <a:srgbClr val="0070C0"/>
                </a:solidFill>
              </a:rPr>
              <a:t>ベースモデルに</a:t>
            </a:r>
            <a:r>
              <a:rPr lang="ja-JP" altLang="en-US" b="1" dirty="0" smtClean="0">
                <a:solidFill>
                  <a:srgbClr val="0070C0"/>
                </a:solidFill>
              </a:rPr>
              <a:t>は、決定木やロジスティック回帰などを指定することができる（一般的には決定木を利用</a:t>
            </a:r>
            <a:r>
              <a:rPr lang="ja-JP" altLang="en-US" b="1" dirty="0" smtClean="0">
                <a:solidFill>
                  <a:srgbClr val="0070C0"/>
                </a:solidFill>
              </a:rPr>
              <a:t>）。</a:t>
            </a:r>
            <a:endParaRPr lang="en-US" altLang="ja-JP" b="1" dirty="0" smtClean="0">
              <a:solidFill>
                <a:srgbClr val="0070C0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882852" y="1593048"/>
            <a:ext cx="5741884" cy="3103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楕円 3"/>
          <p:cNvSpPr/>
          <p:nvPr/>
        </p:nvSpPr>
        <p:spPr>
          <a:xfrm>
            <a:off x="10603346" y="177461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dirty="0" smtClean="0"/>
              <a:t>P450</a:t>
            </a:r>
            <a:endParaRPr kumimoji="1" lang="ja-JP" altLang="en-US" b="1" dirty="0"/>
          </a:p>
        </p:txBody>
      </p:sp>
      <p:sp>
        <p:nvSpPr>
          <p:cNvPr id="5" name="正方形/長方形 4"/>
          <p:cNvSpPr/>
          <p:nvPr/>
        </p:nvSpPr>
        <p:spPr>
          <a:xfrm>
            <a:off x="882851" y="2407297"/>
            <a:ext cx="8195836" cy="8677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5897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ホームベース 1"/>
          <p:cNvSpPr/>
          <p:nvPr/>
        </p:nvSpPr>
        <p:spPr>
          <a:xfrm>
            <a:off x="397163" y="332508"/>
            <a:ext cx="1757639" cy="424874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１２．３．４</a:t>
            </a:r>
            <a:endParaRPr kumimoji="1" lang="ja-JP" altLang="en-US" b="1" dirty="0"/>
          </a:p>
        </p:txBody>
      </p:sp>
      <p:sp>
        <p:nvSpPr>
          <p:cNvPr id="3" name="山形 2"/>
          <p:cNvSpPr/>
          <p:nvPr/>
        </p:nvSpPr>
        <p:spPr>
          <a:xfrm>
            <a:off x="2019631" y="332508"/>
            <a:ext cx="5435528" cy="424874"/>
          </a:xfrm>
          <a:prstGeom prst="chevro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solidFill>
                  <a:schemeClr val="bg1"/>
                </a:solidFill>
              </a:rPr>
              <a:t>ランダムフォレストやアダブーストで回帰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4" name="山形 3"/>
          <p:cNvSpPr/>
          <p:nvPr/>
        </p:nvSpPr>
        <p:spPr>
          <a:xfrm>
            <a:off x="7331588" y="332508"/>
            <a:ext cx="2189683" cy="42487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</a:rPr>
              <a:t>P450</a:t>
            </a:r>
            <a:r>
              <a:rPr kumimoji="1" lang="ja-JP" altLang="en-US" b="1" dirty="0" smtClean="0">
                <a:solidFill>
                  <a:schemeClr val="bg1"/>
                </a:solidFill>
              </a:rPr>
              <a:t>～</a:t>
            </a:r>
            <a:r>
              <a:rPr kumimoji="1" lang="en-US" altLang="ja-JP" b="1" dirty="0" smtClean="0">
                <a:solidFill>
                  <a:schemeClr val="bg1"/>
                </a:solidFill>
              </a:rPr>
              <a:t>P452</a:t>
            </a:r>
            <a:endParaRPr kumimoji="1" lang="en-US" altLang="ja-JP" b="1" dirty="0" smtClean="0">
              <a:solidFill>
                <a:schemeClr val="bg1"/>
              </a:solidFill>
            </a:endParaRPr>
          </a:p>
        </p:txBody>
      </p:sp>
      <p:sp>
        <p:nvSpPr>
          <p:cNvPr id="5" name="楕円 4"/>
          <p:cNvSpPr/>
          <p:nvPr/>
        </p:nvSpPr>
        <p:spPr>
          <a:xfrm>
            <a:off x="10603346" y="177461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dirty="0" smtClean="0"/>
              <a:t>P450</a:t>
            </a:r>
            <a:endParaRPr kumimoji="1" lang="ja-JP" altLang="en-US" b="1" dirty="0"/>
          </a:p>
        </p:txBody>
      </p:sp>
      <p:sp>
        <p:nvSpPr>
          <p:cNvPr id="6" name="正方形/長方形 5"/>
          <p:cNvSpPr/>
          <p:nvPr/>
        </p:nvSpPr>
        <p:spPr>
          <a:xfrm>
            <a:off x="397163" y="1312922"/>
            <a:ext cx="9969147" cy="52219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ja-JP" b="1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ja-JP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データの読み込み</a:t>
            </a:r>
            <a:endParaRPr lang="ja-JP" alt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ja-JP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df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pd.read_csv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b="1" dirty="0">
                <a:solidFill>
                  <a:srgbClr val="A31515"/>
                </a:solidFill>
                <a:latin typeface="Consolas" panose="020B0609020204030204" pitchFamily="49" charset="0"/>
              </a:rPr>
              <a:t>'cinema.csv'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2000"/>
              </a:lnSpc>
            </a:pPr>
            <a:r>
              <a:rPr lang="en-US" altLang="ja-JP" b="1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ja-JP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欠損値処理</a:t>
            </a:r>
            <a:endParaRPr lang="ja-JP" alt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ja-JP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df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df.fillna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df.mean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>
              <a:lnSpc>
                <a:spcPts val="2000"/>
              </a:lnSpc>
            </a:pPr>
            <a:r>
              <a:rPr lang="en-US" altLang="ja-JP" b="1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ja-JP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特徴量の抽出</a:t>
            </a:r>
            <a:endParaRPr lang="ja-JP" alt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x = </a:t>
            </a:r>
            <a:r>
              <a:rPr lang="en-US" altLang="ja-JP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df.loc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[:, </a:t>
            </a:r>
            <a:r>
              <a:rPr lang="en-US" altLang="ja-JP" b="1" dirty="0">
                <a:solidFill>
                  <a:srgbClr val="A31515"/>
                </a:solidFill>
                <a:latin typeface="Consolas" panose="020B0609020204030204" pitchFamily="49" charset="0"/>
              </a:rPr>
              <a:t>'SNS1'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ja-JP" b="1" dirty="0">
                <a:solidFill>
                  <a:srgbClr val="A31515"/>
                </a:solidFill>
                <a:latin typeface="Consolas" panose="020B0609020204030204" pitchFamily="49" charset="0"/>
              </a:rPr>
              <a:t>'original'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2000"/>
              </a:lnSpc>
            </a:pPr>
            <a:r>
              <a:rPr lang="en-US" altLang="ja-JP" b="1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ja-JP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正解データの抽出</a:t>
            </a:r>
            <a:endParaRPr lang="ja-JP" alt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t = </a:t>
            </a:r>
            <a:r>
              <a:rPr lang="en-US" altLang="ja-JP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df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b="1" dirty="0">
                <a:solidFill>
                  <a:srgbClr val="A31515"/>
                </a:solidFill>
                <a:latin typeface="Consolas" panose="020B0609020204030204" pitchFamily="49" charset="0"/>
              </a:rPr>
              <a:t>'sales'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2000"/>
              </a:lnSpc>
            </a:pPr>
            <a:r>
              <a:rPr lang="en-US" altLang="ja-JP" b="1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ja-JP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訓練データ、テストデータを作成</a:t>
            </a:r>
            <a:endParaRPr lang="ja-JP" alt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ja-JP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x_train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x_test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y_train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y_test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train_test_split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(x, t,</a:t>
            </a:r>
          </a:p>
          <a:p>
            <a:pPr>
              <a:lnSpc>
                <a:spcPts val="2000"/>
              </a:lnSpc>
            </a:pP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                        </a:t>
            </a:r>
            <a:r>
              <a:rPr lang="en-US" altLang="ja-JP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test_size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b="1" dirty="0">
                <a:solidFill>
                  <a:srgbClr val="098658"/>
                </a:solidFill>
                <a:latin typeface="Consolas" panose="020B0609020204030204" pitchFamily="49" charset="0"/>
              </a:rPr>
              <a:t>0.2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random_state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2000"/>
              </a:lnSpc>
            </a:pP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b="1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ja-JP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ランダムフォレスト回帰</a:t>
            </a:r>
            <a:endParaRPr lang="ja-JP" alt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ja-JP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sklearn.ensemble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b="1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RandomForestRegressor</a:t>
            </a:r>
            <a:endParaRPr lang="en-US" altLang="ja-JP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ja-JP" b="1" dirty="0">
                <a:solidFill>
                  <a:srgbClr val="008000"/>
                </a:solidFill>
                <a:latin typeface="Consolas" panose="020B0609020204030204" pitchFamily="49" charset="0"/>
              </a:rPr>
              <a:t># 100</a:t>
            </a:r>
            <a:r>
              <a:rPr lang="ja-JP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個のモデルで並列学習</a:t>
            </a:r>
            <a:endParaRPr lang="ja-JP" alt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model = </a:t>
            </a:r>
            <a:r>
              <a:rPr lang="en-US" altLang="ja-JP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RandomForestRegressor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random_state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n_estimators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b="1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2000"/>
              </a:lnSpc>
            </a:pPr>
            <a:r>
              <a:rPr lang="en-US" altLang="ja-JP" b="1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ja-JP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学習</a:t>
            </a:r>
            <a:endParaRPr lang="ja-JP" alt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ja-JP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model.fit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x_train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y_train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2000"/>
              </a:lnSpc>
            </a:pPr>
            <a:r>
              <a:rPr lang="en-US" altLang="ja-JP" b="1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ja-JP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決定係数</a:t>
            </a:r>
            <a:endParaRPr lang="ja-JP" alt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ja-JP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model.score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x_test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y_test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en-US" altLang="ja-JP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97163" y="943590"/>
            <a:ext cx="996914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コード</a:t>
            </a:r>
            <a:r>
              <a:rPr lang="en-US" altLang="ja-JP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12-19</a:t>
            </a:r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　ランダムフォレストで回帰のモデルを作る</a:t>
            </a:r>
            <a:endParaRPr lang="en-US" altLang="ja-JP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8980097" y="4687756"/>
            <a:ext cx="1546316" cy="406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実行結果</a:t>
            </a:r>
            <a:endParaRPr kumimoji="1" lang="ja-JP" altLang="en-US" b="1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2838" y="5212824"/>
            <a:ext cx="2849483" cy="65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97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329" y="5491103"/>
            <a:ext cx="4518559" cy="1114969"/>
          </a:xfrm>
          <a:prstGeom prst="rect">
            <a:avLst/>
          </a:prstGeom>
        </p:spPr>
      </p:pic>
      <p:sp>
        <p:nvSpPr>
          <p:cNvPr id="2" name="楕円 1"/>
          <p:cNvSpPr/>
          <p:nvPr/>
        </p:nvSpPr>
        <p:spPr>
          <a:xfrm>
            <a:off x="10603346" y="177461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dirty="0" smtClean="0"/>
              <a:t>P451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397163" y="1312922"/>
            <a:ext cx="9969147" cy="36933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b="1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ja-JP" altLang="en-US" b="1">
                <a:solidFill>
                  <a:srgbClr val="008000"/>
                </a:solidFill>
                <a:latin typeface="Consolas" panose="020B0609020204030204" pitchFamily="49" charset="0"/>
              </a:rPr>
              <a:t>アダブースト回帰をインポート</a:t>
            </a:r>
            <a:endParaRPr lang="ja-JP" alt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b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 sklearn.ensemble </a:t>
            </a:r>
            <a:r>
              <a:rPr lang="en-US" altLang="ja-JP" b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 AdaBoostRegressor</a:t>
            </a:r>
          </a:p>
          <a:p>
            <a:r>
              <a:rPr lang="en-US" altLang="ja-JP" b="1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ja-JP" altLang="en-US" b="1">
                <a:solidFill>
                  <a:srgbClr val="008000"/>
                </a:solidFill>
                <a:latin typeface="Consolas" panose="020B0609020204030204" pitchFamily="49" charset="0"/>
              </a:rPr>
              <a:t>ベースモデルとしての回帰木をインポート</a:t>
            </a:r>
            <a:endParaRPr lang="ja-JP" alt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b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 sklearn.tree </a:t>
            </a:r>
            <a:r>
              <a:rPr lang="en-US" altLang="ja-JP" b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 DecisionTreeRegressor</a:t>
            </a:r>
          </a:p>
          <a:p>
            <a:r>
              <a:rPr lang="en-US" altLang="ja-JP" b="1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ja-JP" altLang="en-US" b="1">
                <a:solidFill>
                  <a:srgbClr val="008000"/>
                </a:solidFill>
                <a:latin typeface="Consolas" panose="020B0609020204030204" pitchFamily="49" charset="0"/>
              </a:rPr>
              <a:t>回帰木モデルを作成</a:t>
            </a:r>
            <a:endParaRPr lang="ja-JP" alt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base = DecisionTreeRegressor(random_state = </a:t>
            </a:r>
            <a:r>
              <a:rPr lang="en-US" altLang="ja-JP" b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, max_depth = </a:t>
            </a:r>
            <a:r>
              <a:rPr lang="en-US" altLang="ja-JP" b="1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b="1">
                <a:solidFill>
                  <a:srgbClr val="008000"/>
                </a:solidFill>
                <a:latin typeface="Consolas" panose="020B0609020204030204" pitchFamily="49" charset="0"/>
              </a:rPr>
              <a:t># 100</a:t>
            </a:r>
            <a:r>
              <a:rPr lang="ja-JP" altLang="en-US" b="1">
                <a:solidFill>
                  <a:srgbClr val="008000"/>
                </a:solidFill>
                <a:latin typeface="Consolas" panose="020B0609020204030204" pitchFamily="49" charset="0"/>
              </a:rPr>
              <a:t>個のモデルで逐次学習</a:t>
            </a:r>
            <a:endParaRPr lang="ja-JP" alt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model = AdaBoostRegressor(random_state = </a:t>
            </a:r>
            <a:r>
              <a:rPr lang="en-US" altLang="ja-JP" b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            n_estimators = </a:t>
            </a:r>
            <a:r>
              <a:rPr lang="en-US" altLang="ja-JP" b="1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,base_estimator = base)</a:t>
            </a:r>
          </a:p>
          <a:p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model.fit(x_train, y_train)</a:t>
            </a:r>
          </a:p>
          <a:p>
            <a:r>
              <a:rPr lang="en-US" altLang="ja-JP" b="1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ja-JP" altLang="en-US" b="1">
                <a:solidFill>
                  <a:srgbClr val="008000"/>
                </a:solidFill>
                <a:latin typeface="Consolas" panose="020B0609020204030204" pitchFamily="49" charset="0"/>
              </a:rPr>
              <a:t>決定係数を表示</a:t>
            </a:r>
            <a:endParaRPr lang="ja-JP" alt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model.score(x_test, y_test)</a:t>
            </a:r>
            <a:endParaRPr lang="en-US" altLang="ja-JP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97163" y="943590"/>
            <a:ext cx="996914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コード</a:t>
            </a:r>
            <a:r>
              <a:rPr lang="en-US" altLang="ja-JP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12-20</a:t>
            </a:r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　アダブースト</a:t>
            </a:r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で回帰のモデルを作る</a:t>
            </a:r>
            <a:endParaRPr lang="en-US" altLang="ja-JP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97163" y="5172373"/>
            <a:ext cx="1546316" cy="406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実行結果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990128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ホームベース 1"/>
          <p:cNvSpPr/>
          <p:nvPr/>
        </p:nvSpPr>
        <p:spPr>
          <a:xfrm>
            <a:off x="397163" y="332508"/>
            <a:ext cx="1757639" cy="424874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１２．１</a:t>
            </a:r>
            <a:endParaRPr kumimoji="1" lang="ja-JP" altLang="en-US" b="1" dirty="0"/>
          </a:p>
        </p:txBody>
      </p:sp>
      <p:sp>
        <p:nvSpPr>
          <p:cNvPr id="3" name="山形 2"/>
          <p:cNvSpPr/>
          <p:nvPr/>
        </p:nvSpPr>
        <p:spPr>
          <a:xfrm>
            <a:off x="2019631" y="332508"/>
            <a:ext cx="4913906" cy="424874"/>
          </a:xfrm>
          <a:prstGeom prst="chevro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ロジスティック</a:t>
            </a:r>
            <a:r>
              <a:rPr kumimoji="1" lang="ja-JP" altLang="en-US" b="1" dirty="0" smtClean="0">
                <a:solidFill>
                  <a:schemeClr val="bg1"/>
                </a:solidFill>
              </a:rPr>
              <a:t>回帰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4" name="山形 3"/>
          <p:cNvSpPr/>
          <p:nvPr/>
        </p:nvSpPr>
        <p:spPr>
          <a:xfrm>
            <a:off x="6790414" y="332508"/>
            <a:ext cx="2189683" cy="42487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</a:rPr>
              <a:t>P420</a:t>
            </a:r>
            <a:r>
              <a:rPr kumimoji="1" lang="ja-JP" altLang="en-US" b="1" dirty="0" smtClean="0">
                <a:solidFill>
                  <a:schemeClr val="bg1"/>
                </a:solidFill>
              </a:rPr>
              <a:t>～</a:t>
            </a:r>
            <a:r>
              <a:rPr kumimoji="1" lang="en-US" altLang="ja-JP" b="1" dirty="0" smtClean="0">
                <a:solidFill>
                  <a:schemeClr val="bg1"/>
                </a:solidFill>
              </a:rPr>
              <a:t>P432</a:t>
            </a:r>
          </a:p>
        </p:txBody>
      </p:sp>
      <p:sp>
        <p:nvSpPr>
          <p:cNvPr id="5" name="ホームベース 4"/>
          <p:cNvSpPr/>
          <p:nvPr/>
        </p:nvSpPr>
        <p:spPr>
          <a:xfrm>
            <a:off x="397163" y="907869"/>
            <a:ext cx="1757639" cy="424874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１２．１．１</a:t>
            </a:r>
            <a:endParaRPr kumimoji="1" lang="ja-JP" altLang="en-US" b="1" dirty="0"/>
          </a:p>
        </p:txBody>
      </p:sp>
      <p:sp>
        <p:nvSpPr>
          <p:cNvPr id="6" name="山形 5"/>
          <p:cNvSpPr/>
          <p:nvPr/>
        </p:nvSpPr>
        <p:spPr>
          <a:xfrm>
            <a:off x="2019631" y="907869"/>
            <a:ext cx="4913906" cy="424874"/>
          </a:xfrm>
          <a:prstGeom prst="chevro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ロジスティック回帰</a:t>
            </a:r>
            <a:r>
              <a:rPr lang="ja-JP" altLang="en-US" b="1" dirty="0" smtClean="0">
                <a:solidFill>
                  <a:schemeClr val="bg1"/>
                </a:solidFill>
              </a:rPr>
              <a:t>の概要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7" name="山形 6"/>
          <p:cNvSpPr/>
          <p:nvPr/>
        </p:nvSpPr>
        <p:spPr>
          <a:xfrm>
            <a:off x="6790414" y="907869"/>
            <a:ext cx="2189683" cy="42487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chemeClr val="bg1"/>
                </a:solidFill>
              </a:rPr>
              <a:t>P420</a:t>
            </a:r>
            <a:r>
              <a:rPr lang="ja-JP" altLang="en-US" b="1" dirty="0" smtClean="0">
                <a:solidFill>
                  <a:schemeClr val="bg1"/>
                </a:solidFill>
              </a:rPr>
              <a:t>～</a:t>
            </a:r>
            <a:r>
              <a:rPr lang="en-US" altLang="ja-JP" b="1" dirty="0" smtClean="0">
                <a:solidFill>
                  <a:schemeClr val="bg1"/>
                </a:solidFill>
              </a:rPr>
              <a:t>P424</a:t>
            </a:r>
            <a:endParaRPr lang="ja-JP" altLang="en-US" b="1" dirty="0">
              <a:solidFill>
                <a:schemeClr val="bg1"/>
              </a:solidFill>
            </a:endParaRPr>
          </a:p>
        </p:txBody>
      </p:sp>
      <p:sp>
        <p:nvSpPr>
          <p:cNvPr id="8" name="楕円 7"/>
          <p:cNvSpPr/>
          <p:nvPr/>
        </p:nvSpPr>
        <p:spPr>
          <a:xfrm>
            <a:off x="10603346" y="177461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dirty="0" smtClean="0"/>
              <a:t>P420</a:t>
            </a:r>
            <a:endParaRPr kumimoji="1" lang="ja-JP" altLang="en-US" b="1" dirty="0"/>
          </a:p>
        </p:txBody>
      </p:sp>
      <p:sp>
        <p:nvSpPr>
          <p:cNvPr id="9" name="ホームベース 8"/>
          <p:cNvSpPr/>
          <p:nvPr/>
        </p:nvSpPr>
        <p:spPr>
          <a:xfrm>
            <a:off x="732443" y="1483230"/>
            <a:ext cx="2393142" cy="424874"/>
          </a:xfrm>
          <a:prstGeom prst="homePlat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ロジスティック回帰</a:t>
            </a:r>
            <a:endParaRPr kumimoji="1" lang="ja-JP" altLang="en-US" b="1" dirty="0"/>
          </a:p>
        </p:txBody>
      </p:sp>
      <p:sp>
        <p:nvSpPr>
          <p:cNvPr id="10" name="山形 9"/>
          <p:cNvSpPr/>
          <p:nvPr/>
        </p:nvSpPr>
        <p:spPr>
          <a:xfrm>
            <a:off x="2971348" y="1483230"/>
            <a:ext cx="6696354" cy="424874"/>
          </a:xfrm>
          <a:prstGeom prst="chevr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bg1"/>
                </a:solidFill>
              </a:rPr>
              <a:t>決定木と同様に分類の予測モデルを作成することができる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1" name="ホームベース 10"/>
          <p:cNvSpPr/>
          <p:nvPr/>
        </p:nvSpPr>
        <p:spPr>
          <a:xfrm>
            <a:off x="732443" y="2163488"/>
            <a:ext cx="2393142" cy="424874"/>
          </a:xfrm>
          <a:prstGeom prst="homePlat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重回帰</a:t>
            </a:r>
            <a:endParaRPr kumimoji="1" lang="ja-JP" altLang="en-US" b="1" dirty="0"/>
          </a:p>
        </p:txBody>
      </p:sp>
      <p:sp>
        <p:nvSpPr>
          <p:cNvPr id="12" name="ホームベース 11"/>
          <p:cNvSpPr/>
          <p:nvPr/>
        </p:nvSpPr>
        <p:spPr>
          <a:xfrm>
            <a:off x="732443" y="2633952"/>
            <a:ext cx="2393142" cy="424874"/>
          </a:xfrm>
          <a:prstGeom prst="homePlat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ロジスティック回帰</a:t>
            </a:r>
            <a:endParaRPr kumimoji="1" lang="ja-JP" altLang="en-US" b="1" dirty="0"/>
          </a:p>
        </p:txBody>
      </p:sp>
      <p:sp>
        <p:nvSpPr>
          <p:cNvPr id="13" name="ホームベース 12"/>
          <p:cNvSpPr/>
          <p:nvPr/>
        </p:nvSpPr>
        <p:spPr>
          <a:xfrm>
            <a:off x="3187469" y="2163488"/>
            <a:ext cx="2393142" cy="895338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予測をするための</a:t>
            </a:r>
            <a:endParaRPr lang="en-US" altLang="ja-JP" b="1" dirty="0" smtClean="0"/>
          </a:p>
          <a:p>
            <a:pPr algn="ctr"/>
            <a:r>
              <a:rPr kumimoji="1" lang="ja-JP" altLang="en-US" b="1" dirty="0" smtClean="0"/>
              <a:t>計算式（回帰式）</a:t>
            </a:r>
            <a:endParaRPr kumimoji="1" lang="en-US" altLang="ja-JP" b="1" dirty="0" smtClean="0"/>
          </a:p>
          <a:p>
            <a:pPr algn="ctr"/>
            <a:r>
              <a:rPr lang="ja-JP" altLang="en-US" b="1" dirty="0" smtClean="0"/>
              <a:t>を作成する</a:t>
            </a:r>
            <a:endParaRPr kumimoji="1" lang="ja-JP" altLang="en-US" b="1" dirty="0"/>
          </a:p>
        </p:txBody>
      </p:sp>
      <p:sp>
        <p:nvSpPr>
          <p:cNvPr id="15" name="ホームベース 14"/>
          <p:cNvSpPr/>
          <p:nvPr/>
        </p:nvSpPr>
        <p:spPr>
          <a:xfrm>
            <a:off x="5642494" y="2163488"/>
            <a:ext cx="4756727" cy="424874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数値を予測するための予測式を作成する</a:t>
            </a:r>
            <a:endParaRPr kumimoji="1" lang="ja-JP" altLang="en-US" b="1" dirty="0"/>
          </a:p>
        </p:txBody>
      </p:sp>
      <p:sp>
        <p:nvSpPr>
          <p:cNvPr id="16" name="ホームベース 15"/>
          <p:cNvSpPr/>
          <p:nvPr/>
        </p:nvSpPr>
        <p:spPr>
          <a:xfrm>
            <a:off x="5642493" y="2633952"/>
            <a:ext cx="4756727" cy="424874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分類するための予測式を作成する</a:t>
            </a:r>
            <a:endParaRPr kumimoji="1" lang="ja-JP" altLang="en-US" b="1" dirty="0"/>
          </a:p>
        </p:txBody>
      </p:sp>
      <p:sp>
        <p:nvSpPr>
          <p:cNvPr id="17" name="フローチャート: 他ページ結合子 16"/>
          <p:cNvSpPr/>
          <p:nvPr/>
        </p:nvSpPr>
        <p:spPr>
          <a:xfrm>
            <a:off x="732443" y="3233651"/>
            <a:ext cx="3498735" cy="498764"/>
          </a:xfrm>
          <a:prstGeom prst="flowChartOffpageConnector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例</a:t>
            </a:r>
            <a:r>
              <a:rPr lang="ja-JP" altLang="en-US" b="1" dirty="0" smtClean="0"/>
              <a:t>：沈没船の生存予測</a:t>
            </a:r>
            <a:endParaRPr kumimoji="1" lang="en-US" altLang="ja-JP" b="1" dirty="0" smtClean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32443" y="3948545"/>
            <a:ext cx="6524568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（生き残る確率）</a:t>
            </a:r>
            <a:r>
              <a:rPr kumimoji="1" lang="en-US" altLang="ja-JP" b="1" dirty="0" smtClean="0"/>
              <a:t>= 1.0 – 0.6 x (male</a:t>
            </a:r>
            <a:r>
              <a:rPr kumimoji="1" lang="ja-JP" altLang="en-US" b="1" dirty="0" smtClean="0"/>
              <a:t>列</a:t>
            </a:r>
            <a:r>
              <a:rPr kumimoji="1" lang="en-US" altLang="ja-JP" b="1" dirty="0" smtClean="0"/>
              <a:t>) – 0.1 x (</a:t>
            </a:r>
            <a:r>
              <a:rPr kumimoji="1" lang="en-US" altLang="ja-JP" b="1" dirty="0" err="1" smtClean="0"/>
              <a:t>Pclass</a:t>
            </a:r>
            <a:r>
              <a:rPr kumimoji="1" lang="ja-JP" altLang="en-US" b="1" dirty="0" smtClean="0"/>
              <a:t>列）</a:t>
            </a:r>
            <a:endParaRPr kumimoji="1" lang="ja-JP" altLang="en-US" b="1" dirty="0"/>
          </a:p>
        </p:txBody>
      </p:sp>
      <p:sp>
        <p:nvSpPr>
          <p:cNvPr id="19" name="正方形/長方形 18"/>
          <p:cNvSpPr/>
          <p:nvPr/>
        </p:nvSpPr>
        <p:spPr>
          <a:xfrm>
            <a:off x="2851266" y="3912190"/>
            <a:ext cx="399011" cy="440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3427615" y="3907240"/>
            <a:ext cx="399011" cy="440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5206539" y="3907239"/>
            <a:ext cx="399011" cy="440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32443" y="4688629"/>
            <a:ext cx="730688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重回帰と同じで、機械学習の力で求めているのは予測式の係数と切片</a:t>
            </a:r>
            <a:endParaRPr kumimoji="1" lang="ja-JP" altLang="en-US" b="1" dirty="0"/>
          </a:p>
        </p:txBody>
      </p:sp>
      <p:sp>
        <p:nvSpPr>
          <p:cNvPr id="23" name="上矢印 22"/>
          <p:cNvSpPr/>
          <p:nvPr/>
        </p:nvSpPr>
        <p:spPr>
          <a:xfrm>
            <a:off x="2957030" y="4416161"/>
            <a:ext cx="278015" cy="23275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上矢印 23"/>
          <p:cNvSpPr/>
          <p:nvPr/>
        </p:nvSpPr>
        <p:spPr>
          <a:xfrm>
            <a:off x="3488112" y="4399786"/>
            <a:ext cx="278015" cy="23275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上矢印 24"/>
          <p:cNvSpPr/>
          <p:nvPr/>
        </p:nvSpPr>
        <p:spPr>
          <a:xfrm>
            <a:off x="5302596" y="4403400"/>
            <a:ext cx="278015" cy="23275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025501" y="5362218"/>
            <a:ext cx="369085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b="1" i="1" dirty="0" smtClean="0"/>
              <a:t>y = A(Sex</a:t>
            </a:r>
            <a:r>
              <a:rPr lang="ja-JP" altLang="en-US" b="1" i="1" dirty="0" smtClean="0"/>
              <a:t>列</a:t>
            </a:r>
            <a:r>
              <a:rPr lang="en-US" altLang="ja-JP" b="1" i="1" dirty="0" smtClean="0"/>
              <a:t>) + B(</a:t>
            </a:r>
            <a:r>
              <a:rPr lang="en-US" altLang="ja-JP" b="1" i="1" dirty="0" err="1" smtClean="0"/>
              <a:t>Pcalss</a:t>
            </a:r>
            <a:r>
              <a:rPr lang="ja-JP" altLang="en-US" b="1" i="1" dirty="0" smtClean="0"/>
              <a:t>列</a:t>
            </a:r>
            <a:r>
              <a:rPr lang="en-US" altLang="ja-JP" b="1" i="1" dirty="0" smtClean="0"/>
              <a:t>) + C</a:t>
            </a:r>
            <a:endParaRPr kumimoji="1" lang="ja-JP" altLang="en-US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7181646" y="5818416"/>
                <a:ext cx="1023935" cy="5947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kumimoji="1" lang="ja-JP" altLang="en-US" sz="3200" b="1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kumimoji="1" lang="en-US" altLang="ja-JP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3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kumimoji="1" lang="en-US" altLang="ja-JP" sz="3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kumimoji="1" lang="en-US" altLang="ja-JP" sz="32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kumimoji="1" lang="en-US" altLang="ja-JP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3200" b="1" i="1" smtClean="0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kumimoji="1" lang="en-US" altLang="ja-JP" sz="32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ja-JP" sz="32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</m:oMath>
                  </m:oMathPara>
                </a14:m>
                <a:endParaRPr kumimoji="1" lang="ja-JP" altLang="en-US" sz="4400" b="1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1646" y="5818416"/>
                <a:ext cx="1023935" cy="5947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テキスト ボックス 29"/>
          <p:cNvSpPr txBox="1"/>
          <p:nvPr/>
        </p:nvSpPr>
        <p:spPr>
          <a:xfrm>
            <a:off x="5025501" y="5988986"/>
            <a:ext cx="2206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(</a:t>
            </a:r>
            <a:r>
              <a:rPr kumimoji="1" lang="ja-JP" altLang="en-US" b="1" dirty="0" smtClean="0"/>
              <a:t>生き残る確率</a:t>
            </a:r>
            <a:r>
              <a:rPr kumimoji="1" lang="en-US" altLang="ja-JP" b="1" dirty="0" smtClean="0"/>
              <a:t>P) = </a:t>
            </a:r>
            <a:endParaRPr kumimoji="1" lang="ja-JP" altLang="en-US" b="1" dirty="0"/>
          </a:p>
        </p:txBody>
      </p:sp>
      <p:sp>
        <p:nvSpPr>
          <p:cNvPr id="31" name="ホームベース 30"/>
          <p:cNvSpPr/>
          <p:nvPr/>
        </p:nvSpPr>
        <p:spPr>
          <a:xfrm>
            <a:off x="1804324" y="5415403"/>
            <a:ext cx="2891906" cy="1047282"/>
          </a:xfrm>
          <a:prstGeom prst="homePlat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沈没</a:t>
            </a:r>
            <a:r>
              <a:rPr lang="ja-JP" altLang="en-US" b="1" dirty="0" smtClean="0"/>
              <a:t>船の生存予測</a:t>
            </a:r>
            <a:endParaRPr lang="en-US" altLang="ja-JP" b="1" dirty="0" smtClean="0"/>
          </a:p>
          <a:p>
            <a:pPr algn="ctr"/>
            <a:r>
              <a:rPr kumimoji="1" lang="ja-JP" altLang="en-US" b="1" dirty="0"/>
              <a:t>厳密</a:t>
            </a:r>
            <a:r>
              <a:rPr kumimoji="1" lang="ja-JP" altLang="en-US" b="1" dirty="0" smtClean="0"/>
              <a:t>な</a:t>
            </a:r>
            <a:endParaRPr kumimoji="1" lang="en-US" altLang="ja-JP" b="1" dirty="0" smtClean="0"/>
          </a:p>
          <a:p>
            <a:pPr algn="ctr"/>
            <a:r>
              <a:rPr kumimoji="1" lang="ja-JP" altLang="en-US" b="1" dirty="0" smtClean="0"/>
              <a:t>ロジスティック回帰式</a:t>
            </a:r>
            <a:endParaRPr kumimoji="1" lang="ja-JP" altLang="en-US" b="1" dirty="0"/>
          </a:p>
        </p:txBody>
      </p:sp>
      <p:sp>
        <p:nvSpPr>
          <p:cNvPr id="32" name="正方形/長方形 31"/>
          <p:cNvSpPr/>
          <p:nvPr/>
        </p:nvSpPr>
        <p:spPr>
          <a:xfrm>
            <a:off x="4887884" y="5311035"/>
            <a:ext cx="4006733" cy="12560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5269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541612" y="623015"/>
            <a:ext cx="8768643" cy="49398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ja-JP" b="1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ja-JP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分類木の予測結果を確立として表示する</a:t>
            </a:r>
            <a:endParaRPr lang="ja-JP" alt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</a:pPr>
            <a:r>
              <a:rPr lang="en-US" altLang="ja-JP" b="1" dirty="0">
                <a:solidFill>
                  <a:srgbClr val="008000"/>
                </a:solidFill>
                <a:latin typeface="Consolas" panose="020B0609020204030204" pitchFamily="49" charset="0"/>
              </a:rPr>
              <a:t># pandas</a:t>
            </a:r>
            <a:r>
              <a:rPr lang="ja-JP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インポート</a:t>
            </a:r>
            <a:endParaRPr lang="ja-JP" alt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</a:pPr>
            <a:r>
              <a:rPr lang="en-US" altLang="ja-JP" b="1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 pandas </a:t>
            </a:r>
            <a:r>
              <a:rPr lang="en-US" altLang="ja-JP" b="1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pd</a:t>
            </a:r>
            <a:endParaRPr lang="en-US" altLang="ja-JP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</a:pPr>
            <a:r>
              <a:rPr lang="en-US" altLang="ja-JP" b="1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ja-JP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決定木インポート</a:t>
            </a:r>
            <a:endParaRPr lang="ja-JP" alt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</a:pPr>
            <a:r>
              <a:rPr lang="en-US" altLang="ja-JP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sklearn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b="1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 tree</a:t>
            </a:r>
          </a:p>
          <a:p>
            <a:pPr>
              <a:lnSpc>
                <a:spcPts val="1800"/>
              </a:lnSpc>
            </a:pPr>
            <a:r>
              <a:rPr lang="en-US" altLang="ja-JP" b="1" dirty="0">
                <a:solidFill>
                  <a:srgbClr val="008000"/>
                </a:solidFill>
                <a:latin typeface="Consolas" panose="020B0609020204030204" pitchFamily="49" charset="0"/>
              </a:rPr>
              <a:t># KvsT.csv</a:t>
            </a:r>
            <a:r>
              <a:rPr lang="ja-JP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の読み込み</a:t>
            </a:r>
            <a:endParaRPr lang="ja-JP" alt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</a:pPr>
            <a:r>
              <a:rPr lang="en-US" altLang="ja-JP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df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pd.read_csv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b="1" dirty="0">
                <a:solidFill>
                  <a:srgbClr val="A31515"/>
                </a:solidFill>
                <a:latin typeface="Consolas" panose="020B0609020204030204" pitchFamily="49" charset="0"/>
              </a:rPr>
              <a:t>'KvsT.csv'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800"/>
              </a:lnSpc>
            </a:pPr>
            <a:r>
              <a:rPr lang="en-US" altLang="ja-JP" b="1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ja-JP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特徴量の抽出</a:t>
            </a:r>
            <a:endParaRPr lang="ja-JP" alt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</a:pP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x = </a:t>
            </a:r>
            <a:r>
              <a:rPr lang="en-US" altLang="ja-JP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df.loc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[:, </a:t>
            </a:r>
            <a:r>
              <a:rPr lang="en-US" altLang="ja-JP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ja-JP" alt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体重</a:t>
            </a:r>
            <a:r>
              <a:rPr lang="en-US" altLang="ja-JP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ja-JP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ja-JP" alt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年代</a:t>
            </a:r>
            <a:r>
              <a:rPr lang="en-US" altLang="ja-JP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800"/>
              </a:lnSpc>
            </a:pPr>
            <a:r>
              <a:rPr lang="en-US" altLang="ja-JP" b="1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ja-JP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正解データの抽出</a:t>
            </a:r>
            <a:endParaRPr lang="ja-JP" alt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</a:pP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t = </a:t>
            </a:r>
            <a:r>
              <a:rPr lang="en-US" altLang="ja-JP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df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ja-JP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ja-JP" alt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派閥</a:t>
            </a:r>
            <a:r>
              <a:rPr lang="en-US" altLang="ja-JP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800"/>
              </a:lnSpc>
            </a:pPr>
            <a:r>
              <a:rPr lang="en-US" altLang="ja-JP" b="1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ja-JP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決定木モデルの作成</a:t>
            </a:r>
            <a:endParaRPr lang="ja-JP" alt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</a:pP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model = </a:t>
            </a:r>
            <a:r>
              <a:rPr lang="en-US" altLang="ja-JP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tree.DecisionTreeClassifier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max_depth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b="1" dirty="0" smtClean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ja-JP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,random_state 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ja-JP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800"/>
              </a:lnSpc>
            </a:pPr>
            <a:r>
              <a:rPr lang="en-US" altLang="ja-JP" b="1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ja-JP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学習</a:t>
            </a:r>
            <a:endParaRPr lang="ja-JP" alt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</a:pPr>
            <a:r>
              <a:rPr lang="en-US" altLang="ja-JP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model.fit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(x, t)</a:t>
            </a:r>
          </a:p>
          <a:p>
            <a:pPr>
              <a:lnSpc>
                <a:spcPts val="1800"/>
              </a:lnSpc>
            </a:pPr>
            <a:r>
              <a:rPr lang="en-US" altLang="ja-JP" b="1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ja-JP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予測用未知データ</a:t>
            </a:r>
            <a:endParaRPr lang="ja-JP" alt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</a:pP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data = [[</a:t>
            </a:r>
            <a:r>
              <a:rPr lang="en-US" altLang="ja-JP" b="1" dirty="0">
                <a:solidFill>
                  <a:srgbClr val="098658"/>
                </a:solidFill>
                <a:latin typeface="Consolas" panose="020B0609020204030204" pitchFamily="49" charset="0"/>
              </a:rPr>
              <a:t>65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b="1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]] </a:t>
            </a:r>
          </a:p>
          <a:p>
            <a:pPr>
              <a:lnSpc>
                <a:spcPts val="1800"/>
              </a:lnSpc>
            </a:pPr>
            <a:r>
              <a:rPr lang="en-US" altLang="ja-JP" b="1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ja-JP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予測派閥を表示</a:t>
            </a:r>
            <a:endParaRPr lang="ja-JP" alt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</a:pPr>
            <a:r>
              <a:rPr lang="en-US" altLang="ja-JP" b="1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model.predict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(data)) </a:t>
            </a:r>
          </a:p>
          <a:p>
            <a:pPr>
              <a:lnSpc>
                <a:spcPts val="1800"/>
              </a:lnSpc>
            </a:pPr>
            <a:r>
              <a:rPr lang="en-US" altLang="ja-JP" b="1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ja-JP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派閥の確率を表示</a:t>
            </a:r>
            <a:endParaRPr lang="ja-JP" alt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</a:pPr>
            <a:r>
              <a:rPr lang="en-US" altLang="ja-JP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model.predict_proba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(data) </a:t>
            </a:r>
            <a:endParaRPr lang="en-US" altLang="ja-JP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541612" y="253683"/>
            <a:ext cx="876864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コード</a:t>
            </a:r>
            <a:r>
              <a:rPr lang="en-US" altLang="ja-JP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12-1 </a:t>
            </a:r>
            <a:r>
              <a:rPr lang="ja-JP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分類</a:t>
            </a:r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木の予測結果を確率として出力する</a:t>
            </a:r>
            <a:endParaRPr lang="en-US" altLang="ja-JP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楕円 3"/>
          <p:cNvSpPr/>
          <p:nvPr/>
        </p:nvSpPr>
        <p:spPr>
          <a:xfrm>
            <a:off x="10603346" y="177461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dirty="0" smtClean="0"/>
              <a:t>P423</a:t>
            </a:r>
            <a:endParaRPr kumimoji="1" lang="ja-JP" altLang="en-US" b="1" dirty="0"/>
          </a:p>
        </p:txBody>
      </p:sp>
      <p:sp>
        <p:nvSpPr>
          <p:cNvPr id="5" name="正方形/長方形 4"/>
          <p:cNvSpPr/>
          <p:nvPr/>
        </p:nvSpPr>
        <p:spPr>
          <a:xfrm>
            <a:off x="541612" y="5665504"/>
            <a:ext cx="1546316" cy="406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実行結果</a:t>
            </a:r>
            <a:endParaRPr kumimoji="1" lang="ja-JP" altLang="en-US" b="1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728" y="5665504"/>
            <a:ext cx="3219743" cy="851674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3605185" y="6071904"/>
            <a:ext cx="509615" cy="35383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4325600" y="6071904"/>
            <a:ext cx="504095" cy="3538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吹き出し 8"/>
          <p:cNvSpPr/>
          <p:nvPr/>
        </p:nvSpPr>
        <p:spPr>
          <a:xfrm>
            <a:off x="4011533" y="4946915"/>
            <a:ext cx="1828800" cy="515389"/>
          </a:xfrm>
          <a:prstGeom prst="wedgeRectCallout">
            <a:avLst>
              <a:gd name="adj1" fmla="val -51742"/>
              <a:gd name="adj2" fmla="val 1721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きのこ派の確率</a:t>
            </a:r>
            <a:endParaRPr kumimoji="1" lang="ja-JP" altLang="en-US" b="1" dirty="0"/>
          </a:p>
        </p:txBody>
      </p:sp>
      <p:sp>
        <p:nvSpPr>
          <p:cNvPr id="10" name="四角形吹き出し 9"/>
          <p:cNvSpPr/>
          <p:nvPr/>
        </p:nvSpPr>
        <p:spPr>
          <a:xfrm>
            <a:off x="5252900" y="5575952"/>
            <a:ext cx="2078925" cy="515389"/>
          </a:xfrm>
          <a:prstGeom prst="wedgeRectCallout">
            <a:avLst>
              <a:gd name="adj1" fmla="val -71335"/>
              <a:gd name="adj2" fmla="val 6088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たけのこ</a:t>
            </a:r>
            <a:r>
              <a:rPr lang="ja-JP" altLang="en-US" b="1" dirty="0" smtClean="0"/>
              <a:t>派の確率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336359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ホームベース 1"/>
          <p:cNvSpPr/>
          <p:nvPr/>
        </p:nvSpPr>
        <p:spPr>
          <a:xfrm>
            <a:off x="397163" y="332508"/>
            <a:ext cx="1757639" cy="424874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１２．１．２</a:t>
            </a:r>
            <a:endParaRPr kumimoji="1" lang="ja-JP" altLang="en-US" b="1" dirty="0"/>
          </a:p>
        </p:txBody>
      </p:sp>
      <p:sp>
        <p:nvSpPr>
          <p:cNvPr id="3" name="山形 2"/>
          <p:cNvSpPr/>
          <p:nvPr/>
        </p:nvSpPr>
        <p:spPr>
          <a:xfrm>
            <a:off x="2019631" y="332508"/>
            <a:ext cx="4913906" cy="424874"/>
          </a:xfrm>
          <a:prstGeom prst="chevro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ロジスティック</a:t>
            </a:r>
            <a:r>
              <a:rPr kumimoji="1" lang="ja-JP" altLang="en-US" b="1" dirty="0" smtClean="0">
                <a:solidFill>
                  <a:schemeClr val="bg1"/>
                </a:solidFill>
              </a:rPr>
              <a:t>回帰の実装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4" name="山形 3"/>
          <p:cNvSpPr/>
          <p:nvPr/>
        </p:nvSpPr>
        <p:spPr>
          <a:xfrm>
            <a:off x="6790414" y="332508"/>
            <a:ext cx="2189683" cy="42487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</a:rPr>
              <a:t>P424</a:t>
            </a:r>
            <a:r>
              <a:rPr kumimoji="1" lang="ja-JP" altLang="en-US" b="1" dirty="0" smtClean="0">
                <a:solidFill>
                  <a:schemeClr val="bg1"/>
                </a:solidFill>
              </a:rPr>
              <a:t>～</a:t>
            </a:r>
            <a:r>
              <a:rPr kumimoji="1" lang="en-US" altLang="ja-JP" b="1" dirty="0" smtClean="0">
                <a:solidFill>
                  <a:schemeClr val="bg1"/>
                </a:solidFill>
              </a:rPr>
              <a:t>P432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541612" y="1329596"/>
            <a:ext cx="8768643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b="1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ja-JP" altLang="en-US" b="1">
                <a:solidFill>
                  <a:srgbClr val="008000"/>
                </a:solidFill>
                <a:latin typeface="Consolas" panose="020B0609020204030204" pitchFamily="49" charset="0"/>
              </a:rPr>
              <a:t>データの読み込み</a:t>
            </a:r>
            <a:endParaRPr lang="ja-JP" alt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b="1">
                <a:solidFill>
                  <a:srgbClr val="008000"/>
                </a:solidFill>
                <a:latin typeface="Consolas" panose="020B0609020204030204" pitchFamily="49" charset="0"/>
              </a:rPr>
              <a:t># pandas</a:t>
            </a:r>
            <a:r>
              <a:rPr lang="ja-JP" altLang="en-US" b="1">
                <a:solidFill>
                  <a:srgbClr val="008000"/>
                </a:solidFill>
                <a:latin typeface="Consolas" panose="020B0609020204030204" pitchFamily="49" charset="0"/>
              </a:rPr>
              <a:t>のインポート</a:t>
            </a:r>
            <a:endParaRPr lang="ja-JP" alt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b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 pandas </a:t>
            </a:r>
            <a:r>
              <a:rPr lang="en-US" altLang="ja-JP" b="1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 pd</a:t>
            </a:r>
          </a:p>
          <a:p>
            <a:r>
              <a:rPr lang="en-US" altLang="ja-JP" b="1">
                <a:solidFill>
                  <a:srgbClr val="008000"/>
                </a:solidFill>
                <a:latin typeface="Consolas" panose="020B0609020204030204" pitchFamily="49" charset="0"/>
              </a:rPr>
              <a:t># train_test_split</a:t>
            </a:r>
            <a:r>
              <a:rPr lang="ja-JP" altLang="en-US" b="1">
                <a:solidFill>
                  <a:srgbClr val="008000"/>
                </a:solidFill>
                <a:latin typeface="Consolas" panose="020B0609020204030204" pitchFamily="49" charset="0"/>
              </a:rPr>
              <a:t>のインポート</a:t>
            </a:r>
            <a:endParaRPr lang="ja-JP" alt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b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 sklearn.model_selection </a:t>
            </a:r>
            <a:r>
              <a:rPr lang="en-US" altLang="ja-JP" b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 train_test_split</a:t>
            </a:r>
          </a:p>
          <a:p>
            <a:r>
              <a:rPr lang="en-US" altLang="ja-JP" b="1">
                <a:solidFill>
                  <a:srgbClr val="008000"/>
                </a:solidFill>
                <a:latin typeface="Consolas" panose="020B0609020204030204" pitchFamily="49" charset="0"/>
              </a:rPr>
              <a:t># iris.csv</a:t>
            </a:r>
            <a:r>
              <a:rPr lang="ja-JP" altLang="en-US" b="1">
                <a:solidFill>
                  <a:srgbClr val="008000"/>
                </a:solidFill>
                <a:latin typeface="Consolas" panose="020B0609020204030204" pitchFamily="49" charset="0"/>
              </a:rPr>
              <a:t>の読み込み</a:t>
            </a:r>
            <a:endParaRPr lang="ja-JP" alt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df = pd.read_csv(</a:t>
            </a:r>
            <a:r>
              <a:rPr lang="en-US" altLang="ja-JP" b="1">
                <a:solidFill>
                  <a:srgbClr val="A31515"/>
                </a:solidFill>
                <a:latin typeface="Consolas" panose="020B0609020204030204" pitchFamily="49" charset="0"/>
              </a:rPr>
              <a:t>'iris.csv'</a:t>
            </a:r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ja-JP" b="1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ja-JP" altLang="en-US" b="1">
                <a:solidFill>
                  <a:srgbClr val="008000"/>
                </a:solidFill>
                <a:latin typeface="Consolas" panose="020B0609020204030204" pitchFamily="49" charset="0"/>
              </a:rPr>
              <a:t>データフレームの先頭の</a:t>
            </a:r>
            <a:r>
              <a:rPr lang="en-US" altLang="ja-JP" b="1">
                <a:solidFill>
                  <a:srgbClr val="008000"/>
                </a:solidFill>
                <a:latin typeface="Consolas" panose="020B0609020204030204" pitchFamily="49" charset="0"/>
              </a:rPr>
              <a:t>2</a:t>
            </a:r>
            <a:r>
              <a:rPr lang="ja-JP" altLang="en-US" b="1">
                <a:solidFill>
                  <a:srgbClr val="008000"/>
                </a:solidFill>
                <a:latin typeface="Consolas" panose="020B0609020204030204" pitchFamily="49" charset="0"/>
              </a:rPr>
              <a:t>行を表示</a:t>
            </a:r>
            <a:endParaRPr lang="ja-JP" alt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df.head(</a:t>
            </a:r>
            <a:r>
              <a:rPr lang="en-US" altLang="ja-JP" b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ja-JP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41612" y="960264"/>
            <a:ext cx="876864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コード</a:t>
            </a:r>
            <a:r>
              <a:rPr lang="en-US" altLang="ja-JP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12-2 </a:t>
            </a:r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データの読み込み</a:t>
            </a:r>
            <a:endParaRPr lang="en-US" altLang="ja-JP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41612" y="4081051"/>
            <a:ext cx="1546316" cy="406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実行結果</a:t>
            </a:r>
            <a:endParaRPr kumimoji="1" lang="ja-JP" altLang="en-US" b="1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491" y="4678146"/>
            <a:ext cx="5776875" cy="1356894"/>
          </a:xfrm>
          <a:prstGeom prst="rect">
            <a:avLst/>
          </a:prstGeom>
        </p:spPr>
      </p:pic>
      <p:sp>
        <p:nvSpPr>
          <p:cNvPr id="10" name="楕円 9"/>
          <p:cNvSpPr/>
          <p:nvPr/>
        </p:nvSpPr>
        <p:spPr>
          <a:xfrm>
            <a:off x="10603346" y="177461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dirty="0" smtClean="0"/>
              <a:t>P424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274064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541612" y="714458"/>
            <a:ext cx="8768643" cy="56323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b="1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ja-JP" altLang="en-US" b="1">
                <a:solidFill>
                  <a:srgbClr val="008000"/>
                </a:solidFill>
                <a:latin typeface="Consolas" panose="020B0609020204030204" pitchFamily="49" charset="0"/>
              </a:rPr>
              <a:t>欠損値を穴埋めする</a:t>
            </a:r>
            <a:endParaRPr lang="ja-JP" alt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b="1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ja-JP" altLang="en-US" b="1">
                <a:solidFill>
                  <a:srgbClr val="008000"/>
                </a:solidFill>
                <a:latin typeface="Consolas" panose="020B0609020204030204" pitchFamily="49" charset="0"/>
              </a:rPr>
              <a:t>平均値による欠損値の穴埋め</a:t>
            </a:r>
            <a:endParaRPr lang="ja-JP" alt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b="1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ja-JP" altLang="en-US" b="1">
                <a:solidFill>
                  <a:srgbClr val="008000"/>
                </a:solidFill>
                <a:latin typeface="Consolas" panose="020B0609020204030204" pitchFamily="49" charset="0"/>
              </a:rPr>
              <a:t>各列の平均値を求める</a:t>
            </a:r>
            <a:endParaRPr lang="ja-JP" alt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df_mean = df.mean()</a:t>
            </a:r>
          </a:p>
          <a:p>
            <a:r>
              <a:rPr lang="en-US" altLang="ja-JP" b="1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ja-JP" altLang="en-US" b="1">
                <a:solidFill>
                  <a:srgbClr val="008000"/>
                </a:solidFill>
                <a:latin typeface="Consolas" panose="020B0609020204030204" pitchFamily="49" charset="0"/>
              </a:rPr>
              <a:t>欠損値を平均値で穴埋めする</a:t>
            </a:r>
            <a:endParaRPr lang="ja-JP" alt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train2 = df.fillna(df_mean)</a:t>
            </a:r>
          </a:p>
          <a:p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b="1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ja-JP" altLang="en-US" b="1">
                <a:solidFill>
                  <a:srgbClr val="008000"/>
                </a:solidFill>
                <a:latin typeface="Consolas" panose="020B0609020204030204" pitchFamily="49" charset="0"/>
              </a:rPr>
              <a:t>特徴量と正解データに分割</a:t>
            </a:r>
            <a:endParaRPr lang="ja-JP" alt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b="1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ja-JP" altLang="en-US" b="1">
                <a:solidFill>
                  <a:srgbClr val="008000"/>
                </a:solidFill>
                <a:latin typeface="Consolas" panose="020B0609020204030204" pitchFamily="49" charset="0"/>
              </a:rPr>
              <a:t>特徴量の抽出</a:t>
            </a:r>
            <a:endParaRPr lang="ja-JP" alt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x = train2.loc[:, :</a:t>
            </a:r>
            <a:r>
              <a:rPr lang="en-US" altLang="ja-JP" b="1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ja-JP" altLang="en-US" b="1">
                <a:solidFill>
                  <a:srgbClr val="A31515"/>
                </a:solidFill>
                <a:latin typeface="Consolas" panose="020B0609020204030204" pitchFamily="49" charset="0"/>
              </a:rPr>
              <a:t>花弁幅</a:t>
            </a:r>
            <a:r>
              <a:rPr lang="en-US" altLang="ja-JP" b="1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ja-JP" b="1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ja-JP" altLang="en-US" b="1">
                <a:solidFill>
                  <a:srgbClr val="008000"/>
                </a:solidFill>
                <a:latin typeface="Consolas" panose="020B0609020204030204" pitchFamily="49" charset="0"/>
              </a:rPr>
              <a:t>正解データの抽出</a:t>
            </a:r>
            <a:endParaRPr lang="ja-JP" alt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t = train2[</a:t>
            </a:r>
            <a:r>
              <a:rPr lang="en-US" altLang="ja-JP" b="1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ja-JP" altLang="en-US" b="1">
                <a:solidFill>
                  <a:srgbClr val="A31515"/>
                </a:solidFill>
                <a:latin typeface="Consolas" panose="020B0609020204030204" pitchFamily="49" charset="0"/>
              </a:rPr>
              <a:t>種類</a:t>
            </a:r>
            <a:r>
              <a:rPr lang="en-US" altLang="ja-JP" b="1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b="1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ja-JP" altLang="en-US" b="1">
                <a:solidFill>
                  <a:srgbClr val="008000"/>
                </a:solidFill>
                <a:latin typeface="Consolas" panose="020B0609020204030204" pitchFamily="49" charset="0"/>
              </a:rPr>
              <a:t>特徴量の標準化</a:t>
            </a:r>
            <a:endParaRPr lang="ja-JP" alt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b="1">
                <a:solidFill>
                  <a:srgbClr val="008000"/>
                </a:solidFill>
                <a:latin typeface="Consolas" panose="020B0609020204030204" pitchFamily="49" charset="0"/>
              </a:rPr>
              <a:t># StandardScaler</a:t>
            </a:r>
            <a:r>
              <a:rPr lang="ja-JP" altLang="en-US" b="1">
                <a:solidFill>
                  <a:srgbClr val="008000"/>
                </a:solidFill>
                <a:latin typeface="Consolas" panose="020B0609020204030204" pitchFamily="49" charset="0"/>
              </a:rPr>
              <a:t>のインポート</a:t>
            </a:r>
            <a:endParaRPr lang="ja-JP" alt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b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 sklearn.preprocessing </a:t>
            </a:r>
            <a:r>
              <a:rPr lang="en-US" altLang="ja-JP" b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 StandardScaler</a:t>
            </a:r>
          </a:p>
          <a:p>
            <a:r>
              <a:rPr lang="en-US" altLang="ja-JP" b="1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ja-JP" altLang="en-US" b="1">
                <a:solidFill>
                  <a:srgbClr val="008000"/>
                </a:solidFill>
                <a:latin typeface="Consolas" panose="020B0609020204030204" pitchFamily="49" charset="0"/>
              </a:rPr>
              <a:t>標準化インスタンスを作成</a:t>
            </a:r>
            <a:endParaRPr lang="ja-JP" alt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sc = StandardScaler()</a:t>
            </a:r>
          </a:p>
          <a:p>
            <a:r>
              <a:rPr lang="en-US" altLang="ja-JP" b="1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ja-JP" altLang="en-US" b="1">
                <a:solidFill>
                  <a:srgbClr val="008000"/>
                </a:solidFill>
                <a:latin typeface="Consolas" panose="020B0609020204030204" pitchFamily="49" charset="0"/>
              </a:rPr>
              <a:t>特徴量を標準化</a:t>
            </a:r>
            <a:endParaRPr lang="ja-JP" alt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new = sc.fit_transform(x)</a:t>
            </a:r>
            <a:endParaRPr lang="en-US" altLang="ja-JP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541612" y="345126"/>
            <a:ext cx="876864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コード</a:t>
            </a:r>
            <a:r>
              <a:rPr lang="en-US" altLang="ja-JP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12-3 </a:t>
            </a:r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欠損値を穴埋めする</a:t>
            </a:r>
            <a:endParaRPr lang="en-US" altLang="ja-JP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楕円 4"/>
          <p:cNvSpPr/>
          <p:nvPr/>
        </p:nvSpPr>
        <p:spPr>
          <a:xfrm>
            <a:off x="10603346" y="177461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dirty="0" smtClean="0"/>
              <a:t>P425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276120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541612" y="631330"/>
            <a:ext cx="8768643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b="1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ja-JP" altLang="en-US" b="1">
                <a:solidFill>
                  <a:srgbClr val="008000"/>
                </a:solidFill>
                <a:latin typeface="Consolas" panose="020B0609020204030204" pitchFamily="49" charset="0"/>
              </a:rPr>
              <a:t>訓練データと検証用データに分割</a:t>
            </a:r>
            <a:endParaRPr lang="ja-JP" alt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x_train, x_val, y_train, y_val = train_test_split(new, t,</a:t>
            </a:r>
          </a:p>
          <a:p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    test_size = </a:t>
            </a:r>
            <a:r>
              <a:rPr lang="en-US" altLang="ja-JP" b="1">
                <a:solidFill>
                  <a:srgbClr val="098658"/>
                </a:solidFill>
                <a:latin typeface="Consolas" panose="020B0609020204030204" pitchFamily="49" charset="0"/>
              </a:rPr>
              <a:t>0.2</a:t>
            </a:r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, random_state = </a:t>
            </a:r>
            <a:r>
              <a:rPr lang="en-US" altLang="ja-JP" b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ja-JP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541612" y="261998"/>
            <a:ext cx="876864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コード</a:t>
            </a:r>
            <a:r>
              <a:rPr lang="en-US" altLang="ja-JP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12-4 </a:t>
            </a:r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訓練データと検証用データに分割する</a:t>
            </a:r>
            <a:endParaRPr lang="en-US" altLang="ja-JP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41612" y="2462901"/>
            <a:ext cx="8768643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en-US" altLang="ja-JP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LogisticRegression</a:t>
            </a:r>
            <a:r>
              <a:rPr lang="ja-JP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のインポート</a:t>
            </a:r>
            <a:endParaRPr lang="ja-JP" alt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sklearn.linear_model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b="1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LogisticRegression</a:t>
            </a:r>
            <a:endParaRPr lang="en-US" altLang="ja-JP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b="1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ja-JP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ロジスティック回帰モデルの作成</a:t>
            </a:r>
            <a:endParaRPr lang="ja-JP" alt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model = </a:t>
            </a:r>
            <a:r>
              <a:rPr lang="en-US" altLang="ja-JP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LogisticRegression</a:t>
            </a:r>
            <a:r>
              <a:rPr lang="en-US" altLang="ja-JP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random_state</a:t>
            </a:r>
            <a:r>
              <a:rPr lang="en-US" altLang="ja-JP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ja-JP" b="1" dirty="0" smtClean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ja-JP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ja-JP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 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ja-JP" b="1" dirty="0">
                <a:solidFill>
                  <a:srgbClr val="098658"/>
                </a:solidFill>
                <a:latin typeface="Consolas" panose="020B0609020204030204" pitchFamily="49" charset="0"/>
              </a:rPr>
              <a:t>0.1</a:t>
            </a:r>
            <a:r>
              <a:rPr lang="en-US" altLang="ja-JP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altLang="ja-JP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ja-JP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multi_class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b="1" dirty="0">
                <a:solidFill>
                  <a:srgbClr val="A31515"/>
                </a:solidFill>
                <a:latin typeface="Consolas" panose="020B0609020204030204" pitchFamily="49" charset="0"/>
              </a:rPr>
              <a:t>'auto'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, solver = </a:t>
            </a:r>
            <a:r>
              <a:rPr lang="en-US" altLang="ja-JP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ja-JP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lbfgs</a:t>
            </a:r>
            <a:r>
              <a:rPr lang="en-US" altLang="ja-JP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ja-JP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ja-JP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541612" y="2093569"/>
            <a:ext cx="876864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コード</a:t>
            </a:r>
            <a:r>
              <a:rPr lang="en-US" altLang="ja-JP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12-5 </a:t>
            </a:r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ロジスティック回帰による学習</a:t>
            </a:r>
            <a:endParaRPr lang="en-US" altLang="ja-JP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996458" y="3287144"/>
            <a:ext cx="944669" cy="3538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吹き出し 6"/>
          <p:cNvSpPr/>
          <p:nvPr/>
        </p:nvSpPr>
        <p:spPr>
          <a:xfrm>
            <a:off x="7455773" y="2645895"/>
            <a:ext cx="2078925" cy="515389"/>
          </a:xfrm>
          <a:prstGeom prst="wedgeRectCallout">
            <a:avLst>
              <a:gd name="adj1" fmla="val -73734"/>
              <a:gd name="adj2" fmla="val 9153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正則化項の定数</a:t>
            </a:r>
            <a:endParaRPr kumimoji="1" lang="ja-JP" altLang="en-US" b="1" dirty="0"/>
          </a:p>
        </p:txBody>
      </p:sp>
      <p:sp>
        <p:nvSpPr>
          <p:cNvPr id="8" name="正方形/長方形 7"/>
          <p:cNvSpPr/>
          <p:nvPr/>
        </p:nvSpPr>
        <p:spPr>
          <a:xfrm>
            <a:off x="541612" y="4678893"/>
            <a:ext cx="8768643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b="1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ja-JP" altLang="en-US" b="1">
                <a:solidFill>
                  <a:srgbClr val="008000"/>
                </a:solidFill>
                <a:latin typeface="Consolas" panose="020B0609020204030204" pitchFamily="49" charset="0"/>
              </a:rPr>
              <a:t>学習</a:t>
            </a:r>
            <a:endParaRPr lang="ja-JP" alt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model.fit(x_train, y_train)</a:t>
            </a:r>
          </a:p>
          <a:p>
            <a:r>
              <a:rPr lang="en-US" altLang="ja-JP" b="1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ja-JP" altLang="en-US" b="1">
                <a:solidFill>
                  <a:srgbClr val="008000"/>
                </a:solidFill>
                <a:latin typeface="Consolas" panose="020B0609020204030204" pitchFamily="49" charset="0"/>
              </a:rPr>
              <a:t>訓練データの正解率を表示</a:t>
            </a:r>
            <a:endParaRPr lang="ja-JP" alt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b="1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( model.score(x_train, y_train) )</a:t>
            </a:r>
          </a:p>
          <a:p>
            <a:r>
              <a:rPr lang="en-US" altLang="ja-JP" b="1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ja-JP" altLang="en-US" b="1">
                <a:solidFill>
                  <a:srgbClr val="008000"/>
                </a:solidFill>
                <a:latin typeface="Consolas" panose="020B0609020204030204" pitchFamily="49" charset="0"/>
              </a:rPr>
              <a:t>検証データの正解率を表示</a:t>
            </a:r>
            <a:endParaRPr lang="ja-JP" alt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model.score(x_val, y_val)</a:t>
            </a:r>
            <a:endParaRPr lang="en-US" altLang="ja-JP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41612" y="4309561"/>
            <a:ext cx="876864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コード</a:t>
            </a:r>
            <a:r>
              <a:rPr lang="en-US" altLang="ja-JP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12-6 </a:t>
            </a:r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正解率を確認する</a:t>
            </a:r>
            <a:endParaRPr lang="en-US" altLang="ja-JP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楕円 9"/>
          <p:cNvSpPr/>
          <p:nvPr/>
        </p:nvSpPr>
        <p:spPr>
          <a:xfrm>
            <a:off x="10603346" y="177461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dirty="0" smtClean="0"/>
              <a:t>P426</a:t>
            </a:r>
            <a:endParaRPr kumimoji="1" lang="ja-JP" altLang="en-US" b="1" dirty="0"/>
          </a:p>
        </p:txBody>
      </p:sp>
      <p:sp>
        <p:nvSpPr>
          <p:cNvPr id="11" name="正方形/長方形 10"/>
          <p:cNvSpPr/>
          <p:nvPr/>
        </p:nvSpPr>
        <p:spPr>
          <a:xfrm>
            <a:off x="9469482" y="5352856"/>
            <a:ext cx="1546316" cy="406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実行結果</a:t>
            </a:r>
            <a:endParaRPr kumimoji="1" lang="ja-JP" altLang="en-US" b="1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4884" y="5817760"/>
            <a:ext cx="2609335" cy="79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889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他ページ結合子 1"/>
          <p:cNvSpPr/>
          <p:nvPr/>
        </p:nvSpPr>
        <p:spPr>
          <a:xfrm>
            <a:off x="556954" y="292332"/>
            <a:ext cx="5893722" cy="681643"/>
          </a:xfrm>
          <a:prstGeom prst="flowChartOffpage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タイタニックデータの場合</a:t>
            </a:r>
            <a:endParaRPr kumimoji="1" lang="en-US" altLang="ja-JP" b="1" dirty="0" smtClean="0"/>
          </a:p>
          <a:p>
            <a:pPr algn="ctr"/>
            <a:r>
              <a:rPr lang="ja-JP" altLang="en-US" b="1" dirty="0"/>
              <a:t>正解</a:t>
            </a:r>
            <a:r>
              <a:rPr lang="ja-JP" altLang="en-US" b="1" dirty="0" smtClean="0"/>
              <a:t>データ</a:t>
            </a:r>
            <a:r>
              <a:rPr lang="ja-JP" altLang="en-US" b="1" dirty="0"/>
              <a:t>は</a:t>
            </a:r>
            <a:r>
              <a:rPr lang="ja-JP" altLang="en-US" b="1" dirty="0" smtClean="0"/>
              <a:t>「生存」、「死亡」の２種類</a:t>
            </a:r>
            <a:endParaRPr kumimoji="1" lang="ja-JP" altLang="en-US" b="1" dirty="0"/>
          </a:p>
        </p:txBody>
      </p:sp>
      <p:sp>
        <p:nvSpPr>
          <p:cNvPr id="3" name="フローチャート: 他ページ結合子 2"/>
          <p:cNvSpPr/>
          <p:nvPr/>
        </p:nvSpPr>
        <p:spPr>
          <a:xfrm>
            <a:off x="556954" y="1100051"/>
            <a:ext cx="5893722" cy="1036319"/>
          </a:xfrm>
          <a:prstGeom prst="flowChartOffpage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アヤメ</a:t>
            </a:r>
            <a:r>
              <a:rPr kumimoji="1" lang="ja-JP" altLang="en-US" b="1" dirty="0" smtClean="0"/>
              <a:t>データの場合</a:t>
            </a:r>
            <a:endParaRPr kumimoji="1" lang="en-US" altLang="ja-JP" b="1" dirty="0" smtClean="0"/>
          </a:p>
          <a:p>
            <a:pPr algn="ctr"/>
            <a:r>
              <a:rPr lang="ja-JP" altLang="en-US" b="1" dirty="0"/>
              <a:t>正解</a:t>
            </a:r>
            <a:r>
              <a:rPr lang="ja-JP" altLang="en-US" b="1" dirty="0" smtClean="0"/>
              <a:t>データは</a:t>
            </a:r>
            <a:endParaRPr lang="en-US" altLang="ja-JP" b="1" dirty="0" smtClean="0"/>
          </a:p>
          <a:p>
            <a:pPr algn="ctr"/>
            <a:r>
              <a:rPr lang="ja-JP" altLang="en-US" b="1" dirty="0" smtClean="0"/>
              <a:t>「</a:t>
            </a:r>
            <a:r>
              <a:rPr lang="en-US" altLang="ja-JP" b="1" dirty="0" err="1" smtClean="0"/>
              <a:t>setosa</a:t>
            </a:r>
            <a:r>
              <a:rPr lang="ja-JP" altLang="en-US" b="1" dirty="0" smtClean="0"/>
              <a:t>」、「</a:t>
            </a:r>
            <a:r>
              <a:rPr lang="en-US" altLang="ja-JP" b="1" dirty="0" smtClean="0"/>
              <a:t>versicolor</a:t>
            </a:r>
            <a:r>
              <a:rPr lang="ja-JP" altLang="en-US" b="1" dirty="0" smtClean="0"/>
              <a:t>」、「</a:t>
            </a:r>
            <a:r>
              <a:rPr lang="en-US" altLang="ja-JP" b="1" dirty="0" err="1" smtClean="0"/>
              <a:t>virginica</a:t>
            </a:r>
            <a:r>
              <a:rPr lang="ja-JP" altLang="en-US" b="1" dirty="0" smtClean="0"/>
              <a:t>」の３種類</a:t>
            </a:r>
            <a:endParaRPr kumimoji="1" lang="ja-JP" altLang="en-US" b="1" dirty="0"/>
          </a:p>
        </p:txBody>
      </p:sp>
      <p:sp>
        <p:nvSpPr>
          <p:cNvPr id="4" name="フローチャート: 他ページ結合子 3"/>
          <p:cNvSpPr/>
          <p:nvPr/>
        </p:nvSpPr>
        <p:spPr>
          <a:xfrm>
            <a:off x="556954" y="2262446"/>
            <a:ext cx="5893722" cy="662247"/>
          </a:xfrm>
          <a:prstGeom prst="flowChartOffpage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正解データの数だけ、確率を予測する計算式を作成</a:t>
            </a:r>
            <a:endParaRPr kumimoji="1" lang="ja-JP" altLang="en-US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90452" y="3050769"/>
            <a:ext cx="80467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（</a:t>
            </a:r>
            <a:r>
              <a:rPr kumimoji="1" lang="en-US" altLang="ja-JP" b="1" dirty="0" err="1" smtClean="0"/>
              <a:t>setosa</a:t>
            </a:r>
            <a:r>
              <a:rPr kumimoji="1" lang="ja-JP" altLang="en-US" b="1" dirty="0" smtClean="0"/>
              <a:t>の確率）</a:t>
            </a:r>
            <a:r>
              <a:rPr kumimoji="1" lang="en-US" altLang="ja-JP" b="1" dirty="0" smtClean="0"/>
              <a:t>= A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が長</a:t>
            </a:r>
            <a:r>
              <a:rPr lang="en-US" altLang="ja-JP" b="1" dirty="0" smtClean="0"/>
              <a:t>) + B(</a:t>
            </a:r>
            <a:r>
              <a:rPr lang="ja-JP" altLang="en-US" b="1" dirty="0" smtClean="0"/>
              <a:t>が幅</a:t>
            </a:r>
            <a:r>
              <a:rPr lang="en-US" altLang="ja-JP" b="1" dirty="0" smtClean="0"/>
              <a:t>) + C(</a:t>
            </a:r>
            <a:r>
              <a:rPr lang="ja-JP" altLang="en-US" b="1" dirty="0" smtClean="0"/>
              <a:t>花長</a:t>
            </a:r>
            <a:r>
              <a:rPr lang="en-US" altLang="ja-JP" b="1" dirty="0" smtClean="0"/>
              <a:t>) + D(</a:t>
            </a:r>
            <a:r>
              <a:rPr lang="ja-JP" altLang="en-US" b="1" dirty="0" smtClean="0"/>
              <a:t>花幅</a:t>
            </a:r>
            <a:r>
              <a:rPr lang="en-US" altLang="ja-JP" b="1" dirty="0" smtClean="0"/>
              <a:t>) + (</a:t>
            </a:r>
            <a:r>
              <a:rPr lang="ja-JP" altLang="en-US" b="1" dirty="0" smtClean="0"/>
              <a:t>切片１</a:t>
            </a:r>
            <a:r>
              <a:rPr lang="en-US" altLang="ja-JP" b="1" dirty="0" smtClean="0"/>
              <a:t>)</a:t>
            </a:r>
          </a:p>
          <a:p>
            <a:r>
              <a:rPr lang="ja-JP" altLang="en-US" b="1" dirty="0" smtClean="0"/>
              <a:t>（</a:t>
            </a:r>
            <a:r>
              <a:rPr lang="en-US" altLang="ja-JP" b="1" dirty="0" smtClean="0"/>
              <a:t>versicolor</a:t>
            </a:r>
            <a:r>
              <a:rPr lang="ja-JP" altLang="en-US" b="1" dirty="0" smtClean="0"/>
              <a:t>の</a:t>
            </a:r>
            <a:r>
              <a:rPr lang="ja-JP" altLang="en-US" b="1" dirty="0"/>
              <a:t>確率）</a:t>
            </a:r>
            <a:r>
              <a:rPr lang="en-US" altLang="ja-JP" b="1" dirty="0"/>
              <a:t>= </a:t>
            </a:r>
            <a:r>
              <a:rPr lang="en-US" altLang="ja-JP" b="1" dirty="0" smtClean="0"/>
              <a:t>E(</a:t>
            </a:r>
            <a:r>
              <a:rPr lang="ja-JP" altLang="en-US" b="1" dirty="0"/>
              <a:t>が長</a:t>
            </a:r>
            <a:r>
              <a:rPr lang="en-US" altLang="ja-JP" b="1" dirty="0"/>
              <a:t>) + </a:t>
            </a:r>
            <a:r>
              <a:rPr lang="en-US" altLang="ja-JP" b="1" dirty="0" smtClean="0"/>
              <a:t>F(</a:t>
            </a:r>
            <a:r>
              <a:rPr lang="ja-JP" altLang="en-US" b="1" dirty="0"/>
              <a:t>が幅</a:t>
            </a:r>
            <a:r>
              <a:rPr lang="en-US" altLang="ja-JP" b="1" dirty="0"/>
              <a:t>) + </a:t>
            </a:r>
            <a:r>
              <a:rPr lang="en-US" altLang="ja-JP" b="1" dirty="0" smtClean="0"/>
              <a:t>G(</a:t>
            </a:r>
            <a:r>
              <a:rPr lang="ja-JP" altLang="en-US" b="1" dirty="0"/>
              <a:t>花長</a:t>
            </a:r>
            <a:r>
              <a:rPr lang="en-US" altLang="ja-JP" b="1" dirty="0"/>
              <a:t>) + </a:t>
            </a:r>
            <a:r>
              <a:rPr lang="en-US" altLang="ja-JP" b="1" dirty="0" smtClean="0"/>
              <a:t>H(</a:t>
            </a:r>
            <a:r>
              <a:rPr lang="ja-JP" altLang="en-US" b="1" dirty="0"/>
              <a:t>花幅</a:t>
            </a:r>
            <a:r>
              <a:rPr lang="en-US" altLang="ja-JP" b="1" dirty="0"/>
              <a:t>) + (</a:t>
            </a:r>
            <a:r>
              <a:rPr lang="ja-JP" altLang="en-US" b="1" dirty="0" smtClean="0"/>
              <a:t>切片２</a:t>
            </a:r>
            <a:r>
              <a:rPr lang="en-US" altLang="ja-JP" b="1" dirty="0" smtClean="0"/>
              <a:t>)</a:t>
            </a:r>
            <a:endParaRPr lang="en-US" altLang="ja-JP" b="1" dirty="0"/>
          </a:p>
          <a:p>
            <a:r>
              <a:rPr lang="ja-JP" altLang="en-US" b="1" dirty="0" smtClean="0"/>
              <a:t>（</a:t>
            </a:r>
            <a:r>
              <a:rPr lang="en-US" altLang="ja-JP" b="1" dirty="0" err="1" smtClean="0"/>
              <a:t>virginica</a:t>
            </a:r>
            <a:r>
              <a:rPr lang="ja-JP" altLang="en-US" b="1" dirty="0" smtClean="0"/>
              <a:t>の</a:t>
            </a:r>
            <a:r>
              <a:rPr lang="ja-JP" altLang="en-US" b="1" dirty="0"/>
              <a:t>確率）</a:t>
            </a:r>
            <a:r>
              <a:rPr lang="en-US" altLang="ja-JP" b="1" dirty="0"/>
              <a:t>= </a:t>
            </a:r>
            <a:r>
              <a:rPr lang="en-US" altLang="ja-JP" b="1" dirty="0" smtClean="0"/>
              <a:t>I(</a:t>
            </a:r>
            <a:r>
              <a:rPr lang="ja-JP" altLang="en-US" b="1" dirty="0"/>
              <a:t>が長</a:t>
            </a:r>
            <a:r>
              <a:rPr lang="en-US" altLang="ja-JP" b="1" dirty="0"/>
              <a:t>) + </a:t>
            </a:r>
            <a:r>
              <a:rPr lang="en-US" altLang="ja-JP" b="1" dirty="0" smtClean="0"/>
              <a:t>J(</a:t>
            </a:r>
            <a:r>
              <a:rPr lang="ja-JP" altLang="en-US" b="1" dirty="0"/>
              <a:t>が幅</a:t>
            </a:r>
            <a:r>
              <a:rPr lang="en-US" altLang="ja-JP" b="1" dirty="0"/>
              <a:t>) + </a:t>
            </a:r>
            <a:r>
              <a:rPr lang="en-US" altLang="ja-JP" b="1" dirty="0" smtClean="0"/>
              <a:t>K(</a:t>
            </a:r>
            <a:r>
              <a:rPr lang="ja-JP" altLang="en-US" b="1" dirty="0"/>
              <a:t>花長</a:t>
            </a:r>
            <a:r>
              <a:rPr lang="en-US" altLang="ja-JP" b="1" dirty="0"/>
              <a:t>) + </a:t>
            </a:r>
            <a:r>
              <a:rPr lang="en-US" altLang="ja-JP" b="1" dirty="0" smtClean="0"/>
              <a:t>L(</a:t>
            </a:r>
            <a:r>
              <a:rPr lang="ja-JP" altLang="en-US" b="1" dirty="0"/>
              <a:t>花幅</a:t>
            </a:r>
            <a:r>
              <a:rPr lang="en-US" altLang="ja-JP" b="1" dirty="0"/>
              <a:t>) + (</a:t>
            </a:r>
            <a:r>
              <a:rPr lang="ja-JP" altLang="en-US" b="1" dirty="0" smtClean="0"/>
              <a:t>切片３</a:t>
            </a:r>
            <a:r>
              <a:rPr lang="en-US" altLang="ja-JP" b="1" dirty="0" smtClean="0"/>
              <a:t>)</a:t>
            </a:r>
            <a:endParaRPr lang="en-US" altLang="ja-JP" b="1" dirty="0"/>
          </a:p>
        </p:txBody>
      </p:sp>
      <p:sp>
        <p:nvSpPr>
          <p:cNvPr id="6" name="楕円 5"/>
          <p:cNvSpPr/>
          <p:nvPr/>
        </p:nvSpPr>
        <p:spPr>
          <a:xfrm>
            <a:off x="10603346" y="177461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dirty="0" smtClean="0"/>
              <a:t>P428</a:t>
            </a:r>
            <a:endParaRPr kumimoji="1" lang="ja-JP" altLang="en-US" b="1" dirty="0"/>
          </a:p>
        </p:txBody>
      </p:sp>
      <p:sp>
        <p:nvSpPr>
          <p:cNvPr id="7" name="右中かっこ 6"/>
          <p:cNvSpPr/>
          <p:nvPr/>
        </p:nvSpPr>
        <p:spPr>
          <a:xfrm>
            <a:off x="8603673" y="3050769"/>
            <a:ext cx="157942" cy="92333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961120" y="3327768"/>
            <a:ext cx="191192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solidFill>
                  <a:schemeClr val="bg1"/>
                </a:solidFill>
              </a:rPr>
              <a:t>確率の合計 </a:t>
            </a:r>
            <a:r>
              <a:rPr kumimoji="1" lang="en-US" altLang="ja-JP" b="1" dirty="0" smtClean="0">
                <a:solidFill>
                  <a:schemeClr val="bg1"/>
                </a:solidFill>
              </a:rPr>
              <a:t>= </a:t>
            </a:r>
            <a:r>
              <a:rPr kumimoji="1" lang="ja-JP" altLang="en-US" b="1" dirty="0" smtClean="0">
                <a:solidFill>
                  <a:schemeClr val="bg1"/>
                </a:solidFill>
              </a:rPr>
              <a:t>１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90452" y="4625446"/>
            <a:ext cx="876864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b="1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ja-JP" altLang="en-US" b="1">
                <a:solidFill>
                  <a:srgbClr val="008000"/>
                </a:solidFill>
                <a:latin typeface="Consolas" panose="020B0609020204030204" pitchFamily="49" charset="0"/>
              </a:rPr>
              <a:t>係数を確認する</a:t>
            </a:r>
            <a:endParaRPr lang="ja-JP" alt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b="1">
                <a:solidFill>
                  <a:srgbClr val="000000"/>
                </a:solidFill>
                <a:latin typeface="Consolas" panose="020B0609020204030204" pitchFamily="49" charset="0"/>
              </a:rPr>
              <a:t>model.coef_</a:t>
            </a:r>
            <a:endParaRPr lang="en-US" altLang="ja-JP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90452" y="4256114"/>
            <a:ext cx="876864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コード</a:t>
            </a:r>
            <a:r>
              <a:rPr lang="en-US" altLang="ja-JP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12-7 </a:t>
            </a:r>
            <a:r>
              <a:rPr lang="ja-JP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係数を確認する</a:t>
            </a:r>
            <a:endParaRPr lang="en-US" altLang="ja-JP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90452" y="5361169"/>
            <a:ext cx="1546316" cy="406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実行結果</a:t>
            </a:r>
            <a:endParaRPr kumimoji="1" lang="ja-JP" altLang="en-US" b="1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901" y="5419360"/>
            <a:ext cx="6806219" cy="980941"/>
          </a:xfrm>
          <a:prstGeom prst="rect">
            <a:avLst/>
          </a:prstGeom>
        </p:spPr>
      </p:pic>
      <p:sp>
        <p:nvSpPr>
          <p:cNvPr id="13" name="正方形/長方形 12"/>
          <p:cNvSpPr/>
          <p:nvPr/>
        </p:nvSpPr>
        <p:spPr>
          <a:xfrm>
            <a:off x="3031480" y="5519651"/>
            <a:ext cx="5505691" cy="187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3031480" y="5797241"/>
            <a:ext cx="5505691" cy="18792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3031480" y="6051080"/>
            <a:ext cx="5505691" cy="1872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吹き出し 15"/>
          <p:cNvSpPr/>
          <p:nvPr/>
        </p:nvSpPr>
        <p:spPr>
          <a:xfrm>
            <a:off x="598518" y="6052677"/>
            <a:ext cx="2078925" cy="515389"/>
          </a:xfrm>
          <a:prstGeom prst="wedgeRectCallout">
            <a:avLst>
              <a:gd name="adj1" fmla="val 65017"/>
              <a:gd name="adj2" fmla="val -34274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 smtClean="0"/>
              <a:t>verginica</a:t>
            </a:r>
            <a:r>
              <a:rPr kumimoji="1" lang="ja-JP" altLang="en-US" b="1" dirty="0" smtClean="0"/>
              <a:t>の式の</a:t>
            </a:r>
            <a:endParaRPr kumimoji="1" lang="en-US" altLang="ja-JP" b="1" dirty="0" smtClean="0"/>
          </a:p>
          <a:p>
            <a:pPr algn="ctr"/>
            <a:r>
              <a:rPr kumimoji="1" lang="ja-JP" altLang="en-US" b="1" dirty="0" smtClean="0"/>
              <a:t>係数</a:t>
            </a:r>
            <a:endParaRPr kumimoji="1" lang="ja-JP" altLang="en-US" b="1" dirty="0"/>
          </a:p>
        </p:txBody>
      </p:sp>
      <p:sp>
        <p:nvSpPr>
          <p:cNvPr id="17" name="四角形吹き出し 16"/>
          <p:cNvSpPr/>
          <p:nvPr/>
        </p:nvSpPr>
        <p:spPr>
          <a:xfrm>
            <a:off x="8794122" y="4736206"/>
            <a:ext cx="2078925" cy="515389"/>
          </a:xfrm>
          <a:prstGeom prst="wedgeRectCallout">
            <a:avLst>
              <a:gd name="adj1" fmla="val -62938"/>
              <a:gd name="adj2" fmla="val 11411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err="1" smtClean="0"/>
              <a:t>setosa</a:t>
            </a:r>
            <a:r>
              <a:rPr kumimoji="1" lang="ja-JP" altLang="en-US" b="1" dirty="0" smtClean="0"/>
              <a:t>の式の</a:t>
            </a:r>
            <a:endParaRPr kumimoji="1" lang="en-US" altLang="ja-JP" b="1" dirty="0" smtClean="0"/>
          </a:p>
          <a:p>
            <a:pPr algn="ctr"/>
            <a:r>
              <a:rPr kumimoji="1" lang="ja-JP" altLang="en-US" b="1" dirty="0" smtClean="0"/>
              <a:t>係数</a:t>
            </a:r>
            <a:endParaRPr kumimoji="1" lang="ja-JP" altLang="en-US" b="1" dirty="0"/>
          </a:p>
        </p:txBody>
      </p:sp>
      <p:sp>
        <p:nvSpPr>
          <p:cNvPr id="18" name="四角形吹き出し 17"/>
          <p:cNvSpPr/>
          <p:nvPr/>
        </p:nvSpPr>
        <p:spPr>
          <a:xfrm>
            <a:off x="9259095" y="5535691"/>
            <a:ext cx="2078925" cy="515389"/>
          </a:xfrm>
          <a:prstGeom prst="wedgeRectCallout">
            <a:avLst>
              <a:gd name="adj1" fmla="val -82931"/>
              <a:gd name="adj2" fmla="val 12501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/>
              <a:t>versicolor</a:t>
            </a:r>
            <a:r>
              <a:rPr kumimoji="1" lang="ja-JP" altLang="en-US" b="1" dirty="0" smtClean="0"/>
              <a:t>の式の</a:t>
            </a:r>
            <a:endParaRPr kumimoji="1" lang="en-US" altLang="ja-JP" b="1" dirty="0" smtClean="0"/>
          </a:p>
          <a:p>
            <a:pPr algn="ctr"/>
            <a:r>
              <a:rPr kumimoji="1" lang="ja-JP" altLang="en-US" b="1" dirty="0" smtClean="0"/>
              <a:t>係数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4213917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87994" y="1030390"/>
            <a:ext cx="10015352" cy="28931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2000" b="1" dirty="0"/>
              <a:t>ロジスティック</a:t>
            </a:r>
            <a:r>
              <a:rPr lang="ja-JP" altLang="en-US" sz="2000" b="1" dirty="0" smtClean="0"/>
              <a:t>回帰モデルの作成</a:t>
            </a:r>
            <a:endParaRPr lang="en-US" altLang="ja-JP" b="1" dirty="0" smtClean="0">
              <a:solidFill>
                <a:srgbClr val="0070C0"/>
              </a:solidFill>
            </a:endParaRPr>
          </a:p>
          <a:p>
            <a:endParaRPr lang="en-US" altLang="ja-JP" b="1" dirty="0" smtClean="0">
              <a:solidFill>
                <a:srgbClr val="0070C0"/>
              </a:solidFill>
            </a:endParaRPr>
          </a:p>
          <a:p>
            <a:r>
              <a:rPr lang="ja-JP" altLang="en-US" b="1" dirty="0" smtClean="0">
                <a:solidFill>
                  <a:srgbClr val="0070C0"/>
                </a:solidFill>
              </a:rPr>
              <a:t>　モデル変数 </a:t>
            </a:r>
            <a:r>
              <a:rPr lang="en-US" altLang="ja-JP" b="1" dirty="0" smtClean="0">
                <a:solidFill>
                  <a:srgbClr val="0070C0"/>
                </a:solidFill>
              </a:rPr>
              <a:t>= </a:t>
            </a:r>
            <a:r>
              <a:rPr lang="en-US" altLang="ja-JP" b="1" dirty="0" err="1" smtClean="0">
                <a:solidFill>
                  <a:srgbClr val="0070C0"/>
                </a:solidFill>
              </a:rPr>
              <a:t>LogisticRegression</a:t>
            </a:r>
            <a:r>
              <a:rPr lang="en-US" altLang="ja-JP" b="1" dirty="0" smtClean="0">
                <a:solidFill>
                  <a:srgbClr val="0070C0"/>
                </a:solidFill>
              </a:rPr>
              <a:t>(C = </a:t>
            </a:r>
            <a:r>
              <a:rPr lang="ja-JP" altLang="en-US" b="1" dirty="0" smtClean="0">
                <a:solidFill>
                  <a:srgbClr val="0070C0"/>
                </a:solidFill>
              </a:rPr>
              <a:t>値</a:t>
            </a:r>
            <a:r>
              <a:rPr lang="en-US" altLang="ja-JP" b="1" dirty="0" smtClean="0">
                <a:solidFill>
                  <a:srgbClr val="0070C0"/>
                </a:solidFill>
              </a:rPr>
              <a:t>, </a:t>
            </a:r>
            <a:r>
              <a:rPr lang="en-US" altLang="ja-JP" b="1" dirty="0" err="1" smtClean="0">
                <a:solidFill>
                  <a:srgbClr val="0070C0"/>
                </a:solidFill>
              </a:rPr>
              <a:t>multi_class</a:t>
            </a:r>
            <a:r>
              <a:rPr lang="en-US" altLang="ja-JP" b="1" dirty="0" smtClean="0">
                <a:solidFill>
                  <a:srgbClr val="0070C0"/>
                </a:solidFill>
              </a:rPr>
              <a:t> = ‘auto’, solver = ‘</a:t>
            </a:r>
            <a:r>
              <a:rPr lang="en-US" altLang="ja-JP" b="1" dirty="0" err="1" smtClean="0">
                <a:solidFill>
                  <a:srgbClr val="0070C0"/>
                </a:solidFill>
              </a:rPr>
              <a:t>lbfgs</a:t>
            </a:r>
            <a:r>
              <a:rPr lang="en-US" altLang="ja-JP" b="1" dirty="0" smtClean="0">
                <a:solidFill>
                  <a:srgbClr val="0070C0"/>
                </a:solidFill>
              </a:rPr>
              <a:t>’)</a:t>
            </a:r>
          </a:p>
          <a:p>
            <a:endParaRPr lang="en-US" altLang="ja-JP" b="1" dirty="0" smtClean="0">
              <a:solidFill>
                <a:srgbClr val="0070C0"/>
              </a:solidFill>
            </a:endParaRPr>
          </a:p>
          <a:p>
            <a:endParaRPr lang="en-US" altLang="ja-JP" b="1" dirty="0">
              <a:solidFill>
                <a:srgbClr val="0070C0"/>
              </a:solidFill>
            </a:endParaRPr>
          </a:p>
          <a:p>
            <a:r>
              <a:rPr lang="en-US" altLang="ja-JP" b="1" dirty="0" smtClean="0">
                <a:solidFill>
                  <a:srgbClr val="0070C0"/>
                </a:solidFill>
              </a:rPr>
              <a:t>※ C</a:t>
            </a:r>
            <a:r>
              <a:rPr lang="ja-JP" altLang="en-US" b="1" dirty="0" smtClean="0">
                <a:solidFill>
                  <a:srgbClr val="0070C0"/>
                </a:solidFill>
              </a:rPr>
              <a:t>は正則化項の重み定数の逆数</a:t>
            </a:r>
            <a:endParaRPr lang="en-US" altLang="ja-JP" b="1" dirty="0" smtClean="0">
              <a:solidFill>
                <a:srgbClr val="0070C0"/>
              </a:solidFill>
            </a:endParaRPr>
          </a:p>
          <a:p>
            <a:r>
              <a:rPr lang="en-US" altLang="ja-JP" b="1" dirty="0" smtClean="0">
                <a:solidFill>
                  <a:srgbClr val="0070C0"/>
                </a:solidFill>
              </a:rPr>
              <a:t>※ </a:t>
            </a:r>
            <a:r>
              <a:rPr lang="ja-JP" altLang="en-US" b="1" dirty="0" smtClean="0">
                <a:solidFill>
                  <a:srgbClr val="0070C0"/>
                </a:solidFill>
              </a:rPr>
              <a:t>３グループ以上の分類では</a:t>
            </a:r>
            <a:r>
              <a:rPr lang="en-US" altLang="ja-JP" b="1" dirty="0">
                <a:solidFill>
                  <a:srgbClr val="0070C0"/>
                </a:solidFill>
              </a:rPr>
              <a:t> </a:t>
            </a:r>
            <a:r>
              <a:rPr lang="en-US" altLang="ja-JP" b="1" dirty="0" err="1" smtClean="0">
                <a:solidFill>
                  <a:srgbClr val="0070C0"/>
                </a:solidFill>
              </a:rPr>
              <a:t>multi_class</a:t>
            </a:r>
            <a:r>
              <a:rPr lang="en-US" altLang="ja-JP" b="1" dirty="0" smtClean="0">
                <a:solidFill>
                  <a:srgbClr val="0070C0"/>
                </a:solidFill>
              </a:rPr>
              <a:t> = ‘auto’ </a:t>
            </a:r>
            <a:r>
              <a:rPr lang="ja-JP" altLang="en-US" b="1" dirty="0" smtClean="0">
                <a:solidFill>
                  <a:srgbClr val="0070C0"/>
                </a:solidFill>
              </a:rPr>
              <a:t>と指定（指定しなくても、警告は出るがエラーにはならない）。</a:t>
            </a:r>
            <a:endParaRPr lang="en-US" altLang="ja-JP" b="1" dirty="0">
              <a:solidFill>
                <a:srgbClr val="0070C0"/>
              </a:solidFill>
            </a:endParaRPr>
          </a:p>
          <a:p>
            <a:r>
              <a:rPr lang="en-US" altLang="ja-JP" b="1" dirty="0" smtClean="0">
                <a:solidFill>
                  <a:srgbClr val="0070C0"/>
                </a:solidFill>
              </a:rPr>
              <a:t>※ </a:t>
            </a:r>
            <a:r>
              <a:rPr lang="en-US" altLang="ja-JP" b="1" dirty="0" err="1" smtClean="0">
                <a:solidFill>
                  <a:srgbClr val="0070C0"/>
                </a:solidFill>
              </a:rPr>
              <a:t>solover</a:t>
            </a:r>
            <a:r>
              <a:rPr lang="en-US" altLang="ja-JP" b="1" dirty="0" smtClean="0">
                <a:solidFill>
                  <a:srgbClr val="0070C0"/>
                </a:solidFill>
              </a:rPr>
              <a:t> = ‘</a:t>
            </a:r>
            <a:r>
              <a:rPr lang="en-US" altLang="ja-JP" b="1" dirty="0" err="1" smtClean="0">
                <a:solidFill>
                  <a:srgbClr val="0070C0"/>
                </a:solidFill>
              </a:rPr>
              <a:t>lbfgs</a:t>
            </a:r>
            <a:r>
              <a:rPr lang="en-US" altLang="ja-JP" b="1" dirty="0" smtClean="0">
                <a:solidFill>
                  <a:srgbClr val="0070C0"/>
                </a:solidFill>
              </a:rPr>
              <a:t>’ </a:t>
            </a:r>
            <a:r>
              <a:rPr lang="ja-JP" altLang="en-US" b="1" dirty="0" smtClean="0">
                <a:solidFill>
                  <a:srgbClr val="0070C0"/>
                </a:solidFill>
              </a:rPr>
              <a:t>については入門書のレベルを超えるので省略するが、指定しないと警告が出る。</a:t>
            </a:r>
            <a:endParaRPr lang="en-US" altLang="ja-JP" b="1" dirty="0" smtClean="0">
              <a:solidFill>
                <a:srgbClr val="0070C0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795812" y="1524577"/>
            <a:ext cx="8763823" cy="5037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楕円 3"/>
          <p:cNvSpPr/>
          <p:nvPr/>
        </p:nvSpPr>
        <p:spPr>
          <a:xfrm>
            <a:off x="10603346" y="177461"/>
            <a:ext cx="1440873" cy="53638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dirty="0" smtClean="0"/>
              <a:t>P430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938638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15258E38DB6B2B448B0556B184EB0FD8" ma:contentTypeVersion="13" ma:contentTypeDescription="新しいドキュメントを作成します。" ma:contentTypeScope="" ma:versionID="0f568c54e0fdcae31e3f97a3d7bd0796">
  <xsd:schema xmlns:xsd="http://www.w3.org/2001/XMLSchema" xmlns:xs="http://www.w3.org/2001/XMLSchema" xmlns:p="http://schemas.microsoft.com/office/2006/metadata/properties" xmlns:ns2="af5512dc-8d60-427c-b6a9-7319ea80f64e" xmlns:ns3="2ed984bd-7eaf-47af-b4ad-07a71b97aa2f" targetNamespace="http://schemas.microsoft.com/office/2006/metadata/properties" ma:root="true" ma:fieldsID="c65a4cfe1ad45493c2217192c30ef6c7" ns2:_="" ns3:_="">
    <xsd:import namespace="af5512dc-8d60-427c-b6a9-7319ea80f64e"/>
    <xsd:import namespace="2ed984bd-7eaf-47af-b4ad-07a71b97aa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5512dc-8d60-427c-b6a9-7319ea80f6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画像タグ" ma:readOnly="false" ma:fieldId="{5cf76f15-5ced-4ddc-b409-7134ff3c332f}" ma:taxonomyMulti="true" ma:sspId="4ed1a849-52bb-4df0-8222-c53a84cd3b8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d984bd-7eaf-47af-b4ad-07a71b97aa2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647e5470-fed1-4368-859b-c6151cd5318b}" ma:internalName="TaxCatchAll" ma:showField="CatchAllData" ma:web="2ed984bd-7eaf-47af-b4ad-07a71b97aa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ed984bd-7eaf-47af-b4ad-07a71b97aa2f" xsi:nil="true"/>
    <lcf76f155ced4ddcb4097134ff3c332f xmlns="af5512dc-8d60-427c-b6a9-7319ea80f64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5B3FB20-DE83-450A-8B4D-4BF3A798BA01}"/>
</file>

<file path=customXml/itemProps2.xml><?xml version="1.0" encoding="utf-8"?>
<ds:datastoreItem xmlns:ds="http://schemas.openxmlformats.org/officeDocument/2006/customXml" ds:itemID="{53C50BA6-CE85-40FF-99E3-21152F805DD6}"/>
</file>

<file path=customXml/itemProps3.xml><?xml version="1.0" encoding="utf-8"?>
<ds:datastoreItem xmlns:ds="http://schemas.openxmlformats.org/officeDocument/2006/customXml" ds:itemID="{EA378A96-E6C9-4D9C-873F-59E84C4E25D6}"/>
</file>

<file path=docProps/app.xml><?xml version="1.0" encoding="utf-8"?>
<Properties xmlns="http://schemas.openxmlformats.org/officeDocument/2006/extended-properties" xmlns:vt="http://schemas.openxmlformats.org/officeDocument/2006/docPropsVTypes">
  <TotalTime>1260</TotalTime>
  <Words>2670</Words>
  <Application>Microsoft Office PowerPoint</Application>
  <PresentationFormat>ワイド画面</PresentationFormat>
  <Paragraphs>585</Paragraphs>
  <Slides>25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2" baseType="lpstr">
      <vt:lpstr>游ゴシック</vt:lpstr>
      <vt:lpstr>游ゴシック Light</vt:lpstr>
      <vt:lpstr>Arial</vt:lpstr>
      <vt:lpstr>Cambria Math</vt:lpstr>
      <vt:lpstr>Consolas</vt:lpstr>
      <vt:lpstr>Courier New</vt:lpstr>
      <vt:lpstr>Office テーマ</vt:lpstr>
      <vt:lpstr>機械学習 さまざまな教師あり学習：分類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機械学習 さまざまな教師あり学習：回帰</dc:title>
  <dc:creator>武田 陽一郎</dc:creator>
  <cp:lastModifiedBy>student</cp:lastModifiedBy>
  <cp:revision>52</cp:revision>
  <dcterms:created xsi:type="dcterms:W3CDTF">2022-01-28T01:43:21Z</dcterms:created>
  <dcterms:modified xsi:type="dcterms:W3CDTF">2022-02-02T06:00:52Z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0x01010015258E38DB6B2B448B0556B184EB0FD8</vt:lpwstr>
  </property>
</Properties>
</file>