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4C34-07F8-401D-AB73-4CFC423CBE50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D5F-A911-429C-AFCE-33870BA044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0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4C34-07F8-401D-AB73-4CFC423CBE50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D5F-A911-429C-AFCE-33870BA044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4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4C34-07F8-401D-AB73-4CFC423CBE50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D5F-A911-429C-AFCE-33870BA044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4C34-07F8-401D-AB73-4CFC423CBE50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D5F-A911-429C-AFCE-33870BA044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90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4C34-07F8-401D-AB73-4CFC423CBE50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D5F-A911-429C-AFCE-33870BA044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9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4C34-07F8-401D-AB73-4CFC423CBE50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D5F-A911-429C-AFCE-33870BA044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48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4C34-07F8-401D-AB73-4CFC423CBE50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D5F-A911-429C-AFCE-33870BA044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53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4C34-07F8-401D-AB73-4CFC423CBE50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D5F-A911-429C-AFCE-33870BA044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43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4C34-07F8-401D-AB73-4CFC423CBE50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D5F-A911-429C-AFCE-33870BA044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58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4C34-07F8-401D-AB73-4CFC423CBE50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D5F-A911-429C-AFCE-33870BA044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2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4C34-07F8-401D-AB73-4CFC423CBE50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D5F-A911-429C-AFCE-33870BA044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87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54C34-07F8-401D-AB73-4CFC423CBE50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CD5F-A911-429C-AFCE-33870BA044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37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機械学習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 smtClean="0"/>
              <a:t>さまざまな予測性能評価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/>
              <a:t>Python</a:t>
            </a:r>
            <a:r>
              <a:rPr lang="ja-JP" altLang="en-US"/>
              <a:t>による機械学習入門</a:t>
            </a:r>
            <a:endParaRPr lang="en-US" altLang="ja-JP"/>
          </a:p>
          <a:p>
            <a:r>
              <a:rPr lang="ja-JP" altLang="en-US" smtClean="0"/>
              <a:t>第１３章</a:t>
            </a:r>
            <a:endParaRPr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41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2" y="442051"/>
            <a:ext cx="1757639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■再現率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0" y="443756"/>
            <a:ext cx="7434921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実際に雨が降った件数のうち、雨が降ると予測した件数の比率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18248" y="1518282"/>
            <a:ext cx="2760453" cy="655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accent6">
                    <a:lumMod val="50000"/>
                  </a:schemeClr>
                </a:solidFill>
              </a:rPr>
              <a:t>実際に雨が降った日</a:t>
            </a:r>
            <a:endParaRPr kumimoji="1" lang="ja-JP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278701" y="1518282"/>
            <a:ext cx="733246" cy="655608"/>
          </a:xfrm>
          <a:prstGeom prst="rect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11947" y="1518282"/>
            <a:ext cx="2760453" cy="6556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accent6">
                    <a:lumMod val="50000"/>
                  </a:schemeClr>
                </a:solidFill>
              </a:rPr>
              <a:t>雨と予測した日</a:t>
            </a:r>
            <a:endParaRPr kumimoji="1" lang="ja-JP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左右矢印 6"/>
          <p:cNvSpPr/>
          <p:nvPr/>
        </p:nvSpPr>
        <p:spPr>
          <a:xfrm>
            <a:off x="1518248" y="1120207"/>
            <a:ext cx="3481478" cy="2846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右矢印 7"/>
          <p:cNvSpPr/>
          <p:nvPr/>
        </p:nvSpPr>
        <p:spPr>
          <a:xfrm>
            <a:off x="4278700" y="2267249"/>
            <a:ext cx="3493699" cy="2846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51095"/>
              </p:ext>
            </p:extLst>
          </p:nvPr>
        </p:nvGraphicFramePr>
        <p:xfrm>
          <a:off x="1093398" y="2823542"/>
          <a:ext cx="6934200" cy="17145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70111355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804794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6485968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491337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4827019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2286565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361501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395773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66412857"/>
                    </a:ext>
                  </a:extLst>
                </a:gridCol>
              </a:tblGrid>
              <a:tr h="2476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＜浅木さんの場合＞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＜松田くんの場合＞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18794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予測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予測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1529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降らない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降る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降らない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降る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115207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実際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降らなかった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実際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降らなかった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738206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降った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降った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08009"/>
                  </a:ext>
                </a:extLst>
              </a:tr>
              <a:tr h="247650">
                <a:tc rowSpan="2" gridSpan="4"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雨の再現率</a:t>
                      </a:r>
                      <a:r>
                        <a:rPr lang="en-US" altLang="ja-JP" sz="1400" b="1" i="0" u="none" strike="noStrike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=28/(2+28)=</a:t>
                      </a:r>
                      <a:r>
                        <a:rPr lang="ja-JP" altLang="en-US" sz="1400" b="1" i="0" u="none" strike="noStrike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約</a:t>
                      </a:r>
                      <a:r>
                        <a:rPr lang="en-US" altLang="ja-JP" sz="1400" b="1" i="0" u="none" strike="noStrike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雨の再現率</a:t>
                      </a:r>
                      <a:r>
                        <a:rPr lang="en-US" altLang="ja-JP" sz="1400" b="1" i="0" u="none" strike="noStrike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=10/(20+10)=</a:t>
                      </a:r>
                      <a:r>
                        <a:rPr lang="ja-JP" altLang="en-US" sz="1400" b="1" i="0" u="none" strike="noStrike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約</a:t>
                      </a:r>
                      <a:r>
                        <a:rPr lang="en-US" altLang="ja-JP" sz="1400" b="1" i="0" u="none" strike="noStrike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95066"/>
                  </a:ext>
                </a:extLst>
              </a:tr>
              <a:tr h="238125">
                <a:tc gridSpan="4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64075"/>
                  </a:ext>
                </a:extLst>
              </a:tr>
            </a:tbl>
          </a:graphicData>
        </a:graphic>
      </p:graphicFrame>
      <p:sp>
        <p:nvSpPr>
          <p:cNvPr id="11" name="上矢印 10"/>
          <p:cNvSpPr/>
          <p:nvPr/>
        </p:nvSpPr>
        <p:spPr>
          <a:xfrm>
            <a:off x="1093398" y="4477657"/>
            <a:ext cx="2846717" cy="9914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リスクを押さえたい</a:t>
            </a:r>
            <a:endParaRPr kumimoji="1" lang="ja-JP" altLang="en-US" b="1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82550" y="5325717"/>
            <a:ext cx="642668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</a:rPr>
              <a:t>自分が作りたい予測モデルが実際に運用されているところを</a:t>
            </a:r>
            <a:endParaRPr kumimoji="1" lang="en-US" altLang="ja-JP" b="1" smtClean="0">
              <a:solidFill>
                <a:schemeClr val="bg1"/>
              </a:solidFill>
            </a:endParaRPr>
          </a:p>
          <a:p>
            <a:r>
              <a:rPr kumimoji="1" lang="ja-JP" altLang="en-US" b="1" smtClean="0">
                <a:solidFill>
                  <a:schemeClr val="bg1"/>
                </a:solidFill>
              </a:rPr>
              <a:t>イメージして、適合率を重視するべきなのか、</a:t>
            </a:r>
            <a:endParaRPr kumimoji="1" lang="en-US" altLang="ja-JP" b="1" smtClean="0">
              <a:solidFill>
                <a:schemeClr val="bg1"/>
              </a:solidFill>
            </a:endParaRPr>
          </a:p>
          <a:p>
            <a:r>
              <a:rPr kumimoji="1" lang="ja-JP" altLang="en-US" b="1" smtClean="0">
                <a:solidFill>
                  <a:schemeClr val="bg1"/>
                </a:solidFill>
              </a:rPr>
              <a:t>再現率を重視すべきなのかを判断する必要がある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P467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00802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623015"/>
            <a:ext cx="8768643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データの準備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Survived.csv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の読み込み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pd.read_csv(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'Survived.csv'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欠損値を平均値で穴埋め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df.fillna(df.mean())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特徴量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df[[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'Pclass'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正解データ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= df[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'Survived'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25368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13-5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データの準備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37852" y="170155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P462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41612" y="3762336"/>
            <a:ext cx="876864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モデルの準備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決定木をインポート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 </a:t>
            </a:r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tree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決定木モデルを生成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tree.DecisionTreeClassifier(</a:t>
            </a: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ja-JP" altLang="en-US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　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学習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model.fit(x, t)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1612" y="3393004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13-6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モデルの準備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37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567092"/>
              </p:ext>
            </p:extLst>
          </p:nvPr>
        </p:nvGraphicFramePr>
        <p:xfrm>
          <a:off x="2265518" y="1406395"/>
          <a:ext cx="812800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ワークシート" r:id="rId3" imgW="8128000" imgH="1847919" progId="Excel.Sheet.12">
                  <p:embed/>
                </p:oleObj>
              </mc:Choice>
              <mc:Fallback>
                <p:oleObj name="ワークシート" r:id="rId3" imgW="8128000" imgH="1847919" progId="Excel.Sheet.12">
                  <p:embed/>
                  <p:pic>
                    <p:nvPicPr>
                      <p:cNvPr id="4" name="オブジェクト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5518" y="1406395"/>
                        <a:ext cx="8128000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48860"/>
              </p:ext>
            </p:extLst>
          </p:nvPr>
        </p:nvGraphicFramePr>
        <p:xfrm>
          <a:off x="2265518" y="3418336"/>
          <a:ext cx="3759200" cy="275590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140930483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3652967939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列名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意味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770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PassengerId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乗客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ID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3774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Pclass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チケットクラス（１等、２等、３等）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005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Age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年齢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0387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Parch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同乗した、自身の親と子供の総数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442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Fare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運賃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0670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Emberked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搭乗港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555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Survived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１：生存、０：死亡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7723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Sex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性別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9445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SibSp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同乗した兄弟や配偶者の総数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4842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Ticket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チケット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ID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64803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Cabin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部屋番号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157908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26211" y="1406395"/>
            <a:ext cx="16131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smtClean="0"/>
              <a:t>Survived.csv</a:t>
            </a:r>
            <a:endParaRPr kumimoji="1" lang="ja-JP" altLang="en-US" b="1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6211" y="3418336"/>
            <a:ext cx="16131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/>
              <a:t>各列</a:t>
            </a:r>
            <a:r>
              <a:rPr lang="ja-JP" altLang="en-US" b="1" smtClean="0"/>
              <a:t>の意味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10614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623015"/>
            <a:ext cx="876864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classification_report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関数のインポート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sklearn.metrics </a:t>
            </a:r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classification_report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予測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pred = model.predict(x)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再現率と適合率を求める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out_put = classification_report(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pred,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表示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(out_put)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25368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13-7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再現率と適合率を一括で計算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37852" y="170155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P469</a:t>
            </a:r>
            <a:endParaRPr kumimoji="1" lang="ja-JP" altLang="en-US" b="1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48" y="4185985"/>
            <a:ext cx="4515537" cy="1711625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541612" y="3123977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3134265" y="4185985"/>
            <a:ext cx="952564" cy="9467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149305" y="4185985"/>
            <a:ext cx="672860" cy="9467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2398143" y="3327177"/>
            <a:ext cx="1130061" cy="559502"/>
          </a:xfrm>
          <a:prstGeom prst="wedgeRectCallout">
            <a:avLst>
              <a:gd name="adj1" fmla="val 50923"/>
              <a:gd name="adj2" fmla="val 10721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適合率</a:t>
            </a:r>
            <a:endParaRPr kumimoji="1" lang="ja-JP" altLang="en-US" b="1"/>
          </a:p>
        </p:txBody>
      </p:sp>
      <p:sp>
        <p:nvSpPr>
          <p:cNvPr id="14" name="四角形吹き出し 13"/>
          <p:cNvSpPr/>
          <p:nvPr/>
        </p:nvSpPr>
        <p:spPr>
          <a:xfrm>
            <a:off x="4257134" y="3327177"/>
            <a:ext cx="1130061" cy="559502"/>
          </a:xfrm>
          <a:prstGeom prst="wedgeRectCallout">
            <a:avLst>
              <a:gd name="adj1" fmla="val -29993"/>
              <a:gd name="adj2" fmla="val 107212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再現</a:t>
            </a:r>
            <a:r>
              <a:rPr kumimoji="1" lang="ja-JP" altLang="en-US" b="1" smtClean="0"/>
              <a:t>率</a:t>
            </a:r>
            <a:endParaRPr kumimoji="1" lang="ja-JP" altLang="en-US" b="1"/>
          </a:p>
        </p:txBody>
      </p:sp>
      <p:sp>
        <p:nvSpPr>
          <p:cNvPr id="15" name="四角形吹き出し 14"/>
          <p:cNvSpPr/>
          <p:nvPr/>
        </p:nvSpPr>
        <p:spPr>
          <a:xfrm>
            <a:off x="1823927" y="4581823"/>
            <a:ext cx="727829" cy="363396"/>
          </a:xfrm>
          <a:prstGeom prst="wedgeRectCallout">
            <a:avLst>
              <a:gd name="adj1" fmla="val 97147"/>
              <a:gd name="adj2" fmla="val 4074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生存</a:t>
            </a:r>
            <a:endParaRPr kumimoji="1" lang="ja-JP" altLang="en-US" b="1"/>
          </a:p>
        </p:txBody>
      </p:sp>
      <p:sp>
        <p:nvSpPr>
          <p:cNvPr id="16" name="四角形吹き出し 15"/>
          <p:cNvSpPr/>
          <p:nvPr/>
        </p:nvSpPr>
        <p:spPr>
          <a:xfrm>
            <a:off x="2122770" y="4100819"/>
            <a:ext cx="727829" cy="363396"/>
          </a:xfrm>
          <a:prstGeom prst="wedgeRectCallout">
            <a:avLst>
              <a:gd name="adj1" fmla="val 58034"/>
              <a:gd name="adj2" fmla="val 1072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死亡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94466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623015"/>
            <a:ext cx="876864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パラメータ引数を指定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out_put = classification_report(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pred, </a:t>
            </a: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t,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output_dict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out_put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をデータフレームに変換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pd.DataFrame(out_put)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25368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13-8 classification_report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関数にパラメータ引数を指定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1612" y="2266475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4083169" y="1233633"/>
            <a:ext cx="2343510" cy="284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6198077" y="1849115"/>
            <a:ext cx="3679168" cy="559502"/>
          </a:xfrm>
          <a:prstGeom prst="wedgeRectCallout">
            <a:avLst>
              <a:gd name="adj1" fmla="val -52033"/>
              <a:gd name="adj2" fmla="val -10555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戻り値</a:t>
            </a:r>
            <a:r>
              <a:rPr lang="ja-JP" altLang="en-US" b="1" smtClean="0"/>
              <a:t>をディクショナリ型で出力</a:t>
            </a:r>
            <a:endParaRPr kumimoji="1" lang="ja-JP" altLang="en-US" b="1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94" y="2936067"/>
            <a:ext cx="6999578" cy="1963737"/>
          </a:xfrm>
          <a:prstGeom prst="rect">
            <a:avLst/>
          </a:prstGeom>
        </p:spPr>
      </p:pic>
      <p:sp>
        <p:nvSpPr>
          <p:cNvPr id="8" name="楕円 7"/>
          <p:cNvSpPr/>
          <p:nvPr/>
        </p:nvSpPr>
        <p:spPr>
          <a:xfrm>
            <a:off x="10637852" y="170155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P470</a:t>
            </a:r>
            <a:endParaRPr kumimoji="1" lang="ja-JP" altLang="en-US" b="1" dirty="0"/>
          </a:p>
        </p:txBody>
      </p:sp>
      <p:sp>
        <p:nvSpPr>
          <p:cNvPr id="9" name="四角形吹き出し 8"/>
          <p:cNvSpPr/>
          <p:nvPr/>
        </p:nvSpPr>
        <p:spPr>
          <a:xfrm>
            <a:off x="429125" y="3105509"/>
            <a:ext cx="918378" cy="420076"/>
          </a:xfrm>
          <a:prstGeom prst="wedgeRectCallout">
            <a:avLst>
              <a:gd name="adj1" fmla="val 112917"/>
              <a:gd name="adj2" fmla="val 6203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適合率</a:t>
            </a:r>
            <a:endParaRPr kumimoji="1" lang="ja-JP" altLang="en-US" b="1"/>
          </a:p>
        </p:txBody>
      </p:sp>
      <p:sp>
        <p:nvSpPr>
          <p:cNvPr id="10" name="四角形吹き出し 9"/>
          <p:cNvSpPr/>
          <p:nvPr/>
        </p:nvSpPr>
        <p:spPr>
          <a:xfrm>
            <a:off x="429125" y="3782633"/>
            <a:ext cx="885645" cy="391373"/>
          </a:xfrm>
          <a:prstGeom prst="wedgeRectCallout">
            <a:avLst>
              <a:gd name="adj1" fmla="val 135592"/>
              <a:gd name="adj2" fmla="val -79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再現</a:t>
            </a:r>
            <a:r>
              <a:rPr kumimoji="1" lang="ja-JP" altLang="en-US" b="1" smtClean="0"/>
              <a:t>率</a:t>
            </a:r>
            <a:endParaRPr kumimoji="1" lang="ja-JP" altLang="en-US" b="1"/>
          </a:p>
        </p:txBody>
      </p:sp>
      <p:sp>
        <p:nvSpPr>
          <p:cNvPr id="11" name="四角形吹き出し 10"/>
          <p:cNvSpPr/>
          <p:nvPr/>
        </p:nvSpPr>
        <p:spPr>
          <a:xfrm>
            <a:off x="4171973" y="2529263"/>
            <a:ext cx="727829" cy="363396"/>
          </a:xfrm>
          <a:prstGeom prst="wedgeRectCallout">
            <a:avLst>
              <a:gd name="adj1" fmla="val 63961"/>
              <a:gd name="adj2" fmla="val 10009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生存</a:t>
            </a:r>
            <a:endParaRPr kumimoji="1" lang="ja-JP" altLang="en-US" b="1"/>
          </a:p>
        </p:txBody>
      </p:sp>
      <p:sp>
        <p:nvSpPr>
          <p:cNvPr id="12" name="四角形吹き出し 11"/>
          <p:cNvSpPr/>
          <p:nvPr/>
        </p:nvSpPr>
        <p:spPr>
          <a:xfrm>
            <a:off x="3041912" y="2519675"/>
            <a:ext cx="727829" cy="363396"/>
          </a:xfrm>
          <a:prstGeom prst="wedgeRectCallout">
            <a:avLst>
              <a:gd name="adj1" fmla="val 58034"/>
              <a:gd name="adj2" fmla="val 1072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死亡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02515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１３．２．２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>
                <a:solidFill>
                  <a:schemeClr val="bg1"/>
                </a:solidFill>
              </a:rPr>
              <a:t>f1-score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P471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P472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P471</a:t>
            </a:r>
            <a:endParaRPr kumimoji="1" lang="ja-JP" altLang="en-US" b="1" dirty="0"/>
          </a:p>
        </p:txBody>
      </p:sp>
      <p:sp>
        <p:nvSpPr>
          <p:cNvPr id="6" name="ホームベース 5"/>
          <p:cNvSpPr/>
          <p:nvPr/>
        </p:nvSpPr>
        <p:spPr>
          <a:xfrm>
            <a:off x="653081" y="1045625"/>
            <a:ext cx="2254022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f1-score = F</a:t>
            </a:r>
            <a:r>
              <a:rPr kumimoji="1" lang="ja-JP" altLang="en-US" b="1" smtClean="0"/>
              <a:t>値</a:t>
            </a:r>
            <a:endParaRPr kumimoji="1" lang="ja-JP" altLang="en-US" b="1" dirty="0"/>
          </a:p>
        </p:txBody>
      </p:sp>
      <p:sp>
        <p:nvSpPr>
          <p:cNvPr id="7" name="山形 6"/>
          <p:cNvSpPr/>
          <p:nvPr/>
        </p:nvSpPr>
        <p:spPr>
          <a:xfrm>
            <a:off x="2819012" y="1045625"/>
            <a:ext cx="4780860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適合率と再現率の平均と解釈できる指標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フローチャート: 他ページ結合子 7"/>
          <p:cNvSpPr/>
          <p:nvPr/>
        </p:nvSpPr>
        <p:spPr>
          <a:xfrm>
            <a:off x="653081" y="1708030"/>
            <a:ext cx="8232127" cy="508959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適合率と再現率はトレードオフの関係</a:t>
            </a:r>
            <a:endParaRPr kumimoji="1" lang="ja-JP" altLang="en-US" b="1"/>
          </a:p>
        </p:txBody>
      </p:sp>
      <p:sp>
        <p:nvSpPr>
          <p:cNvPr id="9" name="フローチャート: 他ページ結合子 8"/>
          <p:cNvSpPr/>
          <p:nvPr/>
        </p:nvSpPr>
        <p:spPr>
          <a:xfrm>
            <a:off x="653081" y="2317630"/>
            <a:ext cx="8232127" cy="508959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一方が大きくなるようにチューニングするともう一方は低下する傾向が強い</a:t>
            </a:r>
            <a:endParaRPr kumimoji="1" lang="ja-JP" altLang="en-US" b="1"/>
          </a:p>
        </p:txBody>
      </p:sp>
      <p:sp>
        <p:nvSpPr>
          <p:cNvPr id="10" name="フローチャート: 他ページ結合子 9"/>
          <p:cNvSpPr/>
          <p:nvPr/>
        </p:nvSpPr>
        <p:spPr>
          <a:xfrm>
            <a:off x="653081" y="2927230"/>
            <a:ext cx="8232127" cy="508959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２つの指標を同時にモデルチューニング時の指標にするのは難しい</a:t>
            </a:r>
            <a:endParaRPr kumimoji="1" lang="en-US" altLang="ja-JP" b="1" smtClean="0"/>
          </a:p>
        </p:txBody>
      </p:sp>
      <p:sp>
        <p:nvSpPr>
          <p:cNvPr id="11" name="フローチャート: 他ページ結合子 10"/>
          <p:cNvSpPr/>
          <p:nvPr/>
        </p:nvSpPr>
        <p:spPr>
          <a:xfrm>
            <a:off x="694411" y="3536830"/>
            <a:ext cx="8232127" cy="508959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同時に考えたいときは、</a:t>
            </a:r>
            <a:r>
              <a:rPr kumimoji="1" lang="en-US" altLang="ja-JP" b="1" smtClean="0"/>
              <a:t>f1-score</a:t>
            </a:r>
            <a:r>
              <a:rPr kumimoji="1" lang="ja-JP" altLang="en-US" b="1" smtClean="0"/>
              <a:t>を利用する</a:t>
            </a:r>
            <a:endParaRPr kumimoji="1" lang="en-US" altLang="ja-JP" b="1" smtClean="0"/>
          </a:p>
        </p:txBody>
      </p:sp>
      <p:sp>
        <p:nvSpPr>
          <p:cNvPr id="12" name="フローチャート: 他ページ結合子 11"/>
          <p:cNvSpPr/>
          <p:nvPr/>
        </p:nvSpPr>
        <p:spPr>
          <a:xfrm>
            <a:off x="694410" y="4146430"/>
            <a:ext cx="8232127" cy="508959"/>
          </a:xfrm>
          <a:prstGeom prst="flowChartOffpage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f1-score</a:t>
            </a:r>
            <a:r>
              <a:rPr kumimoji="1" lang="ja-JP" altLang="en-US" b="1" smtClean="0"/>
              <a:t>は必ず０以上１以下となり、１に近いほど予測精度が高い</a:t>
            </a:r>
            <a:endParaRPr kumimoji="1" lang="en-US" altLang="ja-JP" b="1" smtClean="0"/>
          </a:p>
        </p:txBody>
      </p:sp>
    </p:spTree>
    <p:extLst>
      <p:ext uri="{BB962C8B-B14F-4D97-AF65-F5344CB8AC3E}">
        <p14:creationId xmlns:p14="http://schemas.microsoft.com/office/powerpoint/2010/main" val="158359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１３．３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K</a:t>
            </a:r>
            <a:r>
              <a:rPr kumimoji="1" lang="ja-JP" altLang="en-US" b="1" smtClean="0">
                <a:solidFill>
                  <a:schemeClr val="bg1"/>
                </a:solidFill>
              </a:rPr>
              <a:t>分割交差検証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P473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P484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ホームベース 4"/>
          <p:cNvSpPr/>
          <p:nvPr/>
        </p:nvSpPr>
        <p:spPr>
          <a:xfrm>
            <a:off x="397163" y="907869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１３．３．１</a:t>
            </a:r>
            <a:endParaRPr kumimoji="1" lang="ja-JP" altLang="en-US" b="1" dirty="0"/>
          </a:p>
        </p:txBody>
      </p:sp>
      <p:sp>
        <p:nvSpPr>
          <p:cNvPr id="6" name="山形 5"/>
          <p:cNvSpPr/>
          <p:nvPr/>
        </p:nvSpPr>
        <p:spPr>
          <a:xfrm>
            <a:off x="2019631" y="907869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ホールドアウト法の問題点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山形 6"/>
          <p:cNvSpPr/>
          <p:nvPr/>
        </p:nvSpPr>
        <p:spPr>
          <a:xfrm>
            <a:off x="6790414" y="907869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>
                <a:solidFill>
                  <a:schemeClr val="bg1"/>
                </a:solidFill>
              </a:rPr>
              <a:t>P473</a:t>
            </a:r>
            <a:r>
              <a:rPr lang="ja-JP" altLang="en-US" b="1" smtClean="0">
                <a:solidFill>
                  <a:schemeClr val="bg1"/>
                </a:solidFill>
              </a:rPr>
              <a:t>～</a:t>
            </a:r>
            <a:r>
              <a:rPr lang="en-US" altLang="ja-JP" b="1" smtClean="0">
                <a:solidFill>
                  <a:schemeClr val="bg1"/>
                </a:solidFill>
              </a:rPr>
              <a:t>P475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P473</a:t>
            </a:r>
            <a:endParaRPr kumimoji="1" lang="ja-JP" altLang="en-US" b="1" dirty="0"/>
          </a:p>
        </p:txBody>
      </p:sp>
      <p:sp>
        <p:nvSpPr>
          <p:cNvPr id="9" name="ホームベース 8"/>
          <p:cNvSpPr/>
          <p:nvPr/>
        </p:nvSpPr>
        <p:spPr>
          <a:xfrm>
            <a:off x="627202" y="1563210"/>
            <a:ext cx="2254022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ホールドアウト法</a:t>
            </a:r>
            <a:endParaRPr kumimoji="1" lang="ja-JP" altLang="en-US" b="1" dirty="0"/>
          </a:p>
        </p:txBody>
      </p:sp>
      <p:sp>
        <p:nvSpPr>
          <p:cNvPr id="10" name="山形 9"/>
          <p:cNvSpPr/>
          <p:nvPr/>
        </p:nvSpPr>
        <p:spPr>
          <a:xfrm>
            <a:off x="2793133" y="1563210"/>
            <a:ext cx="7810213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学習に利用するデータと予測性能をテストするデータに分割すること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ホームベース 10"/>
          <p:cNvSpPr/>
          <p:nvPr/>
        </p:nvSpPr>
        <p:spPr>
          <a:xfrm>
            <a:off x="627202" y="2218551"/>
            <a:ext cx="3116662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ホールドアウト法の問題点</a:t>
            </a:r>
            <a:endParaRPr kumimoji="1" lang="ja-JP" altLang="en-US" b="1" dirty="0"/>
          </a:p>
        </p:txBody>
      </p:sp>
      <p:sp>
        <p:nvSpPr>
          <p:cNvPr id="12" name="山形 11"/>
          <p:cNvSpPr/>
          <p:nvPr/>
        </p:nvSpPr>
        <p:spPr>
          <a:xfrm>
            <a:off x="3614468" y="2218551"/>
            <a:ext cx="5011947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外れ値</a:t>
            </a:r>
            <a:r>
              <a:rPr lang="ja-JP" altLang="en-US" b="1" smtClean="0">
                <a:solidFill>
                  <a:schemeClr val="bg1"/>
                </a:solidFill>
              </a:rPr>
              <a:t>が訓練データに混ざっているとき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431985" y="3735235"/>
            <a:ext cx="1932317" cy="150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データ</a:t>
            </a:r>
            <a:r>
              <a:rPr kumimoji="1" lang="en-US" altLang="ja-JP" b="1" smtClean="0"/>
              <a:t>1000</a:t>
            </a:r>
            <a:r>
              <a:rPr kumimoji="1" lang="ja-JP" altLang="en-US" b="1" smtClean="0"/>
              <a:t>件</a:t>
            </a:r>
            <a:endParaRPr kumimoji="1" lang="en-US" altLang="ja-JP" b="1" smtClean="0"/>
          </a:p>
          <a:p>
            <a:pPr algn="ctr"/>
            <a:r>
              <a:rPr lang="ja-JP" altLang="en-US" b="1" smtClean="0"/>
              <a:t>外れ値</a:t>
            </a:r>
            <a:r>
              <a:rPr lang="en-US" altLang="ja-JP" b="1" smtClean="0"/>
              <a:t>10</a:t>
            </a:r>
            <a:r>
              <a:rPr lang="ja-JP" altLang="en-US" b="1" smtClean="0"/>
              <a:t>個</a:t>
            </a:r>
            <a:endParaRPr kumimoji="1" lang="ja-JP" altLang="en-US" b="1"/>
          </a:p>
        </p:txBody>
      </p:sp>
      <p:sp>
        <p:nvSpPr>
          <p:cNvPr id="14" name="正方形/長方形 13"/>
          <p:cNvSpPr/>
          <p:nvPr/>
        </p:nvSpPr>
        <p:spPr>
          <a:xfrm>
            <a:off x="4358827" y="3193067"/>
            <a:ext cx="19323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データ</a:t>
            </a:r>
            <a:r>
              <a:rPr lang="en-US" altLang="ja-JP" b="1"/>
              <a:t>8</a:t>
            </a:r>
            <a:r>
              <a:rPr kumimoji="1" lang="en-US" altLang="ja-JP" b="1" smtClean="0"/>
              <a:t>00</a:t>
            </a:r>
            <a:r>
              <a:rPr kumimoji="1" lang="ja-JP" altLang="en-US" b="1" smtClean="0"/>
              <a:t>件</a:t>
            </a:r>
            <a:endParaRPr kumimoji="1" lang="en-US" altLang="ja-JP" b="1" smtClean="0"/>
          </a:p>
          <a:p>
            <a:pPr algn="ctr"/>
            <a:r>
              <a:rPr lang="ja-JP" altLang="en-US" b="1" smtClean="0"/>
              <a:t>外れ値</a:t>
            </a:r>
            <a:r>
              <a:rPr lang="en-US" altLang="ja-JP" b="1" smtClean="0"/>
              <a:t>1</a:t>
            </a:r>
            <a:r>
              <a:rPr lang="ja-JP" altLang="en-US" b="1" smtClean="0"/>
              <a:t>個</a:t>
            </a:r>
            <a:endParaRPr kumimoji="1" lang="ja-JP" altLang="en-US" b="1"/>
          </a:p>
        </p:txBody>
      </p:sp>
      <p:sp>
        <p:nvSpPr>
          <p:cNvPr id="15" name="正方形/長方形 14"/>
          <p:cNvSpPr/>
          <p:nvPr/>
        </p:nvSpPr>
        <p:spPr>
          <a:xfrm>
            <a:off x="4358827" y="4862421"/>
            <a:ext cx="19323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データ</a:t>
            </a:r>
            <a:r>
              <a:rPr kumimoji="1" lang="en-US" altLang="ja-JP" b="1" smtClean="0"/>
              <a:t>200</a:t>
            </a:r>
            <a:r>
              <a:rPr kumimoji="1" lang="ja-JP" altLang="en-US" b="1" smtClean="0"/>
              <a:t>件</a:t>
            </a:r>
            <a:endParaRPr kumimoji="1" lang="en-US" altLang="ja-JP" b="1" smtClean="0"/>
          </a:p>
          <a:p>
            <a:pPr algn="ctr"/>
            <a:r>
              <a:rPr lang="ja-JP" altLang="en-US" b="1" smtClean="0"/>
              <a:t>外れ値</a:t>
            </a:r>
            <a:r>
              <a:rPr lang="en-US" altLang="ja-JP" b="1"/>
              <a:t>9</a:t>
            </a:r>
            <a:r>
              <a:rPr lang="ja-JP" altLang="en-US" b="1" smtClean="0"/>
              <a:t>個</a:t>
            </a:r>
            <a:endParaRPr kumimoji="1" lang="ja-JP" altLang="en-US" b="1"/>
          </a:p>
        </p:txBody>
      </p:sp>
      <p:cxnSp>
        <p:nvCxnSpPr>
          <p:cNvPr id="17" name="カギ線コネクタ 16"/>
          <p:cNvCxnSpPr>
            <a:stCxn id="13" idx="3"/>
            <a:endCxn id="14" idx="1"/>
          </p:cNvCxnSpPr>
          <p:nvPr/>
        </p:nvCxnSpPr>
        <p:spPr>
          <a:xfrm flipV="1">
            <a:off x="3364302" y="3650267"/>
            <a:ext cx="994525" cy="83978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13" idx="3"/>
            <a:endCxn id="15" idx="1"/>
          </p:cNvCxnSpPr>
          <p:nvPr/>
        </p:nvCxnSpPr>
        <p:spPr>
          <a:xfrm>
            <a:off x="3364302" y="4490047"/>
            <a:ext cx="994525" cy="82957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368531" y="3365903"/>
            <a:ext cx="24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訓練＆検証データ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97380" y="2827864"/>
            <a:ext cx="24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訓練データ</a:t>
            </a:r>
            <a:endParaRPr kumimoji="1" lang="ja-JP" altLang="en-US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358827" y="4472670"/>
            <a:ext cx="24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検証</a:t>
            </a:r>
            <a:r>
              <a:rPr kumimoji="1" lang="ja-JP" altLang="en-US" b="1" smtClean="0"/>
              <a:t>データ</a:t>
            </a:r>
            <a:endParaRPr kumimoji="1" lang="ja-JP" altLang="en-US" b="1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933537" y="3423826"/>
            <a:ext cx="411628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smtClean="0"/>
              <a:t>適切なチューニングができていても、</a:t>
            </a:r>
            <a:endParaRPr lang="en-US" altLang="ja-JP" b="1" smtClean="0"/>
          </a:p>
          <a:p>
            <a:r>
              <a:rPr kumimoji="1" lang="ja-JP" altLang="en-US" b="1"/>
              <a:t>検証データで</a:t>
            </a:r>
            <a:r>
              <a:rPr kumimoji="1" lang="ja-JP" altLang="en-US" b="1" smtClean="0"/>
              <a:t>はいい結果が得られない。</a:t>
            </a:r>
            <a:endParaRPr kumimoji="1" lang="ja-JP" altLang="en-US" b="1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33537" y="4829059"/>
            <a:ext cx="4116284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</a:rPr>
              <a:t>モデルの性能の悪い原因が、</a:t>
            </a:r>
            <a:endParaRPr kumimoji="1" lang="en-US" altLang="ja-JP" b="1" smtClean="0">
              <a:solidFill>
                <a:schemeClr val="bg1"/>
              </a:solidFill>
            </a:endParaRPr>
          </a:p>
          <a:p>
            <a:r>
              <a:rPr lang="ja-JP" altLang="en-US" b="1">
                <a:solidFill>
                  <a:schemeClr val="bg1"/>
                </a:solidFill>
              </a:rPr>
              <a:t>本質的</a:t>
            </a:r>
            <a:r>
              <a:rPr lang="ja-JP" altLang="en-US" b="1" smtClean="0">
                <a:solidFill>
                  <a:schemeClr val="bg1"/>
                </a:solidFill>
              </a:rPr>
              <a:t>なチューニングなのか、</a:t>
            </a:r>
            <a:endParaRPr lang="en-US" altLang="ja-JP" b="1" smtClean="0">
              <a:solidFill>
                <a:schemeClr val="bg1"/>
              </a:solidFill>
            </a:endParaRPr>
          </a:p>
          <a:p>
            <a:r>
              <a:rPr lang="ja-JP" altLang="en-US" b="1">
                <a:solidFill>
                  <a:schemeClr val="bg1"/>
                </a:solidFill>
              </a:rPr>
              <a:t>分割時</a:t>
            </a:r>
            <a:r>
              <a:rPr lang="ja-JP" altLang="en-US" b="1" smtClean="0">
                <a:solidFill>
                  <a:schemeClr val="bg1"/>
                </a:solidFill>
              </a:rPr>
              <a:t>のデータの型よりなのか、</a:t>
            </a:r>
            <a:endParaRPr lang="en-US" altLang="ja-JP" b="1" smtClean="0">
              <a:solidFill>
                <a:schemeClr val="bg1"/>
              </a:solidFill>
            </a:endParaRPr>
          </a:p>
          <a:p>
            <a:r>
              <a:rPr lang="ja-JP" altLang="en-US" b="1" smtClean="0">
                <a:solidFill>
                  <a:schemeClr val="bg1"/>
                </a:solidFill>
              </a:rPr>
              <a:t>がわからない。</a:t>
            </a:r>
            <a:endParaRPr lang="en-US" altLang="ja-JP" b="1" smtClean="0">
              <a:solidFill>
                <a:schemeClr val="bg1"/>
              </a:solidFill>
            </a:endParaRPr>
          </a:p>
        </p:txBody>
      </p:sp>
      <p:sp>
        <p:nvSpPr>
          <p:cNvPr id="25" name="右中かっこ 24"/>
          <p:cNvSpPr/>
          <p:nvPr/>
        </p:nvSpPr>
        <p:spPr>
          <a:xfrm>
            <a:off x="6352591" y="3193067"/>
            <a:ext cx="435815" cy="258375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/>
          <p:cNvSpPr/>
          <p:nvPr/>
        </p:nvSpPr>
        <p:spPr>
          <a:xfrm>
            <a:off x="7978670" y="4255977"/>
            <a:ext cx="1733909" cy="38726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23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１３．３．２</a:t>
            </a:r>
            <a:endParaRPr lang="en-US" altLang="ja-JP" b="1" smtClean="0"/>
          </a:p>
        </p:txBody>
      </p:sp>
      <p:sp>
        <p:nvSpPr>
          <p:cNvPr id="3" name="山形 2"/>
          <p:cNvSpPr/>
          <p:nvPr/>
        </p:nvSpPr>
        <p:spPr>
          <a:xfrm>
            <a:off x="2019631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K</a:t>
            </a:r>
            <a:r>
              <a:rPr kumimoji="1" lang="ja-JP" altLang="en-US" b="1" smtClean="0">
                <a:solidFill>
                  <a:schemeClr val="bg1"/>
                </a:solidFill>
              </a:rPr>
              <a:t>分割交差検証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P475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P481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P475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6377" y="992037"/>
            <a:ext cx="51240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smtClean="0"/>
              <a:t>K</a:t>
            </a:r>
            <a:r>
              <a:rPr kumimoji="1" lang="ja-JP" altLang="en-US" b="1" smtClean="0"/>
              <a:t>分割交差検証の「</a:t>
            </a:r>
            <a:r>
              <a:rPr kumimoji="1" lang="en-US" altLang="ja-JP" b="1" smtClean="0"/>
              <a:t>K</a:t>
            </a:r>
            <a:r>
              <a:rPr kumimoji="1" lang="ja-JP" altLang="en-US" b="1" smtClean="0"/>
              <a:t>」には３以上の整数が入る</a:t>
            </a:r>
            <a:endParaRPr kumimoji="1" lang="ja-JP" altLang="en-US" b="1"/>
          </a:p>
        </p:txBody>
      </p:sp>
      <p:sp>
        <p:nvSpPr>
          <p:cNvPr id="8" name="正方形/長方形 7"/>
          <p:cNvSpPr/>
          <p:nvPr/>
        </p:nvSpPr>
        <p:spPr>
          <a:xfrm>
            <a:off x="397163" y="2398137"/>
            <a:ext cx="1673525" cy="72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訓練＆検証</a:t>
            </a:r>
            <a:endParaRPr lang="en-US" altLang="ja-JP" b="1" smtClean="0"/>
          </a:p>
          <a:p>
            <a:pPr algn="ctr"/>
            <a:r>
              <a:rPr kumimoji="1" lang="ja-JP" altLang="en-US" b="1"/>
              <a:t>データ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878346" y="1898523"/>
            <a:ext cx="1193323" cy="48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データ１</a:t>
            </a:r>
            <a:endParaRPr kumimoji="1" lang="ja-JP" altLang="en-US" b="1"/>
          </a:p>
        </p:txBody>
      </p:sp>
      <p:sp>
        <p:nvSpPr>
          <p:cNvPr id="10" name="正方形/長方形 9"/>
          <p:cNvSpPr/>
          <p:nvPr/>
        </p:nvSpPr>
        <p:spPr>
          <a:xfrm>
            <a:off x="2878345" y="2516750"/>
            <a:ext cx="1193323" cy="48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データ２</a:t>
            </a:r>
            <a:endParaRPr kumimoji="1" lang="ja-JP" altLang="en-US" b="1"/>
          </a:p>
        </p:txBody>
      </p:sp>
      <p:sp>
        <p:nvSpPr>
          <p:cNvPr id="11" name="正方形/長方形 10"/>
          <p:cNvSpPr/>
          <p:nvPr/>
        </p:nvSpPr>
        <p:spPr>
          <a:xfrm>
            <a:off x="2878344" y="3134977"/>
            <a:ext cx="1193323" cy="48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データ３</a:t>
            </a:r>
            <a:endParaRPr lang="en-US" altLang="ja-JP" b="1" smtClean="0"/>
          </a:p>
        </p:txBody>
      </p:sp>
      <p:cxnSp>
        <p:nvCxnSpPr>
          <p:cNvPr id="13" name="カギ線コネクタ 12"/>
          <p:cNvCxnSpPr>
            <a:stCxn id="8" idx="3"/>
            <a:endCxn id="9" idx="1"/>
          </p:cNvCxnSpPr>
          <p:nvPr/>
        </p:nvCxnSpPr>
        <p:spPr>
          <a:xfrm flipV="1">
            <a:off x="2070688" y="2142219"/>
            <a:ext cx="807658" cy="61822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8" idx="3"/>
            <a:endCxn id="10" idx="1"/>
          </p:cNvCxnSpPr>
          <p:nvPr/>
        </p:nvCxnSpPr>
        <p:spPr>
          <a:xfrm flipV="1">
            <a:off x="2070688" y="2760446"/>
            <a:ext cx="807657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8" idx="3"/>
            <a:endCxn id="11" idx="1"/>
          </p:cNvCxnSpPr>
          <p:nvPr/>
        </p:nvCxnSpPr>
        <p:spPr>
          <a:xfrm>
            <a:off x="2070688" y="2760447"/>
            <a:ext cx="807656" cy="61822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473315" y="1648920"/>
            <a:ext cx="136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smtClean="0"/>
              <a:t>ランダムに</a:t>
            </a:r>
            <a:endParaRPr kumimoji="1" lang="en-US" altLang="ja-JP" sz="1200" b="1" smtClean="0"/>
          </a:p>
          <a:p>
            <a:pPr algn="ctr"/>
            <a:r>
              <a:rPr kumimoji="1" lang="ja-JP" altLang="en-US" sz="1200" b="1" smtClean="0"/>
              <a:t>３等分</a:t>
            </a:r>
            <a:endParaRPr kumimoji="1" lang="ja-JP" altLang="en-US" sz="1200" b="1"/>
          </a:p>
        </p:txBody>
      </p:sp>
      <p:sp>
        <p:nvSpPr>
          <p:cNvPr id="22" name="正方形/長方形 21"/>
          <p:cNvSpPr/>
          <p:nvPr/>
        </p:nvSpPr>
        <p:spPr>
          <a:xfrm>
            <a:off x="5486748" y="1898523"/>
            <a:ext cx="1195200" cy="48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データ１</a:t>
            </a:r>
            <a:endParaRPr kumimoji="1" lang="ja-JP" altLang="en-US" b="1"/>
          </a:p>
        </p:txBody>
      </p:sp>
      <p:sp>
        <p:nvSpPr>
          <p:cNvPr id="23" name="正方形/長方形 22"/>
          <p:cNvSpPr/>
          <p:nvPr/>
        </p:nvSpPr>
        <p:spPr>
          <a:xfrm>
            <a:off x="5486747" y="2516750"/>
            <a:ext cx="1195200" cy="48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データ２</a:t>
            </a:r>
            <a:endParaRPr kumimoji="1" lang="ja-JP" altLang="en-US" b="1"/>
          </a:p>
        </p:txBody>
      </p:sp>
      <p:sp>
        <p:nvSpPr>
          <p:cNvPr id="24" name="正方形/長方形 23"/>
          <p:cNvSpPr/>
          <p:nvPr/>
        </p:nvSpPr>
        <p:spPr>
          <a:xfrm>
            <a:off x="5486746" y="3134977"/>
            <a:ext cx="1195200" cy="48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データ３</a:t>
            </a:r>
            <a:endParaRPr lang="en-US" altLang="ja-JP" b="1" smtClean="0"/>
          </a:p>
        </p:txBody>
      </p:sp>
      <p:sp>
        <p:nvSpPr>
          <p:cNvPr id="31" name="右中かっこ 30"/>
          <p:cNvSpPr/>
          <p:nvPr/>
        </p:nvSpPr>
        <p:spPr>
          <a:xfrm>
            <a:off x="6745857" y="1916202"/>
            <a:ext cx="181154" cy="108794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73" y="2247893"/>
            <a:ext cx="989484" cy="1070258"/>
          </a:xfrm>
          <a:prstGeom prst="rect">
            <a:avLst/>
          </a:prstGeom>
        </p:spPr>
      </p:pic>
      <p:cxnSp>
        <p:nvCxnSpPr>
          <p:cNvPr id="35" name="直線矢印コネクタ 34"/>
          <p:cNvCxnSpPr>
            <a:endCxn id="33" idx="1"/>
          </p:cNvCxnSpPr>
          <p:nvPr/>
        </p:nvCxnSpPr>
        <p:spPr>
          <a:xfrm>
            <a:off x="7109216" y="2460172"/>
            <a:ext cx="816657" cy="322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4" idx="3"/>
          </p:cNvCxnSpPr>
          <p:nvPr/>
        </p:nvCxnSpPr>
        <p:spPr>
          <a:xfrm flipV="1">
            <a:off x="6681946" y="2891413"/>
            <a:ext cx="1243927" cy="487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6817118" y="2048871"/>
            <a:ext cx="136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/>
              <a:t>訓練</a:t>
            </a:r>
            <a:endParaRPr kumimoji="1" lang="ja-JP" altLang="en-US" sz="1200" b="1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703636" y="3415815"/>
            <a:ext cx="136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検証</a:t>
            </a:r>
            <a:endParaRPr kumimoji="1" lang="ja-JP" altLang="en-US" sz="1200" b="1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316549" y="2264776"/>
            <a:ext cx="136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➀</a:t>
            </a:r>
            <a:r>
              <a:rPr lang="ja-JP" altLang="en-US" sz="1200" b="1"/>
              <a:t>学習</a:t>
            </a:r>
            <a:endParaRPr kumimoji="1" lang="ja-JP" altLang="en-US" sz="1200" b="1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303909" y="3120245"/>
            <a:ext cx="136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②評価</a:t>
            </a:r>
            <a:endParaRPr kumimoji="1" lang="ja-JP" altLang="en-US" sz="1200" b="1"/>
          </a:p>
        </p:txBody>
      </p:sp>
      <p:sp>
        <p:nvSpPr>
          <p:cNvPr id="56" name="四角形吹き出し 55"/>
          <p:cNvSpPr/>
          <p:nvPr/>
        </p:nvSpPr>
        <p:spPr>
          <a:xfrm>
            <a:off x="8180091" y="3655374"/>
            <a:ext cx="1509624" cy="494797"/>
          </a:xfrm>
          <a:prstGeom prst="wedgeRectCallout">
            <a:avLst>
              <a:gd name="adj1" fmla="val -28833"/>
              <a:gd name="adj2" fmla="val -122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smtClean="0"/>
              <a:t>決定係数は</a:t>
            </a:r>
            <a:r>
              <a:rPr kumimoji="1" lang="en-US" altLang="ja-JP" sz="1600" b="1" smtClean="0"/>
              <a:t>0.7</a:t>
            </a:r>
            <a:endParaRPr kumimoji="1" lang="ja-JP" altLang="en-US" sz="1600" b="1"/>
          </a:p>
        </p:txBody>
      </p:sp>
      <p:sp>
        <p:nvSpPr>
          <p:cNvPr id="57" name="正方形/長方形 56"/>
          <p:cNvSpPr/>
          <p:nvPr/>
        </p:nvSpPr>
        <p:spPr>
          <a:xfrm>
            <a:off x="1041269" y="4136789"/>
            <a:ext cx="1195200" cy="48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データ２</a:t>
            </a:r>
            <a:endParaRPr kumimoji="1" lang="ja-JP" altLang="en-US" b="1"/>
          </a:p>
        </p:txBody>
      </p:sp>
      <p:sp>
        <p:nvSpPr>
          <p:cNvPr id="58" name="正方形/長方形 57"/>
          <p:cNvSpPr/>
          <p:nvPr/>
        </p:nvSpPr>
        <p:spPr>
          <a:xfrm>
            <a:off x="1041268" y="4755016"/>
            <a:ext cx="1195200" cy="48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データ３</a:t>
            </a:r>
            <a:endParaRPr kumimoji="1" lang="ja-JP" altLang="en-US" b="1"/>
          </a:p>
        </p:txBody>
      </p:sp>
      <p:sp>
        <p:nvSpPr>
          <p:cNvPr id="59" name="正方形/長方形 58"/>
          <p:cNvSpPr/>
          <p:nvPr/>
        </p:nvSpPr>
        <p:spPr>
          <a:xfrm>
            <a:off x="1041267" y="5373243"/>
            <a:ext cx="1195200" cy="48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データ１</a:t>
            </a:r>
            <a:endParaRPr lang="en-US" altLang="ja-JP" b="1" smtClean="0"/>
          </a:p>
        </p:txBody>
      </p:sp>
      <p:sp>
        <p:nvSpPr>
          <p:cNvPr id="60" name="右中かっこ 59"/>
          <p:cNvSpPr/>
          <p:nvPr/>
        </p:nvSpPr>
        <p:spPr>
          <a:xfrm>
            <a:off x="2300378" y="4154468"/>
            <a:ext cx="181154" cy="108794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394" y="4486159"/>
            <a:ext cx="989484" cy="1070258"/>
          </a:xfrm>
          <a:prstGeom prst="rect">
            <a:avLst/>
          </a:prstGeom>
        </p:spPr>
      </p:pic>
      <p:cxnSp>
        <p:nvCxnSpPr>
          <p:cNvPr id="62" name="直線矢印コネクタ 61"/>
          <p:cNvCxnSpPr>
            <a:endCxn id="61" idx="1"/>
          </p:cNvCxnSpPr>
          <p:nvPr/>
        </p:nvCxnSpPr>
        <p:spPr>
          <a:xfrm>
            <a:off x="2663737" y="4698438"/>
            <a:ext cx="816657" cy="322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9" idx="3"/>
          </p:cNvCxnSpPr>
          <p:nvPr/>
        </p:nvCxnSpPr>
        <p:spPr>
          <a:xfrm flipV="1">
            <a:off x="2236467" y="5129679"/>
            <a:ext cx="1243927" cy="487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2371639" y="4287137"/>
            <a:ext cx="136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/>
              <a:t>訓練</a:t>
            </a:r>
            <a:endParaRPr kumimoji="1" lang="ja-JP" altLang="en-US" sz="1200" b="1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258157" y="5654081"/>
            <a:ext cx="136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検証</a:t>
            </a:r>
            <a:endParaRPr kumimoji="1" lang="ja-JP" altLang="en-US" sz="1200" b="1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871070" y="4503042"/>
            <a:ext cx="136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➀</a:t>
            </a:r>
            <a:r>
              <a:rPr lang="ja-JP" altLang="en-US" sz="1200" b="1"/>
              <a:t>学習</a:t>
            </a:r>
            <a:endParaRPr kumimoji="1" lang="ja-JP" altLang="en-US" sz="1200" b="1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858430" y="5358511"/>
            <a:ext cx="136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②評価</a:t>
            </a:r>
            <a:endParaRPr kumimoji="1" lang="ja-JP" altLang="en-US" sz="1200" b="1"/>
          </a:p>
        </p:txBody>
      </p:sp>
      <p:sp>
        <p:nvSpPr>
          <p:cNvPr id="68" name="四角形吹き出し 67"/>
          <p:cNvSpPr/>
          <p:nvPr/>
        </p:nvSpPr>
        <p:spPr>
          <a:xfrm>
            <a:off x="3545457" y="5893640"/>
            <a:ext cx="1698779" cy="494797"/>
          </a:xfrm>
          <a:prstGeom prst="wedgeRectCallout">
            <a:avLst>
              <a:gd name="adj1" fmla="val -28833"/>
              <a:gd name="adj2" fmla="val -122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smtClean="0"/>
              <a:t>決定係数は</a:t>
            </a:r>
            <a:r>
              <a:rPr kumimoji="1" lang="en-US" altLang="ja-JP" sz="1600" b="1" smtClean="0"/>
              <a:t>0.55</a:t>
            </a:r>
          </a:p>
        </p:txBody>
      </p:sp>
      <p:sp>
        <p:nvSpPr>
          <p:cNvPr id="69" name="正方形/長方形 68"/>
          <p:cNvSpPr/>
          <p:nvPr/>
        </p:nvSpPr>
        <p:spPr>
          <a:xfrm>
            <a:off x="5900468" y="4295631"/>
            <a:ext cx="1195200" cy="48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データ</a:t>
            </a:r>
            <a:r>
              <a:rPr lang="ja-JP" altLang="en-US" b="1"/>
              <a:t>３</a:t>
            </a:r>
            <a:endParaRPr kumimoji="1" lang="ja-JP" altLang="en-US" b="1"/>
          </a:p>
        </p:txBody>
      </p:sp>
      <p:sp>
        <p:nvSpPr>
          <p:cNvPr id="70" name="正方形/長方形 69"/>
          <p:cNvSpPr/>
          <p:nvPr/>
        </p:nvSpPr>
        <p:spPr>
          <a:xfrm>
            <a:off x="5900467" y="4913858"/>
            <a:ext cx="1195200" cy="48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データ１</a:t>
            </a:r>
            <a:endParaRPr kumimoji="1" lang="ja-JP" altLang="en-US" b="1"/>
          </a:p>
        </p:txBody>
      </p:sp>
      <p:sp>
        <p:nvSpPr>
          <p:cNvPr id="71" name="正方形/長方形 70"/>
          <p:cNvSpPr/>
          <p:nvPr/>
        </p:nvSpPr>
        <p:spPr>
          <a:xfrm>
            <a:off x="5900466" y="5532085"/>
            <a:ext cx="1195200" cy="48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データ２</a:t>
            </a:r>
            <a:endParaRPr lang="en-US" altLang="ja-JP" b="1" smtClean="0"/>
          </a:p>
        </p:txBody>
      </p:sp>
      <p:sp>
        <p:nvSpPr>
          <p:cNvPr id="72" name="右中かっこ 71"/>
          <p:cNvSpPr/>
          <p:nvPr/>
        </p:nvSpPr>
        <p:spPr>
          <a:xfrm>
            <a:off x="7159577" y="4313310"/>
            <a:ext cx="181154" cy="108794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3" name="図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93" y="4645001"/>
            <a:ext cx="989484" cy="1070258"/>
          </a:xfrm>
          <a:prstGeom prst="rect">
            <a:avLst/>
          </a:prstGeom>
        </p:spPr>
      </p:pic>
      <p:cxnSp>
        <p:nvCxnSpPr>
          <p:cNvPr id="74" name="直線矢印コネクタ 73"/>
          <p:cNvCxnSpPr>
            <a:endCxn id="73" idx="1"/>
          </p:cNvCxnSpPr>
          <p:nvPr/>
        </p:nvCxnSpPr>
        <p:spPr>
          <a:xfrm>
            <a:off x="7522936" y="4857280"/>
            <a:ext cx="816657" cy="322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71" idx="3"/>
          </p:cNvCxnSpPr>
          <p:nvPr/>
        </p:nvCxnSpPr>
        <p:spPr>
          <a:xfrm flipV="1">
            <a:off x="7095666" y="5288521"/>
            <a:ext cx="1243927" cy="487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7230838" y="4445979"/>
            <a:ext cx="136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/>
              <a:t>訓練</a:t>
            </a:r>
            <a:endParaRPr kumimoji="1" lang="ja-JP" altLang="en-US" sz="1200" b="1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7117356" y="5812923"/>
            <a:ext cx="136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検証</a:t>
            </a:r>
            <a:endParaRPr kumimoji="1" lang="ja-JP" altLang="en-US" sz="1200" b="1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730269" y="4661884"/>
            <a:ext cx="136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➀</a:t>
            </a:r>
            <a:r>
              <a:rPr lang="ja-JP" altLang="en-US" sz="1200" b="1"/>
              <a:t>学習</a:t>
            </a:r>
            <a:endParaRPr kumimoji="1" lang="ja-JP" altLang="en-US" sz="1200" b="1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7717629" y="5517353"/>
            <a:ext cx="136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smtClean="0"/>
              <a:t>②評価</a:t>
            </a:r>
            <a:endParaRPr kumimoji="1" lang="ja-JP" altLang="en-US" sz="1200" b="1"/>
          </a:p>
        </p:txBody>
      </p:sp>
      <p:sp>
        <p:nvSpPr>
          <p:cNvPr id="80" name="四角形吹き出し 79"/>
          <p:cNvSpPr/>
          <p:nvPr/>
        </p:nvSpPr>
        <p:spPr>
          <a:xfrm>
            <a:off x="8593811" y="6052482"/>
            <a:ext cx="1759638" cy="494797"/>
          </a:xfrm>
          <a:prstGeom prst="wedgeRectCallout">
            <a:avLst>
              <a:gd name="adj1" fmla="val -28833"/>
              <a:gd name="adj2" fmla="val -122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smtClean="0"/>
              <a:t>決定係数は</a:t>
            </a:r>
            <a:r>
              <a:rPr kumimoji="1" lang="en-US" altLang="ja-JP" sz="1600" b="1" smtClean="0"/>
              <a:t>0.65</a:t>
            </a:r>
            <a:endParaRPr kumimoji="1" lang="ja-JP" altLang="en-US" sz="1600" b="1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0030430" y="4399812"/>
            <a:ext cx="1981820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b="1" smtClean="0">
                <a:solidFill>
                  <a:schemeClr val="bg1"/>
                </a:solidFill>
              </a:rPr>
              <a:t>３つの決定係数の平均をとる</a:t>
            </a:r>
            <a:endParaRPr lang="en-US" altLang="ja-JP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4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623015"/>
            <a:ext cx="8768643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cinema.csv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の読み込み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pd.read_csv(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'cinema.csv'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学習できないので欠損値処理だけ行う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欠損値を平均値で穴埋め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df.fillna(df.mean())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特徴量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df.loc[:, 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'SNS1'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'original'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正解データ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= df[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'sales'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25368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13-9 K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分割交差検証のためのデータ準備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37852" y="170155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P478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41612" y="3762336"/>
            <a:ext cx="876864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KFold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をインポート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sklearn.model_selection </a:t>
            </a:r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KFold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インスタンスを生成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kf = KFold(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1612" y="3393004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13-10 KFold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の処理で分割時の条件を指定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004202" y="4615187"/>
            <a:ext cx="1515375" cy="284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吹き出し 7"/>
          <p:cNvSpPr/>
          <p:nvPr/>
        </p:nvSpPr>
        <p:spPr>
          <a:xfrm>
            <a:off x="2587924" y="5257856"/>
            <a:ext cx="1698779" cy="494797"/>
          </a:xfrm>
          <a:prstGeom prst="wedgeRectCallout">
            <a:avLst>
              <a:gd name="adj1" fmla="val -28833"/>
              <a:gd name="adj2" fmla="val -122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smtClean="0"/>
              <a:t>今回は３分割</a:t>
            </a:r>
            <a:endParaRPr kumimoji="1" lang="en-US" altLang="ja-JP" sz="1600" b="1" smtClean="0"/>
          </a:p>
        </p:txBody>
      </p:sp>
    </p:spTree>
    <p:extLst>
      <p:ext uri="{BB962C8B-B14F-4D97-AF65-F5344CB8AC3E}">
        <p14:creationId xmlns:p14="http://schemas.microsoft.com/office/powerpoint/2010/main" val="264055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623015"/>
            <a:ext cx="8768643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線形回帰モデルをインポート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sklearn.linear_model </a:t>
            </a:r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LinearRegression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線形回帰モデルを生成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LinearRegression()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cross_validate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関数をインポート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sklearn.model_selection </a:t>
            </a:r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cross_validate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交差検証を行う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cross_validate(model, x, t,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kf,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scoring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'r2'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return_train_score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25368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13-11 cross_validate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関数で交差検証を行う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37852" y="170155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P479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3608714" y="2605234"/>
            <a:ext cx="2567799" cy="284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366293" y="2605234"/>
            <a:ext cx="1785670" cy="284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吹き出し 6"/>
          <p:cNvSpPr/>
          <p:nvPr/>
        </p:nvSpPr>
        <p:spPr>
          <a:xfrm>
            <a:off x="2432650" y="3359872"/>
            <a:ext cx="1698779" cy="494797"/>
          </a:xfrm>
          <a:prstGeom prst="wedgeRectCallout">
            <a:avLst>
              <a:gd name="adj1" fmla="val 30072"/>
              <a:gd name="adj2" fmla="val -144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smtClean="0"/>
              <a:t>分割条件</a:t>
            </a:r>
            <a:endParaRPr kumimoji="1" lang="en-US" altLang="ja-JP" sz="1600" b="1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7259128" y="3359871"/>
            <a:ext cx="2885536" cy="494797"/>
          </a:xfrm>
          <a:prstGeom prst="wedgeRectCallout">
            <a:avLst>
              <a:gd name="adj1" fmla="val -33605"/>
              <a:gd name="adj2" fmla="val -143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smtClean="0"/>
              <a:t>評価指標の指定</a:t>
            </a:r>
            <a:endParaRPr kumimoji="1" lang="en-US" altLang="ja-JP" sz="1600" b="1" smtClean="0"/>
          </a:p>
          <a:p>
            <a:pPr algn="ctr"/>
            <a:r>
              <a:rPr lang="ja-JP" altLang="en-US" sz="1600" b="1" smtClean="0"/>
              <a:t>（今回は決定係数）</a:t>
            </a:r>
            <a:endParaRPr kumimoji="1" lang="en-US" altLang="ja-JP" sz="1600" b="1" smtClean="0"/>
          </a:p>
        </p:txBody>
      </p:sp>
      <p:sp>
        <p:nvSpPr>
          <p:cNvPr id="9" name="正方形/長方形 8"/>
          <p:cNvSpPr/>
          <p:nvPr/>
        </p:nvSpPr>
        <p:spPr>
          <a:xfrm>
            <a:off x="541612" y="3767472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1163128" y="4456007"/>
            <a:ext cx="8576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i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{'fit_time': array([0.01177454, 0.01562929, 0. ]), </a:t>
            </a:r>
          </a:p>
          <a:p>
            <a:r>
              <a:rPr lang="en-US" altLang="ja-JP" b="1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b="1" i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'score_time': array([0., 0., 0.]), </a:t>
            </a:r>
          </a:p>
          <a:p>
            <a:r>
              <a:rPr lang="en-US" altLang="ja-JP" b="1" i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'test_score': array([0.72465051, 0.71740834,0.75975591]),   </a:t>
            </a:r>
          </a:p>
          <a:p>
            <a:r>
              <a:rPr lang="en-US" altLang="ja-JP" b="1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b="1" i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'train_score':array([0.76928501, 0.76368104, 0.75780074])}</a:t>
            </a:r>
            <a:endParaRPr lang="ja-JP" altLang="en-US" b="1"/>
          </a:p>
        </p:txBody>
      </p:sp>
      <p:sp>
        <p:nvSpPr>
          <p:cNvPr id="11" name="正方形/長方形 10"/>
          <p:cNvSpPr/>
          <p:nvPr/>
        </p:nvSpPr>
        <p:spPr>
          <a:xfrm>
            <a:off x="4131429" y="5056172"/>
            <a:ext cx="4753779" cy="249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131429" y="5343019"/>
            <a:ext cx="4857296" cy="249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2925791" y="6132209"/>
            <a:ext cx="5226171" cy="494797"/>
          </a:xfrm>
          <a:prstGeom prst="wedgeRectCallout">
            <a:avLst>
              <a:gd name="adj1" fmla="val 9641"/>
              <a:gd name="adj2" fmla="val -160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/>
              <a:t>訓練データで</a:t>
            </a:r>
            <a:r>
              <a:rPr lang="ja-JP" altLang="en-US" sz="1600" b="1" smtClean="0"/>
              <a:t>の３回の決定係数値（過学習確認用）</a:t>
            </a:r>
            <a:endParaRPr kumimoji="1" lang="en-US" altLang="ja-JP" sz="1600" b="1" smtClean="0"/>
          </a:p>
        </p:txBody>
      </p:sp>
      <p:sp>
        <p:nvSpPr>
          <p:cNvPr id="14" name="四角形吹き出し 13"/>
          <p:cNvSpPr/>
          <p:nvPr/>
        </p:nvSpPr>
        <p:spPr>
          <a:xfrm>
            <a:off x="8472752" y="4246883"/>
            <a:ext cx="2885536" cy="494797"/>
          </a:xfrm>
          <a:prstGeom prst="wedgeRectCallout">
            <a:avLst>
              <a:gd name="adj1" fmla="val -44068"/>
              <a:gd name="adj2" fmla="val 118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smtClean="0"/>
              <a:t>検証データでの</a:t>
            </a:r>
            <a:endParaRPr kumimoji="1" lang="en-US" altLang="ja-JP" sz="1600" b="1" smtClean="0"/>
          </a:p>
          <a:p>
            <a:pPr algn="ctr"/>
            <a:r>
              <a:rPr kumimoji="1" lang="ja-JP" altLang="en-US" sz="1600" b="1" smtClean="0"/>
              <a:t>３回の決定係数値</a:t>
            </a:r>
            <a:endParaRPr kumimoji="1" lang="en-US" altLang="ja-JP" sz="1600" b="1" smtClean="0"/>
          </a:p>
        </p:txBody>
      </p:sp>
    </p:spTree>
    <p:extLst>
      <p:ext uri="{BB962C8B-B14F-4D97-AF65-F5344CB8AC3E}">
        <p14:creationId xmlns:p14="http://schemas.microsoft.com/office/powerpoint/2010/main" val="19119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51862"/>
              </p:ext>
            </p:extLst>
          </p:nvPr>
        </p:nvGraphicFramePr>
        <p:xfrm>
          <a:off x="1634836" y="1532466"/>
          <a:ext cx="8128000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79926">
                  <a:extLst>
                    <a:ext uri="{9D8B030D-6E8A-4147-A177-3AD203B41FA5}">
                      <a16:colId xmlns:a16="http://schemas.microsoft.com/office/drawing/2014/main" val="836521551"/>
                    </a:ext>
                  </a:extLst>
                </a:gridCol>
                <a:gridCol w="6948074">
                  <a:extLst>
                    <a:ext uri="{9D8B030D-6E8A-4147-A177-3AD203B41FA5}">
                      <a16:colId xmlns:a16="http://schemas.microsoft.com/office/drawing/2014/main" val="1244726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/>
                        <a:t>CONTENTS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19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１３．１</a:t>
                      </a:r>
                      <a:endParaRPr kumimoji="1" lang="en-US" altLang="ja-JP" b="1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回帰の予測性能評価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9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１３．２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分類の予測性能評価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0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１３．３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K</a:t>
                      </a:r>
                      <a:r>
                        <a:rPr kumimoji="1" lang="ja-JP" altLang="en-US" b="1" smtClean="0"/>
                        <a:t>分割交差検証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１３．４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第１３章</a:t>
                      </a:r>
                      <a:r>
                        <a:rPr kumimoji="1" lang="ja-JP" altLang="en-US" b="1" dirty="0" smtClean="0"/>
                        <a:t>のめとめ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１３．５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 smtClean="0"/>
                        <a:t>練習問題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1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smtClean="0"/>
                        <a:t>１３．６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練習問題の解答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61165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P457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03730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623015"/>
            <a:ext cx="87686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平均値を計算する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'test_score'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/ </a:t>
            </a:r>
            <a:r>
              <a:rPr lang="en-US" altLang="ja-JP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'test_score'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25368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13-12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平均値を計算する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37852" y="170155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P480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41612" y="1435478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2397677" y="1472546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i="0" smtClean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0.733938254177434</a:t>
            </a:r>
            <a:endParaRPr lang="ja-JP" altLang="en-US" b="1"/>
          </a:p>
        </p:txBody>
      </p:sp>
      <p:sp>
        <p:nvSpPr>
          <p:cNvPr id="7" name="正方形/長方形 6"/>
          <p:cNvSpPr/>
          <p:nvPr/>
        </p:nvSpPr>
        <p:spPr>
          <a:xfrm>
            <a:off x="541612" y="2377342"/>
            <a:ext cx="8768643" cy="4031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・分割条件の指定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変数 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= KFold( n_splits =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分割数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, shuffle = True, randam_state =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整数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ja-JP" sz="1600" b="1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※</a:t>
            </a:r>
            <a:r>
              <a:rPr lang="ja-JP" alt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from sklearn.model_selection import KFold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を事前に行っている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※ shuffle = False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を指定するとランダムに分割されない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※ random_state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はランダム分割時の乱数固定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ja-JP" sz="16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・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K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分割交差検証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cross_validate(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モデル変数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特徴量データ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正解データ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, cv=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分割条件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b="1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scoring=‘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評価仕様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’, return_train_score=True)</a:t>
            </a:r>
          </a:p>
          <a:p>
            <a:endParaRPr lang="en-US" altLang="ja-JP" sz="16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※ from sklearn.model_selection import cross_validate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を事前にしている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※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モデル変数は事前に作成済みの学習モデル（学習する前の状態）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※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評価指標は、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”r2”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や </a:t>
            </a:r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“accuracy”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などを指定できる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※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評価指標はリスト形式で指定すると、複数個を同時に検証できる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ja-JP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※ return_train_score = False </a:t>
            </a:r>
            <a:r>
              <a:rPr lang="ja-JP" altLang="en-US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を指定すると、訓練データの予測性能は計算しない</a:t>
            </a:r>
            <a:endParaRPr lang="en-US" altLang="ja-JP" sz="16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41612" y="2008010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分割検証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5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１３．３．３</a:t>
            </a:r>
            <a:endParaRPr lang="en-US" altLang="ja-JP" b="1" smtClean="0"/>
          </a:p>
        </p:txBody>
      </p:sp>
      <p:sp>
        <p:nvSpPr>
          <p:cNvPr id="3" name="山形 2"/>
          <p:cNvSpPr/>
          <p:nvPr/>
        </p:nvSpPr>
        <p:spPr>
          <a:xfrm>
            <a:off x="2019630" y="332508"/>
            <a:ext cx="52093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分類</a:t>
            </a:r>
            <a:r>
              <a:rPr kumimoji="1" lang="ja-JP" altLang="en-US" b="1" smtClean="0">
                <a:solidFill>
                  <a:schemeClr val="bg1"/>
                </a:solidFill>
              </a:rPr>
              <a:t>モデル</a:t>
            </a:r>
            <a:r>
              <a:rPr kumimoji="1" lang="ja-JP" altLang="en-US" b="1" smtClean="0">
                <a:solidFill>
                  <a:schemeClr val="bg1"/>
                </a:solidFill>
              </a:rPr>
              <a:t>を作るときの交差検証の注意点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710096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P481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P483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P481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7163" y="845395"/>
            <a:ext cx="1142965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</a:rPr>
              <a:t>分割したデータの中で、正解データの偏りが発生しやすくなって、結局いいモデルが作れなくなってしまう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30064" y="2276222"/>
            <a:ext cx="1932317" cy="150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正解データ</a:t>
            </a:r>
            <a:endParaRPr kumimoji="1" lang="en-US" altLang="ja-JP" b="1" smtClean="0"/>
          </a:p>
          <a:p>
            <a:pPr algn="ctr"/>
            <a:r>
              <a:rPr lang="en-US" altLang="ja-JP" b="1" smtClean="0"/>
              <a:t>A</a:t>
            </a:r>
            <a:r>
              <a:rPr lang="ja-JP" altLang="en-US" b="1" smtClean="0"/>
              <a:t>と</a:t>
            </a:r>
            <a:r>
              <a:rPr lang="en-US" altLang="ja-JP" b="1" smtClean="0"/>
              <a:t>B</a:t>
            </a:r>
            <a:r>
              <a:rPr lang="ja-JP" altLang="en-US" b="1" smtClean="0"/>
              <a:t>と</a:t>
            </a:r>
            <a:r>
              <a:rPr lang="en-US" altLang="ja-JP" b="1" smtClean="0"/>
              <a:t>C</a:t>
            </a:r>
            <a:r>
              <a:rPr lang="ja-JP" altLang="en-US" b="1" smtClean="0"/>
              <a:t>の</a:t>
            </a:r>
            <a:endParaRPr lang="en-US" altLang="ja-JP" b="1" smtClean="0"/>
          </a:p>
          <a:p>
            <a:pPr algn="ctr"/>
            <a:r>
              <a:rPr lang="ja-JP" altLang="en-US" b="1" smtClean="0"/>
              <a:t>３種類</a:t>
            </a:r>
            <a:endParaRPr kumimoji="1" lang="ja-JP" altLang="en-US" b="1"/>
          </a:p>
        </p:txBody>
      </p:sp>
      <p:sp>
        <p:nvSpPr>
          <p:cNvPr id="8" name="正方形/長方形 7"/>
          <p:cNvSpPr/>
          <p:nvPr/>
        </p:nvSpPr>
        <p:spPr>
          <a:xfrm>
            <a:off x="3944762" y="1276854"/>
            <a:ext cx="19323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A80</a:t>
            </a:r>
            <a:r>
              <a:rPr kumimoji="1" lang="ja-JP" altLang="en-US" b="1" smtClean="0"/>
              <a:t>個</a:t>
            </a:r>
            <a:endParaRPr kumimoji="1" lang="en-US" altLang="ja-JP" b="1" smtClean="0"/>
          </a:p>
          <a:p>
            <a:pPr algn="ctr"/>
            <a:r>
              <a:rPr lang="en-US" altLang="ja-JP" b="1" smtClean="0"/>
              <a:t>B10</a:t>
            </a:r>
            <a:r>
              <a:rPr lang="ja-JP" altLang="en-US" b="1" smtClean="0"/>
              <a:t>個　</a:t>
            </a:r>
            <a:r>
              <a:rPr lang="en-US" altLang="ja-JP" b="1" smtClean="0"/>
              <a:t>C10</a:t>
            </a:r>
            <a:r>
              <a:rPr lang="ja-JP" altLang="en-US" b="1" smtClean="0"/>
              <a:t>個</a:t>
            </a:r>
            <a:endParaRPr kumimoji="1" lang="ja-JP" altLang="en-US" b="1"/>
          </a:p>
        </p:txBody>
      </p:sp>
      <p:sp>
        <p:nvSpPr>
          <p:cNvPr id="9" name="正方形/長方形 8"/>
          <p:cNvSpPr/>
          <p:nvPr/>
        </p:nvSpPr>
        <p:spPr>
          <a:xfrm>
            <a:off x="3944762" y="2565208"/>
            <a:ext cx="19323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/>
              <a:t>A</a:t>
            </a:r>
            <a:r>
              <a:rPr lang="en-US" altLang="ja-JP" b="1"/>
              <a:t>2</a:t>
            </a:r>
            <a:r>
              <a:rPr lang="ja-JP" altLang="en-US" b="1" smtClean="0"/>
              <a:t>個</a:t>
            </a:r>
            <a:endParaRPr lang="en-US" altLang="ja-JP" b="1"/>
          </a:p>
          <a:p>
            <a:pPr algn="ctr"/>
            <a:r>
              <a:rPr lang="en-US" altLang="ja-JP" b="1" smtClean="0"/>
              <a:t>B38</a:t>
            </a:r>
            <a:r>
              <a:rPr lang="ja-JP" altLang="en-US" b="1" smtClean="0"/>
              <a:t>個　</a:t>
            </a:r>
            <a:r>
              <a:rPr lang="en-US" altLang="ja-JP" b="1" smtClean="0"/>
              <a:t>C60</a:t>
            </a:r>
            <a:r>
              <a:rPr lang="ja-JP" altLang="en-US" b="1" smtClean="0"/>
              <a:t>個</a:t>
            </a:r>
            <a:endParaRPr lang="ja-JP" altLang="en-US" b="1"/>
          </a:p>
        </p:txBody>
      </p:sp>
      <p:cxnSp>
        <p:nvCxnSpPr>
          <p:cNvPr id="10" name="カギ線コネクタ 9"/>
          <p:cNvCxnSpPr>
            <a:stCxn id="7" idx="3"/>
            <a:endCxn id="8" idx="1"/>
          </p:cNvCxnSpPr>
          <p:nvPr/>
        </p:nvCxnSpPr>
        <p:spPr>
          <a:xfrm flipV="1">
            <a:off x="3062381" y="1734054"/>
            <a:ext cx="882381" cy="129698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7" idx="3"/>
            <a:endCxn id="9" idx="1"/>
          </p:cNvCxnSpPr>
          <p:nvPr/>
        </p:nvCxnSpPr>
        <p:spPr>
          <a:xfrm flipV="1">
            <a:off x="3062381" y="3022408"/>
            <a:ext cx="882381" cy="862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040730" y="1906890"/>
            <a:ext cx="13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smtClean="0"/>
              <a:t>全</a:t>
            </a:r>
            <a:r>
              <a:rPr kumimoji="1" lang="ja-JP" altLang="en-US" b="1" smtClean="0"/>
              <a:t>データ</a:t>
            </a:r>
            <a:endParaRPr kumimoji="1" lang="ja-JP" altLang="en-US" b="1"/>
          </a:p>
        </p:txBody>
      </p:sp>
      <p:sp>
        <p:nvSpPr>
          <p:cNvPr id="13" name="正方形/長方形 12"/>
          <p:cNvSpPr/>
          <p:nvPr/>
        </p:nvSpPr>
        <p:spPr>
          <a:xfrm>
            <a:off x="3944761" y="3870814"/>
            <a:ext cx="19323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/>
              <a:t>A5</a:t>
            </a:r>
            <a:r>
              <a:rPr lang="ja-JP" altLang="en-US" b="1" smtClean="0"/>
              <a:t>個</a:t>
            </a:r>
            <a:endParaRPr lang="en-US" altLang="ja-JP" b="1"/>
          </a:p>
          <a:p>
            <a:pPr algn="ctr"/>
            <a:r>
              <a:rPr lang="en-US" altLang="ja-JP" b="1" smtClean="0"/>
              <a:t>B55</a:t>
            </a:r>
            <a:r>
              <a:rPr lang="ja-JP" altLang="en-US" b="1" smtClean="0"/>
              <a:t>個　</a:t>
            </a:r>
            <a:r>
              <a:rPr lang="en-US" altLang="ja-JP" b="1" smtClean="0"/>
              <a:t>C40</a:t>
            </a:r>
            <a:r>
              <a:rPr lang="ja-JP" altLang="en-US" b="1" smtClean="0"/>
              <a:t>個</a:t>
            </a:r>
            <a:endParaRPr lang="ja-JP" altLang="en-US" b="1"/>
          </a:p>
        </p:txBody>
      </p:sp>
      <p:cxnSp>
        <p:nvCxnSpPr>
          <p:cNvPr id="17" name="カギ線コネクタ 16"/>
          <p:cNvCxnSpPr>
            <a:stCxn id="7" idx="3"/>
            <a:endCxn id="13" idx="1"/>
          </p:cNvCxnSpPr>
          <p:nvPr/>
        </p:nvCxnSpPr>
        <p:spPr>
          <a:xfrm>
            <a:off x="3062381" y="3031034"/>
            <a:ext cx="882380" cy="129698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877078" y="2542528"/>
            <a:ext cx="13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データ２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77078" y="1242432"/>
            <a:ext cx="13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データ１</a:t>
            </a:r>
            <a:endParaRPr kumimoji="1" lang="ja-JP" altLang="en-US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877078" y="3853562"/>
            <a:ext cx="13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データ３</a:t>
            </a:r>
            <a:endParaRPr kumimoji="1" lang="ja-JP" altLang="en-US" b="1"/>
          </a:p>
        </p:txBody>
      </p:sp>
      <p:sp>
        <p:nvSpPr>
          <p:cNvPr id="23" name="右中かっこ 22"/>
          <p:cNvSpPr/>
          <p:nvPr/>
        </p:nvSpPr>
        <p:spPr>
          <a:xfrm>
            <a:off x="6894994" y="1276854"/>
            <a:ext cx="914400" cy="35884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964667" y="2332414"/>
            <a:ext cx="3275555" cy="147732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</a:rPr>
              <a:t>分類モデルで分割条件を指定する際には</a:t>
            </a:r>
            <a:endParaRPr kumimoji="1" lang="en-US" altLang="ja-JP" b="1" smtClean="0">
              <a:solidFill>
                <a:schemeClr val="bg1"/>
              </a:solidFill>
            </a:endParaRPr>
          </a:p>
          <a:p>
            <a:r>
              <a:rPr lang="ja-JP" altLang="en-US" b="1" smtClean="0">
                <a:solidFill>
                  <a:schemeClr val="bg1"/>
                </a:solidFill>
              </a:rPr>
              <a:t>「各分割ブロック内の正解データの比率が</a:t>
            </a:r>
            <a:r>
              <a:rPr kumimoji="1" lang="ja-JP" altLang="en-US" b="1" smtClean="0">
                <a:solidFill>
                  <a:schemeClr val="bg1"/>
                </a:solidFill>
              </a:rPr>
              <a:t>均等</a:t>
            </a:r>
            <a:r>
              <a:rPr kumimoji="1" lang="ja-JP" altLang="en-US" b="1">
                <a:solidFill>
                  <a:schemeClr val="bg1"/>
                </a:solidFill>
              </a:rPr>
              <a:t>に</a:t>
            </a:r>
            <a:r>
              <a:rPr kumimoji="1" lang="ja-JP" altLang="en-US" b="1" smtClean="0">
                <a:solidFill>
                  <a:schemeClr val="bg1"/>
                </a:solidFill>
              </a:rPr>
              <a:t>なる</a:t>
            </a:r>
            <a:r>
              <a:rPr lang="ja-JP" altLang="en-US" b="1" smtClean="0">
                <a:solidFill>
                  <a:schemeClr val="bg1"/>
                </a:solidFill>
              </a:rPr>
              <a:t>」ような指定をする必要がある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97163" y="5418284"/>
            <a:ext cx="876864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StratifieldKFold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のインポート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sklearn.model_selection </a:t>
            </a:r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StratifiedKFold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StratifieldKFold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インスタンスを生成</a:t>
            </a:r>
            <a:r>
              <a:rPr lang="ja-JP" altLang="en-US" b="1" smtClean="0">
                <a:solidFill>
                  <a:srgbClr val="008000"/>
                </a:solidFill>
                <a:latin typeface="Consolas" panose="020B0609020204030204" pitchFamily="49" charset="0"/>
              </a:rPr>
              <a:t>（引数は</a:t>
            </a:r>
            <a:r>
              <a:rPr lang="en-US" altLang="ja-JP" b="1" smtClean="0">
                <a:solidFill>
                  <a:srgbClr val="008000"/>
                </a:solidFill>
                <a:latin typeface="Consolas" panose="020B0609020204030204" pitchFamily="49" charset="0"/>
              </a:rPr>
              <a:t>KFold</a:t>
            </a:r>
            <a:r>
              <a:rPr lang="ja-JP" altLang="en-US" b="1" smtClean="0">
                <a:solidFill>
                  <a:srgbClr val="008000"/>
                </a:solidFill>
                <a:latin typeface="Consolas" panose="020B0609020204030204" pitchFamily="49" charset="0"/>
              </a:rPr>
              <a:t>と同じ）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skf = StratifiedKFold(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97163" y="5048952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13-13 StratifieldFold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のインポート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0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１３．１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回帰の予測性能評価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P458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P463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ホームベース 4"/>
          <p:cNvSpPr/>
          <p:nvPr/>
        </p:nvSpPr>
        <p:spPr>
          <a:xfrm>
            <a:off x="397163" y="907869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１３．１．１</a:t>
            </a:r>
            <a:endParaRPr kumimoji="1" lang="ja-JP" altLang="en-US" b="1" dirty="0"/>
          </a:p>
        </p:txBody>
      </p:sp>
      <p:sp>
        <p:nvSpPr>
          <p:cNvPr id="6" name="山形 5"/>
          <p:cNvSpPr/>
          <p:nvPr/>
        </p:nvSpPr>
        <p:spPr>
          <a:xfrm>
            <a:off x="2019631" y="907869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平均絶対誤差（</a:t>
            </a:r>
            <a:r>
              <a:rPr lang="en-US" altLang="ja-JP" b="1" smtClean="0">
                <a:solidFill>
                  <a:schemeClr val="bg1"/>
                </a:solidFill>
              </a:rPr>
              <a:t>MAE</a:t>
            </a:r>
            <a:r>
              <a:rPr lang="ja-JP" altLang="en-US" b="1" smtClean="0">
                <a:solidFill>
                  <a:schemeClr val="bg1"/>
                </a:solidFill>
              </a:rPr>
              <a:t>）の復習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山形 6"/>
          <p:cNvSpPr/>
          <p:nvPr/>
        </p:nvSpPr>
        <p:spPr>
          <a:xfrm>
            <a:off x="6790414" y="907869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>
                <a:solidFill>
                  <a:schemeClr val="bg1"/>
                </a:solidFill>
              </a:rPr>
              <a:t>P458</a:t>
            </a:r>
            <a:r>
              <a:rPr lang="ja-JP" altLang="en-US" b="1" smtClean="0">
                <a:solidFill>
                  <a:schemeClr val="bg1"/>
                </a:solidFill>
              </a:rPr>
              <a:t>～</a:t>
            </a:r>
            <a:r>
              <a:rPr lang="en-US" altLang="ja-JP" b="1" smtClean="0">
                <a:solidFill>
                  <a:schemeClr val="bg1"/>
                </a:solidFill>
              </a:rPr>
              <a:t>P458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P458</a:t>
            </a:r>
            <a:endParaRPr kumimoji="1" lang="ja-JP" altLang="en-US" b="1" dirty="0"/>
          </a:p>
        </p:txBody>
      </p:sp>
      <p:sp>
        <p:nvSpPr>
          <p:cNvPr id="9" name="ホームベース 8"/>
          <p:cNvSpPr/>
          <p:nvPr/>
        </p:nvSpPr>
        <p:spPr>
          <a:xfrm>
            <a:off x="2154802" y="1591865"/>
            <a:ext cx="1757639" cy="311331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決定係数</a:t>
            </a:r>
            <a:endParaRPr kumimoji="1" lang="ja-JP" altLang="en-US" b="1" dirty="0"/>
          </a:p>
        </p:txBody>
      </p:sp>
      <p:sp>
        <p:nvSpPr>
          <p:cNvPr id="10" name="ホームベース 9"/>
          <p:cNvSpPr/>
          <p:nvPr/>
        </p:nvSpPr>
        <p:spPr>
          <a:xfrm>
            <a:off x="2154801" y="1966108"/>
            <a:ext cx="1757639" cy="311331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平均絶対誤差</a:t>
            </a:r>
            <a:endParaRPr lang="ja-JP" altLang="en-US" b="1" dirty="0"/>
          </a:p>
        </p:txBody>
      </p:sp>
      <p:sp>
        <p:nvSpPr>
          <p:cNvPr id="11" name="ホームベース 10"/>
          <p:cNvSpPr/>
          <p:nvPr/>
        </p:nvSpPr>
        <p:spPr>
          <a:xfrm>
            <a:off x="2154801" y="2340351"/>
            <a:ext cx="1757640" cy="311331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平均２乗誤差</a:t>
            </a:r>
            <a:endParaRPr kumimoji="1" lang="ja-JP" altLang="en-US" b="1" dirty="0"/>
          </a:p>
        </p:txBody>
      </p:sp>
      <p:sp>
        <p:nvSpPr>
          <p:cNvPr id="12" name="ホームベース 11"/>
          <p:cNvSpPr/>
          <p:nvPr/>
        </p:nvSpPr>
        <p:spPr>
          <a:xfrm>
            <a:off x="680007" y="1591865"/>
            <a:ext cx="1382754" cy="1059817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回帰の</a:t>
            </a:r>
            <a:endParaRPr lang="en-US" altLang="ja-JP" b="1" smtClean="0"/>
          </a:p>
          <a:p>
            <a:pPr algn="ctr"/>
            <a:r>
              <a:rPr kumimoji="1" lang="ja-JP" altLang="en-US" b="1" smtClean="0"/>
              <a:t>評価指標</a:t>
            </a:r>
            <a:endParaRPr kumimoji="1" lang="ja-JP" altLang="en-US" b="1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676914"/>
              </p:ext>
            </p:extLst>
          </p:nvPr>
        </p:nvGraphicFramePr>
        <p:xfrm>
          <a:off x="5063466" y="1516934"/>
          <a:ext cx="4394200" cy="1209675"/>
        </p:xfrm>
        <a:graphic>
          <a:graphicData uri="http://schemas.openxmlformats.org/drawingml/2006/table">
            <a:tbl>
              <a:tblPr/>
              <a:tblGrid>
                <a:gridCol w="2336800">
                  <a:extLst>
                    <a:ext uri="{9D8B030D-6E8A-4147-A177-3AD203B41FA5}">
                      <a16:colId xmlns:a16="http://schemas.microsoft.com/office/drawing/2014/main" val="40491405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59337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751014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91470395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１件目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２件目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３件目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3996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１．予測の値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999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２．実際の値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60437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３．（予測結果）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（実際）の値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75332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４．３の結果の絶対値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665651"/>
                  </a:ext>
                </a:extLst>
              </a:tr>
            </a:tbl>
          </a:graphicData>
        </a:graphic>
      </p:graphicFrame>
      <p:sp>
        <p:nvSpPr>
          <p:cNvPr id="14" name="右矢印 13"/>
          <p:cNvSpPr/>
          <p:nvPr/>
        </p:nvSpPr>
        <p:spPr>
          <a:xfrm>
            <a:off x="4004480" y="1931991"/>
            <a:ext cx="903950" cy="379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他ページ結合子 14"/>
          <p:cNvSpPr/>
          <p:nvPr/>
        </p:nvSpPr>
        <p:spPr>
          <a:xfrm>
            <a:off x="9612701" y="1512913"/>
            <a:ext cx="2199735" cy="600560"/>
          </a:xfrm>
          <a:prstGeom prst="flowChartOffpageConnector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smtClean="0"/>
              <a:t>平均絶対誤差</a:t>
            </a:r>
            <a:endParaRPr kumimoji="1" lang="en-US" altLang="ja-JP" sz="1400" b="1" smtClean="0"/>
          </a:p>
          <a:p>
            <a:pPr algn="ctr"/>
            <a:r>
              <a:rPr lang="en-US" altLang="ja-JP" sz="1400" b="1"/>
              <a:t>MAE</a:t>
            </a:r>
            <a:endParaRPr kumimoji="1" lang="ja-JP" altLang="en-US" sz="1400" b="1"/>
          </a:p>
        </p:txBody>
      </p:sp>
      <p:sp>
        <p:nvSpPr>
          <p:cNvPr id="17" name="正方形/長方形 16"/>
          <p:cNvSpPr/>
          <p:nvPr/>
        </p:nvSpPr>
        <p:spPr>
          <a:xfrm>
            <a:off x="9612702" y="2191110"/>
            <a:ext cx="2199735" cy="5355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/>
              <a:t>（１＋３＋２）／３＝</a:t>
            </a:r>
            <a:r>
              <a:rPr lang="ja-JP" altLang="en-US" sz="1400" b="1" smtClean="0"/>
              <a:t>２</a:t>
            </a:r>
            <a:endParaRPr lang="ja-JP" altLang="en-US" sz="1400" b="1"/>
          </a:p>
        </p:txBody>
      </p:sp>
      <p:sp>
        <p:nvSpPr>
          <p:cNvPr id="18" name="正方形/長方形 17"/>
          <p:cNvSpPr/>
          <p:nvPr/>
        </p:nvSpPr>
        <p:spPr>
          <a:xfrm>
            <a:off x="7387206" y="2444649"/>
            <a:ext cx="2147977" cy="324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ホームベース 18"/>
          <p:cNvSpPr/>
          <p:nvPr/>
        </p:nvSpPr>
        <p:spPr>
          <a:xfrm>
            <a:off x="440293" y="2910800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１３．１．２</a:t>
            </a:r>
            <a:endParaRPr kumimoji="1" lang="ja-JP" altLang="en-US" b="1" dirty="0"/>
          </a:p>
        </p:txBody>
      </p:sp>
      <p:sp>
        <p:nvSpPr>
          <p:cNvPr id="20" name="山形 19"/>
          <p:cNvSpPr/>
          <p:nvPr/>
        </p:nvSpPr>
        <p:spPr>
          <a:xfrm>
            <a:off x="2062761" y="2910800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平均２乗誤差（</a:t>
            </a:r>
            <a:r>
              <a:rPr lang="en-US" altLang="ja-JP" b="1" smtClean="0">
                <a:solidFill>
                  <a:schemeClr val="bg1"/>
                </a:solidFill>
              </a:rPr>
              <a:t>MSE</a:t>
            </a:r>
            <a:r>
              <a:rPr lang="ja-JP" altLang="en-US" b="1" smtClean="0">
                <a:solidFill>
                  <a:schemeClr val="bg1"/>
                </a:solidFill>
              </a:rPr>
              <a:t>）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1" name="山形 20"/>
          <p:cNvSpPr/>
          <p:nvPr/>
        </p:nvSpPr>
        <p:spPr>
          <a:xfrm>
            <a:off x="6833544" y="2910800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>
                <a:solidFill>
                  <a:schemeClr val="bg1"/>
                </a:solidFill>
              </a:rPr>
              <a:t>P459</a:t>
            </a:r>
            <a:r>
              <a:rPr lang="ja-JP" altLang="en-US" b="1" smtClean="0">
                <a:solidFill>
                  <a:schemeClr val="bg1"/>
                </a:solidFill>
              </a:rPr>
              <a:t>～</a:t>
            </a:r>
            <a:r>
              <a:rPr lang="en-US" altLang="ja-JP" b="1" smtClean="0">
                <a:solidFill>
                  <a:schemeClr val="bg1"/>
                </a:solidFill>
              </a:rPr>
              <a:t>P459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2" name="ホームベース 21"/>
          <p:cNvSpPr/>
          <p:nvPr/>
        </p:nvSpPr>
        <p:spPr>
          <a:xfrm>
            <a:off x="2154802" y="3550942"/>
            <a:ext cx="1757639" cy="311331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決定係数</a:t>
            </a:r>
            <a:endParaRPr kumimoji="1" lang="ja-JP" altLang="en-US" b="1" dirty="0"/>
          </a:p>
        </p:txBody>
      </p:sp>
      <p:sp>
        <p:nvSpPr>
          <p:cNvPr id="23" name="ホームベース 22"/>
          <p:cNvSpPr/>
          <p:nvPr/>
        </p:nvSpPr>
        <p:spPr>
          <a:xfrm>
            <a:off x="2154801" y="3925185"/>
            <a:ext cx="1757639" cy="311331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平均絶対誤差</a:t>
            </a:r>
            <a:endParaRPr lang="ja-JP" altLang="en-US" b="1" dirty="0"/>
          </a:p>
        </p:txBody>
      </p:sp>
      <p:sp>
        <p:nvSpPr>
          <p:cNvPr id="24" name="ホームベース 23"/>
          <p:cNvSpPr/>
          <p:nvPr/>
        </p:nvSpPr>
        <p:spPr>
          <a:xfrm>
            <a:off x="2154801" y="4299428"/>
            <a:ext cx="1757640" cy="311331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平均２乗誤差</a:t>
            </a:r>
            <a:endParaRPr kumimoji="1" lang="ja-JP" altLang="en-US" b="1" dirty="0"/>
          </a:p>
        </p:txBody>
      </p:sp>
      <p:sp>
        <p:nvSpPr>
          <p:cNvPr id="25" name="ホームベース 24"/>
          <p:cNvSpPr/>
          <p:nvPr/>
        </p:nvSpPr>
        <p:spPr>
          <a:xfrm>
            <a:off x="680007" y="3550942"/>
            <a:ext cx="1382754" cy="1059817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回帰の</a:t>
            </a:r>
            <a:endParaRPr lang="en-US" altLang="ja-JP" b="1" smtClean="0"/>
          </a:p>
          <a:p>
            <a:pPr algn="ctr"/>
            <a:r>
              <a:rPr kumimoji="1" lang="ja-JP" altLang="en-US" b="1" smtClean="0"/>
              <a:t>評価指標</a:t>
            </a:r>
            <a:endParaRPr kumimoji="1" lang="ja-JP" altLang="en-US" b="1" dirty="0"/>
          </a:p>
        </p:txBody>
      </p:sp>
      <p:sp>
        <p:nvSpPr>
          <p:cNvPr id="26" name="右矢印 25"/>
          <p:cNvSpPr/>
          <p:nvPr/>
        </p:nvSpPr>
        <p:spPr>
          <a:xfrm>
            <a:off x="4004480" y="4244752"/>
            <a:ext cx="903950" cy="379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86207"/>
              </p:ext>
            </p:extLst>
          </p:nvPr>
        </p:nvGraphicFramePr>
        <p:xfrm>
          <a:off x="5063466" y="3414639"/>
          <a:ext cx="4394200" cy="1209675"/>
        </p:xfrm>
        <a:graphic>
          <a:graphicData uri="http://schemas.openxmlformats.org/drawingml/2006/table">
            <a:tbl>
              <a:tblPr/>
              <a:tblGrid>
                <a:gridCol w="2336800">
                  <a:extLst>
                    <a:ext uri="{9D8B030D-6E8A-4147-A177-3AD203B41FA5}">
                      <a16:colId xmlns:a16="http://schemas.microsoft.com/office/drawing/2014/main" val="39641632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3817681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63194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5831284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１件目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２件目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３件目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2692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１．予測の値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6246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２．実際の値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23865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３．（予測結果）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（実際）の値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416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４．３の２乗値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14388"/>
                  </a:ext>
                </a:extLst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7387205" y="4330790"/>
            <a:ext cx="2147977" cy="324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: 他ページ結合子 29"/>
          <p:cNvSpPr/>
          <p:nvPr/>
        </p:nvSpPr>
        <p:spPr>
          <a:xfrm>
            <a:off x="9612701" y="3414639"/>
            <a:ext cx="2199735" cy="600560"/>
          </a:xfrm>
          <a:prstGeom prst="flowChartOffpageConnector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smtClean="0"/>
              <a:t>平均２乗誤差</a:t>
            </a:r>
            <a:endParaRPr kumimoji="1" lang="en-US" altLang="ja-JP" sz="1400" b="1" smtClean="0"/>
          </a:p>
          <a:p>
            <a:pPr algn="ctr"/>
            <a:r>
              <a:rPr lang="en-US" altLang="ja-JP" sz="1400" b="1"/>
              <a:t>MSE</a:t>
            </a:r>
            <a:endParaRPr kumimoji="1" lang="ja-JP" altLang="en-US" sz="1400" b="1"/>
          </a:p>
        </p:txBody>
      </p:sp>
      <p:sp>
        <p:nvSpPr>
          <p:cNvPr id="31" name="正方形/長方形 30"/>
          <p:cNvSpPr/>
          <p:nvPr/>
        </p:nvSpPr>
        <p:spPr>
          <a:xfrm>
            <a:off x="9612702" y="4092836"/>
            <a:ext cx="2199735" cy="5355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/>
              <a:t>（１</a:t>
            </a:r>
            <a:r>
              <a:rPr lang="ja-JP" altLang="en-US" sz="1400" b="1" smtClean="0"/>
              <a:t>＋</a:t>
            </a:r>
            <a:r>
              <a:rPr lang="en-US" altLang="ja-JP" sz="1400" b="1" smtClean="0"/>
              <a:t>9</a:t>
            </a:r>
            <a:r>
              <a:rPr lang="ja-JP" altLang="en-US" sz="1400" b="1" smtClean="0"/>
              <a:t>＋４）</a:t>
            </a:r>
            <a:r>
              <a:rPr lang="ja-JP" altLang="en-US" sz="1400" b="1"/>
              <a:t>／３</a:t>
            </a:r>
            <a:r>
              <a:rPr lang="ja-JP" altLang="en-US" sz="1400" b="1" smtClean="0"/>
              <a:t>＝</a:t>
            </a:r>
            <a:endParaRPr lang="en-US" altLang="ja-JP" sz="1400" b="1" smtClean="0"/>
          </a:p>
          <a:p>
            <a:pPr algn="ctr"/>
            <a:r>
              <a:rPr lang="ja-JP" altLang="en-US" sz="1400" b="1" smtClean="0"/>
              <a:t>１４／３</a:t>
            </a:r>
            <a:endParaRPr lang="ja-JP" altLang="en-US" sz="1400" b="1"/>
          </a:p>
        </p:txBody>
      </p:sp>
      <p:sp>
        <p:nvSpPr>
          <p:cNvPr id="32" name="ホームベース 31"/>
          <p:cNvSpPr/>
          <p:nvPr/>
        </p:nvSpPr>
        <p:spPr>
          <a:xfrm>
            <a:off x="680007" y="5268031"/>
            <a:ext cx="1757639" cy="311331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平均絶対誤差</a:t>
            </a:r>
            <a:endParaRPr lang="ja-JP" altLang="en-US" b="1" dirty="0"/>
          </a:p>
        </p:txBody>
      </p:sp>
      <p:sp>
        <p:nvSpPr>
          <p:cNvPr id="33" name="ホームベース 32"/>
          <p:cNvSpPr/>
          <p:nvPr/>
        </p:nvSpPr>
        <p:spPr>
          <a:xfrm>
            <a:off x="680007" y="5642274"/>
            <a:ext cx="1757640" cy="311331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平均２乗誤差</a:t>
            </a:r>
            <a:endParaRPr kumimoji="1" lang="ja-JP" altLang="en-US" b="1" dirty="0"/>
          </a:p>
        </p:txBody>
      </p:sp>
      <p:sp>
        <p:nvSpPr>
          <p:cNvPr id="34" name="山形 33"/>
          <p:cNvSpPr/>
          <p:nvPr/>
        </p:nvSpPr>
        <p:spPr>
          <a:xfrm>
            <a:off x="2346660" y="5265322"/>
            <a:ext cx="4586877" cy="31404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tx1"/>
                </a:solidFill>
              </a:rPr>
              <a:t>プラスかマイナスかの場合分けが必要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5" name="山形 34"/>
          <p:cNvSpPr/>
          <p:nvPr/>
        </p:nvSpPr>
        <p:spPr>
          <a:xfrm>
            <a:off x="2346660" y="5634901"/>
            <a:ext cx="4586877" cy="31404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tx1"/>
                </a:solidFill>
              </a:rPr>
              <a:t>２乗するだけなので計算が楽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8" name="フローチャート: 他ページ結合子 37"/>
          <p:cNvSpPr/>
          <p:nvPr/>
        </p:nvSpPr>
        <p:spPr>
          <a:xfrm>
            <a:off x="2346660" y="6027363"/>
            <a:ext cx="4630007" cy="600560"/>
          </a:xfrm>
          <a:prstGeom prst="flowChartOffpageConnector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/>
              <a:t>誤差を２乗する</a:t>
            </a:r>
            <a:r>
              <a:rPr lang="ja-JP" altLang="en-US" sz="1400" b="1" smtClean="0"/>
              <a:t>ので</a:t>
            </a:r>
            <a:endParaRPr lang="en-US" altLang="ja-JP" sz="1400" b="1" smtClean="0"/>
          </a:p>
          <a:p>
            <a:pPr algn="ctr"/>
            <a:r>
              <a:rPr lang="ja-JP" altLang="en-US" sz="1400" b="1" smtClean="0"/>
              <a:t>外れ値</a:t>
            </a:r>
            <a:r>
              <a:rPr lang="ja-JP" altLang="en-US" sz="1400" b="1"/>
              <a:t>が評価に与える影響が大きくなる</a:t>
            </a:r>
          </a:p>
        </p:txBody>
      </p:sp>
      <p:sp>
        <p:nvSpPr>
          <p:cNvPr id="16" name="左矢印 15"/>
          <p:cNvSpPr/>
          <p:nvPr/>
        </p:nvSpPr>
        <p:spPr>
          <a:xfrm>
            <a:off x="7047782" y="6001485"/>
            <a:ext cx="1121434" cy="56071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ただし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53480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623015"/>
            <a:ext cx="8768643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欠損値があるままでは学習できないので欠損値処理だけ行う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cinema.csv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を読み込む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pd.read_csv(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'cinema.csv'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欠損値を平均値で穴埋め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df.fillna(df.mean())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特徴量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df.loc[:, 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'SNS1'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'original'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正解データ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= df[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'sales'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線形回帰をインポート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sklearn.linear_model </a:t>
            </a:r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LinearRegression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線形回帰モデルを作成しインスタンスを生成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LinearRegression()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学習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model.fit(x, t)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25368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13-1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データとモデルの準備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P460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19479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964846"/>
              </p:ext>
            </p:extLst>
          </p:nvPr>
        </p:nvGraphicFramePr>
        <p:xfrm>
          <a:off x="1057337" y="2025658"/>
          <a:ext cx="3797299" cy="2381250"/>
        </p:xfrm>
        <a:graphic>
          <a:graphicData uri="http://schemas.openxmlformats.org/drawingml/2006/table">
            <a:tbl>
              <a:tblPr/>
              <a:tblGrid>
                <a:gridCol w="789915">
                  <a:extLst>
                    <a:ext uri="{9D8B030D-6E8A-4147-A177-3AD203B41FA5}">
                      <a16:colId xmlns:a16="http://schemas.microsoft.com/office/drawing/2014/main" val="1402075000"/>
                    </a:ext>
                  </a:extLst>
                </a:gridCol>
                <a:gridCol w="469507">
                  <a:extLst>
                    <a:ext uri="{9D8B030D-6E8A-4147-A177-3AD203B41FA5}">
                      <a16:colId xmlns:a16="http://schemas.microsoft.com/office/drawing/2014/main" val="3646861868"/>
                    </a:ext>
                  </a:extLst>
                </a:gridCol>
                <a:gridCol w="469507">
                  <a:extLst>
                    <a:ext uri="{9D8B030D-6E8A-4147-A177-3AD203B41FA5}">
                      <a16:colId xmlns:a16="http://schemas.microsoft.com/office/drawing/2014/main" val="2667375215"/>
                    </a:ext>
                  </a:extLst>
                </a:gridCol>
                <a:gridCol w="977083">
                  <a:extLst>
                    <a:ext uri="{9D8B030D-6E8A-4147-A177-3AD203B41FA5}">
                      <a16:colId xmlns:a16="http://schemas.microsoft.com/office/drawing/2014/main" val="3225858666"/>
                    </a:ext>
                  </a:extLst>
                </a:gridCol>
                <a:gridCol w="596401">
                  <a:extLst>
                    <a:ext uri="{9D8B030D-6E8A-4147-A177-3AD203B41FA5}">
                      <a16:colId xmlns:a16="http://schemas.microsoft.com/office/drawing/2014/main" val="3099053278"/>
                    </a:ext>
                  </a:extLst>
                </a:gridCol>
                <a:gridCol w="494886">
                  <a:extLst>
                    <a:ext uri="{9D8B030D-6E8A-4147-A177-3AD203B41FA5}">
                      <a16:colId xmlns:a16="http://schemas.microsoft.com/office/drawing/2014/main" val="296469852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cinema_id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SNS1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SNS2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actor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original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sales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5166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1375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291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1044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8808.994029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9731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0242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363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568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10290.70937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10210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29229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1390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431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6340.388534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8227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54798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1499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261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578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8250.485081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9658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93819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209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683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10908.53955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9286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55083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866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9427.21452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9574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8751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1417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362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7237.639848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7869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65296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473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856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9804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18509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117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8843.854509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9023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0528"/>
                  </a:ext>
                </a:extLst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36235"/>
              </p:ext>
            </p:extLst>
          </p:nvPr>
        </p:nvGraphicFramePr>
        <p:xfrm>
          <a:off x="5439556" y="2036911"/>
          <a:ext cx="6184900" cy="1612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969811761"/>
                    </a:ext>
                  </a:extLst>
                </a:gridCol>
                <a:gridCol w="5118100">
                  <a:extLst>
                    <a:ext uri="{9D8B030D-6E8A-4147-A177-3AD203B41FA5}">
                      <a16:colId xmlns:a16="http://schemas.microsoft.com/office/drawing/2014/main" val="2086954578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列名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意味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391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cinema_id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映画作品の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ID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7338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SNS1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公開後１０日以内に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SNS1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でつぶやかれた数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865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SNS2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公開後１０日以内に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SNS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２でつぶやかれた数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0159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actor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主演俳優の昨年のメディア露出度。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actor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の値が大きいほどりしゅつしている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2195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original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原作があるかどうか（あるなら１、ないなら０）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25835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sales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最終的な興行収入（単位：万円）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616683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1057337" y="1557543"/>
            <a:ext cx="1518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smtClean="0"/>
              <a:t>cinema.csv</a:t>
            </a:r>
            <a:endParaRPr kumimoji="1" lang="ja-JP" altLang="en-US" b="1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39556" y="1557543"/>
            <a:ext cx="247949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/>
              <a:t>データ</a:t>
            </a:r>
            <a:r>
              <a:rPr lang="ja-JP" altLang="en-US" b="1" smtClean="0"/>
              <a:t>の各列の内容</a:t>
            </a:r>
            <a:endParaRPr kumimoji="1" lang="en-US" altLang="ja-JP" b="1" smtClean="0"/>
          </a:p>
        </p:txBody>
      </p:sp>
      <p:sp>
        <p:nvSpPr>
          <p:cNvPr id="6" name="正方形/長方形 5"/>
          <p:cNvSpPr/>
          <p:nvPr/>
        </p:nvSpPr>
        <p:spPr>
          <a:xfrm>
            <a:off x="1871931" y="2028284"/>
            <a:ext cx="2518913" cy="2378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/>
          <p:cNvSpPr/>
          <p:nvPr/>
        </p:nvSpPr>
        <p:spPr>
          <a:xfrm rot="16200000">
            <a:off x="2948882" y="3417415"/>
            <a:ext cx="365011" cy="251891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61247" y="4946835"/>
            <a:ext cx="9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特徴量</a:t>
            </a:r>
            <a:endParaRPr kumimoji="1" lang="ja-JP" altLang="en-US" b="1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196331" y="4993001"/>
            <a:ext cx="94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smtClean="0"/>
              <a:t>正解</a:t>
            </a:r>
            <a:endParaRPr kumimoji="1" lang="en-US" altLang="ja-JP" b="1" smtClean="0"/>
          </a:p>
          <a:p>
            <a:pPr algn="ctr"/>
            <a:r>
              <a:rPr lang="ja-JP" altLang="en-US" b="1"/>
              <a:t>データ</a:t>
            </a:r>
            <a:endParaRPr kumimoji="1" lang="ja-JP" altLang="en-US" b="1"/>
          </a:p>
        </p:txBody>
      </p:sp>
      <p:sp>
        <p:nvSpPr>
          <p:cNvPr id="10" name="左中かっこ 9"/>
          <p:cNvSpPr/>
          <p:nvPr/>
        </p:nvSpPr>
        <p:spPr>
          <a:xfrm rot="16200000">
            <a:off x="4440235" y="4444974"/>
            <a:ext cx="365011" cy="463792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75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623015"/>
            <a:ext cx="8768643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sklearn.metrics </a:t>
            </a:r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mean_squared_error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訓練データでの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値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モデルに予測させる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pred = model.predict(x)</a:t>
            </a:r>
          </a:p>
          <a:p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予測値と実際値で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を計算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mse = mean_squared_error(pred, t)</a:t>
            </a: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mse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25368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13-2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平均２乗誤差を計算する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P460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601997" y="2820472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84" y="2820471"/>
            <a:ext cx="2589884" cy="48344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41612" y="4010321"/>
            <a:ext cx="876864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mean_squared_error(</a:t>
            </a:r>
            <a:r>
              <a:rPr lang="ja-JP" altLang="en-US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ja-JP" alt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予測結果</a:t>
            </a:r>
            <a:r>
              <a:rPr lang="en-US" altLang="ja-JP" b="1" smtClean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ja-JP" alt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正解データ </a:t>
            </a:r>
            <a:r>
              <a:rPr lang="en-US" altLang="ja-JP" b="1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ja-JP" b="1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70C0"/>
                </a:solidFill>
                <a:latin typeface="Consolas" panose="020B0609020204030204" pitchFamily="49" charset="0"/>
              </a:rPr>
              <a:t>※</a:t>
            </a:r>
            <a:r>
              <a:rPr lang="ja-JP" altLang="en-US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ja-JP" alt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事前に </a:t>
            </a:r>
            <a:r>
              <a:rPr lang="en-US" altLang="ja-JP" b="1" smtClean="0">
                <a:solidFill>
                  <a:srgbClr val="0070C0"/>
                </a:solidFill>
                <a:latin typeface="Consolas" panose="020B0609020204030204" pitchFamily="49" charset="0"/>
              </a:rPr>
              <a:t>from sklearn.metrics import mean_squared_error </a:t>
            </a:r>
          </a:p>
          <a:p>
            <a:r>
              <a:rPr lang="ja-JP" altLang="en-US" b="1">
                <a:solidFill>
                  <a:srgbClr val="0070C0"/>
                </a:solidFill>
                <a:latin typeface="Consolas" panose="020B0609020204030204" pitchFamily="49" charset="0"/>
              </a:rPr>
              <a:t>　</a:t>
            </a:r>
            <a:r>
              <a:rPr lang="ja-JP" alt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でインポートする必要がある。</a:t>
            </a:r>
            <a:endParaRPr lang="en-US" altLang="ja-JP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41612" y="3640989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平均２乗誤差の計算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60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１３．１．３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45510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２乗平均平方根誤差（</a:t>
            </a:r>
            <a:r>
              <a:rPr kumimoji="1" lang="en-US" altLang="ja-JP" b="1" smtClean="0">
                <a:solidFill>
                  <a:schemeClr val="bg1"/>
                </a:solidFill>
              </a:rPr>
              <a:t>RMSE</a:t>
            </a:r>
            <a:r>
              <a:rPr kumimoji="1" lang="ja-JP" altLang="en-US" b="1" smtClean="0">
                <a:solidFill>
                  <a:schemeClr val="bg1"/>
                </a:solidFill>
              </a:rPr>
              <a:t>）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P461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P463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860319" y="1039642"/>
                <a:ext cx="2557733" cy="47134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i="1" smtClean="0">
                        <a:latin typeface="Cambria Math" panose="02040503050406030204" pitchFamily="18" charset="0"/>
                      </a:rPr>
                      <m:t>RMSE</m:t>
                    </m:r>
                  </m:oMath>
                </a14:m>
                <a:r>
                  <a:rPr lang="ja-JP" altLang="en-US" sz="2800"/>
                  <a:t> </a:t>
                </a:r>
                <a:r>
                  <a:rPr lang="en-US" altLang="ja-JP" sz="280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319" y="1039642"/>
                <a:ext cx="2557733" cy="471347"/>
              </a:xfrm>
              <a:prstGeom prst="rect">
                <a:avLst/>
              </a:prstGeom>
              <a:blipFill>
                <a:blip r:embed="rId2"/>
                <a:stretch>
                  <a:fillRect t="-12987" b="-467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ホームベース 5"/>
          <p:cNvSpPr/>
          <p:nvPr/>
        </p:nvSpPr>
        <p:spPr>
          <a:xfrm>
            <a:off x="695674" y="1062879"/>
            <a:ext cx="2918256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２乗平均平方根誤差</a:t>
            </a:r>
            <a:endParaRPr kumimoji="1" lang="en-US" altLang="ja-JP" b="1" smtClean="0"/>
          </a:p>
        </p:txBody>
      </p:sp>
      <p:sp>
        <p:nvSpPr>
          <p:cNvPr id="7" name="正方形/長方形 6"/>
          <p:cNvSpPr/>
          <p:nvPr/>
        </p:nvSpPr>
        <p:spPr>
          <a:xfrm>
            <a:off x="695674" y="2001152"/>
            <a:ext cx="87686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</a:t>
            </a: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math.sqrt(mse) 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RMSE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の計算</a:t>
            </a:r>
            <a:endParaRPr lang="ja-JP" altLang="en-US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95674" y="1631820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13-3 RMSE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の計算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95674" y="2813615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055" y="2813615"/>
            <a:ext cx="2056188" cy="498928"/>
          </a:xfrm>
          <a:prstGeom prst="rect">
            <a:avLst/>
          </a:prstGeom>
        </p:spPr>
      </p:pic>
      <p:sp>
        <p:nvSpPr>
          <p:cNvPr id="11" name="ホームベース 10"/>
          <p:cNvSpPr/>
          <p:nvPr/>
        </p:nvSpPr>
        <p:spPr>
          <a:xfrm>
            <a:off x="695673" y="3630676"/>
            <a:ext cx="3936711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２乗平均平方根誤差（</a:t>
            </a:r>
            <a:r>
              <a:rPr lang="en-US" altLang="ja-JP" b="1" smtClean="0"/>
              <a:t>RMSE</a:t>
            </a:r>
            <a:r>
              <a:rPr lang="ja-JP" altLang="en-US" b="1" smtClean="0"/>
              <a:t>）</a:t>
            </a:r>
            <a:endParaRPr kumimoji="1" lang="en-US" altLang="ja-JP" b="1" smtClean="0"/>
          </a:p>
        </p:txBody>
      </p:sp>
      <p:sp>
        <p:nvSpPr>
          <p:cNvPr id="12" name="ホームベース 11"/>
          <p:cNvSpPr/>
          <p:nvPr/>
        </p:nvSpPr>
        <p:spPr>
          <a:xfrm>
            <a:off x="695674" y="4373683"/>
            <a:ext cx="3936710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平均絶対誤差（</a:t>
            </a:r>
            <a:r>
              <a:rPr lang="en-US" altLang="ja-JP" b="1" smtClean="0"/>
              <a:t>MAE</a:t>
            </a:r>
            <a:r>
              <a:rPr lang="ja-JP" altLang="en-US" b="1" smtClean="0"/>
              <a:t>）</a:t>
            </a:r>
            <a:endParaRPr kumimoji="1" lang="en-US" altLang="ja-JP" b="1" smtClean="0"/>
          </a:p>
        </p:txBody>
      </p:sp>
      <p:sp>
        <p:nvSpPr>
          <p:cNvPr id="13" name="山形 12"/>
          <p:cNvSpPr/>
          <p:nvPr/>
        </p:nvSpPr>
        <p:spPr>
          <a:xfrm>
            <a:off x="4632384" y="3630676"/>
            <a:ext cx="4913906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外れ値を敏感に検知する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4632384" y="4373683"/>
            <a:ext cx="4913906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外れ値があってもそれほど変化しない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5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623015"/>
            <a:ext cx="8768643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sklearn.metrics </a:t>
            </a:r>
            <a:r>
              <a:rPr lang="en-US" altLang="ja-JP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mean_absolute_error </a:t>
            </a: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yosoku = [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予測結果をリストで作成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 = [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実際の結果をリストで作成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ja-JP" altLang="en-US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mse = mean_squared_error(yosoku, target)</a:t>
            </a:r>
          </a:p>
          <a:p>
            <a:r>
              <a:rPr lang="en-US" altLang="ja-JP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'rmse:</a:t>
            </a:r>
            <a:r>
              <a:rPr lang="en-US" altLang="ja-JP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.format(math.sqrt(mse)))</a:t>
            </a:r>
          </a:p>
          <a:p>
            <a:r>
              <a:rPr lang="en-US" altLang="ja-JP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'mae:</a:t>
            </a:r>
            <a:r>
              <a:rPr lang="en-US" altLang="ja-JP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.format(mean_absolute_error(yosoku, target)))</a:t>
            </a: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ja-JP" altLang="en-US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外れ値の混入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yosoku = [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46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実際には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だけど</a:t>
            </a:r>
            <a:r>
              <a:rPr lang="en-US" altLang="ja-JP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46</a:t>
            </a:r>
            <a:r>
              <a:rPr lang="ja-JP" altLang="en-US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と予測</a:t>
            </a:r>
            <a:endParaRPr lang="ja-JP" altLang="en-US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 = [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mse = mean_squared_error(yosoku, target)</a:t>
            </a:r>
          </a:p>
          <a:p>
            <a:r>
              <a:rPr lang="en-US" altLang="ja-JP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'rmse:</a:t>
            </a:r>
            <a:r>
              <a:rPr lang="en-US" altLang="ja-JP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.format(math.sqrt(mse)))</a:t>
            </a:r>
          </a:p>
          <a:p>
            <a:r>
              <a:rPr lang="en-US" altLang="ja-JP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'mae:</a:t>
            </a:r>
            <a:r>
              <a:rPr lang="en-US" altLang="ja-JP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ja-JP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.format(mean_absolute_error(yosoku, target)))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25368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13-4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予測結果と実際の誤差を検証する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37852" y="170155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P462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41612" y="4759465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2530415" y="475946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smtClean="0"/>
              <a:t>rmse:3.8944404818493075</a:t>
            </a:r>
          </a:p>
          <a:p>
            <a:r>
              <a:rPr lang="en-US" altLang="ja-JP" b="1" smtClean="0"/>
              <a:t>mae:3.5</a:t>
            </a:r>
          </a:p>
          <a:p>
            <a:r>
              <a:rPr lang="ja-JP" altLang="en-US" b="1" smtClean="0"/>
              <a:t>外れ値の混入</a:t>
            </a:r>
          </a:p>
          <a:p>
            <a:r>
              <a:rPr lang="en-US" altLang="ja-JP" b="1" smtClean="0"/>
              <a:t>rmse:9.411239481143202</a:t>
            </a:r>
          </a:p>
          <a:p>
            <a:r>
              <a:rPr lang="en-US" altLang="ja-JP" b="1" smtClean="0"/>
              <a:t>mae:6.285714285714286</a:t>
            </a:r>
            <a:endParaRPr lang="ja-JP" altLang="en-US" b="1"/>
          </a:p>
        </p:txBody>
      </p:sp>
      <p:sp>
        <p:nvSpPr>
          <p:cNvPr id="7" name="正方形/長方形 6"/>
          <p:cNvSpPr/>
          <p:nvPr/>
        </p:nvSpPr>
        <p:spPr>
          <a:xfrm>
            <a:off x="2530415" y="4761941"/>
            <a:ext cx="3137140" cy="5691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530415" y="5624479"/>
            <a:ext cx="3137140" cy="56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6331789" y="4959522"/>
            <a:ext cx="1500996" cy="457867"/>
          </a:xfrm>
          <a:prstGeom prst="wedgeRectCallout">
            <a:avLst>
              <a:gd name="adj1" fmla="val -98994"/>
              <a:gd name="adj2" fmla="val -3616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ほぼ同じ</a:t>
            </a:r>
            <a:endParaRPr kumimoji="1" lang="ja-JP" altLang="en-US" b="1"/>
          </a:p>
        </p:txBody>
      </p:sp>
      <p:sp>
        <p:nvSpPr>
          <p:cNvPr id="10" name="四角形吹き出し 9"/>
          <p:cNvSpPr/>
          <p:nvPr/>
        </p:nvSpPr>
        <p:spPr>
          <a:xfrm>
            <a:off x="6331788" y="5786195"/>
            <a:ext cx="4011283" cy="457867"/>
          </a:xfrm>
          <a:prstGeom prst="wedgeRectCallout">
            <a:avLst>
              <a:gd name="adj1" fmla="val -69962"/>
              <a:gd name="adj2" fmla="val -342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外れ値の影響を受け</a:t>
            </a:r>
            <a:r>
              <a:rPr lang="ja-JP" altLang="en-US" b="1" smtClean="0"/>
              <a:t>て乖離している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63609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１３．２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分類の予測性能評価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P464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P472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ホームベース 4"/>
          <p:cNvSpPr/>
          <p:nvPr/>
        </p:nvSpPr>
        <p:spPr>
          <a:xfrm>
            <a:off x="397163" y="907869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１３．２．１</a:t>
            </a:r>
            <a:endParaRPr kumimoji="1" lang="ja-JP" altLang="en-US" b="1" dirty="0"/>
          </a:p>
        </p:txBody>
      </p:sp>
      <p:sp>
        <p:nvSpPr>
          <p:cNvPr id="6" name="山形 5"/>
          <p:cNvSpPr/>
          <p:nvPr/>
        </p:nvSpPr>
        <p:spPr>
          <a:xfrm>
            <a:off x="2019631" y="907869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適合率と再現率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山形 6"/>
          <p:cNvSpPr/>
          <p:nvPr/>
        </p:nvSpPr>
        <p:spPr>
          <a:xfrm>
            <a:off x="6790414" y="907869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>
                <a:solidFill>
                  <a:schemeClr val="bg1"/>
                </a:solidFill>
              </a:rPr>
              <a:t>P464</a:t>
            </a:r>
            <a:r>
              <a:rPr lang="ja-JP" altLang="en-US" b="1" smtClean="0">
                <a:solidFill>
                  <a:schemeClr val="bg1"/>
                </a:solidFill>
              </a:rPr>
              <a:t>～</a:t>
            </a:r>
            <a:r>
              <a:rPr lang="en-US" altLang="ja-JP" b="1" smtClean="0">
                <a:solidFill>
                  <a:schemeClr val="bg1"/>
                </a:solidFill>
              </a:rPr>
              <a:t>P471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P464</a:t>
            </a:r>
            <a:endParaRPr kumimoji="1" lang="ja-JP" altLang="en-US" b="1" dirty="0"/>
          </a:p>
        </p:txBody>
      </p:sp>
      <p:sp>
        <p:nvSpPr>
          <p:cNvPr id="9" name="ホームベース 8"/>
          <p:cNvSpPr/>
          <p:nvPr/>
        </p:nvSpPr>
        <p:spPr>
          <a:xfrm>
            <a:off x="2724139" y="1577855"/>
            <a:ext cx="1175720" cy="424874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適合率</a:t>
            </a:r>
            <a:endParaRPr kumimoji="1" lang="ja-JP" altLang="en-US" b="1" dirty="0"/>
          </a:p>
        </p:txBody>
      </p:sp>
      <p:sp>
        <p:nvSpPr>
          <p:cNvPr id="10" name="ホームベース 9"/>
          <p:cNvSpPr/>
          <p:nvPr/>
        </p:nvSpPr>
        <p:spPr>
          <a:xfrm>
            <a:off x="2724139" y="2118443"/>
            <a:ext cx="1175720" cy="424874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再現率</a:t>
            </a:r>
            <a:endParaRPr kumimoji="1" lang="ja-JP" altLang="en-US" b="1" dirty="0"/>
          </a:p>
        </p:txBody>
      </p:sp>
      <p:sp>
        <p:nvSpPr>
          <p:cNvPr id="11" name="ホームベース 10"/>
          <p:cNvSpPr/>
          <p:nvPr/>
        </p:nvSpPr>
        <p:spPr>
          <a:xfrm>
            <a:off x="414412" y="1577855"/>
            <a:ext cx="2309727" cy="965462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分類における</a:t>
            </a:r>
            <a:endParaRPr lang="en-US" altLang="ja-JP" b="1" smtClean="0"/>
          </a:p>
          <a:p>
            <a:pPr algn="ctr"/>
            <a:r>
              <a:rPr lang="ja-JP" altLang="en-US" b="1" smtClean="0"/>
              <a:t>性能評価の指標</a:t>
            </a:r>
            <a:endParaRPr kumimoji="1" lang="ja-JP" altLang="en-US" b="1" dirty="0"/>
          </a:p>
        </p:txBody>
      </p:sp>
      <p:sp>
        <p:nvSpPr>
          <p:cNvPr id="12" name="ホームベース 11"/>
          <p:cNvSpPr/>
          <p:nvPr/>
        </p:nvSpPr>
        <p:spPr>
          <a:xfrm>
            <a:off x="3956997" y="1577855"/>
            <a:ext cx="3591116" cy="96546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accent6">
                    <a:lumMod val="50000"/>
                  </a:schemeClr>
                </a:solidFill>
              </a:rPr>
              <a:t>リスクとコスト</a:t>
            </a:r>
            <a:endParaRPr kumimoji="1" lang="en-US" altLang="ja-JP" b="1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ja-JP" altLang="en-US" b="1" smtClean="0">
                <a:solidFill>
                  <a:schemeClr val="accent6">
                    <a:lumMod val="50000"/>
                  </a:schemeClr>
                </a:solidFill>
              </a:rPr>
              <a:t>のどちらかを重視する</a:t>
            </a:r>
            <a:endParaRPr kumimoji="1" lang="en-US" altLang="ja-JP" b="1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ja-JP" altLang="en-US" b="1" smtClean="0">
                <a:solidFill>
                  <a:schemeClr val="accent6">
                    <a:lumMod val="50000"/>
                  </a:schemeClr>
                </a:solidFill>
              </a:rPr>
              <a:t>予測モデルの性能の指標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ホームベース 12"/>
          <p:cNvSpPr/>
          <p:nvPr/>
        </p:nvSpPr>
        <p:spPr>
          <a:xfrm>
            <a:off x="7596626" y="1539694"/>
            <a:ext cx="909020" cy="965462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降水予測</a:t>
            </a:r>
            <a:endParaRPr kumimoji="1" lang="ja-JP" altLang="en-US" b="1" dirty="0"/>
          </a:p>
        </p:txBody>
      </p:sp>
      <p:sp>
        <p:nvSpPr>
          <p:cNvPr id="14" name="ホームベース 13"/>
          <p:cNvSpPr/>
          <p:nvPr/>
        </p:nvSpPr>
        <p:spPr>
          <a:xfrm>
            <a:off x="8557619" y="2076043"/>
            <a:ext cx="1175720" cy="424874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リスク</a:t>
            </a:r>
            <a:endParaRPr kumimoji="1" lang="ja-JP" altLang="en-US" b="1" dirty="0"/>
          </a:p>
        </p:txBody>
      </p:sp>
      <p:sp>
        <p:nvSpPr>
          <p:cNvPr id="15" name="ホームベース 14"/>
          <p:cNvSpPr/>
          <p:nvPr/>
        </p:nvSpPr>
        <p:spPr>
          <a:xfrm>
            <a:off x="8557619" y="1545905"/>
            <a:ext cx="1175720" cy="424874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コスト</a:t>
            </a:r>
            <a:endParaRPr kumimoji="1" lang="ja-JP" altLang="en-US" b="1" dirty="0"/>
          </a:p>
        </p:txBody>
      </p:sp>
      <p:sp>
        <p:nvSpPr>
          <p:cNvPr id="16" name="山形 15"/>
          <p:cNvSpPr/>
          <p:nvPr/>
        </p:nvSpPr>
        <p:spPr>
          <a:xfrm>
            <a:off x="9647780" y="2076043"/>
            <a:ext cx="2189683" cy="42487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accent6">
                    <a:lumMod val="50000"/>
                  </a:schemeClr>
                </a:solidFill>
              </a:rPr>
              <a:t>雨に降られる</a:t>
            </a:r>
            <a:endParaRPr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9647780" y="1545905"/>
            <a:ext cx="2189683" cy="42487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accent6">
                    <a:lumMod val="50000"/>
                  </a:schemeClr>
                </a:solidFill>
              </a:rPr>
              <a:t>傘</a:t>
            </a:r>
            <a:r>
              <a:rPr lang="ja-JP" altLang="en-US" b="1" smtClean="0">
                <a:solidFill>
                  <a:schemeClr val="accent6">
                    <a:lumMod val="50000"/>
                  </a:schemeClr>
                </a:solidFill>
              </a:rPr>
              <a:t>を持ち歩く</a:t>
            </a:r>
            <a:endParaRPr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ホームベース 17"/>
          <p:cNvSpPr/>
          <p:nvPr/>
        </p:nvSpPr>
        <p:spPr>
          <a:xfrm>
            <a:off x="397162" y="2788429"/>
            <a:ext cx="1757639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■適合率</a:t>
            </a:r>
            <a:endParaRPr kumimoji="1" lang="ja-JP" altLang="en-US" b="1" dirty="0"/>
          </a:p>
        </p:txBody>
      </p:sp>
      <p:sp>
        <p:nvSpPr>
          <p:cNvPr id="19" name="山形 18"/>
          <p:cNvSpPr/>
          <p:nvPr/>
        </p:nvSpPr>
        <p:spPr>
          <a:xfrm>
            <a:off x="2019630" y="2790134"/>
            <a:ext cx="7434921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雨が降ると予測した件数のうち、実際に雨が降った件数の比率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518248" y="3864660"/>
            <a:ext cx="2760453" cy="6556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accent6">
                    <a:lumMod val="50000"/>
                  </a:schemeClr>
                </a:solidFill>
              </a:rPr>
              <a:t>実際に雨が降った日</a:t>
            </a:r>
            <a:endParaRPr kumimoji="1" lang="ja-JP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278701" y="3864660"/>
            <a:ext cx="733246" cy="655608"/>
          </a:xfrm>
          <a:prstGeom prst="rect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011947" y="3864660"/>
            <a:ext cx="2760453" cy="6556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accent6">
                    <a:lumMod val="50000"/>
                  </a:schemeClr>
                </a:solidFill>
              </a:rPr>
              <a:t>雨と予測した日</a:t>
            </a:r>
            <a:endParaRPr kumimoji="1" lang="ja-JP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左右矢印 26"/>
          <p:cNvSpPr/>
          <p:nvPr/>
        </p:nvSpPr>
        <p:spPr>
          <a:xfrm>
            <a:off x="1518248" y="3466585"/>
            <a:ext cx="3481478" cy="2846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左右矢印 27"/>
          <p:cNvSpPr/>
          <p:nvPr/>
        </p:nvSpPr>
        <p:spPr>
          <a:xfrm>
            <a:off x="4278700" y="4613627"/>
            <a:ext cx="3493699" cy="2846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13254"/>
              </p:ext>
            </p:extLst>
          </p:nvPr>
        </p:nvGraphicFramePr>
        <p:xfrm>
          <a:off x="1275981" y="5039067"/>
          <a:ext cx="6934200" cy="17145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27147024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2216893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5628148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9194215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225602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21898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038863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831280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596664"/>
                    </a:ext>
                  </a:extLst>
                </a:gridCol>
              </a:tblGrid>
              <a:tr h="2476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＜浅木さんの場合＞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＜松田くんの場合＞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29448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予測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予測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67955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降らない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降る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降らない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降る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68220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実際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降らなかった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実際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降らなかった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93185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降った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降った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0792"/>
                  </a:ext>
                </a:extLst>
              </a:tr>
              <a:tr h="238125">
                <a:tc rowSpan="2" gridSpan="4"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雨の適合率＝</a:t>
                      </a:r>
                      <a:r>
                        <a:rPr lang="en-US" altLang="ja-JP" sz="1400" b="1" i="0" u="none" strike="noStrike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28/(28+30)=</a:t>
                      </a:r>
                      <a:r>
                        <a:rPr lang="ja-JP" altLang="en-US" sz="1400" b="1" i="0" u="none" strike="noStrike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約</a:t>
                      </a:r>
                      <a:r>
                        <a:rPr lang="en-US" altLang="ja-JP" sz="1400" b="1" i="0" u="none" strike="noStrike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雨の適合率＝</a:t>
                      </a:r>
                      <a:r>
                        <a:rPr lang="en-US" altLang="ja-JP" sz="1400" b="1" i="0" u="none" strike="noStrike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10/(1+10)=</a:t>
                      </a:r>
                      <a:r>
                        <a:rPr lang="ja-JP" altLang="en-US" sz="1400" b="1" i="0" u="none" strike="noStrike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約</a:t>
                      </a:r>
                      <a:r>
                        <a:rPr lang="en-US" altLang="ja-JP" sz="1400" b="1" i="0" u="none" strike="noStrike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675264"/>
                  </a:ext>
                </a:extLst>
              </a:tr>
              <a:tr h="247650">
                <a:tc gridSpan="4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24253"/>
                  </a:ext>
                </a:extLst>
              </a:tr>
            </a:tbl>
          </a:graphicData>
        </a:graphic>
      </p:graphicFrame>
      <p:sp>
        <p:nvSpPr>
          <p:cNvPr id="31" name="左矢印 30"/>
          <p:cNvSpPr/>
          <p:nvPr/>
        </p:nvSpPr>
        <p:spPr>
          <a:xfrm>
            <a:off x="8364390" y="5361479"/>
            <a:ext cx="2392750" cy="10696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コストを抑えたい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11841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5258E38DB6B2B448B0556B184EB0FD8" ma:contentTypeVersion="13" ma:contentTypeDescription="新しいドキュメントを作成します。" ma:contentTypeScope="" ma:versionID="0f568c54e0fdcae31e3f97a3d7bd0796">
  <xsd:schema xmlns:xsd="http://www.w3.org/2001/XMLSchema" xmlns:xs="http://www.w3.org/2001/XMLSchema" xmlns:p="http://schemas.microsoft.com/office/2006/metadata/properties" xmlns:ns2="af5512dc-8d60-427c-b6a9-7319ea80f64e" xmlns:ns3="2ed984bd-7eaf-47af-b4ad-07a71b97aa2f" targetNamespace="http://schemas.microsoft.com/office/2006/metadata/properties" ma:root="true" ma:fieldsID="c65a4cfe1ad45493c2217192c30ef6c7" ns2:_="" ns3:_="">
    <xsd:import namespace="af5512dc-8d60-427c-b6a9-7319ea80f64e"/>
    <xsd:import namespace="2ed984bd-7eaf-47af-b4ad-07a71b97aa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5512dc-8d60-427c-b6a9-7319ea80f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4ed1a849-52bb-4df0-8222-c53a84cd3b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984bd-7eaf-47af-b4ad-07a71b97aa2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647e5470-fed1-4368-859b-c6151cd5318b}" ma:internalName="TaxCatchAll" ma:showField="CatchAllData" ma:web="2ed984bd-7eaf-47af-b4ad-07a71b97aa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ed984bd-7eaf-47af-b4ad-07a71b97aa2f" xsi:nil="true"/>
    <lcf76f155ced4ddcb4097134ff3c332f xmlns="af5512dc-8d60-427c-b6a9-7319ea80f64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7291418-8E15-4F36-BE4B-47C2B5FBEBDB}"/>
</file>

<file path=customXml/itemProps2.xml><?xml version="1.0" encoding="utf-8"?>
<ds:datastoreItem xmlns:ds="http://schemas.openxmlformats.org/officeDocument/2006/customXml" ds:itemID="{A5B9E26B-BFB3-4BCB-8FB7-5AC593638E48}"/>
</file>

<file path=customXml/itemProps3.xml><?xml version="1.0" encoding="utf-8"?>
<ds:datastoreItem xmlns:ds="http://schemas.openxmlformats.org/officeDocument/2006/customXml" ds:itemID="{5DD55DD5-8980-48C4-B231-5F687B4CC3D6}"/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2229</Words>
  <Application>Microsoft Office PowerPoint</Application>
  <PresentationFormat>ワイド画面</PresentationFormat>
  <Paragraphs>553</Paragraphs>
  <Slides>21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9" baseType="lpstr">
      <vt:lpstr>游ゴシック</vt:lpstr>
      <vt:lpstr>游ゴシック Light</vt:lpstr>
      <vt:lpstr>Arial</vt:lpstr>
      <vt:lpstr>Cambria Math</vt:lpstr>
      <vt:lpstr>Consolas</vt:lpstr>
      <vt:lpstr>Courier New</vt:lpstr>
      <vt:lpstr>Office テーマ</vt:lpstr>
      <vt:lpstr>ワークシート</vt:lpstr>
      <vt:lpstr>機械学習 さまざまな予測性能評価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 さまざまな予測性能評価</dc:title>
  <dc:creator>武田 陽一郎</dc:creator>
  <cp:lastModifiedBy>武田 陽一郎</cp:lastModifiedBy>
  <cp:revision>40</cp:revision>
  <dcterms:created xsi:type="dcterms:W3CDTF">2022-03-10T04:41:09Z</dcterms:created>
  <dcterms:modified xsi:type="dcterms:W3CDTF">2022-03-15T01:41:01Z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0x01010015258E38DB6B2B448B0556B184EB0FD8</vt:lpwstr>
  </property>
</Properties>
</file>