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23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79" r:id="rId10"/>
    <p:sldId id="262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武田 陽一郎" initials="武田" lastIdx="2" clrIdx="0">
    <p:extLst>
      <p:ext uri="{19B8F6BF-5375-455C-9EA6-DF929625EA0E}">
        <p15:presenceInfo xmlns:p15="http://schemas.microsoft.com/office/powerpoint/2012/main" userId="S-1-5-21-3284892475-2798027880-3513589587-266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4F412-D52F-4253-939D-3E63F1C9A11D}" type="datetimeFigureOut">
              <a:rPr kumimoji="1" lang="ja-JP" altLang="en-US" smtClean="0"/>
              <a:t>2022/3/15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DB34E-0EF5-4B91-94C4-31B53036B2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3536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4F412-D52F-4253-939D-3E63F1C9A11D}" type="datetimeFigureOut">
              <a:rPr kumimoji="1" lang="ja-JP" altLang="en-US" smtClean="0"/>
              <a:t>2022/3/15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DB34E-0EF5-4B91-94C4-31B53036B2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59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4F412-D52F-4253-939D-3E63F1C9A11D}" type="datetimeFigureOut">
              <a:rPr kumimoji="1" lang="ja-JP" altLang="en-US" smtClean="0"/>
              <a:t>2022/3/15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DB34E-0EF5-4B91-94C4-31B53036B2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0936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4F412-D52F-4253-939D-3E63F1C9A11D}" type="datetimeFigureOut">
              <a:rPr kumimoji="1" lang="ja-JP" altLang="en-US" smtClean="0"/>
              <a:t>2022/3/15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DB34E-0EF5-4B91-94C4-31B53036B2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19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4F412-D52F-4253-939D-3E63F1C9A11D}" type="datetimeFigureOut">
              <a:rPr kumimoji="1" lang="ja-JP" altLang="en-US" smtClean="0"/>
              <a:t>2022/3/15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DB34E-0EF5-4B91-94C4-31B53036B2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9669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4F412-D52F-4253-939D-3E63F1C9A11D}" type="datetimeFigureOut">
              <a:rPr kumimoji="1" lang="ja-JP" altLang="en-US" smtClean="0"/>
              <a:t>2022/3/15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DB34E-0EF5-4B91-94C4-31B53036B2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6429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4F412-D52F-4253-939D-3E63F1C9A11D}" type="datetimeFigureOut">
              <a:rPr kumimoji="1" lang="ja-JP" altLang="en-US" smtClean="0"/>
              <a:t>2022/3/15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DB34E-0EF5-4B91-94C4-31B53036B2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6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4F412-D52F-4253-939D-3E63F1C9A11D}" type="datetimeFigureOut">
              <a:rPr kumimoji="1" lang="ja-JP" altLang="en-US" smtClean="0"/>
              <a:t>2022/3/15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DB34E-0EF5-4B91-94C4-31B53036B2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828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4F412-D52F-4253-939D-3E63F1C9A11D}" type="datetimeFigureOut">
              <a:rPr kumimoji="1" lang="ja-JP" altLang="en-US" smtClean="0"/>
              <a:t>2022/3/15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DB34E-0EF5-4B91-94C4-31B53036B2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6838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4F412-D52F-4253-939D-3E63F1C9A11D}" type="datetimeFigureOut">
              <a:rPr kumimoji="1" lang="ja-JP" altLang="en-US" smtClean="0"/>
              <a:t>2022/3/15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DB34E-0EF5-4B91-94C4-31B53036B2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4193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4F412-D52F-4253-939D-3E63F1C9A11D}" type="datetimeFigureOut">
              <a:rPr kumimoji="1" lang="ja-JP" altLang="en-US" smtClean="0"/>
              <a:t>2022/3/15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DB34E-0EF5-4B91-94C4-31B53036B2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4189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4F412-D52F-4253-939D-3E63F1C9A11D}" type="datetimeFigureOut">
              <a:rPr kumimoji="1" lang="ja-JP" altLang="en-US" smtClean="0"/>
              <a:t>2022/3/15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DB34E-0EF5-4B91-94C4-31B53036B2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1632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ja-JP" altLang="en-US"/>
              <a:t>機械学習</a:t>
            </a:r>
            <a:r>
              <a:rPr lang="en-US" altLang="ja-JP"/>
              <a:t/>
            </a:r>
            <a:br>
              <a:rPr lang="en-US" altLang="ja-JP"/>
            </a:br>
            <a:r>
              <a:rPr lang="ja-JP" altLang="en-US" smtClean="0"/>
              <a:t>教師なし学習１：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/>
              <a:t>次元</a:t>
            </a:r>
            <a:r>
              <a:rPr lang="ja-JP" altLang="en-US" smtClean="0"/>
              <a:t>の削減</a:t>
            </a:r>
            <a:endParaRPr kumimoji="1" lang="ja-JP" altLang="en-US"/>
          </a:p>
        </p:txBody>
      </p:sp>
      <p:sp>
        <p:nvSpPr>
          <p:cNvPr id="5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ja-JP"/>
              <a:t>Python</a:t>
            </a:r>
            <a:r>
              <a:rPr lang="ja-JP" altLang="en-US"/>
              <a:t>による機械学習入門</a:t>
            </a:r>
            <a:endParaRPr lang="en-US" altLang="ja-JP"/>
          </a:p>
          <a:p>
            <a:r>
              <a:rPr lang="ja-JP" altLang="en-US" smtClean="0"/>
              <a:t>第１４章</a:t>
            </a:r>
            <a:endParaRPr lang="ja-JP" altLang="en-US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071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ホームベース 1"/>
          <p:cNvSpPr/>
          <p:nvPr/>
        </p:nvSpPr>
        <p:spPr>
          <a:xfrm>
            <a:off x="397163" y="332508"/>
            <a:ext cx="1757639" cy="424874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１４．２．２</a:t>
            </a:r>
            <a:endParaRPr kumimoji="1" lang="ja-JP" altLang="en-US" b="1" dirty="0"/>
          </a:p>
        </p:txBody>
      </p:sp>
      <p:sp>
        <p:nvSpPr>
          <p:cNvPr id="3" name="山形 2"/>
          <p:cNvSpPr/>
          <p:nvPr/>
        </p:nvSpPr>
        <p:spPr>
          <a:xfrm>
            <a:off x="2019631" y="332508"/>
            <a:ext cx="4913906" cy="424874"/>
          </a:xfrm>
          <a:prstGeom prst="chevro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>
                <a:solidFill>
                  <a:schemeClr val="bg1"/>
                </a:solidFill>
              </a:rPr>
              <a:t>欠損値の確認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4" name="山形 3"/>
          <p:cNvSpPr/>
          <p:nvPr/>
        </p:nvSpPr>
        <p:spPr>
          <a:xfrm>
            <a:off x="6790414" y="332508"/>
            <a:ext cx="2189683" cy="42487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smtClean="0">
                <a:solidFill>
                  <a:schemeClr val="bg1"/>
                </a:solidFill>
              </a:rPr>
              <a:t>P499</a:t>
            </a:r>
            <a:r>
              <a:rPr kumimoji="1" lang="ja-JP" altLang="en-US" b="1" smtClean="0">
                <a:solidFill>
                  <a:schemeClr val="bg1"/>
                </a:solidFill>
              </a:rPr>
              <a:t>～</a:t>
            </a:r>
            <a:r>
              <a:rPr kumimoji="1" lang="en-US" altLang="ja-JP" b="1" smtClean="0">
                <a:solidFill>
                  <a:schemeClr val="bg1"/>
                </a:solidFill>
              </a:rPr>
              <a:t>P500</a:t>
            </a:r>
            <a:endParaRPr kumimoji="1" lang="en-US" altLang="ja-JP" b="1" dirty="0" smtClean="0">
              <a:solidFill>
                <a:schemeClr val="bg1"/>
              </a:solidFill>
            </a:endParaRPr>
          </a:p>
        </p:txBody>
      </p:sp>
      <p:sp>
        <p:nvSpPr>
          <p:cNvPr id="5" name="楕円 4"/>
          <p:cNvSpPr/>
          <p:nvPr/>
        </p:nvSpPr>
        <p:spPr>
          <a:xfrm>
            <a:off x="10648678" y="64314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smtClean="0"/>
              <a:t>P499</a:t>
            </a:r>
            <a:endParaRPr kumimoji="1" lang="ja-JP" altLang="en-US" b="1" dirty="0"/>
          </a:p>
        </p:txBody>
      </p:sp>
      <p:sp>
        <p:nvSpPr>
          <p:cNvPr id="6" name="正方形/長方形 5"/>
          <p:cNvSpPr/>
          <p:nvPr/>
        </p:nvSpPr>
        <p:spPr>
          <a:xfrm>
            <a:off x="397163" y="1295883"/>
            <a:ext cx="876864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列ごとの平均値で欠損値の穴埋め</a:t>
            </a:r>
            <a:endParaRPr lang="ja-JP" altLang="en-US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df2 = df.fillna(df.mean()) </a:t>
            </a:r>
            <a:endParaRPr lang="en-US" altLang="ja-JP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97163" y="926551"/>
            <a:ext cx="876864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コード</a:t>
            </a:r>
            <a:r>
              <a:rPr lang="en-US" altLang="ja-JP" b="1" smtClean="0">
                <a:solidFill>
                  <a:srgbClr val="000000"/>
                </a:solidFill>
                <a:latin typeface="Courier New" panose="02070309020205020404" pitchFamily="49" charset="0"/>
              </a:rPr>
              <a:t>14-2 </a:t>
            </a:r>
            <a:r>
              <a:rPr lang="ja-JP" alt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平均値で欠損値を穴埋めする</a:t>
            </a:r>
            <a:endParaRPr lang="en-US" altLang="ja-JP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97163" y="3146600"/>
            <a:ext cx="8768643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CRIME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列をダミー変数化</a:t>
            </a:r>
            <a:endParaRPr lang="ja-JP" altLang="en-US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dummy = pd.get_dummies(df2[</a:t>
            </a:r>
            <a:r>
              <a:rPr lang="en-US" altLang="ja-JP" b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'CRIME'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ja-JP" b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drop_first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b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df2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と</a:t>
            </a:r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dummy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を列方向に結合</a:t>
            </a:r>
            <a:endParaRPr lang="ja-JP" altLang="en-US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df3 = df2.join(dummy) </a:t>
            </a:r>
          </a:p>
          <a:p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元の</a:t>
            </a:r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CRIME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を削除</a:t>
            </a:r>
            <a:endParaRPr lang="ja-JP" altLang="en-US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df3 = df3.drop([</a:t>
            </a:r>
            <a:r>
              <a:rPr lang="en-US" altLang="ja-JP" b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'CRIME'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ja-JP" b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b="1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データフレームを表示</a:t>
            </a:r>
            <a:endParaRPr lang="ja-JP" altLang="en-US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df3.head(</a:t>
            </a:r>
            <a:r>
              <a:rPr lang="en-US" altLang="ja-JP" b="1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ja-JP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97163" y="2777268"/>
            <a:ext cx="876864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コード</a:t>
            </a:r>
            <a:r>
              <a:rPr lang="en-US" altLang="ja-JP" b="1" smtClean="0">
                <a:solidFill>
                  <a:srgbClr val="000000"/>
                </a:solidFill>
                <a:latin typeface="Courier New" panose="02070309020205020404" pitchFamily="49" charset="0"/>
              </a:rPr>
              <a:t>14-3 CRIME</a:t>
            </a:r>
            <a:r>
              <a:rPr lang="ja-JP" alt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列のダミー変数化</a:t>
            </a:r>
            <a:endParaRPr lang="en-US" altLang="ja-JP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1" name="ホームベース 10"/>
          <p:cNvSpPr/>
          <p:nvPr/>
        </p:nvSpPr>
        <p:spPr>
          <a:xfrm>
            <a:off x="397163" y="2120539"/>
            <a:ext cx="1757639" cy="424874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１４．２．</a:t>
            </a:r>
            <a:r>
              <a:rPr kumimoji="1" lang="en-US" altLang="ja-JP" b="1" smtClean="0"/>
              <a:t>3</a:t>
            </a:r>
            <a:endParaRPr kumimoji="1" lang="ja-JP" altLang="en-US" b="1" dirty="0"/>
          </a:p>
        </p:txBody>
      </p:sp>
      <p:sp>
        <p:nvSpPr>
          <p:cNvPr id="12" name="山形 11"/>
          <p:cNvSpPr/>
          <p:nvPr/>
        </p:nvSpPr>
        <p:spPr>
          <a:xfrm>
            <a:off x="2019631" y="2120539"/>
            <a:ext cx="4913906" cy="424874"/>
          </a:xfrm>
          <a:prstGeom prst="chevro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>
                <a:solidFill>
                  <a:schemeClr val="bg1"/>
                </a:solidFill>
              </a:rPr>
              <a:t>ダミー変数化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3" name="山形 12"/>
          <p:cNvSpPr/>
          <p:nvPr/>
        </p:nvSpPr>
        <p:spPr>
          <a:xfrm>
            <a:off x="6799040" y="2120539"/>
            <a:ext cx="2189683" cy="42487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smtClean="0">
                <a:solidFill>
                  <a:schemeClr val="bg1"/>
                </a:solidFill>
              </a:rPr>
              <a:t>P500</a:t>
            </a:r>
            <a:r>
              <a:rPr kumimoji="1" lang="ja-JP" altLang="en-US" b="1" smtClean="0">
                <a:solidFill>
                  <a:schemeClr val="bg1"/>
                </a:solidFill>
              </a:rPr>
              <a:t>～</a:t>
            </a:r>
            <a:r>
              <a:rPr kumimoji="1" lang="en-US" altLang="ja-JP" b="1" smtClean="0">
                <a:solidFill>
                  <a:schemeClr val="bg1"/>
                </a:solidFill>
              </a:rPr>
              <a:t>P500</a:t>
            </a:r>
            <a:endParaRPr kumimoji="1" lang="en-US" altLang="ja-JP" b="1" dirty="0" smtClean="0">
              <a:solidFill>
                <a:schemeClr val="bg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97163" y="5520840"/>
            <a:ext cx="1546316" cy="406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実行結果</a:t>
            </a:r>
            <a:endParaRPr kumimoji="1" lang="ja-JP" altLang="en-US" b="1" dirty="0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164" y="5555344"/>
            <a:ext cx="7867650" cy="914400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8807570" y="5520839"/>
            <a:ext cx="1043796" cy="10179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9772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ホームベース 1"/>
          <p:cNvSpPr/>
          <p:nvPr/>
        </p:nvSpPr>
        <p:spPr>
          <a:xfrm>
            <a:off x="397163" y="332508"/>
            <a:ext cx="1757639" cy="424874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１４．２．４</a:t>
            </a:r>
            <a:endParaRPr kumimoji="1" lang="ja-JP" altLang="en-US" b="1" dirty="0"/>
          </a:p>
        </p:txBody>
      </p:sp>
      <p:sp>
        <p:nvSpPr>
          <p:cNvPr id="3" name="山形 2"/>
          <p:cNvSpPr/>
          <p:nvPr/>
        </p:nvSpPr>
        <p:spPr>
          <a:xfrm>
            <a:off x="2019631" y="332508"/>
            <a:ext cx="4913906" cy="424874"/>
          </a:xfrm>
          <a:prstGeom prst="chevro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>
                <a:solidFill>
                  <a:schemeClr val="bg1"/>
                </a:solidFill>
              </a:rPr>
              <a:t>データの標準化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4" name="山形 3"/>
          <p:cNvSpPr/>
          <p:nvPr/>
        </p:nvSpPr>
        <p:spPr>
          <a:xfrm>
            <a:off x="6790414" y="332508"/>
            <a:ext cx="2189683" cy="42487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smtClean="0">
                <a:solidFill>
                  <a:schemeClr val="bg1"/>
                </a:solidFill>
              </a:rPr>
              <a:t>P500</a:t>
            </a:r>
            <a:r>
              <a:rPr kumimoji="1" lang="ja-JP" altLang="en-US" b="1" smtClean="0">
                <a:solidFill>
                  <a:schemeClr val="bg1"/>
                </a:solidFill>
              </a:rPr>
              <a:t>～</a:t>
            </a:r>
            <a:r>
              <a:rPr kumimoji="1" lang="en-US" altLang="ja-JP" b="1" smtClean="0">
                <a:solidFill>
                  <a:schemeClr val="bg1"/>
                </a:solidFill>
              </a:rPr>
              <a:t>P501</a:t>
            </a:r>
            <a:endParaRPr kumimoji="1" lang="en-US" altLang="ja-JP" b="1" dirty="0" smtClean="0">
              <a:solidFill>
                <a:schemeClr val="bg1"/>
              </a:solidFill>
            </a:endParaRPr>
          </a:p>
        </p:txBody>
      </p:sp>
      <p:sp>
        <p:nvSpPr>
          <p:cNvPr id="5" name="楕円 4"/>
          <p:cNvSpPr/>
          <p:nvPr/>
        </p:nvSpPr>
        <p:spPr>
          <a:xfrm>
            <a:off x="10648678" y="64314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smtClean="0"/>
              <a:t>P499</a:t>
            </a:r>
            <a:endParaRPr kumimoji="1" lang="ja-JP" altLang="en-US" b="1" dirty="0"/>
          </a:p>
        </p:txBody>
      </p:sp>
      <p:sp>
        <p:nvSpPr>
          <p:cNvPr id="6" name="正方形/長方形 5"/>
          <p:cNvSpPr/>
          <p:nvPr/>
        </p:nvSpPr>
        <p:spPr>
          <a:xfrm>
            <a:off x="397163" y="1295883"/>
            <a:ext cx="8768643" cy="2862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標準化モジュールをインストール</a:t>
            </a:r>
            <a:endParaRPr lang="ja-JP" altLang="en-US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1" smtClean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sklearn.preprocessing </a:t>
            </a:r>
            <a:r>
              <a:rPr lang="en-US" altLang="ja-JP" b="1" smtClean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StandardScaler</a:t>
            </a:r>
          </a:p>
          <a:p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中身が整数だと、</a:t>
            </a:r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fit_transform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で警告になるので、</a:t>
            </a:r>
            <a:endParaRPr lang="ja-JP" altLang="en-US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float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型に変換（省略可能）</a:t>
            </a:r>
            <a:endParaRPr lang="ja-JP" altLang="en-US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df4 = df3.astype(</a:t>
            </a:r>
            <a:r>
              <a:rPr lang="en-US" altLang="ja-JP" b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'float'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標準化</a:t>
            </a:r>
            <a:endParaRPr lang="ja-JP" altLang="en-US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StandardScaler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インスタンスを生成</a:t>
            </a:r>
            <a:endParaRPr lang="ja-JP" altLang="en-US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 = StandardScaler()</a:t>
            </a:r>
          </a:p>
          <a:p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標準化する</a:t>
            </a:r>
            <a:endParaRPr lang="ja-JP" altLang="en-US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sc_df = sc.fit_transform(df4)</a:t>
            </a:r>
            <a:endParaRPr lang="en-US" altLang="ja-JP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97163" y="926551"/>
            <a:ext cx="876864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コード</a:t>
            </a:r>
            <a:r>
              <a:rPr lang="en-US" altLang="ja-JP" b="1" smtClean="0">
                <a:solidFill>
                  <a:srgbClr val="000000"/>
                </a:solidFill>
                <a:latin typeface="Courier New" panose="02070309020205020404" pitchFamily="49" charset="0"/>
              </a:rPr>
              <a:t>14-4 </a:t>
            </a:r>
            <a:r>
              <a:rPr lang="ja-JP" alt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データの標準化</a:t>
            </a:r>
            <a:endParaRPr lang="en-US" altLang="ja-JP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16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ホームベース 1"/>
          <p:cNvSpPr/>
          <p:nvPr/>
        </p:nvSpPr>
        <p:spPr>
          <a:xfrm>
            <a:off x="397163" y="332508"/>
            <a:ext cx="1757639" cy="424874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１４．３</a:t>
            </a:r>
            <a:endParaRPr kumimoji="1" lang="ja-JP" altLang="en-US" b="1" dirty="0"/>
          </a:p>
        </p:txBody>
      </p:sp>
      <p:sp>
        <p:nvSpPr>
          <p:cNvPr id="3" name="山形 2"/>
          <p:cNvSpPr/>
          <p:nvPr/>
        </p:nvSpPr>
        <p:spPr>
          <a:xfrm>
            <a:off x="2019631" y="332508"/>
            <a:ext cx="4913906" cy="424874"/>
          </a:xfrm>
          <a:prstGeom prst="chevro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>
                <a:solidFill>
                  <a:schemeClr val="bg1"/>
                </a:solidFill>
              </a:rPr>
              <a:t>主成分分析の実施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4" name="山形 3"/>
          <p:cNvSpPr/>
          <p:nvPr/>
        </p:nvSpPr>
        <p:spPr>
          <a:xfrm>
            <a:off x="6790414" y="332508"/>
            <a:ext cx="2189683" cy="42487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smtClean="0">
                <a:solidFill>
                  <a:schemeClr val="bg1"/>
                </a:solidFill>
              </a:rPr>
              <a:t>P502</a:t>
            </a:r>
            <a:r>
              <a:rPr kumimoji="1" lang="ja-JP" altLang="en-US" b="1" smtClean="0">
                <a:solidFill>
                  <a:schemeClr val="bg1"/>
                </a:solidFill>
              </a:rPr>
              <a:t>～</a:t>
            </a:r>
            <a:r>
              <a:rPr kumimoji="1" lang="en-US" altLang="ja-JP" b="1" smtClean="0">
                <a:solidFill>
                  <a:schemeClr val="bg1"/>
                </a:solidFill>
              </a:rPr>
              <a:t>P506</a:t>
            </a:r>
            <a:endParaRPr kumimoji="1" lang="en-US" altLang="ja-JP" b="1" dirty="0" smtClean="0">
              <a:solidFill>
                <a:schemeClr val="bg1"/>
              </a:solidFill>
            </a:endParaRPr>
          </a:p>
        </p:txBody>
      </p:sp>
      <p:sp>
        <p:nvSpPr>
          <p:cNvPr id="5" name="楕円 4"/>
          <p:cNvSpPr/>
          <p:nvPr/>
        </p:nvSpPr>
        <p:spPr>
          <a:xfrm>
            <a:off x="10648678" y="64314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smtClean="0"/>
              <a:t>P499</a:t>
            </a:r>
            <a:endParaRPr kumimoji="1" lang="ja-JP" altLang="en-US" b="1" dirty="0"/>
          </a:p>
        </p:txBody>
      </p:sp>
      <p:sp>
        <p:nvSpPr>
          <p:cNvPr id="6" name="正方形/長方形 5"/>
          <p:cNvSpPr/>
          <p:nvPr/>
        </p:nvSpPr>
        <p:spPr>
          <a:xfrm>
            <a:off x="397163" y="1968741"/>
            <a:ext cx="876864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主成分分析モジュール </a:t>
            </a:r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PCA 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をインポート</a:t>
            </a:r>
            <a:endParaRPr lang="ja-JP" altLang="en-US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1" smtClean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sklearn.decomposition </a:t>
            </a:r>
            <a:r>
              <a:rPr lang="en-US" altLang="ja-JP" b="1" smtClean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PCA</a:t>
            </a:r>
            <a:endParaRPr lang="en-US" altLang="ja-JP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97163" y="1599409"/>
            <a:ext cx="876864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コード</a:t>
            </a:r>
            <a:r>
              <a:rPr lang="en-US" altLang="ja-JP" b="1" smtClean="0">
                <a:solidFill>
                  <a:srgbClr val="000000"/>
                </a:solidFill>
                <a:latin typeface="Courier New" panose="02070309020205020404" pitchFamily="49" charset="0"/>
              </a:rPr>
              <a:t>14-5 </a:t>
            </a:r>
            <a:r>
              <a:rPr lang="ja-JP" alt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モジュールのインポート</a:t>
            </a:r>
            <a:endParaRPr lang="en-US" altLang="ja-JP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ホームベース 7"/>
          <p:cNvSpPr/>
          <p:nvPr/>
        </p:nvSpPr>
        <p:spPr>
          <a:xfrm>
            <a:off x="397163" y="914277"/>
            <a:ext cx="1757639" cy="424874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１４．３．１</a:t>
            </a:r>
            <a:endParaRPr kumimoji="1" lang="ja-JP" altLang="en-US" b="1" dirty="0"/>
          </a:p>
        </p:txBody>
      </p:sp>
      <p:sp>
        <p:nvSpPr>
          <p:cNvPr id="9" name="山形 8"/>
          <p:cNvSpPr/>
          <p:nvPr/>
        </p:nvSpPr>
        <p:spPr>
          <a:xfrm>
            <a:off x="2019631" y="914277"/>
            <a:ext cx="4913906" cy="424874"/>
          </a:xfrm>
          <a:prstGeom prst="chevro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>
                <a:solidFill>
                  <a:schemeClr val="bg1"/>
                </a:solidFill>
              </a:rPr>
              <a:t>モジュールのインポート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0" name="山形 9"/>
          <p:cNvSpPr/>
          <p:nvPr/>
        </p:nvSpPr>
        <p:spPr>
          <a:xfrm>
            <a:off x="6790414" y="914277"/>
            <a:ext cx="2189683" cy="42487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smtClean="0">
                <a:solidFill>
                  <a:schemeClr val="bg1"/>
                </a:solidFill>
              </a:rPr>
              <a:t>P502</a:t>
            </a:r>
            <a:r>
              <a:rPr kumimoji="1" lang="ja-JP" altLang="en-US" b="1" smtClean="0">
                <a:solidFill>
                  <a:schemeClr val="bg1"/>
                </a:solidFill>
              </a:rPr>
              <a:t>～</a:t>
            </a:r>
            <a:r>
              <a:rPr kumimoji="1" lang="en-US" altLang="ja-JP" b="1" smtClean="0">
                <a:solidFill>
                  <a:schemeClr val="bg1"/>
                </a:solidFill>
              </a:rPr>
              <a:t>P502</a:t>
            </a:r>
            <a:endParaRPr kumimoji="1" lang="en-US" altLang="ja-JP" b="1" dirty="0" smtClean="0">
              <a:solidFill>
                <a:schemeClr val="bg1"/>
              </a:solidFill>
            </a:endParaRPr>
          </a:p>
        </p:txBody>
      </p:sp>
      <p:sp>
        <p:nvSpPr>
          <p:cNvPr id="11" name="ホームベース 10"/>
          <p:cNvSpPr/>
          <p:nvPr/>
        </p:nvSpPr>
        <p:spPr>
          <a:xfrm>
            <a:off x="397163" y="2771967"/>
            <a:ext cx="1757639" cy="424874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１４．３．２</a:t>
            </a:r>
            <a:endParaRPr kumimoji="1" lang="ja-JP" altLang="en-US" b="1" dirty="0"/>
          </a:p>
        </p:txBody>
      </p:sp>
      <p:sp>
        <p:nvSpPr>
          <p:cNvPr id="12" name="山形 11"/>
          <p:cNvSpPr/>
          <p:nvPr/>
        </p:nvSpPr>
        <p:spPr>
          <a:xfrm>
            <a:off x="2019631" y="2771967"/>
            <a:ext cx="4913906" cy="424874"/>
          </a:xfrm>
          <a:prstGeom prst="chevro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>
                <a:solidFill>
                  <a:schemeClr val="bg1"/>
                </a:solidFill>
              </a:rPr>
              <a:t>モデルの作成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3" name="山形 12"/>
          <p:cNvSpPr/>
          <p:nvPr/>
        </p:nvSpPr>
        <p:spPr>
          <a:xfrm>
            <a:off x="6790414" y="2771967"/>
            <a:ext cx="2189683" cy="42487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smtClean="0">
                <a:solidFill>
                  <a:schemeClr val="bg1"/>
                </a:solidFill>
              </a:rPr>
              <a:t>P502</a:t>
            </a:r>
            <a:r>
              <a:rPr kumimoji="1" lang="ja-JP" altLang="en-US" b="1" smtClean="0">
                <a:solidFill>
                  <a:schemeClr val="bg1"/>
                </a:solidFill>
              </a:rPr>
              <a:t>～</a:t>
            </a:r>
            <a:r>
              <a:rPr kumimoji="1" lang="en-US" altLang="ja-JP" b="1" smtClean="0">
                <a:solidFill>
                  <a:schemeClr val="bg1"/>
                </a:solidFill>
              </a:rPr>
              <a:t>P506</a:t>
            </a:r>
            <a:endParaRPr kumimoji="1" lang="en-US" altLang="ja-JP" b="1" dirty="0" smtClean="0">
              <a:solidFill>
                <a:schemeClr val="bg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97163" y="3723068"/>
            <a:ext cx="876864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モデル作成</a:t>
            </a:r>
            <a:endParaRPr lang="ja-JP" altLang="en-US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 = PCA(</a:t>
            </a:r>
            <a:r>
              <a:rPr lang="en-US" altLang="ja-JP" b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n_components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b="1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whiten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b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endParaRPr lang="en-US" altLang="ja-JP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97163" y="3353736"/>
            <a:ext cx="876864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コード</a:t>
            </a:r>
            <a:r>
              <a:rPr lang="en-US" altLang="ja-JP" b="1" smtClean="0">
                <a:solidFill>
                  <a:srgbClr val="000000"/>
                </a:solidFill>
                <a:latin typeface="Courier New" panose="02070309020205020404" pitchFamily="49" charset="0"/>
              </a:rPr>
              <a:t>14-6 </a:t>
            </a:r>
            <a:r>
              <a:rPr lang="ja-JP" alt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モデルの作成</a:t>
            </a:r>
            <a:endParaRPr lang="en-US" altLang="ja-JP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949570" y="4049270"/>
            <a:ext cx="2096219" cy="302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4180937" y="4046233"/>
            <a:ext cx="1719532" cy="302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吹き出し 17"/>
          <p:cNvSpPr/>
          <p:nvPr/>
        </p:nvSpPr>
        <p:spPr>
          <a:xfrm>
            <a:off x="397163" y="4738731"/>
            <a:ext cx="2415396" cy="543464"/>
          </a:xfrm>
          <a:prstGeom prst="wedgeRectCallout">
            <a:avLst>
              <a:gd name="adj1" fmla="val 45239"/>
              <a:gd name="adj2" fmla="val -1184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固有ベクトル数</a:t>
            </a:r>
            <a:endParaRPr kumimoji="1" lang="ja-JP" altLang="en-US" b="1"/>
          </a:p>
        </p:txBody>
      </p:sp>
      <p:sp>
        <p:nvSpPr>
          <p:cNvPr id="19" name="四角形吹き出し 18"/>
          <p:cNvSpPr/>
          <p:nvPr/>
        </p:nvSpPr>
        <p:spPr>
          <a:xfrm>
            <a:off x="6196564" y="3502769"/>
            <a:ext cx="2415396" cy="543464"/>
          </a:xfrm>
          <a:prstGeom prst="wedgeRectCallout">
            <a:avLst>
              <a:gd name="adj1" fmla="val -65118"/>
              <a:gd name="adj2" fmla="val 72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白色化</a:t>
            </a:r>
            <a:endParaRPr kumimoji="1" lang="ja-JP" altLang="en-US" b="1"/>
          </a:p>
        </p:txBody>
      </p:sp>
      <p:sp>
        <p:nvSpPr>
          <p:cNvPr id="20" name="ホームベース 19"/>
          <p:cNvSpPr/>
          <p:nvPr/>
        </p:nvSpPr>
        <p:spPr>
          <a:xfrm>
            <a:off x="397163" y="5439089"/>
            <a:ext cx="1388506" cy="865667"/>
          </a:xfrm>
          <a:prstGeom prst="homePlat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固有</a:t>
            </a:r>
            <a:endParaRPr kumimoji="1" lang="en-US" altLang="ja-JP" b="1" smtClean="0"/>
          </a:p>
          <a:p>
            <a:pPr algn="ctr"/>
            <a:r>
              <a:rPr kumimoji="1" lang="ja-JP" altLang="en-US" b="1" smtClean="0"/>
              <a:t>ベクトル</a:t>
            </a:r>
            <a:endParaRPr kumimoji="1" lang="ja-JP" altLang="en-US" b="1" dirty="0"/>
          </a:p>
        </p:txBody>
      </p:sp>
      <p:sp>
        <p:nvSpPr>
          <p:cNvPr id="21" name="山形 20"/>
          <p:cNvSpPr/>
          <p:nvPr/>
        </p:nvSpPr>
        <p:spPr>
          <a:xfrm>
            <a:off x="1424416" y="5434115"/>
            <a:ext cx="3630663" cy="871793"/>
          </a:xfrm>
          <a:prstGeom prst="chevr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>
                <a:solidFill>
                  <a:schemeClr val="bg1"/>
                </a:solidFill>
              </a:rPr>
              <a:t>軸上のデータの分散値が</a:t>
            </a:r>
            <a:endParaRPr kumimoji="1" lang="en-US" altLang="ja-JP" b="1" smtClean="0">
              <a:solidFill>
                <a:schemeClr val="bg1"/>
              </a:solidFill>
            </a:endParaRPr>
          </a:p>
          <a:p>
            <a:pPr algn="ctr"/>
            <a:r>
              <a:rPr kumimoji="1" lang="ja-JP" altLang="en-US" b="1" smtClean="0">
                <a:solidFill>
                  <a:schemeClr val="bg1"/>
                </a:solidFill>
              </a:rPr>
              <a:t>最大になるような軸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22" name="ホームベース 21"/>
          <p:cNvSpPr/>
          <p:nvPr/>
        </p:nvSpPr>
        <p:spPr>
          <a:xfrm>
            <a:off x="6916238" y="5436545"/>
            <a:ext cx="5074940" cy="406800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新たな軸をいくつ見つけるか</a:t>
            </a:r>
            <a:endParaRPr kumimoji="1" lang="ja-JP" altLang="en-US" b="1" dirty="0"/>
          </a:p>
        </p:txBody>
      </p:sp>
      <p:sp>
        <p:nvSpPr>
          <p:cNvPr id="23" name="ホームベース 22"/>
          <p:cNvSpPr/>
          <p:nvPr/>
        </p:nvSpPr>
        <p:spPr>
          <a:xfrm>
            <a:off x="6933536" y="5897562"/>
            <a:ext cx="5074941" cy="407193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既存列をいくつの「新たな列」にまとめるか</a:t>
            </a:r>
            <a:endParaRPr kumimoji="1" lang="ja-JP" altLang="en-US" b="1" dirty="0"/>
          </a:p>
        </p:txBody>
      </p:sp>
      <p:sp>
        <p:nvSpPr>
          <p:cNvPr id="24" name="ホームベース 23"/>
          <p:cNvSpPr/>
          <p:nvPr/>
        </p:nvSpPr>
        <p:spPr>
          <a:xfrm>
            <a:off x="5106839" y="5434114"/>
            <a:ext cx="1757639" cy="870641"/>
          </a:xfrm>
          <a:prstGeom prst="homePlat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固有</a:t>
            </a:r>
            <a:endParaRPr kumimoji="1" lang="en-US" altLang="ja-JP" b="1" smtClean="0"/>
          </a:p>
          <a:p>
            <a:pPr algn="ctr"/>
            <a:r>
              <a:rPr kumimoji="1" lang="ja-JP" altLang="en-US" b="1" smtClean="0"/>
              <a:t>ベクトル</a:t>
            </a:r>
            <a:r>
              <a:rPr lang="ja-JP" altLang="en-US" b="1" smtClean="0"/>
              <a:t>数</a:t>
            </a:r>
            <a:endParaRPr kumimoji="1" lang="ja-JP" altLang="en-US" b="1" dirty="0"/>
          </a:p>
        </p:txBody>
      </p:sp>
      <p:sp>
        <p:nvSpPr>
          <p:cNvPr id="25" name="ホームベース 24"/>
          <p:cNvSpPr/>
          <p:nvPr/>
        </p:nvSpPr>
        <p:spPr>
          <a:xfrm>
            <a:off x="6323221" y="4244129"/>
            <a:ext cx="1388506" cy="865667"/>
          </a:xfrm>
          <a:prstGeom prst="homePlat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/>
              <a:t>白色化</a:t>
            </a:r>
            <a:endParaRPr kumimoji="1" lang="ja-JP" altLang="en-US" b="1" dirty="0"/>
          </a:p>
        </p:txBody>
      </p:sp>
      <p:sp>
        <p:nvSpPr>
          <p:cNvPr id="26" name="山形 25"/>
          <p:cNvSpPr/>
          <p:nvPr/>
        </p:nvSpPr>
        <p:spPr>
          <a:xfrm>
            <a:off x="7350474" y="4239155"/>
            <a:ext cx="4658003" cy="871793"/>
          </a:xfrm>
          <a:prstGeom prst="chevr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>
                <a:solidFill>
                  <a:schemeClr val="bg1"/>
                </a:solidFill>
              </a:rPr>
              <a:t>白色化を行うと各列の関係は無相関になり、各列の平均値が０、標準偏差が１になる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118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541612" y="574422"/>
            <a:ext cx="8768643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PCA( n_components=</a:t>
            </a:r>
            <a:r>
              <a:rPr lang="ja-JP" altLang="en-US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整数</a:t>
            </a:r>
            <a:r>
              <a:rPr lang="en-US" altLang="ja-JP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, whiten=</a:t>
            </a:r>
            <a:r>
              <a:rPr lang="ja-JP" altLang="en-US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真偽値 </a:t>
            </a:r>
            <a:r>
              <a:rPr lang="en-US" altLang="ja-JP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ja-JP" sz="16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ja-JP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※ PCA</a:t>
            </a:r>
            <a:r>
              <a:rPr lang="ja-JP" altLang="en-US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は </a:t>
            </a:r>
            <a:r>
              <a:rPr lang="en-US" altLang="ja-JP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sklearn.decomposition </a:t>
            </a:r>
            <a:r>
              <a:rPr lang="ja-JP" altLang="en-US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からインポート済み</a:t>
            </a:r>
            <a:endParaRPr lang="en-US" altLang="ja-JP" sz="16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ja-JP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※ n_components </a:t>
            </a:r>
            <a:r>
              <a:rPr lang="ja-JP" altLang="en-US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は利用する新規の軸の個数</a:t>
            </a:r>
            <a:endParaRPr lang="en-US" altLang="ja-JP" sz="16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ja-JP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※ whiten=True </a:t>
            </a:r>
            <a:r>
              <a:rPr lang="ja-JP" altLang="en-US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で、次元削減の結果の白色化を行う。</a:t>
            </a:r>
            <a:r>
              <a:rPr lang="en-US" altLang="ja-JP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False </a:t>
            </a:r>
            <a:r>
              <a:rPr lang="ja-JP" altLang="en-US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だと行わない。</a:t>
            </a:r>
            <a:endParaRPr lang="en-US" altLang="ja-JP" sz="16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541612" y="205090"/>
            <a:ext cx="876864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モデルの作成</a:t>
            </a:r>
            <a:endParaRPr lang="en-US" altLang="ja-JP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41612" y="2403613"/>
            <a:ext cx="876864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モデルに学習させる</a:t>
            </a:r>
            <a:endParaRPr lang="ja-JP" altLang="en-US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model.fit(sc_df)</a:t>
            </a:r>
            <a:endParaRPr lang="en-US" altLang="ja-JP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541612" y="2034281"/>
            <a:ext cx="876864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コード</a:t>
            </a:r>
            <a:r>
              <a:rPr lang="en-US" altLang="ja-JP" b="1" smtClean="0">
                <a:solidFill>
                  <a:srgbClr val="000000"/>
                </a:solidFill>
                <a:latin typeface="Courier New" panose="02070309020205020404" pitchFamily="49" charset="0"/>
              </a:rPr>
              <a:t>14-7 </a:t>
            </a:r>
            <a:r>
              <a:rPr lang="ja-JP" alt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モデルに学習をさせる</a:t>
            </a:r>
            <a:endParaRPr lang="en-US" altLang="ja-JP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41612" y="3582551"/>
            <a:ext cx="8768643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新規の第１軸（第１主成分とも呼ぶ）の固有ベクトル</a:t>
            </a:r>
            <a:endParaRPr lang="ja-JP" altLang="en-US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1" smtClean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model.components_[</a:t>
            </a:r>
            <a:r>
              <a:rPr lang="en-US" altLang="ja-JP" b="1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)</a:t>
            </a:r>
          </a:p>
          <a:p>
            <a:r>
              <a:rPr lang="en-US" altLang="ja-JP" b="1" smtClean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'-----'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新規の第</a:t>
            </a:r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軸（第</a:t>
            </a:r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主成分とも呼ぶ）の固有ベクトル</a:t>
            </a:r>
            <a:endParaRPr lang="ja-JP" altLang="en-US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1" smtClean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(model.components_[</a:t>
            </a:r>
            <a:r>
              <a:rPr lang="en-US" altLang="ja-JP" b="1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altLang="ja-JP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41612" y="3213219"/>
            <a:ext cx="876864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コード</a:t>
            </a:r>
            <a:r>
              <a:rPr lang="en-US" altLang="ja-JP" b="1" smtClean="0">
                <a:solidFill>
                  <a:srgbClr val="000000"/>
                </a:solidFill>
                <a:latin typeface="Courier New" panose="02070309020205020404" pitchFamily="49" charset="0"/>
              </a:rPr>
              <a:t>14-8 </a:t>
            </a:r>
            <a:r>
              <a:rPr lang="ja-JP" alt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第１軸と第２軸の固有ベクトル</a:t>
            </a:r>
            <a:endParaRPr lang="en-US" altLang="ja-JP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41612" y="5158531"/>
            <a:ext cx="1546316" cy="406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実行結果</a:t>
            </a:r>
            <a:endParaRPr kumimoji="1" lang="ja-JP" altLang="en-US" b="1" dirty="0"/>
          </a:p>
        </p:txBody>
      </p:sp>
      <p:sp>
        <p:nvSpPr>
          <p:cNvPr id="9" name="正方形/長方形 8"/>
          <p:cNvSpPr/>
          <p:nvPr/>
        </p:nvSpPr>
        <p:spPr>
          <a:xfrm>
            <a:off x="2191111" y="5175165"/>
            <a:ext cx="60902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smtClean="0"/>
              <a:t>[-0.2258543   0.35923465  0.04220985  0.3499321  -0.19485285  0.29792086</a:t>
            </a:r>
          </a:p>
          <a:p>
            <a:r>
              <a:rPr lang="en-US" altLang="ja-JP" sz="1200" b="1" smtClean="0"/>
              <a:t> -0.29980115  0.30726517  0.32822012  0.16246983 -0.18251937  0.27543839</a:t>
            </a:r>
          </a:p>
          <a:p>
            <a:r>
              <a:rPr lang="en-US" altLang="ja-JP" sz="1200" b="1" smtClean="0"/>
              <a:t> -0.2018449   0.03831172 -0.31492126]</a:t>
            </a:r>
          </a:p>
          <a:p>
            <a:r>
              <a:rPr lang="en-US" altLang="ja-JP" sz="1200" b="1" smtClean="0"/>
              <a:t>-----</a:t>
            </a:r>
          </a:p>
          <a:p>
            <a:r>
              <a:rPr lang="en-US" altLang="ja-JP" sz="1200" b="1" smtClean="0"/>
              <a:t>[-0.1533893   0.02835867  0.19795373  0.13817925  0.4047141   0.20058802</a:t>
            </a:r>
          </a:p>
          <a:p>
            <a:r>
              <a:rPr lang="en-US" altLang="ja-JP" sz="1200" b="1" smtClean="0"/>
              <a:t> -0.29340246 -0.1027543  -0.11546952 -0.34046929  0.05661836 -0.17845386</a:t>
            </a:r>
          </a:p>
          <a:p>
            <a:r>
              <a:rPr lang="en-US" altLang="ja-JP" sz="1200" b="1" smtClean="0"/>
              <a:t>  0.44390529  0.42253976 -0.27716437]</a:t>
            </a:r>
            <a:endParaRPr lang="ja-JP" altLang="en-US" sz="1200" b="1"/>
          </a:p>
        </p:txBody>
      </p:sp>
      <p:sp>
        <p:nvSpPr>
          <p:cNvPr id="10" name="楕円 9"/>
          <p:cNvSpPr/>
          <p:nvPr/>
        </p:nvSpPr>
        <p:spPr>
          <a:xfrm>
            <a:off x="10648678" y="64314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smtClean="0"/>
              <a:t>P504</a:t>
            </a:r>
            <a:endParaRPr kumimoji="1" lang="ja-JP" altLang="en-US" b="1" dirty="0"/>
          </a:p>
        </p:txBody>
      </p:sp>
      <p:sp>
        <p:nvSpPr>
          <p:cNvPr id="11" name="右中かっこ 10"/>
          <p:cNvSpPr/>
          <p:nvPr/>
        </p:nvSpPr>
        <p:spPr>
          <a:xfrm>
            <a:off x="7806906" y="5175165"/>
            <a:ext cx="327803" cy="61316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660921" y="5682996"/>
            <a:ext cx="3105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smtClean="0"/>
              <a:t>要素数１５＝</a:t>
            </a:r>
            <a:r>
              <a:rPr lang="en-US" altLang="ja-JP" b="1" smtClean="0"/>
              <a:t>sc_df</a:t>
            </a:r>
            <a:r>
              <a:rPr lang="ja-JP" altLang="en-US" b="1" smtClean="0"/>
              <a:t>の列数</a:t>
            </a:r>
            <a:endParaRPr kumimoji="1" lang="ja-JP" altLang="en-US" b="1"/>
          </a:p>
        </p:txBody>
      </p:sp>
      <p:sp>
        <p:nvSpPr>
          <p:cNvPr id="13" name="右中かっこ 12"/>
          <p:cNvSpPr/>
          <p:nvPr/>
        </p:nvSpPr>
        <p:spPr>
          <a:xfrm>
            <a:off x="7806906" y="5947000"/>
            <a:ext cx="327803" cy="61316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9431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541612" y="850865"/>
            <a:ext cx="8768643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既存の </a:t>
            </a:r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sc_df 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を新しい２つの軸に当てはめる</a:t>
            </a:r>
            <a:endParaRPr lang="ja-JP" altLang="en-US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 = model.transform(sc_df)</a:t>
            </a:r>
          </a:p>
          <a:p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データフレーム化する</a:t>
            </a:r>
            <a:endParaRPr lang="ja-JP" altLang="en-US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new_df = pd.DataFrame(new)</a:t>
            </a:r>
          </a:p>
          <a:p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表示</a:t>
            </a:r>
            <a:endParaRPr lang="ja-JP" altLang="en-US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new_df.head(</a:t>
            </a:r>
            <a:r>
              <a:rPr lang="en-US" altLang="ja-JP" b="1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ja-JP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41612" y="481533"/>
            <a:ext cx="876864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コード</a:t>
            </a:r>
            <a:r>
              <a:rPr lang="en-US" altLang="ja-JP" b="1" smtClean="0">
                <a:solidFill>
                  <a:srgbClr val="000000"/>
                </a:solidFill>
                <a:latin typeface="Courier New" panose="02070309020205020404" pitchFamily="49" charset="0"/>
              </a:rPr>
              <a:t>14-9 </a:t>
            </a:r>
            <a:r>
              <a:rPr lang="ja-JP" alt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既存の </a:t>
            </a:r>
            <a:r>
              <a:rPr lang="en-US" altLang="ja-JP" b="1" smtClean="0">
                <a:solidFill>
                  <a:srgbClr val="000000"/>
                </a:solidFill>
                <a:latin typeface="Courier New" panose="02070309020205020404" pitchFamily="49" charset="0"/>
              </a:rPr>
              <a:t>sc_df </a:t>
            </a:r>
            <a:r>
              <a:rPr lang="ja-JP" alt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を新しい２つの軸に当てはめる</a:t>
            </a:r>
            <a:endParaRPr lang="en-US" altLang="ja-JP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楕円 6"/>
          <p:cNvSpPr/>
          <p:nvPr/>
        </p:nvSpPr>
        <p:spPr>
          <a:xfrm>
            <a:off x="10648678" y="64314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smtClean="0"/>
              <a:t>P505</a:t>
            </a:r>
            <a:endParaRPr kumimoji="1" lang="ja-JP" altLang="en-US" b="1" dirty="0"/>
          </a:p>
        </p:txBody>
      </p:sp>
      <p:sp>
        <p:nvSpPr>
          <p:cNvPr id="8" name="正方形/長方形 7"/>
          <p:cNvSpPr/>
          <p:nvPr/>
        </p:nvSpPr>
        <p:spPr>
          <a:xfrm>
            <a:off x="541612" y="2710941"/>
            <a:ext cx="1546316" cy="406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実行結果</a:t>
            </a:r>
            <a:endParaRPr kumimoji="1" lang="ja-JP" altLang="en-US" b="1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296" y="2649835"/>
            <a:ext cx="2780750" cy="1663371"/>
          </a:xfrm>
          <a:prstGeom prst="rect">
            <a:avLst/>
          </a:prstGeom>
        </p:spPr>
      </p:pic>
      <p:sp>
        <p:nvSpPr>
          <p:cNvPr id="10" name="四角形吹き出し 9"/>
          <p:cNvSpPr/>
          <p:nvPr/>
        </p:nvSpPr>
        <p:spPr>
          <a:xfrm>
            <a:off x="5426015" y="2920803"/>
            <a:ext cx="4106174" cy="560717"/>
          </a:xfrm>
          <a:prstGeom prst="wedgeRectCallout">
            <a:avLst>
              <a:gd name="adj1" fmla="val -63900"/>
              <a:gd name="adj2" fmla="val 963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新しい２つの軸に当てはめたデータ</a:t>
            </a:r>
            <a:endParaRPr kumimoji="1" lang="ja-JP" altLang="en-US" b="1"/>
          </a:p>
        </p:txBody>
      </p:sp>
      <p:sp>
        <p:nvSpPr>
          <p:cNvPr id="11" name="正方形/長方形 10"/>
          <p:cNvSpPr/>
          <p:nvPr/>
        </p:nvSpPr>
        <p:spPr>
          <a:xfrm>
            <a:off x="2700068" y="3062376"/>
            <a:ext cx="957532" cy="11386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3752979" y="3062376"/>
            <a:ext cx="1017429" cy="11386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541612" y="4813484"/>
            <a:ext cx="8768643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モデル変数</a:t>
            </a:r>
            <a:r>
              <a:rPr lang="en-US" altLang="ja-JP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.transform(</a:t>
            </a:r>
            <a:r>
              <a:rPr lang="ja-JP" altLang="en-US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表データ</a:t>
            </a:r>
            <a:r>
              <a:rPr lang="en-US" altLang="ja-JP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ja-JP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※</a:t>
            </a:r>
            <a:r>
              <a:rPr lang="ja-JP" alt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ja-JP" altLang="en-US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表データはデータフレームや、</a:t>
            </a:r>
            <a:r>
              <a:rPr lang="en-US" altLang="ja-JP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numpy </a:t>
            </a:r>
            <a:r>
              <a:rPr lang="ja-JP" altLang="en-US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の </a:t>
            </a:r>
            <a:r>
              <a:rPr lang="en-US" altLang="ja-JP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ndarry</a:t>
            </a:r>
          </a:p>
          <a:p>
            <a:r>
              <a:rPr lang="en-US" altLang="ja-JP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※ </a:t>
            </a:r>
            <a:r>
              <a:rPr lang="ja-JP" altLang="en-US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モデル変数は、事前に </a:t>
            </a:r>
            <a:r>
              <a:rPr lang="en-US" altLang="ja-JP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fit </a:t>
            </a:r>
            <a:r>
              <a:rPr lang="ja-JP" altLang="en-US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メソッドで学習</a:t>
            </a:r>
            <a:endParaRPr lang="en-US" altLang="ja-JP" sz="16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ja-JP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※ </a:t>
            </a:r>
            <a:r>
              <a:rPr lang="ja-JP" altLang="en-US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戻り値は </a:t>
            </a:r>
            <a:r>
              <a:rPr lang="en-US" altLang="ja-JP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numpy </a:t>
            </a:r>
            <a:r>
              <a:rPr lang="ja-JP" altLang="en-US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であり、左列から順に最適な軸が選んでいる</a:t>
            </a:r>
            <a:endParaRPr lang="en-US" altLang="ja-JP" sz="16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541612" y="4444152"/>
            <a:ext cx="876864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学習済みの新規の軸にデータを当てはめる（主成分得点の計算）</a:t>
            </a:r>
            <a:endParaRPr lang="en-US" altLang="ja-JP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455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ホームベース 1"/>
          <p:cNvSpPr/>
          <p:nvPr/>
        </p:nvSpPr>
        <p:spPr>
          <a:xfrm>
            <a:off x="397163" y="203118"/>
            <a:ext cx="1757639" cy="424874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１４．４</a:t>
            </a:r>
            <a:endParaRPr kumimoji="1" lang="ja-JP" altLang="en-US" b="1" dirty="0"/>
          </a:p>
        </p:txBody>
      </p:sp>
      <p:sp>
        <p:nvSpPr>
          <p:cNvPr id="3" name="山形 2"/>
          <p:cNvSpPr/>
          <p:nvPr/>
        </p:nvSpPr>
        <p:spPr>
          <a:xfrm>
            <a:off x="2019631" y="203118"/>
            <a:ext cx="4913906" cy="424874"/>
          </a:xfrm>
          <a:prstGeom prst="chevro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>
                <a:solidFill>
                  <a:schemeClr val="bg1"/>
                </a:solidFill>
              </a:rPr>
              <a:t>結果の評価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4" name="山形 3"/>
          <p:cNvSpPr/>
          <p:nvPr/>
        </p:nvSpPr>
        <p:spPr>
          <a:xfrm>
            <a:off x="6790414" y="203118"/>
            <a:ext cx="2189683" cy="42487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smtClean="0">
                <a:solidFill>
                  <a:schemeClr val="bg1"/>
                </a:solidFill>
              </a:rPr>
              <a:t>P507</a:t>
            </a:r>
            <a:r>
              <a:rPr kumimoji="1" lang="ja-JP" altLang="en-US" b="1" smtClean="0">
                <a:solidFill>
                  <a:schemeClr val="bg1"/>
                </a:solidFill>
              </a:rPr>
              <a:t>～</a:t>
            </a:r>
            <a:r>
              <a:rPr kumimoji="1" lang="en-US" altLang="ja-JP" b="1" smtClean="0">
                <a:solidFill>
                  <a:schemeClr val="bg1"/>
                </a:solidFill>
              </a:rPr>
              <a:t>P521</a:t>
            </a:r>
            <a:endParaRPr kumimoji="1" lang="en-US" altLang="ja-JP" b="1" dirty="0" smtClean="0">
              <a:solidFill>
                <a:schemeClr val="bg1"/>
              </a:solidFill>
            </a:endParaRPr>
          </a:p>
        </p:txBody>
      </p:sp>
      <p:sp>
        <p:nvSpPr>
          <p:cNvPr id="5" name="楕円 4"/>
          <p:cNvSpPr/>
          <p:nvPr/>
        </p:nvSpPr>
        <p:spPr>
          <a:xfrm>
            <a:off x="10648678" y="64314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smtClean="0"/>
              <a:t>P507</a:t>
            </a:r>
            <a:endParaRPr kumimoji="1" lang="ja-JP" altLang="en-US" b="1" dirty="0"/>
          </a:p>
        </p:txBody>
      </p:sp>
      <p:sp>
        <p:nvSpPr>
          <p:cNvPr id="6" name="ホームベース 5"/>
          <p:cNvSpPr/>
          <p:nvPr/>
        </p:nvSpPr>
        <p:spPr>
          <a:xfrm>
            <a:off x="397163" y="784887"/>
            <a:ext cx="1757639" cy="424874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１４．４．１</a:t>
            </a:r>
            <a:endParaRPr kumimoji="1" lang="ja-JP" altLang="en-US" b="1" dirty="0"/>
          </a:p>
        </p:txBody>
      </p:sp>
      <p:sp>
        <p:nvSpPr>
          <p:cNvPr id="7" name="山形 6"/>
          <p:cNvSpPr/>
          <p:nvPr/>
        </p:nvSpPr>
        <p:spPr>
          <a:xfrm>
            <a:off x="2019631" y="784887"/>
            <a:ext cx="4913906" cy="424874"/>
          </a:xfrm>
          <a:prstGeom prst="chevro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>
                <a:solidFill>
                  <a:schemeClr val="bg1"/>
                </a:solidFill>
              </a:rPr>
              <a:t>主成分負荷量の確認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8" name="山形 7"/>
          <p:cNvSpPr/>
          <p:nvPr/>
        </p:nvSpPr>
        <p:spPr>
          <a:xfrm>
            <a:off x="6790414" y="784887"/>
            <a:ext cx="2189683" cy="42487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smtClean="0">
                <a:solidFill>
                  <a:schemeClr val="bg1"/>
                </a:solidFill>
              </a:rPr>
              <a:t>P502</a:t>
            </a:r>
            <a:r>
              <a:rPr kumimoji="1" lang="ja-JP" altLang="en-US" b="1" smtClean="0">
                <a:solidFill>
                  <a:schemeClr val="bg1"/>
                </a:solidFill>
              </a:rPr>
              <a:t>～</a:t>
            </a:r>
            <a:r>
              <a:rPr kumimoji="1" lang="en-US" altLang="ja-JP" b="1" smtClean="0">
                <a:solidFill>
                  <a:schemeClr val="bg1"/>
                </a:solidFill>
              </a:rPr>
              <a:t>P502</a:t>
            </a:r>
            <a:endParaRPr kumimoji="1" lang="en-US" altLang="ja-JP" b="1" dirty="0" smtClean="0">
              <a:solidFill>
                <a:schemeClr val="bg1"/>
              </a:solidFill>
            </a:endParaRPr>
          </a:p>
        </p:txBody>
      </p:sp>
      <p:sp>
        <p:nvSpPr>
          <p:cNvPr id="9" name="ホームベース 8"/>
          <p:cNvSpPr/>
          <p:nvPr/>
        </p:nvSpPr>
        <p:spPr>
          <a:xfrm>
            <a:off x="678959" y="1308227"/>
            <a:ext cx="1757639" cy="424874"/>
          </a:xfrm>
          <a:prstGeom prst="homePlat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主成分負荷量</a:t>
            </a:r>
            <a:endParaRPr kumimoji="1" lang="ja-JP" altLang="en-US" b="1" dirty="0"/>
          </a:p>
        </p:txBody>
      </p:sp>
      <p:sp>
        <p:nvSpPr>
          <p:cNvPr id="11" name="山形 10"/>
          <p:cNvSpPr/>
          <p:nvPr/>
        </p:nvSpPr>
        <p:spPr>
          <a:xfrm>
            <a:off x="2287048" y="1308227"/>
            <a:ext cx="5994309" cy="424874"/>
          </a:xfrm>
          <a:prstGeom prst="chevr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>
                <a:solidFill>
                  <a:schemeClr val="bg1"/>
                </a:solidFill>
              </a:rPr>
              <a:t>新しい列と既存の列との相関関係を考えるとき使用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678959" y="2231105"/>
            <a:ext cx="6386075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カラム名の設定</a:t>
            </a:r>
            <a:endParaRPr lang="ja-JP" altLang="en-US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new_df.columns = [</a:t>
            </a:r>
            <a:r>
              <a:rPr lang="en-US" altLang="ja-JP" b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'PC1'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'PC2'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標準化済の既存データ（</a:t>
            </a:r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numpy)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をデータフレーム化</a:t>
            </a:r>
            <a:endParaRPr lang="ja-JP" altLang="en-US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df5 = pd.DataFrame(sc_df, </a:t>
            </a:r>
            <a:r>
              <a:rPr lang="en-US" altLang="ja-JP" b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df4.columns)</a:t>
            </a:r>
          </a:p>
          <a:p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2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つのデータフレームを列方向に結合</a:t>
            </a:r>
            <a:endParaRPr lang="ja-JP" altLang="en-US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df6 = pd.concat([df5, new_df], </a:t>
            </a:r>
            <a:r>
              <a:rPr lang="en-US" altLang="ja-JP" b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1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ja-JP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678959" y="1861773"/>
            <a:ext cx="638607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コード</a:t>
            </a:r>
            <a:r>
              <a:rPr lang="en-US" altLang="ja-JP" b="1" smtClean="0">
                <a:solidFill>
                  <a:srgbClr val="000000"/>
                </a:solidFill>
                <a:latin typeface="Courier New" panose="02070309020205020404" pitchFamily="49" charset="0"/>
              </a:rPr>
              <a:t>14-10 </a:t>
            </a:r>
            <a:r>
              <a:rPr lang="ja-JP" alt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新しい２列ともとの列を結合</a:t>
            </a:r>
            <a:endParaRPr lang="en-US" altLang="ja-JP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7194577" y="1861773"/>
            <a:ext cx="1546316" cy="406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実行結果</a:t>
            </a:r>
            <a:endParaRPr kumimoji="1" lang="ja-JP" altLang="en-US" b="1" dirty="0"/>
          </a:p>
        </p:txBody>
      </p:sp>
      <p:sp>
        <p:nvSpPr>
          <p:cNvPr id="16" name="正方形/長方形 15"/>
          <p:cNvSpPr/>
          <p:nvPr/>
        </p:nvSpPr>
        <p:spPr>
          <a:xfrm>
            <a:off x="678959" y="4462471"/>
            <a:ext cx="638607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df_corr = df6.corr() </a:t>
            </a:r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相関係数の計算</a:t>
            </a:r>
            <a:endParaRPr lang="ja-JP" altLang="en-US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df_corr.loc[:</a:t>
            </a:r>
            <a:r>
              <a:rPr lang="en-US" altLang="ja-JP" b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'very_low'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'PC1'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:]</a:t>
            </a:r>
            <a:endParaRPr lang="en-US" altLang="ja-JP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678959" y="4093139"/>
            <a:ext cx="638607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コード</a:t>
            </a:r>
            <a:r>
              <a:rPr lang="en-US" altLang="ja-JP" b="1" smtClean="0">
                <a:solidFill>
                  <a:srgbClr val="000000"/>
                </a:solidFill>
                <a:latin typeface="Courier New" panose="02070309020205020404" pitchFamily="49" charset="0"/>
              </a:rPr>
              <a:t>14-11 </a:t>
            </a:r>
            <a:r>
              <a:rPr lang="ja-JP" alt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主成分負荷量の計算</a:t>
            </a:r>
            <a:endParaRPr lang="en-US" altLang="ja-JP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2287048" y="4785637"/>
            <a:ext cx="1396431" cy="3231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3835279" y="4785637"/>
            <a:ext cx="840238" cy="3231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四角形吹き出し 19"/>
          <p:cNvSpPr/>
          <p:nvPr/>
        </p:nvSpPr>
        <p:spPr>
          <a:xfrm>
            <a:off x="319525" y="5759774"/>
            <a:ext cx="3363954" cy="761798"/>
          </a:xfrm>
          <a:prstGeom prst="wedgeRectCallout">
            <a:avLst>
              <a:gd name="adj1" fmla="val 30967"/>
              <a:gd name="adj2" fmla="val -1413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インデックスが </a:t>
            </a:r>
            <a:r>
              <a:rPr kumimoji="1" lang="en-US" altLang="ja-JP" b="1" smtClean="0"/>
              <a:t>very_low </a:t>
            </a:r>
            <a:r>
              <a:rPr kumimoji="1" lang="ja-JP" altLang="en-US" b="1" smtClean="0"/>
              <a:t>より上にある行</a:t>
            </a:r>
            <a:r>
              <a:rPr kumimoji="1" lang="en-US" altLang="ja-JP" b="1" smtClean="0"/>
              <a:t>(very_low</a:t>
            </a:r>
            <a:r>
              <a:rPr kumimoji="1" lang="ja-JP" altLang="en-US" b="1" smtClean="0"/>
              <a:t>含む</a:t>
            </a:r>
            <a:r>
              <a:rPr kumimoji="1" lang="en-US" altLang="ja-JP" b="1" smtClean="0"/>
              <a:t>)</a:t>
            </a:r>
          </a:p>
        </p:txBody>
      </p:sp>
      <p:sp>
        <p:nvSpPr>
          <p:cNvPr id="21" name="四角形吹き出し 20"/>
          <p:cNvSpPr/>
          <p:nvPr/>
        </p:nvSpPr>
        <p:spPr>
          <a:xfrm>
            <a:off x="3767643" y="5759774"/>
            <a:ext cx="3165894" cy="534838"/>
          </a:xfrm>
          <a:prstGeom prst="wedgeRectCallout">
            <a:avLst>
              <a:gd name="adj1" fmla="val -35002"/>
              <a:gd name="adj2" fmla="val -1810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smtClean="0"/>
              <a:t>PC1</a:t>
            </a:r>
            <a:r>
              <a:rPr kumimoji="1" lang="ja-JP" altLang="en-US" b="1" smtClean="0"/>
              <a:t>列より右の列</a:t>
            </a:r>
            <a:r>
              <a:rPr kumimoji="1" lang="en-US" altLang="ja-JP" b="1" smtClean="0"/>
              <a:t>(PC1</a:t>
            </a:r>
            <a:r>
              <a:rPr kumimoji="1" lang="ja-JP" altLang="en-US" b="1" smtClean="0"/>
              <a:t>含む</a:t>
            </a:r>
            <a:r>
              <a:rPr kumimoji="1" lang="en-US" altLang="ja-JP" b="1" smtClean="0"/>
              <a:t>)</a:t>
            </a:r>
            <a:endParaRPr kumimoji="1" lang="ja-JP" altLang="en-US" b="1"/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304" y="2475781"/>
            <a:ext cx="2241637" cy="4115122"/>
          </a:xfrm>
          <a:prstGeom prst="rect">
            <a:avLst/>
          </a:prstGeom>
        </p:spPr>
      </p:pic>
      <p:sp>
        <p:nvSpPr>
          <p:cNvPr id="23" name="四角形吹き出し 22"/>
          <p:cNvSpPr/>
          <p:nvPr/>
        </p:nvSpPr>
        <p:spPr>
          <a:xfrm>
            <a:off x="9049110" y="1380227"/>
            <a:ext cx="2070340" cy="579948"/>
          </a:xfrm>
          <a:prstGeom prst="wedgeRectCallout">
            <a:avLst>
              <a:gd name="adj1" fmla="val -58750"/>
              <a:gd name="adj2" fmla="val 1457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smtClean="0"/>
              <a:t>PC1</a:t>
            </a:r>
            <a:r>
              <a:rPr kumimoji="1" lang="ja-JP" altLang="en-US" b="1" smtClean="0"/>
              <a:t>ともとの列の</a:t>
            </a:r>
            <a:endParaRPr kumimoji="1" lang="en-US" altLang="ja-JP" b="1" smtClean="0"/>
          </a:p>
          <a:p>
            <a:pPr algn="ctr"/>
            <a:r>
              <a:rPr kumimoji="1" lang="ja-JP" altLang="en-US" b="1" smtClean="0"/>
              <a:t>相関係数</a:t>
            </a:r>
            <a:endParaRPr kumimoji="1" lang="ja-JP" altLang="en-US" b="1"/>
          </a:p>
        </p:txBody>
      </p:sp>
      <p:sp>
        <p:nvSpPr>
          <p:cNvPr id="24" name="四角形吹き出し 23"/>
          <p:cNvSpPr/>
          <p:nvPr/>
        </p:nvSpPr>
        <p:spPr>
          <a:xfrm>
            <a:off x="10019211" y="2276842"/>
            <a:ext cx="2070340" cy="579948"/>
          </a:xfrm>
          <a:prstGeom prst="wedgeRectCallout">
            <a:avLst>
              <a:gd name="adj1" fmla="val -67917"/>
              <a:gd name="adj2" fmla="val -29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smtClean="0"/>
              <a:t>PC2</a:t>
            </a:r>
            <a:r>
              <a:rPr kumimoji="1" lang="ja-JP" altLang="en-US" b="1" smtClean="0"/>
              <a:t>ともとの列の</a:t>
            </a:r>
            <a:endParaRPr kumimoji="1" lang="en-US" altLang="ja-JP" b="1" smtClean="0"/>
          </a:p>
          <a:p>
            <a:pPr algn="ctr"/>
            <a:r>
              <a:rPr kumimoji="1" lang="ja-JP" altLang="en-US" b="1" smtClean="0"/>
              <a:t>相関係数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3770849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541612" y="850865"/>
            <a:ext cx="8768643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わかりやすいように変数に代入</a:t>
            </a:r>
            <a:endParaRPr lang="ja-JP" altLang="en-US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pc_corr = df_corr.loc[:</a:t>
            </a:r>
            <a:r>
              <a:rPr lang="en-US" altLang="ja-JP" b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'very_low'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'PC1'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:]</a:t>
            </a:r>
          </a:p>
          <a:p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PC1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列を降順にソート</a:t>
            </a:r>
            <a:endParaRPr lang="ja-JP" altLang="en-US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pc_corr[</a:t>
            </a:r>
            <a:r>
              <a:rPr lang="en-US" altLang="ja-JP" b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'PC1'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].sort_values(</a:t>
            </a:r>
            <a:r>
              <a:rPr lang="en-US" altLang="ja-JP" b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ascending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b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ja-JP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541612" y="481533"/>
            <a:ext cx="876864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コード</a:t>
            </a:r>
            <a:r>
              <a:rPr lang="en-US" altLang="ja-JP" b="1" smtClean="0">
                <a:solidFill>
                  <a:srgbClr val="000000"/>
                </a:solidFill>
                <a:latin typeface="Courier New" panose="02070309020205020404" pitchFamily="49" charset="0"/>
              </a:rPr>
              <a:t>14-12 </a:t>
            </a:r>
            <a:r>
              <a:rPr lang="ja-JP" alt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相関係数を大きい順に並べ替える</a:t>
            </a:r>
            <a:endParaRPr lang="en-US" altLang="ja-JP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楕円 3"/>
          <p:cNvSpPr/>
          <p:nvPr/>
        </p:nvSpPr>
        <p:spPr>
          <a:xfrm>
            <a:off x="10648678" y="64314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smtClean="0"/>
              <a:t>P509</a:t>
            </a:r>
            <a:endParaRPr kumimoji="1" lang="ja-JP" altLang="en-US" b="1" dirty="0"/>
          </a:p>
        </p:txBody>
      </p:sp>
      <p:sp>
        <p:nvSpPr>
          <p:cNvPr id="5" name="正方形/長方形 4"/>
          <p:cNvSpPr/>
          <p:nvPr/>
        </p:nvSpPr>
        <p:spPr>
          <a:xfrm>
            <a:off x="541612" y="2217326"/>
            <a:ext cx="1546316" cy="406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実行結果</a:t>
            </a:r>
            <a:endParaRPr kumimoji="1" lang="ja-JP" altLang="en-US" b="1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802" y="2217326"/>
            <a:ext cx="2300197" cy="3334124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5400134" y="2420863"/>
            <a:ext cx="2286001" cy="586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 smtClean="0"/>
              <a:t>商業施設の割合</a:t>
            </a:r>
            <a:endParaRPr kumimoji="1" lang="en-US" altLang="ja-JP" b="1" smtClean="0"/>
          </a:p>
          <a:p>
            <a:r>
              <a:rPr lang="en-US" altLang="ja-JP" b="1" smtClean="0"/>
              <a:t>(INBUS)</a:t>
            </a:r>
            <a:endParaRPr kumimoji="1" lang="ja-JP" altLang="en-US" b="1"/>
          </a:p>
        </p:txBody>
      </p:sp>
      <p:sp>
        <p:nvSpPr>
          <p:cNvPr id="9" name="正方形/長方形 8"/>
          <p:cNvSpPr/>
          <p:nvPr/>
        </p:nvSpPr>
        <p:spPr>
          <a:xfrm>
            <a:off x="5400134" y="3173592"/>
            <a:ext cx="2286001" cy="586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 smtClean="0"/>
              <a:t>窒素化合物</a:t>
            </a:r>
            <a:endParaRPr kumimoji="1" lang="en-US" altLang="ja-JP" b="1" smtClean="0"/>
          </a:p>
          <a:p>
            <a:r>
              <a:rPr lang="en-US" altLang="ja-JP" b="1" smtClean="0"/>
              <a:t>(NOX)</a:t>
            </a:r>
            <a:endParaRPr kumimoji="1" lang="ja-JP" altLang="en-US" b="1"/>
          </a:p>
        </p:txBody>
      </p:sp>
      <p:sp>
        <p:nvSpPr>
          <p:cNvPr id="10" name="正方形/長方形 9"/>
          <p:cNvSpPr/>
          <p:nvPr/>
        </p:nvSpPr>
        <p:spPr>
          <a:xfrm>
            <a:off x="5400133" y="3926321"/>
            <a:ext cx="2286001" cy="586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 smtClean="0"/>
              <a:t>不動産税率</a:t>
            </a:r>
            <a:endParaRPr kumimoji="1" lang="en-US" altLang="ja-JP" b="1" smtClean="0"/>
          </a:p>
          <a:p>
            <a:r>
              <a:rPr lang="en-US" altLang="ja-JP" b="1" smtClean="0"/>
              <a:t>(TAX)</a:t>
            </a:r>
            <a:endParaRPr kumimoji="1" lang="ja-JP" altLang="en-US" b="1"/>
          </a:p>
        </p:txBody>
      </p:sp>
      <p:sp>
        <p:nvSpPr>
          <p:cNvPr id="11" name="正方形/長方形 10"/>
          <p:cNvSpPr/>
          <p:nvPr/>
        </p:nvSpPr>
        <p:spPr>
          <a:xfrm>
            <a:off x="5400133" y="4679050"/>
            <a:ext cx="2286001" cy="586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 smtClean="0"/>
              <a:t>雇用施設との距離</a:t>
            </a:r>
            <a:endParaRPr kumimoji="1" lang="en-US" altLang="ja-JP" b="1" smtClean="0"/>
          </a:p>
          <a:p>
            <a:r>
              <a:rPr lang="en-US" altLang="ja-JP" b="1" smtClean="0"/>
              <a:t>(DIS)</a:t>
            </a:r>
            <a:endParaRPr kumimoji="1" lang="ja-JP" altLang="en-US" b="1"/>
          </a:p>
        </p:txBody>
      </p:sp>
      <p:sp>
        <p:nvSpPr>
          <p:cNvPr id="12" name="正方形/長方形 11"/>
          <p:cNvSpPr/>
          <p:nvPr/>
        </p:nvSpPr>
        <p:spPr>
          <a:xfrm>
            <a:off x="5400133" y="5431779"/>
            <a:ext cx="2286001" cy="586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 smtClean="0"/>
              <a:t>古い住居の割合</a:t>
            </a:r>
            <a:endParaRPr kumimoji="1" lang="en-US" altLang="ja-JP" b="1" smtClean="0"/>
          </a:p>
          <a:p>
            <a:r>
              <a:rPr lang="en-US" altLang="ja-JP" b="1" smtClean="0"/>
              <a:t>(AGE)</a:t>
            </a:r>
            <a:endParaRPr kumimoji="1" lang="ja-JP" altLang="en-US" b="1"/>
          </a:p>
        </p:txBody>
      </p:sp>
      <p:sp>
        <p:nvSpPr>
          <p:cNvPr id="13" name="楕円 12"/>
          <p:cNvSpPr/>
          <p:nvPr/>
        </p:nvSpPr>
        <p:spPr>
          <a:xfrm>
            <a:off x="9389221" y="3507939"/>
            <a:ext cx="1259457" cy="1423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第１列</a:t>
            </a:r>
            <a:endParaRPr kumimoji="1" lang="ja-JP" altLang="en-US" b="1"/>
          </a:p>
        </p:txBody>
      </p:sp>
      <p:cxnSp>
        <p:nvCxnSpPr>
          <p:cNvPr id="15" name="直線矢印コネクタ 14"/>
          <p:cNvCxnSpPr>
            <a:stCxn id="7" idx="3"/>
            <a:endCxn id="13" idx="1"/>
          </p:cNvCxnSpPr>
          <p:nvPr/>
        </p:nvCxnSpPr>
        <p:spPr>
          <a:xfrm>
            <a:off x="7686135" y="2714162"/>
            <a:ext cx="1887529" cy="1002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9" idx="3"/>
          </p:cNvCxnSpPr>
          <p:nvPr/>
        </p:nvCxnSpPr>
        <p:spPr>
          <a:xfrm>
            <a:off x="7686135" y="3466891"/>
            <a:ext cx="1794295" cy="459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10" idx="3"/>
            <a:endCxn id="13" idx="2"/>
          </p:cNvCxnSpPr>
          <p:nvPr/>
        </p:nvCxnSpPr>
        <p:spPr>
          <a:xfrm flipV="1">
            <a:off x="7686134" y="4219619"/>
            <a:ext cx="17030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11" idx="3"/>
          </p:cNvCxnSpPr>
          <p:nvPr/>
        </p:nvCxnSpPr>
        <p:spPr>
          <a:xfrm flipV="1">
            <a:off x="7686134" y="4510163"/>
            <a:ext cx="1748691" cy="462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2" idx="3"/>
            <a:endCxn id="13" idx="3"/>
          </p:cNvCxnSpPr>
          <p:nvPr/>
        </p:nvCxnSpPr>
        <p:spPr>
          <a:xfrm flipV="1">
            <a:off x="7686134" y="4722852"/>
            <a:ext cx="1887530" cy="1002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8031994" y="2865643"/>
            <a:ext cx="942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smtClean="0"/>
              <a:t>正の相関</a:t>
            </a:r>
            <a:endParaRPr kumimoji="1" lang="ja-JP" altLang="en-US" sz="1200" b="1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975091" y="3480435"/>
            <a:ext cx="942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smtClean="0"/>
              <a:t>正の相関</a:t>
            </a:r>
            <a:endParaRPr kumimoji="1" lang="ja-JP" altLang="en-US" sz="1200" b="1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061962" y="4092218"/>
            <a:ext cx="942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smtClean="0"/>
              <a:t>正の相関</a:t>
            </a:r>
            <a:endParaRPr kumimoji="1" lang="ja-JP" altLang="en-US" sz="1200" b="1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089102" y="5293279"/>
            <a:ext cx="942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smtClean="0"/>
              <a:t>正の相関</a:t>
            </a:r>
            <a:endParaRPr kumimoji="1" lang="ja-JP" altLang="en-US" sz="1200" b="1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129763" y="4651546"/>
            <a:ext cx="942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/>
              <a:t>負</a:t>
            </a:r>
            <a:r>
              <a:rPr kumimoji="1" lang="ja-JP" altLang="en-US" sz="1200" b="1" smtClean="0"/>
              <a:t>の相関</a:t>
            </a:r>
            <a:endParaRPr kumimoji="1" lang="ja-JP" altLang="en-US" sz="1200" b="1"/>
          </a:p>
        </p:txBody>
      </p:sp>
      <p:sp>
        <p:nvSpPr>
          <p:cNvPr id="30" name="四角形吹き出し 29"/>
          <p:cNvSpPr/>
          <p:nvPr/>
        </p:nvSpPr>
        <p:spPr>
          <a:xfrm>
            <a:off x="9477956" y="1147313"/>
            <a:ext cx="2216989" cy="1584521"/>
          </a:xfrm>
          <a:prstGeom prst="wedgeRectCallout">
            <a:avLst>
              <a:gd name="adj1" fmla="val -25113"/>
              <a:gd name="adj2" fmla="val 110409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「都会度」</a:t>
            </a:r>
            <a:endParaRPr kumimoji="1" lang="en-US" altLang="ja-JP" b="1" smtClean="0"/>
          </a:p>
          <a:p>
            <a:pPr algn="ctr"/>
            <a:r>
              <a:rPr lang="ja-JP" altLang="en-US" b="1" smtClean="0"/>
              <a:t>「市街地としての発展度合い」</a:t>
            </a:r>
            <a:endParaRPr lang="en-US" altLang="ja-JP" b="1" smtClean="0"/>
          </a:p>
          <a:p>
            <a:pPr algn="ctr"/>
            <a:r>
              <a:rPr kumimoji="1" lang="ja-JP" altLang="en-US" b="1"/>
              <a:t>など</a:t>
            </a:r>
            <a:r>
              <a:rPr kumimoji="1" lang="ja-JP" altLang="en-US" b="1" smtClean="0"/>
              <a:t>の指標に</a:t>
            </a:r>
            <a:endParaRPr kumimoji="1" lang="en-US" altLang="ja-JP" b="1" smtClean="0"/>
          </a:p>
          <a:p>
            <a:pPr algn="ctr"/>
            <a:r>
              <a:rPr kumimoji="1" lang="ja-JP" altLang="en-US" b="1" smtClean="0"/>
              <a:t>まとめられる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3901425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541612" y="850865"/>
            <a:ext cx="876864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PC2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列を降順にソート</a:t>
            </a:r>
            <a:endParaRPr lang="ja-JP" altLang="en-US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pc_corr[</a:t>
            </a:r>
            <a:r>
              <a:rPr lang="en-US" altLang="ja-JP" b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'PC2'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].sort_values(</a:t>
            </a:r>
            <a:r>
              <a:rPr lang="en-US" altLang="ja-JP" b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ascending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b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ja-JP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541612" y="481533"/>
            <a:ext cx="876864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コード</a:t>
            </a:r>
            <a:r>
              <a:rPr lang="en-US" altLang="ja-JP" b="1" smtClean="0">
                <a:solidFill>
                  <a:srgbClr val="000000"/>
                </a:solidFill>
                <a:latin typeface="Courier New" panose="02070309020205020404" pitchFamily="49" charset="0"/>
              </a:rPr>
              <a:t>14-13 </a:t>
            </a:r>
            <a:r>
              <a:rPr lang="ja-JP" alt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第２列の相関を確認</a:t>
            </a:r>
            <a:endParaRPr lang="en-US" altLang="ja-JP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楕円 3"/>
          <p:cNvSpPr/>
          <p:nvPr/>
        </p:nvSpPr>
        <p:spPr>
          <a:xfrm>
            <a:off x="10648678" y="64314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smtClean="0"/>
              <a:t>P509</a:t>
            </a:r>
            <a:endParaRPr kumimoji="1" lang="ja-JP" altLang="en-US" b="1" dirty="0"/>
          </a:p>
        </p:txBody>
      </p:sp>
      <p:sp>
        <p:nvSpPr>
          <p:cNvPr id="5" name="正方形/長方形 4"/>
          <p:cNvSpPr/>
          <p:nvPr/>
        </p:nvSpPr>
        <p:spPr>
          <a:xfrm>
            <a:off x="541612" y="1663328"/>
            <a:ext cx="1546316" cy="406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実行結果</a:t>
            </a:r>
            <a:endParaRPr kumimoji="1" lang="ja-JP" altLang="en-US" b="1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332" y="1663328"/>
            <a:ext cx="2940264" cy="4116370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5400134" y="2328203"/>
            <a:ext cx="2286001" cy="586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 smtClean="0"/>
              <a:t>平均家賃</a:t>
            </a:r>
            <a:endParaRPr kumimoji="1" lang="en-US" altLang="ja-JP" b="1" smtClean="0"/>
          </a:p>
          <a:p>
            <a:r>
              <a:rPr lang="en-US" altLang="ja-JP" b="1" smtClean="0"/>
              <a:t>(PRICE)</a:t>
            </a:r>
            <a:endParaRPr kumimoji="1" lang="ja-JP" altLang="en-US" b="1"/>
          </a:p>
        </p:txBody>
      </p:sp>
      <p:sp>
        <p:nvSpPr>
          <p:cNvPr id="8" name="正方形/長方形 7"/>
          <p:cNvSpPr/>
          <p:nvPr/>
        </p:nvSpPr>
        <p:spPr>
          <a:xfrm>
            <a:off x="5400133" y="3080932"/>
            <a:ext cx="2286001" cy="586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 smtClean="0"/>
              <a:t>平均部屋数</a:t>
            </a:r>
            <a:endParaRPr kumimoji="1" lang="en-US" altLang="ja-JP" b="1" smtClean="0"/>
          </a:p>
          <a:p>
            <a:r>
              <a:rPr lang="en-US" altLang="ja-JP" b="1" smtClean="0"/>
              <a:t>(RM)</a:t>
            </a:r>
            <a:endParaRPr kumimoji="1" lang="ja-JP" altLang="en-US" b="1"/>
          </a:p>
        </p:txBody>
      </p:sp>
      <p:sp>
        <p:nvSpPr>
          <p:cNvPr id="9" name="正方形/長方形 8"/>
          <p:cNvSpPr/>
          <p:nvPr/>
        </p:nvSpPr>
        <p:spPr>
          <a:xfrm>
            <a:off x="5400133" y="3833661"/>
            <a:ext cx="2286001" cy="586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 smtClean="0"/>
              <a:t>犯罪発生率が低い</a:t>
            </a:r>
            <a:endParaRPr kumimoji="1" lang="en-US" altLang="ja-JP" b="1" smtClean="0"/>
          </a:p>
          <a:p>
            <a:r>
              <a:rPr lang="en-US" altLang="ja-JP" b="1" smtClean="0"/>
              <a:t>(low)</a:t>
            </a:r>
            <a:endParaRPr kumimoji="1" lang="ja-JP" altLang="en-US" b="1"/>
          </a:p>
        </p:txBody>
      </p:sp>
      <p:sp>
        <p:nvSpPr>
          <p:cNvPr id="10" name="楕円 9"/>
          <p:cNvSpPr/>
          <p:nvPr/>
        </p:nvSpPr>
        <p:spPr>
          <a:xfrm>
            <a:off x="9389221" y="2662550"/>
            <a:ext cx="1259457" cy="1423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第２列</a:t>
            </a:r>
            <a:endParaRPr kumimoji="1" lang="ja-JP" altLang="en-US" b="1"/>
          </a:p>
        </p:txBody>
      </p:sp>
      <p:cxnSp>
        <p:nvCxnSpPr>
          <p:cNvPr id="11" name="直線矢印コネクタ 10"/>
          <p:cNvCxnSpPr>
            <a:stCxn id="7" idx="3"/>
          </p:cNvCxnSpPr>
          <p:nvPr/>
        </p:nvCxnSpPr>
        <p:spPr>
          <a:xfrm>
            <a:off x="7686135" y="2621502"/>
            <a:ext cx="1794295" cy="459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8" idx="3"/>
            <a:endCxn id="10" idx="2"/>
          </p:cNvCxnSpPr>
          <p:nvPr/>
        </p:nvCxnSpPr>
        <p:spPr>
          <a:xfrm flipV="1">
            <a:off x="7686134" y="3374230"/>
            <a:ext cx="17030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9" idx="3"/>
          </p:cNvCxnSpPr>
          <p:nvPr/>
        </p:nvCxnSpPr>
        <p:spPr>
          <a:xfrm flipV="1">
            <a:off x="7686134" y="3664774"/>
            <a:ext cx="1748691" cy="462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7975091" y="2635046"/>
            <a:ext cx="942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smtClean="0"/>
              <a:t>正の相関</a:t>
            </a:r>
            <a:endParaRPr kumimoji="1" lang="ja-JP" altLang="en-US" sz="1200" b="1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061962" y="3246829"/>
            <a:ext cx="942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smtClean="0"/>
              <a:t>正の相関</a:t>
            </a:r>
            <a:endParaRPr kumimoji="1" lang="ja-JP" altLang="en-US" sz="1200" b="1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129763" y="3806157"/>
            <a:ext cx="942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/>
              <a:t>正</a:t>
            </a:r>
            <a:r>
              <a:rPr kumimoji="1" lang="ja-JP" altLang="en-US" sz="1200" b="1" smtClean="0"/>
              <a:t>の相関</a:t>
            </a:r>
            <a:endParaRPr kumimoji="1" lang="ja-JP" altLang="en-US" sz="1200" b="1"/>
          </a:p>
        </p:txBody>
      </p:sp>
      <p:sp>
        <p:nvSpPr>
          <p:cNvPr id="17" name="四角形吹き出し 16"/>
          <p:cNvSpPr/>
          <p:nvPr/>
        </p:nvSpPr>
        <p:spPr>
          <a:xfrm>
            <a:off x="9004715" y="4851569"/>
            <a:ext cx="2216989" cy="1584521"/>
          </a:xfrm>
          <a:prstGeom prst="wedgeRectCallout">
            <a:avLst>
              <a:gd name="adj1" fmla="val -1767"/>
              <a:gd name="adj2" fmla="val -102458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「住環境の良さ」として</a:t>
            </a:r>
            <a:endParaRPr kumimoji="1" lang="en-US" altLang="ja-JP" b="1" smtClean="0"/>
          </a:p>
          <a:p>
            <a:pPr algn="ctr"/>
            <a:r>
              <a:rPr kumimoji="1" lang="ja-JP" altLang="en-US" b="1" smtClean="0"/>
              <a:t>まとめられる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2785279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541612" y="850865"/>
            <a:ext cx="8768643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新しい列名</a:t>
            </a:r>
            <a:endParaRPr lang="ja-JP" altLang="en-US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「都市の発展度合い」と「住環境の良さ」</a:t>
            </a:r>
            <a:endParaRPr lang="ja-JP" altLang="en-US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 = [</a:t>
            </a:r>
            <a:r>
              <a:rPr lang="en-US" altLang="ja-JP" b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'City'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'Exclusive residential'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列名の変更</a:t>
            </a:r>
            <a:endParaRPr lang="ja-JP" altLang="en-US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new_df.columns = col</a:t>
            </a:r>
          </a:p>
          <a:p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散布図</a:t>
            </a:r>
            <a:endParaRPr lang="ja-JP" altLang="en-US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new_df.plot(</a:t>
            </a:r>
            <a:r>
              <a:rPr lang="en-US" altLang="ja-JP" b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b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'scatter'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b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'City'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ja-JP" altLang="en-US" b="1">
                <a:solidFill>
                  <a:srgbClr val="000000"/>
                </a:solidFill>
                <a:latin typeface="Consolas" panose="020B0609020204030204" pitchFamily="49" charset="0"/>
              </a:rPr>
              <a:t>　</a:t>
            </a:r>
            <a:r>
              <a:rPr lang="ja-JP" altLang="en-US" b="1" smtClean="0">
                <a:solidFill>
                  <a:srgbClr val="000000"/>
                </a:solidFill>
                <a:latin typeface="Consolas" panose="020B0609020204030204" pitchFamily="49" charset="0"/>
              </a:rPr>
              <a:t>　　　</a:t>
            </a:r>
            <a:r>
              <a:rPr lang="en-US" altLang="ja-JP" b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b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'Exclusive residential'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endParaRPr lang="en-US" altLang="ja-JP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541612" y="481533"/>
            <a:ext cx="876864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コード</a:t>
            </a:r>
            <a:r>
              <a:rPr lang="en-US" altLang="ja-JP" b="1" smtClean="0">
                <a:solidFill>
                  <a:srgbClr val="000000"/>
                </a:solidFill>
                <a:latin typeface="Courier New" panose="02070309020205020404" pitchFamily="49" charset="0"/>
              </a:rPr>
              <a:t>14-14 </a:t>
            </a:r>
            <a:r>
              <a:rPr lang="ja-JP" alt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新しい列の散布図</a:t>
            </a:r>
            <a:endParaRPr lang="en-US" altLang="ja-JP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楕円 3"/>
          <p:cNvSpPr/>
          <p:nvPr/>
        </p:nvSpPr>
        <p:spPr>
          <a:xfrm>
            <a:off x="10648678" y="64314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smtClean="0"/>
              <a:t>P513</a:t>
            </a:r>
            <a:endParaRPr kumimoji="1" lang="ja-JP" altLang="en-US" b="1" dirty="0"/>
          </a:p>
        </p:txBody>
      </p:sp>
      <p:sp>
        <p:nvSpPr>
          <p:cNvPr id="5" name="正方形/長方形 4"/>
          <p:cNvSpPr/>
          <p:nvPr/>
        </p:nvSpPr>
        <p:spPr>
          <a:xfrm>
            <a:off x="541612" y="3259215"/>
            <a:ext cx="1546316" cy="406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実行結果</a:t>
            </a:r>
            <a:endParaRPr kumimoji="1" lang="ja-JP" altLang="en-US" b="1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047" y="3259215"/>
            <a:ext cx="4907262" cy="329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905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ホームベース 1"/>
          <p:cNvSpPr/>
          <p:nvPr/>
        </p:nvSpPr>
        <p:spPr>
          <a:xfrm>
            <a:off x="397163" y="203118"/>
            <a:ext cx="1757639" cy="424874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１４．４．２</a:t>
            </a:r>
            <a:endParaRPr kumimoji="1" lang="ja-JP" altLang="en-US" b="1" dirty="0"/>
          </a:p>
        </p:txBody>
      </p:sp>
      <p:sp>
        <p:nvSpPr>
          <p:cNvPr id="3" name="山形 2"/>
          <p:cNvSpPr/>
          <p:nvPr/>
        </p:nvSpPr>
        <p:spPr>
          <a:xfrm>
            <a:off x="2019631" y="203118"/>
            <a:ext cx="4913906" cy="424874"/>
          </a:xfrm>
          <a:prstGeom prst="chevro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>
                <a:solidFill>
                  <a:schemeClr val="bg1"/>
                </a:solidFill>
              </a:rPr>
              <a:t>最適な列の個数　</a:t>
            </a:r>
            <a:r>
              <a:rPr lang="en-US" altLang="ja-JP" b="1" smtClean="0">
                <a:solidFill>
                  <a:schemeClr val="bg1"/>
                </a:solidFill>
              </a:rPr>
              <a:t>―</a:t>
            </a:r>
            <a:r>
              <a:rPr lang="ja-JP" altLang="en-US" b="1" smtClean="0">
                <a:solidFill>
                  <a:schemeClr val="bg1"/>
                </a:solidFill>
              </a:rPr>
              <a:t>寄与率</a:t>
            </a:r>
            <a:r>
              <a:rPr lang="en-US" altLang="ja-JP" b="1" smtClean="0">
                <a:solidFill>
                  <a:schemeClr val="bg1"/>
                </a:solidFill>
              </a:rPr>
              <a:t>―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4" name="山形 3"/>
          <p:cNvSpPr/>
          <p:nvPr/>
        </p:nvSpPr>
        <p:spPr>
          <a:xfrm>
            <a:off x="6790414" y="203118"/>
            <a:ext cx="2189683" cy="42487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smtClean="0">
                <a:solidFill>
                  <a:schemeClr val="bg1"/>
                </a:solidFill>
              </a:rPr>
              <a:t>P514</a:t>
            </a:r>
            <a:r>
              <a:rPr kumimoji="1" lang="ja-JP" altLang="en-US" b="1" smtClean="0">
                <a:solidFill>
                  <a:schemeClr val="bg1"/>
                </a:solidFill>
              </a:rPr>
              <a:t>～</a:t>
            </a:r>
            <a:r>
              <a:rPr kumimoji="1" lang="en-US" altLang="ja-JP" b="1" smtClean="0">
                <a:solidFill>
                  <a:schemeClr val="bg1"/>
                </a:solidFill>
              </a:rPr>
              <a:t>P521</a:t>
            </a:r>
            <a:endParaRPr kumimoji="1" lang="en-US" altLang="ja-JP" b="1" dirty="0" smtClean="0">
              <a:solidFill>
                <a:schemeClr val="bg1"/>
              </a:solidFill>
            </a:endParaRPr>
          </a:p>
        </p:txBody>
      </p:sp>
      <p:sp>
        <p:nvSpPr>
          <p:cNvPr id="5" name="楕円 4"/>
          <p:cNvSpPr/>
          <p:nvPr/>
        </p:nvSpPr>
        <p:spPr>
          <a:xfrm>
            <a:off x="10648678" y="64314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smtClean="0"/>
              <a:t>P514</a:t>
            </a:r>
            <a:endParaRPr kumimoji="1" lang="ja-JP" altLang="en-US" b="1" dirty="0"/>
          </a:p>
        </p:txBody>
      </p:sp>
      <p:sp>
        <p:nvSpPr>
          <p:cNvPr id="7" name="ホームベース 6"/>
          <p:cNvSpPr/>
          <p:nvPr/>
        </p:nvSpPr>
        <p:spPr>
          <a:xfrm>
            <a:off x="577755" y="748766"/>
            <a:ext cx="2883751" cy="424874"/>
          </a:xfrm>
          <a:prstGeom prst="homePlat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主成分分析の本来の目的</a:t>
            </a:r>
            <a:endParaRPr kumimoji="1" lang="ja-JP" altLang="en-US" b="1" dirty="0"/>
          </a:p>
        </p:txBody>
      </p:sp>
      <p:sp>
        <p:nvSpPr>
          <p:cNvPr id="8" name="山形 7"/>
          <p:cNvSpPr/>
          <p:nvPr/>
        </p:nvSpPr>
        <p:spPr>
          <a:xfrm>
            <a:off x="3327964" y="748766"/>
            <a:ext cx="5488231" cy="424874"/>
          </a:xfrm>
          <a:prstGeom prst="chevr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>
                <a:solidFill>
                  <a:schemeClr val="bg1"/>
                </a:solidFill>
              </a:rPr>
              <a:t>新規列の個数</a:t>
            </a:r>
            <a:r>
              <a:rPr lang="ja-JP" altLang="en-US" b="1" smtClean="0">
                <a:solidFill>
                  <a:schemeClr val="bg1"/>
                </a:solidFill>
              </a:rPr>
              <a:t>を少なく</a:t>
            </a:r>
            <a:r>
              <a:rPr lang="ja-JP" altLang="en-US" b="1" smtClean="0">
                <a:solidFill>
                  <a:schemeClr val="bg1"/>
                </a:solidFill>
              </a:rPr>
              <a:t>して簡潔にデータを表す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9" name="ホームベース 8"/>
          <p:cNvSpPr/>
          <p:nvPr/>
        </p:nvSpPr>
        <p:spPr>
          <a:xfrm>
            <a:off x="577754" y="1242648"/>
            <a:ext cx="8238441" cy="424874"/>
          </a:xfrm>
          <a:prstGeom prst="homePlat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 smtClean="0"/>
              <a:t>新規の列が元データの情報を反映すること</a:t>
            </a:r>
            <a:endParaRPr kumimoji="1" lang="ja-JP" altLang="en-US" b="1" dirty="0"/>
          </a:p>
        </p:txBody>
      </p:sp>
      <p:sp>
        <p:nvSpPr>
          <p:cNvPr id="10" name="ホームベース 9"/>
          <p:cNvSpPr/>
          <p:nvPr/>
        </p:nvSpPr>
        <p:spPr>
          <a:xfrm>
            <a:off x="8891039" y="748766"/>
            <a:ext cx="1926486" cy="918756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>
                <a:solidFill>
                  <a:schemeClr val="accent6">
                    <a:lumMod val="50000"/>
                  </a:schemeClr>
                </a:solidFill>
              </a:rPr>
              <a:t>トレードオフの関係</a:t>
            </a:r>
            <a:endParaRPr kumimoji="1" lang="ja-JP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フローチャート: 他ページ結合子 10"/>
          <p:cNvSpPr/>
          <p:nvPr/>
        </p:nvSpPr>
        <p:spPr>
          <a:xfrm>
            <a:off x="2812212" y="1788296"/>
            <a:ext cx="4822166" cy="629729"/>
          </a:xfrm>
          <a:prstGeom prst="flowChartOffpage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最適な新規列の個数を考慮する必要がある</a:t>
            </a:r>
            <a:endParaRPr kumimoji="1" lang="ja-JP" altLang="en-US" b="1"/>
          </a:p>
        </p:txBody>
      </p:sp>
      <p:sp>
        <p:nvSpPr>
          <p:cNvPr id="12" name="フローチャート: 他ページ結合子 11"/>
          <p:cNvSpPr/>
          <p:nvPr/>
        </p:nvSpPr>
        <p:spPr>
          <a:xfrm>
            <a:off x="1483743" y="2538799"/>
            <a:ext cx="7479103" cy="629729"/>
          </a:xfrm>
          <a:prstGeom prst="flowChartOffpage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元のデータの情報量の</a:t>
            </a:r>
            <a:r>
              <a:rPr kumimoji="1" lang="en-US" altLang="ja-JP" b="1" smtClean="0"/>
              <a:t>70</a:t>
            </a:r>
            <a:r>
              <a:rPr kumimoji="1" lang="ja-JP" altLang="en-US" b="1" smtClean="0"/>
              <a:t>％～</a:t>
            </a:r>
            <a:r>
              <a:rPr kumimoji="1" lang="en-US" altLang="ja-JP" b="1" smtClean="0"/>
              <a:t>80</a:t>
            </a:r>
            <a:r>
              <a:rPr kumimoji="1" lang="ja-JP" altLang="en-US" b="1" smtClean="0"/>
              <a:t>％程度反映するように列の個数を選ぶ</a:t>
            </a:r>
            <a:endParaRPr kumimoji="1" lang="ja-JP" altLang="en-US" b="1"/>
          </a:p>
        </p:txBody>
      </p:sp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658113"/>
              </p:ext>
            </p:extLst>
          </p:nvPr>
        </p:nvGraphicFramePr>
        <p:xfrm>
          <a:off x="2812212" y="3884233"/>
          <a:ext cx="1166598" cy="1871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66">
                  <a:extLst>
                    <a:ext uri="{9D8B030D-6E8A-4147-A177-3AD203B41FA5}">
                      <a16:colId xmlns:a16="http://schemas.microsoft.com/office/drawing/2014/main" val="4155512461"/>
                    </a:ext>
                  </a:extLst>
                </a:gridCol>
                <a:gridCol w="388866">
                  <a:extLst>
                    <a:ext uri="{9D8B030D-6E8A-4147-A177-3AD203B41FA5}">
                      <a16:colId xmlns:a16="http://schemas.microsoft.com/office/drawing/2014/main" val="1239558390"/>
                    </a:ext>
                  </a:extLst>
                </a:gridCol>
                <a:gridCol w="388866">
                  <a:extLst>
                    <a:ext uri="{9D8B030D-6E8A-4147-A177-3AD203B41FA5}">
                      <a16:colId xmlns:a16="http://schemas.microsoft.com/office/drawing/2014/main" val="562174432"/>
                    </a:ext>
                  </a:extLst>
                </a:gridCol>
              </a:tblGrid>
              <a:tr h="460816">
                <a:tc>
                  <a:txBody>
                    <a:bodyPr/>
                    <a:lstStyle/>
                    <a:p>
                      <a:r>
                        <a:rPr kumimoji="1" lang="ja-JP" altLang="en-US" smtClean="0"/>
                        <a:t>国語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mtClean="0"/>
                        <a:t>数学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mtClean="0"/>
                        <a:t>英語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452089"/>
                  </a:ext>
                </a:extLst>
              </a:tr>
              <a:tr h="123107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919274"/>
                  </a:ext>
                </a:extLst>
              </a:tr>
            </a:tbl>
          </a:graphicData>
        </a:graphic>
      </p:graphicFrame>
      <p:sp>
        <p:nvSpPr>
          <p:cNvPr id="14" name="フローチャート: 結合子 13"/>
          <p:cNvSpPr/>
          <p:nvPr/>
        </p:nvSpPr>
        <p:spPr>
          <a:xfrm>
            <a:off x="5106312" y="3338923"/>
            <a:ext cx="1354873" cy="8885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新列１</a:t>
            </a:r>
            <a:endParaRPr kumimoji="1" lang="ja-JP" altLang="en-US" b="1"/>
          </a:p>
        </p:txBody>
      </p:sp>
      <p:sp>
        <p:nvSpPr>
          <p:cNvPr id="15" name="フローチャート: 結合子 14"/>
          <p:cNvSpPr/>
          <p:nvPr/>
        </p:nvSpPr>
        <p:spPr>
          <a:xfrm>
            <a:off x="5106311" y="4342276"/>
            <a:ext cx="1354873" cy="8885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新列２</a:t>
            </a:r>
            <a:endParaRPr kumimoji="1" lang="ja-JP" altLang="en-US" b="1"/>
          </a:p>
        </p:txBody>
      </p:sp>
      <p:sp>
        <p:nvSpPr>
          <p:cNvPr id="16" name="フローチャート: 結合子 15"/>
          <p:cNvSpPr/>
          <p:nvPr/>
        </p:nvSpPr>
        <p:spPr>
          <a:xfrm>
            <a:off x="5106310" y="5345629"/>
            <a:ext cx="1354873" cy="8885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新列３</a:t>
            </a:r>
            <a:endParaRPr kumimoji="1" lang="ja-JP" altLang="en-US" b="1"/>
          </a:p>
        </p:txBody>
      </p:sp>
      <p:cxnSp>
        <p:nvCxnSpPr>
          <p:cNvPr id="18" name="直線矢印コネクタ 17"/>
          <p:cNvCxnSpPr>
            <a:endCxn id="14" idx="2"/>
          </p:cNvCxnSpPr>
          <p:nvPr/>
        </p:nvCxnSpPr>
        <p:spPr>
          <a:xfrm flipV="1">
            <a:off x="3978810" y="3783184"/>
            <a:ext cx="1127502" cy="1003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13" idx="3"/>
            <a:endCxn id="15" idx="2"/>
          </p:cNvCxnSpPr>
          <p:nvPr/>
        </p:nvCxnSpPr>
        <p:spPr>
          <a:xfrm flipV="1">
            <a:off x="3978810" y="4786537"/>
            <a:ext cx="1127501" cy="33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endCxn id="16" idx="2"/>
          </p:cNvCxnSpPr>
          <p:nvPr/>
        </p:nvCxnSpPr>
        <p:spPr>
          <a:xfrm>
            <a:off x="3978810" y="4968815"/>
            <a:ext cx="1127500" cy="821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6607834" y="3460017"/>
            <a:ext cx="1656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smtClean="0"/>
              <a:t>一番最適な列</a:t>
            </a:r>
            <a:endParaRPr kumimoji="1" lang="en-US" altLang="ja-JP" b="1" smtClean="0"/>
          </a:p>
          <a:p>
            <a:r>
              <a:rPr lang="ja-JP" altLang="en-US" b="1" smtClean="0"/>
              <a:t>分散値１００</a:t>
            </a:r>
            <a:endParaRPr kumimoji="1" lang="ja-JP" altLang="en-US" b="1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607833" y="4397837"/>
            <a:ext cx="2372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smtClean="0"/>
              <a:t>２</a:t>
            </a:r>
            <a:r>
              <a:rPr kumimoji="1" lang="ja-JP" altLang="en-US" b="1" smtClean="0"/>
              <a:t>番目に最適な列</a:t>
            </a:r>
            <a:endParaRPr kumimoji="1" lang="en-US" altLang="ja-JP" b="1" smtClean="0"/>
          </a:p>
          <a:p>
            <a:r>
              <a:rPr lang="ja-JP" altLang="en-US" b="1" smtClean="0"/>
              <a:t>分散値８０</a:t>
            </a:r>
            <a:endParaRPr kumimoji="1" lang="ja-JP" altLang="en-US" b="1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607833" y="5466723"/>
            <a:ext cx="2372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smtClean="0"/>
              <a:t>３番目に最適な列</a:t>
            </a:r>
            <a:endParaRPr kumimoji="1" lang="en-US" altLang="ja-JP" b="1" smtClean="0"/>
          </a:p>
          <a:p>
            <a:r>
              <a:rPr lang="ja-JP" altLang="en-US" b="1" smtClean="0"/>
              <a:t>分散値７０</a:t>
            </a:r>
            <a:endParaRPr kumimoji="1" lang="ja-JP" altLang="en-US" b="1"/>
          </a:p>
        </p:txBody>
      </p:sp>
      <p:sp>
        <p:nvSpPr>
          <p:cNvPr id="28" name="右中かっこ 27"/>
          <p:cNvSpPr/>
          <p:nvPr/>
        </p:nvSpPr>
        <p:spPr>
          <a:xfrm>
            <a:off x="8583283" y="3338923"/>
            <a:ext cx="508959" cy="28952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195759" y="4342276"/>
            <a:ext cx="2562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smtClean="0"/>
              <a:t>理論上は元データの</a:t>
            </a:r>
            <a:endParaRPr kumimoji="1" lang="en-US" altLang="ja-JP" b="1" smtClean="0"/>
          </a:p>
          <a:p>
            <a:r>
              <a:rPr kumimoji="1" lang="ja-JP" altLang="en-US" b="1" smtClean="0"/>
              <a:t>列の数だけ新規の列を作れる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3759901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83674"/>
              </p:ext>
            </p:extLst>
          </p:nvPr>
        </p:nvGraphicFramePr>
        <p:xfrm>
          <a:off x="1634836" y="1532466"/>
          <a:ext cx="8128000" cy="2966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79926">
                  <a:extLst>
                    <a:ext uri="{9D8B030D-6E8A-4147-A177-3AD203B41FA5}">
                      <a16:colId xmlns:a16="http://schemas.microsoft.com/office/drawing/2014/main" val="836521551"/>
                    </a:ext>
                  </a:extLst>
                </a:gridCol>
                <a:gridCol w="6948074">
                  <a:extLst>
                    <a:ext uri="{9D8B030D-6E8A-4147-A177-3AD203B41FA5}">
                      <a16:colId xmlns:a16="http://schemas.microsoft.com/office/drawing/2014/main" val="12447261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smtClean="0"/>
                        <a:t>CONTENTS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19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1" smtClean="0"/>
                        <a:t>１４．１</a:t>
                      </a:r>
                      <a:endParaRPr kumimoji="1" lang="en-US" altLang="ja-JP" b="1" dirty="0" smtClean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 smtClean="0"/>
                        <a:t>次元削減の概要</a:t>
                      </a:r>
                      <a:endParaRPr kumimoji="1" lang="ja-JP" alt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293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1" smtClean="0"/>
                        <a:t>１４．２</a:t>
                      </a:r>
                      <a:endParaRPr kumimoji="1" lang="ja-JP" altLang="en-US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 smtClean="0"/>
                        <a:t>データの前処理</a:t>
                      </a:r>
                      <a:endParaRPr kumimoji="1" lang="ja-JP" alt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094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1" smtClean="0"/>
                        <a:t>１４．３</a:t>
                      </a:r>
                      <a:endParaRPr kumimoji="1" lang="ja-JP" altLang="en-US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 smtClean="0"/>
                        <a:t>主成分分析の実施</a:t>
                      </a:r>
                      <a:endParaRPr kumimoji="1" lang="ja-JP" alt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16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1" smtClean="0"/>
                        <a:t>１４．４</a:t>
                      </a:r>
                      <a:endParaRPr kumimoji="1" lang="ja-JP" altLang="en-US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 smtClean="0"/>
                        <a:t>結果の評価</a:t>
                      </a:r>
                      <a:endParaRPr kumimoji="1" lang="ja-JP" alt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163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1" smtClean="0"/>
                        <a:t>１４．５</a:t>
                      </a:r>
                      <a:endParaRPr kumimoji="1" lang="ja-JP" altLang="en-US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b="1" smtClean="0"/>
                        <a:t>第１４章のまとめ</a:t>
                      </a:r>
                      <a:endParaRPr lang="ja-JP" altLang="en-US" b="1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019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1" smtClean="0"/>
                        <a:t>１４．６</a:t>
                      </a:r>
                      <a:endParaRPr kumimoji="1" lang="ja-JP" altLang="en-US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1" dirty="0" smtClean="0"/>
                        <a:t>練習問題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611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1" smtClean="0"/>
                        <a:t>１４．７</a:t>
                      </a:r>
                      <a:endParaRPr kumimoji="1" lang="ja-JP" altLang="en-US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 smtClean="0"/>
                        <a:t>練習問題の解答</a:t>
                      </a:r>
                      <a:endParaRPr kumimoji="1" lang="ja-JP" alt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072180"/>
                  </a:ext>
                </a:extLst>
              </a:tr>
            </a:tbl>
          </a:graphicData>
        </a:graphic>
      </p:graphicFrame>
      <p:sp>
        <p:nvSpPr>
          <p:cNvPr id="5" name="楕円 4"/>
          <p:cNvSpPr/>
          <p:nvPr/>
        </p:nvSpPr>
        <p:spPr>
          <a:xfrm>
            <a:off x="10603346" y="177461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smtClean="0"/>
              <a:t>P489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418524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541612" y="850865"/>
            <a:ext cx="8768643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主成分分析モデルを生成</a:t>
            </a:r>
            <a:endParaRPr lang="ja-JP" altLang="en-US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 = PCA(</a:t>
            </a:r>
            <a:r>
              <a:rPr lang="en-US" altLang="ja-JP" b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whiten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b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学習と新規軸へのデータの当てはめを一括で行う</a:t>
            </a:r>
            <a:endParaRPr lang="ja-JP" altLang="en-US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 = model.fit_transform(sc_df)</a:t>
            </a:r>
          </a:p>
          <a:p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次元の表示</a:t>
            </a:r>
            <a:endParaRPr lang="ja-JP" altLang="en-US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tmp.shape</a:t>
            </a:r>
            <a:endParaRPr lang="en-US" altLang="ja-JP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541612" y="481533"/>
            <a:ext cx="876864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コード</a:t>
            </a:r>
            <a:r>
              <a:rPr lang="en-US" altLang="ja-JP" b="1" smtClean="0">
                <a:solidFill>
                  <a:srgbClr val="000000"/>
                </a:solidFill>
                <a:latin typeface="Courier New" panose="02070309020205020404" pitchFamily="49" charset="0"/>
              </a:rPr>
              <a:t>14-15 </a:t>
            </a:r>
            <a:r>
              <a:rPr lang="ja-JP" alt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新規の軸をすべて用意する</a:t>
            </a:r>
            <a:endParaRPr lang="en-US" altLang="ja-JP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楕円 3"/>
          <p:cNvSpPr/>
          <p:nvPr/>
        </p:nvSpPr>
        <p:spPr>
          <a:xfrm>
            <a:off x="10648678" y="64314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smtClean="0"/>
              <a:t>P515</a:t>
            </a:r>
            <a:endParaRPr kumimoji="1" lang="ja-JP" altLang="en-US" b="1" dirty="0"/>
          </a:p>
        </p:txBody>
      </p:sp>
      <p:sp>
        <p:nvSpPr>
          <p:cNvPr id="5" name="正方形/長方形 4"/>
          <p:cNvSpPr/>
          <p:nvPr/>
        </p:nvSpPr>
        <p:spPr>
          <a:xfrm>
            <a:off x="541612" y="2707124"/>
            <a:ext cx="1546316" cy="406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実行結果</a:t>
            </a:r>
            <a:endParaRPr kumimoji="1" lang="ja-JP" altLang="en-US" b="1" dirty="0"/>
          </a:p>
        </p:txBody>
      </p:sp>
      <p:sp>
        <p:nvSpPr>
          <p:cNvPr id="6" name="正方形/長方形 5"/>
          <p:cNvSpPr/>
          <p:nvPr/>
        </p:nvSpPr>
        <p:spPr>
          <a:xfrm>
            <a:off x="2087928" y="2707124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i="0" smtClean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(100, 15)</a:t>
            </a:r>
            <a:endParaRPr lang="ja-JP" altLang="en-US" b="1"/>
          </a:p>
        </p:txBody>
      </p:sp>
      <p:sp>
        <p:nvSpPr>
          <p:cNvPr id="7" name="四角形吹き出し 6"/>
          <p:cNvSpPr/>
          <p:nvPr/>
        </p:nvSpPr>
        <p:spPr>
          <a:xfrm>
            <a:off x="5477773" y="273697"/>
            <a:ext cx="4917057" cy="785004"/>
          </a:xfrm>
          <a:prstGeom prst="wedgeRectCallout">
            <a:avLst>
              <a:gd name="adj1" fmla="val -82587"/>
              <a:gd name="adj2" fmla="val 723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b="1" smtClean="0"/>
              <a:t>n_components </a:t>
            </a:r>
            <a:r>
              <a:rPr kumimoji="1" lang="ja-JP" altLang="en-US" b="1" smtClean="0"/>
              <a:t>を指定しないと、新規の軸はすべてデフォルトで作られる</a:t>
            </a:r>
            <a:endParaRPr kumimoji="1" lang="ja-JP" altLang="en-US" b="1"/>
          </a:p>
        </p:txBody>
      </p:sp>
      <p:sp>
        <p:nvSpPr>
          <p:cNvPr id="8" name="フローチャート: 他ページ結合子 7"/>
          <p:cNvSpPr/>
          <p:nvPr/>
        </p:nvSpPr>
        <p:spPr>
          <a:xfrm>
            <a:off x="541612" y="3272046"/>
            <a:ext cx="3728463" cy="1028806"/>
          </a:xfrm>
          <a:prstGeom prst="flowChartOffpage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新しい列でのデータの分散値は、元データを反映している情報量</a:t>
            </a:r>
            <a:endParaRPr kumimoji="1" lang="en-US" altLang="ja-JP" b="1" smtClean="0"/>
          </a:p>
          <a:p>
            <a:pPr algn="ctr"/>
            <a:r>
              <a:rPr kumimoji="1" lang="ja-JP" altLang="en-US" b="1" smtClean="0"/>
              <a:t>と解釈することができる</a:t>
            </a:r>
            <a:endParaRPr kumimoji="1" lang="ja-JP" altLang="en-US" b="1"/>
          </a:p>
        </p:txBody>
      </p:sp>
      <p:sp>
        <p:nvSpPr>
          <p:cNvPr id="9" name="フローチャート: 他ページ結合子 8"/>
          <p:cNvSpPr/>
          <p:nvPr/>
        </p:nvSpPr>
        <p:spPr>
          <a:xfrm>
            <a:off x="541612" y="4358779"/>
            <a:ext cx="3728463" cy="980446"/>
          </a:xfrm>
          <a:prstGeom prst="flowChartOffpage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元データの分散の全体</a:t>
            </a:r>
            <a:endParaRPr kumimoji="1" lang="en-US" altLang="ja-JP" b="1" smtClean="0"/>
          </a:p>
          <a:p>
            <a:pPr algn="ctr"/>
            <a:r>
              <a:rPr kumimoji="1" lang="ja-JP" altLang="en-US" b="1" smtClean="0"/>
              <a:t>（各列ごとの分散の合計値）と、</a:t>
            </a:r>
            <a:endParaRPr kumimoji="1" lang="en-US" altLang="ja-JP" b="1" smtClean="0"/>
          </a:p>
          <a:p>
            <a:pPr algn="ctr"/>
            <a:r>
              <a:rPr kumimoji="1" lang="ja-JP" altLang="en-US" b="1" smtClean="0"/>
              <a:t>新しい列の分散の比率を調べる</a:t>
            </a:r>
            <a:endParaRPr kumimoji="1" lang="ja-JP" altLang="en-US" b="1"/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625509"/>
              </p:ext>
            </p:extLst>
          </p:nvPr>
        </p:nvGraphicFramePr>
        <p:xfrm>
          <a:off x="4839417" y="3787248"/>
          <a:ext cx="1166598" cy="1871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66">
                  <a:extLst>
                    <a:ext uri="{9D8B030D-6E8A-4147-A177-3AD203B41FA5}">
                      <a16:colId xmlns:a16="http://schemas.microsoft.com/office/drawing/2014/main" val="4155512461"/>
                    </a:ext>
                  </a:extLst>
                </a:gridCol>
                <a:gridCol w="388866">
                  <a:extLst>
                    <a:ext uri="{9D8B030D-6E8A-4147-A177-3AD203B41FA5}">
                      <a16:colId xmlns:a16="http://schemas.microsoft.com/office/drawing/2014/main" val="1239558390"/>
                    </a:ext>
                  </a:extLst>
                </a:gridCol>
                <a:gridCol w="388866">
                  <a:extLst>
                    <a:ext uri="{9D8B030D-6E8A-4147-A177-3AD203B41FA5}">
                      <a16:colId xmlns:a16="http://schemas.microsoft.com/office/drawing/2014/main" val="562174432"/>
                    </a:ext>
                  </a:extLst>
                </a:gridCol>
              </a:tblGrid>
              <a:tr h="460816">
                <a:tc>
                  <a:txBody>
                    <a:bodyPr/>
                    <a:lstStyle/>
                    <a:p>
                      <a:r>
                        <a:rPr kumimoji="1" lang="ja-JP" altLang="en-US" smtClean="0"/>
                        <a:t>国語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mtClean="0"/>
                        <a:t>数学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mtClean="0"/>
                        <a:t>英語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452089"/>
                  </a:ext>
                </a:extLst>
              </a:tr>
              <a:tr h="123107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919274"/>
                  </a:ext>
                </a:extLst>
              </a:tr>
            </a:tbl>
          </a:graphicData>
        </a:graphic>
      </p:graphicFrame>
      <p:sp>
        <p:nvSpPr>
          <p:cNvPr id="11" name="フローチャート: 結合子 10"/>
          <p:cNvSpPr/>
          <p:nvPr/>
        </p:nvSpPr>
        <p:spPr>
          <a:xfrm>
            <a:off x="7133517" y="3241938"/>
            <a:ext cx="1354873" cy="8885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新列１</a:t>
            </a:r>
            <a:endParaRPr kumimoji="1" lang="ja-JP" altLang="en-US" b="1"/>
          </a:p>
        </p:txBody>
      </p:sp>
      <p:sp>
        <p:nvSpPr>
          <p:cNvPr id="12" name="フローチャート: 結合子 11"/>
          <p:cNvSpPr/>
          <p:nvPr/>
        </p:nvSpPr>
        <p:spPr>
          <a:xfrm>
            <a:off x="7133516" y="4245291"/>
            <a:ext cx="1354873" cy="8885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新列２</a:t>
            </a:r>
            <a:endParaRPr kumimoji="1" lang="ja-JP" altLang="en-US" b="1"/>
          </a:p>
        </p:txBody>
      </p:sp>
      <p:sp>
        <p:nvSpPr>
          <p:cNvPr id="13" name="フローチャート: 結合子 12"/>
          <p:cNvSpPr/>
          <p:nvPr/>
        </p:nvSpPr>
        <p:spPr>
          <a:xfrm>
            <a:off x="7133515" y="5248644"/>
            <a:ext cx="1354873" cy="8885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新列３</a:t>
            </a:r>
            <a:endParaRPr kumimoji="1" lang="ja-JP" altLang="en-US" b="1"/>
          </a:p>
        </p:txBody>
      </p:sp>
      <p:cxnSp>
        <p:nvCxnSpPr>
          <p:cNvPr id="14" name="直線矢印コネクタ 13"/>
          <p:cNvCxnSpPr>
            <a:endCxn id="11" idx="2"/>
          </p:cNvCxnSpPr>
          <p:nvPr/>
        </p:nvCxnSpPr>
        <p:spPr>
          <a:xfrm flipV="1">
            <a:off x="6006015" y="3686199"/>
            <a:ext cx="1127502" cy="1003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10" idx="3"/>
            <a:endCxn id="12" idx="2"/>
          </p:cNvCxnSpPr>
          <p:nvPr/>
        </p:nvCxnSpPr>
        <p:spPr>
          <a:xfrm flipV="1">
            <a:off x="6006015" y="4689552"/>
            <a:ext cx="1127501" cy="33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endCxn id="13" idx="2"/>
          </p:cNvCxnSpPr>
          <p:nvPr/>
        </p:nvCxnSpPr>
        <p:spPr>
          <a:xfrm>
            <a:off x="6006015" y="4871830"/>
            <a:ext cx="1127500" cy="821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8635039" y="3363032"/>
            <a:ext cx="1228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smtClean="0"/>
              <a:t>一番最適な列</a:t>
            </a:r>
            <a:endParaRPr kumimoji="1" lang="en-US" altLang="ja-JP" sz="1200" b="1" smtClean="0"/>
          </a:p>
          <a:p>
            <a:r>
              <a:rPr lang="ja-JP" altLang="en-US" sz="1200" b="1" smtClean="0"/>
              <a:t>分散値１００</a:t>
            </a:r>
            <a:endParaRPr kumimoji="1" lang="ja-JP" altLang="en-US" sz="1200" b="1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635038" y="4300852"/>
            <a:ext cx="1759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smtClean="0"/>
              <a:t>２</a:t>
            </a:r>
            <a:r>
              <a:rPr kumimoji="1" lang="ja-JP" altLang="en-US" sz="1200" b="1" smtClean="0"/>
              <a:t>番目に最適な列</a:t>
            </a:r>
            <a:endParaRPr kumimoji="1" lang="en-US" altLang="ja-JP" sz="1200" b="1" smtClean="0"/>
          </a:p>
          <a:p>
            <a:r>
              <a:rPr lang="ja-JP" altLang="en-US" sz="1200" b="1" smtClean="0"/>
              <a:t>分散値８０</a:t>
            </a:r>
            <a:endParaRPr kumimoji="1" lang="ja-JP" altLang="en-US" sz="1200" b="1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8635038" y="5369738"/>
            <a:ext cx="1759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smtClean="0"/>
              <a:t>３番目に最適な列</a:t>
            </a:r>
            <a:endParaRPr kumimoji="1" lang="en-US" altLang="ja-JP" sz="1200" b="1" smtClean="0"/>
          </a:p>
          <a:p>
            <a:r>
              <a:rPr lang="ja-JP" altLang="en-US" sz="1200" b="1" smtClean="0"/>
              <a:t>分散値</a:t>
            </a:r>
            <a:r>
              <a:rPr lang="en-US" altLang="ja-JP" sz="1200" b="1" smtClean="0"/>
              <a:t>5</a:t>
            </a:r>
            <a:r>
              <a:rPr lang="ja-JP" altLang="en-US" sz="1200" b="1" smtClean="0"/>
              <a:t>０</a:t>
            </a:r>
            <a:endParaRPr kumimoji="1" lang="ja-JP" altLang="en-US" sz="1200" b="1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962844" y="3802853"/>
            <a:ext cx="305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smtClean="0">
                <a:solidFill>
                  <a:srgbClr val="0070C0"/>
                </a:solidFill>
              </a:rPr>
              <a:t>寄与率：</a:t>
            </a:r>
            <a:r>
              <a:rPr kumimoji="1" lang="en-US" altLang="ja-JP" b="1" smtClean="0">
                <a:solidFill>
                  <a:srgbClr val="0070C0"/>
                </a:solidFill>
              </a:rPr>
              <a:t>100/(100+80+50)</a:t>
            </a:r>
            <a:endParaRPr kumimoji="1" lang="ja-JP" altLang="en-US" b="1">
              <a:solidFill>
                <a:srgbClr val="0070C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962843" y="4749697"/>
            <a:ext cx="305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smtClean="0">
                <a:solidFill>
                  <a:srgbClr val="0070C0"/>
                </a:solidFill>
              </a:rPr>
              <a:t>寄与率：</a:t>
            </a:r>
            <a:r>
              <a:rPr lang="en-US" altLang="ja-JP" b="1" smtClean="0">
                <a:solidFill>
                  <a:srgbClr val="0070C0"/>
                </a:solidFill>
              </a:rPr>
              <a:t>8</a:t>
            </a:r>
            <a:r>
              <a:rPr kumimoji="1" lang="en-US" altLang="ja-JP" b="1" smtClean="0">
                <a:solidFill>
                  <a:srgbClr val="0070C0"/>
                </a:solidFill>
              </a:rPr>
              <a:t>0/(100+80+50)</a:t>
            </a:r>
            <a:endParaRPr kumimoji="1" lang="ja-JP" altLang="en-US" b="1">
              <a:solidFill>
                <a:srgbClr val="0070C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962842" y="5821431"/>
            <a:ext cx="305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smtClean="0">
                <a:solidFill>
                  <a:srgbClr val="0070C0"/>
                </a:solidFill>
              </a:rPr>
              <a:t>寄与率：</a:t>
            </a:r>
            <a:r>
              <a:rPr lang="en-US" altLang="ja-JP" b="1">
                <a:solidFill>
                  <a:srgbClr val="0070C0"/>
                </a:solidFill>
              </a:rPr>
              <a:t>5</a:t>
            </a:r>
            <a:r>
              <a:rPr kumimoji="1" lang="en-US" altLang="ja-JP" b="1" smtClean="0">
                <a:solidFill>
                  <a:srgbClr val="0070C0"/>
                </a:solidFill>
              </a:rPr>
              <a:t>0/(100+80+50)</a:t>
            </a:r>
            <a:endParaRPr kumimoji="1" lang="ja-JP" altLang="en-US" b="1">
              <a:solidFill>
                <a:srgbClr val="0070C0"/>
              </a:solidFill>
            </a:endParaRPr>
          </a:p>
        </p:txBody>
      </p:sp>
      <p:sp>
        <p:nvSpPr>
          <p:cNvPr id="24" name="フローチャート: 他ページ結合子 23"/>
          <p:cNvSpPr/>
          <p:nvPr/>
        </p:nvSpPr>
        <p:spPr>
          <a:xfrm>
            <a:off x="541612" y="5397152"/>
            <a:ext cx="3728463" cy="490705"/>
          </a:xfrm>
          <a:prstGeom prst="flowChartOffpage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/>
              <a:t>寄与率</a:t>
            </a:r>
            <a:endParaRPr kumimoji="1" lang="ja-JP" altLang="en-US" b="1"/>
          </a:p>
        </p:txBody>
      </p:sp>
      <p:sp>
        <p:nvSpPr>
          <p:cNvPr id="25" name="フローチャート: 他ページ結合子 24"/>
          <p:cNvSpPr/>
          <p:nvPr/>
        </p:nvSpPr>
        <p:spPr>
          <a:xfrm>
            <a:off x="541612" y="5945784"/>
            <a:ext cx="3728463" cy="765567"/>
          </a:xfrm>
          <a:prstGeom prst="flowChartOffpage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smtClean="0"/>
              <a:t>新規の列がもとのデータの全情報量のうち何％ほど反映しているかを表す尺度</a:t>
            </a:r>
            <a:endParaRPr kumimoji="1" lang="ja-JP" altLang="en-US" sz="1400" b="1"/>
          </a:p>
        </p:txBody>
      </p:sp>
    </p:spTree>
    <p:extLst>
      <p:ext uri="{BB962C8B-B14F-4D97-AF65-F5344CB8AC3E}">
        <p14:creationId xmlns:p14="http://schemas.microsoft.com/office/powerpoint/2010/main" val="2132224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541612" y="850865"/>
            <a:ext cx="876864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寄与率</a:t>
            </a:r>
            <a:endParaRPr lang="ja-JP" altLang="en-US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model.explained_variance_ratio_ </a:t>
            </a:r>
            <a:endParaRPr lang="en-US" altLang="ja-JP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541612" y="481533"/>
            <a:ext cx="876864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コード</a:t>
            </a:r>
            <a:r>
              <a:rPr lang="en-US" altLang="ja-JP" b="1" smtClean="0">
                <a:solidFill>
                  <a:srgbClr val="000000"/>
                </a:solidFill>
                <a:latin typeface="Courier New" panose="02070309020205020404" pitchFamily="49" charset="0"/>
              </a:rPr>
              <a:t>14-16 </a:t>
            </a:r>
            <a:r>
              <a:rPr lang="ja-JP" alt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寄与率を表示する</a:t>
            </a:r>
            <a:endParaRPr lang="en-US" altLang="ja-JP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楕円 3"/>
          <p:cNvSpPr/>
          <p:nvPr/>
        </p:nvSpPr>
        <p:spPr>
          <a:xfrm>
            <a:off x="10648678" y="64314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smtClean="0"/>
              <a:t>P517</a:t>
            </a:r>
            <a:endParaRPr kumimoji="1" lang="ja-JP" altLang="en-US" b="1" dirty="0"/>
          </a:p>
        </p:txBody>
      </p:sp>
      <p:sp>
        <p:nvSpPr>
          <p:cNvPr id="5" name="正方形/長方形 4"/>
          <p:cNvSpPr/>
          <p:nvPr/>
        </p:nvSpPr>
        <p:spPr>
          <a:xfrm>
            <a:off x="541612" y="1663328"/>
            <a:ext cx="1546316" cy="406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実行結果</a:t>
            </a:r>
            <a:endParaRPr kumimoji="1" lang="ja-JP" altLang="en-US" b="1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928" y="1663328"/>
            <a:ext cx="7360224" cy="881464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2970233" y="1724194"/>
            <a:ext cx="1090065" cy="2156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4171761" y="1724194"/>
            <a:ext cx="1090065" cy="2156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吹き出し 8"/>
          <p:cNvSpPr/>
          <p:nvPr/>
        </p:nvSpPr>
        <p:spPr>
          <a:xfrm>
            <a:off x="802257" y="2309659"/>
            <a:ext cx="1932317" cy="483079"/>
          </a:xfrm>
          <a:prstGeom prst="wedgeRectCallout">
            <a:avLst>
              <a:gd name="adj1" fmla="val 65328"/>
              <a:gd name="adj2" fmla="val -1285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第１列の寄与率</a:t>
            </a:r>
            <a:endParaRPr kumimoji="1" lang="ja-JP" altLang="en-US" b="1"/>
          </a:p>
        </p:txBody>
      </p:sp>
      <p:sp>
        <p:nvSpPr>
          <p:cNvPr id="10" name="四角形吹き出し 9"/>
          <p:cNvSpPr/>
          <p:nvPr/>
        </p:nvSpPr>
        <p:spPr>
          <a:xfrm>
            <a:off x="4928679" y="935736"/>
            <a:ext cx="1932317" cy="483079"/>
          </a:xfrm>
          <a:prstGeom prst="wedgeRectCallout">
            <a:avLst>
              <a:gd name="adj1" fmla="val -58779"/>
              <a:gd name="adj2" fmla="val 117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第２列の寄与率</a:t>
            </a:r>
            <a:endParaRPr kumimoji="1" lang="ja-JP" altLang="en-US" b="1"/>
          </a:p>
        </p:txBody>
      </p:sp>
      <p:sp>
        <p:nvSpPr>
          <p:cNvPr id="11" name="上矢印吹き出し 10"/>
          <p:cNvSpPr/>
          <p:nvPr/>
        </p:nvSpPr>
        <p:spPr>
          <a:xfrm>
            <a:off x="137350" y="2801364"/>
            <a:ext cx="2832883" cy="1503218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元データの</a:t>
            </a:r>
            <a:r>
              <a:rPr kumimoji="1" lang="en-US" altLang="ja-JP" b="1" smtClean="0"/>
              <a:t>41%</a:t>
            </a:r>
            <a:r>
              <a:rPr kumimoji="1" lang="ja-JP" altLang="en-US" b="1" smtClean="0"/>
              <a:t>を</a:t>
            </a:r>
            <a:endParaRPr kumimoji="1" lang="en-US" altLang="ja-JP" b="1" smtClean="0"/>
          </a:p>
          <a:p>
            <a:pPr algn="ctr"/>
            <a:r>
              <a:rPr kumimoji="1" lang="ja-JP" altLang="en-US" b="1" smtClean="0"/>
              <a:t>第１列だけで</a:t>
            </a:r>
            <a:endParaRPr kumimoji="1" lang="en-US" altLang="ja-JP" b="1" smtClean="0"/>
          </a:p>
          <a:p>
            <a:pPr algn="ctr"/>
            <a:r>
              <a:rPr kumimoji="1" lang="ja-JP" altLang="en-US" b="1" smtClean="0"/>
              <a:t>反映することができる</a:t>
            </a:r>
            <a:endParaRPr kumimoji="1" lang="ja-JP" altLang="en-US" b="1"/>
          </a:p>
        </p:txBody>
      </p:sp>
      <p:sp>
        <p:nvSpPr>
          <p:cNvPr id="12" name="フローチャート: 他ページ結合子 11"/>
          <p:cNvSpPr/>
          <p:nvPr/>
        </p:nvSpPr>
        <p:spPr>
          <a:xfrm>
            <a:off x="3082377" y="2532835"/>
            <a:ext cx="6530197" cy="537059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元データの</a:t>
            </a:r>
            <a:r>
              <a:rPr kumimoji="1" lang="en-US" altLang="ja-JP" b="1" smtClean="0"/>
              <a:t>80</a:t>
            </a:r>
            <a:r>
              <a:rPr kumimoji="1" lang="ja-JP" altLang="en-US" b="1" smtClean="0"/>
              <a:t>％を反映させるように、新規の列を選びたい</a:t>
            </a:r>
            <a:endParaRPr kumimoji="1" lang="ja-JP" altLang="en-US" b="1"/>
          </a:p>
        </p:txBody>
      </p:sp>
      <p:sp>
        <p:nvSpPr>
          <p:cNvPr id="14" name="フローチャート: 他ページ結合子 13"/>
          <p:cNvSpPr/>
          <p:nvPr/>
        </p:nvSpPr>
        <p:spPr>
          <a:xfrm>
            <a:off x="3108506" y="3145769"/>
            <a:ext cx="6530197" cy="537059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最適な第１列から順々に寄与率を足していくと</a:t>
            </a:r>
            <a:endParaRPr kumimoji="1" lang="ja-JP" altLang="en-US" b="1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108506" y="3758703"/>
            <a:ext cx="8548777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ja-JP" b="1" smtClean="0">
                <a:solidFill>
                  <a:schemeClr val="bg1"/>
                </a:solidFill>
              </a:rPr>
              <a:t>0.41102789+0.14484698+0.10192698+0.06448954+0.06233684+0.05810331</a:t>
            </a:r>
          </a:p>
          <a:p>
            <a:r>
              <a:rPr lang="en-US" altLang="ja-JP" b="1" smtClean="0">
                <a:solidFill>
                  <a:schemeClr val="bg1"/>
                </a:solidFill>
              </a:rPr>
              <a:t>=</a:t>
            </a:r>
            <a:r>
              <a:rPr lang="ja-JP" altLang="en-US" b="1" smtClean="0">
                <a:solidFill>
                  <a:schemeClr val="bg1"/>
                </a:solidFill>
              </a:rPr>
              <a:t>約</a:t>
            </a:r>
            <a:r>
              <a:rPr lang="en-US" altLang="ja-JP" b="1" smtClean="0">
                <a:solidFill>
                  <a:schemeClr val="bg1"/>
                </a:solidFill>
              </a:rPr>
              <a:t>0.85</a:t>
            </a:r>
          </a:p>
        </p:txBody>
      </p:sp>
      <p:sp>
        <p:nvSpPr>
          <p:cNvPr id="16" name="フローチャート: 他ページ結合子 15"/>
          <p:cNvSpPr/>
          <p:nvPr/>
        </p:nvSpPr>
        <p:spPr>
          <a:xfrm>
            <a:off x="3082377" y="4558383"/>
            <a:ext cx="6530197" cy="537059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第６列で、目標の</a:t>
            </a:r>
            <a:r>
              <a:rPr kumimoji="1" lang="en-US" altLang="ja-JP" b="1" smtClean="0"/>
              <a:t>80</a:t>
            </a:r>
            <a:r>
              <a:rPr kumimoji="1" lang="ja-JP" altLang="en-US" b="1" smtClean="0"/>
              <a:t>％を突破</a:t>
            </a:r>
            <a:endParaRPr kumimoji="1" lang="ja-JP" altLang="en-US" b="1"/>
          </a:p>
        </p:txBody>
      </p:sp>
      <p:sp>
        <p:nvSpPr>
          <p:cNvPr id="18" name="ホームベース 17"/>
          <p:cNvSpPr/>
          <p:nvPr/>
        </p:nvSpPr>
        <p:spPr>
          <a:xfrm>
            <a:off x="3082378" y="5230146"/>
            <a:ext cx="2335012" cy="424874"/>
          </a:xfrm>
          <a:prstGeom prst="homePlat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/>
              <a:t>第</a:t>
            </a:r>
            <a:r>
              <a:rPr lang="en-US" altLang="ja-JP" b="1"/>
              <a:t>N</a:t>
            </a:r>
            <a:r>
              <a:rPr lang="ja-JP" altLang="en-US" b="1"/>
              <a:t>列の累積寄与率</a:t>
            </a:r>
            <a:endParaRPr kumimoji="1" lang="ja-JP" altLang="en-US" b="1" dirty="0"/>
          </a:p>
        </p:txBody>
      </p:sp>
      <p:sp>
        <p:nvSpPr>
          <p:cNvPr id="19" name="山形 18"/>
          <p:cNvSpPr/>
          <p:nvPr/>
        </p:nvSpPr>
        <p:spPr>
          <a:xfrm>
            <a:off x="5261826" y="5230146"/>
            <a:ext cx="4350747" cy="424874"/>
          </a:xfrm>
          <a:prstGeom prst="chevr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>
                <a:solidFill>
                  <a:schemeClr val="bg1"/>
                </a:solidFill>
              </a:rPr>
              <a:t>第１列～第</a:t>
            </a:r>
            <a:r>
              <a:rPr lang="en-US" altLang="ja-JP" b="1" smtClean="0">
                <a:solidFill>
                  <a:schemeClr val="bg1"/>
                </a:solidFill>
              </a:rPr>
              <a:t>N</a:t>
            </a:r>
            <a:r>
              <a:rPr lang="ja-JP" altLang="en-US" b="1" smtClean="0">
                <a:solidFill>
                  <a:schemeClr val="bg1"/>
                </a:solidFill>
              </a:rPr>
              <a:t>列の寄与率の合計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652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541612" y="850865"/>
            <a:ext cx="8768643" cy="31393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寄与率のデータ集合</a:t>
            </a:r>
            <a:endParaRPr lang="ja-JP" altLang="en-US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ratio = model.explained_variance_ratio_ </a:t>
            </a:r>
          </a:p>
          <a:p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第</a:t>
            </a:r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列までの累積寄与率を格納するリスト</a:t>
            </a:r>
            <a:endParaRPr lang="ja-JP" altLang="en-US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 = [] </a:t>
            </a:r>
          </a:p>
          <a:p>
            <a:r>
              <a:rPr lang="en-US" altLang="ja-JP" b="1" smtClean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n-US" altLang="ja-JP" b="1" smtClean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1" smtClean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1" smtClean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(ratio)):</a:t>
            </a:r>
          </a:p>
          <a:p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累積寄与率の計算</a:t>
            </a:r>
            <a:endParaRPr lang="ja-JP" altLang="en-US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ruiseki = </a:t>
            </a:r>
            <a:r>
              <a:rPr lang="en-US" altLang="ja-JP" b="1" smtClean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(ratio[</a:t>
            </a:r>
            <a:r>
              <a:rPr lang="en-US" altLang="ja-JP" b="1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:(i+</a:t>
            </a:r>
            <a:r>
              <a:rPr lang="en-US" altLang="ja-JP" b="1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)])</a:t>
            </a:r>
          </a:p>
          <a:p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累積寄与率の格納</a:t>
            </a:r>
            <a:endParaRPr lang="ja-JP" altLang="en-US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array.append(ruiseki) </a:t>
            </a:r>
          </a:p>
          <a:p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第</a:t>
            </a:r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列の累積寄与率を折れ線グラフ化</a:t>
            </a:r>
            <a:endParaRPr lang="ja-JP" altLang="en-US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pd.Series(array).plot(</a:t>
            </a:r>
            <a:r>
              <a:rPr lang="en-US" altLang="ja-JP" b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b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'line'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ja-JP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541612" y="481533"/>
            <a:ext cx="876864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コード</a:t>
            </a:r>
            <a:r>
              <a:rPr lang="en-US" altLang="ja-JP" b="1" smtClean="0">
                <a:solidFill>
                  <a:srgbClr val="000000"/>
                </a:solidFill>
                <a:latin typeface="Courier New" panose="02070309020205020404" pitchFamily="49" charset="0"/>
              </a:rPr>
              <a:t>14-17 </a:t>
            </a:r>
            <a:r>
              <a:rPr lang="ja-JP" alt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累積寄与率</a:t>
            </a:r>
            <a:endParaRPr lang="en-US" altLang="ja-JP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楕円 3"/>
          <p:cNvSpPr/>
          <p:nvPr/>
        </p:nvSpPr>
        <p:spPr>
          <a:xfrm>
            <a:off x="10648678" y="64314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smtClean="0"/>
              <a:t>P518</a:t>
            </a:r>
            <a:endParaRPr kumimoji="1" lang="ja-JP" altLang="en-US" b="1" dirty="0"/>
          </a:p>
        </p:txBody>
      </p:sp>
      <p:sp>
        <p:nvSpPr>
          <p:cNvPr id="5" name="正方形/長方形 4"/>
          <p:cNvSpPr/>
          <p:nvPr/>
        </p:nvSpPr>
        <p:spPr>
          <a:xfrm>
            <a:off x="541612" y="4156318"/>
            <a:ext cx="1546316" cy="406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実行結果</a:t>
            </a:r>
            <a:endParaRPr kumimoji="1" lang="ja-JP" altLang="en-US" b="1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051" y="4156318"/>
            <a:ext cx="4019550" cy="2571750"/>
          </a:xfrm>
          <a:prstGeom prst="rect">
            <a:avLst/>
          </a:prstGeom>
        </p:spPr>
      </p:pic>
      <p:cxnSp>
        <p:nvCxnSpPr>
          <p:cNvPr id="13" name="カギ線コネクタ 12"/>
          <p:cNvCxnSpPr/>
          <p:nvPr/>
        </p:nvCxnSpPr>
        <p:spPr>
          <a:xfrm rot="16200000" flipV="1">
            <a:off x="2661250" y="5059393"/>
            <a:ext cx="1483743" cy="1406106"/>
          </a:xfrm>
          <a:prstGeom prst="bentConnector3">
            <a:avLst>
              <a:gd name="adj1" fmla="val 110465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552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541612" y="850865"/>
            <a:ext cx="8768643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累積寄与率のしきい値</a:t>
            </a:r>
            <a:endParaRPr lang="ja-JP" altLang="en-US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thred = </a:t>
            </a:r>
            <a:r>
              <a:rPr lang="en-US" altLang="ja-JP" b="1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0.8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ja-JP" b="1" smtClean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n-US" altLang="ja-JP" b="1" smtClean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1" smtClean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1" smtClean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(array)):</a:t>
            </a:r>
          </a:p>
          <a:p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第</a:t>
            </a:r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(i + 1)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列の累積寄与率が</a:t>
            </a:r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thred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より大きいかチェック</a:t>
            </a:r>
            <a:endParaRPr lang="ja-JP" altLang="en-US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ja-JP" b="1" smtClean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array[i] &gt;= thred:</a:t>
            </a:r>
          </a:p>
          <a:p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1" smtClean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 + </a:t>
            </a:r>
            <a:r>
              <a:rPr lang="en-US" altLang="ja-JP" b="1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1" smtClean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endParaRPr lang="en-US" altLang="ja-JP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541612" y="481533"/>
            <a:ext cx="876864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コード</a:t>
            </a:r>
            <a:r>
              <a:rPr lang="en-US" altLang="ja-JP" b="1" smtClean="0">
                <a:solidFill>
                  <a:srgbClr val="000000"/>
                </a:solidFill>
                <a:latin typeface="Courier New" panose="02070309020205020404" pitchFamily="49" charset="0"/>
              </a:rPr>
              <a:t>14-18 </a:t>
            </a:r>
            <a:r>
              <a:rPr lang="ja-JP" alt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情報量のしきい値を設定して必要な列数を求める</a:t>
            </a:r>
            <a:endParaRPr lang="en-US" altLang="ja-JP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楕円 3"/>
          <p:cNvSpPr/>
          <p:nvPr/>
        </p:nvSpPr>
        <p:spPr>
          <a:xfrm>
            <a:off x="10648678" y="64314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smtClean="0"/>
              <a:t>P519</a:t>
            </a:r>
            <a:endParaRPr kumimoji="1" lang="ja-JP" altLang="en-US" b="1" dirty="0"/>
          </a:p>
        </p:txBody>
      </p:sp>
      <p:sp>
        <p:nvSpPr>
          <p:cNvPr id="5" name="正方形/長方形 4"/>
          <p:cNvSpPr/>
          <p:nvPr/>
        </p:nvSpPr>
        <p:spPr>
          <a:xfrm>
            <a:off x="541612" y="2974499"/>
            <a:ext cx="1546316" cy="406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実行結果</a:t>
            </a:r>
            <a:endParaRPr kumimoji="1" lang="ja-JP" altLang="en-US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406769" y="3011567"/>
            <a:ext cx="86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６</a:t>
            </a:r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41612" y="3879608"/>
            <a:ext cx="8768643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もとのデータの全情報の</a:t>
            </a:r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80%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を賄うために、新規の列を６つに設定</a:t>
            </a:r>
            <a:endParaRPr lang="ja-JP" altLang="en-US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 = PCA(</a:t>
            </a:r>
            <a:r>
              <a:rPr lang="en-US" altLang="ja-JP" b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n_components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1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whiten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b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学習</a:t>
            </a:r>
            <a:endParaRPr lang="ja-JP" altLang="en-US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model.fit(sc_df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元データを新規の列（</a:t>
            </a:r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列）に当てはめる</a:t>
            </a:r>
            <a:endParaRPr lang="ja-JP" altLang="en-US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 = model.transform(sc_df)</a:t>
            </a:r>
            <a:endParaRPr lang="en-US" altLang="ja-JP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41612" y="3510276"/>
            <a:ext cx="876864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コード</a:t>
            </a:r>
            <a:r>
              <a:rPr lang="en-US" altLang="ja-JP" b="1" smtClean="0">
                <a:solidFill>
                  <a:srgbClr val="000000"/>
                </a:solidFill>
                <a:latin typeface="Courier New" panose="02070309020205020404" pitchFamily="49" charset="0"/>
              </a:rPr>
              <a:t>14-19 </a:t>
            </a:r>
            <a:r>
              <a:rPr lang="ja-JP" alt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新規の列を６つ設定してモデルに学習させる</a:t>
            </a:r>
            <a:endParaRPr lang="en-US" altLang="ja-JP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139352" y="4231688"/>
            <a:ext cx="1768415" cy="2587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6072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541612" y="807734"/>
            <a:ext cx="8768643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列名の指定</a:t>
            </a:r>
            <a:endParaRPr lang="ja-JP" altLang="en-US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 = [</a:t>
            </a:r>
            <a:r>
              <a:rPr lang="en-US" altLang="ja-JP" b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'PC1'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'PC2'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'PC3'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'PC4'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'PC5'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'PC6'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主成分分析の結果をデータフレームに変換</a:t>
            </a:r>
            <a:endParaRPr lang="ja-JP" altLang="en-US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new_df2 = pd.DataFrame(new, </a:t>
            </a:r>
            <a:r>
              <a:rPr lang="en-US" altLang="ja-JP" b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col)</a:t>
            </a:r>
          </a:p>
          <a:p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データフレームを</a:t>
            </a:r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csv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ファイルとして保存</a:t>
            </a:r>
            <a:endParaRPr lang="ja-JP" altLang="en-US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new_df2.to_csv(</a:t>
            </a:r>
            <a:r>
              <a:rPr lang="en-US" altLang="ja-JP" b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'boston_pca.csv'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b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ja-JP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541612" y="438402"/>
            <a:ext cx="876864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コード</a:t>
            </a:r>
            <a:r>
              <a:rPr lang="en-US" altLang="ja-JP" b="1" smtClean="0">
                <a:solidFill>
                  <a:srgbClr val="000000"/>
                </a:solidFill>
                <a:latin typeface="Courier New" panose="02070309020205020404" pitchFamily="49" charset="0"/>
              </a:rPr>
              <a:t>14-20 </a:t>
            </a:r>
            <a:r>
              <a:rPr lang="ja-JP" alt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６列のデータを</a:t>
            </a:r>
            <a:r>
              <a:rPr lang="en-US" altLang="ja-JP" b="1" smtClean="0">
                <a:solidFill>
                  <a:srgbClr val="000000"/>
                </a:solidFill>
                <a:latin typeface="Courier New" panose="02070309020205020404" pitchFamily="49" charset="0"/>
              </a:rPr>
              <a:t>CSV</a:t>
            </a:r>
            <a:r>
              <a:rPr lang="ja-JP" alt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ファイルに保存</a:t>
            </a:r>
            <a:endParaRPr lang="en-US" altLang="ja-JP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楕円 3"/>
          <p:cNvSpPr/>
          <p:nvPr/>
        </p:nvSpPr>
        <p:spPr>
          <a:xfrm>
            <a:off x="10648678" y="64314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smtClean="0"/>
              <a:t>P520</a:t>
            </a:r>
            <a:endParaRPr kumimoji="1" lang="ja-JP" altLang="en-US" b="1" dirty="0"/>
          </a:p>
        </p:txBody>
      </p:sp>
      <p:sp>
        <p:nvSpPr>
          <p:cNvPr id="5" name="正方形/長方形 4"/>
          <p:cNvSpPr/>
          <p:nvPr/>
        </p:nvSpPr>
        <p:spPr>
          <a:xfrm>
            <a:off x="541612" y="3045076"/>
            <a:ext cx="8768643" cy="20621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・新規の列（軸）での分散</a:t>
            </a:r>
            <a:endParaRPr lang="en-US" altLang="ja-JP" sz="16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ja-JP" alt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モデル</a:t>
            </a:r>
            <a:r>
              <a:rPr lang="ja-JP" altLang="en-US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変数</a:t>
            </a:r>
            <a:r>
              <a:rPr lang="en-US" altLang="ja-JP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.explained_variance_</a:t>
            </a:r>
          </a:p>
          <a:p>
            <a:endParaRPr lang="en-US" altLang="ja-JP" sz="16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ja-JP" altLang="en-US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・寄与率</a:t>
            </a:r>
            <a:endParaRPr lang="en-US" altLang="ja-JP" sz="16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ja-JP" alt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モデル</a:t>
            </a:r>
            <a:r>
              <a:rPr lang="ja-JP" altLang="en-US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変数</a:t>
            </a:r>
            <a:r>
              <a:rPr lang="en-US" altLang="ja-JP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.explained_variance_ratio_</a:t>
            </a:r>
          </a:p>
          <a:p>
            <a:endParaRPr lang="en-US" altLang="ja-JP" sz="16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ja-JP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※ </a:t>
            </a:r>
            <a:r>
              <a:rPr lang="ja-JP" altLang="en-US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戻り値は </a:t>
            </a:r>
            <a:r>
              <a:rPr lang="en-US" altLang="ja-JP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numpy</a:t>
            </a:r>
          </a:p>
          <a:p>
            <a:r>
              <a:rPr lang="en-US" altLang="ja-JP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※ </a:t>
            </a:r>
            <a:r>
              <a:rPr lang="ja-JP" altLang="en-US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０番目から順に　新機軸１，新機軸２、</a:t>
            </a:r>
            <a:r>
              <a:rPr lang="ja-JP" alt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・・</a:t>
            </a:r>
            <a:r>
              <a:rPr lang="ja-JP" altLang="en-US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・と続く</a:t>
            </a:r>
            <a:endParaRPr lang="en-US" altLang="ja-JP" sz="16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41612" y="2675744"/>
            <a:ext cx="876864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分散と寄与率</a:t>
            </a:r>
            <a:endParaRPr lang="en-US" altLang="ja-JP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41612" y="5652551"/>
            <a:ext cx="8768643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df.to_csv( ‘</a:t>
            </a:r>
            <a:r>
              <a:rPr lang="ja-JP" altLang="en-US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ファイル名</a:t>
            </a:r>
            <a:r>
              <a:rPr lang="en-US" altLang="ja-JP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’, index=</a:t>
            </a:r>
            <a:r>
              <a:rPr lang="ja-JP" altLang="en-US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ブール値</a:t>
            </a:r>
            <a:r>
              <a:rPr lang="en-US" altLang="ja-JP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ja-JP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※ index=True</a:t>
            </a:r>
            <a:r>
              <a:rPr lang="ja-JP" altLang="en-US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とすると、インデックスも</a:t>
            </a:r>
            <a:r>
              <a:rPr lang="en-US" altLang="ja-JP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CSV</a:t>
            </a:r>
            <a:r>
              <a:rPr lang="ja-JP" altLang="en-US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ファイルに掃き出される</a:t>
            </a:r>
            <a:endParaRPr lang="en-US" altLang="ja-JP" sz="16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41612" y="5291845"/>
            <a:ext cx="876864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データフレームの</a:t>
            </a:r>
            <a:r>
              <a:rPr lang="en-US" altLang="ja-JP" b="1" smtClean="0">
                <a:solidFill>
                  <a:srgbClr val="000000"/>
                </a:solidFill>
                <a:latin typeface="Courier New" panose="02070309020205020404" pitchFamily="49" charset="0"/>
              </a:rPr>
              <a:t>CSV</a:t>
            </a:r>
            <a:r>
              <a:rPr lang="ja-JP" alt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保存</a:t>
            </a:r>
            <a:endParaRPr lang="en-US" altLang="ja-JP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702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ホームベース 1"/>
          <p:cNvSpPr/>
          <p:nvPr/>
        </p:nvSpPr>
        <p:spPr>
          <a:xfrm>
            <a:off x="397163" y="332508"/>
            <a:ext cx="1757639" cy="424874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１４．１</a:t>
            </a:r>
            <a:endParaRPr kumimoji="1" lang="ja-JP" altLang="en-US" b="1" dirty="0"/>
          </a:p>
        </p:txBody>
      </p:sp>
      <p:sp>
        <p:nvSpPr>
          <p:cNvPr id="3" name="山形 2"/>
          <p:cNvSpPr/>
          <p:nvPr/>
        </p:nvSpPr>
        <p:spPr>
          <a:xfrm>
            <a:off x="2019631" y="332508"/>
            <a:ext cx="4913906" cy="424874"/>
          </a:xfrm>
          <a:prstGeom prst="chevro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chemeClr val="bg1"/>
                </a:solidFill>
              </a:rPr>
              <a:t>次元削減</a:t>
            </a:r>
            <a:r>
              <a:rPr lang="ja-JP" altLang="en-US" b="1" smtClean="0">
                <a:solidFill>
                  <a:schemeClr val="bg1"/>
                </a:solidFill>
              </a:rPr>
              <a:t>の概要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4" name="山形 3"/>
          <p:cNvSpPr/>
          <p:nvPr/>
        </p:nvSpPr>
        <p:spPr>
          <a:xfrm>
            <a:off x="6790414" y="332508"/>
            <a:ext cx="2189683" cy="42487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smtClean="0">
                <a:solidFill>
                  <a:schemeClr val="bg1"/>
                </a:solidFill>
              </a:rPr>
              <a:t>P490</a:t>
            </a:r>
            <a:r>
              <a:rPr kumimoji="1" lang="ja-JP" altLang="en-US" b="1" smtClean="0">
                <a:solidFill>
                  <a:schemeClr val="bg1"/>
                </a:solidFill>
              </a:rPr>
              <a:t>～</a:t>
            </a:r>
            <a:r>
              <a:rPr kumimoji="1" lang="en-US" altLang="ja-JP" b="1" smtClean="0">
                <a:solidFill>
                  <a:schemeClr val="bg1"/>
                </a:solidFill>
              </a:rPr>
              <a:t>P498</a:t>
            </a:r>
            <a:endParaRPr kumimoji="1" lang="en-US" altLang="ja-JP" b="1" dirty="0" smtClean="0">
              <a:solidFill>
                <a:schemeClr val="bg1"/>
              </a:solidFill>
            </a:endParaRPr>
          </a:p>
        </p:txBody>
      </p:sp>
      <p:sp>
        <p:nvSpPr>
          <p:cNvPr id="5" name="ホームベース 4"/>
          <p:cNvSpPr/>
          <p:nvPr/>
        </p:nvSpPr>
        <p:spPr>
          <a:xfrm>
            <a:off x="397163" y="3124857"/>
            <a:ext cx="1757639" cy="424874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１４．１．１</a:t>
            </a:r>
            <a:endParaRPr kumimoji="1" lang="ja-JP" altLang="en-US" b="1" dirty="0"/>
          </a:p>
        </p:txBody>
      </p:sp>
      <p:sp>
        <p:nvSpPr>
          <p:cNvPr id="6" name="山形 5"/>
          <p:cNvSpPr/>
          <p:nvPr/>
        </p:nvSpPr>
        <p:spPr>
          <a:xfrm>
            <a:off x="2019631" y="3124857"/>
            <a:ext cx="4913906" cy="424874"/>
          </a:xfrm>
          <a:prstGeom prst="chevro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>
                <a:solidFill>
                  <a:schemeClr val="bg1"/>
                </a:solidFill>
              </a:rPr>
              <a:t>次元削減とは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7" name="山形 6"/>
          <p:cNvSpPr/>
          <p:nvPr/>
        </p:nvSpPr>
        <p:spPr>
          <a:xfrm>
            <a:off x="6790414" y="3124857"/>
            <a:ext cx="2189683" cy="42487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smtClean="0">
                <a:solidFill>
                  <a:schemeClr val="bg1"/>
                </a:solidFill>
              </a:rPr>
              <a:t>P490</a:t>
            </a:r>
            <a:r>
              <a:rPr lang="ja-JP" altLang="en-US" b="1" smtClean="0">
                <a:solidFill>
                  <a:schemeClr val="bg1"/>
                </a:solidFill>
              </a:rPr>
              <a:t>～</a:t>
            </a:r>
            <a:r>
              <a:rPr lang="en-US" altLang="ja-JP" b="1" smtClean="0">
                <a:solidFill>
                  <a:schemeClr val="bg1"/>
                </a:solidFill>
              </a:rPr>
              <a:t>P493</a:t>
            </a:r>
            <a:endParaRPr lang="ja-JP" altLang="en-US" b="1" dirty="0">
              <a:solidFill>
                <a:schemeClr val="bg1"/>
              </a:solidFill>
            </a:endParaRPr>
          </a:p>
        </p:txBody>
      </p:sp>
      <p:sp>
        <p:nvSpPr>
          <p:cNvPr id="8" name="楕円 7"/>
          <p:cNvSpPr/>
          <p:nvPr/>
        </p:nvSpPr>
        <p:spPr>
          <a:xfrm>
            <a:off x="10603346" y="177461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smtClean="0"/>
              <a:t>P490</a:t>
            </a:r>
            <a:endParaRPr kumimoji="1" lang="ja-JP" altLang="en-US" b="1" dirty="0"/>
          </a:p>
        </p:txBody>
      </p:sp>
      <p:sp>
        <p:nvSpPr>
          <p:cNvPr id="9" name="ホームベース 8"/>
          <p:cNvSpPr/>
          <p:nvPr/>
        </p:nvSpPr>
        <p:spPr>
          <a:xfrm>
            <a:off x="2024675" y="881723"/>
            <a:ext cx="856544" cy="424874"/>
          </a:xfrm>
          <a:prstGeom prst="homePlat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回帰</a:t>
            </a:r>
            <a:endParaRPr kumimoji="1" lang="ja-JP" altLang="en-US" b="1" dirty="0"/>
          </a:p>
        </p:txBody>
      </p:sp>
      <p:sp>
        <p:nvSpPr>
          <p:cNvPr id="10" name="ホームベース 9"/>
          <p:cNvSpPr/>
          <p:nvPr/>
        </p:nvSpPr>
        <p:spPr>
          <a:xfrm>
            <a:off x="2024674" y="1391029"/>
            <a:ext cx="856544" cy="424874"/>
          </a:xfrm>
          <a:prstGeom prst="homePlat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分類</a:t>
            </a:r>
            <a:endParaRPr kumimoji="1" lang="ja-JP" altLang="en-US" b="1" dirty="0"/>
          </a:p>
        </p:txBody>
      </p:sp>
      <p:sp>
        <p:nvSpPr>
          <p:cNvPr id="11" name="ホームベース 10"/>
          <p:cNvSpPr/>
          <p:nvPr/>
        </p:nvSpPr>
        <p:spPr>
          <a:xfrm>
            <a:off x="679301" y="881724"/>
            <a:ext cx="1345373" cy="934180"/>
          </a:xfrm>
          <a:prstGeom prst="homePlat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教師あり</a:t>
            </a:r>
            <a:endParaRPr lang="en-US" altLang="ja-JP" b="1" smtClean="0"/>
          </a:p>
          <a:p>
            <a:pPr algn="ctr"/>
            <a:r>
              <a:rPr kumimoji="1" lang="ja-JP" altLang="en-US" b="1"/>
              <a:t>学習</a:t>
            </a:r>
            <a:endParaRPr kumimoji="1" lang="ja-JP" altLang="en-US" b="1" dirty="0"/>
          </a:p>
        </p:txBody>
      </p:sp>
      <p:sp>
        <p:nvSpPr>
          <p:cNvPr id="12" name="ホームベース 11"/>
          <p:cNvSpPr/>
          <p:nvPr/>
        </p:nvSpPr>
        <p:spPr>
          <a:xfrm>
            <a:off x="2988304" y="881724"/>
            <a:ext cx="4395903" cy="934180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/>
              <a:t>入力データ</a:t>
            </a:r>
            <a:r>
              <a:rPr lang="ja-JP" altLang="en-US" b="1" smtClean="0"/>
              <a:t>をもとに何か別のデータ（正解データ）を予測する</a:t>
            </a:r>
            <a:endParaRPr kumimoji="1" lang="ja-JP" altLang="en-US" b="1" dirty="0"/>
          </a:p>
        </p:txBody>
      </p:sp>
      <p:sp>
        <p:nvSpPr>
          <p:cNvPr id="13" name="ホームベース 12"/>
          <p:cNvSpPr/>
          <p:nvPr/>
        </p:nvSpPr>
        <p:spPr>
          <a:xfrm>
            <a:off x="674258" y="1982460"/>
            <a:ext cx="1345373" cy="934180"/>
          </a:xfrm>
          <a:prstGeom prst="homePlat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教師なし</a:t>
            </a:r>
            <a:endParaRPr lang="en-US" altLang="ja-JP" b="1" smtClean="0"/>
          </a:p>
          <a:p>
            <a:pPr algn="ctr"/>
            <a:r>
              <a:rPr kumimoji="1" lang="ja-JP" altLang="en-US" b="1"/>
              <a:t>学習</a:t>
            </a:r>
            <a:endParaRPr kumimoji="1" lang="ja-JP" altLang="en-US" b="1" dirty="0"/>
          </a:p>
        </p:txBody>
      </p:sp>
      <p:sp>
        <p:nvSpPr>
          <p:cNvPr id="14" name="ホームベース 13"/>
          <p:cNvSpPr/>
          <p:nvPr/>
        </p:nvSpPr>
        <p:spPr>
          <a:xfrm>
            <a:off x="2024673" y="1982459"/>
            <a:ext cx="1926225" cy="424874"/>
          </a:xfrm>
          <a:prstGeom prst="homePlat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次元削減</a:t>
            </a:r>
            <a:endParaRPr kumimoji="1" lang="ja-JP" altLang="en-US" b="1" dirty="0"/>
          </a:p>
        </p:txBody>
      </p:sp>
      <p:sp>
        <p:nvSpPr>
          <p:cNvPr id="15" name="ホームベース 14"/>
          <p:cNvSpPr/>
          <p:nvPr/>
        </p:nvSpPr>
        <p:spPr>
          <a:xfrm>
            <a:off x="2024672" y="2491765"/>
            <a:ext cx="1926225" cy="424874"/>
          </a:xfrm>
          <a:prstGeom prst="homePlat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クラスタリング</a:t>
            </a:r>
            <a:endParaRPr kumimoji="1" lang="ja-JP" altLang="en-US" b="1" dirty="0"/>
          </a:p>
        </p:txBody>
      </p:sp>
      <p:sp>
        <p:nvSpPr>
          <p:cNvPr id="16" name="山形 15"/>
          <p:cNvSpPr/>
          <p:nvPr/>
        </p:nvSpPr>
        <p:spPr>
          <a:xfrm>
            <a:off x="3836929" y="1982459"/>
            <a:ext cx="5453720" cy="424874"/>
          </a:xfrm>
          <a:prstGeom prst="chevr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>
                <a:solidFill>
                  <a:schemeClr val="bg1"/>
                </a:solidFill>
              </a:rPr>
              <a:t>たくさんある特徴量を少ない特徴量にまとめる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7" name="山形 16"/>
          <p:cNvSpPr/>
          <p:nvPr/>
        </p:nvSpPr>
        <p:spPr>
          <a:xfrm>
            <a:off x="3836929" y="2491764"/>
            <a:ext cx="5453720" cy="424874"/>
          </a:xfrm>
          <a:prstGeom prst="chevr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chemeClr val="bg1"/>
                </a:solidFill>
              </a:rPr>
              <a:t>似ている</a:t>
            </a:r>
            <a:r>
              <a:rPr kumimoji="1" lang="ja-JP" altLang="en-US" b="1" smtClean="0">
                <a:solidFill>
                  <a:schemeClr val="bg1"/>
                </a:solidFill>
              </a:rPr>
              <a:t>データ同士をグループに分ける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8" name="ホームベース 17"/>
          <p:cNvSpPr/>
          <p:nvPr/>
        </p:nvSpPr>
        <p:spPr>
          <a:xfrm>
            <a:off x="674258" y="3674072"/>
            <a:ext cx="1926225" cy="424874"/>
          </a:xfrm>
          <a:prstGeom prst="homePlat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次元削減</a:t>
            </a:r>
            <a:endParaRPr kumimoji="1" lang="ja-JP" altLang="en-US" b="1" dirty="0"/>
          </a:p>
        </p:txBody>
      </p:sp>
      <p:sp>
        <p:nvSpPr>
          <p:cNvPr id="19" name="山形 18"/>
          <p:cNvSpPr/>
          <p:nvPr/>
        </p:nvSpPr>
        <p:spPr>
          <a:xfrm>
            <a:off x="2486513" y="3674072"/>
            <a:ext cx="7269961" cy="424874"/>
          </a:xfrm>
          <a:prstGeom prst="chevr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>
                <a:solidFill>
                  <a:schemeClr val="bg1"/>
                </a:solidFill>
              </a:rPr>
              <a:t>既存の列データを組み合わせて、新しい列を作ることができる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0" name="表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947964"/>
              </p:ext>
            </p:extLst>
          </p:nvPr>
        </p:nvGraphicFramePr>
        <p:xfrm>
          <a:off x="674258" y="4307165"/>
          <a:ext cx="2057400" cy="120015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14848065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72437212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78862163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氏名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数学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理科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57736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松田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80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70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03735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浅木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85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90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5678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工藤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70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85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933878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国元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65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60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05474"/>
                  </a:ext>
                </a:extLst>
              </a:tr>
            </a:tbl>
          </a:graphicData>
        </a:graphic>
      </p:graphicFrame>
      <p:sp>
        <p:nvSpPr>
          <p:cNvPr id="21" name="正方形/長方形 20"/>
          <p:cNvSpPr/>
          <p:nvPr/>
        </p:nvSpPr>
        <p:spPr>
          <a:xfrm>
            <a:off x="3136744" y="4307165"/>
            <a:ext cx="1035169" cy="428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数学</a:t>
            </a:r>
            <a:endParaRPr kumimoji="1" lang="ja-JP" altLang="en-US" b="1"/>
          </a:p>
        </p:txBody>
      </p:sp>
      <p:sp>
        <p:nvSpPr>
          <p:cNvPr id="22" name="正方形/長方形 21"/>
          <p:cNvSpPr/>
          <p:nvPr/>
        </p:nvSpPr>
        <p:spPr>
          <a:xfrm>
            <a:off x="3136744" y="5078405"/>
            <a:ext cx="1035169" cy="428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理科</a:t>
            </a:r>
            <a:endParaRPr kumimoji="1" lang="ja-JP" altLang="en-US" b="1"/>
          </a:p>
        </p:txBody>
      </p:sp>
      <p:sp>
        <p:nvSpPr>
          <p:cNvPr id="23" name="楕円 22"/>
          <p:cNvSpPr/>
          <p:nvPr/>
        </p:nvSpPr>
        <p:spPr>
          <a:xfrm>
            <a:off x="4974171" y="4267255"/>
            <a:ext cx="1043796" cy="128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理系能力</a:t>
            </a:r>
            <a:endParaRPr kumimoji="1" lang="ja-JP" altLang="en-US" b="1"/>
          </a:p>
        </p:txBody>
      </p:sp>
      <p:cxnSp>
        <p:nvCxnSpPr>
          <p:cNvPr id="25" name="直線矢印コネクタ 24"/>
          <p:cNvCxnSpPr>
            <a:stCxn id="21" idx="3"/>
          </p:cNvCxnSpPr>
          <p:nvPr/>
        </p:nvCxnSpPr>
        <p:spPr>
          <a:xfrm>
            <a:off x="4171913" y="4521620"/>
            <a:ext cx="802258" cy="2144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22" idx="3"/>
          </p:cNvCxnSpPr>
          <p:nvPr/>
        </p:nvCxnSpPr>
        <p:spPr>
          <a:xfrm flipV="1">
            <a:off x="4171913" y="5078405"/>
            <a:ext cx="802258" cy="2144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ホームベース 30"/>
          <p:cNvSpPr/>
          <p:nvPr/>
        </p:nvSpPr>
        <p:spPr>
          <a:xfrm>
            <a:off x="6280720" y="4180557"/>
            <a:ext cx="3475754" cy="1451235"/>
          </a:xfrm>
          <a:prstGeom prst="homePlate">
            <a:avLst>
              <a:gd name="adj" fmla="val 3514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実際に測定できる構成要素</a:t>
            </a:r>
            <a:endParaRPr kumimoji="1" lang="en-US" altLang="ja-JP" b="1" smtClean="0"/>
          </a:p>
          <a:p>
            <a:pPr algn="ctr"/>
            <a:r>
              <a:rPr lang="ja-JP" altLang="en-US" b="1" smtClean="0"/>
              <a:t>を組み合わせることで</a:t>
            </a:r>
            <a:endParaRPr lang="en-US" altLang="ja-JP" b="1" smtClean="0"/>
          </a:p>
          <a:p>
            <a:pPr algn="ctr"/>
            <a:r>
              <a:rPr kumimoji="1" lang="ja-JP" altLang="en-US" b="1"/>
              <a:t>実際に</a:t>
            </a:r>
            <a:r>
              <a:rPr kumimoji="1" lang="ja-JP" altLang="en-US" b="1" smtClean="0"/>
              <a:t>は測定できない</a:t>
            </a:r>
            <a:endParaRPr kumimoji="1" lang="en-US" altLang="ja-JP" b="1" smtClean="0"/>
          </a:p>
          <a:p>
            <a:pPr algn="ctr"/>
            <a:r>
              <a:rPr kumimoji="1" lang="ja-JP" altLang="en-US" b="1" smtClean="0"/>
              <a:t>概念的な指標</a:t>
            </a:r>
            <a:endParaRPr kumimoji="1" lang="en-US" altLang="ja-JP" b="1" smtClean="0"/>
          </a:p>
          <a:p>
            <a:pPr algn="ctr"/>
            <a:r>
              <a:rPr lang="ja-JP" altLang="en-US" b="1" smtClean="0"/>
              <a:t>を作成できる</a:t>
            </a:r>
            <a:endParaRPr kumimoji="1" lang="ja-JP" altLang="en-US" b="1" dirty="0"/>
          </a:p>
        </p:txBody>
      </p:sp>
      <p:graphicFrame>
        <p:nvGraphicFramePr>
          <p:cNvPr id="33" name="表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444931"/>
              </p:ext>
            </p:extLst>
          </p:nvPr>
        </p:nvGraphicFramePr>
        <p:xfrm>
          <a:off x="10067715" y="4307165"/>
          <a:ext cx="1663700" cy="1200150"/>
        </p:xfrm>
        <a:graphic>
          <a:graphicData uri="http://schemas.openxmlformats.org/drawingml/2006/table">
            <a:tbl>
              <a:tblPr/>
              <a:tblGrid>
                <a:gridCol w="684494">
                  <a:extLst>
                    <a:ext uri="{9D8B030D-6E8A-4147-A177-3AD203B41FA5}">
                      <a16:colId xmlns:a16="http://schemas.microsoft.com/office/drawing/2014/main" val="1427701494"/>
                    </a:ext>
                  </a:extLst>
                </a:gridCol>
                <a:gridCol w="979206">
                  <a:extLst>
                    <a:ext uri="{9D8B030D-6E8A-4147-A177-3AD203B41FA5}">
                      <a16:colId xmlns:a16="http://schemas.microsoft.com/office/drawing/2014/main" val="1780931027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氏名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理系能力</a:t>
                      </a:r>
                      <a:endParaRPr lang="ja-JP" altLang="en-US" sz="11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37149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松田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75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64377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浅木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88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12694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工藤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80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285308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国元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62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932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173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835484" y="2020296"/>
            <a:ext cx="1035169" cy="428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数学</a:t>
            </a:r>
            <a:endParaRPr kumimoji="1" lang="ja-JP" altLang="en-US" b="1"/>
          </a:p>
        </p:txBody>
      </p:sp>
      <p:sp>
        <p:nvSpPr>
          <p:cNvPr id="3" name="正方形/長方形 2"/>
          <p:cNvSpPr/>
          <p:nvPr/>
        </p:nvSpPr>
        <p:spPr>
          <a:xfrm>
            <a:off x="3835484" y="2791536"/>
            <a:ext cx="1035169" cy="428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理科</a:t>
            </a:r>
            <a:endParaRPr kumimoji="1" lang="ja-JP" altLang="en-US" b="1"/>
          </a:p>
        </p:txBody>
      </p:sp>
      <p:sp>
        <p:nvSpPr>
          <p:cNvPr id="4" name="楕円 3"/>
          <p:cNvSpPr/>
          <p:nvPr/>
        </p:nvSpPr>
        <p:spPr>
          <a:xfrm>
            <a:off x="5672911" y="1980386"/>
            <a:ext cx="1043796" cy="128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理系能力</a:t>
            </a:r>
            <a:endParaRPr kumimoji="1" lang="ja-JP" altLang="en-US" b="1"/>
          </a:p>
        </p:txBody>
      </p:sp>
      <p:cxnSp>
        <p:nvCxnSpPr>
          <p:cNvPr id="5" name="直線矢印コネクタ 4"/>
          <p:cNvCxnSpPr>
            <a:stCxn id="2" idx="3"/>
          </p:cNvCxnSpPr>
          <p:nvPr/>
        </p:nvCxnSpPr>
        <p:spPr>
          <a:xfrm>
            <a:off x="4870653" y="2234751"/>
            <a:ext cx="802258" cy="2144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>
            <a:stCxn id="3" idx="3"/>
          </p:cNvCxnSpPr>
          <p:nvPr/>
        </p:nvCxnSpPr>
        <p:spPr>
          <a:xfrm flipV="1">
            <a:off x="4870653" y="2791536"/>
            <a:ext cx="802258" cy="2144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4269677" y="357586"/>
            <a:ext cx="1035169" cy="428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数学</a:t>
            </a:r>
            <a:endParaRPr kumimoji="1" lang="ja-JP" altLang="en-US" b="1"/>
          </a:p>
        </p:txBody>
      </p:sp>
      <p:sp>
        <p:nvSpPr>
          <p:cNvPr id="8" name="正方形/長方形 7"/>
          <p:cNvSpPr/>
          <p:nvPr/>
        </p:nvSpPr>
        <p:spPr>
          <a:xfrm>
            <a:off x="5434242" y="357586"/>
            <a:ext cx="1035169" cy="428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理科</a:t>
            </a:r>
            <a:endParaRPr kumimoji="1" lang="ja-JP" altLang="en-US" b="1"/>
          </a:p>
        </p:txBody>
      </p:sp>
      <p:sp>
        <p:nvSpPr>
          <p:cNvPr id="9" name="正方形/長方形 8"/>
          <p:cNvSpPr/>
          <p:nvPr/>
        </p:nvSpPr>
        <p:spPr>
          <a:xfrm>
            <a:off x="775982" y="357586"/>
            <a:ext cx="1035169" cy="428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国語</a:t>
            </a:r>
            <a:endParaRPr kumimoji="1" lang="ja-JP" altLang="en-US" b="1"/>
          </a:p>
        </p:txBody>
      </p:sp>
      <p:sp>
        <p:nvSpPr>
          <p:cNvPr id="10" name="正方形/長方形 9"/>
          <p:cNvSpPr/>
          <p:nvPr/>
        </p:nvSpPr>
        <p:spPr>
          <a:xfrm>
            <a:off x="1940547" y="357586"/>
            <a:ext cx="1035169" cy="428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英語</a:t>
            </a:r>
            <a:endParaRPr kumimoji="1" lang="ja-JP" altLang="en-US" b="1"/>
          </a:p>
        </p:txBody>
      </p:sp>
      <p:sp>
        <p:nvSpPr>
          <p:cNvPr id="11" name="正方形/長方形 10"/>
          <p:cNvSpPr/>
          <p:nvPr/>
        </p:nvSpPr>
        <p:spPr>
          <a:xfrm>
            <a:off x="3105112" y="357586"/>
            <a:ext cx="1035169" cy="428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社会</a:t>
            </a:r>
            <a:endParaRPr kumimoji="1" lang="ja-JP" altLang="en-US" b="1"/>
          </a:p>
        </p:txBody>
      </p:sp>
      <p:sp>
        <p:nvSpPr>
          <p:cNvPr id="12" name="正方形/長方形 11"/>
          <p:cNvSpPr/>
          <p:nvPr/>
        </p:nvSpPr>
        <p:spPr>
          <a:xfrm>
            <a:off x="543069" y="1765931"/>
            <a:ext cx="1035169" cy="428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国語</a:t>
            </a:r>
            <a:endParaRPr kumimoji="1" lang="ja-JP" altLang="en-US" b="1"/>
          </a:p>
        </p:txBody>
      </p:sp>
      <p:sp>
        <p:nvSpPr>
          <p:cNvPr id="13" name="正方形/長方形 12"/>
          <p:cNvSpPr/>
          <p:nvPr/>
        </p:nvSpPr>
        <p:spPr>
          <a:xfrm>
            <a:off x="543068" y="2389231"/>
            <a:ext cx="1035169" cy="428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英語</a:t>
            </a:r>
            <a:endParaRPr kumimoji="1" lang="ja-JP" altLang="en-US" b="1"/>
          </a:p>
        </p:txBody>
      </p:sp>
      <p:sp>
        <p:nvSpPr>
          <p:cNvPr id="14" name="正方形/長方形 13"/>
          <p:cNvSpPr/>
          <p:nvPr/>
        </p:nvSpPr>
        <p:spPr>
          <a:xfrm>
            <a:off x="543067" y="3006458"/>
            <a:ext cx="1035169" cy="428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社会</a:t>
            </a:r>
            <a:endParaRPr kumimoji="1" lang="ja-JP" altLang="en-US" b="1"/>
          </a:p>
        </p:txBody>
      </p:sp>
      <p:sp>
        <p:nvSpPr>
          <p:cNvPr id="15" name="楕円 14"/>
          <p:cNvSpPr/>
          <p:nvPr/>
        </p:nvSpPr>
        <p:spPr>
          <a:xfrm>
            <a:off x="2225218" y="1980386"/>
            <a:ext cx="1043796" cy="128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/>
              <a:t>文系</a:t>
            </a:r>
            <a:r>
              <a:rPr kumimoji="1" lang="ja-JP" altLang="en-US" b="1" smtClean="0"/>
              <a:t>能力</a:t>
            </a:r>
            <a:endParaRPr kumimoji="1" lang="ja-JP" altLang="en-US" b="1"/>
          </a:p>
        </p:txBody>
      </p:sp>
      <p:cxnSp>
        <p:nvCxnSpPr>
          <p:cNvPr id="16" name="直線矢印コネクタ 15"/>
          <p:cNvCxnSpPr>
            <a:stCxn id="12" idx="3"/>
          </p:cNvCxnSpPr>
          <p:nvPr/>
        </p:nvCxnSpPr>
        <p:spPr>
          <a:xfrm>
            <a:off x="1578238" y="1980386"/>
            <a:ext cx="698511" cy="3909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13" idx="3"/>
            <a:endCxn id="15" idx="2"/>
          </p:cNvCxnSpPr>
          <p:nvPr/>
        </p:nvCxnSpPr>
        <p:spPr>
          <a:xfrm>
            <a:off x="1578237" y="2603686"/>
            <a:ext cx="646981" cy="181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14" idx="3"/>
          </p:cNvCxnSpPr>
          <p:nvPr/>
        </p:nvCxnSpPr>
        <p:spPr>
          <a:xfrm flipV="1">
            <a:off x="1578236" y="2849313"/>
            <a:ext cx="675737" cy="371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フローチャート: 他ページ結合子 27"/>
          <p:cNvSpPr/>
          <p:nvPr/>
        </p:nvSpPr>
        <p:spPr>
          <a:xfrm>
            <a:off x="1341009" y="927436"/>
            <a:ext cx="4563373" cy="785004"/>
          </a:xfrm>
          <a:prstGeom prst="flowChartOffpage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もともと５次元だったデータを２次元のデータにすることができる</a:t>
            </a:r>
            <a:endParaRPr kumimoji="1" lang="ja-JP" altLang="en-US" b="1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723103"/>
              </p:ext>
            </p:extLst>
          </p:nvPr>
        </p:nvGraphicFramePr>
        <p:xfrm>
          <a:off x="918316" y="3918803"/>
          <a:ext cx="4114800" cy="120015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359222018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16917034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91944387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68277516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08755063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10278482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氏名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国語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数学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英語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理科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社会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51644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松田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70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80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75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70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65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70032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浅木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85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85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85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90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75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41037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工藤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90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70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65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85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90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7839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国元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65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65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56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60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90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681644"/>
                  </a:ext>
                </a:extLst>
              </a:tr>
            </a:tbl>
          </a:graphicData>
        </a:graphic>
      </p:graphicFrame>
      <p:pic>
        <p:nvPicPr>
          <p:cNvPr id="30" name="図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323" y="3896292"/>
            <a:ext cx="1130385" cy="1222661"/>
          </a:xfrm>
          <a:prstGeom prst="rect">
            <a:avLst/>
          </a:prstGeom>
        </p:spPr>
      </p:pic>
      <p:graphicFrame>
        <p:nvGraphicFramePr>
          <p:cNvPr id="32" name="表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16598"/>
              </p:ext>
            </p:extLst>
          </p:nvPr>
        </p:nvGraphicFramePr>
        <p:xfrm>
          <a:off x="7592683" y="3918803"/>
          <a:ext cx="1371600" cy="120015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188233679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620769487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文系能力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理系能力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93298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82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82674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84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06695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69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75933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81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8417790"/>
                  </a:ext>
                </a:extLst>
              </a:tr>
            </a:tbl>
          </a:graphicData>
        </a:graphic>
      </p:graphicFrame>
      <p:sp>
        <p:nvSpPr>
          <p:cNvPr id="33" name="右矢印 32"/>
          <p:cNvSpPr/>
          <p:nvPr/>
        </p:nvSpPr>
        <p:spPr>
          <a:xfrm>
            <a:off x="5271782" y="4229893"/>
            <a:ext cx="345455" cy="577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右矢印 33"/>
          <p:cNvSpPr/>
          <p:nvPr/>
        </p:nvSpPr>
        <p:spPr>
          <a:xfrm>
            <a:off x="7089794" y="4229893"/>
            <a:ext cx="345455" cy="577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486124" y="5118953"/>
            <a:ext cx="1811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smtClean="0">
                <a:solidFill>
                  <a:schemeClr val="accent5">
                    <a:lumMod val="50000"/>
                  </a:schemeClr>
                </a:solidFill>
              </a:rPr>
              <a:t>次元削減モデル</a:t>
            </a:r>
            <a:endParaRPr kumimoji="1" lang="ja-JP" altLang="en-US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6" name="楕円 35"/>
          <p:cNvSpPr/>
          <p:nvPr/>
        </p:nvSpPr>
        <p:spPr>
          <a:xfrm>
            <a:off x="10603346" y="177461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smtClean="0"/>
              <a:t>P492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98370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ホームベース 1"/>
          <p:cNvSpPr/>
          <p:nvPr/>
        </p:nvSpPr>
        <p:spPr>
          <a:xfrm>
            <a:off x="397163" y="332508"/>
            <a:ext cx="1757639" cy="424874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１４．１．２</a:t>
            </a:r>
            <a:endParaRPr kumimoji="1" lang="ja-JP" altLang="en-US" b="1" dirty="0"/>
          </a:p>
        </p:txBody>
      </p:sp>
      <p:sp>
        <p:nvSpPr>
          <p:cNvPr id="3" name="山形 2"/>
          <p:cNvSpPr/>
          <p:nvPr/>
        </p:nvSpPr>
        <p:spPr>
          <a:xfrm>
            <a:off x="2019631" y="332508"/>
            <a:ext cx="4913906" cy="424874"/>
          </a:xfrm>
          <a:prstGeom prst="chevro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>
                <a:solidFill>
                  <a:schemeClr val="bg1"/>
                </a:solidFill>
              </a:rPr>
              <a:t>主成分分析とは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4" name="山形 3"/>
          <p:cNvSpPr/>
          <p:nvPr/>
        </p:nvSpPr>
        <p:spPr>
          <a:xfrm>
            <a:off x="6790414" y="332508"/>
            <a:ext cx="2189683" cy="42487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smtClean="0">
                <a:solidFill>
                  <a:schemeClr val="bg1"/>
                </a:solidFill>
              </a:rPr>
              <a:t>P493</a:t>
            </a:r>
            <a:r>
              <a:rPr kumimoji="1" lang="ja-JP" altLang="en-US" b="1" smtClean="0">
                <a:solidFill>
                  <a:schemeClr val="bg1"/>
                </a:solidFill>
              </a:rPr>
              <a:t>～</a:t>
            </a:r>
            <a:r>
              <a:rPr kumimoji="1" lang="en-US" altLang="ja-JP" b="1" smtClean="0">
                <a:solidFill>
                  <a:schemeClr val="bg1"/>
                </a:solidFill>
              </a:rPr>
              <a:t>P498</a:t>
            </a:r>
            <a:endParaRPr kumimoji="1" lang="en-US" altLang="ja-JP" b="1" dirty="0" smtClean="0">
              <a:solidFill>
                <a:schemeClr val="bg1"/>
              </a:solidFill>
            </a:endParaRPr>
          </a:p>
        </p:txBody>
      </p:sp>
      <p:sp>
        <p:nvSpPr>
          <p:cNvPr id="5" name="楕円 4"/>
          <p:cNvSpPr/>
          <p:nvPr/>
        </p:nvSpPr>
        <p:spPr>
          <a:xfrm>
            <a:off x="10603346" y="177461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smtClean="0"/>
              <a:t>P493</a:t>
            </a:r>
            <a:endParaRPr kumimoji="1" lang="ja-JP" altLang="en-US" b="1" dirty="0"/>
          </a:p>
        </p:txBody>
      </p:sp>
      <p:sp>
        <p:nvSpPr>
          <p:cNvPr id="6" name="ホームベース 5"/>
          <p:cNvSpPr/>
          <p:nvPr/>
        </p:nvSpPr>
        <p:spPr>
          <a:xfrm>
            <a:off x="609947" y="976614"/>
            <a:ext cx="1757639" cy="424874"/>
          </a:xfrm>
          <a:prstGeom prst="homePlat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主成分分析</a:t>
            </a:r>
            <a:endParaRPr kumimoji="1" lang="ja-JP" altLang="en-US" b="1" dirty="0"/>
          </a:p>
        </p:txBody>
      </p:sp>
      <p:sp>
        <p:nvSpPr>
          <p:cNvPr id="7" name="山形 6"/>
          <p:cNvSpPr/>
          <p:nvPr/>
        </p:nvSpPr>
        <p:spPr>
          <a:xfrm>
            <a:off x="2232415" y="976614"/>
            <a:ext cx="4913906" cy="424874"/>
          </a:xfrm>
          <a:prstGeom prst="chevr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chemeClr val="bg1"/>
                </a:solidFill>
              </a:rPr>
              <a:t>最も</a:t>
            </a:r>
            <a:r>
              <a:rPr kumimoji="1" lang="ja-JP" altLang="en-US" b="1" smtClean="0">
                <a:solidFill>
                  <a:schemeClr val="bg1"/>
                </a:solidFill>
              </a:rPr>
              <a:t>代表的な次元削減の手法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1" name="フローチャート: 結合子 10"/>
          <p:cNvSpPr>
            <a:spLocks noChangeAspect="1"/>
          </p:cNvSpPr>
          <p:nvPr/>
        </p:nvSpPr>
        <p:spPr>
          <a:xfrm>
            <a:off x="1722931" y="3634039"/>
            <a:ext cx="147799" cy="14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ローチャート: 結合子 11"/>
          <p:cNvSpPr>
            <a:spLocks noChangeAspect="1"/>
          </p:cNvSpPr>
          <p:nvPr/>
        </p:nvSpPr>
        <p:spPr>
          <a:xfrm>
            <a:off x="2046543" y="3223992"/>
            <a:ext cx="147799" cy="14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ローチャート: 結合子 12"/>
          <p:cNvSpPr>
            <a:spLocks noChangeAspect="1"/>
          </p:cNvSpPr>
          <p:nvPr/>
        </p:nvSpPr>
        <p:spPr>
          <a:xfrm>
            <a:off x="2282197" y="3589696"/>
            <a:ext cx="147799" cy="14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ローチャート: 結合子 13"/>
          <p:cNvSpPr>
            <a:spLocks noChangeAspect="1"/>
          </p:cNvSpPr>
          <p:nvPr/>
        </p:nvSpPr>
        <p:spPr>
          <a:xfrm>
            <a:off x="2458010" y="3229530"/>
            <a:ext cx="147799" cy="14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ローチャート: 結合子 14"/>
          <p:cNvSpPr>
            <a:spLocks noChangeAspect="1"/>
          </p:cNvSpPr>
          <p:nvPr/>
        </p:nvSpPr>
        <p:spPr>
          <a:xfrm>
            <a:off x="2779340" y="2899800"/>
            <a:ext cx="147799" cy="14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ローチャート: 結合子 15"/>
          <p:cNvSpPr>
            <a:spLocks noChangeAspect="1"/>
          </p:cNvSpPr>
          <p:nvPr/>
        </p:nvSpPr>
        <p:spPr>
          <a:xfrm>
            <a:off x="3125926" y="2677242"/>
            <a:ext cx="147799" cy="14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ローチャート: 結合子 16"/>
          <p:cNvSpPr>
            <a:spLocks noChangeAspect="1"/>
          </p:cNvSpPr>
          <p:nvPr/>
        </p:nvSpPr>
        <p:spPr>
          <a:xfrm>
            <a:off x="2741662" y="3250312"/>
            <a:ext cx="147799" cy="14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ローチャート: 結合子 17"/>
          <p:cNvSpPr>
            <a:spLocks noChangeAspect="1"/>
          </p:cNvSpPr>
          <p:nvPr/>
        </p:nvSpPr>
        <p:spPr>
          <a:xfrm>
            <a:off x="3135107" y="3079992"/>
            <a:ext cx="147799" cy="14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ローチャート: 結合子 18"/>
          <p:cNvSpPr>
            <a:spLocks noChangeAspect="1"/>
          </p:cNvSpPr>
          <p:nvPr/>
        </p:nvSpPr>
        <p:spPr>
          <a:xfrm>
            <a:off x="3430504" y="2888020"/>
            <a:ext cx="147799" cy="14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ローチャート: 結合子 19"/>
          <p:cNvSpPr>
            <a:spLocks noChangeAspect="1"/>
          </p:cNvSpPr>
          <p:nvPr/>
        </p:nvSpPr>
        <p:spPr>
          <a:xfrm>
            <a:off x="3578303" y="2579607"/>
            <a:ext cx="147799" cy="14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ローチャート: 結合子 20"/>
          <p:cNvSpPr>
            <a:spLocks noChangeAspect="1"/>
          </p:cNvSpPr>
          <p:nvPr/>
        </p:nvSpPr>
        <p:spPr>
          <a:xfrm>
            <a:off x="3260760" y="2450407"/>
            <a:ext cx="147799" cy="1440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ローチャート: 結合子 21"/>
          <p:cNvSpPr>
            <a:spLocks noChangeAspect="1"/>
          </p:cNvSpPr>
          <p:nvPr/>
        </p:nvSpPr>
        <p:spPr>
          <a:xfrm>
            <a:off x="3881939" y="2755800"/>
            <a:ext cx="147799" cy="14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ローチャート: 結合子 22"/>
          <p:cNvSpPr>
            <a:spLocks noChangeAspect="1"/>
          </p:cNvSpPr>
          <p:nvPr/>
        </p:nvSpPr>
        <p:spPr>
          <a:xfrm>
            <a:off x="4029738" y="2502754"/>
            <a:ext cx="147799" cy="14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フローチャート: 結合子 23"/>
          <p:cNvSpPr>
            <a:spLocks noChangeAspect="1"/>
          </p:cNvSpPr>
          <p:nvPr/>
        </p:nvSpPr>
        <p:spPr>
          <a:xfrm>
            <a:off x="3680277" y="2340046"/>
            <a:ext cx="147799" cy="14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ローチャート: 結合子 24"/>
          <p:cNvSpPr>
            <a:spLocks noChangeAspect="1"/>
          </p:cNvSpPr>
          <p:nvPr/>
        </p:nvSpPr>
        <p:spPr>
          <a:xfrm>
            <a:off x="4431801" y="2297093"/>
            <a:ext cx="147799" cy="14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カギ線コネクタ 26"/>
          <p:cNvCxnSpPr/>
          <p:nvPr/>
        </p:nvCxnSpPr>
        <p:spPr>
          <a:xfrm>
            <a:off x="1363564" y="1765716"/>
            <a:ext cx="4019905" cy="2411429"/>
          </a:xfrm>
          <a:prstGeom prst="bentConnector3">
            <a:avLst>
              <a:gd name="adj1" fmla="val -146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721485" y="1881160"/>
            <a:ext cx="767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/>
              <a:t>理科</a:t>
            </a:r>
            <a:endParaRPr kumimoji="1" lang="ja-JP" altLang="en-US" b="1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807520" y="4255200"/>
            <a:ext cx="767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smtClean="0"/>
              <a:t>数学</a:t>
            </a:r>
            <a:endParaRPr kumimoji="1" lang="ja-JP" altLang="en-US" b="1"/>
          </a:p>
        </p:txBody>
      </p:sp>
      <p:sp>
        <p:nvSpPr>
          <p:cNvPr id="35" name="フローチャート: 結合子 34"/>
          <p:cNvSpPr>
            <a:spLocks noChangeAspect="1"/>
          </p:cNvSpPr>
          <p:nvPr/>
        </p:nvSpPr>
        <p:spPr>
          <a:xfrm>
            <a:off x="7313186" y="3635183"/>
            <a:ext cx="147799" cy="14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フローチャート: 結合子 35"/>
          <p:cNvSpPr>
            <a:spLocks noChangeAspect="1"/>
          </p:cNvSpPr>
          <p:nvPr/>
        </p:nvSpPr>
        <p:spPr>
          <a:xfrm>
            <a:off x="7636798" y="3225136"/>
            <a:ext cx="147799" cy="14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フローチャート: 結合子 36"/>
          <p:cNvSpPr>
            <a:spLocks noChangeAspect="1"/>
          </p:cNvSpPr>
          <p:nvPr/>
        </p:nvSpPr>
        <p:spPr>
          <a:xfrm>
            <a:off x="7872452" y="3590840"/>
            <a:ext cx="147799" cy="14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フローチャート: 結合子 37"/>
          <p:cNvSpPr>
            <a:spLocks noChangeAspect="1"/>
          </p:cNvSpPr>
          <p:nvPr/>
        </p:nvSpPr>
        <p:spPr>
          <a:xfrm>
            <a:off x="8048265" y="3230674"/>
            <a:ext cx="147799" cy="14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フローチャート: 結合子 38"/>
          <p:cNvSpPr>
            <a:spLocks noChangeAspect="1"/>
          </p:cNvSpPr>
          <p:nvPr/>
        </p:nvSpPr>
        <p:spPr>
          <a:xfrm>
            <a:off x="8369595" y="2900944"/>
            <a:ext cx="147799" cy="14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フローチャート: 結合子 39"/>
          <p:cNvSpPr>
            <a:spLocks noChangeAspect="1"/>
          </p:cNvSpPr>
          <p:nvPr/>
        </p:nvSpPr>
        <p:spPr>
          <a:xfrm>
            <a:off x="8716181" y="2678386"/>
            <a:ext cx="147799" cy="14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フローチャート: 結合子 40"/>
          <p:cNvSpPr>
            <a:spLocks noChangeAspect="1"/>
          </p:cNvSpPr>
          <p:nvPr/>
        </p:nvSpPr>
        <p:spPr>
          <a:xfrm>
            <a:off x="8331917" y="3251456"/>
            <a:ext cx="147799" cy="14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フローチャート: 結合子 41"/>
          <p:cNvSpPr>
            <a:spLocks noChangeAspect="1"/>
          </p:cNvSpPr>
          <p:nvPr/>
        </p:nvSpPr>
        <p:spPr>
          <a:xfrm>
            <a:off x="8725362" y="3081136"/>
            <a:ext cx="147799" cy="14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フローチャート: 結合子 42"/>
          <p:cNvSpPr>
            <a:spLocks noChangeAspect="1"/>
          </p:cNvSpPr>
          <p:nvPr/>
        </p:nvSpPr>
        <p:spPr>
          <a:xfrm>
            <a:off x="9020759" y="2889164"/>
            <a:ext cx="147799" cy="14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ローチャート: 結合子 43"/>
          <p:cNvSpPr>
            <a:spLocks noChangeAspect="1"/>
          </p:cNvSpPr>
          <p:nvPr/>
        </p:nvSpPr>
        <p:spPr>
          <a:xfrm>
            <a:off x="9168558" y="2580751"/>
            <a:ext cx="147799" cy="14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フローチャート: 結合子 44"/>
          <p:cNvSpPr>
            <a:spLocks noChangeAspect="1"/>
          </p:cNvSpPr>
          <p:nvPr/>
        </p:nvSpPr>
        <p:spPr>
          <a:xfrm>
            <a:off x="8858855" y="2398338"/>
            <a:ext cx="147799" cy="1440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フローチャート: 結合子 45"/>
          <p:cNvSpPr>
            <a:spLocks noChangeAspect="1"/>
          </p:cNvSpPr>
          <p:nvPr/>
        </p:nvSpPr>
        <p:spPr>
          <a:xfrm>
            <a:off x="9472194" y="2756944"/>
            <a:ext cx="147799" cy="14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フローチャート: 結合子 46"/>
          <p:cNvSpPr>
            <a:spLocks noChangeAspect="1"/>
          </p:cNvSpPr>
          <p:nvPr/>
        </p:nvSpPr>
        <p:spPr>
          <a:xfrm>
            <a:off x="9619993" y="2503898"/>
            <a:ext cx="147799" cy="14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フローチャート: 結合子 47"/>
          <p:cNvSpPr>
            <a:spLocks noChangeAspect="1"/>
          </p:cNvSpPr>
          <p:nvPr/>
        </p:nvSpPr>
        <p:spPr>
          <a:xfrm>
            <a:off x="9270532" y="2341190"/>
            <a:ext cx="147799" cy="14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フローチャート: 結合子 48"/>
          <p:cNvSpPr>
            <a:spLocks noChangeAspect="1"/>
          </p:cNvSpPr>
          <p:nvPr/>
        </p:nvSpPr>
        <p:spPr>
          <a:xfrm>
            <a:off x="10022056" y="2298237"/>
            <a:ext cx="147799" cy="14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カギ線コネクタ 49"/>
          <p:cNvCxnSpPr/>
          <p:nvPr/>
        </p:nvCxnSpPr>
        <p:spPr>
          <a:xfrm>
            <a:off x="6953819" y="1766860"/>
            <a:ext cx="4019905" cy="2411429"/>
          </a:xfrm>
          <a:prstGeom prst="bentConnector3">
            <a:avLst>
              <a:gd name="adj1" fmla="val -146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6311740" y="1882304"/>
            <a:ext cx="767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/>
              <a:t>理科</a:t>
            </a:r>
            <a:endParaRPr kumimoji="1" lang="ja-JP" altLang="en-US" b="1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0397775" y="4256344"/>
            <a:ext cx="767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smtClean="0"/>
              <a:t>数学</a:t>
            </a:r>
            <a:endParaRPr kumimoji="1" lang="ja-JP" altLang="en-US" b="1"/>
          </a:p>
        </p:txBody>
      </p:sp>
      <p:cxnSp>
        <p:nvCxnSpPr>
          <p:cNvPr id="54" name="直線コネクタ 53"/>
          <p:cNvCxnSpPr/>
          <p:nvPr/>
        </p:nvCxnSpPr>
        <p:spPr>
          <a:xfrm flipV="1">
            <a:off x="6953819" y="1881160"/>
            <a:ext cx="3541002" cy="22959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>
            <a:off x="1329740" y="2522535"/>
            <a:ext cx="1974610" cy="6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 flipV="1">
            <a:off x="3334660" y="2565012"/>
            <a:ext cx="21645" cy="161134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右矢印 60"/>
          <p:cNvSpPr/>
          <p:nvPr/>
        </p:nvSpPr>
        <p:spPr>
          <a:xfrm>
            <a:off x="5752448" y="2416549"/>
            <a:ext cx="545444" cy="108694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2773386" y="1600045"/>
            <a:ext cx="1104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smtClean="0"/>
              <a:t>松田</a:t>
            </a:r>
            <a:endParaRPr lang="en-US" altLang="ja-JP" sz="1400" b="1" smtClean="0"/>
          </a:p>
          <a:p>
            <a:pPr algn="ctr"/>
            <a:r>
              <a:rPr kumimoji="1" lang="en-US" altLang="ja-JP" sz="1400" b="1" smtClean="0"/>
              <a:t>(80, 70)</a:t>
            </a:r>
            <a:endParaRPr kumimoji="1" lang="ja-JP" altLang="en-US" sz="1400" b="1"/>
          </a:p>
        </p:txBody>
      </p:sp>
      <p:cxnSp>
        <p:nvCxnSpPr>
          <p:cNvPr id="63" name="直線コネクタ 62"/>
          <p:cNvCxnSpPr/>
          <p:nvPr/>
        </p:nvCxnSpPr>
        <p:spPr>
          <a:xfrm>
            <a:off x="8972531" y="2520228"/>
            <a:ext cx="122127" cy="223231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/>
          <p:cNvSpPr txBox="1"/>
          <p:nvPr/>
        </p:nvSpPr>
        <p:spPr>
          <a:xfrm>
            <a:off x="936848" y="2354275"/>
            <a:ext cx="49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smtClean="0"/>
              <a:t>70</a:t>
            </a:r>
            <a:endParaRPr kumimoji="1" lang="ja-JP" altLang="en-US" b="1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3096910" y="4194917"/>
            <a:ext cx="49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/>
              <a:t>8</a:t>
            </a:r>
            <a:r>
              <a:rPr kumimoji="1" lang="en-US" altLang="ja-JP" b="1" smtClean="0"/>
              <a:t>0</a:t>
            </a:r>
            <a:endParaRPr kumimoji="1" lang="ja-JP" altLang="en-US" b="1"/>
          </a:p>
        </p:txBody>
      </p:sp>
      <p:sp>
        <p:nvSpPr>
          <p:cNvPr id="69" name="円弧 68"/>
          <p:cNvSpPr/>
          <p:nvPr/>
        </p:nvSpPr>
        <p:spPr>
          <a:xfrm rot="19616960">
            <a:off x="6741245" y="2978672"/>
            <a:ext cx="2601254" cy="1049870"/>
          </a:xfrm>
          <a:prstGeom prst="arc">
            <a:avLst>
              <a:gd name="adj1" fmla="val 11093466"/>
              <a:gd name="adj2" fmla="val 0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7494767" y="2703354"/>
            <a:ext cx="49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/>
              <a:t>9</a:t>
            </a:r>
            <a:r>
              <a:rPr kumimoji="1" lang="en-US" altLang="ja-JP" b="1" smtClean="0"/>
              <a:t>0</a:t>
            </a:r>
            <a:endParaRPr kumimoji="1" lang="ja-JP" altLang="en-US" b="1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10475438" y="1496979"/>
            <a:ext cx="1475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分布</a:t>
            </a:r>
            <a:r>
              <a:rPr lang="ja-JP" altLang="en-US" b="1" smtClean="0">
                <a:solidFill>
                  <a:srgbClr val="FF0000"/>
                </a:solidFill>
              </a:rPr>
              <a:t>に沿う</a:t>
            </a:r>
            <a:endParaRPr lang="en-US" altLang="ja-JP" b="1" smtClean="0">
              <a:solidFill>
                <a:srgbClr val="FF0000"/>
              </a:solidFill>
            </a:endParaRPr>
          </a:p>
          <a:p>
            <a:r>
              <a:rPr kumimoji="1" lang="ja-JP" altLang="en-US" b="1" smtClean="0">
                <a:solidFill>
                  <a:srgbClr val="FF0000"/>
                </a:solidFill>
              </a:rPr>
              <a:t>ような</a:t>
            </a:r>
            <a:endParaRPr kumimoji="1" lang="en-US" altLang="ja-JP" b="1" smtClean="0">
              <a:solidFill>
                <a:srgbClr val="FF0000"/>
              </a:solidFill>
            </a:endParaRPr>
          </a:p>
          <a:p>
            <a:r>
              <a:rPr lang="ja-JP" altLang="en-US" b="1" smtClean="0">
                <a:solidFill>
                  <a:srgbClr val="FF0000"/>
                </a:solidFill>
              </a:rPr>
              <a:t>新しい軸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sp>
        <p:nvSpPr>
          <p:cNvPr id="73" name="上矢印吹き出し 72"/>
          <p:cNvSpPr/>
          <p:nvPr/>
        </p:nvSpPr>
        <p:spPr>
          <a:xfrm>
            <a:off x="3652202" y="4230915"/>
            <a:ext cx="4686443" cy="1686822"/>
          </a:xfrm>
          <a:prstGeom prst="upArrowCallout">
            <a:avLst>
              <a:gd name="adj1" fmla="val 25000"/>
              <a:gd name="adj2" fmla="val 28696"/>
              <a:gd name="adj3" fmla="val 25000"/>
              <a:gd name="adj4" fmla="val 6497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各列の相関を考慮して</a:t>
            </a:r>
            <a:endParaRPr kumimoji="1" lang="en-US" altLang="ja-JP" b="1" smtClean="0"/>
          </a:p>
          <a:p>
            <a:pPr algn="ctr"/>
            <a:r>
              <a:rPr kumimoji="1" lang="ja-JP" altLang="en-US" b="1" smtClean="0"/>
              <a:t>傾向が似ているかどうかを判断し</a:t>
            </a:r>
            <a:endParaRPr kumimoji="1" lang="en-US" altLang="ja-JP" b="1" smtClean="0"/>
          </a:p>
          <a:p>
            <a:pPr algn="ctr"/>
            <a:r>
              <a:rPr lang="ja-JP" altLang="en-US" b="1"/>
              <a:t>１列</a:t>
            </a:r>
            <a:r>
              <a:rPr lang="ja-JP" altLang="en-US" b="1" smtClean="0"/>
              <a:t>にまとめる</a:t>
            </a:r>
            <a:endParaRPr kumimoji="1" lang="ja-JP" altLang="en-US" b="1"/>
          </a:p>
        </p:txBody>
      </p:sp>
      <p:sp>
        <p:nvSpPr>
          <p:cNvPr id="74" name="ホームベース 73"/>
          <p:cNvSpPr/>
          <p:nvPr/>
        </p:nvSpPr>
        <p:spPr>
          <a:xfrm>
            <a:off x="1702578" y="4862716"/>
            <a:ext cx="1757639" cy="1027461"/>
          </a:xfrm>
          <a:prstGeom prst="homePlat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各列の相関</a:t>
            </a:r>
            <a:endParaRPr lang="en-US" altLang="ja-JP" b="1" smtClean="0"/>
          </a:p>
          <a:p>
            <a:pPr algn="ctr"/>
            <a:r>
              <a:rPr kumimoji="1" lang="ja-JP" altLang="en-US" b="1" smtClean="0"/>
              <a:t>が強い場合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4238927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ホームベース 1"/>
          <p:cNvSpPr/>
          <p:nvPr/>
        </p:nvSpPr>
        <p:spPr>
          <a:xfrm>
            <a:off x="912868" y="229747"/>
            <a:ext cx="2401831" cy="1027461"/>
          </a:xfrm>
          <a:prstGeom prst="homePlat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各列の相関</a:t>
            </a:r>
            <a:endParaRPr lang="en-US" altLang="ja-JP" b="1" smtClean="0"/>
          </a:p>
          <a:p>
            <a:pPr algn="ctr"/>
            <a:r>
              <a:rPr kumimoji="1" lang="ja-JP" altLang="en-US" b="1" smtClean="0"/>
              <a:t>がそんなに</a:t>
            </a:r>
            <a:endParaRPr kumimoji="1" lang="en-US" altLang="ja-JP" b="1" smtClean="0"/>
          </a:p>
          <a:p>
            <a:pPr algn="ctr"/>
            <a:r>
              <a:rPr kumimoji="1" lang="ja-JP" altLang="en-US" b="1" smtClean="0"/>
              <a:t>強くない場合</a:t>
            </a:r>
            <a:endParaRPr kumimoji="1" lang="ja-JP" altLang="en-US" b="1" dirty="0"/>
          </a:p>
        </p:txBody>
      </p:sp>
      <p:sp>
        <p:nvSpPr>
          <p:cNvPr id="3" name="山形 2"/>
          <p:cNvSpPr/>
          <p:nvPr/>
        </p:nvSpPr>
        <p:spPr>
          <a:xfrm>
            <a:off x="2959776" y="229746"/>
            <a:ext cx="6236177" cy="1027461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>
                <a:solidFill>
                  <a:schemeClr val="bg1"/>
                </a:solidFill>
              </a:rPr>
              <a:t>新しい軸にデータを移したとき、新しい軸上での</a:t>
            </a:r>
            <a:r>
              <a:rPr kumimoji="1" lang="ja-JP" altLang="en-US" b="1" u="heavy" smtClean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</a:rPr>
              <a:t>データ分散値が最大</a:t>
            </a:r>
            <a:r>
              <a:rPr kumimoji="1" lang="ja-JP" altLang="en-US" b="1" smtClean="0">
                <a:solidFill>
                  <a:schemeClr val="bg1"/>
                </a:solidFill>
              </a:rPr>
              <a:t>になるような軸を選ぶ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4" name="フローチャート: 結合子 3"/>
          <p:cNvSpPr>
            <a:spLocks noChangeAspect="1"/>
          </p:cNvSpPr>
          <p:nvPr/>
        </p:nvSpPr>
        <p:spPr>
          <a:xfrm>
            <a:off x="1724276" y="2702638"/>
            <a:ext cx="147799" cy="14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結合子 4"/>
          <p:cNvSpPr>
            <a:spLocks noChangeAspect="1"/>
          </p:cNvSpPr>
          <p:nvPr/>
        </p:nvSpPr>
        <p:spPr>
          <a:xfrm>
            <a:off x="1983282" y="2133664"/>
            <a:ext cx="147799" cy="14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ローチャート: 結合子 5"/>
          <p:cNvSpPr>
            <a:spLocks noChangeAspect="1"/>
          </p:cNvSpPr>
          <p:nvPr/>
        </p:nvSpPr>
        <p:spPr>
          <a:xfrm>
            <a:off x="2344543" y="3186022"/>
            <a:ext cx="147799" cy="14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結合子 6"/>
          <p:cNvSpPr>
            <a:spLocks noChangeAspect="1"/>
          </p:cNvSpPr>
          <p:nvPr/>
        </p:nvSpPr>
        <p:spPr>
          <a:xfrm>
            <a:off x="2240762" y="2604318"/>
            <a:ext cx="147799" cy="14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ローチャート: 結合子 7"/>
          <p:cNvSpPr>
            <a:spLocks noChangeAspect="1"/>
          </p:cNvSpPr>
          <p:nvPr/>
        </p:nvSpPr>
        <p:spPr>
          <a:xfrm>
            <a:off x="2614553" y="2205664"/>
            <a:ext cx="147799" cy="14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ローチャート: 結合子 8"/>
          <p:cNvSpPr>
            <a:spLocks noChangeAspect="1"/>
          </p:cNvSpPr>
          <p:nvPr/>
        </p:nvSpPr>
        <p:spPr>
          <a:xfrm>
            <a:off x="2799802" y="2568973"/>
            <a:ext cx="147799" cy="14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ローチャート: 結合子 9"/>
          <p:cNvSpPr>
            <a:spLocks noChangeAspect="1"/>
          </p:cNvSpPr>
          <p:nvPr/>
        </p:nvSpPr>
        <p:spPr>
          <a:xfrm>
            <a:off x="3175307" y="3149470"/>
            <a:ext cx="147799" cy="14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ローチャート: 結合子 10"/>
          <p:cNvSpPr>
            <a:spLocks noChangeAspect="1"/>
          </p:cNvSpPr>
          <p:nvPr/>
        </p:nvSpPr>
        <p:spPr>
          <a:xfrm>
            <a:off x="2947600" y="3004164"/>
            <a:ext cx="147799" cy="14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ローチャート: 結合子 11"/>
          <p:cNvSpPr>
            <a:spLocks noChangeAspect="1"/>
          </p:cNvSpPr>
          <p:nvPr/>
        </p:nvSpPr>
        <p:spPr>
          <a:xfrm>
            <a:off x="3203413" y="2535676"/>
            <a:ext cx="147799" cy="14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ローチャート: 結合子 12"/>
          <p:cNvSpPr>
            <a:spLocks noChangeAspect="1"/>
          </p:cNvSpPr>
          <p:nvPr/>
        </p:nvSpPr>
        <p:spPr>
          <a:xfrm>
            <a:off x="3640649" y="2175933"/>
            <a:ext cx="147799" cy="14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ローチャート: 結合子 14"/>
          <p:cNvSpPr>
            <a:spLocks noChangeAspect="1"/>
          </p:cNvSpPr>
          <p:nvPr/>
        </p:nvSpPr>
        <p:spPr>
          <a:xfrm>
            <a:off x="3714548" y="2902702"/>
            <a:ext cx="147799" cy="14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ローチャート: 結合子 15"/>
          <p:cNvSpPr>
            <a:spLocks noChangeAspect="1"/>
          </p:cNvSpPr>
          <p:nvPr/>
        </p:nvSpPr>
        <p:spPr>
          <a:xfrm>
            <a:off x="4007103" y="2535676"/>
            <a:ext cx="147799" cy="14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ローチャート: 結合子 16"/>
          <p:cNvSpPr>
            <a:spLocks noChangeAspect="1"/>
          </p:cNvSpPr>
          <p:nvPr/>
        </p:nvSpPr>
        <p:spPr>
          <a:xfrm>
            <a:off x="2870282" y="1685298"/>
            <a:ext cx="147799" cy="14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ローチャート: 結合子 17"/>
          <p:cNvSpPr>
            <a:spLocks noChangeAspect="1"/>
          </p:cNvSpPr>
          <p:nvPr/>
        </p:nvSpPr>
        <p:spPr>
          <a:xfrm>
            <a:off x="3640649" y="1778046"/>
            <a:ext cx="147799" cy="14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カギ線コネクタ 18"/>
          <p:cNvCxnSpPr/>
          <p:nvPr/>
        </p:nvCxnSpPr>
        <p:spPr>
          <a:xfrm>
            <a:off x="1425910" y="1362042"/>
            <a:ext cx="4019905" cy="2411429"/>
          </a:xfrm>
          <a:prstGeom prst="bentConnector3">
            <a:avLst>
              <a:gd name="adj1" fmla="val -146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V="1">
            <a:off x="1425910" y="1331017"/>
            <a:ext cx="1749397" cy="2442454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flipV="1">
            <a:off x="1439963" y="1757298"/>
            <a:ext cx="2641039" cy="2016173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 flipV="1">
            <a:off x="1425910" y="2422653"/>
            <a:ext cx="3344842" cy="1350818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1968518" y="1387966"/>
            <a:ext cx="90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smtClean="0"/>
              <a:t>候補１</a:t>
            </a:r>
            <a:endParaRPr kumimoji="1" lang="ja-JP" altLang="en-US" b="1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639543" y="1381911"/>
            <a:ext cx="157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smtClean="0"/>
              <a:t>候補２</a:t>
            </a:r>
            <a:endParaRPr kumimoji="1" lang="ja-JP" altLang="en-US" b="1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518238" y="2563652"/>
            <a:ext cx="101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smtClean="0"/>
              <a:t>候補３</a:t>
            </a:r>
            <a:endParaRPr kumimoji="1" lang="ja-JP" altLang="en-US" b="1"/>
          </a:p>
        </p:txBody>
      </p:sp>
      <p:sp>
        <p:nvSpPr>
          <p:cNvPr id="37" name="フローチャート: 結合子 36"/>
          <p:cNvSpPr>
            <a:spLocks noChangeAspect="1"/>
          </p:cNvSpPr>
          <p:nvPr/>
        </p:nvSpPr>
        <p:spPr>
          <a:xfrm>
            <a:off x="7539038" y="3181917"/>
            <a:ext cx="147799" cy="14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フローチャート: 結合子 37"/>
          <p:cNvSpPr>
            <a:spLocks noChangeAspect="1"/>
          </p:cNvSpPr>
          <p:nvPr/>
        </p:nvSpPr>
        <p:spPr>
          <a:xfrm>
            <a:off x="7435257" y="2600213"/>
            <a:ext cx="147799" cy="14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フローチャート: 結合子 38"/>
          <p:cNvSpPr>
            <a:spLocks noChangeAspect="1"/>
          </p:cNvSpPr>
          <p:nvPr/>
        </p:nvSpPr>
        <p:spPr>
          <a:xfrm>
            <a:off x="7809048" y="2201559"/>
            <a:ext cx="147799" cy="14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フローチャート: 結合子 39"/>
          <p:cNvSpPr>
            <a:spLocks noChangeAspect="1"/>
          </p:cNvSpPr>
          <p:nvPr/>
        </p:nvSpPr>
        <p:spPr>
          <a:xfrm>
            <a:off x="7994297" y="2564868"/>
            <a:ext cx="147799" cy="14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フローチャート: 結合子 41"/>
          <p:cNvSpPr>
            <a:spLocks noChangeAspect="1"/>
          </p:cNvSpPr>
          <p:nvPr/>
        </p:nvSpPr>
        <p:spPr>
          <a:xfrm>
            <a:off x="8142095" y="3000059"/>
            <a:ext cx="147799" cy="14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フローチャート: 結合子 42"/>
          <p:cNvSpPr>
            <a:spLocks noChangeAspect="1"/>
          </p:cNvSpPr>
          <p:nvPr/>
        </p:nvSpPr>
        <p:spPr>
          <a:xfrm>
            <a:off x="8397908" y="2531571"/>
            <a:ext cx="147799" cy="14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ローチャート: 結合子 43"/>
          <p:cNvSpPr>
            <a:spLocks noChangeAspect="1"/>
          </p:cNvSpPr>
          <p:nvPr/>
        </p:nvSpPr>
        <p:spPr>
          <a:xfrm>
            <a:off x="8835144" y="2171828"/>
            <a:ext cx="147799" cy="14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フローチャート: 結合子 47"/>
          <p:cNvSpPr>
            <a:spLocks noChangeAspect="1"/>
          </p:cNvSpPr>
          <p:nvPr/>
        </p:nvSpPr>
        <p:spPr>
          <a:xfrm>
            <a:off x="8835144" y="1773941"/>
            <a:ext cx="147799" cy="14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カギ線コネクタ 48"/>
          <p:cNvCxnSpPr/>
          <p:nvPr/>
        </p:nvCxnSpPr>
        <p:spPr>
          <a:xfrm>
            <a:off x="6620405" y="1357937"/>
            <a:ext cx="4019905" cy="2411429"/>
          </a:xfrm>
          <a:prstGeom prst="bentConnector3">
            <a:avLst>
              <a:gd name="adj1" fmla="val -146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 flipV="1">
            <a:off x="6634458" y="1753193"/>
            <a:ext cx="2641039" cy="20161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>
            <a:off x="7487212" y="2630649"/>
            <a:ext cx="251580" cy="327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>
            <a:off x="7973324" y="2774638"/>
            <a:ext cx="251580" cy="327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>
            <a:off x="7539038" y="3102484"/>
            <a:ext cx="112852" cy="154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>
            <a:off x="7896414" y="2302803"/>
            <a:ext cx="251580" cy="327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>
            <a:endCxn id="43" idx="4"/>
          </p:cNvCxnSpPr>
          <p:nvPr/>
        </p:nvCxnSpPr>
        <p:spPr>
          <a:xfrm>
            <a:off x="8339966" y="2466726"/>
            <a:ext cx="131842" cy="208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endCxn id="44" idx="5"/>
          </p:cNvCxnSpPr>
          <p:nvPr/>
        </p:nvCxnSpPr>
        <p:spPr>
          <a:xfrm>
            <a:off x="8788215" y="2092057"/>
            <a:ext cx="173083" cy="202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/>
          <p:cNvSpPr txBox="1"/>
          <p:nvPr/>
        </p:nvSpPr>
        <p:spPr>
          <a:xfrm>
            <a:off x="7058669" y="2351852"/>
            <a:ext cx="1080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smtClean="0"/>
              <a:t>値</a:t>
            </a:r>
            <a:r>
              <a:rPr lang="ja-JP" altLang="en-US" sz="1200" b="1" smtClean="0"/>
              <a:t>：</a:t>
            </a:r>
            <a:r>
              <a:rPr lang="en-US" altLang="ja-JP" sz="1200" b="1" smtClean="0"/>
              <a:t>7</a:t>
            </a: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7289461" y="3304895"/>
            <a:ext cx="1080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smtClean="0"/>
              <a:t>値</a:t>
            </a:r>
            <a:r>
              <a:rPr lang="ja-JP" altLang="en-US" sz="1200" b="1" smtClean="0"/>
              <a:t>：</a:t>
            </a:r>
            <a:r>
              <a:rPr lang="en-US" altLang="ja-JP" sz="1200" b="1"/>
              <a:t>5</a:t>
            </a:r>
            <a:endParaRPr lang="en-US" altLang="ja-JP" sz="1200" b="1" smtClean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7899619" y="3134440"/>
            <a:ext cx="1080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smtClean="0"/>
              <a:t>値</a:t>
            </a:r>
            <a:r>
              <a:rPr lang="ja-JP" altLang="en-US" sz="1200" b="1" smtClean="0"/>
              <a:t>：</a:t>
            </a:r>
            <a:r>
              <a:rPr lang="en-US" altLang="ja-JP" sz="1200" b="1" smtClean="0"/>
              <a:t>10</a:t>
            </a: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8405887" y="1556750"/>
            <a:ext cx="1080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smtClean="0"/>
              <a:t>値</a:t>
            </a:r>
            <a:r>
              <a:rPr lang="ja-JP" altLang="en-US" sz="1200" b="1" smtClean="0"/>
              <a:t>：</a:t>
            </a:r>
            <a:r>
              <a:rPr lang="en-US" altLang="ja-JP" sz="1200" b="1" smtClean="0"/>
              <a:t>21</a:t>
            </a: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8663438" y="2311095"/>
            <a:ext cx="1080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smtClean="0"/>
              <a:t>値</a:t>
            </a:r>
            <a:r>
              <a:rPr lang="ja-JP" altLang="en-US" sz="1200" b="1" smtClean="0"/>
              <a:t>：</a:t>
            </a:r>
            <a:r>
              <a:rPr lang="en-US" altLang="ja-JP" sz="1200" b="1" smtClean="0"/>
              <a:t>20</a:t>
            </a:r>
          </a:p>
        </p:txBody>
      </p:sp>
      <p:sp>
        <p:nvSpPr>
          <p:cNvPr id="73" name="フローチャート: 他ページ結合子 72"/>
          <p:cNvSpPr/>
          <p:nvPr/>
        </p:nvSpPr>
        <p:spPr>
          <a:xfrm>
            <a:off x="6620405" y="3960508"/>
            <a:ext cx="4019905" cy="851416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/>
              <a:t>新しい軸で</a:t>
            </a:r>
            <a:r>
              <a:rPr lang="ja-JP" altLang="en-US" b="1" smtClean="0"/>
              <a:t>の分散が大きいほど、</a:t>
            </a:r>
            <a:endParaRPr lang="en-US" altLang="ja-JP" b="1" smtClean="0"/>
          </a:p>
          <a:p>
            <a:pPr algn="ctr"/>
            <a:r>
              <a:rPr kumimoji="1" lang="ja-JP" altLang="en-US" b="1" smtClean="0"/>
              <a:t>元</a:t>
            </a:r>
            <a:r>
              <a:rPr lang="ja-JP" altLang="en-US" b="1"/>
              <a:t>データ</a:t>
            </a:r>
            <a:r>
              <a:rPr lang="ja-JP" altLang="en-US" b="1" smtClean="0"/>
              <a:t>の情報を反映している</a:t>
            </a:r>
            <a:endParaRPr kumimoji="1" lang="ja-JP" altLang="en-US" b="1"/>
          </a:p>
        </p:txBody>
      </p:sp>
      <p:sp>
        <p:nvSpPr>
          <p:cNvPr id="74" name="フローチャート: 他ページ結合子 73"/>
          <p:cNvSpPr/>
          <p:nvPr/>
        </p:nvSpPr>
        <p:spPr>
          <a:xfrm>
            <a:off x="6620404" y="4896369"/>
            <a:ext cx="4019905" cy="851416"/>
          </a:xfrm>
          <a:prstGeom prst="flowChartOffpage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新しいの候補の中で、データの分散値が最大になるような軸を選択</a:t>
            </a:r>
            <a:endParaRPr kumimoji="1" lang="ja-JP" altLang="en-US" b="1"/>
          </a:p>
        </p:txBody>
      </p:sp>
      <p:sp>
        <p:nvSpPr>
          <p:cNvPr id="75" name="四角形吹き出し 74"/>
          <p:cNvSpPr/>
          <p:nvPr/>
        </p:nvSpPr>
        <p:spPr>
          <a:xfrm>
            <a:off x="3899171" y="4110534"/>
            <a:ext cx="2171620" cy="1447096"/>
          </a:xfrm>
          <a:prstGeom prst="wedgeRectCallout">
            <a:avLst>
              <a:gd name="adj1" fmla="val 82041"/>
              <a:gd name="adj2" fmla="val -8254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決定した新しい軸</a:t>
            </a:r>
            <a:endParaRPr kumimoji="1" lang="en-US" altLang="ja-JP" b="1" smtClean="0"/>
          </a:p>
          <a:p>
            <a:pPr algn="ctr"/>
            <a:r>
              <a:rPr lang="ja-JP" altLang="en-US" b="1"/>
              <a:t>固有</a:t>
            </a:r>
            <a:r>
              <a:rPr lang="ja-JP" altLang="en-US" b="1" smtClean="0"/>
              <a:t>ベクトル</a:t>
            </a:r>
            <a:endParaRPr lang="en-US" altLang="ja-JP" b="1" smtClean="0"/>
          </a:p>
          <a:p>
            <a:pPr algn="ctr"/>
            <a:r>
              <a:rPr kumimoji="1" lang="ja-JP" altLang="en-US" b="1"/>
              <a:t>また</a:t>
            </a:r>
            <a:r>
              <a:rPr kumimoji="1" lang="ja-JP" altLang="en-US" b="1" smtClean="0"/>
              <a:t>は</a:t>
            </a:r>
            <a:endParaRPr kumimoji="1" lang="en-US" altLang="ja-JP" b="1" smtClean="0"/>
          </a:p>
          <a:p>
            <a:pPr algn="ctr"/>
            <a:r>
              <a:rPr lang="ja-JP" altLang="en-US" b="1" smtClean="0"/>
              <a:t>主成分</a:t>
            </a:r>
            <a:endParaRPr lang="en-US" altLang="ja-JP" b="1" smtClean="0"/>
          </a:p>
          <a:p>
            <a:pPr algn="ctr"/>
            <a:r>
              <a:rPr kumimoji="1" lang="ja-JP" altLang="en-US" b="1"/>
              <a:t>と呼ぶ</a:t>
            </a: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173736" y="4093391"/>
            <a:ext cx="3396678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 smtClean="0"/>
              <a:t>固有ベクトルは</a:t>
            </a:r>
            <a:endParaRPr kumimoji="1" lang="en-US" altLang="ja-JP" b="1" smtClean="0"/>
          </a:p>
          <a:p>
            <a:r>
              <a:rPr lang="ja-JP" altLang="en-US" b="1"/>
              <a:t>２次元</a:t>
            </a:r>
            <a:r>
              <a:rPr lang="ja-JP" altLang="en-US" b="1" smtClean="0"/>
              <a:t>のデータから作成</a:t>
            </a:r>
            <a:r>
              <a:rPr lang="ja-JP" altLang="en-US" b="1" smtClean="0"/>
              <a:t>した</a:t>
            </a:r>
            <a:endParaRPr lang="en-US" altLang="ja-JP" b="1" smtClean="0"/>
          </a:p>
          <a:p>
            <a:r>
              <a:rPr lang="ja-JP" altLang="en-US" b="1" smtClean="0"/>
              <a:t>場合</a:t>
            </a:r>
            <a:r>
              <a:rPr lang="ja-JP" altLang="en-US" b="1"/>
              <a:t>　</a:t>
            </a:r>
            <a:r>
              <a:rPr kumimoji="1" lang="en-US" altLang="ja-JP" b="1" smtClean="0"/>
              <a:t>[</a:t>
            </a:r>
            <a:r>
              <a:rPr kumimoji="1" lang="en-US" altLang="ja-JP" b="1" smtClean="0"/>
              <a:t>0.7,  0.4]</a:t>
            </a:r>
          </a:p>
          <a:p>
            <a:r>
              <a:rPr lang="ja-JP" altLang="en-US" b="1" smtClean="0"/>
              <a:t>のなどのように、２個の数値の列で表現できる</a:t>
            </a:r>
            <a:endParaRPr kumimoji="1" lang="ja-JP" altLang="en-US" b="1"/>
          </a:p>
        </p:txBody>
      </p:sp>
      <p:sp>
        <p:nvSpPr>
          <p:cNvPr id="77" name="右矢印 76"/>
          <p:cNvSpPr/>
          <p:nvPr/>
        </p:nvSpPr>
        <p:spPr>
          <a:xfrm flipH="1">
            <a:off x="3546655" y="4315766"/>
            <a:ext cx="325655" cy="992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258792" y="5874589"/>
            <a:ext cx="508095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 smtClean="0"/>
              <a:t>数学が</a:t>
            </a:r>
            <a:r>
              <a:rPr kumimoji="1" lang="en-US" altLang="ja-JP" b="1" smtClean="0"/>
              <a:t>60</a:t>
            </a:r>
            <a:r>
              <a:rPr kumimoji="1" lang="ja-JP" altLang="en-US" b="1" smtClean="0"/>
              <a:t>点、理科が</a:t>
            </a:r>
            <a:r>
              <a:rPr kumimoji="1" lang="en-US" altLang="ja-JP" b="1" smtClean="0"/>
              <a:t>50</a:t>
            </a:r>
            <a:r>
              <a:rPr kumimoji="1" lang="ja-JP" altLang="en-US" b="1" smtClean="0"/>
              <a:t>点の人の理系能力</a:t>
            </a:r>
            <a:endParaRPr kumimoji="1" lang="en-US" altLang="ja-JP" b="1" smtClean="0"/>
          </a:p>
          <a:p>
            <a:r>
              <a:rPr lang="ja-JP" altLang="en-US" b="1"/>
              <a:t>理系</a:t>
            </a:r>
            <a:r>
              <a:rPr lang="ja-JP" altLang="en-US" b="1" smtClean="0"/>
              <a:t>能力 </a:t>
            </a:r>
            <a:r>
              <a:rPr lang="en-US" altLang="ja-JP" b="1" smtClean="0"/>
              <a:t>= 0.7 * 60 + 0.4 * 50 = 42 + 20 = 62</a:t>
            </a:r>
            <a:endParaRPr kumimoji="1" lang="ja-JP" altLang="en-US" b="1"/>
          </a:p>
        </p:txBody>
      </p:sp>
      <p:sp>
        <p:nvSpPr>
          <p:cNvPr id="79" name="右矢印 78"/>
          <p:cNvSpPr/>
          <p:nvPr/>
        </p:nvSpPr>
        <p:spPr>
          <a:xfrm rot="16200000" flipH="1" flipV="1">
            <a:off x="1788112" y="5205210"/>
            <a:ext cx="325655" cy="992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楕円 79"/>
          <p:cNvSpPr/>
          <p:nvPr/>
        </p:nvSpPr>
        <p:spPr>
          <a:xfrm>
            <a:off x="10603346" y="177461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smtClean="0"/>
              <a:t>P494</a:t>
            </a:r>
            <a:endParaRPr kumimoji="1" lang="ja-JP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9538444" y="2023217"/>
                <a:ext cx="2209631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ja-JP" altLang="en-US" i="1">
                          <a:latin typeface="Cambria Math" panose="02040503050406030204" pitchFamily="18" charset="0"/>
                        </a:rPr>
                        <m:t>＝</m:t>
                      </m:r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bar>
                        <m:barPr>
                          <m:pos m:val="top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8444" y="2023217"/>
                <a:ext cx="2209631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四角形吹き出し 19"/>
          <p:cNvSpPr/>
          <p:nvPr/>
        </p:nvSpPr>
        <p:spPr>
          <a:xfrm>
            <a:off x="9486541" y="1984075"/>
            <a:ext cx="2392033" cy="1427364"/>
          </a:xfrm>
          <a:prstGeom prst="wedgeRectCallout">
            <a:avLst>
              <a:gd name="adj1" fmla="val -86468"/>
              <a:gd name="adj2" fmla="val 93322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10603346" y="2735200"/>
                <a:ext cx="1370200" cy="651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ja-JP" altLang="en-US" sz="1200" b="1" i="1">
                          <a:latin typeface="Cambria Math" panose="02040503050406030204" pitchFamily="18" charset="0"/>
                        </a:rPr>
                        <m:t>データ総数</m:t>
                      </m:r>
                    </m:oMath>
                  </m:oMathPara>
                </a14:m>
                <a:endParaRPr lang="en-US" altLang="ja-JP" sz="1200" b="1" i="1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1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ja-JP" sz="1200" b="1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ja-JP" altLang="en-US" sz="1200" b="1" i="1">
                          <a:latin typeface="Cambria Math" panose="02040503050406030204" pitchFamily="18" charset="0"/>
                        </a:rPr>
                        <m:t>個々の</m:t>
                      </m:r>
                      <m:r>
                        <a:rPr lang="ja-JP" altLang="en-US" sz="1200" b="1" i="1" smtClean="0">
                          <a:latin typeface="Cambria Math" panose="02040503050406030204" pitchFamily="18" charset="0"/>
                        </a:rPr>
                        <m:t>数値</m:t>
                      </m:r>
                    </m:oMath>
                  </m:oMathPara>
                </a14:m>
                <a:endParaRPr lang="en-US" altLang="ja-JP" sz="1200" b="1" i="1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ja-JP" sz="1200" b="1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ja-JP" sz="1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bar>
                  </m:oMath>
                </a14:m>
                <a:r>
                  <a:rPr lang="en-US" altLang="ja-JP" sz="1200" b="1" smtClean="0"/>
                  <a:t>:</a:t>
                </a:r>
                <a:r>
                  <a:rPr lang="ja-JP" altLang="en-US" sz="1200" b="1" smtClean="0"/>
                  <a:t>平均値</a:t>
                </a:r>
                <a:endParaRPr lang="en-US" altLang="ja-JP" sz="1200" b="1" smtClean="0"/>
              </a:p>
            </p:txBody>
          </p:sp>
        </mc:Choice>
        <mc:Fallback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3346" y="2735200"/>
                <a:ext cx="1370200" cy="651397"/>
              </a:xfrm>
              <a:prstGeom prst="rect">
                <a:avLst/>
              </a:prstGeom>
              <a:blipFill>
                <a:blip r:embed="rId3"/>
                <a:stretch>
                  <a:fillRect b="-65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正方形/長方形 59"/>
          <p:cNvSpPr/>
          <p:nvPr/>
        </p:nvSpPr>
        <p:spPr>
          <a:xfrm>
            <a:off x="1562121" y="6145488"/>
            <a:ext cx="344458" cy="3586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/>
          <p:cNvSpPr/>
          <p:nvPr/>
        </p:nvSpPr>
        <p:spPr>
          <a:xfrm>
            <a:off x="2688452" y="6162260"/>
            <a:ext cx="344458" cy="3586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9966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854015" y="327804"/>
            <a:ext cx="546052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smtClean="0"/>
              <a:t>■ 新しい列（新しい軸）の名称は分析者が考える</a:t>
            </a:r>
            <a:endParaRPr kumimoji="1" lang="ja-JP" altLang="en-US" b="1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54014" y="1023668"/>
            <a:ext cx="735833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smtClean="0"/>
              <a:t>■ 新しい列は、すべての既存列から大なり小なり影響を受けている</a:t>
            </a:r>
            <a:endParaRPr kumimoji="1" lang="ja-JP" altLang="en-US" b="1"/>
          </a:p>
        </p:txBody>
      </p:sp>
      <p:sp>
        <p:nvSpPr>
          <p:cNvPr id="4" name="正方形/長方形 3"/>
          <p:cNvSpPr/>
          <p:nvPr/>
        </p:nvSpPr>
        <p:spPr>
          <a:xfrm>
            <a:off x="1371205" y="1929833"/>
            <a:ext cx="1035169" cy="428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国語</a:t>
            </a:r>
            <a:endParaRPr kumimoji="1" lang="ja-JP" altLang="en-US" b="1"/>
          </a:p>
        </p:txBody>
      </p:sp>
      <p:sp>
        <p:nvSpPr>
          <p:cNvPr id="5" name="正方形/長方形 4"/>
          <p:cNvSpPr/>
          <p:nvPr/>
        </p:nvSpPr>
        <p:spPr>
          <a:xfrm>
            <a:off x="1371204" y="2553133"/>
            <a:ext cx="1035169" cy="428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英語</a:t>
            </a:r>
            <a:endParaRPr kumimoji="1" lang="ja-JP" altLang="en-US" b="1"/>
          </a:p>
        </p:txBody>
      </p:sp>
      <p:sp>
        <p:nvSpPr>
          <p:cNvPr id="6" name="正方形/長方形 5"/>
          <p:cNvSpPr/>
          <p:nvPr/>
        </p:nvSpPr>
        <p:spPr>
          <a:xfrm>
            <a:off x="1371203" y="3170360"/>
            <a:ext cx="1035169" cy="428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社会</a:t>
            </a:r>
            <a:endParaRPr kumimoji="1" lang="ja-JP" altLang="en-US" b="1"/>
          </a:p>
        </p:txBody>
      </p:sp>
      <p:sp>
        <p:nvSpPr>
          <p:cNvPr id="7" name="楕円 6"/>
          <p:cNvSpPr/>
          <p:nvPr/>
        </p:nvSpPr>
        <p:spPr>
          <a:xfrm>
            <a:off x="3294894" y="2744972"/>
            <a:ext cx="1043796" cy="128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新列１</a:t>
            </a:r>
            <a:endParaRPr kumimoji="1" lang="ja-JP" altLang="en-US" b="1"/>
          </a:p>
        </p:txBody>
      </p:sp>
      <p:cxnSp>
        <p:nvCxnSpPr>
          <p:cNvPr id="8" name="直線矢印コネクタ 7"/>
          <p:cNvCxnSpPr>
            <a:stCxn id="4" idx="3"/>
            <a:endCxn id="7" idx="1"/>
          </p:cNvCxnSpPr>
          <p:nvPr/>
        </p:nvCxnSpPr>
        <p:spPr>
          <a:xfrm>
            <a:off x="2406374" y="2144288"/>
            <a:ext cx="1041380" cy="788564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flipV="1">
            <a:off x="2409829" y="3614046"/>
            <a:ext cx="962703" cy="3879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1371202" y="3787587"/>
            <a:ext cx="1035169" cy="428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数学</a:t>
            </a:r>
            <a:endParaRPr kumimoji="1" lang="ja-JP" altLang="en-US" b="1"/>
          </a:p>
        </p:txBody>
      </p:sp>
      <p:sp>
        <p:nvSpPr>
          <p:cNvPr id="12" name="正方形/長方形 11"/>
          <p:cNvSpPr/>
          <p:nvPr/>
        </p:nvSpPr>
        <p:spPr>
          <a:xfrm>
            <a:off x="1371202" y="4404814"/>
            <a:ext cx="1035169" cy="428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理科</a:t>
            </a:r>
            <a:endParaRPr kumimoji="1" lang="ja-JP" altLang="en-US" b="1"/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2400161" y="2730127"/>
            <a:ext cx="972371" cy="468936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6" idx="3"/>
            <a:endCxn id="7" idx="2"/>
          </p:cNvCxnSpPr>
          <p:nvPr/>
        </p:nvCxnSpPr>
        <p:spPr>
          <a:xfrm>
            <a:off x="2406372" y="3384815"/>
            <a:ext cx="888522" cy="1620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endCxn id="7" idx="3"/>
          </p:cNvCxnSpPr>
          <p:nvPr/>
        </p:nvCxnSpPr>
        <p:spPr>
          <a:xfrm flipV="1">
            <a:off x="2405119" y="3840017"/>
            <a:ext cx="1042635" cy="7968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5612526" y="1928213"/>
            <a:ext cx="1035169" cy="428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国語</a:t>
            </a:r>
            <a:endParaRPr kumimoji="1" lang="ja-JP" altLang="en-US" b="1"/>
          </a:p>
        </p:txBody>
      </p:sp>
      <p:sp>
        <p:nvSpPr>
          <p:cNvPr id="24" name="正方形/長方形 23"/>
          <p:cNvSpPr/>
          <p:nvPr/>
        </p:nvSpPr>
        <p:spPr>
          <a:xfrm>
            <a:off x="5612525" y="2551513"/>
            <a:ext cx="1035169" cy="428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英語</a:t>
            </a:r>
            <a:endParaRPr kumimoji="1" lang="ja-JP" altLang="en-US" b="1"/>
          </a:p>
        </p:txBody>
      </p:sp>
      <p:sp>
        <p:nvSpPr>
          <p:cNvPr id="25" name="正方形/長方形 24"/>
          <p:cNvSpPr/>
          <p:nvPr/>
        </p:nvSpPr>
        <p:spPr>
          <a:xfrm>
            <a:off x="5612524" y="3168740"/>
            <a:ext cx="1035169" cy="428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社会</a:t>
            </a:r>
            <a:endParaRPr kumimoji="1" lang="ja-JP" altLang="en-US" b="1"/>
          </a:p>
        </p:txBody>
      </p:sp>
      <p:sp>
        <p:nvSpPr>
          <p:cNvPr id="26" name="楕円 25"/>
          <p:cNvSpPr/>
          <p:nvPr/>
        </p:nvSpPr>
        <p:spPr>
          <a:xfrm>
            <a:off x="7536215" y="2743352"/>
            <a:ext cx="1043796" cy="128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新列２</a:t>
            </a:r>
            <a:endParaRPr kumimoji="1" lang="ja-JP" altLang="en-US" b="1"/>
          </a:p>
        </p:txBody>
      </p:sp>
      <p:cxnSp>
        <p:nvCxnSpPr>
          <p:cNvPr id="27" name="直線矢印コネクタ 26"/>
          <p:cNvCxnSpPr>
            <a:stCxn id="23" idx="3"/>
            <a:endCxn id="26" idx="1"/>
          </p:cNvCxnSpPr>
          <p:nvPr/>
        </p:nvCxnSpPr>
        <p:spPr>
          <a:xfrm>
            <a:off x="6647695" y="2142668"/>
            <a:ext cx="1041380" cy="7885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V="1">
            <a:off x="6651150" y="3612426"/>
            <a:ext cx="962703" cy="387996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/>
          <p:cNvSpPr/>
          <p:nvPr/>
        </p:nvSpPr>
        <p:spPr>
          <a:xfrm>
            <a:off x="5612523" y="3785967"/>
            <a:ext cx="1035169" cy="428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数学</a:t>
            </a:r>
            <a:endParaRPr kumimoji="1" lang="ja-JP" altLang="en-US" b="1"/>
          </a:p>
        </p:txBody>
      </p:sp>
      <p:sp>
        <p:nvSpPr>
          <p:cNvPr id="30" name="正方形/長方形 29"/>
          <p:cNvSpPr/>
          <p:nvPr/>
        </p:nvSpPr>
        <p:spPr>
          <a:xfrm>
            <a:off x="5612523" y="4403194"/>
            <a:ext cx="1035169" cy="428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理科</a:t>
            </a:r>
            <a:endParaRPr kumimoji="1" lang="ja-JP" altLang="en-US" b="1"/>
          </a:p>
        </p:txBody>
      </p:sp>
      <p:cxnSp>
        <p:nvCxnSpPr>
          <p:cNvPr id="31" name="直線矢印コネクタ 30"/>
          <p:cNvCxnSpPr/>
          <p:nvPr/>
        </p:nvCxnSpPr>
        <p:spPr>
          <a:xfrm>
            <a:off x="6641482" y="2728507"/>
            <a:ext cx="972371" cy="468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25" idx="3"/>
            <a:endCxn id="26" idx="2"/>
          </p:cNvCxnSpPr>
          <p:nvPr/>
        </p:nvCxnSpPr>
        <p:spPr>
          <a:xfrm>
            <a:off x="6647693" y="3383195"/>
            <a:ext cx="888522" cy="16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endCxn id="26" idx="3"/>
          </p:cNvCxnSpPr>
          <p:nvPr/>
        </p:nvCxnSpPr>
        <p:spPr>
          <a:xfrm flipV="1">
            <a:off x="6646440" y="3838397"/>
            <a:ext cx="1042635" cy="796861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楕円 33"/>
          <p:cNvSpPr/>
          <p:nvPr/>
        </p:nvSpPr>
        <p:spPr>
          <a:xfrm>
            <a:off x="10603346" y="177461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smtClean="0"/>
              <a:t>P498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632701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ホームベース 1"/>
          <p:cNvSpPr/>
          <p:nvPr/>
        </p:nvSpPr>
        <p:spPr>
          <a:xfrm>
            <a:off x="397163" y="332508"/>
            <a:ext cx="1757639" cy="424874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１４．２</a:t>
            </a:r>
            <a:endParaRPr kumimoji="1" lang="ja-JP" altLang="en-US" b="1" dirty="0"/>
          </a:p>
        </p:txBody>
      </p:sp>
      <p:sp>
        <p:nvSpPr>
          <p:cNvPr id="3" name="山形 2"/>
          <p:cNvSpPr/>
          <p:nvPr/>
        </p:nvSpPr>
        <p:spPr>
          <a:xfrm>
            <a:off x="2019631" y="332508"/>
            <a:ext cx="4913906" cy="424874"/>
          </a:xfrm>
          <a:prstGeom prst="chevro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>
                <a:solidFill>
                  <a:schemeClr val="bg1"/>
                </a:solidFill>
              </a:rPr>
              <a:t>データの前処理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4" name="山形 3"/>
          <p:cNvSpPr/>
          <p:nvPr/>
        </p:nvSpPr>
        <p:spPr>
          <a:xfrm>
            <a:off x="6790414" y="332508"/>
            <a:ext cx="2189683" cy="42487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smtClean="0">
                <a:solidFill>
                  <a:schemeClr val="bg1"/>
                </a:solidFill>
              </a:rPr>
              <a:t>P499</a:t>
            </a:r>
            <a:r>
              <a:rPr kumimoji="1" lang="ja-JP" altLang="en-US" b="1" smtClean="0">
                <a:solidFill>
                  <a:schemeClr val="bg1"/>
                </a:solidFill>
              </a:rPr>
              <a:t>～</a:t>
            </a:r>
            <a:r>
              <a:rPr kumimoji="1" lang="en-US" altLang="ja-JP" b="1" smtClean="0">
                <a:solidFill>
                  <a:schemeClr val="bg1"/>
                </a:solidFill>
              </a:rPr>
              <a:t>P501</a:t>
            </a:r>
            <a:endParaRPr kumimoji="1" lang="en-US" altLang="ja-JP" b="1" dirty="0" smtClean="0">
              <a:solidFill>
                <a:schemeClr val="bg1"/>
              </a:solidFill>
            </a:endParaRPr>
          </a:p>
        </p:txBody>
      </p:sp>
      <p:sp>
        <p:nvSpPr>
          <p:cNvPr id="5" name="ホームベース 4"/>
          <p:cNvSpPr/>
          <p:nvPr/>
        </p:nvSpPr>
        <p:spPr>
          <a:xfrm>
            <a:off x="397163" y="907869"/>
            <a:ext cx="1757639" cy="424874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１４．２．１</a:t>
            </a:r>
            <a:endParaRPr kumimoji="1" lang="ja-JP" altLang="en-US" b="1" dirty="0"/>
          </a:p>
        </p:txBody>
      </p:sp>
      <p:sp>
        <p:nvSpPr>
          <p:cNvPr id="6" name="山形 5"/>
          <p:cNvSpPr/>
          <p:nvPr/>
        </p:nvSpPr>
        <p:spPr>
          <a:xfrm>
            <a:off x="2019631" y="907869"/>
            <a:ext cx="4913906" cy="424874"/>
          </a:xfrm>
          <a:prstGeom prst="chevro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>
                <a:solidFill>
                  <a:schemeClr val="bg1"/>
                </a:solidFill>
              </a:rPr>
              <a:t>データの読み込み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7" name="山形 6"/>
          <p:cNvSpPr/>
          <p:nvPr/>
        </p:nvSpPr>
        <p:spPr>
          <a:xfrm>
            <a:off x="6790414" y="907869"/>
            <a:ext cx="2189683" cy="42487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smtClean="0">
                <a:solidFill>
                  <a:schemeClr val="bg1"/>
                </a:solidFill>
              </a:rPr>
              <a:t>P499</a:t>
            </a:r>
            <a:r>
              <a:rPr lang="ja-JP" altLang="en-US" b="1" smtClean="0">
                <a:solidFill>
                  <a:schemeClr val="bg1"/>
                </a:solidFill>
              </a:rPr>
              <a:t>～</a:t>
            </a:r>
            <a:r>
              <a:rPr lang="en-US" altLang="ja-JP" b="1" smtClean="0">
                <a:solidFill>
                  <a:schemeClr val="bg1"/>
                </a:solidFill>
              </a:rPr>
              <a:t>P499</a:t>
            </a:r>
            <a:endParaRPr lang="ja-JP" altLang="en-US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97163" y="2124011"/>
            <a:ext cx="8768643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pandas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のインポート</a:t>
            </a:r>
            <a:endParaRPr lang="ja-JP" altLang="en-US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1" smtClean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pandas </a:t>
            </a:r>
            <a:r>
              <a:rPr lang="en-US" altLang="ja-JP" b="1" smtClean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pd</a:t>
            </a:r>
          </a:p>
          <a:p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Boston.csv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の読み込み</a:t>
            </a:r>
            <a:endParaRPr lang="ja-JP" altLang="en-US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 = pd.read_csv(</a:t>
            </a:r>
            <a:r>
              <a:rPr lang="en-US" altLang="ja-JP" b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'Boston.csv'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先頭</a:t>
            </a:r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行の表示</a:t>
            </a:r>
            <a:endParaRPr lang="ja-JP" altLang="en-US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df.head(</a:t>
            </a:r>
            <a:r>
              <a:rPr lang="en-US" altLang="ja-JP" b="1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endParaRPr lang="en-US" altLang="ja-JP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97163" y="1754679"/>
            <a:ext cx="876864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コード</a:t>
            </a:r>
            <a:r>
              <a:rPr lang="en-US" altLang="ja-JP" b="1">
                <a:solidFill>
                  <a:srgbClr val="000000"/>
                </a:solidFill>
                <a:latin typeface="Courier New" panose="02070309020205020404" pitchFamily="49" charset="0"/>
              </a:rPr>
              <a:t>14-1</a:t>
            </a:r>
            <a:r>
              <a:rPr lang="en-US" altLang="ja-JP" b="1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ja-JP" alt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データの読み込み</a:t>
            </a:r>
            <a:endParaRPr lang="en-US" altLang="ja-JP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楕円 9"/>
          <p:cNvSpPr/>
          <p:nvPr/>
        </p:nvSpPr>
        <p:spPr>
          <a:xfrm>
            <a:off x="10648678" y="64314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smtClean="0"/>
              <a:t>P499</a:t>
            </a:r>
            <a:endParaRPr kumimoji="1" lang="ja-JP" altLang="en-US" b="1" dirty="0"/>
          </a:p>
        </p:txBody>
      </p:sp>
      <p:sp>
        <p:nvSpPr>
          <p:cNvPr id="11" name="正方形/長方形 10"/>
          <p:cNvSpPr/>
          <p:nvPr/>
        </p:nvSpPr>
        <p:spPr>
          <a:xfrm>
            <a:off x="397163" y="4140597"/>
            <a:ext cx="1546316" cy="406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実行結果</a:t>
            </a:r>
            <a:endParaRPr kumimoji="1" lang="ja-JP" altLang="en-US" b="1" dirty="0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981" y="4714732"/>
            <a:ext cx="9404947" cy="123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60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892454"/>
              </p:ext>
            </p:extLst>
          </p:nvPr>
        </p:nvGraphicFramePr>
        <p:xfrm>
          <a:off x="2254129" y="1428756"/>
          <a:ext cx="7442199" cy="1428750"/>
        </p:xfrm>
        <a:graphic>
          <a:graphicData uri="http://schemas.openxmlformats.org/drawingml/2006/table">
            <a:tbl>
              <a:tblPr/>
              <a:tblGrid>
                <a:gridCol w="675123">
                  <a:extLst>
                    <a:ext uri="{9D8B030D-6E8A-4147-A177-3AD203B41FA5}">
                      <a16:colId xmlns:a16="http://schemas.microsoft.com/office/drawing/2014/main" val="1872986418"/>
                    </a:ext>
                  </a:extLst>
                </a:gridCol>
                <a:gridCol w="418386">
                  <a:extLst>
                    <a:ext uri="{9D8B030D-6E8A-4147-A177-3AD203B41FA5}">
                      <a16:colId xmlns:a16="http://schemas.microsoft.com/office/drawing/2014/main" val="3235823964"/>
                    </a:ext>
                  </a:extLst>
                </a:gridCol>
                <a:gridCol w="557848">
                  <a:extLst>
                    <a:ext uri="{9D8B030D-6E8A-4147-A177-3AD203B41FA5}">
                      <a16:colId xmlns:a16="http://schemas.microsoft.com/office/drawing/2014/main" val="2081909086"/>
                    </a:ext>
                  </a:extLst>
                </a:gridCol>
                <a:gridCol w="494456">
                  <a:extLst>
                    <a:ext uri="{9D8B030D-6E8A-4147-A177-3AD203B41FA5}">
                      <a16:colId xmlns:a16="http://schemas.microsoft.com/office/drawing/2014/main" val="4058760729"/>
                    </a:ext>
                  </a:extLst>
                </a:gridCol>
                <a:gridCol w="570526">
                  <a:extLst>
                    <a:ext uri="{9D8B030D-6E8A-4147-A177-3AD203B41FA5}">
                      <a16:colId xmlns:a16="http://schemas.microsoft.com/office/drawing/2014/main" val="2692115081"/>
                    </a:ext>
                  </a:extLst>
                </a:gridCol>
                <a:gridCol w="494456">
                  <a:extLst>
                    <a:ext uri="{9D8B030D-6E8A-4147-A177-3AD203B41FA5}">
                      <a16:colId xmlns:a16="http://schemas.microsoft.com/office/drawing/2014/main" val="1079516758"/>
                    </a:ext>
                  </a:extLst>
                </a:gridCol>
                <a:gridCol w="418386">
                  <a:extLst>
                    <a:ext uri="{9D8B030D-6E8A-4147-A177-3AD203B41FA5}">
                      <a16:colId xmlns:a16="http://schemas.microsoft.com/office/drawing/2014/main" val="1190999573"/>
                    </a:ext>
                  </a:extLst>
                </a:gridCol>
                <a:gridCol w="646597">
                  <a:extLst>
                    <a:ext uri="{9D8B030D-6E8A-4147-A177-3AD203B41FA5}">
                      <a16:colId xmlns:a16="http://schemas.microsoft.com/office/drawing/2014/main" val="3289646753"/>
                    </a:ext>
                  </a:extLst>
                </a:gridCol>
                <a:gridCol w="408877">
                  <a:extLst>
                    <a:ext uri="{9D8B030D-6E8A-4147-A177-3AD203B41FA5}">
                      <a16:colId xmlns:a16="http://schemas.microsoft.com/office/drawing/2014/main" val="2215272434"/>
                    </a:ext>
                  </a:extLst>
                </a:gridCol>
                <a:gridCol w="393029">
                  <a:extLst>
                    <a:ext uri="{9D8B030D-6E8A-4147-A177-3AD203B41FA5}">
                      <a16:colId xmlns:a16="http://schemas.microsoft.com/office/drawing/2014/main" val="3545661479"/>
                    </a:ext>
                  </a:extLst>
                </a:gridCol>
                <a:gridCol w="713158">
                  <a:extLst>
                    <a:ext uri="{9D8B030D-6E8A-4147-A177-3AD203B41FA5}">
                      <a16:colId xmlns:a16="http://schemas.microsoft.com/office/drawing/2014/main" val="2219820963"/>
                    </a:ext>
                  </a:extLst>
                </a:gridCol>
                <a:gridCol w="570526">
                  <a:extLst>
                    <a:ext uri="{9D8B030D-6E8A-4147-A177-3AD203B41FA5}">
                      <a16:colId xmlns:a16="http://schemas.microsoft.com/office/drawing/2014/main" val="3270226551"/>
                    </a:ext>
                  </a:extLst>
                </a:gridCol>
                <a:gridCol w="557848">
                  <a:extLst>
                    <a:ext uri="{9D8B030D-6E8A-4147-A177-3AD203B41FA5}">
                      <a16:colId xmlns:a16="http://schemas.microsoft.com/office/drawing/2014/main" val="624182031"/>
                    </a:ext>
                  </a:extLst>
                </a:gridCol>
                <a:gridCol w="522983">
                  <a:extLst>
                    <a:ext uri="{9D8B030D-6E8A-4147-A177-3AD203B41FA5}">
                      <a16:colId xmlns:a16="http://schemas.microsoft.com/office/drawing/2014/main" val="3606332259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CRIME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ZN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INDUS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CHAS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NOX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RM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DIS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RAD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TAX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PTRATIO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LSTAT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PRICE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08365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high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18.1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0.718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3.561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87.9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1.6132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20.2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354.7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7.12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27.5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167781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low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8.14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0.538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5.95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3.99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232.6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27.71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13.2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65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very_low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82.5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0.415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6.162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38.4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6.27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14.7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393.77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7.43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24.1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999886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low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21.89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0.624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6.151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97.9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1.6687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21.2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396.9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18.46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17.8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92317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high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18.1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0.614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6.98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67.6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2.5329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20.2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374.68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11.66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29.8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044096"/>
                  </a:ext>
                </a:extLst>
              </a:tr>
            </a:tbl>
          </a:graphicData>
        </a:graphic>
      </p:graphicFrame>
      <p:sp>
        <p:nvSpPr>
          <p:cNvPr id="3" name="テキスト ボックス 2"/>
          <p:cNvSpPr txBox="1"/>
          <p:nvPr/>
        </p:nvSpPr>
        <p:spPr>
          <a:xfrm>
            <a:off x="526211" y="1406395"/>
            <a:ext cx="161314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b="1"/>
              <a:t>Boston</a:t>
            </a:r>
            <a:r>
              <a:rPr kumimoji="1" lang="en-US" altLang="ja-JP" b="1" smtClean="0"/>
              <a:t>.csv</a:t>
            </a:r>
            <a:endParaRPr kumimoji="1" lang="ja-JP" altLang="en-US" b="1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654698"/>
              </p:ext>
            </p:extLst>
          </p:nvPr>
        </p:nvGraphicFramePr>
        <p:xfrm>
          <a:off x="1046432" y="3528880"/>
          <a:ext cx="4787900" cy="2476500"/>
        </p:xfrm>
        <a:graphic>
          <a:graphicData uri="http://schemas.openxmlformats.org/drawingml/2006/table">
            <a:tbl>
              <a:tblPr/>
              <a:tblGrid>
                <a:gridCol w="685346">
                  <a:extLst>
                    <a:ext uri="{9D8B030D-6E8A-4147-A177-3AD203B41FA5}">
                      <a16:colId xmlns:a16="http://schemas.microsoft.com/office/drawing/2014/main" val="3988602138"/>
                    </a:ext>
                  </a:extLst>
                </a:gridCol>
                <a:gridCol w="4102554">
                  <a:extLst>
                    <a:ext uri="{9D8B030D-6E8A-4147-A177-3AD203B41FA5}">
                      <a16:colId xmlns:a16="http://schemas.microsoft.com/office/drawing/2014/main" val="2286151828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列名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意味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42482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CRIME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その地域の犯罪発生率（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high, low, very_low）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340958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ZN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25000</a:t>
                      </a:r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平方フィート以上の住居区画の占める割合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1237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INDUS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小売業以外の商業が占める面積の割合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194258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CHAS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チャールズ川の付近かどうかによるダミー変数（１：川の周辺、０：それ以外）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71243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NOX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窒素酸化物の濃度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631118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RM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住居の平均部屋数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077028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AGE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1940</a:t>
                      </a:r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年より前に建てられて物件の割合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663628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DIS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ボストン市内の５つの雇用施設からの距離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629762"/>
                  </a:ext>
                </a:extLst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526211" y="2997347"/>
            <a:ext cx="227737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smtClean="0"/>
              <a:t>データの各列の意味</a:t>
            </a:r>
            <a:endParaRPr kumimoji="1" lang="ja-JP" altLang="en-US" b="1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313333"/>
              </p:ext>
            </p:extLst>
          </p:nvPr>
        </p:nvGraphicFramePr>
        <p:xfrm>
          <a:off x="6117446" y="3528880"/>
          <a:ext cx="4787900" cy="2266950"/>
        </p:xfrm>
        <a:graphic>
          <a:graphicData uri="http://schemas.openxmlformats.org/drawingml/2006/table">
            <a:tbl>
              <a:tblPr/>
              <a:tblGrid>
                <a:gridCol w="685346">
                  <a:extLst>
                    <a:ext uri="{9D8B030D-6E8A-4147-A177-3AD203B41FA5}">
                      <a16:colId xmlns:a16="http://schemas.microsoft.com/office/drawing/2014/main" val="1167367729"/>
                    </a:ext>
                  </a:extLst>
                </a:gridCol>
                <a:gridCol w="4102554">
                  <a:extLst>
                    <a:ext uri="{9D8B030D-6E8A-4147-A177-3AD203B41FA5}">
                      <a16:colId xmlns:a16="http://schemas.microsoft.com/office/drawing/2014/main" val="3533406710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列名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意味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057439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RAD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環状高速道路へのアクセスしやすさ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145618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TAX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10000</a:t>
                      </a:r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ドルあたりの不動産税率の総計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97168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PTRATIO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町ごとの教員１人当たりの児童生徒数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114777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B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町ごとの黒人の比率（</a:t>
                      </a:r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Bk</a:t>
                      </a:r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）を次の式で表したもの。</a:t>
                      </a:r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1000</a:t>
                      </a:r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（</a:t>
                      </a:r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Bk - 0.68</a:t>
                      </a:r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）</a:t>
                      </a:r>
                      <a:r>
                        <a:rPr lang="ja-JP" altLang="en-US" sz="11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２</a:t>
                      </a:r>
                      <a:endParaRPr lang="ja-JP" altLang="en-US" sz="11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606315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LSTAT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人口における低所得者の割合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578095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PRICE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その地域の住宅平均価格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770315"/>
                  </a:ext>
                </a:extLst>
              </a:tr>
            </a:tbl>
          </a:graphicData>
        </a:graphic>
      </p:graphicFrame>
      <p:sp>
        <p:nvSpPr>
          <p:cNvPr id="7" name="楕円 6"/>
          <p:cNvSpPr/>
          <p:nvPr/>
        </p:nvSpPr>
        <p:spPr>
          <a:xfrm>
            <a:off x="10648678" y="64314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smtClean="0"/>
              <a:t>P285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350327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15258E38DB6B2B448B0556B184EB0FD8" ma:contentTypeVersion="13" ma:contentTypeDescription="新しいドキュメントを作成します。" ma:contentTypeScope="" ma:versionID="0f568c54e0fdcae31e3f97a3d7bd0796">
  <xsd:schema xmlns:xsd="http://www.w3.org/2001/XMLSchema" xmlns:xs="http://www.w3.org/2001/XMLSchema" xmlns:p="http://schemas.microsoft.com/office/2006/metadata/properties" xmlns:ns2="af5512dc-8d60-427c-b6a9-7319ea80f64e" xmlns:ns3="2ed984bd-7eaf-47af-b4ad-07a71b97aa2f" targetNamespace="http://schemas.microsoft.com/office/2006/metadata/properties" ma:root="true" ma:fieldsID="c65a4cfe1ad45493c2217192c30ef6c7" ns2:_="" ns3:_="">
    <xsd:import namespace="af5512dc-8d60-427c-b6a9-7319ea80f64e"/>
    <xsd:import namespace="2ed984bd-7eaf-47af-b4ad-07a71b97aa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5512dc-8d60-427c-b6a9-7319ea80f6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画像タグ" ma:readOnly="false" ma:fieldId="{5cf76f15-5ced-4ddc-b409-7134ff3c332f}" ma:taxonomyMulti="true" ma:sspId="4ed1a849-52bb-4df0-8222-c53a84cd3b8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d984bd-7eaf-47af-b4ad-07a71b97aa2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647e5470-fed1-4368-859b-c6151cd5318b}" ma:internalName="TaxCatchAll" ma:showField="CatchAllData" ma:web="2ed984bd-7eaf-47af-b4ad-07a71b97aa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ed984bd-7eaf-47af-b4ad-07a71b97aa2f" xsi:nil="true"/>
    <lcf76f155ced4ddcb4097134ff3c332f xmlns="af5512dc-8d60-427c-b6a9-7319ea80f64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06A582C-054F-4C47-9F76-B8AB80C71430}"/>
</file>

<file path=customXml/itemProps2.xml><?xml version="1.0" encoding="utf-8"?>
<ds:datastoreItem xmlns:ds="http://schemas.openxmlformats.org/officeDocument/2006/customXml" ds:itemID="{B42F6C1B-D35E-4E55-99A0-6850296E571C}"/>
</file>

<file path=customXml/itemProps3.xml><?xml version="1.0" encoding="utf-8"?>
<ds:datastoreItem xmlns:ds="http://schemas.openxmlformats.org/officeDocument/2006/customXml" ds:itemID="{FF989213-335C-46DC-AC69-90B750416590}"/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2524</Words>
  <Application>Microsoft Office PowerPoint</Application>
  <PresentationFormat>ワイド画面</PresentationFormat>
  <Paragraphs>640</Paragraphs>
  <Slides>24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31" baseType="lpstr">
      <vt:lpstr>游ゴシック</vt:lpstr>
      <vt:lpstr>游ゴシック Light</vt:lpstr>
      <vt:lpstr>Arial</vt:lpstr>
      <vt:lpstr>Cambria Math</vt:lpstr>
      <vt:lpstr>Consolas</vt:lpstr>
      <vt:lpstr>Courier New</vt:lpstr>
      <vt:lpstr>Office テーマ</vt:lpstr>
      <vt:lpstr>機械学習 教師なし学習１： 次元の削減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機械学習 教師なし学習１： 次元の削減</dc:title>
  <dc:creator>武田 陽一郎</dc:creator>
  <cp:lastModifiedBy>武田 陽一郎</cp:lastModifiedBy>
  <cp:revision>58</cp:revision>
  <dcterms:created xsi:type="dcterms:W3CDTF">2022-03-10T23:41:32Z</dcterms:created>
  <dcterms:modified xsi:type="dcterms:W3CDTF">2022-03-15T00:53:43Z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0x01010015258E38DB6B2B448B0556B184EB0FD8</vt:lpwstr>
  </property>
</Properties>
</file>