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1CD2A8B-4FC8-480C-BBE0-900BF25B5122}" type="datetimeFigureOut">
              <a:rPr kumimoji="1" lang="ja-JP" altLang="en-US" smtClean="0"/>
              <a:t>2022/3/15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138426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1CD2A8B-4FC8-480C-BBE0-900BF25B5122}" type="datetimeFigureOut">
              <a:rPr kumimoji="1" lang="ja-JP" altLang="en-US" smtClean="0"/>
              <a:t>2022/3/15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53973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1CD2A8B-4FC8-480C-BBE0-900BF25B5122}" type="datetimeFigureOut">
              <a:rPr kumimoji="1" lang="ja-JP" altLang="en-US" smtClean="0"/>
              <a:t>2022/3/15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89731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1CD2A8B-4FC8-480C-BBE0-900BF25B5122}" type="datetimeFigureOut">
              <a:rPr kumimoji="1" lang="ja-JP" altLang="en-US" smtClean="0"/>
              <a:t>2022/3/15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122453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1CD2A8B-4FC8-480C-BBE0-900BF25B5122}" type="datetimeFigureOut">
              <a:rPr kumimoji="1" lang="ja-JP" altLang="en-US" smtClean="0"/>
              <a:t>2022/3/15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1589391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1CD2A8B-4FC8-480C-BBE0-900BF25B5122}" type="datetimeFigureOut">
              <a:rPr kumimoji="1" lang="ja-JP" altLang="en-US" smtClean="0"/>
              <a:t>2022/3/15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353284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1CD2A8B-4FC8-480C-BBE0-900BF25B5122}" type="datetimeFigureOut">
              <a:rPr kumimoji="1" lang="ja-JP" altLang="en-US" smtClean="0"/>
              <a:t>2022/3/15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161168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1CD2A8B-4FC8-480C-BBE0-900BF25B5122}" type="datetimeFigureOut">
              <a:rPr kumimoji="1" lang="ja-JP" altLang="en-US" smtClean="0"/>
              <a:t>2022/3/15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190632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CD2A8B-4FC8-480C-BBE0-900BF25B5122}" type="datetimeFigureOut">
              <a:rPr kumimoji="1" lang="ja-JP" altLang="en-US" smtClean="0"/>
              <a:t>2022/3/15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153654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1CD2A8B-4FC8-480C-BBE0-900BF25B5122}" type="datetimeFigureOut">
              <a:rPr kumimoji="1" lang="ja-JP" altLang="en-US" smtClean="0"/>
              <a:t>2022/3/15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14364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1CD2A8B-4FC8-480C-BBE0-900BF25B5122}" type="datetimeFigureOut">
              <a:rPr kumimoji="1" lang="ja-JP" altLang="en-US" smtClean="0"/>
              <a:t>2022/3/15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278874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D2A8B-4FC8-480C-BBE0-900BF25B5122}" type="datetimeFigureOut">
              <a:rPr kumimoji="1" lang="ja-JP" altLang="en-US" smtClean="0"/>
              <a:t>2022/3/15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FE227-FB0F-49CD-87D8-F2536B77CA4B}" type="slidenum">
              <a:rPr kumimoji="1" lang="ja-JP" altLang="en-US" smtClean="0"/>
              <a:t>‹#›</a:t>
            </a:fld>
            <a:endParaRPr kumimoji="1" lang="ja-JP" altLang="en-US"/>
          </a:p>
        </p:txBody>
      </p:sp>
    </p:spTree>
    <p:extLst>
      <p:ext uri="{BB962C8B-B14F-4D97-AF65-F5344CB8AC3E}">
        <p14:creationId xmlns:p14="http://schemas.microsoft.com/office/powerpoint/2010/main" val="1219093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ctrTitle"/>
          </p:nvPr>
        </p:nvSpPr>
        <p:spPr>
          <a:xfrm>
            <a:off x="1524000" y="1122363"/>
            <a:ext cx="9144000" cy="2387600"/>
          </a:xfrm>
        </p:spPr>
        <p:txBody>
          <a:bodyPr>
            <a:normAutofit fontScale="90000"/>
          </a:bodyPr>
          <a:lstStyle/>
          <a:p>
            <a:r>
              <a:rPr lang="ja-JP" altLang="en-US"/>
              <a:t>機械学習</a:t>
            </a:r>
            <a:r>
              <a:rPr lang="en-US" altLang="ja-JP"/>
              <a:t/>
            </a:r>
            <a:br>
              <a:rPr lang="en-US" altLang="ja-JP"/>
            </a:br>
            <a:r>
              <a:rPr lang="ja-JP" altLang="en-US" smtClean="0"/>
              <a:t>教師なし学習２：</a:t>
            </a:r>
            <a:r>
              <a:rPr lang="en-US" altLang="ja-JP" smtClean="0"/>
              <a:t/>
            </a:r>
            <a:br>
              <a:rPr lang="en-US" altLang="ja-JP" smtClean="0"/>
            </a:br>
            <a:r>
              <a:rPr lang="ja-JP" altLang="en-US"/>
              <a:t>クラスタリング</a:t>
            </a:r>
            <a:endParaRPr kumimoji="1" lang="ja-JP" altLang="en-US"/>
          </a:p>
        </p:txBody>
      </p:sp>
      <p:sp>
        <p:nvSpPr>
          <p:cNvPr id="5" name="サブタイトル 2"/>
          <p:cNvSpPr>
            <a:spLocks noGrp="1"/>
          </p:cNvSpPr>
          <p:nvPr>
            <p:ph type="subTitle" idx="1"/>
          </p:nvPr>
        </p:nvSpPr>
        <p:spPr>
          <a:xfrm>
            <a:off x="1524000" y="3602038"/>
            <a:ext cx="9144000" cy="1655762"/>
          </a:xfrm>
        </p:spPr>
        <p:txBody>
          <a:bodyPr/>
          <a:lstStyle/>
          <a:p>
            <a:r>
              <a:rPr lang="en-US" altLang="ja-JP"/>
              <a:t>Python</a:t>
            </a:r>
            <a:r>
              <a:rPr lang="ja-JP" altLang="en-US"/>
              <a:t>による機械学習入門</a:t>
            </a:r>
            <a:endParaRPr lang="en-US" altLang="ja-JP"/>
          </a:p>
          <a:p>
            <a:r>
              <a:rPr lang="ja-JP" altLang="en-US" smtClean="0"/>
              <a:t>第１５章</a:t>
            </a:r>
            <a:endParaRPr lang="ja-JP" altLang="en-US"/>
          </a:p>
          <a:p>
            <a:endParaRPr kumimoji="1" lang="ja-JP" altLang="en-US"/>
          </a:p>
        </p:txBody>
      </p:sp>
    </p:spTree>
    <p:extLst>
      <p:ext uri="{BB962C8B-B14F-4D97-AF65-F5344CB8AC3E}">
        <p14:creationId xmlns:p14="http://schemas.microsoft.com/office/powerpoint/2010/main" val="3426161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7164" y="960504"/>
            <a:ext cx="5063358" cy="646331"/>
          </a:xfrm>
          <a:prstGeom prst="rect">
            <a:avLst/>
          </a:prstGeom>
          <a:solidFill>
            <a:schemeClr val="accent4">
              <a:lumMod val="20000"/>
              <a:lumOff val="80000"/>
            </a:schemeClr>
          </a:solidFill>
        </p:spPr>
        <p:txBody>
          <a:bodyPr wrap="square">
            <a:spAutoFit/>
          </a:bodyPr>
          <a:lstStyle/>
          <a:p>
            <a:r>
              <a:rPr lang="en-US" altLang="ja-JP" b="1" smtClean="0">
                <a:solidFill>
                  <a:srgbClr val="008000"/>
                </a:solidFill>
                <a:effectLst/>
                <a:latin typeface="Consolas" panose="020B0609020204030204" pitchFamily="49" charset="0"/>
              </a:rPr>
              <a:t># </a:t>
            </a:r>
            <a:r>
              <a:rPr lang="ja-JP" altLang="en-US" b="1" smtClean="0">
                <a:solidFill>
                  <a:srgbClr val="008000"/>
                </a:solidFill>
                <a:effectLst/>
                <a:latin typeface="Consolas" panose="020B0609020204030204" pitchFamily="49" charset="0"/>
              </a:rPr>
              <a:t>モデルに学習させる</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model.fit(sc_df)</a:t>
            </a:r>
            <a:endParaRPr lang="en-US" altLang="ja-JP" b="1">
              <a:solidFill>
                <a:srgbClr val="000000"/>
              </a:solidFill>
              <a:effectLst/>
              <a:latin typeface="Consolas" panose="020B0609020204030204" pitchFamily="49" charset="0"/>
            </a:endParaRPr>
          </a:p>
        </p:txBody>
      </p:sp>
      <p:sp>
        <p:nvSpPr>
          <p:cNvPr id="3" name="正方形/長方形 2"/>
          <p:cNvSpPr/>
          <p:nvPr/>
        </p:nvSpPr>
        <p:spPr>
          <a:xfrm>
            <a:off x="397164" y="591172"/>
            <a:ext cx="5063358"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15-7 </a:t>
            </a:r>
            <a:r>
              <a:rPr lang="ja-JP" altLang="en-US" b="1" smtClean="0">
                <a:solidFill>
                  <a:srgbClr val="000000"/>
                </a:solidFill>
                <a:latin typeface="Courier New" panose="02070309020205020404" pitchFamily="49" charset="0"/>
              </a:rPr>
              <a:t>モデルに学習させる</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397164" y="2160833"/>
            <a:ext cx="5063358" cy="646331"/>
          </a:xfrm>
          <a:prstGeom prst="rect">
            <a:avLst/>
          </a:prstGeom>
          <a:solidFill>
            <a:schemeClr val="accent4">
              <a:lumMod val="20000"/>
              <a:lumOff val="80000"/>
            </a:schemeClr>
          </a:solidFill>
        </p:spPr>
        <p:txBody>
          <a:bodyPr wrap="square">
            <a:spAutoFit/>
          </a:bodyPr>
          <a:lstStyle/>
          <a:p>
            <a:r>
              <a:rPr lang="en-US" altLang="ja-JP" b="1" smtClean="0">
                <a:solidFill>
                  <a:srgbClr val="008000"/>
                </a:solidFill>
                <a:effectLst/>
                <a:latin typeface="Consolas" panose="020B0609020204030204" pitchFamily="49" charset="0"/>
              </a:rPr>
              <a:t># </a:t>
            </a:r>
            <a:r>
              <a:rPr lang="ja-JP" altLang="en-US" b="1" smtClean="0">
                <a:solidFill>
                  <a:srgbClr val="008000"/>
                </a:solidFill>
                <a:effectLst/>
                <a:latin typeface="Consolas" panose="020B0609020204030204" pitchFamily="49" charset="0"/>
              </a:rPr>
              <a:t>クラスタリングの結果を確認</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model.labels_</a:t>
            </a:r>
            <a:endParaRPr lang="en-US" altLang="ja-JP" b="1">
              <a:solidFill>
                <a:srgbClr val="000000"/>
              </a:solidFill>
              <a:effectLst/>
              <a:latin typeface="Consolas" panose="020B0609020204030204" pitchFamily="49" charset="0"/>
            </a:endParaRPr>
          </a:p>
        </p:txBody>
      </p:sp>
      <p:sp>
        <p:nvSpPr>
          <p:cNvPr id="5" name="正方形/長方形 4"/>
          <p:cNvSpPr/>
          <p:nvPr/>
        </p:nvSpPr>
        <p:spPr>
          <a:xfrm>
            <a:off x="397164" y="1791501"/>
            <a:ext cx="5063358"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15-8 </a:t>
            </a:r>
            <a:r>
              <a:rPr lang="ja-JP" altLang="en-US" b="1" smtClean="0">
                <a:solidFill>
                  <a:srgbClr val="000000"/>
                </a:solidFill>
                <a:latin typeface="Courier New" panose="02070309020205020404" pitchFamily="49" charset="0"/>
              </a:rPr>
              <a:t>クラスタリングの結果を確認</a:t>
            </a:r>
            <a:endParaRPr lang="en-US" altLang="ja-JP" b="1" dirty="0">
              <a:solidFill>
                <a:srgbClr val="000000"/>
              </a:solidFill>
              <a:latin typeface="Courier New" panose="02070309020205020404" pitchFamily="49" charset="0"/>
            </a:endParaRPr>
          </a:p>
        </p:txBody>
      </p:sp>
      <p:pic>
        <p:nvPicPr>
          <p:cNvPr id="6" name="図 5"/>
          <p:cNvPicPr>
            <a:picLocks noChangeAspect="1"/>
          </p:cNvPicPr>
          <p:nvPr/>
        </p:nvPicPr>
        <p:blipFill>
          <a:blip r:embed="rId2"/>
          <a:stretch>
            <a:fillRect/>
          </a:stretch>
        </p:blipFill>
        <p:spPr>
          <a:xfrm>
            <a:off x="6331429" y="1086302"/>
            <a:ext cx="5426282" cy="3641321"/>
          </a:xfrm>
          <a:prstGeom prst="rect">
            <a:avLst/>
          </a:prstGeom>
        </p:spPr>
      </p:pic>
      <p:sp>
        <p:nvSpPr>
          <p:cNvPr id="7" name="正方形/長方形 6"/>
          <p:cNvSpPr/>
          <p:nvPr/>
        </p:nvSpPr>
        <p:spPr>
          <a:xfrm>
            <a:off x="5558271" y="59117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8" name="楕円 7"/>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P545</a:t>
            </a:r>
            <a:endParaRPr kumimoji="1" lang="ja-JP" altLang="en-US" b="1" dirty="0"/>
          </a:p>
        </p:txBody>
      </p:sp>
      <p:sp>
        <p:nvSpPr>
          <p:cNvPr id="9" name="正方形/長方形 8"/>
          <p:cNvSpPr/>
          <p:nvPr/>
        </p:nvSpPr>
        <p:spPr>
          <a:xfrm>
            <a:off x="397164" y="3361162"/>
            <a:ext cx="5693085" cy="1200329"/>
          </a:xfrm>
          <a:prstGeom prst="rect">
            <a:avLst/>
          </a:prstGeom>
          <a:solidFill>
            <a:schemeClr val="accent4">
              <a:lumMod val="20000"/>
              <a:lumOff val="80000"/>
            </a:schemeClr>
          </a:solidFill>
        </p:spPr>
        <p:txBody>
          <a:bodyPr wrap="square">
            <a:spAutoFit/>
          </a:bodyPr>
          <a:lstStyle/>
          <a:p>
            <a:r>
              <a:rPr lang="en-US" altLang="ja-JP" b="1" smtClean="0">
                <a:solidFill>
                  <a:srgbClr val="008000"/>
                </a:solidFill>
                <a:effectLst/>
                <a:latin typeface="Consolas" panose="020B0609020204030204" pitchFamily="49" charset="0"/>
              </a:rPr>
              <a:t># </a:t>
            </a:r>
            <a:r>
              <a:rPr lang="ja-JP" altLang="en-US" b="1" smtClean="0">
                <a:solidFill>
                  <a:srgbClr val="008000"/>
                </a:solidFill>
                <a:effectLst/>
                <a:latin typeface="Consolas" panose="020B0609020204030204" pitchFamily="49" charset="0"/>
              </a:rPr>
              <a:t>クラスタリングの結果を </a:t>
            </a:r>
            <a:r>
              <a:rPr lang="en-US" altLang="ja-JP" b="1" smtClean="0">
                <a:solidFill>
                  <a:srgbClr val="008000"/>
                </a:solidFill>
                <a:effectLst/>
                <a:latin typeface="Consolas" panose="020B0609020204030204" pitchFamily="49" charset="0"/>
              </a:rPr>
              <a:t>cluster</a:t>
            </a:r>
            <a:r>
              <a:rPr lang="ja-JP" altLang="en-US" b="1" smtClean="0">
                <a:solidFill>
                  <a:srgbClr val="008000"/>
                </a:solidFill>
                <a:effectLst/>
                <a:latin typeface="Consolas" panose="020B0609020204030204" pitchFamily="49" charset="0"/>
              </a:rPr>
              <a:t>列として追加</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sc_df[</a:t>
            </a:r>
            <a:r>
              <a:rPr lang="en-US" altLang="ja-JP" b="1" smtClean="0">
                <a:solidFill>
                  <a:srgbClr val="A31515"/>
                </a:solidFill>
                <a:effectLst/>
                <a:latin typeface="Consolas" panose="020B0609020204030204" pitchFamily="49" charset="0"/>
              </a:rPr>
              <a:t>'cluster'</a:t>
            </a:r>
            <a:r>
              <a:rPr lang="en-US" altLang="ja-JP" b="1" smtClean="0">
                <a:solidFill>
                  <a:srgbClr val="000000"/>
                </a:solidFill>
                <a:effectLst/>
                <a:latin typeface="Consolas" panose="020B0609020204030204" pitchFamily="49" charset="0"/>
              </a:rPr>
              <a:t>] = model.labels_</a:t>
            </a:r>
          </a:p>
          <a:p>
            <a:r>
              <a:rPr lang="en-US" altLang="ja-JP" b="1" smtClean="0">
                <a:solidFill>
                  <a:srgbClr val="008000"/>
                </a:solidFill>
                <a:effectLst/>
                <a:latin typeface="Consolas" panose="020B0609020204030204" pitchFamily="49" charset="0"/>
              </a:rPr>
              <a:t># </a:t>
            </a:r>
            <a:r>
              <a:rPr lang="ja-JP" altLang="en-US" b="1" smtClean="0">
                <a:solidFill>
                  <a:srgbClr val="008000"/>
                </a:solidFill>
                <a:effectLst/>
                <a:latin typeface="Consolas" panose="020B0609020204030204" pitchFamily="49" charset="0"/>
              </a:rPr>
              <a:t>先頭の２行を表示</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sc_df.head(</a:t>
            </a:r>
            <a:r>
              <a:rPr lang="en-US" altLang="ja-JP" b="1" smtClean="0">
                <a:solidFill>
                  <a:srgbClr val="098658"/>
                </a:solidFill>
                <a:effectLst/>
                <a:latin typeface="Consolas" panose="020B0609020204030204" pitchFamily="49" charset="0"/>
              </a:rPr>
              <a:t>2</a:t>
            </a:r>
            <a:r>
              <a:rPr lang="en-US" altLang="ja-JP" b="1" smtClean="0">
                <a:solidFill>
                  <a:srgbClr val="000000"/>
                </a:solidFill>
                <a:effectLst/>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10" name="正方形/長方形 9"/>
          <p:cNvSpPr/>
          <p:nvPr/>
        </p:nvSpPr>
        <p:spPr>
          <a:xfrm>
            <a:off x="397164" y="2991830"/>
            <a:ext cx="5693085"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15-9 </a:t>
            </a:r>
            <a:r>
              <a:rPr lang="ja-JP" altLang="en-US" b="1" smtClean="0">
                <a:solidFill>
                  <a:srgbClr val="000000"/>
                </a:solidFill>
                <a:latin typeface="Courier New" panose="02070309020205020404" pitchFamily="49" charset="0"/>
              </a:rPr>
              <a:t>クラスタリング結果を追加</a:t>
            </a:r>
            <a:endParaRPr lang="en-US" altLang="ja-JP" b="1" dirty="0">
              <a:solidFill>
                <a:srgbClr val="000000"/>
              </a:solidFill>
              <a:latin typeface="Courier New" panose="02070309020205020404" pitchFamily="49" charset="0"/>
            </a:endParaRPr>
          </a:p>
        </p:txBody>
      </p:sp>
      <p:sp>
        <p:nvSpPr>
          <p:cNvPr id="11" name="正方形/長方形 10"/>
          <p:cNvSpPr/>
          <p:nvPr/>
        </p:nvSpPr>
        <p:spPr>
          <a:xfrm>
            <a:off x="397164" y="472762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12" name="図 11"/>
          <p:cNvPicPr>
            <a:picLocks noChangeAspect="1"/>
          </p:cNvPicPr>
          <p:nvPr/>
        </p:nvPicPr>
        <p:blipFill>
          <a:blip r:embed="rId3"/>
          <a:stretch>
            <a:fillRect/>
          </a:stretch>
        </p:blipFill>
        <p:spPr>
          <a:xfrm>
            <a:off x="503762" y="5392488"/>
            <a:ext cx="6600825" cy="952500"/>
          </a:xfrm>
          <a:prstGeom prst="rect">
            <a:avLst/>
          </a:prstGeom>
        </p:spPr>
      </p:pic>
      <p:sp>
        <p:nvSpPr>
          <p:cNvPr id="13" name="四角形吹き出し 12"/>
          <p:cNvSpPr/>
          <p:nvPr/>
        </p:nvSpPr>
        <p:spPr>
          <a:xfrm>
            <a:off x="7215416" y="421437"/>
            <a:ext cx="3433262" cy="469993"/>
          </a:xfrm>
          <a:prstGeom prst="wedgeRectCallout">
            <a:avLst>
              <a:gd name="adj1" fmla="val -55507"/>
              <a:gd name="adj2" fmla="val 1102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元データ０行目のクラスタ番号</a:t>
            </a:r>
            <a:endParaRPr kumimoji="1" lang="ja-JP" altLang="en-US" b="1"/>
          </a:p>
        </p:txBody>
      </p:sp>
    </p:spTree>
    <p:extLst>
      <p:ext uri="{BB962C8B-B14F-4D97-AF65-F5344CB8AC3E}">
        <p14:creationId xmlns:p14="http://schemas.microsoft.com/office/powerpoint/2010/main" val="143256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828484" y="1354510"/>
            <a:ext cx="8768643" cy="1815882"/>
          </a:xfrm>
          <a:prstGeom prst="rect">
            <a:avLst/>
          </a:prstGeom>
          <a:solidFill>
            <a:schemeClr val="accent4">
              <a:lumMod val="20000"/>
              <a:lumOff val="80000"/>
            </a:schemeClr>
          </a:solidFill>
        </p:spPr>
        <p:txBody>
          <a:bodyPr wrap="square">
            <a:spAutoFit/>
          </a:bodyPr>
          <a:lstStyle/>
          <a:p>
            <a:r>
              <a:rPr lang="ja-JP" altLang="en-US" sz="1600" b="1" smtClean="0">
                <a:solidFill>
                  <a:srgbClr val="0070C0"/>
                </a:solidFill>
                <a:latin typeface="Consolas" panose="020B0609020204030204" pitchFamily="49" charset="0"/>
              </a:rPr>
              <a:t>・モデルの学習</a:t>
            </a:r>
            <a:endParaRPr lang="en-US" altLang="ja-JP" sz="1600" b="1" smtClean="0">
              <a:solidFill>
                <a:srgbClr val="0070C0"/>
              </a:solidFill>
              <a:latin typeface="Consolas" panose="020B0609020204030204" pitchFamily="49" charset="0"/>
            </a:endParaRPr>
          </a:p>
          <a:p>
            <a:r>
              <a:rPr lang="ja-JP" altLang="en-US" sz="1600" b="1" smtClean="0">
                <a:solidFill>
                  <a:srgbClr val="0070C0"/>
                </a:solidFill>
                <a:latin typeface="Consolas" panose="020B0609020204030204" pitchFamily="49" charset="0"/>
              </a:rPr>
              <a:t>モデル変数</a:t>
            </a:r>
            <a:r>
              <a:rPr lang="en-US" altLang="ja-JP" sz="1600" b="1" smtClean="0">
                <a:solidFill>
                  <a:srgbClr val="0070C0"/>
                </a:solidFill>
                <a:latin typeface="Consolas" panose="020B0609020204030204" pitchFamily="49" charset="0"/>
              </a:rPr>
              <a:t>.fit( </a:t>
            </a:r>
            <a:r>
              <a:rPr lang="ja-JP" altLang="en-US" sz="1600" b="1" smtClean="0">
                <a:solidFill>
                  <a:srgbClr val="0070C0"/>
                </a:solidFill>
                <a:latin typeface="Consolas" panose="020B0609020204030204" pitchFamily="49" charset="0"/>
              </a:rPr>
              <a:t>特徴量のデータ </a:t>
            </a:r>
            <a:r>
              <a:rPr lang="en-US" altLang="ja-JP" sz="1600" b="1" smtClean="0">
                <a:solidFill>
                  <a:srgbClr val="0070C0"/>
                </a:solidFill>
                <a:latin typeface="Consolas" panose="020B0609020204030204" pitchFamily="49" charset="0"/>
              </a:rPr>
              <a:t>)</a:t>
            </a:r>
          </a:p>
          <a:p>
            <a:r>
              <a:rPr lang="en-US" altLang="ja-JP" sz="1600" b="1" smtClean="0">
                <a:solidFill>
                  <a:srgbClr val="0070C0"/>
                </a:solidFill>
                <a:latin typeface="Consolas" panose="020B0609020204030204" pitchFamily="49" charset="0"/>
              </a:rPr>
              <a:t>※ </a:t>
            </a:r>
            <a:r>
              <a:rPr lang="ja-JP" altLang="en-US" sz="1600" b="1" smtClean="0">
                <a:solidFill>
                  <a:srgbClr val="0070C0"/>
                </a:solidFill>
                <a:latin typeface="Consolas" panose="020B0609020204030204" pitchFamily="49" charset="0"/>
              </a:rPr>
              <a:t>引数には、データフレームや２次元の </a:t>
            </a:r>
            <a:r>
              <a:rPr lang="en-US" altLang="ja-JP" sz="1600" b="1" smtClean="0">
                <a:solidFill>
                  <a:srgbClr val="0070C0"/>
                </a:solidFill>
                <a:latin typeface="Consolas" panose="020B0609020204030204" pitchFamily="49" charset="0"/>
              </a:rPr>
              <a:t>numpy </a:t>
            </a:r>
            <a:r>
              <a:rPr lang="ja-JP" altLang="en-US" sz="1600" b="1" smtClean="0">
                <a:solidFill>
                  <a:srgbClr val="0070C0"/>
                </a:solidFill>
                <a:latin typeface="Consolas" panose="020B0609020204030204" pitchFamily="49" charset="0"/>
              </a:rPr>
              <a:t>配列を指定できる</a:t>
            </a:r>
            <a:endParaRPr lang="en-US" altLang="ja-JP" sz="1600" b="1" smtClean="0">
              <a:solidFill>
                <a:srgbClr val="0070C0"/>
              </a:solidFill>
              <a:latin typeface="Consolas" panose="020B0609020204030204" pitchFamily="49" charset="0"/>
            </a:endParaRPr>
          </a:p>
          <a:p>
            <a:endParaRPr lang="en-US" altLang="ja-JP" sz="1600" b="1" smtClean="0">
              <a:solidFill>
                <a:srgbClr val="0070C0"/>
              </a:solidFill>
              <a:latin typeface="Consolas" panose="020B0609020204030204" pitchFamily="49" charset="0"/>
            </a:endParaRPr>
          </a:p>
          <a:p>
            <a:r>
              <a:rPr lang="ja-JP" altLang="en-US" sz="1600" b="1" smtClean="0">
                <a:solidFill>
                  <a:srgbClr val="0070C0"/>
                </a:solidFill>
                <a:latin typeface="Consolas" panose="020B0609020204030204" pitchFamily="49" charset="0"/>
              </a:rPr>
              <a:t>・クラスタ番号の確認</a:t>
            </a:r>
            <a:endParaRPr lang="en-US" altLang="ja-JP" sz="1600" b="1" smtClean="0">
              <a:solidFill>
                <a:srgbClr val="0070C0"/>
              </a:solidFill>
              <a:latin typeface="Consolas" panose="020B0609020204030204" pitchFamily="49" charset="0"/>
            </a:endParaRPr>
          </a:p>
          <a:p>
            <a:r>
              <a:rPr lang="ja-JP" altLang="en-US" sz="1600" b="1">
                <a:solidFill>
                  <a:srgbClr val="0070C0"/>
                </a:solidFill>
                <a:latin typeface="Consolas" panose="020B0609020204030204" pitchFamily="49" charset="0"/>
              </a:rPr>
              <a:t>モデル</a:t>
            </a:r>
            <a:r>
              <a:rPr lang="ja-JP" altLang="en-US" sz="1600" b="1" smtClean="0">
                <a:solidFill>
                  <a:srgbClr val="0070C0"/>
                </a:solidFill>
                <a:latin typeface="Consolas" panose="020B0609020204030204" pitchFamily="49" charset="0"/>
              </a:rPr>
              <a:t>変数</a:t>
            </a:r>
            <a:r>
              <a:rPr lang="en-US" altLang="ja-JP" sz="1600" b="1" smtClean="0">
                <a:solidFill>
                  <a:srgbClr val="0070C0"/>
                </a:solidFill>
                <a:latin typeface="Consolas" panose="020B0609020204030204" pitchFamily="49" charset="0"/>
              </a:rPr>
              <a:t>.labels_</a:t>
            </a:r>
          </a:p>
          <a:p>
            <a:r>
              <a:rPr lang="en-US" altLang="ja-JP" sz="1600" b="1" smtClean="0">
                <a:solidFill>
                  <a:srgbClr val="0070C0"/>
                </a:solidFill>
                <a:latin typeface="Consolas" panose="020B0609020204030204" pitchFamily="49" charset="0"/>
              </a:rPr>
              <a:t>※</a:t>
            </a:r>
            <a:r>
              <a:rPr lang="ja-JP" altLang="en-US" sz="1600" b="1" smtClean="0">
                <a:solidFill>
                  <a:srgbClr val="0070C0"/>
                </a:solidFill>
                <a:latin typeface="Consolas" panose="020B0609020204030204" pitchFamily="49" charset="0"/>
              </a:rPr>
              <a:t> ０から始まる整数が割り振られている</a:t>
            </a:r>
            <a:endParaRPr lang="en-US" altLang="ja-JP" sz="1600" b="1" smtClean="0">
              <a:solidFill>
                <a:srgbClr val="0070C0"/>
              </a:solidFill>
              <a:latin typeface="Consolas" panose="020B0609020204030204" pitchFamily="49" charset="0"/>
            </a:endParaRPr>
          </a:p>
        </p:txBody>
      </p:sp>
      <p:sp>
        <p:nvSpPr>
          <p:cNvPr id="3" name="正方形/長方形 2"/>
          <p:cNvSpPr/>
          <p:nvPr/>
        </p:nvSpPr>
        <p:spPr>
          <a:xfrm>
            <a:off x="828484" y="985178"/>
            <a:ext cx="876864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モデルの学習とクラスタ番号の確認</a:t>
            </a:r>
            <a:endParaRPr lang="en-US" altLang="ja-JP" b="1" dirty="0">
              <a:solidFill>
                <a:srgbClr val="000000"/>
              </a:solidFill>
              <a:latin typeface="Courier New" panose="02070309020205020404" pitchFamily="49" charset="0"/>
            </a:endParaRPr>
          </a:p>
        </p:txBody>
      </p:sp>
      <p:sp>
        <p:nvSpPr>
          <p:cNvPr id="6" name="楕円 5"/>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P546</a:t>
            </a:r>
            <a:endParaRPr kumimoji="1" lang="ja-JP" altLang="en-US" b="1" dirty="0"/>
          </a:p>
        </p:txBody>
      </p:sp>
    </p:spTree>
    <p:extLst>
      <p:ext uri="{BB962C8B-B14F-4D97-AF65-F5344CB8AC3E}">
        <p14:creationId xmlns:p14="http://schemas.microsoft.com/office/powerpoint/2010/main" val="419448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１５．４</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結果の評価</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P548</a:t>
            </a:r>
            <a:r>
              <a:rPr kumimoji="1" lang="ja-JP" altLang="en-US" b="1" smtClean="0">
                <a:solidFill>
                  <a:schemeClr val="bg1"/>
                </a:solidFill>
              </a:rPr>
              <a:t>～</a:t>
            </a:r>
            <a:r>
              <a:rPr kumimoji="1" lang="en-US" altLang="ja-JP" b="1" smtClean="0">
                <a:solidFill>
                  <a:schemeClr val="bg1"/>
                </a:solidFill>
              </a:rPr>
              <a:t>P556</a:t>
            </a:r>
            <a:endParaRPr kumimoji="1" lang="en-US" altLang="ja-JP" b="1" dirty="0" smtClean="0">
              <a:solidFill>
                <a:schemeClr val="bg1"/>
              </a:solidFill>
            </a:endParaRPr>
          </a:p>
        </p:txBody>
      </p:sp>
      <p:sp>
        <p:nvSpPr>
          <p:cNvPr id="5" name="楕円 4"/>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P548</a:t>
            </a:r>
            <a:endParaRPr kumimoji="1" lang="ja-JP" altLang="en-US" b="1" dirty="0"/>
          </a:p>
        </p:txBody>
      </p:sp>
      <p:sp>
        <p:nvSpPr>
          <p:cNvPr id="6" name="ホームベース 5"/>
          <p:cNvSpPr/>
          <p:nvPr/>
        </p:nvSpPr>
        <p:spPr>
          <a:xfrm>
            <a:off x="397163" y="838593"/>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１５．４．１</a:t>
            </a:r>
            <a:endParaRPr kumimoji="1" lang="ja-JP" altLang="en-US" b="1" dirty="0"/>
          </a:p>
        </p:txBody>
      </p:sp>
      <p:sp>
        <p:nvSpPr>
          <p:cNvPr id="7" name="山形 6"/>
          <p:cNvSpPr/>
          <p:nvPr/>
        </p:nvSpPr>
        <p:spPr>
          <a:xfrm>
            <a:off x="2019631" y="838593"/>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クラスタの特徴量考察</a:t>
            </a:r>
            <a:endParaRPr kumimoji="1" lang="ja-JP" altLang="en-US" b="1" dirty="0">
              <a:solidFill>
                <a:schemeClr val="bg1"/>
              </a:solidFill>
            </a:endParaRPr>
          </a:p>
        </p:txBody>
      </p:sp>
      <p:sp>
        <p:nvSpPr>
          <p:cNvPr id="8" name="山形 7"/>
          <p:cNvSpPr/>
          <p:nvPr/>
        </p:nvSpPr>
        <p:spPr>
          <a:xfrm>
            <a:off x="6790414" y="838593"/>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P548</a:t>
            </a:r>
            <a:r>
              <a:rPr kumimoji="1" lang="ja-JP" altLang="en-US" b="1" smtClean="0">
                <a:solidFill>
                  <a:schemeClr val="bg1"/>
                </a:solidFill>
              </a:rPr>
              <a:t>～</a:t>
            </a:r>
            <a:r>
              <a:rPr kumimoji="1" lang="en-US" altLang="ja-JP" b="1" smtClean="0">
                <a:solidFill>
                  <a:schemeClr val="bg1"/>
                </a:solidFill>
              </a:rPr>
              <a:t>P551</a:t>
            </a:r>
            <a:endParaRPr kumimoji="1" lang="en-US" altLang="ja-JP" b="1" dirty="0" smtClean="0">
              <a:solidFill>
                <a:schemeClr val="bg1"/>
              </a:solidFill>
            </a:endParaRPr>
          </a:p>
        </p:txBody>
      </p:sp>
      <p:sp>
        <p:nvSpPr>
          <p:cNvPr id="9" name="テキスト ボックス 8"/>
          <p:cNvSpPr txBox="1"/>
          <p:nvPr/>
        </p:nvSpPr>
        <p:spPr>
          <a:xfrm>
            <a:off x="397163" y="1362979"/>
            <a:ext cx="8876234" cy="369332"/>
          </a:xfrm>
          <a:prstGeom prst="rect">
            <a:avLst/>
          </a:prstGeom>
          <a:solidFill>
            <a:schemeClr val="accent4">
              <a:lumMod val="20000"/>
              <a:lumOff val="80000"/>
            </a:schemeClr>
          </a:solidFill>
        </p:spPr>
        <p:txBody>
          <a:bodyPr wrap="square" rtlCol="0">
            <a:spAutoFit/>
          </a:bodyPr>
          <a:lstStyle/>
          <a:p>
            <a:r>
              <a:rPr kumimoji="1" lang="ja-JP" altLang="en-US" b="1" smtClean="0"/>
              <a:t>クラスタリングでは、どのデータが何番クラスタであるかを求めることはできる</a:t>
            </a:r>
            <a:endParaRPr kumimoji="1" lang="en-US" altLang="ja-JP" b="1" smtClean="0"/>
          </a:p>
        </p:txBody>
      </p:sp>
      <p:sp>
        <p:nvSpPr>
          <p:cNvPr id="10" name="テキスト ボックス 9"/>
          <p:cNvSpPr txBox="1"/>
          <p:nvPr/>
        </p:nvSpPr>
        <p:spPr>
          <a:xfrm>
            <a:off x="397163" y="1989843"/>
            <a:ext cx="8876234" cy="369332"/>
          </a:xfrm>
          <a:prstGeom prst="rect">
            <a:avLst/>
          </a:prstGeom>
          <a:solidFill>
            <a:schemeClr val="accent4">
              <a:lumMod val="20000"/>
              <a:lumOff val="80000"/>
            </a:schemeClr>
          </a:solidFill>
        </p:spPr>
        <p:txBody>
          <a:bodyPr wrap="square" rtlCol="0">
            <a:spAutoFit/>
          </a:bodyPr>
          <a:lstStyle/>
          <a:p>
            <a:r>
              <a:rPr kumimoji="1" lang="ja-JP" altLang="en-US" b="1" smtClean="0"/>
              <a:t>「●番クラスタはどういう共通点を持ったデータの集団なのか」まではわからない</a:t>
            </a:r>
            <a:endParaRPr kumimoji="1" lang="en-US" altLang="ja-JP" b="1" smtClean="0"/>
          </a:p>
        </p:txBody>
      </p:sp>
      <p:sp>
        <p:nvSpPr>
          <p:cNvPr id="11" name="下矢印 10"/>
          <p:cNvSpPr/>
          <p:nvPr/>
        </p:nvSpPr>
        <p:spPr>
          <a:xfrm>
            <a:off x="3307703" y="1735822"/>
            <a:ext cx="2337759" cy="25989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しかし</a:t>
            </a:r>
            <a:endParaRPr kumimoji="1" lang="ja-JP" altLang="en-US" b="1"/>
          </a:p>
        </p:txBody>
      </p:sp>
      <p:sp>
        <p:nvSpPr>
          <p:cNvPr id="12" name="テキスト ボックス 11"/>
          <p:cNvSpPr txBox="1"/>
          <p:nvPr/>
        </p:nvSpPr>
        <p:spPr>
          <a:xfrm>
            <a:off x="397163" y="2604555"/>
            <a:ext cx="10920694" cy="369332"/>
          </a:xfrm>
          <a:prstGeom prst="rect">
            <a:avLst/>
          </a:prstGeom>
          <a:solidFill>
            <a:schemeClr val="accent4">
              <a:lumMod val="20000"/>
              <a:lumOff val="80000"/>
            </a:schemeClr>
          </a:solidFill>
        </p:spPr>
        <p:txBody>
          <a:bodyPr wrap="square" rtlCol="0">
            <a:spAutoFit/>
          </a:bodyPr>
          <a:lstStyle/>
          <a:p>
            <a:r>
              <a:rPr kumimoji="1" lang="ja-JP" altLang="en-US" b="1" smtClean="0"/>
              <a:t>クラスタリングの結果をもとに、分析者が自分で考察して、各クラスターの特徴を把握する必要がある。</a:t>
            </a:r>
            <a:endParaRPr kumimoji="1" lang="en-US" altLang="ja-JP" b="1" smtClean="0"/>
          </a:p>
        </p:txBody>
      </p:sp>
      <p:sp>
        <p:nvSpPr>
          <p:cNvPr id="13" name="下矢印 12"/>
          <p:cNvSpPr/>
          <p:nvPr/>
        </p:nvSpPr>
        <p:spPr>
          <a:xfrm>
            <a:off x="3307703" y="2347037"/>
            <a:ext cx="2337759" cy="2495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しかし</a:t>
            </a:r>
            <a:endParaRPr kumimoji="1" lang="ja-JP" altLang="en-US" b="1"/>
          </a:p>
        </p:txBody>
      </p:sp>
      <p:sp>
        <p:nvSpPr>
          <p:cNvPr id="14" name="下矢印 13"/>
          <p:cNvSpPr/>
          <p:nvPr/>
        </p:nvSpPr>
        <p:spPr>
          <a:xfrm>
            <a:off x="1306381" y="2963999"/>
            <a:ext cx="2337759" cy="19327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5" name="テキスト ボックス 14"/>
          <p:cNvSpPr txBox="1"/>
          <p:nvPr/>
        </p:nvSpPr>
        <p:spPr>
          <a:xfrm>
            <a:off x="397163" y="3166079"/>
            <a:ext cx="4795939" cy="369332"/>
          </a:xfrm>
          <a:prstGeom prst="rect">
            <a:avLst/>
          </a:prstGeom>
          <a:solidFill>
            <a:schemeClr val="accent4">
              <a:lumMod val="20000"/>
              <a:lumOff val="80000"/>
            </a:schemeClr>
          </a:solidFill>
        </p:spPr>
        <p:txBody>
          <a:bodyPr wrap="square" rtlCol="0">
            <a:spAutoFit/>
          </a:bodyPr>
          <a:lstStyle/>
          <a:p>
            <a:r>
              <a:rPr kumimoji="1" lang="ja-JP" altLang="en-US" b="1" smtClean="0"/>
              <a:t>クラスタごとに特徴量の平均値を集計する</a:t>
            </a:r>
            <a:endParaRPr kumimoji="1" lang="en-US" altLang="ja-JP" b="1" smtClean="0"/>
          </a:p>
        </p:txBody>
      </p:sp>
      <p:sp>
        <p:nvSpPr>
          <p:cNvPr id="16" name="正方形/長方形 15"/>
          <p:cNvSpPr/>
          <p:nvPr/>
        </p:nvSpPr>
        <p:spPr>
          <a:xfrm>
            <a:off x="397163" y="4105497"/>
            <a:ext cx="8768643"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groupby</a:t>
            </a:r>
            <a:r>
              <a:rPr lang="ja-JP" altLang="en-US" b="1">
                <a:solidFill>
                  <a:srgbClr val="008000"/>
                </a:solidFill>
                <a:latin typeface="Consolas" panose="020B0609020204030204" pitchFamily="49" charset="0"/>
              </a:rPr>
              <a:t>メソッドでクラスタごとに平均値を集計する</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sc_df.groupby(</a:t>
            </a:r>
            <a:r>
              <a:rPr lang="en-US" altLang="ja-JP" b="1">
                <a:solidFill>
                  <a:srgbClr val="A31515"/>
                </a:solidFill>
                <a:latin typeface="Consolas" panose="020B0609020204030204" pitchFamily="49" charset="0"/>
              </a:rPr>
              <a:t>'cluster'</a:t>
            </a:r>
            <a:r>
              <a:rPr lang="en-US" altLang="ja-JP" b="1">
                <a:solidFill>
                  <a:srgbClr val="000000"/>
                </a:solidFill>
                <a:latin typeface="Consolas" panose="020B0609020204030204" pitchFamily="49" charset="0"/>
              </a:rPr>
              <a:t>).mean()</a:t>
            </a:r>
            <a:endParaRPr lang="en-US" altLang="ja-JP" b="1">
              <a:solidFill>
                <a:srgbClr val="000000"/>
              </a:solidFill>
              <a:effectLst/>
              <a:latin typeface="Consolas" panose="020B0609020204030204" pitchFamily="49" charset="0"/>
            </a:endParaRPr>
          </a:p>
        </p:txBody>
      </p:sp>
      <p:sp>
        <p:nvSpPr>
          <p:cNvPr id="17" name="正方形/長方形 16"/>
          <p:cNvSpPr/>
          <p:nvPr/>
        </p:nvSpPr>
        <p:spPr>
          <a:xfrm>
            <a:off x="397163" y="3736165"/>
            <a:ext cx="876864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15-10 groupby</a:t>
            </a:r>
            <a:r>
              <a:rPr lang="ja-JP" altLang="en-US" b="1" smtClean="0">
                <a:solidFill>
                  <a:srgbClr val="000000"/>
                </a:solidFill>
                <a:latin typeface="Courier New" panose="02070309020205020404" pitchFamily="49" charset="0"/>
              </a:rPr>
              <a:t>メソッドでクラスタごとに集計する</a:t>
            </a:r>
            <a:endParaRPr lang="en-US" altLang="ja-JP" b="1" dirty="0">
              <a:solidFill>
                <a:srgbClr val="000000"/>
              </a:solidFill>
              <a:latin typeface="Courier New" panose="02070309020205020404" pitchFamily="49" charset="0"/>
            </a:endParaRPr>
          </a:p>
        </p:txBody>
      </p:sp>
      <p:sp>
        <p:nvSpPr>
          <p:cNvPr id="18" name="正方形/長方形 17"/>
          <p:cNvSpPr/>
          <p:nvPr/>
        </p:nvSpPr>
        <p:spPr>
          <a:xfrm>
            <a:off x="397163" y="477454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19" name="図 18"/>
          <p:cNvPicPr>
            <a:picLocks noChangeAspect="1"/>
          </p:cNvPicPr>
          <p:nvPr/>
        </p:nvPicPr>
        <p:blipFill>
          <a:blip r:embed="rId2"/>
          <a:stretch>
            <a:fillRect/>
          </a:stretch>
        </p:blipFill>
        <p:spPr>
          <a:xfrm>
            <a:off x="2051290" y="4910787"/>
            <a:ext cx="6343650" cy="1571625"/>
          </a:xfrm>
          <a:prstGeom prst="rect">
            <a:avLst/>
          </a:prstGeom>
        </p:spPr>
      </p:pic>
    </p:spTree>
    <p:extLst>
      <p:ext uri="{BB962C8B-B14F-4D97-AF65-F5344CB8AC3E}">
        <p14:creationId xmlns:p14="http://schemas.microsoft.com/office/powerpoint/2010/main" val="54644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7163" y="749831"/>
            <a:ext cx="8768643" cy="1754326"/>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コマンド（同一タブにグラフを表示）</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%matplotlib inline</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クラスターごとに平均値を集計</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cluster_mean = sc_df.groupby(</a:t>
            </a:r>
            <a:r>
              <a:rPr lang="en-US" altLang="ja-JP" b="1">
                <a:solidFill>
                  <a:srgbClr val="A31515"/>
                </a:solidFill>
                <a:latin typeface="Consolas" panose="020B0609020204030204" pitchFamily="49" charset="0"/>
              </a:rPr>
              <a:t>'cluster'</a:t>
            </a:r>
            <a:r>
              <a:rPr lang="en-US" altLang="ja-JP" b="1">
                <a:solidFill>
                  <a:srgbClr val="000000"/>
                </a:solidFill>
                <a:latin typeface="Consolas" panose="020B0609020204030204" pitchFamily="49" charset="0"/>
              </a:rPr>
              <a:t>).mean()</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集計結果を棒グラフで表示</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cluster_mean.plot(</a:t>
            </a:r>
            <a:r>
              <a:rPr lang="en-US" altLang="ja-JP" b="1">
                <a:solidFill>
                  <a:srgbClr val="001080"/>
                </a:solidFill>
                <a:latin typeface="Consolas" panose="020B0609020204030204" pitchFamily="49" charset="0"/>
              </a:rPr>
              <a:t>kind</a:t>
            </a:r>
            <a:r>
              <a:rPr lang="en-US" altLang="ja-JP" b="1">
                <a:solidFill>
                  <a:srgbClr val="000000"/>
                </a:solidFill>
                <a:latin typeface="Consolas" panose="020B0609020204030204" pitchFamily="49" charset="0"/>
              </a:rPr>
              <a:t> = </a:t>
            </a:r>
            <a:r>
              <a:rPr lang="en-US" altLang="ja-JP" b="1">
                <a:solidFill>
                  <a:srgbClr val="A31515"/>
                </a:solidFill>
                <a:latin typeface="Consolas" panose="020B0609020204030204" pitchFamily="49" charset="0"/>
              </a:rPr>
              <a:t>'bar'</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3" name="正方形/長方形 2"/>
          <p:cNvSpPr/>
          <p:nvPr/>
        </p:nvSpPr>
        <p:spPr>
          <a:xfrm>
            <a:off x="397163" y="380499"/>
            <a:ext cx="876864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15-11 </a:t>
            </a:r>
            <a:r>
              <a:rPr lang="ja-JP" altLang="en-US" b="1" smtClean="0">
                <a:solidFill>
                  <a:srgbClr val="000000"/>
                </a:solidFill>
                <a:latin typeface="Courier New" panose="02070309020205020404" pitchFamily="49" charset="0"/>
              </a:rPr>
              <a:t>棒グラフで表示する</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397163" y="260069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5" name="楕円 4"/>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P550</a:t>
            </a:r>
            <a:endParaRPr kumimoji="1" lang="ja-JP" altLang="en-US" b="1" dirty="0"/>
          </a:p>
        </p:txBody>
      </p:sp>
      <p:pic>
        <p:nvPicPr>
          <p:cNvPr id="6" name="図 5"/>
          <p:cNvPicPr>
            <a:picLocks noChangeAspect="1"/>
          </p:cNvPicPr>
          <p:nvPr/>
        </p:nvPicPr>
        <p:blipFill>
          <a:blip r:embed="rId2"/>
          <a:stretch>
            <a:fillRect/>
          </a:stretch>
        </p:blipFill>
        <p:spPr>
          <a:xfrm>
            <a:off x="2078336" y="2600690"/>
            <a:ext cx="5984280" cy="3938133"/>
          </a:xfrm>
          <a:prstGeom prst="rect">
            <a:avLst/>
          </a:prstGeom>
          <a:solidFill>
            <a:srgbClr val="FF0000"/>
          </a:solidFill>
        </p:spPr>
      </p:pic>
      <p:sp>
        <p:nvSpPr>
          <p:cNvPr id="7" name="四角形吹き出し 6"/>
          <p:cNvSpPr/>
          <p:nvPr/>
        </p:nvSpPr>
        <p:spPr>
          <a:xfrm>
            <a:off x="7479102" y="4364966"/>
            <a:ext cx="4330460" cy="1811547"/>
          </a:xfrm>
          <a:prstGeom prst="wedgeRectCallout">
            <a:avLst>
              <a:gd name="adj1" fmla="val -104698"/>
              <a:gd name="adj2" fmla="val 2964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標準化加工をしたデータをクラスタリングしているのでマイナスの値になることもある。</a:t>
            </a:r>
            <a:endParaRPr kumimoji="1" lang="en-US" altLang="ja-JP" b="1" smtClean="0"/>
          </a:p>
          <a:p>
            <a:pPr algn="ctr"/>
            <a:r>
              <a:rPr lang="ja-JP" altLang="en-US" b="1" smtClean="0"/>
              <a:t>標準化後データは平均値が必ず０になるので、マイナスは、全体平均よりも低いことを意味する。</a:t>
            </a:r>
            <a:endParaRPr kumimoji="1" lang="ja-JP" altLang="en-US" b="1"/>
          </a:p>
        </p:txBody>
      </p:sp>
      <p:sp>
        <p:nvSpPr>
          <p:cNvPr id="8" name="四角形吹き出し 7"/>
          <p:cNvSpPr/>
          <p:nvPr/>
        </p:nvSpPr>
        <p:spPr>
          <a:xfrm>
            <a:off x="595223" y="5831457"/>
            <a:ext cx="1716656" cy="707366"/>
          </a:xfrm>
          <a:prstGeom prst="wedgeRectCallout">
            <a:avLst>
              <a:gd name="adj1" fmla="val 78665"/>
              <a:gd name="adj2" fmla="val -740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平均的な</a:t>
            </a:r>
            <a:endParaRPr kumimoji="1" lang="en-US" altLang="ja-JP" b="1" smtClean="0"/>
          </a:p>
          <a:p>
            <a:pPr algn="ctr"/>
            <a:r>
              <a:rPr lang="ja-JP" altLang="en-US" b="1"/>
              <a:t>クラスタ</a:t>
            </a:r>
            <a:endParaRPr kumimoji="1" lang="ja-JP" altLang="en-US" b="1"/>
          </a:p>
        </p:txBody>
      </p:sp>
      <p:sp>
        <p:nvSpPr>
          <p:cNvPr id="9" name="四角形吹き出し 8"/>
          <p:cNvSpPr/>
          <p:nvPr/>
        </p:nvSpPr>
        <p:spPr>
          <a:xfrm>
            <a:off x="4110061" y="4103930"/>
            <a:ext cx="1342845" cy="931652"/>
          </a:xfrm>
          <a:prstGeom prst="wedgeRectCallout">
            <a:avLst>
              <a:gd name="adj1" fmla="val -1635"/>
              <a:gd name="adj2" fmla="val 93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あまり購入してくれないクラスタ</a:t>
            </a:r>
            <a:endParaRPr kumimoji="1" lang="ja-JP" altLang="en-US" b="1"/>
          </a:p>
        </p:txBody>
      </p:sp>
      <p:sp>
        <p:nvSpPr>
          <p:cNvPr id="10" name="四角形吹き出し 9"/>
          <p:cNvSpPr/>
          <p:nvPr/>
        </p:nvSpPr>
        <p:spPr>
          <a:xfrm>
            <a:off x="7526050" y="3017002"/>
            <a:ext cx="1738720" cy="931652"/>
          </a:xfrm>
          <a:prstGeom prst="wedgeRectCallout">
            <a:avLst>
              <a:gd name="adj1" fmla="val -97885"/>
              <a:gd name="adj2" fmla="val 52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たくさん購入するクラスタ</a:t>
            </a:r>
            <a:endParaRPr kumimoji="1" lang="ja-JP" altLang="en-US" b="1"/>
          </a:p>
        </p:txBody>
      </p:sp>
    </p:spTree>
    <p:extLst>
      <p:ext uri="{BB962C8B-B14F-4D97-AF65-F5344CB8AC3E}">
        <p14:creationId xmlns:p14="http://schemas.microsoft.com/office/powerpoint/2010/main" val="2804190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１５．４，２</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クラスタ数の決定～エルボー法</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P551</a:t>
            </a:r>
            <a:r>
              <a:rPr kumimoji="1" lang="ja-JP" altLang="en-US" b="1" smtClean="0">
                <a:solidFill>
                  <a:schemeClr val="bg1"/>
                </a:solidFill>
              </a:rPr>
              <a:t>～</a:t>
            </a:r>
            <a:r>
              <a:rPr kumimoji="1" lang="en-US" altLang="ja-JP" b="1" smtClean="0">
                <a:solidFill>
                  <a:schemeClr val="bg1"/>
                </a:solidFill>
              </a:rPr>
              <a:t>P556</a:t>
            </a:r>
            <a:endParaRPr kumimoji="1" lang="en-US" altLang="ja-JP" b="1" dirty="0" smtClean="0">
              <a:solidFill>
                <a:schemeClr val="bg1"/>
              </a:solidFill>
            </a:endParaRPr>
          </a:p>
        </p:txBody>
      </p:sp>
      <p:sp>
        <p:nvSpPr>
          <p:cNvPr id="5" name="楕円 4"/>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P551</a:t>
            </a:r>
            <a:endParaRPr kumimoji="1" lang="ja-JP" altLang="en-US" b="1" dirty="0"/>
          </a:p>
        </p:txBody>
      </p:sp>
      <p:sp>
        <p:nvSpPr>
          <p:cNvPr id="6" name="ホームベース 5"/>
          <p:cNvSpPr/>
          <p:nvPr/>
        </p:nvSpPr>
        <p:spPr>
          <a:xfrm>
            <a:off x="609948" y="959361"/>
            <a:ext cx="1757639" cy="626852"/>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エルボー法</a:t>
            </a:r>
            <a:endParaRPr kumimoji="1" lang="ja-JP" altLang="en-US" b="1" dirty="0"/>
          </a:p>
        </p:txBody>
      </p:sp>
      <p:sp>
        <p:nvSpPr>
          <p:cNvPr id="7" name="山形 6"/>
          <p:cNvSpPr/>
          <p:nvPr/>
        </p:nvSpPr>
        <p:spPr>
          <a:xfrm>
            <a:off x="2103026" y="959361"/>
            <a:ext cx="2891676" cy="626852"/>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最適なクラスタ数を決定する方法</a:t>
            </a:r>
            <a:endParaRPr kumimoji="1" lang="ja-JP" altLang="en-US" b="1" dirty="0">
              <a:solidFill>
                <a:schemeClr val="bg1"/>
              </a:solidFill>
            </a:endParaRPr>
          </a:p>
        </p:txBody>
      </p:sp>
      <p:sp>
        <p:nvSpPr>
          <p:cNvPr id="8" name="山形 7"/>
          <p:cNvSpPr/>
          <p:nvPr/>
        </p:nvSpPr>
        <p:spPr>
          <a:xfrm>
            <a:off x="4748461" y="959360"/>
            <a:ext cx="5491094" cy="626853"/>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k-means</a:t>
            </a:r>
            <a:r>
              <a:rPr kumimoji="1" lang="ja-JP" altLang="en-US" b="1" smtClean="0">
                <a:solidFill>
                  <a:schemeClr val="bg1"/>
                </a:solidFill>
              </a:rPr>
              <a:t>法による結果をもとに、クラスタ内誤差平方和（</a:t>
            </a:r>
            <a:r>
              <a:rPr kumimoji="1" lang="en-US" altLang="ja-JP" b="1" smtClean="0">
                <a:solidFill>
                  <a:schemeClr val="bg1"/>
                </a:solidFill>
              </a:rPr>
              <a:t>SSE</a:t>
            </a:r>
            <a:r>
              <a:rPr kumimoji="1" lang="ja-JP" altLang="en-US" b="1" smtClean="0">
                <a:solidFill>
                  <a:schemeClr val="bg1"/>
                </a:solidFill>
              </a:rPr>
              <a:t>）を計算する</a:t>
            </a:r>
            <a:endParaRPr kumimoji="1" lang="ja-JP" altLang="en-US" b="1" dirty="0">
              <a:solidFill>
                <a:schemeClr val="bg1"/>
              </a:solidFill>
            </a:endParaRPr>
          </a:p>
        </p:txBody>
      </p:sp>
      <p:sp>
        <p:nvSpPr>
          <p:cNvPr id="9" name="ホームベース 8"/>
          <p:cNvSpPr/>
          <p:nvPr/>
        </p:nvSpPr>
        <p:spPr>
          <a:xfrm>
            <a:off x="609948" y="1788192"/>
            <a:ext cx="1757639" cy="626852"/>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最適な</a:t>
            </a:r>
            <a:endParaRPr lang="en-US" altLang="ja-JP" b="1" smtClean="0"/>
          </a:p>
          <a:p>
            <a:pPr algn="ctr"/>
            <a:r>
              <a:rPr lang="ja-JP" altLang="en-US" b="1" smtClean="0"/>
              <a:t>クラスタ数</a:t>
            </a:r>
            <a:endParaRPr kumimoji="1" lang="ja-JP" altLang="en-US" b="1" dirty="0"/>
          </a:p>
        </p:txBody>
      </p:sp>
      <p:sp>
        <p:nvSpPr>
          <p:cNvPr id="10" name="山形 9"/>
          <p:cNvSpPr/>
          <p:nvPr/>
        </p:nvSpPr>
        <p:spPr>
          <a:xfrm>
            <a:off x="2154802" y="1788191"/>
            <a:ext cx="3719787" cy="626852"/>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クラスタ数と</a:t>
            </a:r>
            <a:r>
              <a:rPr kumimoji="1" lang="en-US" altLang="ja-JP" b="1" smtClean="0">
                <a:solidFill>
                  <a:schemeClr val="bg1"/>
                </a:solidFill>
              </a:rPr>
              <a:t>SSE</a:t>
            </a:r>
            <a:r>
              <a:rPr kumimoji="1" lang="ja-JP" altLang="en-US" b="1" smtClean="0">
                <a:solidFill>
                  <a:schemeClr val="bg1"/>
                </a:solidFill>
              </a:rPr>
              <a:t>の変化を</a:t>
            </a:r>
            <a:endParaRPr kumimoji="1" lang="en-US" altLang="ja-JP" b="1" smtClean="0">
              <a:solidFill>
                <a:schemeClr val="bg1"/>
              </a:solidFill>
            </a:endParaRPr>
          </a:p>
          <a:p>
            <a:pPr algn="ctr"/>
            <a:r>
              <a:rPr lang="ja-JP" altLang="en-US" b="1">
                <a:solidFill>
                  <a:schemeClr val="bg1"/>
                </a:solidFill>
              </a:rPr>
              <a:t>折れ線グラフ</a:t>
            </a:r>
            <a:r>
              <a:rPr lang="ja-JP" altLang="en-US" b="1" smtClean="0">
                <a:solidFill>
                  <a:schemeClr val="bg1"/>
                </a:solidFill>
              </a:rPr>
              <a:t>で表現する</a:t>
            </a:r>
            <a:endParaRPr kumimoji="1" lang="ja-JP" altLang="en-US" b="1" dirty="0">
              <a:solidFill>
                <a:schemeClr val="bg1"/>
              </a:solidFill>
            </a:endParaRPr>
          </a:p>
        </p:txBody>
      </p:sp>
      <p:pic>
        <p:nvPicPr>
          <p:cNvPr id="1028" name="Picture 4" descr="分類による予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587" y="2617021"/>
            <a:ext cx="5400818" cy="3516360"/>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吹き出し 10"/>
          <p:cNvSpPr/>
          <p:nvPr/>
        </p:nvSpPr>
        <p:spPr>
          <a:xfrm>
            <a:off x="5615796" y="3536830"/>
            <a:ext cx="3709359" cy="1043796"/>
          </a:xfrm>
          <a:prstGeom prst="wedgeRectCallout">
            <a:avLst>
              <a:gd name="adj1" fmla="val -74089"/>
              <a:gd name="adj2" fmla="val 12861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４から５に増えるところで急激に折れ曲がって収束している</a:t>
            </a:r>
            <a:endParaRPr kumimoji="1" lang="ja-JP" altLang="en-US" b="1"/>
          </a:p>
        </p:txBody>
      </p:sp>
    </p:spTree>
    <p:extLst>
      <p:ext uri="{BB962C8B-B14F-4D97-AF65-F5344CB8AC3E}">
        <p14:creationId xmlns:p14="http://schemas.microsoft.com/office/powerpoint/2010/main" val="186712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97163" y="749831"/>
            <a:ext cx="8768643" cy="3693319"/>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SSE</a:t>
            </a:r>
            <a:r>
              <a:rPr lang="ja-JP" altLang="en-US" b="1">
                <a:solidFill>
                  <a:srgbClr val="008000"/>
                </a:solidFill>
                <a:latin typeface="Consolas" panose="020B0609020204030204" pitchFamily="49" charset="0"/>
              </a:rPr>
              <a:t>を保存する空リスト</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sse_list = []</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クラスタ数</a:t>
            </a:r>
            <a:r>
              <a:rPr lang="en-US" altLang="ja-JP" b="1">
                <a:solidFill>
                  <a:srgbClr val="008000"/>
                </a:solidFill>
                <a:latin typeface="Consolas" panose="020B0609020204030204" pitchFamily="49" charset="0"/>
              </a:rPr>
              <a:t>2</a:t>
            </a:r>
            <a:r>
              <a:rPr lang="ja-JP" altLang="en-US" b="1">
                <a:solidFill>
                  <a:srgbClr val="008000"/>
                </a:solidFill>
                <a:latin typeface="Consolas" panose="020B0609020204030204" pitchFamily="49" charset="0"/>
              </a:rPr>
              <a:t>～</a:t>
            </a:r>
            <a:r>
              <a:rPr lang="en-US" altLang="ja-JP" b="1">
                <a:solidFill>
                  <a:srgbClr val="008000"/>
                </a:solidFill>
                <a:latin typeface="Consolas" panose="020B0609020204030204" pitchFamily="49" charset="0"/>
              </a:rPr>
              <a:t>30</a:t>
            </a:r>
            <a:r>
              <a:rPr lang="ja-JP" altLang="en-US" b="1">
                <a:solidFill>
                  <a:srgbClr val="008000"/>
                </a:solidFill>
                <a:latin typeface="Consolas" panose="020B0609020204030204" pitchFamily="49" charset="0"/>
              </a:rPr>
              <a:t>で</a:t>
            </a:r>
            <a:r>
              <a:rPr lang="en-US" altLang="ja-JP" b="1">
                <a:solidFill>
                  <a:srgbClr val="008000"/>
                </a:solidFill>
                <a:latin typeface="Consolas" panose="020B0609020204030204" pitchFamily="49" charset="0"/>
              </a:rPr>
              <a:t>SSE</a:t>
            </a:r>
            <a:r>
              <a:rPr lang="ja-JP" altLang="en-US" b="1">
                <a:solidFill>
                  <a:srgbClr val="008000"/>
                </a:solidFill>
                <a:latin typeface="Consolas" panose="020B0609020204030204" pitchFamily="49" charset="0"/>
              </a:rPr>
              <a:t>を調べる</a:t>
            </a:r>
            <a:endParaRPr lang="ja-JP" altLang="en-US" b="1">
              <a:solidFill>
                <a:srgbClr val="000000"/>
              </a:solidFill>
              <a:latin typeface="Consolas" panose="020B0609020204030204" pitchFamily="49" charset="0"/>
            </a:endParaRPr>
          </a:p>
          <a:p>
            <a:r>
              <a:rPr lang="en-US" altLang="ja-JP" b="1">
                <a:solidFill>
                  <a:srgbClr val="AF00DB"/>
                </a:solidFill>
                <a:latin typeface="Consolas" panose="020B0609020204030204" pitchFamily="49" charset="0"/>
              </a:rPr>
              <a:t>for</a:t>
            </a:r>
            <a:r>
              <a:rPr lang="en-US" altLang="ja-JP" b="1">
                <a:solidFill>
                  <a:srgbClr val="000000"/>
                </a:solidFill>
                <a:latin typeface="Consolas" panose="020B0609020204030204" pitchFamily="49" charset="0"/>
              </a:rPr>
              <a:t> n </a:t>
            </a:r>
            <a:r>
              <a:rPr lang="en-US" altLang="ja-JP" b="1">
                <a:solidFill>
                  <a:srgbClr val="AF00DB"/>
                </a:solidFill>
                <a:latin typeface="Consolas" panose="020B0609020204030204" pitchFamily="49" charset="0"/>
              </a:rPr>
              <a:t>in</a:t>
            </a:r>
            <a:r>
              <a:rPr lang="en-US" altLang="ja-JP" b="1">
                <a:solidFill>
                  <a:srgbClr val="000000"/>
                </a:solidFill>
                <a:latin typeface="Consolas" panose="020B0609020204030204" pitchFamily="49" charset="0"/>
              </a:rPr>
              <a:t> </a:t>
            </a:r>
            <a:r>
              <a:rPr lang="en-US" altLang="ja-JP" b="1">
                <a:solidFill>
                  <a:srgbClr val="795E26"/>
                </a:solidFill>
                <a:latin typeface="Consolas" panose="020B0609020204030204" pitchFamily="49" charset="0"/>
              </a:rPr>
              <a:t>range</a:t>
            </a:r>
            <a:r>
              <a:rPr lang="en-US" altLang="ja-JP" b="1">
                <a:solidFill>
                  <a:srgbClr val="000000"/>
                </a:solidFill>
                <a:latin typeface="Consolas" panose="020B0609020204030204" pitchFamily="49" charset="0"/>
              </a:rPr>
              <a:t>(</a:t>
            </a:r>
            <a:r>
              <a:rPr lang="en-US" altLang="ja-JP" b="1">
                <a:solidFill>
                  <a:srgbClr val="098658"/>
                </a:solidFill>
                <a:latin typeface="Consolas" panose="020B0609020204030204" pitchFamily="49" charset="0"/>
              </a:rPr>
              <a:t>2</a:t>
            </a:r>
            <a:r>
              <a:rPr lang="en-US" altLang="ja-JP" b="1">
                <a:solidFill>
                  <a:srgbClr val="000000"/>
                </a:solidFill>
                <a:latin typeface="Consolas" panose="020B0609020204030204" pitchFamily="49" charset="0"/>
              </a:rPr>
              <a:t>, </a:t>
            </a:r>
            <a:r>
              <a:rPr lang="en-US" altLang="ja-JP" b="1">
                <a:solidFill>
                  <a:srgbClr val="098658"/>
                </a:solidFill>
                <a:latin typeface="Consolas" panose="020B0609020204030204" pitchFamily="49" charset="0"/>
              </a:rPr>
              <a:t>31</a:t>
            </a:r>
            <a:r>
              <a:rPr lang="en-US" altLang="ja-JP" b="1">
                <a:solidFill>
                  <a:srgbClr val="000000"/>
                </a:solidFill>
                <a:latin typeface="Consolas" panose="020B0609020204030204" pitchFamily="49" charset="0"/>
              </a:rPr>
              <a:t>):</a:t>
            </a:r>
          </a:p>
          <a:p>
            <a:r>
              <a:rPr lang="en-US" altLang="ja-JP" b="1">
                <a:solidFill>
                  <a:srgbClr val="000000"/>
                </a:solidFill>
                <a:latin typeface="Consolas" panose="020B0609020204030204" pitchFamily="49" charset="0"/>
              </a:rPr>
              <a:t>    </a:t>
            </a:r>
            <a:r>
              <a:rPr lang="en-US" altLang="ja-JP" b="1">
                <a:solidFill>
                  <a:srgbClr val="008000"/>
                </a:solidFill>
                <a:latin typeface="Consolas" panose="020B0609020204030204" pitchFamily="49" charset="0"/>
              </a:rPr>
              <a:t># KMeans</a:t>
            </a:r>
            <a:r>
              <a:rPr lang="ja-JP" altLang="en-US" b="1">
                <a:solidFill>
                  <a:srgbClr val="008000"/>
                </a:solidFill>
                <a:latin typeface="Consolas" panose="020B0609020204030204" pitchFamily="49" charset="0"/>
              </a:rPr>
              <a:t>法モデル生成</a:t>
            </a:r>
            <a:endParaRPr lang="ja-JP" altLang="en-US" b="1">
              <a:solidFill>
                <a:srgbClr val="000000"/>
              </a:solidFill>
              <a:latin typeface="Consolas" panose="020B0609020204030204" pitchFamily="49" charset="0"/>
            </a:endParaRPr>
          </a:p>
          <a:p>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model = KMeans(</a:t>
            </a:r>
            <a:r>
              <a:rPr lang="en-US" altLang="ja-JP" b="1">
                <a:solidFill>
                  <a:srgbClr val="001080"/>
                </a:solidFill>
                <a:latin typeface="Consolas" panose="020B0609020204030204" pitchFamily="49" charset="0"/>
              </a:rPr>
              <a:t>n_clusters</a:t>
            </a:r>
            <a:r>
              <a:rPr lang="en-US" altLang="ja-JP" b="1">
                <a:solidFill>
                  <a:srgbClr val="000000"/>
                </a:solidFill>
                <a:latin typeface="Consolas" panose="020B0609020204030204" pitchFamily="49" charset="0"/>
              </a:rPr>
              <a:t> = n, </a:t>
            </a:r>
            <a:r>
              <a:rPr lang="en-US" altLang="ja-JP" b="1">
                <a:solidFill>
                  <a:srgbClr val="001080"/>
                </a:solidFill>
                <a:latin typeface="Consolas" panose="020B0609020204030204" pitchFamily="49" charset="0"/>
              </a:rPr>
              <a:t>random_state</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0</a:t>
            </a:r>
            <a:r>
              <a:rPr lang="en-US" altLang="ja-JP" b="1">
                <a:solidFill>
                  <a:srgbClr val="000000"/>
                </a:solidFill>
                <a:latin typeface="Consolas" panose="020B0609020204030204" pitchFamily="49" charset="0"/>
              </a:rPr>
              <a:t>)</a:t>
            </a:r>
          </a:p>
          <a:p>
            <a:r>
              <a:rPr lang="en-US" altLang="ja-JP" b="1">
                <a:solidFill>
                  <a:srgbClr val="000000"/>
                </a:solidFill>
                <a:latin typeface="Consolas" panose="020B0609020204030204" pitchFamily="49" charset="0"/>
              </a:rPr>
              <a:t>    </a:t>
            </a:r>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学習</a:t>
            </a:r>
            <a:endParaRPr lang="ja-JP" altLang="en-US" b="1">
              <a:solidFill>
                <a:srgbClr val="000000"/>
              </a:solidFill>
              <a:latin typeface="Consolas" panose="020B0609020204030204" pitchFamily="49" charset="0"/>
            </a:endParaRPr>
          </a:p>
          <a:p>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model.fit(sc_df)</a:t>
            </a:r>
          </a:p>
          <a:p>
            <a:r>
              <a:rPr lang="en-US" altLang="ja-JP" b="1">
                <a:solidFill>
                  <a:srgbClr val="000000"/>
                </a:solidFill>
                <a:latin typeface="Consolas" panose="020B0609020204030204" pitchFamily="49" charset="0"/>
              </a:rPr>
              <a:t>    </a:t>
            </a:r>
            <a:r>
              <a:rPr lang="en-US" altLang="ja-JP" b="1">
                <a:solidFill>
                  <a:srgbClr val="008000"/>
                </a:solidFill>
                <a:latin typeface="Consolas" panose="020B0609020204030204" pitchFamily="49" charset="0"/>
              </a:rPr>
              <a:t># SSE</a:t>
            </a:r>
            <a:r>
              <a:rPr lang="ja-JP" altLang="en-US" b="1">
                <a:solidFill>
                  <a:srgbClr val="008000"/>
                </a:solidFill>
                <a:latin typeface="Consolas" panose="020B0609020204030204" pitchFamily="49" charset="0"/>
              </a:rPr>
              <a:t>の計算</a:t>
            </a:r>
            <a:endParaRPr lang="ja-JP" altLang="en-US" b="1">
              <a:solidFill>
                <a:srgbClr val="000000"/>
              </a:solidFill>
              <a:latin typeface="Consolas" panose="020B0609020204030204" pitchFamily="49" charset="0"/>
            </a:endParaRPr>
          </a:p>
          <a:p>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sse = model.inertia_ </a:t>
            </a:r>
          </a:p>
          <a:p>
            <a:r>
              <a:rPr lang="en-US" altLang="ja-JP" b="1">
                <a:solidFill>
                  <a:srgbClr val="000000"/>
                </a:solidFill>
                <a:latin typeface="Consolas" panose="020B0609020204030204" pitchFamily="49" charset="0"/>
              </a:rPr>
              <a:t>    </a:t>
            </a:r>
            <a:r>
              <a:rPr lang="en-US" altLang="ja-JP" b="1">
                <a:solidFill>
                  <a:srgbClr val="008000"/>
                </a:solidFill>
                <a:latin typeface="Consolas" panose="020B0609020204030204" pitchFamily="49" charset="0"/>
              </a:rPr>
              <a:t># SSE</a:t>
            </a:r>
            <a:r>
              <a:rPr lang="ja-JP" altLang="en-US" b="1">
                <a:solidFill>
                  <a:srgbClr val="008000"/>
                </a:solidFill>
                <a:latin typeface="Consolas" panose="020B0609020204030204" pitchFamily="49" charset="0"/>
              </a:rPr>
              <a:t>をリスト</a:t>
            </a:r>
            <a:r>
              <a:rPr lang="en-US" altLang="ja-JP" b="1">
                <a:solidFill>
                  <a:srgbClr val="008000"/>
                </a:solidFill>
                <a:latin typeface="Consolas" panose="020B0609020204030204" pitchFamily="49" charset="0"/>
              </a:rPr>
              <a:t>sse_list</a:t>
            </a:r>
            <a:r>
              <a:rPr lang="ja-JP" altLang="en-US" b="1">
                <a:solidFill>
                  <a:srgbClr val="008000"/>
                </a:solidFill>
                <a:latin typeface="Consolas" panose="020B0609020204030204" pitchFamily="49" charset="0"/>
              </a:rPr>
              <a:t>に追加</a:t>
            </a:r>
            <a:endParaRPr lang="ja-JP" altLang="en-US" b="1">
              <a:solidFill>
                <a:srgbClr val="000000"/>
              </a:solidFill>
              <a:latin typeface="Consolas" panose="020B0609020204030204" pitchFamily="49" charset="0"/>
            </a:endParaRPr>
          </a:p>
          <a:p>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sse_list.append(sse)</a:t>
            </a:r>
          </a:p>
          <a:p>
            <a:r>
              <a:rPr lang="en-US" altLang="ja-JP" b="1">
                <a:solidFill>
                  <a:srgbClr val="000000"/>
                </a:solidFill>
                <a:latin typeface="Consolas" panose="020B0609020204030204" pitchFamily="49" charset="0"/>
              </a:rPr>
              <a:t>sse_list</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397163" y="380499"/>
            <a:ext cx="876864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15-12 </a:t>
            </a:r>
            <a:r>
              <a:rPr lang="ja-JP" altLang="en-US" b="1" smtClean="0">
                <a:solidFill>
                  <a:srgbClr val="000000"/>
                </a:solidFill>
                <a:latin typeface="Courier New" panose="02070309020205020404" pitchFamily="49" charset="0"/>
              </a:rPr>
              <a:t>クラスタ数２～３０で</a:t>
            </a:r>
            <a:r>
              <a:rPr lang="en-US" altLang="ja-JP" b="1" smtClean="0">
                <a:solidFill>
                  <a:srgbClr val="000000"/>
                </a:solidFill>
                <a:latin typeface="Courier New" panose="02070309020205020404" pitchFamily="49" charset="0"/>
              </a:rPr>
              <a:t>SSE</a:t>
            </a:r>
            <a:r>
              <a:rPr lang="ja-JP" altLang="en-US" b="1" smtClean="0">
                <a:solidFill>
                  <a:srgbClr val="000000"/>
                </a:solidFill>
                <a:latin typeface="Courier New" panose="02070309020205020404" pitchFamily="49" charset="0"/>
              </a:rPr>
              <a:t>を調べる</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397163" y="460928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P554</a:t>
            </a:r>
            <a:endParaRPr kumimoji="1" lang="ja-JP" altLang="en-US" b="1" dirty="0"/>
          </a:p>
        </p:txBody>
      </p:sp>
      <p:sp>
        <p:nvSpPr>
          <p:cNvPr id="2" name="正方形/長方形 1"/>
          <p:cNvSpPr/>
          <p:nvPr/>
        </p:nvSpPr>
        <p:spPr>
          <a:xfrm>
            <a:off x="2133600" y="4554017"/>
            <a:ext cx="6096000" cy="923330"/>
          </a:xfrm>
          <a:prstGeom prst="rect">
            <a:avLst/>
          </a:prstGeom>
        </p:spPr>
        <p:txBody>
          <a:bodyPr>
            <a:spAutoFit/>
          </a:bodyPr>
          <a:lstStyle/>
          <a:p>
            <a:r>
              <a:rPr lang="en-US" altLang="ja-JP"/>
              <a:t>[2056.4923628163815,</a:t>
            </a:r>
          </a:p>
          <a:p>
            <a:r>
              <a:rPr lang="en-US" altLang="ja-JP"/>
              <a:t> 1619.952782172456,</a:t>
            </a:r>
          </a:p>
          <a:p>
            <a:r>
              <a:rPr lang="en-US" altLang="ja-JP"/>
              <a:t> 1331.5862623916175,</a:t>
            </a:r>
            <a:endParaRPr lang="ja-JP" altLang="en-US"/>
          </a:p>
        </p:txBody>
      </p:sp>
      <p:sp>
        <p:nvSpPr>
          <p:cNvPr id="7" name="正方形/長方形 6"/>
          <p:cNvSpPr/>
          <p:nvPr/>
        </p:nvSpPr>
        <p:spPr>
          <a:xfrm>
            <a:off x="2211237" y="5831305"/>
            <a:ext cx="6096000" cy="923330"/>
          </a:xfrm>
          <a:prstGeom prst="rect">
            <a:avLst/>
          </a:prstGeom>
        </p:spPr>
        <p:txBody>
          <a:bodyPr>
            <a:spAutoFit/>
          </a:bodyPr>
          <a:lstStyle/>
          <a:p>
            <a:r>
              <a:rPr lang="en-US" altLang="ja-JP"/>
              <a:t>240.34634808250857,</a:t>
            </a:r>
          </a:p>
          <a:p>
            <a:r>
              <a:rPr lang="en-US" altLang="ja-JP"/>
              <a:t> 231.32527278823156,</a:t>
            </a:r>
          </a:p>
          <a:p>
            <a:r>
              <a:rPr lang="en-US" altLang="ja-JP"/>
              <a:t> 224.09122126073785]</a:t>
            </a:r>
            <a:endParaRPr lang="ja-JP" altLang="en-US"/>
          </a:p>
        </p:txBody>
      </p:sp>
      <p:sp>
        <p:nvSpPr>
          <p:cNvPr id="8" name="テキスト ボックス 7"/>
          <p:cNvSpPr txBox="1"/>
          <p:nvPr/>
        </p:nvSpPr>
        <p:spPr>
          <a:xfrm>
            <a:off x="3191774" y="5331161"/>
            <a:ext cx="1759789" cy="646331"/>
          </a:xfrm>
          <a:prstGeom prst="rect">
            <a:avLst/>
          </a:prstGeom>
          <a:noFill/>
        </p:spPr>
        <p:txBody>
          <a:bodyPr wrap="square" rtlCol="0">
            <a:spAutoFit/>
          </a:bodyPr>
          <a:lstStyle/>
          <a:p>
            <a:r>
              <a:rPr kumimoji="1" lang="ja-JP" altLang="en-US" b="1" smtClean="0"/>
              <a:t>：</a:t>
            </a:r>
            <a:endParaRPr kumimoji="1" lang="en-US" altLang="ja-JP" b="1" smtClean="0"/>
          </a:p>
          <a:p>
            <a:r>
              <a:rPr lang="ja-JP" altLang="en-US" b="1"/>
              <a:t>：</a:t>
            </a:r>
            <a:endParaRPr kumimoji="1" lang="ja-JP" altLang="en-US" b="1"/>
          </a:p>
        </p:txBody>
      </p:sp>
    </p:spTree>
    <p:extLst>
      <p:ext uri="{BB962C8B-B14F-4D97-AF65-F5344CB8AC3E}">
        <p14:creationId xmlns:p14="http://schemas.microsoft.com/office/powerpoint/2010/main" val="3655858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97163" y="749831"/>
            <a:ext cx="8768643" cy="2308324"/>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リストをシリーズに変換する</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se = pd.Series(sse_list)</a:t>
            </a:r>
          </a:p>
          <a:p>
            <a:r>
              <a:rPr lang="en-US" altLang="ja-JP" b="1">
                <a:solidFill>
                  <a:srgbClr val="008000"/>
                </a:solidFill>
                <a:latin typeface="Consolas" panose="020B0609020204030204" pitchFamily="49" charset="0"/>
              </a:rPr>
              <a:t># range</a:t>
            </a:r>
            <a:r>
              <a:rPr lang="ja-JP" altLang="en-US" b="1">
                <a:solidFill>
                  <a:srgbClr val="008000"/>
                </a:solidFill>
                <a:latin typeface="Consolas" panose="020B0609020204030204" pitchFamily="49" charset="0"/>
              </a:rPr>
              <a:t>関数で</a:t>
            </a:r>
            <a:r>
              <a:rPr lang="en-US" altLang="ja-JP" b="1">
                <a:solidFill>
                  <a:srgbClr val="008000"/>
                </a:solidFill>
                <a:latin typeface="Consolas" panose="020B0609020204030204" pitchFamily="49" charset="0"/>
              </a:rPr>
              <a:t>2</a:t>
            </a:r>
            <a:r>
              <a:rPr lang="ja-JP" altLang="en-US" b="1">
                <a:solidFill>
                  <a:srgbClr val="008000"/>
                </a:solidFill>
                <a:latin typeface="Consolas" panose="020B0609020204030204" pitchFamily="49" charset="0"/>
              </a:rPr>
              <a:t>～</a:t>
            </a:r>
            <a:r>
              <a:rPr lang="en-US" altLang="ja-JP" b="1">
                <a:solidFill>
                  <a:srgbClr val="008000"/>
                </a:solidFill>
                <a:latin typeface="Consolas" panose="020B0609020204030204" pitchFamily="49" charset="0"/>
              </a:rPr>
              <a:t>30</a:t>
            </a:r>
            <a:r>
              <a:rPr lang="ja-JP" altLang="en-US" b="1">
                <a:solidFill>
                  <a:srgbClr val="008000"/>
                </a:solidFill>
                <a:latin typeface="Consolas" panose="020B0609020204030204" pitchFamily="49" charset="0"/>
              </a:rPr>
              <a:t>の整数列を作る</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num = </a:t>
            </a:r>
            <a:r>
              <a:rPr lang="en-US" altLang="ja-JP" b="1">
                <a:solidFill>
                  <a:srgbClr val="795E26"/>
                </a:solidFill>
                <a:latin typeface="Consolas" panose="020B0609020204030204" pitchFamily="49" charset="0"/>
              </a:rPr>
              <a:t>range</a:t>
            </a:r>
            <a:r>
              <a:rPr lang="en-US" altLang="ja-JP" b="1">
                <a:solidFill>
                  <a:srgbClr val="000000"/>
                </a:solidFill>
                <a:latin typeface="Consolas" panose="020B0609020204030204" pitchFamily="49" charset="0"/>
              </a:rPr>
              <a:t>(</a:t>
            </a:r>
            <a:r>
              <a:rPr lang="en-US" altLang="ja-JP" b="1">
                <a:solidFill>
                  <a:srgbClr val="098658"/>
                </a:solidFill>
                <a:latin typeface="Consolas" panose="020B0609020204030204" pitchFamily="49" charset="0"/>
              </a:rPr>
              <a:t>2</a:t>
            </a:r>
            <a:r>
              <a:rPr lang="en-US" altLang="ja-JP" b="1">
                <a:solidFill>
                  <a:srgbClr val="000000"/>
                </a:solidFill>
                <a:latin typeface="Consolas" panose="020B0609020204030204" pitchFamily="49" charset="0"/>
              </a:rPr>
              <a:t>, </a:t>
            </a:r>
            <a:r>
              <a:rPr lang="en-US" altLang="ja-JP" b="1">
                <a:solidFill>
                  <a:srgbClr val="098658"/>
                </a:solidFill>
                <a:latin typeface="Consolas" panose="020B0609020204030204" pitchFamily="49" charset="0"/>
              </a:rPr>
              <a:t>31</a:t>
            </a:r>
            <a:r>
              <a:rPr lang="en-US" altLang="ja-JP" b="1">
                <a:solidFill>
                  <a:srgbClr val="000000"/>
                </a:solidFill>
                <a:latin typeface="Consolas" panose="020B0609020204030204" pitchFamily="49" charset="0"/>
              </a:rPr>
              <a:t>) </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シリーズのインデックスを変更</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se.index = num </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シリーズの値を基に折れ線グラフの表示</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se.plot(</a:t>
            </a:r>
            <a:r>
              <a:rPr lang="en-US" altLang="ja-JP" b="1">
                <a:solidFill>
                  <a:srgbClr val="001080"/>
                </a:solidFill>
                <a:latin typeface="Consolas" panose="020B0609020204030204" pitchFamily="49" charset="0"/>
              </a:rPr>
              <a:t>kind</a:t>
            </a:r>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 </a:t>
            </a:r>
            <a:r>
              <a:rPr lang="en-US" altLang="ja-JP" b="1">
                <a:solidFill>
                  <a:srgbClr val="A31515"/>
                </a:solidFill>
                <a:latin typeface="Consolas" panose="020B0609020204030204" pitchFamily="49" charset="0"/>
              </a:rPr>
              <a:t>'line'</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3" name="正方形/長方形 2"/>
          <p:cNvSpPr/>
          <p:nvPr/>
        </p:nvSpPr>
        <p:spPr>
          <a:xfrm>
            <a:off x="397163" y="380499"/>
            <a:ext cx="876864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15-13 </a:t>
            </a:r>
            <a:r>
              <a:rPr lang="ja-JP" altLang="en-US" b="1" smtClean="0">
                <a:solidFill>
                  <a:srgbClr val="000000"/>
                </a:solidFill>
                <a:latin typeface="Courier New" panose="02070309020205020404" pitchFamily="49" charset="0"/>
              </a:rPr>
              <a:t>折れ線グラフを描画する</a:t>
            </a:r>
            <a:endParaRPr lang="en-US" altLang="ja-JP" b="1" dirty="0">
              <a:solidFill>
                <a:srgbClr val="000000"/>
              </a:solidFill>
              <a:latin typeface="Courier New" panose="02070309020205020404" pitchFamily="49" charset="0"/>
            </a:endParaRPr>
          </a:p>
        </p:txBody>
      </p:sp>
      <p:sp>
        <p:nvSpPr>
          <p:cNvPr id="4" name="正方形/長方形 3"/>
          <p:cNvSpPr/>
          <p:nvPr/>
        </p:nvSpPr>
        <p:spPr>
          <a:xfrm>
            <a:off x="397163" y="3151418"/>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5" name="楕円 4"/>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P555</a:t>
            </a:r>
            <a:endParaRPr kumimoji="1" lang="ja-JP" altLang="en-US" b="1" dirty="0"/>
          </a:p>
        </p:txBody>
      </p:sp>
      <p:pic>
        <p:nvPicPr>
          <p:cNvPr id="7" name="図 6"/>
          <p:cNvPicPr>
            <a:picLocks noChangeAspect="1"/>
          </p:cNvPicPr>
          <p:nvPr/>
        </p:nvPicPr>
        <p:blipFill>
          <a:blip r:embed="rId2"/>
          <a:stretch>
            <a:fillRect/>
          </a:stretch>
        </p:blipFill>
        <p:spPr>
          <a:xfrm>
            <a:off x="397163" y="3755267"/>
            <a:ext cx="3990975" cy="2581275"/>
          </a:xfrm>
          <a:prstGeom prst="rect">
            <a:avLst/>
          </a:prstGeom>
        </p:spPr>
      </p:pic>
      <p:sp>
        <p:nvSpPr>
          <p:cNvPr id="8" name="右矢印 7"/>
          <p:cNvSpPr/>
          <p:nvPr/>
        </p:nvSpPr>
        <p:spPr>
          <a:xfrm rot="8401380">
            <a:off x="1343104" y="4756919"/>
            <a:ext cx="543464" cy="57797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008732" y="4861238"/>
            <a:ext cx="2200959" cy="646331"/>
          </a:xfrm>
          <a:prstGeom prst="rect">
            <a:avLst/>
          </a:prstGeom>
          <a:noFill/>
        </p:spPr>
        <p:txBody>
          <a:bodyPr wrap="square" rtlCol="0">
            <a:spAutoFit/>
          </a:bodyPr>
          <a:lstStyle/>
          <a:p>
            <a:r>
              <a:rPr kumimoji="1" lang="ja-JP" altLang="en-US" b="1" smtClean="0"/>
              <a:t>最適なクラスタは</a:t>
            </a:r>
            <a:r>
              <a:rPr kumimoji="1" lang="ja-JP" altLang="en-US" b="1" smtClean="0"/>
              <a:t>、</a:t>
            </a:r>
            <a:endParaRPr kumimoji="1" lang="en-US" altLang="ja-JP" b="1" smtClean="0"/>
          </a:p>
          <a:p>
            <a:r>
              <a:rPr kumimoji="1" lang="ja-JP" altLang="en-US" b="1" smtClean="0"/>
              <a:t>５</a:t>
            </a:r>
            <a:endParaRPr kumimoji="1" lang="ja-JP" altLang="en-US" b="1"/>
          </a:p>
        </p:txBody>
      </p:sp>
      <p:sp>
        <p:nvSpPr>
          <p:cNvPr id="10" name="正方形/長方形 9"/>
          <p:cNvSpPr/>
          <p:nvPr/>
        </p:nvSpPr>
        <p:spPr>
          <a:xfrm>
            <a:off x="4575045" y="3796819"/>
            <a:ext cx="7346661" cy="2308324"/>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クラスタ数 </a:t>
            </a:r>
            <a:r>
              <a:rPr lang="en-US" altLang="ja-JP" b="1">
                <a:solidFill>
                  <a:srgbClr val="008000"/>
                </a:solidFill>
                <a:latin typeface="Consolas" panose="020B0609020204030204" pitchFamily="49" charset="0"/>
              </a:rPr>
              <a:t>5 </a:t>
            </a:r>
            <a:r>
              <a:rPr lang="ja-JP" altLang="en-US" b="1">
                <a:solidFill>
                  <a:srgbClr val="008000"/>
                </a:solidFill>
                <a:latin typeface="Consolas" panose="020B0609020204030204" pitchFamily="49" charset="0"/>
              </a:rPr>
              <a:t>で</a:t>
            </a:r>
            <a:r>
              <a:rPr lang="en-US" altLang="ja-JP" b="1">
                <a:solidFill>
                  <a:srgbClr val="008000"/>
                </a:solidFill>
                <a:latin typeface="Consolas" panose="020B0609020204030204" pitchFamily="49" charset="0"/>
              </a:rPr>
              <a:t>KMeans</a:t>
            </a:r>
            <a:r>
              <a:rPr lang="ja-JP" altLang="en-US" b="1">
                <a:solidFill>
                  <a:srgbClr val="008000"/>
                </a:solidFill>
                <a:latin typeface="Consolas" panose="020B0609020204030204" pitchFamily="49" charset="0"/>
              </a:rPr>
              <a:t>モデルを作成</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model = KMeans(</a:t>
            </a:r>
            <a:r>
              <a:rPr lang="en-US" altLang="ja-JP" b="1">
                <a:solidFill>
                  <a:srgbClr val="001080"/>
                </a:solidFill>
                <a:latin typeface="Consolas" panose="020B0609020204030204" pitchFamily="49" charset="0"/>
              </a:rPr>
              <a:t>n_clusters</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5</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random_state</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0</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学習</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model.fit(sc_df)</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クラスタリングの結果を追加</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sc_df[</a:t>
            </a:r>
            <a:r>
              <a:rPr lang="en-US" altLang="ja-JP" b="1">
                <a:solidFill>
                  <a:srgbClr val="A31515"/>
                </a:solidFill>
                <a:latin typeface="Consolas" panose="020B0609020204030204" pitchFamily="49" charset="0"/>
              </a:rPr>
              <a:t>'cluster'</a:t>
            </a:r>
            <a:r>
              <a:rPr lang="en-US" altLang="ja-JP" b="1">
                <a:solidFill>
                  <a:srgbClr val="000000"/>
                </a:solidFill>
                <a:latin typeface="Consolas" panose="020B0609020204030204" pitchFamily="49" charset="0"/>
              </a:rPr>
              <a:t>] = model.labels_</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データフレームを</a:t>
            </a:r>
            <a:r>
              <a:rPr lang="en-US" altLang="ja-JP" b="1">
                <a:solidFill>
                  <a:srgbClr val="008000"/>
                </a:solidFill>
                <a:latin typeface="Consolas" panose="020B0609020204030204" pitchFamily="49" charset="0"/>
              </a:rPr>
              <a:t>CSV</a:t>
            </a:r>
            <a:r>
              <a:rPr lang="ja-JP" altLang="en-US" b="1">
                <a:solidFill>
                  <a:srgbClr val="008000"/>
                </a:solidFill>
                <a:latin typeface="Consolas" panose="020B0609020204030204" pitchFamily="49" charset="0"/>
              </a:rPr>
              <a:t>ファイルに変換して保存</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sc_df.to_csv(</a:t>
            </a:r>
            <a:r>
              <a:rPr lang="en-US" altLang="ja-JP" b="1">
                <a:solidFill>
                  <a:srgbClr val="A31515"/>
                </a:solidFill>
                <a:latin typeface="Consolas" panose="020B0609020204030204" pitchFamily="49" charset="0"/>
              </a:rPr>
              <a:t>'clustered_Wholesale.csv'</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index</a:t>
            </a:r>
            <a:r>
              <a:rPr lang="en-US" altLang="ja-JP" b="1">
                <a:solidFill>
                  <a:srgbClr val="000000"/>
                </a:solidFill>
                <a:latin typeface="Consolas" panose="020B0609020204030204" pitchFamily="49" charset="0"/>
              </a:rPr>
              <a:t> = </a:t>
            </a:r>
            <a:r>
              <a:rPr lang="en-US" altLang="ja-JP" b="1">
                <a:solidFill>
                  <a:srgbClr val="0000FF"/>
                </a:solidFill>
                <a:latin typeface="Consolas" panose="020B0609020204030204" pitchFamily="49" charset="0"/>
              </a:rPr>
              <a:t>False</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11" name="正方形/長方形 10"/>
          <p:cNvSpPr/>
          <p:nvPr/>
        </p:nvSpPr>
        <p:spPr>
          <a:xfrm>
            <a:off x="4575045" y="3427487"/>
            <a:ext cx="7346661"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15-14 </a:t>
            </a:r>
            <a:r>
              <a:rPr lang="ja-JP" altLang="en-US" b="1" smtClean="0">
                <a:solidFill>
                  <a:srgbClr val="000000"/>
                </a:solidFill>
                <a:latin typeface="Courier New" panose="02070309020205020404" pitchFamily="49" charset="0"/>
              </a:rPr>
              <a:t>結果を</a:t>
            </a:r>
            <a:r>
              <a:rPr lang="en-US" altLang="ja-JP" b="1" smtClean="0">
                <a:solidFill>
                  <a:srgbClr val="000000"/>
                </a:solidFill>
                <a:latin typeface="Courier New" panose="02070309020205020404" pitchFamily="49" charset="0"/>
              </a:rPr>
              <a:t>CSV</a:t>
            </a:r>
            <a:r>
              <a:rPr lang="ja-JP" altLang="en-US" b="1" smtClean="0">
                <a:solidFill>
                  <a:srgbClr val="000000"/>
                </a:solidFill>
                <a:latin typeface="Courier New" panose="02070309020205020404" pitchFamily="49" charset="0"/>
              </a:rPr>
              <a:t>ファイルに書き出す</a:t>
            </a:r>
            <a:endParaRPr lang="en-US" altLang="ja-JP"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63287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963649344"/>
              </p:ext>
            </p:extLst>
          </p:nvPr>
        </p:nvGraphicFramePr>
        <p:xfrm>
          <a:off x="1634836" y="1532466"/>
          <a:ext cx="8128000" cy="2966720"/>
        </p:xfrm>
        <a:graphic>
          <a:graphicData uri="http://schemas.openxmlformats.org/drawingml/2006/table">
            <a:tbl>
              <a:tblPr bandRow="1">
                <a:tableStyleId>{5C22544A-7EE6-4342-B048-85BDC9FD1C3A}</a:tableStyleId>
              </a:tblPr>
              <a:tblGrid>
                <a:gridCol w="1179926">
                  <a:extLst>
                    <a:ext uri="{9D8B030D-6E8A-4147-A177-3AD203B41FA5}">
                      <a16:colId xmlns:a16="http://schemas.microsoft.com/office/drawing/2014/main" val="836521551"/>
                    </a:ext>
                  </a:extLst>
                </a:gridCol>
                <a:gridCol w="6948074">
                  <a:extLst>
                    <a:ext uri="{9D8B030D-6E8A-4147-A177-3AD203B41FA5}">
                      <a16:colId xmlns:a16="http://schemas.microsoft.com/office/drawing/2014/main" val="124472612"/>
                    </a:ext>
                  </a:extLst>
                </a:gridCol>
              </a:tblGrid>
              <a:tr h="370840">
                <a:tc gridSpan="2">
                  <a:txBody>
                    <a:bodyPr/>
                    <a:lstStyle/>
                    <a:p>
                      <a:pPr algn="ctr"/>
                      <a:r>
                        <a:rPr kumimoji="1" lang="en-US" altLang="ja-JP" b="1" dirty="0" smtClean="0"/>
                        <a:t>CONTENTS</a:t>
                      </a:r>
                    </a:p>
                  </a:txBody>
                  <a:tcPr>
                    <a:solidFill>
                      <a:schemeClr val="accent6">
                        <a:lumMod val="60000"/>
                        <a:lumOff val="40000"/>
                      </a:schemeClr>
                    </a:solidFill>
                  </a:tcPr>
                </a:tc>
                <a:tc hMerge="1">
                  <a:txBody>
                    <a:bodyPr/>
                    <a:lstStyle/>
                    <a:p>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374198392"/>
                  </a:ext>
                </a:extLst>
              </a:tr>
              <a:tr h="370840">
                <a:tc>
                  <a:txBody>
                    <a:bodyPr/>
                    <a:lstStyle/>
                    <a:p>
                      <a:r>
                        <a:rPr kumimoji="1" lang="ja-JP" altLang="en-US" b="1" smtClean="0"/>
                        <a:t>１５．１</a:t>
                      </a:r>
                      <a:endParaRPr kumimoji="1" lang="en-US" altLang="ja-JP" b="1" dirty="0" smtClean="0"/>
                    </a:p>
                  </a:txBody>
                  <a:tcPr>
                    <a:solidFill>
                      <a:schemeClr val="accent6">
                        <a:lumMod val="60000"/>
                        <a:lumOff val="40000"/>
                      </a:schemeClr>
                    </a:solidFill>
                  </a:tcPr>
                </a:tc>
                <a:tc>
                  <a:txBody>
                    <a:bodyPr/>
                    <a:lstStyle/>
                    <a:p>
                      <a:r>
                        <a:rPr kumimoji="1" lang="ja-JP" altLang="en-US" b="1" smtClean="0"/>
                        <a:t>クラスタリングの概要</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370293211"/>
                  </a:ext>
                </a:extLst>
              </a:tr>
              <a:tr h="370840">
                <a:tc>
                  <a:txBody>
                    <a:bodyPr/>
                    <a:lstStyle/>
                    <a:p>
                      <a:r>
                        <a:rPr kumimoji="1" lang="ja-JP" altLang="en-US" b="1" smtClean="0"/>
                        <a:t>１５．２</a:t>
                      </a:r>
                      <a:endParaRPr kumimoji="1" lang="ja-JP" altLang="en-US" b="1" dirty="0"/>
                    </a:p>
                  </a:txBody>
                  <a:tcPr>
                    <a:solidFill>
                      <a:schemeClr val="accent6">
                        <a:lumMod val="60000"/>
                        <a:lumOff val="40000"/>
                      </a:schemeClr>
                    </a:solidFill>
                  </a:tcPr>
                </a:tc>
                <a:tc>
                  <a:txBody>
                    <a:bodyPr/>
                    <a:lstStyle/>
                    <a:p>
                      <a:r>
                        <a:rPr kumimoji="1" lang="ja-JP" altLang="en-US" b="1" smtClean="0"/>
                        <a:t>データの前処理</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948094578"/>
                  </a:ext>
                </a:extLst>
              </a:tr>
              <a:tr h="370840">
                <a:tc>
                  <a:txBody>
                    <a:bodyPr/>
                    <a:lstStyle/>
                    <a:p>
                      <a:r>
                        <a:rPr kumimoji="1" lang="ja-JP" altLang="en-US" b="1" smtClean="0"/>
                        <a:t>１５．３</a:t>
                      </a:r>
                      <a:endParaRPr kumimoji="1" lang="ja-JP" altLang="en-US" b="1" dirty="0"/>
                    </a:p>
                  </a:txBody>
                  <a:tcPr>
                    <a:solidFill>
                      <a:schemeClr val="accent6">
                        <a:lumMod val="60000"/>
                        <a:lumOff val="40000"/>
                      </a:schemeClr>
                    </a:solidFill>
                  </a:tcPr>
                </a:tc>
                <a:tc>
                  <a:txBody>
                    <a:bodyPr/>
                    <a:lstStyle/>
                    <a:p>
                      <a:r>
                        <a:rPr kumimoji="1" lang="ja-JP" altLang="en-US" b="1" smtClean="0"/>
                        <a:t>クラスタリングの実行</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89316722"/>
                  </a:ext>
                </a:extLst>
              </a:tr>
              <a:tr h="370840">
                <a:tc>
                  <a:txBody>
                    <a:bodyPr/>
                    <a:lstStyle/>
                    <a:p>
                      <a:r>
                        <a:rPr kumimoji="1" lang="ja-JP" altLang="en-US" b="1" smtClean="0"/>
                        <a:t>１５．４</a:t>
                      </a:r>
                      <a:endParaRPr kumimoji="1" lang="ja-JP" altLang="en-US" b="1" dirty="0"/>
                    </a:p>
                  </a:txBody>
                  <a:tcPr>
                    <a:solidFill>
                      <a:schemeClr val="accent6">
                        <a:lumMod val="60000"/>
                        <a:lumOff val="40000"/>
                      </a:schemeClr>
                    </a:solidFill>
                  </a:tcPr>
                </a:tc>
                <a:tc>
                  <a:txBody>
                    <a:bodyPr/>
                    <a:lstStyle/>
                    <a:p>
                      <a:r>
                        <a:rPr kumimoji="1" lang="ja-JP" altLang="en-US" b="1" smtClean="0"/>
                        <a:t>結果の評価</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139163327"/>
                  </a:ext>
                </a:extLst>
              </a:tr>
              <a:tr h="370840">
                <a:tc>
                  <a:txBody>
                    <a:bodyPr/>
                    <a:lstStyle/>
                    <a:p>
                      <a:r>
                        <a:rPr kumimoji="1" lang="ja-JP" altLang="en-US" b="1" smtClean="0"/>
                        <a:t>１５．５</a:t>
                      </a:r>
                      <a:endParaRPr kumimoji="1" lang="ja-JP" altLang="en-US" b="1" dirty="0"/>
                    </a:p>
                  </a:txBody>
                  <a:tcPr>
                    <a:solidFill>
                      <a:schemeClr val="accent6">
                        <a:lumMod val="60000"/>
                        <a:lumOff val="40000"/>
                      </a:schemeClr>
                    </a:solidFill>
                  </a:tcPr>
                </a:tc>
                <a:tc>
                  <a:txBody>
                    <a:bodyPr/>
                    <a:lstStyle/>
                    <a:p>
                      <a:r>
                        <a:rPr lang="ja-JP" altLang="en-US" b="1" smtClean="0"/>
                        <a:t>第１５章のまとめ</a:t>
                      </a:r>
                      <a:endParaRPr lang="ja-JP" altLang="en-US" b="1"/>
                    </a:p>
                  </a:txBody>
                  <a:tcPr>
                    <a:solidFill>
                      <a:schemeClr val="accent6">
                        <a:lumMod val="20000"/>
                        <a:lumOff val="80000"/>
                      </a:schemeClr>
                    </a:solidFill>
                  </a:tcPr>
                </a:tc>
                <a:extLst>
                  <a:ext uri="{0D108BD9-81ED-4DB2-BD59-A6C34878D82A}">
                    <a16:rowId xmlns:a16="http://schemas.microsoft.com/office/drawing/2014/main" val="3459019219"/>
                  </a:ext>
                </a:extLst>
              </a:tr>
              <a:tr h="370840">
                <a:tc>
                  <a:txBody>
                    <a:bodyPr/>
                    <a:lstStyle/>
                    <a:p>
                      <a:r>
                        <a:rPr kumimoji="1" lang="ja-JP" altLang="en-US" b="1" smtClean="0"/>
                        <a:t>１５．６</a:t>
                      </a:r>
                      <a:endParaRPr kumimoji="1" lang="ja-JP" altLang="en-US" b="1" dirty="0"/>
                    </a:p>
                  </a:txBody>
                  <a:tcPr>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練習問題</a:t>
                      </a:r>
                    </a:p>
                  </a:txBody>
                  <a:tcPr>
                    <a:solidFill>
                      <a:schemeClr val="accent6">
                        <a:lumMod val="20000"/>
                        <a:lumOff val="80000"/>
                      </a:schemeClr>
                    </a:solidFill>
                  </a:tcPr>
                </a:tc>
                <a:extLst>
                  <a:ext uri="{0D108BD9-81ED-4DB2-BD59-A6C34878D82A}">
                    <a16:rowId xmlns:a16="http://schemas.microsoft.com/office/drawing/2014/main" val="2850611655"/>
                  </a:ext>
                </a:extLst>
              </a:tr>
              <a:tr h="370840">
                <a:tc>
                  <a:txBody>
                    <a:bodyPr/>
                    <a:lstStyle/>
                    <a:p>
                      <a:r>
                        <a:rPr kumimoji="1" lang="ja-JP" altLang="en-US" b="1" smtClean="0"/>
                        <a:t>１５．７</a:t>
                      </a:r>
                      <a:endParaRPr kumimoji="1" lang="ja-JP" altLang="en-US" b="1" dirty="0"/>
                    </a:p>
                  </a:txBody>
                  <a:tcPr>
                    <a:solidFill>
                      <a:schemeClr val="accent6">
                        <a:lumMod val="60000"/>
                        <a:lumOff val="40000"/>
                      </a:schemeClr>
                    </a:solidFill>
                  </a:tcPr>
                </a:tc>
                <a:tc>
                  <a:txBody>
                    <a:bodyPr/>
                    <a:lstStyle/>
                    <a:p>
                      <a:r>
                        <a:rPr kumimoji="1" lang="ja-JP" altLang="en-US" b="1" dirty="0" smtClean="0"/>
                        <a:t>練習問題の解答</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3284072180"/>
                  </a:ext>
                </a:extLst>
              </a:tr>
            </a:tbl>
          </a:graphicData>
        </a:graphic>
      </p:graphicFrame>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P529</a:t>
            </a:r>
            <a:endParaRPr kumimoji="1" lang="ja-JP" altLang="en-US" b="1" dirty="0"/>
          </a:p>
        </p:txBody>
      </p:sp>
    </p:spTree>
    <p:extLst>
      <p:ext uri="{BB962C8B-B14F-4D97-AF65-F5344CB8AC3E}">
        <p14:creationId xmlns:p14="http://schemas.microsoft.com/office/powerpoint/2010/main" val="151978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１５．１</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クラスタリングの概要</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P530</a:t>
            </a:r>
            <a:r>
              <a:rPr kumimoji="1" lang="ja-JP" altLang="en-US" b="1" smtClean="0">
                <a:solidFill>
                  <a:schemeClr val="bg1"/>
                </a:solidFill>
              </a:rPr>
              <a:t>～</a:t>
            </a:r>
            <a:r>
              <a:rPr kumimoji="1" lang="en-US" altLang="ja-JP" b="1" smtClean="0">
                <a:solidFill>
                  <a:schemeClr val="bg1"/>
                </a:solidFill>
              </a:rPr>
              <a:t>P539</a:t>
            </a:r>
            <a:endParaRPr kumimoji="1" lang="en-US" altLang="ja-JP" b="1" dirty="0" smtClean="0">
              <a:solidFill>
                <a:schemeClr val="bg1"/>
              </a:solidFill>
            </a:endParaRPr>
          </a:p>
        </p:txBody>
      </p:sp>
      <p:sp>
        <p:nvSpPr>
          <p:cNvPr id="5" name="ホームベース 4"/>
          <p:cNvSpPr/>
          <p:nvPr/>
        </p:nvSpPr>
        <p:spPr>
          <a:xfrm>
            <a:off x="397163" y="907869"/>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１５．１．１</a:t>
            </a:r>
            <a:endParaRPr kumimoji="1" lang="ja-JP" altLang="en-US" b="1" dirty="0"/>
          </a:p>
        </p:txBody>
      </p:sp>
      <p:sp>
        <p:nvSpPr>
          <p:cNvPr id="6" name="山形 5"/>
          <p:cNvSpPr/>
          <p:nvPr/>
        </p:nvSpPr>
        <p:spPr>
          <a:xfrm>
            <a:off x="2019631" y="907869"/>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クラスタリングとは</a:t>
            </a:r>
            <a:endParaRPr kumimoji="1" lang="ja-JP" altLang="en-US" b="1" dirty="0">
              <a:solidFill>
                <a:schemeClr val="bg1"/>
              </a:solidFill>
            </a:endParaRPr>
          </a:p>
        </p:txBody>
      </p:sp>
      <p:sp>
        <p:nvSpPr>
          <p:cNvPr id="7" name="山形 6"/>
          <p:cNvSpPr/>
          <p:nvPr/>
        </p:nvSpPr>
        <p:spPr>
          <a:xfrm>
            <a:off x="6790414" y="907869"/>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P530</a:t>
            </a:r>
            <a:r>
              <a:rPr lang="ja-JP" altLang="en-US" b="1" smtClean="0">
                <a:solidFill>
                  <a:schemeClr val="bg1"/>
                </a:solidFill>
              </a:rPr>
              <a:t>～</a:t>
            </a:r>
            <a:r>
              <a:rPr lang="en-US" altLang="ja-JP" b="1" smtClean="0">
                <a:solidFill>
                  <a:schemeClr val="bg1"/>
                </a:solidFill>
              </a:rPr>
              <a:t>P539</a:t>
            </a:r>
            <a:endParaRPr lang="ja-JP" altLang="en-US" b="1" dirty="0">
              <a:solidFill>
                <a:schemeClr val="bg1"/>
              </a:solidFill>
            </a:endParaRPr>
          </a:p>
        </p:txBody>
      </p:sp>
      <p:sp>
        <p:nvSpPr>
          <p:cNvPr id="8" name="楕円 7"/>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P530</a:t>
            </a:r>
            <a:endParaRPr kumimoji="1" lang="ja-JP" altLang="en-US" b="1" dirty="0"/>
          </a:p>
        </p:txBody>
      </p:sp>
      <p:sp>
        <p:nvSpPr>
          <p:cNvPr id="9" name="ホームベース 8"/>
          <p:cNvSpPr/>
          <p:nvPr/>
        </p:nvSpPr>
        <p:spPr>
          <a:xfrm>
            <a:off x="661706" y="1483230"/>
            <a:ext cx="3962052"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機械学習におけるクラスタリング</a:t>
            </a:r>
            <a:endParaRPr kumimoji="1" lang="ja-JP" altLang="en-US" b="1" dirty="0"/>
          </a:p>
        </p:txBody>
      </p:sp>
      <p:sp>
        <p:nvSpPr>
          <p:cNvPr id="10" name="山形 9"/>
          <p:cNvSpPr/>
          <p:nvPr/>
        </p:nvSpPr>
        <p:spPr>
          <a:xfrm>
            <a:off x="4476584" y="1483230"/>
            <a:ext cx="5970006"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データを似ているもの同士でグループ分けする分析</a:t>
            </a:r>
            <a:endParaRPr kumimoji="1" lang="ja-JP" altLang="en-US" b="1" dirty="0">
              <a:solidFill>
                <a:schemeClr val="bg1"/>
              </a:solidFill>
            </a:endParaRPr>
          </a:p>
        </p:txBody>
      </p:sp>
      <p:graphicFrame>
        <p:nvGraphicFramePr>
          <p:cNvPr id="12" name="表 11"/>
          <p:cNvGraphicFramePr>
            <a:graphicFrameLocks noGrp="1"/>
          </p:cNvGraphicFramePr>
          <p:nvPr>
            <p:extLst>
              <p:ext uri="{D42A27DB-BD31-4B8C-83A1-F6EECF244321}">
                <p14:modId xmlns:p14="http://schemas.microsoft.com/office/powerpoint/2010/main" val="366877593"/>
              </p:ext>
            </p:extLst>
          </p:nvPr>
        </p:nvGraphicFramePr>
        <p:xfrm>
          <a:off x="400415" y="2652427"/>
          <a:ext cx="2057400" cy="1438275"/>
        </p:xfrm>
        <a:graphic>
          <a:graphicData uri="http://schemas.openxmlformats.org/drawingml/2006/table">
            <a:tbl>
              <a:tblPr/>
              <a:tblGrid>
                <a:gridCol w="685800">
                  <a:extLst>
                    <a:ext uri="{9D8B030D-6E8A-4147-A177-3AD203B41FA5}">
                      <a16:colId xmlns:a16="http://schemas.microsoft.com/office/drawing/2014/main" val="2193298667"/>
                    </a:ext>
                  </a:extLst>
                </a:gridCol>
                <a:gridCol w="685800">
                  <a:extLst>
                    <a:ext uri="{9D8B030D-6E8A-4147-A177-3AD203B41FA5}">
                      <a16:colId xmlns:a16="http://schemas.microsoft.com/office/drawing/2014/main" val="120640822"/>
                    </a:ext>
                  </a:extLst>
                </a:gridCol>
                <a:gridCol w="685800">
                  <a:extLst>
                    <a:ext uri="{9D8B030D-6E8A-4147-A177-3AD203B41FA5}">
                      <a16:colId xmlns:a16="http://schemas.microsoft.com/office/drawing/2014/main" val="847558467"/>
                    </a:ext>
                  </a:extLst>
                </a:gridCol>
              </a:tblGrid>
              <a:tr h="238125">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氏名</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国語</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数学</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65591303"/>
                  </a:ext>
                </a:extLst>
              </a:tr>
              <a:tr h="2381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A</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さん</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63</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68</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60736693"/>
                  </a:ext>
                </a:extLst>
              </a:tr>
              <a:tr h="2381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B</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さん</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85</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70</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85227684"/>
                  </a:ext>
                </a:extLst>
              </a:tr>
              <a:tr h="2381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C</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さん</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58</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69</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6527284"/>
                  </a:ext>
                </a:extLst>
              </a:tr>
              <a:tr h="238125">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D</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さん</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60</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46620575"/>
                  </a:ext>
                </a:extLst>
              </a:tr>
              <a:tr h="247650">
                <a:tc>
                  <a:txBody>
                    <a:bodyPr/>
                    <a:lstStyle/>
                    <a:p>
                      <a:pPr algn="l" fontAlgn="ctr"/>
                      <a:r>
                        <a:rPr lang="en-US" sz="1100" b="1" i="0" u="none" strike="noStrike">
                          <a:solidFill>
                            <a:srgbClr val="000000"/>
                          </a:solidFill>
                          <a:effectLst/>
                          <a:latin typeface="游ゴシック" panose="020B0400000000000000" pitchFamily="50" charset="-128"/>
                          <a:ea typeface="游ゴシック" panose="020B0400000000000000" pitchFamily="50" charset="-128"/>
                        </a:rPr>
                        <a:t>E</a:t>
                      </a:r>
                      <a:r>
                        <a:rPr lang="ja-JP" altLang="en-US" sz="1100" b="1" i="0" u="none" strike="noStrike">
                          <a:solidFill>
                            <a:srgbClr val="000000"/>
                          </a:solidFill>
                          <a:effectLst/>
                          <a:latin typeface="游ゴシック" panose="020B0400000000000000" pitchFamily="50" charset="-128"/>
                          <a:ea typeface="游ゴシック" panose="020B0400000000000000" pitchFamily="50" charset="-128"/>
                        </a:rPr>
                        <a:t>さん</a:t>
                      </a:r>
                    </a:p>
                  </a:txBody>
                  <a:tcPr marL="9525" marR="9525" marT="9525"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90</a:t>
                      </a:r>
                    </a:p>
                  </a:txBody>
                  <a:tcPr marL="9525" marR="9525" marT="9525"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70</a:t>
                      </a:r>
                    </a:p>
                  </a:txBody>
                  <a:tcPr marL="9525" marR="9525" marT="9525"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57175084"/>
                  </a:ext>
                </a:extLst>
              </a:tr>
            </a:tbl>
          </a:graphicData>
        </a:graphic>
      </p:graphicFrame>
      <p:cxnSp>
        <p:nvCxnSpPr>
          <p:cNvPr id="14" name="カギ線コネクタ 13"/>
          <p:cNvCxnSpPr/>
          <p:nvPr/>
        </p:nvCxnSpPr>
        <p:spPr>
          <a:xfrm>
            <a:off x="3062380" y="2355011"/>
            <a:ext cx="3485072" cy="2225615"/>
          </a:xfrm>
          <a:prstGeom prst="bentConnector3">
            <a:avLst>
              <a:gd name="adj1" fmla="val -248"/>
            </a:avLst>
          </a:prstGeom>
          <a:ln w="38100"/>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3338425" y="3467818"/>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3751628" y="3945986"/>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4310169" y="3575648"/>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5760840" y="3324540"/>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190229" y="3130026"/>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936555" y="2963147"/>
            <a:ext cx="431320" cy="307777"/>
          </a:xfrm>
          <a:prstGeom prst="rect">
            <a:avLst/>
          </a:prstGeom>
          <a:noFill/>
        </p:spPr>
        <p:txBody>
          <a:bodyPr wrap="square" rtlCol="0">
            <a:spAutoFit/>
          </a:bodyPr>
          <a:lstStyle/>
          <a:p>
            <a:r>
              <a:rPr kumimoji="1" lang="en-US" altLang="ja-JP" sz="1400" b="1" smtClean="0"/>
              <a:t>B</a:t>
            </a:r>
            <a:endParaRPr kumimoji="1" lang="ja-JP" altLang="en-US" sz="1400" b="1"/>
          </a:p>
        </p:txBody>
      </p:sp>
      <p:sp>
        <p:nvSpPr>
          <p:cNvPr id="24" name="テキスト ボックス 23"/>
          <p:cNvSpPr txBox="1"/>
          <p:nvPr/>
        </p:nvSpPr>
        <p:spPr>
          <a:xfrm>
            <a:off x="4274186" y="3311180"/>
            <a:ext cx="431320" cy="307777"/>
          </a:xfrm>
          <a:prstGeom prst="rect">
            <a:avLst/>
          </a:prstGeom>
          <a:noFill/>
        </p:spPr>
        <p:txBody>
          <a:bodyPr wrap="square" rtlCol="0">
            <a:spAutoFit/>
          </a:bodyPr>
          <a:lstStyle/>
          <a:p>
            <a:r>
              <a:rPr kumimoji="1" lang="en-US" altLang="ja-JP" sz="1400" b="1" smtClean="0"/>
              <a:t>A</a:t>
            </a:r>
            <a:endParaRPr kumimoji="1" lang="ja-JP" altLang="en-US" sz="1400" b="1"/>
          </a:p>
        </p:txBody>
      </p:sp>
      <p:sp>
        <p:nvSpPr>
          <p:cNvPr id="25" name="テキスト ボックス 24"/>
          <p:cNvSpPr txBox="1"/>
          <p:nvPr/>
        </p:nvSpPr>
        <p:spPr>
          <a:xfrm>
            <a:off x="3121502" y="3270924"/>
            <a:ext cx="431320" cy="307777"/>
          </a:xfrm>
          <a:prstGeom prst="rect">
            <a:avLst/>
          </a:prstGeom>
          <a:noFill/>
        </p:spPr>
        <p:txBody>
          <a:bodyPr wrap="square" rtlCol="0">
            <a:spAutoFit/>
          </a:bodyPr>
          <a:lstStyle/>
          <a:p>
            <a:r>
              <a:rPr kumimoji="1" lang="en-US" altLang="ja-JP" sz="1400" b="1" smtClean="0"/>
              <a:t>C</a:t>
            </a:r>
            <a:endParaRPr kumimoji="1" lang="ja-JP" altLang="en-US" sz="1400" b="1"/>
          </a:p>
        </p:txBody>
      </p:sp>
      <p:sp>
        <p:nvSpPr>
          <p:cNvPr id="26" name="テキスト ボックス 25"/>
          <p:cNvSpPr txBox="1"/>
          <p:nvPr/>
        </p:nvSpPr>
        <p:spPr>
          <a:xfrm>
            <a:off x="3683482" y="4176125"/>
            <a:ext cx="431320" cy="307777"/>
          </a:xfrm>
          <a:prstGeom prst="rect">
            <a:avLst/>
          </a:prstGeom>
          <a:noFill/>
        </p:spPr>
        <p:txBody>
          <a:bodyPr wrap="square" rtlCol="0">
            <a:spAutoFit/>
          </a:bodyPr>
          <a:lstStyle/>
          <a:p>
            <a:r>
              <a:rPr lang="en-US" altLang="ja-JP" sz="1400" b="1"/>
              <a:t>D</a:t>
            </a:r>
            <a:endParaRPr kumimoji="1" lang="ja-JP" altLang="en-US" sz="1400" b="1"/>
          </a:p>
        </p:txBody>
      </p:sp>
      <p:sp>
        <p:nvSpPr>
          <p:cNvPr id="27" name="テキスト ボックス 26"/>
          <p:cNvSpPr txBox="1"/>
          <p:nvPr/>
        </p:nvSpPr>
        <p:spPr>
          <a:xfrm>
            <a:off x="5830826" y="3083967"/>
            <a:ext cx="431320" cy="307777"/>
          </a:xfrm>
          <a:prstGeom prst="rect">
            <a:avLst/>
          </a:prstGeom>
          <a:noFill/>
        </p:spPr>
        <p:txBody>
          <a:bodyPr wrap="square" rtlCol="0">
            <a:spAutoFit/>
          </a:bodyPr>
          <a:lstStyle/>
          <a:p>
            <a:r>
              <a:rPr kumimoji="1" lang="en-US" altLang="ja-JP" sz="1400" b="1" smtClean="0"/>
              <a:t>E</a:t>
            </a:r>
            <a:endParaRPr kumimoji="1" lang="ja-JP" altLang="en-US" sz="1400" b="1"/>
          </a:p>
        </p:txBody>
      </p:sp>
      <p:cxnSp>
        <p:nvCxnSpPr>
          <p:cNvPr id="28" name="カギ線コネクタ 27"/>
          <p:cNvCxnSpPr/>
          <p:nvPr/>
        </p:nvCxnSpPr>
        <p:spPr>
          <a:xfrm>
            <a:off x="7825230" y="2355011"/>
            <a:ext cx="3485072" cy="2225615"/>
          </a:xfrm>
          <a:prstGeom prst="bentConnector3">
            <a:avLst>
              <a:gd name="adj1" fmla="val -248"/>
            </a:avLst>
          </a:prstGeom>
          <a:ln w="38100"/>
        </p:spPr>
        <p:style>
          <a:lnRef idx="1">
            <a:schemeClr val="accent1"/>
          </a:lnRef>
          <a:fillRef idx="0">
            <a:schemeClr val="accent1"/>
          </a:fillRef>
          <a:effectRef idx="0">
            <a:schemeClr val="accent1"/>
          </a:effectRef>
          <a:fontRef idx="minor">
            <a:schemeClr val="tx1"/>
          </a:fontRef>
        </p:style>
      </p:cxnSp>
      <p:sp>
        <p:nvSpPr>
          <p:cNvPr id="29" name="楕円 28"/>
          <p:cNvSpPr/>
          <p:nvPr/>
        </p:nvSpPr>
        <p:spPr>
          <a:xfrm>
            <a:off x="8101275" y="3467818"/>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8514478" y="3945986"/>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9073019" y="3575648"/>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10523690" y="3324540"/>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9953079" y="3130026"/>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9699405" y="2963147"/>
            <a:ext cx="431320" cy="307777"/>
          </a:xfrm>
          <a:prstGeom prst="rect">
            <a:avLst/>
          </a:prstGeom>
          <a:noFill/>
        </p:spPr>
        <p:txBody>
          <a:bodyPr wrap="square" rtlCol="0">
            <a:spAutoFit/>
          </a:bodyPr>
          <a:lstStyle/>
          <a:p>
            <a:r>
              <a:rPr kumimoji="1" lang="en-US" altLang="ja-JP" sz="1400" b="1" smtClean="0"/>
              <a:t>B</a:t>
            </a:r>
            <a:endParaRPr kumimoji="1" lang="ja-JP" altLang="en-US" sz="1400" b="1"/>
          </a:p>
        </p:txBody>
      </p:sp>
      <p:sp>
        <p:nvSpPr>
          <p:cNvPr id="35" name="テキスト ボックス 34"/>
          <p:cNvSpPr txBox="1"/>
          <p:nvPr/>
        </p:nvSpPr>
        <p:spPr>
          <a:xfrm>
            <a:off x="9037036" y="3311180"/>
            <a:ext cx="431320" cy="307777"/>
          </a:xfrm>
          <a:prstGeom prst="rect">
            <a:avLst/>
          </a:prstGeom>
          <a:noFill/>
        </p:spPr>
        <p:txBody>
          <a:bodyPr wrap="square" rtlCol="0">
            <a:spAutoFit/>
          </a:bodyPr>
          <a:lstStyle/>
          <a:p>
            <a:r>
              <a:rPr kumimoji="1" lang="en-US" altLang="ja-JP" sz="1400" b="1" smtClean="0"/>
              <a:t>A</a:t>
            </a:r>
            <a:endParaRPr kumimoji="1" lang="ja-JP" altLang="en-US" sz="1400" b="1"/>
          </a:p>
        </p:txBody>
      </p:sp>
      <p:sp>
        <p:nvSpPr>
          <p:cNvPr id="36" name="テキスト ボックス 35"/>
          <p:cNvSpPr txBox="1"/>
          <p:nvPr/>
        </p:nvSpPr>
        <p:spPr>
          <a:xfrm>
            <a:off x="7884352" y="3270924"/>
            <a:ext cx="431320" cy="307777"/>
          </a:xfrm>
          <a:prstGeom prst="rect">
            <a:avLst/>
          </a:prstGeom>
          <a:noFill/>
        </p:spPr>
        <p:txBody>
          <a:bodyPr wrap="square" rtlCol="0">
            <a:spAutoFit/>
          </a:bodyPr>
          <a:lstStyle/>
          <a:p>
            <a:r>
              <a:rPr kumimoji="1" lang="en-US" altLang="ja-JP" sz="1400" b="1" smtClean="0"/>
              <a:t>C</a:t>
            </a:r>
            <a:endParaRPr kumimoji="1" lang="ja-JP" altLang="en-US" sz="1400" b="1"/>
          </a:p>
        </p:txBody>
      </p:sp>
      <p:sp>
        <p:nvSpPr>
          <p:cNvPr id="37" name="テキスト ボックス 36"/>
          <p:cNvSpPr txBox="1"/>
          <p:nvPr/>
        </p:nvSpPr>
        <p:spPr>
          <a:xfrm>
            <a:off x="8446332" y="4176125"/>
            <a:ext cx="431320" cy="307777"/>
          </a:xfrm>
          <a:prstGeom prst="rect">
            <a:avLst/>
          </a:prstGeom>
          <a:noFill/>
        </p:spPr>
        <p:txBody>
          <a:bodyPr wrap="square" rtlCol="0">
            <a:spAutoFit/>
          </a:bodyPr>
          <a:lstStyle/>
          <a:p>
            <a:r>
              <a:rPr lang="en-US" altLang="ja-JP" sz="1400" b="1"/>
              <a:t>D</a:t>
            </a:r>
            <a:endParaRPr kumimoji="1" lang="ja-JP" altLang="en-US" sz="1400" b="1"/>
          </a:p>
        </p:txBody>
      </p:sp>
      <p:sp>
        <p:nvSpPr>
          <p:cNvPr id="38" name="テキスト ボックス 37"/>
          <p:cNvSpPr txBox="1"/>
          <p:nvPr/>
        </p:nvSpPr>
        <p:spPr>
          <a:xfrm>
            <a:off x="10593676" y="3083967"/>
            <a:ext cx="431320" cy="307777"/>
          </a:xfrm>
          <a:prstGeom prst="rect">
            <a:avLst/>
          </a:prstGeom>
          <a:noFill/>
        </p:spPr>
        <p:txBody>
          <a:bodyPr wrap="square" rtlCol="0">
            <a:spAutoFit/>
          </a:bodyPr>
          <a:lstStyle/>
          <a:p>
            <a:r>
              <a:rPr kumimoji="1" lang="en-US" altLang="ja-JP" sz="1400" b="1" smtClean="0"/>
              <a:t>E</a:t>
            </a:r>
            <a:endParaRPr kumimoji="1" lang="ja-JP" altLang="en-US" sz="1400" b="1"/>
          </a:p>
        </p:txBody>
      </p:sp>
      <p:sp>
        <p:nvSpPr>
          <p:cNvPr id="39" name="テキスト ボックス 38"/>
          <p:cNvSpPr txBox="1"/>
          <p:nvPr/>
        </p:nvSpPr>
        <p:spPr>
          <a:xfrm>
            <a:off x="2385750" y="2268999"/>
            <a:ext cx="748696" cy="369332"/>
          </a:xfrm>
          <a:prstGeom prst="rect">
            <a:avLst/>
          </a:prstGeom>
          <a:noFill/>
        </p:spPr>
        <p:txBody>
          <a:bodyPr wrap="square" rtlCol="0">
            <a:spAutoFit/>
          </a:bodyPr>
          <a:lstStyle/>
          <a:p>
            <a:r>
              <a:rPr lang="ja-JP" altLang="en-US" b="1"/>
              <a:t>数学</a:t>
            </a:r>
            <a:endParaRPr kumimoji="1" lang="ja-JP" altLang="en-US" b="1"/>
          </a:p>
        </p:txBody>
      </p:sp>
      <p:sp>
        <p:nvSpPr>
          <p:cNvPr id="40" name="テキスト ボックス 39"/>
          <p:cNvSpPr txBox="1"/>
          <p:nvPr/>
        </p:nvSpPr>
        <p:spPr>
          <a:xfrm>
            <a:off x="6046486" y="4666638"/>
            <a:ext cx="748696" cy="369332"/>
          </a:xfrm>
          <a:prstGeom prst="rect">
            <a:avLst/>
          </a:prstGeom>
          <a:noFill/>
        </p:spPr>
        <p:txBody>
          <a:bodyPr wrap="square" rtlCol="0">
            <a:spAutoFit/>
          </a:bodyPr>
          <a:lstStyle/>
          <a:p>
            <a:r>
              <a:rPr kumimoji="1" lang="ja-JP" altLang="en-US" b="1" smtClean="0"/>
              <a:t>国語</a:t>
            </a:r>
            <a:endParaRPr kumimoji="1" lang="ja-JP" altLang="en-US" b="1"/>
          </a:p>
        </p:txBody>
      </p:sp>
      <p:sp>
        <p:nvSpPr>
          <p:cNvPr id="41" name="テキスト ボックス 40"/>
          <p:cNvSpPr txBox="1"/>
          <p:nvPr/>
        </p:nvSpPr>
        <p:spPr>
          <a:xfrm>
            <a:off x="7170101" y="2286499"/>
            <a:ext cx="748696" cy="369332"/>
          </a:xfrm>
          <a:prstGeom prst="rect">
            <a:avLst/>
          </a:prstGeom>
          <a:noFill/>
        </p:spPr>
        <p:txBody>
          <a:bodyPr wrap="square" rtlCol="0">
            <a:spAutoFit/>
          </a:bodyPr>
          <a:lstStyle/>
          <a:p>
            <a:r>
              <a:rPr lang="ja-JP" altLang="en-US" b="1"/>
              <a:t>数学</a:t>
            </a:r>
            <a:endParaRPr kumimoji="1" lang="ja-JP" altLang="en-US" b="1"/>
          </a:p>
        </p:txBody>
      </p:sp>
      <p:sp>
        <p:nvSpPr>
          <p:cNvPr id="42" name="テキスト ボックス 41"/>
          <p:cNvSpPr txBox="1"/>
          <p:nvPr/>
        </p:nvSpPr>
        <p:spPr>
          <a:xfrm>
            <a:off x="10830837" y="4684138"/>
            <a:ext cx="748696" cy="369332"/>
          </a:xfrm>
          <a:prstGeom prst="rect">
            <a:avLst/>
          </a:prstGeom>
          <a:noFill/>
        </p:spPr>
        <p:txBody>
          <a:bodyPr wrap="square" rtlCol="0">
            <a:spAutoFit/>
          </a:bodyPr>
          <a:lstStyle/>
          <a:p>
            <a:r>
              <a:rPr kumimoji="1" lang="ja-JP" altLang="en-US" b="1" smtClean="0"/>
              <a:t>国語</a:t>
            </a:r>
            <a:endParaRPr kumimoji="1" lang="ja-JP" altLang="en-US" b="1"/>
          </a:p>
        </p:txBody>
      </p:sp>
      <p:sp>
        <p:nvSpPr>
          <p:cNvPr id="43" name="楕円 42"/>
          <p:cNvSpPr/>
          <p:nvPr/>
        </p:nvSpPr>
        <p:spPr>
          <a:xfrm>
            <a:off x="7795241" y="3023585"/>
            <a:ext cx="1673115" cy="139993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595497" y="2743200"/>
            <a:ext cx="1429500" cy="100774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a:off x="6815934" y="2995533"/>
            <a:ext cx="697314" cy="11602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四角形吹き出し 45"/>
          <p:cNvSpPr/>
          <p:nvPr/>
        </p:nvSpPr>
        <p:spPr>
          <a:xfrm>
            <a:off x="6178731" y="5167759"/>
            <a:ext cx="4517635" cy="1382083"/>
          </a:xfrm>
          <a:prstGeom prst="wedgeRectCallout">
            <a:avLst>
              <a:gd name="adj1" fmla="val -27134"/>
              <a:gd name="adj2" fmla="val -1191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クラスタリングを用いることで各データの特徴量を調べて、距離が近いデータ同士がグループになるようにグループ分けすることができる</a:t>
            </a:r>
            <a:endParaRPr kumimoji="1" lang="ja-JP" altLang="en-US" b="1"/>
          </a:p>
        </p:txBody>
      </p:sp>
      <p:sp>
        <p:nvSpPr>
          <p:cNvPr id="47" name="四角形吹き出し 46"/>
          <p:cNvSpPr/>
          <p:nvPr/>
        </p:nvSpPr>
        <p:spPr>
          <a:xfrm>
            <a:off x="501280" y="4932843"/>
            <a:ext cx="4517635" cy="819778"/>
          </a:xfrm>
          <a:prstGeom prst="wedgeRectCallout">
            <a:avLst>
              <a:gd name="adj1" fmla="val -25225"/>
              <a:gd name="adj2" fmla="val -1517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特徴量が国数英理社保の６科目になると散布図を描くことができない</a:t>
            </a:r>
            <a:endParaRPr kumimoji="1" lang="en-US" altLang="ja-JP" b="1" smtClean="0"/>
          </a:p>
        </p:txBody>
      </p:sp>
      <p:sp>
        <p:nvSpPr>
          <p:cNvPr id="48" name="フローチャート: 他ページ結合子 47"/>
          <p:cNvSpPr/>
          <p:nvPr/>
        </p:nvSpPr>
        <p:spPr>
          <a:xfrm>
            <a:off x="501280" y="5858800"/>
            <a:ext cx="4517635" cy="895683"/>
          </a:xfrm>
          <a:prstGeom prst="flowChartOffpage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1" smtClean="0"/>
              <a:t>教師なし学習の</a:t>
            </a:r>
            <a:endParaRPr kumimoji="1" lang="en-US" altLang="ja-JP" b="1" smtClean="0"/>
          </a:p>
          <a:p>
            <a:pPr algn="ctr"/>
            <a:r>
              <a:rPr lang="ja-JP" altLang="en-US" b="1"/>
              <a:t>クラスタリング</a:t>
            </a:r>
            <a:r>
              <a:rPr lang="ja-JP" altLang="en-US" b="1" smtClean="0"/>
              <a:t>を利用する</a:t>
            </a:r>
            <a:endParaRPr kumimoji="1" lang="ja-JP" altLang="en-US" b="1"/>
          </a:p>
        </p:txBody>
      </p:sp>
    </p:spTree>
    <p:extLst>
      <p:ext uri="{BB962C8B-B14F-4D97-AF65-F5344CB8AC3E}">
        <p14:creationId xmlns:p14="http://schemas.microsoft.com/office/powerpoint/2010/main" val="374659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１５．１．２</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k-means</a:t>
            </a:r>
            <a:r>
              <a:rPr lang="ja-JP" altLang="en-US" b="1" smtClean="0">
                <a:solidFill>
                  <a:schemeClr val="bg1"/>
                </a:solidFill>
              </a:rPr>
              <a:t>法</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P533</a:t>
            </a:r>
            <a:r>
              <a:rPr kumimoji="1" lang="ja-JP" altLang="en-US" b="1" smtClean="0">
                <a:solidFill>
                  <a:schemeClr val="bg1"/>
                </a:solidFill>
              </a:rPr>
              <a:t>～</a:t>
            </a:r>
            <a:r>
              <a:rPr kumimoji="1" lang="en-US" altLang="ja-JP" b="1" smtClean="0">
                <a:solidFill>
                  <a:schemeClr val="bg1"/>
                </a:solidFill>
              </a:rPr>
              <a:t>P539</a:t>
            </a:r>
            <a:endParaRPr kumimoji="1" lang="en-US" altLang="ja-JP" b="1" dirty="0" smtClean="0">
              <a:solidFill>
                <a:schemeClr val="bg1"/>
              </a:solidFill>
            </a:endParaRPr>
          </a:p>
        </p:txBody>
      </p:sp>
      <p:sp>
        <p:nvSpPr>
          <p:cNvPr id="5" name="ホームベース 4"/>
          <p:cNvSpPr/>
          <p:nvPr/>
        </p:nvSpPr>
        <p:spPr>
          <a:xfrm>
            <a:off x="687586" y="1045625"/>
            <a:ext cx="1757639"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k-means</a:t>
            </a:r>
            <a:r>
              <a:rPr kumimoji="1" lang="ja-JP" altLang="en-US" b="1" smtClean="0"/>
              <a:t>法</a:t>
            </a:r>
            <a:endParaRPr kumimoji="1" lang="ja-JP" altLang="en-US" b="1" dirty="0"/>
          </a:p>
        </p:txBody>
      </p:sp>
      <p:sp>
        <p:nvSpPr>
          <p:cNvPr id="6" name="山形 5"/>
          <p:cNvSpPr/>
          <p:nvPr/>
        </p:nvSpPr>
        <p:spPr>
          <a:xfrm>
            <a:off x="2310054" y="1045625"/>
            <a:ext cx="6376746"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クラスタリングのいくつかの手法のうち一番有名な手法</a:t>
            </a:r>
            <a:endParaRPr kumimoji="1" lang="ja-JP" altLang="en-US" b="1" dirty="0">
              <a:solidFill>
                <a:schemeClr val="bg1"/>
              </a:solidFill>
            </a:endParaRPr>
          </a:p>
        </p:txBody>
      </p:sp>
      <p:sp>
        <p:nvSpPr>
          <p:cNvPr id="7" name="フローチャート: 他ページ結合子 6"/>
          <p:cNvSpPr/>
          <p:nvPr/>
        </p:nvSpPr>
        <p:spPr>
          <a:xfrm>
            <a:off x="687586" y="1656271"/>
            <a:ext cx="4453757" cy="638355"/>
          </a:xfrm>
          <a:prstGeom prst="flowChartOffpage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b="1" smtClean="0"/>
              <a:t>k-means</a:t>
            </a:r>
            <a:r>
              <a:rPr kumimoji="1" lang="ja-JP" altLang="en-US" b="1" smtClean="0"/>
              <a:t>法による</a:t>
            </a:r>
            <a:r>
              <a:rPr lang="ja-JP" altLang="en-US" b="1" smtClean="0"/>
              <a:t>クラスタリングの流れ</a:t>
            </a:r>
            <a:endParaRPr kumimoji="1" lang="en-US" altLang="ja-JP" b="1" smtClean="0"/>
          </a:p>
        </p:txBody>
      </p:sp>
      <p:sp>
        <p:nvSpPr>
          <p:cNvPr id="8" name="フローチャート: 他ページ結合子 7"/>
          <p:cNvSpPr/>
          <p:nvPr/>
        </p:nvSpPr>
        <p:spPr>
          <a:xfrm>
            <a:off x="687586" y="2412520"/>
            <a:ext cx="4453757" cy="638355"/>
          </a:xfrm>
          <a:prstGeom prst="flowChartOffpage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1" smtClean="0"/>
              <a:t>■ </a:t>
            </a:r>
            <a:r>
              <a:rPr lang="ja-JP" altLang="en-US" b="1" smtClean="0"/>
              <a:t>手順０：</a:t>
            </a:r>
            <a:r>
              <a:rPr kumimoji="1" lang="ja-JP" altLang="en-US" b="1" smtClean="0"/>
              <a:t>クラスタ数</a:t>
            </a:r>
            <a:r>
              <a:rPr lang="en-US" altLang="ja-JP" b="1" smtClean="0"/>
              <a:t> k </a:t>
            </a:r>
            <a:r>
              <a:rPr lang="ja-JP" altLang="en-US" b="1" smtClean="0"/>
              <a:t>を決める</a:t>
            </a:r>
            <a:endParaRPr kumimoji="1" lang="en-US" altLang="ja-JP" b="1" smtClean="0"/>
          </a:p>
        </p:txBody>
      </p:sp>
      <p:sp>
        <p:nvSpPr>
          <p:cNvPr id="9" name="テキスト ボックス 8"/>
          <p:cNvSpPr txBox="1"/>
          <p:nvPr/>
        </p:nvSpPr>
        <p:spPr>
          <a:xfrm>
            <a:off x="687586" y="3168769"/>
            <a:ext cx="8672074" cy="369332"/>
          </a:xfrm>
          <a:prstGeom prst="rect">
            <a:avLst/>
          </a:prstGeom>
          <a:solidFill>
            <a:schemeClr val="accent5">
              <a:lumMod val="20000"/>
              <a:lumOff val="80000"/>
            </a:schemeClr>
          </a:solidFill>
        </p:spPr>
        <p:txBody>
          <a:bodyPr wrap="square" rtlCol="0">
            <a:spAutoFit/>
          </a:bodyPr>
          <a:lstStyle/>
          <a:p>
            <a:r>
              <a:rPr kumimoji="1" lang="en-US" altLang="ja-JP" b="1" smtClean="0"/>
              <a:t>k-means</a:t>
            </a:r>
            <a:r>
              <a:rPr kumimoji="1" lang="ja-JP" altLang="en-US" b="1" smtClean="0"/>
              <a:t>法では、分析前に何個のクラスタを作成するかを決める必要がある</a:t>
            </a:r>
            <a:endParaRPr kumimoji="1" lang="ja-JP" altLang="en-US" b="1"/>
          </a:p>
        </p:txBody>
      </p:sp>
      <p:sp>
        <p:nvSpPr>
          <p:cNvPr id="10" name="フローチャート: 他ページ結合子 9"/>
          <p:cNvSpPr/>
          <p:nvPr/>
        </p:nvSpPr>
        <p:spPr>
          <a:xfrm>
            <a:off x="687585" y="3655995"/>
            <a:ext cx="6170415" cy="638355"/>
          </a:xfrm>
          <a:prstGeom prst="flowChartOffpage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1" smtClean="0"/>
              <a:t>■ </a:t>
            </a:r>
            <a:r>
              <a:rPr lang="ja-JP" altLang="en-US" b="1" smtClean="0"/>
              <a:t>手順１：</a:t>
            </a:r>
            <a:r>
              <a:rPr kumimoji="1" lang="ja-JP" altLang="en-US" b="1" smtClean="0"/>
              <a:t>クラスタの個数分、ランダムにデータを選ぶ</a:t>
            </a:r>
            <a:endParaRPr kumimoji="1" lang="en-US" altLang="ja-JP" b="1" smtClean="0"/>
          </a:p>
        </p:txBody>
      </p:sp>
      <p:sp>
        <p:nvSpPr>
          <p:cNvPr id="11" name="ホームベース 10"/>
          <p:cNvSpPr/>
          <p:nvPr/>
        </p:nvSpPr>
        <p:spPr>
          <a:xfrm>
            <a:off x="687587" y="4412244"/>
            <a:ext cx="1063576" cy="625582"/>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代表</a:t>
            </a:r>
            <a:r>
              <a:rPr lang="ja-JP" altLang="en-US" b="1"/>
              <a:t>点</a:t>
            </a:r>
            <a:endParaRPr kumimoji="1" lang="ja-JP" altLang="en-US" b="1" dirty="0"/>
          </a:p>
        </p:txBody>
      </p:sp>
      <p:sp>
        <p:nvSpPr>
          <p:cNvPr id="12" name="山形 11"/>
          <p:cNvSpPr/>
          <p:nvPr/>
        </p:nvSpPr>
        <p:spPr>
          <a:xfrm>
            <a:off x="1526875" y="4412244"/>
            <a:ext cx="3614467" cy="625582"/>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ランダムに選ばれたデータ</a:t>
            </a:r>
            <a:endParaRPr kumimoji="1" lang="ja-JP" altLang="en-US" b="1" dirty="0">
              <a:solidFill>
                <a:schemeClr val="bg1"/>
              </a:solidFill>
            </a:endParaRPr>
          </a:p>
        </p:txBody>
      </p:sp>
      <p:sp>
        <p:nvSpPr>
          <p:cNvPr id="13" name="山形 12"/>
          <p:cNvSpPr/>
          <p:nvPr/>
        </p:nvSpPr>
        <p:spPr>
          <a:xfrm>
            <a:off x="4909479" y="4412244"/>
            <a:ext cx="5683759" cy="625582"/>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こ</a:t>
            </a:r>
            <a:r>
              <a:rPr lang="ja-JP" altLang="en-US" b="1" smtClean="0">
                <a:solidFill>
                  <a:schemeClr val="bg1"/>
                </a:solidFill>
              </a:rPr>
              <a:t>の代表点をもとに、それ以外のデータを</a:t>
            </a:r>
            <a:endParaRPr lang="en-US" altLang="ja-JP" b="1" smtClean="0">
              <a:solidFill>
                <a:schemeClr val="bg1"/>
              </a:solidFill>
            </a:endParaRPr>
          </a:p>
          <a:p>
            <a:pPr algn="ctr"/>
            <a:r>
              <a:rPr lang="ja-JP" altLang="en-US" b="1" smtClean="0">
                <a:solidFill>
                  <a:schemeClr val="bg1"/>
                </a:solidFill>
              </a:rPr>
              <a:t>クラスタのどれかに所属させる</a:t>
            </a:r>
            <a:endParaRPr kumimoji="1" lang="ja-JP" altLang="en-US" b="1" dirty="0">
              <a:solidFill>
                <a:schemeClr val="bg1"/>
              </a:solidFill>
            </a:endParaRPr>
          </a:p>
        </p:txBody>
      </p:sp>
      <p:sp>
        <p:nvSpPr>
          <p:cNvPr id="14" name="フローチャート: 他ページ結合子 13"/>
          <p:cNvSpPr/>
          <p:nvPr/>
        </p:nvSpPr>
        <p:spPr>
          <a:xfrm>
            <a:off x="687585" y="5155720"/>
            <a:ext cx="7688664" cy="638355"/>
          </a:xfrm>
          <a:prstGeom prst="flowChartOffpage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1" smtClean="0"/>
              <a:t>■ </a:t>
            </a:r>
            <a:r>
              <a:rPr lang="ja-JP" altLang="en-US" b="1" smtClean="0"/>
              <a:t>手順２：データと各代表点の距離をもとに、各クラスタに所属させる</a:t>
            </a:r>
            <a:endParaRPr kumimoji="1" lang="en-US" altLang="ja-JP" b="1" smtClean="0"/>
          </a:p>
        </p:txBody>
      </p:sp>
      <p:sp>
        <p:nvSpPr>
          <p:cNvPr id="15" name="楕円 14"/>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P533</a:t>
            </a:r>
            <a:endParaRPr kumimoji="1" lang="ja-JP" altLang="en-US" b="1" dirty="0"/>
          </a:p>
        </p:txBody>
      </p:sp>
      <p:sp>
        <p:nvSpPr>
          <p:cNvPr id="16" name="右矢印 15"/>
          <p:cNvSpPr/>
          <p:nvPr/>
        </p:nvSpPr>
        <p:spPr>
          <a:xfrm>
            <a:off x="6933538" y="3546727"/>
            <a:ext cx="1899912" cy="756249"/>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P534</a:t>
            </a:r>
            <a:r>
              <a:rPr kumimoji="1" lang="ja-JP" altLang="en-US" b="1" smtClean="0"/>
              <a:t>　図</a:t>
            </a:r>
            <a:r>
              <a:rPr kumimoji="1" lang="en-US" altLang="ja-JP" b="1" smtClean="0"/>
              <a:t>15-6</a:t>
            </a:r>
            <a:endParaRPr kumimoji="1" lang="ja-JP" altLang="en-US" b="1"/>
          </a:p>
        </p:txBody>
      </p:sp>
      <p:sp>
        <p:nvSpPr>
          <p:cNvPr id="17" name="右矢印 16"/>
          <p:cNvSpPr/>
          <p:nvPr/>
        </p:nvSpPr>
        <p:spPr>
          <a:xfrm>
            <a:off x="8492043" y="5070727"/>
            <a:ext cx="1899912" cy="756249"/>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P535</a:t>
            </a:r>
            <a:r>
              <a:rPr kumimoji="1" lang="ja-JP" altLang="en-US" b="1" smtClean="0"/>
              <a:t>　図</a:t>
            </a:r>
            <a:r>
              <a:rPr kumimoji="1" lang="en-US" altLang="ja-JP" b="1" smtClean="0"/>
              <a:t>15-7</a:t>
            </a:r>
            <a:endParaRPr kumimoji="1" lang="ja-JP" altLang="en-US" b="1"/>
          </a:p>
        </p:txBody>
      </p:sp>
    </p:spTree>
    <p:extLst>
      <p:ext uri="{BB962C8B-B14F-4D97-AF65-F5344CB8AC3E}">
        <p14:creationId xmlns:p14="http://schemas.microsoft.com/office/powerpoint/2010/main" val="141386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他ページ結合子 1"/>
          <p:cNvSpPr/>
          <p:nvPr/>
        </p:nvSpPr>
        <p:spPr>
          <a:xfrm>
            <a:off x="687585" y="342193"/>
            <a:ext cx="8680702" cy="638355"/>
          </a:xfrm>
          <a:prstGeom prst="flowChartOffpage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1" smtClean="0"/>
              <a:t>■ </a:t>
            </a:r>
            <a:r>
              <a:rPr lang="ja-JP" altLang="en-US" b="1" smtClean="0"/>
              <a:t>手順３：各クラスタの中心点を計算して、その中心点を代表点として更新する</a:t>
            </a:r>
            <a:endParaRPr kumimoji="1" lang="en-US" altLang="ja-JP" b="1" smtClean="0"/>
          </a:p>
        </p:txBody>
      </p:sp>
      <p:sp>
        <p:nvSpPr>
          <p:cNvPr id="3" name="楕円 2"/>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P535</a:t>
            </a:r>
            <a:endParaRPr kumimoji="1" lang="ja-JP" altLang="en-US" b="1" dirty="0"/>
          </a:p>
        </p:txBody>
      </p:sp>
      <p:cxnSp>
        <p:nvCxnSpPr>
          <p:cNvPr id="4" name="カギ線コネクタ 3"/>
          <p:cNvCxnSpPr/>
          <p:nvPr/>
        </p:nvCxnSpPr>
        <p:spPr>
          <a:xfrm>
            <a:off x="1250832" y="1224951"/>
            <a:ext cx="3485072" cy="2225615"/>
          </a:xfrm>
          <a:prstGeom prst="bentConnector3">
            <a:avLst>
              <a:gd name="adj1" fmla="val -248"/>
            </a:avLst>
          </a:prstGeom>
          <a:ln w="38100"/>
        </p:spPr>
        <p:style>
          <a:lnRef idx="1">
            <a:schemeClr val="accent1"/>
          </a:lnRef>
          <a:fillRef idx="0">
            <a:schemeClr val="accent1"/>
          </a:fillRef>
          <a:effectRef idx="0">
            <a:schemeClr val="accent1"/>
          </a:effectRef>
          <a:fontRef idx="minor">
            <a:schemeClr val="tx1"/>
          </a:fontRef>
        </p:style>
      </p:cxnSp>
      <p:sp>
        <p:nvSpPr>
          <p:cNvPr id="5" name="楕円 4"/>
          <p:cNvSpPr/>
          <p:nvPr/>
        </p:nvSpPr>
        <p:spPr>
          <a:xfrm>
            <a:off x="1724080" y="1441463"/>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p:nvPr/>
        </p:nvSpPr>
        <p:spPr>
          <a:xfrm>
            <a:off x="1724080" y="1999966"/>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2305328" y="1657123"/>
            <a:ext cx="216000" cy="21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3793773" y="2122098"/>
            <a:ext cx="216000" cy="21566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295637" y="1657123"/>
            <a:ext cx="216000" cy="21566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1508080" y="2815926"/>
            <a:ext cx="216000" cy="21566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2276062" y="2410140"/>
            <a:ext cx="216000" cy="21566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2060062" y="2981059"/>
            <a:ext cx="216000" cy="21566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3557642" y="2672227"/>
            <a:ext cx="216000" cy="21566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027713" y="1336583"/>
            <a:ext cx="216000" cy="21566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乗算 19"/>
          <p:cNvSpPr/>
          <p:nvPr/>
        </p:nvSpPr>
        <p:spPr>
          <a:xfrm>
            <a:off x="3659767" y="1666957"/>
            <a:ext cx="298800" cy="29795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 20"/>
          <p:cNvSpPr/>
          <p:nvPr/>
        </p:nvSpPr>
        <p:spPr>
          <a:xfrm>
            <a:off x="2447360" y="2666948"/>
            <a:ext cx="298800" cy="29795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乗算 21"/>
          <p:cNvSpPr/>
          <p:nvPr/>
        </p:nvSpPr>
        <p:spPr>
          <a:xfrm>
            <a:off x="1879715" y="1674198"/>
            <a:ext cx="298800" cy="29795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吹き出し 31"/>
          <p:cNvSpPr/>
          <p:nvPr/>
        </p:nvSpPr>
        <p:spPr>
          <a:xfrm>
            <a:off x="5029200" y="1751162"/>
            <a:ext cx="3554083" cy="1509623"/>
          </a:xfrm>
          <a:prstGeom prst="wedgeRectCallout">
            <a:avLst>
              <a:gd name="adj1" fmla="val -71076"/>
              <a:gd name="adj2" fmla="val -18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代表点</a:t>
            </a:r>
            <a:r>
              <a:rPr lang="ja-JP" altLang="en-US" b="1" smtClean="0"/>
              <a:t>を各クラスタの中心点に変更したので、各データの所属するクラスタも変わる可能性がある</a:t>
            </a:r>
            <a:endParaRPr kumimoji="1" lang="ja-JP" altLang="en-US" b="1"/>
          </a:p>
        </p:txBody>
      </p:sp>
      <p:sp>
        <p:nvSpPr>
          <p:cNvPr id="33" name="フローチャート: 他ページ結合子 32"/>
          <p:cNvSpPr/>
          <p:nvPr/>
        </p:nvSpPr>
        <p:spPr>
          <a:xfrm>
            <a:off x="687584" y="3730710"/>
            <a:ext cx="7429873" cy="825169"/>
          </a:xfrm>
          <a:prstGeom prst="flowChartOffpage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1" smtClean="0"/>
              <a:t>■ </a:t>
            </a:r>
            <a:r>
              <a:rPr lang="ja-JP" altLang="en-US" b="1" smtClean="0"/>
              <a:t>手順４：データと各クラスタの代表点との距離をそれぞれ計算して、</a:t>
            </a:r>
            <a:endParaRPr lang="en-US" altLang="ja-JP" b="1" smtClean="0"/>
          </a:p>
          <a:p>
            <a:pPr algn="ctr"/>
            <a:r>
              <a:rPr lang="ja-JP" altLang="en-US" b="1" smtClean="0"/>
              <a:t>一番近い代表点のクラスタに所属させる</a:t>
            </a:r>
            <a:endParaRPr kumimoji="1" lang="en-US" altLang="ja-JP" b="1" smtClean="0"/>
          </a:p>
        </p:txBody>
      </p:sp>
      <p:sp>
        <p:nvSpPr>
          <p:cNvPr id="34" name="フローチャート: 他ページ結合子 33"/>
          <p:cNvSpPr/>
          <p:nvPr/>
        </p:nvSpPr>
        <p:spPr>
          <a:xfrm>
            <a:off x="687584" y="4715075"/>
            <a:ext cx="6826024" cy="638355"/>
          </a:xfrm>
          <a:prstGeom prst="flowChartOffpage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1" smtClean="0"/>
              <a:t>■ </a:t>
            </a:r>
            <a:r>
              <a:rPr lang="ja-JP" altLang="en-US" b="1" smtClean="0"/>
              <a:t>手順５：クラスタの中心点を再計算して、代表点を更新する</a:t>
            </a:r>
            <a:endParaRPr kumimoji="1" lang="en-US" altLang="ja-JP" b="1" smtClean="0"/>
          </a:p>
        </p:txBody>
      </p:sp>
      <p:sp>
        <p:nvSpPr>
          <p:cNvPr id="35" name="フローチャート: 他ページ結合子 34"/>
          <p:cNvSpPr/>
          <p:nvPr/>
        </p:nvSpPr>
        <p:spPr>
          <a:xfrm>
            <a:off x="687584" y="5512626"/>
            <a:ext cx="4341616" cy="638355"/>
          </a:xfrm>
          <a:prstGeom prst="flowChartOffpage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b="1" smtClean="0"/>
              <a:t>■ </a:t>
            </a:r>
            <a:r>
              <a:rPr lang="ja-JP" altLang="en-US" b="1" smtClean="0"/>
              <a:t>手順６：手順４，手順５を繰り返す</a:t>
            </a:r>
            <a:endParaRPr kumimoji="1" lang="en-US" altLang="ja-JP" b="1" smtClean="0"/>
          </a:p>
        </p:txBody>
      </p:sp>
      <p:sp>
        <p:nvSpPr>
          <p:cNvPr id="36" name="四角形吹き出し 35"/>
          <p:cNvSpPr/>
          <p:nvPr/>
        </p:nvSpPr>
        <p:spPr>
          <a:xfrm>
            <a:off x="5641675" y="5512626"/>
            <a:ext cx="5934974" cy="853668"/>
          </a:xfrm>
          <a:prstGeom prst="wedgeRectCallout">
            <a:avLst>
              <a:gd name="adj1" fmla="val -60223"/>
              <a:gd name="adj2" fmla="val -21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何度か繰り返していくと、中心点が変化しなくなる。</a:t>
            </a:r>
            <a:endParaRPr kumimoji="1" lang="en-US" altLang="ja-JP" b="1" smtClean="0"/>
          </a:p>
          <a:p>
            <a:pPr algn="ctr"/>
            <a:r>
              <a:rPr lang="ja-JP" altLang="en-US" b="1" smtClean="0"/>
              <a:t>その最終形が求めるべきクラスタ</a:t>
            </a:r>
            <a:endParaRPr kumimoji="1" lang="ja-JP" altLang="en-US" b="1"/>
          </a:p>
        </p:txBody>
      </p:sp>
      <p:sp>
        <p:nvSpPr>
          <p:cNvPr id="23" name="右矢印 22"/>
          <p:cNvSpPr/>
          <p:nvPr/>
        </p:nvSpPr>
        <p:spPr>
          <a:xfrm>
            <a:off x="8105885" y="958458"/>
            <a:ext cx="1899912" cy="756249"/>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P536</a:t>
            </a:r>
            <a:r>
              <a:rPr kumimoji="1" lang="ja-JP" altLang="en-US" b="1" smtClean="0"/>
              <a:t>　図</a:t>
            </a:r>
            <a:r>
              <a:rPr kumimoji="1" lang="en-US" altLang="ja-JP" b="1" smtClean="0"/>
              <a:t>15-9</a:t>
            </a:r>
            <a:endParaRPr kumimoji="1" lang="ja-JP" altLang="en-US" b="1"/>
          </a:p>
        </p:txBody>
      </p:sp>
      <p:sp>
        <p:nvSpPr>
          <p:cNvPr id="24" name="右矢印 23"/>
          <p:cNvSpPr/>
          <p:nvPr/>
        </p:nvSpPr>
        <p:spPr>
          <a:xfrm>
            <a:off x="8249657" y="3630456"/>
            <a:ext cx="2033029" cy="756249"/>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P537</a:t>
            </a:r>
            <a:r>
              <a:rPr kumimoji="1" lang="ja-JP" altLang="en-US" b="1" smtClean="0"/>
              <a:t>　図</a:t>
            </a:r>
            <a:r>
              <a:rPr kumimoji="1" lang="en-US" altLang="ja-JP" b="1" smtClean="0"/>
              <a:t>15-11</a:t>
            </a:r>
            <a:endParaRPr kumimoji="1" lang="ja-JP" altLang="en-US" b="1"/>
          </a:p>
        </p:txBody>
      </p:sp>
      <p:sp>
        <p:nvSpPr>
          <p:cNvPr id="25" name="右矢印 24"/>
          <p:cNvSpPr/>
          <p:nvPr/>
        </p:nvSpPr>
        <p:spPr>
          <a:xfrm>
            <a:off x="7592647" y="4608942"/>
            <a:ext cx="2033029" cy="756249"/>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t>P537</a:t>
            </a:r>
            <a:r>
              <a:rPr kumimoji="1" lang="ja-JP" altLang="en-US" b="1" smtClean="0"/>
              <a:t>　図</a:t>
            </a:r>
            <a:r>
              <a:rPr kumimoji="1" lang="en-US" altLang="ja-JP" b="1" smtClean="0"/>
              <a:t>15-12</a:t>
            </a:r>
            <a:endParaRPr kumimoji="1" lang="ja-JP" altLang="en-US" b="1"/>
          </a:p>
        </p:txBody>
      </p:sp>
    </p:spTree>
    <p:extLst>
      <p:ext uri="{BB962C8B-B14F-4D97-AF65-F5344CB8AC3E}">
        <p14:creationId xmlns:p14="http://schemas.microsoft.com/office/powerpoint/2010/main" val="152411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１５．２</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データの前処理</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P540</a:t>
            </a:r>
            <a:r>
              <a:rPr kumimoji="1" lang="ja-JP" altLang="en-US" b="1" smtClean="0">
                <a:solidFill>
                  <a:schemeClr val="bg1"/>
                </a:solidFill>
              </a:rPr>
              <a:t>～</a:t>
            </a:r>
            <a:r>
              <a:rPr kumimoji="1" lang="en-US" altLang="ja-JP" b="1" smtClean="0">
                <a:solidFill>
                  <a:schemeClr val="bg1"/>
                </a:solidFill>
              </a:rPr>
              <a:t>P543</a:t>
            </a:r>
            <a:endParaRPr kumimoji="1" lang="en-US" altLang="ja-JP" b="1" dirty="0" smtClean="0">
              <a:solidFill>
                <a:schemeClr val="bg1"/>
              </a:solidFill>
            </a:endParaRPr>
          </a:p>
        </p:txBody>
      </p:sp>
      <p:sp>
        <p:nvSpPr>
          <p:cNvPr id="5" name="楕円 4"/>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P530</a:t>
            </a:r>
            <a:endParaRPr kumimoji="1" lang="ja-JP" altLang="en-US" b="1" dirty="0"/>
          </a:p>
        </p:txBody>
      </p:sp>
      <p:sp>
        <p:nvSpPr>
          <p:cNvPr id="6" name="ホームベース 5"/>
          <p:cNvSpPr/>
          <p:nvPr/>
        </p:nvSpPr>
        <p:spPr>
          <a:xfrm>
            <a:off x="397163" y="916229"/>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１５．２．１</a:t>
            </a:r>
            <a:endParaRPr kumimoji="1" lang="ja-JP" altLang="en-US" b="1" dirty="0"/>
          </a:p>
        </p:txBody>
      </p:sp>
      <p:sp>
        <p:nvSpPr>
          <p:cNvPr id="7" name="山形 6"/>
          <p:cNvSpPr/>
          <p:nvPr/>
        </p:nvSpPr>
        <p:spPr>
          <a:xfrm>
            <a:off x="2019631" y="916229"/>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データの読み込み</a:t>
            </a:r>
            <a:endParaRPr kumimoji="1" lang="ja-JP" altLang="en-US" b="1" dirty="0">
              <a:solidFill>
                <a:schemeClr val="bg1"/>
              </a:solidFill>
            </a:endParaRPr>
          </a:p>
        </p:txBody>
      </p:sp>
      <p:sp>
        <p:nvSpPr>
          <p:cNvPr id="8" name="山形 7"/>
          <p:cNvSpPr/>
          <p:nvPr/>
        </p:nvSpPr>
        <p:spPr>
          <a:xfrm>
            <a:off x="6790414" y="916229"/>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P540</a:t>
            </a:r>
            <a:r>
              <a:rPr kumimoji="1" lang="ja-JP" altLang="en-US" b="1" smtClean="0">
                <a:solidFill>
                  <a:schemeClr val="bg1"/>
                </a:solidFill>
              </a:rPr>
              <a:t>～</a:t>
            </a:r>
            <a:r>
              <a:rPr kumimoji="1" lang="en-US" altLang="ja-JP" b="1" smtClean="0">
                <a:solidFill>
                  <a:schemeClr val="bg1"/>
                </a:solidFill>
              </a:rPr>
              <a:t>P541</a:t>
            </a:r>
            <a:endParaRPr kumimoji="1" lang="en-US" altLang="ja-JP" b="1" dirty="0" smtClean="0">
              <a:solidFill>
                <a:schemeClr val="bg1"/>
              </a:solidFill>
            </a:endParaRPr>
          </a:p>
        </p:txBody>
      </p:sp>
      <p:sp>
        <p:nvSpPr>
          <p:cNvPr id="9" name="正方形/長方形 8"/>
          <p:cNvSpPr/>
          <p:nvPr/>
        </p:nvSpPr>
        <p:spPr>
          <a:xfrm>
            <a:off x="397163" y="1985988"/>
            <a:ext cx="8768643" cy="1754326"/>
          </a:xfrm>
          <a:prstGeom prst="rect">
            <a:avLst/>
          </a:prstGeom>
          <a:solidFill>
            <a:schemeClr val="accent4">
              <a:lumMod val="20000"/>
              <a:lumOff val="80000"/>
            </a:schemeClr>
          </a:solidFill>
        </p:spPr>
        <p:txBody>
          <a:bodyPr wrap="square">
            <a:spAutoFit/>
          </a:bodyPr>
          <a:lstStyle/>
          <a:p>
            <a:r>
              <a:rPr lang="en-US" altLang="ja-JP" b="1" smtClean="0">
                <a:solidFill>
                  <a:srgbClr val="008000"/>
                </a:solidFill>
                <a:effectLst/>
                <a:latin typeface="Consolas" panose="020B0609020204030204" pitchFamily="49" charset="0"/>
              </a:rPr>
              <a:t># pandas</a:t>
            </a:r>
            <a:r>
              <a:rPr lang="ja-JP" altLang="en-US" b="1" smtClean="0">
                <a:solidFill>
                  <a:srgbClr val="008000"/>
                </a:solidFill>
                <a:effectLst/>
                <a:latin typeface="Consolas" panose="020B0609020204030204" pitchFamily="49" charset="0"/>
              </a:rPr>
              <a:t>をインポート</a:t>
            </a:r>
            <a:endParaRPr lang="ja-JP" altLang="en-US" b="1" smtClean="0">
              <a:solidFill>
                <a:srgbClr val="000000"/>
              </a:solidFill>
              <a:effectLst/>
              <a:latin typeface="Consolas" panose="020B0609020204030204" pitchFamily="49" charset="0"/>
            </a:endParaRPr>
          </a:p>
          <a:p>
            <a:r>
              <a:rPr lang="en-US" altLang="ja-JP" b="1" smtClean="0">
                <a:solidFill>
                  <a:srgbClr val="AF00DB"/>
                </a:solidFill>
                <a:effectLst/>
                <a:latin typeface="Consolas" panose="020B0609020204030204" pitchFamily="49" charset="0"/>
              </a:rPr>
              <a:t>import</a:t>
            </a:r>
            <a:r>
              <a:rPr lang="ja-JP" altLang="en-US" b="1" smtClean="0">
                <a:solidFill>
                  <a:srgbClr val="000000"/>
                </a:solidFill>
                <a:effectLst/>
                <a:latin typeface="Consolas" panose="020B0609020204030204" pitchFamily="49" charset="0"/>
              </a:rPr>
              <a:t> </a:t>
            </a:r>
            <a:r>
              <a:rPr lang="en-US" altLang="ja-JP" b="1" smtClean="0">
                <a:solidFill>
                  <a:srgbClr val="000000"/>
                </a:solidFill>
                <a:effectLst/>
                <a:latin typeface="Consolas" panose="020B0609020204030204" pitchFamily="49" charset="0"/>
              </a:rPr>
              <a:t>pandas </a:t>
            </a:r>
            <a:r>
              <a:rPr lang="en-US" altLang="ja-JP" b="1" smtClean="0">
                <a:solidFill>
                  <a:srgbClr val="AF00DB"/>
                </a:solidFill>
                <a:effectLst/>
                <a:latin typeface="Consolas" panose="020B0609020204030204" pitchFamily="49" charset="0"/>
              </a:rPr>
              <a:t>as</a:t>
            </a:r>
            <a:r>
              <a:rPr lang="ja-JP" altLang="en-US" b="1" smtClean="0">
                <a:solidFill>
                  <a:srgbClr val="000000"/>
                </a:solidFill>
                <a:effectLst/>
                <a:latin typeface="Consolas" panose="020B0609020204030204" pitchFamily="49" charset="0"/>
              </a:rPr>
              <a:t> </a:t>
            </a:r>
            <a:r>
              <a:rPr lang="en-US" altLang="ja-JP" b="1" smtClean="0">
                <a:solidFill>
                  <a:srgbClr val="000000"/>
                </a:solidFill>
                <a:effectLst/>
                <a:latin typeface="Consolas" panose="020B0609020204030204" pitchFamily="49" charset="0"/>
              </a:rPr>
              <a:t>pd</a:t>
            </a:r>
          </a:p>
          <a:p>
            <a:r>
              <a:rPr lang="en-US" altLang="ja-JP" b="1" smtClean="0">
                <a:solidFill>
                  <a:srgbClr val="008000"/>
                </a:solidFill>
                <a:effectLst/>
                <a:latin typeface="Consolas" panose="020B0609020204030204" pitchFamily="49" charset="0"/>
              </a:rPr>
              <a:t># Wholesale.csv</a:t>
            </a:r>
            <a:r>
              <a:rPr lang="ja-JP" altLang="en-US" b="1" smtClean="0">
                <a:solidFill>
                  <a:srgbClr val="008000"/>
                </a:solidFill>
                <a:effectLst/>
                <a:latin typeface="Consolas" panose="020B0609020204030204" pitchFamily="49" charset="0"/>
              </a:rPr>
              <a:t>を読み込みデータフレームにする</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df = pd.read_csv(</a:t>
            </a:r>
            <a:r>
              <a:rPr lang="en-US" altLang="ja-JP" b="1" smtClean="0">
                <a:solidFill>
                  <a:srgbClr val="A31515"/>
                </a:solidFill>
                <a:effectLst/>
                <a:latin typeface="Consolas" panose="020B0609020204030204" pitchFamily="49" charset="0"/>
              </a:rPr>
              <a:t>'Wholesale.csv'</a:t>
            </a:r>
            <a:r>
              <a:rPr lang="en-US" altLang="ja-JP" b="1" smtClean="0">
                <a:solidFill>
                  <a:srgbClr val="000000"/>
                </a:solidFill>
                <a:effectLst/>
                <a:latin typeface="Consolas" panose="020B0609020204030204" pitchFamily="49" charset="0"/>
              </a:rPr>
              <a:t>)</a:t>
            </a:r>
          </a:p>
          <a:p>
            <a:r>
              <a:rPr lang="en-US" altLang="ja-JP" b="1" smtClean="0">
                <a:solidFill>
                  <a:srgbClr val="008000"/>
                </a:solidFill>
                <a:effectLst/>
                <a:latin typeface="Consolas" panose="020B0609020204030204" pitchFamily="49" charset="0"/>
              </a:rPr>
              <a:t># </a:t>
            </a:r>
            <a:r>
              <a:rPr lang="ja-JP" altLang="en-US" b="1" smtClean="0">
                <a:solidFill>
                  <a:srgbClr val="008000"/>
                </a:solidFill>
                <a:effectLst/>
                <a:latin typeface="Consolas" panose="020B0609020204030204" pitchFamily="49" charset="0"/>
              </a:rPr>
              <a:t>読み込んだデータフレームを表示</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df.head(</a:t>
            </a:r>
            <a:r>
              <a:rPr lang="en-US" altLang="ja-JP" b="1" smtClean="0">
                <a:solidFill>
                  <a:srgbClr val="098658"/>
                </a:solidFill>
                <a:effectLst/>
                <a:latin typeface="Consolas" panose="020B0609020204030204" pitchFamily="49" charset="0"/>
              </a:rPr>
              <a:t>3</a:t>
            </a:r>
            <a:r>
              <a:rPr lang="en-US" altLang="ja-JP" b="1" smtClean="0">
                <a:solidFill>
                  <a:srgbClr val="000000"/>
                </a:solidFill>
                <a:effectLst/>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10" name="正方形/長方形 9"/>
          <p:cNvSpPr/>
          <p:nvPr/>
        </p:nvSpPr>
        <p:spPr>
          <a:xfrm>
            <a:off x="397163" y="1616656"/>
            <a:ext cx="876864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15-1 </a:t>
            </a:r>
            <a:r>
              <a:rPr lang="ja-JP" altLang="en-US" b="1" smtClean="0">
                <a:solidFill>
                  <a:srgbClr val="000000"/>
                </a:solidFill>
                <a:latin typeface="Courier New" panose="02070309020205020404" pitchFamily="49" charset="0"/>
              </a:rPr>
              <a:t>データの読み込み</a:t>
            </a:r>
            <a:endParaRPr lang="en-US" altLang="ja-JP" b="1" dirty="0">
              <a:solidFill>
                <a:srgbClr val="000000"/>
              </a:solidFill>
              <a:latin typeface="Courier New" panose="02070309020205020404" pitchFamily="49" charset="0"/>
            </a:endParaRPr>
          </a:p>
        </p:txBody>
      </p:sp>
      <p:sp>
        <p:nvSpPr>
          <p:cNvPr id="11" name="正方形/長方形 10"/>
          <p:cNvSpPr/>
          <p:nvPr/>
        </p:nvSpPr>
        <p:spPr>
          <a:xfrm>
            <a:off x="397163" y="383004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12" name="図 11"/>
          <p:cNvPicPr>
            <a:picLocks noChangeAspect="1"/>
          </p:cNvPicPr>
          <p:nvPr/>
        </p:nvPicPr>
        <p:blipFill>
          <a:blip r:embed="rId2"/>
          <a:stretch>
            <a:fillRect/>
          </a:stretch>
        </p:blipFill>
        <p:spPr>
          <a:xfrm>
            <a:off x="2154802" y="3956289"/>
            <a:ext cx="9064313" cy="1849288"/>
          </a:xfrm>
          <a:prstGeom prst="rect">
            <a:avLst/>
          </a:prstGeom>
        </p:spPr>
      </p:pic>
      <p:sp>
        <p:nvSpPr>
          <p:cNvPr id="13" name="四角形吹き出し 12"/>
          <p:cNvSpPr/>
          <p:nvPr/>
        </p:nvSpPr>
        <p:spPr>
          <a:xfrm>
            <a:off x="1647646" y="5805577"/>
            <a:ext cx="1535502" cy="452845"/>
          </a:xfrm>
          <a:prstGeom prst="wedgeRectCallout">
            <a:avLst>
              <a:gd name="adj1" fmla="val 59504"/>
              <a:gd name="adj2" fmla="val -108944"/>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smtClean="0"/>
              <a:t>顧客の業態</a:t>
            </a:r>
            <a:endParaRPr kumimoji="1" lang="en-US" altLang="ja-JP" sz="900" b="1" smtClean="0"/>
          </a:p>
          <a:p>
            <a:pPr algn="ctr"/>
            <a:r>
              <a:rPr kumimoji="1" lang="ja-JP" altLang="en-US" sz="900" b="1" smtClean="0"/>
              <a:t>（サービス業、小売業）</a:t>
            </a:r>
            <a:endParaRPr kumimoji="1" lang="ja-JP" altLang="en-US" sz="900" b="1"/>
          </a:p>
        </p:txBody>
      </p:sp>
      <p:sp>
        <p:nvSpPr>
          <p:cNvPr id="14" name="四角形吹き出し 13"/>
          <p:cNvSpPr/>
          <p:nvPr/>
        </p:nvSpPr>
        <p:spPr>
          <a:xfrm>
            <a:off x="3326396" y="5805577"/>
            <a:ext cx="1150188" cy="452845"/>
          </a:xfrm>
          <a:prstGeom prst="wedgeRectCallout">
            <a:avLst>
              <a:gd name="adj1" fmla="val 34004"/>
              <a:gd name="adj2" fmla="val -9180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smtClean="0"/>
              <a:t>地域（リスボン、ポルト、その他）</a:t>
            </a:r>
            <a:endParaRPr kumimoji="1" lang="ja-JP" altLang="en-US" sz="900" b="1"/>
          </a:p>
        </p:txBody>
      </p:sp>
      <p:sp>
        <p:nvSpPr>
          <p:cNvPr id="15" name="四角形吹き出し 14"/>
          <p:cNvSpPr/>
          <p:nvPr/>
        </p:nvSpPr>
        <p:spPr>
          <a:xfrm>
            <a:off x="4548472" y="5805576"/>
            <a:ext cx="791279" cy="452845"/>
          </a:xfrm>
          <a:prstGeom prst="wedgeRectCallout">
            <a:avLst>
              <a:gd name="adj1" fmla="val -10694"/>
              <a:gd name="adj2" fmla="val -9561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smtClean="0"/>
              <a:t>生鮮食品の販売数</a:t>
            </a:r>
            <a:endParaRPr kumimoji="1" lang="ja-JP" altLang="en-US" sz="900" b="1"/>
          </a:p>
        </p:txBody>
      </p:sp>
      <p:sp>
        <p:nvSpPr>
          <p:cNvPr id="16" name="四角形吹き出し 15"/>
          <p:cNvSpPr/>
          <p:nvPr/>
        </p:nvSpPr>
        <p:spPr>
          <a:xfrm>
            <a:off x="5411639" y="5805576"/>
            <a:ext cx="791279" cy="452845"/>
          </a:xfrm>
          <a:prstGeom prst="wedgeRectCallout">
            <a:avLst>
              <a:gd name="adj1" fmla="val -10694"/>
              <a:gd name="adj2" fmla="val -9561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smtClean="0"/>
              <a:t>乳製品の</a:t>
            </a:r>
            <a:endParaRPr lang="en-US" altLang="ja-JP" sz="900" b="1" smtClean="0"/>
          </a:p>
          <a:p>
            <a:pPr algn="ctr"/>
            <a:r>
              <a:rPr lang="ja-JP" altLang="en-US" sz="900" b="1" smtClean="0"/>
              <a:t>販売数</a:t>
            </a:r>
            <a:endParaRPr kumimoji="1" lang="ja-JP" altLang="en-US" sz="900" b="1"/>
          </a:p>
        </p:txBody>
      </p:sp>
      <p:sp>
        <p:nvSpPr>
          <p:cNvPr id="17" name="四角形吹き出し 16"/>
          <p:cNvSpPr/>
          <p:nvPr/>
        </p:nvSpPr>
        <p:spPr>
          <a:xfrm>
            <a:off x="6309837" y="5805576"/>
            <a:ext cx="791279" cy="452845"/>
          </a:xfrm>
          <a:prstGeom prst="wedgeRectCallout">
            <a:avLst>
              <a:gd name="adj1" fmla="val -10694"/>
              <a:gd name="adj2" fmla="val -9561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smtClean="0"/>
              <a:t>食料雑貨品の販売数</a:t>
            </a:r>
            <a:endParaRPr kumimoji="1" lang="ja-JP" altLang="en-US" sz="900" b="1"/>
          </a:p>
        </p:txBody>
      </p:sp>
      <p:sp>
        <p:nvSpPr>
          <p:cNvPr id="18" name="四角形吹き出し 17"/>
          <p:cNvSpPr/>
          <p:nvPr/>
        </p:nvSpPr>
        <p:spPr>
          <a:xfrm>
            <a:off x="7208035" y="5805575"/>
            <a:ext cx="791279" cy="452845"/>
          </a:xfrm>
          <a:prstGeom prst="wedgeRectCallout">
            <a:avLst>
              <a:gd name="adj1" fmla="val -10694"/>
              <a:gd name="adj2" fmla="val -9561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smtClean="0"/>
              <a:t>冷凍食品</a:t>
            </a:r>
            <a:endParaRPr kumimoji="1" lang="ja-JP" altLang="en-US" sz="900" b="1"/>
          </a:p>
        </p:txBody>
      </p:sp>
      <p:sp>
        <p:nvSpPr>
          <p:cNvPr id="19" name="四角形吹き出し 18"/>
          <p:cNvSpPr/>
          <p:nvPr/>
        </p:nvSpPr>
        <p:spPr>
          <a:xfrm>
            <a:off x="8980097" y="5805575"/>
            <a:ext cx="945359" cy="452845"/>
          </a:xfrm>
          <a:prstGeom prst="wedgeRectCallout">
            <a:avLst>
              <a:gd name="adj1" fmla="val -10694"/>
              <a:gd name="adj2" fmla="val -9561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smtClean="0"/>
              <a:t>洗剤と紙製品の販売数</a:t>
            </a:r>
            <a:endParaRPr kumimoji="1" lang="ja-JP" altLang="en-US" sz="900" b="1"/>
          </a:p>
        </p:txBody>
      </p:sp>
      <p:sp>
        <p:nvSpPr>
          <p:cNvPr id="20" name="四角形吹き出し 19"/>
          <p:cNvSpPr/>
          <p:nvPr/>
        </p:nvSpPr>
        <p:spPr>
          <a:xfrm>
            <a:off x="10464872" y="5805575"/>
            <a:ext cx="791279" cy="452845"/>
          </a:xfrm>
          <a:prstGeom prst="wedgeRectCallout">
            <a:avLst>
              <a:gd name="adj1" fmla="val -10694"/>
              <a:gd name="adj2" fmla="val -9561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smtClean="0"/>
              <a:t>惣菜の</a:t>
            </a:r>
            <a:endParaRPr lang="en-US" altLang="ja-JP" sz="900" b="1" smtClean="0"/>
          </a:p>
          <a:p>
            <a:pPr algn="ctr"/>
            <a:r>
              <a:rPr lang="ja-JP" altLang="en-US" sz="900" b="1" smtClean="0"/>
              <a:t>販売数</a:t>
            </a:r>
            <a:endParaRPr kumimoji="1" lang="ja-JP" altLang="en-US" sz="900" b="1"/>
          </a:p>
        </p:txBody>
      </p:sp>
    </p:spTree>
    <p:extLst>
      <p:ext uri="{BB962C8B-B14F-4D97-AF65-F5344CB8AC3E}">
        <p14:creationId xmlns:p14="http://schemas.microsoft.com/office/powerpoint/2010/main" val="261031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１５．２．２</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欠損値の確認</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P541</a:t>
            </a:r>
            <a:r>
              <a:rPr kumimoji="1" lang="ja-JP" altLang="en-US" b="1" smtClean="0">
                <a:solidFill>
                  <a:schemeClr val="bg1"/>
                </a:solidFill>
              </a:rPr>
              <a:t>～</a:t>
            </a:r>
            <a:r>
              <a:rPr kumimoji="1" lang="en-US" altLang="ja-JP" b="1" smtClean="0">
                <a:solidFill>
                  <a:schemeClr val="bg1"/>
                </a:solidFill>
              </a:rPr>
              <a:t>P542</a:t>
            </a:r>
            <a:endParaRPr kumimoji="1" lang="en-US" altLang="ja-JP" b="1" dirty="0" smtClean="0">
              <a:solidFill>
                <a:schemeClr val="bg1"/>
              </a:solidFill>
            </a:endParaRPr>
          </a:p>
        </p:txBody>
      </p:sp>
      <p:sp>
        <p:nvSpPr>
          <p:cNvPr id="5" name="楕円 4"/>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P541</a:t>
            </a:r>
            <a:endParaRPr kumimoji="1" lang="ja-JP" altLang="en-US" b="1" dirty="0"/>
          </a:p>
        </p:txBody>
      </p:sp>
      <p:sp>
        <p:nvSpPr>
          <p:cNvPr id="6" name="正方形/長方形 5"/>
          <p:cNvSpPr/>
          <p:nvPr/>
        </p:nvSpPr>
        <p:spPr>
          <a:xfrm>
            <a:off x="414415" y="1278627"/>
            <a:ext cx="8768643" cy="646331"/>
          </a:xfrm>
          <a:prstGeom prst="rect">
            <a:avLst/>
          </a:prstGeom>
          <a:solidFill>
            <a:schemeClr val="accent4">
              <a:lumMod val="20000"/>
              <a:lumOff val="80000"/>
            </a:schemeClr>
          </a:solidFill>
        </p:spPr>
        <p:txBody>
          <a:bodyPr wrap="square">
            <a:spAutoFit/>
          </a:bodyPr>
          <a:lstStyle/>
          <a:p>
            <a:r>
              <a:rPr lang="en-US" altLang="ja-JP" b="1" smtClean="0">
                <a:solidFill>
                  <a:srgbClr val="008000"/>
                </a:solidFill>
                <a:effectLst/>
                <a:latin typeface="Consolas" panose="020B0609020204030204" pitchFamily="49" charset="0"/>
              </a:rPr>
              <a:t># </a:t>
            </a:r>
            <a:r>
              <a:rPr lang="ja-JP" altLang="en-US" b="1" smtClean="0">
                <a:solidFill>
                  <a:srgbClr val="008000"/>
                </a:solidFill>
                <a:effectLst/>
                <a:latin typeface="Consolas" panose="020B0609020204030204" pitchFamily="49" charset="0"/>
              </a:rPr>
              <a:t>欠損値を確認</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df.isnull().sum()</a:t>
            </a:r>
            <a:endParaRPr lang="en-US" altLang="ja-JP" b="1">
              <a:solidFill>
                <a:srgbClr val="000000"/>
              </a:solidFill>
              <a:effectLst/>
              <a:latin typeface="Consolas" panose="020B0609020204030204" pitchFamily="49" charset="0"/>
            </a:endParaRPr>
          </a:p>
        </p:txBody>
      </p:sp>
      <p:sp>
        <p:nvSpPr>
          <p:cNvPr id="7" name="正方形/長方形 6"/>
          <p:cNvSpPr/>
          <p:nvPr/>
        </p:nvSpPr>
        <p:spPr>
          <a:xfrm>
            <a:off x="414415" y="909295"/>
            <a:ext cx="876864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15-2 </a:t>
            </a:r>
            <a:r>
              <a:rPr lang="ja-JP" altLang="en-US" b="1" smtClean="0">
                <a:solidFill>
                  <a:srgbClr val="000000"/>
                </a:solidFill>
                <a:latin typeface="Courier New" panose="02070309020205020404" pitchFamily="49" charset="0"/>
              </a:rPr>
              <a:t>欠損値の確認</a:t>
            </a:r>
            <a:endParaRPr lang="en-US" altLang="ja-JP" b="1" dirty="0">
              <a:solidFill>
                <a:srgbClr val="000000"/>
              </a:solidFill>
              <a:latin typeface="Courier New" panose="02070309020205020404" pitchFamily="49" charset="0"/>
            </a:endParaRPr>
          </a:p>
        </p:txBody>
      </p:sp>
      <p:sp>
        <p:nvSpPr>
          <p:cNvPr id="8" name="正方形/長方形 7"/>
          <p:cNvSpPr/>
          <p:nvPr/>
        </p:nvSpPr>
        <p:spPr>
          <a:xfrm>
            <a:off x="414415" y="202713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9" name="図 8"/>
          <p:cNvPicPr>
            <a:picLocks noChangeAspect="1"/>
          </p:cNvPicPr>
          <p:nvPr/>
        </p:nvPicPr>
        <p:blipFill>
          <a:blip r:embed="rId2"/>
          <a:stretch>
            <a:fillRect/>
          </a:stretch>
        </p:blipFill>
        <p:spPr>
          <a:xfrm>
            <a:off x="2019631" y="2027129"/>
            <a:ext cx="2266910" cy="2225693"/>
          </a:xfrm>
          <a:prstGeom prst="rect">
            <a:avLst/>
          </a:prstGeom>
        </p:spPr>
      </p:pic>
      <p:sp>
        <p:nvSpPr>
          <p:cNvPr id="10" name="テキスト ボックス 9"/>
          <p:cNvSpPr txBox="1"/>
          <p:nvPr/>
        </p:nvSpPr>
        <p:spPr>
          <a:xfrm>
            <a:off x="4537494" y="2165230"/>
            <a:ext cx="6478438" cy="646331"/>
          </a:xfrm>
          <a:prstGeom prst="rect">
            <a:avLst/>
          </a:prstGeom>
          <a:solidFill>
            <a:schemeClr val="accent4">
              <a:lumMod val="20000"/>
              <a:lumOff val="80000"/>
            </a:schemeClr>
          </a:solidFill>
        </p:spPr>
        <p:txBody>
          <a:bodyPr wrap="square" rtlCol="0">
            <a:spAutoFit/>
          </a:bodyPr>
          <a:lstStyle/>
          <a:p>
            <a:r>
              <a:rPr kumimoji="1" lang="en-US" altLang="ja-JP" b="1" smtClean="0"/>
              <a:t>Channel</a:t>
            </a:r>
            <a:r>
              <a:rPr kumimoji="1" lang="ja-JP" altLang="en-US" b="1" smtClean="0"/>
              <a:t>列も</a:t>
            </a:r>
            <a:r>
              <a:rPr kumimoji="1" lang="en-US" altLang="ja-JP" b="1" smtClean="0"/>
              <a:t>Region</a:t>
            </a:r>
            <a:r>
              <a:rPr kumimoji="1" lang="ja-JP" altLang="en-US" b="1" smtClean="0"/>
              <a:t>列も</a:t>
            </a:r>
            <a:r>
              <a:rPr kumimoji="1" lang="ja-JP" altLang="en-US" b="1" smtClean="0"/>
              <a:t>数値の</a:t>
            </a:r>
            <a:r>
              <a:rPr kumimoji="1" lang="ja-JP" altLang="en-US" b="1" smtClean="0"/>
              <a:t>列であるが、文字列データであるところ、１から整数を割り振っているにすぎない。</a:t>
            </a:r>
            <a:endParaRPr kumimoji="1" lang="en-US" altLang="ja-JP" b="1" smtClean="0"/>
          </a:p>
        </p:txBody>
      </p:sp>
      <p:sp>
        <p:nvSpPr>
          <p:cNvPr id="11" name="テキスト ボックス 10"/>
          <p:cNvSpPr txBox="1"/>
          <p:nvPr/>
        </p:nvSpPr>
        <p:spPr>
          <a:xfrm>
            <a:off x="4537494" y="3254234"/>
            <a:ext cx="6478438" cy="646331"/>
          </a:xfrm>
          <a:prstGeom prst="rect">
            <a:avLst/>
          </a:prstGeom>
          <a:solidFill>
            <a:schemeClr val="accent4">
              <a:lumMod val="20000"/>
              <a:lumOff val="80000"/>
            </a:schemeClr>
          </a:solidFill>
        </p:spPr>
        <p:txBody>
          <a:bodyPr wrap="square" rtlCol="0">
            <a:spAutoFit/>
          </a:bodyPr>
          <a:lstStyle/>
          <a:p>
            <a:r>
              <a:rPr kumimoji="1" lang="en-US" altLang="ja-JP" b="1" smtClean="0"/>
              <a:t>Chnnel</a:t>
            </a:r>
            <a:r>
              <a:rPr kumimoji="1" lang="ja-JP" altLang="en-US" b="1" smtClean="0"/>
              <a:t>列と</a:t>
            </a:r>
            <a:r>
              <a:rPr kumimoji="1" lang="en-US" altLang="ja-JP" b="1" smtClean="0"/>
              <a:t>Region</a:t>
            </a:r>
            <a:r>
              <a:rPr kumimoji="1" lang="ja-JP" altLang="en-US" b="1" smtClean="0"/>
              <a:t>列を機械学習で利用するためには、</a:t>
            </a:r>
            <a:endParaRPr kumimoji="1" lang="en-US" altLang="ja-JP" b="1" smtClean="0"/>
          </a:p>
          <a:p>
            <a:r>
              <a:rPr lang="ja-JP" altLang="en-US" b="1"/>
              <a:t>ダミー変数化</a:t>
            </a:r>
            <a:r>
              <a:rPr lang="ja-JP" altLang="en-US" b="1" smtClean="0"/>
              <a:t>を行う必要がある</a:t>
            </a:r>
            <a:endParaRPr kumimoji="1" lang="en-US" altLang="ja-JP" b="1" smtClean="0"/>
          </a:p>
        </p:txBody>
      </p:sp>
      <p:sp>
        <p:nvSpPr>
          <p:cNvPr id="12" name="下矢印 11"/>
          <p:cNvSpPr/>
          <p:nvPr/>
        </p:nvSpPr>
        <p:spPr>
          <a:xfrm>
            <a:off x="6642340" y="2903498"/>
            <a:ext cx="1897812" cy="240007"/>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537494" y="4106173"/>
            <a:ext cx="7220310" cy="646331"/>
          </a:xfrm>
          <a:prstGeom prst="rect">
            <a:avLst/>
          </a:prstGeom>
          <a:solidFill>
            <a:schemeClr val="accent4">
              <a:lumMod val="60000"/>
              <a:lumOff val="40000"/>
            </a:schemeClr>
          </a:solidFill>
        </p:spPr>
        <p:txBody>
          <a:bodyPr wrap="square" rtlCol="0">
            <a:spAutoFit/>
          </a:bodyPr>
          <a:lstStyle/>
          <a:p>
            <a:r>
              <a:rPr kumimoji="1" lang="ja-JP" altLang="en-US" b="1" smtClean="0"/>
              <a:t>ただし、ダミー変数化を行うと列数が一気に増えるため、結果の考察やグラフ化したときの見やすさに支障が出る可能性がある。</a:t>
            </a:r>
            <a:endParaRPr kumimoji="1" lang="en-US" altLang="ja-JP" b="1" smtClean="0"/>
          </a:p>
        </p:txBody>
      </p:sp>
      <p:sp>
        <p:nvSpPr>
          <p:cNvPr id="14" name="正方形/長方形 13"/>
          <p:cNvSpPr/>
          <p:nvPr/>
        </p:nvSpPr>
        <p:spPr>
          <a:xfrm>
            <a:off x="414415" y="5292671"/>
            <a:ext cx="8768643" cy="646331"/>
          </a:xfrm>
          <a:prstGeom prst="rect">
            <a:avLst/>
          </a:prstGeom>
          <a:solidFill>
            <a:schemeClr val="accent4">
              <a:lumMod val="20000"/>
              <a:lumOff val="80000"/>
            </a:schemeClr>
          </a:solidFill>
        </p:spPr>
        <p:txBody>
          <a:bodyPr wrap="square">
            <a:spAutoFit/>
          </a:bodyPr>
          <a:lstStyle/>
          <a:p>
            <a:r>
              <a:rPr lang="en-US" altLang="ja-JP" b="1" smtClean="0">
                <a:solidFill>
                  <a:srgbClr val="008000"/>
                </a:solidFill>
                <a:effectLst/>
                <a:latin typeface="Consolas" panose="020B0609020204030204" pitchFamily="49" charset="0"/>
              </a:rPr>
              <a:t># Channel</a:t>
            </a:r>
            <a:r>
              <a:rPr lang="ja-JP" altLang="en-US" b="1" smtClean="0">
                <a:solidFill>
                  <a:srgbClr val="008000"/>
                </a:solidFill>
                <a:effectLst/>
                <a:latin typeface="Consolas" panose="020B0609020204030204" pitchFamily="49" charset="0"/>
              </a:rPr>
              <a:t>列と</a:t>
            </a:r>
            <a:r>
              <a:rPr lang="en-US" altLang="ja-JP" b="1" smtClean="0">
                <a:solidFill>
                  <a:srgbClr val="008000"/>
                </a:solidFill>
                <a:effectLst/>
                <a:latin typeface="Consolas" panose="020B0609020204030204" pitchFamily="49" charset="0"/>
              </a:rPr>
              <a:t>Region</a:t>
            </a:r>
            <a:r>
              <a:rPr lang="ja-JP" altLang="en-US" b="1" smtClean="0">
                <a:solidFill>
                  <a:srgbClr val="008000"/>
                </a:solidFill>
                <a:effectLst/>
                <a:latin typeface="Consolas" panose="020B0609020204030204" pitchFamily="49" charset="0"/>
              </a:rPr>
              <a:t>列を削除</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df = df.drop([</a:t>
            </a:r>
            <a:r>
              <a:rPr lang="en-US" altLang="ja-JP" b="1" smtClean="0">
                <a:solidFill>
                  <a:srgbClr val="A31515"/>
                </a:solidFill>
                <a:effectLst/>
                <a:latin typeface="Consolas" panose="020B0609020204030204" pitchFamily="49" charset="0"/>
              </a:rPr>
              <a:t>'Channel'</a:t>
            </a:r>
            <a:r>
              <a:rPr lang="en-US" altLang="ja-JP" b="1" smtClean="0">
                <a:solidFill>
                  <a:srgbClr val="000000"/>
                </a:solidFill>
                <a:effectLst/>
                <a:latin typeface="Consolas" panose="020B0609020204030204" pitchFamily="49" charset="0"/>
              </a:rPr>
              <a:t>, </a:t>
            </a:r>
            <a:r>
              <a:rPr lang="en-US" altLang="ja-JP" b="1" smtClean="0">
                <a:solidFill>
                  <a:srgbClr val="A31515"/>
                </a:solidFill>
                <a:effectLst/>
                <a:latin typeface="Consolas" panose="020B0609020204030204" pitchFamily="49" charset="0"/>
              </a:rPr>
              <a:t>'Region'</a:t>
            </a:r>
            <a:r>
              <a:rPr lang="en-US" altLang="ja-JP" b="1" smtClean="0">
                <a:solidFill>
                  <a:srgbClr val="000000"/>
                </a:solidFill>
                <a:effectLst/>
                <a:latin typeface="Consolas" panose="020B0609020204030204" pitchFamily="49" charset="0"/>
              </a:rPr>
              <a:t>], </a:t>
            </a:r>
            <a:r>
              <a:rPr lang="en-US" altLang="ja-JP" b="1" smtClean="0">
                <a:solidFill>
                  <a:srgbClr val="001080"/>
                </a:solidFill>
                <a:effectLst/>
                <a:latin typeface="Consolas" panose="020B0609020204030204" pitchFamily="49" charset="0"/>
              </a:rPr>
              <a:t>axis</a:t>
            </a:r>
            <a:r>
              <a:rPr lang="en-US" altLang="ja-JP" b="1" smtClean="0">
                <a:solidFill>
                  <a:srgbClr val="000000"/>
                </a:solidFill>
                <a:effectLst/>
                <a:latin typeface="Consolas" panose="020B0609020204030204" pitchFamily="49" charset="0"/>
              </a:rPr>
              <a:t> = </a:t>
            </a:r>
            <a:r>
              <a:rPr lang="en-US" altLang="ja-JP" b="1" smtClean="0">
                <a:solidFill>
                  <a:srgbClr val="098658"/>
                </a:solidFill>
                <a:effectLst/>
                <a:latin typeface="Consolas" panose="020B0609020204030204" pitchFamily="49" charset="0"/>
              </a:rPr>
              <a:t>1</a:t>
            </a:r>
            <a:r>
              <a:rPr lang="en-US" altLang="ja-JP" b="1" smtClean="0">
                <a:solidFill>
                  <a:srgbClr val="000000"/>
                </a:solidFill>
                <a:effectLst/>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15" name="正方形/長方形 14"/>
          <p:cNvSpPr/>
          <p:nvPr/>
        </p:nvSpPr>
        <p:spPr>
          <a:xfrm>
            <a:off x="414415" y="4923339"/>
            <a:ext cx="876864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15-3 Channel</a:t>
            </a:r>
            <a:r>
              <a:rPr lang="ja-JP" altLang="en-US" b="1" smtClean="0">
                <a:solidFill>
                  <a:srgbClr val="000000"/>
                </a:solidFill>
                <a:latin typeface="Courier New" panose="02070309020205020404" pitchFamily="49" charset="0"/>
              </a:rPr>
              <a:t>と</a:t>
            </a:r>
            <a:r>
              <a:rPr lang="en-US" altLang="ja-JP" b="1" smtClean="0">
                <a:solidFill>
                  <a:srgbClr val="000000"/>
                </a:solidFill>
                <a:latin typeface="Courier New" panose="02070309020205020404" pitchFamily="49" charset="0"/>
              </a:rPr>
              <a:t>Region</a:t>
            </a:r>
            <a:r>
              <a:rPr lang="ja-JP" altLang="en-US" b="1" smtClean="0">
                <a:solidFill>
                  <a:srgbClr val="000000"/>
                </a:solidFill>
                <a:latin typeface="Courier New" panose="02070309020205020404" pitchFamily="49" charset="0"/>
              </a:rPr>
              <a:t>列を削除</a:t>
            </a:r>
            <a:endParaRPr lang="en-US" altLang="ja-JP" b="1" dirty="0">
              <a:solidFill>
                <a:srgbClr val="000000"/>
              </a:solidFill>
              <a:latin typeface="Courier New" panose="02070309020205020404" pitchFamily="49" charset="0"/>
            </a:endParaRPr>
          </a:p>
        </p:txBody>
      </p:sp>
      <p:sp>
        <p:nvSpPr>
          <p:cNvPr id="16" name="四角形吹き出し 15"/>
          <p:cNvSpPr/>
          <p:nvPr/>
        </p:nvSpPr>
        <p:spPr>
          <a:xfrm>
            <a:off x="9411420" y="5108005"/>
            <a:ext cx="1414732" cy="612475"/>
          </a:xfrm>
          <a:prstGeom prst="wedgeRectCallout">
            <a:avLst>
              <a:gd name="adj1" fmla="val -112296"/>
              <a:gd name="adj2" fmla="val 5123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今回は削除</a:t>
            </a:r>
            <a:endParaRPr kumimoji="1" lang="ja-JP" altLang="en-US" b="1"/>
          </a:p>
        </p:txBody>
      </p:sp>
    </p:spTree>
    <p:extLst>
      <p:ext uri="{BB962C8B-B14F-4D97-AF65-F5344CB8AC3E}">
        <p14:creationId xmlns:p14="http://schemas.microsoft.com/office/powerpoint/2010/main" val="392156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１５．２．３</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データ</a:t>
            </a:r>
            <a:r>
              <a:rPr lang="ja-JP" altLang="en-US" b="1" smtClean="0">
                <a:solidFill>
                  <a:schemeClr val="bg1"/>
                </a:solidFill>
              </a:rPr>
              <a:t>の標準化</a:t>
            </a:r>
            <a:endParaRPr lang="en-US" altLang="ja-JP" b="1" smtClean="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P542</a:t>
            </a:r>
            <a:r>
              <a:rPr kumimoji="1" lang="ja-JP" altLang="en-US" b="1" smtClean="0">
                <a:solidFill>
                  <a:schemeClr val="bg1"/>
                </a:solidFill>
              </a:rPr>
              <a:t>～</a:t>
            </a:r>
            <a:r>
              <a:rPr kumimoji="1" lang="en-US" altLang="ja-JP" b="1" smtClean="0">
                <a:solidFill>
                  <a:schemeClr val="bg1"/>
                </a:solidFill>
              </a:rPr>
              <a:t>P543</a:t>
            </a:r>
            <a:endParaRPr kumimoji="1" lang="en-US" altLang="ja-JP" b="1" dirty="0" smtClean="0">
              <a:solidFill>
                <a:schemeClr val="bg1"/>
              </a:solidFill>
            </a:endParaRPr>
          </a:p>
        </p:txBody>
      </p:sp>
      <p:sp>
        <p:nvSpPr>
          <p:cNvPr id="5" name="楕円 4"/>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P542</a:t>
            </a:r>
            <a:endParaRPr kumimoji="1" lang="ja-JP" altLang="en-US" b="1" dirty="0"/>
          </a:p>
        </p:txBody>
      </p:sp>
      <p:sp>
        <p:nvSpPr>
          <p:cNvPr id="6" name="正方形/長方形 5"/>
          <p:cNvSpPr/>
          <p:nvPr/>
        </p:nvSpPr>
        <p:spPr>
          <a:xfrm>
            <a:off x="414415" y="1278627"/>
            <a:ext cx="8768643" cy="2308324"/>
          </a:xfrm>
          <a:prstGeom prst="rect">
            <a:avLst/>
          </a:prstGeom>
          <a:solidFill>
            <a:schemeClr val="accent4">
              <a:lumMod val="20000"/>
              <a:lumOff val="80000"/>
            </a:schemeClr>
          </a:solidFill>
        </p:spPr>
        <p:txBody>
          <a:bodyPr wrap="square">
            <a:spAutoFit/>
          </a:bodyPr>
          <a:lstStyle/>
          <a:p>
            <a:r>
              <a:rPr lang="en-US" altLang="ja-JP" b="1" smtClean="0">
                <a:solidFill>
                  <a:srgbClr val="008000"/>
                </a:solidFill>
                <a:effectLst/>
                <a:latin typeface="Consolas" panose="020B0609020204030204" pitchFamily="49" charset="0"/>
              </a:rPr>
              <a:t># </a:t>
            </a:r>
            <a:r>
              <a:rPr lang="ja-JP" altLang="en-US" b="1" smtClean="0">
                <a:solidFill>
                  <a:srgbClr val="008000"/>
                </a:solidFill>
                <a:effectLst/>
                <a:latin typeface="Consolas" panose="020B0609020204030204" pitchFamily="49" charset="0"/>
              </a:rPr>
              <a:t>標準化モジュールをインポート</a:t>
            </a:r>
            <a:endParaRPr lang="ja-JP" altLang="en-US" b="1" smtClean="0">
              <a:solidFill>
                <a:srgbClr val="000000"/>
              </a:solidFill>
              <a:effectLst/>
              <a:latin typeface="Consolas" panose="020B0609020204030204" pitchFamily="49" charset="0"/>
            </a:endParaRPr>
          </a:p>
          <a:p>
            <a:r>
              <a:rPr lang="en-US" altLang="ja-JP" b="1" smtClean="0">
                <a:solidFill>
                  <a:srgbClr val="AF00DB"/>
                </a:solidFill>
                <a:effectLst/>
                <a:latin typeface="Consolas" panose="020B0609020204030204" pitchFamily="49" charset="0"/>
              </a:rPr>
              <a:t>from</a:t>
            </a:r>
            <a:r>
              <a:rPr lang="en-US" altLang="ja-JP" b="1" smtClean="0">
                <a:solidFill>
                  <a:srgbClr val="000000"/>
                </a:solidFill>
                <a:effectLst/>
                <a:latin typeface="Consolas" panose="020B0609020204030204" pitchFamily="49" charset="0"/>
              </a:rPr>
              <a:t> sklearn.preprocessing </a:t>
            </a:r>
            <a:r>
              <a:rPr lang="en-US" altLang="ja-JP" b="1" smtClean="0">
                <a:solidFill>
                  <a:srgbClr val="AF00DB"/>
                </a:solidFill>
                <a:effectLst/>
                <a:latin typeface="Consolas" panose="020B0609020204030204" pitchFamily="49" charset="0"/>
              </a:rPr>
              <a:t>import</a:t>
            </a:r>
            <a:r>
              <a:rPr lang="en-US" altLang="ja-JP" b="1" smtClean="0">
                <a:solidFill>
                  <a:srgbClr val="000000"/>
                </a:solidFill>
                <a:effectLst/>
                <a:latin typeface="Consolas" panose="020B0609020204030204" pitchFamily="49" charset="0"/>
              </a:rPr>
              <a:t> StandardScaler</a:t>
            </a:r>
          </a:p>
          <a:p>
            <a:r>
              <a:rPr lang="en-US" altLang="ja-JP" b="1" smtClean="0">
                <a:solidFill>
                  <a:srgbClr val="008000"/>
                </a:solidFill>
                <a:effectLst/>
                <a:latin typeface="Consolas" panose="020B0609020204030204" pitchFamily="49" charset="0"/>
              </a:rPr>
              <a:t># </a:t>
            </a:r>
            <a:r>
              <a:rPr lang="ja-JP" altLang="en-US" b="1" smtClean="0">
                <a:solidFill>
                  <a:srgbClr val="008000"/>
                </a:solidFill>
                <a:effectLst/>
                <a:latin typeface="Consolas" panose="020B0609020204030204" pitchFamily="49" charset="0"/>
              </a:rPr>
              <a:t>標準化インスタンスを生成</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sc = StandardScaler()</a:t>
            </a:r>
          </a:p>
          <a:p>
            <a:r>
              <a:rPr lang="en-US" altLang="ja-JP" b="1" smtClean="0">
                <a:solidFill>
                  <a:srgbClr val="008000"/>
                </a:solidFill>
                <a:effectLst/>
                <a:latin typeface="Consolas" panose="020B0609020204030204" pitchFamily="49" charset="0"/>
              </a:rPr>
              <a:t># </a:t>
            </a:r>
            <a:r>
              <a:rPr lang="ja-JP" altLang="en-US" b="1" smtClean="0">
                <a:solidFill>
                  <a:srgbClr val="008000"/>
                </a:solidFill>
                <a:effectLst/>
                <a:latin typeface="Consolas" panose="020B0609020204030204" pitchFamily="49" charset="0"/>
              </a:rPr>
              <a:t>標準化する（</a:t>
            </a:r>
            <a:r>
              <a:rPr lang="en-US" altLang="ja-JP" b="1" smtClean="0">
                <a:solidFill>
                  <a:srgbClr val="008000"/>
                </a:solidFill>
                <a:effectLst/>
                <a:latin typeface="Consolas" panose="020B0609020204030204" pitchFamily="49" charset="0"/>
              </a:rPr>
              <a:t>fit</a:t>
            </a:r>
            <a:r>
              <a:rPr lang="ja-JP" altLang="en-US" b="1" smtClean="0">
                <a:solidFill>
                  <a:srgbClr val="008000"/>
                </a:solidFill>
                <a:effectLst/>
                <a:latin typeface="Consolas" panose="020B0609020204030204" pitchFamily="49" charset="0"/>
              </a:rPr>
              <a:t>と</a:t>
            </a:r>
            <a:r>
              <a:rPr lang="en-US" altLang="ja-JP" b="1" smtClean="0">
                <a:solidFill>
                  <a:srgbClr val="008000"/>
                </a:solidFill>
                <a:effectLst/>
                <a:latin typeface="Consolas" panose="020B0609020204030204" pitchFamily="49" charset="0"/>
              </a:rPr>
              <a:t>transform</a:t>
            </a:r>
            <a:r>
              <a:rPr lang="ja-JP" altLang="en-US" b="1" smtClean="0">
                <a:solidFill>
                  <a:srgbClr val="008000"/>
                </a:solidFill>
                <a:effectLst/>
                <a:latin typeface="Consolas" panose="020B0609020204030204" pitchFamily="49" charset="0"/>
              </a:rPr>
              <a:t>を一括して実行）</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sc_df = sc.fit_transform(df)</a:t>
            </a:r>
          </a:p>
          <a:p>
            <a:r>
              <a:rPr lang="en-US" altLang="ja-JP" b="1" smtClean="0">
                <a:solidFill>
                  <a:srgbClr val="008000"/>
                </a:solidFill>
                <a:effectLst/>
                <a:latin typeface="Consolas" panose="020B0609020204030204" pitchFamily="49" charset="0"/>
              </a:rPr>
              <a:t># </a:t>
            </a:r>
            <a:r>
              <a:rPr lang="ja-JP" altLang="en-US" b="1" smtClean="0">
                <a:solidFill>
                  <a:srgbClr val="008000"/>
                </a:solidFill>
                <a:effectLst/>
                <a:latin typeface="Consolas" panose="020B0609020204030204" pitchFamily="49" charset="0"/>
              </a:rPr>
              <a:t>カラム名を追加してデータフレーム化</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sc_df = pd.DataFrame(sc_df, </a:t>
            </a:r>
            <a:r>
              <a:rPr lang="en-US" altLang="ja-JP" b="1" smtClean="0">
                <a:solidFill>
                  <a:srgbClr val="001080"/>
                </a:solidFill>
                <a:effectLst/>
                <a:latin typeface="Consolas" panose="020B0609020204030204" pitchFamily="49" charset="0"/>
              </a:rPr>
              <a:t>columns</a:t>
            </a:r>
            <a:r>
              <a:rPr lang="en-US" altLang="ja-JP" b="1" smtClean="0">
                <a:solidFill>
                  <a:srgbClr val="000000"/>
                </a:solidFill>
                <a:effectLst/>
                <a:latin typeface="Consolas" panose="020B0609020204030204" pitchFamily="49" charset="0"/>
              </a:rPr>
              <a:t>=df.columns)</a:t>
            </a:r>
            <a:endParaRPr lang="en-US" altLang="ja-JP" b="1">
              <a:solidFill>
                <a:srgbClr val="000000"/>
              </a:solidFill>
              <a:effectLst/>
              <a:latin typeface="Consolas" panose="020B0609020204030204" pitchFamily="49" charset="0"/>
            </a:endParaRPr>
          </a:p>
        </p:txBody>
      </p:sp>
      <p:sp>
        <p:nvSpPr>
          <p:cNvPr id="7" name="正方形/長方形 6"/>
          <p:cNvSpPr/>
          <p:nvPr/>
        </p:nvSpPr>
        <p:spPr>
          <a:xfrm>
            <a:off x="414415" y="909295"/>
            <a:ext cx="876864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15-2 </a:t>
            </a:r>
            <a:r>
              <a:rPr lang="ja-JP" altLang="en-US" b="1" smtClean="0">
                <a:solidFill>
                  <a:srgbClr val="000000"/>
                </a:solidFill>
                <a:latin typeface="Courier New" panose="02070309020205020404" pitchFamily="49" charset="0"/>
              </a:rPr>
              <a:t>データを標準化する</a:t>
            </a:r>
            <a:endParaRPr lang="en-US" altLang="ja-JP"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2548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１５．３</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クラスタリングの実行</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P544</a:t>
            </a:r>
            <a:r>
              <a:rPr kumimoji="1" lang="ja-JP" altLang="en-US" b="1" smtClean="0">
                <a:solidFill>
                  <a:schemeClr val="bg1"/>
                </a:solidFill>
              </a:rPr>
              <a:t>～</a:t>
            </a:r>
            <a:r>
              <a:rPr kumimoji="1" lang="en-US" altLang="ja-JP" b="1" smtClean="0">
                <a:solidFill>
                  <a:schemeClr val="bg1"/>
                </a:solidFill>
              </a:rPr>
              <a:t>P547</a:t>
            </a:r>
            <a:endParaRPr kumimoji="1" lang="en-US" altLang="ja-JP" b="1" dirty="0" smtClean="0">
              <a:solidFill>
                <a:schemeClr val="bg1"/>
              </a:solidFill>
            </a:endParaRPr>
          </a:p>
        </p:txBody>
      </p:sp>
      <p:sp>
        <p:nvSpPr>
          <p:cNvPr id="5" name="楕円 4"/>
          <p:cNvSpPr/>
          <p:nvPr/>
        </p:nvSpPr>
        <p:spPr>
          <a:xfrm>
            <a:off x="10648678" y="64314"/>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P544</a:t>
            </a:r>
            <a:endParaRPr kumimoji="1" lang="ja-JP" altLang="en-US" b="1" dirty="0"/>
          </a:p>
        </p:txBody>
      </p:sp>
      <p:sp>
        <p:nvSpPr>
          <p:cNvPr id="6" name="ホームベース 5"/>
          <p:cNvSpPr/>
          <p:nvPr/>
        </p:nvSpPr>
        <p:spPr>
          <a:xfrm>
            <a:off x="397163" y="916229"/>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１５．３．１</a:t>
            </a:r>
            <a:endParaRPr kumimoji="1" lang="ja-JP" altLang="en-US" b="1" dirty="0"/>
          </a:p>
        </p:txBody>
      </p:sp>
      <p:sp>
        <p:nvSpPr>
          <p:cNvPr id="7" name="山形 6"/>
          <p:cNvSpPr/>
          <p:nvPr/>
        </p:nvSpPr>
        <p:spPr>
          <a:xfrm>
            <a:off x="2019631" y="916229"/>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モジュール</a:t>
            </a:r>
            <a:r>
              <a:rPr lang="ja-JP" altLang="en-US" b="1" smtClean="0">
                <a:solidFill>
                  <a:schemeClr val="bg1"/>
                </a:solidFill>
              </a:rPr>
              <a:t>のインポート</a:t>
            </a:r>
            <a:endParaRPr kumimoji="1" lang="ja-JP" altLang="en-US" b="1" dirty="0">
              <a:solidFill>
                <a:schemeClr val="bg1"/>
              </a:solidFill>
            </a:endParaRPr>
          </a:p>
        </p:txBody>
      </p:sp>
      <p:sp>
        <p:nvSpPr>
          <p:cNvPr id="8" name="山形 7"/>
          <p:cNvSpPr/>
          <p:nvPr/>
        </p:nvSpPr>
        <p:spPr>
          <a:xfrm>
            <a:off x="6790414" y="916229"/>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P544</a:t>
            </a:r>
            <a:r>
              <a:rPr kumimoji="1" lang="ja-JP" altLang="en-US" b="1" smtClean="0">
                <a:solidFill>
                  <a:schemeClr val="bg1"/>
                </a:solidFill>
              </a:rPr>
              <a:t>～</a:t>
            </a:r>
            <a:r>
              <a:rPr kumimoji="1" lang="en-US" altLang="ja-JP" b="1" smtClean="0">
                <a:solidFill>
                  <a:schemeClr val="bg1"/>
                </a:solidFill>
              </a:rPr>
              <a:t>P544</a:t>
            </a:r>
            <a:endParaRPr kumimoji="1" lang="en-US" altLang="ja-JP" b="1" dirty="0" smtClean="0">
              <a:solidFill>
                <a:schemeClr val="bg1"/>
              </a:solidFill>
            </a:endParaRPr>
          </a:p>
        </p:txBody>
      </p:sp>
      <p:sp>
        <p:nvSpPr>
          <p:cNvPr id="9" name="正方形/長方形 8"/>
          <p:cNvSpPr/>
          <p:nvPr/>
        </p:nvSpPr>
        <p:spPr>
          <a:xfrm>
            <a:off x="397163" y="1926659"/>
            <a:ext cx="8768643" cy="646331"/>
          </a:xfrm>
          <a:prstGeom prst="rect">
            <a:avLst/>
          </a:prstGeom>
          <a:solidFill>
            <a:schemeClr val="accent4">
              <a:lumMod val="20000"/>
              <a:lumOff val="80000"/>
            </a:schemeClr>
          </a:solidFill>
        </p:spPr>
        <p:txBody>
          <a:bodyPr wrap="square">
            <a:spAutoFit/>
          </a:bodyPr>
          <a:lstStyle/>
          <a:p>
            <a:r>
              <a:rPr lang="en-US" altLang="ja-JP" b="1" smtClean="0">
                <a:solidFill>
                  <a:srgbClr val="008000"/>
                </a:solidFill>
                <a:effectLst/>
                <a:latin typeface="Consolas" panose="020B0609020204030204" pitchFamily="49" charset="0"/>
              </a:rPr>
              <a:t># KMeans</a:t>
            </a:r>
            <a:r>
              <a:rPr lang="ja-JP" altLang="en-US" b="1" smtClean="0">
                <a:solidFill>
                  <a:srgbClr val="008000"/>
                </a:solidFill>
                <a:effectLst/>
                <a:latin typeface="Consolas" panose="020B0609020204030204" pitchFamily="49" charset="0"/>
              </a:rPr>
              <a:t>をインポート</a:t>
            </a:r>
            <a:endParaRPr lang="ja-JP" altLang="en-US" b="1" smtClean="0">
              <a:solidFill>
                <a:srgbClr val="000000"/>
              </a:solidFill>
              <a:effectLst/>
              <a:latin typeface="Consolas" panose="020B0609020204030204" pitchFamily="49" charset="0"/>
            </a:endParaRPr>
          </a:p>
          <a:p>
            <a:r>
              <a:rPr lang="en-US" altLang="ja-JP" b="1" smtClean="0">
                <a:solidFill>
                  <a:srgbClr val="AF00DB"/>
                </a:solidFill>
                <a:effectLst/>
                <a:latin typeface="Consolas" panose="020B0609020204030204" pitchFamily="49" charset="0"/>
              </a:rPr>
              <a:t>from</a:t>
            </a:r>
            <a:r>
              <a:rPr lang="en-US" altLang="ja-JP" b="1" smtClean="0">
                <a:solidFill>
                  <a:srgbClr val="000000"/>
                </a:solidFill>
                <a:effectLst/>
                <a:latin typeface="Consolas" panose="020B0609020204030204" pitchFamily="49" charset="0"/>
              </a:rPr>
              <a:t> sklearn.cluster </a:t>
            </a:r>
            <a:r>
              <a:rPr lang="en-US" altLang="ja-JP" b="1" smtClean="0">
                <a:solidFill>
                  <a:srgbClr val="AF00DB"/>
                </a:solidFill>
                <a:effectLst/>
                <a:latin typeface="Consolas" panose="020B0609020204030204" pitchFamily="49" charset="0"/>
              </a:rPr>
              <a:t>import</a:t>
            </a:r>
            <a:r>
              <a:rPr lang="en-US" altLang="ja-JP" b="1" smtClean="0">
                <a:solidFill>
                  <a:srgbClr val="000000"/>
                </a:solidFill>
                <a:effectLst/>
                <a:latin typeface="Consolas" panose="020B0609020204030204" pitchFamily="49" charset="0"/>
              </a:rPr>
              <a:t> KMeans</a:t>
            </a:r>
            <a:endParaRPr lang="en-US" altLang="ja-JP" b="1">
              <a:solidFill>
                <a:srgbClr val="000000"/>
              </a:solidFill>
              <a:effectLst/>
              <a:latin typeface="Consolas" panose="020B0609020204030204" pitchFamily="49" charset="0"/>
            </a:endParaRPr>
          </a:p>
        </p:txBody>
      </p:sp>
      <p:sp>
        <p:nvSpPr>
          <p:cNvPr id="10" name="正方形/長方形 9"/>
          <p:cNvSpPr/>
          <p:nvPr/>
        </p:nvSpPr>
        <p:spPr>
          <a:xfrm>
            <a:off x="397163" y="1557327"/>
            <a:ext cx="876864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15-5 </a:t>
            </a:r>
            <a:r>
              <a:rPr lang="ja-JP" altLang="en-US" b="1" smtClean="0">
                <a:solidFill>
                  <a:srgbClr val="000000"/>
                </a:solidFill>
                <a:latin typeface="Courier New" panose="02070309020205020404" pitchFamily="49" charset="0"/>
              </a:rPr>
              <a:t>モジュールのインポート</a:t>
            </a:r>
            <a:endParaRPr lang="en-US" altLang="ja-JP" b="1" dirty="0">
              <a:solidFill>
                <a:srgbClr val="000000"/>
              </a:solidFill>
              <a:latin typeface="Courier New" panose="02070309020205020404" pitchFamily="49" charset="0"/>
            </a:endParaRPr>
          </a:p>
        </p:txBody>
      </p:sp>
      <p:sp>
        <p:nvSpPr>
          <p:cNvPr id="11" name="ホームベース 10"/>
          <p:cNvSpPr/>
          <p:nvPr/>
        </p:nvSpPr>
        <p:spPr>
          <a:xfrm>
            <a:off x="397163" y="2789214"/>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１５．３．２</a:t>
            </a:r>
            <a:endParaRPr kumimoji="1" lang="ja-JP" altLang="en-US" b="1" dirty="0"/>
          </a:p>
        </p:txBody>
      </p:sp>
      <p:sp>
        <p:nvSpPr>
          <p:cNvPr id="12" name="山形 11"/>
          <p:cNvSpPr/>
          <p:nvPr/>
        </p:nvSpPr>
        <p:spPr>
          <a:xfrm>
            <a:off x="2019631" y="2789214"/>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bg1"/>
                </a:solidFill>
              </a:rPr>
              <a:t>モデルの作成</a:t>
            </a:r>
            <a:endParaRPr kumimoji="1" lang="ja-JP" altLang="en-US" b="1" dirty="0">
              <a:solidFill>
                <a:schemeClr val="bg1"/>
              </a:solidFill>
            </a:endParaRPr>
          </a:p>
        </p:txBody>
      </p:sp>
      <p:sp>
        <p:nvSpPr>
          <p:cNvPr id="13" name="山形 12"/>
          <p:cNvSpPr/>
          <p:nvPr/>
        </p:nvSpPr>
        <p:spPr>
          <a:xfrm>
            <a:off x="6790414" y="2789214"/>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P544</a:t>
            </a:r>
            <a:r>
              <a:rPr kumimoji="1" lang="ja-JP" altLang="en-US" b="1" smtClean="0">
                <a:solidFill>
                  <a:schemeClr val="bg1"/>
                </a:solidFill>
              </a:rPr>
              <a:t>～</a:t>
            </a:r>
            <a:r>
              <a:rPr kumimoji="1" lang="en-US" altLang="ja-JP" b="1" smtClean="0">
                <a:solidFill>
                  <a:schemeClr val="bg1"/>
                </a:solidFill>
              </a:rPr>
              <a:t>P547</a:t>
            </a:r>
            <a:endParaRPr kumimoji="1" lang="en-US" altLang="ja-JP" b="1" dirty="0" smtClean="0">
              <a:solidFill>
                <a:schemeClr val="bg1"/>
              </a:solidFill>
            </a:endParaRPr>
          </a:p>
        </p:txBody>
      </p:sp>
      <p:sp>
        <p:nvSpPr>
          <p:cNvPr id="14" name="正方形/長方形 13"/>
          <p:cNvSpPr/>
          <p:nvPr/>
        </p:nvSpPr>
        <p:spPr>
          <a:xfrm>
            <a:off x="397163" y="3799644"/>
            <a:ext cx="8768643" cy="646331"/>
          </a:xfrm>
          <a:prstGeom prst="rect">
            <a:avLst/>
          </a:prstGeom>
          <a:solidFill>
            <a:schemeClr val="accent4">
              <a:lumMod val="20000"/>
              <a:lumOff val="80000"/>
            </a:schemeClr>
          </a:solidFill>
        </p:spPr>
        <p:txBody>
          <a:bodyPr wrap="square">
            <a:spAutoFit/>
          </a:bodyPr>
          <a:lstStyle/>
          <a:p>
            <a:r>
              <a:rPr lang="en-US" altLang="ja-JP" b="1" smtClean="0">
                <a:solidFill>
                  <a:srgbClr val="008000"/>
                </a:solidFill>
                <a:effectLst/>
                <a:latin typeface="Consolas" panose="020B0609020204030204" pitchFamily="49" charset="0"/>
              </a:rPr>
              <a:t># k-means</a:t>
            </a:r>
            <a:r>
              <a:rPr lang="ja-JP" altLang="en-US" b="1" smtClean="0">
                <a:solidFill>
                  <a:srgbClr val="008000"/>
                </a:solidFill>
                <a:effectLst/>
                <a:latin typeface="Consolas" panose="020B0609020204030204" pitchFamily="49" charset="0"/>
              </a:rPr>
              <a:t>モデルを作成</a:t>
            </a:r>
            <a:endParaRPr lang="ja-JP" altLang="en-US" b="1" smtClean="0">
              <a:solidFill>
                <a:srgbClr val="000000"/>
              </a:solidFill>
              <a:effectLst/>
              <a:latin typeface="Consolas" panose="020B0609020204030204" pitchFamily="49" charset="0"/>
            </a:endParaRPr>
          </a:p>
          <a:p>
            <a:r>
              <a:rPr lang="en-US" altLang="ja-JP" b="1" smtClean="0">
                <a:solidFill>
                  <a:srgbClr val="000000"/>
                </a:solidFill>
                <a:effectLst/>
                <a:latin typeface="Consolas" panose="020B0609020204030204" pitchFamily="49" charset="0"/>
              </a:rPr>
              <a:t>model = KMeans(</a:t>
            </a:r>
            <a:r>
              <a:rPr lang="en-US" altLang="ja-JP" b="1" smtClean="0">
                <a:solidFill>
                  <a:srgbClr val="001080"/>
                </a:solidFill>
                <a:effectLst/>
                <a:latin typeface="Consolas" panose="020B0609020204030204" pitchFamily="49" charset="0"/>
              </a:rPr>
              <a:t>n_clusters</a:t>
            </a:r>
            <a:r>
              <a:rPr lang="en-US" altLang="ja-JP" b="1" smtClean="0">
                <a:solidFill>
                  <a:srgbClr val="000000"/>
                </a:solidFill>
                <a:effectLst/>
                <a:latin typeface="Consolas" panose="020B0609020204030204" pitchFamily="49" charset="0"/>
              </a:rPr>
              <a:t> = </a:t>
            </a:r>
            <a:r>
              <a:rPr lang="en-US" altLang="ja-JP" b="1" smtClean="0">
                <a:solidFill>
                  <a:srgbClr val="098658"/>
                </a:solidFill>
                <a:effectLst/>
                <a:latin typeface="Consolas" panose="020B0609020204030204" pitchFamily="49" charset="0"/>
              </a:rPr>
              <a:t>3</a:t>
            </a:r>
            <a:r>
              <a:rPr lang="en-US" altLang="ja-JP" b="1" smtClean="0">
                <a:solidFill>
                  <a:srgbClr val="000000"/>
                </a:solidFill>
                <a:effectLst/>
                <a:latin typeface="Consolas" panose="020B0609020204030204" pitchFamily="49" charset="0"/>
              </a:rPr>
              <a:t>, </a:t>
            </a:r>
            <a:r>
              <a:rPr lang="en-US" altLang="ja-JP" b="1" smtClean="0">
                <a:solidFill>
                  <a:srgbClr val="001080"/>
                </a:solidFill>
                <a:effectLst/>
                <a:latin typeface="Consolas" panose="020B0609020204030204" pitchFamily="49" charset="0"/>
              </a:rPr>
              <a:t>random_state</a:t>
            </a:r>
            <a:r>
              <a:rPr lang="en-US" altLang="ja-JP" b="1" smtClean="0">
                <a:solidFill>
                  <a:srgbClr val="000000"/>
                </a:solidFill>
                <a:effectLst/>
                <a:latin typeface="Consolas" panose="020B0609020204030204" pitchFamily="49" charset="0"/>
              </a:rPr>
              <a:t> = </a:t>
            </a:r>
            <a:r>
              <a:rPr lang="en-US" altLang="ja-JP" b="1" smtClean="0">
                <a:solidFill>
                  <a:srgbClr val="098658"/>
                </a:solidFill>
                <a:effectLst/>
                <a:latin typeface="Consolas" panose="020B0609020204030204" pitchFamily="49" charset="0"/>
              </a:rPr>
              <a:t>0</a:t>
            </a:r>
            <a:r>
              <a:rPr lang="en-US" altLang="ja-JP" b="1" smtClean="0">
                <a:solidFill>
                  <a:srgbClr val="000000"/>
                </a:solidFill>
                <a:effectLst/>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15" name="正方形/長方形 14"/>
          <p:cNvSpPr/>
          <p:nvPr/>
        </p:nvSpPr>
        <p:spPr>
          <a:xfrm>
            <a:off x="397163" y="3430312"/>
            <a:ext cx="876864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15-6 </a:t>
            </a:r>
            <a:r>
              <a:rPr lang="ja-JP" altLang="en-US" b="1" smtClean="0">
                <a:solidFill>
                  <a:srgbClr val="000000"/>
                </a:solidFill>
                <a:latin typeface="Courier New" panose="02070309020205020404" pitchFamily="49" charset="0"/>
              </a:rPr>
              <a:t>モデルの作成</a:t>
            </a:r>
            <a:endParaRPr lang="en-US" altLang="ja-JP" b="1" dirty="0">
              <a:solidFill>
                <a:srgbClr val="000000"/>
              </a:solidFill>
              <a:latin typeface="Courier New" panose="02070309020205020404" pitchFamily="49" charset="0"/>
            </a:endParaRPr>
          </a:p>
        </p:txBody>
      </p:sp>
      <p:sp>
        <p:nvSpPr>
          <p:cNvPr id="16" name="正方形/長方形 15"/>
          <p:cNvSpPr/>
          <p:nvPr/>
        </p:nvSpPr>
        <p:spPr>
          <a:xfrm>
            <a:off x="397163" y="5184639"/>
            <a:ext cx="8768643" cy="1323439"/>
          </a:xfrm>
          <a:prstGeom prst="rect">
            <a:avLst/>
          </a:prstGeom>
          <a:solidFill>
            <a:schemeClr val="accent4">
              <a:lumMod val="20000"/>
              <a:lumOff val="80000"/>
            </a:schemeClr>
          </a:solidFill>
        </p:spPr>
        <p:txBody>
          <a:bodyPr wrap="square">
            <a:spAutoFit/>
          </a:bodyPr>
          <a:lstStyle/>
          <a:p>
            <a:r>
              <a:rPr lang="ja-JP" altLang="en-US" sz="1600" b="1" smtClean="0">
                <a:solidFill>
                  <a:srgbClr val="0070C0"/>
                </a:solidFill>
                <a:latin typeface="Consolas" panose="020B0609020204030204" pitchFamily="49" charset="0"/>
              </a:rPr>
              <a:t>変数</a:t>
            </a:r>
            <a:r>
              <a:rPr lang="en-US" altLang="ja-JP" sz="1600" b="1">
                <a:solidFill>
                  <a:srgbClr val="0070C0"/>
                </a:solidFill>
                <a:latin typeface="Consolas" panose="020B0609020204030204" pitchFamily="49" charset="0"/>
              </a:rPr>
              <a:t> </a:t>
            </a:r>
            <a:r>
              <a:rPr lang="en-US" altLang="ja-JP" sz="1600" b="1" smtClean="0">
                <a:solidFill>
                  <a:srgbClr val="0070C0"/>
                </a:solidFill>
                <a:latin typeface="Consolas" panose="020B0609020204030204" pitchFamily="49" charset="0"/>
              </a:rPr>
              <a:t>= KMeans( n_clusters = </a:t>
            </a:r>
            <a:r>
              <a:rPr lang="ja-JP" altLang="en-US" sz="1600" b="1" smtClean="0">
                <a:solidFill>
                  <a:srgbClr val="0070C0"/>
                </a:solidFill>
                <a:latin typeface="Consolas" panose="020B0609020204030204" pitchFamily="49" charset="0"/>
              </a:rPr>
              <a:t>●</a:t>
            </a:r>
            <a:r>
              <a:rPr lang="en-US" altLang="ja-JP" sz="1600" b="1" smtClean="0">
                <a:solidFill>
                  <a:srgbClr val="0070C0"/>
                </a:solidFill>
                <a:latin typeface="Consolas" panose="020B0609020204030204" pitchFamily="49" charset="0"/>
              </a:rPr>
              <a:t>, random_state = </a:t>
            </a:r>
            <a:r>
              <a:rPr lang="ja-JP" altLang="en-US" sz="1600" b="1" smtClean="0">
                <a:solidFill>
                  <a:srgbClr val="0070C0"/>
                </a:solidFill>
                <a:latin typeface="Consolas" panose="020B0609020204030204" pitchFamily="49" charset="0"/>
              </a:rPr>
              <a:t>▲ </a:t>
            </a:r>
            <a:r>
              <a:rPr lang="en-US" altLang="ja-JP" sz="1600" b="1" smtClean="0">
                <a:solidFill>
                  <a:srgbClr val="0070C0"/>
                </a:solidFill>
                <a:latin typeface="Consolas" panose="020B0609020204030204" pitchFamily="49" charset="0"/>
              </a:rPr>
              <a:t>)</a:t>
            </a:r>
          </a:p>
          <a:p>
            <a:endParaRPr lang="en-US" altLang="ja-JP" sz="1600" b="1" smtClean="0">
              <a:solidFill>
                <a:srgbClr val="0070C0"/>
              </a:solidFill>
              <a:latin typeface="Consolas" panose="020B0609020204030204" pitchFamily="49" charset="0"/>
            </a:endParaRPr>
          </a:p>
          <a:p>
            <a:r>
              <a:rPr lang="en-US" altLang="ja-JP" sz="1600" b="1" smtClean="0">
                <a:solidFill>
                  <a:srgbClr val="0070C0"/>
                </a:solidFill>
                <a:latin typeface="Consolas" panose="020B0609020204030204" pitchFamily="49" charset="0"/>
              </a:rPr>
              <a:t>※ from.sklearn.cluster import KMeans </a:t>
            </a:r>
            <a:r>
              <a:rPr lang="ja-JP" altLang="en-US" sz="1600" b="1" smtClean="0">
                <a:solidFill>
                  <a:srgbClr val="0070C0"/>
                </a:solidFill>
                <a:latin typeface="Consolas" panose="020B0609020204030204" pitchFamily="49" charset="0"/>
              </a:rPr>
              <a:t>を事前に実行済み</a:t>
            </a:r>
            <a:endParaRPr lang="en-US" altLang="ja-JP" sz="1600" b="1" smtClean="0">
              <a:solidFill>
                <a:srgbClr val="0070C0"/>
              </a:solidFill>
              <a:latin typeface="Consolas" panose="020B0609020204030204" pitchFamily="49" charset="0"/>
            </a:endParaRPr>
          </a:p>
          <a:p>
            <a:r>
              <a:rPr lang="en-US" altLang="ja-JP" sz="1600" b="1" smtClean="0">
                <a:solidFill>
                  <a:srgbClr val="0070C0"/>
                </a:solidFill>
                <a:latin typeface="Consolas" panose="020B0609020204030204" pitchFamily="49" charset="0"/>
              </a:rPr>
              <a:t>※ n_cluster</a:t>
            </a:r>
            <a:r>
              <a:rPr lang="ja-JP" altLang="en-US" sz="1600" b="1" smtClean="0">
                <a:solidFill>
                  <a:srgbClr val="0070C0"/>
                </a:solidFill>
                <a:latin typeface="Consolas" panose="020B0609020204030204" pitchFamily="49" charset="0"/>
              </a:rPr>
              <a:t>には、クラスタ数を指定。</a:t>
            </a:r>
            <a:endParaRPr lang="en-US" altLang="ja-JP" sz="1600" b="1" smtClean="0">
              <a:solidFill>
                <a:srgbClr val="0070C0"/>
              </a:solidFill>
              <a:latin typeface="Consolas" panose="020B0609020204030204" pitchFamily="49" charset="0"/>
            </a:endParaRPr>
          </a:p>
          <a:p>
            <a:r>
              <a:rPr lang="en-US" altLang="ja-JP" sz="1600" b="1" smtClean="0">
                <a:solidFill>
                  <a:srgbClr val="0070C0"/>
                </a:solidFill>
                <a:latin typeface="Consolas" panose="020B0609020204030204" pitchFamily="49" charset="0"/>
              </a:rPr>
              <a:t>※ random_state </a:t>
            </a:r>
            <a:r>
              <a:rPr lang="ja-JP" altLang="en-US" sz="1600" b="1" smtClean="0">
                <a:solidFill>
                  <a:srgbClr val="0070C0"/>
                </a:solidFill>
                <a:latin typeface="Consolas" panose="020B0609020204030204" pitchFamily="49" charset="0"/>
              </a:rPr>
              <a:t>には乱数固定のための整数を指定。</a:t>
            </a:r>
            <a:endParaRPr lang="en-US" altLang="ja-JP" sz="1600" b="1" smtClean="0">
              <a:solidFill>
                <a:srgbClr val="0070C0"/>
              </a:solidFill>
              <a:latin typeface="Consolas" panose="020B0609020204030204" pitchFamily="49" charset="0"/>
            </a:endParaRPr>
          </a:p>
        </p:txBody>
      </p:sp>
      <p:sp>
        <p:nvSpPr>
          <p:cNvPr id="17" name="正方形/長方形 16"/>
          <p:cNvSpPr/>
          <p:nvPr/>
        </p:nvSpPr>
        <p:spPr>
          <a:xfrm>
            <a:off x="397163" y="4815307"/>
            <a:ext cx="8768643" cy="369332"/>
          </a:xfrm>
          <a:prstGeom prst="rect">
            <a:avLst/>
          </a:prstGeom>
          <a:solidFill>
            <a:schemeClr val="accent5">
              <a:lumMod val="20000"/>
              <a:lumOff val="80000"/>
            </a:schemeClr>
          </a:solidFill>
        </p:spPr>
        <p:txBody>
          <a:bodyPr wrap="square">
            <a:spAutoFit/>
          </a:bodyPr>
          <a:lstStyle/>
          <a:p>
            <a:r>
              <a:rPr lang="en-US" altLang="ja-JP" b="1" smtClean="0">
                <a:solidFill>
                  <a:srgbClr val="000000"/>
                </a:solidFill>
                <a:latin typeface="Courier New" panose="02070309020205020404" pitchFamily="49" charset="0"/>
              </a:rPr>
              <a:t>k-means</a:t>
            </a:r>
            <a:r>
              <a:rPr lang="ja-JP" altLang="en-US" b="1" smtClean="0">
                <a:solidFill>
                  <a:srgbClr val="000000"/>
                </a:solidFill>
                <a:latin typeface="Courier New" panose="02070309020205020404" pitchFamily="49" charset="0"/>
              </a:rPr>
              <a:t>法のモデル作成</a:t>
            </a:r>
            <a:endParaRPr lang="en-US" altLang="ja-JP" b="1" dirty="0">
              <a:solidFill>
                <a:srgbClr val="000000"/>
              </a:solidFill>
              <a:latin typeface="Courier New" panose="02070309020205020404" pitchFamily="49" charset="0"/>
            </a:endParaRPr>
          </a:p>
        </p:txBody>
      </p:sp>
      <p:sp>
        <p:nvSpPr>
          <p:cNvPr id="18" name="正方形/長方形 17"/>
          <p:cNvSpPr/>
          <p:nvPr/>
        </p:nvSpPr>
        <p:spPr>
          <a:xfrm>
            <a:off x="2361537" y="4125846"/>
            <a:ext cx="1796395" cy="2769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325911" y="4125846"/>
            <a:ext cx="2049010" cy="2769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吹き出し 19"/>
          <p:cNvSpPr/>
          <p:nvPr/>
        </p:nvSpPr>
        <p:spPr>
          <a:xfrm>
            <a:off x="3709359" y="3430312"/>
            <a:ext cx="2130724" cy="448573"/>
          </a:xfrm>
          <a:prstGeom prst="wedgeRectCallout">
            <a:avLst>
              <a:gd name="adj1" fmla="val -46819"/>
              <a:gd name="adj2" fmla="val 1105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クラスタ数の指定</a:t>
            </a:r>
            <a:endParaRPr kumimoji="1" lang="ja-JP" altLang="en-US" b="1"/>
          </a:p>
        </p:txBody>
      </p:sp>
      <p:sp>
        <p:nvSpPr>
          <p:cNvPr id="21" name="四角形吹き出し 20"/>
          <p:cNvSpPr/>
          <p:nvPr/>
        </p:nvSpPr>
        <p:spPr>
          <a:xfrm>
            <a:off x="6311661" y="3461049"/>
            <a:ext cx="2130724" cy="448573"/>
          </a:xfrm>
          <a:prstGeom prst="wedgeRectCallout">
            <a:avLst>
              <a:gd name="adj1" fmla="val -46819"/>
              <a:gd name="adj2" fmla="val 1105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乱数の固定</a:t>
            </a:r>
            <a:endParaRPr kumimoji="1" lang="ja-JP" altLang="en-US" b="1"/>
          </a:p>
        </p:txBody>
      </p:sp>
    </p:spTree>
    <p:extLst>
      <p:ext uri="{BB962C8B-B14F-4D97-AF65-F5344CB8AC3E}">
        <p14:creationId xmlns:p14="http://schemas.microsoft.com/office/powerpoint/2010/main" val="36034443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3" ma:contentTypeDescription="新しいドキュメントを作成します。" ma:contentTypeScope="" ma:versionID="0f568c54e0fdcae31e3f97a3d7bd0796">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c65a4cfe1ad45493c2217192c30ef6c7"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4ed1a849-52bb-4df0-8222-c53a84cd3b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647e5470-fed1-4368-859b-c6151cd5318b}" ma:internalName="TaxCatchAll" ma:showField="CatchAllData" ma:web="2ed984bd-7eaf-47af-b4ad-07a71b97aa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ed984bd-7eaf-47af-b4ad-07a71b97aa2f" xsi:nil="true"/>
    <lcf76f155ced4ddcb4097134ff3c332f xmlns="af5512dc-8d60-427c-b6a9-7319ea80f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0F2D2-F7C7-4C88-90BC-545FE8989D9A}"/>
</file>

<file path=customXml/itemProps2.xml><?xml version="1.0" encoding="utf-8"?>
<ds:datastoreItem xmlns:ds="http://schemas.openxmlformats.org/officeDocument/2006/customXml" ds:itemID="{4F15449B-5EF9-44AF-8B16-791047D1CB23}"/>
</file>

<file path=customXml/itemProps3.xml><?xml version="1.0" encoding="utf-8"?>
<ds:datastoreItem xmlns:ds="http://schemas.openxmlformats.org/officeDocument/2006/customXml" ds:itemID="{4B51CDE2-7937-47D2-B818-59B20FDD7B0E}"/>
</file>

<file path=docProps/app.xml><?xml version="1.0" encoding="utf-8"?>
<Properties xmlns="http://schemas.openxmlformats.org/officeDocument/2006/extended-properties" xmlns:vt="http://schemas.openxmlformats.org/officeDocument/2006/docPropsVTypes">
  <TotalTime>248</TotalTime>
  <Words>1442</Words>
  <Application>Microsoft Office PowerPoint</Application>
  <PresentationFormat>ワイド画面</PresentationFormat>
  <Paragraphs>286</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游ゴシック</vt:lpstr>
      <vt:lpstr>游ゴシック Light</vt:lpstr>
      <vt:lpstr>Arial</vt:lpstr>
      <vt:lpstr>Consolas</vt:lpstr>
      <vt:lpstr>Courier New</vt:lpstr>
      <vt:lpstr>Office テーマ</vt:lpstr>
      <vt:lpstr>機械学習 教師なし学習２： クラスタリング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 教師なし学習２： クラスタリング</dc:title>
  <dc:creator>武田 陽一郎</dc:creator>
  <cp:lastModifiedBy>武田 陽一郎</cp:lastModifiedBy>
  <cp:revision>25</cp:revision>
  <dcterms:created xsi:type="dcterms:W3CDTF">2022-03-11T08:39:53Z</dcterms:created>
  <dcterms:modified xsi:type="dcterms:W3CDTF">2022-03-15T02:10:58Z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