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62" r:id="rId7"/>
    <p:sldId id="257" r:id="rId8"/>
    <p:sldId id="258" r:id="rId9"/>
    <p:sldId id="259" r:id="rId10"/>
    <p:sldId id="263" r:id="rId11"/>
    <p:sldId id="260"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8F7B9-E0A1-45E2-BD06-C05391BE25F6}" v="1" dt="2022-03-12T02:25:44.862"/>
    <p1510:client id="{8FC7E76D-620C-D5DB-21B8-AF13F368FB59}" v="2" dt="2022-03-15T13:51:56.644"/>
    <p1510:client id="{C0178CD8-9966-0473-3983-2925DBFD9F13}" v="2" dt="2022-02-21T01:57:47.05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見上 勝教" userId="S::katsunori.mikami@mail.o-hara.ac.jp::be821484-ea5f-4500-8863-e87f6765d878" providerId="AD" clId="Web-{C0178CD8-9966-0473-3983-2925DBFD9F13}"/>
    <pc:docChg chg="modSld">
      <pc:chgData name="見上 勝教" userId="S::katsunori.mikami@mail.o-hara.ac.jp::be821484-ea5f-4500-8863-e87f6765d878" providerId="AD" clId="Web-{C0178CD8-9966-0473-3983-2925DBFD9F13}" dt="2022-02-21T01:57:47.057" v="1"/>
      <pc:docMkLst>
        <pc:docMk/>
      </pc:docMkLst>
      <pc:sldChg chg="addSp delSp">
        <pc:chgData name="見上 勝教" userId="S::katsunori.mikami@mail.o-hara.ac.jp::be821484-ea5f-4500-8863-e87f6765d878" providerId="AD" clId="Web-{C0178CD8-9966-0473-3983-2925DBFD9F13}" dt="2022-02-21T01:57:47.057" v="1"/>
        <pc:sldMkLst>
          <pc:docMk/>
          <pc:sldMk cId="57169056" sldId="261"/>
        </pc:sldMkLst>
        <pc:spChg chg="add del">
          <ac:chgData name="見上 勝教" userId="S::katsunori.mikami@mail.o-hara.ac.jp::be821484-ea5f-4500-8863-e87f6765d878" providerId="AD" clId="Web-{C0178CD8-9966-0473-3983-2925DBFD9F13}" dt="2022-02-21T01:57:47.057" v="1"/>
          <ac:spMkLst>
            <pc:docMk/>
            <pc:sldMk cId="57169056" sldId="261"/>
            <ac:spMk id="2" creationId="{145DB49E-5CFF-4604-B203-00B101FEF3C3}"/>
          </ac:spMkLst>
        </pc:spChg>
      </pc:sldChg>
    </pc:docChg>
  </pc:docChgLst>
  <pc:docChgLst>
    <pc:chgData name="見上 勝教" userId="S::katsunori.mikami@mail.o-hara.ac.jp::be821484-ea5f-4500-8863-e87f6765d878" providerId="AD" clId="Web-{8FC7E76D-620C-D5DB-21B8-AF13F368FB59}"/>
    <pc:docChg chg="modSld">
      <pc:chgData name="見上 勝教" userId="S::katsunori.mikami@mail.o-hara.ac.jp::be821484-ea5f-4500-8863-e87f6765d878" providerId="AD" clId="Web-{8FC7E76D-620C-D5DB-21B8-AF13F368FB59}" dt="2022-03-15T13:51:56.644" v="1" actId="1076"/>
      <pc:docMkLst>
        <pc:docMk/>
      </pc:docMkLst>
      <pc:sldChg chg="modSp">
        <pc:chgData name="見上 勝教" userId="S::katsunori.mikami@mail.o-hara.ac.jp::be821484-ea5f-4500-8863-e87f6765d878" providerId="AD" clId="Web-{8FC7E76D-620C-D5DB-21B8-AF13F368FB59}" dt="2022-03-15T13:51:56.644" v="1" actId="1076"/>
        <pc:sldMkLst>
          <pc:docMk/>
          <pc:sldMk cId="2719612321" sldId="259"/>
        </pc:sldMkLst>
        <pc:spChg chg="mod">
          <ac:chgData name="見上 勝教" userId="S::katsunori.mikami@mail.o-hara.ac.jp::be821484-ea5f-4500-8863-e87f6765d878" providerId="AD" clId="Web-{8FC7E76D-620C-D5DB-21B8-AF13F368FB59}" dt="2022-03-15T13:51:56.644" v="1" actId="1076"/>
          <ac:spMkLst>
            <pc:docMk/>
            <pc:sldMk cId="2719612321" sldId="259"/>
            <ac:spMk id="4" creationId="{00000000-0000-0000-0000-000000000000}"/>
          </ac:spMkLst>
        </pc:spChg>
      </pc:sldChg>
    </pc:docChg>
  </pc:docChgLst>
  <pc:docChgLst>
    <pc:chgData name="佐々木 雅哉" userId="S::masaya.sasaki@mail.o-hara.ac.jp::66a9f4eb-4535-4772-914d-1e906ba75be0" providerId="AD" clId="Web-{26B8F7B9-E0A1-45E2-BD06-C05391BE25F6}"/>
    <pc:docChg chg="sldOrd">
      <pc:chgData name="佐々木 雅哉" userId="S::masaya.sasaki@mail.o-hara.ac.jp::66a9f4eb-4535-4772-914d-1e906ba75be0" providerId="AD" clId="Web-{26B8F7B9-E0A1-45E2-BD06-C05391BE25F6}" dt="2022-03-12T02:25:44.862" v="0"/>
      <pc:docMkLst>
        <pc:docMk/>
      </pc:docMkLst>
      <pc:sldChg chg="ord">
        <pc:chgData name="佐々木 雅哉" userId="S::masaya.sasaki@mail.o-hara.ac.jp::66a9f4eb-4535-4772-914d-1e906ba75be0" providerId="AD" clId="Web-{26B8F7B9-E0A1-45E2-BD06-C05391BE25F6}" dt="2022-03-12T02:25:44.862" v="0"/>
        <pc:sldMkLst>
          <pc:docMk/>
          <pc:sldMk cId="1070024923"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383929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307907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139892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68316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70747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76291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209854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343008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268050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331051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F5372DF-CD61-41B0-BB7A-E00ED5CD284D}" type="datetimeFigureOut">
              <a:rPr kumimoji="1" lang="ja-JP" altLang="en-US" smtClean="0"/>
              <a:t>2022/3/15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368501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372DF-CD61-41B0-BB7A-E00ED5CD284D}" type="datetimeFigureOut">
              <a:rPr kumimoji="1" lang="ja-JP" altLang="en-US" smtClean="0"/>
              <a:t>2022/3/15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87E5B-E48F-4560-BF79-1A645B2FE353}" type="slidenum">
              <a:rPr kumimoji="1" lang="ja-JP" altLang="en-US" smtClean="0"/>
              <a:t>‹#›</a:t>
            </a:fld>
            <a:endParaRPr kumimoji="1" lang="ja-JP" altLang="en-US"/>
          </a:p>
        </p:txBody>
      </p:sp>
    </p:spTree>
    <p:extLst>
      <p:ext uri="{BB962C8B-B14F-4D97-AF65-F5344CB8AC3E}">
        <p14:creationId xmlns:p14="http://schemas.microsoft.com/office/powerpoint/2010/main" val="8904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効果測定について</a:t>
            </a:r>
          </a:p>
        </p:txBody>
      </p:sp>
      <p:sp>
        <p:nvSpPr>
          <p:cNvPr id="3" name="サブタイトル 2"/>
          <p:cNvSpPr>
            <a:spLocks noGrp="1"/>
          </p:cNvSpPr>
          <p:nvPr>
            <p:ph type="subTitle" idx="1"/>
          </p:nvPr>
        </p:nvSpPr>
        <p:spPr/>
        <p:txBody>
          <a:bodyPr/>
          <a:lstStyle/>
          <a:p>
            <a:r>
              <a:rPr kumimoji="1" lang="ja-JP" altLang="en-US" dirty="0"/>
              <a:t>実習科目研修　機械学習</a:t>
            </a:r>
          </a:p>
        </p:txBody>
      </p:sp>
    </p:spTree>
    <p:extLst>
      <p:ext uri="{BB962C8B-B14F-4D97-AF65-F5344CB8AC3E}">
        <p14:creationId xmlns:p14="http://schemas.microsoft.com/office/powerpoint/2010/main" val="388461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711" y="1643790"/>
            <a:ext cx="10064635" cy="1631216"/>
          </a:xfrm>
          <a:prstGeom prst="rect">
            <a:avLst/>
          </a:prstGeom>
          <a:solidFill>
            <a:schemeClr val="accent5">
              <a:lumMod val="75000"/>
            </a:schemeClr>
          </a:solidFill>
        </p:spPr>
        <p:txBody>
          <a:bodyPr wrap="square" rtlCol="0">
            <a:spAutoFit/>
          </a:bodyPr>
          <a:lstStyle/>
          <a:p>
            <a:r>
              <a:rPr lang="ja-JP" altLang="en-US" sz="2000" b="1" dirty="0">
                <a:solidFill>
                  <a:schemeClr val="bg1"/>
                </a:solidFill>
              </a:rPr>
              <a:t>「分類</a:t>
            </a:r>
            <a:r>
              <a:rPr lang="ja-JP" altLang="en-US" sz="2000" b="1">
                <a:solidFill>
                  <a:schemeClr val="bg1"/>
                </a:solidFill>
              </a:rPr>
              <a:t>」フォルダーに２つ「</a:t>
            </a:r>
            <a:r>
              <a:rPr lang="ja-JP" altLang="en-US" sz="2000" b="1" dirty="0">
                <a:solidFill>
                  <a:schemeClr val="bg1"/>
                </a:solidFill>
              </a:rPr>
              <a:t>回帰」</a:t>
            </a:r>
            <a:r>
              <a:rPr lang="ja-JP" altLang="en-US" sz="2000" b="1">
                <a:solidFill>
                  <a:schemeClr val="bg1"/>
                </a:solidFill>
              </a:rPr>
              <a:t>フォルダーに３つの</a:t>
            </a:r>
            <a:r>
              <a:rPr lang="en-US" altLang="ja-JP" sz="2000" b="1" dirty="0">
                <a:solidFill>
                  <a:schemeClr val="bg1"/>
                </a:solidFill>
              </a:rPr>
              <a:t>CSV</a:t>
            </a:r>
            <a:r>
              <a:rPr lang="ja-JP" altLang="en-US" sz="2000" b="1" dirty="0">
                <a:solidFill>
                  <a:schemeClr val="bg1"/>
                </a:solidFill>
              </a:rPr>
              <a:t>ファイルがあります。</a:t>
            </a:r>
            <a:endParaRPr lang="en-US" altLang="ja-JP" sz="2000" b="1" dirty="0">
              <a:solidFill>
                <a:schemeClr val="bg1"/>
              </a:solidFill>
            </a:endParaRPr>
          </a:p>
          <a:p>
            <a:r>
              <a:rPr kumimoji="1" lang="ja-JP" altLang="en-US" sz="2000" b="1" dirty="0">
                <a:solidFill>
                  <a:schemeClr val="bg1"/>
                </a:solidFill>
              </a:rPr>
              <a:t>「分類」フォルダーから１つ、「回帰」フォルダーから１つ合計２つの</a:t>
            </a:r>
            <a:r>
              <a:rPr kumimoji="1" lang="en-US" altLang="ja-JP" sz="2000" b="1" dirty="0">
                <a:solidFill>
                  <a:schemeClr val="bg1"/>
                </a:solidFill>
              </a:rPr>
              <a:t>CSV</a:t>
            </a:r>
            <a:r>
              <a:rPr kumimoji="1" lang="ja-JP" altLang="en-US" sz="2000" b="1" dirty="0">
                <a:solidFill>
                  <a:schemeClr val="bg1"/>
                </a:solidFill>
              </a:rPr>
              <a:t>ファイルを選択して</a:t>
            </a:r>
            <a:r>
              <a:rPr lang="ja-JP" altLang="en-US" sz="2000" b="1" dirty="0">
                <a:solidFill>
                  <a:schemeClr val="bg1"/>
                </a:solidFill>
              </a:rPr>
              <a:t>、</a:t>
            </a:r>
            <a:r>
              <a:rPr kumimoji="1" lang="ja-JP" altLang="en-US" sz="2000" b="1" dirty="0">
                <a:solidFill>
                  <a:schemeClr val="bg1"/>
                </a:solidFill>
              </a:rPr>
              <a:t>それぞれモデルを作成し、正解率：分類、決定係数：回帰が</a:t>
            </a:r>
            <a:r>
              <a:rPr kumimoji="1" lang="ja-JP" altLang="en-US" sz="2000" b="1" dirty="0">
                <a:solidFill>
                  <a:srgbClr val="FF0000"/>
                </a:solidFill>
              </a:rPr>
              <a:t>なるべく高くなるように</a:t>
            </a:r>
            <a:r>
              <a:rPr kumimoji="1" lang="ja-JP" altLang="en-US" sz="2000" b="1" dirty="0">
                <a:solidFill>
                  <a:schemeClr val="bg1"/>
                </a:solidFill>
              </a:rPr>
              <a:t>、</a:t>
            </a:r>
            <a:r>
              <a:rPr kumimoji="1" lang="en-US" altLang="ja-JP" sz="2000" b="1" dirty="0" err="1">
                <a:solidFill>
                  <a:schemeClr val="bg1"/>
                </a:solidFill>
              </a:rPr>
              <a:t>Colab</a:t>
            </a:r>
            <a:r>
              <a:rPr kumimoji="1" lang="ja-JP" altLang="en-US" sz="2000" b="1" dirty="0" err="1">
                <a:solidFill>
                  <a:schemeClr val="bg1"/>
                </a:solidFill>
              </a:rPr>
              <a:t>にて</a:t>
            </a:r>
            <a:r>
              <a:rPr kumimoji="1" lang="ja-JP" altLang="en-US" sz="2000" b="1" dirty="0">
                <a:solidFill>
                  <a:schemeClr val="bg1"/>
                </a:solidFill>
              </a:rPr>
              <a:t>実装してください。</a:t>
            </a:r>
            <a:endParaRPr kumimoji="1" lang="en-US" altLang="ja-JP" sz="2000" b="1" dirty="0">
              <a:solidFill>
                <a:schemeClr val="bg1"/>
              </a:solidFill>
            </a:endParaRPr>
          </a:p>
          <a:p>
            <a:r>
              <a:rPr kumimoji="1" lang="ja-JP" altLang="en-US" sz="2000" b="1" dirty="0">
                <a:solidFill>
                  <a:srgbClr val="FF0000"/>
                </a:solidFill>
              </a:rPr>
              <a:t>あくまでもユーザーや学生に説明をする目的で実装します。</a:t>
            </a:r>
            <a:endParaRPr kumimoji="1" lang="en-US" altLang="ja-JP" sz="2000" b="1" dirty="0">
              <a:solidFill>
                <a:srgbClr val="FF0000"/>
              </a:solidFill>
            </a:endParaRPr>
          </a:p>
        </p:txBody>
      </p:sp>
      <p:sp>
        <p:nvSpPr>
          <p:cNvPr id="5" name="テキスト ボックス 4"/>
          <p:cNvSpPr txBox="1"/>
          <p:nvPr/>
        </p:nvSpPr>
        <p:spPr>
          <a:xfrm>
            <a:off x="3366654" y="523702"/>
            <a:ext cx="4538750" cy="830997"/>
          </a:xfrm>
          <a:prstGeom prst="rect">
            <a:avLst/>
          </a:prstGeom>
          <a:solidFill>
            <a:srgbClr val="002060"/>
          </a:solidFill>
        </p:spPr>
        <p:txBody>
          <a:bodyPr wrap="square" rtlCol="0">
            <a:spAutoFit/>
          </a:bodyPr>
          <a:lstStyle/>
          <a:p>
            <a:pPr algn="ctr"/>
            <a:r>
              <a:rPr kumimoji="1" lang="ja-JP" altLang="en-US" sz="4800" b="1" dirty="0">
                <a:solidFill>
                  <a:schemeClr val="bg1"/>
                </a:solidFill>
              </a:rPr>
              <a:t>実装機能の概要</a:t>
            </a:r>
          </a:p>
        </p:txBody>
      </p:sp>
      <p:sp>
        <p:nvSpPr>
          <p:cNvPr id="6" name="正方形/長方形 5"/>
          <p:cNvSpPr/>
          <p:nvPr/>
        </p:nvSpPr>
        <p:spPr>
          <a:xfrm>
            <a:off x="603710" y="3564097"/>
            <a:ext cx="10028615" cy="923330"/>
          </a:xfrm>
          <a:prstGeom prst="rect">
            <a:avLst/>
          </a:prstGeom>
          <a:solidFill>
            <a:schemeClr val="accent6">
              <a:lumMod val="40000"/>
              <a:lumOff val="60000"/>
            </a:schemeClr>
          </a:solidFill>
        </p:spPr>
        <p:txBody>
          <a:bodyPr wrap="square">
            <a:spAutoFit/>
          </a:bodyPr>
          <a:lstStyle/>
          <a:p>
            <a:r>
              <a:rPr lang="ja-JP" altLang="en-US" b="1" dirty="0"/>
              <a:t>◆ 提出ノートブックファイル名は</a:t>
            </a:r>
            <a:endParaRPr lang="en-US" altLang="ja-JP" b="1" dirty="0"/>
          </a:p>
          <a:p>
            <a:r>
              <a:rPr lang="ja-JP" altLang="en-US" b="1" dirty="0"/>
              <a:t>　分類モデル：</a:t>
            </a:r>
            <a:r>
              <a:rPr lang="en-US" altLang="ja-JP" b="1" dirty="0" err="1"/>
              <a:t>kouka</a:t>
            </a:r>
            <a:r>
              <a:rPr lang="en-US" altLang="ja-JP" b="1" dirty="0"/>
              <a:t>_</a:t>
            </a:r>
            <a:r>
              <a:rPr lang="ja-JP" altLang="en-US" b="1" dirty="0"/>
              <a:t>分類</a:t>
            </a:r>
            <a:r>
              <a:rPr lang="en-US" altLang="ja-JP" b="1" dirty="0"/>
              <a:t>_</a:t>
            </a:r>
            <a:r>
              <a:rPr lang="ja-JP" altLang="en-US" b="1" dirty="0"/>
              <a:t>学校名</a:t>
            </a:r>
            <a:r>
              <a:rPr lang="en-US" altLang="ja-JP" b="1" dirty="0"/>
              <a:t>_</a:t>
            </a:r>
            <a:r>
              <a:rPr lang="ja-JP" altLang="en-US" b="1" dirty="0"/>
              <a:t>氏名</a:t>
            </a:r>
            <a:r>
              <a:rPr lang="en-US" altLang="ja-JP" b="1" dirty="0"/>
              <a:t>.</a:t>
            </a:r>
            <a:r>
              <a:rPr lang="en-US" altLang="ja-JP" b="1" dirty="0" err="1"/>
              <a:t>ipynb</a:t>
            </a:r>
            <a:endParaRPr lang="en-US" altLang="ja-JP" b="1" dirty="0"/>
          </a:p>
          <a:p>
            <a:r>
              <a:rPr lang="ja-JP" altLang="en-US" b="1" dirty="0"/>
              <a:t>　回帰モデル：</a:t>
            </a:r>
            <a:r>
              <a:rPr lang="en-US" altLang="ja-JP" b="1" dirty="0" err="1"/>
              <a:t>kouka</a:t>
            </a:r>
            <a:r>
              <a:rPr lang="en-US" altLang="ja-JP" b="1" dirty="0"/>
              <a:t>_</a:t>
            </a:r>
            <a:r>
              <a:rPr lang="ja-JP" altLang="en-US" b="1" dirty="0"/>
              <a:t>回帰</a:t>
            </a:r>
            <a:r>
              <a:rPr lang="en-US" altLang="ja-JP" b="1" dirty="0"/>
              <a:t>_</a:t>
            </a:r>
            <a:r>
              <a:rPr lang="ja-JP" altLang="en-US" b="1" dirty="0"/>
              <a:t>学校名</a:t>
            </a:r>
            <a:r>
              <a:rPr lang="en-US" altLang="ja-JP" b="1" dirty="0"/>
              <a:t>_</a:t>
            </a:r>
            <a:r>
              <a:rPr lang="ja-JP" altLang="en-US" b="1" dirty="0"/>
              <a:t>氏名</a:t>
            </a:r>
            <a:r>
              <a:rPr lang="en-US" altLang="ja-JP" b="1" dirty="0"/>
              <a:t>.</a:t>
            </a:r>
            <a:r>
              <a:rPr lang="en-US" altLang="ja-JP" b="1" dirty="0" err="1"/>
              <a:t>ipynb</a:t>
            </a:r>
            <a:endParaRPr lang="en-US" altLang="ja-JP" b="1" dirty="0"/>
          </a:p>
        </p:txBody>
      </p:sp>
      <p:sp>
        <p:nvSpPr>
          <p:cNvPr id="7" name="正方形/長方形 6"/>
          <p:cNvSpPr/>
          <p:nvPr/>
        </p:nvSpPr>
        <p:spPr>
          <a:xfrm>
            <a:off x="603709" y="4867958"/>
            <a:ext cx="10028615" cy="923330"/>
          </a:xfrm>
          <a:prstGeom prst="rect">
            <a:avLst/>
          </a:prstGeom>
          <a:solidFill>
            <a:schemeClr val="accent6">
              <a:lumMod val="40000"/>
              <a:lumOff val="60000"/>
            </a:schemeClr>
          </a:solidFill>
        </p:spPr>
        <p:txBody>
          <a:bodyPr wrap="square">
            <a:spAutoFit/>
          </a:bodyPr>
          <a:lstStyle/>
          <a:p>
            <a:r>
              <a:rPr lang="ja-JP" altLang="en-US" b="1" dirty="0"/>
              <a:t>◆ 各ノートブックは以下の機能要件を満たすようにセルを構成してください。</a:t>
            </a:r>
            <a:endParaRPr lang="en-US" altLang="ja-JP" b="1" dirty="0"/>
          </a:p>
          <a:p>
            <a:r>
              <a:rPr lang="ja-JP" altLang="en-US" b="1" dirty="0"/>
              <a:t>　各セルでどのような処理がなされているのか</a:t>
            </a:r>
            <a:r>
              <a:rPr lang="ja-JP" altLang="en-US" b="1"/>
              <a:t>の説明（学生やユーザが理解できるように）を</a:t>
            </a:r>
            <a:endParaRPr lang="en-US" altLang="ja-JP" b="1"/>
          </a:p>
          <a:p>
            <a:r>
              <a:rPr lang="ja-JP" altLang="en-US" b="1"/>
              <a:t>テキストセル</a:t>
            </a:r>
            <a:r>
              <a:rPr lang="ja-JP" altLang="en-US" b="1" dirty="0"/>
              <a:t>または</a:t>
            </a:r>
            <a:r>
              <a:rPr lang="en-US" altLang="ja-JP" b="1" dirty="0"/>
              <a:t>Python</a:t>
            </a:r>
            <a:r>
              <a:rPr lang="ja-JP" altLang="en-US" b="1" dirty="0"/>
              <a:t>のコメントで記述してください。</a:t>
            </a:r>
            <a:endParaRPr lang="en-US" altLang="ja-JP" b="1" dirty="0"/>
          </a:p>
        </p:txBody>
      </p:sp>
    </p:spTree>
    <p:extLst>
      <p:ext uri="{BB962C8B-B14F-4D97-AF65-F5344CB8AC3E}">
        <p14:creationId xmlns:p14="http://schemas.microsoft.com/office/powerpoint/2010/main" val="5716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009989" y="4045542"/>
            <a:ext cx="10627819" cy="307777"/>
          </a:xfrm>
          <a:prstGeom prst="rect">
            <a:avLst/>
          </a:prstGeom>
          <a:solidFill>
            <a:schemeClr val="accent6">
              <a:lumMod val="20000"/>
              <a:lumOff val="80000"/>
            </a:schemeClr>
          </a:solidFill>
        </p:spPr>
        <p:txBody>
          <a:bodyPr wrap="square">
            <a:spAutoFit/>
          </a:bodyPr>
          <a:lstStyle/>
          <a:p>
            <a:r>
              <a:rPr lang="ja-JP" altLang="en-US" sz="1400" b="1" dirty="0"/>
              <a:t>４－２－４．多項式特徴量、交互作用特徴量が必要に応じて追加実装されている</a:t>
            </a:r>
            <a:endParaRPr lang="en-US" altLang="ja-JP" sz="1400" b="1" dirty="0"/>
          </a:p>
        </p:txBody>
      </p:sp>
      <p:sp>
        <p:nvSpPr>
          <p:cNvPr id="3" name="テキスト ボックス 2"/>
          <p:cNvSpPr txBox="1"/>
          <p:nvPr/>
        </p:nvSpPr>
        <p:spPr>
          <a:xfrm>
            <a:off x="3366654" y="134233"/>
            <a:ext cx="4538750" cy="707886"/>
          </a:xfrm>
          <a:prstGeom prst="rect">
            <a:avLst/>
          </a:prstGeom>
          <a:solidFill>
            <a:srgbClr val="002060"/>
          </a:solidFill>
        </p:spPr>
        <p:txBody>
          <a:bodyPr wrap="square" rtlCol="0">
            <a:spAutoFit/>
          </a:bodyPr>
          <a:lstStyle/>
          <a:p>
            <a:pPr algn="ctr"/>
            <a:r>
              <a:rPr kumimoji="1" lang="ja-JP" altLang="en-US" sz="4000" b="1" dirty="0">
                <a:solidFill>
                  <a:schemeClr val="bg1"/>
                </a:solidFill>
              </a:rPr>
              <a:t>実装機能要件</a:t>
            </a:r>
          </a:p>
        </p:txBody>
      </p:sp>
      <p:sp>
        <p:nvSpPr>
          <p:cNvPr id="4" name="正方形/長方形 3"/>
          <p:cNvSpPr/>
          <p:nvPr/>
        </p:nvSpPr>
        <p:spPr>
          <a:xfrm>
            <a:off x="451589" y="934414"/>
            <a:ext cx="11186227" cy="307777"/>
          </a:xfrm>
          <a:prstGeom prst="rect">
            <a:avLst/>
          </a:prstGeom>
          <a:solidFill>
            <a:schemeClr val="accent6">
              <a:lumMod val="75000"/>
            </a:schemeClr>
          </a:solidFill>
        </p:spPr>
        <p:txBody>
          <a:bodyPr wrap="square">
            <a:spAutoFit/>
          </a:bodyPr>
          <a:lstStyle/>
          <a:p>
            <a:r>
              <a:rPr lang="ja-JP" altLang="en-US" sz="1400" b="1" dirty="0">
                <a:solidFill>
                  <a:schemeClr val="bg1"/>
                </a:solidFill>
              </a:rPr>
              <a:t>１．</a:t>
            </a:r>
            <a:r>
              <a:rPr lang="en-US" altLang="ja-JP" sz="1400" b="1" dirty="0">
                <a:solidFill>
                  <a:schemeClr val="bg1"/>
                </a:solidFill>
              </a:rPr>
              <a:t>CSV</a:t>
            </a:r>
            <a:r>
              <a:rPr lang="ja-JP" altLang="en-US" sz="1400" b="1" dirty="0">
                <a:solidFill>
                  <a:schemeClr val="bg1"/>
                </a:solidFill>
              </a:rPr>
              <a:t>ファイルの読み込みと表示。</a:t>
            </a:r>
            <a:endParaRPr lang="en-US" altLang="ja-JP" sz="1400" b="1" dirty="0">
              <a:solidFill>
                <a:schemeClr val="bg1"/>
              </a:solidFill>
            </a:endParaRPr>
          </a:p>
        </p:txBody>
      </p:sp>
      <p:sp>
        <p:nvSpPr>
          <p:cNvPr id="5" name="正方形/長方形 4"/>
          <p:cNvSpPr/>
          <p:nvPr/>
        </p:nvSpPr>
        <p:spPr>
          <a:xfrm>
            <a:off x="451585" y="1283905"/>
            <a:ext cx="11186227" cy="307777"/>
          </a:xfrm>
          <a:prstGeom prst="rect">
            <a:avLst/>
          </a:prstGeom>
          <a:solidFill>
            <a:schemeClr val="accent6">
              <a:lumMod val="75000"/>
            </a:schemeClr>
          </a:solidFill>
        </p:spPr>
        <p:txBody>
          <a:bodyPr wrap="square">
            <a:spAutoFit/>
          </a:bodyPr>
          <a:lstStyle/>
          <a:p>
            <a:r>
              <a:rPr lang="ja-JP" altLang="en-US" sz="1400" b="1" dirty="0">
                <a:solidFill>
                  <a:schemeClr val="bg1"/>
                </a:solidFill>
              </a:rPr>
              <a:t>２．カテゴリ特徴量列があるときはダミー変数化</a:t>
            </a:r>
            <a:endParaRPr lang="en-US" altLang="ja-JP" sz="1400" b="1" dirty="0">
              <a:solidFill>
                <a:schemeClr val="bg1"/>
              </a:solidFill>
            </a:endParaRPr>
          </a:p>
        </p:txBody>
      </p:sp>
      <p:sp>
        <p:nvSpPr>
          <p:cNvPr id="6" name="正方形/長方形 5"/>
          <p:cNvSpPr/>
          <p:nvPr/>
        </p:nvSpPr>
        <p:spPr>
          <a:xfrm>
            <a:off x="451585" y="1627785"/>
            <a:ext cx="11186227" cy="307777"/>
          </a:xfrm>
          <a:prstGeom prst="rect">
            <a:avLst/>
          </a:prstGeom>
          <a:solidFill>
            <a:schemeClr val="accent6">
              <a:lumMod val="75000"/>
            </a:schemeClr>
          </a:solidFill>
        </p:spPr>
        <p:txBody>
          <a:bodyPr wrap="square">
            <a:spAutoFit/>
          </a:bodyPr>
          <a:lstStyle/>
          <a:p>
            <a:r>
              <a:rPr lang="ja-JP" altLang="en-US" sz="1400" b="1" dirty="0">
                <a:solidFill>
                  <a:schemeClr val="bg1"/>
                </a:solidFill>
              </a:rPr>
              <a:t>３．テストデータの分離がなされている</a:t>
            </a:r>
            <a:endParaRPr lang="en-US" altLang="ja-JP" sz="1400" b="1" dirty="0">
              <a:solidFill>
                <a:schemeClr val="bg1"/>
              </a:solidFill>
            </a:endParaRPr>
          </a:p>
        </p:txBody>
      </p:sp>
      <p:sp>
        <p:nvSpPr>
          <p:cNvPr id="7" name="正方形/長方形 6"/>
          <p:cNvSpPr/>
          <p:nvPr/>
        </p:nvSpPr>
        <p:spPr>
          <a:xfrm>
            <a:off x="451585" y="1971665"/>
            <a:ext cx="11186227" cy="307777"/>
          </a:xfrm>
          <a:prstGeom prst="rect">
            <a:avLst/>
          </a:prstGeom>
          <a:solidFill>
            <a:schemeClr val="accent6">
              <a:lumMod val="75000"/>
            </a:schemeClr>
          </a:solidFill>
        </p:spPr>
        <p:txBody>
          <a:bodyPr wrap="square">
            <a:spAutoFit/>
          </a:bodyPr>
          <a:lstStyle/>
          <a:p>
            <a:r>
              <a:rPr lang="ja-JP" altLang="en-US" sz="1400" b="1" dirty="0">
                <a:solidFill>
                  <a:schemeClr val="bg1"/>
                </a:solidFill>
              </a:rPr>
              <a:t>４．正しく前処理が実装されている</a:t>
            </a:r>
            <a:endParaRPr lang="en-US" altLang="ja-JP" sz="1400" b="1" dirty="0">
              <a:solidFill>
                <a:schemeClr val="bg1"/>
              </a:solidFill>
            </a:endParaRPr>
          </a:p>
        </p:txBody>
      </p:sp>
      <p:sp>
        <p:nvSpPr>
          <p:cNvPr id="8" name="正方形/長方形 7"/>
          <p:cNvSpPr/>
          <p:nvPr/>
        </p:nvSpPr>
        <p:spPr>
          <a:xfrm>
            <a:off x="681644" y="2311564"/>
            <a:ext cx="10956170" cy="307777"/>
          </a:xfrm>
          <a:prstGeom prst="rect">
            <a:avLst/>
          </a:prstGeom>
          <a:solidFill>
            <a:schemeClr val="accent6">
              <a:lumMod val="60000"/>
              <a:lumOff val="40000"/>
            </a:schemeClr>
          </a:solidFill>
        </p:spPr>
        <p:txBody>
          <a:bodyPr wrap="square">
            <a:spAutoFit/>
          </a:bodyPr>
          <a:lstStyle/>
          <a:p>
            <a:r>
              <a:rPr lang="ja-JP" altLang="en-US" sz="1400" b="1" dirty="0"/>
              <a:t>４－１．欠損値処理の過程が実装されている</a:t>
            </a:r>
            <a:endParaRPr lang="en-US" altLang="ja-JP" sz="1400" b="1" dirty="0"/>
          </a:p>
        </p:txBody>
      </p:sp>
      <p:sp>
        <p:nvSpPr>
          <p:cNvPr id="9" name="正方形/長方形 8"/>
          <p:cNvSpPr/>
          <p:nvPr/>
        </p:nvSpPr>
        <p:spPr>
          <a:xfrm>
            <a:off x="681644" y="2658327"/>
            <a:ext cx="10956170" cy="307777"/>
          </a:xfrm>
          <a:prstGeom prst="rect">
            <a:avLst/>
          </a:prstGeom>
          <a:solidFill>
            <a:schemeClr val="accent6">
              <a:lumMod val="60000"/>
              <a:lumOff val="40000"/>
            </a:schemeClr>
          </a:solidFill>
        </p:spPr>
        <p:txBody>
          <a:bodyPr wrap="square">
            <a:spAutoFit/>
          </a:bodyPr>
          <a:lstStyle/>
          <a:p>
            <a:r>
              <a:rPr lang="ja-JP" altLang="en-US" sz="1400" b="1" dirty="0"/>
              <a:t>４－２．以下を各手法を必要に応じて実装</a:t>
            </a:r>
            <a:endParaRPr lang="en-US" altLang="ja-JP" sz="1400" b="1" dirty="0"/>
          </a:p>
        </p:txBody>
      </p:sp>
      <p:sp>
        <p:nvSpPr>
          <p:cNvPr id="10" name="正方形/長方形 9"/>
          <p:cNvSpPr/>
          <p:nvPr/>
        </p:nvSpPr>
        <p:spPr>
          <a:xfrm>
            <a:off x="1009992" y="3004935"/>
            <a:ext cx="10627819" cy="307777"/>
          </a:xfrm>
          <a:prstGeom prst="rect">
            <a:avLst/>
          </a:prstGeom>
          <a:solidFill>
            <a:schemeClr val="accent6">
              <a:lumMod val="20000"/>
              <a:lumOff val="80000"/>
            </a:schemeClr>
          </a:solidFill>
        </p:spPr>
        <p:txBody>
          <a:bodyPr wrap="square">
            <a:spAutoFit/>
          </a:bodyPr>
          <a:lstStyle/>
          <a:p>
            <a:r>
              <a:rPr lang="ja-JP" altLang="en-US" sz="1400" b="1" dirty="0"/>
              <a:t>４－２－１．外れ値の処理が過程が理解できるように実装</a:t>
            </a:r>
            <a:r>
              <a:rPr lang="ja-JP" altLang="en-US" sz="1400" b="1"/>
              <a:t>されている（外れ値があるかないかを判断する情報を提供すること）</a:t>
            </a:r>
            <a:endParaRPr lang="ja-JP" altLang="en-US" sz="1400" dirty="0"/>
          </a:p>
        </p:txBody>
      </p:sp>
      <p:sp>
        <p:nvSpPr>
          <p:cNvPr id="11" name="正方形/長方形 10"/>
          <p:cNvSpPr/>
          <p:nvPr/>
        </p:nvSpPr>
        <p:spPr>
          <a:xfrm>
            <a:off x="1009991" y="3352326"/>
            <a:ext cx="10627819" cy="307777"/>
          </a:xfrm>
          <a:prstGeom prst="rect">
            <a:avLst/>
          </a:prstGeom>
          <a:solidFill>
            <a:schemeClr val="accent6">
              <a:lumMod val="20000"/>
              <a:lumOff val="80000"/>
            </a:schemeClr>
          </a:solidFill>
        </p:spPr>
        <p:txBody>
          <a:bodyPr wrap="square">
            <a:spAutoFit/>
          </a:bodyPr>
          <a:lstStyle/>
          <a:p>
            <a:r>
              <a:rPr lang="ja-JP" altLang="en-US" sz="1400" b="1" dirty="0"/>
              <a:t>４－２－２．特徴量の絞り込みが理解できるように実装</a:t>
            </a:r>
            <a:r>
              <a:rPr lang="ja-JP" altLang="en-US" sz="1400" b="1"/>
              <a:t>されている（特徴量の絞り込みの根拠を示すこと）</a:t>
            </a:r>
            <a:endParaRPr lang="en-US" altLang="ja-JP" sz="1400" b="1" dirty="0"/>
          </a:p>
        </p:txBody>
      </p:sp>
      <p:sp>
        <p:nvSpPr>
          <p:cNvPr id="12" name="正方形/長方形 11"/>
          <p:cNvSpPr/>
          <p:nvPr/>
        </p:nvSpPr>
        <p:spPr>
          <a:xfrm>
            <a:off x="1009990" y="3698934"/>
            <a:ext cx="10627819" cy="307777"/>
          </a:xfrm>
          <a:prstGeom prst="rect">
            <a:avLst/>
          </a:prstGeom>
          <a:solidFill>
            <a:schemeClr val="accent6">
              <a:lumMod val="20000"/>
              <a:lumOff val="80000"/>
            </a:schemeClr>
          </a:solidFill>
        </p:spPr>
        <p:txBody>
          <a:bodyPr wrap="square">
            <a:spAutoFit/>
          </a:bodyPr>
          <a:lstStyle/>
          <a:p>
            <a:r>
              <a:rPr lang="ja-JP" altLang="en-US" sz="1400" b="1" dirty="0"/>
              <a:t>４－２－３．標準化が実装されている</a:t>
            </a:r>
            <a:endParaRPr lang="en-US" altLang="ja-JP" sz="1400" b="1" dirty="0"/>
          </a:p>
        </p:txBody>
      </p:sp>
      <p:sp>
        <p:nvSpPr>
          <p:cNvPr id="14" name="正方形/長方形 13"/>
          <p:cNvSpPr/>
          <p:nvPr/>
        </p:nvSpPr>
        <p:spPr>
          <a:xfrm>
            <a:off x="451585" y="4734378"/>
            <a:ext cx="11186227" cy="307777"/>
          </a:xfrm>
          <a:prstGeom prst="rect">
            <a:avLst/>
          </a:prstGeom>
          <a:solidFill>
            <a:schemeClr val="accent6">
              <a:lumMod val="75000"/>
            </a:schemeClr>
          </a:solidFill>
        </p:spPr>
        <p:txBody>
          <a:bodyPr wrap="square">
            <a:spAutoFit/>
          </a:bodyPr>
          <a:lstStyle/>
          <a:p>
            <a:r>
              <a:rPr lang="ja-JP" altLang="en-US" sz="1400" b="1" dirty="0">
                <a:solidFill>
                  <a:schemeClr val="bg1"/>
                </a:solidFill>
              </a:rPr>
              <a:t>５．学習モデルの選択とそのモデルがなぜ選択されたかが理解できるように実装されている</a:t>
            </a:r>
            <a:endParaRPr lang="en-US" altLang="ja-JP" sz="1400" b="1" dirty="0">
              <a:solidFill>
                <a:schemeClr val="bg1"/>
              </a:solidFill>
            </a:endParaRPr>
          </a:p>
        </p:txBody>
      </p:sp>
      <p:sp>
        <p:nvSpPr>
          <p:cNvPr id="15" name="正方形/長方形 14"/>
          <p:cNvSpPr/>
          <p:nvPr/>
        </p:nvSpPr>
        <p:spPr>
          <a:xfrm>
            <a:off x="1009988" y="4392150"/>
            <a:ext cx="10627819" cy="307777"/>
          </a:xfrm>
          <a:prstGeom prst="rect">
            <a:avLst/>
          </a:prstGeom>
          <a:solidFill>
            <a:schemeClr val="accent6">
              <a:lumMod val="20000"/>
              <a:lumOff val="80000"/>
            </a:schemeClr>
          </a:solidFill>
        </p:spPr>
        <p:txBody>
          <a:bodyPr wrap="square">
            <a:spAutoFit/>
          </a:bodyPr>
          <a:lstStyle/>
          <a:p>
            <a:r>
              <a:rPr lang="ja-JP" altLang="en-US" sz="1400" b="1" dirty="0"/>
              <a:t>４－２－５．特徴量と正解の分割が実装されている</a:t>
            </a:r>
            <a:endParaRPr lang="en-US" altLang="ja-JP" sz="1400" b="1" dirty="0"/>
          </a:p>
        </p:txBody>
      </p:sp>
      <p:sp>
        <p:nvSpPr>
          <p:cNvPr id="16" name="正方形/長方形 15"/>
          <p:cNvSpPr/>
          <p:nvPr/>
        </p:nvSpPr>
        <p:spPr>
          <a:xfrm>
            <a:off x="451585" y="5080986"/>
            <a:ext cx="11186227" cy="307777"/>
          </a:xfrm>
          <a:prstGeom prst="rect">
            <a:avLst/>
          </a:prstGeom>
          <a:solidFill>
            <a:schemeClr val="accent6">
              <a:lumMod val="75000"/>
            </a:schemeClr>
          </a:solidFill>
        </p:spPr>
        <p:txBody>
          <a:bodyPr wrap="square">
            <a:spAutoFit/>
          </a:bodyPr>
          <a:lstStyle/>
          <a:p>
            <a:r>
              <a:rPr lang="ja-JP" altLang="en-US" sz="1400" b="1" dirty="0">
                <a:solidFill>
                  <a:schemeClr val="bg1"/>
                </a:solidFill>
              </a:rPr>
              <a:t>６．選択された学習モデルで学習</a:t>
            </a:r>
            <a:endParaRPr lang="en-US" altLang="ja-JP" sz="1400" b="1" dirty="0">
              <a:solidFill>
                <a:schemeClr val="bg1"/>
              </a:solidFill>
            </a:endParaRPr>
          </a:p>
        </p:txBody>
      </p:sp>
      <p:sp>
        <p:nvSpPr>
          <p:cNvPr id="17" name="正方形/長方形 16"/>
          <p:cNvSpPr/>
          <p:nvPr/>
        </p:nvSpPr>
        <p:spPr>
          <a:xfrm>
            <a:off x="451585" y="5427594"/>
            <a:ext cx="11186227" cy="307777"/>
          </a:xfrm>
          <a:prstGeom prst="rect">
            <a:avLst/>
          </a:prstGeom>
          <a:solidFill>
            <a:schemeClr val="accent6">
              <a:lumMod val="75000"/>
            </a:schemeClr>
          </a:solidFill>
        </p:spPr>
        <p:txBody>
          <a:bodyPr wrap="square">
            <a:spAutoFit/>
          </a:bodyPr>
          <a:lstStyle/>
          <a:p>
            <a:r>
              <a:rPr lang="ja-JP" altLang="en-US" sz="1400" b="1" dirty="0">
                <a:solidFill>
                  <a:schemeClr val="bg1"/>
                </a:solidFill>
              </a:rPr>
              <a:t>７．正解率または決定係数</a:t>
            </a:r>
            <a:r>
              <a:rPr lang="ja-JP" altLang="en-US" sz="1400" b="1">
                <a:solidFill>
                  <a:schemeClr val="bg1"/>
                </a:solidFill>
              </a:rPr>
              <a:t>の表示（未知のデータを使用して予測、判断させればさらに良い）</a:t>
            </a:r>
            <a:endParaRPr lang="en-US" altLang="ja-JP" sz="1400" b="1" dirty="0">
              <a:solidFill>
                <a:schemeClr val="bg1"/>
              </a:solidFill>
            </a:endParaRPr>
          </a:p>
        </p:txBody>
      </p:sp>
      <p:sp>
        <p:nvSpPr>
          <p:cNvPr id="18" name="正方形/長方形 17"/>
          <p:cNvSpPr/>
          <p:nvPr/>
        </p:nvSpPr>
        <p:spPr>
          <a:xfrm>
            <a:off x="451585" y="5774202"/>
            <a:ext cx="11186227" cy="307777"/>
          </a:xfrm>
          <a:prstGeom prst="rect">
            <a:avLst/>
          </a:prstGeom>
          <a:solidFill>
            <a:schemeClr val="accent6">
              <a:lumMod val="75000"/>
            </a:schemeClr>
          </a:solidFill>
        </p:spPr>
        <p:txBody>
          <a:bodyPr wrap="square">
            <a:spAutoFit/>
          </a:bodyPr>
          <a:lstStyle/>
          <a:p>
            <a:r>
              <a:rPr lang="ja-JP" altLang="en-US" sz="1400" b="1">
                <a:solidFill>
                  <a:schemeClr val="bg1"/>
                </a:solidFill>
              </a:rPr>
              <a:t>８．学習後のモデルを保存</a:t>
            </a:r>
            <a:endParaRPr lang="en-US" altLang="ja-JP" sz="1400" b="1" dirty="0">
              <a:solidFill>
                <a:schemeClr val="bg1"/>
              </a:solidFill>
            </a:endParaRPr>
          </a:p>
        </p:txBody>
      </p:sp>
    </p:spTree>
    <p:extLst>
      <p:ext uri="{BB962C8B-B14F-4D97-AF65-F5344CB8AC3E}">
        <p14:creationId xmlns:p14="http://schemas.microsoft.com/office/powerpoint/2010/main" val="309068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extLst>
              <p:ext uri="{D42A27DB-BD31-4B8C-83A1-F6EECF244321}">
                <p14:modId xmlns:p14="http://schemas.microsoft.com/office/powerpoint/2010/main" val="930317823"/>
              </p:ext>
            </p:extLst>
          </p:nvPr>
        </p:nvGraphicFramePr>
        <p:xfrm>
          <a:off x="1666240" y="1213658"/>
          <a:ext cx="8128000" cy="3601720"/>
        </p:xfrm>
        <a:graphic>
          <a:graphicData uri="http://schemas.openxmlformats.org/drawingml/2006/table">
            <a:tbl>
              <a:tblPr firstRow="1">
                <a:tableStyleId>{5C22544A-7EE6-4342-B048-85BDC9FD1C3A}</a:tableStyleId>
              </a:tblPr>
              <a:tblGrid>
                <a:gridCol w="1700415">
                  <a:extLst>
                    <a:ext uri="{9D8B030D-6E8A-4147-A177-3AD203B41FA5}">
                      <a16:colId xmlns:a16="http://schemas.microsoft.com/office/drawing/2014/main" val="3309609416"/>
                    </a:ext>
                  </a:extLst>
                </a:gridCol>
                <a:gridCol w="6427585">
                  <a:extLst>
                    <a:ext uri="{9D8B030D-6E8A-4147-A177-3AD203B41FA5}">
                      <a16:colId xmlns:a16="http://schemas.microsoft.com/office/drawing/2014/main" val="2160224728"/>
                    </a:ext>
                  </a:extLst>
                </a:gridCol>
              </a:tblGrid>
              <a:tr h="334048">
                <a:tc>
                  <a:txBody>
                    <a:bodyPr/>
                    <a:lstStyle/>
                    <a:p>
                      <a:pPr algn="ctr"/>
                      <a:r>
                        <a:rPr kumimoji="1" lang="ja-JP" altLang="en-US" dirty="0"/>
                        <a:t>列名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1156"/>
                  </a:ext>
                </a:extLst>
              </a:tr>
              <a:tr h="370840">
                <a:tc>
                  <a:txBody>
                    <a:bodyPr/>
                    <a:lstStyle/>
                    <a:p>
                      <a:r>
                        <a:rPr kumimoji="1" lang="en-US" altLang="ja-JP" sz="1800" b="0" i="0" u="none" strike="noStrike" kern="1200" cap="none" spc="0" normalizeH="0" baseline="0" noProof="0" dirty="0">
                          <a:ln>
                            <a:noFill/>
                          </a:ln>
                          <a:solidFill>
                            <a:srgbClr val="000000"/>
                          </a:solidFill>
                          <a:effectLst/>
                          <a:uLnTx/>
                          <a:uFillTx/>
                          <a:latin typeface="Helvetica" panose="020B0604020202020204" pitchFamily="34" charset="0"/>
                          <a:ea typeface="+mn-ea"/>
                          <a:cs typeface="+mn-cs"/>
                        </a:rPr>
                        <a:t>mpg</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b="0" i="0" dirty="0">
                          <a:solidFill>
                            <a:srgbClr val="000000"/>
                          </a:solidFill>
                          <a:effectLst/>
                          <a:latin typeface="Helvetica" panose="020B0604020202020204" pitchFamily="34" charset="0"/>
                        </a:rPr>
                        <a:t>燃料</a:t>
                      </a:r>
                      <a:r>
                        <a:rPr lang="en-US" altLang="ja-JP" b="0" i="0" dirty="0">
                          <a:solidFill>
                            <a:srgbClr val="000000"/>
                          </a:solidFill>
                          <a:effectLst/>
                          <a:latin typeface="Helvetica" panose="020B0604020202020204" pitchFamily="34" charset="0"/>
                        </a:rPr>
                        <a:t>1</a:t>
                      </a:r>
                      <a:r>
                        <a:rPr lang="ja-JP" altLang="en-US" b="0" i="0" dirty="0">
                          <a:solidFill>
                            <a:srgbClr val="000000"/>
                          </a:solidFill>
                          <a:effectLst/>
                          <a:latin typeface="Helvetica" panose="020B0604020202020204" pitchFamily="34" charset="0"/>
                        </a:rPr>
                        <a:t>ガロンあたりにつき何マイル走るかの燃費</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419731"/>
                  </a:ext>
                </a:extLst>
              </a:tr>
              <a:tr h="370840">
                <a:tc>
                  <a:txBody>
                    <a:bodyPr/>
                    <a:lstStyle/>
                    <a:p>
                      <a:r>
                        <a:rPr kumimoji="1" lang="en-US" altLang="ja-JP" sz="1800" b="0" i="0" u="none" strike="noStrike" kern="1200" cap="none" spc="0" normalizeH="0" baseline="0" noProof="0" dirty="0">
                          <a:ln>
                            <a:noFill/>
                          </a:ln>
                          <a:solidFill>
                            <a:srgbClr val="000000"/>
                          </a:solidFill>
                          <a:effectLst/>
                          <a:uLnTx/>
                          <a:uFillTx/>
                          <a:latin typeface="Helvetica" panose="020B0604020202020204" pitchFamily="34" charset="0"/>
                          <a:ea typeface="+mn-ea"/>
                          <a:cs typeface="+mn-cs"/>
                        </a:rPr>
                        <a:t>cylinders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エンジンのシリンダー数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2472"/>
                  </a:ext>
                </a:extLst>
              </a:tr>
              <a:tr h="370840">
                <a:tc>
                  <a:txBody>
                    <a:bodyPr/>
                    <a:lstStyle/>
                    <a:p>
                      <a:r>
                        <a:rPr kumimoji="1" lang="en-US" altLang="ja-JP" sz="1800" b="0" i="0" u="none" strike="noStrike" kern="1200" cap="none" spc="0" normalizeH="0" baseline="0" noProof="0" dirty="0">
                          <a:ln>
                            <a:noFill/>
                          </a:ln>
                          <a:solidFill>
                            <a:srgbClr val="000000"/>
                          </a:solidFill>
                          <a:effectLst/>
                          <a:uLnTx/>
                          <a:uFillTx/>
                          <a:latin typeface="Helvetica" panose="020B0604020202020204" pitchFamily="34" charset="0"/>
                          <a:ea typeface="+mn-ea"/>
                          <a:cs typeface="+mn-cs"/>
                        </a:rPr>
                        <a:t>displacement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排気量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70518"/>
                  </a:ext>
                </a:extLst>
              </a:tr>
              <a:tr h="370840">
                <a:tc>
                  <a:txBody>
                    <a:bodyPr/>
                    <a:lstStyle/>
                    <a:p>
                      <a:r>
                        <a:rPr kumimoji="1" lang="en-US" altLang="ja-JP" sz="1800" b="0" i="0" u="none" strike="noStrike" kern="1200" cap="none" spc="0" normalizeH="0" baseline="0" noProof="0" dirty="0">
                          <a:ln>
                            <a:noFill/>
                          </a:ln>
                          <a:solidFill>
                            <a:srgbClr val="000000"/>
                          </a:solidFill>
                          <a:effectLst/>
                          <a:uLnTx/>
                          <a:uFillTx/>
                          <a:latin typeface="Helvetica" panose="020B0604020202020204" pitchFamily="34" charset="0"/>
                          <a:ea typeface="+mn-ea"/>
                          <a:cs typeface="+mn-cs"/>
                        </a:rPr>
                        <a:t>horsepower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馬力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326405"/>
                  </a:ext>
                </a:extLst>
              </a:tr>
              <a:tr h="370840">
                <a:tc>
                  <a:txBody>
                    <a:bodyPr/>
                    <a:lstStyle/>
                    <a:p>
                      <a:r>
                        <a:rPr lang="en-US" altLang="ja-JP" b="0" i="0" dirty="0">
                          <a:solidFill>
                            <a:srgbClr val="000000"/>
                          </a:solidFill>
                          <a:effectLst/>
                          <a:latin typeface="Helvetica" panose="020B0604020202020204" pitchFamily="34" charset="0"/>
                        </a:rPr>
                        <a:t>weight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車重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587289"/>
                  </a:ext>
                </a:extLst>
              </a:tr>
              <a:tr h="370840">
                <a:tc>
                  <a:txBody>
                    <a:bodyPr/>
                    <a:lstStyle/>
                    <a:p>
                      <a:r>
                        <a:rPr lang="en-US" altLang="ja-JP" b="0" i="0" dirty="0">
                          <a:solidFill>
                            <a:srgbClr val="000000"/>
                          </a:solidFill>
                          <a:effectLst/>
                          <a:latin typeface="Helvetica" panose="020B0604020202020204" pitchFamily="34" charset="0"/>
                        </a:rPr>
                        <a:t>acceleration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加速度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56094"/>
                  </a:ext>
                </a:extLst>
              </a:tr>
              <a:tr h="370840">
                <a:tc>
                  <a:txBody>
                    <a:bodyPr/>
                    <a:lstStyle/>
                    <a:p>
                      <a:r>
                        <a:rPr lang="en-US" altLang="ja-JP" b="0" i="0" dirty="0">
                          <a:solidFill>
                            <a:srgbClr val="000000"/>
                          </a:solidFill>
                          <a:effectLst/>
                          <a:latin typeface="Helvetica" panose="020B0604020202020204" pitchFamily="34" charset="0"/>
                        </a:rPr>
                        <a:t>model year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発表年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745432"/>
                  </a:ext>
                </a:extLst>
              </a:tr>
              <a:tr h="370840">
                <a:tc>
                  <a:txBody>
                    <a:bodyPr/>
                    <a:lstStyle/>
                    <a:p>
                      <a:r>
                        <a:rPr lang="en-US" altLang="ja-JP" b="0" i="0" dirty="0">
                          <a:solidFill>
                            <a:srgbClr val="000000"/>
                          </a:solidFill>
                          <a:effectLst/>
                          <a:latin typeface="Helvetica" panose="020B0604020202020204" pitchFamily="34" charset="0"/>
                        </a:rPr>
                        <a:t>origin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b="0" i="0" dirty="0">
                          <a:solidFill>
                            <a:srgbClr val="000000"/>
                          </a:solidFill>
                          <a:effectLst/>
                          <a:latin typeface="Helvetica" panose="020B0604020202020204" pitchFamily="34" charset="0"/>
                        </a:rPr>
                        <a:t>(origin == 1)</a:t>
                      </a:r>
                      <a:r>
                        <a:rPr lang="ja-JP" altLang="en-US" b="0" i="0" dirty="0">
                          <a:solidFill>
                            <a:srgbClr val="000000"/>
                          </a:solidFill>
                          <a:effectLst/>
                          <a:latin typeface="Helvetica" panose="020B0604020202020204" pitchFamily="34" charset="0"/>
                        </a:rPr>
                        <a:t>はアメ車、</a:t>
                      </a:r>
                      <a:r>
                        <a:rPr lang="en-US" altLang="ja-JP" b="0" i="0" dirty="0">
                          <a:solidFill>
                            <a:srgbClr val="000000"/>
                          </a:solidFill>
                          <a:effectLst/>
                          <a:latin typeface="Helvetica" panose="020B0604020202020204" pitchFamily="34" charset="0"/>
                        </a:rPr>
                        <a:t>(origin == 2)</a:t>
                      </a:r>
                      <a:r>
                        <a:rPr lang="ja-JP" altLang="en-US" b="0" i="0" dirty="0">
                          <a:solidFill>
                            <a:srgbClr val="000000"/>
                          </a:solidFill>
                          <a:effectLst/>
                          <a:latin typeface="Helvetica" panose="020B0604020202020204" pitchFamily="34" charset="0"/>
                        </a:rPr>
                        <a:t>は欧州車、</a:t>
                      </a:r>
                      <a:r>
                        <a:rPr lang="en-US" altLang="ja-JP" b="0" i="0" dirty="0">
                          <a:solidFill>
                            <a:srgbClr val="000000"/>
                          </a:solidFill>
                          <a:effectLst/>
                          <a:latin typeface="Helvetica" panose="020B0604020202020204" pitchFamily="34" charset="0"/>
                        </a:rPr>
                        <a:t>(origin == 3)</a:t>
                      </a:r>
                      <a:r>
                        <a:rPr lang="ja-JP" altLang="en-US" b="0" i="0" dirty="0">
                          <a:solidFill>
                            <a:srgbClr val="000000"/>
                          </a:solidFill>
                          <a:effectLst/>
                          <a:latin typeface="Helvetica" panose="020B0604020202020204" pitchFamily="34" charset="0"/>
                        </a:rPr>
                        <a:t>は日本車</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796856"/>
                  </a:ext>
                </a:extLst>
              </a:tr>
            </a:tbl>
          </a:graphicData>
        </a:graphic>
      </p:graphicFrame>
      <p:sp>
        <p:nvSpPr>
          <p:cNvPr id="7" name="正方形/長方形 6"/>
          <p:cNvSpPr/>
          <p:nvPr/>
        </p:nvSpPr>
        <p:spPr>
          <a:xfrm>
            <a:off x="1537383" y="615142"/>
            <a:ext cx="2942705" cy="4073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a</a:t>
            </a:r>
            <a:r>
              <a:rPr kumimoji="1" lang="en-US" altLang="ja-JP" b="1" dirty="0"/>
              <a:t>uto-mpg.csv</a:t>
            </a:r>
            <a:endParaRPr kumimoji="1" lang="ja-JP" altLang="en-US" b="1" dirty="0"/>
          </a:p>
        </p:txBody>
      </p:sp>
      <p:sp>
        <p:nvSpPr>
          <p:cNvPr id="8" name="テキスト ボックス 7"/>
          <p:cNvSpPr txBox="1"/>
          <p:nvPr/>
        </p:nvSpPr>
        <p:spPr>
          <a:xfrm>
            <a:off x="1666240" y="5336772"/>
            <a:ext cx="8128000" cy="369332"/>
          </a:xfrm>
          <a:prstGeom prst="rect">
            <a:avLst/>
          </a:prstGeom>
          <a:solidFill>
            <a:schemeClr val="accent6">
              <a:lumMod val="60000"/>
              <a:lumOff val="40000"/>
            </a:schemeClr>
          </a:solidFill>
        </p:spPr>
        <p:txBody>
          <a:bodyPr wrap="square" rtlCol="0">
            <a:spAutoFit/>
          </a:bodyPr>
          <a:lstStyle/>
          <a:p>
            <a:r>
              <a:rPr lang="en-US" altLang="ja-JP" b="1" dirty="0"/>
              <a:t>mpg </a:t>
            </a:r>
            <a:r>
              <a:rPr lang="ja-JP" altLang="en-US" b="1" dirty="0"/>
              <a:t>を正解データとして、燃費を予測します。</a:t>
            </a:r>
            <a:endParaRPr kumimoji="1" lang="ja-JP" altLang="en-US" b="1" dirty="0"/>
          </a:p>
        </p:txBody>
      </p:sp>
      <p:sp>
        <p:nvSpPr>
          <p:cNvPr id="6" name="正方形/長方形 5"/>
          <p:cNvSpPr/>
          <p:nvPr/>
        </p:nvSpPr>
        <p:spPr>
          <a:xfrm>
            <a:off x="672858" y="615142"/>
            <a:ext cx="898139" cy="4073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回帰</a:t>
            </a:r>
            <a:endParaRPr kumimoji="1" lang="ja-JP" altLang="en-US" b="1" dirty="0"/>
          </a:p>
        </p:txBody>
      </p:sp>
    </p:spTree>
    <p:extLst>
      <p:ext uri="{BB962C8B-B14F-4D97-AF65-F5344CB8AC3E}">
        <p14:creationId xmlns:p14="http://schemas.microsoft.com/office/powerpoint/2010/main" val="148897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199241545"/>
              </p:ext>
            </p:extLst>
          </p:nvPr>
        </p:nvGraphicFramePr>
        <p:xfrm>
          <a:off x="1666240" y="1213658"/>
          <a:ext cx="8128000" cy="4445000"/>
        </p:xfrm>
        <a:graphic>
          <a:graphicData uri="http://schemas.openxmlformats.org/drawingml/2006/table">
            <a:tbl>
              <a:tblPr firstRow="1">
                <a:tableStyleId>{5C22544A-7EE6-4342-B048-85BDC9FD1C3A}</a:tableStyleId>
              </a:tblPr>
              <a:tblGrid>
                <a:gridCol w="1700415">
                  <a:extLst>
                    <a:ext uri="{9D8B030D-6E8A-4147-A177-3AD203B41FA5}">
                      <a16:colId xmlns:a16="http://schemas.microsoft.com/office/drawing/2014/main" val="3309609416"/>
                    </a:ext>
                  </a:extLst>
                </a:gridCol>
                <a:gridCol w="6427585">
                  <a:extLst>
                    <a:ext uri="{9D8B030D-6E8A-4147-A177-3AD203B41FA5}">
                      <a16:colId xmlns:a16="http://schemas.microsoft.com/office/drawing/2014/main" val="2160224728"/>
                    </a:ext>
                  </a:extLst>
                </a:gridCol>
              </a:tblGrid>
              <a:tr h="334048">
                <a:tc>
                  <a:txBody>
                    <a:bodyPr/>
                    <a:lstStyle/>
                    <a:p>
                      <a:pPr algn="ctr"/>
                      <a:r>
                        <a:rPr kumimoji="1" lang="ja-JP" altLang="en-US" dirty="0"/>
                        <a:t>列名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1156"/>
                  </a:ext>
                </a:extLst>
              </a:tr>
              <a:tr h="370840">
                <a:tc>
                  <a:txBody>
                    <a:bodyPr/>
                    <a:lstStyle/>
                    <a:p>
                      <a:r>
                        <a:rPr lang="en-US" altLang="ja-JP" b="1" i="0" dirty="0">
                          <a:effectLst/>
                          <a:latin typeface="-apple-system"/>
                        </a:rPr>
                        <a:t>age</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年齢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419731"/>
                  </a:ext>
                </a:extLst>
              </a:tr>
              <a:tr h="370840">
                <a:tc>
                  <a:txBody>
                    <a:bodyPr/>
                    <a:lstStyle/>
                    <a:p>
                      <a:r>
                        <a:rPr lang="en-US" b="1" dirty="0">
                          <a:effectLst/>
                        </a:rPr>
                        <a:t>sex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性別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2472"/>
                  </a:ext>
                </a:extLst>
              </a:tr>
              <a:tr h="370840">
                <a:tc>
                  <a:txBody>
                    <a:bodyPr/>
                    <a:lstStyle/>
                    <a:p>
                      <a:r>
                        <a:rPr lang="en-US" b="1" dirty="0" err="1">
                          <a:effectLst/>
                        </a:rPr>
                        <a:t>bmi</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BMI</a:t>
                      </a:r>
                      <a:r>
                        <a:rPr kumimoji="1" lang="ja-JP" altLang="en-US" dirty="0"/>
                        <a:t>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70518"/>
                  </a:ext>
                </a:extLst>
              </a:tr>
              <a:tr h="370840">
                <a:tc>
                  <a:txBody>
                    <a:bodyPr/>
                    <a:lstStyle/>
                    <a:p>
                      <a:r>
                        <a:rPr lang="en-US" b="1" dirty="0" err="1">
                          <a:effectLst/>
                        </a:rPr>
                        <a:t>bp</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平均血圧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326405"/>
                  </a:ext>
                </a:extLst>
              </a:tr>
              <a:tr h="370840">
                <a:tc>
                  <a:txBody>
                    <a:bodyPr/>
                    <a:lstStyle/>
                    <a:p>
                      <a:r>
                        <a:rPr kumimoji="1" lang="en-US" altLang="ja-JP" b="1" dirty="0"/>
                        <a:t>s1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総血清コレステロール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587289"/>
                  </a:ext>
                </a:extLst>
              </a:tr>
              <a:tr h="370840">
                <a:tc>
                  <a:txBody>
                    <a:bodyPr/>
                    <a:lstStyle/>
                    <a:p>
                      <a:r>
                        <a:rPr kumimoji="1" lang="en-US" altLang="ja-JP" b="1" dirty="0"/>
                        <a:t>s2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b="0" i="0" kern="1200" dirty="0">
                          <a:solidFill>
                            <a:schemeClr val="dk1"/>
                          </a:solidFill>
                          <a:effectLst/>
                          <a:latin typeface="+mn-lt"/>
                          <a:ea typeface="+mn-ea"/>
                          <a:cs typeface="+mn-cs"/>
                        </a:rPr>
                        <a:t>低密度リポタンパク質</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56094"/>
                  </a:ext>
                </a:extLst>
              </a:tr>
              <a:tr h="370840">
                <a:tc>
                  <a:txBody>
                    <a:bodyPr/>
                    <a:lstStyle/>
                    <a:p>
                      <a:r>
                        <a:rPr kumimoji="1" lang="en-US" altLang="ja-JP" b="1" dirty="0"/>
                        <a:t>s3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b="0" i="0" kern="1200" dirty="0">
                          <a:solidFill>
                            <a:schemeClr val="dk1"/>
                          </a:solidFill>
                          <a:effectLst/>
                          <a:latin typeface="+mn-lt"/>
                          <a:ea typeface="+mn-ea"/>
                          <a:cs typeface="+mn-cs"/>
                        </a:rPr>
                        <a:t>高密度リポタンパク質</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745432"/>
                  </a:ext>
                </a:extLst>
              </a:tr>
              <a:tr h="370840">
                <a:tc>
                  <a:txBody>
                    <a:bodyPr/>
                    <a:lstStyle/>
                    <a:p>
                      <a:r>
                        <a:rPr kumimoji="1" lang="en-US" altLang="ja-JP" b="1" dirty="0"/>
                        <a:t>s4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b="0" i="0" kern="1200" dirty="0">
                          <a:solidFill>
                            <a:schemeClr val="dk1"/>
                          </a:solidFill>
                          <a:effectLst/>
                          <a:latin typeface="+mn-lt"/>
                          <a:ea typeface="+mn-ea"/>
                          <a:cs typeface="+mn-cs"/>
                        </a:rPr>
                        <a:t>総コレステロール</a:t>
                      </a:r>
                      <a:r>
                        <a:rPr kumimoji="1" lang="en-US" altLang="ja-JP" sz="1800" b="0" i="0" kern="1200" dirty="0">
                          <a:solidFill>
                            <a:schemeClr val="dk1"/>
                          </a:solidFill>
                          <a:effectLst/>
                          <a:latin typeface="+mn-lt"/>
                          <a:ea typeface="+mn-ea"/>
                          <a:cs typeface="+mn-cs"/>
                        </a:rPr>
                        <a:t>/ HDL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796856"/>
                  </a:ext>
                </a:extLst>
              </a:tr>
              <a:tr h="370840">
                <a:tc>
                  <a:txBody>
                    <a:bodyPr/>
                    <a:lstStyle/>
                    <a:p>
                      <a:r>
                        <a:rPr kumimoji="1" lang="en-US" altLang="ja-JP" b="1" dirty="0"/>
                        <a:t>s5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b="0" i="0" kern="1200" dirty="0">
                          <a:solidFill>
                            <a:schemeClr val="dk1"/>
                          </a:solidFill>
                          <a:effectLst/>
                          <a:latin typeface="+mn-lt"/>
                          <a:ea typeface="+mn-ea"/>
                          <a:cs typeface="+mn-cs"/>
                        </a:rPr>
                        <a:t>血清トリグリセリドレベルの対数</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58171"/>
                  </a:ext>
                </a:extLst>
              </a:tr>
              <a:tr h="370840">
                <a:tc>
                  <a:txBody>
                    <a:bodyPr/>
                    <a:lstStyle/>
                    <a:p>
                      <a:r>
                        <a:rPr kumimoji="1" lang="en-US" altLang="ja-JP" b="1" dirty="0"/>
                        <a:t>s6</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b="0" i="0" kern="1200" dirty="0">
                          <a:solidFill>
                            <a:schemeClr val="dk1"/>
                          </a:solidFill>
                          <a:effectLst/>
                          <a:latin typeface="+mn-lt"/>
                          <a:ea typeface="+mn-ea"/>
                          <a:cs typeface="+mn-cs"/>
                        </a:rPr>
                        <a:t>血糖値</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420211"/>
                  </a:ext>
                </a:extLst>
              </a:tr>
              <a:tr h="370840">
                <a:tc>
                  <a:txBody>
                    <a:bodyPr/>
                    <a:lstStyle/>
                    <a:p>
                      <a:r>
                        <a:rPr kumimoji="1" lang="en-US" altLang="ja-JP" b="1" dirty="0"/>
                        <a:t>target</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b="0" i="0" kern="1200" dirty="0">
                          <a:solidFill>
                            <a:schemeClr val="dk1"/>
                          </a:solidFill>
                          <a:effectLst/>
                          <a:latin typeface="+mn-lt"/>
                          <a:ea typeface="+mn-ea"/>
                          <a:cs typeface="+mn-cs"/>
                        </a:rPr>
                        <a:t>進行状況</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10111"/>
                  </a:ext>
                </a:extLst>
              </a:tr>
            </a:tbl>
          </a:graphicData>
        </a:graphic>
      </p:graphicFrame>
      <p:sp>
        <p:nvSpPr>
          <p:cNvPr id="3" name="正方形/長方形 2"/>
          <p:cNvSpPr/>
          <p:nvPr/>
        </p:nvSpPr>
        <p:spPr>
          <a:xfrm>
            <a:off x="1570997" y="611866"/>
            <a:ext cx="2942705" cy="4073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t>diabetes.csv</a:t>
            </a:r>
            <a:endParaRPr kumimoji="1" lang="ja-JP" altLang="en-US" b="1" dirty="0"/>
          </a:p>
        </p:txBody>
      </p:sp>
      <p:sp>
        <p:nvSpPr>
          <p:cNvPr id="4" name="テキスト ボックス 3"/>
          <p:cNvSpPr txBox="1"/>
          <p:nvPr/>
        </p:nvSpPr>
        <p:spPr>
          <a:xfrm>
            <a:off x="1666240" y="6039536"/>
            <a:ext cx="8128000" cy="369332"/>
          </a:xfrm>
          <a:prstGeom prst="rect">
            <a:avLst/>
          </a:prstGeom>
          <a:solidFill>
            <a:schemeClr val="accent6">
              <a:lumMod val="60000"/>
              <a:lumOff val="40000"/>
            </a:schemeClr>
          </a:solidFill>
        </p:spPr>
        <p:txBody>
          <a:bodyPr wrap="square" rtlCol="0">
            <a:spAutoFit/>
          </a:bodyPr>
          <a:lstStyle/>
          <a:p>
            <a:r>
              <a:rPr lang="en-US" altLang="ja-JP" b="1" dirty="0"/>
              <a:t>target </a:t>
            </a:r>
            <a:r>
              <a:rPr lang="ja-JP" altLang="en-US" b="1" dirty="0"/>
              <a:t>を正解データとして、糖尿病患者の進行状況を予測します。</a:t>
            </a:r>
            <a:endParaRPr kumimoji="1" lang="ja-JP" altLang="en-US" b="1" dirty="0"/>
          </a:p>
        </p:txBody>
      </p:sp>
      <p:sp>
        <p:nvSpPr>
          <p:cNvPr id="5" name="正方形/長方形 4"/>
          <p:cNvSpPr/>
          <p:nvPr/>
        </p:nvSpPr>
        <p:spPr>
          <a:xfrm>
            <a:off x="672858" y="615142"/>
            <a:ext cx="898139" cy="4073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回帰</a:t>
            </a:r>
            <a:endParaRPr kumimoji="1" lang="ja-JP" altLang="en-US" b="1" dirty="0"/>
          </a:p>
        </p:txBody>
      </p:sp>
    </p:spTree>
    <p:extLst>
      <p:ext uri="{BB962C8B-B14F-4D97-AF65-F5344CB8AC3E}">
        <p14:creationId xmlns:p14="http://schemas.microsoft.com/office/powerpoint/2010/main" val="3208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580513" y="615142"/>
            <a:ext cx="2942705" cy="4073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digits.csv</a:t>
            </a:r>
            <a:endParaRPr kumimoji="1" lang="ja-JP" altLang="en-US" b="1" dirty="0"/>
          </a:p>
        </p:txBody>
      </p:sp>
      <p:sp>
        <p:nvSpPr>
          <p:cNvPr id="4" name="テキスト ボックス 3"/>
          <p:cNvSpPr txBox="1"/>
          <p:nvPr/>
        </p:nvSpPr>
        <p:spPr>
          <a:xfrm>
            <a:off x="1666240" y="6220690"/>
            <a:ext cx="8128000" cy="369332"/>
          </a:xfrm>
          <a:prstGeom prst="rect">
            <a:avLst/>
          </a:prstGeom>
          <a:solidFill>
            <a:schemeClr val="accent6">
              <a:lumMod val="60000"/>
              <a:lumOff val="40000"/>
            </a:schemeClr>
          </a:solidFill>
        </p:spPr>
        <p:txBody>
          <a:bodyPr wrap="square" rtlCol="0">
            <a:spAutoFit/>
          </a:bodyPr>
          <a:lstStyle/>
          <a:p>
            <a:r>
              <a:rPr lang="en-US" altLang="ja-JP" b="1" dirty="0"/>
              <a:t>target </a:t>
            </a:r>
            <a:r>
              <a:rPr lang="ja-JP" altLang="en-US" b="1" dirty="0"/>
              <a:t>を正解データと</a:t>
            </a:r>
            <a:r>
              <a:rPr lang="ja-JP" altLang="en-US" b="1"/>
              <a:t>して、画像の数値を判断します。</a:t>
            </a:r>
            <a:endParaRPr kumimoji="1" lang="ja-JP" altLang="en-US" b="1" dirty="0"/>
          </a:p>
        </p:txBody>
      </p:sp>
      <p:graphicFrame>
        <p:nvGraphicFramePr>
          <p:cNvPr id="5" name="表 4"/>
          <p:cNvGraphicFramePr>
            <a:graphicFrameLocks noGrp="1"/>
          </p:cNvGraphicFramePr>
          <p:nvPr>
            <p:extLst>
              <p:ext uri="{D42A27DB-BD31-4B8C-83A1-F6EECF244321}">
                <p14:modId xmlns:p14="http://schemas.microsoft.com/office/powerpoint/2010/main" val="1230450623"/>
              </p:ext>
            </p:extLst>
          </p:nvPr>
        </p:nvGraphicFramePr>
        <p:xfrm>
          <a:off x="1666240" y="1213658"/>
          <a:ext cx="8128000" cy="4815840"/>
        </p:xfrm>
        <a:graphic>
          <a:graphicData uri="http://schemas.openxmlformats.org/drawingml/2006/table">
            <a:tbl>
              <a:tblPr firstRow="1">
                <a:tableStyleId>{5C22544A-7EE6-4342-B048-85BDC9FD1C3A}</a:tableStyleId>
              </a:tblPr>
              <a:tblGrid>
                <a:gridCol w="1700415">
                  <a:extLst>
                    <a:ext uri="{9D8B030D-6E8A-4147-A177-3AD203B41FA5}">
                      <a16:colId xmlns:a16="http://schemas.microsoft.com/office/drawing/2014/main" val="3309609416"/>
                    </a:ext>
                  </a:extLst>
                </a:gridCol>
                <a:gridCol w="6427585">
                  <a:extLst>
                    <a:ext uri="{9D8B030D-6E8A-4147-A177-3AD203B41FA5}">
                      <a16:colId xmlns:a16="http://schemas.microsoft.com/office/drawing/2014/main" val="2160224728"/>
                    </a:ext>
                  </a:extLst>
                </a:gridCol>
              </a:tblGrid>
              <a:tr h="334048">
                <a:tc>
                  <a:txBody>
                    <a:bodyPr/>
                    <a:lstStyle/>
                    <a:p>
                      <a:pPr algn="ctr"/>
                      <a:r>
                        <a:rPr kumimoji="1" lang="ja-JP" altLang="en-US" dirty="0"/>
                        <a:t>列名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1156"/>
                  </a:ext>
                </a:extLst>
              </a:tr>
              <a:tr h="370840">
                <a:tc>
                  <a:txBody>
                    <a:bodyPr/>
                    <a:lstStyle/>
                    <a:p>
                      <a:r>
                        <a:rPr kumimoji="1" lang="en-US" altLang="ja-JP" b="1"/>
                        <a:t>pixel_0_0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１画素目のグレースケール（０：白、１：黒）以下同様</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419731"/>
                  </a:ext>
                </a:extLst>
              </a:tr>
              <a:tr h="370840">
                <a:tc>
                  <a:txBody>
                    <a:bodyPr/>
                    <a:lstStyle/>
                    <a:p>
                      <a:r>
                        <a:rPr kumimoji="1" lang="en-US" altLang="ja-JP"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pixel_0_1</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２画素目のグレースケール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2472"/>
                  </a:ext>
                </a:extLst>
              </a:tr>
              <a:tr h="370840">
                <a:tc>
                  <a:txBody>
                    <a:bodyPr/>
                    <a:lstStyle/>
                    <a:p>
                      <a:r>
                        <a:rPr kumimoji="1" lang="en-US" altLang="ja-JP"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pixel_0_2</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３画素目のグレースケール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70518"/>
                  </a:ext>
                </a:extLst>
              </a:tr>
              <a:tr h="370840">
                <a:tc>
                  <a:txBody>
                    <a:bodyPr/>
                    <a:lstStyle/>
                    <a:p>
                      <a:r>
                        <a:rPr kumimoji="1" lang="en-US" altLang="ja-JP"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pixel_0_3</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４画素目のグレースケール</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326405"/>
                  </a:ext>
                </a:extLst>
              </a:tr>
              <a:tr h="370840">
                <a:tc>
                  <a:txBody>
                    <a:bodyPr/>
                    <a:lstStyle/>
                    <a:p>
                      <a:r>
                        <a:rPr kumimoji="1" lang="en-US" altLang="ja-JP"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pixel_0_4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５画素目のグレースケール</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587289"/>
                  </a:ext>
                </a:extLst>
              </a:tr>
              <a:tr h="370840">
                <a:tc>
                  <a:txBody>
                    <a:bodyPr/>
                    <a:lstStyle/>
                    <a:p>
                      <a:r>
                        <a:rPr kumimoji="1" lang="en-US" altLang="ja-JP"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pixel_0_5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６画素目のグレースケール</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56094"/>
                  </a:ext>
                </a:extLst>
              </a:tr>
              <a:tr h="370840">
                <a:tc>
                  <a:txBody>
                    <a:bodyPr/>
                    <a:lstStyle/>
                    <a:p>
                      <a:r>
                        <a:rPr kumimoji="1" lang="en-US" altLang="ja-JP"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pixel_0_6</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７画素目のグレースケール</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745432"/>
                  </a:ext>
                </a:extLst>
              </a:tr>
              <a:tr h="370840">
                <a:tc>
                  <a:txBody>
                    <a:bodyPr/>
                    <a:lstStyle/>
                    <a:p>
                      <a:r>
                        <a:rPr kumimoji="1" lang="en-US" altLang="ja-JP" sz="1800" b="1" i="0" u="none" strike="noStrike" kern="1200" cap="none" spc="0" normalizeH="0" baseline="0" noProof="0">
                          <a:ln>
                            <a:noFill/>
                          </a:ln>
                          <a:solidFill>
                            <a:prstClr val="black"/>
                          </a:solidFill>
                          <a:effectLst/>
                          <a:uLnTx/>
                          <a:uFillTx/>
                          <a:latin typeface="+mn-lt"/>
                          <a:ea typeface="+mn-ea"/>
                          <a:cs typeface="+mn-cs"/>
                        </a:rPr>
                        <a:t>pixel_0_</a:t>
                      </a:r>
                      <a:r>
                        <a:rPr kumimoji="1" lang="ja-JP" altLang="en-US" sz="1800" b="1" i="0" u="none" strike="noStrike" kern="1200" cap="none" spc="0" normalizeH="0" baseline="0" noProof="0">
                          <a:ln>
                            <a:noFill/>
                          </a:ln>
                          <a:solidFill>
                            <a:prstClr val="black"/>
                          </a:solidFill>
                          <a:effectLst/>
                          <a:uLnTx/>
                          <a:uFillTx/>
                          <a:latin typeface="+mn-lt"/>
                          <a:ea typeface="+mn-ea"/>
                          <a:cs typeface="+mn-cs"/>
                        </a:rPr>
                        <a:t>７</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８画素目のグレースケース</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796856"/>
                  </a:ext>
                </a:extLst>
              </a:tr>
              <a:tr h="370840">
                <a:tc>
                  <a:txBody>
                    <a:bodyPr/>
                    <a:lstStyle/>
                    <a:p>
                      <a:r>
                        <a:rPr kumimoji="1" lang="ja-JP" altLang="en-US" b="1"/>
                        <a:t>：</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790499"/>
                  </a:ext>
                </a:extLst>
              </a:tr>
              <a:tr h="370840">
                <a:tc>
                  <a:txBody>
                    <a:bodyPr/>
                    <a:lstStyle/>
                    <a:p>
                      <a:r>
                        <a:rPr kumimoji="1" lang="en-US" altLang="ja-JP"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pixel_7_6</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６３画素目のグレースケール</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58171"/>
                  </a:ext>
                </a:extLst>
              </a:tr>
              <a:tr h="370840">
                <a:tc>
                  <a:txBody>
                    <a:bodyPr/>
                    <a:lstStyle/>
                    <a:p>
                      <a:r>
                        <a:rPr kumimoji="1" lang="en-US" altLang="ja-JP"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pixel_7_7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６４画素目のグレースケール</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420211"/>
                  </a:ext>
                </a:extLst>
              </a:tr>
              <a:tr h="370840">
                <a:tc>
                  <a:txBody>
                    <a:bodyPr/>
                    <a:lstStyle/>
                    <a:p>
                      <a:r>
                        <a:rPr kumimoji="1" lang="en-US" altLang="ja-JP" b="1" dirty="0"/>
                        <a:t>target</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正解データ（</a:t>
                      </a: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0, 1, 2, 3, 4, 5, 6, 7, 8, 9</a:t>
                      </a: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10111"/>
                  </a:ext>
                </a:extLst>
              </a:tr>
            </a:tbl>
          </a:graphicData>
        </a:graphic>
      </p:graphicFrame>
      <p:sp>
        <p:nvSpPr>
          <p:cNvPr id="6" name="正方形/長方形 5"/>
          <p:cNvSpPr/>
          <p:nvPr/>
        </p:nvSpPr>
        <p:spPr>
          <a:xfrm>
            <a:off x="672858" y="615142"/>
            <a:ext cx="898139" cy="4073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分類</a:t>
            </a:r>
            <a:endParaRPr kumimoji="1" lang="ja-JP" altLang="en-US" b="1" dirty="0"/>
          </a:p>
        </p:txBody>
      </p:sp>
    </p:spTree>
    <p:extLst>
      <p:ext uri="{BB962C8B-B14F-4D97-AF65-F5344CB8AC3E}">
        <p14:creationId xmlns:p14="http://schemas.microsoft.com/office/powerpoint/2010/main" val="271961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580513" y="166570"/>
            <a:ext cx="2942705" cy="4073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t>mushrooms.csv</a:t>
            </a:r>
            <a:endParaRPr kumimoji="1" lang="ja-JP" altLang="en-US" b="1" dirty="0"/>
          </a:p>
        </p:txBody>
      </p:sp>
      <p:sp>
        <p:nvSpPr>
          <p:cNvPr id="3" name="正方形/長方形 2"/>
          <p:cNvSpPr/>
          <p:nvPr/>
        </p:nvSpPr>
        <p:spPr>
          <a:xfrm>
            <a:off x="672858" y="166570"/>
            <a:ext cx="898139" cy="4073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分類</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996477768"/>
              </p:ext>
            </p:extLst>
          </p:nvPr>
        </p:nvGraphicFramePr>
        <p:xfrm>
          <a:off x="672858" y="732780"/>
          <a:ext cx="5400000" cy="5669280"/>
        </p:xfrm>
        <a:graphic>
          <a:graphicData uri="http://schemas.openxmlformats.org/drawingml/2006/table">
            <a:tbl>
              <a:tblPr firstRow="1">
                <a:tableStyleId>{5C22544A-7EE6-4342-B048-85BDC9FD1C3A}</a:tableStyleId>
              </a:tblPr>
              <a:tblGrid>
                <a:gridCol w="1302591">
                  <a:extLst>
                    <a:ext uri="{9D8B030D-6E8A-4147-A177-3AD203B41FA5}">
                      <a16:colId xmlns:a16="http://schemas.microsoft.com/office/drawing/2014/main" val="3309609416"/>
                    </a:ext>
                  </a:extLst>
                </a:gridCol>
                <a:gridCol w="4097409">
                  <a:extLst>
                    <a:ext uri="{9D8B030D-6E8A-4147-A177-3AD203B41FA5}">
                      <a16:colId xmlns:a16="http://schemas.microsoft.com/office/drawing/2014/main" val="2160224728"/>
                    </a:ext>
                  </a:extLst>
                </a:gridCol>
              </a:tblGrid>
              <a:tr h="241795">
                <a:tc>
                  <a:txBody>
                    <a:bodyPr/>
                    <a:lstStyle/>
                    <a:p>
                      <a:pPr algn="ctr"/>
                      <a:r>
                        <a:rPr kumimoji="1" lang="ja-JP" altLang="en-US" sz="1050" dirty="0"/>
                        <a:t>列名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1156"/>
                  </a:ext>
                </a:extLst>
              </a:tr>
              <a:tr h="245153">
                <a:tc>
                  <a:txBody>
                    <a:bodyPr/>
                    <a:lstStyle/>
                    <a:p>
                      <a:r>
                        <a:rPr kumimoji="1" lang="en-US" altLang="ja-JP" sz="1050" b="1"/>
                        <a:t>class</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毒か食用か</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419731"/>
                  </a:ext>
                </a:extLst>
              </a:tr>
              <a:tr h="245153">
                <a:tc>
                  <a:txBody>
                    <a:bodyPr/>
                    <a:lstStyle/>
                    <a:p>
                      <a:r>
                        <a:rPr kumimoji="1" lang="en-US" altLang="ja-JP" sz="1050" b="1"/>
                        <a:t>cap-shape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カサの形</a:t>
                      </a:r>
                      <a:endParaRPr kumimoji="1" lang="en-US" altLang="ja-JP" sz="1050" b="1"/>
                    </a:p>
                    <a:p>
                      <a:r>
                        <a:rPr lang="en-US" altLang="ja-JP" sz="1050" b="1">
                          <a:solidFill>
                            <a:srgbClr val="0000FF"/>
                          </a:solidFill>
                          <a:effectLst/>
                          <a:latin typeface="Consolas" panose="020B0609020204030204" pitchFamily="49" charset="0"/>
                        </a:rPr>
                        <a:t>bell</a:t>
                      </a:r>
                      <a:r>
                        <a:rPr lang="en-US" altLang="ja-JP" sz="1050" b="1">
                          <a:solidFill>
                            <a:srgbClr val="000000"/>
                          </a:solidFill>
                          <a:effectLst/>
                          <a:latin typeface="Consolas" panose="020B0609020204030204" pitchFamily="49" charset="0"/>
                        </a:rPr>
                        <a:t>=b,</a:t>
                      </a:r>
                      <a:r>
                        <a:rPr lang="en-US" altLang="ja-JP" sz="1050" b="1">
                          <a:solidFill>
                            <a:srgbClr val="0000FF"/>
                          </a:solidFill>
                          <a:effectLst/>
                          <a:latin typeface="Consolas" panose="020B0609020204030204" pitchFamily="49" charset="0"/>
                        </a:rPr>
                        <a:t>conical</a:t>
                      </a:r>
                      <a:r>
                        <a:rPr lang="en-US" altLang="ja-JP" sz="1050" b="1">
                          <a:solidFill>
                            <a:srgbClr val="000000"/>
                          </a:solidFill>
                          <a:effectLst/>
                          <a:latin typeface="Consolas" panose="020B0609020204030204" pitchFamily="49" charset="0"/>
                        </a:rPr>
                        <a:t>=c,</a:t>
                      </a:r>
                      <a:r>
                        <a:rPr lang="en-US" altLang="ja-JP" sz="1050" b="1">
                          <a:solidFill>
                            <a:srgbClr val="0000FF"/>
                          </a:solidFill>
                          <a:effectLst/>
                          <a:latin typeface="Consolas" panose="020B0609020204030204" pitchFamily="49" charset="0"/>
                        </a:rPr>
                        <a:t>convex</a:t>
                      </a:r>
                      <a:r>
                        <a:rPr lang="en-US" altLang="ja-JP" sz="1050" b="1">
                          <a:solidFill>
                            <a:srgbClr val="000000"/>
                          </a:solidFill>
                          <a:effectLst/>
                          <a:latin typeface="Consolas" panose="020B0609020204030204" pitchFamily="49" charset="0"/>
                        </a:rPr>
                        <a:t>=x,</a:t>
                      </a:r>
                      <a:r>
                        <a:rPr lang="en-US" altLang="ja-JP" sz="1050" b="1">
                          <a:solidFill>
                            <a:srgbClr val="0000FF"/>
                          </a:solidFill>
                          <a:effectLst/>
                          <a:latin typeface="Consolas" panose="020B0609020204030204" pitchFamily="49" charset="0"/>
                        </a:rPr>
                        <a:t>flat</a:t>
                      </a:r>
                      <a:r>
                        <a:rPr lang="en-US" altLang="ja-JP" sz="1050" b="1">
                          <a:solidFill>
                            <a:srgbClr val="000000"/>
                          </a:solidFill>
                          <a:effectLst/>
                          <a:latin typeface="Consolas" panose="020B0609020204030204" pitchFamily="49" charset="0"/>
                        </a:rPr>
                        <a:t>=f, </a:t>
                      </a:r>
                      <a:r>
                        <a:rPr lang="en-US" altLang="ja-JP" sz="1050" b="1">
                          <a:solidFill>
                            <a:srgbClr val="0000FF"/>
                          </a:solidFill>
                          <a:effectLst/>
                          <a:latin typeface="Consolas" panose="020B0609020204030204" pitchFamily="49" charset="0"/>
                        </a:rPr>
                        <a:t>knobbed</a:t>
                      </a:r>
                      <a:r>
                        <a:rPr lang="en-US" altLang="ja-JP" sz="1050" b="1">
                          <a:solidFill>
                            <a:srgbClr val="000000"/>
                          </a:solidFill>
                          <a:effectLst/>
                          <a:latin typeface="Consolas" panose="020B0609020204030204" pitchFamily="49" charset="0"/>
                        </a:rPr>
                        <a:t>=k,</a:t>
                      </a:r>
                      <a:r>
                        <a:rPr lang="en-US" altLang="ja-JP" sz="1050" b="1">
                          <a:solidFill>
                            <a:srgbClr val="0000FF"/>
                          </a:solidFill>
                          <a:effectLst/>
                          <a:latin typeface="Consolas" panose="020B0609020204030204" pitchFamily="49" charset="0"/>
                        </a:rPr>
                        <a:t>sunken</a:t>
                      </a:r>
                      <a:r>
                        <a:rPr lang="en-US" altLang="ja-JP" sz="1050" b="1">
                          <a:solidFill>
                            <a:srgbClr val="000000"/>
                          </a:solidFill>
                          <a:effectLst/>
                          <a:latin typeface="Consolas" panose="020B0609020204030204" pitchFamily="49"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935762"/>
                  </a:ext>
                </a:extLst>
              </a:tr>
              <a:tr h="245153">
                <a:tc>
                  <a:txBody>
                    <a:bodyPr/>
                    <a:lstStyle/>
                    <a:p>
                      <a:r>
                        <a:rPr lang="en-US" sz="1050" b="1">
                          <a:effectLst/>
                        </a:rPr>
                        <a:t>cap-surface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カサの表面</a:t>
                      </a:r>
                      <a:endParaRPr kumimoji="1" lang="en-US" altLang="ja-JP" sz="1050" b="1"/>
                    </a:p>
                    <a:p>
                      <a:r>
                        <a:rPr lang="en-US" altLang="ja-JP" sz="1050" b="1">
                          <a:solidFill>
                            <a:srgbClr val="0000FF"/>
                          </a:solidFill>
                          <a:effectLst/>
                          <a:latin typeface="Consolas" panose="020B0609020204030204" pitchFamily="49" charset="0"/>
                        </a:rPr>
                        <a:t>fibrous</a:t>
                      </a:r>
                      <a:r>
                        <a:rPr lang="en-US" altLang="ja-JP" sz="1050" b="1">
                          <a:solidFill>
                            <a:srgbClr val="000000"/>
                          </a:solidFill>
                          <a:effectLst/>
                          <a:latin typeface="Consolas" panose="020B0609020204030204" pitchFamily="49" charset="0"/>
                        </a:rPr>
                        <a:t>=f,</a:t>
                      </a:r>
                      <a:r>
                        <a:rPr lang="en-US" altLang="ja-JP" sz="1050" b="1">
                          <a:solidFill>
                            <a:srgbClr val="0000FF"/>
                          </a:solidFill>
                          <a:effectLst/>
                          <a:latin typeface="Consolas" panose="020B0609020204030204" pitchFamily="49" charset="0"/>
                        </a:rPr>
                        <a:t>grooves</a:t>
                      </a:r>
                      <a:r>
                        <a:rPr lang="en-US" altLang="ja-JP" sz="1050" b="1">
                          <a:solidFill>
                            <a:srgbClr val="000000"/>
                          </a:solidFill>
                          <a:effectLst/>
                          <a:latin typeface="Consolas" panose="020B0609020204030204" pitchFamily="49" charset="0"/>
                        </a:rPr>
                        <a:t>=g,</a:t>
                      </a:r>
                      <a:r>
                        <a:rPr lang="en-US" altLang="ja-JP" sz="1050" b="1">
                          <a:solidFill>
                            <a:srgbClr val="0000FF"/>
                          </a:solidFill>
                          <a:effectLst/>
                          <a:latin typeface="Consolas" panose="020B0609020204030204" pitchFamily="49" charset="0"/>
                        </a:rPr>
                        <a:t>scaly</a:t>
                      </a:r>
                      <a:r>
                        <a:rPr lang="en-US" altLang="ja-JP" sz="1050" b="1">
                          <a:solidFill>
                            <a:srgbClr val="000000"/>
                          </a:solidFill>
                          <a:effectLst/>
                          <a:latin typeface="Consolas" panose="020B0609020204030204" pitchFamily="49" charset="0"/>
                        </a:rPr>
                        <a:t>=y,</a:t>
                      </a:r>
                      <a:r>
                        <a:rPr lang="en-US" altLang="ja-JP" sz="1050" b="1">
                          <a:solidFill>
                            <a:srgbClr val="0000FF"/>
                          </a:solidFill>
                          <a:effectLst/>
                          <a:latin typeface="Consolas" panose="020B0609020204030204" pitchFamily="49" charset="0"/>
                        </a:rPr>
                        <a:t>smooth</a:t>
                      </a:r>
                      <a:r>
                        <a:rPr lang="en-US" altLang="ja-JP" sz="1050" b="1">
                          <a:solidFill>
                            <a:srgbClr val="000000"/>
                          </a:solidFill>
                          <a:effectLst/>
                          <a:latin typeface="Consolas" panose="020B0609020204030204" pitchFamily="49"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2472"/>
                  </a:ext>
                </a:extLst>
              </a:tr>
              <a:tr h="245153">
                <a:tc>
                  <a:txBody>
                    <a:bodyPr/>
                    <a:lstStyle/>
                    <a:p>
                      <a:r>
                        <a:rPr lang="en-US" sz="1050" b="1">
                          <a:effectLst/>
                        </a:rPr>
                        <a:t>cap-color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カサの色</a:t>
                      </a:r>
                      <a:endParaRPr kumimoji="1" lang="en-US" altLang="ja-JP" sz="1050" b="1"/>
                    </a:p>
                    <a:p>
                      <a:r>
                        <a:rPr lang="en-US" altLang="ja-JP" sz="1050" b="1">
                          <a:solidFill>
                            <a:srgbClr val="0000FF"/>
                          </a:solidFill>
                          <a:effectLst/>
                          <a:latin typeface="Consolas" panose="020B0609020204030204" pitchFamily="49" charset="0"/>
                        </a:rPr>
                        <a:t>brown</a:t>
                      </a:r>
                      <a:r>
                        <a:rPr lang="en-US" altLang="ja-JP" sz="1050" b="1">
                          <a:solidFill>
                            <a:srgbClr val="000000"/>
                          </a:solidFill>
                          <a:effectLst/>
                          <a:latin typeface="Consolas" panose="020B0609020204030204" pitchFamily="49" charset="0"/>
                        </a:rPr>
                        <a:t>=n,</a:t>
                      </a:r>
                      <a:r>
                        <a:rPr lang="en-US" altLang="ja-JP" sz="1050" b="1">
                          <a:solidFill>
                            <a:srgbClr val="0000FF"/>
                          </a:solidFill>
                          <a:effectLst/>
                          <a:latin typeface="Consolas" panose="020B0609020204030204" pitchFamily="49" charset="0"/>
                        </a:rPr>
                        <a:t>buff</a:t>
                      </a:r>
                      <a:r>
                        <a:rPr lang="en-US" altLang="ja-JP" sz="1050" b="1">
                          <a:solidFill>
                            <a:srgbClr val="000000"/>
                          </a:solidFill>
                          <a:effectLst/>
                          <a:latin typeface="Consolas" panose="020B0609020204030204" pitchFamily="49" charset="0"/>
                        </a:rPr>
                        <a:t>=b,</a:t>
                      </a:r>
                      <a:r>
                        <a:rPr lang="en-US" altLang="ja-JP" sz="1050" b="1">
                          <a:solidFill>
                            <a:srgbClr val="0000FF"/>
                          </a:solidFill>
                          <a:effectLst/>
                          <a:latin typeface="Consolas" panose="020B0609020204030204" pitchFamily="49" charset="0"/>
                        </a:rPr>
                        <a:t>cinnamon</a:t>
                      </a:r>
                      <a:r>
                        <a:rPr lang="en-US" altLang="ja-JP" sz="1050" b="1">
                          <a:solidFill>
                            <a:srgbClr val="000000"/>
                          </a:solidFill>
                          <a:effectLst/>
                          <a:latin typeface="Consolas" panose="020B0609020204030204" pitchFamily="49" charset="0"/>
                        </a:rPr>
                        <a:t>=c,</a:t>
                      </a:r>
                      <a:r>
                        <a:rPr lang="en-US" altLang="ja-JP" sz="1050" b="1">
                          <a:solidFill>
                            <a:srgbClr val="0000FF"/>
                          </a:solidFill>
                          <a:effectLst/>
                          <a:latin typeface="Consolas" panose="020B0609020204030204" pitchFamily="49" charset="0"/>
                        </a:rPr>
                        <a:t>gray</a:t>
                      </a:r>
                      <a:r>
                        <a:rPr lang="en-US" altLang="ja-JP" sz="1050" b="1">
                          <a:solidFill>
                            <a:srgbClr val="000000"/>
                          </a:solidFill>
                          <a:effectLst/>
                          <a:latin typeface="Consolas" panose="020B0609020204030204" pitchFamily="49" charset="0"/>
                        </a:rPr>
                        <a:t>=g,</a:t>
                      </a:r>
                      <a:r>
                        <a:rPr lang="en-US" altLang="ja-JP" sz="1050" b="1">
                          <a:solidFill>
                            <a:srgbClr val="0000FF"/>
                          </a:solidFill>
                          <a:effectLst/>
                          <a:latin typeface="Consolas" panose="020B0609020204030204" pitchFamily="49" charset="0"/>
                        </a:rPr>
                        <a:t>green</a:t>
                      </a:r>
                      <a:r>
                        <a:rPr lang="en-US" altLang="ja-JP" sz="1050" b="1">
                          <a:solidFill>
                            <a:srgbClr val="000000"/>
                          </a:solidFill>
                          <a:effectLst/>
                          <a:latin typeface="Consolas" panose="020B0609020204030204" pitchFamily="49" charset="0"/>
                        </a:rPr>
                        <a:t>=r, </a:t>
                      </a:r>
                      <a:r>
                        <a:rPr lang="en-US" altLang="ja-JP" sz="1050" b="1">
                          <a:solidFill>
                            <a:srgbClr val="0000FF"/>
                          </a:solidFill>
                          <a:effectLst/>
                          <a:latin typeface="Consolas" panose="020B0609020204030204" pitchFamily="49" charset="0"/>
                        </a:rPr>
                        <a:t>pink</a:t>
                      </a:r>
                      <a:r>
                        <a:rPr lang="en-US" altLang="ja-JP" sz="1050" b="1">
                          <a:solidFill>
                            <a:srgbClr val="000000"/>
                          </a:solidFill>
                          <a:effectLst/>
                          <a:latin typeface="Consolas" panose="020B0609020204030204" pitchFamily="49" charset="0"/>
                        </a:rPr>
                        <a:t>=p,</a:t>
                      </a:r>
                      <a:r>
                        <a:rPr lang="en-US" altLang="ja-JP" sz="1050" b="1">
                          <a:solidFill>
                            <a:srgbClr val="0000FF"/>
                          </a:solidFill>
                          <a:effectLst/>
                          <a:latin typeface="Consolas" panose="020B0609020204030204" pitchFamily="49" charset="0"/>
                        </a:rPr>
                        <a:t>purple</a:t>
                      </a:r>
                      <a:r>
                        <a:rPr lang="en-US" altLang="ja-JP" sz="1050" b="1">
                          <a:solidFill>
                            <a:srgbClr val="000000"/>
                          </a:solidFill>
                          <a:effectLst/>
                          <a:latin typeface="Consolas" panose="020B0609020204030204" pitchFamily="49" charset="0"/>
                        </a:rPr>
                        <a:t>=u,</a:t>
                      </a:r>
                      <a:r>
                        <a:rPr lang="en-US" altLang="ja-JP" sz="1050" b="1">
                          <a:solidFill>
                            <a:srgbClr val="0000FF"/>
                          </a:solidFill>
                          <a:effectLst/>
                          <a:latin typeface="Consolas" panose="020B0609020204030204" pitchFamily="49" charset="0"/>
                        </a:rPr>
                        <a:t>red</a:t>
                      </a:r>
                      <a:r>
                        <a:rPr lang="en-US" altLang="ja-JP" sz="1050" b="1">
                          <a:solidFill>
                            <a:srgbClr val="000000"/>
                          </a:solidFill>
                          <a:effectLst/>
                          <a:latin typeface="Consolas" panose="020B0609020204030204" pitchFamily="49" charset="0"/>
                        </a:rPr>
                        <a:t>=e,</a:t>
                      </a:r>
                      <a:r>
                        <a:rPr lang="en-US" altLang="ja-JP" sz="1050" b="1">
                          <a:solidFill>
                            <a:srgbClr val="0000FF"/>
                          </a:solidFill>
                          <a:effectLst/>
                          <a:latin typeface="Consolas" panose="020B0609020204030204" pitchFamily="49" charset="0"/>
                        </a:rPr>
                        <a:t>white</a:t>
                      </a:r>
                      <a:r>
                        <a:rPr lang="en-US" altLang="ja-JP" sz="1050" b="1">
                          <a:solidFill>
                            <a:srgbClr val="000000"/>
                          </a:solidFill>
                          <a:effectLst/>
                          <a:latin typeface="Consolas" panose="020B0609020204030204" pitchFamily="49" charset="0"/>
                        </a:rPr>
                        <a:t>=w,</a:t>
                      </a:r>
                      <a:r>
                        <a:rPr lang="en-US" altLang="ja-JP" sz="1050" b="1">
                          <a:solidFill>
                            <a:srgbClr val="0000FF"/>
                          </a:solidFill>
                          <a:effectLst/>
                          <a:latin typeface="Consolas" panose="020B0609020204030204" pitchFamily="49" charset="0"/>
                        </a:rPr>
                        <a:t>yellow</a:t>
                      </a:r>
                      <a:r>
                        <a:rPr lang="en-US" altLang="ja-JP" sz="1050" b="1">
                          <a:solidFill>
                            <a:srgbClr val="000000"/>
                          </a:solidFill>
                          <a:effectLst/>
                          <a:latin typeface="Consolas" panose="020B06090202040302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70518"/>
                  </a:ext>
                </a:extLst>
              </a:tr>
              <a:tr h="245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b="1">
                          <a:effectLst/>
                        </a:rPr>
                        <a:t>bruises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050" b="1">
                          <a:solidFill>
                            <a:srgbClr val="0000FF"/>
                          </a:solidFill>
                          <a:effectLst/>
                          <a:latin typeface="Consolas" panose="020B0609020204030204" pitchFamily="49" charset="0"/>
                        </a:rPr>
                        <a:t>bruises</a:t>
                      </a:r>
                      <a:r>
                        <a:rPr lang="en-US" altLang="ja-JP" sz="1050" b="1">
                          <a:solidFill>
                            <a:srgbClr val="000000"/>
                          </a:solidFill>
                          <a:effectLst/>
                          <a:latin typeface="Consolas" panose="020B0609020204030204" pitchFamily="49" charset="0"/>
                        </a:rPr>
                        <a:t>=t,</a:t>
                      </a:r>
                      <a:r>
                        <a:rPr lang="en-US" altLang="ja-JP" sz="1050" b="1">
                          <a:solidFill>
                            <a:srgbClr val="0000FF"/>
                          </a:solidFill>
                          <a:effectLst/>
                          <a:latin typeface="Consolas" panose="020B0609020204030204" pitchFamily="49" charset="0"/>
                        </a:rPr>
                        <a:t>no</a:t>
                      </a:r>
                      <a:r>
                        <a:rPr lang="en-US" altLang="ja-JP" sz="1050" b="1">
                          <a:solidFill>
                            <a:srgbClr val="000000"/>
                          </a:solidFill>
                          <a:effectLst/>
                          <a:latin typeface="Consolas" panose="020B0609020204030204" pitchFamily="49"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326405"/>
                  </a:ext>
                </a:extLst>
              </a:tr>
              <a:tr h="245153">
                <a:tc>
                  <a:txBody>
                    <a:bodyPr/>
                    <a:lstStyle/>
                    <a:p>
                      <a:r>
                        <a:rPr kumimoji="1" lang="en-US" altLang="ja-JP" sz="1050" b="1"/>
                        <a:t>odor</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臭い</a:t>
                      </a:r>
                      <a:endParaRPr kumimoji="1" lang="en-US" altLang="ja-JP" sz="1050" b="1"/>
                    </a:p>
                    <a:p>
                      <a:r>
                        <a:rPr lang="en-US" altLang="ja-JP" sz="1050" b="1">
                          <a:solidFill>
                            <a:srgbClr val="0000FF"/>
                          </a:solidFill>
                          <a:effectLst/>
                          <a:latin typeface="Consolas" panose="020B0609020204030204" pitchFamily="49" charset="0"/>
                        </a:rPr>
                        <a:t>almond</a:t>
                      </a:r>
                      <a:r>
                        <a:rPr lang="en-US" altLang="ja-JP" sz="1050" b="1">
                          <a:solidFill>
                            <a:srgbClr val="000000"/>
                          </a:solidFill>
                          <a:effectLst/>
                          <a:latin typeface="Consolas" panose="020B0609020204030204" pitchFamily="49" charset="0"/>
                        </a:rPr>
                        <a:t>=a,</a:t>
                      </a:r>
                      <a:r>
                        <a:rPr lang="en-US" altLang="ja-JP" sz="1050" b="1">
                          <a:solidFill>
                            <a:srgbClr val="0000FF"/>
                          </a:solidFill>
                          <a:effectLst/>
                          <a:latin typeface="Consolas" panose="020B0609020204030204" pitchFamily="49" charset="0"/>
                        </a:rPr>
                        <a:t>anise</a:t>
                      </a:r>
                      <a:r>
                        <a:rPr lang="en-US" altLang="ja-JP" sz="1050" b="1">
                          <a:solidFill>
                            <a:srgbClr val="000000"/>
                          </a:solidFill>
                          <a:effectLst/>
                          <a:latin typeface="Consolas" panose="020B0609020204030204" pitchFamily="49" charset="0"/>
                        </a:rPr>
                        <a:t>=l,</a:t>
                      </a:r>
                      <a:r>
                        <a:rPr lang="en-US" altLang="ja-JP" sz="1050" b="1">
                          <a:solidFill>
                            <a:srgbClr val="0000FF"/>
                          </a:solidFill>
                          <a:effectLst/>
                          <a:latin typeface="Consolas" panose="020B0609020204030204" pitchFamily="49" charset="0"/>
                        </a:rPr>
                        <a:t>creosote</a:t>
                      </a:r>
                      <a:r>
                        <a:rPr lang="en-US" altLang="ja-JP" sz="1050" b="1">
                          <a:solidFill>
                            <a:srgbClr val="000000"/>
                          </a:solidFill>
                          <a:effectLst/>
                          <a:latin typeface="Consolas" panose="020B0609020204030204" pitchFamily="49" charset="0"/>
                        </a:rPr>
                        <a:t>=c,</a:t>
                      </a:r>
                      <a:r>
                        <a:rPr lang="en-US" altLang="ja-JP" sz="1050" b="1">
                          <a:solidFill>
                            <a:srgbClr val="0000FF"/>
                          </a:solidFill>
                          <a:effectLst/>
                          <a:latin typeface="Consolas" panose="020B0609020204030204" pitchFamily="49" charset="0"/>
                        </a:rPr>
                        <a:t>fishy</a:t>
                      </a:r>
                      <a:r>
                        <a:rPr lang="en-US" altLang="ja-JP" sz="1050" b="1">
                          <a:solidFill>
                            <a:srgbClr val="000000"/>
                          </a:solidFill>
                          <a:effectLst/>
                          <a:latin typeface="Consolas" panose="020B0609020204030204" pitchFamily="49" charset="0"/>
                        </a:rPr>
                        <a:t>=y,</a:t>
                      </a:r>
                      <a:r>
                        <a:rPr lang="en-US" altLang="ja-JP" sz="1050" b="1">
                          <a:solidFill>
                            <a:srgbClr val="0000FF"/>
                          </a:solidFill>
                          <a:effectLst/>
                          <a:latin typeface="Consolas" panose="020B0609020204030204" pitchFamily="49" charset="0"/>
                        </a:rPr>
                        <a:t>foul</a:t>
                      </a:r>
                      <a:r>
                        <a:rPr lang="en-US" altLang="ja-JP" sz="1050" b="1">
                          <a:solidFill>
                            <a:srgbClr val="000000"/>
                          </a:solidFill>
                          <a:effectLst/>
                          <a:latin typeface="Consolas" panose="020B0609020204030204" pitchFamily="49" charset="0"/>
                        </a:rPr>
                        <a:t>=f, </a:t>
                      </a:r>
                      <a:r>
                        <a:rPr lang="en-US" altLang="ja-JP" sz="1050" b="1">
                          <a:solidFill>
                            <a:srgbClr val="0000FF"/>
                          </a:solidFill>
                          <a:effectLst/>
                          <a:latin typeface="Consolas" panose="020B0609020204030204" pitchFamily="49" charset="0"/>
                        </a:rPr>
                        <a:t>musty</a:t>
                      </a:r>
                      <a:r>
                        <a:rPr lang="en-US" altLang="ja-JP" sz="1050" b="1">
                          <a:solidFill>
                            <a:srgbClr val="000000"/>
                          </a:solidFill>
                          <a:effectLst/>
                          <a:latin typeface="Consolas" panose="020B0609020204030204" pitchFamily="49" charset="0"/>
                        </a:rPr>
                        <a:t>=m,</a:t>
                      </a:r>
                      <a:r>
                        <a:rPr lang="en-US" altLang="ja-JP" sz="1050" b="1">
                          <a:solidFill>
                            <a:srgbClr val="0000FF"/>
                          </a:solidFill>
                          <a:effectLst/>
                          <a:latin typeface="Consolas" panose="020B0609020204030204" pitchFamily="49" charset="0"/>
                        </a:rPr>
                        <a:t>none</a:t>
                      </a:r>
                      <a:r>
                        <a:rPr lang="en-US" altLang="ja-JP" sz="1050" b="1">
                          <a:solidFill>
                            <a:srgbClr val="000000"/>
                          </a:solidFill>
                          <a:effectLst/>
                          <a:latin typeface="Consolas" panose="020B0609020204030204" pitchFamily="49" charset="0"/>
                        </a:rPr>
                        <a:t>=n,</a:t>
                      </a:r>
                      <a:r>
                        <a:rPr lang="en-US" altLang="ja-JP" sz="1050" b="1">
                          <a:solidFill>
                            <a:srgbClr val="0000FF"/>
                          </a:solidFill>
                          <a:effectLst/>
                          <a:latin typeface="Consolas" panose="020B0609020204030204" pitchFamily="49" charset="0"/>
                        </a:rPr>
                        <a:t>pungent</a:t>
                      </a:r>
                      <a:r>
                        <a:rPr lang="en-US" altLang="ja-JP" sz="1050" b="1">
                          <a:solidFill>
                            <a:srgbClr val="000000"/>
                          </a:solidFill>
                          <a:effectLst/>
                          <a:latin typeface="Consolas" panose="020B0609020204030204" pitchFamily="49" charset="0"/>
                        </a:rPr>
                        <a:t>=p,</a:t>
                      </a:r>
                      <a:r>
                        <a:rPr lang="en-US" altLang="ja-JP" sz="1050" b="1">
                          <a:solidFill>
                            <a:srgbClr val="0000FF"/>
                          </a:solidFill>
                          <a:effectLst/>
                          <a:latin typeface="Consolas" panose="020B0609020204030204" pitchFamily="49" charset="0"/>
                        </a:rPr>
                        <a:t>spicy</a:t>
                      </a:r>
                      <a:r>
                        <a:rPr lang="en-US" altLang="ja-JP" sz="1050" b="1">
                          <a:solidFill>
                            <a:srgbClr val="000000"/>
                          </a:solidFill>
                          <a:effectLst/>
                          <a:latin typeface="Consolas" panose="020B0609020204030204" pitchFamily="49"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587289"/>
                  </a:ext>
                </a:extLst>
              </a:tr>
              <a:tr h="245153">
                <a:tc>
                  <a:txBody>
                    <a:bodyPr/>
                    <a:lstStyle/>
                    <a:p>
                      <a:r>
                        <a:rPr kumimoji="1" lang="en-US" altLang="ja-JP" sz="1050" b="1"/>
                        <a:t>gill-attachment</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ひだがあるか？</a:t>
                      </a:r>
                      <a:endParaRPr kumimoji="1" lang="en-US" altLang="ja-JP" sz="1050" b="1"/>
                    </a:p>
                    <a:p>
                      <a:r>
                        <a:rPr lang="en-US" altLang="ja-JP" sz="1050" b="1">
                          <a:solidFill>
                            <a:srgbClr val="0000FF"/>
                          </a:solidFill>
                          <a:effectLst/>
                          <a:latin typeface="Consolas" panose="020B0609020204030204" pitchFamily="49" charset="0"/>
                        </a:rPr>
                        <a:t>attached</a:t>
                      </a:r>
                      <a:r>
                        <a:rPr lang="en-US" altLang="ja-JP" sz="1050" b="1">
                          <a:solidFill>
                            <a:srgbClr val="000000"/>
                          </a:solidFill>
                          <a:effectLst/>
                          <a:latin typeface="Consolas" panose="020B0609020204030204" pitchFamily="49" charset="0"/>
                        </a:rPr>
                        <a:t>=a,</a:t>
                      </a:r>
                      <a:r>
                        <a:rPr lang="en-US" altLang="ja-JP" sz="1050" b="1">
                          <a:solidFill>
                            <a:srgbClr val="0000FF"/>
                          </a:solidFill>
                          <a:effectLst/>
                          <a:latin typeface="Consolas" panose="020B0609020204030204" pitchFamily="49" charset="0"/>
                        </a:rPr>
                        <a:t>descending</a:t>
                      </a:r>
                      <a:r>
                        <a:rPr lang="en-US" altLang="ja-JP" sz="1050" b="1">
                          <a:solidFill>
                            <a:srgbClr val="000000"/>
                          </a:solidFill>
                          <a:effectLst/>
                          <a:latin typeface="Consolas" panose="020B0609020204030204" pitchFamily="49" charset="0"/>
                        </a:rPr>
                        <a:t>=d,</a:t>
                      </a:r>
                      <a:r>
                        <a:rPr lang="en-US" altLang="ja-JP" sz="1050" b="1">
                          <a:solidFill>
                            <a:srgbClr val="0000FF"/>
                          </a:solidFill>
                          <a:effectLst/>
                          <a:latin typeface="Consolas" panose="020B0609020204030204" pitchFamily="49" charset="0"/>
                        </a:rPr>
                        <a:t>free</a:t>
                      </a:r>
                      <a:r>
                        <a:rPr lang="en-US" altLang="ja-JP" sz="1050" b="1">
                          <a:solidFill>
                            <a:srgbClr val="000000"/>
                          </a:solidFill>
                          <a:effectLst/>
                          <a:latin typeface="Consolas" panose="020B0609020204030204" pitchFamily="49" charset="0"/>
                        </a:rPr>
                        <a:t>=f,</a:t>
                      </a:r>
                      <a:r>
                        <a:rPr lang="en-US" altLang="ja-JP" sz="1050" b="1">
                          <a:solidFill>
                            <a:srgbClr val="0000FF"/>
                          </a:solidFill>
                          <a:effectLst/>
                          <a:latin typeface="Consolas" panose="020B0609020204030204" pitchFamily="49" charset="0"/>
                        </a:rPr>
                        <a:t>notched</a:t>
                      </a:r>
                      <a:r>
                        <a:rPr lang="en-US" altLang="ja-JP" sz="1050" b="1">
                          <a:solidFill>
                            <a:srgbClr val="000000"/>
                          </a:solidFill>
                          <a:effectLst/>
                          <a:latin typeface="Consolas" panose="020B0609020204030204" pitchFamily="49"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56094"/>
                  </a:ext>
                </a:extLst>
              </a:tr>
              <a:tr h="245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t>gill-spacing</a:t>
                      </a:r>
                      <a:endParaRPr kumimoji="1" lang="ja-JP" altLang="en-US" sz="105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ひだの間隔</a:t>
                      </a:r>
                      <a:endParaRPr kumimoji="1" lang="en-US" altLang="ja-JP" sz="1050" b="1"/>
                    </a:p>
                    <a:p>
                      <a:r>
                        <a:rPr lang="en-US" altLang="ja-JP" sz="1050" b="1">
                          <a:solidFill>
                            <a:srgbClr val="0000FF"/>
                          </a:solidFill>
                          <a:effectLst/>
                          <a:latin typeface="Consolas" panose="020B0609020204030204" pitchFamily="49" charset="0"/>
                        </a:rPr>
                        <a:t>close</a:t>
                      </a:r>
                      <a:r>
                        <a:rPr lang="en-US" altLang="ja-JP" sz="1050" b="1">
                          <a:solidFill>
                            <a:srgbClr val="000000"/>
                          </a:solidFill>
                          <a:effectLst/>
                          <a:latin typeface="Consolas" panose="020B0609020204030204" pitchFamily="49" charset="0"/>
                        </a:rPr>
                        <a:t>=c,</a:t>
                      </a:r>
                      <a:r>
                        <a:rPr lang="en-US" altLang="ja-JP" sz="1050" b="1">
                          <a:solidFill>
                            <a:srgbClr val="0000FF"/>
                          </a:solidFill>
                          <a:effectLst/>
                          <a:latin typeface="Consolas" panose="020B0609020204030204" pitchFamily="49" charset="0"/>
                        </a:rPr>
                        <a:t>crowded</a:t>
                      </a:r>
                      <a:r>
                        <a:rPr lang="en-US" altLang="ja-JP" sz="1050" b="1">
                          <a:solidFill>
                            <a:srgbClr val="000000"/>
                          </a:solidFill>
                          <a:effectLst/>
                          <a:latin typeface="Consolas" panose="020B0609020204030204" pitchFamily="49" charset="0"/>
                        </a:rPr>
                        <a:t>=w,</a:t>
                      </a:r>
                      <a:r>
                        <a:rPr lang="en-US" altLang="ja-JP" sz="1050" b="1">
                          <a:solidFill>
                            <a:srgbClr val="0000FF"/>
                          </a:solidFill>
                          <a:effectLst/>
                          <a:latin typeface="Consolas" panose="020B0609020204030204" pitchFamily="49" charset="0"/>
                        </a:rPr>
                        <a:t>distant</a:t>
                      </a:r>
                      <a:r>
                        <a:rPr lang="en-US" altLang="ja-JP" sz="1050" b="1">
                          <a:solidFill>
                            <a:srgbClr val="000000"/>
                          </a:solidFill>
                          <a:effectLst/>
                          <a:latin typeface="Consolas" panose="020B06090202040302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745432"/>
                  </a:ext>
                </a:extLst>
              </a:tr>
              <a:tr h="245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u="none" strike="noStrike" kern="1200" cap="none" spc="0" normalizeH="0" baseline="0" noProof="0">
                          <a:ln>
                            <a:noFill/>
                          </a:ln>
                          <a:solidFill>
                            <a:prstClr val="black"/>
                          </a:solidFill>
                          <a:effectLst/>
                          <a:uLnTx/>
                          <a:uFillTx/>
                          <a:latin typeface="+mn-lt"/>
                          <a:ea typeface="+mn-ea"/>
                          <a:cs typeface="+mn-cs"/>
                        </a:rPr>
                        <a:t>gill-size</a:t>
                      </a:r>
                      <a:endParaRPr kumimoji="1" lang="ja-JP" altLang="en-US" sz="1050" b="1" i="0" u="none" strike="noStrike" kern="1200" cap="none" spc="0" normalizeH="0" baseline="0" noProof="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ひだの大きさ</a:t>
                      </a:r>
                      <a:endParaRPr kumimoji="1" lang="en-US" altLang="ja-JP" sz="1050" b="1"/>
                    </a:p>
                    <a:p>
                      <a:r>
                        <a:rPr lang="en-US" altLang="ja-JP" sz="1050" b="1">
                          <a:solidFill>
                            <a:srgbClr val="0000FF"/>
                          </a:solidFill>
                          <a:effectLst/>
                          <a:latin typeface="Consolas" panose="020B0609020204030204" pitchFamily="49" charset="0"/>
                        </a:rPr>
                        <a:t>broad</a:t>
                      </a:r>
                      <a:r>
                        <a:rPr lang="en-US" altLang="ja-JP" sz="1050" b="1">
                          <a:solidFill>
                            <a:srgbClr val="000000"/>
                          </a:solidFill>
                          <a:effectLst/>
                          <a:latin typeface="Consolas" panose="020B0609020204030204" pitchFamily="49" charset="0"/>
                        </a:rPr>
                        <a:t>=b,</a:t>
                      </a:r>
                      <a:r>
                        <a:rPr lang="en-US" altLang="ja-JP" sz="1050" b="1">
                          <a:solidFill>
                            <a:srgbClr val="0000FF"/>
                          </a:solidFill>
                          <a:effectLst/>
                          <a:latin typeface="Consolas" panose="020B0609020204030204" pitchFamily="49" charset="0"/>
                        </a:rPr>
                        <a:t>narrow</a:t>
                      </a:r>
                      <a:r>
                        <a:rPr lang="en-US" altLang="ja-JP" sz="1050" b="1">
                          <a:solidFill>
                            <a:srgbClr val="000000"/>
                          </a:solidFill>
                          <a:effectLst/>
                          <a:latin typeface="Consolas" panose="020B0609020204030204" pitchFamily="49"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796856"/>
                  </a:ext>
                </a:extLst>
              </a:tr>
              <a:tr h="245153">
                <a:tc>
                  <a:txBody>
                    <a:bodyPr/>
                    <a:lstStyle/>
                    <a:p>
                      <a:r>
                        <a:rPr kumimoji="1" lang="en-US" altLang="ja-JP" sz="1050" b="1"/>
                        <a:t>gill-color</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ひだの色</a:t>
                      </a:r>
                      <a:endParaRPr kumimoji="1" lang="en-US" altLang="ja-JP" sz="1050" b="1"/>
                    </a:p>
                    <a:p>
                      <a:r>
                        <a:rPr lang="en-US" altLang="ja-JP" sz="1050" b="1">
                          <a:solidFill>
                            <a:srgbClr val="0000FF"/>
                          </a:solidFill>
                          <a:effectLst/>
                          <a:latin typeface="Consolas" panose="020B0609020204030204" pitchFamily="49" charset="0"/>
                        </a:rPr>
                        <a:t>black</a:t>
                      </a:r>
                      <a:r>
                        <a:rPr lang="en-US" altLang="ja-JP" sz="1050" b="1">
                          <a:solidFill>
                            <a:srgbClr val="000000"/>
                          </a:solidFill>
                          <a:effectLst/>
                          <a:latin typeface="Consolas" panose="020B0609020204030204" pitchFamily="49" charset="0"/>
                        </a:rPr>
                        <a:t>=k,</a:t>
                      </a:r>
                      <a:r>
                        <a:rPr lang="en-US" altLang="ja-JP" sz="1050" b="1">
                          <a:solidFill>
                            <a:srgbClr val="0000FF"/>
                          </a:solidFill>
                          <a:effectLst/>
                          <a:latin typeface="Consolas" panose="020B0609020204030204" pitchFamily="49" charset="0"/>
                        </a:rPr>
                        <a:t>brown</a:t>
                      </a:r>
                      <a:r>
                        <a:rPr lang="en-US" altLang="ja-JP" sz="1050" b="1">
                          <a:solidFill>
                            <a:srgbClr val="000000"/>
                          </a:solidFill>
                          <a:effectLst/>
                          <a:latin typeface="Consolas" panose="020B0609020204030204" pitchFamily="49" charset="0"/>
                        </a:rPr>
                        <a:t>=n,</a:t>
                      </a:r>
                      <a:r>
                        <a:rPr lang="en-US" altLang="ja-JP" sz="1050" b="1">
                          <a:solidFill>
                            <a:srgbClr val="0000FF"/>
                          </a:solidFill>
                          <a:effectLst/>
                          <a:latin typeface="Consolas" panose="020B0609020204030204" pitchFamily="49" charset="0"/>
                        </a:rPr>
                        <a:t>buff</a:t>
                      </a:r>
                      <a:r>
                        <a:rPr lang="en-US" altLang="ja-JP" sz="1050" b="1">
                          <a:solidFill>
                            <a:srgbClr val="000000"/>
                          </a:solidFill>
                          <a:effectLst/>
                          <a:latin typeface="Consolas" panose="020B0609020204030204" pitchFamily="49" charset="0"/>
                        </a:rPr>
                        <a:t>=b,</a:t>
                      </a:r>
                      <a:r>
                        <a:rPr lang="en-US" altLang="ja-JP" sz="1050" b="1">
                          <a:solidFill>
                            <a:srgbClr val="0000FF"/>
                          </a:solidFill>
                          <a:effectLst/>
                          <a:latin typeface="Consolas" panose="020B0609020204030204" pitchFamily="49" charset="0"/>
                        </a:rPr>
                        <a:t>chocolate</a:t>
                      </a:r>
                      <a:r>
                        <a:rPr lang="en-US" altLang="ja-JP" sz="1050" b="1">
                          <a:solidFill>
                            <a:srgbClr val="000000"/>
                          </a:solidFill>
                          <a:effectLst/>
                          <a:latin typeface="Consolas" panose="020B0609020204030204" pitchFamily="49" charset="0"/>
                        </a:rPr>
                        <a:t>=h,</a:t>
                      </a:r>
                      <a:r>
                        <a:rPr lang="en-US" altLang="ja-JP" sz="1050" b="1">
                          <a:solidFill>
                            <a:srgbClr val="0000FF"/>
                          </a:solidFill>
                          <a:effectLst/>
                          <a:latin typeface="Consolas" panose="020B0609020204030204" pitchFamily="49" charset="0"/>
                        </a:rPr>
                        <a:t>gray</a:t>
                      </a:r>
                      <a:r>
                        <a:rPr lang="en-US" altLang="ja-JP" sz="1050" b="1">
                          <a:solidFill>
                            <a:srgbClr val="000000"/>
                          </a:solidFill>
                          <a:effectLst/>
                          <a:latin typeface="Consolas" panose="020B0609020204030204" pitchFamily="49" charset="0"/>
                        </a:rPr>
                        <a:t>=g, </a:t>
                      </a:r>
                      <a:r>
                        <a:rPr lang="en-US" altLang="ja-JP" sz="1050" b="1">
                          <a:solidFill>
                            <a:srgbClr val="0000FF"/>
                          </a:solidFill>
                          <a:effectLst/>
                          <a:latin typeface="Consolas" panose="020B0609020204030204" pitchFamily="49" charset="0"/>
                        </a:rPr>
                        <a:t>green</a:t>
                      </a:r>
                      <a:r>
                        <a:rPr lang="en-US" altLang="ja-JP" sz="1050" b="1">
                          <a:solidFill>
                            <a:srgbClr val="000000"/>
                          </a:solidFill>
                          <a:effectLst/>
                          <a:latin typeface="Consolas" panose="020B0609020204030204" pitchFamily="49" charset="0"/>
                        </a:rPr>
                        <a:t>=r,</a:t>
                      </a:r>
                      <a:r>
                        <a:rPr lang="en-US" altLang="ja-JP" sz="1050" b="1">
                          <a:solidFill>
                            <a:srgbClr val="0000FF"/>
                          </a:solidFill>
                          <a:effectLst/>
                          <a:latin typeface="Consolas" panose="020B0609020204030204" pitchFamily="49" charset="0"/>
                        </a:rPr>
                        <a:t>orange</a:t>
                      </a:r>
                      <a:r>
                        <a:rPr lang="en-US" altLang="ja-JP" sz="1050" b="1">
                          <a:solidFill>
                            <a:srgbClr val="000000"/>
                          </a:solidFill>
                          <a:effectLst/>
                          <a:latin typeface="Consolas" panose="020B0609020204030204" pitchFamily="49" charset="0"/>
                        </a:rPr>
                        <a:t>=o,</a:t>
                      </a:r>
                      <a:r>
                        <a:rPr lang="en-US" altLang="ja-JP" sz="1050" b="1">
                          <a:solidFill>
                            <a:srgbClr val="0000FF"/>
                          </a:solidFill>
                          <a:effectLst/>
                          <a:latin typeface="Consolas" panose="020B0609020204030204" pitchFamily="49" charset="0"/>
                        </a:rPr>
                        <a:t>pink</a:t>
                      </a:r>
                      <a:r>
                        <a:rPr lang="en-US" altLang="ja-JP" sz="1050" b="1">
                          <a:solidFill>
                            <a:srgbClr val="000000"/>
                          </a:solidFill>
                          <a:effectLst/>
                          <a:latin typeface="Consolas" panose="020B0609020204030204" pitchFamily="49" charset="0"/>
                        </a:rPr>
                        <a:t>=p,</a:t>
                      </a:r>
                      <a:r>
                        <a:rPr lang="en-US" altLang="ja-JP" sz="1050" b="1">
                          <a:solidFill>
                            <a:srgbClr val="0000FF"/>
                          </a:solidFill>
                          <a:effectLst/>
                          <a:latin typeface="Consolas" panose="020B0609020204030204" pitchFamily="49" charset="0"/>
                        </a:rPr>
                        <a:t>purple</a:t>
                      </a:r>
                      <a:r>
                        <a:rPr lang="en-US" altLang="ja-JP" sz="1050" b="1">
                          <a:solidFill>
                            <a:srgbClr val="000000"/>
                          </a:solidFill>
                          <a:effectLst/>
                          <a:latin typeface="Consolas" panose="020B0609020204030204" pitchFamily="49" charset="0"/>
                        </a:rPr>
                        <a:t>=u,</a:t>
                      </a:r>
                      <a:r>
                        <a:rPr lang="en-US" altLang="ja-JP" sz="1050" b="1">
                          <a:solidFill>
                            <a:srgbClr val="0000FF"/>
                          </a:solidFill>
                          <a:effectLst/>
                          <a:latin typeface="Consolas" panose="020B0609020204030204" pitchFamily="49" charset="0"/>
                        </a:rPr>
                        <a:t>red</a:t>
                      </a:r>
                      <a:r>
                        <a:rPr lang="en-US" altLang="ja-JP" sz="1050" b="1">
                          <a:solidFill>
                            <a:srgbClr val="000000"/>
                          </a:solidFill>
                          <a:effectLst/>
                          <a:latin typeface="Consolas" panose="020B0609020204030204" pitchFamily="49" charset="0"/>
                        </a:rPr>
                        <a:t>=e, </a:t>
                      </a:r>
                      <a:r>
                        <a:rPr lang="en-US" altLang="ja-JP" sz="1050" b="1">
                          <a:solidFill>
                            <a:srgbClr val="0000FF"/>
                          </a:solidFill>
                          <a:effectLst/>
                          <a:latin typeface="Consolas" panose="020B0609020204030204" pitchFamily="49" charset="0"/>
                        </a:rPr>
                        <a:t>white</a:t>
                      </a:r>
                      <a:r>
                        <a:rPr lang="en-US" altLang="ja-JP" sz="1050" b="1">
                          <a:solidFill>
                            <a:srgbClr val="000000"/>
                          </a:solidFill>
                          <a:effectLst/>
                          <a:latin typeface="Consolas" panose="020B0609020204030204" pitchFamily="49" charset="0"/>
                        </a:rPr>
                        <a:t>=w,</a:t>
                      </a:r>
                      <a:r>
                        <a:rPr lang="en-US" altLang="ja-JP" sz="1050" b="1">
                          <a:solidFill>
                            <a:srgbClr val="0000FF"/>
                          </a:solidFill>
                          <a:effectLst/>
                          <a:latin typeface="Consolas" panose="020B0609020204030204" pitchFamily="49" charset="0"/>
                        </a:rPr>
                        <a:t>yellow</a:t>
                      </a:r>
                      <a:r>
                        <a:rPr lang="en-US" altLang="ja-JP" sz="1050" b="1">
                          <a:solidFill>
                            <a:srgbClr val="000000"/>
                          </a:solidFill>
                          <a:effectLst/>
                          <a:latin typeface="Consolas" panose="020B06090202040302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58171"/>
                  </a:ext>
                </a:extLst>
              </a:tr>
              <a:tr h="245153">
                <a:tc>
                  <a:txBody>
                    <a:bodyPr/>
                    <a:lstStyle/>
                    <a:p>
                      <a:r>
                        <a:rPr kumimoji="1" lang="en-US" altLang="ja-JP" sz="1050" b="1"/>
                        <a:t>stalk-shape</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茎の形</a:t>
                      </a:r>
                      <a:endParaRPr kumimoji="1" lang="en-US" altLang="ja-JP" sz="1050" b="1"/>
                    </a:p>
                    <a:p>
                      <a:r>
                        <a:rPr lang="en-US" altLang="ja-JP" sz="1050" b="1">
                          <a:solidFill>
                            <a:srgbClr val="0000FF"/>
                          </a:solidFill>
                          <a:effectLst/>
                          <a:latin typeface="Consolas" panose="020B0609020204030204" pitchFamily="49" charset="0"/>
                        </a:rPr>
                        <a:t>enlarging</a:t>
                      </a:r>
                      <a:r>
                        <a:rPr lang="en-US" altLang="ja-JP" sz="1050" b="1">
                          <a:solidFill>
                            <a:srgbClr val="000000"/>
                          </a:solidFill>
                          <a:effectLst/>
                          <a:latin typeface="Consolas" panose="020B0609020204030204" pitchFamily="49" charset="0"/>
                        </a:rPr>
                        <a:t>=e,</a:t>
                      </a:r>
                      <a:r>
                        <a:rPr lang="en-US" altLang="ja-JP" sz="1050" b="1">
                          <a:solidFill>
                            <a:srgbClr val="0000FF"/>
                          </a:solidFill>
                          <a:effectLst/>
                          <a:latin typeface="Consolas" panose="020B0609020204030204" pitchFamily="49" charset="0"/>
                        </a:rPr>
                        <a:t>tapering</a:t>
                      </a:r>
                      <a:r>
                        <a:rPr lang="en-US" altLang="ja-JP" sz="1050" b="1">
                          <a:solidFill>
                            <a:srgbClr val="000000"/>
                          </a:solidFill>
                          <a:effectLst/>
                          <a:latin typeface="Consolas" panose="020B0609020204030204" pitchFamily="49"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420211"/>
                  </a:ext>
                </a:extLst>
              </a:tr>
              <a:tr h="245153">
                <a:tc>
                  <a:txBody>
                    <a:bodyPr/>
                    <a:lstStyle/>
                    <a:p>
                      <a:r>
                        <a:rPr kumimoji="1" lang="en-US" altLang="ja-JP" sz="1050" b="1"/>
                        <a:t>stalk-root</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茎の根</a:t>
                      </a:r>
                      <a:endParaRPr kumimoji="1" lang="en-US" altLang="ja-JP" sz="1050" b="1"/>
                    </a:p>
                    <a:p>
                      <a:r>
                        <a:rPr lang="en-US" altLang="ja-JP" sz="1050" b="1">
                          <a:solidFill>
                            <a:srgbClr val="0000FF"/>
                          </a:solidFill>
                          <a:effectLst/>
                          <a:latin typeface="Consolas" panose="020B0609020204030204" pitchFamily="49" charset="0"/>
                        </a:rPr>
                        <a:t>bulbous</a:t>
                      </a:r>
                      <a:r>
                        <a:rPr lang="en-US" altLang="ja-JP" sz="1050" b="1">
                          <a:solidFill>
                            <a:srgbClr val="000000"/>
                          </a:solidFill>
                          <a:effectLst/>
                          <a:latin typeface="Consolas" panose="020B0609020204030204" pitchFamily="49" charset="0"/>
                        </a:rPr>
                        <a:t>=b,</a:t>
                      </a:r>
                      <a:r>
                        <a:rPr lang="en-US" altLang="ja-JP" sz="1050" b="1">
                          <a:solidFill>
                            <a:srgbClr val="0000FF"/>
                          </a:solidFill>
                          <a:effectLst/>
                          <a:latin typeface="Consolas" panose="020B0609020204030204" pitchFamily="49" charset="0"/>
                        </a:rPr>
                        <a:t>club</a:t>
                      </a:r>
                      <a:r>
                        <a:rPr lang="en-US" altLang="ja-JP" sz="1050" b="1">
                          <a:solidFill>
                            <a:srgbClr val="000000"/>
                          </a:solidFill>
                          <a:effectLst/>
                          <a:latin typeface="Consolas" panose="020B0609020204030204" pitchFamily="49" charset="0"/>
                        </a:rPr>
                        <a:t>=c,</a:t>
                      </a:r>
                      <a:r>
                        <a:rPr lang="en-US" altLang="ja-JP" sz="1050" b="1">
                          <a:solidFill>
                            <a:srgbClr val="0000FF"/>
                          </a:solidFill>
                          <a:effectLst/>
                          <a:latin typeface="Consolas" panose="020B0609020204030204" pitchFamily="49" charset="0"/>
                        </a:rPr>
                        <a:t>cup</a:t>
                      </a:r>
                      <a:r>
                        <a:rPr lang="en-US" altLang="ja-JP" sz="1050" b="1">
                          <a:solidFill>
                            <a:srgbClr val="000000"/>
                          </a:solidFill>
                          <a:effectLst/>
                          <a:latin typeface="Consolas" panose="020B0609020204030204" pitchFamily="49" charset="0"/>
                        </a:rPr>
                        <a:t>=u,</a:t>
                      </a:r>
                      <a:r>
                        <a:rPr lang="en-US" altLang="ja-JP" sz="1050" b="1">
                          <a:solidFill>
                            <a:srgbClr val="0000FF"/>
                          </a:solidFill>
                          <a:effectLst/>
                          <a:latin typeface="Consolas" panose="020B0609020204030204" pitchFamily="49" charset="0"/>
                        </a:rPr>
                        <a:t>equal</a:t>
                      </a:r>
                      <a:r>
                        <a:rPr lang="en-US" altLang="ja-JP" sz="1050" b="1">
                          <a:solidFill>
                            <a:srgbClr val="000000"/>
                          </a:solidFill>
                          <a:effectLst/>
                          <a:latin typeface="Consolas" panose="020B0609020204030204" pitchFamily="49" charset="0"/>
                        </a:rPr>
                        <a:t>=e, </a:t>
                      </a:r>
                      <a:r>
                        <a:rPr lang="en-US" altLang="ja-JP" sz="1050" b="1">
                          <a:solidFill>
                            <a:srgbClr val="0000FF"/>
                          </a:solidFill>
                          <a:effectLst/>
                          <a:latin typeface="Consolas" panose="020B0609020204030204" pitchFamily="49" charset="0"/>
                        </a:rPr>
                        <a:t>rhizomorphs</a:t>
                      </a:r>
                      <a:r>
                        <a:rPr lang="en-US" altLang="ja-JP" sz="1050" b="1">
                          <a:solidFill>
                            <a:srgbClr val="000000"/>
                          </a:solidFill>
                          <a:effectLst/>
                          <a:latin typeface="Consolas" panose="020B0609020204030204" pitchFamily="49" charset="0"/>
                        </a:rPr>
                        <a:t>=z,</a:t>
                      </a:r>
                      <a:r>
                        <a:rPr lang="en-US" altLang="ja-JP" sz="1050" b="1">
                          <a:solidFill>
                            <a:srgbClr val="0000FF"/>
                          </a:solidFill>
                          <a:effectLst/>
                          <a:latin typeface="Consolas" panose="020B0609020204030204" pitchFamily="49" charset="0"/>
                        </a:rPr>
                        <a:t>rooted</a:t>
                      </a:r>
                      <a:r>
                        <a:rPr lang="en-US" altLang="ja-JP" sz="1050" b="1">
                          <a:solidFill>
                            <a:srgbClr val="000000"/>
                          </a:solidFill>
                          <a:effectLst/>
                          <a:latin typeface="Consolas" panose="020B0609020204030204" pitchFamily="49" charset="0"/>
                        </a:rPr>
                        <a:t>=r,</a:t>
                      </a:r>
                      <a:r>
                        <a:rPr lang="en-US" altLang="ja-JP" sz="1050" b="1">
                          <a:solidFill>
                            <a:srgbClr val="0000FF"/>
                          </a:solidFill>
                          <a:effectLst/>
                          <a:latin typeface="Consolas" panose="020B0609020204030204" pitchFamily="49" charset="0"/>
                        </a:rPr>
                        <a:t>missing</a:t>
                      </a:r>
                      <a:r>
                        <a:rPr lang="en-US" altLang="ja-JP" sz="1050" b="1">
                          <a:solidFill>
                            <a:srgbClr val="000000"/>
                          </a:solidFill>
                          <a:effectLst/>
                          <a:latin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15795"/>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914927460"/>
              </p:ext>
            </p:extLst>
          </p:nvPr>
        </p:nvGraphicFramePr>
        <p:xfrm>
          <a:off x="6354790" y="723683"/>
          <a:ext cx="5400000" cy="4617720"/>
        </p:xfrm>
        <a:graphic>
          <a:graphicData uri="http://schemas.openxmlformats.org/drawingml/2006/table">
            <a:tbl>
              <a:tblPr firstRow="1">
                <a:tableStyleId>{5C22544A-7EE6-4342-B048-85BDC9FD1C3A}</a:tableStyleId>
              </a:tblPr>
              <a:tblGrid>
                <a:gridCol w="1503874">
                  <a:extLst>
                    <a:ext uri="{9D8B030D-6E8A-4147-A177-3AD203B41FA5}">
                      <a16:colId xmlns:a16="http://schemas.microsoft.com/office/drawing/2014/main" val="3309609416"/>
                    </a:ext>
                  </a:extLst>
                </a:gridCol>
                <a:gridCol w="3896126">
                  <a:extLst>
                    <a:ext uri="{9D8B030D-6E8A-4147-A177-3AD203B41FA5}">
                      <a16:colId xmlns:a16="http://schemas.microsoft.com/office/drawing/2014/main" val="2160224728"/>
                    </a:ext>
                  </a:extLst>
                </a:gridCol>
              </a:tblGrid>
              <a:tr h="241795">
                <a:tc>
                  <a:txBody>
                    <a:bodyPr/>
                    <a:lstStyle/>
                    <a:p>
                      <a:pPr algn="ctr"/>
                      <a:r>
                        <a:rPr kumimoji="1" lang="ja-JP" altLang="en-US" sz="1050" dirty="0"/>
                        <a:t>列名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1156"/>
                  </a:ext>
                </a:extLst>
              </a:tr>
              <a:tr h="245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a:ln>
                            <a:noFill/>
                          </a:ln>
                          <a:solidFill>
                            <a:prstClr val="black"/>
                          </a:solidFill>
                          <a:effectLst/>
                          <a:uLnTx/>
                          <a:uFillTx/>
                          <a:latin typeface="+mn-lt"/>
                          <a:ea typeface="+mn-ea"/>
                          <a:cs typeface="+mn-cs"/>
                        </a:rPr>
                        <a:t>stalk-surface-above-ring</a:t>
                      </a:r>
                      <a:endParaRPr kumimoji="1" lang="ja-JP" altLang="en-US" sz="800" b="1" i="0" u="none" strike="noStrike" kern="1200" cap="none" spc="0" normalizeH="0" baseline="0" noProof="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茎表面上方のリング</a:t>
                      </a:r>
                      <a:endParaRPr kumimoji="1" lang="en-US" altLang="ja-JP" sz="1050" b="1"/>
                    </a:p>
                    <a:p>
                      <a:r>
                        <a:rPr lang="en-US" altLang="ja-JP" sz="1050" b="1">
                          <a:solidFill>
                            <a:srgbClr val="0000FF"/>
                          </a:solidFill>
                          <a:effectLst/>
                          <a:latin typeface="Consolas" panose="020B0609020204030204" pitchFamily="49" charset="0"/>
                        </a:rPr>
                        <a:t>fibrous</a:t>
                      </a:r>
                      <a:r>
                        <a:rPr lang="en-US" altLang="ja-JP" sz="1050" b="1">
                          <a:solidFill>
                            <a:srgbClr val="000000"/>
                          </a:solidFill>
                          <a:effectLst/>
                          <a:latin typeface="Consolas" panose="020B0609020204030204" pitchFamily="49" charset="0"/>
                        </a:rPr>
                        <a:t>=f,</a:t>
                      </a:r>
                      <a:r>
                        <a:rPr lang="en-US" altLang="ja-JP" sz="1050" b="1">
                          <a:solidFill>
                            <a:srgbClr val="0000FF"/>
                          </a:solidFill>
                          <a:effectLst/>
                          <a:latin typeface="Consolas" panose="020B0609020204030204" pitchFamily="49" charset="0"/>
                        </a:rPr>
                        <a:t>scaly</a:t>
                      </a:r>
                      <a:r>
                        <a:rPr lang="en-US" altLang="ja-JP" sz="1050" b="1">
                          <a:solidFill>
                            <a:srgbClr val="000000"/>
                          </a:solidFill>
                          <a:effectLst/>
                          <a:latin typeface="Consolas" panose="020B0609020204030204" pitchFamily="49" charset="0"/>
                        </a:rPr>
                        <a:t>=y,</a:t>
                      </a:r>
                      <a:r>
                        <a:rPr lang="en-US" altLang="ja-JP" sz="1050" b="1">
                          <a:solidFill>
                            <a:srgbClr val="0000FF"/>
                          </a:solidFill>
                          <a:effectLst/>
                          <a:latin typeface="Consolas" panose="020B0609020204030204" pitchFamily="49" charset="0"/>
                        </a:rPr>
                        <a:t>silky</a:t>
                      </a:r>
                      <a:r>
                        <a:rPr lang="en-US" altLang="ja-JP" sz="1050" b="1">
                          <a:solidFill>
                            <a:srgbClr val="000000"/>
                          </a:solidFill>
                          <a:effectLst/>
                          <a:latin typeface="Consolas" panose="020B0609020204030204" pitchFamily="49" charset="0"/>
                        </a:rPr>
                        <a:t>=k,</a:t>
                      </a:r>
                      <a:r>
                        <a:rPr lang="en-US" altLang="ja-JP" sz="1050" b="1">
                          <a:solidFill>
                            <a:srgbClr val="0000FF"/>
                          </a:solidFill>
                          <a:effectLst/>
                          <a:latin typeface="Consolas" panose="020B0609020204030204" pitchFamily="49" charset="0"/>
                        </a:rPr>
                        <a:t>smooth</a:t>
                      </a:r>
                      <a:r>
                        <a:rPr lang="en-US" altLang="ja-JP" sz="1050" b="1">
                          <a:solidFill>
                            <a:srgbClr val="000000"/>
                          </a:solidFill>
                          <a:effectLst/>
                          <a:latin typeface="Consolas" panose="020B0609020204030204" pitchFamily="49"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419731"/>
                  </a:ext>
                </a:extLst>
              </a:tr>
              <a:tr h="245153">
                <a:tc>
                  <a:txBody>
                    <a:bodyPr/>
                    <a:lstStyle/>
                    <a:p>
                      <a:r>
                        <a:rPr kumimoji="1" lang="en-US" altLang="ja-JP" sz="800" b="1"/>
                        <a:t>stalk-surface-below-ring</a:t>
                      </a:r>
                      <a:endParaRPr kumimoji="1" lang="ja-JP" alt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茎下部下方のリング</a:t>
                      </a:r>
                      <a:endParaRPr kumimoji="1" lang="en-US" altLang="ja-JP" sz="1050" b="1"/>
                    </a:p>
                    <a:p>
                      <a:r>
                        <a:rPr lang="en-US" altLang="ja-JP" sz="1050" b="1">
                          <a:solidFill>
                            <a:srgbClr val="0000FF"/>
                          </a:solidFill>
                          <a:effectLst/>
                          <a:latin typeface="Consolas" panose="020B0609020204030204" pitchFamily="49" charset="0"/>
                        </a:rPr>
                        <a:t>fibrous</a:t>
                      </a:r>
                      <a:r>
                        <a:rPr lang="en-US" altLang="ja-JP" sz="1050" b="1">
                          <a:solidFill>
                            <a:srgbClr val="000000"/>
                          </a:solidFill>
                          <a:effectLst/>
                          <a:latin typeface="Consolas" panose="020B0609020204030204" pitchFamily="49" charset="0"/>
                        </a:rPr>
                        <a:t>=f,</a:t>
                      </a:r>
                      <a:r>
                        <a:rPr lang="en-US" altLang="ja-JP" sz="1050" b="1">
                          <a:solidFill>
                            <a:srgbClr val="0000FF"/>
                          </a:solidFill>
                          <a:effectLst/>
                          <a:latin typeface="Consolas" panose="020B0609020204030204" pitchFamily="49" charset="0"/>
                        </a:rPr>
                        <a:t>scaly</a:t>
                      </a:r>
                      <a:r>
                        <a:rPr lang="en-US" altLang="ja-JP" sz="1050" b="1">
                          <a:solidFill>
                            <a:srgbClr val="000000"/>
                          </a:solidFill>
                          <a:effectLst/>
                          <a:latin typeface="Consolas" panose="020B0609020204030204" pitchFamily="49" charset="0"/>
                        </a:rPr>
                        <a:t>=y,</a:t>
                      </a:r>
                      <a:r>
                        <a:rPr lang="en-US" altLang="ja-JP" sz="1050" b="1">
                          <a:solidFill>
                            <a:srgbClr val="0000FF"/>
                          </a:solidFill>
                          <a:effectLst/>
                          <a:latin typeface="Consolas" panose="020B0609020204030204" pitchFamily="49" charset="0"/>
                        </a:rPr>
                        <a:t>silky</a:t>
                      </a:r>
                      <a:r>
                        <a:rPr lang="en-US" altLang="ja-JP" sz="1050" b="1">
                          <a:solidFill>
                            <a:srgbClr val="000000"/>
                          </a:solidFill>
                          <a:effectLst/>
                          <a:latin typeface="Consolas" panose="020B0609020204030204" pitchFamily="49" charset="0"/>
                        </a:rPr>
                        <a:t>=k,</a:t>
                      </a:r>
                      <a:r>
                        <a:rPr lang="en-US" altLang="ja-JP" sz="1050" b="1">
                          <a:solidFill>
                            <a:srgbClr val="0000FF"/>
                          </a:solidFill>
                          <a:effectLst/>
                          <a:latin typeface="Consolas" panose="020B0609020204030204" pitchFamily="49" charset="0"/>
                        </a:rPr>
                        <a:t>smooth</a:t>
                      </a:r>
                      <a:r>
                        <a:rPr lang="en-US" altLang="ja-JP" sz="1050" b="1">
                          <a:solidFill>
                            <a:srgbClr val="000000"/>
                          </a:solidFill>
                          <a:effectLst/>
                          <a:latin typeface="Consolas" panose="020B0609020204030204" pitchFamily="49"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2472"/>
                  </a:ext>
                </a:extLst>
              </a:tr>
              <a:tr h="245153">
                <a:tc>
                  <a:txBody>
                    <a:bodyPr/>
                    <a:lstStyle/>
                    <a:p>
                      <a:r>
                        <a:rPr lang="en-US" sz="900" b="1">
                          <a:effectLst/>
                        </a:rPr>
                        <a:t>stalk-color-above-ring</a:t>
                      </a:r>
                      <a:endParaRPr lang="en-US" sz="9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茎の色（上方のリング）</a:t>
                      </a:r>
                      <a:endParaRPr kumimoji="1" lang="en-US" altLang="ja-JP" sz="1050" b="1"/>
                    </a:p>
                    <a:p>
                      <a:r>
                        <a:rPr lang="en-US" altLang="ja-JP" sz="1050" b="1">
                          <a:solidFill>
                            <a:srgbClr val="0000FF"/>
                          </a:solidFill>
                          <a:effectLst/>
                          <a:latin typeface="Consolas" panose="020B0609020204030204" pitchFamily="49" charset="0"/>
                        </a:rPr>
                        <a:t>brown</a:t>
                      </a:r>
                      <a:r>
                        <a:rPr lang="en-US" altLang="ja-JP" sz="1050" b="1">
                          <a:solidFill>
                            <a:srgbClr val="000000"/>
                          </a:solidFill>
                          <a:effectLst/>
                          <a:latin typeface="Consolas" panose="020B0609020204030204" pitchFamily="49" charset="0"/>
                        </a:rPr>
                        <a:t>=n,</a:t>
                      </a:r>
                      <a:r>
                        <a:rPr lang="en-US" altLang="ja-JP" sz="1050" b="1">
                          <a:solidFill>
                            <a:srgbClr val="0000FF"/>
                          </a:solidFill>
                          <a:effectLst/>
                          <a:latin typeface="Consolas" panose="020B0609020204030204" pitchFamily="49" charset="0"/>
                        </a:rPr>
                        <a:t>buff</a:t>
                      </a:r>
                      <a:r>
                        <a:rPr lang="en-US" altLang="ja-JP" sz="1050" b="1">
                          <a:solidFill>
                            <a:srgbClr val="000000"/>
                          </a:solidFill>
                          <a:effectLst/>
                          <a:latin typeface="Consolas" panose="020B0609020204030204" pitchFamily="49" charset="0"/>
                        </a:rPr>
                        <a:t>=b,</a:t>
                      </a:r>
                      <a:r>
                        <a:rPr lang="en-US" altLang="ja-JP" sz="1050" b="1">
                          <a:solidFill>
                            <a:srgbClr val="0000FF"/>
                          </a:solidFill>
                          <a:effectLst/>
                          <a:latin typeface="Consolas" panose="020B0609020204030204" pitchFamily="49" charset="0"/>
                        </a:rPr>
                        <a:t>cinnamon</a:t>
                      </a:r>
                      <a:r>
                        <a:rPr lang="en-US" altLang="ja-JP" sz="1050" b="1">
                          <a:solidFill>
                            <a:srgbClr val="000000"/>
                          </a:solidFill>
                          <a:effectLst/>
                          <a:latin typeface="Consolas" panose="020B0609020204030204" pitchFamily="49" charset="0"/>
                        </a:rPr>
                        <a:t>=c,</a:t>
                      </a:r>
                      <a:r>
                        <a:rPr lang="en-US" altLang="ja-JP" sz="1050" b="1">
                          <a:solidFill>
                            <a:srgbClr val="0000FF"/>
                          </a:solidFill>
                          <a:effectLst/>
                          <a:latin typeface="Consolas" panose="020B0609020204030204" pitchFamily="49" charset="0"/>
                        </a:rPr>
                        <a:t>gray</a:t>
                      </a:r>
                      <a:r>
                        <a:rPr lang="en-US" altLang="ja-JP" sz="1050" b="1">
                          <a:solidFill>
                            <a:srgbClr val="000000"/>
                          </a:solidFill>
                          <a:effectLst/>
                          <a:latin typeface="Consolas" panose="020B0609020204030204" pitchFamily="49" charset="0"/>
                        </a:rPr>
                        <a:t>=g,</a:t>
                      </a:r>
                      <a:r>
                        <a:rPr lang="en-US" altLang="ja-JP" sz="1050" b="1">
                          <a:solidFill>
                            <a:srgbClr val="0000FF"/>
                          </a:solidFill>
                          <a:effectLst/>
                          <a:latin typeface="Consolas" panose="020B0609020204030204" pitchFamily="49" charset="0"/>
                        </a:rPr>
                        <a:t>orange</a:t>
                      </a:r>
                      <a:r>
                        <a:rPr lang="en-US" altLang="ja-JP" sz="1050" b="1">
                          <a:solidFill>
                            <a:srgbClr val="000000"/>
                          </a:solidFill>
                          <a:effectLst/>
                          <a:latin typeface="Consolas" panose="020B0609020204030204" pitchFamily="49" charset="0"/>
                        </a:rPr>
                        <a:t>=o, </a:t>
                      </a:r>
                      <a:r>
                        <a:rPr lang="en-US" altLang="ja-JP" sz="1050" b="1">
                          <a:solidFill>
                            <a:srgbClr val="0000FF"/>
                          </a:solidFill>
                          <a:effectLst/>
                          <a:latin typeface="Consolas" panose="020B0609020204030204" pitchFamily="49" charset="0"/>
                        </a:rPr>
                        <a:t>pink</a:t>
                      </a:r>
                      <a:r>
                        <a:rPr lang="en-US" altLang="ja-JP" sz="1050" b="1">
                          <a:solidFill>
                            <a:srgbClr val="000000"/>
                          </a:solidFill>
                          <a:effectLst/>
                          <a:latin typeface="Consolas" panose="020B0609020204030204" pitchFamily="49" charset="0"/>
                        </a:rPr>
                        <a:t>=p,</a:t>
                      </a:r>
                      <a:r>
                        <a:rPr lang="en-US" altLang="ja-JP" sz="1050" b="1">
                          <a:solidFill>
                            <a:srgbClr val="0000FF"/>
                          </a:solidFill>
                          <a:effectLst/>
                          <a:latin typeface="Consolas" panose="020B0609020204030204" pitchFamily="49" charset="0"/>
                        </a:rPr>
                        <a:t>red</a:t>
                      </a:r>
                      <a:r>
                        <a:rPr lang="en-US" altLang="ja-JP" sz="1050" b="1">
                          <a:solidFill>
                            <a:srgbClr val="000000"/>
                          </a:solidFill>
                          <a:effectLst/>
                          <a:latin typeface="Consolas" panose="020B0609020204030204" pitchFamily="49" charset="0"/>
                        </a:rPr>
                        <a:t>=e,</a:t>
                      </a:r>
                      <a:r>
                        <a:rPr lang="en-US" altLang="ja-JP" sz="1050" b="1">
                          <a:solidFill>
                            <a:srgbClr val="0000FF"/>
                          </a:solidFill>
                          <a:effectLst/>
                          <a:latin typeface="Consolas" panose="020B0609020204030204" pitchFamily="49" charset="0"/>
                        </a:rPr>
                        <a:t>white</a:t>
                      </a:r>
                      <a:r>
                        <a:rPr lang="en-US" altLang="ja-JP" sz="1050" b="1">
                          <a:solidFill>
                            <a:srgbClr val="000000"/>
                          </a:solidFill>
                          <a:effectLst/>
                          <a:latin typeface="Consolas" panose="020B0609020204030204" pitchFamily="49" charset="0"/>
                        </a:rPr>
                        <a:t>=w,</a:t>
                      </a:r>
                      <a:r>
                        <a:rPr lang="en-US" altLang="ja-JP" sz="1050" b="1">
                          <a:solidFill>
                            <a:srgbClr val="0000FF"/>
                          </a:solidFill>
                          <a:effectLst/>
                          <a:latin typeface="Consolas" panose="020B0609020204030204" pitchFamily="49" charset="0"/>
                        </a:rPr>
                        <a:t>yellow</a:t>
                      </a:r>
                      <a:r>
                        <a:rPr lang="en-US" altLang="ja-JP" sz="1050" b="1">
                          <a:solidFill>
                            <a:srgbClr val="000000"/>
                          </a:solidFill>
                          <a:effectLst/>
                          <a:latin typeface="Consolas" panose="020B06090202040302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70518"/>
                  </a:ext>
                </a:extLst>
              </a:tr>
              <a:tr h="245153">
                <a:tc>
                  <a:txBody>
                    <a:bodyPr/>
                    <a:lstStyle/>
                    <a:p>
                      <a:r>
                        <a:rPr lang="en-US" sz="900" b="1">
                          <a:effectLst/>
                        </a:rPr>
                        <a:t>stalk-color-below-ring</a:t>
                      </a:r>
                      <a:endParaRPr lang="en-US" sz="9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茎の色（下方のリング）</a:t>
                      </a:r>
                      <a:endParaRPr kumimoji="1" lang="en-US" altLang="ja-JP" sz="1050" b="1"/>
                    </a:p>
                    <a:p>
                      <a:r>
                        <a:rPr lang="en-US" altLang="ja-JP" sz="1050" b="1">
                          <a:solidFill>
                            <a:srgbClr val="0000FF"/>
                          </a:solidFill>
                          <a:effectLst/>
                          <a:latin typeface="Consolas" panose="020B0609020204030204" pitchFamily="49" charset="0"/>
                        </a:rPr>
                        <a:t>brown</a:t>
                      </a:r>
                      <a:r>
                        <a:rPr lang="en-US" altLang="ja-JP" sz="1050" b="1">
                          <a:solidFill>
                            <a:srgbClr val="000000"/>
                          </a:solidFill>
                          <a:effectLst/>
                          <a:latin typeface="Consolas" panose="020B0609020204030204" pitchFamily="49" charset="0"/>
                        </a:rPr>
                        <a:t>=n,</a:t>
                      </a:r>
                      <a:r>
                        <a:rPr lang="en-US" altLang="ja-JP" sz="1050" b="1">
                          <a:solidFill>
                            <a:srgbClr val="0000FF"/>
                          </a:solidFill>
                          <a:effectLst/>
                          <a:latin typeface="Consolas" panose="020B0609020204030204" pitchFamily="49" charset="0"/>
                        </a:rPr>
                        <a:t>buff</a:t>
                      </a:r>
                      <a:r>
                        <a:rPr lang="en-US" altLang="ja-JP" sz="1050" b="1">
                          <a:solidFill>
                            <a:srgbClr val="000000"/>
                          </a:solidFill>
                          <a:effectLst/>
                          <a:latin typeface="Consolas" panose="020B0609020204030204" pitchFamily="49" charset="0"/>
                        </a:rPr>
                        <a:t>=b,</a:t>
                      </a:r>
                      <a:r>
                        <a:rPr lang="en-US" altLang="ja-JP" sz="1050" b="1">
                          <a:solidFill>
                            <a:srgbClr val="0000FF"/>
                          </a:solidFill>
                          <a:effectLst/>
                          <a:latin typeface="Consolas" panose="020B0609020204030204" pitchFamily="49" charset="0"/>
                        </a:rPr>
                        <a:t>cinnamon</a:t>
                      </a:r>
                      <a:r>
                        <a:rPr lang="en-US" altLang="ja-JP" sz="1050" b="1">
                          <a:solidFill>
                            <a:srgbClr val="000000"/>
                          </a:solidFill>
                          <a:effectLst/>
                          <a:latin typeface="Consolas" panose="020B0609020204030204" pitchFamily="49" charset="0"/>
                        </a:rPr>
                        <a:t>=c,</a:t>
                      </a:r>
                      <a:r>
                        <a:rPr lang="en-US" altLang="ja-JP" sz="1050" b="1">
                          <a:solidFill>
                            <a:srgbClr val="0000FF"/>
                          </a:solidFill>
                          <a:effectLst/>
                          <a:latin typeface="Consolas" panose="020B0609020204030204" pitchFamily="49" charset="0"/>
                        </a:rPr>
                        <a:t>gray</a:t>
                      </a:r>
                      <a:r>
                        <a:rPr lang="en-US" altLang="ja-JP" sz="1050" b="1">
                          <a:solidFill>
                            <a:srgbClr val="000000"/>
                          </a:solidFill>
                          <a:effectLst/>
                          <a:latin typeface="Consolas" panose="020B0609020204030204" pitchFamily="49" charset="0"/>
                        </a:rPr>
                        <a:t>=g,</a:t>
                      </a:r>
                      <a:r>
                        <a:rPr lang="en-US" altLang="ja-JP" sz="1050" b="1">
                          <a:solidFill>
                            <a:srgbClr val="0000FF"/>
                          </a:solidFill>
                          <a:effectLst/>
                          <a:latin typeface="Consolas" panose="020B0609020204030204" pitchFamily="49" charset="0"/>
                        </a:rPr>
                        <a:t>orange</a:t>
                      </a:r>
                      <a:r>
                        <a:rPr lang="en-US" altLang="ja-JP" sz="1050" b="1">
                          <a:solidFill>
                            <a:srgbClr val="000000"/>
                          </a:solidFill>
                          <a:effectLst/>
                          <a:latin typeface="Consolas" panose="020B0609020204030204" pitchFamily="49" charset="0"/>
                        </a:rPr>
                        <a:t>=o, </a:t>
                      </a:r>
                      <a:r>
                        <a:rPr lang="en-US" altLang="ja-JP" sz="1050" b="1">
                          <a:solidFill>
                            <a:srgbClr val="0000FF"/>
                          </a:solidFill>
                          <a:effectLst/>
                          <a:latin typeface="Consolas" panose="020B0609020204030204" pitchFamily="49" charset="0"/>
                        </a:rPr>
                        <a:t>pink</a:t>
                      </a:r>
                      <a:r>
                        <a:rPr lang="en-US" altLang="ja-JP" sz="1050" b="1">
                          <a:solidFill>
                            <a:srgbClr val="000000"/>
                          </a:solidFill>
                          <a:effectLst/>
                          <a:latin typeface="Consolas" panose="020B0609020204030204" pitchFamily="49" charset="0"/>
                        </a:rPr>
                        <a:t>=p,</a:t>
                      </a:r>
                      <a:r>
                        <a:rPr lang="en-US" altLang="ja-JP" sz="1050" b="1">
                          <a:solidFill>
                            <a:srgbClr val="0000FF"/>
                          </a:solidFill>
                          <a:effectLst/>
                          <a:latin typeface="Consolas" panose="020B0609020204030204" pitchFamily="49" charset="0"/>
                        </a:rPr>
                        <a:t>red</a:t>
                      </a:r>
                      <a:r>
                        <a:rPr lang="en-US" altLang="ja-JP" sz="1050" b="1">
                          <a:solidFill>
                            <a:srgbClr val="000000"/>
                          </a:solidFill>
                          <a:effectLst/>
                          <a:latin typeface="Consolas" panose="020B0609020204030204" pitchFamily="49" charset="0"/>
                        </a:rPr>
                        <a:t>=e,</a:t>
                      </a:r>
                      <a:r>
                        <a:rPr lang="en-US" altLang="ja-JP" sz="1050" b="1">
                          <a:solidFill>
                            <a:srgbClr val="0000FF"/>
                          </a:solidFill>
                          <a:effectLst/>
                          <a:latin typeface="Consolas" panose="020B0609020204030204" pitchFamily="49" charset="0"/>
                        </a:rPr>
                        <a:t>white</a:t>
                      </a:r>
                      <a:r>
                        <a:rPr lang="en-US" altLang="ja-JP" sz="1050" b="1">
                          <a:solidFill>
                            <a:srgbClr val="000000"/>
                          </a:solidFill>
                          <a:effectLst/>
                          <a:latin typeface="Consolas" panose="020B0609020204030204" pitchFamily="49" charset="0"/>
                        </a:rPr>
                        <a:t>=w,</a:t>
                      </a:r>
                      <a:r>
                        <a:rPr lang="en-US" altLang="ja-JP" sz="1050" b="1">
                          <a:solidFill>
                            <a:srgbClr val="0000FF"/>
                          </a:solidFill>
                          <a:effectLst/>
                          <a:latin typeface="Consolas" panose="020B0609020204030204" pitchFamily="49" charset="0"/>
                        </a:rPr>
                        <a:t>yellow</a:t>
                      </a:r>
                      <a:r>
                        <a:rPr lang="en-US" altLang="ja-JP" sz="1050" b="1">
                          <a:solidFill>
                            <a:srgbClr val="000000"/>
                          </a:solidFill>
                          <a:effectLst/>
                          <a:latin typeface="Consolas" panose="020B06090202040302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326405"/>
                  </a:ext>
                </a:extLst>
              </a:tr>
              <a:tr h="245153">
                <a:tc>
                  <a:txBody>
                    <a:bodyPr/>
                    <a:lstStyle/>
                    <a:p>
                      <a:r>
                        <a:rPr lang="en-US" sz="900" b="1">
                          <a:effectLst/>
                        </a:rPr>
                        <a:t>veil-type</a:t>
                      </a:r>
                      <a:endParaRPr lang="en-US" sz="9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050" b="1">
                          <a:solidFill>
                            <a:srgbClr val="0000FF"/>
                          </a:solidFill>
                          <a:effectLst/>
                          <a:latin typeface="Consolas" panose="020B0609020204030204" pitchFamily="49" charset="0"/>
                        </a:rPr>
                        <a:t>partial</a:t>
                      </a:r>
                      <a:r>
                        <a:rPr lang="en-US" altLang="ja-JP" sz="1050" b="1">
                          <a:solidFill>
                            <a:srgbClr val="000000"/>
                          </a:solidFill>
                          <a:effectLst/>
                          <a:latin typeface="Consolas" panose="020B0609020204030204" pitchFamily="49" charset="0"/>
                        </a:rPr>
                        <a:t>=p,</a:t>
                      </a:r>
                      <a:r>
                        <a:rPr lang="en-US" altLang="ja-JP" sz="1050" b="1">
                          <a:solidFill>
                            <a:srgbClr val="0000FF"/>
                          </a:solidFill>
                          <a:effectLst/>
                          <a:latin typeface="Consolas" panose="020B0609020204030204" pitchFamily="49" charset="0"/>
                        </a:rPr>
                        <a:t>universal</a:t>
                      </a:r>
                      <a:r>
                        <a:rPr lang="en-US" altLang="ja-JP" sz="1050" b="1">
                          <a:solidFill>
                            <a:srgbClr val="000000"/>
                          </a:solidFill>
                          <a:effectLst/>
                          <a:latin typeface="Consolas" panose="020B0609020204030204" pitchFamily="49" charset="0"/>
                        </a:rPr>
                        <a:t>=u</a:t>
                      </a:r>
                      <a:endParaRPr kumimoji="1" lang="en-US" altLang="ja-JP" sz="105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587289"/>
                  </a:ext>
                </a:extLst>
              </a:tr>
              <a:tr h="245153">
                <a:tc>
                  <a:txBody>
                    <a:bodyPr/>
                    <a:lstStyle/>
                    <a:p>
                      <a:r>
                        <a:rPr kumimoji="1" lang="en-US" altLang="ja-JP" sz="900" b="1"/>
                        <a:t>veil-color</a:t>
                      </a:r>
                      <a:endParaRPr kumimoji="1" lang="ja-JP"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050" b="1">
                          <a:solidFill>
                            <a:srgbClr val="0000FF"/>
                          </a:solidFill>
                          <a:effectLst/>
                          <a:latin typeface="Consolas" panose="020B0609020204030204" pitchFamily="49" charset="0"/>
                        </a:rPr>
                        <a:t>brown</a:t>
                      </a:r>
                      <a:r>
                        <a:rPr lang="en-US" altLang="ja-JP" sz="1050" b="1">
                          <a:solidFill>
                            <a:srgbClr val="000000"/>
                          </a:solidFill>
                          <a:effectLst/>
                          <a:latin typeface="Consolas" panose="020B0609020204030204" pitchFamily="49" charset="0"/>
                        </a:rPr>
                        <a:t>=n,</a:t>
                      </a:r>
                      <a:r>
                        <a:rPr lang="en-US" altLang="ja-JP" sz="1050" b="1">
                          <a:solidFill>
                            <a:srgbClr val="0000FF"/>
                          </a:solidFill>
                          <a:effectLst/>
                          <a:latin typeface="Consolas" panose="020B0609020204030204" pitchFamily="49" charset="0"/>
                        </a:rPr>
                        <a:t>orange</a:t>
                      </a:r>
                      <a:r>
                        <a:rPr lang="en-US" altLang="ja-JP" sz="1050" b="1">
                          <a:solidFill>
                            <a:srgbClr val="000000"/>
                          </a:solidFill>
                          <a:effectLst/>
                          <a:latin typeface="Consolas" panose="020B0609020204030204" pitchFamily="49" charset="0"/>
                        </a:rPr>
                        <a:t>=o,</a:t>
                      </a:r>
                      <a:r>
                        <a:rPr lang="en-US" altLang="ja-JP" sz="1050" b="1">
                          <a:solidFill>
                            <a:srgbClr val="0000FF"/>
                          </a:solidFill>
                          <a:effectLst/>
                          <a:latin typeface="Consolas" panose="020B0609020204030204" pitchFamily="49" charset="0"/>
                        </a:rPr>
                        <a:t>white</a:t>
                      </a:r>
                      <a:r>
                        <a:rPr lang="en-US" altLang="ja-JP" sz="1050" b="1">
                          <a:solidFill>
                            <a:srgbClr val="000000"/>
                          </a:solidFill>
                          <a:effectLst/>
                          <a:latin typeface="Consolas" panose="020B0609020204030204" pitchFamily="49" charset="0"/>
                        </a:rPr>
                        <a:t>=w,</a:t>
                      </a:r>
                      <a:r>
                        <a:rPr lang="en-US" altLang="ja-JP" sz="1050" b="1">
                          <a:solidFill>
                            <a:srgbClr val="0000FF"/>
                          </a:solidFill>
                          <a:effectLst/>
                          <a:latin typeface="Consolas" panose="020B0609020204030204" pitchFamily="49" charset="0"/>
                        </a:rPr>
                        <a:t>yellow</a:t>
                      </a:r>
                      <a:r>
                        <a:rPr lang="en-US" altLang="ja-JP" sz="1050" b="1">
                          <a:solidFill>
                            <a:srgbClr val="000000"/>
                          </a:solidFill>
                          <a:effectLst/>
                          <a:latin typeface="Consolas" panose="020B0609020204030204" pitchFamily="49" charset="0"/>
                        </a:rPr>
                        <a:t>=y</a:t>
                      </a:r>
                      <a:endParaRPr kumimoji="1" lang="en-US" altLang="ja-JP" sz="105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56094"/>
                  </a:ext>
                </a:extLst>
              </a:tr>
              <a:tr h="245153">
                <a:tc>
                  <a:txBody>
                    <a:bodyPr/>
                    <a:lstStyle/>
                    <a:p>
                      <a:r>
                        <a:rPr kumimoji="1" lang="en-US" altLang="ja-JP" sz="900" b="1"/>
                        <a:t>ring-number</a:t>
                      </a:r>
                      <a:endParaRPr kumimoji="1" lang="ja-JP"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050" b="1">
                          <a:solidFill>
                            <a:srgbClr val="0000FF"/>
                          </a:solidFill>
                          <a:effectLst/>
                          <a:latin typeface="Consolas" panose="020B0609020204030204" pitchFamily="49" charset="0"/>
                        </a:rPr>
                        <a:t>none</a:t>
                      </a:r>
                      <a:r>
                        <a:rPr lang="en-US" altLang="ja-JP" sz="1050" b="1">
                          <a:solidFill>
                            <a:srgbClr val="000000"/>
                          </a:solidFill>
                          <a:effectLst/>
                          <a:latin typeface="Consolas" panose="020B0609020204030204" pitchFamily="49" charset="0"/>
                        </a:rPr>
                        <a:t>=n,</a:t>
                      </a:r>
                      <a:r>
                        <a:rPr lang="en-US" altLang="ja-JP" sz="1050" b="1">
                          <a:solidFill>
                            <a:srgbClr val="0000FF"/>
                          </a:solidFill>
                          <a:effectLst/>
                          <a:latin typeface="Consolas" panose="020B0609020204030204" pitchFamily="49" charset="0"/>
                        </a:rPr>
                        <a:t>one</a:t>
                      </a:r>
                      <a:r>
                        <a:rPr lang="en-US" altLang="ja-JP" sz="1050" b="1">
                          <a:solidFill>
                            <a:srgbClr val="000000"/>
                          </a:solidFill>
                          <a:effectLst/>
                          <a:latin typeface="Consolas" panose="020B0609020204030204" pitchFamily="49" charset="0"/>
                        </a:rPr>
                        <a:t>=o,</a:t>
                      </a:r>
                      <a:r>
                        <a:rPr lang="en-US" altLang="ja-JP" sz="1050" b="1">
                          <a:solidFill>
                            <a:srgbClr val="0000FF"/>
                          </a:solidFill>
                          <a:effectLst/>
                          <a:latin typeface="Consolas" panose="020B0609020204030204" pitchFamily="49" charset="0"/>
                        </a:rPr>
                        <a:t>two</a:t>
                      </a:r>
                      <a:r>
                        <a:rPr lang="en-US" altLang="ja-JP" sz="1050" b="1">
                          <a:solidFill>
                            <a:srgbClr val="000000"/>
                          </a:solidFill>
                          <a:effectLst/>
                          <a:latin typeface="Consolas" panose="020B0609020204030204" pitchFamily="49" charset="0"/>
                        </a:rPr>
                        <a:t>=t</a:t>
                      </a:r>
                      <a:endParaRPr kumimoji="1" lang="en-US" altLang="ja-JP" sz="105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745432"/>
                  </a:ext>
                </a:extLst>
              </a:tr>
              <a:tr h="245153">
                <a:tc>
                  <a:txBody>
                    <a:bodyPr/>
                    <a:lstStyle/>
                    <a:p>
                      <a:r>
                        <a:rPr kumimoji="1" lang="en-US" altLang="ja-JP" sz="900" b="1"/>
                        <a:t>ring-type</a:t>
                      </a:r>
                      <a:endParaRPr kumimoji="1" lang="ja-JP"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050" b="1">
                          <a:solidFill>
                            <a:srgbClr val="0000FF"/>
                          </a:solidFill>
                          <a:effectLst/>
                          <a:latin typeface="Consolas" panose="020B0609020204030204" pitchFamily="49" charset="0"/>
                        </a:rPr>
                        <a:t>cobwebby</a:t>
                      </a:r>
                      <a:r>
                        <a:rPr lang="en-US" altLang="ja-JP" sz="1050" b="1">
                          <a:solidFill>
                            <a:srgbClr val="000000"/>
                          </a:solidFill>
                          <a:effectLst/>
                          <a:latin typeface="Consolas" panose="020B0609020204030204" pitchFamily="49" charset="0"/>
                        </a:rPr>
                        <a:t>=c,</a:t>
                      </a:r>
                      <a:r>
                        <a:rPr lang="en-US" altLang="ja-JP" sz="1050" b="1">
                          <a:solidFill>
                            <a:srgbClr val="0000FF"/>
                          </a:solidFill>
                          <a:effectLst/>
                          <a:latin typeface="Consolas" panose="020B0609020204030204" pitchFamily="49" charset="0"/>
                        </a:rPr>
                        <a:t>evanescent</a:t>
                      </a:r>
                      <a:r>
                        <a:rPr lang="en-US" altLang="ja-JP" sz="1050" b="1">
                          <a:solidFill>
                            <a:srgbClr val="000000"/>
                          </a:solidFill>
                          <a:effectLst/>
                          <a:latin typeface="Consolas" panose="020B0609020204030204" pitchFamily="49" charset="0"/>
                        </a:rPr>
                        <a:t>=e,</a:t>
                      </a:r>
                      <a:r>
                        <a:rPr lang="en-US" altLang="ja-JP" sz="1050" b="1">
                          <a:solidFill>
                            <a:srgbClr val="0000FF"/>
                          </a:solidFill>
                          <a:effectLst/>
                          <a:latin typeface="Consolas" panose="020B0609020204030204" pitchFamily="49" charset="0"/>
                        </a:rPr>
                        <a:t>flaring</a:t>
                      </a:r>
                      <a:r>
                        <a:rPr lang="en-US" altLang="ja-JP" sz="1050" b="1">
                          <a:solidFill>
                            <a:srgbClr val="000000"/>
                          </a:solidFill>
                          <a:effectLst/>
                          <a:latin typeface="Consolas" panose="020B0609020204030204" pitchFamily="49" charset="0"/>
                        </a:rPr>
                        <a:t>=f,</a:t>
                      </a:r>
                      <a:r>
                        <a:rPr lang="en-US" altLang="ja-JP" sz="1050" b="1">
                          <a:solidFill>
                            <a:srgbClr val="0000FF"/>
                          </a:solidFill>
                          <a:effectLst/>
                          <a:latin typeface="Consolas" panose="020B0609020204030204" pitchFamily="49" charset="0"/>
                        </a:rPr>
                        <a:t>large</a:t>
                      </a:r>
                      <a:r>
                        <a:rPr lang="en-US" altLang="ja-JP" sz="1050" b="1">
                          <a:solidFill>
                            <a:srgbClr val="000000"/>
                          </a:solidFill>
                          <a:effectLst/>
                          <a:latin typeface="Consolas" panose="020B0609020204030204" pitchFamily="49" charset="0"/>
                        </a:rPr>
                        <a:t>=l, </a:t>
                      </a:r>
                      <a:r>
                        <a:rPr lang="en-US" altLang="ja-JP" sz="1050" b="1">
                          <a:solidFill>
                            <a:srgbClr val="0000FF"/>
                          </a:solidFill>
                          <a:effectLst/>
                          <a:latin typeface="Consolas" panose="020B0609020204030204" pitchFamily="49" charset="0"/>
                        </a:rPr>
                        <a:t>none</a:t>
                      </a:r>
                      <a:r>
                        <a:rPr lang="en-US" altLang="ja-JP" sz="1050" b="1">
                          <a:solidFill>
                            <a:srgbClr val="000000"/>
                          </a:solidFill>
                          <a:effectLst/>
                          <a:latin typeface="Consolas" panose="020B0609020204030204" pitchFamily="49" charset="0"/>
                        </a:rPr>
                        <a:t>=n,</a:t>
                      </a:r>
                      <a:r>
                        <a:rPr lang="en-US" altLang="ja-JP" sz="1050" b="1">
                          <a:solidFill>
                            <a:srgbClr val="0000FF"/>
                          </a:solidFill>
                          <a:effectLst/>
                          <a:latin typeface="Consolas" panose="020B0609020204030204" pitchFamily="49" charset="0"/>
                        </a:rPr>
                        <a:t>pendant</a:t>
                      </a:r>
                      <a:r>
                        <a:rPr lang="en-US" altLang="ja-JP" sz="1050" b="1">
                          <a:solidFill>
                            <a:srgbClr val="000000"/>
                          </a:solidFill>
                          <a:effectLst/>
                          <a:latin typeface="Consolas" panose="020B0609020204030204" pitchFamily="49" charset="0"/>
                        </a:rPr>
                        <a:t>=p,</a:t>
                      </a:r>
                      <a:r>
                        <a:rPr lang="en-US" altLang="ja-JP" sz="1050" b="1">
                          <a:solidFill>
                            <a:srgbClr val="0000FF"/>
                          </a:solidFill>
                          <a:effectLst/>
                          <a:latin typeface="Consolas" panose="020B0609020204030204" pitchFamily="49" charset="0"/>
                        </a:rPr>
                        <a:t>sheathing</a:t>
                      </a:r>
                      <a:r>
                        <a:rPr lang="en-US" altLang="ja-JP" sz="1050" b="1">
                          <a:solidFill>
                            <a:srgbClr val="000000"/>
                          </a:solidFill>
                          <a:effectLst/>
                          <a:latin typeface="Consolas" panose="020B0609020204030204" pitchFamily="49" charset="0"/>
                        </a:rPr>
                        <a:t>=s,</a:t>
                      </a:r>
                      <a:r>
                        <a:rPr lang="en-US" altLang="ja-JP" sz="1050" b="1">
                          <a:solidFill>
                            <a:srgbClr val="0000FF"/>
                          </a:solidFill>
                          <a:effectLst/>
                          <a:latin typeface="Consolas" panose="020B0609020204030204" pitchFamily="49" charset="0"/>
                        </a:rPr>
                        <a:t>zone</a:t>
                      </a:r>
                      <a:r>
                        <a:rPr lang="en-US" altLang="ja-JP" sz="1050" b="1">
                          <a:solidFill>
                            <a:srgbClr val="000000"/>
                          </a:solidFill>
                          <a:effectLst/>
                          <a:latin typeface="Consolas" panose="020B0609020204030204" pitchFamily="49" charset="0"/>
                        </a:rPr>
                        <a:t>=z</a:t>
                      </a:r>
                      <a:endParaRPr kumimoji="1" lang="en-US" altLang="ja-JP" sz="105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796856"/>
                  </a:ext>
                </a:extLst>
              </a:tr>
              <a:tr h="245153">
                <a:tc>
                  <a:txBody>
                    <a:bodyPr/>
                    <a:lstStyle/>
                    <a:p>
                      <a:r>
                        <a:rPr kumimoji="1" lang="en-US" altLang="ja-JP" sz="900" b="1"/>
                        <a:t>spore-print-color</a:t>
                      </a:r>
                      <a:endParaRPr kumimoji="1" lang="ja-JP"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050" b="1">
                          <a:solidFill>
                            <a:srgbClr val="0000FF"/>
                          </a:solidFill>
                          <a:effectLst/>
                          <a:latin typeface="Consolas" panose="020B0609020204030204" pitchFamily="49" charset="0"/>
                        </a:rPr>
                        <a:t>black</a:t>
                      </a:r>
                      <a:r>
                        <a:rPr lang="en-US" altLang="ja-JP" sz="1050" b="1">
                          <a:solidFill>
                            <a:srgbClr val="000000"/>
                          </a:solidFill>
                          <a:effectLst/>
                          <a:latin typeface="Consolas" panose="020B0609020204030204" pitchFamily="49" charset="0"/>
                        </a:rPr>
                        <a:t>=k,</a:t>
                      </a:r>
                      <a:r>
                        <a:rPr lang="en-US" altLang="ja-JP" sz="1050" b="1">
                          <a:solidFill>
                            <a:srgbClr val="0000FF"/>
                          </a:solidFill>
                          <a:effectLst/>
                          <a:latin typeface="Consolas" panose="020B0609020204030204" pitchFamily="49" charset="0"/>
                        </a:rPr>
                        <a:t>brown</a:t>
                      </a:r>
                      <a:r>
                        <a:rPr lang="en-US" altLang="ja-JP" sz="1050" b="1">
                          <a:solidFill>
                            <a:srgbClr val="000000"/>
                          </a:solidFill>
                          <a:effectLst/>
                          <a:latin typeface="Consolas" panose="020B0609020204030204" pitchFamily="49" charset="0"/>
                        </a:rPr>
                        <a:t>=n,</a:t>
                      </a:r>
                      <a:r>
                        <a:rPr lang="en-US" altLang="ja-JP" sz="1050" b="1">
                          <a:solidFill>
                            <a:srgbClr val="0000FF"/>
                          </a:solidFill>
                          <a:effectLst/>
                          <a:latin typeface="Consolas" panose="020B0609020204030204" pitchFamily="49" charset="0"/>
                        </a:rPr>
                        <a:t>buff</a:t>
                      </a:r>
                      <a:r>
                        <a:rPr lang="en-US" altLang="ja-JP" sz="1050" b="1">
                          <a:solidFill>
                            <a:srgbClr val="000000"/>
                          </a:solidFill>
                          <a:effectLst/>
                          <a:latin typeface="Consolas" panose="020B0609020204030204" pitchFamily="49" charset="0"/>
                        </a:rPr>
                        <a:t>=b,</a:t>
                      </a:r>
                      <a:r>
                        <a:rPr lang="en-US" altLang="ja-JP" sz="1050" b="1">
                          <a:solidFill>
                            <a:srgbClr val="0000FF"/>
                          </a:solidFill>
                          <a:effectLst/>
                          <a:latin typeface="Consolas" panose="020B0609020204030204" pitchFamily="49" charset="0"/>
                        </a:rPr>
                        <a:t>chocolate</a:t>
                      </a:r>
                      <a:r>
                        <a:rPr lang="en-US" altLang="ja-JP" sz="1050" b="1">
                          <a:solidFill>
                            <a:srgbClr val="000000"/>
                          </a:solidFill>
                          <a:effectLst/>
                          <a:latin typeface="Consolas" panose="020B0609020204030204" pitchFamily="49" charset="0"/>
                        </a:rPr>
                        <a:t>=h,</a:t>
                      </a:r>
                      <a:r>
                        <a:rPr lang="en-US" altLang="ja-JP" sz="1050" b="1">
                          <a:solidFill>
                            <a:srgbClr val="0000FF"/>
                          </a:solidFill>
                          <a:effectLst/>
                          <a:latin typeface="Consolas" panose="020B0609020204030204" pitchFamily="49" charset="0"/>
                        </a:rPr>
                        <a:t>green</a:t>
                      </a:r>
                      <a:r>
                        <a:rPr lang="en-US" altLang="ja-JP" sz="1050" b="1">
                          <a:solidFill>
                            <a:srgbClr val="000000"/>
                          </a:solidFill>
                          <a:effectLst/>
                          <a:latin typeface="Consolas" panose="020B0609020204030204" pitchFamily="49" charset="0"/>
                        </a:rPr>
                        <a:t>=r, </a:t>
                      </a:r>
                      <a:r>
                        <a:rPr lang="en-US" altLang="ja-JP" sz="1050" b="1">
                          <a:solidFill>
                            <a:srgbClr val="0000FF"/>
                          </a:solidFill>
                          <a:effectLst/>
                          <a:latin typeface="Consolas" panose="020B0609020204030204" pitchFamily="49" charset="0"/>
                        </a:rPr>
                        <a:t>orange</a:t>
                      </a:r>
                      <a:r>
                        <a:rPr lang="en-US" altLang="ja-JP" sz="1050" b="1">
                          <a:solidFill>
                            <a:srgbClr val="000000"/>
                          </a:solidFill>
                          <a:effectLst/>
                          <a:latin typeface="Consolas" panose="020B0609020204030204" pitchFamily="49" charset="0"/>
                        </a:rPr>
                        <a:t>=o,</a:t>
                      </a:r>
                      <a:r>
                        <a:rPr lang="en-US" altLang="ja-JP" sz="1050" b="1">
                          <a:solidFill>
                            <a:srgbClr val="0000FF"/>
                          </a:solidFill>
                          <a:effectLst/>
                          <a:latin typeface="Consolas" panose="020B0609020204030204" pitchFamily="49" charset="0"/>
                        </a:rPr>
                        <a:t>purple</a:t>
                      </a:r>
                      <a:r>
                        <a:rPr lang="en-US" altLang="ja-JP" sz="1050" b="1">
                          <a:solidFill>
                            <a:srgbClr val="000000"/>
                          </a:solidFill>
                          <a:effectLst/>
                          <a:latin typeface="Consolas" panose="020B0609020204030204" pitchFamily="49" charset="0"/>
                        </a:rPr>
                        <a:t>=u,</a:t>
                      </a:r>
                      <a:r>
                        <a:rPr lang="en-US" altLang="ja-JP" sz="1050" b="1">
                          <a:solidFill>
                            <a:srgbClr val="0000FF"/>
                          </a:solidFill>
                          <a:effectLst/>
                          <a:latin typeface="Consolas" panose="020B0609020204030204" pitchFamily="49" charset="0"/>
                        </a:rPr>
                        <a:t>white</a:t>
                      </a:r>
                      <a:r>
                        <a:rPr lang="en-US" altLang="ja-JP" sz="1050" b="1">
                          <a:solidFill>
                            <a:srgbClr val="000000"/>
                          </a:solidFill>
                          <a:effectLst/>
                          <a:latin typeface="Consolas" panose="020B0609020204030204" pitchFamily="49" charset="0"/>
                        </a:rPr>
                        <a:t>=w,</a:t>
                      </a:r>
                      <a:r>
                        <a:rPr lang="en-US" altLang="ja-JP" sz="1050" b="1">
                          <a:solidFill>
                            <a:srgbClr val="0000FF"/>
                          </a:solidFill>
                          <a:effectLst/>
                          <a:latin typeface="Consolas" panose="020B0609020204030204" pitchFamily="49" charset="0"/>
                        </a:rPr>
                        <a:t>yellow</a:t>
                      </a:r>
                      <a:r>
                        <a:rPr lang="en-US" altLang="ja-JP" sz="1050" b="1">
                          <a:solidFill>
                            <a:srgbClr val="000000"/>
                          </a:solidFill>
                          <a:effectLst/>
                          <a:latin typeface="Consolas" panose="020B06090202040302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58171"/>
                  </a:ext>
                </a:extLst>
              </a:tr>
              <a:tr h="245153">
                <a:tc>
                  <a:txBody>
                    <a:bodyPr/>
                    <a:lstStyle/>
                    <a:p>
                      <a:r>
                        <a:rPr kumimoji="1" lang="en-US" altLang="ja-JP" sz="900" b="1"/>
                        <a:t>population</a:t>
                      </a:r>
                      <a:endParaRPr kumimoji="1" lang="ja-JP"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050" b="1">
                          <a:solidFill>
                            <a:srgbClr val="0000FF"/>
                          </a:solidFill>
                          <a:effectLst/>
                          <a:latin typeface="Consolas" panose="020B0609020204030204" pitchFamily="49" charset="0"/>
                        </a:rPr>
                        <a:t>abundant</a:t>
                      </a:r>
                      <a:r>
                        <a:rPr lang="en-US" altLang="ja-JP" sz="1050" b="1">
                          <a:solidFill>
                            <a:srgbClr val="000000"/>
                          </a:solidFill>
                          <a:effectLst/>
                          <a:latin typeface="Consolas" panose="020B0609020204030204" pitchFamily="49" charset="0"/>
                        </a:rPr>
                        <a:t>=a,</a:t>
                      </a:r>
                      <a:r>
                        <a:rPr lang="en-US" altLang="ja-JP" sz="1050" b="1">
                          <a:solidFill>
                            <a:srgbClr val="0000FF"/>
                          </a:solidFill>
                          <a:effectLst/>
                          <a:latin typeface="Consolas" panose="020B0609020204030204" pitchFamily="49" charset="0"/>
                        </a:rPr>
                        <a:t>clustered</a:t>
                      </a:r>
                      <a:r>
                        <a:rPr lang="en-US" altLang="ja-JP" sz="1050" b="1">
                          <a:solidFill>
                            <a:srgbClr val="000000"/>
                          </a:solidFill>
                          <a:effectLst/>
                          <a:latin typeface="Consolas" panose="020B0609020204030204" pitchFamily="49" charset="0"/>
                        </a:rPr>
                        <a:t>=c,</a:t>
                      </a:r>
                      <a:r>
                        <a:rPr lang="en-US" altLang="ja-JP" sz="1050" b="1">
                          <a:solidFill>
                            <a:srgbClr val="0000FF"/>
                          </a:solidFill>
                          <a:effectLst/>
                          <a:latin typeface="Consolas" panose="020B0609020204030204" pitchFamily="49" charset="0"/>
                        </a:rPr>
                        <a:t>numerous</a:t>
                      </a:r>
                      <a:r>
                        <a:rPr lang="en-US" altLang="ja-JP" sz="1050" b="1">
                          <a:solidFill>
                            <a:srgbClr val="000000"/>
                          </a:solidFill>
                          <a:effectLst/>
                          <a:latin typeface="Consolas" panose="020B0609020204030204" pitchFamily="49" charset="0"/>
                        </a:rPr>
                        <a:t>=n, </a:t>
                      </a:r>
                      <a:r>
                        <a:rPr lang="en-US" altLang="ja-JP" sz="1050" b="1">
                          <a:solidFill>
                            <a:srgbClr val="0000FF"/>
                          </a:solidFill>
                          <a:effectLst/>
                          <a:latin typeface="Consolas" panose="020B0609020204030204" pitchFamily="49" charset="0"/>
                        </a:rPr>
                        <a:t>scattered</a:t>
                      </a:r>
                      <a:r>
                        <a:rPr lang="en-US" altLang="ja-JP" sz="1050" b="1">
                          <a:solidFill>
                            <a:srgbClr val="000000"/>
                          </a:solidFill>
                          <a:effectLst/>
                          <a:latin typeface="Consolas" panose="020B0609020204030204" pitchFamily="49" charset="0"/>
                        </a:rPr>
                        <a:t>=s,</a:t>
                      </a:r>
                      <a:r>
                        <a:rPr lang="en-US" altLang="ja-JP" sz="1050" b="1">
                          <a:solidFill>
                            <a:srgbClr val="0000FF"/>
                          </a:solidFill>
                          <a:effectLst/>
                          <a:latin typeface="Consolas" panose="020B0609020204030204" pitchFamily="49" charset="0"/>
                        </a:rPr>
                        <a:t>several</a:t>
                      </a:r>
                      <a:r>
                        <a:rPr lang="en-US" altLang="ja-JP" sz="1050" b="1">
                          <a:solidFill>
                            <a:srgbClr val="000000"/>
                          </a:solidFill>
                          <a:effectLst/>
                          <a:latin typeface="Consolas" panose="020B0609020204030204" pitchFamily="49" charset="0"/>
                        </a:rPr>
                        <a:t>=v,</a:t>
                      </a:r>
                      <a:r>
                        <a:rPr lang="en-US" altLang="ja-JP" sz="1050" b="1">
                          <a:solidFill>
                            <a:srgbClr val="0000FF"/>
                          </a:solidFill>
                          <a:effectLst/>
                          <a:latin typeface="Consolas" panose="020B0609020204030204" pitchFamily="49" charset="0"/>
                        </a:rPr>
                        <a:t>solitary</a:t>
                      </a:r>
                      <a:r>
                        <a:rPr lang="en-US" altLang="ja-JP" sz="1050" b="1">
                          <a:solidFill>
                            <a:srgbClr val="000000"/>
                          </a:solidFill>
                          <a:effectLst/>
                          <a:latin typeface="Consolas" panose="020B0609020204030204" pitchFamily="49" charset="0"/>
                        </a:rPr>
                        <a:t>=y</a:t>
                      </a:r>
                      <a:endParaRPr kumimoji="1" lang="en-US" altLang="ja-JP" sz="105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420211"/>
                  </a:ext>
                </a:extLst>
              </a:tr>
              <a:tr h="245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a:t>habitat</a:t>
                      </a:r>
                      <a:endParaRPr kumimoji="1" lang="ja-JP" altLang="en-US" sz="9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050" b="1">
                          <a:solidFill>
                            <a:srgbClr val="0000FF"/>
                          </a:solidFill>
                          <a:effectLst/>
                          <a:latin typeface="Consolas" panose="020B0609020204030204" pitchFamily="49" charset="0"/>
                        </a:rPr>
                        <a:t>grasses</a:t>
                      </a:r>
                      <a:r>
                        <a:rPr lang="en-US" altLang="ja-JP" sz="1050" b="1">
                          <a:solidFill>
                            <a:srgbClr val="000000"/>
                          </a:solidFill>
                          <a:effectLst/>
                          <a:latin typeface="Consolas" panose="020B0609020204030204" pitchFamily="49" charset="0"/>
                        </a:rPr>
                        <a:t>=g,</a:t>
                      </a:r>
                      <a:r>
                        <a:rPr lang="en-US" altLang="ja-JP" sz="1050" b="1">
                          <a:solidFill>
                            <a:srgbClr val="0000FF"/>
                          </a:solidFill>
                          <a:effectLst/>
                          <a:latin typeface="Consolas" panose="020B0609020204030204" pitchFamily="49" charset="0"/>
                        </a:rPr>
                        <a:t>leaves</a:t>
                      </a:r>
                      <a:r>
                        <a:rPr lang="en-US" altLang="ja-JP" sz="1050" b="1">
                          <a:solidFill>
                            <a:srgbClr val="000000"/>
                          </a:solidFill>
                          <a:effectLst/>
                          <a:latin typeface="Consolas" panose="020B0609020204030204" pitchFamily="49" charset="0"/>
                        </a:rPr>
                        <a:t>=l,</a:t>
                      </a:r>
                      <a:r>
                        <a:rPr lang="en-US" altLang="ja-JP" sz="1050" b="1">
                          <a:solidFill>
                            <a:srgbClr val="0000FF"/>
                          </a:solidFill>
                          <a:effectLst/>
                          <a:latin typeface="Consolas" panose="020B0609020204030204" pitchFamily="49" charset="0"/>
                        </a:rPr>
                        <a:t>meadows</a:t>
                      </a:r>
                      <a:r>
                        <a:rPr lang="en-US" altLang="ja-JP" sz="1050" b="1">
                          <a:solidFill>
                            <a:srgbClr val="000000"/>
                          </a:solidFill>
                          <a:effectLst/>
                          <a:latin typeface="Consolas" panose="020B0609020204030204" pitchFamily="49" charset="0"/>
                        </a:rPr>
                        <a:t>=m,</a:t>
                      </a:r>
                      <a:r>
                        <a:rPr lang="en-US" altLang="ja-JP" sz="1050" b="1">
                          <a:solidFill>
                            <a:srgbClr val="0000FF"/>
                          </a:solidFill>
                          <a:effectLst/>
                          <a:latin typeface="Consolas" panose="020B0609020204030204" pitchFamily="49" charset="0"/>
                        </a:rPr>
                        <a:t>paths</a:t>
                      </a:r>
                      <a:r>
                        <a:rPr lang="en-US" altLang="ja-JP" sz="1050" b="1">
                          <a:solidFill>
                            <a:srgbClr val="000000"/>
                          </a:solidFill>
                          <a:effectLst/>
                          <a:latin typeface="Consolas" panose="020B0609020204030204" pitchFamily="49" charset="0"/>
                        </a:rPr>
                        <a:t>=p, </a:t>
                      </a:r>
                      <a:r>
                        <a:rPr lang="en-US" altLang="ja-JP" sz="1050" b="1">
                          <a:solidFill>
                            <a:srgbClr val="0000FF"/>
                          </a:solidFill>
                          <a:effectLst/>
                          <a:latin typeface="Consolas" panose="020B0609020204030204" pitchFamily="49" charset="0"/>
                        </a:rPr>
                        <a:t>urban</a:t>
                      </a:r>
                      <a:r>
                        <a:rPr lang="en-US" altLang="ja-JP" sz="1050" b="1">
                          <a:solidFill>
                            <a:srgbClr val="000000"/>
                          </a:solidFill>
                          <a:effectLst/>
                          <a:latin typeface="Consolas" panose="020B0609020204030204" pitchFamily="49" charset="0"/>
                        </a:rPr>
                        <a:t>=u,</a:t>
                      </a:r>
                      <a:r>
                        <a:rPr lang="en-US" altLang="ja-JP" sz="1050" b="1">
                          <a:solidFill>
                            <a:srgbClr val="0000FF"/>
                          </a:solidFill>
                          <a:effectLst/>
                          <a:latin typeface="Consolas" panose="020B0609020204030204" pitchFamily="49" charset="0"/>
                        </a:rPr>
                        <a:t>waste</a:t>
                      </a:r>
                      <a:r>
                        <a:rPr lang="en-US" altLang="ja-JP" sz="1050" b="1">
                          <a:solidFill>
                            <a:srgbClr val="000000"/>
                          </a:solidFill>
                          <a:effectLst/>
                          <a:latin typeface="Consolas" panose="020B0609020204030204" pitchFamily="49" charset="0"/>
                        </a:rPr>
                        <a:t>=w,</a:t>
                      </a:r>
                      <a:r>
                        <a:rPr lang="en-US" altLang="ja-JP" sz="1050" b="1">
                          <a:solidFill>
                            <a:srgbClr val="0000FF"/>
                          </a:solidFill>
                          <a:effectLst/>
                          <a:latin typeface="Consolas" panose="020B0609020204030204" pitchFamily="49" charset="0"/>
                        </a:rPr>
                        <a:t>woods</a:t>
                      </a:r>
                      <a:r>
                        <a:rPr lang="en-US" altLang="ja-JP" sz="1050" b="1">
                          <a:solidFill>
                            <a:srgbClr val="000000"/>
                          </a:solidFill>
                          <a:effectLst/>
                          <a:latin typeface="Consolas" panose="020B06090202040302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15795"/>
                  </a:ext>
                </a:extLst>
              </a:tr>
            </a:tbl>
          </a:graphicData>
        </a:graphic>
      </p:graphicFrame>
    </p:spTree>
    <p:extLst>
      <p:ext uri="{BB962C8B-B14F-4D97-AF65-F5344CB8AC3E}">
        <p14:creationId xmlns:p14="http://schemas.microsoft.com/office/powerpoint/2010/main" val="107002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694249281"/>
              </p:ext>
            </p:extLst>
          </p:nvPr>
        </p:nvGraphicFramePr>
        <p:xfrm>
          <a:off x="523703" y="860537"/>
          <a:ext cx="4538748" cy="2766060"/>
        </p:xfrm>
        <a:graphic>
          <a:graphicData uri="http://schemas.openxmlformats.org/drawingml/2006/table">
            <a:tbl>
              <a:tblPr firstRow="1">
                <a:tableStyleId>{5C22544A-7EE6-4342-B048-85BDC9FD1C3A}</a:tableStyleId>
              </a:tblPr>
              <a:tblGrid>
                <a:gridCol w="1330976">
                  <a:extLst>
                    <a:ext uri="{9D8B030D-6E8A-4147-A177-3AD203B41FA5}">
                      <a16:colId xmlns:a16="http://schemas.microsoft.com/office/drawing/2014/main" val="3309609416"/>
                    </a:ext>
                  </a:extLst>
                </a:gridCol>
                <a:gridCol w="2742259">
                  <a:extLst>
                    <a:ext uri="{9D8B030D-6E8A-4147-A177-3AD203B41FA5}">
                      <a16:colId xmlns:a16="http://schemas.microsoft.com/office/drawing/2014/main" val="2160224728"/>
                    </a:ext>
                  </a:extLst>
                </a:gridCol>
                <a:gridCol w="465513">
                  <a:extLst>
                    <a:ext uri="{9D8B030D-6E8A-4147-A177-3AD203B41FA5}">
                      <a16:colId xmlns:a16="http://schemas.microsoft.com/office/drawing/2014/main" val="3964247283"/>
                    </a:ext>
                  </a:extLst>
                </a:gridCol>
              </a:tblGrid>
              <a:tr h="241795">
                <a:tc>
                  <a:txBody>
                    <a:bodyPr/>
                    <a:lstStyle/>
                    <a:p>
                      <a:pPr algn="ctr"/>
                      <a:r>
                        <a:rPr kumimoji="1" lang="ja-JP" altLang="en-US" sz="1050" dirty="0"/>
                        <a:t>列名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1156"/>
                  </a:ext>
                </a:extLst>
              </a:tr>
              <a:tr h="245153">
                <a:tc>
                  <a:txBody>
                    <a:bodyPr/>
                    <a:lstStyle/>
                    <a:p>
                      <a:r>
                        <a:rPr kumimoji="1" lang="en-US" altLang="ja-JP" sz="1050" b="1" i="0" kern="1200">
                          <a:solidFill>
                            <a:schemeClr val="dk1"/>
                          </a:solidFill>
                          <a:effectLst/>
                          <a:latin typeface="+mn-lt"/>
                          <a:ea typeface="+mn-ea"/>
                          <a:cs typeface="+mn-cs"/>
                        </a:rPr>
                        <a:t>mean radius</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半径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419731"/>
                  </a:ext>
                </a:extLst>
              </a:tr>
              <a:tr h="245153">
                <a:tc>
                  <a:txBody>
                    <a:bodyPr/>
                    <a:lstStyle/>
                    <a:p>
                      <a:r>
                        <a:rPr kumimoji="1" lang="en-US" altLang="ja-JP" sz="1050" b="1" i="0" kern="1200">
                          <a:solidFill>
                            <a:schemeClr val="dk1"/>
                          </a:solidFill>
                          <a:effectLst/>
                          <a:latin typeface="+mn-lt"/>
                          <a:ea typeface="+mn-ea"/>
                          <a:cs typeface="+mn-cs"/>
                        </a:rPr>
                        <a:t>mean </a:t>
                      </a:r>
                      <a:r>
                        <a:rPr lang="en-US" sz="1050" b="1">
                          <a:effectLst/>
                        </a:rPr>
                        <a:t>texture</a:t>
                      </a:r>
                      <a:endParaRPr lang="en-US" sz="105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テクスチャ</a:t>
                      </a:r>
                      <a:r>
                        <a:rPr kumimoji="1" lang="en-US" altLang="ja-JP" sz="1050" b="1" dirty="0"/>
                        <a:t>―</a:t>
                      </a:r>
                      <a:r>
                        <a:rPr kumimoji="1" lang="ja-JP" altLang="en-US" sz="1050" b="1" dirty="0"/>
                        <a:t>のグレースケールの標準偏差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2472"/>
                  </a:ext>
                </a:extLst>
              </a:tr>
              <a:tr h="245153">
                <a:tc>
                  <a:txBody>
                    <a:bodyPr/>
                    <a:lstStyle/>
                    <a:p>
                      <a:r>
                        <a:rPr kumimoji="1" lang="en-US" altLang="ja-JP" sz="1050" b="1" i="0" kern="1200">
                          <a:solidFill>
                            <a:schemeClr val="dk1"/>
                          </a:solidFill>
                          <a:effectLst/>
                          <a:latin typeface="+mn-lt"/>
                          <a:ea typeface="+mn-ea"/>
                          <a:cs typeface="+mn-cs"/>
                        </a:rPr>
                        <a:t>mean perimeter</a:t>
                      </a:r>
                      <a:endParaRPr lang="en-US" sz="105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外周長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70518"/>
                  </a:ext>
                </a:extLst>
              </a:tr>
              <a:tr h="245153">
                <a:tc>
                  <a:txBody>
                    <a:bodyPr/>
                    <a:lstStyle/>
                    <a:p>
                      <a:r>
                        <a:rPr kumimoji="1" lang="en-US" altLang="ja-JP" sz="1050" b="1" i="0" kern="1200">
                          <a:solidFill>
                            <a:schemeClr val="dk1"/>
                          </a:solidFill>
                          <a:effectLst/>
                          <a:latin typeface="+mn-lt"/>
                          <a:ea typeface="+mn-ea"/>
                          <a:cs typeface="+mn-cs"/>
                        </a:rPr>
                        <a:t>mean </a:t>
                      </a:r>
                      <a:r>
                        <a:rPr lang="en-US" sz="1050" b="1">
                          <a:effectLst/>
                        </a:rPr>
                        <a:t>area</a:t>
                      </a:r>
                      <a:endParaRPr lang="en-US" sz="105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面積</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326405"/>
                  </a:ext>
                </a:extLst>
              </a:tr>
              <a:tr h="245153">
                <a:tc>
                  <a:txBody>
                    <a:bodyPr/>
                    <a:lstStyle/>
                    <a:p>
                      <a:r>
                        <a:rPr kumimoji="1" lang="en-US" altLang="ja-JP" sz="1000" b="1" i="0" kern="1200">
                          <a:solidFill>
                            <a:schemeClr val="dk1"/>
                          </a:solidFill>
                          <a:effectLst/>
                          <a:latin typeface="+mn-lt"/>
                          <a:ea typeface="+mn-ea"/>
                          <a:cs typeface="+mn-cs"/>
                        </a:rPr>
                        <a:t>mean smoothness</a:t>
                      </a:r>
                      <a:endParaRPr kumimoji="1" lang="ja-JP" alt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中心から外周までの部分偏差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587289"/>
                  </a:ext>
                </a:extLst>
              </a:tr>
              <a:tr h="245153">
                <a:tc>
                  <a:txBody>
                    <a:bodyPr/>
                    <a:lstStyle/>
                    <a:p>
                      <a:r>
                        <a:rPr kumimoji="1" lang="en-US" altLang="ja-JP" sz="900" b="1" i="0" kern="1200">
                          <a:solidFill>
                            <a:schemeClr val="dk1"/>
                          </a:solidFill>
                          <a:effectLst/>
                          <a:latin typeface="+mn-lt"/>
                          <a:ea typeface="+mn-ea"/>
                          <a:cs typeface="+mn-cs"/>
                        </a:rPr>
                        <a:t>mean </a:t>
                      </a:r>
                      <a:r>
                        <a:rPr kumimoji="1" lang="en-US" altLang="ja-JP" sz="900" b="1"/>
                        <a:t>compactness</a:t>
                      </a:r>
                      <a:endParaRPr kumimoji="1" lang="ja-JP"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コンパクト性（外周長 </a:t>
                      </a:r>
                      <a:r>
                        <a:rPr kumimoji="1" lang="en-US" altLang="ja-JP" sz="1050" b="1" dirty="0"/>
                        <a:t>2÷ </a:t>
                      </a:r>
                      <a:r>
                        <a:rPr kumimoji="1" lang="ja-JP" altLang="en-US" sz="1050" b="1" dirty="0"/>
                        <a:t>面積－</a:t>
                      </a:r>
                      <a:r>
                        <a:rPr kumimoji="1" lang="en-US" altLang="ja-JP" sz="1050" b="1" dirty="0"/>
                        <a:t>1.0</a:t>
                      </a:r>
                      <a:r>
                        <a:rPr kumimoji="1" lang="ja-JP" altLang="en-US" sz="105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56094"/>
                  </a:ext>
                </a:extLst>
              </a:tr>
              <a:tr h="245153">
                <a:tc>
                  <a:txBody>
                    <a:bodyPr/>
                    <a:lstStyle/>
                    <a:p>
                      <a:r>
                        <a:rPr kumimoji="1" lang="en-US" altLang="ja-JP" sz="1050" b="1" i="0" kern="1200">
                          <a:solidFill>
                            <a:schemeClr val="dk1"/>
                          </a:solidFill>
                          <a:effectLst/>
                          <a:latin typeface="+mn-lt"/>
                          <a:ea typeface="+mn-ea"/>
                          <a:cs typeface="+mn-cs"/>
                        </a:rPr>
                        <a:t>mean </a:t>
                      </a:r>
                      <a:r>
                        <a:rPr kumimoji="1" lang="en-US" altLang="ja-JP" sz="1050" b="1"/>
                        <a:t>concavity</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コンターの凹部強度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745432"/>
                  </a:ext>
                </a:extLst>
              </a:tr>
              <a:tr h="245153">
                <a:tc>
                  <a:txBody>
                    <a:bodyPr/>
                    <a:lstStyle/>
                    <a:p>
                      <a:r>
                        <a:rPr kumimoji="1" lang="en-US" altLang="ja-JP" sz="800" b="1" i="0" kern="1200">
                          <a:solidFill>
                            <a:schemeClr val="dk1"/>
                          </a:solidFill>
                          <a:effectLst/>
                          <a:latin typeface="+mn-lt"/>
                          <a:ea typeface="+mn-ea"/>
                          <a:cs typeface="+mn-cs"/>
                        </a:rPr>
                        <a:t>mean </a:t>
                      </a:r>
                      <a:r>
                        <a:rPr kumimoji="1" lang="en-US" altLang="ja-JP" sz="800" b="1"/>
                        <a:t>concave </a:t>
                      </a:r>
                      <a:r>
                        <a:rPr kumimoji="1" lang="en-US" altLang="ja-JP" sz="800" b="1" dirty="0"/>
                        <a:t>points</a:t>
                      </a:r>
                      <a:endParaRPr kumimoji="1" lang="ja-JP" alt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コンターの凹点の数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796856"/>
                  </a:ext>
                </a:extLst>
              </a:tr>
              <a:tr h="245153">
                <a:tc>
                  <a:txBody>
                    <a:bodyPr/>
                    <a:lstStyle/>
                    <a:p>
                      <a:r>
                        <a:rPr kumimoji="1" lang="en-US" altLang="ja-JP" sz="1050" b="1" i="0" kern="1200">
                          <a:solidFill>
                            <a:schemeClr val="dk1"/>
                          </a:solidFill>
                          <a:effectLst/>
                          <a:latin typeface="+mn-lt"/>
                          <a:ea typeface="+mn-ea"/>
                          <a:cs typeface="+mn-cs"/>
                        </a:rPr>
                        <a:t>mean </a:t>
                      </a:r>
                      <a:r>
                        <a:rPr kumimoji="1" lang="en-US" altLang="ja-JP" sz="1050" b="1"/>
                        <a:t>symmetry</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対称性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58171"/>
                  </a:ext>
                </a:extLst>
              </a:tr>
              <a:tr h="245153">
                <a:tc>
                  <a:txBody>
                    <a:bodyPr/>
                    <a:lstStyle/>
                    <a:p>
                      <a:r>
                        <a:rPr kumimoji="1" lang="en-US" altLang="ja-JP" sz="700" b="1" i="0" kern="1200">
                          <a:solidFill>
                            <a:schemeClr val="dk1"/>
                          </a:solidFill>
                          <a:effectLst/>
                          <a:latin typeface="+mn-lt"/>
                          <a:ea typeface="+mn-ea"/>
                          <a:cs typeface="+mn-cs"/>
                        </a:rPr>
                        <a:t>mean </a:t>
                      </a:r>
                      <a:r>
                        <a:rPr kumimoji="1" lang="en-US" altLang="ja-JP" sz="700" b="1"/>
                        <a:t>fractal </a:t>
                      </a:r>
                      <a:r>
                        <a:rPr kumimoji="1" lang="en-US" altLang="ja-JP" sz="700" b="1" dirty="0"/>
                        <a:t>dimension</a:t>
                      </a:r>
                      <a:endParaRPr kumimoji="1" lang="ja-JP" altLang="en-US" sz="7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フラクタル次元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420211"/>
                  </a:ext>
                </a:extLst>
              </a:tr>
            </a:tbl>
          </a:graphicData>
        </a:graphic>
      </p:graphicFrame>
      <p:sp>
        <p:nvSpPr>
          <p:cNvPr id="4" name="正方形/長方形 3"/>
          <p:cNvSpPr/>
          <p:nvPr/>
        </p:nvSpPr>
        <p:spPr>
          <a:xfrm>
            <a:off x="1274196" y="249382"/>
            <a:ext cx="2942705" cy="4073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t>breast_cancer.csv</a:t>
            </a:r>
            <a:endParaRPr kumimoji="1" lang="ja-JP" altLang="en-US" b="1" dirty="0"/>
          </a:p>
        </p:txBody>
      </p:sp>
      <p:sp>
        <p:nvSpPr>
          <p:cNvPr id="5" name="テキスト ボックス 4"/>
          <p:cNvSpPr txBox="1"/>
          <p:nvPr/>
        </p:nvSpPr>
        <p:spPr>
          <a:xfrm>
            <a:off x="5706225" y="4015047"/>
            <a:ext cx="6056591" cy="923330"/>
          </a:xfrm>
          <a:prstGeom prst="rect">
            <a:avLst/>
          </a:prstGeom>
          <a:solidFill>
            <a:schemeClr val="accent6">
              <a:lumMod val="60000"/>
              <a:lumOff val="40000"/>
            </a:schemeClr>
          </a:solidFill>
        </p:spPr>
        <p:txBody>
          <a:bodyPr wrap="square" rtlCol="0">
            <a:spAutoFit/>
          </a:bodyPr>
          <a:lstStyle/>
          <a:p>
            <a:r>
              <a:rPr kumimoji="1" lang="ja-JP" altLang="en-US" b="1" dirty="0"/>
              <a:t>特徴量から、その人の腫瘍が良性か悪性を判断</a:t>
            </a:r>
            <a:r>
              <a:rPr lang="ja-JP" altLang="en-US" b="1" dirty="0"/>
              <a:t>します。</a:t>
            </a:r>
            <a:endParaRPr kumimoji="1" lang="en-US" altLang="ja-JP" b="1" dirty="0"/>
          </a:p>
          <a:p>
            <a:r>
              <a:rPr lang="en-US" altLang="ja-JP" b="1" dirty="0"/>
              <a:t>target = 0	</a:t>
            </a:r>
            <a:r>
              <a:rPr lang="ja-JP" altLang="en-US" b="1" dirty="0"/>
              <a:t>悪性</a:t>
            </a:r>
            <a:endParaRPr lang="en-US" altLang="ja-JP" b="1" dirty="0"/>
          </a:p>
          <a:p>
            <a:r>
              <a:rPr lang="en-US" altLang="ja-JP" b="1" dirty="0"/>
              <a:t>t</a:t>
            </a:r>
            <a:r>
              <a:rPr kumimoji="1" lang="en-US" altLang="ja-JP" b="1" dirty="0"/>
              <a:t>arget = 1	</a:t>
            </a:r>
            <a:r>
              <a:rPr kumimoji="1" lang="ja-JP" altLang="en-US" b="1" dirty="0"/>
              <a:t>良性</a:t>
            </a:r>
          </a:p>
        </p:txBody>
      </p:sp>
      <p:graphicFrame>
        <p:nvGraphicFramePr>
          <p:cNvPr id="7" name="表 6"/>
          <p:cNvGraphicFramePr>
            <a:graphicFrameLocks noGrp="1"/>
          </p:cNvGraphicFramePr>
          <p:nvPr>
            <p:extLst>
              <p:ext uri="{D42A27DB-BD31-4B8C-83A1-F6EECF244321}">
                <p14:modId xmlns:p14="http://schemas.microsoft.com/office/powerpoint/2010/main" val="418485748"/>
              </p:ext>
            </p:extLst>
          </p:nvPr>
        </p:nvGraphicFramePr>
        <p:xfrm>
          <a:off x="5322918" y="860537"/>
          <a:ext cx="5034740" cy="2766060"/>
        </p:xfrm>
        <a:graphic>
          <a:graphicData uri="http://schemas.openxmlformats.org/drawingml/2006/table">
            <a:tbl>
              <a:tblPr firstRow="1">
                <a:tableStyleId>{5C22544A-7EE6-4342-B048-85BDC9FD1C3A}</a:tableStyleId>
              </a:tblPr>
              <a:tblGrid>
                <a:gridCol w="1475381">
                  <a:extLst>
                    <a:ext uri="{9D8B030D-6E8A-4147-A177-3AD203B41FA5}">
                      <a16:colId xmlns:a16="http://schemas.microsoft.com/office/drawing/2014/main" val="3309609416"/>
                    </a:ext>
                  </a:extLst>
                </a:gridCol>
                <a:gridCol w="2736399">
                  <a:extLst>
                    <a:ext uri="{9D8B030D-6E8A-4147-A177-3AD203B41FA5}">
                      <a16:colId xmlns:a16="http://schemas.microsoft.com/office/drawing/2014/main" val="2160224728"/>
                    </a:ext>
                  </a:extLst>
                </a:gridCol>
                <a:gridCol w="822960">
                  <a:extLst>
                    <a:ext uri="{9D8B030D-6E8A-4147-A177-3AD203B41FA5}">
                      <a16:colId xmlns:a16="http://schemas.microsoft.com/office/drawing/2014/main" val="3964247283"/>
                    </a:ext>
                  </a:extLst>
                </a:gridCol>
              </a:tblGrid>
              <a:tr h="241795">
                <a:tc>
                  <a:txBody>
                    <a:bodyPr/>
                    <a:lstStyle/>
                    <a:p>
                      <a:pPr algn="ctr"/>
                      <a:r>
                        <a:rPr kumimoji="1" lang="ja-JP" altLang="en-US" sz="1050" dirty="0"/>
                        <a:t>列名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1156"/>
                  </a:ext>
                </a:extLst>
              </a:tr>
              <a:tr h="245153">
                <a:tc>
                  <a:txBody>
                    <a:bodyPr/>
                    <a:lstStyle/>
                    <a:p>
                      <a:r>
                        <a:rPr kumimoji="1" lang="en-US" altLang="ja-JP" sz="1050" b="1" i="0" kern="1200">
                          <a:solidFill>
                            <a:schemeClr val="dk1"/>
                          </a:solidFill>
                          <a:effectLst/>
                          <a:latin typeface="+mn-lt"/>
                          <a:ea typeface="+mn-ea"/>
                          <a:cs typeface="+mn-cs"/>
                        </a:rPr>
                        <a:t>radius error</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半径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419731"/>
                  </a:ext>
                </a:extLst>
              </a:tr>
              <a:tr h="245153">
                <a:tc>
                  <a:txBody>
                    <a:bodyPr/>
                    <a:lstStyle/>
                    <a:p>
                      <a:r>
                        <a:rPr lang="en-US" sz="1050" b="1">
                          <a:effectLst/>
                        </a:rPr>
                        <a:t>texture error</a:t>
                      </a:r>
                      <a:endParaRPr lang="en-US" sz="105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テクスチャ</a:t>
                      </a:r>
                      <a:r>
                        <a:rPr kumimoji="1" lang="en-US" altLang="ja-JP" sz="1050" b="1" dirty="0"/>
                        <a:t>―</a:t>
                      </a:r>
                      <a:r>
                        <a:rPr kumimoji="1" lang="ja-JP" altLang="en-US" sz="1050" b="1" dirty="0"/>
                        <a:t>のグレースケールの標準偏差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2472"/>
                  </a:ext>
                </a:extLst>
              </a:tr>
              <a:tr h="245153">
                <a:tc>
                  <a:txBody>
                    <a:bodyPr/>
                    <a:lstStyle/>
                    <a:p>
                      <a:r>
                        <a:rPr kumimoji="1" lang="en-US" altLang="ja-JP" sz="1050" b="1" i="0" kern="1200">
                          <a:solidFill>
                            <a:schemeClr val="dk1"/>
                          </a:solidFill>
                          <a:effectLst/>
                          <a:latin typeface="+mn-lt"/>
                          <a:ea typeface="+mn-ea"/>
                          <a:cs typeface="+mn-cs"/>
                        </a:rPr>
                        <a:t>perimeter error</a:t>
                      </a:r>
                      <a:endParaRPr lang="en-US" sz="105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外周長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70518"/>
                  </a:ext>
                </a:extLst>
              </a:tr>
              <a:tr h="245153">
                <a:tc>
                  <a:txBody>
                    <a:bodyPr/>
                    <a:lstStyle/>
                    <a:p>
                      <a:r>
                        <a:rPr lang="en-US" sz="1050" b="1">
                          <a:effectLst/>
                        </a:rPr>
                        <a:t>area error</a:t>
                      </a:r>
                      <a:endParaRPr lang="en-US" sz="105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面積</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326405"/>
                  </a:ext>
                </a:extLst>
              </a:tr>
              <a:tr h="245153">
                <a:tc>
                  <a:txBody>
                    <a:bodyPr/>
                    <a:lstStyle/>
                    <a:p>
                      <a:r>
                        <a:rPr kumimoji="1" lang="en-US" altLang="ja-JP" sz="1050" b="1" i="0" kern="1200">
                          <a:solidFill>
                            <a:schemeClr val="dk1"/>
                          </a:solidFill>
                          <a:effectLst/>
                          <a:latin typeface="+mn-lt"/>
                          <a:ea typeface="+mn-ea"/>
                          <a:cs typeface="+mn-cs"/>
                        </a:rPr>
                        <a:t>smoothness error</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中心から外周までの部分偏差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587289"/>
                  </a:ext>
                </a:extLst>
              </a:tr>
              <a:tr h="245153">
                <a:tc>
                  <a:txBody>
                    <a:bodyPr/>
                    <a:lstStyle/>
                    <a:p>
                      <a:r>
                        <a:rPr kumimoji="1" lang="en-US" altLang="ja-JP" sz="1050" b="1"/>
                        <a:t>compactness error</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コンパクト性（外周長 </a:t>
                      </a:r>
                      <a:r>
                        <a:rPr kumimoji="1" lang="en-US" altLang="ja-JP" sz="1050" b="1" dirty="0"/>
                        <a:t>2÷ </a:t>
                      </a:r>
                      <a:r>
                        <a:rPr kumimoji="1" lang="ja-JP" altLang="en-US" sz="1050" b="1" dirty="0"/>
                        <a:t>面積－</a:t>
                      </a:r>
                      <a:r>
                        <a:rPr kumimoji="1" lang="en-US" altLang="ja-JP" sz="1050" b="1" dirty="0"/>
                        <a:t>1.0</a:t>
                      </a:r>
                      <a:r>
                        <a:rPr kumimoji="1" lang="ja-JP" altLang="en-US" sz="105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56094"/>
                  </a:ext>
                </a:extLst>
              </a:tr>
              <a:tr h="245153">
                <a:tc>
                  <a:txBody>
                    <a:bodyPr/>
                    <a:lstStyle/>
                    <a:p>
                      <a:r>
                        <a:rPr kumimoji="1" lang="en-US" altLang="ja-JP" sz="1050" b="1"/>
                        <a:t>concavity error</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コンターの凹部強度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745432"/>
                  </a:ext>
                </a:extLst>
              </a:tr>
              <a:tr h="245153">
                <a:tc>
                  <a:txBody>
                    <a:bodyPr/>
                    <a:lstStyle/>
                    <a:p>
                      <a:r>
                        <a:rPr kumimoji="1" lang="en-US" altLang="ja-JP" sz="1000" b="1"/>
                        <a:t>concave points error</a:t>
                      </a:r>
                      <a:endParaRPr kumimoji="1" lang="ja-JP" alt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コンターの凹点の数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796856"/>
                  </a:ext>
                </a:extLst>
              </a:tr>
              <a:tr h="245153">
                <a:tc>
                  <a:txBody>
                    <a:bodyPr/>
                    <a:lstStyle/>
                    <a:p>
                      <a:r>
                        <a:rPr kumimoji="1" lang="en-US" altLang="ja-JP" sz="1050" b="1"/>
                        <a:t>symmetry error</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対称性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58171"/>
                  </a:ext>
                </a:extLst>
              </a:tr>
              <a:tr h="245153">
                <a:tc>
                  <a:txBody>
                    <a:bodyPr/>
                    <a:lstStyle/>
                    <a:p>
                      <a:r>
                        <a:rPr kumimoji="1" lang="en-US" altLang="ja-JP" sz="900" b="1"/>
                        <a:t>fractal dimension error</a:t>
                      </a:r>
                      <a:endParaRPr kumimoji="1" lang="ja-JP"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フラクタル次元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420211"/>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4265655275"/>
              </p:ext>
            </p:extLst>
          </p:nvPr>
        </p:nvGraphicFramePr>
        <p:xfrm>
          <a:off x="523702" y="3898669"/>
          <a:ext cx="4799216" cy="2766060"/>
        </p:xfrm>
        <a:graphic>
          <a:graphicData uri="http://schemas.openxmlformats.org/drawingml/2006/table">
            <a:tbl>
              <a:tblPr firstRow="1">
                <a:tableStyleId>{5C22544A-7EE6-4342-B048-85BDC9FD1C3A}</a:tableStyleId>
              </a:tblPr>
              <a:tblGrid>
                <a:gridCol w="1406363">
                  <a:extLst>
                    <a:ext uri="{9D8B030D-6E8A-4147-A177-3AD203B41FA5}">
                      <a16:colId xmlns:a16="http://schemas.microsoft.com/office/drawing/2014/main" val="3309609416"/>
                    </a:ext>
                  </a:extLst>
                </a:gridCol>
                <a:gridCol w="2725062">
                  <a:extLst>
                    <a:ext uri="{9D8B030D-6E8A-4147-A177-3AD203B41FA5}">
                      <a16:colId xmlns:a16="http://schemas.microsoft.com/office/drawing/2014/main" val="2160224728"/>
                    </a:ext>
                  </a:extLst>
                </a:gridCol>
                <a:gridCol w="667791">
                  <a:extLst>
                    <a:ext uri="{9D8B030D-6E8A-4147-A177-3AD203B41FA5}">
                      <a16:colId xmlns:a16="http://schemas.microsoft.com/office/drawing/2014/main" val="3964247283"/>
                    </a:ext>
                  </a:extLst>
                </a:gridCol>
              </a:tblGrid>
              <a:tr h="241795">
                <a:tc>
                  <a:txBody>
                    <a:bodyPr/>
                    <a:lstStyle/>
                    <a:p>
                      <a:pPr algn="ctr"/>
                      <a:r>
                        <a:rPr kumimoji="1" lang="ja-JP" altLang="en-US" sz="1050" dirty="0"/>
                        <a:t>列名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1156"/>
                  </a:ext>
                </a:extLst>
              </a:tr>
              <a:tr h="245153">
                <a:tc>
                  <a:txBody>
                    <a:bodyPr/>
                    <a:lstStyle/>
                    <a:p>
                      <a:r>
                        <a:rPr kumimoji="1" lang="en-US" altLang="ja-JP" sz="1050" b="1" i="0" kern="1200">
                          <a:solidFill>
                            <a:schemeClr val="dk1"/>
                          </a:solidFill>
                          <a:effectLst/>
                          <a:latin typeface="+mn-lt"/>
                          <a:ea typeface="+mn-ea"/>
                          <a:cs typeface="+mn-cs"/>
                        </a:rPr>
                        <a:t>worst radius</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半径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419731"/>
                  </a:ext>
                </a:extLst>
              </a:tr>
              <a:tr h="245153">
                <a:tc>
                  <a:txBody>
                    <a:bodyPr/>
                    <a:lstStyle/>
                    <a:p>
                      <a:r>
                        <a:rPr lang="en-US" sz="1050" b="1">
                          <a:effectLst/>
                        </a:rPr>
                        <a:t>worst texture</a:t>
                      </a:r>
                      <a:endParaRPr lang="en-US" sz="105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テクスチャ</a:t>
                      </a:r>
                      <a:r>
                        <a:rPr kumimoji="1" lang="en-US" altLang="ja-JP" sz="1050" b="1" dirty="0"/>
                        <a:t>―</a:t>
                      </a:r>
                      <a:r>
                        <a:rPr kumimoji="1" lang="ja-JP" altLang="en-US" sz="1050" b="1" dirty="0"/>
                        <a:t>のグレースケールの標準偏差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2472"/>
                  </a:ext>
                </a:extLst>
              </a:tr>
              <a:tr h="245153">
                <a:tc>
                  <a:txBody>
                    <a:bodyPr/>
                    <a:lstStyle/>
                    <a:p>
                      <a:r>
                        <a:rPr kumimoji="1" lang="en-US" altLang="ja-JP" sz="1050" b="1" i="0" kern="1200">
                          <a:solidFill>
                            <a:schemeClr val="dk1"/>
                          </a:solidFill>
                          <a:effectLst/>
                          <a:latin typeface="+mn-lt"/>
                          <a:ea typeface="+mn-ea"/>
                          <a:cs typeface="+mn-cs"/>
                        </a:rPr>
                        <a:t>worst perimeter</a:t>
                      </a:r>
                      <a:endParaRPr lang="en-US" sz="105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外周長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70518"/>
                  </a:ext>
                </a:extLst>
              </a:tr>
              <a:tr h="245153">
                <a:tc>
                  <a:txBody>
                    <a:bodyPr/>
                    <a:lstStyle/>
                    <a:p>
                      <a:r>
                        <a:rPr lang="en-US" sz="1050" b="1">
                          <a:effectLst/>
                        </a:rPr>
                        <a:t>worst area</a:t>
                      </a:r>
                      <a:endParaRPr lang="en-US" sz="105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a:t>面積</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326405"/>
                  </a:ext>
                </a:extLst>
              </a:tr>
              <a:tr h="245153">
                <a:tc>
                  <a:txBody>
                    <a:bodyPr/>
                    <a:lstStyle/>
                    <a:p>
                      <a:r>
                        <a:rPr kumimoji="1" lang="en-US" altLang="ja-JP" sz="1050" b="1" i="0" kern="1200">
                          <a:solidFill>
                            <a:schemeClr val="dk1"/>
                          </a:solidFill>
                          <a:effectLst/>
                          <a:latin typeface="+mn-lt"/>
                          <a:ea typeface="+mn-ea"/>
                          <a:cs typeface="+mn-cs"/>
                        </a:rPr>
                        <a:t>worst smoothness</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中心から外周までの部分偏差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587289"/>
                  </a:ext>
                </a:extLst>
              </a:tr>
              <a:tr h="245153">
                <a:tc>
                  <a:txBody>
                    <a:bodyPr/>
                    <a:lstStyle/>
                    <a:p>
                      <a:r>
                        <a:rPr kumimoji="1" lang="en-US" altLang="ja-JP" sz="1000" b="1"/>
                        <a:t>worst compactness</a:t>
                      </a:r>
                      <a:endParaRPr kumimoji="1" lang="ja-JP" alt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コンパクト性（外周長 </a:t>
                      </a:r>
                      <a:r>
                        <a:rPr kumimoji="1" lang="en-US" altLang="ja-JP" sz="1050" b="1" dirty="0"/>
                        <a:t>2÷ </a:t>
                      </a:r>
                      <a:r>
                        <a:rPr kumimoji="1" lang="ja-JP" altLang="en-US" sz="1050" b="1" dirty="0"/>
                        <a:t>面積－</a:t>
                      </a:r>
                      <a:r>
                        <a:rPr kumimoji="1" lang="en-US" altLang="ja-JP" sz="1050" b="1" dirty="0"/>
                        <a:t>1.0</a:t>
                      </a:r>
                      <a:r>
                        <a:rPr kumimoji="1" lang="ja-JP" altLang="en-US" sz="105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56094"/>
                  </a:ext>
                </a:extLst>
              </a:tr>
              <a:tr h="245153">
                <a:tc>
                  <a:txBody>
                    <a:bodyPr/>
                    <a:lstStyle/>
                    <a:p>
                      <a:r>
                        <a:rPr kumimoji="1" lang="en-US" altLang="ja-JP" sz="1050" b="1"/>
                        <a:t>worst concavity</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コンターの凹部強度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745432"/>
                  </a:ext>
                </a:extLst>
              </a:tr>
              <a:tr h="245153">
                <a:tc>
                  <a:txBody>
                    <a:bodyPr/>
                    <a:lstStyle/>
                    <a:p>
                      <a:r>
                        <a:rPr kumimoji="1" lang="en-US" altLang="ja-JP" sz="900" b="1"/>
                        <a:t>worst concave </a:t>
                      </a:r>
                      <a:r>
                        <a:rPr kumimoji="1" lang="en-US" altLang="ja-JP" sz="900" b="1" dirty="0"/>
                        <a:t>points</a:t>
                      </a:r>
                      <a:endParaRPr kumimoji="1" lang="ja-JP"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コンターの凹点の数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796856"/>
                  </a:ext>
                </a:extLst>
              </a:tr>
              <a:tr h="245153">
                <a:tc>
                  <a:txBody>
                    <a:bodyPr/>
                    <a:lstStyle/>
                    <a:p>
                      <a:r>
                        <a:rPr kumimoji="1" lang="en-US" altLang="ja-JP" sz="1050" b="1"/>
                        <a:t>worst symmetry</a:t>
                      </a:r>
                      <a:endParaRPr kumimoji="1" lang="ja-JP" altLang="en-US"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対称性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58171"/>
                  </a:ext>
                </a:extLst>
              </a:tr>
              <a:tr h="245153">
                <a:tc>
                  <a:txBody>
                    <a:bodyPr/>
                    <a:lstStyle/>
                    <a:p>
                      <a:r>
                        <a:rPr kumimoji="1" lang="en-US" altLang="ja-JP" sz="800" b="1"/>
                        <a:t>worst fractal </a:t>
                      </a:r>
                      <a:r>
                        <a:rPr kumimoji="1" lang="en-US" altLang="ja-JP" sz="800" b="1" dirty="0"/>
                        <a:t>dimension</a:t>
                      </a:r>
                      <a:endParaRPr kumimoji="1" lang="ja-JP" alt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1" dirty="0"/>
                        <a:t>フラクタル次元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最悪値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420211"/>
                  </a:ext>
                </a:extLst>
              </a:tr>
            </a:tbl>
          </a:graphicData>
        </a:graphic>
      </p:graphicFrame>
      <p:sp>
        <p:nvSpPr>
          <p:cNvPr id="9" name="正方形/長方形 8"/>
          <p:cNvSpPr/>
          <p:nvPr/>
        </p:nvSpPr>
        <p:spPr>
          <a:xfrm>
            <a:off x="376057" y="249382"/>
            <a:ext cx="898139" cy="4073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t>分類</a:t>
            </a:r>
            <a:endParaRPr kumimoji="1" lang="ja-JP" altLang="en-US" b="1" dirty="0"/>
          </a:p>
        </p:txBody>
      </p:sp>
    </p:spTree>
    <p:extLst>
      <p:ext uri="{BB962C8B-B14F-4D97-AF65-F5344CB8AC3E}">
        <p14:creationId xmlns:p14="http://schemas.microsoft.com/office/powerpoint/2010/main" val="22312306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ed984bd-7eaf-47af-b4ad-07a71b97aa2f" xsi:nil="true"/>
    <lcf76f155ced4ddcb4097134ff3c332f xmlns="af5512dc-8d60-427c-b6a9-7319ea80f64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3" ma:contentTypeDescription="新しいドキュメントを作成します。" ma:contentTypeScope="" ma:versionID="0f568c54e0fdcae31e3f97a3d7bd0796">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c65a4cfe1ad45493c2217192c30ef6c7"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4ed1a849-52bb-4df0-8222-c53a84cd3b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647e5470-fed1-4368-859b-c6151cd5318b}" ma:internalName="TaxCatchAll" ma:showField="CatchAllData" ma:web="2ed984bd-7eaf-47af-b4ad-07a71b97a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0A6A89-5B33-4D9C-A757-9745B6D5CE8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80EE413-B7BA-4525-AC3C-E5EBE713BB00}">
  <ds:schemaRefs>
    <ds:schemaRef ds:uri="http://schemas.microsoft.com/sharepoint/v3/contenttype/forms"/>
  </ds:schemaRefs>
</ds:datastoreItem>
</file>

<file path=customXml/itemProps3.xml><?xml version="1.0" encoding="utf-8"?>
<ds:datastoreItem xmlns:ds="http://schemas.openxmlformats.org/officeDocument/2006/customXml" ds:itemID="{0BA918C2-9153-4B4D-9262-47340742F2C1}"/>
</file>

<file path=docProps/app.xml><?xml version="1.0" encoding="utf-8"?>
<Properties xmlns="http://schemas.openxmlformats.org/officeDocument/2006/extended-properties" xmlns:vt="http://schemas.openxmlformats.org/officeDocument/2006/docPropsVTypes">
  <TotalTime>923</TotalTime>
  <Words>1007</Words>
  <Application>Microsoft Office PowerPoint</Application>
  <PresentationFormat>ワイド画面</PresentationFormat>
  <Paragraphs>272</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効果測定について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効果測定について</dc:title>
  <dc:creator>student</dc:creator>
  <cp:lastModifiedBy>武田 陽一郎</cp:lastModifiedBy>
  <cp:revision>50</cp:revision>
  <dcterms:created xsi:type="dcterms:W3CDTF">2022-02-04T03:49:48Z</dcterms:created>
  <dcterms:modified xsi:type="dcterms:W3CDTF">2022-03-15T13:52:04Z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