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arlow ExtraLight"/>
      <p:regular r:id="rId27"/>
      <p:bold r:id="rId28"/>
      <p:italic r:id="rId29"/>
      <p:boldItalic r:id="rId30"/>
    </p:embeddedFont>
    <p:embeddedFont>
      <p:font typeface="Hepta Slab Medium"/>
      <p:regular r:id="rId31"/>
      <p:bold r:id="rId32"/>
    </p:embeddedFont>
    <p:embeddedFont>
      <p:font typeface="Hepta Slab Light"/>
      <p:regular r:id="rId33"/>
      <p:bold r:id="rId34"/>
    </p:embeddedFont>
    <p:embeddedFont>
      <p:font typeface="Hepta Slab"/>
      <p:regular r:id="rId35"/>
      <p:bold r:id="rId36"/>
    </p:embeddedFont>
    <p:embeddedFont>
      <p:font typeface="Barlow Medium"/>
      <p:regular r:id="rId37"/>
      <p:bold r:id="rId38"/>
      <p:italic r:id="rId39"/>
      <p:boldItalic r:id="rId40"/>
    </p:embeddedFont>
    <p:embeddedFont>
      <p:font typeface="Barlow Light"/>
      <p:regular r:id="rId41"/>
      <p:bold r:id="rId42"/>
      <p:italic r:id="rId43"/>
      <p:boldItalic r:id="rId44"/>
    </p:embeddedFont>
    <p:embeddedFont>
      <p:font typeface="Barl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.fntdata"/><Relationship Id="rId41" Type="http://schemas.openxmlformats.org/officeDocument/2006/relationships/font" Target="fonts/BarlowLight-regular.fntdata"/><Relationship Id="rId22" Type="http://schemas.openxmlformats.org/officeDocument/2006/relationships/slide" Target="slides/slide17.xml"/><Relationship Id="rId44" Type="http://schemas.openxmlformats.org/officeDocument/2006/relationships/font" Target="fonts/Barlow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Light-italic.fntdata"/><Relationship Id="rId24" Type="http://schemas.openxmlformats.org/officeDocument/2006/relationships/slide" Target="slides/slide19.xml"/><Relationship Id="rId46" Type="http://schemas.openxmlformats.org/officeDocument/2006/relationships/font" Target="fonts/Barlow-bold.fntdata"/><Relationship Id="rId23" Type="http://schemas.openxmlformats.org/officeDocument/2006/relationships/slide" Target="slides/slide18.xml"/><Relationship Id="rId45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Barlow-boldItalic.fntdata"/><Relationship Id="rId25" Type="http://schemas.openxmlformats.org/officeDocument/2006/relationships/slide" Target="slides/slide20.xml"/><Relationship Id="rId47" Type="http://schemas.openxmlformats.org/officeDocument/2006/relationships/font" Target="fonts/Barlow-italic.fntdata"/><Relationship Id="rId28" Type="http://schemas.openxmlformats.org/officeDocument/2006/relationships/font" Target="fonts/BarlowExtraLight-bold.fntdata"/><Relationship Id="rId27" Type="http://schemas.openxmlformats.org/officeDocument/2006/relationships/font" Target="fonts/Barlow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Extra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Medium-regular.fntdata"/><Relationship Id="rId30" Type="http://schemas.openxmlformats.org/officeDocument/2006/relationships/font" Target="fonts/BarlowExtra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HeptaSlabLight-regular.fntdata"/><Relationship Id="rId10" Type="http://schemas.openxmlformats.org/officeDocument/2006/relationships/slide" Target="slides/slide5.xml"/><Relationship Id="rId32" Type="http://schemas.openxmlformats.org/officeDocument/2006/relationships/font" Target="fonts/HeptaSlabMedium-bold.fntdata"/><Relationship Id="rId13" Type="http://schemas.openxmlformats.org/officeDocument/2006/relationships/slide" Target="slides/slide8.xml"/><Relationship Id="rId35" Type="http://schemas.openxmlformats.org/officeDocument/2006/relationships/font" Target="fonts/HeptaSlab-regular.fntdata"/><Relationship Id="rId12" Type="http://schemas.openxmlformats.org/officeDocument/2006/relationships/slide" Target="slides/slide7.xml"/><Relationship Id="rId34" Type="http://schemas.openxmlformats.org/officeDocument/2006/relationships/font" Target="fonts/HeptaSlabLight-bold.fntdata"/><Relationship Id="rId15" Type="http://schemas.openxmlformats.org/officeDocument/2006/relationships/slide" Target="slides/slide10.xml"/><Relationship Id="rId37" Type="http://schemas.openxmlformats.org/officeDocument/2006/relationships/font" Target="fonts/BarlowMedium-regular.fntdata"/><Relationship Id="rId14" Type="http://schemas.openxmlformats.org/officeDocument/2006/relationships/slide" Target="slides/slide9.xml"/><Relationship Id="rId36" Type="http://schemas.openxmlformats.org/officeDocument/2006/relationships/font" Target="fonts/HeptaSlab-bold.fntdata"/><Relationship Id="rId17" Type="http://schemas.openxmlformats.org/officeDocument/2006/relationships/slide" Target="slides/slide12.xml"/><Relationship Id="rId39" Type="http://schemas.openxmlformats.org/officeDocument/2006/relationships/font" Target="fonts/BarlowMedium-italic.fntdata"/><Relationship Id="rId16" Type="http://schemas.openxmlformats.org/officeDocument/2006/relationships/slide" Target="slides/slide11.xml"/><Relationship Id="rId38" Type="http://schemas.openxmlformats.org/officeDocument/2006/relationships/font" Target="fonts/Barlow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3ce78e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3ce78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c3ce78e3c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c3ce78e3c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c3ce78e3c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c3ce78e3c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c3ce78e3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c3ce78e3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c3ce78e3c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c3ce78e3c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c3ce78e3c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1c3ce78e3c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c3ce78e3c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c3ce78e3c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d4252acd5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1d4252acd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d4252acd5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d4252acd5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44862d2f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44862d2f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483cada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4483cada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d4252acd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d4252acd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483cada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483cada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c3ce78e3c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c3ce78e3c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d4252acd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d4252acd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c3ce78e3c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c3ce78e3c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c3ce78e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c3ce78e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c3ce78e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c3ce78e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c3ce78e3c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c3ce78e3c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c3ce78e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c3ce78e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c3ce78e3c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c3ce78e3c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3533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700"/>
              <a:t>USAID International Anti-Corruption Projects Analysis</a:t>
            </a:r>
            <a:endParaRPr sz="47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979800" y="4236450"/>
            <a:ext cx="11844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Salem</a:t>
            </a:r>
            <a:endParaRPr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idx="1" type="subTitle"/>
          </p:nvPr>
        </p:nvSpPr>
        <p:spPr>
          <a:xfrm>
            <a:off x="269750" y="27500"/>
            <a:ext cx="4892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Project Award per Region</a:t>
            </a:r>
            <a:endParaRPr/>
          </a:p>
        </p:txBody>
      </p:sp>
      <p:sp>
        <p:nvSpPr>
          <p:cNvPr id="428" name="Google Shape;428;p56"/>
          <p:cNvSpPr txBox="1"/>
          <p:nvPr>
            <p:ph idx="4" type="body"/>
          </p:nvPr>
        </p:nvSpPr>
        <p:spPr>
          <a:xfrm>
            <a:off x="5292850" y="973075"/>
            <a:ext cx="32199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Issue: </a:t>
            </a:r>
            <a:r>
              <a:rPr lang="en" sz="1400"/>
              <a:t>a lot</a:t>
            </a:r>
            <a:r>
              <a:rPr lang="en" sz="1400"/>
              <a:t> of missing values filled with nan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Solution: use .dropna to </a:t>
            </a:r>
            <a:r>
              <a:rPr lang="en" sz="1400"/>
              <a:t>disclude</a:t>
            </a:r>
            <a:r>
              <a:rPr lang="en" sz="1400"/>
              <a:t> them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*Also removed Global because it was an outlier and did not fit in as a region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*The data had to be cleaned again to compute, similar to last time. (dropna, to_numeric, remove comma)</a:t>
            </a:r>
            <a:endParaRPr sz="1400"/>
          </a:p>
        </p:txBody>
      </p:sp>
      <p:sp>
        <p:nvSpPr>
          <p:cNvPr id="429" name="Google Shape;429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5" y="3462025"/>
            <a:ext cx="3308250" cy="13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6"/>
          <p:cNvPicPr preferRelativeResize="0"/>
          <p:nvPr/>
        </p:nvPicPr>
        <p:blipFill rotWithShape="1">
          <a:blip r:embed="rId4">
            <a:alphaModFix/>
          </a:blip>
          <a:srcRect b="0" l="0" r="3938" t="0"/>
          <a:stretch/>
        </p:blipFill>
        <p:spPr>
          <a:xfrm>
            <a:off x="3508800" y="3462025"/>
            <a:ext cx="5426400" cy="13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5" y="423850"/>
            <a:ext cx="5090375" cy="287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"/>
          <p:cNvSpPr txBox="1"/>
          <p:nvPr>
            <p:ph idx="1" type="subTitle"/>
          </p:nvPr>
        </p:nvSpPr>
        <p:spPr>
          <a:xfrm>
            <a:off x="118000" y="161125"/>
            <a:ext cx="4892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Project Award per Region</a:t>
            </a:r>
            <a:endParaRPr/>
          </a:p>
        </p:txBody>
      </p:sp>
      <p:sp>
        <p:nvSpPr>
          <p:cNvPr id="438" name="Google Shape;438;p57"/>
          <p:cNvSpPr txBox="1"/>
          <p:nvPr>
            <p:ph idx="4" type="body"/>
          </p:nvPr>
        </p:nvSpPr>
        <p:spPr>
          <a:xfrm>
            <a:off x="3424200" y="696225"/>
            <a:ext cx="65439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Before vs After Aggregation</a:t>
            </a:r>
            <a:endParaRPr b="1" sz="1400"/>
          </a:p>
        </p:txBody>
      </p:sp>
      <p:sp>
        <p:nvSpPr>
          <p:cNvPr id="439" name="Google Shape;439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460" y="1767125"/>
            <a:ext cx="4630790" cy="26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5" y="1767125"/>
            <a:ext cx="4379874" cy="26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7"/>
          <p:cNvSpPr txBox="1"/>
          <p:nvPr>
            <p:ph idx="4" type="body"/>
          </p:nvPr>
        </p:nvSpPr>
        <p:spPr>
          <a:xfrm>
            <a:off x="1950513" y="1310450"/>
            <a:ext cx="745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Before</a:t>
            </a:r>
            <a:endParaRPr b="1" sz="1400"/>
          </a:p>
        </p:txBody>
      </p:sp>
      <p:sp>
        <p:nvSpPr>
          <p:cNvPr id="443" name="Google Shape;443;p57"/>
          <p:cNvSpPr txBox="1"/>
          <p:nvPr>
            <p:ph idx="4" type="body"/>
          </p:nvPr>
        </p:nvSpPr>
        <p:spPr>
          <a:xfrm>
            <a:off x="6421238" y="1225925"/>
            <a:ext cx="745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After</a:t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 Types</a:t>
            </a:r>
            <a:endParaRPr/>
          </a:p>
        </p:txBody>
      </p:sp>
      <p:sp>
        <p:nvSpPr>
          <p:cNvPr id="449" name="Google Shape;449;p5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0" name="Google Shape;45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/>
          <p:nvPr>
            <p:ph idx="1" type="subTitle"/>
          </p:nvPr>
        </p:nvSpPr>
        <p:spPr>
          <a:xfrm>
            <a:off x="269750" y="51500"/>
            <a:ext cx="4892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Intervention Types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6" name="Google Shape;456;p59"/>
          <p:cNvSpPr txBox="1"/>
          <p:nvPr>
            <p:ph idx="12" type="sldNum"/>
          </p:nvPr>
        </p:nvSpPr>
        <p:spPr>
          <a:xfrm>
            <a:off x="8490529" y="1746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pic>
        <p:nvPicPr>
          <p:cNvPr id="457" name="Google Shape;4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0" y="482825"/>
            <a:ext cx="6079775" cy="25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744" y="482813"/>
            <a:ext cx="2357918" cy="7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9"/>
          <p:cNvSpPr txBox="1"/>
          <p:nvPr>
            <p:ph idx="4" type="body"/>
          </p:nvPr>
        </p:nvSpPr>
        <p:spPr>
          <a:xfrm>
            <a:off x="6270625" y="1372175"/>
            <a:ext cx="26988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 used this to identify what caused an error mentioning float types existed when we wanted string values.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Solved by dropping nan values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We cleaned using strip  to allow accuracy and counted. Could’ve also used .isnan()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At the end we’re left with a dictionary which we can convert to a series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60" name="Google Shape;460;p59"/>
          <p:cNvSpPr/>
          <p:nvPr/>
        </p:nvSpPr>
        <p:spPr>
          <a:xfrm>
            <a:off x="-286800" y="3199000"/>
            <a:ext cx="4782600" cy="1794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9"/>
          <p:cNvSpPr txBox="1"/>
          <p:nvPr>
            <p:ph idx="4" type="body"/>
          </p:nvPr>
        </p:nvSpPr>
        <p:spPr>
          <a:xfrm>
            <a:off x="252450" y="3315700"/>
            <a:ext cx="37041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Most commonly used intervention types used to prevent corruption by USAID contractors are;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Transparency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Accountability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Participation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idx="1" type="subTitle"/>
          </p:nvPr>
        </p:nvSpPr>
        <p:spPr>
          <a:xfrm>
            <a:off x="269750" y="51500"/>
            <a:ext cx="4892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Intervention Types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7" name="Google Shape;467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pic>
        <p:nvPicPr>
          <p:cNvPr id="468" name="Google Shape;468;p60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>
            <a:off x="110250" y="521825"/>
            <a:ext cx="6716775" cy="38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0"/>
          <p:cNvSpPr/>
          <p:nvPr/>
        </p:nvSpPr>
        <p:spPr>
          <a:xfrm>
            <a:off x="4486425" y="3817450"/>
            <a:ext cx="4514400" cy="947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0"/>
          <p:cNvSpPr txBox="1"/>
          <p:nvPr>
            <p:ph idx="4" type="body"/>
          </p:nvPr>
        </p:nvSpPr>
        <p:spPr>
          <a:xfrm>
            <a:off x="4611975" y="3929200"/>
            <a:ext cx="42633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 can now see most common intervention types compared on a barchart.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 Sector</a:t>
            </a:r>
            <a:endParaRPr/>
          </a:p>
        </p:txBody>
      </p:sp>
      <p:sp>
        <p:nvSpPr>
          <p:cNvPr id="476" name="Google Shape;476;p61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7" name="Google Shape;47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idx="12" type="sldNum"/>
          </p:nvPr>
        </p:nvSpPr>
        <p:spPr>
          <a:xfrm>
            <a:off x="8490529" y="1746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sp>
        <p:nvSpPr>
          <p:cNvPr id="483" name="Google Shape;483;p62"/>
          <p:cNvSpPr/>
          <p:nvPr/>
        </p:nvSpPr>
        <p:spPr>
          <a:xfrm>
            <a:off x="3118100" y="520825"/>
            <a:ext cx="6626100" cy="4268700"/>
          </a:xfrm>
          <a:prstGeom prst="roundRect">
            <a:avLst>
              <a:gd fmla="val 16667" name="adj"/>
            </a:avLst>
          </a:prstGeom>
          <a:solidFill>
            <a:srgbClr val="DD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300" y="1035775"/>
            <a:ext cx="5763675" cy="32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2"/>
          <p:cNvSpPr txBox="1"/>
          <p:nvPr>
            <p:ph idx="7" type="body"/>
          </p:nvPr>
        </p:nvSpPr>
        <p:spPr>
          <a:xfrm>
            <a:off x="126450" y="483300"/>
            <a:ext cx="2856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Project Sector Focus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86" name="Google Shape;486;p62"/>
          <p:cNvSpPr txBox="1"/>
          <p:nvPr>
            <p:ph idx="4" type="body"/>
          </p:nvPr>
        </p:nvSpPr>
        <p:spPr>
          <a:xfrm>
            <a:off x="50250" y="894250"/>
            <a:ext cx="29004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Same strategy to count and clean Intervention Type.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Checked if anything other than str exists and it passed.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Top 10 are shown. →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87" name="Google Shape;487;p62"/>
          <p:cNvSpPr/>
          <p:nvPr/>
        </p:nvSpPr>
        <p:spPr>
          <a:xfrm>
            <a:off x="-354025" y="3356399"/>
            <a:ext cx="3304800" cy="171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2"/>
          <p:cNvSpPr txBox="1"/>
          <p:nvPr>
            <p:ph idx="4" type="body"/>
          </p:nvPr>
        </p:nvSpPr>
        <p:spPr>
          <a:xfrm>
            <a:off x="126450" y="3557701"/>
            <a:ext cx="25593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Most common Sector Focus of USAID Projects;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Civil Society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Rule of Law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Local Government</a:t>
            </a:r>
            <a:endParaRPr b="1"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idx="12" type="sldNum"/>
          </p:nvPr>
        </p:nvSpPr>
        <p:spPr>
          <a:xfrm>
            <a:off x="8490529" y="1746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sp>
        <p:nvSpPr>
          <p:cNvPr id="494" name="Google Shape;494;p63"/>
          <p:cNvSpPr/>
          <p:nvPr/>
        </p:nvSpPr>
        <p:spPr>
          <a:xfrm>
            <a:off x="691900" y="520825"/>
            <a:ext cx="9052500" cy="4313700"/>
          </a:xfrm>
          <a:prstGeom prst="roundRect">
            <a:avLst>
              <a:gd fmla="val 16667" name="adj"/>
            </a:avLst>
          </a:prstGeom>
          <a:solidFill>
            <a:srgbClr val="DD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3"/>
          <p:cNvSpPr txBox="1"/>
          <p:nvPr>
            <p:ph idx="7" type="body"/>
          </p:nvPr>
        </p:nvSpPr>
        <p:spPr>
          <a:xfrm>
            <a:off x="126450" y="26100"/>
            <a:ext cx="2856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Project Sector Focus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96" name="Google Shape;49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26" y="637425"/>
            <a:ext cx="7610300" cy="367842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3"/>
          <p:cNvSpPr/>
          <p:nvPr/>
        </p:nvSpPr>
        <p:spPr>
          <a:xfrm>
            <a:off x="7026550" y="3422600"/>
            <a:ext cx="2508900" cy="1994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3"/>
          <p:cNvSpPr txBox="1"/>
          <p:nvPr>
            <p:ph idx="4" type="body"/>
          </p:nvPr>
        </p:nvSpPr>
        <p:spPr>
          <a:xfrm>
            <a:off x="7153600" y="3629625"/>
            <a:ext cx="19500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 can now see most common Sector Focus of Projects compared on a barchart.</a:t>
            </a:r>
            <a:endParaRPr b="1" sz="1600"/>
          </a:p>
        </p:txBody>
      </p:sp>
      <p:sp>
        <p:nvSpPr>
          <p:cNvPr id="499" name="Google Shape;499;p63"/>
          <p:cNvSpPr txBox="1"/>
          <p:nvPr>
            <p:ph idx="4" type="body"/>
          </p:nvPr>
        </p:nvSpPr>
        <p:spPr>
          <a:xfrm>
            <a:off x="6344000" y="1162850"/>
            <a:ext cx="19500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Top 10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Distributions</a:t>
            </a:r>
            <a:endParaRPr/>
          </a:p>
        </p:txBody>
      </p:sp>
      <p:sp>
        <p:nvSpPr>
          <p:cNvPr id="505" name="Google Shape;505;p64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6" name="Google Shape;50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"/>
          <p:cNvSpPr txBox="1"/>
          <p:nvPr>
            <p:ph idx="12" type="sldNum"/>
          </p:nvPr>
        </p:nvSpPr>
        <p:spPr>
          <a:xfrm>
            <a:off x="8490529" y="1746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sp>
        <p:nvSpPr>
          <p:cNvPr id="512" name="Google Shape;512;p65"/>
          <p:cNvSpPr txBox="1"/>
          <p:nvPr>
            <p:ph idx="7" type="body"/>
          </p:nvPr>
        </p:nvSpPr>
        <p:spPr>
          <a:xfrm>
            <a:off x="50250" y="26100"/>
            <a:ext cx="5570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Distribution of award amounts over time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13" name="Google Shape;513;p65"/>
          <p:cNvSpPr/>
          <p:nvPr/>
        </p:nvSpPr>
        <p:spPr>
          <a:xfrm>
            <a:off x="6162250" y="3793425"/>
            <a:ext cx="3354600" cy="1274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5"/>
          <p:cNvSpPr txBox="1"/>
          <p:nvPr>
            <p:ph idx="4" type="body"/>
          </p:nvPr>
        </p:nvSpPr>
        <p:spPr>
          <a:xfrm>
            <a:off x="6343900" y="3937725"/>
            <a:ext cx="27504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Projects peak around 2007, supplemented by increased budgets. Presuming demand for aid increased.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Then a decrease in projects and funding followed.</a:t>
            </a:r>
            <a:endParaRPr b="1" sz="1200"/>
          </a:p>
        </p:txBody>
      </p:sp>
      <p:pic>
        <p:nvPicPr>
          <p:cNvPr id="515" name="Google Shape;5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0900"/>
            <a:ext cx="3977275" cy="31826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6" name="Google Shape;51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700" y="460900"/>
            <a:ext cx="4369074" cy="313399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7" name="Google Shape;517;p65" title="Screenshot 2025-03-24 at 11.10.2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708" y="3643575"/>
            <a:ext cx="1889168" cy="945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8" name="Google Shape;518;p65" title="Screenshot 2025-03-24 at 11.11.1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93251"/>
            <a:ext cx="1889175" cy="10488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34" name="Google Shape;334;p48"/>
          <p:cNvSpPr txBox="1"/>
          <p:nvPr>
            <p:ph idx="4294967295" type="title"/>
          </p:nvPr>
        </p:nvSpPr>
        <p:spPr>
          <a:xfrm>
            <a:off x="287200" y="2133450"/>
            <a:ext cx="61554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 Anticorruption Projects Database shows information about USAID projects with anticorruption interventions implemented worldwide from 2007-2013.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Criteria for selecting projects included: distinctive project interventions targeted at reducing corruption or promoting government integrity, accountability and transparency that ultimately results in reducing opportunities to corruption. (Basically anything reducing or preventing corruption)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Of the 2,000+ only ~300 were provided to the database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○"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Part of the reason was due to availability of data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Was found on the data.gov database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○"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https://catalog.data.gov/dataset/usaid-anticorruption-projects-database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6195400" y="1366625"/>
            <a:ext cx="229440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descr="usaid-gov"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600" y="1959588"/>
            <a:ext cx="2447726" cy="24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idx="12" type="sldNum"/>
          </p:nvPr>
        </p:nvSpPr>
        <p:spPr>
          <a:xfrm>
            <a:off x="8490529" y="1746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sp>
        <p:nvSpPr>
          <p:cNvPr id="524" name="Google Shape;524;p66"/>
          <p:cNvSpPr txBox="1"/>
          <p:nvPr>
            <p:ph idx="7" type="body"/>
          </p:nvPr>
        </p:nvSpPr>
        <p:spPr>
          <a:xfrm>
            <a:off x="126450" y="26100"/>
            <a:ext cx="533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Project Budget Distribution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25" name="Google Shape;52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6725"/>
            <a:ext cx="9144001" cy="380678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6" name="Google Shape;526;p66"/>
          <p:cNvSpPr/>
          <p:nvPr/>
        </p:nvSpPr>
        <p:spPr>
          <a:xfrm>
            <a:off x="6949100" y="529975"/>
            <a:ext cx="2664300" cy="201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6"/>
          <p:cNvSpPr txBox="1"/>
          <p:nvPr>
            <p:ph idx="4" type="body"/>
          </p:nvPr>
        </p:nvSpPr>
        <p:spPr>
          <a:xfrm>
            <a:off x="7060500" y="571500"/>
            <a:ext cx="20835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The graph depicts that most projects costs are in the 5M-25M range and the prices follow a normal distribution with a slight skew to right.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We can also view project award distributions by region through kde.</a:t>
            </a:r>
            <a:endParaRPr b="1" sz="1300"/>
          </a:p>
        </p:txBody>
      </p:sp>
      <p:pic>
        <p:nvPicPr>
          <p:cNvPr id="528" name="Google Shape;528;p66" title="Screenshot 2025-03-23 at 23.59.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860675"/>
            <a:ext cx="6559825" cy="3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4" name="Google Shape;534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/>
          <p:nvPr/>
        </p:nvSpPr>
        <p:spPr>
          <a:xfrm>
            <a:off x="522249" y="827824"/>
            <a:ext cx="2079300" cy="2079300"/>
          </a:xfrm>
          <a:prstGeom prst="ellipse">
            <a:avLst/>
          </a:prstGeom>
          <a:solidFill>
            <a:srgbClr val="2322E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3" name="Google Shape;343;p49"/>
          <p:cNvSpPr txBox="1"/>
          <p:nvPr>
            <p:ph idx="1" type="subTitle"/>
          </p:nvPr>
        </p:nvSpPr>
        <p:spPr>
          <a:xfrm>
            <a:off x="165650" y="224750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Outline</a:t>
            </a:r>
            <a:endParaRPr/>
          </a:p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281138" y="1268837"/>
            <a:ext cx="20970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Average Award per project overall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5" name="Google Shape;345;p49"/>
          <p:cNvSpPr txBox="1"/>
          <p:nvPr>
            <p:ph idx="4" type="body"/>
          </p:nvPr>
        </p:nvSpPr>
        <p:spPr>
          <a:xfrm>
            <a:off x="698907" y="1737308"/>
            <a:ext cx="17715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What is the</a:t>
            </a:r>
            <a:r>
              <a:rPr lang="en" sz="800">
                <a:solidFill>
                  <a:schemeClr val="dk1"/>
                </a:solidFill>
              </a:rPr>
              <a:t> average of the actual amount spent on projects in order to be to completed?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6" name="Google Shape;346;p49"/>
          <p:cNvSpPr txBox="1"/>
          <p:nvPr>
            <p:ph idx="3" type="subTitle"/>
          </p:nvPr>
        </p:nvSpPr>
        <p:spPr>
          <a:xfrm>
            <a:off x="2222104" y="410688"/>
            <a:ext cx="4699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analyze</a:t>
            </a:r>
            <a:r>
              <a:rPr lang="en"/>
              <a:t>: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1732887" y="2836074"/>
            <a:ext cx="2097000" cy="2079300"/>
          </a:xfrm>
          <a:prstGeom prst="ellipse">
            <a:avLst/>
          </a:prstGeom>
          <a:solidFill>
            <a:srgbClr val="2322E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49"/>
          <p:cNvSpPr txBox="1"/>
          <p:nvPr>
            <p:ph idx="3" type="subTitle"/>
          </p:nvPr>
        </p:nvSpPr>
        <p:spPr>
          <a:xfrm>
            <a:off x="1566588" y="3277076"/>
            <a:ext cx="21147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Regional Project Award Average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0" name="Google Shape;350;p49"/>
          <p:cNvSpPr txBox="1"/>
          <p:nvPr>
            <p:ph idx="4" type="body"/>
          </p:nvPr>
        </p:nvSpPr>
        <p:spPr>
          <a:xfrm>
            <a:off x="1911034" y="3745536"/>
            <a:ext cx="17862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What were the average actual amount spent on the project to complete aggregated by the region. As well as regional graph visualizations.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1" name="Google Shape;351;p49"/>
          <p:cNvSpPr/>
          <p:nvPr/>
        </p:nvSpPr>
        <p:spPr>
          <a:xfrm>
            <a:off x="3615158" y="846586"/>
            <a:ext cx="2048700" cy="2041800"/>
          </a:xfrm>
          <a:prstGeom prst="ellipse">
            <a:avLst/>
          </a:prstGeom>
          <a:solidFill>
            <a:srgbClr val="2322E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2" name="Google Shape;352;p49"/>
          <p:cNvSpPr txBox="1"/>
          <p:nvPr>
            <p:ph idx="3" type="subTitle"/>
          </p:nvPr>
        </p:nvSpPr>
        <p:spPr>
          <a:xfrm>
            <a:off x="3452688" y="1279627"/>
            <a:ext cx="2065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Project Focus Sector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3" name="Google Shape;353;p49"/>
          <p:cNvSpPr txBox="1"/>
          <p:nvPr>
            <p:ph idx="4" type="body"/>
          </p:nvPr>
        </p:nvSpPr>
        <p:spPr>
          <a:xfrm>
            <a:off x="3858759" y="1663430"/>
            <a:ext cx="17451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sector were projects focused on i.e. Civil Society, Governance, Legislature, etc.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Which sector received the most focus in the projects?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5300470" y="2836074"/>
            <a:ext cx="2086200" cy="2079300"/>
          </a:xfrm>
          <a:prstGeom prst="ellipse">
            <a:avLst/>
          </a:prstGeom>
          <a:solidFill>
            <a:srgbClr val="2322E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5" name="Google Shape;355;p49"/>
          <p:cNvSpPr txBox="1"/>
          <p:nvPr>
            <p:ph idx="3" type="subTitle"/>
          </p:nvPr>
        </p:nvSpPr>
        <p:spPr>
          <a:xfrm>
            <a:off x="5135013" y="3277076"/>
            <a:ext cx="21039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Intervention Types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6" name="Google Shape;356;p49"/>
          <p:cNvSpPr txBox="1"/>
          <p:nvPr>
            <p:ph idx="4" type="body"/>
          </p:nvPr>
        </p:nvSpPr>
        <p:spPr>
          <a:xfrm>
            <a:off x="5603850" y="3745525"/>
            <a:ext cx="16905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are the types of intervention used i.e. Participation, Accountability, Enforcement, etc. and which are most used?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6776670" y="827824"/>
            <a:ext cx="2086200" cy="2079300"/>
          </a:xfrm>
          <a:prstGeom prst="ellipse">
            <a:avLst/>
          </a:prstGeom>
          <a:solidFill>
            <a:srgbClr val="2322E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8" name="Google Shape;358;p49"/>
          <p:cNvSpPr txBox="1"/>
          <p:nvPr>
            <p:ph idx="3" type="subTitle"/>
          </p:nvPr>
        </p:nvSpPr>
        <p:spPr>
          <a:xfrm>
            <a:off x="6611213" y="1268826"/>
            <a:ext cx="21039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Distributions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9" name="Google Shape;359;p49"/>
          <p:cNvSpPr txBox="1"/>
          <p:nvPr>
            <p:ph idx="4" type="body"/>
          </p:nvPr>
        </p:nvSpPr>
        <p:spPr>
          <a:xfrm>
            <a:off x="6992199" y="1587011"/>
            <a:ext cx="17772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are the budget distributions like? As well as the time-series distribution of award amounts, by budget range?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idx="1" type="subTitle"/>
          </p:nvPr>
        </p:nvSpPr>
        <p:spPr>
          <a:xfrm>
            <a:off x="121825" y="2508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</a:t>
            </a:r>
            <a:endParaRPr/>
          </a:p>
        </p:txBody>
      </p:sp>
      <p:sp>
        <p:nvSpPr>
          <p:cNvPr id="365" name="Google Shape;365;p50"/>
          <p:cNvSpPr txBox="1"/>
          <p:nvPr>
            <p:ph idx="4" type="body"/>
          </p:nvPr>
        </p:nvSpPr>
        <p:spPr>
          <a:xfrm>
            <a:off x="135975" y="1124575"/>
            <a:ext cx="23073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and straightforward.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the .read_csv() 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the column layout of the file.</a:t>
            </a:r>
            <a:endParaRPr b="1"/>
          </a:p>
        </p:txBody>
      </p:sp>
      <p:sp>
        <p:nvSpPr>
          <p:cNvPr id="366" name="Google Shape;366;p50"/>
          <p:cNvSpPr txBox="1"/>
          <p:nvPr>
            <p:ph idx="12" type="sldNum"/>
          </p:nvPr>
        </p:nvSpPr>
        <p:spPr>
          <a:xfrm>
            <a:off x="8642929" y="1746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825" y="571500"/>
            <a:ext cx="6430800" cy="444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 title="Screenshot 2025-03-24 at 11.14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75" y="2233075"/>
            <a:ext cx="983325" cy="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Project Award</a:t>
            </a:r>
            <a:endParaRPr/>
          </a:p>
        </p:txBody>
      </p:sp>
      <p:sp>
        <p:nvSpPr>
          <p:cNvPr id="374" name="Google Shape;374;p51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5" name="Google Shape;37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idx="1" type="subTitle"/>
          </p:nvPr>
        </p:nvSpPr>
        <p:spPr>
          <a:xfrm>
            <a:off x="475075" y="4616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Project Award</a:t>
            </a:r>
            <a:endParaRPr/>
          </a:p>
        </p:txBody>
      </p:sp>
      <p:sp>
        <p:nvSpPr>
          <p:cNvPr id="381" name="Google Shape;381;p52"/>
          <p:cNvSpPr txBox="1"/>
          <p:nvPr>
            <p:ph idx="4" type="body"/>
          </p:nvPr>
        </p:nvSpPr>
        <p:spPr>
          <a:xfrm>
            <a:off x="1458998" y="4261450"/>
            <a:ext cx="59742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Some values Values were a str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solution: .to_numeric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Values were not clean (e.g. 1,000 → 1000) </a:t>
            </a:r>
            <a:endParaRPr sz="1300"/>
          </a:p>
        </p:txBody>
      </p:sp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2"/>
          <p:cNvSpPr txBox="1"/>
          <p:nvPr>
            <p:ph idx="3" type="subTitle"/>
          </p:nvPr>
        </p:nvSpPr>
        <p:spPr>
          <a:xfrm>
            <a:off x="291750" y="1767450"/>
            <a:ext cx="85899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given records, after cleaning we conclude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pta Slab"/>
                <a:ea typeface="Hepta Slab"/>
                <a:cs typeface="Hepta Slab"/>
                <a:sym typeface="Hepta Slab"/>
              </a:rPr>
              <a:t>a mean award value per anti-corruption project to be $23,545,699 or $23.5M</a:t>
            </a:r>
            <a:endParaRPr b="1" sz="1500"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87" y="3029875"/>
            <a:ext cx="5845424" cy="12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idx="1" type="subTitle"/>
          </p:nvPr>
        </p:nvSpPr>
        <p:spPr>
          <a:xfrm>
            <a:off x="475075" y="309225"/>
            <a:ext cx="4892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 of Project Awards</a:t>
            </a:r>
            <a:endParaRPr/>
          </a:p>
        </p:txBody>
      </p:sp>
      <p:sp>
        <p:nvSpPr>
          <p:cNvPr id="390" name="Google Shape;390;p53"/>
          <p:cNvSpPr txBox="1"/>
          <p:nvPr>
            <p:ph idx="4" type="body"/>
          </p:nvPr>
        </p:nvSpPr>
        <p:spPr>
          <a:xfrm>
            <a:off x="1459000" y="3931800"/>
            <a:ext cx="65439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Issue: values were being shown in scientific notation (e.g. 1.23E+10)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Solution: use .set_option to provide in float then print</a:t>
            </a:r>
            <a:endParaRPr sz="1400"/>
          </a:p>
        </p:txBody>
      </p:sp>
      <p:sp>
        <p:nvSpPr>
          <p:cNvPr id="391" name="Google Shape;391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53"/>
          <p:cNvPicPr preferRelativeResize="0"/>
          <p:nvPr/>
        </p:nvPicPr>
        <p:blipFill rotWithShape="1">
          <a:blip r:embed="rId3">
            <a:alphaModFix/>
          </a:blip>
          <a:srcRect b="3900" l="6628" r="-384" t="-3900"/>
          <a:stretch/>
        </p:blipFill>
        <p:spPr>
          <a:xfrm>
            <a:off x="541175" y="1640875"/>
            <a:ext cx="8155051" cy="21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 txBox="1"/>
          <p:nvPr>
            <p:ph idx="3" type="subTitle"/>
          </p:nvPr>
        </p:nvSpPr>
        <p:spPr>
          <a:xfrm>
            <a:off x="436550" y="1267175"/>
            <a:ext cx="8364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pta Slab"/>
                <a:ea typeface="Hepta Slab"/>
                <a:cs typeface="Hepta Slab"/>
                <a:sym typeface="Hepta Slab"/>
              </a:rPr>
              <a:t>The following are Summary Stats of Awards for International Anti-corruption Projects</a:t>
            </a:r>
            <a:endParaRPr b="1" sz="12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4" name="Google Shape;394;p53"/>
          <p:cNvSpPr txBox="1"/>
          <p:nvPr>
            <p:ph idx="3" type="subTitle"/>
          </p:nvPr>
        </p:nvSpPr>
        <p:spPr>
          <a:xfrm>
            <a:off x="1128325" y="2330675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395" name="Google Shape;395;p53"/>
          <p:cNvSpPr txBox="1"/>
          <p:nvPr>
            <p:ph idx="3" type="subTitle"/>
          </p:nvPr>
        </p:nvSpPr>
        <p:spPr>
          <a:xfrm>
            <a:off x="1128325" y="2496850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396" name="Google Shape;396;p53"/>
          <p:cNvSpPr txBox="1"/>
          <p:nvPr>
            <p:ph idx="3" type="subTitle"/>
          </p:nvPr>
        </p:nvSpPr>
        <p:spPr>
          <a:xfrm>
            <a:off x="1268400" y="2661650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397" name="Google Shape;397;p53"/>
          <p:cNvSpPr txBox="1"/>
          <p:nvPr>
            <p:ph idx="3" type="subTitle"/>
          </p:nvPr>
        </p:nvSpPr>
        <p:spPr>
          <a:xfrm>
            <a:off x="1213950" y="2824500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398" name="Google Shape;398;p53"/>
          <p:cNvSpPr txBox="1"/>
          <p:nvPr>
            <p:ph idx="3" type="subTitle"/>
          </p:nvPr>
        </p:nvSpPr>
        <p:spPr>
          <a:xfrm>
            <a:off x="1213950" y="2982175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399" name="Google Shape;399;p53"/>
          <p:cNvSpPr txBox="1"/>
          <p:nvPr>
            <p:ph idx="3" type="subTitle"/>
          </p:nvPr>
        </p:nvSpPr>
        <p:spPr>
          <a:xfrm>
            <a:off x="1128325" y="3145000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400" name="Google Shape;400;p53"/>
          <p:cNvSpPr txBox="1"/>
          <p:nvPr>
            <p:ph idx="3" type="subTitle"/>
          </p:nvPr>
        </p:nvSpPr>
        <p:spPr>
          <a:xfrm>
            <a:off x="1063050" y="3318325"/>
            <a:ext cx="237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</a:t>
            </a:r>
            <a:endParaRPr sz="700"/>
          </a:p>
        </p:txBody>
      </p:sp>
      <p:sp>
        <p:nvSpPr>
          <p:cNvPr id="401" name="Google Shape;401;p53"/>
          <p:cNvSpPr txBox="1"/>
          <p:nvPr>
            <p:ph idx="3" type="subTitle"/>
          </p:nvPr>
        </p:nvSpPr>
        <p:spPr>
          <a:xfrm>
            <a:off x="1769200" y="2496850"/>
            <a:ext cx="1314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← standard deviation</a:t>
            </a:r>
            <a:endParaRPr sz="700"/>
          </a:p>
        </p:txBody>
      </p:sp>
      <p:sp>
        <p:nvSpPr>
          <p:cNvPr id="402" name="Google Shape;402;p53"/>
          <p:cNvSpPr/>
          <p:nvPr/>
        </p:nvSpPr>
        <p:spPr>
          <a:xfrm>
            <a:off x="4003250" y="2258650"/>
            <a:ext cx="3728700" cy="1343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3"/>
          <p:cNvSpPr txBox="1"/>
          <p:nvPr>
            <p:ph idx="3" type="subTitle"/>
          </p:nvPr>
        </p:nvSpPr>
        <p:spPr>
          <a:xfrm>
            <a:off x="4003250" y="2322300"/>
            <a:ext cx="35169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We find that there were 261 records provided.</a:t>
            </a:r>
            <a:endParaRPr sz="950"/>
          </a:p>
          <a:p>
            <a:pPr indent="-288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The minimum spent was $102,600 while the max was $370,000,000</a:t>
            </a:r>
            <a:endParaRPr sz="950"/>
          </a:p>
          <a:p>
            <a:pPr indent="-288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Quartiles are also shown</a:t>
            </a:r>
            <a:endParaRPr sz="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/>
        </p:nvSpPr>
        <p:spPr>
          <a:xfrm>
            <a:off x="219120" y="308064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Award Values as box plot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9" name="Google Shape;409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54"/>
          <p:cNvPicPr preferRelativeResize="0"/>
          <p:nvPr/>
        </p:nvPicPr>
        <p:blipFill rotWithShape="1">
          <a:blip r:embed="rId3">
            <a:alphaModFix/>
          </a:blip>
          <a:srcRect b="1325" l="1661" r="0" t="5961"/>
          <a:stretch/>
        </p:blipFill>
        <p:spPr>
          <a:xfrm>
            <a:off x="356150" y="2005771"/>
            <a:ext cx="3523658" cy="278295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/>
          <p:nvPr>
            <p:ph idx="4294967295" type="body"/>
          </p:nvPr>
        </p:nvSpPr>
        <p:spPr>
          <a:xfrm>
            <a:off x="393173" y="1362803"/>
            <a:ext cx="41787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Issue: outliers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Solution: use argument showfliers=False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*data=x is already cleaned, </a:t>
            </a:r>
            <a:r>
              <a:rPr lang="en" sz="1000">
                <a:solidFill>
                  <a:schemeClr val="lt1"/>
                </a:solidFill>
              </a:rPr>
              <a:t>showing </a:t>
            </a:r>
            <a:r>
              <a:rPr lang="en" sz="1000">
                <a:solidFill>
                  <a:schemeClr val="lt1"/>
                </a:solidFill>
              </a:rPr>
              <a:t>cleaning</a:t>
            </a:r>
            <a:r>
              <a:rPr lang="en" sz="1000">
                <a:solidFill>
                  <a:schemeClr val="lt1"/>
                </a:solidFill>
              </a:rPr>
              <a:t> next slide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412" name="Google Shape;41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31" y="1035325"/>
            <a:ext cx="3729973" cy="37495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4"/>
          <p:cNvSpPr txBox="1"/>
          <p:nvPr/>
        </p:nvSpPr>
        <p:spPr>
          <a:xfrm>
            <a:off x="2164364" y="2255069"/>
            <a:ext cx="20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Shows skewness of data. Award amount is usually on the lesser end of the extremes.</a:t>
            </a:r>
            <a:endParaRPr b="1"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14" name="Google Shape;414;p54" title="Screenshot 2025-03-24 at 11.19.4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325" y="1394663"/>
            <a:ext cx="3939125" cy="349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4" title="Screenshot 2025-03-24 at 11.19.5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325" y="1035325"/>
            <a:ext cx="3939121" cy="31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Project Award Per Region</a:t>
            </a:r>
            <a:endParaRPr/>
          </a:p>
        </p:txBody>
      </p:sp>
      <p:sp>
        <p:nvSpPr>
          <p:cNvPr id="421" name="Google Shape;421;p55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2" name="Google Shape;42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