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56" r:id="rId2"/>
    <p:sldId id="257" r:id="rId3"/>
    <p:sldId id="258" r:id="rId4"/>
    <p:sldId id="265" r:id="rId5"/>
    <p:sldId id="2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a124bbeda28052f0" providerId="LiveId" clId="{18478D37-85D4-49CF-9548-0870445B2EC3}"/>
  </pc:docChgLst>
  <pc:docChgLst>
    <pc:chgData userId="a124bbeda28052f0" providerId="LiveId" clId="{5F0F677D-7374-4EE0-B840-813BCB811C9A}"/>
    <pc:docChg chg="undo custSel addSld delSld modSld">
      <pc:chgData name="" userId="a124bbeda28052f0" providerId="LiveId" clId="{5F0F677D-7374-4EE0-B840-813BCB811C9A}" dt="2023-06-06T12:55:04.381" v="1261" actId="20577"/>
      <pc:docMkLst>
        <pc:docMk/>
      </pc:docMkLst>
      <pc:sldChg chg="modSp">
        <pc:chgData name="" userId="a124bbeda28052f0" providerId="LiveId" clId="{5F0F677D-7374-4EE0-B840-813BCB811C9A}" dt="2023-06-06T12:11:59.416" v="1035" actId="20577"/>
        <pc:sldMkLst>
          <pc:docMk/>
          <pc:sldMk cId="1098767430" sldId="256"/>
        </pc:sldMkLst>
        <pc:spChg chg="mod">
          <ac:chgData name="" userId="a124bbeda28052f0" providerId="LiveId" clId="{5F0F677D-7374-4EE0-B840-813BCB811C9A}" dt="2023-06-06T12:11:59.416" v="1035" actId="20577"/>
          <ac:spMkLst>
            <pc:docMk/>
            <pc:sldMk cId="1098767430" sldId="256"/>
            <ac:spMk id="4" creationId="{054F1AB5-AE0F-4868-9B6E-F81775F3E09C}"/>
          </ac:spMkLst>
        </pc:spChg>
      </pc:sldChg>
      <pc:sldChg chg="modSp">
        <pc:chgData name="" userId="a124bbeda28052f0" providerId="LiveId" clId="{5F0F677D-7374-4EE0-B840-813BCB811C9A}" dt="2023-06-06T12:30:31.393" v="1129" actId="20577"/>
        <pc:sldMkLst>
          <pc:docMk/>
          <pc:sldMk cId="418377012" sldId="257"/>
        </pc:sldMkLst>
        <pc:spChg chg="mod">
          <ac:chgData name="" userId="a124bbeda28052f0" providerId="LiveId" clId="{5F0F677D-7374-4EE0-B840-813BCB811C9A}" dt="2023-06-06T12:30:31.393" v="1129" actId="20577"/>
          <ac:spMkLst>
            <pc:docMk/>
            <pc:sldMk cId="418377012" sldId="257"/>
            <ac:spMk id="3" creationId="{522D56E9-BB9D-4819-A633-C357DD28CE05}"/>
          </ac:spMkLst>
        </pc:spChg>
      </pc:sldChg>
      <pc:sldChg chg="modSp">
        <pc:chgData name="" userId="a124bbeda28052f0" providerId="LiveId" clId="{5F0F677D-7374-4EE0-B840-813BCB811C9A}" dt="2023-06-06T12:25:41.626" v="1078" actId="20577"/>
        <pc:sldMkLst>
          <pc:docMk/>
          <pc:sldMk cId="2621356450" sldId="258"/>
        </pc:sldMkLst>
        <pc:spChg chg="mod">
          <ac:chgData name="" userId="a124bbeda28052f0" providerId="LiveId" clId="{5F0F677D-7374-4EE0-B840-813BCB811C9A}" dt="2023-06-06T12:25:41.626" v="1078" actId="20577"/>
          <ac:spMkLst>
            <pc:docMk/>
            <pc:sldMk cId="2621356450" sldId="258"/>
            <ac:spMk id="6" creationId="{70292E6A-3398-43D5-954F-66EAA4793B22}"/>
          </ac:spMkLst>
        </pc:spChg>
      </pc:sldChg>
      <pc:sldChg chg="modSp">
        <pc:chgData name="" userId="a124bbeda28052f0" providerId="LiveId" clId="{5F0F677D-7374-4EE0-B840-813BCB811C9A}" dt="2023-06-06T09:29:00.135" v="802" actId="20577"/>
        <pc:sldMkLst>
          <pc:docMk/>
          <pc:sldMk cId="2605858040" sldId="259"/>
        </pc:sldMkLst>
        <pc:spChg chg="mod">
          <ac:chgData name="" userId="a124bbeda28052f0" providerId="LiveId" clId="{5F0F677D-7374-4EE0-B840-813BCB811C9A}" dt="2023-06-06T09:29:00.135" v="802" actId="20577"/>
          <ac:spMkLst>
            <pc:docMk/>
            <pc:sldMk cId="2605858040" sldId="259"/>
            <ac:spMk id="3" creationId="{F3875422-E998-453D-815B-45667402FB11}"/>
          </ac:spMkLst>
        </pc:spChg>
      </pc:sldChg>
      <pc:sldChg chg="modSp">
        <pc:chgData name="" userId="a124bbeda28052f0" providerId="LiveId" clId="{5F0F677D-7374-4EE0-B840-813BCB811C9A}" dt="2023-06-06T12:55:04.381" v="1261" actId="20577"/>
        <pc:sldMkLst>
          <pc:docMk/>
          <pc:sldMk cId="1939313931" sldId="260"/>
        </pc:sldMkLst>
        <pc:spChg chg="mod">
          <ac:chgData name="" userId="a124bbeda28052f0" providerId="LiveId" clId="{5F0F677D-7374-4EE0-B840-813BCB811C9A}" dt="2023-06-06T12:55:04.381" v="1261" actId="20577"/>
          <ac:spMkLst>
            <pc:docMk/>
            <pc:sldMk cId="1939313931" sldId="260"/>
            <ac:spMk id="3" creationId="{E4D02A31-33C1-43FC-BAD6-AC4E642E6DBA}"/>
          </ac:spMkLst>
        </pc:spChg>
      </pc:sldChg>
      <pc:sldChg chg="addSp delSp modSp del">
        <pc:chgData name="" userId="a124bbeda28052f0" providerId="LiveId" clId="{5F0F677D-7374-4EE0-B840-813BCB811C9A}" dt="2023-06-06T11:42:11.186" v="888" actId="2696"/>
        <pc:sldMkLst>
          <pc:docMk/>
          <pc:sldMk cId="3809078132" sldId="261"/>
        </pc:sldMkLst>
        <pc:spChg chg="add mod">
          <ac:chgData name="" userId="a124bbeda28052f0" providerId="LiveId" clId="{5F0F677D-7374-4EE0-B840-813BCB811C9A}" dt="2023-06-06T09:29:11.811" v="804" actId="478"/>
          <ac:spMkLst>
            <pc:docMk/>
            <pc:sldMk cId="3809078132" sldId="261"/>
            <ac:spMk id="4" creationId="{08B57236-933A-4AAB-910A-4D83ED462E79}"/>
          </ac:spMkLst>
        </pc:spChg>
        <pc:graphicFrameChg chg="del modGraphic">
          <ac:chgData name="" userId="a124bbeda28052f0" providerId="LiveId" clId="{5F0F677D-7374-4EE0-B840-813BCB811C9A}" dt="2023-06-06T09:29:11.811" v="804" actId="478"/>
          <ac:graphicFrameMkLst>
            <pc:docMk/>
            <pc:sldMk cId="3809078132" sldId="261"/>
            <ac:graphicFrameMk id="6" creationId="{C06E9E4C-CDE7-4690-9034-BD6E552A7805}"/>
          </ac:graphicFrameMkLst>
        </pc:graphicFrameChg>
      </pc:sldChg>
      <pc:sldChg chg="modSp">
        <pc:chgData name="" userId="a124bbeda28052f0" providerId="LiveId" clId="{5F0F677D-7374-4EE0-B840-813BCB811C9A}" dt="2023-06-06T09:27:50.732" v="786" actId="20577"/>
        <pc:sldMkLst>
          <pc:docMk/>
          <pc:sldMk cId="2078165261" sldId="262"/>
        </pc:sldMkLst>
        <pc:spChg chg="mod">
          <ac:chgData name="" userId="a124bbeda28052f0" providerId="LiveId" clId="{5F0F677D-7374-4EE0-B840-813BCB811C9A}" dt="2023-06-06T09:26:37.993" v="654"/>
          <ac:spMkLst>
            <pc:docMk/>
            <pc:sldMk cId="2078165261" sldId="262"/>
            <ac:spMk id="2" creationId="{0D740033-0036-46BB-9D53-339E3E8D3468}"/>
          </ac:spMkLst>
        </pc:spChg>
        <pc:spChg chg="mod">
          <ac:chgData name="" userId="a124bbeda28052f0" providerId="LiveId" clId="{5F0F677D-7374-4EE0-B840-813BCB811C9A}" dt="2023-06-06T09:27:50.732" v="786" actId="20577"/>
          <ac:spMkLst>
            <pc:docMk/>
            <pc:sldMk cId="2078165261" sldId="262"/>
            <ac:spMk id="3" creationId="{6A6607D2-BE9F-489B-BCE3-ED39B1825925}"/>
          </ac:spMkLst>
        </pc:spChg>
      </pc:sldChg>
      <pc:sldChg chg="addSp delSp modSp add">
        <pc:chgData name="" userId="a124bbeda28052f0" providerId="LiveId" clId="{5F0F677D-7374-4EE0-B840-813BCB811C9A}" dt="2023-06-06T12:13:39.317" v="1038" actId="122"/>
        <pc:sldMkLst>
          <pc:docMk/>
          <pc:sldMk cId="957837394" sldId="263"/>
        </pc:sldMkLst>
        <pc:spChg chg="del mod">
          <ac:chgData name="" userId="a124bbeda28052f0" providerId="LiveId" clId="{5F0F677D-7374-4EE0-B840-813BCB811C9A}" dt="2023-06-06T12:08:08.313" v="930" actId="478"/>
          <ac:spMkLst>
            <pc:docMk/>
            <pc:sldMk cId="957837394" sldId="263"/>
            <ac:spMk id="2" creationId="{119DDE51-602B-43C4-91F7-0D8B585803F7}"/>
          </ac:spMkLst>
        </pc:spChg>
        <pc:spChg chg="del">
          <ac:chgData name="" userId="a124bbeda28052f0" providerId="LiveId" clId="{5F0F677D-7374-4EE0-B840-813BCB811C9A}" dt="2023-06-06T12:05:29.547" v="915"/>
          <ac:spMkLst>
            <pc:docMk/>
            <pc:sldMk cId="957837394" sldId="263"/>
            <ac:spMk id="3" creationId="{27BAFEC1-42BD-4371-990F-C7ED9AA38E6F}"/>
          </ac:spMkLst>
        </pc:spChg>
        <pc:spChg chg="add del mod">
          <ac:chgData name="" userId="a124bbeda28052f0" providerId="LiveId" clId="{5F0F677D-7374-4EE0-B840-813BCB811C9A}" dt="2023-06-06T12:07:49.811" v="925"/>
          <ac:spMkLst>
            <pc:docMk/>
            <pc:sldMk cId="957837394" sldId="263"/>
            <ac:spMk id="6" creationId="{D8C5E18B-19FA-40A9-9E41-33AF8BF4C8AC}"/>
          </ac:spMkLst>
        </pc:spChg>
        <pc:graphicFrameChg chg="add del mod modGraphic">
          <ac:chgData name="" userId="a124bbeda28052f0" providerId="LiveId" clId="{5F0F677D-7374-4EE0-B840-813BCB811C9A}" dt="2023-06-06T12:07:28.008" v="924" actId="478"/>
          <ac:graphicFrameMkLst>
            <pc:docMk/>
            <pc:sldMk cId="957837394" sldId="263"/>
            <ac:graphicFrameMk id="4" creationId="{022A03DF-7024-47C8-9D4F-C87D4A85CEC6}"/>
          </ac:graphicFrameMkLst>
        </pc:graphicFrameChg>
        <pc:graphicFrameChg chg="add mod modGraphic">
          <ac:chgData name="" userId="a124bbeda28052f0" providerId="LiveId" clId="{5F0F677D-7374-4EE0-B840-813BCB811C9A}" dt="2023-06-06T12:13:39.317" v="1038" actId="122"/>
          <ac:graphicFrameMkLst>
            <pc:docMk/>
            <pc:sldMk cId="957837394" sldId="263"/>
            <ac:graphicFrameMk id="7" creationId="{19179806-8BF7-43AA-9906-CC69786AA3D7}"/>
          </ac:graphicFrameMkLst>
        </pc:graphicFrameChg>
      </pc:sldChg>
      <pc:sldChg chg="del">
        <pc:chgData name="" userId="a124bbeda28052f0" providerId="LiveId" clId="{5F0F677D-7374-4EE0-B840-813BCB811C9A}" dt="2023-06-06T09:27:57.789" v="787" actId="2696"/>
        <pc:sldMkLst>
          <pc:docMk/>
          <pc:sldMk cId="2564046485" sldId="263"/>
        </pc:sldMkLst>
      </pc:sldChg>
      <pc:sldChg chg="del">
        <pc:chgData name="" userId="a124bbeda28052f0" providerId="LiveId" clId="{5F0F677D-7374-4EE0-B840-813BCB811C9A}" dt="2023-06-06T09:28:00.782" v="788" actId="2696"/>
        <pc:sldMkLst>
          <pc:docMk/>
          <pc:sldMk cId="600709817" sldId="264"/>
        </pc:sldMkLst>
      </pc:sldChg>
      <pc:sldChg chg="modSp del">
        <pc:chgData name="" userId="a124bbeda28052f0" providerId="LiveId" clId="{5F0F677D-7374-4EE0-B840-813BCB811C9A}" dt="2023-06-06T09:28:35.862" v="790" actId="2696"/>
        <pc:sldMkLst>
          <pc:docMk/>
          <pc:sldMk cId="4057366714" sldId="265"/>
        </pc:sldMkLst>
        <pc:spChg chg="mod">
          <ac:chgData name="" userId="a124bbeda28052f0" providerId="LiveId" clId="{5F0F677D-7374-4EE0-B840-813BCB811C9A}" dt="2023-06-06T09:28:30.542" v="789" actId="20577"/>
          <ac:spMkLst>
            <pc:docMk/>
            <pc:sldMk cId="4057366714" sldId="265"/>
            <ac:spMk id="3" creationId="{E9070F57-91BF-4878-B7FE-7AB5C4838B03}"/>
          </ac:spMkLst>
        </pc:spChg>
      </pc:sldChg>
    </pc:docChg>
  </pc:docChgLst>
  <pc:docChgLst>
    <pc:chgData userId="a124bbeda28052f0" providerId="LiveId" clId="{B7C10C7D-D5C1-48E8-8CEC-8112E22E92EF}"/>
    <pc:docChg chg="modSld">
      <pc:chgData name="" userId="a124bbeda28052f0" providerId="LiveId" clId="{B7C10C7D-D5C1-48E8-8CEC-8112E22E92EF}" dt="2023-05-15T13:17:08.573" v="110" actId="14734"/>
      <pc:docMkLst>
        <pc:docMk/>
      </pc:docMkLst>
      <pc:sldChg chg="modSp">
        <pc:chgData name="" userId="a124bbeda28052f0" providerId="LiveId" clId="{B7C10C7D-D5C1-48E8-8CEC-8112E22E92EF}" dt="2023-05-15T12:29:49.744" v="97" actId="20577"/>
        <pc:sldMkLst>
          <pc:docMk/>
          <pc:sldMk cId="1098767430" sldId="256"/>
        </pc:sldMkLst>
        <pc:spChg chg="mod">
          <ac:chgData name="" userId="a124bbeda28052f0" providerId="LiveId" clId="{B7C10C7D-D5C1-48E8-8CEC-8112E22E92EF}" dt="2023-05-15T12:29:49.744" v="97" actId="20577"/>
          <ac:spMkLst>
            <pc:docMk/>
            <pc:sldMk cId="1098767430" sldId="256"/>
            <ac:spMk id="4" creationId="{054F1AB5-AE0F-4868-9B6E-F81775F3E09C}"/>
          </ac:spMkLst>
        </pc:spChg>
      </pc:sldChg>
      <pc:sldChg chg="modSp">
        <pc:chgData name="" userId="a124bbeda28052f0" providerId="LiveId" clId="{B7C10C7D-D5C1-48E8-8CEC-8112E22E92EF}" dt="2023-05-15T12:36:44.051" v="103" actId="20577"/>
        <pc:sldMkLst>
          <pc:docMk/>
          <pc:sldMk cId="2621356450" sldId="258"/>
        </pc:sldMkLst>
        <pc:spChg chg="mod">
          <ac:chgData name="" userId="a124bbeda28052f0" providerId="LiveId" clId="{B7C10C7D-D5C1-48E8-8CEC-8112E22E92EF}" dt="2023-05-15T12:36:44.051" v="103" actId="20577"/>
          <ac:spMkLst>
            <pc:docMk/>
            <pc:sldMk cId="2621356450" sldId="258"/>
            <ac:spMk id="6" creationId="{70292E6A-3398-43D5-954F-66EAA4793B22}"/>
          </ac:spMkLst>
        </pc:spChg>
      </pc:sldChg>
      <pc:sldChg chg="modSp">
        <pc:chgData name="" userId="a124bbeda28052f0" providerId="LiveId" clId="{B7C10C7D-D5C1-48E8-8CEC-8112E22E92EF}" dt="2023-05-14T12:00:58.611" v="82" actId="5793"/>
        <pc:sldMkLst>
          <pc:docMk/>
          <pc:sldMk cId="1939313931" sldId="260"/>
        </pc:sldMkLst>
        <pc:spChg chg="mod">
          <ac:chgData name="" userId="a124bbeda28052f0" providerId="LiveId" clId="{B7C10C7D-D5C1-48E8-8CEC-8112E22E92EF}" dt="2023-05-14T12:00:58.611" v="82" actId="5793"/>
          <ac:spMkLst>
            <pc:docMk/>
            <pc:sldMk cId="1939313931" sldId="260"/>
            <ac:spMk id="3" creationId="{E4D02A31-33C1-43FC-BAD6-AC4E642E6D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4E10B-B0A2-460C-A531-6DE9B091231F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31016-02B1-40B0-B1B5-C1BFCAA7E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41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594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96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03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2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091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546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34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44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69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191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93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31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8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3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73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23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38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9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94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62A81A-3438-4E59-A452-6F8027DDB35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1BD9913-18C0-43BD-9D62-CBD9AF1A5C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0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54F1AB5-AE0F-4868-9B6E-F81775F3E09C}"/>
              </a:ext>
            </a:extLst>
          </p:cNvPr>
          <p:cNvSpPr/>
          <p:nvPr/>
        </p:nvSpPr>
        <p:spPr>
          <a:xfrm>
            <a:off x="2497394" y="1537418"/>
            <a:ext cx="7403689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/>
              <a:t>ML-Driven </a:t>
            </a:r>
            <a:r>
              <a:rPr lang="en-US" sz="3200" dirty="0"/>
              <a:t>Bank Churn Prediction: Unlocking Customer Retention </a:t>
            </a:r>
            <a:r>
              <a:rPr lang="en-US" sz="3200" dirty="0" smtClean="0"/>
              <a:t>Insights, </a:t>
            </a:r>
            <a:r>
              <a:rPr lang="en-US" sz="3200" dirty="0"/>
              <a:t>Analyzing Demographic and Financial Factors</a:t>
            </a:r>
            <a:endParaRPr lang="en-US" sz="3200" dirty="0" smtClean="0"/>
          </a:p>
          <a:p>
            <a:pPr algn="ctr"/>
            <a:endParaRPr lang="en-US" sz="32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ctr"/>
            <a:r>
              <a:rPr lang="en-US" sz="1600" b="0" cap="none" spc="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Date:</a:t>
            </a:r>
            <a:r>
              <a:rPr lang="en-US" sz="16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2-04-2025</a:t>
            </a:r>
            <a:endParaRPr lang="en-US" sz="16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6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2D56E9-BB9D-4819-A633-C357DD28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Customer </a:t>
            </a:r>
            <a:r>
              <a:rPr lang="en-US" dirty="0"/>
              <a:t>churn is a significant issue for banks, impacting revenue and customer lifetime value. The goal is to develop a machine learning model that predicts whether a customer will churn (leave the bank) based on their demographic, financial, and account activity data</a:t>
            </a:r>
            <a:r>
              <a:rPr lang="en-US" dirty="0" smtClean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b="1" dirty="0"/>
              <a:t>Objective:</a:t>
            </a:r>
          </a:p>
          <a:p>
            <a:r>
              <a:rPr lang="en-US" dirty="0"/>
              <a:t>Build a predictive model to classify customers as likely to churn (Exited = 1) or stay (Exited = 0).</a:t>
            </a:r>
          </a:p>
          <a:p>
            <a:r>
              <a:rPr lang="en-US" dirty="0"/>
              <a:t>Identify key factors influencing customer attrition.</a:t>
            </a:r>
          </a:p>
          <a:p>
            <a:r>
              <a:rPr lang="en-US" dirty="0"/>
              <a:t>Provide actionable insights for customer retention strategies.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DA6B5BB-2568-4FC8-B074-A06BB43A8B07}"/>
              </a:ext>
            </a:extLst>
          </p:cNvPr>
          <p:cNvSpPr/>
          <p:nvPr/>
        </p:nvSpPr>
        <p:spPr>
          <a:xfrm>
            <a:off x="2530417" y="746710"/>
            <a:ext cx="749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Problem Statement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0292E6A-3398-43D5-954F-66EAA479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40" y="1061569"/>
            <a:ext cx="10879645" cy="561909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The dataset consists of </a:t>
            </a:r>
            <a:r>
              <a:rPr lang="en-US" sz="2800" b="1" dirty="0">
                <a:solidFill>
                  <a:srgbClr val="0070C0"/>
                </a:solidFill>
              </a:rPr>
              <a:t>10,000 records</a:t>
            </a:r>
            <a:r>
              <a:rPr lang="en-US" sz="2800" dirty="0">
                <a:solidFill>
                  <a:srgbClr val="0070C0"/>
                </a:solidFill>
              </a:rPr>
              <a:t> with </a:t>
            </a:r>
            <a:r>
              <a:rPr lang="en-US" sz="2800" b="1" dirty="0">
                <a:solidFill>
                  <a:srgbClr val="0070C0"/>
                </a:solidFill>
              </a:rPr>
              <a:t>13 features</a:t>
            </a:r>
            <a:r>
              <a:rPr lang="en-US" sz="2100" dirty="0"/>
              <a:t>:</a:t>
            </a:r>
          </a:p>
          <a:p>
            <a:r>
              <a:rPr lang="en-US" sz="2100" b="1" dirty="0" err="1"/>
              <a:t>CustomerId</a:t>
            </a:r>
            <a:r>
              <a:rPr lang="en-US" sz="2100" dirty="0"/>
              <a:t>: Unique identifier for each customer.</a:t>
            </a:r>
          </a:p>
          <a:p>
            <a:r>
              <a:rPr lang="en-US" sz="2100" b="1" dirty="0" err="1"/>
              <a:t>Lastname</a:t>
            </a:r>
            <a:r>
              <a:rPr lang="en-US" sz="2100" dirty="0"/>
              <a:t>: Customer's last name (not useful for prediction).</a:t>
            </a:r>
          </a:p>
          <a:p>
            <a:r>
              <a:rPr lang="en-US" sz="2100" b="1" dirty="0" err="1"/>
              <a:t>CreditScore</a:t>
            </a:r>
            <a:r>
              <a:rPr lang="en-US" sz="2100" dirty="0"/>
              <a:t>: Customer's credit rating.</a:t>
            </a:r>
          </a:p>
          <a:p>
            <a:r>
              <a:rPr lang="en-US" sz="2100" b="1" dirty="0"/>
              <a:t>Geography</a:t>
            </a:r>
            <a:r>
              <a:rPr lang="en-US" sz="2100" dirty="0"/>
              <a:t>: Country of the customer (France, Spain, Germany).</a:t>
            </a:r>
          </a:p>
          <a:p>
            <a:r>
              <a:rPr lang="en-US" sz="2100" b="1" dirty="0"/>
              <a:t>Gender</a:t>
            </a:r>
            <a:r>
              <a:rPr lang="en-US" sz="2100" dirty="0"/>
              <a:t>: Male or Female.</a:t>
            </a:r>
          </a:p>
          <a:p>
            <a:r>
              <a:rPr lang="en-US" sz="2100" b="1" dirty="0"/>
              <a:t>Age</a:t>
            </a:r>
            <a:r>
              <a:rPr lang="en-US" sz="2100" dirty="0"/>
              <a:t>: Customer's age.</a:t>
            </a:r>
          </a:p>
          <a:p>
            <a:r>
              <a:rPr lang="en-US" sz="2100" b="1" dirty="0"/>
              <a:t>Tenure</a:t>
            </a:r>
            <a:r>
              <a:rPr lang="en-US" sz="2100" dirty="0"/>
              <a:t>: Number of years the customer has been with the bank.</a:t>
            </a:r>
          </a:p>
          <a:p>
            <a:r>
              <a:rPr lang="en-US" sz="2100" b="1" dirty="0"/>
              <a:t>Balance</a:t>
            </a:r>
            <a:r>
              <a:rPr lang="en-US" sz="2100" dirty="0"/>
              <a:t>: Account balance.</a:t>
            </a:r>
          </a:p>
          <a:p>
            <a:r>
              <a:rPr lang="en-US" sz="2100" b="1" dirty="0" err="1"/>
              <a:t>NumOfProducts</a:t>
            </a:r>
            <a:r>
              <a:rPr lang="en-US" sz="2100" dirty="0"/>
              <a:t>: Number of products the customer has with the bank.</a:t>
            </a:r>
          </a:p>
          <a:p>
            <a:r>
              <a:rPr lang="en-US" sz="2100" b="1" dirty="0" err="1"/>
              <a:t>HasCrCard</a:t>
            </a:r>
            <a:r>
              <a:rPr lang="en-US" sz="2100" dirty="0"/>
              <a:t>: Whether the customer has a credit card (1 = Yes, 0 = No).</a:t>
            </a:r>
          </a:p>
          <a:p>
            <a:r>
              <a:rPr lang="en-US" sz="2100" b="1" dirty="0" err="1"/>
              <a:t>IsActiveMember</a:t>
            </a:r>
            <a:r>
              <a:rPr lang="en-US" sz="2100" dirty="0"/>
              <a:t>: Whether the customer is an active member (1 = Yes, 0 = No).</a:t>
            </a:r>
          </a:p>
          <a:p>
            <a:r>
              <a:rPr lang="en-US" sz="2100" b="1" dirty="0" err="1"/>
              <a:t>EstimatedSalary</a:t>
            </a:r>
            <a:r>
              <a:rPr lang="en-US" sz="2100" dirty="0"/>
              <a:t>: Customer's estimated salary.</a:t>
            </a:r>
          </a:p>
          <a:p>
            <a:r>
              <a:rPr lang="en-US" sz="2100" b="1" dirty="0">
                <a:solidFill>
                  <a:srgbClr val="FF0000"/>
                </a:solidFill>
              </a:rPr>
              <a:t>Exited: Target variable (1 = Churned, 0 = Stayed).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3AB962-1090-4025-9E0D-8AF134FD2785}"/>
              </a:ext>
            </a:extLst>
          </p:cNvPr>
          <p:cNvSpPr txBox="1"/>
          <p:nvPr/>
        </p:nvSpPr>
        <p:spPr>
          <a:xfrm>
            <a:off x="1089700" y="483079"/>
            <a:ext cx="10510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Data Dictionary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6213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402408" y="1342472"/>
            <a:ext cx="3589263" cy="63014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6" tIns="34274" rIns="68566" bIns="34274" rtlCol="0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ts val="5400"/>
            </a:pPr>
            <a:r>
              <a:rPr lang="en-US" sz="4050" dirty="0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Guidelines</a:t>
            </a:r>
            <a:endParaRPr sz="4050" dirty="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1219597" y="2424022"/>
            <a:ext cx="9954883" cy="32090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6" tIns="34274" rIns="68566" bIns="34274" rtlCol="0" anchor="t" anchorCtr="0">
            <a:normAutofit fontScale="92500" lnSpcReduction="20000"/>
          </a:bodyPr>
          <a:lstStyle/>
          <a:p>
            <a:pPr marL="257153" indent="-188578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lang="en-US" b="1" dirty="0" smtClean="0">
              <a:solidFill>
                <a:schemeClr val="accent1"/>
              </a:solidFill>
            </a:endParaRPr>
          </a:p>
          <a:p>
            <a:pPr marL="257153" indent="-188578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pPr marL="257153" indent="-188578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r>
              <a:rPr lang="en-US" sz="2950" b="1" dirty="0">
                <a:solidFill>
                  <a:schemeClr val="accent1"/>
                </a:solidFill>
              </a:rPr>
              <a:t>	Last date of </a:t>
            </a:r>
            <a:r>
              <a:rPr lang="en-US" sz="2950" b="1" dirty="0" smtClean="0">
                <a:solidFill>
                  <a:schemeClr val="accent1"/>
                </a:solidFill>
              </a:rPr>
              <a:t>submission- Friday </a:t>
            </a:r>
            <a:r>
              <a:rPr lang="en-US" sz="2950" b="1" dirty="0" smtClean="0">
                <a:solidFill>
                  <a:schemeClr val="accent1"/>
                </a:solidFill>
              </a:rPr>
              <a:t>11</a:t>
            </a:r>
            <a:r>
              <a:rPr lang="en-US" sz="2950" b="1" baseline="30000" dirty="0" smtClean="0">
                <a:solidFill>
                  <a:schemeClr val="accent1"/>
                </a:solidFill>
              </a:rPr>
              <a:t>th</a:t>
            </a:r>
            <a:r>
              <a:rPr lang="en-US" sz="2950" b="1" dirty="0" smtClean="0">
                <a:solidFill>
                  <a:schemeClr val="accent1"/>
                </a:solidFill>
              </a:rPr>
              <a:t> April 2025 </a:t>
            </a:r>
            <a:r>
              <a:rPr lang="en-US" sz="2950" b="1" dirty="0">
                <a:solidFill>
                  <a:schemeClr val="accent1"/>
                </a:solidFill>
              </a:rPr>
              <a:t>EOD</a:t>
            </a:r>
            <a:endParaRPr lang="en-US" sz="2950" dirty="0">
              <a:solidFill>
                <a:schemeClr val="accent1"/>
              </a:solidFill>
            </a:endParaRPr>
          </a:p>
          <a:p>
            <a:r>
              <a:rPr lang="en-US" b="1" dirty="0"/>
              <a:t>Presentation Submission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Kindly submit your ‘</a:t>
            </a:r>
            <a:r>
              <a:rPr lang="en-US" dirty="0" err="1" smtClean="0"/>
              <a:t>XYZ.ipynb</a:t>
            </a:r>
            <a:r>
              <a:rPr lang="en-US" dirty="0" smtClean="0"/>
              <a:t> </a:t>
            </a:r>
            <a:r>
              <a:rPr lang="en-US" dirty="0"/>
              <a:t>file and ‘</a:t>
            </a:r>
            <a:r>
              <a:rPr lang="en-US" dirty="0" smtClean="0"/>
              <a:t>XYZ.ppt’ to </a:t>
            </a:r>
            <a:r>
              <a:rPr lang="en-US" dirty="0"/>
              <a:t> </a:t>
            </a:r>
            <a:r>
              <a:rPr lang="en-US" b="1" dirty="0"/>
              <a:t>interviewprep@learnbay.co</a:t>
            </a:r>
            <a:r>
              <a:rPr lang="en-US" dirty="0"/>
              <a:t>.</a:t>
            </a:r>
          </a:p>
          <a:p>
            <a:r>
              <a:rPr lang="en-US" b="1" dirty="0"/>
              <a:t>Session Booking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Once your presentation is submitted, you can book your session for the </a:t>
            </a:r>
            <a:r>
              <a:rPr lang="en-US" b="1" dirty="0"/>
              <a:t>next day</a:t>
            </a:r>
            <a:r>
              <a:rPr lang="en-US" dirty="0"/>
              <a:t>.</a:t>
            </a:r>
          </a:p>
          <a:p>
            <a:r>
              <a:rPr lang="en-US" b="1" dirty="0"/>
              <a:t>Session Focus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session will focus on </a:t>
            </a:r>
            <a:r>
              <a:rPr lang="en-US" b="1" dirty="0"/>
              <a:t>interview preparation</a:t>
            </a:r>
            <a:r>
              <a:rPr lang="en-US" dirty="0"/>
              <a:t> and related topics.</a:t>
            </a:r>
          </a:p>
          <a:p>
            <a:pPr marL="257153" indent="-188578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  <a:p>
            <a:pPr marL="257153" indent="-188578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50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title"/>
          </p:nvPr>
        </p:nvSpPr>
        <p:spPr>
          <a:xfrm>
            <a:off x="2602077" y="649336"/>
            <a:ext cx="7200630" cy="4861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6" tIns="34274" rIns="68566" bIns="34274" rtlCol="0" anchor="t" anchorCtr="0">
            <a:normAutofit fontScale="90000"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100000"/>
            </a:pPr>
            <a:r>
              <a:rPr lang="en-US" sz="4050" dirty="0"/>
              <a:t>Selection &amp; feedback</a:t>
            </a:r>
            <a:br>
              <a:rPr lang="en-US" sz="4050" dirty="0"/>
            </a:br>
            <a:r>
              <a:rPr lang="en-US" sz="4050" dirty="0"/>
              <a:t/>
            </a:r>
            <a:br>
              <a:rPr lang="en-US" sz="4050" dirty="0"/>
            </a:br>
            <a:endParaRPr sz="4050" dirty="0">
              <a:solidFill>
                <a:schemeClr val="accen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1233578" y="1207697"/>
            <a:ext cx="9721970" cy="4822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6" tIns="34274" rIns="68566" bIns="34274" rtlCol="0" anchor="t" anchorCtr="0">
            <a:normAutofit fontScale="92500" lnSpcReduction="10000"/>
          </a:bodyPr>
          <a:lstStyle/>
          <a:p>
            <a:pPr marL="257153" indent="-25715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9999"/>
              <a:buChar char="►"/>
            </a:pPr>
            <a:r>
              <a:rPr lang="en-US" dirty="0"/>
              <a:t>Selection of candidates will be based on their </a:t>
            </a:r>
            <a:r>
              <a:rPr lang="en-US" b="1" dirty="0"/>
              <a:t>approach to </a:t>
            </a:r>
            <a:r>
              <a:rPr lang="en-US" b="1" dirty="0" smtClean="0"/>
              <a:t>project,</a:t>
            </a:r>
            <a:r>
              <a:rPr lang="en-US" b="1" dirty="0"/>
              <a:t>  presentation skills(Storytelling skills), and subject knowledge points(a mock round)(Questions related to </a:t>
            </a:r>
            <a:r>
              <a:rPr lang="en-US" b="1" dirty="0" smtClean="0"/>
              <a:t>Python, Machine learning and </a:t>
            </a:r>
            <a:r>
              <a:rPr lang="en-US" b="1" dirty="0" err="1" smtClean="0"/>
              <a:t>Statistics,SQL</a:t>
            </a:r>
            <a:r>
              <a:rPr lang="en-US" b="1" dirty="0" smtClean="0"/>
              <a:t>)</a:t>
            </a:r>
            <a:endParaRPr dirty="0"/>
          </a:p>
          <a:p>
            <a:pPr marL="257153" indent="-25715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79999"/>
              <a:buChar char="►"/>
            </a:pPr>
            <a:r>
              <a:rPr lang="en-US" b="1" dirty="0"/>
              <a:t>Note: you need to score 80% to clear this round</a:t>
            </a:r>
            <a:endParaRPr dirty="0"/>
          </a:p>
          <a:p>
            <a:pPr marL="257153" indent="-257153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79999"/>
              <a:buChar char="►"/>
            </a:pPr>
            <a:r>
              <a:rPr lang="en-US" dirty="0"/>
              <a:t>Once the presentation is done every candidate will get their feedback during the session and outcome and score via mail with the status of whether they are selected or not</a:t>
            </a:r>
            <a:r>
              <a:rPr lang="en-US" dirty="0" smtClean="0"/>
              <a:t>.</a:t>
            </a:r>
          </a:p>
          <a:p>
            <a:pPr marL="0" indent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79999"/>
              <a:buNone/>
            </a:pPr>
            <a:r>
              <a:rPr lang="en-US" b="1" dirty="0" smtClean="0"/>
              <a:t>Next Process:-</a:t>
            </a:r>
            <a:endParaRPr b="1" dirty="0"/>
          </a:p>
          <a:p>
            <a:pPr indent="-34287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Wingdings" panose="05000000000000000000" pitchFamily="2" charset="2"/>
              <a:buChar char="§"/>
            </a:pPr>
            <a:r>
              <a:rPr lang="en-US" dirty="0" smtClean="0"/>
              <a:t>Selected candidates’ data will be shared with the placement team for </a:t>
            </a:r>
            <a:r>
              <a:rPr lang="en-US" b="1" dirty="0" smtClean="0"/>
              <a:t>1 on 1 resume session.</a:t>
            </a:r>
            <a:endParaRPr b="1" dirty="0" smtClean="0"/>
          </a:p>
          <a:p>
            <a:pPr indent="-34287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Wingdings" panose="05000000000000000000" pitchFamily="2" charset="2"/>
              <a:buChar char="§"/>
            </a:pPr>
            <a:r>
              <a:rPr lang="en-US" dirty="0" smtClean="0"/>
              <a:t>Candidates </a:t>
            </a:r>
            <a:r>
              <a:rPr lang="en-US" dirty="0"/>
              <a:t>who are not selected in this process will be carried forward to the next project.</a:t>
            </a:r>
            <a:endParaRPr dirty="0"/>
          </a:p>
          <a:p>
            <a:pPr indent="-34287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79999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Kindly do not book multiple slots, if found it shall considered as cancelled. If any change in the slot date and time kindly inform or cancel the previous slot.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174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541</TotalTime>
  <Words>269</Words>
  <Application>Microsoft Office PowerPoint</Application>
  <PresentationFormat>Widescreen</PresentationFormat>
  <Paragraphs>40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Guidelines</vt:lpstr>
      <vt:lpstr>Selection &amp; feedback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</dc:creator>
  <cp:lastModifiedBy>admin</cp:lastModifiedBy>
  <cp:revision>31</cp:revision>
  <dcterms:created xsi:type="dcterms:W3CDTF">2022-11-21T05:42:27Z</dcterms:created>
  <dcterms:modified xsi:type="dcterms:W3CDTF">2025-04-02T08:43:28Z</dcterms:modified>
</cp:coreProperties>
</file>