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72" r:id="rId10"/>
    <p:sldId id="27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1903" autoAdjust="0"/>
  </p:normalViewPr>
  <p:slideViewPr>
    <p:cSldViewPr>
      <p:cViewPr>
        <p:scale>
          <a:sx n="75" d="100"/>
          <a:sy n="75" d="100"/>
        </p:scale>
        <p:origin x="-114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E405-DBB3-49D2-8C12-327D4EC087BD}" type="datetimeFigureOut">
              <a:rPr kumimoji="1" lang="ja-JP" altLang="en-US" smtClean="0"/>
              <a:t>2014/12/19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6126-59AD-4B65-A9ED-D3FAA28A9C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15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6126-59AD-4B65-A9ED-D3FAA28A9C1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7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5408">
              <a:srgbClr val="EAEAEA"/>
            </a:gs>
            <a:gs pos="44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6E2FCA4-0824-4D36-97D0-A0E00DB8E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908720"/>
            <a:ext cx="9144000" cy="3672408"/>
          </a:xfrm>
        </p:spPr>
        <p:txBody>
          <a:bodyPr/>
          <a:lstStyle/>
          <a:p>
            <a:pPr algn="ctr"/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en-US" altLang="ja-JP" sz="4000" dirty="0" smtClean="0"/>
              <a:t>FPGA</a:t>
            </a:r>
            <a:r>
              <a:rPr lang="ja-JP" altLang="en-US" sz="4000" dirty="0" smtClean="0"/>
              <a:t>ボードと</a:t>
            </a:r>
            <a:r>
              <a:rPr lang="en-US" altLang="ja-JP" sz="4000" dirty="0" smtClean="0"/>
              <a:t>B</a:t>
            </a:r>
            <a:r>
              <a:rPr lang="en-US" altLang="ja-JP" sz="4000" cap="none" dirty="0" smtClean="0"/>
              <a:t>luetooth</a:t>
            </a:r>
            <a:r>
              <a:rPr lang="ja-JP" altLang="en-US" sz="4000" dirty="0" smtClean="0"/>
              <a:t>通信を行う</a:t>
            </a:r>
            <a:r>
              <a:rPr lang="en-US" altLang="ja-JP" sz="4000" dirty="0"/>
              <a:t>A</a:t>
            </a:r>
            <a:r>
              <a:rPr lang="en-US" altLang="ja-JP" sz="4000" cap="none" dirty="0"/>
              <a:t>ndroid</a:t>
            </a:r>
            <a:r>
              <a:rPr lang="ja-JP" altLang="en-US" sz="4000" dirty="0"/>
              <a:t>アプリで</a:t>
            </a:r>
            <a:r>
              <a:rPr lang="ja-JP" altLang="en-US" sz="4000" dirty="0" smtClean="0"/>
              <a:t>操作する</a:t>
            </a:r>
            <a:r>
              <a:rPr kumimoji="1" lang="ja-JP" altLang="en-US" sz="4000" dirty="0" smtClean="0"/>
              <a:t>自動車</a:t>
            </a:r>
            <a:r>
              <a:rPr lang="ja-JP" altLang="en-US" sz="4000" dirty="0" smtClean="0"/>
              <a:t>の制作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4800" dirty="0" smtClean="0"/>
              <a:t>中間発表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68144" y="4653136"/>
            <a:ext cx="2948880" cy="163103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122931B    </a:t>
            </a:r>
            <a:r>
              <a:rPr kumimoji="1" lang="ja-JP" altLang="en-US" sz="3200" dirty="0" smtClean="0"/>
              <a:t>木村　駿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4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2FCA4-0824-4D36-97D0-A0E00DB8EB8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620000" cy="184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7544" y="42930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上記の計画に加えて、随時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アプリの開発を進めていく。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28800"/>
            <a:ext cx="7620000" cy="4824536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FPGA</a:t>
            </a:r>
            <a:r>
              <a:rPr kumimoji="1" lang="ja-JP" altLang="en-US" sz="3200" dirty="0" smtClean="0"/>
              <a:t>ボード</a:t>
            </a:r>
            <a:endParaRPr kumimoji="1" lang="en-US" altLang="ja-JP" sz="3200" dirty="0" smtClean="0"/>
          </a:p>
          <a:p>
            <a:pPr lvl="1"/>
            <a:r>
              <a:rPr lang="en-US" altLang="ja-JP" sz="2400" dirty="0" smtClean="0"/>
              <a:t>Bluetooth</a:t>
            </a:r>
            <a:r>
              <a:rPr lang="ja-JP" altLang="en-US" sz="2400" dirty="0" smtClean="0"/>
              <a:t>信号</a:t>
            </a:r>
            <a:r>
              <a:rPr lang="ja-JP" altLang="en-US" sz="2400" dirty="0" smtClean="0"/>
              <a:t>の送受信</a:t>
            </a:r>
            <a:endParaRPr lang="en-US" altLang="ja-JP" sz="2400" dirty="0" smtClean="0"/>
          </a:p>
          <a:p>
            <a:pPr lvl="1"/>
            <a:r>
              <a:rPr kumimoji="1" lang="en-US" altLang="ja-JP" sz="2400" dirty="0" smtClean="0"/>
              <a:t>PWM</a:t>
            </a:r>
            <a:r>
              <a:rPr kumimoji="1" lang="ja-JP" altLang="en-US" sz="2400" dirty="0" smtClean="0"/>
              <a:t>制御によるモータ</a:t>
            </a:r>
            <a:r>
              <a:rPr lang="ja-JP" altLang="en-US" sz="2400" dirty="0" smtClean="0"/>
              <a:t>ー</a:t>
            </a:r>
            <a:r>
              <a:rPr kumimoji="1" lang="ja-JP" altLang="en-US" sz="2400" dirty="0" smtClean="0"/>
              <a:t>制御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受信</a:t>
            </a:r>
            <a:r>
              <a:rPr kumimoji="1" lang="ja-JP" altLang="en-US" sz="2400" dirty="0" smtClean="0"/>
              <a:t>した信号によるモーター制御</a:t>
            </a:r>
            <a:endParaRPr kumimoji="1" lang="en-US" altLang="ja-JP" sz="2400" dirty="0" smtClean="0"/>
          </a:p>
          <a:p>
            <a:pPr marL="584200" lvl="2" indent="0">
              <a:buNone/>
            </a:pPr>
            <a:r>
              <a:rPr kumimoji="1" lang="ja-JP" altLang="en-US" sz="2000" dirty="0" smtClean="0"/>
              <a:t>→テスト用のコードで動作確認済み。</a:t>
            </a:r>
            <a:endParaRPr kumimoji="1" lang="en-US" altLang="ja-JP" sz="2400" dirty="0" smtClean="0"/>
          </a:p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Android</a:t>
            </a:r>
            <a:r>
              <a:rPr lang="ja-JP" altLang="en-US" sz="3200" dirty="0" smtClean="0"/>
              <a:t>アプリ</a:t>
            </a:r>
            <a:endParaRPr lang="en-US" altLang="ja-JP" sz="3200" dirty="0" smtClean="0"/>
          </a:p>
          <a:p>
            <a:pPr lvl="1"/>
            <a:r>
              <a:rPr lang="en-US" altLang="ja-JP" sz="2400" dirty="0" smtClean="0"/>
              <a:t>FPGA</a:t>
            </a:r>
            <a:r>
              <a:rPr lang="ja-JP" altLang="en-US" sz="2400" dirty="0" smtClean="0"/>
              <a:t>ボードを制御する信号の</a:t>
            </a:r>
            <a:r>
              <a:rPr lang="ja-JP" altLang="en-US" sz="2400" dirty="0" smtClean="0"/>
              <a:t>送信</a:t>
            </a:r>
            <a:endParaRPr lang="en-US" altLang="ja-JP" sz="2400" dirty="0" smtClean="0"/>
          </a:p>
          <a:p>
            <a:pPr marL="622300" lvl="2" indent="0">
              <a:buNone/>
            </a:pPr>
            <a:r>
              <a:rPr lang="ja-JP" altLang="en-US" sz="1600" dirty="0" smtClean="0"/>
              <a:t>→　アプリ開発は未着手</a:t>
            </a:r>
            <a:endParaRPr lang="en-US" altLang="ja-JP" sz="1600" dirty="0" smtClean="0"/>
          </a:p>
          <a:p>
            <a:pPr lvl="1"/>
            <a:r>
              <a:rPr lang="ja-JP" altLang="en-US" sz="2400" dirty="0" smtClean="0"/>
              <a:t>ユーザインターフェース</a:t>
            </a:r>
            <a:endParaRPr lang="en-US" altLang="ja-JP" sz="2400" dirty="0" smtClean="0"/>
          </a:p>
          <a:p>
            <a:pPr marL="622300" lvl="1" indent="6350">
              <a:buNone/>
            </a:pPr>
            <a:r>
              <a:rPr lang="ja-JP" altLang="en-US" sz="1600" dirty="0" smtClean="0"/>
              <a:t>→</a:t>
            </a:r>
            <a:r>
              <a:rPr lang="ja-JP" altLang="en-US" sz="1600" dirty="0"/>
              <a:t>　</a:t>
            </a:r>
            <a:r>
              <a:rPr lang="ja-JP" altLang="en-US" sz="1600" dirty="0" smtClean="0"/>
              <a:t>ボタンを配置したのみ。実機画面でのチェックはできていない。</a:t>
            </a:r>
            <a:endParaRPr lang="en-US" altLang="ja-JP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乗算記号 6"/>
          <p:cNvSpPr/>
          <p:nvPr/>
        </p:nvSpPr>
        <p:spPr>
          <a:xfrm>
            <a:off x="491828" y="4509120"/>
            <a:ext cx="648072" cy="648072"/>
          </a:xfrm>
          <a:prstGeom prst="mathMultiply">
            <a:avLst>
              <a:gd name="adj1" fmla="val 117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588120" y="3212976"/>
            <a:ext cx="419484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4124" y="2349376"/>
            <a:ext cx="383480" cy="3595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11560" y="2781424"/>
            <a:ext cx="383480" cy="3595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624124" y="5373216"/>
            <a:ext cx="419484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5656" y="877033"/>
            <a:ext cx="352839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tx2"/>
                </a:solidFill>
              </a:rPr>
              <a:t>するもの</a:t>
            </a:r>
            <a:endParaRPr kumimoji="1" lang="en-US" altLang="ja-JP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6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5791200" cy="1371600"/>
          </a:xfrm>
        </p:spPr>
        <p:txBody>
          <a:bodyPr/>
          <a:lstStyle/>
          <a:p>
            <a:r>
              <a:rPr kumimoji="1" lang="en-US" altLang="ja-JP" dirty="0" smtClean="0"/>
              <a:t>FPGA</a:t>
            </a:r>
            <a:r>
              <a:rPr kumimoji="1" lang="ja-JP" altLang="en-US" dirty="0" smtClean="0"/>
              <a:t>のモジュール構成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3272" y="1261852"/>
            <a:ext cx="6480720" cy="49034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889376" y="1340768"/>
            <a:ext cx="1296144" cy="4680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SIO</a:t>
            </a:r>
            <a:endParaRPr kumimoji="1" lang="en-US" altLang="ja-JP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2974628" y="1675944"/>
            <a:ext cx="1800200" cy="10801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META_STABLE</a:t>
            </a:r>
            <a:endParaRPr kumimoji="1" lang="en-US" altLang="ja-JP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80020" y="1268760"/>
            <a:ext cx="935596" cy="369332"/>
            <a:chOff x="180020" y="1772816"/>
            <a:chExt cx="935596" cy="369332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647564" y="198884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</p:grpSp>
      <p:cxnSp>
        <p:nvCxnSpPr>
          <p:cNvPr id="26" name="直線矢印コネクタ 25"/>
          <p:cNvCxnSpPr/>
          <p:nvPr/>
        </p:nvCxnSpPr>
        <p:spPr>
          <a:xfrm>
            <a:off x="1115616" y="1484784"/>
            <a:ext cx="477376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96380" y="5022542"/>
            <a:ext cx="937680" cy="369332"/>
            <a:chOff x="180020" y="1772816"/>
            <a:chExt cx="937680" cy="369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SW</a:t>
              </a:r>
              <a:endParaRPr kumimoji="1" lang="ja-JP" altLang="en-US" dirty="0"/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>
              <a:off x="649648" y="1967414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線矢印コネクタ 33"/>
          <p:cNvCxnSpPr/>
          <p:nvPr/>
        </p:nvCxnSpPr>
        <p:spPr>
          <a:xfrm>
            <a:off x="4774828" y="1967414"/>
            <a:ext cx="111454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46164" y="3305442"/>
            <a:ext cx="1456332" cy="11521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EN_GEN</a:t>
            </a:r>
            <a:endParaRPr kumimoji="1" lang="en-US" altLang="ja-JP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3959436" y="3580172"/>
            <a:ext cx="1476660" cy="18117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SW_GEN</a:t>
            </a:r>
            <a:endParaRPr kumimoji="1"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3180" y="2692686"/>
            <a:ext cx="1039304" cy="369332"/>
            <a:chOff x="78396" y="4599130"/>
            <a:chExt cx="1039304" cy="369332"/>
          </a:xfrm>
        </p:grpSpPr>
        <p:sp>
          <p:nvSpPr>
            <p:cNvPr id="38" name="テキスト ボックス 37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線矢印コネクタ 41"/>
          <p:cNvCxnSpPr/>
          <p:nvPr/>
        </p:nvCxnSpPr>
        <p:spPr>
          <a:xfrm>
            <a:off x="1403648" y="4808110"/>
            <a:ext cx="254308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403648" y="2348880"/>
            <a:ext cx="0" cy="2459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1403648" y="2348880"/>
            <a:ext cx="15709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33" idx="1"/>
          </p:cNvCxnSpPr>
          <p:nvPr/>
        </p:nvCxnSpPr>
        <p:spPr>
          <a:xfrm>
            <a:off x="1403648" y="3881506"/>
            <a:ext cx="6425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1100784" y="5230156"/>
            <a:ext cx="285865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3" idx="3"/>
          </p:cNvCxnSpPr>
          <p:nvPr/>
        </p:nvCxnSpPr>
        <p:spPr>
          <a:xfrm>
            <a:off x="3502496" y="3881506"/>
            <a:ext cx="45694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1132484" y="2906069"/>
            <a:ext cx="475689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71860" y="5541902"/>
            <a:ext cx="1060624" cy="387658"/>
            <a:chOff x="71860" y="5489614"/>
            <a:chExt cx="1060624" cy="387658"/>
          </a:xfrm>
        </p:grpSpPr>
        <p:sp>
          <p:nvSpPr>
            <p:cNvPr id="1028" name="テキスト ボックス 1027"/>
            <p:cNvSpPr txBox="1"/>
            <p:nvPr/>
          </p:nvSpPr>
          <p:spPr>
            <a:xfrm>
              <a:off x="71860" y="5489614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cxnSp>
          <p:nvCxnSpPr>
            <p:cNvPr id="71" name="直線矢印コネクタ 70"/>
            <p:cNvCxnSpPr/>
            <p:nvPr/>
          </p:nvCxnSpPr>
          <p:spPr>
            <a:xfrm>
              <a:off x="664432" y="587727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直線矢印コネクタ 71"/>
          <p:cNvCxnSpPr/>
          <p:nvPr/>
        </p:nvCxnSpPr>
        <p:spPr>
          <a:xfrm>
            <a:off x="1086000" y="5929560"/>
            <a:ext cx="480337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7185520" y="1754926"/>
            <a:ext cx="4108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596336" y="1754926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7197748" y="2564904"/>
            <a:ext cx="41081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7596336" y="2564904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4" name="テキスト ボックス 1033"/>
          <p:cNvSpPr txBox="1"/>
          <p:nvPr/>
        </p:nvSpPr>
        <p:spPr>
          <a:xfrm>
            <a:off x="7962490" y="1340768"/>
            <a:ext cx="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</a:t>
            </a:r>
            <a:endParaRPr kumimoji="1" lang="ja-JP" altLang="en-US" dirty="0"/>
          </a:p>
        </p:txBody>
      </p:sp>
      <p:sp>
        <p:nvSpPr>
          <p:cNvPr id="1035" name="テキスト ボックス 1034"/>
          <p:cNvSpPr txBox="1"/>
          <p:nvPr/>
        </p:nvSpPr>
        <p:spPr>
          <a:xfrm>
            <a:off x="7608564" y="2142148"/>
            <a:ext cx="15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kumimoji="1" lang="en-US" altLang="ja-JP" dirty="0" err="1" smtClean="0"/>
              <a:t>x_data_reg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197748" y="2906069"/>
            <a:ext cx="1262684" cy="399373"/>
            <a:chOff x="7197748" y="2906069"/>
            <a:chExt cx="1262684" cy="399373"/>
          </a:xfrm>
        </p:grpSpPr>
        <p:cxnSp>
          <p:nvCxnSpPr>
            <p:cNvPr id="80" name="直線矢印コネクタ 79"/>
            <p:cNvCxnSpPr/>
            <p:nvPr/>
          </p:nvCxnSpPr>
          <p:spPr>
            <a:xfrm>
              <a:off x="7197748" y="3305442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6" name="テキスト ボックス 1035"/>
            <p:cNvSpPr txBox="1"/>
            <p:nvPr/>
          </p:nvSpPr>
          <p:spPr>
            <a:xfrm>
              <a:off x="7710462" y="2906069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DIR1</a:t>
              </a:r>
              <a:endParaRPr kumimoji="1" lang="ja-JP" altLang="en-US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7185520" y="4236533"/>
            <a:ext cx="1472594" cy="547263"/>
            <a:chOff x="7197748" y="4626880"/>
            <a:chExt cx="1472594" cy="547263"/>
          </a:xfrm>
        </p:grpSpPr>
        <p:cxnSp>
          <p:nvCxnSpPr>
            <p:cNvPr id="81" name="直線矢印コネクタ 80"/>
            <p:cNvCxnSpPr/>
            <p:nvPr/>
          </p:nvCxnSpPr>
          <p:spPr>
            <a:xfrm>
              <a:off x="7197748" y="5161443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/>
            <p:nvPr/>
          </p:nvCxnSpPr>
          <p:spPr>
            <a:xfrm>
              <a:off x="7608564" y="5174143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テキスト ボックス 1036"/>
            <p:cNvSpPr txBox="1"/>
            <p:nvPr/>
          </p:nvSpPr>
          <p:spPr>
            <a:xfrm>
              <a:off x="7710462" y="4626880"/>
              <a:ext cx="95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PWM1</a:t>
              </a:r>
              <a:endParaRPr kumimoji="1" lang="ja-JP" altLang="en-US" dirty="0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7185520" y="3605691"/>
            <a:ext cx="1262684" cy="399373"/>
            <a:chOff x="7197748" y="2906069"/>
            <a:chExt cx="1262684" cy="399373"/>
          </a:xfrm>
        </p:grpSpPr>
        <p:cxnSp>
          <p:nvCxnSpPr>
            <p:cNvPr id="50" name="直線矢印コネクタ 49"/>
            <p:cNvCxnSpPr/>
            <p:nvPr/>
          </p:nvCxnSpPr>
          <p:spPr>
            <a:xfrm>
              <a:off x="7197748" y="3305442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7710462" y="2906069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DIR2</a:t>
              </a:r>
              <a:endParaRPr kumimoji="1" lang="ja-JP" altLang="en-US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197748" y="4857311"/>
            <a:ext cx="1472594" cy="547263"/>
            <a:chOff x="7197748" y="4626880"/>
            <a:chExt cx="1472594" cy="547263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7197748" y="5161443"/>
              <a:ext cx="41081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>
              <a:off x="7608564" y="5174143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7710462" y="4626880"/>
              <a:ext cx="959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PWM2</a:t>
              </a:r>
              <a:endParaRPr kumimoji="1" lang="ja-JP" altLang="en-US" dirty="0"/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>
            <a:off x="2189138" y="1979028"/>
            <a:ext cx="78549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189138" y="1498959"/>
            <a:ext cx="0" cy="480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2133573" y="1450610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348083" y="2326814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348082" y="2877352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348082" y="3845502"/>
            <a:ext cx="111129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/>
          <p:cNvCxnSpPr>
            <a:stCxn id="35" idx="3"/>
          </p:cNvCxnSpPr>
          <p:nvPr/>
        </p:nvCxnSpPr>
        <p:spPr>
          <a:xfrm>
            <a:off x="5436096" y="4486023"/>
            <a:ext cx="45328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8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META_STABLE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2132856"/>
            <a:ext cx="1800200" cy="10801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META_STABLE</a:t>
            </a:r>
            <a:endParaRPr kumimoji="1"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194160" y="2158420"/>
            <a:ext cx="937680" cy="369332"/>
            <a:chOff x="180020" y="1772816"/>
            <a:chExt cx="937680" cy="369332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80020" y="1772816"/>
              <a:ext cx="64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649648" y="1967414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2092536" y="2738146"/>
            <a:ext cx="1039304" cy="369332"/>
            <a:chOff x="78396" y="4599130"/>
            <a:chExt cx="103930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/>
          <p:cNvCxnSpPr/>
          <p:nvPr/>
        </p:nvCxnSpPr>
        <p:spPr>
          <a:xfrm>
            <a:off x="4932040" y="2673642"/>
            <a:ext cx="46805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400092" y="2488250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RX_META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 smtClean="0"/>
              <a:t>メタ・ステーブル</a:t>
            </a:r>
            <a:r>
              <a:rPr lang="ja-JP" altLang="en-US" dirty="0" smtClean="0"/>
              <a:t>を回避する回路。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をクロック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回分遅らせ、</a:t>
            </a:r>
            <a:r>
              <a:rPr kumimoji="1" lang="en-US" altLang="ja-JP" dirty="0" smtClean="0"/>
              <a:t>RX_META</a:t>
            </a:r>
            <a:r>
              <a:rPr kumimoji="1" lang="ja-JP" altLang="en-US" dirty="0" smtClean="0"/>
              <a:t>として出力することでメタ・ステーブルを回避。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492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EN_GEN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13681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EN_GEN</a:t>
            </a:r>
            <a:endParaRPr kumimoji="1" lang="en-US" altLang="ja-JP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116696" y="2303584"/>
            <a:ext cx="1039304" cy="369332"/>
            <a:chOff x="78396" y="4599130"/>
            <a:chExt cx="103930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イネーブルを生成する回路。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出力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KHz-enable</a:t>
            </a:r>
            <a:r>
              <a:rPr lang="ja-JP" altLang="en-US" dirty="0" smtClean="0"/>
              <a:t>は後述の</a:t>
            </a:r>
            <a:r>
              <a:rPr lang="en-US" altLang="ja-JP" dirty="0" smtClean="0"/>
              <a:t>SW_GEN</a:t>
            </a:r>
            <a:r>
              <a:rPr lang="ja-JP" altLang="en-US" dirty="0" smtClean="0"/>
              <a:t>の入力として使用する。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932040" y="2303584"/>
            <a:ext cx="2160240" cy="369332"/>
            <a:chOff x="4932040" y="2488250"/>
            <a:chExt cx="2160240" cy="369332"/>
          </a:xfrm>
        </p:grpSpPr>
        <p:cxnSp>
          <p:nvCxnSpPr>
            <p:cNvPr id="18" name="直線矢印コネクタ 17"/>
            <p:cNvCxnSpPr/>
            <p:nvPr/>
          </p:nvCxnSpPr>
          <p:spPr>
            <a:xfrm>
              <a:off x="4932040" y="267364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400092" y="2488250"/>
              <a:ext cx="1692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KHz-enable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SW_GEN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165618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SW_GEN</a:t>
            </a:r>
            <a:endParaRPr kumimoji="1" lang="en-US" altLang="ja-JP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259632" y="1821024"/>
            <a:ext cx="1872208" cy="369332"/>
            <a:chOff x="-898524" y="4599130"/>
            <a:chExt cx="2016224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-898524" y="4599130"/>
              <a:ext cx="198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KHz-enable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612000" y="3911828"/>
            <a:ext cx="79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チャタリング</a:t>
            </a:r>
            <a:r>
              <a:rPr lang="ja-JP" altLang="en-US" dirty="0" smtClean="0"/>
              <a:t>の防止と立ち上がりの検出をする回路。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出力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sw_one_shot</a:t>
            </a:r>
            <a:r>
              <a:rPr lang="ja-JP" altLang="en-US" dirty="0" smtClean="0"/>
              <a:t>はトップモジュールの</a:t>
            </a:r>
            <a:r>
              <a:rPr lang="en-US" altLang="ja-JP" dirty="0" smtClean="0"/>
              <a:t>SIO</a:t>
            </a:r>
            <a:r>
              <a:rPr lang="ja-JP" altLang="en-US" dirty="0" smtClean="0"/>
              <a:t>で、受信データを送信開始するトリガとして使われる。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932040" y="2303584"/>
            <a:ext cx="3024336" cy="369332"/>
            <a:chOff x="4932040" y="2488250"/>
            <a:chExt cx="3024336" cy="369332"/>
          </a:xfrm>
        </p:grpSpPr>
        <p:cxnSp>
          <p:nvCxnSpPr>
            <p:cNvPr id="18" name="直線矢印コネクタ 17"/>
            <p:cNvCxnSpPr/>
            <p:nvPr/>
          </p:nvCxnSpPr>
          <p:spPr>
            <a:xfrm>
              <a:off x="4932040" y="2673642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400092" y="2488250"/>
              <a:ext cx="255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 smtClean="0"/>
                <a:t>sw_one_shot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110700" y="2378820"/>
            <a:ext cx="1039304" cy="369332"/>
            <a:chOff x="78396" y="4599130"/>
            <a:chExt cx="1039304" cy="36933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126550" y="3061514"/>
            <a:ext cx="1039304" cy="369332"/>
            <a:chOff x="78396" y="4599130"/>
            <a:chExt cx="1039304" cy="369332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78396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SW</a:t>
              </a:r>
              <a:endParaRPr kumimoji="1" lang="ja-JP" altLang="en-US" dirty="0"/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20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FPGA</a:t>
            </a:r>
            <a:r>
              <a:rPr lang="ja-JP" altLang="en-US" dirty="0"/>
              <a:t>のモジュール</a:t>
            </a:r>
            <a:r>
              <a:rPr lang="ja-JP" altLang="en-US" dirty="0" smtClean="0"/>
              <a:t>構成 </a:t>
            </a:r>
            <a:r>
              <a:rPr lang="en-US" altLang="ja-JP" dirty="0" smtClean="0"/>
              <a:t>SIO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131840" y="1844824"/>
            <a:ext cx="1800200" cy="23042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SIO</a:t>
            </a:r>
            <a:endParaRPr kumimoji="1" lang="en-US" altLang="ja-JP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110700" y="1821024"/>
            <a:ext cx="1021140" cy="369332"/>
            <a:chOff x="18011" y="4599130"/>
            <a:chExt cx="1099689" cy="369332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8011" y="4599130"/>
              <a:ext cx="1067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RX</a:t>
              </a:r>
              <a:endParaRPr kumimoji="1" lang="ja-JP" altLang="en-US" dirty="0"/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419560" y="4217888"/>
            <a:ext cx="79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 smtClean="0"/>
              <a:t>シリアル通信での信号の送受信および</a:t>
            </a:r>
            <a:r>
              <a:rPr lang="en-US" altLang="ja-JP" dirty="0" smtClean="0"/>
              <a:t>PWM</a:t>
            </a:r>
            <a:r>
              <a:rPr lang="ja-JP" altLang="en-US" dirty="0" smtClean="0"/>
              <a:t>制御によるモーター制御を行う回路であり、トップモジュール。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TX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の値をそのまま</a:t>
            </a:r>
            <a:r>
              <a:rPr lang="en-US" altLang="ja-JP" dirty="0" smtClean="0"/>
              <a:t>Bluetooth</a:t>
            </a:r>
            <a:r>
              <a:rPr lang="ja-JP" altLang="en-US" dirty="0" smtClean="0"/>
              <a:t>モジュールへ送信する。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rx_data_reg</a:t>
            </a:r>
            <a:r>
              <a:rPr lang="ja-JP" altLang="en-US" dirty="0" smtClean="0"/>
              <a:t>は</a:t>
            </a:r>
            <a:r>
              <a:rPr lang="ja-JP" altLang="en-US" dirty="0"/>
              <a:t>レジスタでも</a:t>
            </a:r>
            <a:r>
              <a:rPr lang="ja-JP" altLang="en-US" dirty="0" smtClean="0"/>
              <a:t>あり、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の値を格納する。また、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8</a:t>
            </a:r>
            <a:r>
              <a:rPr lang="ja-JP" altLang="en-US" dirty="0" smtClean="0"/>
              <a:t>ビットを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に表示するのにも使われる。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 smtClean="0"/>
              <a:t>DIR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PWM</a:t>
            </a:r>
            <a:r>
              <a:rPr lang="ja-JP" altLang="en-US" dirty="0" smtClean="0"/>
              <a:t>は</a:t>
            </a:r>
            <a:r>
              <a:rPr lang="ja-JP" altLang="en-US" dirty="0"/>
              <a:t>モータードライバ</a:t>
            </a:r>
            <a:r>
              <a:rPr lang="ja-JP" altLang="en-US" dirty="0" smtClean="0"/>
              <a:t>へ送信されモーターを制御する。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979712" y="2996152"/>
            <a:ext cx="1170292" cy="369332"/>
            <a:chOff x="-52592" y="4599130"/>
            <a:chExt cx="1170292" cy="36933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-52592" y="4599130"/>
              <a:ext cx="100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CLK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>
              <a:off x="649648" y="4808110"/>
              <a:ext cx="46805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/>
          <p:cNvSpPr txBox="1"/>
          <p:nvPr/>
        </p:nvSpPr>
        <p:spPr>
          <a:xfrm>
            <a:off x="1397948" y="2348880"/>
            <a:ext cx="151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RX_META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2715384" y="2559688"/>
            <a:ext cx="43462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>
            <a:off x="1691681" y="3645024"/>
            <a:ext cx="1458324" cy="369332"/>
            <a:chOff x="278792" y="4599130"/>
            <a:chExt cx="838908" cy="369332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278792" y="4599130"/>
              <a:ext cx="676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RESET</a:t>
              </a:r>
              <a:endParaRPr kumimoji="1" lang="ja-JP" altLang="en-US" dirty="0"/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>
              <a:off x="857234" y="4808110"/>
              <a:ext cx="26046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直線矢印コネクタ 28"/>
          <p:cNvCxnSpPr/>
          <p:nvPr/>
        </p:nvCxnSpPr>
        <p:spPr>
          <a:xfrm>
            <a:off x="4932040" y="2005690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944330" y="2348880"/>
            <a:ext cx="864096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808426" y="1835532"/>
            <a:ext cx="7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TX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4917864" y="2555612"/>
            <a:ext cx="1640532" cy="369332"/>
            <a:chOff x="7596336" y="3112801"/>
            <a:chExt cx="1640532" cy="369332"/>
          </a:xfrm>
        </p:grpSpPr>
        <p:cxnSp>
          <p:nvCxnSpPr>
            <p:cNvPr id="35" name="直線矢印コネクタ 34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8486898" y="3112801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DIR1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4932040" y="2914295"/>
            <a:ext cx="1640532" cy="369332"/>
            <a:chOff x="7596336" y="3112801"/>
            <a:chExt cx="1640532" cy="369332"/>
          </a:xfrm>
        </p:grpSpPr>
        <p:cxnSp>
          <p:nvCxnSpPr>
            <p:cNvPr id="50" name="直線矢印コネクタ 49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8486898" y="3112801"/>
              <a:ext cx="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DIR2</a:t>
              </a:r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917864" y="3652014"/>
            <a:ext cx="1814376" cy="369332"/>
            <a:chOff x="7596336" y="3112801"/>
            <a:chExt cx="1814376" cy="369332"/>
          </a:xfrm>
        </p:grpSpPr>
        <p:cxnSp>
          <p:nvCxnSpPr>
            <p:cNvPr id="53" name="直線矢印コネクタ 52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8486898" y="3112801"/>
              <a:ext cx="92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PWM2</a:t>
              </a:r>
              <a:endParaRPr kumimoji="1" lang="ja-JP" altLang="en-US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4917864" y="3300006"/>
            <a:ext cx="1814376" cy="369332"/>
            <a:chOff x="7596336" y="3112801"/>
            <a:chExt cx="1814376" cy="369332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7596336" y="3304574"/>
              <a:ext cx="864096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8486898" y="3112801"/>
              <a:ext cx="923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PWM1</a:t>
              </a:r>
              <a:endParaRPr kumimoji="1" lang="ja-JP" altLang="en-US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5822602" y="2163594"/>
            <a:ext cx="29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r</a:t>
            </a:r>
            <a:r>
              <a:rPr lang="en-US" altLang="ja-JP" dirty="0" err="1" smtClean="0"/>
              <a:t>x_data_reg</a:t>
            </a:r>
            <a:endParaRPr kumimoji="1" lang="ja-JP" altLang="en-US" dirty="0"/>
          </a:p>
        </p:txBody>
      </p:sp>
      <p:sp>
        <p:nvSpPr>
          <p:cNvPr id="8" name="右中かっこ 7"/>
          <p:cNvSpPr/>
          <p:nvPr/>
        </p:nvSpPr>
        <p:spPr>
          <a:xfrm>
            <a:off x="6511013" y="2591129"/>
            <a:ext cx="215962" cy="6454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32240" y="259112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</a:t>
            </a:r>
            <a:r>
              <a:rPr kumimoji="1" lang="ja-JP" altLang="en-US" dirty="0" smtClean="0"/>
              <a:t>モーターの回転方向の制御信号</a:t>
            </a:r>
            <a:endParaRPr kumimoji="1" lang="ja-JP" altLang="en-US" dirty="0"/>
          </a:p>
        </p:txBody>
      </p:sp>
      <p:sp>
        <p:nvSpPr>
          <p:cNvPr id="62" name="右中かっこ 61"/>
          <p:cNvSpPr/>
          <p:nvPr/>
        </p:nvSpPr>
        <p:spPr>
          <a:xfrm>
            <a:off x="6588224" y="3358773"/>
            <a:ext cx="288032" cy="6211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884640" y="3321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各</a:t>
            </a:r>
            <a:r>
              <a:rPr kumimoji="1" lang="ja-JP" altLang="en-US" dirty="0" smtClean="0"/>
              <a:t>モーターへの動力制御信号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22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ja-JP" dirty="0" smtClean="0"/>
              <a:t>RX</a:t>
            </a:r>
            <a:r>
              <a:rPr lang="ja-JP" altLang="en-US" dirty="0"/>
              <a:t>より</a:t>
            </a:r>
            <a:r>
              <a:rPr lang="ja-JP" altLang="en-US" dirty="0" smtClean="0"/>
              <a:t>シリアル通信でデータを受信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受信データ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ビットずつ</a:t>
            </a:r>
            <a:r>
              <a:rPr lang="en-US" altLang="ja-JP" dirty="0" err="1" smtClean="0"/>
              <a:t>rx_data_reg</a:t>
            </a:r>
            <a:r>
              <a:rPr lang="en-US" altLang="ja-JP" dirty="0" smtClean="0"/>
              <a:t>[7:0]</a:t>
            </a:r>
            <a:r>
              <a:rPr lang="ja-JP" altLang="en-US" dirty="0" smtClean="0"/>
              <a:t>に格納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同時に、格納された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の数をそれぞれカウント</a:t>
            </a: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 smtClean="0"/>
              <a:t>カウントされた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の数により次のようにモーターを制御</a:t>
            </a:r>
            <a:endParaRPr lang="en-US" altLang="ja-JP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6192688" cy="126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1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実機を用いたテストから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TeraTerm</a:t>
            </a:r>
            <a:r>
              <a:rPr lang="ja-JP" altLang="en-US" dirty="0" smtClean="0"/>
              <a:t>から送った信号で、モーターを自由に制御するまでには到達していない（対応表の通りにはいっていない）。</a:t>
            </a:r>
            <a:endParaRPr lang="en-US" altLang="ja-JP" dirty="0" smtClean="0"/>
          </a:p>
          <a:p>
            <a:pPr marL="622300" lvl="1" indent="-342900"/>
            <a:r>
              <a:rPr lang="ja-JP" altLang="en-US" dirty="0" smtClean="0"/>
              <a:t>信号とモーター制御の対応を見直す</a:t>
            </a:r>
            <a:endParaRPr lang="en-US" altLang="ja-JP" dirty="0" smtClean="0"/>
          </a:p>
          <a:p>
            <a:pPr marL="622300" lvl="1" indent="-342900"/>
            <a:r>
              <a:rPr lang="en-US" altLang="ja-JP" dirty="0" smtClean="0"/>
              <a:t>FPGA</a:t>
            </a:r>
            <a:r>
              <a:rPr lang="ja-JP" altLang="en-US" dirty="0" smtClean="0"/>
              <a:t>のコードを見直す</a:t>
            </a:r>
            <a:endParaRPr lang="en-US" altLang="ja-JP" dirty="0" smtClean="0"/>
          </a:p>
          <a:p>
            <a:pPr marL="279400" lvl="1" indent="0">
              <a:buNone/>
            </a:pPr>
            <a:endParaRPr lang="en-US" altLang="ja-JP" dirty="0"/>
          </a:p>
          <a:p>
            <a:pPr marL="1651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このままだと当初実装したかった、４方向への自由な制御の実装は難しい？</a:t>
            </a:r>
            <a:endParaRPr lang="en-US" altLang="ja-JP" dirty="0" smtClean="0"/>
          </a:p>
          <a:p>
            <a:pPr marL="622300" lvl="1" indent="-342900"/>
            <a:r>
              <a:rPr lang="ja-JP" altLang="en-US" dirty="0"/>
              <a:t>最低</a:t>
            </a:r>
            <a:r>
              <a:rPr lang="ja-JP" altLang="en-US" dirty="0" smtClean="0"/>
              <a:t>でも前進・後退・停止は実装したい</a:t>
            </a:r>
            <a:endParaRPr lang="en-US" altLang="ja-JP" dirty="0" smtClean="0"/>
          </a:p>
          <a:p>
            <a:pPr marL="279400" lvl="1" indent="0">
              <a:buNone/>
            </a:pP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2014/12/20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227377" y="5885497"/>
            <a:ext cx="1315721" cy="365125"/>
          </a:xfrm>
        </p:spPr>
        <p:txBody>
          <a:bodyPr/>
          <a:lstStyle/>
          <a:p>
            <a:fld id="{66E2FCA4-0824-4D36-97D0-A0E00DB8EB82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2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454</TotalTime>
  <Words>438</Words>
  <Application>Microsoft Office PowerPoint</Application>
  <PresentationFormat>画面に合わせる (4:3)</PresentationFormat>
  <Paragraphs>99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エッセンシャル</vt:lpstr>
      <vt:lpstr> FPGAボードとBluetooth通信を行うAndroidアプリで操作する自動車の制作     中間発表</vt:lpstr>
      <vt:lpstr>開発状況</vt:lpstr>
      <vt:lpstr>FPGAのモジュール構成</vt:lpstr>
      <vt:lpstr>FPGAのモジュール構成 META_STABLE</vt:lpstr>
      <vt:lpstr>FPGAのモジュール構成 EN_GEN</vt:lpstr>
      <vt:lpstr>FPGAのモジュール構成 SW_GEN</vt:lpstr>
      <vt:lpstr>FPGAのモジュール構成 SIO</vt:lpstr>
      <vt:lpstr>制御の流れ</vt:lpstr>
      <vt:lpstr>実機を用いたテストから</vt:lpstr>
      <vt:lpstr>今後の計画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FPGAボードを用いた Androidアプリで操作する２輪車</dc:title>
  <dc:creator>t122931</dc:creator>
  <cp:lastModifiedBy>Shun</cp:lastModifiedBy>
  <cp:revision>40</cp:revision>
  <dcterms:created xsi:type="dcterms:W3CDTF">2014-10-23T06:33:41Z</dcterms:created>
  <dcterms:modified xsi:type="dcterms:W3CDTF">2014-12-19T16:27:09Z</dcterms:modified>
</cp:coreProperties>
</file>