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4" r:id="rId3"/>
    <p:sldId id="284" r:id="rId4"/>
    <p:sldId id="275" r:id="rId5"/>
    <p:sldId id="276" r:id="rId6"/>
    <p:sldId id="257" r:id="rId7"/>
    <p:sldId id="277" r:id="rId8"/>
    <p:sldId id="278" r:id="rId9"/>
    <p:sldId id="279" r:id="rId10"/>
    <p:sldId id="258" r:id="rId11"/>
    <p:sldId id="262" r:id="rId12"/>
    <p:sldId id="266" r:id="rId13"/>
    <p:sldId id="267" r:id="rId14"/>
    <p:sldId id="268" r:id="rId15"/>
    <p:sldId id="280" r:id="rId16"/>
    <p:sldId id="282" r:id="rId17"/>
    <p:sldId id="28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1903" autoAdjust="0"/>
  </p:normalViewPr>
  <p:slideViewPr>
    <p:cSldViewPr>
      <p:cViewPr>
        <p:scale>
          <a:sx n="70" d="100"/>
          <a:sy n="70" d="100"/>
        </p:scale>
        <p:origin x="-129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E405-DBB3-49D2-8C12-327D4EC087BD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6126-59AD-4B65-A9ED-D3FAA28A9C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15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6126-59AD-4B65-A9ED-D3FAA28A9C1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0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6126-59AD-4B65-A9ED-D3FAA28A9C1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0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6126-59AD-4B65-A9ED-D3FAA28A9C1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0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5408">
              <a:srgbClr val="EAEAEA"/>
            </a:gs>
            <a:gs pos="4400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3672408"/>
          </a:xfrm>
        </p:spPr>
        <p:txBody>
          <a:bodyPr/>
          <a:lstStyle/>
          <a:p>
            <a:pPr algn="ctr"/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en-US" altLang="ja-JP" sz="4000" dirty="0" smtClean="0"/>
              <a:t>FPGA</a:t>
            </a:r>
            <a:r>
              <a:rPr lang="ja-JP" altLang="en-US" sz="4000" dirty="0" smtClean="0"/>
              <a:t>ボードと</a:t>
            </a:r>
            <a:r>
              <a:rPr lang="en-US" altLang="ja-JP" sz="4000" dirty="0" smtClean="0"/>
              <a:t>B</a:t>
            </a:r>
            <a:r>
              <a:rPr lang="en-US" altLang="ja-JP" sz="4000" cap="none" dirty="0" smtClean="0"/>
              <a:t>luetooth</a:t>
            </a:r>
            <a:r>
              <a:rPr lang="ja-JP" altLang="en-US" sz="4000" dirty="0" smtClean="0"/>
              <a:t>通信を行う</a:t>
            </a:r>
            <a:r>
              <a:rPr lang="en-US" altLang="ja-JP" sz="4000" dirty="0"/>
              <a:t>A</a:t>
            </a:r>
            <a:r>
              <a:rPr lang="en-US" altLang="ja-JP" sz="4000" cap="none" dirty="0"/>
              <a:t>ndroid</a:t>
            </a:r>
            <a:r>
              <a:rPr lang="ja-JP" altLang="en-US" sz="4000" dirty="0"/>
              <a:t>アプリで</a:t>
            </a:r>
            <a:r>
              <a:rPr lang="ja-JP" altLang="en-US" sz="4000" dirty="0" smtClean="0"/>
              <a:t>操作する</a:t>
            </a:r>
            <a:r>
              <a:rPr kumimoji="1" lang="ja-JP" altLang="en-US" sz="4000" dirty="0" smtClean="0"/>
              <a:t>自動車</a:t>
            </a:r>
            <a:r>
              <a:rPr lang="ja-JP" altLang="en-US" sz="4000" dirty="0" smtClean="0"/>
              <a:t>の制作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4800" dirty="0" smtClean="0"/>
              <a:t>最終発表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68144" y="4653136"/>
            <a:ext cx="2948880" cy="163103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122931B    </a:t>
            </a:r>
            <a:r>
              <a:rPr kumimoji="1" lang="ja-JP" altLang="en-US" sz="3200" dirty="0" smtClean="0"/>
              <a:t>木村　駿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5791200" cy="1371600"/>
          </a:xfrm>
        </p:spPr>
        <p:txBody>
          <a:bodyPr/>
          <a:lstStyle/>
          <a:p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のモジュール構成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3272" y="1261852"/>
            <a:ext cx="6480720" cy="49034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889376" y="1340768"/>
            <a:ext cx="1296144" cy="4680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SIO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74628" y="1675944"/>
            <a:ext cx="1800200" cy="10801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META_STABLE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80020" y="1268760"/>
            <a:ext cx="935596" cy="369332"/>
            <a:chOff x="180020" y="1772816"/>
            <a:chExt cx="935596" cy="369332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647564" y="198884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80020" y="1772816"/>
              <a:ext cx="6475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RX</a:t>
              </a:r>
              <a:endParaRPr kumimoji="1" lang="ja-JP" altLang="en-US" dirty="0"/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>
            <a:off x="1115616" y="1484784"/>
            <a:ext cx="477376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96380" y="5022542"/>
            <a:ext cx="937680" cy="369332"/>
            <a:chOff x="180020" y="1772816"/>
            <a:chExt cx="937680" cy="369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180020" y="1772816"/>
              <a:ext cx="64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SW</a:t>
              </a:r>
              <a:endParaRPr kumimoji="1" lang="ja-JP" altLang="en-US" dirty="0"/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>
              <a:off x="649648" y="1967414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線矢印コネクタ 33"/>
          <p:cNvCxnSpPr/>
          <p:nvPr/>
        </p:nvCxnSpPr>
        <p:spPr>
          <a:xfrm>
            <a:off x="4774828" y="1967414"/>
            <a:ext cx="111454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6164" y="3305442"/>
            <a:ext cx="1456332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EN_GEN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959436" y="3580172"/>
            <a:ext cx="1476660" cy="18117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SW_GEN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93180" y="2692686"/>
            <a:ext cx="1039304" cy="369332"/>
            <a:chOff x="78396" y="4599130"/>
            <a:chExt cx="1039304" cy="369332"/>
          </a:xfrm>
        </p:grpSpPr>
        <p:sp>
          <p:nvSpPr>
            <p:cNvPr id="38" name="テキスト ボックス 37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/>
          <p:cNvCxnSpPr/>
          <p:nvPr/>
        </p:nvCxnSpPr>
        <p:spPr>
          <a:xfrm>
            <a:off x="1403648" y="4808110"/>
            <a:ext cx="254308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403648" y="2348880"/>
            <a:ext cx="0" cy="2459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403648" y="2348880"/>
            <a:ext cx="157098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33" idx="1"/>
          </p:cNvCxnSpPr>
          <p:nvPr/>
        </p:nvCxnSpPr>
        <p:spPr>
          <a:xfrm>
            <a:off x="1403648" y="3881506"/>
            <a:ext cx="64251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100784" y="5230156"/>
            <a:ext cx="285865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3" idx="3"/>
          </p:cNvCxnSpPr>
          <p:nvPr/>
        </p:nvCxnSpPr>
        <p:spPr>
          <a:xfrm>
            <a:off x="3502496" y="3881506"/>
            <a:ext cx="45694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1132484" y="2906069"/>
            <a:ext cx="475689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71860" y="5541902"/>
            <a:ext cx="1060624" cy="387658"/>
            <a:chOff x="71860" y="5489614"/>
            <a:chExt cx="1060624" cy="387658"/>
          </a:xfrm>
        </p:grpSpPr>
        <p:sp>
          <p:nvSpPr>
            <p:cNvPr id="1028" name="テキスト ボックス 1027"/>
            <p:cNvSpPr txBox="1"/>
            <p:nvPr/>
          </p:nvSpPr>
          <p:spPr>
            <a:xfrm>
              <a:off x="71860" y="5489614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RESET</a:t>
              </a:r>
              <a:endParaRPr kumimoji="1" lang="ja-JP" altLang="en-US" dirty="0"/>
            </a:p>
          </p:txBody>
        </p:sp>
        <p:cxnSp>
          <p:nvCxnSpPr>
            <p:cNvPr id="71" name="直線矢印コネクタ 70"/>
            <p:cNvCxnSpPr/>
            <p:nvPr/>
          </p:nvCxnSpPr>
          <p:spPr>
            <a:xfrm>
              <a:off x="664432" y="5877272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直線矢印コネクタ 71"/>
          <p:cNvCxnSpPr/>
          <p:nvPr/>
        </p:nvCxnSpPr>
        <p:spPr>
          <a:xfrm>
            <a:off x="1086000" y="5929560"/>
            <a:ext cx="480337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7185520" y="1754926"/>
            <a:ext cx="41081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7596336" y="1754926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7197748" y="2564904"/>
            <a:ext cx="41081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7596336" y="2564904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4" name="テキスト ボックス 1033"/>
          <p:cNvSpPr txBox="1"/>
          <p:nvPr/>
        </p:nvSpPr>
        <p:spPr>
          <a:xfrm>
            <a:off x="7962490" y="1340768"/>
            <a:ext cx="7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</a:t>
            </a:r>
            <a:endParaRPr kumimoji="1" lang="ja-JP" altLang="en-US" dirty="0"/>
          </a:p>
        </p:txBody>
      </p:sp>
      <p:sp>
        <p:nvSpPr>
          <p:cNvPr id="1035" name="テキスト ボックス 1034"/>
          <p:cNvSpPr txBox="1"/>
          <p:nvPr/>
        </p:nvSpPr>
        <p:spPr>
          <a:xfrm>
            <a:off x="7608564" y="2142148"/>
            <a:ext cx="15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x_data_reg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197748" y="2906069"/>
            <a:ext cx="1262684" cy="399373"/>
            <a:chOff x="7197748" y="2906069"/>
            <a:chExt cx="1262684" cy="399373"/>
          </a:xfrm>
        </p:grpSpPr>
        <p:cxnSp>
          <p:nvCxnSpPr>
            <p:cNvPr id="80" name="直線矢印コネクタ 79"/>
            <p:cNvCxnSpPr/>
            <p:nvPr/>
          </p:nvCxnSpPr>
          <p:spPr>
            <a:xfrm>
              <a:off x="7197748" y="3305442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6" name="テキスト ボックス 1035"/>
            <p:cNvSpPr txBox="1"/>
            <p:nvPr/>
          </p:nvSpPr>
          <p:spPr>
            <a:xfrm>
              <a:off x="7710462" y="2906069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DIR1</a:t>
              </a:r>
              <a:endParaRPr kumimoji="1" lang="ja-JP" altLang="en-US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7185520" y="4236533"/>
            <a:ext cx="1472594" cy="547263"/>
            <a:chOff x="7197748" y="4626880"/>
            <a:chExt cx="1472594" cy="547263"/>
          </a:xfrm>
        </p:grpSpPr>
        <p:cxnSp>
          <p:nvCxnSpPr>
            <p:cNvPr id="81" name="直線矢印コネクタ 80"/>
            <p:cNvCxnSpPr/>
            <p:nvPr/>
          </p:nvCxnSpPr>
          <p:spPr>
            <a:xfrm>
              <a:off x="7197748" y="5161443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7608564" y="5174143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7" name="テキスト ボックス 1036"/>
            <p:cNvSpPr txBox="1"/>
            <p:nvPr/>
          </p:nvSpPr>
          <p:spPr>
            <a:xfrm>
              <a:off x="7710462" y="4626880"/>
              <a:ext cx="95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PWM1</a:t>
              </a:r>
              <a:endParaRPr kumimoji="1" lang="ja-JP" altLang="en-US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7185520" y="3605691"/>
            <a:ext cx="1262684" cy="399373"/>
            <a:chOff x="7197748" y="2906069"/>
            <a:chExt cx="1262684" cy="399373"/>
          </a:xfrm>
        </p:grpSpPr>
        <p:cxnSp>
          <p:nvCxnSpPr>
            <p:cNvPr id="50" name="直線矢印コネクタ 49"/>
            <p:cNvCxnSpPr/>
            <p:nvPr/>
          </p:nvCxnSpPr>
          <p:spPr>
            <a:xfrm>
              <a:off x="7197748" y="3305442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7710462" y="2906069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DIR2</a:t>
              </a:r>
              <a:endParaRPr kumimoji="1" lang="ja-JP" altLang="en-US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197748" y="4857311"/>
            <a:ext cx="1472594" cy="547263"/>
            <a:chOff x="7197748" y="4626880"/>
            <a:chExt cx="1472594" cy="547263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7197748" y="5161443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>
              <a:off x="7608564" y="5174143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7710462" y="4626880"/>
              <a:ext cx="95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PWM2</a:t>
              </a:r>
              <a:endParaRPr kumimoji="1" lang="ja-JP" altLang="en-US" dirty="0"/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>
            <a:off x="2189138" y="1979028"/>
            <a:ext cx="78549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189138" y="1498959"/>
            <a:ext cx="0" cy="480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2133573" y="1450610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348083" y="2326814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1348082" y="2877352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348082" y="3845502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矢印コネクタ 85"/>
          <p:cNvCxnSpPr>
            <a:stCxn id="35" idx="3"/>
          </p:cNvCxnSpPr>
          <p:nvPr/>
        </p:nvCxnSpPr>
        <p:spPr>
          <a:xfrm>
            <a:off x="5436096" y="4486023"/>
            <a:ext cx="45328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012160" y="4005064"/>
            <a:ext cx="1080120" cy="17515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PWM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0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META_STABLE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2132856"/>
            <a:ext cx="1800200" cy="10801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META_STABLE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194160" y="2158420"/>
            <a:ext cx="937680" cy="369332"/>
            <a:chOff x="180020" y="1772816"/>
            <a:chExt cx="937680" cy="369332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80020" y="1772816"/>
              <a:ext cx="64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RX</a:t>
              </a:r>
              <a:endParaRPr kumimoji="1" lang="ja-JP" altLang="en-US" dirty="0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649648" y="1967414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2092536" y="2738146"/>
            <a:ext cx="1039304" cy="369332"/>
            <a:chOff x="78396" y="4599130"/>
            <a:chExt cx="1039304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/>
          <p:cNvCxnSpPr/>
          <p:nvPr/>
        </p:nvCxnSpPr>
        <p:spPr>
          <a:xfrm>
            <a:off x="4932040" y="2673642"/>
            <a:ext cx="46805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400092" y="248825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RX_META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2000" y="3911828"/>
            <a:ext cx="79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メタ・ステーブル（</a:t>
            </a:r>
            <a:r>
              <a:rPr lang="en-US" altLang="ja-JP" dirty="0" smtClean="0"/>
              <a:t>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の間の中間的な電圧が入力になることで出力が不安定になること</a:t>
            </a:r>
            <a:r>
              <a:rPr kumimoji="1" lang="ja-JP" altLang="en-US" dirty="0" smtClean="0"/>
              <a:t>）</a:t>
            </a:r>
            <a:r>
              <a:rPr lang="ja-JP" altLang="en-US" dirty="0" smtClean="0"/>
              <a:t>を回避する回路。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をクロック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回分遅らせ、</a:t>
            </a:r>
            <a:r>
              <a:rPr kumimoji="1" lang="en-US" altLang="ja-JP" dirty="0" smtClean="0"/>
              <a:t>RX_META</a:t>
            </a:r>
            <a:r>
              <a:rPr kumimoji="1" lang="ja-JP" altLang="en-US" dirty="0" smtClean="0"/>
              <a:t>として出力することでメタ・ステーブルを回避。</a:t>
            </a:r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EN_GEN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1844824"/>
            <a:ext cx="1800200" cy="13681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EN_GEN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2116696" y="2303584"/>
            <a:ext cx="1039304" cy="369332"/>
            <a:chOff x="78396" y="4599130"/>
            <a:chExt cx="1039304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612000" y="3911828"/>
            <a:ext cx="79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イネーブルを生成する回路。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出力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KHz-enable</a:t>
            </a:r>
            <a:r>
              <a:rPr lang="ja-JP" altLang="en-US" dirty="0" smtClean="0"/>
              <a:t>は後述の</a:t>
            </a:r>
            <a:r>
              <a:rPr lang="en-US" altLang="ja-JP" dirty="0" smtClean="0"/>
              <a:t>SW_GEN</a:t>
            </a:r>
            <a:r>
              <a:rPr lang="ja-JP" altLang="en-US" dirty="0" smtClean="0"/>
              <a:t>の入力として使用する。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932040" y="2303584"/>
            <a:ext cx="2160240" cy="369332"/>
            <a:chOff x="4932040" y="2488250"/>
            <a:chExt cx="2160240" cy="369332"/>
          </a:xfrm>
        </p:grpSpPr>
        <p:cxnSp>
          <p:nvCxnSpPr>
            <p:cNvPr id="18" name="直線矢印コネクタ 17"/>
            <p:cNvCxnSpPr/>
            <p:nvPr/>
          </p:nvCxnSpPr>
          <p:spPr>
            <a:xfrm>
              <a:off x="4932040" y="2673642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400092" y="2488250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KHz-enable</a:t>
              </a:r>
              <a:endParaRPr kumimoji="1" lang="ja-JP" altLang="en-US" dirty="0"/>
            </a:p>
          </p:txBody>
        </p:sp>
      </p:grp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SW_GEN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1844824"/>
            <a:ext cx="1800200" cy="16561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SW_GEN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1259632" y="1821024"/>
            <a:ext cx="1872208" cy="369332"/>
            <a:chOff x="-898524" y="4599130"/>
            <a:chExt cx="2016224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-898524" y="4599130"/>
              <a:ext cx="198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KHz-enable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612000" y="3911828"/>
            <a:ext cx="79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チャタリング</a:t>
            </a:r>
            <a:r>
              <a:rPr lang="ja-JP" altLang="en-US" dirty="0" smtClean="0"/>
              <a:t>の防止と立ち上がりの検出をする回路。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出力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sw_one_shot</a:t>
            </a:r>
            <a:r>
              <a:rPr lang="ja-JP" altLang="en-US" dirty="0" smtClean="0"/>
              <a:t>はトップモジュールの</a:t>
            </a:r>
            <a:r>
              <a:rPr lang="en-US" altLang="ja-JP" dirty="0" smtClean="0"/>
              <a:t>SIO</a:t>
            </a:r>
            <a:r>
              <a:rPr lang="ja-JP" altLang="en-US" dirty="0" smtClean="0"/>
              <a:t>で、受信データを送信開始するトリガとして使われる。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932040" y="2303584"/>
            <a:ext cx="3024336" cy="369332"/>
            <a:chOff x="4932040" y="2488250"/>
            <a:chExt cx="3024336" cy="369332"/>
          </a:xfrm>
        </p:grpSpPr>
        <p:cxnSp>
          <p:nvCxnSpPr>
            <p:cNvPr id="18" name="直線矢印コネクタ 17"/>
            <p:cNvCxnSpPr/>
            <p:nvPr/>
          </p:nvCxnSpPr>
          <p:spPr>
            <a:xfrm>
              <a:off x="4932040" y="2673642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400092" y="2488250"/>
              <a:ext cx="255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 smtClean="0"/>
                <a:t>sw_one_shot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110700" y="2378820"/>
            <a:ext cx="1039304" cy="369332"/>
            <a:chOff x="78396" y="4599130"/>
            <a:chExt cx="1039304" cy="36933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126550" y="3061514"/>
            <a:ext cx="1039304" cy="369332"/>
            <a:chOff x="78396" y="4599130"/>
            <a:chExt cx="1039304" cy="369332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SW</a:t>
              </a:r>
              <a:endParaRPr kumimoji="1" lang="ja-JP" altLang="en-US" dirty="0"/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SIO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1844824"/>
            <a:ext cx="1800200" cy="23042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SIO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2110700" y="1821024"/>
            <a:ext cx="1021140" cy="369332"/>
            <a:chOff x="18011" y="4599130"/>
            <a:chExt cx="1099689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8011" y="4599130"/>
              <a:ext cx="1067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RX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419560" y="4217888"/>
            <a:ext cx="79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シリアル通信での信号の送受信および</a:t>
            </a:r>
            <a:r>
              <a:rPr lang="en-US" altLang="ja-JP" dirty="0" smtClean="0"/>
              <a:t>PWM</a:t>
            </a:r>
            <a:r>
              <a:rPr lang="ja-JP" altLang="en-US" dirty="0" smtClean="0"/>
              <a:t>制御によるモーター制御を行う回路であり、トップモジュール。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smtClean="0"/>
              <a:t>TX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の値をそのまま</a:t>
            </a:r>
            <a:r>
              <a:rPr lang="en-US" altLang="ja-JP" dirty="0" smtClean="0"/>
              <a:t>Bluetooth</a:t>
            </a:r>
            <a:r>
              <a:rPr lang="ja-JP" altLang="en-US" dirty="0" smtClean="0"/>
              <a:t>モジュールへ送信する。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rx_data_reg</a:t>
            </a:r>
            <a:r>
              <a:rPr lang="ja-JP" altLang="en-US" dirty="0" smtClean="0"/>
              <a:t>は</a:t>
            </a:r>
            <a:r>
              <a:rPr lang="ja-JP" altLang="en-US" dirty="0"/>
              <a:t>レジスタでも</a:t>
            </a:r>
            <a:r>
              <a:rPr lang="ja-JP" altLang="en-US" dirty="0" smtClean="0"/>
              <a:t>あり、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の値を格納する。また、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ビットを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に表示するのにも使われる。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smtClean="0"/>
              <a:t>DIR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PWM</a:t>
            </a:r>
            <a:r>
              <a:rPr lang="ja-JP" altLang="en-US" dirty="0" smtClean="0"/>
              <a:t>は</a:t>
            </a:r>
            <a:r>
              <a:rPr lang="ja-JP" altLang="en-US" dirty="0"/>
              <a:t>モータードライバ</a:t>
            </a:r>
            <a:r>
              <a:rPr lang="ja-JP" altLang="en-US" dirty="0" smtClean="0"/>
              <a:t>へ送信されモーターを制御する。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979712" y="2996152"/>
            <a:ext cx="1170292" cy="369332"/>
            <a:chOff x="-52592" y="4599130"/>
            <a:chExt cx="1170292" cy="36933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-52592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/>
          <p:cNvSpPr txBox="1"/>
          <p:nvPr/>
        </p:nvSpPr>
        <p:spPr>
          <a:xfrm>
            <a:off x="1397948" y="2348880"/>
            <a:ext cx="15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RX_META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715384" y="2559688"/>
            <a:ext cx="43462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1691681" y="3645024"/>
            <a:ext cx="1458324" cy="369332"/>
            <a:chOff x="278792" y="4599130"/>
            <a:chExt cx="838908" cy="36933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278792" y="4599130"/>
              <a:ext cx="67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RESET</a:t>
              </a:r>
              <a:endParaRPr kumimoji="1" lang="ja-JP" altLang="en-US" dirty="0"/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>
              <a:off x="857234" y="4808110"/>
              <a:ext cx="26046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直線矢印コネクタ 28"/>
          <p:cNvCxnSpPr/>
          <p:nvPr/>
        </p:nvCxnSpPr>
        <p:spPr>
          <a:xfrm>
            <a:off x="4932040" y="2005690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944330" y="2348880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808426" y="1835532"/>
            <a:ext cx="7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4917864" y="2555612"/>
            <a:ext cx="1640532" cy="369332"/>
            <a:chOff x="7596336" y="3112801"/>
            <a:chExt cx="1640532" cy="369332"/>
          </a:xfrm>
        </p:grpSpPr>
        <p:cxnSp>
          <p:nvCxnSpPr>
            <p:cNvPr id="35" name="直線矢印コネクタ 34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8486898" y="3112801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DIR1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4932040" y="2914295"/>
            <a:ext cx="1640532" cy="369332"/>
            <a:chOff x="7596336" y="3112801"/>
            <a:chExt cx="1640532" cy="369332"/>
          </a:xfrm>
        </p:grpSpPr>
        <p:cxnSp>
          <p:nvCxnSpPr>
            <p:cNvPr id="50" name="直線矢印コネクタ 49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8486898" y="3112801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DIR2</a:t>
              </a:r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917864" y="3652014"/>
            <a:ext cx="1814376" cy="369332"/>
            <a:chOff x="7596336" y="3112801"/>
            <a:chExt cx="1814376" cy="369332"/>
          </a:xfrm>
        </p:grpSpPr>
        <p:cxnSp>
          <p:nvCxnSpPr>
            <p:cNvPr id="53" name="直線矢印コネクタ 52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8486898" y="3112801"/>
              <a:ext cx="92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PWM2</a:t>
              </a:r>
              <a:endParaRPr kumimoji="1" lang="ja-JP" altLang="en-US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4917864" y="3300006"/>
            <a:ext cx="1814376" cy="369332"/>
            <a:chOff x="7596336" y="3112801"/>
            <a:chExt cx="1814376" cy="369332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8486898" y="3112801"/>
              <a:ext cx="92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PWM1</a:t>
              </a:r>
              <a:endParaRPr kumimoji="1" lang="ja-JP" altLang="en-US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5822602" y="2163594"/>
            <a:ext cx="29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x_data_reg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6511013" y="2591129"/>
            <a:ext cx="215962" cy="6454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32240" y="259112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</a:t>
            </a:r>
            <a:r>
              <a:rPr kumimoji="1" lang="ja-JP" altLang="en-US" dirty="0" smtClean="0"/>
              <a:t>モーターの回転方向の制御信号</a:t>
            </a:r>
            <a:endParaRPr kumimoji="1" lang="ja-JP" altLang="en-US" dirty="0"/>
          </a:p>
        </p:txBody>
      </p:sp>
      <p:sp>
        <p:nvSpPr>
          <p:cNvPr id="62" name="右中かっこ 61"/>
          <p:cNvSpPr/>
          <p:nvPr/>
        </p:nvSpPr>
        <p:spPr>
          <a:xfrm>
            <a:off x="6588224" y="3358773"/>
            <a:ext cx="288032" cy="6211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884640" y="3321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各</a:t>
            </a:r>
            <a:r>
              <a:rPr kumimoji="1" lang="ja-JP" altLang="en-US" dirty="0" smtClean="0"/>
              <a:t>モーターへの動力制御信号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3284984"/>
            <a:ext cx="7537648" cy="28411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仕様決定時ではデューティ比６０％で動作するよう設計</a:t>
            </a:r>
            <a:endParaRPr kumimoji="1" lang="en-US" altLang="ja-JP" dirty="0" smtClean="0"/>
          </a:p>
          <a:p>
            <a:pPr marL="266700"/>
            <a:r>
              <a:rPr lang="ja-JP" altLang="en-US" dirty="0" smtClean="0"/>
              <a:t>→実機テストでタイヤが回転しなかったため、７０％に変更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制御変数として</a:t>
            </a:r>
            <a:r>
              <a:rPr kumimoji="1" lang="en-US" altLang="ja-JP" dirty="0" smtClean="0"/>
              <a:t>mode</a:t>
            </a:r>
            <a:r>
              <a:rPr kumimoji="1" lang="ja-JP" altLang="en-US" dirty="0" smtClean="0"/>
              <a:t>を設定。デューティ比に基づき、</a:t>
            </a:r>
            <a:r>
              <a:rPr kumimoji="1" lang="en-US" altLang="ja-JP" dirty="0" smtClean="0"/>
              <a:t>5000ns</a:t>
            </a:r>
            <a:r>
              <a:rPr lang="ja-JP" altLang="en-US" dirty="0"/>
              <a:t>中</a:t>
            </a:r>
            <a:r>
              <a:rPr kumimoji="1" lang="en-US" altLang="ja-JP" dirty="0" smtClean="0"/>
              <a:t>3500ns</a:t>
            </a:r>
            <a:r>
              <a:rPr kumimoji="1" lang="ja-JP" altLang="en-US" dirty="0" smtClean="0"/>
              <a:t>間</a:t>
            </a:r>
            <a:r>
              <a:rPr kumimoji="1" lang="en-US" altLang="ja-JP" dirty="0" smtClean="0"/>
              <a:t>mode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を設定。それ以外は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mode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のとき、アプリから送信された信号の判定を行い、受信信号により</a:t>
            </a:r>
            <a:r>
              <a:rPr lang="en-US" altLang="ja-JP" dirty="0" smtClean="0"/>
              <a:t>PWM1,2</a:t>
            </a:r>
            <a:r>
              <a:rPr lang="ja-JP" altLang="en-US" dirty="0" smtClean="0"/>
              <a:t>を送信。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Mode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のとき、</a:t>
            </a:r>
            <a:r>
              <a:rPr lang="en-US" altLang="ja-JP" dirty="0" smtClean="0"/>
              <a:t>’s’ </a:t>
            </a:r>
            <a:r>
              <a:rPr lang="ja-JP" altLang="en-US" smtClean="0"/>
              <a:t>を受信した時と同じ信号</a:t>
            </a:r>
            <a:r>
              <a:rPr kumimoji="1" lang="ja-JP" altLang="en-US" smtClean="0"/>
              <a:t>を</a:t>
            </a:r>
            <a:r>
              <a:rPr kumimoji="1" lang="ja-JP" altLang="en-US" dirty="0" smtClean="0"/>
              <a:t>送信。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1331640" y="1564439"/>
            <a:ext cx="5400600" cy="1576528"/>
            <a:chOff x="1331640" y="1436576"/>
            <a:chExt cx="5400600" cy="2304256"/>
          </a:xfrm>
        </p:grpSpPr>
        <p:sp>
          <p:nvSpPr>
            <p:cNvPr id="6" name="正方形/長方形 5"/>
            <p:cNvSpPr/>
            <p:nvPr/>
          </p:nvSpPr>
          <p:spPr>
            <a:xfrm>
              <a:off x="3131840" y="1436576"/>
              <a:ext cx="1800200" cy="23042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PWM</a:t>
              </a: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1331640" y="1741140"/>
              <a:ext cx="1800200" cy="369332"/>
              <a:chOff x="-820976" y="4927494"/>
              <a:chExt cx="1938676" cy="369332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-820976" y="4927494"/>
                <a:ext cx="1906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rx_data_reg</a:t>
                </a:r>
                <a:endParaRPr lang="ja-JP" altLang="en-US" dirty="0"/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649648" y="5243235"/>
                <a:ext cx="46805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/>
            <p:cNvGrpSpPr/>
            <p:nvPr/>
          </p:nvGrpSpPr>
          <p:grpSpPr>
            <a:xfrm>
              <a:off x="1979712" y="2898858"/>
              <a:ext cx="1170292" cy="369332"/>
              <a:chOff x="-52592" y="4910084"/>
              <a:chExt cx="1170292" cy="369332"/>
            </a:xfrm>
          </p:grpSpPr>
          <p:sp>
            <p:nvSpPr>
              <p:cNvPr id="11" name="テキスト ボックス 10"/>
              <p:cNvSpPr txBox="1"/>
              <p:nvPr/>
            </p:nvSpPr>
            <p:spPr>
              <a:xfrm>
                <a:off x="-52592" y="4910084"/>
                <a:ext cx="1007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CLK</a:t>
                </a:r>
                <a:endParaRPr kumimoji="1" lang="ja-JP" altLang="en-US" dirty="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>
                <a:off x="649648" y="5225825"/>
                <a:ext cx="46805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4917864" y="1530645"/>
              <a:ext cx="1628242" cy="369332"/>
              <a:chOff x="7596336" y="2496082"/>
              <a:chExt cx="1628242" cy="369332"/>
            </a:xfrm>
          </p:grpSpPr>
          <p:cxnSp>
            <p:nvCxnSpPr>
              <p:cNvPr id="22" name="直線矢印コネクタ 21"/>
              <p:cNvCxnSpPr/>
              <p:nvPr/>
            </p:nvCxnSpPr>
            <p:spPr>
              <a:xfrm>
                <a:off x="7596336" y="2781095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8474608" y="2496082"/>
                <a:ext cx="749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DIR1</a:t>
                </a:r>
                <a:endParaRPr kumimoji="1" lang="ja-JP" altLang="en-US" dirty="0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4944330" y="2108536"/>
              <a:ext cx="1615344" cy="369332"/>
              <a:chOff x="7608626" y="2715290"/>
              <a:chExt cx="1615344" cy="369332"/>
            </a:xfrm>
          </p:grpSpPr>
          <p:cxnSp>
            <p:nvCxnSpPr>
              <p:cNvPr id="25" name="直線矢印コネクタ 24"/>
              <p:cNvCxnSpPr/>
              <p:nvPr/>
            </p:nvCxnSpPr>
            <p:spPr>
              <a:xfrm>
                <a:off x="7608626" y="2979376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/>
              <p:cNvSpPr txBox="1"/>
              <p:nvPr/>
            </p:nvSpPr>
            <p:spPr>
              <a:xfrm>
                <a:off x="8474000" y="2715290"/>
                <a:ext cx="749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DIR2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4917864" y="3214597"/>
              <a:ext cx="1814376" cy="369332"/>
              <a:chOff x="7596336" y="3083632"/>
              <a:chExt cx="1814376" cy="369332"/>
            </a:xfrm>
          </p:grpSpPr>
          <p:cxnSp>
            <p:nvCxnSpPr>
              <p:cNvPr id="28" name="直線矢印コネクタ 27"/>
              <p:cNvCxnSpPr/>
              <p:nvPr/>
            </p:nvCxnSpPr>
            <p:spPr>
              <a:xfrm>
                <a:off x="7596336" y="3304574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8486898" y="3083632"/>
                <a:ext cx="923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PWM2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4917864" y="2634771"/>
              <a:ext cx="1814376" cy="369332"/>
              <a:chOff x="7596336" y="2855814"/>
              <a:chExt cx="1814376" cy="369332"/>
            </a:xfrm>
          </p:grpSpPr>
          <p:cxnSp>
            <p:nvCxnSpPr>
              <p:cNvPr id="31" name="直線矢印コネクタ 30"/>
              <p:cNvCxnSpPr/>
              <p:nvPr/>
            </p:nvCxnSpPr>
            <p:spPr>
              <a:xfrm>
                <a:off x="7596336" y="3119899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8486898" y="2855814"/>
                <a:ext cx="923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PWM1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18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3429000"/>
            <a:ext cx="7537648" cy="1401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下記の表に対応させて</a:t>
            </a:r>
            <a:r>
              <a:rPr kumimoji="1" lang="en-US" altLang="ja-JP" dirty="0" smtClean="0"/>
              <a:t>DIR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を送信する。コードの組みやすさから</a:t>
            </a:r>
            <a:r>
              <a:rPr lang="en-US" altLang="ja-JP" dirty="0"/>
              <a:t> </a:t>
            </a:r>
            <a:r>
              <a:rPr lang="en-US" altLang="ja-JP" dirty="0" smtClean="0"/>
              <a:t>‘s’</a:t>
            </a:r>
            <a:r>
              <a:rPr lang="ja-JP" altLang="en-US" dirty="0"/>
              <a:t> </a:t>
            </a:r>
            <a:r>
              <a:rPr lang="ja-JP" altLang="en-US" dirty="0" smtClean="0"/>
              <a:t>の時の</a:t>
            </a:r>
            <a:r>
              <a:rPr lang="en-US" altLang="ja-JP" dirty="0" smtClean="0"/>
              <a:t>DIR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smtClean="0"/>
              <a:t>と</a:t>
            </a:r>
            <a:r>
              <a:rPr lang="ja-JP" altLang="en-US" dirty="0" smtClean="0"/>
              <a:t>設定。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331640" y="1564439"/>
            <a:ext cx="5400600" cy="1576528"/>
            <a:chOff x="1331640" y="1436576"/>
            <a:chExt cx="5400600" cy="2304256"/>
          </a:xfrm>
        </p:grpSpPr>
        <p:sp>
          <p:nvSpPr>
            <p:cNvPr id="6" name="正方形/長方形 5"/>
            <p:cNvSpPr/>
            <p:nvPr/>
          </p:nvSpPr>
          <p:spPr>
            <a:xfrm>
              <a:off x="3131840" y="1436576"/>
              <a:ext cx="1800200" cy="23042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PWM</a:t>
              </a: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1331640" y="1741140"/>
              <a:ext cx="1800200" cy="369332"/>
              <a:chOff x="-820976" y="4927494"/>
              <a:chExt cx="1938676" cy="369332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-820976" y="4927494"/>
                <a:ext cx="1906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rx_data_reg</a:t>
                </a:r>
                <a:endParaRPr lang="ja-JP" altLang="en-US" dirty="0"/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649648" y="5243235"/>
                <a:ext cx="46805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/>
            <p:cNvGrpSpPr/>
            <p:nvPr/>
          </p:nvGrpSpPr>
          <p:grpSpPr>
            <a:xfrm>
              <a:off x="1979712" y="2898858"/>
              <a:ext cx="1170292" cy="369332"/>
              <a:chOff x="-52592" y="4910084"/>
              <a:chExt cx="1170292" cy="369332"/>
            </a:xfrm>
          </p:grpSpPr>
          <p:sp>
            <p:nvSpPr>
              <p:cNvPr id="11" name="テキスト ボックス 10"/>
              <p:cNvSpPr txBox="1"/>
              <p:nvPr/>
            </p:nvSpPr>
            <p:spPr>
              <a:xfrm>
                <a:off x="-52592" y="4910084"/>
                <a:ext cx="1007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CLK</a:t>
                </a:r>
                <a:endParaRPr kumimoji="1" lang="ja-JP" altLang="en-US" dirty="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>
                <a:off x="649648" y="5225825"/>
                <a:ext cx="46805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4917864" y="1530645"/>
              <a:ext cx="1628242" cy="369332"/>
              <a:chOff x="7596336" y="2496082"/>
              <a:chExt cx="1628242" cy="369332"/>
            </a:xfrm>
          </p:grpSpPr>
          <p:cxnSp>
            <p:nvCxnSpPr>
              <p:cNvPr id="22" name="直線矢印コネクタ 21"/>
              <p:cNvCxnSpPr/>
              <p:nvPr/>
            </p:nvCxnSpPr>
            <p:spPr>
              <a:xfrm>
                <a:off x="7596336" y="2781095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8474608" y="2496082"/>
                <a:ext cx="749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DIR1</a:t>
                </a:r>
                <a:endParaRPr kumimoji="1" lang="ja-JP" altLang="en-US" dirty="0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4944330" y="2108536"/>
              <a:ext cx="1615344" cy="369332"/>
              <a:chOff x="7608626" y="2715290"/>
              <a:chExt cx="1615344" cy="369332"/>
            </a:xfrm>
          </p:grpSpPr>
          <p:cxnSp>
            <p:nvCxnSpPr>
              <p:cNvPr id="25" name="直線矢印コネクタ 24"/>
              <p:cNvCxnSpPr/>
              <p:nvPr/>
            </p:nvCxnSpPr>
            <p:spPr>
              <a:xfrm>
                <a:off x="7608626" y="2979376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/>
              <p:cNvSpPr txBox="1"/>
              <p:nvPr/>
            </p:nvSpPr>
            <p:spPr>
              <a:xfrm>
                <a:off x="8474000" y="2715290"/>
                <a:ext cx="749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DIR2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4917864" y="3214597"/>
              <a:ext cx="1814376" cy="369332"/>
              <a:chOff x="7596336" y="3083632"/>
              <a:chExt cx="1814376" cy="369332"/>
            </a:xfrm>
          </p:grpSpPr>
          <p:cxnSp>
            <p:nvCxnSpPr>
              <p:cNvPr id="28" name="直線矢印コネクタ 27"/>
              <p:cNvCxnSpPr/>
              <p:nvPr/>
            </p:nvCxnSpPr>
            <p:spPr>
              <a:xfrm>
                <a:off x="7596336" y="3304574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8486898" y="3083632"/>
                <a:ext cx="923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PWM2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4917864" y="2634771"/>
              <a:ext cx="1814376" cy="369332"/>
              <a:chOff x="7596336" y="2855814"/>
              <a:chExt cx="1814376" cy="369332"/>
            </a:xfrm>
          </p:grpSpPr>
          <p:cxnSp>
            <p:nvCxnSpPr>
              <p:cNvPr id="31" name="直線矢印コネクタ 30"/>
              <p:cNvCxnSpPr/>
              <p:nvPr/>
            </p:nvCxnSpPr>
            <p:spPr>
              <a:xfrm>
                <a:off x="7596336" y="3119899"/>
                <a:ext cx="86409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8486898" y="2855814"/>
                <a:ext cx="923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PWM1</a:t>
                </a:r>
                <a:endParaRPr kumimoji="1" lang="ja-JP" altLang="en-US" dirty="0"/>
              </a:p>
            </p:txBody>
          </p:sp>
        </p:grp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10" y="4149080"/>
            <a:ext cx="6845581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57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本講義を受けてのまとめ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当初の計画通りに進まず、１から計画・設計しモノを作り上げる大変さが実感できた。また、実機テストで思うように動くたびに達成感が味わえた。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中間</a:t>
            </a:r>
            <a:r>
              <a:rPr lang="ja-JP" altLang="en-US" dirty="0" smtClean="0"/>
              <a:t>発表時の見通しでは前後２方向に動けば、と低い目標設定だったが最終的には４方向＋停止が操作できるしっかりとしたものができたと思う。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47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計画時のシステム構成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922">
            <a:off x="740685" y="3290586"/>
            <a:ext cx="1575636" cy="25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 rot="1950943">
            <a:off x="1794295" y="2222379"/>
            <a:ext cx="2612953" cy="2751324"/>
            <a:chOff x="760871" y="2889066"/>
            <a:chExt cx="2160000" cy="2160000"/>
          </a:xfrm>
        </p:grpSpPr>
        <p:sp>
          <p:nvSpPr>
            <p:cNvPr id="10" name="円弧 9"/>
            <p:cNvSpPr/>
            <p:nvPr/>
          </p:nvSpPr>
          <p:spPr>
            <a:xfrm rot="805868">
              <a:off x="1120871" y="3249067"/>
              <a:ext cx="1440000" cy="144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/>
            <p:cNvSpPr/>
            <p:nvPr/>
          </p:nvSpPr>
          <p:spPr>
            <a:xfrm rot="805868">
              <a:off x="760871" y="2889066"/>
              <a:ext cx="2160000" cy="216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/>
            <p:cNvSpPr/>
            <p:nvPr/>
          </p:nvSpPr>
          <p:spPr>
            <a:xfrm rot="805868">
              <a:off x="1390872" y="3519067"/>
              <a:ext cx="900000" cy="900000"/>
            </a:xfrm>
            <a:prstGeom prst="arc">
              <a:avLst>
                <a:gd name="adj1" fmla="val 16200000"/>
                <a:gd name="adj2" fmla="val 21473055"/>
              </a:avLst>
            </a:prstGeom>
            <a:ln w="57150"/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88" y="3733447"/>
            <a:ext cx="3131283" cy="217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022596" y="4600093"/>
            <a:ext cx="197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Bluetooth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60032" y="302128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モーター制御により動作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6776" y="2498062"/>
            <a:ext cx="18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アプリ操作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7398" y="2071882"/>
            <a:ext cx="205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信号を送信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99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使用機器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自動車部分</a:t>
            </a:r>
            <a:endParaRPr lang="en-US" altLang="ja-JP" dirty="0" smtClean="0"/>
          </a:p>
          <a:p>
            <a:pPr marL="800100" lvl="1" indent="-342900"/>
            <a:r>
              <a:rPr lang="ja-JP" altLang="en-US" dirty="0" smtClean="0"/>
              <a:t>ビュートローバー </a:t>
            </a:r>
            <a:r>
              <a:rPr lang="en-US" altLang="ja-JP" dirty="0" smtClean="0"/>
              <a:t>×</a:t>
            </a:r>
            <a:r>
              <a:rPr lang="ja-JP" altLang="en-US" dirty="0" smtClean="0"/>
              <a:t>１　</a:t>
            </a:r>
            <a:endParaRPr lang="en-US" altLang="ja-JP" dirty="0" smtClean="0"/>
          </a:p>
          <a:p>
            <a:pPr marL="800100" lvl="1" indent="-342900"/>
            <a:r>
              <a:rPr kumimoji="1" lang="en-US" altLang="ja-JP" dirty="0" smtClean="0">
                <a:latin typeface="+mn-ea"/>
              </a:rPr>
              <a:t>PmodBT2 (Bluetooth</a:t>
            </a:r>
            <a:r>
              <a:rPr kumimoji="1" lang="ja-JP" altLang="en-US" dirty="0" smtClean="0">
                <a:latin typeface="+mn-ea"/>
              </a:rPr>
              <a:t>デバイス</a:t>
            </a:r>
            <a:r>
              <a:rPr kumimoji="1" lang="en-US" altLang="ja-JP" dirty="0" smtClean="0">
                <a:latin typeface="+mn-ea"/>
              </a:rPr>
              <a:t>)×</a:t>
            </a:r>
            <a:r>
              <a:rPr kumimoji="1" lang="ja-JP" altLang="en-US" dirty="0" smtClean="0">
                <a:latin typeface="+mn-ea"/>
              </a:rPr>
              <a:t>１</a:t>
            </a:r>
            <a:endParaRPr kumimoji="1" lang="en-US" altLang="ja-JP" dirty="0" smtClean="0">
              <a:latin typeface="+mn-ea"/>
            </a:endParaRPr>
          </a:p>
          <a:p>
            <a:pPr marL="800100" lvl="1" indent="-342900"/>
            <a:r>
              <a:rPr lang="en-US" altLang="ja-JP" dirty="0" smtClean="0">
                <a:latin typeface="+mn-ea"/>
              </a:rPr>
              <a:t>PmodHB3 (</a:t>
            </a:r>
            <a:r>
              <a:rPr lang="ja-JP" altLang="en-US" dirty="0" smtClean="0">
                <a:latin typeface="+mn-ea"/>
              </a:rPr>
              <a:t>モータ</a:t>
            </a:r>
            <a:r>
              <a:rPr lang="ja-JP" altLang="en-US" dirty="0">
                <a:latin typeface="+mn-ea"/>
              </a:rPr>
              <a:t>ー</a:t>
            </a:r>
            <a:r>
              <a:rPr lang="ja-JP" altLang="en-US" dirty="0" smtClean="0">
                <a:latin typeface="+mn-ea"/>
              </a:rPr>
              <a:t>デバイス</a:t>
            </a:r>
            <a:r>
              <a:rPr lang="en-US" altLang="ja-JP" dirty="0">
                <a:latin typeface="+mn-ea"/>
              </a:rPr>
              <a:t>) </a:t>
            </a:r>
            <a:r>
              <a:rPr lang="en-US" altLang="ja-JP" dirty="0" smtClean="0">
                <a:latin typeface="+mn-ea"/>
              </a:rPr>
              <a:t>×</a:t>
            </a:r>
            <a:r>
              <a:rPr lang="ja-JP" altLang="en-US" dirty="0" smtClean="0">
                <a:latin typeface="+mn-ea"/>
              </a:rPr>
              <a:t>２</a:t>
            </a:r>
            <a:endParaRPr lang="en-US" altLang="ja-JP" dirty="0">
              <a:latin typeface="+mn-ea"/>
            </a:endParaRPr>
          </a:p>
          <a:p>
            <a:pPr marL="800100" lvl="1" indent="-342900"/>
            <a:r>
              <a:rPr kumimoji="1" lang="en-US" altLang="ja-JP" dirty="0" smtClean="0">
                <a:latin typeface="+mn-ea"/>
              </a:rPr>
              <a:t>BASYS2 (FPGA</a:t>
            </a:r>
            <a:r>
              <a:rPr kumimoji="1" lang="ja-JP" altLang="en-US" dirty="0" smtClean="0">
                <a:latin typeface="+mn-ea"/>
              </a:rPr>
              <a:t>ボート</a:t>
            </a:r>
            <a:r>
              <a:rPr lang="en-US" altLang="ja-JP" dirty="0" smtClean="0">
                <a:latin typeface="+mn-ea"/>
              </a:rPr>
              <a:t>) ×</a:t>
            </a:r>
            <a:r>
              <a:rPr lang="ja-JP" altLang="en-US" dirty="0" smtClean="0">
                <a:latin typeface="+mn-ea"/>
              </a:rPr>
              <a:t>１</a:t>
            </a:r>
            <a:endParaRPr lang="en-US" altLang="ja-JP" dirty="0" smtClean="0">
              <a:latin typeface="+mn-ea"/>
            </a:endParaRPr>
          </a:p>
          <a:p>
            <a:pPr lvl="1" indent="0">
              <a:buNone/>
            </a:pPr>
            <a:endParaRPr lang="en-US" altLang="ja-JP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+mn-ea"/>
              </a:rPr>
              <a:t>Android</a:t>
            </a:r>
            <a:r>
              <a:rPr lang="ja-JP" altLang="en-US" dirty="0" smtClean="0">
                <a:latin typeface="+mn-ea"/>
              </a:rPr>
              <a:t>端末</a:t>
            </a:r>
            <a:endParaRPr lang="en-US" altLang="ja-JP" dirty="0" smtClean="0">
              <a:latin typeface="+mn-ea"/>
            </a:endParaRPr>
          </a:p>
          <a:p>
            <a:pPr marL="800100" lvl="1" indent="-342900"/>
            <a:r>
              <a:rPr lang="en-US" altLang="ja-JP" dirty="0" smtClean="0">
                <a:latin typeface="+mn-ea"/>
              </a:rPr>
              <a:t>SH-04E(Android</a:t>
            </a:r>
            <a:r>
              <a:rPr lang="ja-JP" altLang="en-US" dirty="0" smtClean="0">
                <a:latin typeface="+mn-ea"/>
              </a:rPr>
              <a:t>バージョン </a:t>
            </a:r>
            <a:r>
              <a:rPr lang="en-US" altLang="ja-JP" dirty="0" smtClean="0">
                <a:latin typeface="+mn-ea"/>
              </a:rPr>
              <a:t>4.4.2)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34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082" cy="1371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アプリの仕様</a:t>
            </a:r>
            <a:r>
              <a:rPr lang="ja-JP" altLang="en-US" dirty="0" smtClean="0"/>
              <a:t>（通信仕様・計画）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５つのボタンを持つ。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各ボタン</a:t>
            </a:r>
            <a:r>
              <a:rPr lang="ja-JP" altLang="en-US" dirty="0" smtClean="0"/>
              <a:t>の仕様は以下の通り</a:t>
            </a:r>
            <a:endParaRPr lang="en-US" altLang="ja-JP" dirty="0" smtClean="0"/>
          </a:p>
          <a:p>
            <a:pPr marL="800100" lvl="1" indent="-342900"/>
            <a:r>
              <a:rPr kumimoji="1" lang="ja-JP" altLang="en-US" dirty="0" smtClean="0"/>
              <a:t>↑  ：文字</a:t>
            </a:r>
            <a:r>
              <a:rPr lang="en-US" altLang="ja-JP" dirty="0" smtClean="0"/>
              <a:t> f (0110 0110)</a:t>
            </a:r>
          </a:p>
          <a:p>
            <a:pPr marL="800100" lvl="1" indent="-342900"/>
            <a:r>
              <a:rPr kumimoji="1" lang="ja-JP" altLang="en-US" dirty="0" smtClean="0"/>
              <a:t>←：文字 </a:t>
            </a:r>
            <a:r>
              <a:rPr kumimoji="1" lang="en-US" altLang="ja-JP" dirty="0" smtClean="0"/>
              <a:t>l (0110 1100)</a:t>
            </a:r>
          </a:p>
          <a:p>
            <a:pPr marL="800100" lvl="1" indent="-342900"/>
            <a:r>
              <a:rPr lang="ja-JP" altLang="en-US" dirty="0" smtClean="0"/>
              <a:t>→：文字 </a:t>
            </a:r>
            <a:r>
              <a:rPr lang="en-US" altLang="ja-JP" dirty="0" smtClean="0"/>
              <a:t>r (0111 0010)</a:t>
            </a:r>
          </a:p>
          <a:p>
            <a:pPr marL="800100" lvl="1" indent="-342900"/>
            <a:r>
              <a:rPr kumimoji="1" lang="ja-JP" altLang="en-US" dirty="0" smtClean="0"/>
              <a:t>↓  ：文字 </a:t>
            </a:r>
            <a:r>
              <a:rPr kumimoji="1" lang="en-US" altLang="ja-JP" dirty="0" smtClean="0"/>
              <a:t>b (0110 0010)</a:t>
            </a:r>
          </a:p>
          <a:p>
            <a:pPr marL="800100" lvl="1" indent="-342900"/>
            <a:r>
              <a:rPr lang="en-US" altLang="ja-JP" dirty="0" smtClean="0"/>
              <a:t>STOP</a:t>
            </a:r>
            <a:r>
              <a:rPr lang="ja-JP" altLang="en-US" dirty="0" smtClean="0"/>
              <a:t>：文字 </a:t>
            </a:r>
            <a:r>
              <a:rPr lang="en-US" altLang="ja-JP" dirty="0" smtClean="0"/>
              <a:t>s (0111 0011)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ボタンを押し続ける間、</a:t>
            </a:r>
            <a:r>
              <a:rPr lang="en-US" altLang="ja-JP" dirty="0" smtClean="0"/>
              <a:t>100ms</a:t>
            </a:r>
            <a:r>
              <a:rPr lang="ja-JP" altLang="en-US" dirty="0" smtClean="0"/>
              <a:t>ごとに信号</a:t>
            </a:r>
            <a:r>
              <a:rPr lang="ja-JP" altLang="en-US" dirty="0"/>
              <a:t>を送信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382190" y="1787719"/>
            <a:ext cx="3222091" cy="2393628"/>
            <a:chOff x="1368177" y="908720"/>
            <a:chExt cx="5580087" cy="4608512"/>
          </a:xfrm>
        </p:grpSpPr>
        <p:sp>
          <p:nvSpPr>
            <p:cNvPr id="16" name="下矢印 15"/>
            <p:cNvSpPr/>
            <p:nvPr/>
          </p:nvSpPr>
          <p:spPr>
            <a:xfrm rot="5400000">
              <a:off x="1152153" y="2635137"/>
              <a:ext cx="1656184" cy="1224136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7" name="下矢印 16"/>
            <p:cNvSpPr/>
            <p:nvPr/>
          </p:nvSpPr>
          <p:spPr>
            <a:xfrm>
              <a:off x="3347864" y="4293096"/>
              <a:ext cx="1656184" cy="1224136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8" name="下矢印 17"/>
            <p:cNvSpPr/>
            <p:nvPr/>
          </p:nvSpPr>
          <p:spPr>
            <a:xfrm rot="16200000">
              <a:off x="5508104" y="2702751"/>
              <a:ext cx="1656184" cy="1224136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9" name="下矢印 18"/>
            <p:cNvSpPr/>
            <p:nvPr/>
          </p:nvSpPr>
          <p:spPr>
            <a:xfrm rot="10800000">
              <a:off x="3347864" y="908720"/>
              <a:ext cx="1656184" cy="1224136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900608" y="2924039"/>
              <a:ext cx="612067" cy="770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dirty="0"/>
                <a:t>l</a:t>
              </a:r>
              <a:endParaRPr kumimoji="1" lang="ja-JP" altLang="en-US" sz="2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014205" y="1404786"/>
              <a:ext cx="612067" cy="770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/>
                <a:t>f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799010" y="2991652"/>
              <a:ext cx="612067" cy="770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/>
                <a:t>r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869922" y="4293097"/>
              <a:ext cx="612067" cy="770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dirty="0"/>
                <a:t>b</a:t>
              </a:r>
              <a:endParaRPr kumimoji="1" lang="en-US" altLang="ja-JP" sz="2000" dirty="0" smtClean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347864" y="2636912"/>
              <a:ext cx="1656184" cy="12241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/>
                <a:t>s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9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の仕様（機能仕様・計画）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信号を</a:t>
            </a:r>
            <a:r>
              <a:rPr lang="en-US" altLang="ja-JP" dirty="0" smtClean="0"/>
              <a:t>200ms</a:t>
            </a:r>
            <a:r>
              <a:rPr lang="ja-JP" altLang="en-US" dirty="0" smtClean="0"/>
              <a:t>間受信</a:t>
            </a:r>
            <a:r>
              <a:rPr lang="ja-JP" altLang="en-US" dirty="0"/>
              <a:t>しなければ</a:t>
            </a:r>
            <a:r>
              <a:rPr lang="ja-JP" altLang="en-US" dirty="0" smtClean="0"/>
              <a:t>停止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各信号を受信したとき、表の動作をするよう、モーターモジュールに信号を送信する。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PWM</a:t>
            </a:r>
            <a:r>
              <a:rPr lang="ja-JP" altLang="en-US" dirty="0" smtClean="0"/>
              <a:t>制御に関する部分をモジュールに分割する。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2852936"/>
            <a:ext cx="721977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1371600"/>
          </a:xfrm>
        </p:spPr>
        <p:txBody>
          <a:bodyPr/>
          <a:lstStyle/>
          <a:p>
            <a:r>
              <a:rPr kumimoji="1" lang="ja-JP" altLang="en-US" dirty="0" smtClean="0"/>
              <a:t>開発結果（アプリ）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8245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出来たもの</a:t>
            </a:r>
            <a:endParaRPr lang="en-US" altLang="ja-JP" sz="2800" dirty="0" smtClean="0"/>
          </a:p>
          <a:p>
            <a:pPr marL="914400" lvl="1" indent="-457200"/>
            <a:r>
              <a:rPr lang="en-US" altLang="ja-JP" sz="2800" dirty="0" smtClean="0"/>
              <a:t>FPGA</a:t>
            </a:r>
            <a:r>
              <a:rPr lang="ja-JP" altLang="en-US" sz="2800" dirty="0" smtClean="0"/>
              <a:t>ボード・</a:t>
            </a:r>
            <a:r>
              <a:rPr lang="en-US" altLang="ja-JP" sz="2800" dirty="0" smtClean="0"/>
              <a:t>Arduino</a:t>
            </a:r>
            <a:r>
              <a:rPr lang="ja-JP" altLang="en-US" sz="2800" dirty="0" smtClean="0"/>
              <a:t>との接続の確立</a:t>
            </a:r>
            <a:endParaRPr lang="en-US" altLang="ja-JP" sz="2800" dirty="0" smtClean="0"/>
          </a:p>
          <a:p>
            <a:pPr marL="914400" lvl="1" indent="-457200"/>
            <a:r>
              <a:rPr lang="ja-JP" altLang="en-US" sz="2800" dirty="0"/>
              <a:t>仕様通り</a:t>
            </a:r>
            <a:r>
              <a:rPr lang="ja-JP" altLang="en-US" sz="2800" dirty="0" smtClean="0"/>
              <a:t>の信号の送信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出来なかったもの</a:t>
            </a:r>
            <a:endParaRPr lang="en-US" altLang="ja-JP" sz="2800" dirty="0" smtClean="0"/>
          </a:p>
          <a:p>
            <a:pPr marL="914400" lvl="1" indent="-457200"/>
            <a:r>
              <a:rPr lang="en-US" altLang="ja-JP" sz="2800" dirty="0" smtClean="0"/>
              <a:t>100ms</a:t>
            </a:r>
            <a:r>
              <a:rPr lang="ja-JP" altLang="en-US" sz="2800" dirty="0" smtClean="0"/>
              <a:t>ごとの信号の送信</a:t>
            </a:r>
            <a:endParaRPr lang="en-US" altLang="ja-JP" sz="2800" dirty="0" smtClean="0"/>
          </a:p>
          <a:p>
            <a:pPr marL="723900" lvl="1" indent="12700">
              <a:buNone/>
            </a:pPr>
            <a:r>
              <a:rPr lang="ja-JP" altLang="en-US" sz="2400" dirty="0" smtClean="0"/>
              <a:t>　　→ボタンをクリックしたときのみ信号を送信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47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1371600"/>
          </a:xfrm>
        </p:spPr>
        <p:txBody>
          <a:bodyPr/>
          <a:lstStyle/>
          <a:p>
            <a:r>
              <a:rPr kumimoji="1" lang="ja-JP" altLang="en-US" dirty="0" smtClean="0"/>
              <a:t>開発結果（</a:t>
            </a:r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824536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目標到達度：７０％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出来たもの</a:t>
            </a:r>
            <a:endParaRPr lang="en-US" altLang="ja-JP" sz="2800" dirty="0" smtClean="0"/>
          </a:p>
          <a:p>
            <a:pPr marL="914400" lvl="1" indent="-457200"/>
            <a:r>
              <a:rPr lang="ja-JP" altLang="en-US" sz="2800" dirty="0" smtClean="0"/>
              <a:t>アプリとの接続の確立</a:t>
            </a:r>
            <a:endParaRPr lang="en-US" altLang="ja-JP" sz="2800" dirty="0" smtClean="0"/>
          </a:p>
          <a:p>
            <a:pPr marL="914400" lvl="1" indent="-457200"/>
            <a:r>
              <a:rPr lang="ja-JP" altLang="en-US" sz="2800" dirty="0"/>
              <a:t>仕様通り</a:t>
            </a:r>
            <a:r>
              <a:rPr lang="ja-JP" altLang="en-US" sz="2800" dirty="0" smtClean="0"/>
              <a:t>のモーター制御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出来なかったもの</a:t>
            </a:r>
            <a:endParaRPr lang="en-US" altLang="ja-JP" sz="2800" dirty="0" smtClean="0"/>
          </a:p>
          <a:p>
            <a:pPr marL="914400" lvl="1" indent="-457200"/>
            <a:r>
              <a:rPr lang="en-US" altLang="ja-JP" sz="2800" dirty="0" smtClean="0"/>
              <a:t>200ms</a:t>
            </a:r>
            <a:r>
              <a:rPr lang="ja-JP" altLang="en-US" sz="2800" dirty="0" smtClean="0"/>
              <a:t>ごとの信号の受信確認</a:t>
            </a:r>
            <a:endParaRPr lang="en-US" altLang="ja-JP" sz="2800" dirty="0" smtClean="0"/>
          </a:p>
          <a:p>
            <a:pPr marL="914400" lvl="1" indent="-457200"/>
            <a:r>
              <a:rPr lang="en-US" altLang="ja-JP" sz="2800" dirty="0" smtClean="0"/>
              <a:t>PWM</a:t>
            </a:r>
            <a:r>
              <a:rPr lang="ja-JP" altLang="en-US" sz="2800" dirty="0" smtClean="0"/>
              <a:t>制御を行うモジュールの分割</a:t>
            </a:r>
            <a:endParaRPr lang="en-US" altLang="ja-JP" sz="2800" dirty="0" smtClean="0"/>
          </a:p>
          <a:p>
            <a:pPr marL="723900" lvl="1" indent="12700">
              <a:buNone/>
            </a:pPr>
            <a:r>
              <a:rPr lang="ja-JP" altLang="en-US" sz="2400" dirty="0" smtClean="0"/>
              <a:t>→分割したところ、</a:t>
            </a:r>
            <a:r>
              <a:rPr lang="en-US" altLang="ja-JP" sz="2400" dirty="0" smtClean="0"/>
              <a:t>PWM</a:t>
            </a:r>
            <a:r>
              <a:rPr lang="ja-JP" altLang="en-US" sz="2400" dirty="0" smtClean="0"/>
              <a:t>制御が行えなくなった。値の受け渡し方がよくなかったか？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5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kumimoji="1" lang="ja-JP" altLang="en-US" dirty="0" smtClean="0"/>
              <a:t>開発計画・実際の進歩（中間発表まで）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328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3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kumimoji="1" lang="ja-JP" altLang="en-US" dirty="0" smtClean="0"/>
              <a:t>開発計画・実際の進歩（中間発表以降）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620000" cy="202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5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1148</TotalTime>
  <Words>768</Words>
  <Application>Microsoft Office PowerPoint</Application>
  <PresentationFormat>画面に合わせる (4:3)</PresentationFormat>
  <Paragraphs>175</Paragraphs>
  <Slides>17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エッセンシャル</vt:lpstr>
      <vt:lpstr> FPGAボードとBluetooth通信を行うAndroidアプリで操作する自動車の制作     最終発表</vt:lpstr>
      <vt:lpstr>計画時のシステム構成</vt:lpstr>
      <vt:lpstr>使用機器</vt:lpstr>
      <vt:lpstr>アプリの仕様（通信仕様・計画）</vt:lpstr>
      <vt:lpstr>FPGAの仕様（機能仕様・計画）</vt:lpstr>
      <vt:lpstr>開発結果（アプリ）</vt:lpstr>
      <vt:lpstr>開発結果（FPGA）</vt:lpstr>
      <vt:lpstr>開発計画・実際の進歩（中間発表まで）</vt:lpstr>
      <vt:lpstr>開発計画・実際の進歩（中間発表以降）</vt:lpstr>
      <vt:lpstr>FPGAのモジュール構成</vt:lpstr>
      <vt:lpstr>FPGAのモジュール構成 META_STABLE</vt:lpstr>
      <vt:lpstr>FPGAのモジュール構成 EN_GEN</vt:lpstr>
      <vt:lpstr>FPGAのモジュール構成 SW_GEN</vt:lpstr>
      <vt:lpstr>FPGAのモジュール構成 SIO</vt:lpstr>
      <vt:lpstr>PWM制御部</vt:lpstr>
      <vt:lpstr>PWM制御部</vt:lpstr>
      <vt:lpstr>本講義を受けてのまとめ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FPGAボードを用いた Androidアプリで操作する２輪車</dc:title>
  <dc:creator>t122931</dc:creator>
  <cp:lastModifiedBy>Shun</cp:lastModifiedBy>
  <cp:revision>63</cp:revision>
  <dcterms:created xsi:type="dcterms:W3CDTF">2014-10-23T06:33:41Z</dcterms:created>
  <dcterms:modified xsi:type="dcterms:W3CDTF">2015-01-29T04:51:31Z</dcterms:modified>
</cp:coreProperties>
</file>