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716bc960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716bc960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16bc960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16bc96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Joan</a:t>
            </a:r>
            <a:endParaRPr/>
          </a:p>
          <a:p>
            <a:pPr indent="0" lvl="0" marL="0" rtl="0" algn="l">
              <a:spcBef>
                <a:spcPts val="0"/>
              </a:spcBef>
              <a:spcAft>
                <a:spcPts val="0"/>
              </a:spcAft>
              <a:buNone/>
            </a:pPr>
            <a:r>
              <a:rPr lang="en"/>
              <a:t>Can we change this slide to be bulleted and less words?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716bc960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716bc96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716bc96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716bc96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716bc960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716bc960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716bc960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716bc960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716bc960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716bc960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1814dd5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1814dd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71814dd5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71814dd5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157d71b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157d71b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71814dd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71814dd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716bc96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716bc96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71814dd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71814dd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71814dd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71814dd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71814dd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71814dd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716bc960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716bc96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16bc96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16bc96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16bc96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16bc96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 So first a brieft description of our client.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716bc96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716bc96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 Paradigm is essentially a chatting software for traders in the crypt trading market. It provides various features such as counter party discovery and text-to-trade recognition,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16bc960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16bc960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first, let’s take a quick look at cryptocurrencies, such as bitcoin. What can you guys tell us about bitcoin? Or when I say something like “bitcoin”, what do you guys think about?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16bc96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16bc960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 some of the people touched on what many cryptocurrencies share. They’re decentralized digital currencies, typically characterized by their extreme volatility. In essence, they are high risk and high reward. However, much like stocks, cryptocurrency prices are influenced by demand and can be heavily impacted by current events, such as China banning cryptocurrency mining. In the end, the best way to improve the Paradigm experience is to provide a way of analyzing news articles and their relationship to cryptocurrency price.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716bc96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716bc96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core challenge we’re trying to face is how to improve the experience of the conversational marketplace. What can we do to make the product better and add functionality that is useful to our clients?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16bc960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16bc960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Our conclusion led us to focus on these specific attributes. We can perform price prediction by using machine learning models to analyze previous articles and their impacts on day to day prices. The side effect of this is we can perform different news analytics operations, potentially detecting fake or misleading cryptocurrency news and either filtering them out if we deem them unnecessary or maybe marking them if we think that it could lead to a price spike or dip. All in all, we could fold these features into a chatbot that can recommend news articles to Paradigm users, integrating price prediction and news analytics into one application.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06132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497FE9"/>
              </a:buClr>
              <a:buSzPts val="5200"/>
              <a:buNone/>
              <a:defRPr sz="5200">
                <a:solidFill>
                  <a:srgbClr val="497FE9"/>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2800"/>
              <a:buNone/>
              <a:defRPr sz="28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061321"/>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61321"/>
        </a:solidFill>
      </p:bgPr>
    </p:bg>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497FE9"/>
              </a:buClr>
              <a:buSzPts val="2800"/>
              <a:buNone/>
              <a:defRPr>
                <a:solidFill>
                  <a:srgbClr val="497FE9"/>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6"/>
          <p:cNvPicPr preferRelativeResize="0"/>
          <p:nvPr/>
        </p:nvPicPr>
        <p:blipFill>
          <a:blip r:embed="rId2">
            <a:alphaModFix/>
          </a:blip>
          <a:stretch>
            <a:fillRect/>
          </a:stretch>
        </p:blipFill>
        <p:spPr>
          <a:xfrm>
            <a:off x="7533450" y="60175"/>
            <a:ext cx="1487700" cy="523150"/>
          </a:xfrm>
          <a:prstGeom prst="rect">
            <a:avLst/>
          </a:prstGeom>
          <a:noFill/>
          <a:ln>
            <a:noFill/>
          </a:ln>
        </p:spPr>
      </p:pic>
      <p:sp>
        <p:nvSpPr>
          <p:cNvPr id="66" name="Google Shape;66;p16"/>
          <p:cNvSpPr txBox="1"/>
          <p:nvPr/>
        </p:nvSpPr>
        <p:spPr>
          <a:xfrm>
            <a:off x="8109750" y="4598425"/>
            <a:ext cx="10344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Roboto"/>
                <a:ea typeface="Roboto"/>
                <a:cs typeface="Roboto"/>
                <a:sym typeface="Roboto"/>
              </a:rPr>
              <a:t>DATA</a:t>
            </a:r>
            <a:r>
              <a:rPr b="1" baseline="30000" lang="en" sz="2000">
                <a:solidFill>
                  <a:schemeClr val="lt1"/>
                </a:solidFill>
                <a:latin typeface="Roboto"/>
                <a:ea typeface="Roboto"/>
                <a:cs typeface="Roboto"/>
                <a:sym typeface="Roboto"/>
              </a:rPr>
              <a:t>X</a:t>
            </a:r>
            <a:endParaRPr b="1" baseline="30000" sz="2000">
              <a:solidFill>
                <a:schemeClr val="lt1"/>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www.slido.com" TargetMode="Externa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image" Target="../media/image5.png"/><Relationship Id="rId12"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9.png"/><Relationship Id="rId1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www.facebook.com/Data-X-Paradigm-Synthetic-Features-Engineering-Team-2612024398870560" TargetMode="External"/><Relationship Id="rId4" Type="http://schemas.openxmlformats.org/officeDocument/2006/relationships/image" Target="../media/image23.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5.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11.png"/><Relationship Id="rId7"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10.jpg"/><Relationship Id="rId7"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97FE9"/>
                </a:solidFill>
              </a:rPr>
              <a:t>We need your help!</a:t>
            </a:r>
            <a:endParaRPr sz="2400"/>
          </a:p>
        </p:txBody>
      </p:sp>
      <p:sp>
        <p:nvSpPr>
          <p:cNvPr id="102" name="Google Shape;102;p25"/>
          <p:cNvSpPr txBox="1"/>
          <p:nvPr>
            <p:ph idx="4294967295" type="body"/>
          </p:nvPr>
        </p:nvSpPr>
        <p:spPr>
          <a:xfrm>
            <a:off x="311700" y="1152475"/>
            <a:ext cx="4705200" cy="33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need your help to make this demo great…</a:t>
            </a:r>
            <a:endParaRPr>
              <a:solidFill>
                <a:srgbClr val="FFFFFF"/>
              </a:solidFill>
            </a:endParaRPr>
          </a:p>
          <a:p>
            <a:pPr indent="0" lvl="0" marL="0" rtl="0" algn="l">
              <a:spcBef>
                <a:spcPts val="1600"/>
              </a:spcBef>
              <a:spcAft>
                <a:spcPts val="0"/>
              </a:spcAft>
              <a:buNone/>
            </a:pPr>
            <a:r>
              <a:rPr lang="en">
                <a:solidFill>
                  <a:srgbClr val="FFFFFF"/>
                </a:solidFill>
              </a:rPr>
              <a:t>You can submit cryptocurrency-related headlines (or url) for our algorithm to analyze!</a:t>
            </a:r>
            <a:endParaRPr>
              <a:solidFill>
                <a:srgbClr val="FFFFFF"/>
              </a:solidFill>
            </a:endParaRPr>
          </a:p>
          <a:p>
            <a:pPr indent="0" lvl="0" marL="0" rtl="0" algn="l">
              <a:spcBef>
                <a:spcPts val="1600"/>
              </a:spcBef>
              <a:spcAft>
                <a:spcPts val="0"/>
              </a:spcAft>
              <a:buClr>
                <a:schemeClr val="dk1"/>
              </a:buClr>
              <a:buSzPts val="1100"/>
              <a:buFont typeface="Arial"/>
              <a:buNone/>
            </a:pPr>
            <a:r>
              <a:rPr lang="en">
                <a:solidFill>
                  <a:srgbClr val="FFFFFF"/>
                </a:solidFill>
              </a:rPr>
              <a:t>Go to </a:t>
            </a:r>
            <a:r>
              <a:rPr lang="en" u="sng">
                <a:solidFill>
                  <a:schemeClr val="hlink"/>
                </a:solidFill>
                <a:hlinkClick r:id="rId3"/>
              </a:rPr>
              <a:t>www.slido.com</a:t>
            </a:r>
            <a:r>
              <a:rPr lang="en">
                <a:solidFill>
                  <a:srgbClr val="FFFFFF"/>
                </a:solidFill>
              </a:rPr>
              <a:t> and use event code K017</a:t>
            </a:r>
            <a:endParaRPr>
              <a:solidFill>
                <a:srgbClr val="FFFFFF"/>
              </a:solidFill>
            </a:endParaRPr>
          </a:p>
          <a:p>
            <a:pPr indent="0" lvl="0" marL="0" rtl="0" algn="l">
              <a:spcBef>
                <a:spcPts val="1600"/>
              </a:spcBef>
              <a:spcAft>
                <a:spcPts val="1600"/>
              </a:spcAft>
              <a:buClr>
                <a:schemeClr val="dk1"/>
              </a:buClr>
              <a:buSzPts val="1100"/>
              <a:buFont typeface="Arial"/>
              <a:buNone/>
            </a:pPr>
            <a:r>
              <a:rPr lang="en">
                <a:solidFill>
                  <a:srgbClr val="FFFFFF"/>
                </a:solidFill>
              </a:rPr>
              <a:t>Submit a real headline or a made up one!</a:t>
            </a:r>
            <a:endParaRPr>
              <a:solidFill>
                <a:srgbClr val="FFFFFF"/>
              </a:solidFill>
            </a:endParaRPr>
          </a:p>
        </p:txBody>
      </p:sp>
      <p:pic>
        <p:nvPicPr>
          <p:cNvPr id="103" name="Google Shape;103;p25"/>
          <p:cNvPicPr preferRelativeResize="0"/>
          <p:nvPr/>
        </p:nvPicPr>
        <p:blipFill>
          <a:blip r:embed="rId4">
            <a:alphaModFix/>
          </a:blip>
          <a:stretch>
            <a:fillRect/>
          </a:stretch>
        </p:blipFill>
        <p:spPr>
          <a:xfrm>
            <a:off x="5016900" y="1771600"/>
            <a:ext cx="3815400" cy="24174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Google Shape;184;p34"/>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a:t>
            </a:r>
            <a:endParaRPr/>
          </a:p>
        </p:txBody>
      </p:sp>
      <p:sp>
        <p:nvSpPr>
          <p:cNvPr id="186" name="Google Shape;186;p3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Apply machine learning techniques to </a:t>
            </a:r>
            <a:r>
              <a:rPr b="1" lang="en" sz="1800">
                <a:solidFill>
                  <a:srgbClr val="FFFFFF"/>
                </a:solidFill>
              </a:rPr>
              <a:t>analyze </a:t>
            </a:r>
            <a:r>
              <a:rPr lang="en" sz="1800">
                <a:solidFill>
                  <a:srgbClr val="FFFFFF"/>
                </a:solidFill>
              </a:rPr>
              <a:t>Crypto-News Articles</a:t>
            </a:r>
            <a:endParaRPr sz="1800">
              <a:solidFill>
                <a:srgbClr val="FFFFFF"/>
              </a:solidFill>
            </a:endParaRPr>
          </a:p>
          <a:p>
            <a:pPr indent="0" lvl="0" marL="0" rtl="0" algn="l">
              <a:lnSpc>
                <a:spcPct val="115000"/>
              </a:lnSpc>
              <a:spcBef>
                <a:spcPts val="1600"/>
              </a:spcBef>
              <a:spcAft>
                <a:spcPts val="0"/>
              </a:spcAft>
              <a:buNone/>
            </a:pPr>
            <a:r>
              <a:rPr b="1" lang="en" sz="1800">
                <a:solidFill>
                  <a:srgbClr val="FFFFFF"/>
                </a:solidFill>
              </a:rPr>
              <a:t>Objective</a:t>
            </a:r>
            <a:r>
              <a:rPr lang="en" sz="1800">
                <a:solidFill>
                  <a:srgbClr val="FFFFFF"/>
                </a:solidFill>
              </a:rPr>
              <a:t> → predict an articles' impacts on cryptocurrency prices. </a:t>
            </a:r>
            <a:endParaRPr sz="1800">
              <a:solidFill>
                <a:srgbClr val="FFFFFF"/>
              </a:solidFill>
            </a:endParaRPr>
          </a:p>
          <a:p>
            <a:pPr indent="0" lvl="0" marL="0" rtl="0" algn="l">
              <a:lnSpc>
                <a:spcPct val="115000"/>
              </a:lnSpc>
              <a:spcBef>
                <a:spcPts val="1600"/>
              </a:spcBef>
              <a:spcAft>
                <a:spcPts val="0"/>
              </a:spcAft>
              <a:buNone/>
            </a:pPr>
            <a:r>
              <a:rPr lang="en" sz="1800">
                <a:solidFill>
                  <a:srgbClr val="FFFFFF"/>
                </a:solidFill>
              </a:rPr>
              <a:t>Given this information, we can </a:t>
            </a:r>
            <a:r>
              <a:rPr b="1" lang="en" sz="1800">
                <a:solidFill>
                  <a:srgbClr val="FFFFFF"/>
                </a:solidFill>
              </a:rPr>
              <a:t>recommend articles</a:t>
            </a:r>
            <a:r>
              <a:rPr lang="en" sz="1800">
                <a:solidFill>
                  <a:srgbClr val="FFFFFF"/>
                </a:solidFill>
              </a:rPr>
              <a:t> to Paradigm users that are predicted to have the most influence. </a:t>
            </a:r>
            <a:endParaRPr sz="1800">
              <a:solidFill>
                <a:srgbClr val="FFFFFF"/>
              </a:solidFill>
            </a:endParaRPr>
          </a:p>
          <a:p>
            <a:pPr indent="0" lvl="0" marL="0" rtl="0" algn="l">
              <a:lnSpc>
                <a:spcPct val="115000"/>
              </a:lnSpc>
              <a:spcBef>
                <a:spcPts val="1600"/>
              </a:spcBef>
              <a:spcAft>
                <a:spcPts val="1600"/>
              </a:spcAft>
              <a:buNone/>
            </a:pPr>
            <a:r>
              <a:rPr lang="en" sz="1800">
                <a:solidFill>
                  <a:srgbClr val="FFFFFF"/>
                </a:solidFill>
              </a:rPr>
              <a:t>As a stretch goal, we can also use the model we built to detect fake or misleading articles related to cryptocurrency.</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pSp>
        <p:nvGrpSpPr>
          <p:cNvPr id="191" name="Google Shape;191;p35"/>
          <p:cNvGrpSpPr/>
          <p:nvPr/>
        </p:nvGrpSpPr>
        <p:grpSpPr>
          <a:xfrm>
            <a:off x="0" y="400050"/>
            <a:ext cx="3638400" cy="4343400"/>
            <a:chOff x="0" y="400050"/>
            <a:chExt cx="3638400" cy="4343400"/>
          </a:xfrm>
        </p:grpSpPr>
        <p:sp>
          <p:nvSpPr>
            <p:cNvPr id="192" name="Google Shape;192;p35"/>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93" name="Google Shape;193;p35"/>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94" name="Google Shape;194;p35"/>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95" name="Google Shape;195;p35"/>
          <p:cNvSpPr txBox="1"/>
          <p:nvPr/>
        </p:nvSpPr>
        <p:spPr>
          <a:xfrm>
            <a:off x="579437" y="1924050"/>
            <a:ext cx="23925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Architecture</a:t>
            </a:r>
            <a:endParaRPr sz="22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p:nvPr/>
        </p:nvSpPr>
        <p:spPr>
          <a:xfrm>
            <a:off x="6264875" y="1087950"/>
            <a:ext cx="2538300" cy="3410700"/>
          </a:xfrm>
          <a:prstGeom prst="roundRect">
            <a:avLst>
              <a:gd fmla="val 16667" name="adj"/>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6"/>
          <p:cNvSpPr txBox="1"/>
          <p:nvPr>
            <p:ph idx="1" type="body"/>
          </p:nvPr>
        </p:nvSpPr>
        <p:spPr>
          <a:xfrm>
            <a:off x="6564725" y="1152475"/>
            <a:ext cx="1938600" cy="4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a:p>
            <a:pPr indent="0" lvl="0" marL="0" rtl="0" algn="l">
              <a:spcBef>
                <a:spcPts val="1600"/>
              </a:spcBef>
              <a:spcAft>
                <a:spcPts val="1600"/>
              </a:spcAft>
              <a:buNone/>
            </a:pPr>
            <a:r>
              <a:t/>
            </a:r>
            <a:endParaRPr/>
          </a:p>
        </p:txBody>
      </p:sp>
      <p:sp>
        <p:nvSpPr>
          <p:cNvPr id="202" name="Google Shape;202;p36"/>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Architecture</a:t>
            </a:r>
            <a:endParaRPr/>
          </a:p>
        </p:txBody>
      </p:sp>
      <p:sp>
        <p:nvSpPr>
          <p:cNvPr id="204" name="Google Shape;204;p36"/>
          <p:cNvSpPr/>
          <p:nvPr/>
        </p:nvSpPr>
        <p:spPr>
          <a:xfrm>
            <a:off x="192625" y="1087950"/>
            <a:ext cx="2538300" cy="3410700"/>
          </a:xfrm>
          <a:prstGeom prst="roundRect">
            <a:avLst>
              <a:gd fmla="val 16667" name="adj"/>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txBox="1"/>
          <p:nvPr>
            <p:ph idx="1" type="body"/>
          </p:nvPr>
        </p:nvSpPr>
        <p:spPr>
          <a:xfrm>
            <a:off x="454575" y="1152475"/>
            <a:ext cx="1938600" cy="4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a:p>
            <a:pPr indent="0" lvl="0" marL="0" rtl="0" algn="l">
              <a:spcBef>
                <a:spcPts val="1600"/>
              </a:spcBef>
              <a:spcAft>
                <a:spcPts val="1600"/>
              </a:spcAft>
              <a:buNone/>
            </a:pPr>
            <a:r>
              <a:t/>
            </a:r>
            <a:endParaRPr/>
          </a:p>
        </p:txBody>
      </p:sp>
      <p:pic>
        <p:nvPicPr>
          <p:cNvPr id="206" name="Google Shape;206;p36"/>
          <p:cNvPicPr preferRelativeResize="0"/>
          <p:nvPr/>
        </p:nvPicPr>
        <p:blipFill>
          <a:blip r:embed="rId3">
            <a:alphaModFix/>
          </a:blip>
          <a:stretch>
            <a:fillRect/>
          </a:stretch>
        </p:blipFill>
        <p:spPr>
          <a:xfrm>
            <a:off x="454564" y="1754626"/>
            <a:ext cx="951900" cy="960000"/>
          </a:xfrm>
          <a:prstGeom prst="ellipse">
            <a:avLst/>
          </a:prstGeom>
          <a:noFill/>
          <a:ln cap="flat" cmpd="sng" w="38100">
            <a:solidFill>
              <a:srgbClr val="FFFFFF"/>
            </a:solidFill>
            <a:prstDash val="solid"/>
            <a:round/>
            <a:headEnd len="sm" w="sm" type="none"/>
            <a:tailEnd len="sm" w="sm" type="none"/>
          </a:ln>
        </p:spPr>
      </p:pic>
      <p:pic>
        <p:nvPicPr>
          <p:cNvPr id="207" name="Google Shape;207;p36"/>
          <p:cNvPicPr preferRelativeResize="0"/>
          <p:nvPr/>
        </p:nvPicPr>
        <p:blipFill>
          <a:blip r:embed="rId4">
            <a:alphaModFix/>
          </a:blip>
          <a:stretch>
            <a:fillRect/>
          </a:stretch>
        </p:blipFill>
        <p:spPr>
          <a:xfrm>
            <a:off x="1554500" y="1754632"/>
            <a:ext cx="1007400" cy="1018200"/>
          </a:xfrm>
          <a:prstGeom prst="ellipse">
            <a:avLst/>
          </a:prstGeom>
          <a:noFill/>
          <a:ln>
            <a:noFill/>
          </a:ln>
        </p:spPr>
      </p:pic>
      <p:pic>
        <p:nvPicPr>
          <p:cNvPr id="208" name="Google Shape;208;p36"/>
          <p:cNvPicPr preferRelativeResize="0"/>
          <p:nvPr/>
        </p:nvPicPr>
        <p:blipFill>
          <a:blip r:embed="rId5">
            <a:alphaModFix/>
          </a:blip>
          <a:stretch>
            <a:fillRect/>
          </a:stretch>
        </p:blipFill>
        <p:spPr>
          <a:xfrm>
            <a:off x="427575" y="3070775"/>
            <a:ext cx="1005900" cy="1005900"/>
          </a:xfrm>
          <a:prstGeom prst="ellipse">
            <a:avLst/>
          </a:prstGeom>
          <a:noFill/>
          <a:ln cap="flat" cmpd="sng" w="38100">
            <a:solidFill>
              <a:srgbClr val="FFFFFF"/>
            </a:solidFill>
            <a:prstDash val="solid"/>
            <a:round/>
            <a:headEnd len="sm" w="sm" type="none"/>
            <a:tailEnd len="sm" w="sm" type="none"/>
          </a:ln>
        </p:spPr>
      </p:pic>
      <p:sp>
        <p:nvSpPr>
          <p:cNvPr id="209" name="Google Shape;209;p36"/>
          <p:cNvSpPr/>
          <p:nvPr/>
        </p:nvSpPr>
        <p:spPr>
          <a:xfrm>
            <a:off x="3228738" y="1087950"/>
            <a:ext cx="2538300" cy="3410700"/>
          </a:xfrm>
          <a:prstGeom prst="roundRect">
            <a:avLst>
              <a:gd fmla="val 16667" name="adj"/>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3423535" y="1754625"/>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36"/>
          <p:cNvPicPr preferRelativeResize="0"/>
          <p:nvPr/>
        </p:nvPicPr>
        <p:blipFill>
          <a:blip r:embed="rId6">
            <a:alphaModFix/>
          </a:blip>
          <a:stretch>
            <a:fillRect/>
          </a:stretch>
        </p:blipFill>
        <p:spPr>
          <a:xfrm>
            <a:off x="3560923" y="1955542"/>
            <a:ext cx="716979" cy="600550"/>
          </a:xfrm>
          <a:prstGeom prst="rect">
            <a:avLst/>
          </a:prstGeom>
          <a:noFill/>
          <a:ln>
            <a:noFill/>
          </a:ln>
        </p:spPr>
      </p:pic>
      <p:pic>
        <p:nvPicPr>
          <p:cNvPr id="212" name="Google Shape;212;p36"/>
          <p:cNvPicPr preferRelativeResize="0"/>
          <p:nvPr/>
        </p:nvPicPr>
        <p:blipFill>
          <a:blip r:embed="rId7">
            <a:alphaModFix/>
          </a:blip>
          <a:stretch>
            <a:fillRect/>
          </a:stretch>
        </p:blipFill>
        <p:spPr>
          <a:xfrm>
            <a:off x="4519956" y="1754624"/>
            <a:ext cx="1065000" cy="1077300"/>
          </a:xfrm>
          <a:prstGeom prst="ellipse">
            <a:avLst/>
          </a:prstGeom>
          <a:noFill/>
          <a:ln>
            <a:noFill/>
          </a:ln>
        </p:spPr>
      </p:pic>
      <p:sp>
        <p:nvSpPr>
          <p:cNvPr id="213" name="Google Shape;213;p36"/>
          <p:cNvSpPr/>
          <p:nvPr/>
        </p:nvSpPr>
        <p:spPr>
          <a:xfrm>
            <a:off x="6446662" y="1754625"/>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6"/>
          <p:cNvPicPr preferRelativeResize="0"/>
          <p:nvPr/>
        </p:nvPicPr>
        <p:blipFill>
          <a:blip r:embed="rId8">
            <a:alphaModFix/>
          </a:blip>
          <a:stretch>
            <a:fillRect/>
          </a:stretch>
        </p:blipFill>
        <p:spPr>
          <a:xfrm>
            <a:off x="6645449" y="1954463"/>
            <a:ext cx="594183" cy="600549"/>
          </a:xfrm>
          <a:prstGeom prst="rect">
            <a:avLst/>
          </a:prstGeom>
          <a:noFill/>
          <a:ln>
            <a:noFill/>
          </a:ln>
        </p:spPr>
      </p:pic>
      <p:pic>
        <p:nvPicPr>
          <p:cNvPr id="215" name="Google Shape;215;p36"/>
          <p:cNvPicPr preferRelativeResize="0"/>
          <p:nvPr/>
        </p:nvPicPr>
        <p:blipFill>
          <a:blip r:embed="rId9">
            <a:alphaModFix/>
          </a:blip>
          <a:stretch>
            <a:fillRect/>
          </a:stretch>
        </p:blipFill>
        <p:spPr>
          <a:xfrm>
            <a:off x="7580787" y="1754625"/>
            <a:ext cx="993300" cy="1002300"/>
          </a:xfrm>
          <a:prstGeom prst="ellipse">
            <a:avLst/>
          </a:prstGeom>
          <a:noFill/>
          <a:ln>
            <a:noFill/>
          </a:ln>
        </p:spPr>
      </p:pic>
      <p:sp>
        <p:nvSpPr>
          <p:cNvPr id="216" name="Google Shape;216;p36"/>
          <p:cNvSpPr txBox="1"/>
          <p:nvPr>
            <p:ph idx="1" type="body"/>
          </p:nvPr>
        </p:nvSpPr>
        <p:spPr>
          <a:xfrm>
            <a:off x="3444225" y="1152475"/>
            <a:ext cx="1938600" cy="4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a:t>
            </a:r>
            <a:endParaRPr/>
          </a:p>
          <a:p>
            <a:pPr indent="0" lvl="0" marL="0" rtl="0" algn="l">
              <a:spcBef>
                <a:spcPts val="1600"/>
              </a:spcBef>
              <a:spcAft>
                <a:spcPts val="1600"/>
              </a:spcAft>
              <a:buNone/>
            </a:pPr>
            <a:r>
              <a:t/>
            </a:r>
            <a:endParaRPr/>
          </a:p>
        </p:txBody>
      </p:sp>
      <p:pic>
        <p:nvPicPr>
          <p:cNvPr id="217" name="Google Shape;217;p36"/>
          <p:cNvPicPr preferRelativeResize="0"/>
          <p:nvPr/>
        </p:nvPicPr>
        <p:blipFill>
          <a:blip r:embed="rId10">
            <a:alphaModFix/>
          </a:blip>
          <a:stretch>
            <a:fillRect/>
          </a:stretch>
        </p:blipFill>
        <p:spPr>
          <a:xfrm>
            <a:off x="1556025" y="3070775"/>
            <a:ext cx="1005900" cy="1005900"/>
          </a:xfrm>
          <a:prstGeom prst="ellipse">
            <a:avLst/>
          </a:prstGeom>
          <a:noFill/>
          <a:ln>
            <a:noFill/>
          </a:ln>
        </p:spPr>
      </p:pic>
      <p:sp>
        <p:nvSpPr>
          <p:cNvPr id="218" name="Google Shape;218;p36"/>
          <p:cNvSpPr/>
          <p:nvPr/>
        </p:nvSpPr>
        <p:spPr>
          <a:xfrm>
            <a:off x="3423521" y="3061338"/>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6"/>
          <p:cNvPicPr preferRelativeResize="0"/>
          <p:nvPr/>
        </p:nvPicPr>
        <p:blipFill>
          <a:blip r:embed="rId11">
            <a:alphaModFix/>
          </a:blip>
          <a:stretch>
            <a:fillRect/>
          </a:stretch>
        </p:blipFill>
        <p:spPr>
          <a:xfrm>
            <a:off x="3561671" y="3183371"/>
            <a:ext cx="716975" cy="716975"/>
          </a:xfrm>
          <a:prstGeom prst="rect">
            <a:avLst/>
          </a:prstGeom>
          <a:noFill/>
          <a:ln>
            <a:noFill/>
          </a:ln>
        </p:spPr>
      </p:pic>
      <p:sp>
        <p:nvSpPr>
          <p:cNvPr id="220" name="Google Shape;220;p36"/>
          <p:cNvSpPr/>
          <p:nvPr/>
        </p:nvSpPr>
        <p:spPr>
          <a:xfrm>
            <a:off x="6429771" y="3026783"/>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6"/>
          <p:cNvPicPr preferRelativeResize="0"/>
          <p:nvPr/>
        </p:nvPicPr>
        <p:blipFill>
          <a:blip r:embed="rId12">
            <a:alphaModFix/>
          </a:blip>
          <a:stretch>
            <a:fillRect/>
          </a:stretch>
        </p:blipFill>
        <p:spPr>
          <a:xfrm>
            <a:off x="6529183" y="3130671"/>
            <a:ext cx="794500" cy="794500"/>
          </a:xfrm>
          <a:prstGeom prst="rect">
            <a:avLst/>
          </a:prstGeom>
          <a:noFill/>
          <a:ln>
            <a:noFill/>
          </a:ln>
        </p:spPr>
      </p:pic>
      <p:sp>
        <p:nvSpPr>
          <p:cNvPr id="222" name="Google Shape;222;p36"/>
          <p:cNvSpPr/>
          <p:nvPr/>
        </p:nvSpPr>
        <p:spPr>
          <a:xfrm>
            <a:off x="7612933" y="3026783"/>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36"/>
          <p:cNvPicPr preferRelativeResize="0"/>
          <p:nvPr/>
        </p:nvPicPr>
        <p:blipFill>
          <a:blip r:embed="rId13">
            <a:alphaModFix/>
          </a:blip>
          <a:stretch>
            <a:fillRect/>
          </a:stretch>
        </p:blipFill>
        <p:spPr>
          <a:xfrm>
            <a:off x="7751075" y="3191922"/>
            <a:ext cx="717000" cy="672000"/>
          </a:xfrm>
          <a:prstGeom prst="ellipse">
            <a:avLst/>
          </a:prstGeom>
          <a:noFill/>
          <a:ln>
            <a:noFill/>
          </a:ln>
        </p:spPr>
      </p:pic>
      <p:sp>
        <p:nvSpPr>
          <p:cNvPr id="224" name="Google Shape;224;p36"/>
          <p:cNvSpPr/>
          <p:nvPr/>
        </p:nvSpPr>
        <p:spPr>
          <a:xfrm>
            <a:off x="2801499" y="2702700"/>
            <a:ext cx="356700" cy="181200"/>
          </a:xfrm>
          <a:prstGeom prst="rightArrow">
            <a:avLst>
              <a:gd fmla="val 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5855685" y="2737004"/>
            <a:ext cx="356700" cy="181200"/>
          </a:xfrm>
          <a:prstGeom prst="rightArrow">
            <a:avLst>
              <a:gd fmla="val 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4555812" y="3072575"/>
            <a:ext cx="993300" cy="100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6"/>
          <p:cNvPicPr preferRelativeResize="0"/>
          <p:nvPr/>
        </p:nvPicPr>
        <p:blipFill>
          <a:blip r:embed="rId14">
            <a:alphaModFix/>
          </a:blip>
          <a:stretch>
            <a:fillRect/>
          </a:stretch>
        </p:blipFill>
        <p:spPr>
          <a:xfrm>
            <a:off x="4548743" y="3070025"/>
            <a:ext cx="1007400" cy="100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p:nvPr/>
        </p:nvSpPr>
        <p:spPr>
          <a:xfrm>
            <a:off x="3322531" y="1538905"/>
            <a:ext cx="2730900" cy="27240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Solution: Language Model</a:t>
            </a:r>
            <a:endParaRPr/>
          </a:p>
        </p:txBody>
      </p:sp>
      <p:sp>
        <p:nvSpPr>
          <p:cNvPr id="234" name="Google Shape;234;p37"/>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235" name="Google Shape;235;p37"/>
          <p:cNvSpPr/>
          <p:nvPr/>
        </p:nvSpPr>
        <p:spPr>
          <a:xfrm>
            <a:off x="390028" y="1538888"/>
            <a:ext cx="2730900" cy="2724000"/>
          </a:xfrm>
          <a:prstGeom prst="ellipse">
            <a:avLst/>
          </a:prstGeom>
          <a:noFill/>
          <a:ln cap="flat" cmpd="sng" w="38100">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body"/>
          </p:nvPr>
        </p:nvSpPr>
        <p:spPr>
          <a:xfrm>
            <a:off x="3322525" y="2689892"/>
            <a:ext cx="27309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a:p>
            <a:pPr indent="0" lvl="0" marL="0" rtl="0" algn="l">
              <a:spcBef>
                <a:spcPts val="1600"/>
              </a:spcBef>
              <a:spcAft>
                <a:spcPts val="1600"/>
              </a:spcAft>
              <a:buNone/>
            </a:pPr>
            <a:r>
              <a:t/>
            </a:r>
            <a:endParaRPr/>
          </a:p>
        </p:txBody>
      </p:sp>
      <p:sp>
        <p:nvSpPr>
          <p:cNvPr id="237" name="Google Shape;237;p37"/>
          <p:cNvSpPr/>
          <p:nvPr/>
        </p:nvSpPr>
        <p:spPr>
          <a:xfrm>
            <a:off x="6255056" y="1538888"/>
            <a:ext cx="2730900" cy="2724000"/>
          </a:xfrm>
          <a:prstGeom prst="ellipse">
            <a:avLst/>
          </a:prstGeom>
          <a:noFill/>
          <a:ln cap="flat" cmpd="sng" w="38100">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txBox="1"/>
          <p:nvPr>
            <p:ph idx="1" type="body"/>
          </p:nvPr>
        </p:nvSpPr>
        <p:spPr>
          <a:xfrm>
            <a:off x="390023" y="2689875"/>
            <a:ext cx="27309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F7F7F"/>
                </a:solidFill>
              </a:rPr>
              <a:t>Transformer</a:t>
            </a:r>
            <a:endParaRPr>
              <a:solidFill>
                <a:srgbClr val="7F7F7F"/>
              </a:solidFill>
            </a:endParaRPr>
          </a:p>
          <a:p>
            <a:pPr indent="0" lvl="0" marL="0" rtl="0" algn="l">
              <a:spcBef>
                <a:spcPts val="1600"/>
              </a:spcBef>
              <a:spcAft>
                <a:spcPts val="1600"/>
              </a:spcAft>
              <a:buNone/>
            </a:pPr>
            <a:r>
              <a:t/>
            </a:r>
            <a:endParaRPr/>
          </a:p>
        </p:txBody>
      </p:sp>
      <p:sp>
        <p:nvSpPr>
          <p:cNvPr id="239" name="Google Shape;239;p37"/>
          <p:cNvSpPr txBox="1"/>
          <p:nvPr>
            <p:ph idx="1" type="body"/>
          </p:nvPr>
        </p:nvSpPr>
        <p:spPr>
          <a:xfrm>
            <a:off x="6255050" y="2689875"/>
            <a:ext cx="27309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F7F7F"/>
                </a:solidFill>
              </a:rPr>
              <a:t>Pre-Trained Models</a:t>
            </a:r>
            <a:endParaRPr>
              <a:solidFill>
                <a:srgbClr val="7F7F7F"/>
              </a:solidFill>
            </a:endParaRPr>
          </a:p>
          <a:p>
            <a:pPr indent="0" lvl="0" marL="0" rtl="0" algn="ctr">
              <a:spcBef>
                <a:spcPts val="1600"/>
              </a:spcBef>
              <a:spcAft>
                <a:spcPts val="1600"/>
              </a:spcAft>
              <a:buNone/>
            </a:pPr>
            <a:r>
              <a:rPr lang="en">
                <a:solidFill>
                  <a:srgbClr val="7F7F7F"/>
                </a:solidFill>
              </a:rPr>
              <a:t>BERT/GPT2</a:t>
            </a:r>
            <a:endParaRPr>
              <a:solidFill>
                <a:srgbClr val="7F7F7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Language Model</a:t>
            </a:r>
            <a:endParaRPr/>
          </a:p>
        </p:txBody>
      </p:sp>
      <p:sp>
        <p:nvSpPr>
          <p:cNvPr id="245" name="Google Shape;245;p38"/>
          <p:cNvSpPr/>
          <p:nvPr/>
        </p:nvSpPr>
        <p:spPr>
          <a:xfrm>
            <a:off x="883200" y="1212702"/>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txBox="1"/>
          <p:nvPr>
            <p:ph idx="1" type="body"/>
          </p:nvPr>
        </p:nvSpPr>
        <p:spPr>
          <a:xfrm>
            <a:off x="931950" y="1665102"/>
            <a:ext cx="12684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Data </a:t>
            </a:r>
            <a:endParaRPr/>
          </a:p>
          <a:p>
            <a:pPr indent="0" lvl="0" marL="0" rtl="0" algn="l">
              <a:spcBef>
                <a:spcPts val="1600"/>
              </a:spcBef>
              <a:spcAft>
                <a:spcPts val="1600"/>
              </a:spcAft>
              <a:buNone/>
            </a:pPr>
            <a:r>
              <a:t/>
            </a:r>
            <a:endParaRPr/>
          </a:p>
        </p:txBody>
      </p:sp>
      <p:sp>
        <p:nvSpPr>
          <p:cNvPr id="247" name="Google Shape;247;p38"/>
          <p:cNvSpPr/>
          <p:nvPr/>
        </p:nvSpPr>
        <p:spPr>
          <a:xfrm>
            <a:off x="2486200" y="1749552"/>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3615500" y="1212702"/>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txBox="1"/>
          <p:nvPr>
            <p:ph idx="1" type="body"/>
          </p:nvPr>
        </p:nvSpPr>
        <p:spPr>
          <a:xfrm>
            <a:off x="3664250" y="1665102"/>
            <a:ext cx="14793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 </a:t>
            </a:r>
            <a:endParaRPr/>
          </a:p>
          <a:p>
            <a:pPr indent="0" lvl="0" marL="0" rtl="0" algn="l">
              <a:spcBef>
                <a:spcPts val="1600"/>
              </a:spcBef>
              <a:spcAft>
                <a:spcPts val="1600"/>
              </a:spcAft>
              <a:buNone/>
            </a:pPr>
            <a:r>
              <a:t/>
            </a:r>
            <a:endParaRPr/>
          </a:p>
        </p:txBody>
      </p:sp>
      <p:sp>
        <p:nvSpPr>
          <p:cNvPr id="250" name="Google Shape;250;p38"/>
          <p:cNvSpPr/>
          <p:nvPr/>
        </p:nvSpPr>
        <p:spPr>
          <a:xfrm>
            <a:off x="5218500" y="1749552"/>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6347800" y="1212702"/>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txBox="1"/>
          <p:nvPr>
            <p:ph idx="1" type="body"/>
          </p:nvPr>
        </p:nvSpPr>
        <p:spPr>
          <a:xfrm>
            <a:off x="6271600" y="1482552"/>
            <a:ext cx="14793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Generation </a:t>
            </a:r>
            <a:endParaRPr/>
          </a:p>
          <a:p>
            <a:pPr indent="0" lvl="0" marL="0" rtl="0" algn="l">
              <a:spcBef>
                <a:spcPts val="1600"/>
              </a:spcBef>
              <a:spcAft>
                <a:spcPts val="1600"/>
              </a:spcAft>
              <a:buNone/>
            </a:pPr>
            <a:r>
              <a:t/>
            </a:r>
            <a:endParaRPr/>
          </a:p>
        </p:txBody>
      </p:sp>
      <p:sp>
        <p:nvSpPr>
          <p:cNvPr id="253" name="Google Shape;253;p38"/>
          <p:cNvSpPr/>
          <p:nvPr/>
        </p:nvSpPr>
        <p:spPr>
          <a:xfrm rot="9933065">
            <a:off x="2439626" y="2697449"/>
            <a:ext cx="3869077" cy="288722"/>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883200" y="3023877"/>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1" type="body"/>
          </p:nvPr>
        </p:nvSpPr>
        <p:spPr>
          <a:xfrm>
            <a:off x="931950" y="3476277"/>
            <a:ext cx="14793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 </a:t>
            </a:r>
            <a:endParaRPr/>
          </a:p>
          <a:p>
            <a:pPr indent="0" lvl="0" marL="0" rtl="0" algn="l">
              <a:spcBef>
                <a:spcPts val="1600"/>
              </a:spcBef>
              <a:spcAft>
                <a:spcPts val="1600"/>
              </a:spcAft>
              <a:buNone/>
            </a:pPr>
            <a:r>
              <a:t/>
            </a:r>
            <a:endParaRPr/>
          </a:p>
        </p:txBody>
      </p:sp>
      <p:sp>
        <p:nvSpPr>
          <p:cNvPr id="256" name="Google Shape;256;p38"/>
          <p:cNvSpPr/>
          <p:nvPr/>
        </p:nvSpPr>
        <p:spPr>
          <a:xfrm>
            <a:off x="2486200" y="3560727"/>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3615500" y="3090877"/>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txBox="1"/>
          <p:nvPr>
            <p:ph idx="1" type="body"/>
          </p:nvPr>
        </p:nvSpPr>
        <p:spPr>
          <a:xfrm>
            <a:off x="3900350" y="3543277"/>
            <a:ext cx="7962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a:p>
            <a:pPr indent="0" lvl="0" marL="0" rtl="0" algn="l">
              <a:spcBef>
                <a:spcPts val="1600"/>
              </a:spcBef>
              <a:spcAft>
                <a:spcPts val="1600"/>
              </a:spcAft>
              <a:buNone/>
            </a:pPr>
            <a:r>
              <a:t/>
            </a:r>
            <a:endParaRPr/>
          </a:p>
        </p:txBody>
      </p:sp>
      <p:sp>
        <p:nvSpPr>
          <p:cNvPr id="259" name="Google Shape;259;p38"/>
          <p:cNvSpPr/>
          <p:nvPr/>
        </p:nvSpPr>
        <p:spPr>
          <a:xfrm>
            <a:off x="5218500" y="3627727"/>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6337100" y="3090877"/>
            <a:ext cx="1365900" cy="13626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txBox="1"/>
          <p:nvPr>
            <p:ph idx="1" type="body"/>
          </p:nvPr>
        </p:nvSpPr>
        <p:spPr>
          <a:xfrm>
            <a:off x="6308800" y="3400077"/>
            <a:ext cx="13659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Softmax Loss</a:t>
            </a:r>
            <a:endParaRPr/>
          </a:p>
          <a:p>
            <a:pPr indent="0" lvl="0" marL="0" rtl="0" algn="l">
              <a:spcBef>
                <a:spcPts val="1600"/>
              </a:spcBef>
              <a:spcAft>
                <a:spcPts val="1600"/>
              </a:spcAft>
              <a:buNone/>
            </a:pPr>
            <a:r>
              <a:t/>
            </a:r>
            <a:endParaRPr/>
          </a:p>
        </p:txBody>
      </p:sp>
      <p:sp>
        <p:nvSpPr>
          <p:cNvPr id="262" name="Google Shape;262;p38"/>
          <p:cNvSpPr/>
          <p:nvPr/>
        </p:nvSpPr>
        <p:spPr>
          <a:xfrm>
            <a:off x="7940100" y="3627727"/>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p:nvPr/>
        </p:nvSpPr>
        <p:spPr>
          <a:xfrm>
            <a:off x="906000" y="1222950"/>
            <a:ext cx="7332000" cy="31407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txBox="1"/>
          <p:nvPr>
            <p:ph idx="1" type="body"/>
          </p:nvPr>
        </p:nvSpPr>
        <p:spPr>
          <a:xfrm>
            <a:off x="1141025" y="1470025"/>
            <a:ext cx="2274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a:p>
            <a:pPr indent="0" lvl="0" marL="0" rtl="0" algn="l">
              <a:spcBef>
                <a:spcPts val="1600"/>
              </a:spcBef>
              <a:spcAft>
                <a:spcPts val="1600"/>
              </a:spcAft>
              <a:buNone/>
            </a:pPr>
            <a:r>
              <a:t/>
            </a:r>
            <a:endParaRPr/>
          </a:p>
        </p:txBody>
      </p:sp>
      <p:sp>
        <p:nvSpPr>
          <p:cNvPr id="270" name="Google Shape;27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Solution: Language Model</a:t>
            </a:r>
            <a:endParaRPr/>
          </a:p>
        </p:txBody>
      </p:sp>
      <p:sp>
        <p:nvSpPr>
          <p:cNvPr id="271" name="Google Shape;271;p39"/>
          <p:cNvSpPr/>
          <p:nvPr/>
        </p:nvSpPr>
        <p:spPr>
          <a:xfrm>
            <a:off x="-232325" y="1554480"/>
            <a:ext cx="892200" cy="288900"/>
          </a:xfrm>
          <a:prstGeom prst="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273" name="Google Shape;273;p39"/>
          <p:cNvSpPr/>
          <p:nvPr/>
        </p:nvSpPr>
        <p:spPr>
          <a:xfrm>
            <a:off x="1329225" y="2244199"/>
            <a:ext cx="1904700" cy="1899900"/>
          </a:xfrm>
          <a:prstGeom prst="ellipse">
            <a:avLst/>
          </a:prstGeom>
          <a:noFill/>
          <a:ln cap="flat" cmpd="sng" w="38100">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F7F7F"/>
              </a:solidFill>
            </a:endParaRPr>
          </a:p>
        </p:txBody>
      </p:sp>
      <p:sp>
        <p:nvSpPr>
          <p:cNvPr id="274" name="Google Shape;274;p39"/>
          <p:cNvSpPr txBox="1"/>
          <p:nvPr>
            <p:ph idx="1" type="body"/>
          </p:nvPr>
        </p:nvSpPr>
        <p:spPr>
          <a:xfrm>
            <a:off x="1350125" y="2706500"/>
            <a:ext cx="18558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F7F7F"/>
                </a:solidFill>
              </a:rPr>
              <a:t>News Title Generation</a:t>
            </a:r>
            <a:endParaRPr>
              <a:solidFill>
                <a:srgbClr val="7F7F7F"/>
              </a:solidFill>
            </a:endParaRPr>
          </a:p>
          <a:p>
            <a:pPr indent="0" lvl="0" marL="0" rtl="0" algn="l">
              <a:spcBef>
                <a:spcPts val="1600"/>
              </a:spcBef>
              <a:spcAft>
                <a:spcPts val="1600"/>
              </a:spcAft>
              <a:buNone/>
            </a:pPr>
            <a:r>
              <a:t/>
            </a:r>
            <a:endParaRPr>
              <a:solidFill>
                <a:srgbClr val="7F7F7F"/>
              </a:solidFill>
            </a:endParaRPr>
          </a:p>
        </p:txBody>
      </p:sp>
      <p:sp>
        <p:nvSpPr>
          <p:cNvPr id="275" name="Google Shape;275;p39"/>
          <p:cNvSpPr/>
          <p:nvPr/>
        </p:nvSpPr>
        <p:spPr>
          <a:xfrm>
            <a:off x="3415025" y="2244199"/>
            <a:ext cx="1904700" cy="18999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txBox="1"/>
          <p:nvPr>
            <p:ph idx="1" type="body"/>
          </p:nvPr>
        </p:nvSpPr>
        <p:spPr>
          <a:xfrm>
            <a:off x="3453475" y="2706500"/>
            <a:ext cx="18558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Unusual News Detection</a:t>
            </a:r>
            <a:endParaRPr/>
          </a:p>
          <a:p>
            <a:pPr indent="0" lvl="0" marL="0" rtl="0" algn="l">
              <a:spcBef>
                <a:spcPts val="1600"/>
              </a:spcBef>
              <a:spcAft>
                <a:spcPts val="1600"/>
              </a:spcAft>
              <a:buNone/>
            </a:pPr>
            <a:r>
              <a:t/>
            </a:r>
            <a:endParaRPr/>
          </a:p>
        </p:txBody>
      </p:sp>
      <p:sp>
        <p:nvSpPr>
          <p:cNvPr id="277" name="Google Shape;277;p39"/>
          <p:cNvSpPr/>
          <p:nvPr/>
        </p:nvSpPr>
        <p:spPr>
          <a:xfrm>
            <a:off x="5528825" y="2244199"/>
            <a:ext cx="1904700" cy="1899900"/>
          </a:xfrm>
          <a:prstGeom prst="ellipse">
            <a:avLst/>
          </a:prstGeom>
          <a:noFill/>
          <a:ln cap="flat" cmpd="sng" w="38100">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F7F7F"/>
              </a:solidFill>
            </a:endParaRPr>
          </a:p>
        </p:txBody>
      </p:sp>
      <p:sp>
        <p:nvSpPr>
          <p:cNvPr id="278" name="Google Shape;278;p39"/>
          <p:cNvSpPr txBox="1"/>
          <p:nvPr>
            <p:ph idx="1" type="body"/>
          </p:nvPr>
        </p:nvSpPr>
        <p:spPr>
          <a:xfrm>
            <a:off x="5553275" y="2706500"/>
            <a:ext cx="18558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F7F7F"/>
                </a:solidFill>
              </a:rPr>
              <a:t>News Relevancy Ranking</a:t>
            </a:r>
            <a:endParaRPr>
              <a:solidFill>
                <a:srgbClr val="7F7F7F"/>
              </a:solidFill>
            </a:endParaRPr>
          </a:p>
          <a:p>
            <a:pPr indent="0" lvl="0" marL="0" rtl="0" algn="l">
              <a:spcBef>
                <a:spcPts val="1600"/>
              </a:spcBef>
              <a:spcAft>
                <a:spcPts val="1600"/>
              </a:spcAft>
              <a:buNone/>
            </a:pPr>
            <a:r>
              <a:t/>
            </a:r>
            <a:endParaRPr>
              <a:solidFill>
                <a:srgbClr val="7F7F7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pSp>
        <p:nvGrpSpPr>
          <p:cNvPr id="283" name="Google Shape;283;p40"/>
          <p:cNvGrpSpPr/>
          <p:nvPr/>
        </p:nvGrpSpPr>
        <p:grpSpPr>
          <a:xfrm>
            <a:off x="0" y="400050"/>
            <a:ext cx="3638400" cy="4343400"/>
            <a:chOff x="0" y="400050"/>
            <a:chExt cx="3638400" cy="4343400"/>
          </a:xfrm>
        </p:grpSpPr>
        <p:sp>
          <p:nvSpPr>
            <p:cNvPr id="284" name="Google Shape;284;p40"/>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85" name="Google Shape;285;p40"/>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286" name="Google Shape;286;p40"/>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287" name="Google Shape;287;p40"/>
          <p:cNvSpPr txBox="1"/>
          <p:nvPr/>
        </p:nvSpPr>
        <p:spPr>
          <a:xfrm>
            <a:off x="579437" y="1924050"/>
            <a:ext cx="23925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Demo</a:t>
            </a:r>
            <a:endParaRPr sz="2200">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600"/>
              <a:buFont typeface="Lato"/>
              <a:buNone/>
            </a:pPr>
            <a:r>
              <a:t/>
            </a:r>
            <a:endParaRPr sz="22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r>
              <a:rPr lang="en"/>
              <a:t>Messenger Chatbot </a:t>
            </a:r>
            <a:endParaRPr/>
          </a:p>
        </p:txBody>
      </p:sp>
      <p:sp>
        <p:nvSpPr>
          <p:cNvPr id="293" name="Google Shape;293;p41"/>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lang="en" sz="1200">
                <a:solidFill>
                  <a:srgbClr val="497FE9"/>
                </a:solidFill>
              </a:rPr>
              <a:t> | </a:t>
            </a:r>
            <a:r>
              <a:rPr lang="en" sz="1200">
                <a:solidFill>
                  <a:schemeClr val="lt1"/>
                </a:solidFill>
              </a:rPr>
              <a:t>Architecture </a:t>
            </a:r>
            <a:r>
              <a:rPr lang="en" sz="1200">
                <a:solidFill>
                  <a:srgbClr val="497FE9"/>
                </a:solidFill>
              </a:rPr>
              <a:t>| </a:t>
            </a:r>
            <a:r>
              <a:rPr b="1"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294" name="Google Shape;294;p41"/>
          <p:cNvSpPr txBox="1"/>
          <p:nvPr>
            <p:ph idx="1" type="body"/>
          </p:nvPr>
        </p:nvSpPr>
        <p:spPr>
          <a:xfrm>
            <a:off x="311700" y="1152475"/>
            <a:ext cx="392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Currently, Paradigm does not support chatbot so we have built a chatbot on Facebook Messenger to show our integrated capabilities.</a:t>
            </a:r>
            <a:endParaRPr/>
          </a:p>
          <a:p>
            <a:pPr indent="0" lvl="0" marL="0" rtl="0" algn="l">
              <a:spcBef>
                <a:spcPts val="1600"/>
              </a:spcBef>
              <a:spcAft>
                <a:spcPts val="0"/>
              </a:spcAft>
              <a:buNone/>
            </a:pPr>
            <a:r>
              <a:rPr lang="en" u="sng">
                <a:solidFill>
                  <a:schemeClr val="hlink"/>
                </a:solidFill>
                <a:hlinkClick r:id="rId3"/>
              </a:rPr>
              <a:t>Messenger Chatbot Link</a:t>
            </a:r>
            <a:endParaRPr/>
          </a:p>
          <a:p>
            <a:pPr indent="0" lvl="0" marL="0" rtl="0" algn="l">
              <a:spcBef>
                <a:spcPts val="1600"/>
              </a:spcBef>
              <a:spcAft>
                <a:spcPts val="0"/>
              </a:spcAft>
              <a:buNone/>
            </a:pPr>
            <a:r>
              <a:rPr lang="en"/>
              <a:t>Need admin access*</a:t>
            </a:r>
            <a:endParaRPr/>
          </a:p>
          <a:p>
            <a:pPr indent="0" lvl="0" marL="0" rtl="0" algn="l">
              <a:spcBef>
                <a:spcPts val="1600"/>
              </a:spcBef>
              <a:spcAft>
                <a:spcPts val="1600"/>
              </a:spcAft>
              <a:buNone/>
            </a:pPr>
            <a:r>
              <a:t/>
            </a:r>
            <a:endParaRPr/>
          </a:p>
        </p:txBody>
      </p:sp>
      <p:grpSp>
        <p:nvGrpSpPr>
          <p:cNvPr id="295" name="Google Shape;295;p41"/>
          <p:cNvGrpSpPr/>
          <p:nvPr/>
        </p:nvGrpSpPr>
        <p:grpSpPr>
          <a:xfrm>
            <a:off x="5375275" y="1152475"/>
            <a:ext cx="2568000" cy="2568000"/>
            <a:chOff x="5375275" y="1152475"/>
            <a:chExt cx="2568000" cy="2568000"/>
          </a:xfrm>
        </p:grpSpPr>
        <p:pic>
          <p:nvPicPr>
            <p:cNvPr id="296" name="Google Shape;296;p41"/>
            <p:cNvPicPr preferRelativeResize="0"/>
            <p:nvPr/>
          </p:nvPicPr>
          <p:blipFill>
            <a:blip r:embed="rId4">
              <a:alphaModFix/>
            </a:blip>
            <a:stretch>
              <a:fillRect/>
            </a:stretch>
          </p:blipFill>
          <p:spPr>
            <a:xfrm>
              <a:off x="5375275" y="1152475"/>
              <a:ext cx="2568000" cy="2568000"/>
            </a:xfrm>
            <a:prstGeom prst="ellipse">
              <a:avLst/>
            </a:prstGeom>
            <a:noFill/>
            <a:ln cap="flat" cmpd="sng" w="38100">
              <a:solidFill>
                <a:srgbClr val="FFFFFF"/>
              </a:solidFill>
              <a:prstDash val="solid"/>
              <a:round/>
              <a:headEnd len="sm" w="sm" type="none"/>
              <a:tailEnd len="sm" w="sm" type="none"/>
            </a:ln>
          </p:spPr>
        </p:pic>
        <p:pic>
          <p:nvPicPr>
            <p:cNvPr id="297" name="Google Shape;297;p41"/>
            <p:cNvPicPr preferRelativeResize="0"/>
            <p:nvPr/>
          </p:nvPicPr>
          <p:blipFill>
            <a:blip r:embed="rId5">
              <a:alphaModFix/>
            </a:blip>
            <a:stretch>
              <a:fillRect/>
            </a:stretch>
          </p:blipFill>
          <p:spPr>
            <a:xfrm>
              <a:off x="7239274" y="3010550"/>
              <a:ext cx="704000" cy="70992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Unusual Score</a:t>
            </a:r>
            <a:endParaRPr/>
          </a:p>
        </p:txBody>
      </p:sp>
      <p:sp>
        <p:nvSpPr>
          <p:cNvPr id="303" name="Google Shape;303;p42"/>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304" name="Google Shape;304;p42"/>
          <p:cNvSpPr txBox="1"/>
          <p:nvPr>
            <p:ph idx="1" type="body"/>
          </p:nvPr>
        </p:nvSpPr>
        <p:spPr>
          <a:xfrm>
            <a:off x="311700" y="1152475"/>
            <a:ext cx="5197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unusual score is our metric of evaluating how unlikely we would see the news articles that is being published, which may signals potential impact to the cryptocurrency that it is referring to, the higher the score the more unusual the article is.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Technically speaking, the unusual score is defined as softmax loss (negative log likelihood) that our model outputs when we input the news article to it.</a:t>
            </a:r>
            <a:endParaRPr>
              <a:solidFill>
                <a:srgbClr val="FFFFFF"/>
              </a:solidFill>
            </a:endParaRPr>
          </a:p>
          <a:p>
            <a:pPr indent="0" lvl="0" marL="0" rtl="0" algn="l">
              <a:spcBef>
                <a:spcPts val="1600"/>
              </a:spcBef>
              <a:spcAft>
                <a:spcPts val="1600"/>
              </a:spcAft>
              <a:buNone/>
            </a:pPr>
            <a:r>
              <a:t/>
            </a:r>
            <a:endParaRPr/>
          </a:p>
        </p:txBody>
      </p:sp>
      <p:pic>
        <p:nvPicPr>
          <p:cNvPr id="305" name="Google Shape;305;p42"/>
          <p:cNvPicPr preferRelativeResize="0"/>
          <p:nvPr/>
        </p:nvPicPr>
        <p:blipFill>
          <a:blip r:embed="rId3">
            <a:alphaModFix/>
          </a:blip>
          <a:stretch>
            <a:fillRect/>
          </a:stretch>
        </p:blipFill>
        <p:spPr>
          <a:xfrm>
            <a:off x="5767211" y="1295350"/>
            <a:ext cx="3125450" cy="1500225"/>
          </a:xfrm>
          <a:prstGeom prst="rect">
            <a:avLst/>
          </a:prstGeom>
          <a:noFill/>
          <a:ln>
            <a:noFill/>
          </a:ln>
        </p:spPr>
      </p:pic>
      <p:pic>
        <p:nvPicPr>
          <p:cNvPr id="306" name="Google Shape;306;p42"/>
          <p:cNvPicPr preferRelativeResize="0"/>
          <p:nvPr/>
        </p:nvPicPr>
        <p:blipFill>
          <a:blip r:embed="rId4">
            <a:alphaModFix/>
          </a:blip>
          <a:stretch>
            <a:fillRect/>
          </a:stretch>
        </p:blipFill>
        <p:spPr>
          <a:xfrm>
            <a:off x="6246625" y="3424138"/>
            <a:ext cx="2166600" cy="81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grpSp>
        <p:nvGrpSpPr>
          <p:cNvPr id="311" name="Google Shape;311;p43"/>
          <p:cNvGrpSpPr/>
          <p:nvPr/>
        </p:nvGrpSpPr>
        <p:grpSpPr>
          <a:xfrm>
            <a:off x="0" y="400050"/>
            <a:ext cx="3638400" cy="4343400"/>
            <a:chOff x="0" y="400050"/>
            <a:chExt cx="3638400" cy="4343400"/>
          </a:xfrm>
        </p:grpSpPr>
        <p:sp>
          <p:nvSpPr>
            <p:cNvPr id="312" name="Google Shape;312;p43"/>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13" name="Google Shape;313;p43"/>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4" name="Google Shape;314;p43"/>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15" name="Google Shape;315;p43"/>
          <p:cNvSpPr txBox="1"/>
          <p:nvPr/>
        </p:nvSpPr>
        <p:spPr>
          <a:xfrm>
            <a:off x="579437" y="1924050"/>
            <a:ext cx="23925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Challenges and Next Steps</a:t>
            </a:r>
            <a:endParaRPr sz="22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0" y="786150"/>
            <a:ext cx="9144000" cy="12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Project Paradigm Chatbot</a:t>
            </a:r>
            <a:r>
              <a:rPr lang="en"/>
              <a:t> </a:t>
            </a:r>
            <a:endParaRPr sz="2400"/>
          </a:p>
          <a:p>
            <a:pPr indent="0" lvl="0" marL="0" rtl="0" algn="ctr">
              <a:spcBef>
                <a:spcPts val="0"/>
              </a:spcBef>
              <a:spcAft>
                <a:spcPts val="0"/>
              </a:spcAft>
              <a:buNone/>
            </a:pPr>
            <a:r>
              <a:rPr lang="en" sz="2400"/>
              <a:t>(Team 4)</a:t>
            </a:r>
            <a:endParaRPr sz="2400"/>
          </a:p>
        </p:txBody>
      </p:sp>
      <p:sp>
        <p:nvSpPr>
          <p:cNvPr id="109" name="Google Shape;109;p26"/>
          <p:cNvSpPr txBox="1"/>
          <p:nvPr>
            <p:ph idx="1" type="subTitle"/>
          </p:nvPr>
        </p:nvSpPr>
        <p:spPr>
          <a:xfrm>
            <a:off x="311700" y="2691675"/>
            <a:ext cx="8060400" cy="175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000"/>
              <a:t>Eric Liu</a:t>
            </a:r>
            <a:endParaRPr sz="2000"/>
          </a:p>
          <a:p>
            <a:pPr indent="0" lvl="0" marL="0" rtl="0" algn="r">
              <a:spcBef>
                <a:spcPts val="0"/>
              </a:spcBef>
              <a:spcAft>
                <a:spcPts val="0"/>
              </a:spcAft>
              <a:buNone/>
            </a:pPr>
            <a:r>
              <a:rPr lang="en" sz="2000"/>
              <a:t>Joan Zhu</a:t>
            </a:r>
            <a:endParaRPr sz="2000"/>
          </a:p>
          <a:p>
            <a:pPr indent="0" lvl="0" marL="0" rtl="0" algn="r">
              <a:spcBef>
                <a:spcPts val="0"/>
              </a:spcBef>
              <a:spcAft>
                <a:spcPts val="0"/>
              </a:spcAft>
              <a:buNone/>
            </a:pPr>
            <a:r>
              <a:rPr lang="en" sz="2000"/>
              <a:t>Jun Zhang</a:t>
            </a:r>
            <a:endParaRPr sz="2000"/>
          </a:p>
          <a:p>
            <a:pPr indent="0" lvl="0" marL="0" rtl="0" algn="r">
              <a:spcBef>
                <a:spcPts val="0"/>
              </a:spcBef>
              <a:spcAft>
                <a:spcPts val="0"/>
              </a:spcAft>
              <a:buNone/>
            </a:pPr>
            <a:r>
              <a:rPr lang="en" sz="2000"/>
              <a:t>Rick Yang</a:t>
            </a:r>
            <a:endParaRPr sz="2000"/>
          </a:p>
          <a:p>
            <a:pPr indent="0" lvl="0" marL="0" rtl="0" algn="r">
              <a:spcBef>
                <a:spcPts val="0"/>
              </a:spcBef>
              <a:spcAft>
                <a:spcPts val="0"/>
              </a:spcAft>
              <a:buNone/>
            </a:pPr>
            <a:r>
              <a:rPr lang="en" sz="2000"/>
              <a:t>Shun Lin</a:t>
            </a:r>
            <a:endParaRPr sz="2000"/>
          </a:p>
        </p:txBody>
      </p:sp>
      <p:pic>
        <p:nvPicPr>
          <p:cNvPr id="110" name="Google Shape;110;p26"/>
          <p:cNvPicPr preferRelativeResize="0"/>
          <p:nvPr/>
        </p:nvPicPr>
        <p:blipFill>
          <a:blip r:embed="rId3">
            <a:alphaModFix/>
          </a:blip>
          <a:stretch>
            <a:fillRect/>
          </a:stretch>
        </p:blipFill>
        <p:spPr>
          <a:xfrm>
            <a:off x="487475" y="2885825"/>
            <a:ext cx="2898100" cy="1019125"/>
          </a:xfrm>
          <a:prstGeom prst="rect">
            <a:avLst/>
          </a:prstGeom>
          <a:noFill/>
          <a:ln>
            <a:noFill/>
          </a:ln>
        </p:spPr>
      </p:pic>
      <p:sp>
        <p:nvSpPr>
          <p:cNvPr id="111" name="Google Shape;111;p26"/>
          <p:cNvSpPr txBox="1"/>
          <p:nvPr/>
        </p:nvSpPr>
        <p:spPr>
          <a:xfrm>
            <a:off x="704050" y="3904938"/>
            <a:ext cx="19782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DATA</a:t>
            </a:r>
            <a:r>
              <a:rPr b="1" baseline="30000" lang="en" sz="3000">
                <a:solidFill>
                  <a:schemeClr val="lt1"/>
                </a:solidFill>
                <a:latin typeface="Roboto"/>
                <a:ea typeface="Roboto"/>
                <a:cs typeface="Roboto"/>
                <a:sym typeface="Roboto"/>
              </a:rPr>
              <a:t>X</a:t>
            </a:r>
            <a:endParaRPr b="1" baseline="30000" sz="30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Limitations</a:t>
            </a:r>
            <a:endParaRPr/>
          </a:p>
        </p:txBody>
      </p:sp>
      <p:sp>
        <p:nvSpPr>
          <p:cNvPr id="321" name="Google Shape;321;p44"/>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lang="en" sz="1200">
                <a:solidFill>
                  <a:srgbClr val="497FE9"/>
                </a:solidFill>
              </a:rPr>
              <a:t> | </a:t>
            </a:r>
            <a:r>
              <a:rPr lang="en" sz="1200">
                <a:solidFill>
                  <a:schemeClr val="lt1"/>
                </a:solidFill>
              </a:rPr>
              <a:t>Architecture </a:t>
            </a:r>
            <a:r>
              <a:rPr lang="en" sz="1200">
                <a:solidFill>
                  <a:srgbClr val="497FE9"/>
                </a:solidFill>
              </a:rPr>
              <a:t>| </a:t>
            </a:r>
            <a:r>
              <a:rPr lang="en" sz="1200">
                <a:solidFill>
                  <a:schemeClr val="lt1"/>
                </a:solidFill>
              </a:rPr>
              <a:t>Demo </a:t>
            </a:r>
            <a:r>
              <a:rPr lang="en" sz="1200">
                <a:solidFill>
                  <a:srgbClr val="497FE9"/>
                </a:solidFill>
              </a:rPr>
              <a:t>| </a:t>
            </a:r>
            <a:r>
              <a:rPr b="1"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322" name="Google Shape;322;p44"/>
          <p:cNvSpPr txBox="1"/>
          <p:nvPr>
            <p:ph idx="1" type="body"/>
          </p:nvPr>
        </p:nvSpPr>
        <p:spPr>
          <a:xfrm>
            <a:off x="311700" y="1152475"/>
            <a:ext cx="392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a:t>
            </a:r>
            <a:endParaRPr/>
          </a:p>
          <a:p>
            <a:pPr indent="-342900" lvl="0" marL="457200" rtl="0" algn="l">
              <a:spcBef>
                <a:spcPts val="0"/>
              </a:spcBef>
              <a:spcAft>
                <a:spcPts val="0"/>
              </a:spcAft>
              <a:buSzPts val="1800"/>
              <a:buChar char="●"/>
            </a:pPr>
            <a:r>
              <a:rPr lang="en"/>
              <a:t>Resources</a:t>
            </a:r>
            <a:endParaRPr/>
          </a:p>
          <a:p>
            <a:pPr indent="-342900" lvl="0" marL="457200" rtl="0" algn="l">
              <a:spcBef>
                <a:spcPts val="0"/>
              </a:spcBef>
              <a:spcAft>
                <a:spcPts val="0"/>
              </a:spcAft>
              <a:buSzPts val="1800"/>
              <a:buChar char="●"/>
            </a:pPr>
            <a:r>
              <a:rPr lang="en"/>
              <a:t>Tools and APIs</a:t>
            </a:r>
            <a:endParaRPr/>
          </a:p>
          <a:p>
            <a:pPr indent="-342900" lvl="0" marL="457200" rtl="0" algn="l">
              <a:spcBef>
                <a:spcPts val="0"/>
              </a:spcBef>
              <a:spcAft>
                <a:spcPts val="0"/>
              </a:spcAft>
              <a:buSzPts val="1800"/>
              <a:buChar char="●"/>
            </a:pPr>
            <a:r>
              <a:rPr lang="en"/>
              <a:t>Time</a:t>
            </a:r>
            <a:endParaRPr/>
          </a:p>
        </p:txBody>
      </p:sp>
      <p:pic>
        <p:nvPicPr>
          <p:cNvPr id="323" name="Google Shape;323;p44"/>
          <p:cNvPicPr preferRelativeResize="0"/>
          <p:nvPr/>
        </p:nvPicPr>
        <p:blipFill>
          <a:blip r:embed="rId3">
            <a:alphaModFix/>
          </a:blip>
          <a:stretch>
            <a:fillRect/>
          </a:stretch>
        </p:blipFill>
        <p:spPr>
          <a:xfrm>
            <a:off x="6788150" y="1158475"/>
            <a:ext cx="1419300" cy="1419300"/>
          </a:xfrm>
          <a:prstGeom prst="ellipse">
            <a:avLst/>
          </a:prstGeom>
          <a:noFill/>
          <a:ln cap="flat" cmpd="sng" w="38100">
            <a:solidFill>
              <a:srgbClr val="FFFFFF"/>
            </a:solidFill>
            <a:prstDash val="solid"/>
            <a:round/>
            <a:headEnd len="sm" w="sm" type="none"/>
            <a:tailEnd len="sm" w="sm" type="none"/>
          </a:ln>
        </p:spPr>
      </p:pic>
      <p:pic>
        <p:nvPicPr>
          <p:cNvPr id="324" name="Google Shape;324;p44"/>
          <p:cNvPicPr preferRelativeResize="0"/>
          <p:nvPr/>
        </p:nvPicPr>
        <p:blipFill>
          <a:blip r:embed="rId4">
            <a:alphaModFix/>
          </a:blip>
          <a:stretch>
            <a:fillRect/>
          </a:stretch>
        </p:blipFill>
        <p:spPr>
          <a:xfrm>
            <a:off x="7810575" y="2177550"/>
            <a:ext cx="396875" cy="400225"/>
          </a:xfrm>
          <a:prstGeom prst="rect">
            <a:avLst/>
          </a:prstGeom>
          <a:noFill/>
          <a:ln>
            <a:noFill/>
          </a:ln>
        </p:spPr>
      </p:pic>
      <p:sp>
        <p:nvSpPr>
          <p:cNvPr id="325" name="Google Shape;325;p44"/>
          <p:cNvSpPr/>
          <p:nvPr/>
        </p:nvSpPr>
        <p:spPr>
          <a:xfrm>
            <a:off x="4867270" y="2860675"/>
            <a:ext cx="1419300" cy="14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4"/>
          <p:cNvPicPr preferRelativeResize="0"/>
          <p:nvPr/>
        </p:nvPicPr>
        <p:blipFill>
          <a:blip r:embed="rId5">
            <a:alphaModFix/>
          </a:blip>
          <a:stretch>
            <a:fillRect/>
          </a:stretch>
        </p:blipFill>
        <p:spPr>
          <a:xfrm>
            <a:off x="5063581" y="3145182"/>
            <a:ext cx="1024472" cy="850404"/>
          </a:xfrm>
          <a:prstGeom prst="rect">
            <a:avLst/>
          </a:prstGeom>
          <a:noFill/>
          <a:ln>
            <a:noFill/>
          </a:ln>
        </p:spPr>
      </p:pic>
      <p:pic>
        <p:nvPicPr>
          <p:cNvPr id="327" name="Google Shape;327;p44"/>
          <p:cNvPicPr preferRelativeResize="0"/>
          <p:nvPr/>
        </p:nvPicPr>
        <p:blipFill>
          <a:blip r:embed="rId6">
            <a:alphaModFix/>
          </a:blip>
          <a:stretch>
            <a:fillRect/>
          </a:stretch>
        </p:blipFill>
        <p:spPr>
          <a:xfrm>
            <a:off x="6788150" y="2856022"/>
            <a:ext cx="1419300" cy="1434600"/>
          </a:xfrm>
          <a:prstGeom prst="ellipse">
            <a:avLst/>
          </a:prstGeom>
          <a:noFill/>
          <a:ln>
            <a:noFill/>
          </a:ln>
        </p:spPr>
      </p:pic>
      <p:pic>
        <p:nvPicPr>
          <p:cNvPr id="328" name="Google Shape;328;p44"/>
          <p:cNvPicPr preferRelativeResize="0"/>
          <p:nvPr/>
        </p:nvPicPr>
        <p:blipFill>
          <a:blip r:embed="rId7">
            <a:alphaModFix/>
          </a:blip>
          <a:stretch>
            <a:fillRect/>
          </a:stretch>
        </p:blipFill>
        <p:spPr>
          <a:xfrm>
            <a:off x="4867275" y="1229550"/>
            <a:ext cx="1419300" cy="1419300"/>
          </a:xfrm>
          <a:prstGeom prst="ellipse">
            <a:avLst/>
          </a:prstGeom>
          <a:noFill/>
          <a:ln cap="flat" cmpd="sng" w="38100">
            <a:solidFill>
              <a:srgbClr val="FFFFFF"/>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34" name="Google Shape;334;p45"/>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lang="en" sz="1200">
                <a:solidFill>
                  <a:srgbClr val="497FE9"/>
                </a:solidFill>
              </a:rPr>
              <a:t> | </a:t>
            </a:r>
            <a:r>
              <a:rPr lang="en" sz="1200">
                <a:solidFill>
                  <a:schemeClr val="lt1"/>
                </a:solidFill>
              </a:rPr>
              <a:t>Architecture </a:t>
            </a:r>
            <a:r>
              <a:rPr lang="en" sz="1200">
                <a:solidFill>
                  <a:srgbClr val="497FE9"/>
                </a:solidFill>
              </a:rPr>
              <a:t>| </a:t>
            </a:r>
            <a:r>
              <a:rPr lang="en" sz="1200">
                <a:solidFill>
                  <a:schemeClr val="lt1"/>
                </a:solidFill>
              </a:rPr>
              <a:t>Demo </a:t>
            </a:r>
            <a:r>
              <a:rPr lang="en" sz="1200">
                <a:solidFill>
                  <a:srgbClr val="497FE9"/>
                </a:solidFill>
              </a:rPr>
              <a:t>| </a:t>
            </a:r>
            <a:r>
              <a:rPr b="1"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p:txBody>
      </p:sp>
      <p:sp>
        <p:nvSpPr>
          <p:cNvPr id="335" name="Google Shape;335;p45"/>
          <p:cNvSpPr txBox="1"/>
          <p:nvPr>
            <p:ph idx="1" type="body"/>
          </p:nvPr>
        </p:nvSpPr>
        <p:spPr>
          <a:xfrm>
            <a:off x="311700" y="1152475"/>
            <a:ext cx="392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for Paradigm's multi-semester projects will be to connect our messenger chatbot to Paradigm's platform and scale up the chatbot by using AWS or other cloud computing services.</a:t>
            </a:r>
            <a:endParaRPr/>
          </a:p>
          <a:p>
            <a:pPr indent="0" lvl="0" marL="0" rtl="0" algn="l">
              <a:spcBef>
                <a:spcPts val="1600"/>
              </a:spcBef>
              <a:spcAft>
                <a:spcPts val="1600"/>
              </a:spcAft>
              <a:buNone/>
            </a:pPr>
            <a:r>
              <a:t/>
            </a:r>
            <a:endParaRPr/>
          </a:p>
        </p:txBody>
      </p:sp>
      <p:pic>
        <p:nvPicPr>
          <p:cNvPr id="336" name="Google Shape;336;p45"/>
          <p:cNvPicPr preferRelativeResize="0"/>
          <p:nvPr/>
        </p:nvPicPr>
        <p:blipFill>
          <a:blip r:embed="rId3">
            <a:alphaModFix/>
          </a:blip>
          <a:stretch>
            <a:fillRect/>
          </a:stretch>
        </p:blipFill>
        <p:spPr>
          <a:xfrm>
            <a:off x="4572000" y="920350"/>
            <a:ext cx="1705200" cy="1792200"/>
          </a:xfrm>
          <a:prstGeom prst="ellipse">
            <a:avLst/>
          </a:prstGeom>
          <a:noFill/>
          <a:ln cap="flat" cmpd="sng" w="38100">
            <a:solidFill>
              <a:srgbClr val="FFFFFF"/>
            </a:solidFill>
            <a:prstDash val="solid"/>
            <a:round/>
            <a:headEnd len="sm" w="sm" type="none"/>
            <a:tailEnd len="sm" w="sm" type="none"/>
          </a:ln>
        </p:spPr>
      </p:pic>
      <p:pic>
        <p:nvPicPr>
          <p:cNvPr id="337" name="Google Shape;337;p45"/>
          <p:cNvPicPr preferRelativeResize="0"/>
          <p:nvPr/>
        </p:nvPicPr>
        <p:blipFill>
          <a:blip r:embed="rId4">
            <a:alphaModFix/>
          </a:blip>
          <a:stretch>
            <a:fillRect/>
          </a:stretch>
        </p:blipFill>
        <p:spPr>
          <a:xfrm>
            <a:off x="5800415" y="2207136"/>
            <a:ext cx="476834" cy="505364"/>
          </a:xfrm>
          <a:prstGeom prst="rect">
            <a:avLst/>
          </a:prstGeom>
          <a:noFill/>
          <a:ln>
            <a:noFill/>
          </a:ln>
        </p:spPr>
      </p:pic>
      <p:sp>
        <p:nvSpPr>
          <p:cNvPr id="338" name="Google Shape;338;p45"/>
          <p:cNvSpPr/>
          <p:nvPr/>
        </p:nvSpPr>
        <p:spPr>
          <a:xfrm>
            <a:off x="6962769" y="956044"/>
            <a:ext cx="1705200" cy="172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45"/>
          <p:cNvPicPr preferRelativeResize="0"/>
          <p:nvPr/>
        </p:nvPicPr>
        <p:blipFill>
          <a:blip r:embed="rId5">
            <a:alphaModFix/>
          </a:blip>
          <a:stretch>
            <a:fillRect/>
          </a:stretch>
        </p:blipFill>
        <p:spPr>
          <a:xfrm>
            <a:off x="7199917" y="1239540"/>
            <a:ext cx="1230900" cy="1153500"/>
          </a:xfrm>
          <a:prstGeom prst="ellipse">
            <a:avLst/>
          </a:prstGeom>
          <a:noFill/>
          <a:ln>
            <a:noFill/>
          </a:ln>
        </p:spPr>
      </p:pic>
      <p:pic>
        <p:nvPicPr>
          <p:cNvPr id="340" name="Google Shape;340;p45"/>
          <p:cNvPicPr preferRelativeResize="0"/>
          <p:nvPr/>
        </p:nvPicPr>
        <p:blipFill>
          <a:blip r:embed="rId6">
            <a:alphaModFix/>
          </a:blip>
          <a:stretch>
            <a:fillRect/>
          </a:stretch>
        </p:blipFill>
        <p:spPr>
          <a:xfrm>
            <a:off x="5962650" y="2712550"/>
            <a:ext cx="1642800" cy="1660500"/>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 Code</a:t>
            </a:r>
            <a:r>
              <a:rPr lang="en"/>
              <a:t> Demo</a:t>
            </a:r>
            <a:endParaRPr/>
          </a:p>
        </p:txBody>
      </p:sp>
      <p:sp>
        <p:nvSpPr>
          <p:cNvPr id="346" name="Google Shape;346;p46"/>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lang="en" sz="1200">
                <a:solidFill>
                  <a:srgbClr val="497FE9"/>
                </a:solidFill>
              </a:rPr>
              <a:t> | </a:t>
            </a:r>
            <a:r>
              <a:rPr lang="en" sz="1200">
                <a:solidFill>
                  <a:schemeClr val="lt1"/>
                </a:solidFill>
              </a:rPr>
              <a:t>Architecture </a:t>
            </a:r>
            <a:r>
              <a:rPr lang="en" sz="1200">
                <a:solidFill>
                  <a:srgbClr val="497FE9"/>
                </a:solidFill>
              </a:rPr>
              <a:t>| </a:t>
            </a:r>
            <a:r>
              <a:rPr lang="en" sz="1200">
                <a:solidFill>
                  <a:schemeClr val="lt1"/>
                </a:solidFill>
              </a:rPr>
              <a:t>Demo </a:t>
            </a:r>
            <a:r>
              <a:rPr lang="en" sz="1200">
                <a:solidFill>
                  <a:srgbClr val="497FE9"/>
                </a:solidFill>
              </a:rPr>
              <a:t>| </a:t>
            </a:r>
            <a:r>
              <a:rPr b="1"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p:txBody>
      </p:sp>
      <p:pic>
        <p:nvPicPr>
          <p:cNvPr id="347" name="Google Shape;347;p46"/>
          <p:cNvPicPr preferRelativeResize="0"/>
          <p:nvPr/>
        </p:nvPicPr>
        <p:blipFill>
          <a:blip r:embed="rId3">
            <a:alphaModFix/>
          </a:blip>
          <a:stretch>
            <a:fillRect/>
          </a:stretch>
        </p:blipFill>
        <p:spPr>
          <a:xfrm>
            <a:off x="4867275" y="1152475"/>
            <a:ext cx="1419300" cy="1419300"/>
          </a:xfrm>
          <a:prstGeom prst="ellipse">
            <a:avLst/>
          </a:prstGeom>
          <a:noFill/>
          <a:ln cap="flat" cmpd="sng" w="38100">
            <a:solidFill>
              <a:srgbClr val="FFFFFF"/>
            </a:solidFill>
            <a:prstDash val="solid"/>
            <a:round/>
            <a:headEnd len="sm" w="sm" type="none"/>
            <a:tailEnd len="sm" w="sm" type="none"/>
          </a:ln>
        </p:spPr>
      </p:pic>
      <p:sp>
        <p:nvSpPr>
          <p:cNvPr id="348" name="Google Shape;348;p46"/>
          <p:cNvSpPr txBox="1"/>
          <p:nvPr>
            <p:ph idx="1" type="body"/>
          </p:nvPr>
        </p:nvSpPr>
        <p:spPr>
          <a:xfrm>
            <a:off x="311700" y="1152475"/>
            <a:ext cx="392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demo on the technology that empowers our messenger chatbot demo and unsupervised language model! </a:t>
            </a:r>
            <a:endParaRPr/>
          </a:p>
          <a:p>
            <a:pPr indent="0" lvl="0" marL="0" rtl="0" algn="l">
              <a:spcBef>
                <a:spcPts val="1600"/>
              </a:spcBef>
              <a:spcAft>
                <a:spcPts val="1600"/>
              </a:spcAft>
              <a:buNone/>
            </a:pPr>
            <a:r>
              <a:t/>
            </a:r>
            <a:endParaRPr/>
          </a:p>
        </p:txBody>
      </p:sp>
      <p:pic>
        <p:nvPicPr>
          <p:cNvPr id="349" name="Google Shape;349;p46"/>
          <p:cNvPicPr preferRelativeResize="0"/>
          <p:nvPr/>
        </p:nvPicPr>
        <p:blipFill>
          <a:blip r:embed="rId4">
            <a:alphaModFix/>
          </a:blip>
          <a:stretch>
            <a:fillRect/>
          </a:stretch>
        </p:blipFill>
        <p:spPr>
          <a:xfrm>
            <a:off x="5889700" y="2171550"/>
            <a:ext cx="396875" cy="400225"/>
          </a:xfrm>
          <a:prstGeom prst="rect">
            <a:avLst/>
          </a:prstGeom>
          <a:noFill/>
          <a:ln>
            <a:noFill/>
          </a:ln>
        </p:spPr>
      </p:pic>
      <p:pic>
        <p:nvPicPr>
          <p:cNvPr id="350" name="Google Shape;350;p46"/>
          <p:cNvPicPr preferRelativeResize="0"/>
          <p:nvPr/>
        </p:nvPicPr>
        <p:blipFill>
          <a:blip r:embed="rId5">
            <a:alphaModFix/>
          </a:blip>
          <a:stretch>
            <a:fillRect/>
          </a:stretch>
        </p:blipFill>
        <p:spPr>
          <a:xfrm>
            <a:off x="6788156" y="1146475"/>
            <a:ext cx="1419300" cy="1431300"/>
          </a:xfrm>
          <a:prstGeom prst="ellipse">
            <a:avLst/>
          </a:prstGeom>
          <a:noFill/>
          <a:ln cap="flat" cmpd="sng" w="38100">
            <a:solidFill>
              <a:srgbClr val="FFFFFF"/>
            </a:solidFill>
            <a:prstDash val="solid"/>
            <a:round/>
            <a:headEnd len="sm" w="sm" type="none"/>
            <a:tailEnd len="sm" w="sm" type="none"/>
          </a:ln>
        </p:spPr>
      </p:pic>
      <p:sp>
        <p:nvSpPr>
          <p:cNvPr id="351" name="Google Shape;351;p46"/>
          <p:cNvSpPr/>
          <p:nvPr/>
        </p:nvSpPr>
        <p:spPr>
          <a:xfrm>
            <a:off x="4867270" y="2860675"/>
            <a:ext cx="1419300" cy="14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46"/>
          <p:cNvPicPr preferRelativeResize="0"/>
          <p:nvPr/>
        </p:nvPicPr>
        <p:blipFill>
          <a:blip r:embed="rId6">
            <a:alphaModFix/>
          </a:blip>
          <a:stretch>
            <a:fillRect/>
          </a:stretch>
        </p:blipFill>
        <p:spPr>
          <a:xfrm>
            <a:off x="5063581" y="3145182"/>
            <a:ext cx="1024472" cy="850404"/>
          </a:xfrm>
          <a:prstGeom prst="rect">
            <a:avLst/>
          </a:prstGeom>
          <a:noFill/>
          <a:ln>
            <a:noFill/>
          </a:ln>
        </p:spPr>
      </p:pic>
      <p:pic>
        <p:nvPicPr>
          <p:cNvPr id="353" name="Google Shape;353;p46"/>
          <p:cNvPicPr preferRelativeResize="0"/>
          <p:nvPr/>
        </p:nvPicPr>
        <p:blipFill>
          <a:blip r:embed="rId7">
            <a:alphaModFix/>
          </a:blip>
          <a:stretch>
            <a:fillRect/>
          </a:stretch>
        </p:blipFill>
        <p:spPr>
          <a:xfrm>
            <a:off x="6788150" y="2863675"/>
            <a:ext cx="1419300" cy="14193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311700" y="2141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sz="1400">
              <a:solidFill>
                <a:srgbClr val="FFFFFF"/>
              </a:solidFill>
            </a:endParaRPr>
          </a:p>
          <a:p>
            <a:pPr indent="0" lvl="0" marL="0" rtl="0" algn="l">
              <a:spcBef>
                <a:spcPts val="0"/>
              </a:spcBef>
              <a:spcAft>
                <a:spcPts val="1600"/>
              </a:spcAft>
              <a:buNone/>
            </a:pPr>
            <a:r>
              <a:t/>
            </a:r>
            <a:endParaRPr/>
          </a:p>
        </p:txBody>
      </p:sp>
      <p:sp>
        <p:nvSpPr>
          <p:cNvPr id="118" name="Google Shape;118;p27"/>
          <p:cNvSpPr txBox="1"/>
          <p:nvPr/>
        </p:nvSpPr>
        <p:spPr>
          <a:xfrm>
            <a:off x="0" y="44924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 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lang="en" sz="1200">
                <a:solidFill>
                  <a:schemeClr val="lt1"/>
                </a:solidFill>
              </a:rPr>
              <a:t>User</a:t>
            </a:r>
            <a:r>
              <a:rPr lang="en" sz="1200">
                <a:solidFill>
                  <a:srgbClr val="497FE9"/>
                </a:solidFill>
              </a:rPr>
              <a:t> | </a:t>
            </a:r>
            <a:r>
              <a:rPr lang="en" sz="1200">
                <a:solidFill>
                  <a:schemeClr val="lt1"/>
                </a:solidFill>
              </a:rPr>
              <a:t>Tech </a:t>
            </a:r>
            <a:r>
              <a:rPr lang="en" sz="1200">
                <a:solidFill>
                  <a:srgbClr val="497FE9"/>
                </a:solidFill>
              </a:rPr>
              <a:t>| </a:t>
            </a:r>
            <a:r>
              <a:rPr lang="en" sz="1200">
                <a:solidFill>
                  <a:schemeClr val="lt1"/>
                </a:solidFill>
              </a:rPr>
              <a:t>Architecture </a:t>
            </a:r>
            <a:r>
              <a:rPr lang="en" sz="1200">
                <a:solidFill>
                  <a:srgbClr val="497FE9"/>
                </a:solidFill>
              </a:rPr>
              <a:t>| </a:t>
            </a:r>
            <a:r>
              <a:rPr lang="en" sz="1200">
                <a:solidFill>
                  <a:schemeClr val="lt1"/>
                </a:solidFill>
              </a:rPr>
              <a:t>Challenges</a:t>
            </a:r>
            <a:r>
              <a:rPr lang="en" sz="1200">
                <a:solidFill>
                  <a:schemeClr val="lt1"/>
                </a:solidFill>
              </a:rPr>
              <a:t> </a:t>
            </a:r>
            <a:r>
              <a:rPr lang="en" sz="1200">
                <a:solidFill>
                  <a:srgbClr val="497FE9"/>
                </a:solidFill>
              </a:rPr>
              <a:t>| </a:t>
            </a:r>
            <a:r>
              <a:rPr lang="en" sz="1200">
                <a:solidFill>
                  <a:schemeClr val="lt1"/>
                </a:solidFill>
              </a:rPr>
              <a:t>Beyond</a:t>
            </a:r>
            <a:endParaRPr sz="1200">
              <a:solidFill>
                <a:schemeClr val="lt1"/>
              </a:solidFill>
            </a:endParaRPr>
          </a:p>
        </p:txBody>
      </p:sp>
      <p:pic>
        <p:nvPicPr>
          <p:cNvPr id="119" name="Google Shape;119;p27"/>
          <p:cNvPicPr preferRelativeResize="0"/>
          <p:nvPr/>
        </p:nvPicPr>
        <p:blipFill rotWithShape="1">
          <a:blip r:embed="rId3">
            <a:alphaModFix/>
          </a:blip>
          <a:srcRect b="14449" l="17249" r="8780" t="0"/>
          <a:stretch/>
        </p:blipFill>
        <p:spPr>
          <a:xfrm flipH="1">
            <a:off x="5344400" y="1259838"/>
            <a:ext cx="1755600" cy="1755600"/>
          </a:xfrm>
          <a:prstGeom prst="ellipse">
            <a:avLst/>
          </a:prstGeom>
          <a:noFill/>
          <a:ln>
            <a:noFill/>
          </a:ln>
        </p:spPr>
      </p:pic>
      <p:pic>
        <p:nvPicPr>
          <p:cNvPr id="120" name="Google Shape;120;p27"/>
          <p:cNvPicPr preferRelativeResize="0"/>
          <p:nvPr/>
        </p:nvPicPr>
        <p:blipFill rotWithShape="1">
          <a:blip r:embed="rId4">
            <a:alphaModFix/>
          </a:blip>
          <a:srcRect b="34490" l="17820" r="22916" t="0"/>
          <a:stretch/>
        </p:blipFill>
        <p:spPr>
          <a:xfrm>
            <a:off x="3508188" y="1259838"/>
            <a:ext cx="1755600" cy="1755600"/>
          </a:xfrm>
          <a:prstGeom prst="ellipse">
            <a:avLst/>
          </a:prstGeom>
          <a:noFill/>
          <a:ln>
            <a:noFill/>
          </a:ln>
        </p:spPr>
      </p:pic>
      <p:pic>
        <p:nvPicPr>
          <p:cNvPr id="121" name="Google Shape;121;p27"/>
          <p:cNvPicPr preferRelativeResize="0"/>
          <p:nvPr/>
        </p:nvPicPr>
        <p:blipFill rotWithShape="1">
          <a:blip r:embed="rId5">
            <a:alphaModFix/>
          </a:blip>
          <a:srcRect b="18234" l="20318" r="19193" t="15841"/>
          <a:stretch/>
        </p:blipFill>
        <p:spPr>
          <a:xfrm>
            <a:off x="7180588" y="1259838"/>
            <a:ext cx="1755600" cy="1755600"/>
          </a:xfrm>
          <a:prstGeom prst="ellipse">
            <a:avLst/>
          </a:prstGeom>
          <a:noFill/>
          <a:ln>
            <a:noFill/>
          </a:ln>
        </p:spPr>
      </p:pic>
      <p:pic>
        <p:nvPicPr>
          <p:cNvPr id="122" name="Google Shape;122;p27"/>
          <p:cNvPicPr preferRelativeResize="0"/>
          <p:nvPr/>
        </p:nvPicPr>
        <p:blipFill>
          <a:blip r:embed="rId6">
            <a:alphaModFix/>
          </a:blip>
          <a:stretch>
            <a:fillRect/>
          </a:stretch>
        </p:blipFill>
        <p:spPr>
          <a:xfrm>
            <a:off x="1752588" y="1259838"/>
            <a:ext cx="1755600" cy="1755600"/>
          </a:xfrm>
          <a:prstGeom prst="ellipse">
            <a:avLst/>
          </a:prstGeom>
          <a:noFill/>
          <a:ln>
            <a:noFill/>
          </a:ln>
        </p:spPr>
      </p:pic>
      <p:pic>
        <p:nvPicPr>
          <p:cNvPr id="123" name="Google Shape;123;p27"/>
          <p:cNvPicPr preferRelativeResize="0"/>
          <p:nvPr/>
        </p:nvPicPr>
        <p:blipFill>
          <a:blip r:embed="rId7">
            <a:alphaModFix/>
          </a:blip>
          <a:stretch>
            <a:fillRect/>
          </a:stretch>
        </p:blipFill>
        <p:spPr>
          <a:xfrm>
            <a:off x="-12" y="1185138"/>
            <a:ext cx="1752600" cy="1752600"/>
          </a:xfrm>
          <a:prstGeom prst="ellipse">
            <a:avLst/>
          </a:prstGeom>
          <a:noFill/>
          <a:ln>
            <a:noFill/>
          </a:ln>
        </p:spPr>
      </p:pic>
      <p:sp>
        <p:nvSpPr>
          <p:cNvPr id="124" name="Google Shape;124;p27"/>
          <p:cNvSpPr txBox="1"/>
          <p:nvPr/>
        </p:nvSpPr>
        <p:spPr>
          <a:xfrm>
            <a:off x="231250" y="3257575"/>
            <a:ext cx="1777500" cy="8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Eric Liu</a:t>
            </a:r>
            <a:endParaRPr>
              <a:solidFill>
                <a:srgbClr val="FFFFFF"/>
              </a:solidFill>
            </a:endParaRPr>
          </a:p>
          <a:p>
            <a:pPr indent="0" lvl="0" marL="0" rtl="0" algn="l">
              <a:spcBef>
                <a:spcPts val="0"/>
              </a:spcBef>
              <a:spcAft>
                <a:spcPts val="0"/>
              </a:spcAft>
              <a:buNone/>
            </a:pPr>
            <a:r>
              <a:rPr lang="en">
                <a:solidFill>
                  <a:srgbClr val="FFFFFF"/>
                </a:solidFill>
              </a:rPr>
              <a:t>4th year EECS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25" name="Google Shape;125;p27"/>
          <p:cNvSpPr txBox="1"/>
          <p:nvPr/>
        </p:nvSpPr>
        <p:spPr>
          <a:xfrm>
            <a:off x="2136250" y="3257575"/>
            <a:ext cx="17775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Jun Zhang</a:t>
            </a:r>
            <a:endParaRPr>
              <a:solidFill>
                <a:srgbClr val="FFFFFF"/>
              </a:solidFill>
            </a:endParaRPr>
          </a:p>
          <a:p>
            <a:pPr indent="0" lvl="0" marL="0" rtl="0" algn="l">
              <a:spcBef>
                <a:spcPts val="0"/>
              </a:spcBef>
              <a:spcAft>
                <a:spcPts val="0"/>
              </a:spcAft>
              <a:buNone/>
            </a:pPr>
            <a:r>
              <a:rPr lang="en">
                <a:solidFill>
                  <a:srgbClr val="FFFFFF"/>
                </a:solidFill>
              </a:rPr>
              <a:t>4th year ORMS</a:t>
            </a:r>
            <a:endParaRPr>
              <a:solidFill>
                <a:srgbClr val="FFFFFF"/>
              </a:solidFill>
            </a:endParaRPr>
          </a:p>
        </p:txBody>
      </p:sp>
      <p:sp>
        <p:nvSpPr>
          <p:cNvPr id="126" name="Google Shape;126;p27"/>
          <p:cNvSpPr txBox="1"/>
          <p:nvPr/>
        </p:nvSpPr>
        <p:spPr>
          <a:xfrm>
            <a:off x="3875600" y="3257575"/>
            <a:ext cx="16473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Rick Yang</a:t>
            </a:r>
            <a:endParaRPr>
              <a:solidFill>
                <a:srgbClr val="FFFFFF"/>
              </a:solidFill>
            </a:endParaRPr>
          </a:p>
          <a:p>
            <a:pPr indent="0" lvl="0" marL="0" rtl="0" algn="l">
              <a:spcBef>
                <a:spcPts val="0"/>
              </a:spcBef>
              <a:spcAft>
                <a:spcPts val="0"/>
              </a:spcAft>
              <a:buNone/>
            </a:pPr>
            <a:r>
              <a:rPr lang="en">
                <a:solidFill>
                  <a:srgbClr val="FFFFFF"/>
                </a:solidFill>
              </a:rPr>
              <a:t>4th year Statistics</a:t>
            </a:r>
            <a:endParaRPr>
              <a:solidFill>
                <a:srgbClr val="FFFFFF"/>
              </a:solidFill>
            </a:endParaRPr>
          </a:p>
        </p:txBody>
      </p:sp>
      <p:sp>
        <p:nvSpPr>
          <p:cNvPr id="127" name="Google Shape;127;p27"/>
          <p:cNvSpPr txBox="1"/>
          <p:nvPr/>
        </p:nvSpPr>
        <p:spPr>
          <a:xfrm>
            <a:off x="5742550" y="3257575"/>
            <a:ext cx="15264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Joan Zhu</a:t>
            </a:r>
            <a:endParaRPr>
              <a:solidFill>
                <a:srgbClr val="FFFFFF"/>
              </a:solidFill>
            </a:endParaRPr>
          </a:p>
          <a:p>
            <a:pPr indent="0" lvl="0" marL="0" rtl="0" algn="l">
              <a:spcBef>
                <a:spcPts val="0"/>
              </a:spcBef>
              <a:spcAft>
                <a:spcPts val="0"/>
              </a:spcAft>
              <a:buNone/>
            </a:pPr>
            <a:r>
              <a:rPr lang="en">
                <a:solidFill>
                  <a:srgbClr val="FFFFFF"/>
                </a:solidFill>
              </a:rPr>
              <a:t>4th yr CS/Econ</a:t>
            </a:r>
            <a:endParaRPr>
              <a:solidFill>
                <a:srgbClr val="FFFFFF"/>
              </a:solidFill>
            </a:endParaRPr>
          </a:p>
        </p:txBody>
      </p:sp>
      <p:sp>
        <p:nvSpPr>
          <p:cNvPr id="128" name="Google Shape;128;p27"/>
          <p:cNvSpPr txBox="1"/>
          <p:nvPr/>
        </p:nvSpPr>
        <p:spPr>
          <a:xfrm>
            <a:off x="7389738" y="3257550"/>
            <a:ext cx="15264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Shun Lin  </a:t>
            </a:r>
            <a:endParaRPr>
              <a:solidFill>
                <a:srgbClr val="FFFFFF"/>
              </a:solidFill>
            </a:endParaRPr>
          </a:p>
          <a:p>
            <a:pPr indent="0" lvl="0" marL="0" rtl="0" algn="l">
              <a:spcBef>
                <a:spcPts val="0"/>
              </a:spcBef>
              <a:spcAft>
                <a:spcPts val="0"/>
              </a:spcAft>
              <a:buNone/>
            </a:pPr>
            <a:r>
              <a:rPr lang="en">
                <a:solidFill>
                  <a:srgbClr val="FFFFFF"/>
                </a:solidFill>
              </a:rPr>
              <a:t>4th year EECS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pSp>
        <p:nvGrpSpPr>
          <p:cNvPr id="133" name="Google Shape;133;p28"/>
          <p:cNvGrpSpPr/>
          <p:nvPr/>
        </p:nvGrpSpPr>
        <p:grpSpPr>
          <a:xfrm>
            <a:off x="0" y="400050"/>
            <a:ext cx="3638400" cy="4343400"/>
            <a:chOff x="0" y="400050"/>
            <a:chExt cx="3638400" cy="4343400"/>
          </a:xfrm>
        </p:grpSpPr>
        <p:sp>
          <p:nvSpPr>
            <p:cNvPr id="134" name="Google Shape;134;p28"/>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35" name="Google Shape;135;p28"/>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36" name="Google Shape;136;p28"/>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37" name="Google Shape;137;p28"/>
          <p:cNvSpPr txBox="1"/>
          <p:nvPr/>
        </p:nvSpPr>
        <p:spPr>
          <a:xfrm>
            <a:off x="579437" y="1924050"/>
            <a:ext cx="23925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Paradigm</a:t>
            </a:r>
            <a:endParaRPr sz="2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Client: </a:t>
            </a:r>
            <a:r>
              <a:rPr lang="en"/>
              <a:t>Paradigm</a:t>
            </a:r>
            <a:endParaRPr/>
          </a:p>
        </p:txBody>
      </p:sp>
      <p:sp>
        <p:nvSpPr>
          <p:cNvPr id="143" name="Google Shape;14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Sophisticated Chat software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Combines many trader tools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Counter party discovery</a:t>
            </a:r>
            <a:endParaRPr>
              <a:solidFill>
                <a:srgbClr val="FFFFFF"/>
              </a:solidFill>
            </a:endParaRPr>
          </a:p>
          <a:p>
            <a:pPr indent="-317500" lvl="1" marL="914400" rtl="0" algn="l">
              <a:spcBef>
                <a:spcPts val="0"/>
              </a:spcBef>
              <a:spcAft>
                <a:spcPts val="0"/>
              </a:spcAft>
              <a:buClr>
                <a:srgbClr val="FFFFFF"/>
              </a:buClr>
              <a:buSzPts val="1400"/>
              <a:buChar char="○"/>
            </a:pPr>
            <a:r>
              <a:rPr lang="en"/>
              <a:t>OTC cryptocurrency trading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Text-to-trade recognition</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None/>
            </a:pPr>
            <a:r>
              <a:t/>
            </a:r>
            <a:endParaRPr sz="1200"/>
          </a:p>
          <a:p>
            <a:pPr indent="0" lvl="0" marL="0" rtl="0" algn="ctr">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t/>
            </a:r>
            <a:endParaRPr b="1" sz="1200"/>
          </a:p>
          <a:p>
            <a:pPr indent="0" lvl="0" marL="0" rtl="0" algn="ctr">
              <a:lnSpc>
                <a:spcPct val="100000"/>
              </a:lnSpc>
              <a:spcBef>
                <a:spcPts val="0"/>
              </a:spcBef>
              <a:spcAft>
                <a:spcPts val="0"/>
              </a:spcAft>
              <a:buNone/>
            </a:pPr>
            <a:r>
              <a:t/>
            </a:r>
            <a:endParaRPr sz="1200"/>
          </a:p>
          <a:p>
            <a:pPr indent="0" lvl="0" marL="0" rtl="0" algn="ctr">
              <a:lnSpc>
                <a:spcPct val="100000"/>
              </a:lnSpc>
              <a:spcBef>
                <a:spcPts val="0"/>
              </a:spcBef>
              <a:spcAft>
                <a:spcPts val="0"/>
              </a:spcAft>
              <a:buNone/>
            </a:pPr>
            <a:r>
              <a:t/>
            </a:r>
            <a:endParaRPr b="1" sz="1200"/>
          </a:p>
        </p:txBody>
      </p:sp>
      <p:pic>
        <p:nvPicPr>
          <p:cNvPr id="144" name="Google Shape;144;p29"/>
          <p:cNvPicPr preferRelativeResize="0"/>
          <p:nvPr/>
        </p:nvPicPr>
        <p:blipFill>
          <a:blip r:embed="rId3">
            <a:alphaModFix/>
          </a:blip>
          <a:stretch>
            <a:fillRect/>
          </a:stretch>
        </p:blipFill>
        <p:spPr>
          <a:xfrm>
            <a:off x="4742200" y="933898"/>
            <a:ext cx="3561074" cy="3275700"/>
          </a:xfrm>
          <a:prstGeom prst="rect">
            <a:avLst/>
          </a:prstGeom>
          <a:noFill/>
          <a:ln>
            <a:noFill/>
          </a:ln>
        </p:spPr>
      </p:pic>
      <p:sp>
        <p:nvSpPr>
          <p:cNvPr id="145" name="Google Shape;145;p29"/>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lang="en" sz="1200">
                <a:solidFill>
                  <a:schemeClr val="lt1"/>
                </a:solidFill>
              </a:rPr>
              <a:t>Architecture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b="1" sz="12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
                                        <p:tgtEl>
                                          <p:spTgt spid="1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1"/>
                                        <p:tgtEl>
                                          <p:spTgt spid="1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animEffect filter="fade" transition="in">
                                      <p:cBhvr>
                                        <p:cTn dur="1"/>
                                        <p:tgtEl>
                                          <p:spTgt spid="1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animEffect filter="fade" transition="in">
                                      <p:cBhvr>
                                        <p:cTn dur="1"/>
                                        <p:tgtEl>
                                          <p:spTgt spid="1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animEffect filter="fade" transition="in">
                                      <p:cBhvr>
                                        <p:cTn dur="1"/>
                                        <p:tgtEl>
                                          <p:spTgt spid="14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animEffect filter="fade" transition="in">
                                      <p:cBhvr>
                                        <p:cTn dur="1"/>
                                        <p:tgtEl>
                                          <p:spTgt spid="14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animEffect filter="fade" transition="in">
                                      <p:cBhvr>
                                        <p:cTn dur="1"/>
                                        <p:tgtEl>
                                          <p:spTgt spid="14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9" name="Shape 149"/>
        <p:cNvGrpSpPr/>
        <p:nvPr/>
      </p:nvGrpSpPr>
      <p:grpSpPr>
        <a:xfrm>
          <a:off x="0" y="0"/>
          <a:ext cx="0" cy="0"/>
          <a:chOff x="0" y="0"/>
          <a:chExt cx="0" cy="0"/>
        </a:xfrm>
      </p:grpSpPr>
      <p:grpSp>
        <p:nvGrpSpPr>
          <p:cNvPr id="150" name="Google Shape;150;p30"/>
          <p:cNvGrpSpPr/>
          <p:nvPr/>
        </p:nvGrpSpPr>
        <p:grpSpPr>
          <a:xfrm>
            <a:off x="0" y="400050"/>
            <a:ext cx="3638400" cy="4343400"/>
            <a:chOff x="0" y="400050"/>
            <a:chExt cx="3638400" cy="4343400"/>
          </a:xfrm>
        </p:grpSpPr>
        <p:sp>
          <p:nvSpPr>
            <p:cNvPr id="151" name="Google Shape;151;p30"/>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52" name="Google Shape;152;p30"/>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53" name="Google Shape;153;p30"/>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54" name="Google Shape;154;p30"/>
          <p:cNvSpPr txBox="1"/>
          <p:nvPr/>
        </p:nvSpPr>
        <p:spPr>
          <a:xfrm>
            <a:off x="579437" y="1924050"/>
            <a:ext cx="23925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What do you know about Bitcoin?</a:t>
            </a:r>
            <a:endParaRPr sz="22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31"/>
          <p:cNvSpPr txBox="1"/>
          <p:nvPr/>
        </p:nvSpPr>
        <p:spPr>
          <a:xfrm>
            <a:off x="0" y="4568875"/>
            <a:ext cx="9144000" cy="3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b="1"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lang="en" sz="1200">
                <a:solidFill>
                  <a:schemeClr val="lt1"/>
                </a:solidFill>
              </a:rPr>
              <a:t>Architecture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p:txBody>
      </p:sp>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Cryptocurrencies</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Decentralized and digital</a:t>
            </a:r>
            <a:endParaRPr/>
          </a:p>
          <a:p>
            <a:pPr indent="-342900" lvl="0" marL="457200" rtl="0" algn="l">
              <a:spcBef>
                <a:spcPts val="0"/>
              </a:spcBef>
              <a:spcAft>
                <a:spcPts val="0"/>
              </a:spcAft>
              <a:buSzPts val="1800"/>
              <a:buChar char="●"/>
            </a:pPr>
            <a:r>
              <a:rPr lang="en"/>
              <a:t>Extremely volatile</a:t>
            </a:r>
            <a:endParaRPr/>
          </a:p>
          <a:p>
            <a:pPr indent="-342900" lvl="0" marL="457200" rtl="0" algn="l">
              <a:spcBef>
                <a:spcPts val="0"/>
              </a:spcBef>
              <a:spcAft>
                <a:spcPts val="0"/>
              </a:spcAft>
              <a:buSzPts val="1800"/>
              <a:buChar char="●"/>
            </a:pPr>
            <a:r>
              <a:rPr lang="en"/>
              <a:t>High risk, high reward</a:t>
            </a:r>
            <a:endParaRPr/>
          </a:p>
          <a:p>
            <a:pPr indent="-342900" lvl="0" marL="457200" rtl="0" algn="l">
              <a:spcBef>
                <a:spcPts val="0"/>
              </a:spcBef>
              <a:spcAft>
                <a:spcPts val="0"/>
              </a:spcAft>
              <a:buSzPts val="1800"/>
              <a:buChar char="●"/>
            </a:pPr>
            <a:r>
              <a:rPr lang="en"/>
              <a:t>Price influenced by demand</a:t>
            </a:r>
            <a:endParaRPr/>
          </a:p>
          <a:p>
            <a:pPr indent="-342900" lvl="0" marL="457200" rtl="0" algn="l">
              <a:spcBef>
                <a:spcPts val="0"/>
              </a:spcBef>
              <a:spcAft>
                <a:spcPts val="0"/>
              </a:spcAft>
              <a:buSzPts val="1800"/>
              <a:buChar char="●"/>
            </a:pPr>
            <a:r>
              <a:rPr lang="en"/>
              <a:t>Price affected by current events</a:t>
            </a:r>
            <a:endParaRPr/>
          </a:p>
        </p:txBody>
      </p:sp>
      <p:pic>
        <p:nvPicPr>
          <p:cNvPr id="162" name="Google Shape;162;p31"/>
          <p:cNvPicPr preferRelativeResize="0"/>
          <p:nvPr/>
        </p:nvPicPr>
        <p:blipFill>
          <a:blip r:embed="rId3">
            <a:alphaModFix/>
          </a:blip>
          <a:stretch>
            <a:fillRect/>
          </a:stretch>
        </p:blipFill>
        <p:spPr>
          <a:xfrm>
            <a:off x="4971200" y="2233250"/>
            <a:ext cx="3700375" cy="1814375"/>
          </a:xfrm>
          <a:prstGeom prst="rect">
            <a:avLst/>
          </a:prstGeom>
          <a:noFill/>
          <a:ln>
            <a:noFill/>
          </a:ln>
        </p:spPr>
      </p:pic>
      <p:pic>
        <p:nvPicPr>
          <p:cNvPr id="163" name="Google Shape;163;p31"/>
          <p:cNvPicPr preferRelativeResize="0"/>
          <p:nvPr/>
        </p:nvPicPr>
        <p:blipFill>
          <a:blip r:embed="rId4">
            <a:alphaModFix/>
          </a:blip>
          <a:stretch>
            <a:fillRect/>
          </a:stretch>
        </p:blipFill>
        <p:spPr>
          <a:xfrm>
            <a:off x="6377225" y="891625"/>
            <a:ext cx="1109950" cy="11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grpSp>
        <p:nvGrpSpPr>
          <p:cNvPr id="168" name="Google Shape;168;p32"/>
          <p:cNvGrpSpPr/>
          <p:nvPr/>
        </p:nvGrpSpPr>
        <p:grpSpPr>
          <a:xfrm>
            <a:off x="0" y="400050"/>
            <a:ext cx="3638400" cy="4343400"/>
            <a:chOff x="0" y="400050"/>
            <a:chExt cx="3638400" cy="4343400"/>
          </a:xfrm>
        </p:grpSpPr>
        <p:sp>
          <p:nvSpPr>
            <p:cNvPr id="169" name="Google Shape;169;p32"/>
            <p:cNvSpPr/>
            <p:nvPr/>
          </p:nvSpPr>
          <p:spPr>
            <a:xfrm>
              <a:off x="0" y="400050"/>
              <a:ext cx="3638400" cy="4343400"/>
            </a:xfrm>
            <a:custGeom>
              <a:rect b="b" l="l" r="r" t="t"/>
              <a:pathLst>
                <a:path extrusionOk="0" h="120000" w="12000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0" name="Google Shape;170;p32"/>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171" name="Google Shape;171;p32"/>
          <p:cNvSpPr/>
          <p:nvPr/>
        </p:nvSpPr>
        <p:spPr>
          <a:xfrm>
            <a:off x="0" y="605789"/>
            <a:ext cx="3432900" cy="3931800"/>
          </a:xfrm>
          <a:custGeom>
            <a:rect b="b" l="l" r="r" t="t"/>
            <a:pathLst>
              <a:path extrusionOk="0" h="120000" w="12000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2" name="Google Shape;172;p32"/>
          <p:cNvSpPr txBox="1"/>
          <p:nvPr/>
        </p:nvSpPr>
        <p:spPr>
          <a:xfrm>
            <a:off x="565274" y="2030175"/>
            <a:ext cx="2646900" cy="7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600"/>
              <a:buFont typeface="Lato"/>
              <a:buNone/>
            </a:pPr>
            <a:r>
              <a:rPr lang="en" sz="2200">
                <a:solidFill>
                  <a:schemeClr val="lt1"/>
                </a:solidFill>
                <a:latin typeface="Lato"/>
                <a:ea typeface="Lato"/>
                <a:cs typeface="Lato"/>
                <a:sym typeface="Lato"/>
              </a:rPr>
              <a:t>How can we improve the experience?</a:t>
            </a:r>
            <a:endParaRPr sz="2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nvSpPr>
        <p:spPr>
          <a:xfrm>
            <a:off x="0" y="4568875"/>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rPr>
              <a:t>Client </a:t>
            </a:r>
            <a:r>
              <a:rPr lang="en" sz="1200">
                <a:solidFill>
                  <a:srgbClr val="497FE9"/>
                </a:solidFill>
              </a:rPr>
              <a:t>| </a:t>
            </a:r>
            <a:r>
              <a:rPr lang="en" sz="1200">
                <a:solidFill>
                  <a:schemeClr val="lt1"/>
                </a:solidFill>
              </a:rPr>
              <a:t>Background </a:t>
            </a:r>
            <a:r>
              <a:rPr lang="en" sz="1200">
                <a:solidFill>
                  <a:srgbClr val="497FE9"/>
                </a:solidFill>
              </a:rPr>
              <a:t>| </a:t>
            </a:r>
            <a:r>
              <a:rPr lang="en" sz="1200">
                <a:solidFill>
                  <a:schemeClr val="lt1"/>
                </a:solidFill>
              </a:rPr>
              <a:t>Overview</a:t>
            </a:r>
            <a:r>
              <a:rPr b="1" lang="en" sz="1200">
                <a:solidFill>
                  <a:srgbClr val="497FE9"/>
                </a:solidFill>
              </a:rPr>
              <a:t> </a:t>
            </a:r>
            <a:r>
              <a:rPr lang="en" sz="1200">
                <a:solidFill>
                  <a:srgbClr val="497FE9"/>
                </a:solidFill>
              </a:rPr>
              <a:t>| </a:t>
            </a:r>
            <a:r>
              <a:rPr b="1" lang="en" sz="1200">
                <a:solidFill>
                  <a:schemeClr val="lt1"/>
                </a:solidFill>
              </a:rPr>
              <a:t>Architecture</a:t>
            </a:r>
            <a:r>
              <a:rPr lang="en" sz="1200">
                <a:solidFill>
                  <a:schemeClr val="lt1"/>
                </a:solidFill>
              </a:rPr>
              <a:t> </a:t>
            </a:r>
            <a:r>
              <a:rPr lang="en" sz="1200">
                <a:solidFill>
                  <a:srgbClr val="497FE9"/>
                </a:solidFill>
              </a:rPr>
              <a:t>| </a:t>
            </a:r>
            <a:r>
              <a:rPr lang="en" sz="1200">
                <a:solidFill>
                  <a:schemeClr val="lt1"/>
                </a:solidFill>
              </a:rPr>
              <a:t>Demo </a:t>
            </a:r>
            <a:r>
              <a:rPr lang="en" sz="1200">
                <a:solidFill>
                  <a:srgbClr val="497FE9"/>
                </a:solidFill>
              </a:rPr>
              <a:t>| </a:t>
            </a:r>
            <a:r>
              <a:rPr lang="en" sz="1200">
                <a:solidFill>
                  <a:schemeClr val="lt1"/>
                </a:solidFill>
              </a:rPr>
              <a:t>Challenges </a:t>
            </a:r>
            <a:r>
              <a:rPr lang="en" sz="1200">
                <a:solidFill>
                  <a:srgbClr val="497FE9"/>
                </a:solidFill>
              </a:rPr>
              <a:t>| </a:t>
            </a:r>
            <a:r>
              <a:rPr lang="en" sz="1200">
                <a:solidFill>
                  <a:schemeClr val="lt1"/>
                </a:solidFill>
              </a:rPr>
              <a:t>Beyond</a:t>
            </a:r>
            <a:endParaRPr sz="1200">
              <a:solidFill>
                <a:schemeClr val="lt1"/>
              </a:solidFill>
            </a:endParaRPr>
          </a:p>
          <a:p>
            <a:pPr indent="0" lvl="0" marL="0" rtl="0" algn="ctr">
              <a:spcBef>
                <a:spcPts val="0"/>
              </a:spcBef>
              <a:spcAft>
                <a:spcPts val="0"/>
              </a:spcAft>
              <a:buClr>
                <a:schemeClr val="dk1"/>
              </a:buClr>
              <a:buSzPts val="1100"/>
              <a:buFont typeface="Arial"/>
              <a:buNone/>
            </a:pPr>
            <a:r>
              <a:t/>
            </a:r>
            <a:endParaRPr sz="1200">
              <a:solidFill>
                <a:schemeClr val="lt1"/>
              </a:solidFill>
            </a:endParaRPr>
          </a:p>
          <a:p>
            <a:pPr indent="0" lvl="0" marL="0" rtl="0" algn="ctr">
              <a:spcBef>
                <a:spcPts val="0"/>
              </a:spcBef>
              <a:spcAft>
                <a:spcPts val="0"/>
              </a:spcAft>
              <a:buNone/>
            </a:pPr>
            <a:r>
              <a:t/>
            </a:r>
            <a:endParaRPr sz="1200">
              <a:solidFill>
                <a:schemeClr val="lt1"/>
              </a:solidFill>
            </a:endParaRPr>
          </a:p>
        </p:txBody>
      </p:sp>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we address?</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a:solidFill>
                  <a:srgbClr val="FFFFFF"/>
                </a:solidFill>
              </a:rPr>
              <a:t>Unusualness</a:t>
            </a:r>
            <a:r>
              <a:rPr b="1" lang="en">
                <a:solidFill>
                  <a:srgbClr val="FFFFFF"/>
                </a:solidFill>
              </a:rPr>
              <a:t> Prediction: </a:t>
            </a:r>
            <a:r>
              <a:rPr lang="en">
                <a:solidFill>
                  <a:srgbClr val="FFFFFF"/>
                </a:solidFill>
              </a:rPr>
              <a:t>predict the unusualness of news articles on cryptocurrency, which may signal price movements</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Chatbot with Top Articles: </a:t>
            </a:r>
            <a:r>
              <a:rPr lang="en">
                <a:solidFill>
                  <a:srgbClr val="FFFFFF"/>
                </a:solidFill>
              </a:rPr>
              <a:t>Recommend cryptocurrency-related articles to Paradigm users that are predicted to be the most unusual</a:t>
            </a:r>
            <a:endParaRPr>
              <a:solidFill>
                <a:srgbClr val="FFFFFF"/>
              </a:solidFill>
            </a:endParaRPr>
          </a:p>
          <a:p>
            <a:pPr indent="-342900" lvl="0" marL="457200" rtl="0" algn="l">
              <a:spcBef>
                <a:spcPts val="0"/>
              </a:spcBef>
              <a:spcAft>
                <a:spcPts val="0"/>
              </a:spcAft>
              <a:buClr>
                <a:srgbClr val="7F7F7F"/>
              </a:buClr>
              <a:buSzPts val="1800"/>
              <a:buChar char="●"/>
            </a:pPr>
            <a:r>
              <a:rPr b="1" lang="en">
                <a:solidFill>
                  <a:srgbClr val="7F7F7F"/>
                </a:solidFill>
              </a:rPr>
              <a:t>News Analytics:</a:t>
            </a:r>
            <a:r>
              <a:rPr lang="en">
                <a:solidFill>
                  <a:srgbClr val="7F7F7F"/>
                </a:solidFill>
              </a:rPr>
              <a:t> Detect and filter out misleading or unrelated cryptocurrency news</a:t>
            </a:r>
            <a:endParaRPr>
              <a:solidFill>
                <a:srgbClr val="7F7F7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